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85" r:id="rId2"/>
    <p:sldId id="326" r:id="rId3"/>
    <p:sldId id="486" r:id="rId4"/>
    <p:sldId id="436" r:id="rId5"/>
    <p:sldId id="497" r:id="rId6"/>
    <p:sldId id="499" r:id="rId7"/>
    <p:sldId id="498" r:id="rId8"/>
    <p:sldId id="327" r:id="rId9"/>
    <p:sldId id="438" r:id="rId10"/>
    <p:sldId id="500" r:id="rId11"/>
    <p:sldId id="328" r:id="rId12"/>
    <p:sldId id="427" r:id="rId13"/>
    <p:sldId id="428" r:id="rId14"/>
    <p:sldId id="333" r:id="rId15"/>
    <p:sldId id="429" r:id="rId16"/>
    <p:sldId id="335" r:id="rId17"/>
    <p:sldId id="533" r:id="rId18"/>
    <p:sldId id="534" r:id="rId19"/>
    <p:sldId id="416" r:id="rId20"/>
    <p:sldId id="535" r:id="rId21"/>
    <p:sldId id="538" r:id="rId22"/>
    <p:sldId id="287" r:id="rId23"/>
    <p:sldId id="431" r:id="rId24"/>
    <p:sldId id="540" r:id="rId25"/>
    <p:sldId id="288" r:id="rId2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0D2AB-8092-4CD0-9BF1-C403F432E9FE}" type="datetimeFigureOut">
              <a:rPr lang="en-PK" smtClean="0"/>
              <a:t>01/10/2024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62DFC-CDF1-44CA-B9FF-B80EB961162B}" type="slidenum">
              <a:rPr lang="en-PK" smtClean="0"/>
              <a:t>‹#›</a:t>
            </a:fld>
            <a:endParaRPr lang="en-PK"/>
          </a:p>
        </p:txBody>
      </p:sp>
    </p:spTree>
    <p:extLst>
      <p:ext uri="{BB962C8B-B14F-4D97-AF65-F5344CB8AC3E}">
        <p14:creationId xmlns:p14="http://schemas.microsoft.com/office/powerpoint/2010/main" val="418982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166068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A389-A7A2-CD72-E669-0BC98E5A9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499EE4B-208B-353C-156C-6DECD13B6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FA9E506-D034-8BA5-8628-B1555CA58C5D}"/>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1C067CCB-036D-CF62-0314-58949C12959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E88C4C-311E-C617-5201-57A602CE3145}"/>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94555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DD6-7BA5-7A1C-3DEC-406BEB70322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6D7CE8F-EEB1-4D6A-9F4A-1D6DC84AD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C40DCE-BC7B-4562-DDD3-AE7A250DF28D}"/>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8150B1C7-359B-38D7-7874-6C611350481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33CBFFD-8A16-0C0F-C4F5-37F3B38D893A}"/>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60393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39F37-B233-6D0D-E035-921B705F2A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900F8EA-833D-116F-6484-3A5BFA9D2F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CBDE59F-04C3-4406-A048-CB29610AB98F}"/>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BA18A63E-CE90-E418-214A-9AB0A3C847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74E5E6E-BCDB-9E50-12CE-AF0ACAD7ED67}"/>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17948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2738-C6B4-FB2D-4E2E-2E2381608EC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FF01D90-7632-EDD7-B939-417AF8D7E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F11580A-0FDB-073F-76FD-00E091B22F7B}"/>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E9479E2F-5D65-61EA-D7FE-7BC1D88B19A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AFE00BC-3A71-22BB-DA6F-9D81F52DCE09}"/>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111396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9DB1-4010-2B6B-5D9B-EE99B1362E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6688619-EAE6-A150-8B0D-B805E4B0F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A1395-C1A1-D32C-6B95-89F6C569ABF6}"/>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1088409A-09FD-29F8-7FD8-239669D14AB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74E542-9BEA-CA91-862C-029EA189C563}"/>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212389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1DCB-07C1-9222-69B1-6AE1D51E5E4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CE1E70-7A6F-5324-9646-E3D734CAB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9C4567C-646E-0D45-1F4B-66D04F64A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A34E72C-16CB-1EBE-85E5-107505EF6CBC}"/>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6" name="Footer Placeholder 5">
            <a:extLst>
              <a:ext uri="{FF2B5EF4-FFF2-40B4-BE49-F238E27FC236}">
                <a16:creationId xmlns:a16="http://schemas.microsoft.com/office/drawing/2014/main" id="{6AC5C1D7-50C1-8A27-5E22-B9A4C85226E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48E354D-B30F-141B-8845-9B942AF2AD7A}"/>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16016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D0F7-B5CA-0554-2B63-E4EA75607A13}"/>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E7A39C2-3596-3A9F-4A68-DF02E0B9D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74593-990A-8BDB-B9B0-6069F14D3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339D680-88A4-E8A5-2259-E6147F785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3D12-0463-E611-5AAF-85689CFA9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6E43C1C-47F2-E935-46BB-EA1EFC28E436}"/>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8" name="Footer Placeholder 7">
            <a:extLst>
              <a:ext uri="{FF2B5EF4-FFF2-40B4-BE49-F238E27FC236}">
                <a16:creationId xmlns:a16="http://schemas.microsoft.com/office/drawing/2014/main" id="{E13C7C2E-8F80-256B-5254-59CBE9E2FC9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BEA9FE1-4CC1-20FF-3DCD-868A0CD19DA5}"/>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213053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298-316C-E20C-5F6B-8D314C99A68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E0A0A56-A57B-AA77-EC09-4B0EAB420BA4}"/>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4" name="Footer Placeholder 3">
            <a:extLst>
              <a:ext uri="{FF2B5EF4-FFF2-40B4-BE49-F238E27FC236}">
                <a16:creationId xmlns:a16="http://schemas.microsoft.com/office/drawing/2014/main" id="{9A771024-3DAF-66B3-FBF0-A96829C366D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ADEF971-4DF1-1B95-A43A-D584E4DD4A22}"/>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307038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B9264-4CE9-F5A6-B3AD-867E2252EC61}"/>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3" name="Footer Placeholder 2">
            <a:extLst>
              <a:ext uri="{FF2B5EF4-FFF2-40B4-BE49-F238E27FC236}">
                <a16:creationId xmlns:a16="http://schemas.microsoft.com/office/drawing/2014/main" id="{AEB0A536-61BE-928D-862C-79CE0E0FCE8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F4CF1BE-0F17-F9D9-1DCC-07B0857F5241}"/>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29645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6050-CB38-30F7-D9A6-72B45FC3B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C7266E0-8FE7-F59F-9BEC-DE72B9A6B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CA983A7-61BB-F05A-1AB9-4189B56A5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3B65-48AC-844D-9356-8BE70C015446}"/>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6" name="Footer Placeholder 5">
            <a:extLst>
              <a:ext uri="{FF2B5EF4-FFF2-40B4-BE49-F238E27FC236}">
                <a16:creationId xmlns:a16="http://schemas.microsoft.com/office/drawing/2014/main" id="{66A8792A-A18E-05A1-992D-1B84285AE7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C897FF8-DF5C-E358-0CA7-1E7F955998E8}"/>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172855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35E6-41B2-4A9E-C9CF-B03073E8C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7B2894E-3706-F88B-3E1A-2B2AF07CB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3B4FAD7-728A-0EC4-8C64-9F2A45BBF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61E53-5278-CE30-12F3-280BD26178BF}"/>
              </a:ext>
            </a:extLst>
          </p:cNvPr>
          <p:cNvSpPr>
            <a:spLocks noGrp="1"/>
          </p:cNvSpPr>
          <p:nvPr>
            <p:ph type="dt" sz="half" idx="10"/>
          </p:nvPr>
        </p:nvSpPr>
        <p:spPr/>
        <p:txBody>
          <a:bodyPr/>
          <a:lstStyle/>
          <a:p>
            <a:fld id="{9C1896EF-5ACC-4EAB-B69A-A778D43AAFBA}" type="datetimeFigureOut">
              <a:rPr lang="en-PK" smtClean="0"/>
              <a:t>01/10/2024</a:t>
            </a:fld>
            <a:endParaRPr lang="en-PK"/>
          </a:p>
        </p:txBody>
      </p:sp>
      <p:sp>
        <p:nvSpPr>
          <p:cNvPr id="6" name="Footer Placeholder 5">
            <a:extLst>
              <a:ext uri="{FF2B5EF4-FFF2-40B4-BE49-F238E27FC236}">
                <a16:creationId xmlns:a16="http://schemas.microsoft.com/office/drawing/2014/main" id="{6CFEA51B-4863-B98B-1E42-CC972C5B182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C17D284-065A-A51F-12CD-53A9293C11EA}"/>
              </a:ext>
            </a:extLst>
          </p:cNvPr>
          <p:cNvSpPr>
            <a:spLocks noGrp="1"/>
          </p:cNvSpPr>
          <p:nvPr>
            <p:ph type="sldNum" sz="quarter" idx="12"/>
          </p:nvPr>
        </p:nvSpPr>
        <p:spPr/>
        <p:txBody>
          <a:bodyPr/>
          <a:lstStyle/>
          <a:p>
            <a:fld id="{FD57E82F-BEE3-4E4F-A6FE-2F7CF2005259}" type="slidenum">
              <a:rPr lang="en-PK" smtClean="0"/>
              <a:t>‹#›</a:t>
            </a:fld>
            <a:endParaRPr lang="en-PK"/>
          </a:p>
        </p:txBody>
      </p:sp>
    </p:spTree>
    <p:extLst>
      <p:ext uri="{BB962C8B-B14F-4D97-AF65-F5344CB8AC3E}">
        <p14:creationId xmlns:p14="http://schemas.microsoft.com/office/powerpoint/2010/main" val="212350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48ED8-B32F-69C8-3DAE-BF29AC9CE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D9177D0-562A-65BE-FFEA-A5B6A9FAE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2892097-FCF6-F338-00BA-F258DD2C5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896EF-5ACC-4EAB-B69A-A778D43AAFBA}" type="datetimeFigureOut">
              <a:rPr lang="en-PK" smtClean="0"/>
              <a:t>01/10/2024</a:t>
            </a:fld>
            <a:endParaRPr lang="en-PK"/>
          </a:p>
        </p:txBody>
      </p:sp>
      <p:sp>
        <p:nvSpPr>
          <p:cNvPr id="5" name="Footer Placeholder 4">
            <a:extLst>
              <a:ext uri="{FF2B5EF4-FFF2-40B4-BE49-F238E27FC236}">
                <a16:creationId xmlns:a16="http://schemas.microsoft.com/office/drawing/2014/main" id="{8EC8A0C0-19CF-1321-0847-694A55A1B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A58B3FF-C690-8B05-8B50-F035D3F48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7E82F-BEE3-4E4F-A6FE-2F7CF2005259}" type="slidenum">
              <a:rPr lang="en-PK" smtClean="0"/>
              <a:t>‹#›</a:t>
            </a:fld>
            <a:endParaRPr lang="en-PK"/>
          </a:p>
        </p:txBody>
      </p:sp>
    </p:spTree>
    <p:extLst>
      <p:ext uri="{BB962C8B-B14F-4D97-AF65-F5344CB8AC3E}">
        <p14:creationId xmlns:p14="http://schemas.microsoft.com/office/powerpoint/2010/main" val="1042677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6096000" y="3272870"/>
            <a:ext cx="5741761" cy="2872981"/>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lgn="ctr">
              <a:buNone/>
            </a:pPr>
            <a:r>
              <a:rPr lang="en-US" sz="3200" b="1" dirty="0"/>
              <a:t>Week # 5 – Lecture # 16 </a:t>
            </a:r>
            <a:r>
              <a:rPr lang="en-US" sz="3200" b="1"/>
              <a:t>and 17</a:t>
            </a:r>
            <a:endParaRPr lang="en-US" sz="3200" b="1" dirty="0"/>
          </a:p>
          <a:p>
            <a:pPr algn="ctr"/>
            <a:endParaRPr lang="en-US" sz="2000" dirty="0"/>
          </a:p>
          <a:p>
            <a:pPr marL="130175" indent="0" algn="ctr">
              <a:buNone/>
            </a:pPr>
            <a:r>
              <a:rPr lang="en-US" sz="2000" b="1" dirty="0">
                <a:solidFill>
                  <a:srgbClr val="FF0000"/>
                </a:solidFill>
              </a:rPr>
              <a:t>25</a:t>
            </a:r>
            <a:r>
              <a:rPr lang="en-US" sz="2000" b="1" baseline="30000" dirty="0">
                <a:solidFill>
                  <a:srgbClr val="FF0000"/>
                </a:solidFill>
              </a:rPr>
              <a:t>h</a:t>
            </a:r>
            <a:r>
              <a:rPr lang="en-US" sz="2000" b="1" dirty="0">
                <a:solidFill>
                  <a:srgbClr val="FF0000"/>
                </a:solidFill>
              </a:rPr>
              <a:t>  – 26</a:t>
            </a:r>
            <a:r>
              <a:rPr lang="en-US" sz="2000" b="1" baseline="30000" dirty="0">
                <a:solidFill>
                  <a:srgbClr val="FF0000"/>
                </a:solidFill>
              </a:rPr>
              <a:t>th</a:t>
            </a:r>
            <a:r>
              <a:rPr lang="en-US" sz="2000" b="1" dirty="0">
                <a:solidFill>
                  <a:srgbClr val="FF0000"/>
                </a:solidFill>
              </a:rPr>
              <a:t> September</a:t>
            </a:r>
            <a:r>
              <a:rPr lang="en-US" sz="2000" b="1" baseline="30000" dirty="0">
                <a:solidFill>
                  <a:srgbClr val="FF0000"/>
                </a:solidFill>
              </a:rPr>
              <a:t> </a:t>
            </a:r>
            <a:r>
              <a:rPr lang="en-US" sz="2000" b="1" dirty="0">
                <a:solidFill>
                  <a:srgbClr val="FF0000"/>
                </a:solidFill>
              </a:rPr>
              <a:t>2024 </a:t>
            </a:r>
          </a:p>
          <a:p>
            <a:pPr marL="130175" indent="0" algn="ctr">
              <a:buNone/>
            </a:pPr>
            <a:r>
              <a:rPr lang="en-US" sz="2000" b="1" dirty="0">
                <a:solidFill>
                  <a:srgbClr val="FF0000"/>
                </a:solidFill>
                <a:highlight>
                  <a:srgbClr val="FFFF00"/>
                </a:highlight>
              </a:rPr>
              <a:t>24</a:t>
            </a:r>
            <a:r>
              <a:rPr lang="en-US" sz="2000" b="1" baseline="30000" dirty="0">
                <a:solidFill>
                  <a:srgbClr val="FF0000"/>
                </a:solidFill>
                <a:highlight>
                  <a:srgbClr val="FFFF00"/>
                </a:highlight>
              </a:rPr>
              <a:t>th</a:t>
            </a:r>
            <a:r>
              <a:rPr lang="en-US" sz="2000" b="1" dirty="0">
                <a:solidFill>
                  <a:srgbClr val="FF0000"/>
                </a:solidFill>
                <a:highlight>
                  <a:srgbClr val="FFFF00"/>
                </a:highlight>
              </a:rPr>
              <a:t> MID -1 Exams</a:t>
            </a:r>
          </a:p>
          <a:p>
            <a:pPr marL="130175" indent="0" algn="ctr">
              <a:buNone/>
            </a:pPr>
            <a:endParaRPr lang="en-US" sz="2400" b="1" dirty="0"/>
          </a:p>
          <a:p>
            <a:pPr marL="130175" indent="0" algn="ctr">
              <a:buNone/>
            </a:pPr>
            <a:r>
              <a:rPr lang="en-US" sz="2400" b="1" dirty="0"/>
              <a:t>Dr. Aqsa Aslam</a:t>
            </a:r>
          </a:p>
        </p:txBody>
      </p:sp>
      <p:pic>
        <p:nvPicPr>
          <p:cNvPr id="2" name="Picture 1"/>
          <p:cNvPicPr>
            <a:picLocks noChangeAspect="1"/>
          </p:cNvPicPr>
          <p:nvPr/>
        </p:nvPicPr>
        <p:blipFill>
          <a:blip r:embed="rId2"/>
          <a:stretch>
            <a:fillRect/>
          </a:stretch>
        </p:blipFill>
        <p:spPr>
          <a:xfrm>
            <a:off x="712809" y="1771385"/>
            <a:ext cx="5286336" cy="1501485"/>
          </a:xfrm>
          <a:prstGeom prst="rect">
            <a:avLst/>
          </a:prstGeom>
        </p:spPr>
      </p:pic>
      <p:grpSp>
        <p:nvGrpSpPr>
          <p:cNvPr id="8" name="Group 7"/>
          <p:cNvGrpSpPr/>
          <p:nvPr/>
        </p:nvGrpSpPr>
        <p:grpSpPr>
          <a:xfrm>
            <a:off x="1502463" y="3418245"/>
            <a:ext cx="2953265" cy="3120667"/>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312480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D00B698-766B-389F-F62B-2F464E741070}"/>
              </a:ext>
            </a:extLst>
          </p:cNvPr>
          <p:cNvPicPr>
            <a:picLocks noGrp="1" noChangeAspect="1"/>
          </p:cNvPicPr>
          <p:nvPr>
            <p:ph idx="1"/>
          </p:nvPr>
        </p:nvPicPr>
        <p:blipFill>
          <a:blip r:embed="rId2"/>
          <a:srcRect l="3853" t="1467"/>
          <a:stretch/>
        </p:blipFill>
        <p:spPr>
          <a:xfrm>
            <a:off x="1348033" y="659876"/>
            <a:ext cx="9144893" cy="5776760"/>
          </a:xfrm>
          <a:prstGeom prst="rect">
            <a:avLst/>
          </a:prstGeom>
        </p:spPr>
      </p:pic>
    </p:spTree>
    <p:extLst>
      <p:ext uri="{BB962C8B-B14F-4D97-AF65-F5344CB8AC3E}">
        <p14:creationId xmlns:p14="http://schemas.microsoft.com/office/powerpoint/2010/main" val="7624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11</a:t>
            </a:fld>
            <a:endParaRPr lang="en-US" dirty="0"/>
          </a:p>
        </p:txBody>
      </p:sp>
      <p:grpSp>
        <p:nvGrpSpPr>
          <p:cNvPr id="5" name="Group 4"/>
          <p:cNvGrpSpPr/>
          <p:nvPr/>
        </p:nvGrpSpPr>
        <p:grpSpPr>
          <a:xfrm>
            <a:off x="1331715" y="502463"/>
            <a:ext cx="9369236" cy="5972477"/>
            <a:chOff x="2159619" y="663102"/>
            <a:chExt cx="7106642" cy="4448796"/>
          </a:xfrm>
        </p:grpSpPr>
        <p:pic>
          <p:nvPicPr>
            <p:cNvPr id="3" name="Picture 2"/>
            <p:cNvPicPr>
              <a:picLocks noChangeAspect="1"/>
            </p:cNvPicPr>
            <p:nvPr/>
          </p:nvPicPr>
          <p:blipFill>
            <a:blip r:embed="rId2"/>
            <a:stretch>
              <a:fillRect/>
            </a:stretch>
          </p:blipFill>
          <p:spPr>
            <a:xfrm>
              <a:off x="2159619" y="663102"/>
              <a:ext cx="7106642" cy="2467319"/>
            </a:xfrm>
            <a:prstGeom prst="rect">
              <a:avLst/>
            </a:prstGeom>
          </p:spPr>
        </p:pic>
        <p:pic>
          <p:nvPicPr>
            <p:cNvPr id="4" name="Picture 3"/>
            <p:cNvPicPr>
              <a:picLocks noChangeAspect="1"/>
            </p:cNvPicPr>
            <p:nvPr/>
          </p:nvPicPr>
          <p:blipFill>
            <a:blip r:embed="rId3"/>
            <a:stretch>
              <a:fillRect/>
            </a:stretch>
          </p:blipFill>
          <p:spPr>
            <a:xfrm>
              <a:off x="2229134" y="3130421"/>
              <a:ext cx="6992326" cy="1981477"/>
            </a:xfrm>
            <a:prstGeom prst="rect">
              <a:avLst/>
            </a:prstGeom>
          </p:spPr>
        </p:pic>
      </p:grpSp>
    </p:spTree>
    <p:extLst>
      <p:ext uri="{BB962C8B-B14F-4D97-AF65-F5344CB8AC3E}">
        <p14:creationId xmlns:p14="http://schemas.microsoft.com/office/powerpoint/2010/main" val="38767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5" name="Picture 4"/>
          <p:cNvPicPr>
            <a:picLocks noChangeAspect="1"/>
          </p:cNvPicPr>
          <p:nvPr/>
        </p:nvPicPr>
        <p:blipFill rotWithShape="1">
          <a:blip r:embed="rId2"/>
          <a:srcRect l="8431" t="2737"/>
          <a:stretch/>
        </p:blipFill>
        <p:spPr>
          <a:xfrm>
            <a:off x="1544324" y="40774"/>
            <a:ext cx="5125500" cy="6817227"/>
          </a:xfrm>
          <a:prstGeom prst="rect">
            <a:avLst/>
          </a:prstGeom>
        </p:spPr>
      </p:pic>
      <p:pic>
        <p:nvPicPr>
          <p:cNvPr id="6" name="Picture 5"/>
          <p:cNvPicPr>
            <a:picLocks noChangeAspect="1"/>
          </p:cNvPicPr>
          <p:nvPr/>
        </p:nvPicPr>
        <p:blipFill rotWithShape="1">
          <a:blip r:embed="rId3"/>
          <a:srcRect l="4169" t="6631" r="15750" b="6742"/>
          <a:stretch/>
        </p:blipFill>
        <p:spPr>
          <a:xfrm>
            <a:off x="6669823" y="784665"/>
            <a:ext cx="5543469" cy="2568135"/>
          </a:xfrm>
          <a:prstGeom prst="rect">
            <a:avLst/>
          </a:prstGeom>
        </p:spPr>
      </p:pic>
    </p:spTree>
    <p:extLst>
      <p:ext uri="{BB962C8B-B14F-4D97-AF65-F5344CB8AC3E}">
        <p14:creationId xmlns:p14="http://schemas.microsoft.com/office/powerpoint/2010/main" val="103052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66" y="156243"/>
            <a:ext cx="7290054" cy="899568"/>
          </a:xfrm>
        </p:spPr>
        <p:txBody>
          <a:bodyPr/>
          <a:lstStyle/>
          <a:p>
            <a:r>
              <a:rPr kumimoji="1" lang="en-GB" altLang="en-US" b="1" dirty="0">
                <a:solidFill>
                  <a:schemeClr val="tx1"/>
                </a:solidFill>
              </a:rPr>
              <a:t>User Authentication</a:t>
            </a:r>
            <a:endParaRPr lang="en-US" b="1" dirty="0">
              <a:solidFill>
                <a:schemeClr val="tx1"/>
              </a:solidFill>
            </a:endParaRPr>
          </a:p>
        </p:txBody>
      </p:sp>
      <p:sp>
        <p:nvSpPr>
          <p:cNvPr id="3" name="Content Placeholder 2"/>
          <p:cNvSpPr>
            <a:spLocks noGrp="1"/>
          </p:cNvSpPr>
          <p:nvPr>
            <p:ph idx="1"/>
          </p:nvPr>
        </p:nvSpPr>
        <p:spPr>
          <a:xfrm>
            <a:off x="797859" y="1080651"/>
            <a:ext cx="9888902" cy="4836253"/>
          </a:xfrm>
        </p:spPr>
        <p:txBody>
          <a:bodyPr>
            <a:normAutofit/>
          </a:bodyPr>
          <a:lstStyle/>
          <a:p>
            <a:r>
              <a:rPr lang="en-US" sz="2000" dirty="0">
                <a:latin typeface="Times New Roman" panose="02020603050405020304" pitchFamily="18" charset="0"/>
                <a:cs typeface="Times New Roman" panose="02020603050405020304" pitchFamily="18" charset="0"/>
              </a:rPr>
              <a:t>User authentication is a f</a:t>
            </a:r>
            <a:r>
              <a:rPr lang="en-US" altLang="en-US" sz="2000" dirty="0">
                <a:latin typeface="Times New Roman" panose="02020603050405020304" pitchFamily="18" charset="0"/>
                <a:cs typeface="Times New Roman" panose="02020603050405020304" pitchFamily="18" charset="0"/>
              </a:rPr>
              <a:t>undamental security building block</a:t>
            </a:r>
          </a:p>
          <a:p>
            <a:r>
              <a:rPr lang="en-US" sz="2000" dirty="0">
                <a:latin typeface="Times New Roman" panose="02020603050405020304" pitchFamily="18" charset="0"/>
                <a:cs typeface="Times New Roman" panose="02020603050405020304" pitchFamily="18" charset="0"/>
              </a:rPr>
              <a:t>User authentication is the basis for:</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Access control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User accountability</a:t>
            </a:r>
          </a:p>
          <a:p>
            <a:r>
              <a:rPr lang="en-US" sz="2000" dirty="0">
                <a:latin typeface="Times New Roman" panose="02020603050405020304" pitchFamily="18" charset="0"/>
                <a:cs typeface="Times New Roman" panose="02020603050405020304" pitchFamily="18" charset="0"/>
              </a:rPr>
              <a:t>User authentication encompasses two functions</a:t>
            </a:r>
          </a:p>
          <a:p>
            <a:pPr lvl="1" indent="-457200">
              <a:buFont typeface="+mj-lt"/>
              <a:buAutoNum type="arabicPeriod"/>
            </a:pPr>
            <a:r>
              <a:rPr lang="en-US" sz="2000" b="1" dirty="0">
                <a:latin typeface="Times New Roman" panose="02020603050405020304" pitchFamily="18" charset="0"/>
                <a:cs typeface="Times New Roman" panose="02020603050405020304" pitchFamily="18" charset="0"/>
              </a:rPr>
              <a:t>Identification: </a:t>
            </a:r>
            <a:r>
              <a:rPr lang="en-US" sz="2000" dirty="0">
                <a:latin typeface="Times New Roman" panose="02020603050405020304" pitchFamily="18" charset="0"/>
                <a:cs typeface="Times New Roman" panose="02020603050405020304" pitchFamily="18" charset="0"/>
              </a:rPr>
              <a:t>The user presents a credential (e.g., user ID) to identify themselves to the system.</a:t>
            </a:r>
            <a:endParaRPr lang="en-US" sz="2000" b="1" dirty="0">
              <a:latin typeface="Times New Roman" panose="02020603050405020304" pitchFamily="18" charset="0"/>
              <a:cs typeface="Times New Roman" panose="02020603050405020304" pitchFamily="18" charset="0"/>
            </a:endParaRPr>
          </a:p>
          <a:p>
            <a:pPr lvl="1" indent="-457200">
              <a:buFont typeface="+mj-lt"/>
              <a:buAutoNum type="arabicPeriod"/>
            </a:pPr>
            <a:r>
              <a:rPr lang="en-US" sz="2000" b="1" dirty="0">
                <a:latin typeface="Times New Roman" panose="02020603050405020304" pitchFamily="18" charset="0"/>
                <a:cs typeface="Times New Roman" panose="02020603050405020304" pitchFamily="18" charset="0"/>
              </a:rPr>
              <a:t>Verification: </a:t>
            </a:r>
            <a:r>
              <a:rPr lang="en-US" sz="2000" dirty="0">
                <a:latin typeface="Times New Roman" panose="02020603050405020304" pitchFamily="18" charset="0"/>
                <a:cs typeface="Times New Roman" panose="02020603050405020304" pitchFamily="18" charset="0"/>
              </a:rPr>
              <a:t>The system verifies the user's identity through an exchange of authentication information (e.g., passwords, biometric data</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Rectangle 4"/>
          <p:cNvSpPr/>
          <p:nvPr/>
        </p:nvSpPr>
        <p:spPr>
          <a:xfrm>
            <a:off x="172539" y="4854019"/>
            <a:ext cx="11468854" cy="923330"/>
          </a:xfrm>
          <a:prstGeom prst="rect">
            <a:avLst/>
          </a:prstGeom>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Identification: </a:t>
            </a:r>
            <a:r>
              <a:rPr lang="en-US" i="1" dirty="0">
                <a:latin typeface="Times New Roman" panose="02020603050405020304" pitchFamily="18" charset="0"/>
                <a:cs typeface="Times New Roman" panose="02020603050405020304" pitchFamily="18" charset="0"/>
              </a:rPr>
              <a:t>The process by which a user provides a claimed identity to the system (e.g., presenting a user ID).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Authentication: </a:t>
            </a:r>
            <a:r>
              <a:rPr lang="en-US" i="1" dirty="0">
                <a:latin typeface="Times New Roman" panose="02020603050405020304" pitchFamily="18" charset="0"/>
                <a:cs typeface="Times New Roman" panose="02020603050405020304" pitchFamily="18" charset="0"/>
              </a:rPr>
              <a:t>The method of establishing the validity of the claimed identity, typically through verification of credentials (e.g., passwords, biometric data).</a:t>
            </a:r>
          </a:p>
        </p:txBody>
      </p:sp>
    </p:spTree>
    <p:extLst>
      <p:ext uri="{BB962C8B-B14F-4D97-AF65-F5344CB8AC3E}">
        <p14:creationId xmlns:p14="http://schemas.microsoft.com/office/powerpoint/2010/main" val="206104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14</a:t>
            </a:fld>
            <a:endParaRPr lang="en-US" dirty="0"/>
          </a:p>
        </p:txBody>
      </p:sp>
      <p:pic>
        <p:nvPicPr>
          <p:cNvPr id="3" name="Picture 2"/>
          <p:cNvPicPr>
            <a:picLocks noChangeAspect="1"/>
          </p:cNvPicPr>
          <p:nvPr/>
        </p:nvPicPr>
        <p:blipFill>
          <a:blip r:embed="rId2"/>
          <a:stretch>
            <a:fillRect/>
          </a:stretch>
        </p:blipFill>
        <p:spPr>
          <a:xfrm>
            <a:off x="605481" y="456152"/>
            <a:ext cx="10560499" cy="5900197"/>
          </a:xfrm>
          <a:prstGeom prst="rect">
            <a:avLst/>
          </a:prstGeom>
        </p:spPr>
      </p:pic>
    </p:spTree>
    <p:extLst>
      <p:ext uri="{BB962C8B-B14F-4D97-AF65-F5344CB8AC3E}">
        <p14:creationId xmlns:p14="http://schemas.microsoft.com/office/powerpoint/2010/main" val="28919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51" y="1696824"/>
            <a:ext cx="10690781" cy="5486400"/>
          </a:xfrm>
        </p:spPr>
        <p:txBody>
          <a:bodyPr/>
          <a:lstStyle/>
          <a:p>
            <a:pPr algn="just"/>
            <a:r>
              <a:rPr lang="en-US" i="1" dirty="0"/>
              <a:t>NIST </a:t>
            </a:r>
            <a:r>
              <a:rPr lang="en-US" i="1" dirty="0">
                <a:latin typeface="Times New Roman" panose="02020603050405020304" pitchFamily="18" charset="0"/>
                <a:cs typeface="Times New Roman" panose="02020603050405020304" pitchFamily="18" charset="0"/>
              </a:rPr>
              <a:t>SP 800-63-3 (Digital Authentication Guideline, October 2016) </a:t>
            </a:r>
            <a:r>
              <a:rPr lang="en-US" b="1" i="1" dirty="0">
                <a:latin typeface="Times New Roman" panose="02020603050405020304" pitchFamily="18" charset="0"/>
                <a:cs typeface="Times New Roman" panose="02020603050405020304" pitchFamily="18" charset="0"/>
              </a:rPr>
              <a:t>defines digital user authentication as the process of establishing confidence in user identities that are presented electronically to an information system. </a:t>
            </a:r>
          </a:p>
          <a:p>
            <a:pPr lvl="1" algn="just"/>
            <a:r>
              <a:rPr lang="en-US" dirty="0">
                <a:latin typeface="Times New Roman" panose="02020603050405020304" pitchFamily="18" charset="0"/>
                <a:cs typeface="Times New Roman" panose="02020603050405020304" pitchFamily="18" charset="0"/>
              </a:rPr>
              <a:t>Systems can use the authenticated identity to determine if the authenticated individual is authorized to perform particular function such as database transactions or access to system resources. </a:t>
            </a: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2C6D8E5E-0531-1864-C749-7BA7F96AB0FF}"/>
              </a:ext>
            </a:extLst>
          </p:cNvPr>
          <p:cNvPicPr>
            <a:picLocks noChangeAspect="1"/>
          </p:cNvPicPr>
          <p:nvPr/>
        </p:nvPicPr>
        <p:blipFill rotWithShape="1">
          <a:blip r:embed="rId2"/>
          <a:srcRect b="63366"/>
          <a:stretch/>
        </p:blipFill>
        <p:spPr>
          <a:xfrm>
            <a:off x="807577" y="901933"/>
            <a:ext cx="9933130" cy="648072"/>
          </a:xfrm>
          <a:prstGeom prst="rect">
            <a:avLst/>
          </a:prstGeom>
        </p:spPr>
      </p:pic>
    </p:spTree>
    <p:extLst>
      <p:ext uri="{BB962C8B-B14F-4D97-AF65-F5344CB8AC3E}">
        <p14:creationId xmlns:p14="http://schemas.microsoft.com/office/powerpoint/2010/main" val="222068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16</a:t>
            </a:fld>
            <a:endParaRPr lang="en-US" dirty="0"/>
          </a:p>
        </p:txBody>
      </p:sp>
      <p:pic>
        <p:nvPicPr>
          <p:cNvPr id="3" name="Picture 2"/>
          <p:cNvPicPr>
            <a:picLocks noChangeAspect="1"/>
          </p:cNvPicPr>
          <p:nvPr/>
        </p:nvPicPr>
        <p:blipFill>
          <a:blip r:embed="rId2"/>
          <a:stretch>
            <a:fillRect/>
          </a:stretch>
        </p:blipFill>
        <p:spPr>
          <a:xfrm>
            <a:off x="0" y="1734490"/>
            <a:ext cx="7868264" cy="4386190"/>
          </a:xfrm>
          <a:prstGeom prst="rect">
            <a:avLst/>
          </a:prstGeom>
        </p:spPr>
      </p:pic>
      <p:sp>
        <p:nvSpPr>
          <p:cNvPr id="4" name="Title 1"/>
          <p:cNvSpPr txBox="1">
            <a:spLocks/>
          </p:cNvSpPr>
          <p:nvPr/>
        </p:nvSpPr>
        <p:spPr>
          <a:xfrm>
            <a:off x="534469" y="374939"/>
            <a:ext cx="9375948" cy="648072"/>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A Model for Digital User Authentication</a:t>
            </a:r>
            <a:endParaRPr lang="en-US" dirty="0"/>
          </a:p>
        </p:txBody>
      </p:sp>
      <p:sp>
        <p:nvSpPr>
          <p:cNvPr id="6" name="Rectangle 2">
            <a:extLst>
              <a:ext uri="{FF2B5EF4-FFF2-40B4-BE49-F238E27FC236}">
                <a16:creationId xmlns:a16="http://schemas.microsoft.com/office/drawing/2014/main" id="{29B0E78A-E39E-82F2-FB61-FBF98F3130A0}"/>
              </a:ext>
            </a:extLst>
          </p:cNvPr>
          <p:cNvSpPr>
            <a:spLocks noChangeArrowheads="1"/>
          </p:cNvSpPr>
          <p:nvPr/>
        </p:nvSpPr>
        <p:spPr bwMode="auto">
          <a:xfrm>
            <a:off x="7940511" y="1942426"/>
            <a:ext cx="42271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Applicant registers with the system via a trusted RA.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Credential Issuance</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CSP issues an electronic credential linking identity to a token.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Claimant &amp; Verifier</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Claimant</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to be authenticated.</a:t>
            </a:r>
          </a:p>
          <a:p>
            <a:pPr marL="742950" lvl="1" indent="-285750" eaLnBrk="0" fontAlgn="base" hangingPunct="0">
              <a:spcBef>
                <a:spcPct val="0"/>
              </a:spcBef>
              <a:spcAft>
                <a:spcPct val="0"/>
              </a:spcAft>
              <a:buFont typeface="Arial" panose="020B0604020202020204" pitchFamily="34" charset="0"/>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Verifier</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Confirms claimant’s identity.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Assertions &amp; RP</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Verifier sends identity assertion to RP.</a:t>
            </a:r>
            <a:r>
              <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RP makes access or authorization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8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17</a:t>
            </a:fld>
            <a:endParaRPr lang="en-US" dirty="0"/>
          </a:p>
        </p:txBody>
      </p:sp>
      <p:grpSp>
        <p:nvGrpSpPr>
          <p:cNvPr id="7" name="Group 6"/>
          <p:cNvGrpSpPr/>
          <p:nvPr/>
        </p:nvGrpSpPr>
        <p:grpSpPr>
          <a:xfrm>
            <a:off x="383652" y="638790"/>
            <a:ext cx="8986591" cy="3038008"/>
            <a:chOff x="2860016" y="889939"/>
            <a:chExt cx="6373114" cy="2784323"/>
          </a:xfrm>
        </p:grpSpPr>
        <p:pic>
          <p:nvPicPr>
            <p:cNvPr id="6" name="Picture 5"/>
            <p:cNvPicPr>
              <a:picLocks noChangeAspect="1"/>
            </p:cNvPicPr>
            <p:nvPr/>
          </p:nvPicPr>
          <p:blipFill>
            <a:blip r:embed="rId2"/>
            <a:stretch>
              <a:fillRect/>
            </a:stretch>
          </p:blipFill>
          <p:spPr>
            <a:xfrm>
              <a:off x="3085680" y="2788313"/>
              <a:ext cx="6020640" cy="885949"/>
            </a:xfrm>
            <a:prstGeom prst="rect">
              <a:avLst/>
            </a:prstGeom>
          </p:spPr>
        </p:pic>
        <p:pic>
          <p:nvPicPr>
            <p:cNvPr id="5" name="Picture 4"/>
            <p:cNvPicPr>
              <a:picLocks noChangeAspect="1"/>
            </p:cNvPicPr>
            <p:nvPr/>
          </p:nvPicPr>
          <p:blipFill>
            <a:blip r:embed="rId3"/>
            <a:stretch>
              <a:fillRect/>
            </a:stretch>
          </p:blipFill>
          <p:spPr>
            <a:xfrm>
              <a:off x="2860016" y="889939"/>
              <a:ext cx="6373114" cy="1914792"/>
            </a:xfrm>
            <a:prstGeom prst="rect">
              <a:avLst/>
            </a:prstGeom>
          </p:spPr>
        </p:pic>
      </p:grpSp>
      <p:sp>
        <p:nvSpPr>
          <p:cNvPr id="10" name="Title 1">
            <a:extLst>
              <a:ext uri="{FF2B5EF4-FFF2-40B4-BE49-F238E27FC236}">
                <a16:creationId xmlns:a16="http://schemas.microsoft.com/office/drawing/2014/main" id="{C89FF588-6347-12D5-2AFF-8D0D6F6CB3EF}"/>
              </a:ext>
            </a:extLst>
          </p:cNvPr>
          <p:cNvSpPr txBox="1">
            <a:spLocks/>
          </p:cNvSpPr>
          <p:nvPr/>
        </p:nvSpPr>
        <p:spPr>
          <a:xfrm>
            <a:off x="643966" y="3931210"/>
            <a:ext cx="2096678" cy="43889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itchFamily="18" charset="0"/>
                <a:cs typeface="Times New Roman" pitchFamily="18" charset="0"/>
              </a:rPr>
              <a:t>Example</a:t>
            </a:r>
          </a:p>
        </p:txBody>
      </p:sp>
      <p:sp>
        <p:nvSpPr>
          <p:cNvPr id="11" name="Content Placeholder 2">
            <a:extLst>
              <a:ext uri="{FF2B5EF4-FFF2-40B4-BE49-F238E27FC236}">
                <a16:creationId xmlns:a16="http://schemas.microsoft.com/office/drawing/2014/main" id="{02D49C3B-CA2D-9472-0DDD-1AA7CA716E58}"/>
              </a:ext>
            </a:extLst>
          </p:cNvPr>
          <p:cNvSpPr txBox="1">
            <a:spLocks/>
          </p:cNvSpPr>
          <p:nvPr/>
        </p:nvSpPr>
        <p:spPr>
          <a:xfrm>
            <a:off x="643966" y="4369088"/>
            <a:ext cx="8077200" cy="222425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Times New Roman" pitchFamily="18" charset="0"/>
                <a:cs typeface="Times New Roman" pitchFamily="18" charset="0"/>
              </a:rPr>
              <a:t>Login to a computer</a:t>
            </a:r>
          </a:p>
          <a:p>
            <a:pPr lvl="1"/>
            <a:r>
              <a:rPr lang="en-US" sz="1800" dirty="0">
                <a:latin typeface="Times New Roman" pitchFamily="18" charset="0"/>
                <a:cs typeface="Times New Roman" pitchFamily="18" charset="0"/>
              </a:rPr>
              <a:t>Authentication by </a:t>
            </a:r>
            <a:r>
              <a:rPr lang="en-US" sz="1800" i="1" dirty="0">
                <a:latin typeface="Times New Roman" pitchFamily="18" charset="0"/>
                <a:cs typeface="Times New Roman" pitchFamily="18" charset="0"/>
              </a:rPr>
              <a:t>knowledge (password)</a:t>
            </a:r>
          </a:p>
          <a:p>
            <a:r>
              <a:rPr lang="en-US" sz="1800" b="1" dirty="0">
                <a:latin typeface="Times New Roman" pitchFamily="18" charset="0"/>
                <a:cs typeface="Times New Roman" pitchFamily="18" charset="0"/>
              </a:rPr>
              <a:t>Online debit cards</a:t>
            </a:r>
          </a:p>
          <a:p>
            <a:pPr lvl="1"/>
            <a:r>
              <a:rPr lang="en-US" sz="1800" dirty="0">
                <a:latin typeface="Times New Roman" pitchFamily="18" charset="0"/>
                <a:cs typeface="Times New Roman" pitchFamily="18" charset="0"/>
              </a:rPr>
              <a:t>Authentication by </a:t>
            </a:r>
            <a:r>
              <a:rPr lang="en-US" sz="1800" i="1" dirty="0">
                <a:latin typeface="Times New Roman" pitchFamily="18" charset="0"/>
                <a:cs typeface="Times New Roman" pitchFamily="18" charset="0"/>
              </a:rPr>
              <a:t>ownership (card) and </a:t>
            </a:r>
          </a:p>
          <a:p>
            <a:pPr lvl="1">
              <a:buFont typeface="Arial" panose="020B0604020202020204" pitchFamily="34" charset="0"/>
              <a:buNone/>
            </a:pPr>
            <a:r>
              <a:rPr lang="en-US" sz="1800" i="1" dirty="0">
                <a:latin typeface="Times New Roman" pitchFamily="18" charset="0"/>
                <a:cs typeface="Times New Roman" pitchFamily="18" charset="0"/>
              </a:rPr>
              <a:t>   knowledge (PIN)</a:t>
            </a:r>
          </a:p>
          <a:p>
            <a:r>
              <a:rPr lang="en-US" sz="1800" b="1" dirty="0">
                <a:latin typeface="Times New Roman" pitchFamily="18" charset="0"/>
                <a:cs typeface="Times New Roman" pitchFamily="18" charset="0"/>
              </a:rPr>
              <a:t>Offline debit cards</a:t>
            </a:r>
          </a:p>
          <a:p>
            <a:pPr lvl="1"/>
            <a:r>
              <a:rPr lang="en-US" sz="1800" dirty="0">
                <a:latin typeface="Times New Roman" pitchFamily="18" charset="0"/>
                <a:cs typeface="Times New Roman" pitchFamily="18" charset="0"/>
              </a:rPr>
              <a:t>Authentication by </a:t>
            </a:r>
            <a:r>
              <a:rPr lang="en-US" sz="1800" i="1" dirty="0">
                <a:latin typeface="Times New Roman" pitchFamily="18" charset="0"/>
                <a:cs typeface="Times New Roman" pitchFamily="18" charset="0"/>
              </a:rPr>
              <a:t>ownership (card) and</a:t>
            </a:r>
          </a:p>
          <a:p>
            <a:pPr>
              <a:buFont typeface="Arial" panose="020B0604020202020204" pitchFamily="34" charset="0"/>
              <a:buNone/>
            </a:pPr>
            <a:r>
              <a:rPr lang="en-US" sz="1800" i="1" dirty="0">
                <a:latin typeface="Times New Roman" pitchFamily="18" charset="0"/>
                <a:cs typeface="Times New Roman" pitchFamily="18" charset="0"/>
              </a:rPr>
              <a:t>	   human factor (signature)</a:t>
            </a:r>
          </a:p>
        </p:txBody>
      </p:sp>
      <p:pic>
        <p:nvPicPr>
          <p:cNvPr id="12" name="Picture 2">
            <a:extLst>
              <a:ext uri="{FF2B5EF4-FFF2-40B4-BE49-F238E27FC236}">
                <a16:creationId xmlns:a16="http://schemas.microsoft.com/office/drawing/2014/main" id="{176711A6-B597-5502-7B42-31D28720D1CD}"/>
              </a:ext>
            </a:extLst>
          </p:cNvPr>
          <p:cNvPicPr>
            <a:picLocks noChangeAspect="1" noChangeArrowheads="1"/>
          </p:cNvPicPr>
          <p:nvPr/>
        </p:nvPicPr>
        <p:blipFill>
          <a:blip r:embed="rId4" cstate="print"/>
          <a:srcRect/>
          <a:stretch>
            <a:fillRect/>
          </a:stretch>
        </p:blipFill>
        <p:spPr bwMode="auto">
          <a:xfrm>
            <a:off x="6096000" y="4078381"/>
            <a:ext cx="1419306" cy="2769378"/>
          </a:xfrm>
          <a:prstGeom prst="rect">
            <a:avLst/>
          </a:prstGeom>
          <a:noFill/>
          <a:ln w="9525">
            <a:noFill/>
            <a:miter lim="800000"/>
            <a:headEnd/>
            <a:tailEnd/>
          </a:ln>
        </p:spPr>
      </p:pic>
    </p:spTree>
    <p:extLst>
      <p:ext uri="{BB962C8B-B14F-4D97-AF65-F5344CB8AC3E}">
        <p14:creationId xmlns:p14="http://schemas.microsoft.com/office/powerpoint/2010/main" val="302357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5CB9-5D5D-8EF9-4475-BE94E3CA47B7}"/>
              </a:ext>
            </a:extLst>
          </p:cNvPr>
          <p:cNvSpPr>
            <a:spLocks noGrp="1"/>
          </p:cNvSpPr>
          <p:nvPr>
            <p:ph type="title"/>
          </p:nvPr>
        </p:nvSpPr>
        <p:spPr>
          <a:xfrm>
            <a:off x="574249" y="520333"/>
            <a:ext cx="10364771" cy="784944"/>
          </a:xfrm>
        </p:spPr>
        <p:txBody>
          <a:bodyPr>
            <a:normAutofit fontScale="90000"/>
          </a:bodyPr>
          <a:lstStyle/>
          <a:p>
            <a:r>
              <a:rPr lang="en-US" b="1" dirty="0">
                <a:latin typeface="Times New Roman" pitchFamily="18" charset="0"/>
                <a:cs typeface="Times New Roman" pitchFamily="18" charset="0"/>
              </a:rPr>
              <a:t>Multi-Factor Authentication </a:t>
            </a:r>
            <a:br>
              <a:rPr lang="en-US" b="1" dirty="0">
                <a:latin typeface="Times New Roman" pitchFamily="18" charset="0"/>
                <a:cs typeface="Times New Roman" pitchFamily="18" charset="0"/>
              </a:rPr>
            </a:br>
            <a:endParaRPr lang="en-PK" b="1" dirty="0"/>
          </a:p>
        </p:txBody>
      </p:sp>
      <p:sp>
        <p:nvSpPr>
          <p:cNvPr id="3" name="Content Placeholder 2">
            <a:extLst>
              <a:ext uri="{FF2B5EF4-FFF2-40B4-BE49-F238E27FC236}">
                <a16:creationId xmlns:a16="http://schemas.microsoft.com/office/drawing/2014/main" id="{2D068D2E-4078-007F-F2F8-EE89829E4C99}"/>
              </a:ext>
            </a:extLst>
          </p:cNvPr>
          <p:cNvSpPr>
            <a:spLocks noGrp="1"/>
          </p:cNvSpPr>
          <p:nvPr>
            <p:ph idx="1"/>
          </p:nvPr>
        </p:nvSpPr>
        <p:spPr>
          <a:xfrm>
            <a:off x="424206" y="1008250"/>
            <a:ext cx="11491274" cy="2023891"/>
          </a:xfrm>
        </p:spPr>
        <p:txBody>
          <a:bodyPr>
            <a:normAutofit fontScale="85000" lnSpcReduction="10000"/>
          </a:bodyPr>
          <a:lstStyle/>
          <a:p>
            <a:endParaRPr lang="en-US" dirty="0"/>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Multifactor authentication involves using more than one authentication method from different categories.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Implementations using two factors are stronger than single-factor authentication.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Systems incorporating three factors are stronger than those using only two.</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the number of factors increases, the strength of the authentication system improves.</a:t>
            </a:r>
          </a:p>
          <a:p>
            <a:endParaRPr lang="en-PK" dirty="0"/>
          </a:p>
        </p:txBody>
      </p:sp>
      <p:sp>
        <p:nvSpPr>
          <p:cNvPr id="5" name="Content Placeholder 2">
            <a:extLst>
              <a:ext uri="{FF2B5EF4-FFF2-40B4-BE49-F238E27FC236}">
                <a16:creationId xmlns:a16="http://schemas.microsoft.com/office/drawing/2014/main" id="{3193CBFD-1C16-4D1E-4A5E-CF279F8CF7ED}"/>
              </a:ext>
            </a:extLst>
          </p:cNvPr>
          <p:cNvSpPr txBox="1">
            <a:spLocks/>
          </p:cNvSpPr>
          <p:nvPr/>
        </p:nvSpPr>
        <p:spPr>
          <a:xfrm>
            <a:off x="245096" y="3240267"/>
            <a:ext cx="7494309" cy="32194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Authentication using multiple factors</a:t>
            </a:r>
          </a:p>
          <a:p>
            <a:pPr lvl="1"/>
            <a:r>
              <a:rPr lang="en-US" dirty="0">
                <a:latin typeface="Times New Roman" pitchFamily="18" charset="0"/>
                <a:cs typeface="Times New Roman" pitchFamily="18" charset="0"/>
              </a:rPr>
              <a:t>Example: </a:t>
            </a:r>
            <a:r>
              <a:rPr lang="en-US" i="1" dirty="0">
                <a:latin typeface="Times New Roman" pitchFamily="18" charset="0"/>
                <a:cs typeface="Times New Roman" pitchFamily="18" charset="0"/>
              </a:rPr>
              <a:t>Scene from the movie “Mission Impossible”</a:t>
            </a:r>
          </a:p>
          <a:p>
            <a:pPr>
              <a:buFont typeface="Arial" panose="020B0604020202020204" pitchFamily="34" charset="0"/>
              <a:buNone/>
            </a:pPr>
            <a:endParaRPr lang="en-US" dirty="0">
              <a:latin typeface="Times New Roman" pitchFamily="18" charset="0"/>
              <a:cs typeface="Times New Roman" pitchFamily="18" charset="0"/>
            </a:endParaRPr>
          </a:p>
          <a:p>
            <a:pPr>
              <a:buFont typeface="Arial" panose="020B0604020202020204" pitchFamily="34" charset="0"/>
              <a:buNone/>
            </a:pPr>
            <a:r>
              <a:rPr lang="en-US" dirty="0">
                <a:latin typeface="Times New Roman" pitchFamily="18" charset="0"/>
                <a:cs typeface="Times New Roman" pitchFamily="18" charset="0"/>
              </a:rPr>
              <a:t>Ethan Hunt needs to</a:t>
            </a:r>
          </a:p>
          <a:p>
            <a:pPr marL="514350" indent="-514350">
              <a:buFont typeface="+mj-lt"/>
              <a:buAutoNum type="arabicPeriod"/>
            </a:pPr>
            <a:r>
              <a:rPr lang="en-US" sz="2000" dirty="0">
                <a:latin typeface="Times New Roman" pitchFamily="18" charset="0"/>
                <a:cs typeface="Times New Roman" pitchFamily="18" charset="0"/>
              </a:rPr>
              <a:t>use a stolen chip card (ownership factor)</a:t>
            </a:r>
          </a:p>
          <a:p>
            <a:pPr marL="514350" indent="-514350">
              <a:buFont typeface="+mj-lt"/>
              <a:buAutoNum type="arabicPeriod"/>
            </a:pPr>
            <a:r>
              <a:rPr lang="en-US" sz="2000" dirty="0">
                <a:latin typeface="Times New Roman" pitchFamily="18" charset="0"/>
                <a:cs typeface="Times New Roman" pitchFamily="18" charset="0"/>
              </a:rPr>
              <a:t>forge a fingerprint (human factor)</a:t>
            </a:r>
          </a:p>
          <a:p>
            <a:pPr marL="514350" indent="-514350">
              <a:buFont typeface="+mj-lt"/>
              <a:buAutoNum type="arabicPeriod"/>
            </a:pPr>
            <a:r>
              <a:rPr lang="en-US" sz="2000" dirty="0">
                <a:latin typeface="Times New Roman" pitchFamily="18" charset="0"/>
                <a:cs typeface="Times New Roman" pitchFamily="18" charset="0"/>
              </a:rPr>
              <a:t>enter the terminal room (location factor)</a:t>
            </a:r>
          </a:p>
          <a:p>
            <a:pPr marL="514350" indent="-514350">
              <a:buFont typeface="+mj-lt"/>
              <a:buAutoNum type="arabicPeriod"/>
            </a:pPr>
            <a:r>
              <a:rPr lang="en-US" sz="2000" dirty="0">
                <a:latin typeface="Times New Roman" pitchFamily="18" charset="0"/>
                <a:cs typeface="Times New Roman" pitchFamily="18" charset="0"/>
              </a:rPr>
              <a:t>enter a password (knowledge factor</a:t>
            </a:r>
            <a:r>
              <a:rPr lang="en-US" dirty="0">
                <a:latin typeface="Times New Roman" pitchFamily="18" charset="0"/>
                <a:cs typeface="Times New Roman" pitchFamily="18" charset="0"/>
              </a:rPr>
              <a:t>)</a:t>
            </a:r>
          </a:p>
        </p:txBody>
      </p:sp>
      <p:pic>
        <p:nvPicPr>
          <p:cNvPr id="6" name="Picture 2">
            <a:extLst>
              <a:ext uri="{FF2B5EF4-FFF2-40B4-BE49-F238E27FC236}">
                <a16:creationId xmlns:a16="http://schemas.microsoft.com/office/drawing/2014/main" id="{67FBE7AA-857B-A4EA-F9D6-10D695C925ED}"/>
              </a:ext>
            </a:extLst>
          </p:cNvPr>
          <p:cNvPicPr>
            <a:picLocks noChangeAspect="1" noChangeArrowheads="1"/>
          </p:cNvPicPr>
          <p:nvPr/>
        </p:nvPicPr>
        <p:blipFill>
          <a:blip r:embed="rId2" cstate="print"/>
          <a:srcRect/>
          <a:stretch>
            <a:fillRect/>
          </a:stretch>
        </p:blipFill>
        <p:spPr bwMode="auto">
          <a:xfrm>
            <a:off x="4930220" y="4061349"/>
            <a:ext cx="2884110" cy="2606495"/>
          </a:xfrm>
          <a:prstGeom prst="rect">
            <a:avLst/>
          </a:prstGeom>
          <a:noFill/>
          <a:ln w="9525">
            <a:noFill/>
            <a:miter lim="800000"/>
            <a:headEnd/>
            <a:tailEnd/>
          </a:ln>
        </p:spPr>
      </p:pic>
      <p:pic>
        <p:nvPicPr>
          <p:cNvPr id="7" name="Picture 6">
            <a:extLst>
              <a:ext uri="{FF2B5EF4-FFF2-40B4-BE49-F238E27FC236}">
                <a16:creationId xmlns:a16="http://schemas.microsoft.com/office/drawing/2014/main" id="{DF9BC765-16CD-FB1F-A864-AF90C85E371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540683" y="4221252"/>
            <a:ext cx="3547621" cy="2286690"/>
          </a:xfrm>
          <a:prstGeom prst="rect">
            <a:avLst/>
          </a:prstGeom>
        </p:spPr>
      </p:pic>
    </p:spTree>
    <p:extLst>
      <p:ext uri="{BB962C8B-B14F-4D97-AF65-F5344CB8AC3E}">
        <p14:creationId xmlns:p14="http://schemas.microsoft.com/office/powerpoint/2010/main" val="420449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19</a:t>
            </a:fld>
            <a:endParaRPr lang="en-US"/>
          </a:p>
        </p:txBody>
      </p:sp>
      <p:pic>
        <p:nvPicPr>
          <p:cNvPr id="3" name="Picture 2"/>
          <p:cNvPicPr>
            <a:picLocks noChangeAspect="1"/>
          </p:cNvPicPr>
          <p:nvPr/>
        </p:nvPicPr>
        <p:blipFill>
          <a:blip r:embed="rId2"/>
          <a:stretch>
            <a:fillRect/>
          </a:stretch>
        </p:blipFill>
        <p:spPr>
          <a:xfrm>
            <a:off x="532868" y="352712"/>
            <a:ext cx="8325767" cy="715603"/>
          </a:xfrm>
          <a:prstGeom prst="rect">
            <a:avLst/>
          </a:prstGeom>
        </p:spPr>
      </p:pic>
      <p:sp>
        <p:nvSpPr>
          <p:cNvPr id="4" name="TextBox 3"/>
          <p:cNvSpPr txBox="1"/>
          <p:nvPr/>
        </p:nvSpPr>
        <p:spPr>
          <a:xfrm>
            <a:off x="3454477" y="6171684"/>
            <a:ext cx="5449441" cy="369332"/>
          </a:xfrm>
          <a:prstGeom prst="rect">
            <a:avLst/>
          </a:prstGeom>
          <a:noFill/>
        </p:spPr>
        <p:txBody>
          <a:bodyPr wrap="none" rtlCol="0">
            <a:spAutoFit/>
          </a:bodyPr>
          <a:lstStyle/>
          <a:p>
            <a:r>
              <a:rPr lang="en-US" dirty="0">
                <a:solidFill>
                  <a:srgbClr val="FF0000"/>
                </a:solidFill>
              </a:rPr>
              <a:t>Read Assurance levels, Potential risk, Risk  from the book</a:t>
            </a:r>
          </a:p>
        </p:txBody>
      </p:sp>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889687" y="1068315"/>
            <a:ext cx="8536459" cy="443069"/>
          </a:xfrm>
          <a:prstGeom prst="rect">
            <a:avLst/>
          </a:prstGeom>
        </p:spPr>
      </p:pic>
      <p:pic>
        <p:nvPicPr>
          <p:cNvPr id="6" name="Picture 5"/>
          <p:cNvPicPr>
            <a:picLocks noChangeAspect="1"/>
          </p:cNvPicPr>
          <p:nvPr/>
        </p:nvPicPr>
        <p:blipFill>
          <a:blip r:embed="rId4"/>
          <a:stretch>
            <a:fillRect/>
          </a:stretch>
        </p:blipFill>
        <p:spPr>
          <a:xfrm>
            <a:off x="889687" y="1630052"/>
            <a:ext cx="10259857" cy="3772426"/>
          </a:xfrm>
          <a:prstGeom prst="rect">
            <a:avLst/>
          </a:prstGeom>
        </p:spPr>
      </p:pic>
      <p:sp>
        <p:nvSpPr>
          <p:cNvPr id="7" name="Rectangle 6"/>
          <p:cNvSpPr/>
          <p:nvPr/>
        </p:nvSpPr>
        <p:spPr>
          <a:xfrm>
            <a:off x="532868" y="5279250"/>
            <a:ext cx="11292660" cy="1200329"/>
          </a:xfrm>
          <a:prstGeom prst="rect">
            <a:avLst/>
          </a:prstGeom>
        </p:spPr>
        <p:txBody>
          <a:bodyPr wrap="square">
            <a:spAutoFit/>
          </a:bodyPr>
          <a:lstStyle/>
          <a:p>
            <a:r>
              <a:rPr lang="en-US" dirty="0">
                <a:solidFill>
                  <a:srgbClr val="242021"/>
                </a:solidFill>
                <a:latin typeface="TimesTenLTStd-Roman"/>
              </a:rPr>
              <a:t>This table suggests a technique for doing risk assessment. For a given information system or service asset of an organization, the organization needs to determine the level of impact if an authentication failure occurs, using the categories of impact, or risk areas, that are of concern.</a:t>
            </a:r>
            <a:r>
              <a:rPr lang="en-US" dirty="0"/>
              <a:t> </a:t>
            </a:r>
            <a:br>
              <a:rPr lang="en-US" dirty="0"/>
            </a:br>
            <a:endParaRPr lang="en-US" dirty="0"/>
          </a:p>
        </p:txBody>
      </p:sp>
    </p:spTree>
    <p:extLst>
      <p:ext uri="{BB962C8B-B14F-4D97-AF65-F5344CB8AC3E}">
        <p14:creationId xmlns:p14="http://schemas.microsoft.com/office/powerpoint/2010/main" val="282671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a:t>
            </a:fld>
            <a:endParaRPr lang="en-US" dirty="0"/>
          </a:p>
        </p:txBody>
      </p:sp>
      <p:pic>
        <p:nvPicPr>
          <p:cNvPr id="3" name="Picture 2"/>
          <p:cNvPicPr>
            <a:picLocks noChangeAspect="1"/>
          </p:cNvPicPr>
          <p:nvPr/>
        </p:nvPicPr>
        <p:blipFill>
          <a:blip r:embed="rId2"/>
          <a:stretch>
            <a:fillRect/>
          </a:stretch>
        </p:blipFill>
        <p:spPr>
          <a:xfrm>
            <a:off x="532712" y="382266"/>
            <a:ext cx="5789826" cy="668057"/>
          </a:xfrm>
          <a:prstGeom prst="rect">
            <a:avLst/>
          </a:prstGeom>
        </p:spPr>
      </p:pic>
      <p:grpSp>
        <p:nvGrpSpPr>
          <p:cNvPr id="12" name="Group 11"/>
          <p:cNvGrpSpPr/>
          <p:nvPr/>
        </p:nvGrpSpPr>
        <p:grpSpPr>
          <a:xfrm>
            <a:off x="668636" y="1514719"/>
            <a:ext cx="11012621" cy="2028502"/>
            <a:chOff x="532712" y="1218157"/>
            <a:chExt cx="11012621" cy="2028502"/>
          </a:xfrm>
        </p:grpSpPr>
        <p:grpSp>
          <p:nvGrpSpPr>
            <p:cNvPr id="6" name="Group 5"/>
            <p:cNvGrpSpPr/>
            <p:nvPr/>
          </p:nvGrpSpPr>
          <p:grpSpPr>
            <a:xfrm>
              <a:off x="532712" y="1448989"/>
              <a:ext cx="11012621" cy="1797670"/>
              <a:chOff x="553303" y="1441157"/>
              <a:chExt cx="11012621" cy="1797670"/>
            </a:xfrm>
          </p:grpSpPr>
          <p:pic>
            <p:nvPicPr>
              <p:cNvPr id="4" name="Picture 3"/>
              <p:cNvPicPr>
                <a:picLocks noChangeAspect="1"/>
              </p:cNvPicPr>
              <p:nvPr/>
            </p:nvPicPr>
            <p:blipFill>
              <a:blip r:embed="rId3"/>
              <a:stretch>
                <a:fillRect/>
              </a:stretch>
            </p:blipFill>
            <p:spPr>
              <a:xfrm>
                <a:off x="553303" y="1441157"/>
                <a:ext cx="11012621" cy="1797670"/>
              </a:xfrm>
              <a:prstGeom prst="rect">
                <a:avLst/>
              </a:prstGeom>
            </p:spPr>
          </p:pic>
          <p:sp>
            <p:nvSpPr>
              <p:cNvPr id="5" name="Rectangle 4"/>
              <p:cNvSpPr/>
              <p:nvPr/>
            </p:nvSpPr>
            <p:spPr>
              <a:xfrm>
                <a:off x="553303" y="1441157"/>
                <a:ext cx="9851086" cy="338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5758250" y="1218157"/>
              <a:ext cx="2397210" cy="461665"/>
            </a:xfrm>
            <a:prstGeom prst="rect">
              <a:avLst/>
            </a:prstGeom>
            <a:noFill/>
          </p:spPr>
          <p:txBody>
            <a:bodyPr wrap="square" rtlCol="0">
              <a:spAutoFit/>
            </a:bodyPr>
            <a:lstStyle/>
            <a:p>
              <a:r>
                <a:rPr lang="en-US" sz="2400" dirty="0"/>
                <a:t>of the public key.</a:t>
              </a:r>
            </a:p>
          </p:txBody>
        </p:sp>
        <p:cxnSp>
          <p:nvCxnSpPr>
            <p:cNvPr id="9" name="Straight Arrow Connector 8"/>
            <p:cNvCxnSpPr/>
            <p:nvPr/>
          </p:nvCxnSpPr>
          <p:spPr>
            <a:xfrm flipV="1">
              <a:off x="5239263" y="1547845"/>
              <a:ext cx="568411" cy="3303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79373" y="1779373"/>
              <a:ext cx="877330" cy="29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0219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20</a:t>
            </a:fld>
            <a:endParaRPr lang="en-US" dirty="0"/>
          </a:p>
        </p:txBody>
      </p:sp>
      <p:pic>
        <p:nvPicPr>
          <p:cNvPr id="3" name="Picture 2"/>
          <p:cNvPicPr>
            <a:picLocks noChangeAspect="1"/>
          </p:cNvPicPr>
          <p:nvPr/>
        </p:nvPicPr>
        <p:blipFill>
          <a:blip r:embed="rId2"/>
          <a:srcRect l="-1" r="-4396" b="88608"/>
          <a:stretch/>
        </p:blipFill>
        <p:spPr>
          <a:xfrm>
            <a:off x="566727" y="183741"/>
            <a:ext cx="9538808" cy="679219"/>
          </a:xfrm>
          <a:prstGeom prst="rect">
            <a:avLst/>
          </a:prstGeom>
        </p:spPr>
      </p:pic>
      <p:sp>
        <p:nvSpPr>
          <p:cNvPr id="4" name="Rectangle 1">
            <a:extLst>
              <a:ext uri="{FF2B5EF4-FFF2-40B4-BE49-F238E27FC236}">
                <a16:creationId xmlns:a16="http://schemas.microsoft.com/office/drawing/2014/main" id="{3D84E5B9-B018-D7B2-A737-2F5E6AB63DB4}"/>
              </a:ext>
            </a:extLst>
          </p:cNvPr>
          <p:cNvSpPr txBox="1">
            <a:spLocks noChangeArrowheads="1"/>
          </p:cNvSpPr>
          <p:nvPr/>
        </p:nvSpPr>
        <p:spPr bwMode="auto">
          <a:xfrm>
            <a:off x="566727" y="584461"/>
            <a:ext cx="11276481" cy="657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PK" sz="2400" b="1" dirty="0">
                <a:latin typeface="Times New Roman" panose="02020603050405020304" pitchFamily="18" charset="0"/>
                <a:cs typeface="Times New Roman" panose="02020603050405020304" pitchFamily="18" charset="0"/>
              </a:rPr>
              <a:t>Attack strategies and countermeasure</a:t>
            </a:r>
            <a:endParaRPr lang="en-US" altLang="en-PK"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Offline dictionary attack:</a:t>
            </a:r>
            <a:r>
              <a:rPr lang="en-PK" altLang="en-PK" sz="1600" dirty="0">
                <a:highlight>
                  <a:srgbClr val="FFFF00"/>
                </a:highlight>
                <a:latin typeface="Times New Roman" panose="02020603050405020304" pitchFamily="18" charset="0"/>
                <a:cs typeface="Times New Roman" panose="02020603050405020304" pitchFamily="18" charset="0"/>
              </a:rPr>
              <a:t> Hackers access the system password file and compare password hashes</a:t>
            </a:r>
            <a:r>
              <a:rPr lang="en-PK" altLang="en-PK" sz="1600" dirty="0">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Use controls to prevent file access, intrusion detection, and rapid password reissuance.</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Specific account attack:</a:t>
            </a:r>
            <a:r>
              <a:rPr lang="en-PK" altLang="en-PK" sz="1600" dirty="0">
                <a:highlight>
                  <a:srgbClr val="FFFF00"/>
                </a:highlight>
                <a:latin typeface="Times New Roman" panose="02020603050405020304" pitchFamily="18" charset="0"/>
                <a:cs typeface="Times New Roman" panose="02020603050405020304" pitchFamily="18" charset="0"/>
              </a:rPr>
              <a:t> Repeated password guesses are used on a specific account.</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Account lockout after multiple failed attempts.</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Popular password attack:</a:t>
            </a:r>
            <a:r>
              <a:rPr lang="en-PK" altLang="en-PK" sz="1600" dirty="0">
                <a:highlight>
                  <a:srgbClr val="FFFF00"/>
                </a:highlight>
                <a:latin typeface="Times New Roman" panose="02020603050405020304" pitchFamily="18" charset="0"/>
                <a:cs typeface="Times New Roman" panose="02020603050405020304" pitchFamily="18" charset="0"/>
              </a:rPr>
              <a:t> Attackers use common passwords across various user IDs.</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Enforce policies that prevent the use of common passwords.</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highlight>
                <a:srgbClr val="FFFF00"/>
              </a:highligh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Password guessing (single user):</a:t>
            </a:r>
            <a:r>
              <a:rPr lang="en-PK" altLang="en-PK" sz="1600" dirty="0">
                <a:highlight>
                  <a:srgbClr val="FFFF00"/>
                </a:highlight>
                <a:latin typeface="Times New Roman" panose="02020603050405020304" pitchFamily="18" charset="0"/>
                <a:cs typeface="Times New Roman" panose="02020603050405020304" pitchFamily="18" charset="0"/>
              </a:rPr>
              <a:t> Attackers guess based on known account details.</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Strong password policies including length, complexity, and periodic changes.</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Workstation hijacking:</a:t>
            </a:r>
            <a:r>
              <a:rPr lang="en-PK" altLang="en-PK" sz="1600" dirty="0">
                <a:highlight>
                  <a:srgbClr val="FFFF00"/>
                </a:highlight>
                <a:latin typeface="Times New Roman" panose="02020603050405020304" pitchFamily="18" charset="0"/>
                <a:cs typeface="Times New Roman" panose="02020603050405020304" pitchFamily="18" charset="0"/>
              </a:rPr>
              <a:t> Attacker exploits an unattended logged-in workstation.</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Automatic logout after inactivity and user behaviour monitoring.</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Exploiting user mistakes:</a:t>
            </a:r>
            <a:r>
              <a:rPr lang="en-PK" altLang="en-PK" sz="1600" dirty="0">
                <a:highlight>
                  <a:srgbClr val="FFFF00"/>
                </a:highlight>
                <a:latin typeface="Times New Roman" panose="02020603050405020304" pitchFamily="18" charset="0"/>
                <a:cs typeface="Times New Roman" panose="02020603050405020304" pitchFamily="18" charset="0"/>
              </a:rPr>
              <a:t> Users write down or share passwords.</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User training, detection systems, and better password management.</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Exploiting multiple password use:</a:t>
            </a:r>
            <a:r>
              <a:rPr lang="en-PK" altLang="en-PK" sz="1600" dirty="0">
                <a:highlight>
                  <a:srgbClr val="FFFF00"/>
                </a:highlight>
                <a:latin typeface="Times New Roman" panose="02020603050405020304" pitchFamily="18" charset="0"/>
                <a:cs typeface="Times New Roman" panose="02020603050405020304" pitchFamily="18" charset="0"/>
              </a:rPr>
              <a:t> Attackers use similar passwords across different systems</a:t>
            </a:r>
            <a:r>
              <a:rPr lang="en-PK" altLang="en-PK" sz="1600" dirty="0">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Enforce unique passwords for each system.</a:t>
            </a:r>
            <a:endParaRPr lang="en-US" altLang="en-PK"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1600" b="1" dirty="0">
                <a:highlight>
                  <a:srgbClr val="FFFF00"/>
                </a:highlight>
                <a:latin typeface="Times New Roman" panose="02020603050405020304" pitchFamily="18" charset="0"/>
                <a:cs typeface="Times New Roman" panose="02020603050405020304" pitchFamily="18" charset="0"/>
              </a:rPr>
              <a:t>Electronic monitoring:</a:t>
            </a:r>
            <a:r>
              <a:rPr lang="en-PK" altLang="en-PK" sz="1600" dirty="0">
                <a:highlight>
                  <a:srgbClr val="FFFF00"/>
                </a:highlight>
                <a:latin typeface="Times New Roman" panose="02020603050405020304" pitchFamily="18" charset="0"/>
                <a:cs typeface="Times New Roman" panose="02020603050405020304" pitchFamily="18" charset="0"/>
              </a:rPr>
              <a:t> Passwords intercepted during network transmission</a:t>
            </a:r>
            <a:r>
              <a:rPr lang="en-PK" altLang="en-PK" sz="1600" dirty="0">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lang="en-PK" altLang="en-PK" sz="1600" b="1" dirty="0">
                <a:latin typeface="Times New Roman" panose="02020603050405020304" pitchFamily="18" charset="0"/>
                <a:cs typeface="Times New Roman" panose="02020603050405020304" pitchFamily="18" charset="0"/>
              </a:rPr>
              <a:t>Countermeasure:</a:t>
            </a:r>
            <a:r>
              <a:rPr lang="en-PK" altLang="en-PK" sz="1600" dirty="0">
                <a:latin typeface="Times New Roman" panose="02020603050405020304" pitchFamily="18" charset="0"/>
                <a:cs typeface="Times New Roman" panose="02020603050405020304" pitchFamily="18" charset="0"/>
              </a:rPr>
              <a:t> Use encryption that doesn’t reuse the same password</a:t>
            </a:r>
          </a:p>
          <a:p>
            <a:pPr marL="0" indent="0" eaLnBrk="0" fontAlgn="base" hangingPunct="0">
              <a:lnSpc>
                <a:spcPct val="100000"/>
              </a:lnSpc>
              <a:spcBef>
                <a:spcPct val="0"/>
              </a:spcBef>
              <a:spcAft>
                <a:spcPct val="0"/>
              </a:spcAft>
              <a:buFontTx/>
              <a:buNone/>
            </a:pPr>
            <a:endParaRPr lang="en-PK" altLang="en-PK" sz="1600" dirty="0">
              <a:latin typeface="Arial" panose="020B0604020202020204" pitchFamily="34" charset="0"/>
            </a:endParaRPr>
          </a:p>
        </p:txBody>
      </p:sp>
    </p:spTree>
    <p:extLst>
      <p:ext uri="{BB962C8B-B14F-4D97-AF65-F5344CB8AC3E}">
        <p14:creationId xmlns:p14="http://schemas.microsoft.com/office/powerpoint/2010/main" val="57858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7772400" cy="655638"/>
          </a:xfrm>
        </p:spPr>
        <p:txBody>
          <a:bodyPr>
            <a:normAutofit fontScale="90000"/>
          </a:bodyPr>
          <a:lstStyle/>
          <a:p>
            <a:r>
              <a:rPr lang="en-US" dirty="0">
                <a:solidFill>
                  <a:schemeClr val="tx1"/>
                </a:solidFill>
                <a:latin typeface="Times New Roman" pitchFamily="18" charset="0"/>
                <a:cs typeface="Times New Roman" pitchFamily="18" charset="0"/>
              </a:rPr>
              <a:t>Problems with Passwords </a:t>
            </a:r>
          </a:p>
        </p:txBody>
      </p:sp>
      <p:sp>
        <p:nvSpPr>
          <p:cNvPr id="3" name="Content Placeholder 2"/>
          <p:cNvSpPr>
            <a:spLocks noGrp="1"/>
          </p:cNvSpPr>
          <p:nvPr>
            <p:ph idx="1"/>
          </p:nvPr>
        </p:nvSpPr>
        <p:spPr>
          <a:xfrm>
            <a:off x="509047" y="1066800"/>
            <a:ext cx="11029361" cy="5486400"/>
          </a:xfrm>
        </p:spPr>
        <p:txBody>
          <a:bodyPr>
            <a:normAutofit/>
          </a:bodyPr>
          <a:lstStyle/>
          <a:p>
            <a:r>
              <a:rPr lang="en-US" b="1" dirty="0">
                <a:latin typeface="Times New Roman" pitchFamily="18" charset="0"/>
                <a:cs typeface="Times New Roman" pitchFamily="18" charset="0"/>
              </a:rPr>
              <a:t>Password snooping</a:t>
            </a:r>
          </a:p>
          <a:p>
            <a:pPr lvl="1"/>
            <a:r>
              <a:rPr lang="en-US" sz="2000" dirty="0">
                <a:latin typeface="Times New Roman" pitchFamily="18" charset="0"/>
                <a:cs typeface="Times New Roman" pitchFamily="18" charset="0"/>
              </a:rPr>
              <a:t>Eavesdropping of passwords in network traffic</a:t>
            </a:r>
          </a:p>
          <a:p>
            <a:pPr lvl="1"/>
            <a:r>
              <a:rPr lang="en-US" sz="2000" dirty="0">
                <a:latin typeface="Times New Roman" pitchFamily="18" charset="0"/>
                <a:cs typeface="Times New Roman" pitchFamily="18" charset="0"/>
              </a:rPr>
              <a:t>Retrieval of passwords from hosts (e.g. via malware)</a:t>
            </a:r>
          </a:p>
          <a:p>
            <a:r>
              <a:rPr lang="en-US" b="1" dirty="0">
                <a:latin typeface="Times New Roman" pitchFamily="18" charset="0"/>
                <a:cs typeface="Times New Roman" pitchFamily="18" charset="0"/>
              </a:rPr>
              <a:t>Password guessing (online) or cracking (offline)</a:t>
            </a:r>
          </a:p>
          <a:p>
            <a:pPr lvl="1"/>
            <a:r>
              <a:rPr lang="en-US" sz="2000" dirty="0">
                <a:latin typeface="Times New Roman" pitchFamily="18" charset="0"/>
                <a:cs typeface="Times New Roman" pitchFamily="18" charset="0"/>
              </a:rPr>
              <a:t>Dictionary attacks = guessing using dictionary of words</a:t>
            </a:r>
          </a:p>
          <a:p>
            <a:pPr lvl="1"/>
            <a:r>
              <a:rPr lang="en-US" sz="2000" dirty="0">
                <a:latin typeface="Times New Roman" pitchFamily="18" charset="0"/>
                <a:cs typeface="Times New Roman" pitchFamily="18" charset="0"/>
              </a:rPr>
              <a:t>Brute-force attacks = guessing using all possible strings</a:t>
            </a:r>
          </a:p>
          <a:p>
            <a:r>
              <a:rPr lang="en-US" b="1" dirty="0">
                <a:latin typeface="Times New Roman" pitchFamily="18" charset="0"/>
                <a:cs typeface="Times New Roman" pitchFamily="18" charset="0"/>
              </a:rPr>
              <a:t>Human deficiencies</a:t>
            </a:r>
          </a:p>
          <a:p>
            <a:pPr lvl="1"/>
            <a:r>
              <a:rPr lang="en-US" sz="2000" dirty="0">
                <a:latin typeface="Times New Roman" pitchFamily="18" charset="0"/>
                <a:cs typeface="Times New Roman" pitchFamily="18" charset="0"/>
              </a:rPr>
              <a:t>Weak and often re-used passwords</a:t>
            </a:r>
          </a:p>
        </p:txBody>
      </p:sp>
      <p:sp>
        <p:nvSpPr>
          <p:cNvPr id="5" name="Footer Placeholder 4"/>
          <p:cNvSpPr>
            <a:spLocks noGrp="1"/>
          </p:cNvSpPr>
          <p:nvPr>
            <p:ph type="ftr" sz="quarter" idx="11"/>
          </p:nvPr>
        </p:nvSpPr>
        <p:spPr/>
        <p:txBody>
          <a:bodyPr/>
          <a:lstStyle/>
          <a:p>
            <a:r>
              <a:rPr lang="en-US"/>
              <a:t>FAST-NUCES</a:t>
            </a:r>
          </a:p>
        </p:txBody>
      </p:sp>
      <p:pic>
        <p:nvPicPr>
          <p:cNvPr id="5122" name="Picture 2"/>
          <p:cNvPicPr>
            <a:picLocks noChangeAspect="1" noChangeArrowheads="1"/>
          </p:cNvPicPr>
          <p:nvPr/>
        </p:nvPicPr>
        <p:blipFill>
          <a:blip r:embed="rId2" cstate="print"/>
          <a:srcRect/>
          <a:stretch>
            <a:fillRect/>
          </a:stretch>
        </p:blipFill>
        <p:spPr bwMode="auto">
          <a:xfrm>
            <a:off x="7772401" y="4572000"/>
            <a:ext cx="2352675" cy="13335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22</a:t>
            </a:fld>
            <a:endParaRPr lang="en-US" dirty="0"/>
          </a:p>
        </p:txBody>
      </p:sp>
      <p:pic>
        <p:nvPicPr>
          <p:cNvPr id="3" name="Picture 2"/>
          <p:cNvPicPr>
            <a:picLocks noChangeAspect="1"/>
          </p:cNvPicPr>
          <p:nvPr/>
        </p:nvPicPr>
        <p:blipFill>
          <a:blip r:embed="rId2"/>
          <a:stretch>
            <a:fillRect/>
          </a:stretch>
        </p:blipFill>
        <p:spPr>
          <a:xfrm>
            <a:off x="7551310" y="886120"/>
            <a:ext cx="4640690" cy="3405182"/>
          </a:xfrm>
          <a:prstGeom prst="rect">
            <a:avLst/>
          </a:prstGeom>
        </p:spPr>
      </p:pic>
      <p:pic>
        <p:nvPicPr>
          <p:cNvPr id="5" name="Picture 4"/>
          <p:cNvPicPr>
            <a:picLocks noChangeAspect="1"/>
          </p:cNvPicPr>
          <p:nvPr/>
        </p:nvPicPr>
        <p:blipFill>
          <a:blip r:embed="rId3"/>
          <a:stretch>
            <a:fillRect/>
          </a:stretch>
        </p:blipFill>
        <p:spPr>
          <a:xfrm>
            <a:off x="7667116" y="4319578"/>
            <a:ext cx="4358269" cy="448645"/>
          </a:xfrm>
          <a:prstGeom prst="rect">
            <a:avLst/>
          </a:prstGeom>
        </p:spPr>
      </p:pic>
      <p:sp>
        <p:nvSpPr>
          <p:cNvPr id="4" name="Content Placeholder 2">
            <a:extLst>
              <a:ext uri="{FF2B5EF4-FFF2-40B4-BE49-F238E27FC236}">
                <a16:creationId xmlns:a16="http://schemas.microsoft.com/office/drawing/2014/main" id="{2A20AB2E-E13F-B0B6-B54D-D9597ABCE0A9}"/>
              </a:ext>
            </a:extLst>
          </p:cNvPr>
          <p:cNvSpPr txBox="1">
            <a:spLocks/>
          </p:cNvSpPr>
          <p:nvPr/>
        </p:nvSpPr>
        <p:spPr>
          <a:xfrm>
            <a:off x="166615" y="1218741"/>
            <a:ext cx="7572849" cy="5137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latin typeface="Times New Roman" panose="02020603050405020304" pitchFamily="18" charset="0"/>
                <a:cs typeface="Times New Roman" panose="02020603050405020304" pitchFamily="18" charset="0"/>
              </a:rPr>
              <a:t>Widely Used Password Security Technique:</a:t>
            </a:r>
          </a:p>
          <a:p>
            <a:r>
              <a:rPr lang="en-US" sz="2000" dirty="0">
                <a:highlight>
                  <a:srgbClr val="FFFF00"/>
                </a:highlight>
                <a:latin typeface="Times New Roman" panose="02020603050405020304" pitchFamily="18" charset="0"/>
                <a:cs typeface="Times New Roman" panose="02020603050405020304" pitchFamily="18" charset="0"/>
              </a:rPr>
              <a:t>Combines </a:t>
            </a:r>
            <a:r>
              <a:rPr lang="en-US" sz="2000" b="1" dirty="0">
                <a:highlight>
                  <a:srgbClr val="FFFF00"/>
                </a:highlight>
                <a:latin typeface="Times New Roman" panose="02020603050405020304" pitchFamily="18" charset="0"/>
                <a:cs typeface="Times New Roman" panose="02020603050405020304" pitchFamily="18" charset="0"/>
              </a:rPr>
              <a:t>hashed passwords</a:t>
            </a:r>
            <a:r>
              <a:rPr lang="en-US" sz="2000" dirty="0">
                <a:highlight>
                  <a:srgbClr val="FFFF00"/>
                </a:highlight>
                <a:latin typeface="Times New Roman" panose="02020603050405020304" pitchFamily="18" charset="0"/>
                <a:cs typeface="Times New Roman" panose="02020603050405020304" pitchFamily="18" charset="0"/>
              </a:rPr>
              <a:t> with a </a:t>
            </a:r>
            <a:r>
              <a:rPr lang="en-US" sz="2000" b="1" dirty="0">
                <a:highlight>
                  <a:srgbClr val="FFFF00"/>
                </a:highlight>
                <a:latin typeface="Times New Roman" panose="02020603050405020304" pitchFamily="18" charset="0"/>
                <a:cs typeface="Times New Roman" panose="02020603050405020304" pitchFamily="18" charset="0"/>
              </a:rPr>
              <a:t>salt value</a:t>
            </a:r>
            <a:r>
              <a:rPr lang="en-US" sz="2000" dirty="0">
                <a:highlight>
                  <a:srgbClr val="FFFF00"/>
                </a:highlight>
                <a:latin typeface="Times New Roman" panose="02020603050405020304" pitchFamily="18" charset="0"/>
                <a:cs typeface="Times New Roman" panose="02020603050405020304" pitchFamily="18" charset="0"/>
              </a:rPr>
              <a:t> for enhanced security.</a:t>
            </a:r>
          </a:p>
          <a:p>
            <a:pPr lvl="1"/>
            <a:r>
              <a:rPr lang="en-US" sz="1800" dirty="0">
                <a:latin typeface="Times New Roman" panose="02020603050405020304" pitchFamily="18" charset="0"/>
                <a:cs typeface="Times New Roman" panose="02020603050405020304" pitchFamily="18" charset="0"/>
              </a:rPr>
              <a:t>Commonly found in </a:t>
            </a:r>
            <a:r>
              <a:rPr lang="en-US" sz="1800" b="1" dirty="0">
                <a:highlight>
                  <a:srgbClr val="FFFF00"/>
                </a:highlight>
                <a:latin typeface="Times New Roman" panose="02020603050405020304" pitchFamily="18" charset="0"/>
                <a:cs typeface="Times New Roman" panose="02020603050405020304" pitchFamily="18" charset="0"/>
              </a:rPr>
              <a:t>UNIX operating systems.</a:t>
            </a:r>
          </a:p>
          <a:p>
            <a:r>
              <a:rPr lang="en-US" sz="2000" dirty="0">
                <a:latin typeface="Times New Roman" panose="02020603050405020304" pitchFamily="18" charset="0"/>
                <a:cs typeface="Times New Roman" panose="02020603050405020304" pitchFamily="18" charset="0"/>
              </a:rPr>
              <a:t>User selects or is assigned a password, which is combined with a </a:t>
            </a:r>
            <a:r>
              <a:rPr lang="en-US" sz="2000" b="1" dirty="0">
                <a:latin typeface="Times New Roman" panose="02020603050405020304" pitchFamily="18" charset="0"/>
                <a:cs typeface="Times New Roman" panose="02020603050405020304" pitchFamily="18" charset="0"/>
              </a:rPr>
              <a:t>fixed-length salt</a:t>
            </a:r>
            <a:r>
              <a:rPr lang="en-US" sz="2000" dirty="0">
                <a:latin typeface="Times New Roman" panose="02020603050405020304" pitchFamily="18" charset="0"/>
                <a:cs typeface="Times New Roman" panose="02020603050405020304" pitchFamily="18" charset="0"/>
              </a:rPr>
              <a:t> (random or pseudorandom values like time, date, etc.).</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hash algorithm</a:t>
            </a:r>
            <a:r>
              <a:rPr lang="en-US" sz="2000" dirty="0">
                <a:latin typeface="Times New Roman" panose="02020603050405020304" pitchFamily="18" charset="0"/>
                <a:cs typeface="Times New Roman" panose="02020603050405020304" pitchFamily="18" charset="0"/>
              </a:rPr>
              <a:t> is designed to be slow to prevent brute force and dictionary attacks.</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hashed password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plaintext salt</a:t>
            </a:r>
            <a:r>
              <a:rPr lang="en-US" sz="2000" dirty="0">
                <a:latin typeface="Times New Roman" panose="02020603050405020304" pitchFamily="18" charset="0"/>
                <a:cs typeface="Times New Roman" panose="02020603050405020304" pitchFamily="18" charset="0"/>
              </a:rPr>
              <a:t> are stored in the password file associated with the user ID.</a:t>
            </a:r>
          </a:p>
          <a:p>
            <a:r>
              <a:rPr lang="en-US" sz="2000" dirty="0">
                <a:latin typeface="Times New Roman" panose="02020603050405020304" pitchFamily="18" charset="0"/>
                <a:cs typeface="Times New Roman" panose="02020603050405020304" pitchFamily="18" charset="0"/>
              </a:rPr>
              <a:t>This method is secure against various </a:t>
            </a:r>
            <a:r>
              <a:rPr lang="en-US" sz="2000" b="1" dirty="0">
                <a:latin typeface="Times New Roman" panose="02020603050405020304" pitchFamily="18" charset="0"/>
                <a:cs typeface="Times New Roman" panose="02020603050405020304" pitchFamily="18" charset="0"/>
              </a:rPr>
              <a:t>cryptanalytic attacks</a:t>
            </a:r>
            <a:r>
              <a:rPr lang="en-US" sz="2000" dirty="0">
                <a:latin typeface="Times New Roman" panose="02020603050405020304" pitchFamily="18"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370540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23</a:t>
            </a:fld>
            <a:endParaRPr lang="en-US" dirty="0"/>
          </a:p>
        </p:txBody>
      </p:sp>
      <p:pic>
        <p:nvPicPr>
          <p:cNvPr id="4" name="Picture 3"/>
          <p:cNvPicPr>
            <a:picLocks noChangeAspect="1"/>
          </p:cNvPicPr>
          <p:nvPr/>
        </p:nvPicPr>
        <p:blipFill>
          <a:blip r:embed="rId2"/>
          <a:stretch>
            <a:fillRect/>
          </a:stretch>
        </p:blipFill>
        <p:spPr>
          <a:xfrm>
            <a:off x="6777318" y="1843119"/>
            <a:ext cx="5306165" cy="3562847"/>
          </a:xfrm>
          <a:prstGeom prst="rect">
            <a:avLst/>
          </a:prstGeom>
        </p:spPr>
      </p:pic>
      <p:pic>
        <p:nvPicPr>
          <p:cNvPr id="5" name="Picture 4"/>
          <p:cNvPicPr>
            <a:picLocks noChangeAspect="1"/>
          </p:cNvPicPr>
          <p:nvPr/>
        </p:nvPicPr>
        <p:blipFill>
          <a:blip r:embed="rId3"/>
          <a:stretch>
            <a:fillRect/>
          </a:stretch>
        </p:blipFill>
        <p:spPr>
          <a:xfrm>
            <a:off x="6458468" y="665051"/>
            <a:ext cx="5556907" cy="572034"/>
          </a:xfrm>
          <a:prstGeom prst="rect">
            <a:avLst/>
          </a:prstGeom>
        </p:spPr>
      </p:pic>
      <p:sp>
        <p:nvSpPr>
          <p:cNvPr id="3" name="Rectangle 1">
            <a:extLst>
              <a:ext uri="{FF2B5EF4-FFF2-40B4-BE49-F238E27FC236}">
                <a16:creationId xmlns:a16="http://schemas.microsoft.com/office/drawing/2014/main" id="{5B706BAD-A596-04FC-DA2E-B875F3D1DF71}"/>
              </a:ext>
            </a:extLst>
          </p:cNvPr>
          <p:cNvSpPr txBox="1">
            <a:spLocks noChangeArrowheads="1"/>
          </p:cNvSpPr>
          <p:nvPr/>
        </p:nvSpPr>
        <p:spPr bwMode="auto">
          <a:xfrm>
            <a:off x="187750" y="1843119"/>
            <a:ext cx="75893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User Login Attempt:</a:t>
            </a:r>
            <a:r>
              <a:rPr lang="en-US" altLang="en-PK" sz="1800" dirty="0">
                <a:latin typeface="Times New Roman" panose="02020603050405020304" pitchFamily="18" charset="0"/>
                <a:cs typeface="Times New Roman" panose="02020603050405020304" pitchFamily="18" charset="0"/>
              </a:rPr>
              <a:t> </a:t>
            </a:r>
            <a:r>
              <a:rPr lang="en-PK" altLang="en-PK" sz="1800" dirty="0">
                <a:latin typeface="Times New Roman" panose="02020603050405020304" pitchFamily="18" charset="0"/>
                <a:cs typeface="Times New Roman" panose="02020603050405020304" pitchFamily="18" charset="0"/>
              </a:rPr>
              <a:t>User provides a </a:t>
            </a:r>
            <a:r>
              <a:rPr lang="en-PK" altLang="en-PK" sz="1800" b="1" dirty="0">
                <a:latin typeface="Times New Roman" panose="02020603050405020304" pitchFamily="18" charset="0"/>
                <a:cs typeface="Times New Roman" panose="02020603050405020304" pitchFamily="18" charset="0"/>
              </a:rPr>
              <a:t>user ID</a:t>
            </a:r>
            <a:r>
              <a:rPr lang="en-PK" altLang="en-PK" sz="1800" dirty="0">
                <a:latin typeface="Times New Roman" panose="02020603050405020304" pitchFamily="18" charset="0"/>
                <a:cs typeface="Times New Roman" panose="02020603050405020304" pitchFamily="18" charset="0"/>
              </a:rPr>
              <a:t> and </a:t>
            </a:r>
            <a:r>
              <a:rPr lang="en-PK" altLang="en-PK" sz="1800" b="1" dirty="0">
                <a:latin typeface="Times New Roman" panose="02020603050405020304" pitchFamily="18" charset="0"/>
                <a:cs typeface="Times New Roman" panose="02020603050405020304" pitchFamily="18" charset="0"/>
              </a:rPr>
              <a:t>password</a:t>
            </a:r>
            <a:r>
              <a:rPr lang="en-PK" altLang="en-PK" sz="1800" dirty="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Operating System Actions:</a:t>
            </a:r>
            <a:r>
              <a:rPr lang="en-US" altLang="en-PK" sz="1800" dirty="0">
                <a:latin typeface="Times New Roman" panose="02020603050405020304" pitchFamily="18" charset="0"/>
                <a:cs typeface="Times New Roman" panose="02020603050405020304" pitchFamily="18" charset="0"/>
              </a:rPr>
              <a:t> </a:t>
            </a: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Uses the ID to index into the </a:t>
            </a:r>
            <a:r>
              <a:rPr lang="en-PK" altLang="en-PK" sz="1800" b="1" dirty="0">
                <a:latin typeface="Times New Roman" panose="02020603050405020304" pitchFamily="18" charset="0"/>
                <a:cs typeface="Times New Roman" panose="02020603050405020304" pitchFamily="18" charset="0"/>
              </a:rPr>
              <a:t>password file</a:t>
            </a:r>
            <a:r>
              <a:rPr lang="en-PK" altLang="en-PK" sz="1800" dirty="0">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Retrieves:</a:t>
            </a:r>
          </a:p>
          <a:p>
            <a:pPr lvl="2"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Plaintext Salt</a:t>
            </a:r>
            <a:r>
              <a:rPr lang="en-PK" altLang="en-PK" sz="1800" dirty="0">
                <a:latin typeface="Times New Roman" panose="02020603050405020304" pitchFamily="18" charset="0"/>
                <a:cs typeface="Times New Roman" panose="02020603050405020304" pitchFamily="18" charset="0"/>
              </a:rPr>
              <a:t>: A random value for hashing.</a:t>
            </a:r>
          </a:p>
          <a:p>
            <a:pPr lvl="2"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Encrypted Password</a:t>
            </a:r>
            <a:r>
              <a:rPr lang="en-PK" altLang="en-PK" sz="1800" dirty="0">
                <a:latin typeface="Times New Roman" panose="02020603050405020304" pitchFamily="18" charset="0"/>
                <a:cs typeface="Times New Roman" panose="02020603050405020304" pitchFamily="18" charset="0"/>
              </a:rPr>
              <a:t>: The stored hashed password.</a:t>
            </a:r>
          </a:p>
          <a:p>
            <a:pPr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Password Verification:</a:t>
            </a:r>
            <a:endParaRPr lang="en-PK" altLang="en-PK" sz="18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Combines the salt with the user-supplied password.</a:t>
            </a: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Passes the combination through the encryption routine.</a:t>
            </a:r>
          </a:p>
          <a:p>
            <a:pPr eaLnBrk="0" fontAlgn="base" hangingPunct="0">
              <a:lnSpc>
                <a:spcPct val="100000"/>
              </a:lnSpc>
              <a:spcBef>
                <a:spcPct val="0"/>
              </a:spcBef>
              <a:spcAft>
                <a:spcPct val="0"/>
              </a:spcAft>
            </a:pPr>
            <a:r>
              <a:rPr lang="en-PK" altLang="en-PK" sz="1800" b="1" dirty="0">
                <a:latin typeface="Times New Roman" panose="02020603050405020304" pitchFamily="18" charset="0"/>
                <a:cs typeface="Times New Roman" panose="02020603050405020304" pitchFamily="18" charset="0"/>
              </a:rPr>
              <a:t>Result Comparison:</a:t>
            </a:r>
            <a:endParaRPr lang="en-PK" altLang="en-PK" sz="18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If the generated hash matches the stored encrypted password, access is </a:t>
            </a:r>
            <a:r>
              <a:rPr lang="en-PK" altLang="en-PK" sz="1800" b="1" dirty="0">
                <a:latin typeface="Times New Roman" panose="02020603050405020304" pitchFamily="18" charset="0"/>
                <a:cs typeface="Times New Roman" panose="02020603050405020304" pitchFamily="18" charset="0"/>
              </a:rPr>
              <a:t>granted</a:t>
            </a:r>
            <a:r>
              <a:rPr lang="en-PK" altLang="en-PK" sz="1800" dirty="0">
                <a:latin typeface="Times New Roman" panose="02020603050405020304" pitchFamily="18" charset="0"/>
                <a:cs typeface="Times New Roman" panose="02020603050405020304" pitchFamily="18" charset="0"/>
              </a:rPr>
              <a:t>; otherwise, it is </a:t>
            </a:r>
            <a:r>
              <a:rPr lang="en-PK" altLang="en-PK" sz="1800" b="1" dirty="0">
                <a:latin typeface="Times New Roman" panose="02020603050405020304" pitchFamily="18" charset="0"/>
                <a:cs typeface="Times New Roman" panose="02020603050405020304" pitchFamily="18" charset="0"/>
              </a:rPr>
              <a:t>denied</a:t>
            </a:r>
            <a:endParaRPr lang="en-PK" altLang="en-PK"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endParaRPr lang="en-PK" altLang="en-PK" sz="1800" dirty="0">
              <a:latin typeface="Arial" panose="020B0604020202020204" pitchFamily="34" charset="0"/>
            </a:endParaRPr>
          </a:p>
        </p:txBody>
      </p:sp>
    </p:spTree>
    <p:extLst>
      <p:ext uri="{BB962C8B-B14F-4D97-AF65-F5344CB8AC3E}">
        <p14:creationId xmlns:p14="http://schemas.microsoft.com/office/powerpoint/2010/main" val="87050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5661-E916-0C01-030F-E088F0B7962A}"/>
              </a:ext>
            </a:extLst>
          </p:cNvPr>
          <p:cNvSpPr>
            <a:spLocks noGrp="1"/>
          </p:cNvSpPr>
          <p:nvPr>
            <p:ph type="title"/>
          </p:nvPr>
        </p:nvSpPr>
        <p:spPr>
          <a:xfrm>
            <a:off x="419100" y="247138"/>
            <a:ext cx="10515600" cy="1325563"/>
          </a:xfrm>
        </p:spPr>
        <p:txBody>
          <a:bodyPr/>
          <a:lstStyle/>
          <a:p>
            <a:r>
              <a:rPr lang="en-US" dirty="0">
                <a:latin typeface="Times New Roman" panose="02020603050405020304" pitchFamily="18" charset="0"/>
                <a:cs typeface="Times New Roman" panose="02020603050405020304" pitchFamily="18" charset="0"/>
              </a:rPr>
              <a:t>Why salt value?</a:t>
            </a:r>
            <a:endParaRPr lang="en-PK"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4728B0-CD2F-AD70-2E26-B817D39D5312}"/>
              </a:ext>
            </a:extLst>
          </p:cNvPr>
          <p:cNvSpPr>
            <a:spLocks noGrp="1"/>
          </p:cNvSpPr>
          <p:nvPr>
            <p:ph idx="1"/>
          </p:nvPr>
        </p:nvSpPr>
        <p:spPr>
          <a:xfrm>
            <a:off x="419100" y="1690688"/>
            <a:ext cx="11353800" cy="4339201"/>
          </a:xfrm>
        </p:spPr>
        <p:txBody>
          <a:bodyPr/>
          <a:lstStyle/>
          <a:p>
            <a:pPr marL="0" indent="0">
              <a:buNone/>
            </a:pPr>
            <a:r>
              <a:rPr lang="en-US" b="1" dirty="0">
                <a:latin typeface="Times New Roman" panose="02020603050405020304" pitchFamily="18" charset="0"/>
                <a:cs typeface="Times New Roman" panose="02020603050405020304" pitchFamily="18" charset="0"/>
              </a:rPr>
              <a:t>Salt's Three Key Functions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Prevents duplicate password visibility</a:t>
            </a:r>
            <a:r>
              <a:rPr lang="en-US" dirty="0">
                <a:latin typeface="Times New Roman" panose="02020603050405020304" pitchFamily="18" charset="0"/>
                <a:cs typeface="Times New Roman" panose="02020603050405020304" pitchFamily="18" charset="0"/>
              </a:rPr>
              <a:t> in the password file by assigning unique salt values, even if users choose the same password.</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Increases difficulty of offline dictionary attacks</a:t>
            </a:r>
            <a:r>
              <a:rPr lang="en-US" dirty="0">
                <a:latin typeface="Times New Roman" panose="02020603050405020304" pitchFamily="18" charset="0"/>
                <a:cs typeface="Times New Roman" panose="02020603050405020304" pitchFamily="18" charset="0"/>
              </a:rPr>
              <a:t> by multiplying the number of possible passwords by 2b, where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 the salt length in bits.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Makes it nearly impossible</a:t>
            </a:r>
            <a:r>
              <a:rPr lang="en-US" dirty="0">
                <a:latin typeface="Times New Roman" panose="02020603050405020304" pitchFamily="18" charset="0"/>
                <a:cs typeface="Times New Roman" panose="02020603050405020304" pitchFamily="18" charset="0"/>
              </a:rPr>
              <a:t> to determine if a user has reused the same password across multiple systems.</a:t>
            </a:r>
          </a:p>
          <a:p>
            <a:endParaRPr lang="en-PK" dirty="0"/>
          </a:p>
        </p:txBody>
      </p:sp>
    </p:spTree>
    <p:extLst>
      <p:ext uri="{BB962C8B-B14F-4D97-AF65-F5344CB8AC3E}">
        <p14:creationId xmlns:p14="http://schemas.microsoft.com/office/powerpoint/2010/main" val="191774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25</a:t>
            </a:fld>
            <a:endParaRPr lang="en-US" dirty="0"/>
          </a:p>
        </p:txBody>
      </p:sp>
      <p:pic>
        <p:nvPicPr>
          <p:cNvPr id="3" name="Picture 2"/>
          <p:cNvPicPr>
            <a:picLocks noChangeAspect="1"/>
          </p:cNvPicPr>
          <p:nvPr/>
        </p:nvPicPr>
        <p:blipFill>
          <a:blip r:embed="rId2"/>
          <a:stretch>
            <a:fillRect/>
          </a:stretch>
        </p:blipFill>
        <p:spPr>
          <a:xfrm>
            <a:off x="669997" y="279319"/>
            <a:ext cx="7501370" cy="409463"/>
          </a:xfrm>
          <a:prstGeom prst="rect">
            <a:avLst/>
          </a:prstGeom>
        </p:spPr>
      </p:pic>
      <p:sp>
        <p:nvSpPr>
          <p:cNvPr id="5" name="Rectangle 1">
            <a:extLst>
              <a:ext uri="{FF2B5EF4-FFF2-40B4-BE49-F238E27FC236}">
                <a16:creationId xmlns:a16="http://schemas.microsoft.com/office/drawing/2014/main" id="{F1FCB620-FC19-1869-B1AE-F4E776E02C49}"/>
              </a:ext>
            </a:extLst>
          </p:cNvPr>
          <p:cNvSpPr txBox="1">
            <a:spLocks noChangeArrowheads="1"/>
          </p:cNvSpPr>
          <p:nvPr/>
        </p:nvSpPr>
        <p:spPr bwMode="auto">
          <a:xfrm>
            <a:off x="669997" y="944847"/>
            <a:ext cx="115135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PK" sz="2400" b="1" dirty="0">
                <a:latin typeface="Times New Roman" panose="02020603050405020304" pitchFamily="18" charset="0"/>
                <a:cs typeface="Times New Roman" panose="02020603050405020304" pitchFamily="18" charset="0"/>
              </a:rPr>
              <a:t>T</a:t>
            </a:r>
            <a:r>
              <a:rPr lang="en-PK" altLang="en-PK" sz="2400" b="1" dirty="0" err="1">
                <a:latin typeface="Times New Roman" panose="02020603050405020304" pitchFamily="18" charset="0"/>
                <a:cs typeface="Times New Roman" panose="02020603050405020304" pitchFamily="18" charset="0"/>
              </a:rPr>
              <a:t>raditional</a:t>
            </a:r>
            <a:r>
              <a:rPr lang="en-PK" altLang="en-PK" sz="2400" b="1" dirty="0">
                <a:latin typeface="Times New Roman" panose="02020603050405020304" pitchFamily="18" charset="0"/>
                <a:cs typeface="Times New Roman" panose="02020603050405020304" pitchFamily="18" charset="0"/>
              </a:rPr>
              <a:t> Password Cracking:</a:t>
            </a:r>
            <a:endParaRPr lang="en-PK" altLang="en-PK"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Develops a large dictionary of possible passwords.</a:t>
            </a: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Each password is hashed with various salt values and compared to stored hashes.</a:t>
            </a: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If no match, variations are tried (e.g., backward spelling, added numbers/special characters).</a:t>
            </a:r>
            <a:endParaRPr lang="en-US" altLang="en-PK"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PK" altLang="en-PK"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PK" altLang="en-PK" sz="2400" b="1" dirty="0">
                <a:latin typeface="Times New Roman" panose="02020603050405020304" pitchFamily="18" charset="0"/>
                <a:cs typeface="Times New Roman" panose="02020603050405020304" pitchFamily="18" charset="0"/>
              </a:rPr>
              <a:t>Rainbow Table Approach:</a:t>
            </a:r>
            <a:endParaRPr lang="en-PK" altLang="en-PK"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Precomputes potential hash values for a large dictionary of passwords.</a:t>
            </a: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Generates a massive table of hash values (rainbow table) for each salt value.</a:t>
            </a: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Example: Cracking 99.9% of alphanumeric Windows password hashes in 13.8 seconds using 1.4 GB of data.</a:t>
            </a:r>
            <a:endParaRPr lang="en-US" altLang="en-PK"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PK" altLang="en-PK"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PK" altLang="en-PK" sz="2400" b="1" dirty="0">
                <a:latin typeface="Times New Roman" panose="02020603050405020304" pitchFamily="18" charset="0"/>
                <a:cs typeface="Times New Roman" panose="02020603050405020304" pitchFamily="18" charset="0"/>
              </a:rPr>
              <a:t>Countermeasures:</a:t>
            </a:r>
            <a:endParaRPr lang="en-PK" altLang="en-PK"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Use sufficiently large salt values and hash lengths to defend against these attacks.</a:t>
            </a:r>
          </a:p>
          <a:p>
            <a:pPr eaLnBrk="0" fontAlgn="base" hangingPunct="0">
              <a:lnSpc>
                <a:spcPct val="100000"/>
              </a:lnSpc>
              <a:spcBef>
                <a:spcPct val="0"/>
              </a:spcBef>
              <a:spcAft>
                <a:spcPct val="0"/>
              </a:spcAft>
            </a:pPr>
            <a:r>
              <a:rPr lang="en-PK" altLang="en-PK" sz="2400" dirty="0">
                <a:latin typeface="Times New Roman" panose="02020603050405020304" pitchFamily="18" charset="0"/>
                <a:cs typeface="Times New Roman" panose="02020603050405020304" pitchFamily="18" charset="0"/>
              </a:rPr>
              <a:t>FreeBSD and OpenBSD methods are currently secure against this type of attack.</a:t>
            </a:r>
          </a:p>
          <a:p>
            <a:pPr marL="0" indent="0" eaLnBrk="0" fontAlgn="base" hangingPunct="0">
              <a:lnSpc>
                <a:spcPct val="100000"/>
              </a:lnSpc>
              <a:spcBef>
                <a:spcPct val="0"/>
              </a:spcBef>
              <a:spcAft>
                <a:spcPct val="0"/>
              </a:spcAft>
              <a:buFontTx/>
              <a:buNone/>
            </a:pPr>
            <a:endParaRPr lang="en-PK" altLang="en-PK" sz="2400" dirty="0">
              <a:latin typeface="Arial" panose="020B0604020202020204" pitchFamily="34" charset="0"/>
            </a:endParaRPr>
          </a:p>
        </p:txBody>
      </p:sp>
    </p:spTree>
    <p:extLst>
      <p:ext uri="{BB962C8B-B14F-4D97-AF65-F5344CB8AC3E}">
        <p14:creationId xmlns:p14="http://schemas.microsoft.com/office/powerpoint/2010/main" val="363666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772400" cy="579438"/>
          </a:xfrm>
        </p:spPr>
        <p:txBody>
          <a:bodyPr>
            <a:noAutofit/>
          </a:bodyPr>
          <a:lstStyle/>
          <a:p>
            <a:r>
              <a:rPr lang="en-US" sz="3600" dirty="0">
                <a:latin typeface="Times New Roman" pitchFamily="18" charset="0"/>
                <a:cs typeface="Times New Roman" pitchFamily="18" charset="0"/>
              </a:rPr>
              <a:t>Public Key and Signatures</a:t>
            </a:r>
          </a:p>
        </p:txBody>
      </p:sp>
      <p:sp>
        <p:nvSpPr>
          <p:cNvPr id="3" name="Content Placeholder 2"/>
          <p:cNvSpPr>
            <a:spLocks noGrp="1"/>
          </p:cNvSpPr>
          <p:nvPr>
            <p:ph sz="quarter" idx="1"/>
          </p:nvPr>
        </p:nvSpPr>
        <p:spPr>
          <a:xfrm>
            <a:off x="188536" y="1139856"/>
            <a:ext cx="11038788" cy="5609735"/>
          </a:xfrm>
        </p:spPr>
        <p:txBody>
          <a:bodyPr>
            <a:normAutofit/>
          </a:bodyPr>
          <a:lstStyle/>
          <a:p>
            <a:r>
              <a:rPr lang="en-US" sz="2400" b="1" dirty="0">
                <a:latin typeface="Times New Roman" pitchFamily="18" charset="0"/>
                <a:cs typeface="Times New Roman" pitchFamily="18" charset="0"/>
              </a:rPr>
              <a:t>Problem: Public keys not linked to identity of user</a:t>
            </a:r>
          </a:p>
          <a:p>
            <a:r>
              <a:rPr lang="en-US" sz="2400" b="1" dirty="0">
                <a:latin typeface="Times New Roman" pitchFamily="18" charset="0"/>
                <a:cs typeface="Times New Roman" pitchFamily="18" charset="0"/>
              </a:rPr>
              <a:t>Solution: Validation and signing of public key by third party</a:t>
            </a:r>
          </a:p>
          <a:p>
            <a:pPr lvl="1"/>
            <a:r>
              <a:rPr lang="en-US" sz="2200" dirty="0">
                <a:latin typeface="Times New Roman" pitchFamily="18" charset="0"/>
                <a:cs typeface="Times New Roman" pitchFamily="18" charset="0"/>
              </a:rPr>
              <a:t>Certification of link between identity and public key</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lvl="1"/>
            <a:endParaRPr lang="en-US" sz="2200" dirty="0">
              <a:latin typeface="Times New Roman" pitchFamily="18" charset="0"/>
              <a:cs typeface="Times New Roman" pitchFamily="18" charset="0"/>
            </a:endParaRPr>
          </a:p>
          <a:p>
            <a:pPr lvl="1"/>
            <a:endParaRPr lang="en-US" sz="22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Acceptance of signed public keys only → no MITM attack</a:t>
            </a:r>
          </a:p>
          <a:p>
            <a:endParaRPr lang="en-US" sz="2400" b="1" dirty="0">
              <a:latin typeface="Times New Roman" pitchFamily="18" charset="0"/>
              <a:cs typeface="Times New Roman" pitchFamily="18" charset="0"/>
            </a:endParaRPr>
          </a:p>
          <a:p>
            <a:endParaRPr lang="en-US" dirty="0">
              <a:solidFill>
                <a:schemeClr val="accent1"/>
              </a:solidFill>
              <a:latin typeface="Times New Roman" pitchFamily="18" charset="0"/>
              <a:cs typeface="Times New Roman" pitchFamily="18" charset="0"/>
            </a:endParaRPr>
          </a:p>
          <a:p>
            <a:endParaRPr lang="en-US" dirty="0">
              <a:solidFill>
                <a:schemeClr val="accent1"/>
              </a:solidFill>
              <a:latin typeface="Times New Roman" pitchFamily="18" charset="0"/>
              <a:cs typeface="Times New Roman" pitchFamily="18" charset="0"/>
            </a:endParaRPr>
          </a:p>
          <a:p>
            <a:endParaRPr lang="en-US" i="1" dirty="0">
              <a:solidFill>
                <a:schemeClr val="accent1"/>
              </a:solidFill>
              <a:latin typeface="Times New Roman" pitchFamily="18" charset="0"/>
              <a:cs typeface="Times New Roman" pitchFamily="18" charset="0"/>
            </a:endParaRPr>
          </a:p>
          <a:p>
            <a:endParaRPr lang="en-US" i="1" dirty="0">
              <a:solidFill>
                <a:schemeClr val="accent1"/>
              </a:solidFill>
              <a:latin typeface="Times New Roman" pitchFamily="18" charset="0"/>
              <a:cs typeface="Times New Roman" pitchFamily="18" charset="0"/>
            </a:endParaRPr>
          </a:p>
          <a:p>
            <a:endParaRPr lang="en-US" i="1" dirty="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endParaRPr lang="en-US" i="1" dirty="0">
              <a:solidFill>
                <a:schemeClr val="accent1"/>
              </a:solidFill>
              <a:latin typeface="Times New Roman" pitchFamily="18" charset="0"/>
              <a:cs typeface="Times New Roman" pitchFamily="18" charset="0"/>
            </a:endParaRPr>
          </a:p>
          <a:p>
            <a:pPr lvl="2"/>
            <a:endParaRPr lang="en-US" i="1" dirty="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2957514" y="2347914"/>
            <a:ext cx="6276975" cy="21621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11" y="179616"/>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Public Key Certificates</a:t>
            </a:r>
          </a:p>
        </p:txBody>
      </p:sp>
      <p:sp>
        <p:nvSpPr>
          <p:cNvPr id="3" name="Content Placeholder 2"/>
          <p:cNvSpPr>
            <a:spLocks noGrp="1"/>
          </p:cNvSpPr>
          <p:nvPr>
            <p:ph idx="1"/>
          </p:nvPr>
        </p:nvSpPr>
        <p:spPr>
          <a:xfrm>
            <a:off x="424207" y="1193800"/>
            <a:ext cx="11528982" cy="4782794"/>
          </a:xfrm>
        </p:spPr>
        <p:txBody>
          <a:bodyPr>
            <a:normAutofit/>
          </a:bodyPr>
          <a:lstStyle/>
          <a:p>
            <a:r>
              <a:rPr lang="en-US" sz="2000" dirty="0">
                <a:latin typeface="Times New Roman" pitchFamily="18" charset="0"/>
                <a:cs typeface="Times New Roman" pitchFamily="18" charset="0"/>
              </a:rPr>
              <a:t>Electronic document that uses a </a:t>
            </a:r>
            <a:r>
              <a:rPr lang="en-US" sz="2000" b="1" dirty="0">
                <a:latin typeface="Times New Roman" pitchFamily="18" charset="0"/>
                <a:cs typeface="Times New Roman" pitchFamily="18" charset="0"/>
              </a:rPr>
              <a:t>digital signature to bind a public key with an identity</a:t>
            </a:r>
          </a:p>
          <a:p>
            <a:pPr lvl="1"/>
            <a:r>
              <a:rPr lang="en-US" sz="2000" dirty="0">
                <a:highlight>
                  <a:srgbClr val="FFFF00"/>
                </a:highlight>
                <a:latin typeface="Times New Roman" pitchFamily="18" charset="0"/>
                <a:cs typeface="Times New Roman" pitchFamily="18" charset="0"/>
              </a:rPr>
              <a:t> Information such as the name of a person or an organization, their address, and so forth. </a:t>
            </a:r>
          </a:p>
          <a:p>
            <a:pPr lvl="1"/>
            <a:r>
              <a:rPr lang="en-US" sz="2000" dirty="0">
                <a:highlight>
                  <a:srgbClr val="FFFF00"/>
                </a:highlight>
                <a:latin typeface="Times New Roman" pitchFamily="18" charset="0"/>
                <a:cs typeface="Times New Roman" pitchFamily="18" charset="0"/>
              </a:rPr>
              <a:t>The certificate can be used to verify that a public key belongs to an individual.</a:t>
            </a:r>
          </a:p>
          <a:p>
            <a:pPr lvl="1"/>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Two Types of Signature on a Certificate</a:t>
            </a:r>
          </a:p>
          <a:p>
            <a:r>
              <a:rPr lang="en-US" sz="2000" dirty="0">
                <a:latin typeface="Times New Roman" pitchFamily="18" charset="0"/>
                <a:cs typeface="Times New Roman" pitchFamily="18" charset="0"/>
              </a:rPr>
              <a:t>In public key infrastructure (PKI) scheme</a:t>
            </a:r>
          </a:p>
          <a:p>
            <a:pPr lvl="1"/>
            <a:r>
              <a:rPr lang="en-US" sz="2000" dirty="0">
                <a:latin typeface="Times New Roman" pitchFamily="18" charset="0"/>
                <a:cs typeface="Times New Roman" pitchFamily="18" charset="0"/>
              </a:rPr>
              <a:t>Signature will be of a certificate authority (CA). </a:t>
            </a:r>
          </a:p>
          <a:p>
            <a:r>
              <a:rPr lang="en-US" sz="2000" dirty="0">
                <a:latin typeface="Times New Roman" pitchFamily="18" charset="0"/>
                <a:cs typeface="Times New Roman" pitchFamily="18" charset="0"/>
              </a:rPr>
              <a:t>In web of trust scheme</a:t>
            </a:r>
          </a:p>
          <a:p>
            <a:pPr lvl="1"/>
            <a:r>
              <a:rPr lang="en-US" sz="2000" dirty="0">
                <a:latin typeface="Times New Roman" pitchFamily="18" charset="0"/>
                <a:cs typeface="Times New Roman" pitchFamily="18" charset="0"/>
              </a:rPr>
              <a:t>Signature is of either the user (a self-signed certificate) or other users ("endorsements").</a:t>
            </a:r>
          </a:p>
          <a:p>
            <a:pPr marL="457200" lvl="1" indent="0">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In either case, the signatures on a certificate are attestations by the certificate signer that the identity information and the public key belong together.</a:t>
            </a:r>
          </a:p>
        </p:txBody>
      </p:sp>
      <p:sp>
        <p:nvSpPr>
          <p:cNvPr id="6" name="Footer Placeholder 5"/>
          <p:cNvSpPr>
            <a:spLocks noGrp="1"/>
          </p:cNvSpPr>
          <p:nvPr>
            <p:ph type="ftr" sz="quarter" idx="11"/>
          </p:nvPr>
        </p:nvSpPr>
        <p:spPr/>
        <p:txBody>
          <a:bodyPr/>
          <a:lstStyle/>
          <a:p>
            <a:r>
              <a:rPr lang="en-US" dirty="0"/>
              <a:t>FAST-NUCES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
        <p:nvSpPr>
          <p:cNvPr id="8" name="TextBox 7"/>
          <p:cNvSpPr txBox="1"/>
          <p:nvPr/>
        </p:nvSpPr>
        <p:spPr>
          <a:xfrm>
            <a:off x="9220200" y="6172200"/>
            <a:ext cx="1184940" cy="369332"/>
          </a:xfrm>
          <a:prstGeom prst="rect">
            <a:avLst/>
          </a:prstGeom>
          <a:noFill/>
        </p:spPr>
        <p:txBody>
          <a:bodyPr wrap="none" rtlCol="0">
            <a:spAutoFit/>
          </a:bodyPr>
          <a:lstStyle/>
          <a:p>
            <a:r>
              <a:rPr lang="en-US" dirty="0"/>
              <a:t>*from wiki</a:t>
            </a:r>
          </a:p>
        </p:txBody>
      </p:sp>
    </p:spTree>
    <p:extLst>
      <p:ext uri="{BB962C8B-B14F-4D97-AF65-F5344CB8AC3E}">
        <p14:creationId xmlns:p14="http://schemas.microsoft.com/office/powerpoint/2010/main" val="109557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858624" y="223411"/>
            <a:ext cx="7772400" cy="579438"/>
          </a:xfrm>
        </p:spPr>
        <p:txBody>
          <a:bodyPr>
            <a:normAutofit fontScale="90000"/>
          </a:bodyPr>
          <a:lstStyle/>
          <a:p>
            <a:r>
              <a:rPr lang="en-US" dirty="0">
                <a:solidFill>
                  <a:schemeClr val="tx1"/>
                </a:solidFill>
                <a:latin typeface="Times New Roman" pitchFamily="18" charset="0"/>
                <a:cs typeface="Times New Roman" pitchFamily="18" charset="0"/>
              </a:rPr>
              <a:t>Public Key Infrastructure (PKI)</a:t>
            </a:r>
          </a:p>
        </p:txBody>
      </p:sp>
      <p:sp>
        <p:nvSpPr>
          <p:cNvPr id="578563" name="Rectangle 1027"/>
          <p:cNvSpPr>
            <a:spLocks noGrp="1" noChangeArrowheads="1"/>
          </p:cNvSpPr>
          <p:nvPr>
            <p:ph type="body" idx="1"/>
          </p:nvPr>
        </p:nvSpPr>
        <p:spPr>
          <a:xfrm>
            <a:off x="471340" y="1219200"/>
            <a:ext cx="11720660" cy="4154078"/>
          </a:xfrm>
        </p:spPr>
        <p:txBody>
          <a:bodyPr>
            <a:normAutofit fontScale="92500" lnSpcReduction="20000"/>
          </a:bodyPr>
          <a:lstStyle/>
          <a:p>
            <a:r>
              <a:rPr lang="en-US" b="1" dirty="0">
                <a:latin typeface="Times New Roman" pitchFamily="18" charset="0"/>
                <a:cs typeface="Times New Roman" pitchFamily="18" charset="0"/>
              </a:rPr>
              <a:t>Public-key infrastructure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PKI</a:t>
            </a:r>
            <a:r>
              <a:rPr lang="en-US" dirty="0">
                <a:latin typeface="Times New Roman" pitchFamily="18" charset="0"/>
                <a:cs typeface="Times New Roman" pitchFamily="18" charset="0"/>
              </a:rPr>
              <a:t>) is a set of hardware, software, people, policies, and procedures needed to create, manage, distribute, use, store, and revoke digital certificates.</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Management of trust using public-key cryptography</a:t>
            </a:r>
          </a:p>
          <a:p>
            <a:pPr lvl="1"/>
            <a:r>
              <a:rPr lang="en-US" dirty="0">
                <a:latin typeface="Times New Roman" pitchFamily="18" charset="0"/>
                <a:cs typeface="Times New Roman" pitchFamily="18" charset="0"/>
              </a:rPr>
              <a:t>Digital certificates (signatures) on keys, attributes, ...</a:t>
            </a:r>
          </a:p>
          <a:p>
            <a:pPr lvl="1"/>
            <a:r>
              <a:rPr lang="en-US" dirty="0">
                <a:latin typeface="Times New Roman" pitchFamily="18" charset="0"/>
                <a:cs typeface="Times New Roman" pitchFamily="18" charset="0"/>
              </a:rPr>
              <a:t>Certificate authorities (CA) as trusted parties</a:t>
            </a:r>
          </a:p>
          <a:p>
            <a:pPr lvl="1"/>
            <a:r>
              <a:rPr lang="en-US" dirty="0">
                <a:latin typeface="Times New Roman" pitchFamily="18" charset="0"/>
                <a:cs typeface="Times New Roman" pitchFamily="18" charset="0"/>
              </a:rPr>
              <a:t>Chain of trust with multiple layers</a:t>
            </a:r>
          </a:p>
          <a:p>
            <a:r>
              <a:rPr lang="en-US" b="1" dirty="0">
                <a:latin typeface="Times New Roman" pitchFamily="18" charset="0"/>
                <a:cs typeface="Times New Roman" pitchFamily="18" charset="0"/>
              </a:rPr>
              <a:t>Different architectures</a:t>
            </a:r>
          </a:p>
          <a:p>
            <a:pPr lvl="1"/>
            <a:r>
              <a:rPr lang="en-US" dirty="0">
                <a:latin typeface="Times New Roman" pitchFamily="18" charset="0"/>
                <a:cs typeface="Times New Roman" pitchFamily="18" charset="0"/>
              </a:rPr>
              <a:t>Hierarchical PKI,</a:t>
            </a:r>
          </a:p>
          <a:p>
            <a:pPr lvl="2"/>
            <a:r>
              <a:rPr lang="en-US" dirty="0">
                <a:latin typeface="Times New Roman" pitchFamily="18" charset="0"/>
                <a:cs typeface="Times New Roman" pitchFamily="18" charset="0"/>
              </a:rPr>
              <a:t>e.g. X.509 standard</a:t>
            </a:r>
          </a:p>
          <a:p>
            <a:pPr lvl="1"/>
            <a:r>
              <a:rPr lang="en-US" dirty="0">
                <a:latin typeface="Times New Roman" pitchFamily="18" charset="0"/>
                <a:cs typeface="Times New Roman" pitchFamily="18" charset="0"/>
              </a:rPr>
              <a:t>Web of trust,</a:t>
            </a:r>
          </a:p>
          <a:p>
            <a:pPr lvl="2"/>
            <a:r>
              <a:rPr lang="en-US" dirty="0">
                <a:latin typeface="Times New Roman" pitchFamily="18" charset="0"/>
                <a:cs typeface="Times New Roman" pitchFamily="18" charset="0"/>
              </a:rPr>
              <a:t>e.g. PGP software</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15362" name="Picture 2"/>
          <p:cNvPicPr>
            <a:picLocks noChangeAspect="1" noChangeArrowheads="1"/>
          </p:cNvPicPr>
          <p:nvPr/>
        </p:nvPicPr>
        <p:blipFill>
          <a:blip r:embed="rId3" cstate="print"/>
          <a:srcRect/>
          <a:stretch>
            <a:fillRect/>
          </a:stretch>
        </p:blipFill>
        <p:spPr bwMode="auto">
          <a:xfrm>
            <a:off x="7866598" y="4038600"/>
            <a:ext cx="3997821" cy="2819400"/>
          </a:xfrm>
          <a:prstGeom prst="rect">
            <a:avLst/>
          </a:prstGeom>
          <a:noFill/>
          <a:ln w="9525">
            <a:noFill/>
            <a:miter lim="800000"/>
            <a:headEnd/>
            <a:tailEnd/>
          </a:ln>
        </p:spPr>
      </p:pic>
    </p:spTree>
    <p:extLst>
      <p:ext uri="{BB962C8B-B14F-4D97-AF65-F5344CB8AC3E}">
        <p14:creationId xmlns:p14="http://schemas.microsoft.com/office/powerpoint/2010/main" val="40658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19050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Roles In PKI </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
        <p:nvSpPr>
          <p:cNvPr id="6" name="TextBox 5"/>
          <p:cNvSpPr txBox="1"/>
          <p:nvPr/>
        </p:nvSpPr>
        <p:spPr>
          <a:xfrm>
            <a:off x="10294856" y="6225407"/>
            <a:ext cx="1184940" cy="369332"/>
          </a:xfrm>
          <a:prstGeom prst="rect">
            <a:avLst/>
          </a:prstGeom>
          <a:noFill/>
        </p:spPr>
        <p:txBody>
          <a:bodyPr wrap="none" rtlCol="0">
            <a:spAutoFit/>
          </a:bodyPr>
          <a:lstStyle/>
          <a:p>
            <a:r>
              <a:rPr lang="en-US" dirty="0"/>
              <a:t>*from wiki</a:t>
            </a:r>
          </a:p>
        </p:txBody>
      </p:sp>
      <p:pic>
        <p:nvPicPr>
          <p:cNvPr id="16386" name="Picture 2"/>
          <p:cNvPicPr>
            <a:picLocks noChangeAspect="1" noChangeArrowheads="1"/>
          </p:cNvPicPr>
          <p:nvPr/>
        </p:nvPicPr>
        <p:blipFill>
          <a:blip r:embed="rId3" cstate="print"/>
          <a:srcRect l="2821" t="664"/>
          <a:stretch/>
        </p:blipFill>
        <p:spPr bwMode="auto">
          <a:xfrm>
            <a:off x="1334484" y="992170"/>
            <a:ext cx="7602126" cy="5233237"/>
          </a:xfrm>
          <a:prstGeom prst="rect">
            <a:avLst/>
          </a:prstGeom>
          <a:noFill/>
          <a:ln w="9525">
            <a:noFill/>
            <a:miter lim="800000"/>
            <a:headEnd/>
            <a:tailEnd/>
          </a:ln>
        </p:spPr>
      </p:pic>
    </p:spTree>
    <p:extLst>
      <p:ext uri="{BB962C8B-B14F-4D97-AF65-F5344CB8AC3E}">
        <p14:creationId xmlns:p14="http://schemas.microsoft.com/office/powerpoint/2010/main" val="379367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19050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Roles In PKI </a:t>
            </a:r>
          </a:p>
        </p:txBody>
      </p:sp>
      <p:sp>
        <p:nvSpPr>
          <p:cNvPr id="578563" name="Rectangle 1027"/>
          <p:cNvSpPr>
            <a:spLocks noGrp="1" noChangeArrowheads="1"/>
          </p:cNvSpPr>
          <p:nvPr>
            <p:ph type="body" idx="1"/>
          </p:nvPr>
        </p:nvSpPr>
        <p:spPr>
          <a:xfrm>
            <a:off x="1981200" y="1219200"/>
            <a:ext cx="8178800" cy="4876800"/>
          </a:xfrm>
        </p:spPr>
        <p:txBody>
          <a:bodyPr>
            <a:normAutofit fontScale="92500" lnSpcReduction="10000"/>
          </a:bodyPr>
          <a:lstStyle/>
          <a:p>
            <a:r>
              <a:rPr lang="en-US" b="1" dirty="0">
                <a:latin typeface="Times New Roman" pitchFamily="18" charset="0"/>
                <a:cs typeface="Times New Roman" pitchFamily="18" charset="0"/>
              </a:rPr>
              <a:t>Certification Authority (CA)</a:t>
            </a:r>
          </a:p>
          <a:p>
            <a:pPr lvl="1" algn="just"/>
            <a:r>
              <a:rPr lang="en-US" dirty="0">
                <a:latin typeface="Times New Roman" pitchFamily="18" charset="0"/>
                <a:cs typeface="Times New Roman" pitchFamily="18" charset="0"/>
              </a:rPr>
              <a:t>Trusted third party that binds public keys with respective user identities</a:t>
            </a:r>
          </a:p>
          <a:p>
            <a:r>
              <a:rPr lang="en-US" b="1" dirty="0">
                <a:latin typeface="Times New Roman" pitchFamily="18" charset="0"/>
                <a:cs typeface="Times New Roman" pitchFamily="18" charset="0"/>
              </a:rPr>
              <a:t>Validation Authority (VA)</a:t>
            </a:r>
          </a:p>
          <a:p>
            <a:pPr lvl="1" algn="just"/>
            <a:r>
              <a:rPr lang="en-US" dirty="0">
                <a:latin typeface="Times New Roman" pitchFamily="18" charset="0"/>
                <a:cs typeface="Times New Roman" pitchFamily="18" charset="0"/>
              </a:rPr>
              <a:t>The user identity must be unique within each CA domain. The third-party Validation Authority (</a:t>
            </a:r>
            <a:r>
              <a:rPr lang="en-US" b="1" dirty="0">
                <a:latin typeface="Times New Roman" pitchFamily="18" charset="0"/>
                <a:cs typeface="Times New Roman" pitchFamily="18" charset="0"/>
              </a:rPr>
              <a:t>VA</a:t>
            </a:r>
            <a:r>
              <a:rPr lang="en-US" dirty="0">
                <a:latin typeface="Times New Roman" pitchFamily="18" charset="0"/>
                <a:cs typeface="Times New Roman" pitchFamily="18" charset="0"/>
              </a:rPr>
              <a:t>) can provide this information on behalf of CA.</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Registration Authority (RA)</a:t>
            </a:r>
          </a:p>
          <a:p>
            <a:pPr lvl="1" algn="just"/>
            <a:r>
              <a:rPr lang="en-US" dirty="0">
                <a:latin typeface="Times New Roman" pitchFamily="18" charset="0"/>
                <a:cs typeface="Times New Roman" pitchFamily="18" charset="0"/>
              </a:rPr>
              <a:t>The binding is established through the registration and issuance process, which, depending on the level of assurance the binding has, may be carried out by software at a CA, or under human supervision. The PKI role that assures this binding is called the Registration Authority (</a:t>
            </a:r>
            <a:r>
              <a:rPr lang="en-US" b="1" dirty="0">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The RA ensures that the public key is bound to the individual to which it is assigned in a way that ensures non-repudiation.</a:t>
            </a:r>
          </a:p>
        </p:txBody>
      </p:sp>
      <p:sp>
        <p:nvSpPr>
          <p:cNvPr id="4" name="Footer Placeholder 3"/>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
        <p:nvSpPr>
          <p:cNvPr id="6" name="TextBox 5"/>
          <p:cNvSpPr txBox="1"/>
          <p:nvPr/>
        </p:nvSpPr>
        <p:spPr>
          <a:xfrm>
            <a:off x="9220200" y="6172200"/>
            <a:ext cx="1184940" cy="369332"/>
          </a:xfrm>
          <a:prstGeom prst="rect">
            <a:avLst/>
          </a:prstGeom>
          <a:noFill/>
        </p:spPr>
        <p:txBody>
          <a:bodyPr wrap="none" rtlCol="0">
            <a:spAutoFit/>
          </a:bodyPr>
          <a:lstStyle/>
          <a:p>
            <a:r>
              <a:rPr lang="en-US" dirty="0"/>
              <a:t>*from wiki</a:t>
            </a:r>
          </a:p>
        </p:txBody>
      </p:sp>
    </p:spTree>
    <p:extLst>
      <p:ext uri="{BB962C8B-B14F-4D97-AF65-F5344CB8AC3E}">
        <p14:creationId xmlns:p14="http://schemas.microsoft.com/office/powerpoint/2010/main" val="60057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8</a:t>
            </a:fld>
            <a:endParaRPr lang="en-US" dirty="0"/>
          </a:p>
        </p:txBody>
      </p:sp>
      <p:pic>
        <p:nvPicPr>
          <p:cNvPr id="3" name="Picture 2"/>
          <p:cNvPicPr>
            <a:picLocks noChangeAspect="1"/>
          </p:cNvPicPr>
          <p:nvPr/>
        </p:nvPicPr>
        <p:blipFill>
          <a:blip r:embed="rId2"/>
          <a:stretch>
            <a:fillRect/>
          </a:stretch>
        </p:blipFill>
        <p:spPr>
          <a:xfrm rot="16200000">
            <a:off x="-2560885" y="3094970"/>
            <a:ext cx="5789826" cy="668057"/>
          </a:xfrm>
          <a:prstGeom prst="rect">
            <a:avLst/>
          </a:prstGeom>
        </p:spPr>
      </p:pic>
      <p:sp>
        <p:nvSpPr>
          <p:cNvPr id="11" name="Rectangle 10"/>
          <p:cNvSpPr/>
          <p:nvPr/>
        </p:nvSpPr>
        <p:spPr>
          <a:xfrm>
            <a:off x="1779373" y="1779373"/>
            <a:ext cx="877330" cy="29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stretch>
            <a:fillRect/>
          </a:stretch>
        </p:blipFill>
        <p:spPr>
          <a:xfrm>
            <a:off x="1084793" y="151367"/>
            <a:ext cx="9869176" cy="6555262"/>
          </a:xfrm>
          <a:prstGeom prst="rect">
            <a:avLst/>
          </a:prstGeom>
        </p:spPr>
      </p:pic>
    </p:spTree>
    <p:extLst>
      <p:ext uri="{BB962C8B-B14F-4D97-AF65-F5344CB8AC3E}">
        <p14:creationId xmlns:p14="http://schemas.microsoft.com/office/powerpoint/2010/main" val="410424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5A7F-873C-F546-67F2-8D5F78A95248}"/>
              </a:ext>
            </a:extLst>
          </p:cNvPr>
          <p:cNvSpPr>
            <a:spLocks noGrp="1"/>
          </p:cNvSpPr>
          <p:nvPr>
            <p:ph type="title"/>
          </p:nvPr>
        </p:nvSpPr>
        <p:spPr>
          <a:xfrm>
            <a:off x="927473" y="203761"/>
            <a:ext cx="10515600" cy="567204"/>
          </a:xfrm>
        </p:spPr>
        <p:txBody>
          <a:bodyPr>
            <a:noAutofit/>
          </a:bodyPr>
          <a:lstStyle/>
          <a:p>
            <a:r>
              <a:rPr lang="en-US" sz="4000" b="1" i="0" u="none" strike="noStrike" baseline="0" dirty="0">
                <a:solidFill>
                  <a:srgbClr val="808080"/>
                </a:solidFill>
                <a:latin typeface="Times New Roman" panose="02020603050405020304" pitchFamily="18" charset="0"/>
                <a:cs typeface="Times New Roman" panose="02020603050405020304" pitchFamily="18" charset="0"/>
              </a:rPr>
              <a:t>Public-Key Certificates</a:t>
            </a:r>
            <a:endParaRPr lang="en-PK"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F571E7-E236-A773-FD28-4F01A8F9DA54}"/>
              </a:ext>
            </a:extLst>
          </p:cNvPr>
          <p:cNvSpPr>
            <a:spLocks noGrp="1"/>
          </p:cNvSpPr>
          <p:nvPr>
            <p:ph type="sldNum" sz="quarter" idx="12"/>
          </p:nvPr>
        </p:nvSpPr>
        <p:spPr/>
        <p:txBody>
          <a:bodyPr/>
          <a:lstStyle/>
          <a:p>
            <a:fld id="{A2A50C4D-0BA1-4E54-8DFC-01810EC97B99}" type="slidenum">
              <a:rPr lang="en-US" smtClean="0"/>
              <a:t>9</a:t>
            </a:fld>
            <a:endParaRPr lang="en-US" dirty="0"/>
          </a:p>
        </p:txBody>
      </p:sp>
      <p:sp>
        <p:nvSpPr>
          <p:cNvPr id="5" name="Content Placeholder 4">
            <a:extLst>
              <a:ext uri="{FF2B5EF4-FFF2-40B4-BE49-F238E27FC236}">
                <a16:creationId xmlns:a16="http://schemas.microsoft.com/office/drawing/2014/main" id="{32743116-77A1-AC4C-F463-A5D7709905FF}"/>
              </a:ext>
            </a:extLst>
          </p:cNvPr>
          <p:cNvSpPr>
            <a:spLocks noGrp="1"/>
          </p:cNvSpPr>
          <p:nvPr>
            <p:ph idx="1"/>
          </p:nvPr>
        </p:nvSpPr>
        <p:spPr>
          <a:xfrm>
            <a:off x="405353" y="989814"/>
            <a:ext cx="11287137" cy="5549098"/>
          </a:xfrm>
        </p:spPr>
        <p:txBody>
          <a:bodyPr>
            <a:normAutofit fontScale="47500" lnSpcReduction="20000"/>
          </a:bodyPr>
          <a:lstStyle/>
          <a:p>
            <a:r>
              <a:rPr lang="en-US" sz="4400" b="1" dirty="0">
                <a:latin typeface="Times New Roman" panose="02020603050405020304" pitchFamily="18" charset="0"/>
                <a:cs typeface="Times New Roman" panose="02020603050405020304" pitchFamily="18" charset="0"/>
              </a:rPr>
              <a:t>Left Side: Certificate Creation</a:t>
            </a:r>
          </a:p>
          <a:p>
            <a:pPr>
              <a:buFont typeface="+mj-lt"/>
              <a:buAutoNum type="arabicPeriod"/>
            </a:pPr>
            <a:r>
              <a:rPr lang="en-US" sz="2900" b="1" dirty="0">
                <a:latin typeface="Times New Roman" panose="02020603050405020304" pitchFamily="18" charset="0"/>
                <a:cs typeface="Times New Roman" panose="02020603050405020304" pitchFamily="18" charset="0"/>
              </a:rPr>
              <a:t>Unsigned Certificate (Bob's information)</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Contains Bob's ID, Bob's public key, and information about the Certificate Authority (CA).</a:t>
            </a:r>
          </a:p>
          <a:p>
            <a:pPr>
              <a:buFont typeface="+mj-lt"/>
              <a:buAutoNum type="arabicPeriod"/>
            </a:pPr>
            <a:r>
              <a:rPr lang="en-US" sz="2900" b="1" dirty="0">
                <a:latin typeface="Times New Roman" panose="02020603050405020304" pitchFamily="18" charset="0"/>
                <a:cs typeface="Times New Roman" panose="02020603050405020304" pitchFamily="18" charset="0"/>
              </a:rPr>
              <a:t>Hashing (H)</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A hash function generates a hash code from the unsigned certificate to ensure integrity (prevent alterations).</a:t>
            </a:r>
          </a:p>
          <a:p>
            <a:pPr>
              <a:buFont typeface="+mj-lt"/>
              <a:buAutoNum type="arabicPeriod"/>
            </a:pPr>
            <a:r>
              <a:rPr lang="en-US" sz="2900" b="1" dirty="0">
                <a:latin typeface="Times New Roman" panose="02020603050405020304" pitchFamily="18" charset="0"/>
                <a:cs typeface="Times New Roman" panose="02020603050405020304" pitchFamily="18" charset="0"/>
              </a:rPr>
              <a:t>Signing (SG)</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The hash code is signed using the </a:t>
            </a:r>
            <a:r>
              <a:rPr lang="en-US" sz="2900" b="1" dirty="0">
                <a:latin typeface="Times New Roman" panose="02020603050405020304" pitchFamily="18" charset="0"/>
                <a:cs typeface="Times New Roman" panose="02020603050405020304" pitchFamily="18" charset="0"/>
              </a:rPr>
              <a:t>CA’s private key</a:t>
            </a:r>
            <a:r>
              <a:rPr lang="en-US" sz="2900" dirty="0">
                <a:latin typeface="Times New Roman" panose="02020603050405020304" pitchFamily="18" charset="0"/>
                <a:cs typeface="Times New Roman" panose="02020603050405020304" pitchFamily="18" charset="0"/>
              </a:rPr>
              <a:t>, creating a </a:t>
            </a:r>
            <a:r>
              <a:rPr lang="en-US" sz="2900" b="1" dirty="0">
                <a:latin typeface="Times New Roman" panose="02020603050405020304" pitchFamily="18" charset="0"/>
                <a:cs typeface="Times New Roman" panose="02020603050405020304" pitchFamily="18" charset="0"/>
              </a:rPr>
              <a:t>digital signature</a:t>
            </a:r>
            <a:r>
              <a:rPr lang="en-US" sz="2900" dirty="0">
                <a:latin typeface="Times New Roman" panose="02020603050405020304" pitchFamily="18" charset="0"/>
                <a:cs typeface="Times New Roman" panose="02020603050405020304" pitchFamily="18" charset="0"/>
              </a:rPr>
              <a:t> for the certificate.</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This process produces a </a:t>
            </a:r>
            <a:r>
              <a:rPr lang="en-US" sz="2900" b="1" dirty="0">
                <a:latin typeface="Times New Roman" panose="02020603050405020304" pitchFamily="18" charset="0"/>
                <a:cs typeface="Times New Roman" panose="02020603050405020304" pitchFamily="18" charset="0"/>
              </a:rPr>
              <a:t>signed digital certificate</a:t>
            </a:r>
            <a:r>
              <a:rPr lang="en-US" sz="2900" dirty="0">
                <a:latin typeface="Times New Roman" panose="02020603050405020304" pitchFamily="18" charset="0"/>
                <a:cs typeface="Times New Roman" panose="02020603050405020304" pitchFamily="18" charset="0"/>
              </a:rPr>
              <a:t> containing Bob's information and the CA's signature.</a:t>
            </a:r>
          </a:p>
          <a:p>
            <a:pPr marL="457200" lvl="1" indent="0">
              <a:buNone/>
            </a:pPr>
            <a:endParaRPr lang="en-US" sz="2900" dirty="0">
              <a:latin typeface="Times New Roman" panose="02020603050405020304" pitchFamily="18" charset="0"/>
              <a:cs typeface="Times New Roman" panose="02020603050405020304" pitchFamily="18" charset="0"/>
            </a:endParaRPr>
          </a:p>
          <a:p>
            <a:r>
              <a:rPr lang="en-US" sz="4400" b="1" dirty="0">
                <a:latin typeface="Times New Roman" panose="02020603050405020304" pitchFamily="18" charset="0"/>
                <a:cs typeface="Times New Roman" panose="02020603050405020304" pitchFamily="18" charset="0"/>
              </a:rPr>
              <a:t>Right Side: Certificate Verification</a:t>
            </a:r>
          </a:p>
          <a:p>
            <a:pPr>
              <a:buFont typeface="+mj-lt"/>
              <a:buAutoNum type="arabicPeriod"/>
            </a:pPr>
            <a:r>
              <a:rPr lang="en-US" sz="2900" b="1" dirty="0">
                <a:latin typeface="Times New Roman" panose="02020603050405020304" pitchFamily="18" charset="0"/>
                <a:cs typeface="Times New Roman" panose="02020603050405020304" pitchFamily="18" charset="0"/>
              </a:rPr>
              <a:t>Hashing (H)</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To verify the certificate, the receiver generates a new hash from the unsigned portion of the certificate (excluding the signature).</a:t>
            </a:r>
          </a:p>
          <a:p>
            <a:pPr>
              <a:buFont typeface="+mj-lt"/>
              <a:buAutoNum type="arabicPeriod"/>
            </a:pPr>
            <a:r>
              <a:rPr lang="en-US" sz="2900" b="1" dirty="0">
                <a:latin typeface="Times New Roman" panose="02020603050405020304" pitchFamily="18" charset="0"/>
                <a:cs typeface="Times New Roman" panose="02020603050405020304" pitchFamily="18" charset="0"/>
              </a:rPr>
              <a:t>Signature Verification (SV)</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The signature is decrypted using the </a:t>
            </a:r>
            <a:r>
              <a:rPr lang="en-US" sz="2900" b="1" dirty="0">
                <a:latin typeface="Times New Roman" panose="02020603050405020304" pitchFamily="18" charset="0"/>
                <a:cs typeface="Times New Roman" panose="02020603050405020304" pitchFamily="18" charset="0"/>
              </a:rPr>
              <a:t>CA’s public key</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The decrypted signature is compared with the newly generated hash.</a:t>
            </a:r>
          </a:p>
          <a:p>
            <a:pPr>
              <a:buFont typeface="+mj-lt"/>
              <a:buAutoNum type="arabicPeriod"/>
            </a:pPr>
            <a:r>
              <a:rPr lang="en-US" sz="2900" b="1" dirty="0">
                <a:latin typeface="Times New Roman" panose="02020603050405020304" pitchFamily="18" charset="0"/>
                <a:cs typeface="Times New Roman" panose="02020603050405020304" pitchFamily="18" charset="0"/>
              </a:rPr>
              <a:t>Validation</a:t>
            </a:r>
            <a:r>
              <a:rPr lang="en-US" sz="29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If the hash matches the decrypted signature, the signature is valid, confirming that:</a:t>
            </a:r>
          </a:p>
          <a:p>
            <a:pPr marL="1143000" lvl="2" indent="-228600">
              <a:buFont typeface="+mj-lt"/>
              <a:buAutoNum type="arabicPeriod"/>
            </a:pPr>
            <a:r>
              <a:rPr lang="en-US" sz="2900" dirty="0">
                <a:latin typeface="Times New Roman" panose="02020603050405020304" pitchFamily="18" charset="0"/>
                <a:cs typeface="Times New Roman" panose="02020603050405020304" pitchFamily="18" charset="0"/>
              </a:rPr>
              <a:t>The certificate has not been altered.</a:t>
            </a:r>
          </a:p>
          <a:p>
            <a:pPr marL="1143000" lvl="2" indent="-228600">
              <a:buFont typeface="+mj-lt"/>
              <a:buAutoNum type="arabicPeriod"/>
            </a:pPr>
            <a:r>
              <a:rPr lang="en-US" sz="2900" dirty="0">
                <a:latin typeface="Times New Roman" panose="02020603050405020304" pitchFamily="18" charset="0"/>
                <a:cs typeface="Times New Roman" panose="02020603050405020304" pitchFamily="18" charset="0"/>
              </a:rPr>
              <a:t>Bob's public key is verified and trustworthy.</a:t>
            </a:r>
          </a:p>
          <a:p>
            <a:r>
              <a:rPr lang="en-US" sz="2900" b="1" dirty="0">
                <a:latin typeface="Times New Roman" panose="02020603050405020304" pitchFamily="18" charset="0"/>
                <a:cs typeface="Times New Roman" panose="02020603050405020304" pitchFamily="18" charset="0"/>
              </a:rPr>
              <a:t>Summary:</a:t>
            </a:r>
          </a:p>
          <a:p>
            <a:pPr lvl="1"/>
            <a:r>
              <a:rPr lang="en-US" sz="2900" b="1" dirty="0">
                <a:latin typeface="Times New Roman" panose="02020603050405020304" pitchFamily="18" charset="0"/>
                <a:cs typeface="Times New Roman" panose="02020603050405020304" pitchFamily="18" charset="0"/>
              </a:rPr>
              <a:t>Signing</a:t>
            </a:r>
            <a:r>
              <a:rPr lang="en-US" sz="2900" dirty="0">
                <a:latin typeface="Times New Roman" panose="02020603050405020304" pitchFamily="18" charset="0"/>
                <a:cs typeface="Times New Roman" panose="02020603050405020304" pitchFamily="18" charset="0"/>
              </a:rPr>
              <a:t>: The CA generates a hash of Bob’s certificate and signs it using its private key.</a:t>
            </a:r>
          </a:p>
          <a:p>
            <a:pPr lvl="1"/>
            <a:r>
              <a:rPr lang="en-US" sz="2900" b="1" dirty="0">
                <a:latin typeface="Times New Roman" panose="02020603050405020304" pitchFamily="18" charset="0"/>
                <a:cs typeface="Times New Roman" panose="02020603050405020304" pitchFamily="18" charset="0"/>
              </a:rPr>
              <a:t>Verification</a:t>
            </a:r>
            <a:r>
              <a:rPr lang="en-US" sz="2900" dirty="0">
                <a:latin typeface="Times New Roman" panose="02020603050405020304" pitchFamily="18" charset="0"/>
                <a:cs typeface="Times New Roman" panose="02020603050405020304" pitchFamily="18" charset="0"/>
              </a:rPr>
              <a:t>: The receiver hashes the certificate and verifies the signature using the CA’s public key. If valid, Bob’s public key is trusted.</a:t>
            </a:r>
          </a:p>
          <a:p>
            <a:endParaRPr lang="en-PK" dirty="0"/>
          </a:p>
        </p:txBody>
      </p:sp>
    </p:spTree>
    <p:extLst>
      <p:ext uri="{BB962C8B-B14F-4D97-AF65-F5344CB8AC3E}">
        <p14:creationId xmlns:p14="http://schemas.microsoft.com/office/powerpoint/2010/main" val="1230151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8857</TotalTime>
  <Words>1795</Words>
  <Application>Microsoft Office PowerPoint</Application>
  <PresentationFormat>Widescreen</PresentationFormat>
  <Paragraphs>219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TimesTenLTStd-Roman</vt:lpstr>
      <vt:lpstr>Wingdings</vt:lpstr>
      <vt:lpstr>Office Theme</vt:lpstr>
      <vt:lpstr>PowerPoint Presentation</vt:lpstr>
      <vt:lpstr>PowerPoint Presentation</vt:lpstr>
      <vt:lpstr>Public Key and Signatures</vt:lpstr>
      <vt:lpstr>Public Key Certificates</vt:lpstr>
      <vt:lpstr>Public Key Infrastructure (PKI)</vt:lpstr>
      <vt:lpstr>Roles In PKI </vt:lpstr>
      <vt:lpstr>Roles In PKI </vt:lpstr>
      <vt:lpstr>PowerPoint Presentation</vt:lpstr>
      <vt:lpstr>Public-Key Certificates</vt:lpstr>
      <vt:lpstr>PowerPoint Presentation</vt:lpstr>
      <vt:lpstr>PowerPoint Presentation</vt:lpstr>
      <vt:lpstr>PowerPoint Presentation</vt:lpstr>
      <vt:lpstr>User Authentication</vt:lpstr>
      <vt:lpstr>PowerPoint Presentation</vt:lpstr>
      <vt:lpstr>PowerPoint Presentation</vt:lpstr>
      <vt:lpstr>PowerPoint Presentation</vt:lpstr>
      <vt:lpstr>PowerPoint Presentation</vt:lpstr>
      <vt:lpstr>Multi-Factor Authentication  </vt:lpstr>
      <vt:lpstr>PowerPoint Presentation</vt:lpstr>
      <vt:lpstr>PowerPoint Presentation</vt:lpstr>
      <vt:lpstr>Problems with Passwords </vt:lpstr>
      <vt:lpstr>PowerPoint Presentation</vt:lpstr>
      <vt:lpstr>PowerPoint Presentation</vt:lpstr>
      <vt:lpstr>Why salt value?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Aslam</dc:creator>
  <cp:lastModifiedBy>Aqsa Aslam</cp:lastModifiedBy>
  <cp:revision>25</cp:revision>
  <dcterms:created xsi:type="dcterms:W3CDTF">2024-09-18T16:16:22Z</dcterms:created>
  <dcterms:modified xsi:type="dcterms:W3CDTF">2024-10-01T09:34:40Z</dcterms:modified>
</cp:coreProperties>
</file>