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57" r:id="rId3"/>
    <p:sldId id="259" r:id="rId4"/>
    <p:sldId id="263" r:id="rId5"/>
    <p:sldId id="262" r:id="rId6"/>
    <p:sldId id="264" r:id="rId7"/>
    <p:sldId id="265" r:id="rId8"/>
    <p:sldId id="278" r:id="rId9"/>
    <p:sldId id="279" r:id="rId10"/>
    <p:sldId id="266" r:id="rId11"/>
    <p:sldId id="280" r:id="rId12"/>
    <p:sldId id="277" r:id="rId13"/>
    <p:sldId id="282" r:id="rId14"/>
    <p:sldId id="267" r:id="rId15"/>
    <p:sldId id="283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 autoAdjust="0"/>
    <p:restoredTop sz="92892" autoAdjust="0"/>
  </p:normalViewPr>
  <p:slideViewPr>
    <p:cSldViewPr snapToGrid="0" snapToObjects="1">
      <p:cViewPr varScale="1">
        <p:scale>
          <a:sx n="106" d="100"/>
          <a:sy n="106" d="100"/>
        </p:scale>
        <p:origin x="5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1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54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42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oc.org/index.php/Coronavirus_epidemiology_and_demograph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2379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>
                <a:solidFill>
                  <a:srgbClr val="FF0000"/>
                </a:solidFill>
              </a:rPr>
              <a:t>Project presentation</a:t>
            </a:r>
            <a:br>
              <a:rPr lang="en-US" noProof="0" dirty="0">
                <a:solidFill>
                  <a:srgbClr val="FF0000"/>
                </a:solidFill>
              </a:rPr>
            </a:br>
            <a:r>
              <a:rPr lang="en-US" noProof="0" dirty="0">
                <a:solidFill>
                  <a:srgbClr val="FF0000"/>
                </a:solidFill>
              </a:rPr>
              <a:t>Covid Simulator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BDBF2-D245-A248-BB26-3F0FB0F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5770D28-7406-4E53-B3F9-8A00F5DF88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881822"/>
              </p:ext>
            </p:extLst>
          </p:nvPr>
        </p:nvGraphicFramePr>
        <p:xfrm>
          <a:off x="474650" y="1571509"/>
          <a:ext cx="8194700" cy="45574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935478939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555537217"/>
                    </a:ext>
                  </a:extLst>
                </a:gridCol>
              </a:tblGrid>
              <a:tr h="228663">
                <a:tc>
                  <a:txBody>
                    <a:bodyPr/>
                    <a:lstStyle/>
                    <a:p>
                      <a:r>
                        <a:rPr lang="en-GB" sz="1800" dirty="0"/>
                        <a:t>NAME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ROLES</a:t>
                      </a:r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3567990706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ES" sz="1800" dirty="0"/>
                        <a:t>Ignacio </a:t>
                      </a:r>
                      <a:r>
                        <a:rPr lang="es-ES" sz="1800" dirty="0" err="1"/>
                        <a:t>Lopezosa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Coordination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93044872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Alejandro Cano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Programming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Coordination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6280141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Carlos Javier Gutiérrez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Design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90221902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Jesús Villén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35836192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Adrián </a:t>
                      </a:r>
                      <a:r>
                        <a:rPr lang="es-ES" sz="1800" dirty="0" err="1"/>
                        <a:t>Méis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Design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245143948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Riccardo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Capobianco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Coordination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Requirements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570289762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Sara Alfano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Requirements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300108659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Pablo González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65831421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Daniel Delgado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Design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241512924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Selim </a:t>
                      </a:r>
                      <a:r>
                        <a:rPr lang="es-ES" sz="1800" dirty="0" err="1"/>
                        <a:t>Daouda</a:t>
                      </a:r>
                      <a:endParaRPr lang="es-ES_tradnl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Requirements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126506714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Konrad </a:t>
                      </a:r>
                      <a:r>
                        <a:rPr lang="es-ES" sz="1800" dirty="0" err="1"/>
                        <a:t>Kustra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Design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11901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  <a:endParaRPr lang="en-US" noProof="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B69C7C-CE9F-4D9C-9493-B2CBE94EB3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85205" y="2192741"/>
            <a:ext cx="8773590" cy="3194071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56995-13B3-204A-B331-B4CE95F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B7FB3-AB0A-4780-9F6D-5EE0ECC1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7B3FCE-D3D7-48D6-BD13-89A4D48D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69F57B-8E0D-488D-8F28-4914A083C6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Principles</a:t>
            </a:r>
          </a:p>
          <a:p>
            <a:pPr lvl="1"/>
            <a:r>
              <a:rPr lang="en-GB" dirty="0"/>
              <a:t>Single responsibility principle (SRP)</a:t>
            </a:r>
          </a:p>
          <a:p>
            <a:pPr lvl="1"/>
            <a:r>
              <a:rPr lang="en-GB" dirty="0"/>
              <a:t>Interface segregation principle (ISP)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059E8E-D308-4E4C-9C51-0E3BE8F8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51" y="3125005"/>
            <a:ext cx="5630360" cy="28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97055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B7FB3-AB0A-4780-9F6D-5EE0ECC1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7B3FCE-D3D7-48D6-BD13-89A4D48D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69F57B-8E0D-488D-8F28-4914A083C6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Principles</a:t>
            </a:r>
          </a:p>
          <a:p>
            <a:pPr lvl="1"/>
            <a:r>
              <a:rPr lang="en-GB" dirty="0"/>
              <a:t>Dependency inversion principle (DIP)</a:t>
            </a:r>
          </a:p>
          <a:p>
            <a:pPr lvl="1"/>
            <a:r>
              <a:rPr lang="en-GB" dirty="0"/>
              <a:t>Don’t repeat yourself (DRY)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E81BAD-5E92-4DD7-AF02-F0F35CBC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45" y="3234485"/>
            <a:ext cx="4514910" cy="27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4025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B7FB3-AB0A-4780-9F6D-5EE0ECC1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7B3FCE-D3D7-48D6-BD13-89A4D48D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69F57B-8E0D-488D-8F28-4914A083C6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Patterns</a:t>
            </a:r>
          </a:p>
          <a:p>
            <a:pPr lvl="1"/>
            <a:r>
              <a:rPr lang="en-GB" dirty="0"/>
              <a:t>Singleton</a:t>
            </a:r>
          </a:p>
          <a:p>
            <a:pPr lvl="1"/>
            <a:r>
              <a:rPr lang="en-GB" dirty="0"/>
              <a:t>Strategy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147E9-785F-4246-8291-23D6FFEE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44" y="2238374"/>
            <a:ext cx="2133600" cy="1190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CB0E9B5-CDE9-4861-BD08-7662E4A8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19" y="3934951"/>
            <a:ext cx="16954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41391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42187-B76D-48AC-9008-C59DEF4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 dirty="0"/>
              <a:t>Software </a:t>
            </a:r>
            <a:r>
              <a:rPr lang="es-ES" sz="2300" dirty="0" err="1"/>
              <a:t>engineering</a:t>
            </a:r>
            <a:r>
              <a:rPr lang="es-ES" sz="2300" dirty="0"/>
              <a:t> </a:t>
            </a:r>
            <a:r>
              <a:rPr lang="es-ES" sz="2300" dirty="0" err="1"/>
              <a:t>activities</a:t>
            </a:r>
            <a:br>
              <a:rPr lang="es-ES" sz="2300" dirty="0"/>
            </a:br>
            <a:r>
              <a:rPr lang="es-ES" sz="2300" dirty="0"/>
              <a:t>(</a:t>
            </a:r>
            <a:r>
              <a:rPr lang="es-ES" sz="2300" dirty="0" err="1"/>
              <a:t>Testing</a:t>
            </a:r>
            <a:r>
              <a:rPr lang="es-ES" sz="2300" dirty="0"/>
              <a:t>)</a:t>
            </a:r>
            <a:endParaRPr lang="en-GB" sz="23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E91A7-D4F8-2E4D-A9BD-6AD412D4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s-ES" dirty="0"/>
              <a:t>Test-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(TDD)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C5D1FE8-A97A-4C96-A86B-81CB987843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74" y="1371600"/>
            <a:ext cx="3663451" cy="4681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42187-B76D-48AC-9008-C59DEF4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 dirty="0"/>
              <a:t>Software </a:t>
            </a:r>
            <a:r>
              <a:rPr lang="es-ES" sz="2300" dirty="0" err="1"/>
              <a:t>engineering</a:t>
            </a:r>
            <a:r>
              <a:rPr lang="es-ES" sz="2300" dirty="0"/>
              <a:t> </a:t>
            </a:r>
            <a:r>
              <a:rPr lang="es-ES" sz="2300" dirty="0" err="1"/>
              <a:t>activities</a:t>
            </a:r>
            <a:br>
              <a:rPr lang="es-ES" sz="2300" dirty="0"/>
            </a:br>
            <a:r>
              <a:rPr lang="es-ES" sz="2300" dirty="0"/>
              <a:t>(</a:t>
            </a:r>
            <a:r>
              <a:rPr lang="es-ES" sz="2300" dirty="0" err="1"/>
              <a:t>Testing</a:t>
            </a:r>
            <a:r>
              <a:rPr lang="es-ES" sz="2300" dirty="0"/>
              <a:t>)</a:t>
            </a:r>
            <a:endParaRPr lang="en-GB" sz="23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E91A7-D4F8-2E4D-A9BD-6AD412D4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involved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step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TDD</a:t>
            </a:r>
          </a:p>
          <a:p>
            <a:pPr lvl="1"/>
            <a:r>
              <a:rPr lang="es-ES" dirty="0"/>
              <a:t>Circular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C5D1FE8-A97A-4C96-A86B-81CB987843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74" y="1371600"/>
            <a:ext cx="3663451" cy="4681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1022071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98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Development/Deployment</a:t>
            </a:r>
            <a:br>
              <a:rPr lang="en-US" noProof="0" dirty="0"/>
            </a:br>
            <a:r>
              <a:rPr lang="en-US" noProof="0" dirty="0"/>
              <a:t>(Strategy and tools)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 err="1"/>
              <a:t>Upper</a:t>
            </a:r>
            <a:r>
              <a:rPr lang="es-ES" sz="2000" dirty="0"/>
              <a:t>-CASE </a:t>
            </a:r>
            <a:r>
              <a:rPr lang="es-ES" sz="2000" dirty="0" err="1"/>
              <a:t>tools</a:t>
            </a:r>
            <a:endParaRPr lang="es-ES" sz="2000" dirty="0"/>
          </a:p>
          <a:p>
            <a:pPr lvl="1"/>
            <a:r>
              <a:rPr lang="es-ES" sz="1800" dirty="0" err="1"/>
              <a:t>MagicDraw</a:t>
            </a:r>
            <a:endParaRPr lang="es-ES" sz="1800" dirty="0"/>
          </a:p>
          <a:p>
            <a:pPr lvl="1"/>
            <a:r>
              <a:rPr lang="es-ES" sz="1800" dirty="0" err="1"/>
              <a:t>Discord</a:t>
            </a:r>
            <a:endParaRPr lang="es-ES" sz="1800" dirty="0"/>
          </a:p>
          <a:p>
            <a:r>
              <a:rPr lang="es-ES" sz="2000" dirty="0" err="1"/>
              <a:t>Lower</a:t>
            </a:r>
            <a:r>
              <a:rPr lang="es-ES" sz="2000" dirty="0"/>
              <a:t>-CASE </a:t>
            </a:r>
            <a:r>
              <a:rPr lang="es-ES" sz="2000" dirty="0" err="1"/>
              <a:t>tools</a:t>
            </a:r>
            <a:endParaRPr lang="es-ES" sz="2000" dirty="0"/>
          </a:p>
          <a:p>
            <a:pPr lvl="1"/>
            <a:r>
              <a:rPr lang="es-ES" sz="1800" dirty="0"/>
              <a:t>Eclipse</a:t>
            </a:r>
          </a:p>
          <a:p>
            <a:pPr lvl="1"/>
            <a:r>
              <a:rPr lang="es-ES" sz="1800" dirty="0"/>
              <a:t>GitHub</a:t>
            </a:r>
          </a:p>
          <a:p>
            <a:pPr lvl="1"/>
            <a:r>
              <a:rPr lang="es-ES" sz="1800" dirty="0"/>
              <a:t>Spring</a:t>
            </a:r>
          </a:p>
          <a:p>
            <a:pPr lvl="1"/>
            <a:r>
              <a:rPr lang="es-ES" sz="1800" dirty="0"/>
              <a:t>Spring </a:t>
            </a:r>
            <a:r>
              <a:rPr lang="es-ES" sz="1800" dirty="0" err="1"/>
              <a:t>Boot</a:t>
            </a:r>
            <a:endParaRPr lang="es-ES" sz="1800" dirty="0"/>
          </a:p>
          <a:p>
            <a:r>
              <a:rPr lang="es-ES" sz="2000" dirty="0" err="1"/>
              <a:t>Strategy</a:t>
            </a:r>
            <a:endParaRPr lang="es-ES" sz="2000" dirty="0"/>
          </a:p>
          <a:p>
            <a:pPr lvl="1"/>
            <a:r>
              <a:rPr lang="es-ES" sz="1800" dirty="0" err="1"/>
              <a:t>Tasks</a:t>
            </a:r>
            <a:r>
              <a:rPr lang="es-ES" sz="1800" dirty="0"/>
              <a:t> </a:t>
            </a:r>
            <a:r>
              <a:rPr lang="es-ES" sz="1800" dirty="0" err="1"/>
              <a:t>sorted</a:t>
            </a:r>
            <a:r>
              <a:rPr lang="es-ES" sz="1800" dirty="0"/>
              <a:t> </a:t>
            </a:r>
            <a:r>
              <a:rPr lang="es-ES" sz="1800" dirty="0" err="1"/>
              <a:t>out</a:t>
            </a:r>
            <a:r>
              <a:rPr lang="es-ES" sz="1800" dirty="0"/>
              <a:t> </a:t>
            </a:r>
            <a:r>
              <a:rPr lang="es-ES" sz="1800" dirty="0" err="1"/>
              <a:t>into</a:t>
            </a:r>
            <a:r>
              <a:rPr lang="es-ES" sz="1800" dirty="0"/>
              <a:t> </a:t>
            </a:r>
            <a:r>
              <a:rPr lang="es-ES" sz="1800" dirty="0" err="1"/>
              <a:t>different</a:t>
            </a:r>
            <a:r>
              <a:rPr lang="es-ES" sz="1800" dirty="0"/>
              <a:t> </a:t>
            </a:r>
            <a:r>
              <a:rPr lang="es-ES" sz="1800" dirty="0" err="1"/>
              <a:t>groups</a:t>
            </a:r>
            <a:r>
              <a:rPr lang="es-ES" sz="1800" dirty="0"/>
              <a:t>.</a:t>
            </a:r>
          </a:p>
          <a:p>
            <a:pPr lvl="1"/>
            <a:r>
              <a:rPr lang="es-ES" sz="1800" dirty="0" err="1"/>
              <a:t>Each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 </a:t>
            </a:r>
            <a:r>
              <a:rPr lang="es-ES" sz="1800" dirty="0" err="1"/>
              <a:t>covers</a:t>
            </a:r>
            <a:r>
              <a:rPr lang="es-ES" sz="1800" dirty="0"/>
              <a:t> a </a:t>
            </a:r>
            <a:r>
              <a:rPr lang="es-ES" sz="1800" dirty="0" err="1"/>
              <a:t>specific</a:t>
            </a:r>
            <a:r>
              <a:rPr lang="es-ES" sz="1800" dirty="0"/>
              <a:t> </a:t>
            </a:r>
            <a:r>
              <a:rPr lang="es-ES" sz="1800" dirty="0" err="1"/>
              <a:t>domain</a:t>
            </a:r>
            <a:r>
              <a:rPr lang="es-ES" sz="1800" dirty="0"/>
              <a:t> (</a:t>
            </a:r>
            <a:r>
              <a:rPr lang="es-ES" sz="1800" dirty="0" err="1"/>
              <a:t>Programming</a:t>
            </a:r>
            <a:r>
              <a:rPr lang="es-ES" sz="1800" dirty="0"/>
              <a:t>, </a:t>
            </a:r>
            <a:r>
              <a:rPr lang="es-ES" sz="1800" dirty="0" err="1"/>
              <a:t>Design</a:t>
            </a:r>
            <a:r>
              <a:rPr lang="es-ES" sz="1800" dirty="0"/>
              <a:t>…).</a:t>
            </a:r>
          </a:p>
          <a:p>
            <a:pPr lvl="1"/>
            <a:r>
              <a:rPr lang="es-ES" sz="1800" dirty="0" err="1"/>
              <a:t>Members</a:t>
            </a:r>
            <a:r>
              <a:rPr lang="es-ES" sz="1800" dirty="0"/>
              <a:t> are </a:t>
            </a:r>
            <a:r>
              <a:rPr lang="es-ES" sz="1800" dirty="0" err="1"/>
              <a:t>encouraged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help</a:t>
            </a:r>
            <a:r>
              <a:rPr lang="es-ES" sz="1800" dirty="0"/>
              <a:t> </a:t>
            </a:r>
            <a:r>
              <a:rPr lang="es-ES" sz="1800" dirty="0" err="1"/>
              <a:t>others</a:t>
            </a:r>
            <a:r>
              <a:rPr lang="es-ES" sz="1800" dirty="0"/>
              <a:t> </a:t>
            </a:r>
            <a:r>
              <a:rPr lang="es-ES" sz="1800" dirty="0" err="1"/>
              <a:t>regardless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domain</a:t>
            </a:r>
            <a:r>
              <a:rPr lang="es-ES" sz="1800" dirty="0"/>
              <a:t>.</a:t>
            </a:r>
          </a:p>
          <a:p>
            <a:endParaRPr lang="es-ES" sz="23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F88E91-00E7-F84C-B398-50C6A066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B7ED12AB-B510-472F-87FA-0497CF10C5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00" y="1687724"/>
            <a:ext cx="821991" cy="821991"/>
          </a:xfrm>
          <a:prstGeom prst="rect">
            <a:avLst/>
          </a:prstGeom>
        </p:spPr>
      </p:pic>
      <p:pic>
        <p:nvPicPr>
          <p:cNvPr id="7" name="Imagen 6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5C0E3228-E354-4B8D-B70C-1E2D680C91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70" y="2922547"/>
            <a:ext cx="821991" cy="770616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29B9F176-F156-46B3-B38F-746172EB60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78" y="1440122"/>
            <a:ext cx="923937" cy="923937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34DAF943-FA15-460B-A2E5-32CED061EE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44" y="2170975"/>
            <a:ext cx="1136880" cy="1136880"/>
          </a:xfrm>
          <a:prstGeom prst="rect">
            <a:avLst/>
          </a:prstGeom>
        </p:spPr>
      </p:pic>
      <p:pic>
        <p:nvPicPr>
          <p:cNvPr id="13" name="Imagen 12" descr="Imagen que contiene monitor, edificio, azul, televisión&#10;&#10;Descripción generada automáticamente">
            <a:extLst>
              <a:ext uri="{FF2B5EF4-FFF2-40B4-BE49-F238E27FC236}">
                <a16:creationId xmlns:a16="http://schemas.microsoft.com/office/drawing/2014/main" id="{41F0444B-1044-4CE4-B772-866448FFA91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29" y="2557144"/>
            <a:ext cx="855976" cy="855976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8AD3D3F4-8C6A-4257-8D08-7C816DB441C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97" y="3429000"/>
            <a:ext cx="855976" cy="8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287" y="30102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Development/Deployment</a:t>
            </a:r>
            <a:br>
              <a:rPr lang="en-US" noProof="0" dirty="0"/>
            </a:br>
            <a:r>
              <a:rPr lang="en-US" noProof="0" dirty="0"/>
              <a:t>(Implementation model)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Algorithm</a:t>
            </a:r>
            <a:endParaRPr lang="es-ES" dirty="0"/>
          </a:p>
          <a:p>
            <a:pPr lvl="1"/>
            <a:r>
              <a:rPr lang="es-ES" dirty="0" err="1"/>
              <a:t>Definition</a:t>
            </a:r>
            <a:endParaRPr lang="es-ES" dirty="0"/>
          </a:p>
          <a:p>
            <a:pPr lvl="1"/>
            <a:r>
              <a:rPr lang="es-ES" dirty="0" err="1"/>
              <a:t>Gatherings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935F0E-3FD1-B24F-A00C-816208B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7E5C921F-62E2-462E-8A78-1311427F93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11" y="3468566"/>
            <a:ext cx="2630482" cy="2630482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8F99A9FC-7623-408B-A30B-A4C375B95F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93" y="1798777"/>
            <a:ext cx="1829399" cy="18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noProof="0"/>
              <a:t>Development/Deployment</a:t>
            </a:r>
            <a:br>
              <a:rPr lang="en-US" sz="2300" noProof="0"/>
            </a:br>
            <a:r>
              <a:rPr lang="en-US" sz="2300" noProof="0"/>
              <a:t>(Implementation model)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s-ES" dirty="0" err="1"/>
              <a:t>Algorithm</a:t>
            </a:r>
            <a:endParaRPr lang="es-ES" dirty="0"/>
          </a:p>
          <a:p>
            <a:pPr lvl="1"/>
            <a:r>
              <a:rPr lang="es-ES" sz="2500" err="1">
                <a:solidFill>
                  <a:schemeClr val="tx1"/>
                </a:solidFill>
              </a:rPr>
              <a:t>Immunity</a:t>
            </a:r>
            <a:r>
              <a:rPr lang="es-ES" sz="2500">
                <a:solidFill>
                  <a:schemeClr val="tx1"/>
                </a:solidFill>
              </a:rPr>
              <a:t> and </a:t>
            </a:r>
            <a:r>
              <a:rPr lang="es-ES" sz="2500" err="1">
                <a:solidFill>
                  <a:schemeClr val="tx1"/>
                </a:solidFill>
              </a:rPr>
              <a:t>contagiousness</a:t>
            </a:r>
            <a:endParaRPr lang="es-ES" sz="2500">
              <a:solidFill>
                <a:schemeClr val="tx1"/>
              </a:solidFill>
            </a:endParaRPr>
          </a:p>
        </p:txBody>
      </p:sp>
      <p:pic>
        <p:nvPicPr>
          <p:cNvPr id="5" name="Imagen 4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83055C44-C790-4185-8883-7B2E268044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64583"/>
            <a:ext cx="4038600" cy="2695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010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Development/Deployment</a:t>
            </a:r>
            <a:br>
              <a:rPr lang="en-US" noProof="0" dirty="0"/>
            </a:br>
            <a:r>
              <a:rPr lang="en-US" noProof="0" dirty="0"/>
              <a:t>(Implementation model)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Algorithm</a:t>
            </a:r>
            <a:endParaRPr lang="es-ES" dirty="0"/>
          </a:p>
          <a:p>
            <a:pPr lvl="1"/>
            <a:r>
              <a:rPr lang="es-ES" dirty="0" err="1"/>
              <a:t>Evolution</a:t>
            </a:r>
            <a:endParaRPr lang="es-ES" dirty="0"/>
          </a:p>
          <a:p>
            <a:pPr lvl="1"/>
            <a:r>
              <a:rPr lang="es-ES" dirty="0" err="1"/>
              <a:t>Results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5142AB-08DA-E14A-AF1C-7BD7E9FB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73A73F7-B5B9-49A7-B678-258664533B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8"/>
          <a:stretch/>
        </p:blipFill>
        <p:spPr>
          <a:xfrm>
            <a:off x="3438144" y="2890214"/>
            <a:ext cx="4413504" cy="244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 and </a:t>
            </a:r>
            <a:r>
              <a:rPr lang="es-ES" dirty="0" err="1"/>
              <a:t>teamwork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endParaRPr lang="es-ES" dirty="0"/>
          </a:p>
          <a:p>
            <a:r>
              <a:rPr lang="es-ES" dirty="0" err="1"/>
              <a:t>Sw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endParaRPr lang="es-ES" dirty="0"/>
          </a:p>
          <a:p>
            <a:pPr lvl="1"/>
            <a:r>
              <a:rPr lang="es-ES" dirty="0" err="1"/>
              <a:t>Requirements</a:t>
            </a:r>
            <a:endParaRPr lang="es-ES" dirty="0"/>
          </a:p>
          <a:p>
            <a:pPr lvl="1"/>
            <a:r>
              <a:rPr lang="es-ES" dirty="0" err="1"/>
              <a:t>Architecture</a:t>
            </a:r>
            <a:endParaRPr lang="es-ES" dirty="0"/>
          </a:p>
          <a:p>
            <a:pPr lvl="1"/>
            <a:r>
              <a:rPr lang="es-ES" dirty="0" err="1"/>
              <a:t>Models</a:t>
            </a:r>
            <a:endParaRPr lang="es-ES" dirty="0"/>
          </a:p>
          <a:p>
            <a:pPr lvl="1"/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endParaRPr lang="es-ES" dirty="0"/>
          </a:p>
          <a:p>
            <a:pPr lvl="1"/>
            <a:r>
              <a:rPr lang="es-ES" dirty="0" err="1"/>
              <a:t>Testing</a:t>
            </a:r>
            <a:endParaRPr lang="es-ES" dirty="0"/>
          </a:p>
          <a:p>
            <a:r>
              <a:rPr lang="es-ES" dirty="0" err="1"/>
              <a:t>Development</a:t>
            </a:r>
            <a:r>
              <a:rPr lang="es-ES" dirty="0"/>
              <a:t>/</a:t>
            </a:r>
            <a:r>
              <a:rPr lang="es-ES" dirty="0" err="1"/>
              <a:t>Deployment</a:t>
            </a:r>
            <a:endParaRPr lang="es-ES" dirty="0"/>
          </a:p>
          <a:p>
            <a:pPr lvl="1"/>
            <a:r>
              <a:rPr lang="es-ES" dirty="0" err="1"/>
              <a:t>Strategies</a:t>
            </a:r>
            <a:r>
              <a:rPr lang="es-ES" dirty="0"/>
              <a:t> and </a:t>
            </a:r>
            <a:r>
              <a:rPr lang="es-ES" dirty="0" err="1"/>
              <a:t>tools</a:t>
            </a:r>
            <a:endParaRPr lang="es-ES" dirty="0"/>
          </a:p>
          <a:p>
            <a:pPr lvl="1"/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(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and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real)</a:t>
            </a:r>
          </a:p>
          <a:p>
            <a:pPr lvl="1"/>
            <a:r>
              <a:rPr lang="es-ES" dirty="0" err="1"/>
              <a:t>Deployment</a:t>
            </a:r>
            <a:endParaRPr lang="es-ES" dirty="0"/>
          </a:p>
          <a:p>
            <a:r>
              <a:rPr lang="es-ES" dirty="0" err="1"/>
              <a:t>Results</a:t>
            </a:r>
            <a:endParaRPr lang="es-ES" dirty="0"/>
          </a:p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56F1A5-F390-7B4C-83A5-310BA984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Deployment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First</a:t>
            </a:r>
            <a:r>
              <a:rPr lang="es-ES" dirty="0"/>
              <a:t> idea</a:t>
            </a:r>
          </a:p>
          <a:p>
            <a:pPr lvl="1"/>
            <a:r>
              <a:rPr lang="es-ES" dirty="0"/>
              <a:t>Docker</a:t>
            </a:r>
          </a:p>
          <a:p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finished</a:t>
            </a:r>
            <a:r>
              <a:rPr lang="es-ES" dirty="0"/>
              <a:t> </a:t>
            </a:r>
            <a:r>
              <a:rPr lang="es-ES" dirty="0" err="1"/>
              <a:t>yet</a:t>
            </a:r>
            <a:endParaRPr lang="es-ES" dirty="0"/>
          </a:p>
          <a:p>
            <a:r>
              <a:rPr lang="es-ES" dirty="0"/>
              <a:t>Local </a:t>
            </a:r>
            <a:r>
              <a:rPr lang="es-ES" dirty="0" err="1"/>
              <a:t>webapp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5D3226-5CF0-6D42-AD4F-3ADC23B3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B42FD2-AA5D-498F-895E-4F4621B2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09" y="1767455"/>
            <a:ext cx="3201107" cy="3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Project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finished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…</a:t>
            </a:r>
          </a:p>
          <a:p>
            <a:pPr lvl="1"/>
            <a:r>
              <a:rPr lang="es-ES" dirty="0" err="1"/>
              <a:t>Documentation</a:t>
            </a:r>
            <a:r>
              <a:rPr lang="es-ES" dirty="0"/>
              <a:t> </a:t>
            </a:r>
            <a:r>
              <a:rPr lang="es-ES" dirty="0" err="1"/>
              <a:t>provided</a:t>
            </a:r>
            <a:endParaRPr lang="es-ES" dirty="0"/>
          </a:p>
          <a:p>
            <a:pPr lvl="1"/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completed</a:t>
            </a:r>
            <a:endParaRPr lang="es-ES" dirty="0"/>
          </a:p>
          <a:p>
            <a:pPr lvl="1"/>
            <a:r>
              <a:rPr lang="es-ES" dirty="0"/>
              <a:t>System </a:t>
            </a:r>
            <a:r>
              <a:rPr lang="es-ES" dirty="0" err="1"/>
              <a:t>partially</a:t>
            </a:r>
            <a:r>
              <a:rPr lang="es-ES" dirty="0"/>
              <a:t> </a:t>
            </a:r>
            <a:r>
              <a:rPr lang="es-ES" dirty="0" err="1"/>
              <a:t>working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DE6D73-1B46-A842-9097-02AB234B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final </a:t>
            </a:r>
            <a:r>
              <a:rPr lang="es-ES" dirty="0" err="1"/>
              <a:t>project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More time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needed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implementations</a:t>
            </a:r>
            <a:endParaRPr lang="es-ES" dirty="0"/>
          </a:p>
          <a:p>
            <a:pPr lvl="2"/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ensure</a:t>
            </a:r>
            <a:r>
              <a:rPr lang="es-ES" dirty="0"/>
              <a:t> </a:t>
            </a:r>
            <a:r>
              <a:rPr lang="es-ES" dirty="0" err="1"/>
              <a:t>reliability</a:t>
            </a:r>
            <a:endParaRPr lang="es-ES" dirty="0"/>
          </a:p>
          <a:p>
            <a:pPr lvl="2"/>
            <a:r>
              <a:rPr lang="es-ES" dirty="0" err="1"/>
              <a:t>Guarantee</a:t>
            </a:r>
            <a:r>
              <a:rPr lang="es-ES" dirty="0"/>
              <a:t> </a:t>
            </a:r>
            <a:r>
              <a:rPr lang="es-ES" dirty="0" err="1"/>
              <a:t>client’s</a:t>
            </a:r>
            <a:r>
              <a:rPr lang="es-ES" dirty="0"/>
              <a:t> </a:t>
            </a:r>
            <a:r>
              <a:rPr lang="es-ES" dirty="0" err="1"/>
              <a:t>satisfaction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247F06-A509-4F4C-A224-AC6BB090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7947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/>
              <a:t>Introduction</a:t>
            </a:r>
            <a:br>
              <a:rPr lang="en-US"/>
            </a:br>
            <a:r>
              <a:rPr lang="en-US"/>
              <a:t>Problem to approach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130071-31BE-40DE-B355-ADCDF209A0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53744"/>
                </a:solidFill>
                <a:effectLst/>
                <a:latin typeface="Proxima Nova"/>
              </a:rPr>
              <a:t>With our SUD we intend to provide the pertinent organizations with a useful tool to guide them and give them valuable information in order to apply more efficient measures to reduce the spread of the COVID-19, minimizing externalities.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7DEE8D-4664-4C1B-A91C-BCBEFCF1DB89}"/>
              </a:ext>
            </a:extLst>
          </p:cNvPr>
          <p:cNvSpPr txBox="1"/>
          <p:nvPr/>
        </p:nvSpPr>
        <p:spPr>
          <a:xfrm>
            <a:off x="-692734" y="6501523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wikidoc.org/index.php/Coronavirus_epidemiology_and_demographics"/>
              </a:rPr>
              <a:t>Esta foto</a:t>
            </a:r>
            <a:r>
              <a:rPr lang="en-GB" sz="900"/>
              <a:t> de Autor desconocido está bajo licencia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 dirty="0"/>
          </a:p>
        </p:txBody>
      </p:sp>
      <p:pic>
        <p:nvPicPr>
          <p:cNvPr id="8" name="Imagen 7" descr="Mapa&#10;&#10;Descripción generada automáticamente">
            <a:extLst>
              <a:ext uri="{FF2B5EF4-FFF2-40B4-BE49-F238E27FC236}">
                <a16:creationId xmlns:a16="http://schemas.microsoft.com/office/drawing/2014/main" id="{FD25312B-E2AD-4387-9ABD-ACC7498D301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0194" y="4162676"/>
            <a:ext cx="4122760" cy="20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r>
              <a:rPr lang="en-US" noProof="0" dirty="0"/>
              <a:t>Team and teamwork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SCRUM</a:t>
            </a:r>
          </a:p>
          <a:p>
            <a:pPr lvl="1">
              <a:lnSpc>
                <a:spcPct val="90000"/>
              </a:lnSpc>
            </a:pPr>
            <a:r>
              <a:rPr lang="es-ES" sz="2500" dirty="0" err="1">
                <a:solidFill>
                  <a:schemeClr val="tx1"/>
                </a:solidFill>
              </a:rPr>
              <a:t>Why</a:t>
            </a:r>
            <a:r>
              <a:rPr lang="es-ES" sz="2500" dirty="0">
                <a:solidFill>
                  <a:schemeClr val="tx1"/>
                </a:solidFill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s-ES" sz="2500" dirty="0" err="1">
                <a:solidFill>
                  <a:schemeClr val="tx1"/>
                </a:solidFill>
              </a:rPr>
              <a:t>Frequency</a:t>
            </a:r>
            <a:endParaRPr lang="es-ES" sz="2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/>
              <a:t>Accountability system</a:t>
            </a:r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tx1"/>
                </a:solidFill>
              </a:rPr>
              <a:t>Role-</a:t>
            </a:r>
            <a:r>
              <a:rPr lang="es-ES" sz="2500" dirty="0" err="1">
                <a:solidFill>
                  <a:schemeClr val="tx1"/>
                </a:solidFill>
              </a:rPr>
              <a:t>based</a:t>
            </a:r>
            <a:r>
              <a:rPr lang="es-ES" sz="2500" dirty="0">
                <a:solidFill>
                  <a:schemeClr val="tx1"/>
                </a:solidFill>
              </a:rPr>
              <a:t> </a:t>
            </a:r>
            <a:r>
              <a:rPr lang="es-ES" sz="2500" dirty="0" err="1">
                <a:solidFill>
                  <a:schemeClr val="tx1"/>
                </a:solidFill>
              </a:rPr>
              <a:t>accountability</a:t>
            </a:r>
            <a:endParaRPr lang="es-ES" sz="2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/>
              <a:t>Tools and </a:t>
            </a:r>
            <a:r>
              <a:rPr lang="es-ES" dirty="0" err="1"/>
              <a:t>resources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tx1"/>
                </a:solidFill>
              </a:rPr>
              <a:t>Trello</a:t>
            </a:r>
          </a:p>
          <a:p>
            <a:pPr lvl="1">
              <a:lnSpc>
                <a:spcPct val="90000"/>
              </a:lnSpc>
            </a:pPr>
            <a:r>
              <a:rPr lang="es-ES" sz="2500" dirty="0" err="1">
                <a:solidFill>
                  <a:schemeClr val="tx1"/>
                </a:solidFill>
              </a:rPr>
              <a:t>Discord</a:t>
            </a:r>
            <a:endParaRPr lang="es-ES" sz="25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tx1"/>
                </a:solidFill>
              </a:rPr>
              <a:t>GitHub</a:t>
            </a:r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tx1"/>
                </a:solidFill>
              </a:rPr>
              <a:t>WhatsApp</a:t>
            </a:r>
          </a:p>
        </p:txBody>
      </p:sp>
      <p:pic>
        <p:nvPicPr>
          <p:cNvPr id="9" name="Imagen 8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CE3C1EDE-4F59-42C2-941A-EA5ED4907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93164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r>
              <a:rPr lang="en-US" noProof="0" dirty="0"/>
              <a:t>Solution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CA6A-7EA7-4A4D-A6CD-429BC3FC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</a:rPr>
              <a:t>Create a program to simulate the spread of COVID-19.</a:t>
            </a:r>
          </a:p>
          <a:p>
            <a:r>
              <a:rPr lang="en-GB" dirty="0"/>
              <a:t>M</a:t>
            </a:r>
            <a:r>
              <a:rPr lang="en-GB" b="0" i="0" dirty="0">
                <a:effectLst/>
              </a:rPr>
              <a:t>ost commonly used measures against the virus can be tested.</a:t>
            </a:r>
          </a:p>
          <a:p>
            <a:r>
              <a:rPr lang="en-GB" b="0" i="0" dirty="0">
                <a:effectLst/>
              </a:rPr>
              <a:t>Evolution of the virus in different regions and populations.</a:t>
            </a:r>
          </a:p>
          <a:p>
            <a:endParaRPr lang="es-ES" dirty="0"/>
          </a:p>
        </p:txBody>
      </p:sp>
      <p:pic>
        <p:nvPicPr>
          <p:cNvPr id="9" name="Imagen 8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E593EF08-5F33-4AB8-9B3F-A118D1AA55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3" r="8604"/>
          <a:stretch/>
        </p:blipFill>
        <p:spPr>
          <a:xfrm>
            <a:off x="4689695" y="1840233"/>
            <a:ext cx="4264152" cy="35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/>
              <a:t>Software </a:t>
            </a:r>
            <a:r>
              <a:rPr lang="es-ES" sz="2300" err="1"/>
              <a:t>engineering</a:t>
            </a:r>
            <a:r>
              <a:rPr lang="es-ES" sz="2300"/>
              <a:t> </a:t>
            </a:r>
            <a:r>
              <a:rPr lang="es-ES" sz="2300" err="1"/>
              <a:t>activities</a:t>
            </a:r>
            <a:br>
              <a:rPr lang="es-ES" sz="2300"/>
            </a:br>
            <a:r>
              <a:rPr lang="es-ES" sz="2300"/>
              <a:t>(</a:t>
            </a:r>
            <a:r>
              <a:rPr lang="es-ES" sz="2300" err="1"/>
              <a:t>Requirements</a:t>
            </a:r>
            <a:r>
              <a:rPr lang="es-ES" sz="2300"/>
              <a:t>)</a:t>
            </a:r>
            <a:endParaRPr lang="en-US" sz="2300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486928-AD63-804D-8896-658AF46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100" dirty="0"/>
              <a:t>Modification parameters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Number of areas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Per area</a:t>
            </a:r>
          </a:p>
          <a:p>
            <a:pPr lvl="2">
              <a:lnSpc>
                <a:spcPct val="90000"/>
              </a:lnSpc>
            </a:pPr>
            <a:r>
              <a:rPr lang="en-GB" sz="2100" dirty="0"/>
              <a:t>Population</a:t>
            </a:r>
          </a:p>
          <a:p>
            <a:pPr lvl="2">
              <a:lnSpc>
                <a:spcPct val="90000"/>
              </a:lnSpc>
            </a:pPr>
            <a:r>
              <a:rPr lang="en-GB" sz="2100" dirty="0"/>
              <a:t>Size</a:t>
            </a:r>
          </a:p>
          <a:p>
            <a:pPr lvl="2">
              <a:lnSpc>
                <a:spcPct val="90000"/>
              </a:lnSpc>
            </a:pPr>
            <a:r>
              <a:rPr lang="en-GB" sz="2100" dirty="0"/>
              <a:t>Number of businesses</a:t>
            </a:r>
          </a:p>
          <a:p>
            <a:pPr>
              <a:lnSpc>
                <a:spcPct val="90000"/>
              </a:lnSpc>
            </a:pPr>
            <a:r>
              <a:rPr lang="en-GB" sz="2100" dirty="0"/>
              <a:t>Restrictions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Curfew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Opening/closing businesses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Time restrictions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Mobility restrictions</a:t>
            </a:r>
          </a:p>
          <a:p>
            <a:pPr>
              <a:lnSpc>
                <a:spcPct val="90000"/>
              </a:lnSpc>
            </a:pPr>
            <a:r>
              <a:rPr lang="en-GB" sz="2100" dirty="0"/>
              <a:t>Most effective measures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4B2EF03-4843-481A-B51E-9682AB373E4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93164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70791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Architecture</a:t>
            </a:r>
            <a:r>
              <a:rPr lang="es-ES" dirty="0"/>
              <a:t>)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Component-based development (CBD)</a:t>
            </a:r>
          </a:p>
          <a:p>
            <a:pPr lvl="1"/>
            <a:r>
              <a:rPr lang="en-GB" dirty="0"/>
              <a:t>What?</a:t>
            </a:r>
          </a:p>
          <a:p>
            <a:pPr lvl="1"/>
            <a:r>
              <a:rPr lang="en-GB" i="0" dirty="0">
                <a:effectLst/>
              </a:rPr>
              <a:t>Why?</a:t>
            </a:r>
          </a:p>
          <a:p>
            <a:r>
              <a:rPr lang="en-GB" b="0" i="0" dirty="0">
                <a:effectLst/>
              </a:rPr>
              <a:t>We could use the </a:t>
            </a:r>
            <a:r>
              <a:rPr lang="en-GB" b="0" i="1" dirty="0">
                <a:effectLst/>
              </a:rPr>
              <a:t>CBD</a:t>
            </a:r>
            <a:r>
              <a:rPr lang="en-GB" b="0" i="0" dirty="0">
                <a:effectLst/>
              </a:rPr>
              <a:t> as the higher abstraction Architectural style and then </a:t>
            </a:r>
            <a:r>
              <a:rPr lang="en-GB" dirty="0"/>
              <a:t>others</a:t>
            </a:r>
            <a:r>
              <a:rPr lang="en-GB" b="0" i="0" dirty="0">
                <a:effectLst/>
              </a:rPr>
              <a:t> for the implementation of the components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1C40AD-AA1D-2348-96A5-018436F8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D895296-6CFF-4AF8-9392-F82CFB29B7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22" y="4183100"/>
            <a:ext cx="4400260" cy="2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  <a:endParaRPr lang="en-US" noProof="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3E152C-DD4E-4B27-B04B-B48A8E60F54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79759" y="1527175"/>
            <a:ext cx="7747969" cy="457200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56995-13B3-204A-B331-B4CE95F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05314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  <a:endParaRPr lang="en-US" noProof="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C66B7B-2DD5-484C-B6DD-E2350A7163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001492" y="1527175"/>
            <a:ext cx="7104503" cy="457200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56995-13B3-204A-B331-B4CE95F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21527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10670</TotalTime>
  <Words>694</Words>
  <Application>Microsoft Office PowerPoint</Application>
  <PresentationFormat>Presentación en pantalla (4:3)</PresentationFormat>
  <Paragraphs>178</Paragraphs>
  <Slides>22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Calibri</vt:lpstr>
      <vt:lpstr>Georgia</vt:lpstr>
      <vt:lpstr>Proxima Nova</vt:lpstr>
      <vt:lpstr>Wingdings</vt:lpstr>
      <vt:lpstr>Wingdings 2</vt:lpstr>
      <vt:lpstr>Cívico</vt:lpstr>
      <vt:lpstr>Project presentation Covid Simulator</vt:lpstr>
      <vt:lpstr>Contents</vt:lpstr>
      <vt:lpstr>Introduction Problem to approach</vt:lpstr>
      <vt:lpstr>Team and teamwork </vt:lpstr>
      <vt:lpstr>Solution</vt:lpstr>
      <vt:lpstr>Software engineering activities (Requirements)</vt:lpstr>
      <vt:lpstr>Software engineering activities (Architecture)</vt:lpstr>
      <vt:lpstr>Software engineering activities (Domain model)</vt:lpstr>
      <vt:lpstr>Software engineering activities (Design model)</vt:lpstr>
      <vt:lpstr>Software engineering activities (Implementation model)</vt:lpstr>
      <vt:lpstr>Software engineering activities (Principles/Patterns)</vt:lpstr>
      <vt:lpstr>Software engineering activities (Principles/Patterns)</vt:lpstr>
      <vt:lpstr>Software engineering activities (Principles/Patterns)</vt:lpstr>
      <vt:lpstr>Software engineering activities (Testing)</vt:lpstr>
      <vt:lpstr>Software engineering activities (Testing)</vt:lpstr>
      <vt:lpstr>Development/Deployment (Strategy and tools)</vt:lpstr>
      <vt:lpstr>Development/Deployment (Implementation model)</vt:lpstr>
      <vt:lpstr>Development/Deployment (Implementation model)</vt:lpstr>
      <vt:lpstr>Development/Deployment (Implementation model)</vt:lpstr>
      <vt:lpstr>Deployment</vt:lpstr>
      <vt:lpstr>Results</vt:lpstr>
      <vt:lpstr>Conclusion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alejandro</cp:lastModifiedBy>
  <cp:revision>250</cp:revision>
  <cp:lastPrinted>2018-03-05T07:33:08Z</cp:lastPrinted>
  <dcterms:created xsi:type="dcterms:W3CDTF">2013-02-21T17:50:16Z</dcterms:created>
  <dcterms:modified xsi:type="dcterms:W3CDTF">2021-06-07T10:05:25Z</dcterms:modified>
</cp:coreProperties>
</file>