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8"/>
  </p:notesMasterIdLst>
  <p:sldIdLst>
    <p:sldId id="256" r:id="rId2"/>
    <p:sldId id="258" r:id="rId3"/>
    <p:sldId id="259" r:id="rId4"/>
    <p:sldId id="260" r:id="rId5"/>
    <p:sldId id="261" r:id="rId6"/>
    <p:sldId id="262" r:id="rId7"/>
    <p:sldId id="263" r:id="rId8"/>
    <p:sldId id="264" r:id="rId9"/>
    <p:sldId id="265" r:id="rId10"/>
    <p:sldId id="306" r:id="rId11"/>
    <p:sldId id="320" r:id="rId12"/>
    <p:sldId id="321" r:id="rId13"/>
    <p:sldId id="322" r:id="rId14"/>
    <p:sldId id="323" r:id="rId15"/>
    <p:sldId id="301" r:id="rId16"/>
    <p:sldId id="303" r:id="rId17"/>
    <p:sldId id="302" r:id="rId18"/>
    <p:sldId id="310" r:id="rId19"/>
    <p:sldId id="304" r:id="rId20"/>
    <p:sldId id="305" r:id="rId21"/>
    <p:sldId id="318" r:id="rId22"/>
    <p:sldId id="319" r:id="rId23"/>
    <p:sldId id="275" r:id="rId24"/>
    <p:sldId id="276" r:id="rId25"/>
    <p:sldId id="277" r:id="rId26"/>
    <p:sldId id="278" r:id="rId27"/>
    <p:sldId id="311" r:id="rId28"/>
    <p:sldId id="279" r:id="rId29"/>
    <p:sldId id="307" r:id="rId30"/>
    <p:sldId id="308" r:id="rId31"/>
    <p:sldId id="312" r:id="rId32"/>
    <p:sldId id="315" r:id="rId33"/>
    <p:sldId id="313" r:id="rId34"/>
    <p:sldId id="314" r:id="rId35"/>
    <p:sldId id="316" r:id="rId36"/>
    <p:sldId id="317"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88029" autoAdjust="0"/>
  </p:normalViewPr>
  <p:slideViewPr>
    <p:cSldViewPr snapToGrid="0" snapToObjects="1">
      <p:cViewPr varScale="1">
        <p:scale>
          <a:sx n="105" d="100"/>
          <a:sy n="105" d="100"/>
        </p:scale>
        <p:origin x="179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2C2E19-523F-3041-8330-5DD04433FAEA}" type="datetimeFigureOut">
              <a:rPr lang="en-US" smtClean="0"/>
              <a:t>3/17/2021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0EFA8-D943-7143-9FB0-4621ADF5557D}" type="slidenum">
              <a:rPr lang="en-US" smtClean="0"/>
              <a:t>‹#›</a:t>
            </a:fld>
            <a:endParaRPr lang="en-US"/>
          </a:p>
        </p:txBody>
      </p:sp>
    </p:spTree>
    <p:extLst>
      <p:ext uri="{BB962C8B-B14F-4D97-AF65-F5344CB8AC3E}">
        <p14:creationId xmlns:p14="http://schemas.microsoft.com/office/powerpoint/2010/main" val="10139194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7E0EFA8-D943-7143-9FB0-4621ADF5557D}" type="slidenum">
              <a:rPr lang="en-US" smtClean="0"/>
              <a:t>1</a:t>
            </a:fld>
            <a:endParaRPr lang="en-US"/>
          </a:p>
        </p:txBody>
      </p:sp>
    </p:spTree>
    <p:extLst>
      <p:ext uri="{BB962C8B-B14F-4D97-AF65-F5344CB8AC3E}">
        <p14:creationId xmlns:p14="http://schemas.microsoft.com/office/powerpoint/2010/main" val="33398746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None/>
              <a:tabLst/>
              <a:defRPr/>
            </a:pPr>
            <a:r>
              <a:rPr lang="en-US" dirty="0"/>
              <a:t>The</a:t>
            </a:r>
            <a:r>
              <a:rPr lang="en-US" baseline="0" dirty="0"/>
              <a:t> echo command is very useful for printing anything. You can put what you want to print in quotes if you like; it will then be treated as a single string. Of course, keep in mind the difference between single and double quotation marks. </a:t>
            </a:r>
            <a:endParaRPr lang="en-US" dirty="0"/>
          </a:p>
          <a:p>
            <a:pPr marL="228600" marR="0" lvl="0" indent="-228600" algn="l" defTabSz="914400" rtl="0" eaLnBrk="1" fontAlgn="auto" latinLnBrk="0" hangingPunct="1">
              <a:lnSpc>
                <a:spcPct val="100000"/>
              </a:lnSpc>
              <a:spcBef>
                <a:spcPts val="0"/>
              </a:spcBef>
              <a:spcAft>
                <a:spcPts val="0"/>
              </a:spcAft>
              <a:buClrTx/>
              <a:buSzTx/>
              <a:buFont typeface="+mj-lt"/>
              <a:buNone/>
              <a:tabLst/>
              <a:defRPr/>
            </a:pPr>
            <a:endParaRPr lang="en-US" baseline="0" dirty="0"/>
          </a:p>
        </p:txBody>
      </p:sp>
    </p:spTree>
    <p:extLst>
      <p:ext uri="{BB962C8B-B14F-4D97-AF65-F5344CB8AC3E}">
        <p14:creationId xmlns:p14="http://schemas.microsoft.com/office/powerpoint/2010/main" val="12387240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want spaces in the</a:t>
            </a:r>
            <a:r>
              <a:rPr lang="en-US" baseline="0" dirty="0"/>
              <a:t> value of a variable, surround the value with single or double quotes.</a:t>
            </a:r>
          </a:p>
          <a:p>
            <a:br>
              <a:rPr lang="en-US" baseline="0" dirty="0"/>
            </a:br>
            <a:r>
              <a:rPr lang="en-US" baseline="0" dirty="0"/>
              <a:t>The following shows how to do this.</a:t>
            </a:r>
          </a:p>
          <a:p>
            <a:r>
              <a:rPr lang="en-US" sz="1200" b="0" i="0" kern="1200" dirty="0">
                <a:solidFill>
                  <a:schemeClr val="tx1"/>
                </a:solidFill>
                <a:effectLst/>
                <a:latin typeface="+mn-lt"/>
                <a:ea typeface="+mn-ea"/>
                <a:cs typeface="+mn-cs"/>
              </a:rPr>
              <a:t>Please find the script "var3.sh" in Secure Scripting Module located in 13.SeS_Unit2_AdvancedControl_DataFiles</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11</a:t>
            </a:fld>
            <a:endParaRPr lang="en-US"/>
          </a:p>
        </p:txBody>
      </p:sp>
    </p:spTree>
    <p:extLst>
      <p:ext uri="{BB962C8B-B14F-4D97-AF65-F5344CB8AC3E}">
        <p14:creationId xmlns:p14="http://schemas.microsoft.com/office/powerpoint/2010/main" val="42393026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variation of</a:t>
            </a:r>
            <a:r>
              <a:rPr lang="en-US" baseline="0" dirty="0"/>
              <a:t> this slide can be reproduce by using type casting as shown on slide 11 (</a:t>
            </a:r>
            <a:r>
              <a:rPr lang="en-US" baseline="0"/>
              <a:t>previous slide). </a:t>
            </a:r>
            <a:endParaRPr lang="en-US" baseline="0" dirty="0"/>
          </a:p>
          <a:p>
            <a:r>
              <a:rPr lang="en-US" baseline="0" dirty="0"/>
              <a:t>You can use the type casting of (</a:t>
            </a:r>
            <a:r>
              <a:rPr lang="en-US" baseline="0" dirty="0" err="1"/>
              <a:t>str</a:t>
            </a:r>
            <a:r>
              <a:rPr lang="en-US" baseline="0" dirty="0"/>
              <a:t>) in front of the variables to “convert everything” into a string</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12</a:t>
            </a:fld>
            <a:endParaRPr lang="en-US"/>
          </a:p>
        </p:txBody>
      </p:sp>
    </p:spTree>
    <p:extLst>
      <p:ext uri="{BB962C8B-B14F-4D97-AF65-F5344CB8AC3E}">
        <p14:creationId xmlns:p14="http://schemas.microsoft.com/office/powerpoint/2010/main" val="41491958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Back</a:t>
            </a:r>
            <a:r>
              <a:rPr lang="en-US" baseline="0" dirty="0"/>
              <a:t> to scripting! Here, you cannot have spaces between the “=“, the name, and the value.</a:t>
            </a:r>
          </a:p>
          <a:p>
            <a:endParaRPr lang="en-US" baseline="0" dirty="0"/>
          </a:p>
          <a:p>
            <a:r>
              <a:rPr lang="en-US" baseline="0" dirty="0"/>
              <a:t>The script here is named “var1.sh” in the directory 13.SeS_Unit2_AdvancedControl_DataFiles in the Secure Scripting Module. A version with spaces is saved as “var2.sh” in the same directory.</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13</a:t>
            </a:fld>
            <a:endParaRPr lang="en-US"/>
          </a:p>
        </p:txBody>
      </p:sp>
    </p:spTree>
    <p:extLst>
      <p:ext uri="{BB962C8B-B14F-4D97-AF65-F5344CB8AC3E}">
        <p14:creationId xmlns:p14="http://schemas.microsoft.com/office/powerpoint/2010/main" val="41934680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what happens if you don</a:t>
            </a:r>
            <a:r>
              <a:rPr lang="fr-FR" dirty="0"/>
              <a:t>’</a:t>
            </a:r>
            <a:r>
              <a:rPr lang="en-US" dirty="0"/>
              <a:t>t</a:t>
            </a:r>
            <a:r>
              <a:rPr lang="en-US" baseline="0" dirty="0"/>
              <a:t> have the “” </a:t>
            </a:r>
            <a:r>
              <a:rPr lang="en-US" dirty="0"/>
              <a:t>between the value goodbye</a:t>
            </a:r>
            <a:r>
              <a:rPr lang="en-US" baseline="0" dirty="0"/>
              <a:t>. The interpreter thinks HELLO is a command and tries to execute it.</a:t>
            </a:r>
          </a:p>
          <a:p>
            <a:endParaRPr lang="en-US" baseline="0" dirty="0"/>
          </a:p>
          <a:p>
            <a:r>
              <a:rPr lang="en-US" baseline="0" dirty="0"/>
              <a:t>If you remove the space between HELLO and = but still have a space between the = and goodbye, it sets the variable HELLO to the empty string, tries to execute the command goodbye, and as it can’t find that command, gives an error.</a:t>
            </a:r>
          </a:p>
          <a:p>
            <a:endParaRPr lang="en-US" baseline="0" dirty="0"/>
          </a:p>
          <a:p>
            <a:r>
              <a:rPr lang="en-US" baseline="0" dirty="0"/>
              <a:t>Emphasize that if students see the above message (or one like it) on a line with a variable assignment, they probably made the mistake of putting spaces around the = or forgot to enclose the value in quotes.</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14</a:t>
            </a:fld>
            <a:endParaRPr lang="en-US"/>
          </a:p>
        </p:txBody>
      </p:sp>
    </p:spTree>
    <p:extLst>
      <p:ext uri="{BB962C8B-B14F-4D97-AF65-F5344CB8AC3E}">
        <p14:creationId xmlns:p14="http://schemas.microsoft.com/office/powerpoint/2010/main" val="25244314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information on this slide references the files located in 04.SeSPython_Unit1_TheBasics_DataFiles</a:t>
            </a:r>
          </a:p>
          <a:p>
            <a:endParaRPr lang="en-US" dirty="0"/>
          </a:p>
        </p:txBody>
      </p:sp>
      <p:sp>
        <p:nvSpPr>
          <p:cNvPr id="4" name="Slide Number Placeholder 3"/>
          <p:cNvSpPr>
            <a:spLocks noGrp="1"/>
          </p:cNvSpPr>
          <p:nvPr>
            <p:ph type="sldNum" sz="quarter" idx="10"/>
          </p:nvPr>
        </p:nvSpPr>
        <p:spPr/>
        <p:txBody>
          <a:bodyPr/>
          <a:lstStyle/>
          <a:p>
            <a:fld id="{17E0EFA8-D943-7143-9FB0-4621ADF5557D}" type="slidenum">
              <a:rPr lang="en-US" smtClean="0"/>
              <a:t>17</a:t>
            </a:fld>
            <a:endParaRPr lang="en-US"/>
          </a:p>
        </p:txBody>
      </p:sp>
    </p:spTree>
    <p:extLst>
      <p:ext uri="{BB962C8B-B14F-4D97-AF65-F5344CB8AC3E}">
        <p14:creationId xmlns:p14="http://schemas.microsoft.com/office/powerpoint/2010/main" val="41403872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Technically, when the command executes and exits, it exits</a:t>
            </a:r>
            <a:r>
              <a:rPr lang="en-US" baseline="0" dirty="0"/>
              <a:t> with an </a:t>
            </a:r>
            <a:r>
              <a:rPr lang="en-US" i="1" baseline="0" dirty="0"/>
              <a:t>exit status code</a:t>
            </a:r>
            <a:r>
              <a:rPr lang="en-US" i="0" baseline="0" dirty="0"/>
              <a:t>. This is set by the program as it exits.</a:t>
            </a:r>
          </a:p>
          <a:p>
            <a:endParaRPr lang="en-US" i="0" baseline="0" dirty="0"/>
          </a:p>
          <a:p>
            <a:r>
              <a:rPr lang="en-US" i="0" baseline="0" dirty="0"/>
              <a:t>If the exit status code is 0, the command evaluates to true. If it is anything else, the command evaluates to false.</a:t>
            </a:r>
          </a:p>
          <a:p>
            <a:endParaRPr lang="en-US" i="0" baseline="0" dirty="0"/>
          </a:p>
          <a:p>
            <a:r>
              <a:rPr lang="en-US" i="0" baseline="0" dirty="0"/>
              <a:t>The </a:t>
            </a:r>
            <a:r>
              <a:rPr lang="en-US" i="1" baseline="0" dirty="0"/>
              <a:t>actions</a:t>
            </a:r>
            <a:r>
              <a:rPr lang="en-US" i="0" baseline="0" dirty="0"/>
              <a:t> in the first case for which the command evaluates as true are executed, and then control goes to the statement after the </a:t>
            </a:r>
            <a:r>
              <a:rPr lang="en-US" i="1" baseline="0" dirty="0"/>
              <a:t>fi</a:t>
            </a:r>
            <a:r>
              <a:rPr lang="en-US" i="0" baseline="0" dirty="0"/>
              <a:t>. If all commands evaluate to false, the actions in the </a:t>
            </a:r>
            <a:r>
              <a:rPr lang="en-US" i="1" baseline="0" dirty="0"/>
              <a:t>else</a:t>
            </a:r>
            <a:r>
              <a:rPr lang="en-US" i="0" baseline="0" dirty="0"/>
              <a:t> are executed. You can omit the </a:t>
            </a:r>
            <a:r>
              <a:rPr lang="en-US" i="1" baseline="0" dirty="0"/>
              <a:t>else</a:t>
            </a:r>
            <a:r>
              <a:rPr lang="en-US" i="0" baseline="0" dirty="0"/>
              <a:t> and </a:t>
            </a:r>
            <a:r>
              <a:rPr lang="en-US" i="1" baseline="0" dirty="0" err="1"/>
              <a:t>elif</a:t>
            </a:r>
            <a:r>
              <a:rPr lang="en-US" i="0" baseline="0" dirty="0" err="1"/>
              <a:t>s</a:t>
            </a:r>
            <a:r>
              <a:rPr lang="en-US" i="0" baseline="0" dirty="0"/>
              <a:t>.</a:t>
            </a:r>
          </a:p>
          <a:p>
            <a:endParaRPr lang="en-US" i="0" baseline="0" dirty="0"/>
          </a:p>
          <a:p>
            <a:r>
              <a:rPr lang="en-US" i="0" baseline="0" dirty="0"/>
              <a:t>This works just like a usual “</a:t>
            </a:r>
            <a:r>
              <a:rPr lang="en-US" i="1" baseline="0" dirty="0"/>
              <a:t>if</a:t>
            </a:r>
            <a:r>
              <a:rPr lang="en-US" i="0" baseline="0" dirty="0"/>
              <a:t> </a:t>
            </a:r>
            <a:r>
              <a:rPr lang="is-IS" i="0" baseline="0" dirty="0"/>
              <a:t>… </a:t>
            </a:r>
            <a:r>
              <a:rPr lang="is-IS" i="1" baseline="0" dirty="0"/>
              <a:t>else if </a:t>
            </a:r>
            <a:r>
              <a:rPr lang="is-IS" i="0" baseline="0" dirty="0"/>
              <a:t>.... </a:t>
            </a:r>
            <a:r>
              <a:rPr lang="is-IS" i="1" baseline="0" dirty="0"/>
              <a:t>else if</a:t>
            </a:r>
            <a:r>
              <a:rPr lang="is-IS" i="0" baseline="0" dirty="0"/>
              <a:t> .... </a:t>
            </a:r>
            <a:r>
              <a:rPr lang="is-IS" i="1" baseline="0" dirty="0"/>
              <a:t>else</a:t>
            </a:r>
            <a:r>
              <a:rPr lang="is-IS" i="0" baseline="0" dirty="0"/>
              <a:t> ...” statement. Note the </a:t>
            </a:r>
            <a:r>
              <a:rPr lang="is-IS" i="1" baseline="0" dirty="0"/>
              <a:t>fi</a:t>
            </a:r>
            <a:r>
              <a:rPr lang="is-IS" i="0" baseline="0" dirty="0"/>
              <a:t> that closes the</a:t>
            </a:r>
            <a:r>
              <a:rPr lang="is-IS" i="1" baseline="0" dirty="0"/>
              <a:t> if</a:t>
            </a:r>
            <a:r>
              <a:rPr lang="is-IS" i="0" baseline="0" dirty="0"/>
              <a:t>.</a:t>
            </a:r>
            <a:endParaRPr lang="en-US" dirty="0"/>
          </a:p>
          <a:p>
            <a:pPr marL="228600" marR="0" lvl="0" indent="-228600" algn="l" defTabSz="914400" rtl="0" eaLnBrk="1" fontAlgn="auto" latinLnBrk="0" hangingPunct="1">
              <a:lnSpc>
                <a:spcPct val="100000"/>
              </a:lnSpc>
              <a:spcBef>
                <a:spcPts val="0"/>
              </a:spcBef>
              <a:spcAft>
                <a:spcPts val="0"/>
              </a:spcAft>
              <a:buClrTx/>
              <a:buSzTx/>
              <a:buFont typeface="+mj-lt"/>
              <a:buNone/>
              <a:tabLst/>
              <a:defRPr/>
            </a:pPr>
            <a:endParaRPr lang="en-US" baseline="0" dirty="0"/>
          </a:p>
        </p:txBody>
      </p:sp>
    </p:spTree>
    <p:extLst>
      <p:ext uri="{BB962C8B-B14F-4D97-AF65-F5344CB8AC3E}">
        <p14:creationId xmlns:p14="http://schemas.microsoft.com/office/powerpoint/2010/main" val="3631500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information on this slide references the files located in 04.SeSPython_Unit1_TheBasics_DataFiles</a:t>
            </a:r>
          </a:p>
          <a:p>
            <a:endParaRPr lang="en-US" dirty="0"/>
          </a:p>
        </p:txBody>
      </p:sp>
      <p:sp>
        <p:nvSpPr>
          <p:cNvPr id="4" name="Slide Number Placeholder 3"/>
          <p:cNvSpPr>
            <a:spLocks noGrp="1"/>
          </p:cNvSpPr>
          <p:nvPr>
            <p:ph type="sldNum" sz="quarter" idx="10"/>
          </p:nvPr>
        </p:nvSpPr>
        <p:spPr/>
        <p:txBody>
          <a:bodyPr/>
          <a:lstStyle/>
          <a:p>
            <a:fld id="{17E0EFA8-D943-7143-9FB0-4621ADF5557D}" type="slidenum">
              <a:rPr lang="en-US" smtClean="0"/>
              <a:t>20</a:t>
            </a:fld>
            <a:endParaRPr lang="en-US"/>
          </a:p>
        </p:txBody>
      </p:sp>
    </p:spTree>
    <p:extLst>
      <p:ext uri="{BB962C8B-B14F-4D97-AF65-F5344CB8AC3E}">
        <p14:creationId xmlns:p14="http://schemas.microsoft.com/office/powerpoint/2010/main" val="28575984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basic Linux/*nix terminology.</a:t>
            </a:r>
            <a:r>
              <a:rPr lang="en-US" baseline="0" dirty="0"/>
              <a:t> Emphasize that if the command is a script and the shell is named explicitly, the script treats argument 0 as its name. If it won’t confuse the students, you can mention that the command interpreter (</a:t>
            </a:r>
            <a:r>
              <a:rPr lang="en-US" baseline="0" dirty="0" err="1"/>
              <a:t>sh</a:t>
            </a:r>
            <a:r>
              <a:rPr lang="en-US" baseline="0" dirty="0"/>
              <a:t>) sees the script name as argument 1 and itself as argument 0, so this is consistent. But it may be too confusing to point this out.</a:t>
            </a:r>
          </a:p>
          <a:p>
            <a:endParaRPr lang="en-US" baseline="0" dirty="0"/>
          </a:p>
          <a:p>
            <a:r>
              <a:rPr lang="en-US" baseline="0" dirty="0"/>
              <a:t>Also, arguments that begin with hyphen or dash (“-”) are often called </a:t>
            </a:r>
            <a:r>
              <a:rPr lang="en-US" i="1" baseline="0" dirty="0"/>
              <a:t>options</a:t>
            </a:r>
            <a:r>
              <a:rPr lang="en-US" baseline="0" dirty="0"/>
              <a:t>, and they control how the program or script is run. We won’t cover this further in Unit 1, but we will in Unit 2 (Advanced Control)!</a:t>
            </a:r>
            <a:endParaRPr lang="en-US" dirty="0"/>
          </a:p>
          <a:p>
            <a:pPr marL="228600" marR="0" lvl="0" indent="-228600" algn="l" defTabSz="914400" rtl="0" eaLnBrk="1" fontAlgn="auto" latinLnBrk="0" hangingPunct="1">
              <a:lnSpc>
                <a:spcPct val="100000"/>
              </a:lnSpc>
              <a:spcBef>
                <a:spcPts val="0"/>
              </a:spcBef>
              <a:spcAft>
                <a:spcPts val="0"/>
              </a:spcAft>
              <a:buClrTx/>
              <a:buSzTx/>
              <a:buFont typeface="+mj-lt"/>
              <a:buNone/>
              <a:tabLst/>
              <a:defRPr/>
            </a:pPr>
            <a:endParaRPr lang="en-US" baseline="0" dirty="0"/>
          </a:p>
        </p:txBody>
      </p:sp>
    </p:spTree>
    <p:extLst>
      <p:ext uri="{BB962C8B-B14F-4D97-AF65-F5344CB8AC3E}">
        <p14:creationId xmlns:p14="http://schemas.microsoft.com/office/powerpoint/2010/main" val="3952304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basic Linux/*nix terminology.</a:t>
            </a:r>
            <a:r>
              <a:rPr lang="en-US" baseline="0" dirty="0"/>
              <a:t> Emphasize that if the command is a script and the shell is named explicitly, the script treats argument 0 as its name. If it won’t confuse the students, you can mention that the command interpreter (</a:t>
            </a:r>
            <a:r>
              <a:rPr lang="en-US" baseline="0" dirty="0" err="1"/>
              <a:t>sh</a:t>
            </a:r>
            <a:r>
              <a:rPr lang="en-US" baseline="0" dirty="0"/>
              <a:t>) sees the script name as argument 1 and itself as argument 0, so this is consistent. But it may be too confusing to point this out.</a:t>
            </a:r>
          </a:p>
          <a:p>
            <a:endParaRPr lang="en-US" baseline="0" dirty="0"/>
          </a:p>
          <a:p>
            <a:r>
              <a:rPr lang="en-US" baseline="0" dirty="0"/>
              <a:t>Also, arguments that begin with hyphen or dash (“-”) are often called </a:t>
            </a:r>
            <a:r>
              <a:rPr lang="en-US" i="1" baseline="0" dirty="0"/>
              <a:t>options</a:t>
            </a:r>
            <a:r>
              <a:rPr lang="en-US" baseline="0" dirty="0"/>
              <a:t>, and they control how the program or script is run. We won’t cover this further in Unit 1, but we will in Unit 2 (Advanced Control)!</a:t>
            </a:r>
            <a:endParaRPr lang="en-US" dirty="0"/>
          </a:p>
          <a:p>
            <a:pPr marL="228600" marR="0" lvl="0" indent="-228600" algn="l" defTabSz="914400" rtl="0" eaLnBrk="1" fontAlgn="auto" latinLnBrk="0" hangingPunct="1">
              <a:lnSpc>
                <a:spcPct val="100000"/>
              </a:lnSpc>
              <a:spcBef>
                <a:spcPts val="0"/>
              </a:spcBef>
              <a:spcAft>
                <a:spcPts val="0"/>
              </a:spcAft>
              <a:buClrTx/>
              <a:buSzTx/>
              <a:buFont typeface="+mj-lt"/>
              <a:buNone/>
              <a:tabLst/>
              <a:defRPr/>
            </a:pPr>
            <a:endParaRPr lang="en-US" baseline="0" dirty="0"/>
          </a:p>
        </p:txBody>
      </p:sp>
    </p:spTree>
    <p:extLst>
      <p:ext uri="{BB962C8B-B14F-4D97-AF65-F5344CB8AC3E}">
        <p14:creationId xmlns:p14="http://schemas.microsoft.com/office/powerpoint/2010/main" val="11063967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None/>
              <a:tabLst/>
              <a:defRPr/>
            </a:pPr>
            <a:endParaRPr lang="en-US" baseline="0" dirty="0"/>
          </a:p>
        </p:txBody>
      </p:sp>
    </p:spTree>
    <p:extLst>
      <p:ext uri="{BB962C8B-B14F-4D97-AF65-F5344CB8AC3E}">
        <p14:creationId xmlns:p14="http://schemas.microsoft.com/office/powerpoint/2010/main" val="6619278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None/>
              <a:tabLst/>
              <a:defRPr/>
            </a:pPr>
            <a:endParaRPr lang="en-US" baseline="0" dirty="0"/>
          </a:p>
        </p:txBody>
      </p:sp>
    </p:spTree>
    <p:extLst>
      <p:ext uri="{BB962C8B-B14F-4D97-AF65-F5344CB8AC3E}">
        <p14:creationId xmlns:p14="http://schemas.microsoft.com/office/powerpoint/2010/main" val="13296478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None/>
              <a:tabLst/>
              <a:defRPr/>
            </a:pPr>
            <a:endParaRPr lang="en-US" baseline="0" dirty="0"/>
          </a:p>
        </p:txBody>
      </p:sp>
    </p:spTree>
    <p:extLst>
      <p:ext uri="{BB962C8B-B14F-4D97-AF65-F5344CB8AC3E}">
        <p14:creationId xmlns:p14="http://schemas.microsoft.com/office/powerpoint/2010/main" val="20050557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an example. Some notes:</a:t>
            </a:r>
          </a:p>
          <a:p>
            <a:pPr marL="181240" indent="-181240" defTabSz="483306">
              <a:buFontTx/>
              <a:buChar char="•"/>
              <a:defRPr/>
            </a:pPr>
            <a:r>
              <a:rPr lang="en-US" dirty="0"/>
              <a:t>There </a:t>
            </a:r>
            <a:r>
              <a:rPr lang="en-US" i="1" dirty="0"/>
              <a:t>must</a:t>
            </a:r>
            <a:r>
              <a:rPr lang="en-US" dirty="0"/>
              <a:t> be a space between the “[“ and “#”, and between the “1” and “]”, in the “if”.</a:t>
            </a:r>
          </a:p>
          <a:p>
            <a:pPr marL="181240" indent="-181240">
              <a:buFontTx/>
              <a:buChar char="•"/>
            </a:pPr>
            <a:r>
              <a:rPr lang="en-US" dirty="0"/>
              <a:t>The “–</a:t>
            </a:r>
            <a:r>
              <a:rPr lang="en-US" dirty="0" err="1"/>
              <a:t>eq</a:t>
            </a:r>
            <a:r>
              <a:rPr lang="en-US" dirty="0"/>
              <a:t>”</a:t>
            </a:r>
            <a:r>
              <a:rPr lang="en-US" baseline="0" dirty="0"/>
              <a:t> compares the $# and the 1 as integers. If you used “=“ instead, it would compare them as strings.</a:t>
            </a:r>
          </a:p>
          <a:p>
            <a:pPr marL="181240" indent="-181240">
              <a:buFontTx/>
              <a:buChar char="•"/>
            </a:pPr>
            <a:r>
              <a:rPr lang="en-US" baseline="0" dirty="0"/>
              <a:t>The “[“ is another name for the </a:t>
            </a:r>
            <a:r>
              <a:rPr lang="en-US" i="1" baseline="0" dirty="0"/>
              <a:t>test</a:t>
            </a:r>
            <a:r>
              <a:rPr lang="en-US" i="0" baseline="0" dirty="0"/>
              <a:t>(1) command. Look in /bin to see it.</a:t>
            </a:r>
            <a:endParaRPr lang="en-US" dirty="0"/>
          </a:p>
          <a:p>
            <a:pPr marL="228600" marR="0" lvl="0" indent="-228600" algn="l" defTabSz="914400" rtl="0" eaLnBrk="1" fontAlgn="auto" latinLnBrk="0" hangingPunct="1">
              <a:lnSpc>
                <a:spcPct val="100000"/>
              </a:lnSpc>
              <a:spcBef>
                <a:spcPts val="0"/>
              </a:spcBef>
              <a:spcAft>
                <a:spcPts val="0"/>
              </a:spcAft>
              <a:buClrTx/>
              <a:buSzTx/>
              <a:buFont typeface="+mj-lt"/>
              <a:buNone/>
              <a:tabLst/>
              <a:defRPr/>
            </a:pPr>
            <a:endParaRPr lang="en-US" baseline="0" dirty="0"/>
          </a:p>
        </p:txBody>
      </p:sp>
    </p:spTree>
    <p:extLst>
      <p:ext uri="{BB962C8B-B14F-4D97-AF65-F5344CB8AC3E}">
        <p14:creationId xmlns:p14="http://schemas.microsoft.com/office/powerpoint/2010/main" val="9127603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None/>
              <a:tabLst/>
              <a:defRPr/>
            </a:pPr>
            <a:endParaRPr lang="en-US" baseline="0" dirty="0"/>
          </a:p>
        </p:txBody>
      </p:sp>
    </p:spTree>
    <p:extLst>
      <p:ext uri="{BB962C8B-B14F-4D97-AF65-F5344CB8AC3E}">
        <p14:creationId xmlns:p14="http://schemas.microsoft.com/office/powerpoint/2010/main" val="6992968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information on this slide references the files located in 04.SeSPython_Unit1_TheBasics_DataFiles</a:t>
            </a:r>
          </a:p>
          <a:p>
            <a:endParaRPr lang="en-US" dirty="0"/>
          </a:p>
        </p:txBody>
      </p:sp>
      <p:sp>
        <p:nvSpPr>
          <p:cNvPr id="4" name="Slide Number Placeholder 3"/>
          <p:cNvSpPr>
            <a:spLocks noGrp="1"/>
          </p:cNvSpPr>
          <p:nvPr>
            <p:ph type="sldNum" sz="quarter" idx="10"/>
          </p:nvPr>
        </p:nvSpPr>
        <p:spPr/>
        <p:txBody>
          <a:bodyPr/>
          <a:lstStyle/>
          <a:p>
            <a:fld id="{17E0EFA8-D943-7143-9FB0-4621ADF5557D}" type="slidenum">
              <a:rPr lang="en-US" smtClean="0"/>
              <a:t>30</a:t>
            </a:fld>
            <a:endParaRPr lang="en-US"/>
          </a:p>
        </p:txBody>
      </p:sp>
    </p:spTree>
    <p:extLst>
      <p:ext uri="{BB962C8B-B14F-4D97-AF65-F5344CB8AC3E}">
        <p14:creationId xmlns:p14="http://schemas.microsoft.com/office/powerpoint/2010/main" val="15386716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None/>
              <a:tabLst/>
              <a:defRPr/>
            </a:pPr>
            <a:r>
              <a:rPr lang="en-US" dirty="0"/>
              <a:t>To end this part of the module, we add one more feature to the error messages to make them</a:t>
            </a:r>
            <a:r>
              <a:rPr lang="en-US" baseline="0" dirty="0"/>
              <a:t> clearer for the user.</a:t>
            </a:r>
            <a:endParaRPr lang="en-US" dirty="0"/>
          </a:p>
          <a:p>
            <a:pPr marL="228600" marR="0" lvl="0" indent="-228600" algn="l" defTabSz="914400" rtl="0" eaLnBrk="1" fontAlgn="auto" latinLnBrk="0" hangingPunct="1">
              <a:lnSpc>
                <a:spcPct val="100000"/>
              </a:lnSpc>
              <a:spcBef>
                <a:spcPts val="0"/>
              </a:spcBef>
              <a:spcAft>
                <a:spcPts val="0"/>
              </a:spcAft>
              <a:buClrTx/>
              <a:buSzTx/>
              <a:buFont typeface="+mj-lt"/>
              <a:buNone/>
              <a:tabLst/>
              <a:defRPr/>
            </a:pPr>
            <a:endParaRPr lang="en-US" baseline="0" dirty="0"/>
          </a:p>
        </p:txBody>
      </p:sp>
    </p:spTree>
    <p:extLst>
      <p:ext uri="{BB962C8B-B14F-4D97-AF65-F5344CB8AC3E}">
        <p14:creationId xmlns:p14="http://schemas.microsoft.com/office/powerpoint/2010/main" val="36238735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emphasize these:</a:t>
            </a:r>
          </a:p>
          <a:p>
            <a:pPr marL="181240" indent="-181240">
              <a:buFont typeface="Arial"/>
              <a:buChar char="•"/>
            </a:pPr>
            <a:r>
              <a:rPr lang="en-US" dirty="0"/>
              <a:t>Principle of Maximum Stupidity: Users do not read manuals or instructions, so always assume your</a:t>
            </a:r>
            <a:r>
              <a:rPr lang="en-US" baseline="0" dirty="0"/>
              <a:t> script will be called incorrectly.</a:t>
            </a:r>
          </a:p>
          <a:p>
            <a:pPr marL="181240" indent="-181240">
              <a:buFont typeface="Arial"/>
              <a:buChar char="•"/>
            </a:pPr>
            <a:r>
              <a:rPr lang="en-US" baseline="0" dirty="0"/>
              <a:t>Principle of Paranoia: Yes, some people (attackers) really </a:t>
            </a:r>
            <a:r>
              <a:rPr lang="en-US" i="1" baseline="0" dirty="0"/>
              <a:t>are</a:t>
            </a:r>
            <a:r>
              <a:rPr lang="en-US" i="0" baseline="0" dirty="0"/>
              <a:t> out to get you, so check inputs very carefully.</a:t>
            </a:r>
          </a:p>
          <a:p>
            <a:endParaRPr lang="en-US" i="0" baseline="0" dirty="0"/>
          </a:p>
          <a:p>
            <a:r>
              <a:rPr lang="en-US" i="0" baseline="0" dirty="0"/>
              <a:t>With the </a:t>
            </a:r>
            <a:r>
              <a:rPr lang="en-US" dirty="0"/>
              <a:t>Principle of Maximum Stupidity in mind</a:t>
            </a:r>
            <a:r>
              <a:rPr lang="en-US" i="0" baseline="0" dirty="0"/>
              <a:t>, stress the importance of making error messages informative and useful. The error message “Error Code 342; see manual” is very annoying, but it’s at least mildly helpful if the manual is available. Error messages like “lint’s little brain is fried,” while cute, are useless</a:t>
            </a:r>
            <a:r>
              <a:rPr lang="en-US" sz="1100" kern="1200" dirty="0">
                <a:solidFill>
                  <a:schemeClr val="tx1"/>
                </a:solidFill>
                <a:effectLst/>
                <a:latin typeface="+mn-lt"/>
                <a:ea typeface="+mn-ea"/>
                <a:cs typeface="+mn-cs"/>
              </a:rPr>
              <a:t>—</a:t>
            </a:r>
            <a:r>
              <a:rPr lang="en-US" i="0" baseline="0" dirty="0"/>
              <a:t>and yes, that was a real error message!</a:t>
            </a:r>
            <a:endParaRPr lang="en-US" dirty="0"/>
          </a:p>
          <a:p>
            <a:pPr marL="228600" marR="0" lvl="0" indent="-228600" algn="l" defTabSz="914400" rtl="0" eaLnBrk="1" fontAlgn="auto" latinLnBrk="0" hangingPunct="1">
              <a:lnSpc>
                <a:spcPct val="100000"/>
              </a:lnSpc>
              <a:spcBef>
                <a:spcPts val="0"/>
              </a:spcBef>
              <a:spcAft>
                <a:spcPts val="0"/>
              </a:spcAft>
              <a:buClrTx/>
              <a:buSzTx/>
              <a:buFont typeface="+mj-lt"/>
              <a:buNone/>
              <a:tabLst/>
              <a:defRPr/>
            </a:pPr>
            <a:endParaRPr lang="en-US" baseline="0" dirty="0"/>
          </a:p>
        </p:txBody>
      </p:sp>
    </p:spTree>
    <p:extLst>
      <p:ext uri="{BB962C8B-B14F-4D97-AF65-F5344CB8AC3E}">
        <p14:creationId xmlns:p14="http://schemas.microsoft.com/office/powerpoint/2010/main" val="1624444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None/>
              <a:tabLst/>
              <a:defRPr/>
            </a:pPr>
            <a:r>
              <a:rPr lang="en-US" dirty="0"/>
              <a:t>This goes back to the idea of command</a:t>
            </a:r>
            <a:r>
              <a:rPr lang="en-US" baseline="0" dirty="0"/>
              <a:t> line names as arguments. It should refresh students’ memories and reinforce what they have learned.</a:t>
            </a:r>
            <a:endParaRPr lang="en-US" dirty="0"/>
          </a:p>
          <a:p>
            <a:pPr marL="228600" marR="0" lvl="0" indent="-228600" algn="l" defTabSz="914400" rtl="0" eaLnBrk="1" fontAlgn="auto" latinLnBrk="0" hangingPunct="1">
              <a:lnSpc>
                <a:spcPct val="100000"/>
              </a:lnSpc>
              <a:spcBef>
                <a:spcPts val="0"/>
              </a:spcBef>
              <a:spcAft>
                <a:spcPts val="0"/>
              </a:spcAft>
              <a:buClrTx/>
              <a:buSzTx/>
              <a:buFont typeface="+mj-lt"/>
              <a:buNone/>
              <a:tabLst/>
              <a:defRPr/>
            </a:pPr>
            <a:endParaRPr lang="en-US" baseline="0" dirty="0"/>
          </a:p>
        </p:txBody>
      </p:sp>
    </p:spTree>
    <p:extLst>
      <p:ext uri="{BB962C8B-B14F-4D97-AF65-F5344CB8AC3E}">
        <p14:creationId xmlns:p14="http://schemas.microsoft.com/office/powerpoint/2010/main" val="13174427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information on this slides references the files located in 04.SeSPython_Unit1_TheBasics_DataFiles</a:t>
            </a:r>
          </a:p>
          <a:p>
            <a:endParaRPr lang="en-US" dirty="0"/>
          </a:p>
        </p:txBody>
      </p:sp>
      <p:sp>
        <p:nvSpPr>
          <p:cNvPr id="4" name="Slide Number Placeholder 3"/>
          <p:cNvSpPr>
            <a:spLocks noGrp="1"/>
          </p:cNvSpPr>
          <p:nvPr>
            <p:ph type="sldNum" sz="quarter" idx="10"/>
          </p:nvPr>
        </p:nvSpPr>
        <p:spPr/>
        <p:txBody>
          <a:bodyPr/>
          <a:lstStyle/>
          <a:p>
            <a:fld id="{17E0EFA8-D943-7143-9FB0-4621ADF5557D}" type="slidenum">
              <a:rPr lang="en-US" smtClean="0"/>
              <a:t>34</a:t>
            </a:fld>
            <a:endParaRPr lang="en-US"/>
          </a:p>
        </p:txBody>
      </p:sp>
    </p:spTree>
    <p:extLst>
      <p:ext uri="{BB962C8B-B14F-4D97-AF65-F5344CB8AC3E}">
        <p14:creationId xmlns:p14="http://schemas.microsoft.com/office/powerpoint/2010/main" val="10316425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None/>
              <a:tabLst/>
              <a:defRPr/>
            </a:pPr>
            <a:r>
              <a:rPr lang="en-US" dirty="0"/>
              <a:t>Now</a:t>
            </a:r>
            <a:r>
              <a:rPr lang="en-US" baseline="0" dirty="0"/>
              <a:t> we frame our use of the conditional for this script. You can also point out that the conditional has other uses; we’ll see some in the next two units of this module.</a:t>
            </a:r>
            <a:endParaRPr lang="en-US" dirty="0"/>
          </a:p>
          <a:p>
            <a:pPr marL="228600" marR="0" lvl="0" indent="-228600" algn="l" defTabSz="914400" rtl="0" eaLnBrk="1" fontAlgn="auto" latinLnBrk="0" hangingPunct="1">
              <a:lnSpc>
                <a:spcPct val="100000"/>
              </a:lnSpc>
              <a:spcBef>
                <a:spcPts val="0"/>
              </a:spcBef>
              <a:spcAft>
                <a:spcPts val="0"/>
              </a:spcAft>
              <a:buClrTx/>
              <a:buSzTx/>
              <a:buFont typeface="+mj-lt"/>
              <a:buNone/>
              <a:tabLst/>
              <a:defRPr/>
            </a:pPr>
            <a:endParaRPr lang="en-US" baseline="0" dirty="0"/>
          </a:p>
        </p:txBody>
      </p:sp>
    </p:spTree>
    <p:extLst>
      <p:ext uri="{BB962C8B-B14F-4D97-AF65-F5344CB8AC3E}">
        <p14:creationId xmlns:p14="http://schemas.microsoft.com/office/powerpoint/2010/main" val="1910450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Scripting is useful when one needs to complete a task quickly,</a:t>
            </a:r>
            <a:r>
              <a:rPr lang="en-US" baseline="0" dirty="0"/>
              <a:t> or when the task can be completed by combining multiple existing programs.</a:t>
            </a:r>
          </a:p>
          <a:p>
            <a:endParaRPr lang="en-US" baseline="0" dirty="0"/>
          </a:p>
          <a:p>
            <a:r>
              <a:rPr lang="en-US" baseline="0" dirty="0"/>
              <a:t>A caution: Scripts are often much less efficient than compiled programs, in part because scripts are usually interpreted (this adds the overhead of the interpreter) and in part because they invoke other programs (adding the overhead of program invocation).</a:t>
            </a:r>
          </a:p>
          <a:p>
            <a:endParaRPr lang="en-US" baseline="0" dirty="0"/>
          </a:p>
          <a:p>
            <a:r>
              <a:rPr lang="en-US" baseline="0" dirty="0"/>
              <a:t>Scripting is often used for rapid prototyping, where the goal is to build a simple version of the desired program to test different approaches and to develop a mechanism for testing user interfaces. One can quickly implement different algorithms and try different data representations to find the one that is most suitable (due to performance, interaction with other components, user needs, and so forth).</a:t>
            </a:r>
          </a:p>
        </p:txBody>
      </p:sp>
    </p:spTree>
    <p:extLst>
      <p:ext uri="{BB962C8B-B14F-4D97-AF65-F5344CB8AC3E}">
        <p14:creationId xmlns:p14="http://schemas.microsoft.com/office/powerpoint/2010/main" val="18339723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None/>
              <a:tabLst/>
              <a:defRPr/>
            </a:pPr>
            <a:endParaRPr lang="en-US" baseline="0" dirty="0"/>
          </a:p>
        </p:txBody>
      </p:sp>
    </p:spTree>
    <p:extLst>
      <p:ext uri="{BB962C8B-B14F-4D97-AF65-F5344CB8AC3E}">
        <p14:creationId xmlns:p14="http://schemas.microsoft.com/office/powerpoint/2010/main" val="5421294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probably a good idea here to review the hierarchical Linux file structure. The /bin directory contains many system programs including the Bourne shell (</a:t>
            </a:r>
            <a:r>
              <a:rPr lang="en-US" dirty="0" err="1"/>
              <a:t>sh</a:t>
            </a:r>
            <a:r>
              <a:rPr lang="en-US" dirty="0"/>
              <a:t>).</a:t>
            </a:r>
          </a:p>
          <a:p>
            <a:endParaRPr lang="en-US" dirty="0"/>
          </a:p>
          <a:p>
            <a:r>
              <a:rPr lang="en-US" dirty="0"/>
              <a:t>Also, emphasize that the file is simply a text file. The problem with Microsoft Word and word</a:t>
            </a:r>
            <a:r>
              <a:rPr lang="en-US" baseline="0" dirty="0"/>
              <a:t> processing programs is that they include formatting commands that mess up the interpretation of the script. Saving a word processing file as text probably won’t work, as these programs often combine lines or add line breaks at odd locations. It is best to use </a:t>
            </a:r>
            <a:r>
              <a:rPr lang="en-US" i="1" baseline="0" dirty="0"/>
              <a:t>vi</a:t>
            </a:r>
            <a:r>
              <a:rPr lang="en-US" i="0" baseline="0" dirty="0"/>
              <a:t> (1), </a:t>
            </a:r>
            <a:r>
              <a:rPr lang="en-US" i="1" baseline="0" dirty="0" err="1"/>
              <a:t>emacs</a:t>
            </a:r>
            <a:r>
              <a:rPr lang="en-US" i="0" baseline="0" dirty="0"/>
              <a:t> (1), or some editor that saves what you type as ASCII text.</a:t>
            </a:r>
          </a:p>
          <a:p>
            <a:endParaRPr lang="en-US" dirty="0"/>
          </a:p>
          <a:p>
            <a:r>
              <a:rPr lang="en-US" dirty="0"/>
              <a:t>Technically, you can name the file using almost</a:t>
            </a:r>
            <a:r>
              <a:rPr lang="en-US" baseline="0" dirty="0"/>
              <a:t> any ASCII character, but some are </a:t>
            </a:r>
            <a:r>
              <a:rPr lang="en-US" baseline="0" dirty="0" err="1"/>
              <a:t>metacharacters</a:t>
            </a:r>
            <a:r>
              <a:rPr lang="en-US" baseline="0" dirty="0"/>
              <a:t> (like ‘*’, ‘{‘, and blank) and so need to be escaped. </a:t>
            </a:r>
            <a:r>
              <a:rPr lang="en-US" baseline="0" dirty="0" err="1"/>
              <a:t>Metacharacters</a:t>
            </a:r>
            <a:r>
              <a:rPr lang="en-US" baseline="0" dirty="0"/>
              <a:t> are explained in a later part, so for now it’s simplest to have students follow the rule of letters and numbers only.</a:t>
            </a:r>
          </a:p>
          <a:p>
            <a:endParaRPr lang="en-US" baseline="0" dirty="0"/>
          </a:p>
          <a:p>
            <a:r>
              <a:rPr lang="en-US" sz="1100" kern="1200" dirty="0">
                <a:solidFill>
                  <a:schemeClr val="tx1"/>
                </a:solidFill>
                <a:effectLst/>
                <a:latin typeface="+mn-lt"/>
                <a:ea typeface="+mn-ea"/>
                <a:cs typeface="+mn-cs"/>
              </a:rPr>
              <a:t>These presentation notes follow the Linux/UNIX convention of giving the section of the manual with the description of the command in parentheses. For example, </a:t>
            </a:r>
            <a:r>
              <a:rPr lang="en-US" sz="1100" i="1" kern="1200" dirty="0">
                <a:solidFill>
                  <a:schemeClr val="tx1"/>
                </a:solidFill>
                <a:effectLst/>
                <a:latin typeface="+mn-lt"/>
                <a:ea typeface="+mn-ea"/>
                <a:cs typeface="+mn-cs"/>
              </a:rPr>
              <a:t>grep</a:t>
            </a:r>
            <a:r>
              <a:rPr lang="en-US" sz="1100" kern="1200" dirty="0">
                <a:solidFill>
                  <a:schemeClr val="tx1"/>
                </a:solidFill>
                <a:effectLst/>
                <a:latin typeface="+mn-lt"/>
                <a:ea typeface="+mn-ea"/>
                <a:cs typeface="+mn-cs"/>
              </a:rPr>
              <a:t> and </a:t>
            </a:r>
            <a:r>
              <a:rPr lang="en-US" sz="1100" i="1" kern="1200" dirty="0" err="1">
                <a:solidFill>
                  <a:schemeClr val="tx1"/>
                </a:solidFill>
                <a:effectLst/>
                <a:latin typeface="+mn-lt"/>
                <a:ea typeface="+mn-ea"/>
                <a:cs typeface="+mn-cs"/>
              </a:rPr>
              <a:t>sed</a:t>
            </a:r>
            <a:r>
              <a:rPr lang="en-US" sz="1100" kern="1200" dirty="0">
                <a:solidFill>
                  <a:schemeClr val="tx1"/>
                </a:solidFill>
                <a:effectLst/>
                <a:latin typeface="+mn-lt"/>
                <a:ea typeface="+mn-ea"/>
                <a:cs typeface="+mn-cs"/>
              </a:rPr>
              <a:t> are in Section 1 of the manual, so</a:t>
            </a:r>
            <a:r>
              <a:rPr lang="en-US" sz="1100" kern="1200" baseline="0" dirty="0">
                <a:solidFill>
                  <a:schemeClr val="tx1"/>
                </a:solidFill>
                <a:effectLst/>
                <a:latin typeface="+mn-lt"/>
                <a:ea typeface="+mn-ea"/>
                <a:cs typeface="+mn-cs"/>
              </a:rPr>
              <a:t> they are written</a:t>
            </a:r>
            <a:r>
              <a:rPr lang="en-US" sz="1100" kern="1200" dirty="0">
                <a:solidFill>
                  <a:schemeClr val="tx1"/>
                </a:solidFill>
                <a:effectLst/>
                <a:latin typeface="+mn-lt"/>
                <a:ea typeface="+mn-ea"/>
                <a:cs typeface="+mn-cs"/>
              </a:rPr>
              <a:t> "</a:t>
            </a:r>
            <a:r>
              <a:rPr lang="en-US" sz="1100" i="1" kern="1200" dirty="0">
                <a:solidFill>
                  <a:schemeClr val="tx1"/>
                </a:solidFill>
                <a:effectLst/>
                <a:latin typeface="+mn-lt"/>
                <a:ea typeface="+mn-ea"/>
                <a:cs typeface="+mn-cs"/>
              </a:rPr>
              <a:t>grep </a:t>
            </a:r>
            <a:r>
              <a:rPr lang="en-US" sz="1100" kern="1200" dirty="0">
                <a:solidFill>
                  <a:schemeClr val="tx1"/>
                </a:solidFill>
                <a:effectLst/>
                <a:latin typeface="+mn-lt"/>
                <a:ea typeface="+mn-ea"/>
                <a:cs typeface="+mn-cs"/>
              </a:rPr>
              <a:t>(1)" and "</a:t>
            </a:r>
            <a:r>
              <a:rPr lang="en-US" sz="1100" i="1" kern="1200" dirty="0" err="1">
                <a:solidFill>
                  <a:schemeClr val="tx1"/>
                </a:solidFill>
                <a:effectLst/>
                <a:latin typeface="+mn-lt"/>
                <a:ea typeface="+mn-ea"/>
                <a:cs typeface="+mn-cs"/>
              </a:rPr>
              <a:t>sed</a:t>
            </a:r>
            <a:r>
              <a:rPr lang="en-US" sz="1100" i="1" kern="1200" dirty="0">
                <a:solidFill>
                  <a:schemeClr val="tx1"/>
                </a:solidFill>
                <a:effectLst/>
                <a:latin typeface="+mn-lt"/>
                <a:ea typeface="+mn-ea"/>
                <a:cs typeface="+mn-cs"/>
              </a:rPr>
              <a:t> </a:t>
            </a:r>
            <a:r>
              <a:rPr lang="en-US" sz="1100" kern="1200" dirty="0">
                <a:solidFill>
                  <a:schemeClr val="tx1"/>
                </a:solidFill>
                <a:effectLst/>
                <a:latin typeface="+mn-lt"/>
                <a:ea typeface="+mn-ea"/>
                <a:cs typeface="+mn-cs"/>
              </a:rPr>
              <a:t>(1)" the first time they appear. </a:t>
            </a:r>
            <a:endParaRPr lang="en-US" dirty="0"/>
          </a:p>
          <a:p>
            <a:pPr marL="228600" marR="0" lvl="0" indent="-228600" algn="l" defTabSz="914400" rtl="0" eaLnBrk="1" fontAlgn="auto" latinLnBrk="0" hangingPunct="1">
              <a:lnSpc>
                <a:spcPct val="100000"/>
              </a:lnSpc>
              <a:spcBef>
                <a:spcPts val="0"/>
              </a:spcBef>
              <a:spcAft>
                <a:spcPts val="0"/>
              </a:spcAft>
              <a:buClrTx/>
              <a:buSzTx/>
              <a:buFont typeface="+mj-lt"/>
              <a:buNone/>
              <a:tabLst/>
              <a:defRPr/>
            </a:pPr>
            <a:endParaRPr lang="en-US" baseline="0" dirty="0"/>
          </a:p>
        </p:txBody>
      </p:sp>
    </p:spTree>
    <p:extLst>
      <p:ext uri="{BB962C8B-B14F-4D97-AF65-F5344CB8AC3E}">
        <p14:creationId xmlns:p14="http://schemas.microsoft.com/office/powerpoint/2010/main" val="15352405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This assumes the current working directory contains the script “abcscript.py”, which is provided in </a:t>
            </a:r>
            <a:r>
              <a:rPr lang="en-US" sz="1100" kern="1200" dirty="0">
                <a:solidFill>
                  <a:schemeClr val="tx1"/>
                </a:solidFill>
                <a:effectLst/>
                <a:latin typeface="+mn-lt"/>
                <a:ea typeface="+mn-ea"/>
                <a:cs typeface="+mn-cs"/>
              </a:rPr>
              <a:t>03.SeSPython_Unit1_TheBasics_DemoScript. </a:t>
            </a:r>
            <a:endParaRPr lang="en-US" baseline="0" dirty="0"/>
          </a:p>
          <a:p>
            <a:endParaRPr lang="en-US" baseline="0" dirty="0"/>
          </a:p>
          <a:p>
            <a:r>
              <a:rPr lang="en-US" baseline="0" dirty="0"/>
              <a:t>In general, in shell scripts, lines that begin with “#” are comments and are ignored. That’s why the first line does not cause problems with this method.</a:t>
            </a:r>
          </a:p>
        </p:txBody>
      </p:sp>
    </p:spTree>
    <p:extLst>
      <p:ext uri="{BB962C8B-B14F-4D97-AF65-F5344CB8AC3E}">
        <p14:creationId xmlns:p14="http://schemas.microsoft.com/office/powerpoint/2010/main" val="4577017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Commenting</a:t>
            </a:r>
            <a:r>
              <a:rPr lang="en-US" baseline="0" dirty="0"/>
              <a:t> in scripts is like commenting in programs:</a:t>
            </a:r>
          </a:p>
          <a:p>
            <a:pPr marL="181240" indent="-181240">
              <a:buFont typeface="Arial"/>
              <a:buChar char="•"/>
            </a:pPr>
            <a:r>
              <a:rPr lang="en-US" baseline="0" dirty="0"/>
              <a:t>Comments should say what the code is doing at a high level, not how it is doing it—that should be clear from the code.</a:t>
            </a:r>
          </a:p>
          <a:p>
            <a:pPr marL="181240" indent="-181240">
              <a:buFont typeface="Arial"/>
              <a:buChar char="•"/>
            </a:pPr>
            <a:r>
              <a:rPr lang="en-US" baseline="0" dirty="0"/>
              <a:t>If the code is obscure, tricky, or weird, then it is appropriate to explain how the code does it.</a:t>
            </a:r>
          </a:p>
          <a:p>
            <a:pPr marL="181240" indent="-181240">
              <a:buFont typeface="Arial"/>
              <a:buChar char="•"/>
            </a:pPr>
            <a:r>
              <a:rPr lang="en-US" baseline="0" dirty="0"/>
              <a:t>At all costs avoid comments like “Add 1 to x” or “Assign the variable X the value ‘yes’.”</a:t>
            </a:r>
            <a:endParaRPr lang="en-US" dirty="0"/>
          </a:p>
          <a:p>
            <a:pPr marL="228600" marR="0" lvl="0" indent="-228600" algn="l" defTabSz="914400" rtl="0" eaLnBrk="1" fontAlgn="auto" latinLnBrk="0" hangingPunct="1">
              <a:lnSpc>
                <a:spcPct val="100000"/>
              </a:lnSpc>
              <a:spcBef>
                <a:spcPts val="0"/>
              </a:spcBef>
              <a:spcAft>
                <a:spcPts val="0"/>
              </a:spcAft>
              <a:buClrTx/>
              <a:buSzTx/>
              <a:buFont typeface="+mj-lt"/>
              <a:buNone/>
              <a:tabLst/>
              <a:defRPr/>
            </a:pPr>
            <a:endParaRPr lang="en-US" baseline="0" dirty="0"/>
          </a:p>
        </p:txBody>
      </p:sp>
    </p:spTree>
    <p:extLst>
      <p:ext uri="{BB962C8B-B14F-4D97-AF65-F5344CB8AC3E}">
        <p14:creationId xmlns:p14="http://schemas.microsoft.com/office/powerpoint/2010/main" val="4733780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material on this slide and the next slide</a:t>
            </a:r>
            <a:r>
              <a:rPr lang="en-US" baseline="0" dirty="0"/>
              <a:t> (Slide 9) is basic; </a:t>
            </a:r>
            <a:r>
              <a:rPr lang="en-US" dirty="0"/>
              <a:t>students have certainly seen</a:t>
            </a:r>
            <a:r>
              <a:rPr lang="en-US" baseline="0" dirty="0"/>
              <a:t> something like it in their first programming class. </a:t>
            </a:r>
          </a:p>
          <a:p>
            <a:endParaRPr lang="en-US" baseline="0" dirty="0"/>
          </a:p>
          <a:p>
            <a:r>
              <a:rPr lang="en-US" baseline="0" dirty="0"/>
              <a:t>The only point that may be new to them is the emphasis on integrating robustness (error checking and such) into Steps 3, 4, and 5, rather than writing the program and then adding security on later.</a:t>
            </a:r>
          </a:p>
          <a:p>
            <a:pPr marL="228600" marR="0" lvl="0" indent="-228600" algn="l" defTabSz="914400" rtl="0" eaLnBrk="1" fontAlgn="auto" latinLnBrk="0" hangingPunct="1">
              <a:lnSpc>
                <a:spcPct val="100000"/>
              </a:lnSpc>
              <a:spcBef>
                <a:spcPts val="0"/>
              </a:spcBef>
              <a:spcAft>
                <a:spcPts val="0"/>
              </a:spcAft>
              <a:buClrTx/>
              <a:buSzTx/>
              <a:buFont typeface="+mj-lt"/>
              <a:buNone/>
              <a:tabLst/>
              <a:defRPr/>
            </a:pPr>
            <a:endParaRPr lang="en-US" baseline="0" dirty="0"/>
          </a:p>
        </p:txBody>
      </p:sp>
    </p:spTree>
    <p:extLst>
      <p:ext uri="{BB962C8B-B14F-4D97-AF65-F5344CB8AC3E}">
        <p14:creationId xmlns:p14="http://schemas.microsoft.com/office/powerpoint/2010/main" val="20751971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None/>
              <a:tabLst/>
              <a:defRPr/>
            </a:pPr>
            <a:r>
              <a:rPr lang="en-US" dirty="0"/>
              <a:t>“Corner cases” are cases that use data</a:t>
            </a:r>
            <a:r>
              <a:rPr lang="en-US" baseline="0" dirty="0"/>
              <a:t> at or crossing limits. For example, if a script requires a command-line argument, try not giving it any or give it two, then see if the script handles those cases reasonably. Here, “reasonably” must be interpreted in light of the requirements, the environment, and so forth.</a:t>
            </a:r>
            <a:endParaRPr lang="en-US" dirty="0"/>
          </a:p>
          <a:p>
            <a:pPr marL="228600" marR="0" lvl="0" indent="-228600" algn="l" defTabSz="914400" rtl="0" eaLnBrk="1" fontAlgn="auto" latinLnBrk="0" hangingPunct="1">
              <a:lnSpc>
                <a:spcPct val="100000"/>
              </a:lnSpc>
              <a:spcBef>
                <a:spcPts val="0"/>
              </a:spcBef>
              <a:spcAft>
                <a:spcPts val="0"/>
              </a:spcAft>
              <a:buClrTx/>
              <a:buSzTx/>
              <a:buFont typeface="+mj-lt"/>
              <a:buNone/>
              <a:tabLst/>
              <a:defRPr/>
            </a:pPr>
            <a:endParaRPr lang="en-US" baseline="0" dirty="0"/>
          </a:p>
        </p:txBody>
      </p:sp>
    </p:spTree>
    <p:extLst>
      <p:ext uri="{BB962C8B-B14F-4D97-AF65-F5344CB8AC3E}">
        <p14:creationId xmlns:p14="http://schemas.microsoft.com/office/powerpoint/2010/main" val="2091037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10" name="Group 9"/>
          <p:cNvGrpSpPr/>
          <p:nvPr/>
        </p:nvGrpSpPr>
        <p:grpSpPr>
          <a:xfrm>
            <a:off x="2249552" y="3401981"/>
            <a:ext cx="5372100" cy="2059641"/>
            <a:chOff x="914400" y="3657600"/>
            <a:chExt cx="7162800" cy="2059641"/>
          </a:xfrm>
        </p:grpSpPr>
        <p:sp>
          <p:nvSpPr>
            <p:cNvPr id="11" name="Rectangle 10"/>
            <p:cNvSpPr/>
            <p:nvPr/>
          </p:nvSpPr>
          <p:spPr>
            <a:xfrm>
              <a:off x="914400" y="3657600"/>
              <a:ext cx="7162800" cy="1295400"/>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Rectangle 11"/>
            <p:cNvSpPr/>
            <p:nvPr/>
          </p:nvSpPr>
          <p:spPr>
            <a:xfrm>
              <a:off x="914400" y="5069541"/>
              <a:ext cx="7162800" cy="647700"/>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Rectangle 12"/>
            <p:cNvSpPr/>
            <p:nvPr/>
          </p:nvSpPr>
          <p:spPr>
            <a:xfrm>
              <a:off x="914400" y="3657600"/>
              <a:ext cx="228600" cy="1295400"/>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Rectangle 13"/>
            <p:cNvSpPr/>
            <p:nvPr/>
          </p:nvSpPr>
          <p:spPr>
            <a:xfrm>
              <a:off x="914400" y="5069541"/>
              <a:ext cx="228600" cy="647700"/>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15" name="Title 1"/>
          <p:cNvSpPr>
            <a:spLocks noGrp="1"/>
          </p:cNvSpPr>
          <p:nvPr>
            <p:ph type="ctrTitle" hasCustomPrompt="1"/>
          </p:nvPr>
        </p:nvSpPr>
        <p:spPr>
          <a:xfrm>
            <a:off x="2629775" y="3616586"/>
            <a:ext cx="4611655" cy="803564"/>
          </a:xfrm>
          <a:prstGeom prst="rect">
            <a:avLst/>
          </a:prstGeom>
        </p:spPr>
        <p:txBody>
          <a:bodyPr anchor="b">
            <a:noAutofit/>
          </a:bodyPr>
          <a:lstStyle>
            <a:lvl1pPr algn="l">
              <a:defRPr lang="en-US" sz="3000" b="1" kern="1200" baseline="0" dirty="0" smtClean="0">
                <a:solidFill>
                  <a:srgbClr val="2955A6"/>
                </a:solidFill>
                <a:latin typeface="+mj-lt"/>
                <a:ea typeface="+mj-ea"/>
                <a:cs typeface="+mj-cs"/>
              </a:defRPr>
            </a:lvl1pPr>
          </a:lstStyle>
          <a:p>
            <a:r>
              <a:rPr lang="en-US" dirty="0"/>
              <a:t>Module Name</a:t>
            </a:r>
          </a:p>
        </p:txBody>
      </p:sp>
      <p:sp>
        <p:nvSpPr>
          <p:cNvPr id="20" name="Text Placeholder 19"/>
          <p:cNvSpPr>
            <a:spLocks noGrp="1"/>
          </p:cNvSpPr>
          <p:nvPr>
            <p:ph type="body" sz="quarter" idx="13"/>
          </p:nvPr>
        </p:nvSpPr>
        <p:spPr>
          <a:xfrm>
            <a:off x="2629775" y="4998325"/>
            <a:ext cx="4220429" cy="278892"/>
          </a:xfrm>
          <a:prstGeom prst="rect">
            <a:avLst/>
          </a:prstGeom>
        </p:spPr>
        <p:txBody>
          <a:bodyPr anchor="ctr"/>
          <a:lstStyle>
            <a:lvl1pPr marL="0" indent="0">
              <a:buNone/>
              <a:defRPr/>
            </a:lvl1pPr>
            <a:lvl3pPr marL="685800" indent="0">
              <a:buNone/>
              <a:defRPr/>
            </a:lvl3pPr>
            <a:lvl5pPr marL="1371600" indent="0" algn="l">
              <a:buNone/>
              <a:defRPr/>
            </a:lvl5pPr>
          </a:lstStyle>
          <a:p>
            <a:pPr lvl="0"/>
            <a:r>
              <a:rPr lang="en-US"/>
              <a:t>Click to edit Master text styles</a:t>
            </a:r>
          </a:p>
        </p:txBody>
      </p:sp>
      <p:pic>
        <p:nvPicPr>
          <p:cNvPr id="2" name="Picture 1" descr="Logo for Catalyzing Computing and Cybersecurity in Community Colleges (C5)" title="C5 logo"/>
          <p:cNvPicPr>
            <a:picLocks noChangeAspect="1"/>
          </p:cNvPicPr>
          <p:nvPr/>
        </p:nvPicPr>
        <p:blipFill>
          <a:blip r:embed="rId2"/>
          <a:stretch>
            <a:fillRect/>
          </a:stretch>
        </p:blipFill>
        <p:spPr>
          <a:xfrm>
            <a:off x="417271" y="283768"/>
            <a:ext cx="1883002" cy="1870957"/>
          </a:xfrm>
          <a:prstGeom prst="rect">
            <a:avLst/>
          </a:prstGeom>
        </p:spPr>
      </p:pic>
      <p:pic>
        <p:nvPicPr>
          <p:cNvPr id="3" name="Picture 2" descr="Logo for the National Science Foundation (NSF), which provides Catalyzing Computing and Cybersecurity in Community Colleges (C5) with grant funding." title="National Science Foundation logo"/>
          <p:cNvPicPr>
            <a:picLocks noChangeAspect="1"/>
          </p:cNvPicPr>
          <p:nvPr/>
        </p:nvPicPr>
        <p:blipFill>
          <a:blip r:embed="rId3"/>
          <a:stretch>
            <a:fillRect/>
          </a:stretch>
        </p:blipFill>
        <p:spPr>
          <a:xfrm>
            <a:off x="7414634" y="283768"/>
            <a:ext cx="1210054" cy="1210054"/>
          </a:xfrm>
          <a:prstGeom prst="rect">
            <a:avLst/>
          </a:prstGeom>
        </p:spPr>
      </p:pic>
    </p:spTree>
    <p:extLst>
      <p:ext uri="{BB962C8B-B14F-4D97-AF65-F5344CB8AC3E}">
        <p14:creationId xmlns:p14="http://schemas.microsoft.com/office/powerpoint/2010/main" val="1004547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365126"/>
            <a:ext cx="7886700" cy="1325563"/>
          </a:xfrm>
          <a:prstGeom prst="rect">
            <a:avLst/>
          </a:prstGeom>
        </p:spPr>
        <p:txBody>
          <a:bodyPr/>
          <a:lstStyle>
            <a:lvl1pPr>
              <a:defRPr/>
            </a:lvl1pPr>
          </a:lstStyle>
          <a:p>
            <a:r>
              <a:rPr lang="en-US" dirty="0"/>
              <a:t>Slide Title</a:t>
            </a:r>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778B521E-D78F-42DB-B239-87581B7191DC}" type="slidenum">
              <a:rPr lang="en-US" smtClean="0"/>
              <a:t>‹#›</a:t>
            </a:fld>
            <a:endParaRPr lang="en-US"/>
          </a:p>
        </p:txBody>
      </p:sp>
    </p:spTree>
    <p:extLst>
      <p:ext uri="{BB962C8B-B14F-4D97-AF65-F5344CB8AC3E}">
        <p14:creationId xmlns:p14="http://schemas.microsoft.com/office/powerpoint/2010/main" val="333275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778B521E-D78F-42DB-B239-87581B7191DC}" type="slidenum">
              <a:rPr lang="en-US" smtClean="0"/>
              <a:t>‹#›</a:t>
            </a:fld>
            <a:endParaRPr lang="en-US"/>
          </a:p>
        </p:txBody>
      </p:sp>
    </p:spTree>
    <p:extLst>
      <p:ext uri="{BB962C8B-B14F-4D97-AF65-F5344CB8AC3E}">
        <p14:creationId xmlns:p14="http://schemas.microsoft.com/office/powerpoint/2010/main" val="188269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778B521E-D78F-42DB-B239-87581B7191DC}" type="slidenum">
              <a:rPr lang="en-US" smtClean="0"/>
              <a:t>‹#›</a:t>
            </a:fld>
            <a:endParaRPr lang="en-US"/>
          </a:p>
        </p:txBody>
      </p:sp>
    </p:spTree>
    <p:extLst>
      <p:ext uri="{BB962C8B-B14F-4D97-AF65-F5344CB8AC3E}">
        <p14:creationId xmlns:p14="http://schemas.microsoft.com/office/powerpoint/2010/main" val="2810068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778B521E-D78F-42DB-B239-87581B7191DC}" type="slidenum">
              <a:rPr lang="en-US" smtClean="0"/>
              <a:t>‹#›</a:t>
            </a:fld>
            <a:endParaRPr lang="en-US"/>
          </a:p>
        </p:txBody>
      </p:sp>
    </p:spTree>
    <p:extLst>
      <p:ext uri="{BB962C8B-B14F-4D97-AF65-F5344CB8AC3E}">
        <p14:creationId xmlns:p14="http://schemas.microsoft.com/office/powerpoint/2010/main" val="219188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778B521E-D78F-42DB-B239-87581B7191DC}" type="slidenum">
              <a:rPr lang="en-US" smtClean="0"/>
              <a:t>‹#›</a:t>
            </a:fld>
            <a:endParaRPr lang="en-US"/>
          </a:p>
        </p:txBody>
      </p:sp>
    </p:spTree>
    <p:extLst>
      <p:ext uri="{BB962C8B-B14F-4D97-AF65-F5344CB8AC3E}">
        <p14:creationId xmlns:p14="http://schemas.microsoft.com/office/powerpoint/2010/main" val="403105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778B521E-D78F-42DB-B239-87581B7191DC}" type="slidenum">
              <a:rPr lang="en-US" smtClean="0"/>
              <a:t>‹#›</a:t>
            </a:fld>
            <a:endParaRPr lang="en-US"/>
          </a:p>
        </p:txBody>
      </p:sp>
    </p:spTree>
    <p:extLst>
      <p:ext uri="{BB962C8B-B14F-4D97-AF65-F5344CB8AC3E}">
        <p14:creationId xmlns:p14="http://schemas.microsoft.com/office/powerpoint/2010/main" val="1996242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Drag picture to placeholder or click icon to add</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778B521E-D78F-42DB-B239-87581B7191DC}" type="slidenum">
              <a:rPr lang="en-US" smtClean="0"/>
              <a:t>‹#›</a:t>
            </a:fld>
            <a:endParaRPr lang="en-US"/>
          </a:p>
        </p:txBody>
      </p:sp>
    </p:spTree>
    <p:extLst>
      <p:ext uri="{BB962C8B-B14F-4D97-AF65-F5344CB8AC3E}">
        <p14:creationId xmlns:p14="http://schemas.microsoft.com/office/powerpoint/2010/main" val="2350916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Last Slide">
    <p:spTree>
      <p:nvGrpSpPr>
        <p:cNvPr id="1" name=""/>
        <p:cNvGrpSpPr/>
        <p:nvPr/>
      </p:nvGrpSpPr>
      <p:grpSpPr>
        <a:xfrm>
          <a:off x="0" y="0"/>
          <a:ext cx="0" cy="0"/>
          <a:chOff x="0" y="0"/>
          <a:chExt cx="0" cy="0"/>
        </a:xfrm>
      </p:grpSpPr>
      <p:pic>
        <p:nvPicPr>
          <p:cNvPr id="3" name="Picture 2" descr="Logo for Catalyzing Computing and Cybersecurity in Community Colleges (C5)" title="C5 logo"/>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75666" y="285406"/>
            <a:ext cx="2173695" cy="2205494"/>
          </a:xfrm>
          <a:prstGeom prst="rect">
            <a:avLst/>
          </a:prstGeom>
        </p:spPr>
      </p:pic>
      <p:sp>
        <p:nvSpPr>
          <p:cNvPr id="4" name="TextBox 3"/>
          <p:cNvSpPr txBox="1"/>
          <p:nvPr/>
        </p:nvSpPr>
        <p:spPr>
          <a:xfrm>
            <a:off x="1593410" y="2706987"/>
            <a:ext cx="6260240" cy="369332"/>
          </a:xfrm>
          <a:prstGeom prst="rect">
            <a:avLst/>
          </a:prstGeom>
          <a:noFill/>
        </p:spPr>
        <p:txBody>
          <a:bodyPr wrap="none" rtlCol="0">
            <a:spAutoFit/>
          </a:bodyPr>
          <a:lstStyle/>
          <a:p>
            <a:pPr algn="ctr"/>
            <a:r>
              <a:rPr lang="en-US" sz="1800" b="1" kern="1200" dirty="0">
                <a:solidFill>
                  <a:schemeClr val="tx1"/>
                </a:solidFill>
                <a:effectLst/>
                <a:latin typeface="+mn-lt"/>
                <a:ea typeface="+mn-ea"/>
                <a:cs typeface="+mn-cs"/>
              </a:rPr>
              <a:t>Catalyzing Computing and Cybersecurity in Community Colleges</a:t>
            </a:r>
            <a:endParaRPr lang="en-US" dirty="0"/>
          </a:p>
        </p:txBody>
      </p:sp>
      <p:sp>
        <p:nvSpPr>
          <p:cNvPr id="6" name="TextBox 5"/>
          <p:cNvSpPr txBox="1"/>
          <p:nvPr/>
        </p:nvSpPr>
        <p:spPr>
          <a:xfrm>
            <a:off x="2271988" y="3339724"/>
            <a:ext cx="4581053" cy="1323439"/>
          </a:xfrm>
          <a:prstGeom prst="rect">
            <a:avLst/>
          </a:prstGeom>
          <a:noFill/>
        </p:spPr>
        <p:txBody>
          <a:bodyPr wrap="square" rtlCol="0">
            <a:spAutoFit/>
          </a:bodyPr>
          <a:lstStyle/>
          <a:p>
            <a:pPr algn="ctr"/>
            <a:r>
              <a:rPr lang="en-US" sz="1600" kern="1200" dirty="0">
                <a:solidFill>
                  <a:schemeClr val="tx1"/>
                </a:solidFill>
                <a:effectLst/>
                <a:latin typeface="+mn-lt"/>
                <a:ea typeface="+mn-ea"/>
                <a:cs typeface="+mn-cs"/>
              </a:rPr>
              <a:t>is funded by a National Science Foundation grant and is located at Whatcom Community College</a:t>
            </a:r>
          </a:p>
          <a:p>
            <a:pPr algn="ctr"/>
            <a:r>
              <a:rPr lang="en-US" sz="1600" kern="1200" dirty="0">
                <a:solidFill>
                  <a:schemeClr val="tx1"/>
                </a:solidFill>
                <a:effectLst/>
                <a:latin typeface="+mn-lt"/>
                <a:ea typeface="+mn-ea"/>
                <a:cs typeface="+mn-cs"/>
              </a:rPr>
              <a:t> </a:t>
            </a:r>
          </a:p>
          <a:p>
            <a:pPr algn="ctr"/>
            <a:r>
              <a:rPr lang="en-US" sz="1600" kern="1200" dirty="0">
                <a:solidFill>
                  <a:schemeClr val="tx1"/>
                </a:solidFill>
                <a:effectLst/>
                <a:latin typeface="+mn-lt"/>
                <a:ea typeface="+mn-ea"/>
                <a:cs typeface="+mn-cs"/>
              </a:rPr>
              <a:t>237 West Kellogg Road</a:t>
            </a:r>
          </a:p>
          <a:p>
            <a:pPr algn="ctr"/>
            <a:r>
              <a:rPr lang="en-US" sz="1600" kern="1200" dirty="0">
                <a:solidFill>
                  <a:schemeClr val="tx1"/>
                </a:solidFill>
                <a:effectLst/>
                <a:latin typeface="+mn-lt"/>
                <a:ea typeface="+mn-ea"/>
                <a:cs typeface="+mn-cs"/>
              </a:rPr>
              <a:t>Bellingham, WA 98226</a:t>
            </a:r>
          </a:p>
        </p:txBody>
      </p:sp>
      <p:sp>
        <p:nvSpPr>
          <p:cNvPr id="7" name="TextBox 6"/>
          <p:cNvSpPr txBox="1"/>
          <p:nvPr/>
        </p:nvSpPr>
        <p:spPr>
          <a:xfrm>
            <a:off x="3616427" y="4757291"/>
            <a:ext cx="1892174" cy="338554"/>
          </a:xfrm>
          <a:prstGeom prst="rect">
            <a:avLst/>
          </a:prstGeom>
          <a:noFill/>
        </p:spPr>
        <p:txBody>
          <a:bodyPr wrap="square" rtlCol="0">
            <a:spAutoFit/>
          </a:bodyPr>
          <a:lstStyle/>
          <a:p>
            <a:r>
              <a:rPr lang="en-US" sz="1600" b="1" kern="1200" dirty="0">
                <a:solidFill>
                  <a:schemeClr val="tx1"/>
                </a:solidFill>
                <a:effectLst/>
                <a:latin typeface="+mn-lt"/>
                <a:ea typeface="+mn-ea"/>
                <a:cs typeface="+mn-cs"/>
              </a:rPr>
              <a:t>www.C5colleges.org</a:t>
            </a:r>
            <a:endParaRPr lang="en-US" sz="1600" dirty="0"/>
          </a:p>
        </p:txBody>
      </p:sp>
      <p:pic>
        <p:nvPicPr>
          <p:cNvPr id="8" name="Picture 7" title="National Science Foundation logo"/>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0063" y="5302879"/>
            <a:ext cx="1104900" cy="1104900"/>
          </a:xfrm>
          <a:prstGeom prst="rect">
            <a:avLst/>
          </a:prstGeom>
        </p:spPr>
      </p:pic>
    </p:spTree>
    <p:extLst>
      <p:ext uri="{BB962C8B-B14F-4D97-AF65-F5344CB8AC3E}">
        <p14:creationId xmlns:p14="http://schemas.microsoft.com/office/powerpoint/2010/main" val="321705767"/>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www.c5colleges.org/"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hyperlink" Target="https://creativecommons.org/licenses/by/4.0/" TargetMode="Externa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title="Page Number"/>
          <p:cNvSpPr>
            <a:spLocks noGrp="1"/>
          </p:cNvSpPr>
          <p:nvPr>
            <p:ph type="sldNum" sz="quarter" idx="4"/>
          </p:nvPr>
        </p:nvSpPr>
        <p:spPr>
          <a:xfrm>
            <a:off x="8019661" y="6329898"/>
            <a:ext cx="495689"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8B521E-D78F-42DB-B239-87581B7191DC}" type="slidenum">
              <a:rPr lang="en-US" smtClean="0"/>
              <a:pPr/>
              <a:t>‹#›</a:t>
            </a:fld>
            <a:endParaRPr lang="en-US" dirty="0"/>
          </a:p>
        </p:txBody>
      </p:sp>
      <p:sp>
        <p:nvSpPr>
          <p:cNvPr id="7" name="Title Placeholder 6"/>
          <p:cNvSpPr>
            <a:spLocks noGrp="1"/>
          </p:cNvSpPr>
          <p:nvPr>
            <p:ph type="title"/>
          </p:nvPr>
        </p:nvSpPr>
        <p:spPr>
          <a:xfrm>
            <a:off x="628650" y="457200"/>
            <a:ext cx="5685995" cy="1101133"/>
          </a:xfrm>
          <a:prstGeom prst="rect">
            <a:avLst/>
          </a:prstGeom>
        </p:spPr>
        <p:txBody>
          <a:bodyPr vert="horz" lIns="91440" tIns="45720" rIns="91440" bIns="45720" rtlCol="0" anchor="ctr">
            <a:normAutofit/>
          </a:bodyPr>
          <a:lstStyle/>
          <a:p>
            <a:r>
              <a:rPr lang="en-US"/>
              <a:t>Click to edit Master title style</a:t>
            </a:r>
            <a:endParaRPr lang="en-US" dirty="0"/>
          </a:p>
        </p:txBody>
      </p:sp>
      <p:pic>
        <p:nvPicPr>
          <p:cNvPr id="12" name="Picture 11" descr="Except where otherwise noted, content in this document is licensed under a Creative Commons Attribution 4.0 International license." title="Creative Commons Logo"/>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28650" y="6463019"/>
            <a:ext cx="720197" cy="295275"/>
          </a:xfrm>
          <a:prstGeom prst="rect">
            <a:avLst/>
          </a:prstGeom>
        </p:spPr>
      </p:pic>
      <p:sp>
        <p:nvSpPr>
          <p:cNvPr id="4" name="Text Placeholder 3"/>
          <p:cNvSpPr>
            <a:spLocks noGrp="1"/>
          </p:cNvSpPr>
          <p:nvPr>
            <p:ph type="body" idx="1"/>
          </p:nvPr>
        </p:nvSpPr>
        <p:spPr>
          <a:xfrm>
            <a:off x="628650" y="1825625"/>
            <a:ext cx="7886700" cy="4482632"/>
          </a:xfrm>
          <a:prstGeom prst="rect">
            <a:avLst/>
          </a:prstGeom>
        </p:spPr>
        <p:txBody>
          <a:bodyPr vert="horz" lIns="91440" tIns="45720" rIns="91440" bIns="45720" rtlCol="0">
            <a:normAutofit/>
          </a:body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dirty="0"/>
              <a:t>Click to edit M</a:t>
            </a:r>
          </a:p>
          <a:p>
            <a:pPr lvl="0"/>
            <a:r>
              <a:rPr lang="en-US" dirty="0"/>
              <a:t>aster text styles</a:t>
            </a:r>
          </a:p>
          <a:p>
            <a:pPr lvl="1"/>
            <a:r>
              <a:rPr lang="en-US" dirty="0"/>
              <a:t>Second </a:t>
            </a:r>
            <a:r>
              <a:rPr lang="en-US" dirty="0" err="1"/>
              <a:t>levelThird</a:t>
            </a:r>
            <a:r>
              <a:rPr lang="en-US" dirty="0"/>
              <a:t> level</a:t>
            </a:r>
          </a:p>
          <a:p>
            <a:pPr lvl="3"/>
            <a:r>
              <a:rPr lang="en-US" dirty="0"/>
              <a:t>Fourth level</a:t>
            </a:r>
          </a:p>
          <a:p>
            <a:pPr lvl="4"/>
            <a:r>
              <a:rPr lang="en-US" dirty="0"/>
              <a:t>Fifth level</a:t>
            </a:r>
          </a:p>
        </p:txBody>
      </p:sp>
      <p:sp>
        <p:nvSpPr>
          <p:cNvPr id="13" name="Rectangle 2"/>
          <p:cNvSpPr>
            <a:spLocks noChangeArrowheads="1"/>
          </p:cNvSpPr>
          <p:nvPr/>
        </p:nvSpPr>
        <p:spPr bwMode="auto">
          <a:xfrm>
            <a:off x="1" y="90100"/>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15" name="Rectangle 3"/>
          <p:cNvSpPr>
            <a:spLocks noChangeArrowheads="1"/>
          </p:cNvSpPr>
          <p:nvPr/>
        </p:nvSpPr>
        <p:spPr bwMode="auto">
          <a:xfrm rot="10800000" flipV="1">
            <a:off x="1397918" y="6420127"/>
            <a:ext cx="4147458" cy="438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lvl1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1pPr>
            <a:lvl2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2pPr>
            <a:lvl3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3pPr>
            <a:lvl4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4pPr>
            <a:lvl5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5pPr>
            <a:lvl6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6pPr>
            <a:lvl7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7pPr>
            <a:lvl8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8pPr>
            <a:lvl9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tabLst>
                <a:tab pos="2228850" algn="ctr"/>
                <a:tab pos="4457700" algn="r"/>
              </a:tabLst>
            </a:pPr>
            <a:r>
              <a:rPr kumimoji="0" lang="en-US" altLang="en-US" sz="525"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This document is licensed with a </a:t>
            </a:r>
            <a:r>
              <a:rPr kumimoji="0" lang="en-US" altLang="en-US" sz="12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hlinkClick r:id="rId12"/>
              </a:rPr>
              <a:t>Creative Commons Attribution 4.0 International License</a:t>
            </a:r>
            <a:r>
              <a:rPr kumimoji="0" lang="en-US" altLang="en-US" sz="1200" b="0" i="0" u="none" strike="noStrike" cap="none" normalizeH="0" baseline="0" dirty="0">
                <a:ln>
                  <a:noFill/>
                </a:ln>
                <a:solidFill>
                  <a:srgbClr val="0070C0"/>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©2017  </a:t>
            </a:r>
            <a:r>
              <a:rPr kumimoji="0" lang="en-US" altLang="en-US" sz="12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hlinkClick r:id="rId13"/>
              </a:rPr>
              <a:t>www.C5colleges.org</a:t>
            </a:r>
            <a:endParaRPr kumimoji="0" lang="en-US" altLang="en-US" sz="135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2196130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marR="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Secure Scripting--Python</a:t>
            </a:r>
          </a:p>
        </p:txBody>
      </p:sp>
      <p:sp>
        <p:nvSpPr>
          <p:cNvPr id="3" name="Text Placeholder 2"/>
          <p:cNvSpPr>
            <a:spLocks noGrp="1"/>
          </p:cNvSpPr>
          <p:nvPr>
            <p:ph type="body" sz="quarter" idx="13"/>
          </p:nvPr>
        </p:nvSpPr>
        <p:spPr>
          <a:xfrm>
            <a:off x="2629775" y="4946073"/>
            <a:ext cx="4220429" cy="400417"/>
          </a:xfrm>
        </p:spPr>
        <p:txBody>
          <a:bodyPr>
            <a:normAutofit/>
          </a:bodyPr>
          <a:lstStyle/>
          <a:p>
            <a:r>
              <a:rPr lang="en-US" sz="2000" b="1" dirty="0">
                <a:solidFill>
                  <a:schemeClr val="accent5">
                    <a:lumMod val="75000"/>
                  </a:schemeClr>
                </a:solidFill>
                <a:latin typeface="Calibri Light" charset="0"/>
                <a:ea typeface="Calibri Light" charset="0"/>
                <a:cs typeface="Calibri Light" charset="0"/>
              </a:rPr>
              <a:t>The Basics</a:t>
            </a:r>
          </a:p>
        </p:txBody>
      </p:sp>
    </p:spTree>
    <p:extLst>
      <p:ext uri="{BB962C8B-B14F-4D97-AF65-F5344CB8AC3E}">
        <p14:creationId xmlns:p14="http://schemas.microsoft.com/office/powerpoint/2010/main" val="874854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1774"/>
            <a:ext cx="7886700" cy="1325563"/>
          </a:xfrm>
        </p:spPr>
        <p:txBody>
          <a:bodyPr>
            <a:normAutofit/>
          </a:bodyPr>
          <a:lstStyle/>
          <a:p>
            <a:r>
              <a:rPr lang="en-US" dirty="0"/>
              <a:t>How Do We Print Messages?</a:t>
            </a:r>
            <a:endParaRPr lang="en-US" i="1" dirty="0"/>
          </a:p>
        </p:txBody>
      </p:sp>
      <p:sp>
        <p:nvSpPr>
          <p:cNvPr id="3" name="Content Placeholder 2"/>
          <p:cNvSpPr>
            <a:spLocks noGrp="1"/>
          </p:cNvSpPr>
          <p:nvPr>
            <p:ph idx="1"/>
          </p:nvPr>
        </p:nvSpPr>
        <p:spPr>
          <a:xfrm>
            <a:off x="533400" y="1295400"/>
            <a:ext cx="8153400" cy="4800600"/>
          </a:xfrm>
        </p:spPr>
        <p:txBody>
          <a:bodyPr>
            <a:noAutofit/>
          </a:bodyPr>
          <a:lstStyle/>
          <a:p>
            <a:r>
              <a:rPr lang="en-US" dirty="0"/>
              <a:t>We use the </a:t>
            </a:r>
            <a:r>
              <a:rPr lang="en-US" i="1" dirty="0"/>
              <a:t>print </a:t>
            </a:r>
            <a:r>
              <a:rPr lang="en-US" dirty="0"/>
              <a:t>command.</a:t>
            </a:r>
          </a:p>
          <a:p>
            <a:pPr marL="0" indent="0">
              <a:buNone/>
            </a:pPr>
            <a:r>
              <a:rPr lang="en-US" dirty="0">
                <a:latin typeface="Courier New" panose="02070309020205020404" pitchFamily="49" charset="0"/>
                <a:cs typeface="Courier New" panose="02070309020205020404" pitchFamily="49" charset="0"/>
              </a:rPr>
              <a:t>	1. 	</a:t>
            </a:r>
            <a:r>
              <a:rPr lang="en-US" dirty="0">
                <a:solidFill>
                  <a:srgbClr val="FFC000"/>
                </a:solidFill>
                <a:latin typeface="Courier New" panose="02070309020205020404" pitchFamily="49" charset="0"/>
                <a:cs typeface="Courier New" panose="02070309020205020404" pitchFamily="49" charset="0"/>
              </a:rPr>
              <a:t>print</a:t>
            </a:r>
            <a:r>
              <a:rPr lang="en-US" dirty="0">
                <a:latin typeface="Courier New" panose="02070309020205020404" pitchFamily="49" charset="0"/>
                <a:cs typeface="Courier New" panose="02070309020205020404" pitchFamily="49" charset="0"/>
              </a:rPr>
              <a:t>(</a:t>
            </a:r>
            <a:r>
              <a:rPr lang="en-US" dirty="0">
                <a:solidFill>
                  <a:schemeClr val="accent6"/>
                </a:solidFill>
                <a:latin typeface="Courier New" panose="02070309020205020404" pitchFamily="49" charset="0"/>
                <a:cs typeface="Courier New" panose="02070309020205020404" pitchFamily="49" charset="0"/>
              </a:rPr>
              <a:t>“a b c”</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2.</a:t>
            </a:r>
          </a:p>
          <a:p>
            <a:endParaRPr lang="en-US" dirty="0"/>
          </a:p>
          <a:p>
            <a:r>
              <a:rPr lang="en-US" dirty="0"/>
              <a:t>Outputs:</a:t>
            </a:r>
          </a:p>
          <a:p>
            <a:pPr marL="342900" lvl="1" indent="0">
              <a:buNone/>
            </a:pPr>
            <a:r>
              <a:rPr lang="en-US" sz="2100" dirty="0">
                <a:latin typeface="Courier"/>
              </a:rPr>
              <a:t>	</a:t>
            </a:r>
            <a:r>
              <a:rPr lang="en-US" dirty="0">
                <a:latin typeface="Courier"/>
              </a:rPr>
              <a:t>a b c</a:t>
            </a:r>
          </a:p>
          <a:p>
            <a:r>
              <a:rPr lang="en-US" dirty="0"/>
              <a:t>We print an error message like this:</a:t>
            </a:r>
          </a:p>
          <a:p>
            <a:pPr marL="0" indent="0">
              <a:buNone/>
            </a:pPr>
            <a:r>
              <a:rPr lang="en-US" dirty="0"/>
              <a:t>	</a:t>
            </a:r>
            <a:r>
              <a:rPr lang="en-US" sz="1800" dirty="0">
                <a:latin typeface="Courier"/>
              </a:rPr>
              <a:t>print(“You need to give a string to search 	for”)</a:t>
            </a:r>
          </a:p>
          <a:p>
            <a:endParaRPr lang="en-US" dirty="0"/>
          </a:p>
          <a:p>
            <a:r>
              <a:rPr lang="en-US" dirty="0"/>
              <a:t>Note that message is informative.</a:t>
            </a:r>
          </a:p>
          <a:p>
            <a:pPr lvl="1"/>
            <a:r>
              <a:rPr lang="en-US" sz="2100" dirty="0"/>
              <a:t>There’s no need to dive for a manual to figure it out!</a:t>
            </a:r>
          </a:p>
          <a:p>
            <a:pPr marL="0" indent="0">
              <a:buNone/>
            </a:pPr>
            <a:endParaRPr lang="en-US" sz="2400" dirty="0"/>
          </a:p>
        </p:txBody>
      </p:sp>
      <p:sp>
        <p:nvSpPr>
          <p:cNvPr id="6" name="Content Placeholder 2">
            <a:extLst>
              <a:ext uri="{FF2B5EF4-FFF2-40B4-BE49-F238E27FC236}">
                <a16:creationId xmlns:a16="http://schemas.microsoft.com/office/drawing/2014/main" id="{19D7832C-42EA-4841-92D0-C2F5416FD797}"/>
              </a:ext>
            </a:extLst>
          </p:cNvPr>
          <p:cNvSpPr txBox="1">
            <a:spLocks/>
          </p:cNvSpPr>
          <p:nvPr/>
        </p:nvSpPr>
        <p:spPr>
          <a:xfrm>
            <a:off x="655155" y="2442368"/>
            <a:ext cx="7004050" cy="357189"/>
          </a:xfrm>
          <a:prstGeom prst="rect">
            <a:avLst/>
          </a:prstGeom>
          <a:solidFill>
            <a:schemeClr val="bg2"/>
          </a:solidFill>
        </p:spPr>
        <p:txBody>
          <a:bodyPr vert="horz" lIns="91440" tIns="45720" rIns="91440" bIns="45720" rtlCol="0">
            <a:normAutofit lnSpcReduction="10000"/>
          </a:bodyPr>
          <a:lstStyle>
            <a:lvl1pPr marL="171450" marR="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b="1" dirty="0"/>
              <a:t>Execution and Output:</a:t>
            </a:r>
          </a:p>
        </p:txBody>
      </p:sp>
    </p:spTree>
    <p:extLst>
      <p:ext uri="{BB962C8B-B14F-4D97-AF65-F5344CB8AC3E}">
        <p14:creationId xmlns:p14="http://schemas.microsoft.com/office/powerpoint/2010/main" val="1818523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 Python</a:t>
            </a:r>
          </a:p>
        </p:txBody>
      </p:sp>
      <p:sp>
        <p:nvSpPr>
          <p:cNvPr id="3" name="Content Placeholder 2"/>
          <p:cNvSpPr>
            <a:spLocks noGrp="1"/>
          </p:cNvSpPr>
          <p:nvPr>
            <p:ph idx="1"/>
          </p:nvPr>
        </p:nvSpPr>
        <p:spPr/>
        <p:txBody>
          <a:bodyPr>
            <a:noAutofit/>
          </a:bodyPr>
          <a:lstStyle/>
          <a:p>
            <a:r>
              <a:rPr lang="en-US" dirty="0"/>
              <a:t>Names are alphanumeric</a:t>
            </a:r>
          </a:p>
          <a:p>
            <a:pPr lvl="1"/>
            <a:r>
              <a:rPr lang="en-US" sz="2100" dirty="0"/>
              <a:t>But cannot begin with a number</a:t>
            </a:r>
          </a:p>
          <a:p>
            <a:pPr lvl="1"/>
            <a:r>
              <a:rPr lang="en-US" sz="2100" dirty="0"/>
              <a:t>Case matters; “a” and “A” are different variables</a:t>
            </a:r>
          </a:p>
          <a:p>
            <a:r>
              <a:rPr lang="en-US" dirty="0"/>
              <a:t>Datatypes</a:t>
            </a:r>
          </a:p>
          <a:p>
            <a:pPr lvl="1"/>
            <a:r>
              <a:rPr lang="en-US" sz="2100" dirty="0"/>
              <a:t>Booleans are either </a:t>
            </a:r>
            <a:r>
              <a:rPr lang="en-US" sz="2100" dirty="0">
                <a:latin typeface="Courier New" charset="0"/>
                <a:ea typeface="Courier New" charset="0"/>
                <a:cs typeface="Courier New" charset="0"/>
              </a:rPr>
              <a:t>True</a:t>
            </a:r>
            <a:r>
              <a:rPr lang="en-US" sz="2100" dirty="0"/>
              <a:t> or </a:t>
            </a:r>
            <a:r>
              <a:rPr lang="en-US" sz="2100" dirty="0">
                <a:latin typeface="Courier New" charset="0"/>
                <a:ea typeface="Courier New" charset="0"/>
                <a:cs typeface="Courier New" charset="0"/>
              </a:rPr>
              <a:t>False</a:t>
            </a:r>
            <a:r>
              <a:rPr lang="en-US" sz="2100" dirty="0"/>
              <a:t>.</a:t>
            </a:r>
          </a:p>
          <a:p>
            <a:pPr lvl="1"/>
            <a:r>
              <a:rPr lang="en-US" sz="2100" dirty="0"/>
              <a:t>Numbers can be:</a:t>
            </a:r>
          </a:p>
          <a:p>
            <a:pPr lvl="2"/>
            <a:r>
              <a:rPr lang="en-US" sz="2100" dirty="0"/>
              <a:t>Integers: </a:t>
            </a:r>
            <a:r>
              <a:rPr lang="en-US" sz="2100" dirty="0">
                <a:latin typeface="Courier New" charset="0"/>
                <a:ea typeface="Courier New" charset="0"/>
                <a:cs typeface="Courier New" charset="0"/>
              </a:rPr>
              <a:t>int</a:t>
            </a:r>
            <a:endParaRPr lang="en-US" sz="2100" dirty="0"/>
          </a:p>
          <a:p>
            <a:pPr lvl="2"/>
            <a:r>
              <a:rPr lang="en-US" sz="2100" dirty="0"/>
              <a:t>Floats: </a:t>
            </a:r>
            <a:r>
              <a:rPr lang="en-US" sz="2100" dirty="0">
                <a:latin typeface="Courier New" charset="0"/>
                <a:ea typeface="Courier New" charset="0"/>
                <a:cs typeface="Courier New" charset="0"/>
              </a:rPr>
              <a:t>float</a:t>
            </a:r>
            <a:endParaRPr lang="en-US" sz="2100" dirty="0"/>
          </a:p>
          <a:p>
            <a:pPr lvl="1"/>
            <a:r>
              <a:rPr lang="en-US" sz="2100" dirty="0"/>
              <a:t>Strings are sequences of Unicode characters: </a:t>
            </a:r>
            <a:r>
              <a:rPr lang="en-US" sz="2100" dirty="0" err="1">
                <a:latin typeface="Courier New" charset="0"/>
                <a:ea typeface="Courier New" charset="0"/>
                <a:cs typeface="Courier New" charset="0"/>
              </a:rPr>
              <a:t>str</a:t>
            </a:r>
            <a:endParaRPr lang="en-US" sz="2100" dirty="0">
              <a:latin typeface="Courier New" charset="0"/>
              <a:ea typeface="Courier New" charset="0"/>
              <a:cs typeface="Courier New" charset="0"/>
            </a:endParaRPr>
          </a:p>
          <a:p>
            <a:pPr lvl="1"/>
            <a:r>
              <a:rPr lang="en-US" sz="2100" dirty="0"/>
              <a:t>Lists are ordered sequences of values.</a:t>
            </a:r>
          </a:p>
          <a:p>
            <a:pPr lvl="1"/>
            <a:r>
              <a:rPr lang="en-US" sz="2100" dirty="0"/>
              <a:t>Tuples are ordered, immutable sequences of values.</a:t>
            </a:r>
          </a:p>
          <a:p>
            <a:pPr lvl="1"/>
            <a:r>
              <a:rPr lang="en-US" sz="2100" dirty="0"/>
              <a:t>Sets are unordered bags of values.</a:t>
            </a:r>
          </a:p>
          <a:p>
            <a:pPr lvl="1"/>
            <a:r>
              <a:rPr lang="en-US" sz="2100" dirty="0"/>
              <a:t>Dictionaries are unordered bags of key-value pairs.</a:t>
            </a:r>
          </a:p>
        </p:txBody>
      </p:sp>
    </p:spTree>
    <p:extLst>
      <p:ext uri="{BB962C8B-B14F-4D97-AF65-F5344CB8AC3E}">
        <p14:creationId xmlns:p14="http://schemas.microsoft.com/office/powerpoint/2010/main" val="4080944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on Variables: Concatenating </a:t>
            </a:r>
          </a:p>
        </p:txBody>
      </p:sp>
      <p:sp>
        <p:nvSpPr>
          <p:cNvPr id="3" name="Content Placeholder 2"/>
          <p:cNvSpPr>
            <a:spLocks noGrp="1"/>
          </p:cNvSpPr>
          <p:nvPr>
            <p:ph idx="1"/>
          </p:nvPr>
        </p:nvSpPr>
        <p:spPr/>
        <p:txBody>
          <a:bodyPr>
            <a:normAutofit fontScale="92500"/>
          </a:bodyPr>
          <a:lstStyle/>
          <a:p>
            <a:r>
              <a:rPr lang="en-US" dirty="0"/>
              <a:t>Concatenation between strings can be performed by using the “+” sign or to join a string and any other type (e.g., a number) use the comma “,”.</a:t>
            </a:r>
            <a:endParaRPr lang="en-US" sz="2100" dirty="0"/>
          </a:p>
          <a:p>
            <a:r>
              <a:rPr lang="en-US" dirty="0"/>
              <a:t>Example:  if the variable HELLO has value “</a:t>
            </a:r>
            <a:r>
              <a:rPr lang="en-US" dirty="0" err="1">
                <a:latin typeface="Courier New" charset="0"/>
                <a:ea typeface="Courier New" charset="0"/>
                <a:cs typeface="Courier New" charset="0"/>
              </a:rPr>
              <a:t>abcde</a:t>
            </a:r>
            <a:r>
              <a:rPr lang="en-US" dirty="0"/>
              <a:t>”, consider:</a:t>
            </a:r>
          </a:p>
          <a:p>
            <a:pPr lvl="1"/>
            <a:r>
              <a:rPr lang="en-US" sz="2100" dirty="0" err="1">
                <a:latin typeface="Courier New" charset="0"/>
                <a:ea typeface="Courier New" charset="0"/>
                <a:cs typeface="Courier New" charset="0"/>
              </a:rPr>
              <a:t>HELLO”x</a:t>
            </a:r>
            <a:r>
              <a:rPr lang="en-US" sz="2100" dirty="0">
                <a:latin typeface="Courier New" charset="0"/>
                <a:ea typeface="Courier New" charset="0"/>
                <a:cs typeface="Courier New" charset="0"/>
              </a:rPr>
              <a:t>”</a:t>
            </a:r>
            <a:r>
              <a:rPr lang="en-US" sz="2100" dirty="0"/>
              <a:t>: refers to the value of the variable “</a:t>
            </a:r>
            <a:r>
              <a:rPr lang="en-US" sz="2100" dirty="0" err="1">
                <a:latin typeface="Courier New" charset="0"/>
                <a:ea typeface="Courier New" charset="0"/>
                <a:cs typeface="Courier New" charset="0"/>
              </a:rPr>
              <a:t>HELLOx</a:t>
            </a:r>
            <a:r>
              <a:rPr lang="en-US" sz="2100" dirty="0"/>
              <a:t>” — which is undefined and will produce an error</a:t>
            </a:r>
          </a:p>
          <a:p>
            <a:pPr lvl="1"/>
            <a:endParaRPr lang="en-US" sz="2100" dirty="0"/>
          </a:p>
          <a:p>
            <a:pPr lvl="1"/>
            <a:endParaRPr lang="en-US" sz="2100" dirty="0"/>
          </a:p>
          <a:p>
            <a:pPr lvl="1"/>
            <a:endParaRPr lang="en-US" sz="2100" dirty="0"/>
          </a:p>
          <a:p>
            <a:pPr lvl="1"/>
            <a:endParaRPr lang="en-US" sz="2100" dirty="0"/>
          </a:p>
          <a:p>
            <a:pPr lvl="1"/>
            <a:endParaRPr lang="en-US" sz="2100" dirty="0"/>
          </a:p>
          <a:p>
            <a:pPr lvl="1"/>
            <a:r>
              <a:rPr lang="en-US" sz="2100" dirty="0" err="1">
                <a:latin typeface="Courier New" charset="0"/>
                <a:ea typeface="Courier New" charset="0"/>
                <a:cs typeface="Courier New" charset="0"/>
              </a:rPr>
              <a:t>HELLO+”x</a:t>
            </a:r>
            <a:r>
              <a:rPr lang="en-US" sz="2100" dirty="0">
                <a:latin typeface="Courier New" charset="0"/>
                <a:ea typeface="Courier New" charset="0"/>
                <a:cs typeface="Courier New" charset="0"/>
              </a:rPr>
              <a:t>”: </a:t>
            </a:r>
            <a:r>
              <a:rPr lang="en-US" sz="2100" dirty="0"/>
              <a:t>refers to the value of the variable </a:t>
            </a:r>
            <a:r>
              <a:rPr lang="en-US" sz="2100" i="1" dirty="0"/>
              <a:t>HELLO</a:t>
            </a:r>
            <a:r>
              <a:rPr lang="en-US" sz="2100" dirty="0"/>
              <a:t> with “x” appended — which is “</a:t>
            </a:r>
            <a:r>
              <a:rPr lang="en-US" sz="2100" dirty="0" err="1"/>
              <a:t>abcdex</a:t>
            </a:r>
            <a:r>
              <a:rPr lang="en-US" sz="2100" dirty="0"/>
              <a:t>”</a:t>
            </a:r>
          </a:p>
          <a:p>
            <a:pPr lvl="1"/>
            <a:r>
              <a:rPr lang="en-US" sz="2100" dirty="0">
                <a:latin typeface="Courier New" charset="0"/>
                <a:ea typeface="Courier New" charset="0"/>
                <a:cs typeface="Courier New" charset="0"/>
              </a:rPr>
              <a:t>HELLO,3.1</a:t>
            </a:r>
            <a:r>
              <a:rPr lang="en-US" sz="2100" dirty="0"/>
              <a:t>: refers to the value of the variable </a:t>
            </a:r>
            <a:r>
              <a:rPr lang="en-US" sz="2100" i="1" dirty="0"/>
              <a:t>Hello</a:t>
            </a:r>
            <a:r>
              <a:rPr lang="en-US" sz="2100" dirty="0"/>
              <a:t> with the value appended of 3.1 – which is abcde3.1</a:t>
            </a:r>
          </a:p>
        </p:txBody>
      </p:sp>
      <p:sp>
        <p:nvSpPr>
          <p:cNvPr id="4" name="Rectangle 3"/>
          <p:cNvSpPr/>
          <p:nvPr/>
        </p:nvSpPr>
        <p:spPr>
          <a:xfrm>
            <a:off x="2135981" y="3409086"/>
            <a:ext cx="6779420" cy="1754326"/>
          </a:xfrm>
          <a:prstGeom prst="rect">
            <a:avLst/>
          </a:prstGeom>
        </p:spPr>
        <p:txBody>
          <a:bodyPr wrap="square">
            <a:spAutoFit/>
          </a:bodyPr>
          <a:lstStyle/>
          <a:p>
            <a:r>
              <a:rPr lang="en-US" dirty="0">
                <a:latin typeface="Courier New" charset="0"/>
                <a:ea typeface="Courier New" charset="0"/>
                <a:cs typeface="Courier New" charset="0"/>
              </a:rPr>
              <a:t>cservin$ python appendingExample.py </a:t>
            </a:r>
          </a:p>
          <a:p>
            <a:r>
              <a:rPr lang="en-US" dirty="0">
                <a:latin typeface="Courier New" charset="0"/>
                <a:ea typeface="Courier New" charset="0"/>
                <a:cs typeface="Courier New" charset="0"/>
              </a:rPr>
              <a:t>  File "</a:t>
            </a:r>
            <a:r>
              <a:rPr lang="en-US" dirty="0" err="1">
                <a:latin typeface="Courier New" charset="0"/>
                <a:ea typeface="Courier New" charset="0"/>
                <a:cs typeface="Courier New" charset="0"/>
              </a:rPr>
              <a:t>appendingExample.py</a:t>
            </a:r>
            <a:r>
              <a:rPr lang="en-US" dirty="0">
                <a:latin typeface="Courier New" charset="0"/>
                <a:ea typeface="Courier New" charset="0"/>
                <a:cs typeface="Courier New" charset="0"/>
              </a:rPr>
              <a:t>", line 2</a:t>
            </a:r>
          </a:p>
          <a:p>
            <a:r>
              <a:rPr lang="en-US" dirty="0">
                <a:latin typeface="Courier New" charset="0"/>
                <a:ea typeface="Courier New" charset="0"/>
                <a:cs typeface="Courier New" charset="0"/>
              </a:rPr>
              <a:t>    print(</a:t>
            </a:r>
            <a:r>
              <a:rPr lang="en-US" dirty="0" err="1">
                <a:latin typeface="Courier New" charset="0"/>
                <a:ea typeface="Courier New" charset="0"/>
                <a:cs typeface="Courier New" charset="0"/>
              </a:rPr>
              <a:t>HELLO"x</a:t>
            </a:r>
            <a:r>
              <a:rPr lang="en-US" dirty="0">
                <a:latin typeface="Courier New" charset="0"/>
                <a:ea typeface="Courier New" charset="0"/>
                <a:cs typeface="Courier New" charset="0"/>
              </a:rPr>
              <a:t>“)</a:t>
            </a:r>
          </a:p>
          <a:p>
            <a:r>
              <a:rPr lang="en-US" dirty="0">
                <a:latin typeface="Courier New" charset="0"/>
                <a:ea typeface="Courier New" charset="0"/>
                <a:cs typeface="Courier New" charset="0"/>
              </a:rPr>
              <a:t>                ^</a:t>
            </a:r>
          </a:p>
          <a:p>
            <a:r>
              <a:rPr lang="en-US" dirty="0" err="1">
                <a:latin typeface="Courier New" charset="0"/>
                <a:ea typeface="Courier New" charset="0"/>
                <a:cs typeface="Courier New" charset="0"/>
              </a:rPr>
              <a:t>SyntaxError</a:t>
            </a:r>
            <a:r>
              <a:rPr lang="en-US" dirty="0">
                <a:latin typeface="Courier New" charset="0"/>
                <a:ea typeface="Courier New" charset="0"/>
                <a:cs typeface="Courier New" charset="0"/>
              </a:rPr>
              <a:t>: invalid syntax</a:t>
            </a:r>
          </a:p>
          <a:p>
            <a:endParaRPr lang="en-US" dirty="0">
              <a:latin typeface="Courier New" charset="0"/>
              <a:ea typeface="Courier New" charset="0"/>
              <a:cs typeface="Courier New" charset="0"/>
            </a:endParaRPr>
          </a:p>
        </p:txBody>
      </p:sp>
    </p:spTree>
    <p:extLst>
      <p:ext uri="{BB962C8B-B14F-4D97-AF65-F5344CB8AC3E}">
        <p14:creationId xmlns:p14="http://schemas.microsoft.com/office/powerpoint/2010/main" val="990410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Scripts and Variables</a:t>
            </a:r>
          </a:p>
        </p:txBody>
      </p:sp>
      <p:sp>
        <p:nvSpPr>
          <p:cNvPr id="3" name="Content Placeholder 2"/>
          <p:cNvSpPr>
            <a:spLocks noGrp="1"/>
          </p:cNvSpPr>
          <p:nvPr>
            <p:ph idx="1"/>
          </p:nvPr>
        </p:nvSpPr>
        <p:spPr/>
        <p:txBody>
          <a:bodyPr/>
          <a:lstStyle/>
          <a:p>
            <a:pPr marL="0" indent="0">
              <a:buNone/>
            </a:pPr>
            <a:r>
              <a:rPr lang="en-US" dirty="0"/>
              <a:t>Create this script and call it “</a:t>
            </a:r>
            <a:r>
              <a:rPr lang="en-US" dirty="0">
                <a:latin typeface="Courier New" charset="0"/>
                <a:ea typeface="Courier New" charset="0"/>
                <a:cs typeface="Courier New" charset="0"/>
              </a:rPr>
              <a:t>hello.py</a:t>
            </a:r>
            <a:r>
              <a:rPr lang="en-US" dirty="0"/>
              <a:t>”:</a:t>
            </a:r>
          </a:p>
          <a:p>
            <a:pPr marL="0" indent="0">
              <a:buNone/>
            </a:pPr>
            <a:endParaRPr lang="en-US" dirty="0"/>
          </a:p>
          <a:p>
            <a:pPr marL="0" indent="0">
              <a:buNone/>
            </a:pPr>
            <a:r>
              <a:rPr lang="en-US" b="1" dirty="0">
                <a:latin typeface="Courier New" panose="02070309020205020404" pitchFamily="49" charset="0"/>
                <a:cs typeface="Courier New" panose="02070309020205020404" pitchFamily="49" charset="0"/>
              </a:rPr>
              <a:t>	1.	HELLO </a:t>
            </a:r>
            <a:r>
              <a:rPr lang="en-US" b="1" dirty="0">
                <a:solidFill>
                  <a:srgbClr val="FFC000"/>
                </a:solidFill>
                <a:latin typeface="Courier New" panose="02070309020205020404" pitchFamily="49" charset="0"/>
                <a:cs typeface="Courier New" panose="02070309020205020404" pitchFamily="49" charset="0"/>
              </a:rPr>
              <a:t>= </a:t>
            </a:r>
            <a:r>
              <a:rPr lang="en-US" b="1" dirty="0">
                <a:solidFill>
                  <a:schemeClr val="accent6"/>
                </a:solidFill>
                <a:latin typeface="Courier New" panose="02070309020205020404" pitchFamily="49" charset="0"/>
                <a:cs typeface="Courier New" panose="02070309020205020404" pitchFamily="49" charset="0"/>
              </a:rPr>
              <a:t>“goodbye”</a:t>
            </a:r>
          </a:p>
          <a:p>
            <a:pPr marL="0" indent="0">
              <a:buNone/>
            </a:pPr>
            <a:r>
              <a:rPr lang="en-US" b="1" dirty="0">
                <a:latin typeface="Courier New" panose="02070309020205020404" pitchFamily="49" charset="0"/>
                <a:cs typeface="Courier New" panose="02070309020205020404" pitchFamily="49" charset="0"/>
              </a:rPr>
              <a:t>	2.	</a:t>
            </a:r>
            <a:r>
              <a:rPr lang="en-US" b="1" dirty="0">
                <a:solidFill>
                  <a:srgbClr val="FFC000"/>
                </a:solidFill>
                <a:latin typeface="Courier New" panose="02070309020205020404" pitchFamily="49" charset="0"/>
                <a:cs typeface="Courier New" panose="02070309020205020404" pitchFamily="49" charset="0"/>
              </a:rPr>
              <a:t>print(</a:t>
            </a:r>
            <a:r>
              <a:rPr lang="en-US" b="1" dirty="0">
                <a:latin typeface="Courier New" panose="02070309020205020404" pitchFamily="49" charset="0"/>
                <a:cs typeface="Courier New" panose="02070309020205020404" pitchFamily="49" charset="0"/>
              </a:rPr>
              <a:t>HELLO)</a:t>
            </a:r>
          </a:p>
          <a:p>
            <a:pPr marL="0" indent="0">
              <a:buNone/>
            </a:pPr>
            <a:endParaRPr lang="en-US" dirty="0"/>
          </a:p>
          <a:p>
            <a:pPr marL="0" indent="0">
              <a:buNone/>
            </a:pPr>
            <a:endParaRPr lang="en-US" dirty="0"/>
          </a:p>
          <a:p>
            <a:pPr marL="0" indent="0">
              <a:buNone/>
            </a:pPr>
            <a:endParaRPr lang="en-US" dirty="0"/>
          </a:p>
          <a:p>
            <a:pPr marL="0" indent="0">
              <a:buNone/>
            </a:pPr>
            <a:r>
              <a:rPr lang="en-US" dirty="0"/>
              <a:t>Run it. What do you see?</a:t>
            </a:r>
          </a:p>
        </p:txBody>
      </p:sp>
    </p:spTree>
    <p:extLst>
      <p:ext uri="{BB962C8B-B14F-4D97-AF65-F5344CB8AC3E}">
        <p14:creationId xmlns:p14="http://schemas.microsoft.com/office/powerpoint/2010/main" val="3959270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Error</a:t>
            </a:r>
          </a:p>
        </p:txBody>
      </p:sp>
      <p:sp>
        <p:nvSpPr>
          <p:cNvPr id="3" name="Content Placeholder 2"/>
          <p:cNvSpPr>
            <a:spLocks noGrp="1"/>
          </p:cNvSpPr>
          <p:nvPr>
            <p:ph idx="1"/>
          </p:nvPr>
        </p:nvSpPr>
        <p:spPr>
          <a:xfrm>
            <a:off x="1057275" y="1839912"/>
            <a:ext cx="7886700" cy="4351338"/>
          </a:xfrm>
        </p:spPr>
        <p:txBody>
          <a:bodyPr>
            <a:normAutofit lnSpcReduction="10000"/>
          </a:bodyPr>
          <a:lstStyle/>
          <a:p>
            <a:pPr marL="0" indent="0">
              <a:buNone/>
            </a:pPr>
            <a:r>
              <a:rPr lang="en-US" dirty="0"/>
              <a:t>Now try this script, called </a:t>
            </a:r>
            <a:r>
              <a:rPr lang="en-US" dirty="0">
                <a:latin typeface="Courier New" charset="0"/>
                <a:ea typeface="Courier New" charset="0"/>
                <a:cs typeface="Courier New" charset="0"/>
              </a:rPr>
              <a:t>var2.py</a:t>
            </a:r>
            <a:r>
              <a:rPr lang="en-US" dirty="0"/>
              <a:t>:</a:t>
            </a:r>
          </a:p>
          <a:p>
            <a:pPr marL="0" indent="0">
              <a:buNone/>
            </a:pPr>
            <a:endParaRPr lang="en-US" dirty="0"/>
          </a:p>
          <a:p>
            <a:pPr marL="0" indent="0">
              <a:buNone/>
            </a:pP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1.	Hello </a:t>
            </a:r>
            <a:r>
              <a:rPr lang="en-US" b="1" dirty="0">
                <a:solidFill>
                  <a:srgbClr val="FFC000"/>
                </a:solidFill>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goodbye</a:t>
            </a:r>
          </a:p>
          <a:p>
            <a:pPr marL="0" indent="0">
              <a:buNone/>
            </a:pPr>
            <a:r>
              <a:rPr lang="en-US" b="1" dirty="0">
                <a:latin typeface="Courier New" panose="02070309020205020404" pitchFamily="49" charset="0"/>
                <a:cs typeface="Courier New" panose="02070309020205020404" pitchFamily="49" charset="0"/>
              </a:rPr>
              <a:t>	2.	</a:t>
            </a:r>
            <a:r>
              <a:rPr lang="en-US" b="1" dirty="0">
                <a:solidFill>
                  <a:srgbClr val="FFC000"/>
                </a:solidFill>
                <a:latin typeface="Courier New" panose="02070309020205020404" pitchFamily="49" charset="0"/>
                <a:cs typeface="Courier New" panose="02070309020205020404" pitchFamily="49" charset="0"/>
              </a:rPr>
              <a:t>print(</a:t>
            </a:r>
            <a:r>
              <a:rPr lang="en-US" b="1" dirty="0">
                <a:latin typeface="Courier New" panose="02070309020205020404" pitchFamily="49" charset="0"/>
                <a:cs typeface="Courier New" panose="02070309020205020404" pitchFamily="49" charset="0"/>
              </a:rPr>
              <a:t>HELLO)</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Why do you get that?</a:t>
            </a:r>
          </a:p>
        </p:txBody>
      </p:sp>
      <p:sp>
        <p:nvSpPr>
          <p:cNvPr id="5" name="Rectangle 4"/>
          <p:cNvSpPr/>
          <p:nvPr/>
        </p:nvSpPr>
        <p:spPr>
          <a:xfrm>
            <a:off x="628650" y="3938537"/>
            <a:ext cx="7558088" cy="1477328"/>
          </a:xfrm>
          <a:prstGeom prst="rect">
            <a:avLst/>
          </a:prstGeom>
        </p:spPr>
        <p:txBody>
          <a:bodyPr wrap="square">
            <a:spAutoFit/>
          </a:bodyPr>
          <a:lstStyle/>
          <a:p>
            <a:r>
              <a:rPr lang="en-US" b="1" dirty="0">
                <a:latin typeface="Courier New" charset="0"/>
                <a:ea typeface="Courier New" charset="0"/>
                <a:cs typeface="Courier New" charset="0"/>
              </a:rPr>
              <a:t>cservin$ python var2.py </a:t>
            </a:r>
          </a:p>
          <a:p>
            <a:r>
              <a:rPr lang="en-US" dirty="0" err="1">
                <a:latin typeface="Courier New" charset="0"/>
                <a:ea typeface="Courier New" charset="0"/>
                <a:cs typeface="Courier New" charset="0"/>
              </a:rPr>
              <a:t>Traceback</a:t>
            </a:r>
            <a:r>
              <a:rPr lang="en-US" dirty="0">
                <a:latin typeface="Courier New" charset="0"/>
                <a:ea typeface="Courier New" charset="0"/>
                <a:cs typeface="Courier New" charset="0"/>
              </a:rPr>
              <a:t> (most recent call last):</a:t>
            </a:r>
          </a:p>
          <a:p>
            <a:r>
              <a:rPr lang="en-US" dirty="0">
                <a:latin typeface="Courier New" charset="0"/>
                <a:ea typeface="Courier New" charset="0"/>
                <a:cs typeface="Courier New" charset="0"/>
              </a:rPr>
              <a:t>  File "var2.py", line 1, in &lt;module&gt;</a:t>
            </a:r>
          </a:p>
          <a:p>
            <a:r>
              <a:rPr lang="en-US" dirty="0">
                <a:latin typeface="Courier New" charset="0"/>
                <a:ea typeface="Courier New" charset="0"/>
                <a:cs typeface="Courier New" charset="0"/>
              </a:rPr>
              <a:t>    HELLO = goodbye</a:t>
            </a:r>
          </a:p>
          <a:p>
            <a:r>
              <a:rPr lang="en-US" dirty="0" err="1">
                <a:latin typeface="Courier New" charset="0"/>
                <a:ea typeface="Courier New" charset="0"/>
                <a:cs typeface="Courier New" charset="0"/>
              </a:rPr>
              <a:t>NameError</a:t>
            </a:r>
            <a:r>
              <a:rPr lang="en-US" dirty="0">
                <a:latin typeface="Courier New" charset="0"/>
                <a:ea typeface="Courier New" charset="0"/>
                <a:cs typeface="Courier New" charset="0"/>
              </a:rPr>
              <a:t>: name 'goodbye' is not defined</a:t>
            </a:r>
            <a:endParaRPr lang="en-US" dirty="0">
              <a:effectLst/>
              <a:latin typeface="Courier New" charset="0"/>
              <a:ea typeface="Courier New" charset="0"/>
              <a:cs typeface="Courier New" charset="0"/>
            </a:endParaRPr>
          </a:p>
        </p:txBody>
      </p:sp>
      <p:sp>
        <p:nvSpPr>
          <p:cNvPr id="8" name="Content Placeholder 2"/>
          <p:cNvSpPr txBox="1">
            <a:spLocks/>
          </p:cNvSpPr>
          <p:nvPr/>
        </p:nvSpPr>
        <p:spPr>
          <a:xfrm>
            <a:off x="628650" y="3610719"/>
            <a:ext cx="7004050" cy="357189"/>
          </a:xfrm>
          <a:prstGeom prst="rect">
            <a:avLst/>
          </a:prstGeom>
          <a:solidFill>
            <a:schemeClr val="bg2"/>
          </a:solidFill>
        </p:spPr>
        <p:txBody>
          <a:bodyPr vert="horz" lIns="91440" tIns="45720" rIns="91440" bIns="45720" rtlCol="0">
            <a:normAutofit lnSpcReduction="10000"/>
          </a:bodyPr>
          <a:lstStyle>
            <a:lvl1pPr marL="171450" marR="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b="1"/>
              <a:t>Execution and Output:</a:t>
            </a:r>
            <a:endParaRPr lang="en-US" b="1" dirty="0"/>
          </a:p>
        </p:txBody>
      </p:sp>
    </p:spTree>
    <p:extLst>
      <p:ext uri="{BB962C8B-B14F-4D97-AF65-F5344CB8AC3E}">
        <p14:creationId xmlns:p14="http://schemas.microsoft.com/office/powerpoint/2010/main" val="3125658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EA8A1-9CD8-114F-A9EB-6C7D74A00859}"/>
              </a:ext>
            </a:extLst>
          </p:cNvPr>
          <p:cNvSpPr>
            <a:spLocks noGrp="1"/>
          </p:cNvSpPr>
          <p:nvPr>
            <p:ph type="title"/>
          </p:nvPr>
        </p:nvSpPr>
        <p:spPr/>
        <p:txBody>
          <a:bodyPr/>
          <a:lstStyle/>
          <a:p>
            <a:r>
              <a:rPr lang="en-US" dirty="0"/>
              <a:t>Computer User Interaction</a:t>
            </a:r>
          </a:p>
        </p:txBody>
      </p:sp>
      <p:sp>
        <p:nvSpPr>
          <p:cNvPr id="3" name="Content Placeholder 2">
            <a:extLst>
              <a:ext uri="{FF2B5EF4-FFF2-40B4-BE49-F238E27FC236}">
                <a16:creationId xmlns:a16="http://schemas.microsoft.com/office/drawing/2014/main" id="{876B96DE-72D9-7046-8864-A4E70311AD44}"/>
              </a:ext>
            </a:extLst>
          </p:cNvPr>
          <p:cNvSpPr>
            <a:spLocks noGrp="1"/>
          </p:cNvSpPr>
          <p:nvPr>
            <p:ph idx="1"/>
          </p:nvPr>
        </p:nvSpPr>
        <p:spPr/>
        <p:txBody>
          <a:bodyPr/>
          <a:lstStyle/>
          <a:p>
            <a:r>
              <a:rPr lang="en-US" dirty="0"/>
              <a:t>There are several ways to interact with the computer user </a:t>
            </a:r>
          </a:p>
          <a:p>
            <a:pPr lvl="1"/>
            <a:r>
              <a:rPr lang="en-US" dirty="0"/>
              <a:t>Requesting data</a:t>
            </a:r>
          </a:p>
          <a:p>
            <a:pPr lvl="1"/>
            <a:r>
              <a:rPr lang="en-US" dirty="0"/>
              <a:t>Passing data through arguments</a:t>
            </a:r>
          </a:p>
          <a:p>
            <a:pPr lvl="1"/>
            <a:r>
              <a:rPr lang="en-US" dirty="0"/>
              <a:t>Processing files (see Unit II)</a:t>
            </a:r>
          </a:p>
          <a:p>
            <a:r>
              <a:rPr lang="en-US" dirty="0"/>
              <a:t>In all cases we </a:t>
            </a:r>
            <a:r>
              <a:rPr lang="en-US" i="1" dirty="0"/>
              <a:t>distrust</a:t>
            </a:r>
            <a:r>
              <a:rPr lang="en-US" dirty="0"/>
              <a:t> user’s input</a:t>
            </a:r>
          </a:p>
          <a:p>
            <a:r>
              <a:rPr lang="en-US" dirty="0"/>
              <a:t>Why?</a:t>
            </a:r>
          </a:p>
          <a:p>
            <a:pPr lvl="1"/>
            <a:r>
              <a:rPr lang="en-US" dirty="0"/>
              <a:t>Potential Bad input</a:t>
            </a:r>
          </a:p>
          <a:p>
            <a:pPr lvl="1"/>
            <a:r>
              <a:rPr lang="en-US" dirty="0"/>
              <a:t>Incompatible Data Types </a:t>
            </a:r>
          </a:p>
          <a:p>
            <a:pPr lvl="1"/>
            <a:r>
              <a:rPr lang="en-US" dirty="0"/>
              <a:t>Invalid information </a:t>
            </a:r>
          </a:p>
          <a:p>
            <a:r>
              <a:rPr lang="en-US" dirty="0"/>
              <a:t>Bad Input can be intentionally or unintentionally provided </a:t>
            </a:r>
          </a:p>
          <a:p>
            <a:r>
              <a:rPr lang="en-US" dirty="0"/>
              <a:t>Check data constraints before processing</a:t>
            </a:r>
          </a:p>
          <a:p>
            <a:r>
              <a:rPr lang="en-US" dirty="0"/>
              <a:t>Let the computer user know what to expect/received</a:t>
            </a:r>
          </a:p>
        </p:txBody>
      </p:sp>
    </p:spTree>
    <p:extLst>
      <p:ext uri="{BB962C8B-B14F-4D97-AF65-F5344CB8AC3E}">
        <p14:creationId xmlns:p14="http://schemas.microsoft.com/office/powerpoint/2010/main" val="21627879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63F75-1C40-4D4C-A613-1E85A808D8E4}"/>
              </a:ext>
            </a:extLst>
          </p:cNvPr>
          <p:cNvSpPr>
            <a:spLocks noGrp="1"/>
          </p:cNvSpPr>
          <p:nvPr>
            <p:ph type="title"/>
          </p:nvPr>
        </p:nvSpPr>
        <p:spPr/>
        <p:txBody>
          <a:bodyPr/>
          <a:lstStyle/>
          <a:p>
            <a:r>
              <a:rPr lang="en-US" dirty="0"/>
              <a:t>Useful Commands</a:t>
            </a:r>
          </a:p>
        </p:txBody>
      </p:sp>
      <p:sp>
        <p:nvSpPr>
          <p:cNvPr id="3" name="Content Placeholder 2">
            <a:extLst>
              <a:ext uri="{FF2B5EF4-FFF2-40B4-BE49-F238E27FC236}">
                <a16:creationId xmlns:a16="http://schemas.microsoft.com/office/drawing/2014/main" id="{1C5CAA52-D872-E747-A574-1EE274C6647A}"/>
              </a:ext>
            </a:extLst>
          </p:cNvPr>
          <p:cNvSpPr>
            <a:spLocks noGrp="1"/>
          </p:cNvSpPr>
          <p:nvPr>
            <p:ph idx="1"/>
          </p:nvPr>
        </p:nvSpPr>
        <p:spPr/>
        <p:txBody>
          <a:bodyPr/>
          <a:lstStyle/>
          <a:p>
            <a:r>
              <a:rPr lang="en-US" dirty="0"/>
              <a:t>When process data from the user, we must validate their input</a:t>
            </a:r>
          </a:p>
          <a:p>
            <a:r>
              <a:rPr lang="en-US" dirty="0"/>
              <a:t>Python provides useful functions that can help to validate user’s input:</a:t>
            </a:r>
          </a:p>
          <a:p>
            <a:pPr lvl="1"/>
            <a:r>
              <a:rPr lang="en-US" dirty="0" err="1">
                <a:latin typeface="Courier New" panose="02070309020205020404" pitchFamily="49" charset="0"/>
                <a:cs typeface="Courier New" panose="02070309020205020404" pitchFamily="49" charset="0"/>
              </a:rPr>
              <a:t>len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str</a:t>
            </a:r>
            <a:r>
              <a:rPr lang="en-US" dirty="0">
                <a:latin typeface="Courier New" panose="02070309020205020404" pitchFamily="49" charset="0"/>
                <a:cs typeface="Courier New" panose="02070309020205020404" pitchFamily="49" charset="0"/>
              </a:rPr>
              <a:t>”)</a:t>
            </a:r>
            <a:r>
              <a:rPr lang="en-US" dirty="0"/>
              <a:t>: provides the length of a current string </a:t>
            </a:r>
            <a:r>
              <a:rPr lang="en-US" dirty="0" err="1">
                <a:latin typeface="Courier New" panose="02070309020205020404" pitchFamily="49" charset="0"/>
                <a:cs typeface="Courier New" panose="02070309020205020404" pitchFamily="49" charset="0"/>
              </a:rPr>
              <a:t>str</a:t>
            </a:r>
            <a:endParaRPr lang="en-US" dirty="0">
              <a:latin typeface="Courier New" panose="02070309020205020404" pitchFamily="49" charset="0"/>
              <a:cs typeface="Courier New" panose="02070309020205020404" pitchFamily="49" charset="0"/>
            </a:endParaRPr>
          </a:p>
          <a:p>
            <a:pPr lvl="1"/>
            <a:r>
              <a:rPr lang="en-US" dirty="0">
                <a:latin typeface="Courier New" panose="02070309020205020404" pitchFamily="49" charset="0"/>
                <a:cs typeface="Courier New" panose="02070309020205020404" pitchFamily="49" charset="0"/>
              </a:rPr>
              <a:t>int(“</a:t>
            </a:r>
            <a:r>
              <a:rPr lang="en-US" dirty="0" err="1">
                <a:latin typeface="Courier New" panose="02070309020205020404" pitchFamily="49" charset="0"/>
                <a:cs typeface="Courier New" panose="02070309020205020404" pitchFamily="49" charset="0"/>
              </a:rPr>
              <a:t>str</a:t>
            </a:r>
            <a:r>
              <a:rPr lang="en-US" dirty="0">
                <a:latin typeface="Courier New" panose="02070309020205020404" pitchFamily="49" charset="0"/>
                <a:cs typeface="Courier New" panose="02070309020205020404" pitchFamily="49" charset="0"/>
              </a:rPr>
              <a:t>”): </a:t>
            </a:r>
            <a:r>
              <a:rPr lang="en-US" dirty="0"/>
              <a:t>transforms a current string </a:t>
            </a:r>
            <a:r>
              <a:rPr lang="en-US" dirty="0" err="1">
                <a:latin typeface="Courier New" panose="02070309020205020404" pitchFamily="49" charset="0"/>
                <a:cs typeface="Courier New" panose="02070309020205020404" pitchFamily="49" charset="0"/>
              </a:rPr>
              <a:t>str</a:t>
            </a:r>
            <a:r>
              <a:rPr lang="en-US" dirty="0"/>
              <a:t> into its integer representation</a:t>
            </a:r>
          </a:p>
          <a:p>
            <a:pPr lvl="1"/>
            <a:r>
              <a:rPr lang="en-US" dirty="0">
                <a:latin typeface="Courier New" panose="02070309020205020404" pitchFamily="49" charset="0"/>
                <a:cs typeface="Courier New" panose="02070309020205020404" pitchFamily="49" charset="0"/>
              </a:rPr>
              <a:t>float(“</a:t>
            </a:r>
            <a:r>
              <a:rPr lang="en-US" dirty="0" err="1">
                <a:latin typeface="Courier New" panose="02070309020205020404" pitchFamily="49" charset="0"/>
                <a:cs typeface="Courier New" panose="02070309020205020404" pitchFamily="49" charset="0"/>
              </a:rPr>
              <a:t>str</a:t>
            </a:r>
            <a:r>
              <a:rPr lang="en-US" dirty="0">
                <a:latin typeface="Courier New" panose="02070309020205020404" pitchFamily="49" charset="0"/>
                <a:cs typeface="Courier New" panose="02070309020205020404" pitchFamily="49" charset="0"/>
              </a:rPr>
              <a:t>”):</a:t>
            </a:r>
            <a:r>
              <a:rPr lang="en-US" dirty="0"/>
              <a:t>transforms a current string </a:t>
            </a:r>
            <a:r>
              <a:rPr lang="en-US" dirty="0" err="1">
                <a:latin typeface="Courier New" panose="02070309020205020404" pitchFamily="49" charset="0"/>
                <a:cs typeface="Courier New" panose="02070309020205020404" pitchFamily="49" charset="0"/>
              </a:rPr>
              <a:t>str</a:t>
            </a:r>
            <a:r>
              <a:rPr lang="en-US" dirty="0"/>
              <a:t> into its float representation</a:t>
            </a:r>
          </a:p>
          <a:p>
            <a:pPr lvl="1"/>
            <a:endParaRPr lang="en-US" dirty="0"/>
          </a:p>
          <a:p>
            <a:pPr lvl="1"/>
            <a:r>
              <a:rPr lang="en-US" dirty="0" err="1">
                <a:latin typeface="Courier New" panose="02070309020205020404" pitchFamily="49" charset="0"/>
                <a:cs typeface="Courier New" panose="02070309020205020404" pitchFamily="49" charset="0"/>
              </a:rPr>
              <a:t>instanceof</a:t>
            </a:r>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var</a:t>
            </a:r>
            <a:r>
              <a:rPr lang="en-US" dirty="0">
                <a:latin typeface="Courier New" panose="02070309020205020404" pitchFamily="49" charset="0"/>
                <a:cs typeface="Courier New" panose="02070309020205020404" pitchFamily="49" charset="0"/>
              </a:rPr>
              <a:t>&gt;,&lt;type&gt;): </a:t>
            </a:r>
            <a:r>
              <a:rPr lang="en-US" dirty="0"/>
              <a:t>checks if a given variable </a:t>
            </a:r>
            <a:r>
              <a:rPr lang="en-US" dirty="0" err="1">
                <a:latin typeface="Courier New" panose="02070309020205020404" pitchFamily="49" charset="0"/>
                <a:cs typeface="Courier New" panose="02070309020205020404" pitchFamily="49" charset="0"/>
              </a:rPr>
              <a:t>var</a:t>
            </a:r>
            <a:r>
              <a:rPr lang="en-US" dirty="0"/>
              <a:t> is indeed of the data type &lt;</a:t>
            </a:r>
            <a:r>
              <a:rPr lang="en-US" dirty="0">
                <a:latin typeface="Courier New" panose="02070309020205020404" pitchFamily="49" charset="0"/>
                <a:cs typeface="Courier New" panose="02070309020205020404" pitchFamily="49" charset="0"/>
              </a:rPr>
              <a:t>type</a:t>
            </a:r>
            <a:r>
              <a:rPr lang="en-US" dirty="0"/>
              <a:t>&gt;</a:t>
            </a:r>
          </a:p>
        </p:txBody>
      </p:sp>
    </p:spTree>
    <p:extLst>
      <p:ext uri="{BB962C8B-B14F-4D97-AF65-F5344CB8AC3E}">
        <p14:creationId xmlns:p14="http://schemas.microsoft.com/office/powerpoint/2010/main" val="40440821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7815F-7290-444B-B81B-3202AB27DE98}"/>
              </a:ext>
            </a:extLst>
          </p:cNvPr>
          <p:cNvSpPr>
            <a:spLocks noGrp="1"/>
          </p:cNvSpPr>
          <p:nvPr>
            <p:ph type="title"/>
          </p:nvPr>
        </p:nvSpPr>
        <p:spPr/>
        <p:txBody>
          <a:bodyPr/>
          <a:lstStyle/>
          <a:p>
            <a:r>
              <a:rPr lang="en-US" dirty="0"/>
              <a:t>Interaction</a:t>
            </a:r>
          </a:p>
        </p:txBody>
      </p:sp>
      <p:sp>
        <p:nvSpPr>
          <p:cNvPr id="3" name="Content Placeholder 2">
            <a:extLst>
              <a:ext uri="{FF2B5EF4-FFF2-40B4-BE49-F238E27FC236}">
                <a16:creationId xmlns:a16="http://schemas.microsoft.com/office/drawing/2014/main" id="{73FBD8B3-BC08-5B46-8ADD-0E17E7DC2465}"/>
              </a:ext>
            </a:extLst>
          </p:cNvPr>
          <p:cNvSpPr>
            <a:spLocks noGrp="1"/>
          </p:cNvSpPr>
          <p:nvPr>
            <p:ph idx="1"/>
          </p:nvPr>
        </p:nvSpPr>
        <p:spPr/>
        <p:txBody>
          <a:bodyPr/>
          <a:lstStyle/>
          <a:p>
            <a:r>
              <a:rPr lang="en-US" dirty="0"/>
              <a:t>Python provides the </a:t>
            </a:r>
            <a:r>
              <a:rPr lang="en-US" dirty="0">
                <a:latin typeface="Courier New" panose="02070309020205020404" pitchFamily="49" charset="0"/>
                <a:cs typeface="Courier New" panose="02070309020205020404" pitchFamily="49" charset="0"/>
              </a:rPr>
              <a:t>input()</a:t>
            </a:r>
            <a:r>
              <a:rPr lang="en-US" dirty="0"/>
              <a:t> function that allows the processing of the user’s input</a:t>
            </a:r>
          </a:p>
          <a:p>
            <a:pPr marL="0" indent="0" algn="ctr">
              <a:buNone/>
            </a:pPr>
            <a:r>
              <a:rPr lang="en-US" b="1" dirty="0" err="1">
                <a:latin typeface="Courier New" panose="02070309020205020404" pitchFamily="49" charset="0"/>
                <a:cs typeface="Courier New" panose="02070309020205020404" pitchFamily="49" charset="0"/>
              </a:rPr>
              <a:t>var</a:t>
            </a:r>
            <a:r>
              <a:rPr lang="en-US" b="1" dirty="0">
                <a:latin typeface="Courier New" panose="02070309020205020404" pitchFamily="49" charset="0"/>
                <a:cs typeface="Courier New" panose="02070309020205020404" pitchFamily="49" charset="0"/>
              </a:rPr>
              <a:t> = </a:t>
            </a:r>
            <a:r>
              <a:rPr lang="en-US" b="1" dirty="0">
                <a:solidFill>
                  <a:schemeClr val="accent1">
                    <a:lumMod val="75000"/>
                  </a:schemeClr>
                </a:solidFill>
                <a:latin typeface="Courier New" panose="02070309020205020404" pitchFamily="49" charset="0"/>
                <a:cs typeface="Courier New" panose="02070309020205020404" pitchFamily="49" charset="0"/>
              </a:rPr>
              <a:t>input</a:t>
            </a:r>
            <a:r>
              <a:rPr lang="en-US" b="1" dirty="0">
                <a:latin typeface="Courier New" panose="02070309020205020404" pitchFamily="49" charset="0"/>
                <a:cs typeface="Courier New" panose="02070309020205020404" pitchFamily="49" charset="0"/>
              </a:rPr>
              <a:t>(</a:t>
            </a:r>
            <a:r>
              <a:rPr lang="en-US" b="1" dirty="0">
                <a:solidFill>
                  <a:schemeClr val="accent6"/>
                </a:solidFill>
                <a:latin typeface="Courier New" panose="02070309020205020404" pitchFamily="49" charset="0"/>
                <a:cs typeface="Courier New" panose="02070309020205020404" pitchFamily="49" charset="0"/>
              </a:rPr>
              <a:t>“ comment ”)</a:t>
            </a:r>
          </a:p>
          <a:p>
            <a:r>
              <a:rPr lang="en-US" dirty="0"/>
              <a:t>Where</a:t>
            </a:r>
          </a:p>
          <a:p>
            <a:pPr lvl="1"/>
            <a:r>
              <a:rPr lang="en-US" i="1" dirty="0" err="1"/>
              <a:t>var</a:t>
            </a:r>
            <a:r>
              <a:rPr lang="en-US" dirty="0"/>
              <a:t>: is the variable that will hold the user’s input</a:t>
            </a:r>
          </a:p>
          <a:p>
            <a:pPr lvl="1"/>
            <a:r>
              <a:rPr lang="en-US" i="1" dirty="0"/>
              <a:t>comment</a:t>
            </a:r>
            <a:r>
              <a:rPr lang="en-US" dirty="0"/>
              <a:t>: is the message provided to the user</a:t>
            </a:r>
          </a:p>
          <a:p>
            <a:r>
              <a:rPr lang="en-US" dirty="0"/>
              <a:t>Example: </a:t>
            </a:r>
            <a:r>
              <a:rPr lang="en-US" i="1" dirty="0">
                <a:latin typeface="Courier New" panose="02070309020205020404" pitchFamily="49" charset="0"/>
                <a:cs typeface="Courier New" panose="02070309020205020404" pitchFamily="49" charset="0"/>
              </a:rPr>
              <a:t>nameQuestion.py</a:t>
            </a:r>
          </a:p>
          <a:p>
            <a:pPr marL="0" indent="0">
              <a:buNone/>
            </a:pPr>
            <a:endParaRPr lang="en-US" i="1"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	1.	name = </a:t>
            </a:r>
            <a:r>
              <a:rPr lang="en-US" b="1" dirty="0">
                <a:solidFill>
                  <a:schemeClr val="accent1">
                    <a:lumMod val="75000"/>
                  </a:schemeClr>
                </a:solidFill>
                <a:latin typeface="Courier New" panose="02070309020205020404" pitchFamily="49" charset="0"/>
                <a:cs typeface="Courier New" panose="02070309020205020404" pitchFamily="49" charset="0"/>
              </a:rPr>
              <a:t>input</a:t>
            </a:r>
            <a:r>
              <a:rPr lang="en-US" b="1" dirty="0">
                <a:latin typeface="Courier New" panose="02070309020205020404" pitchFamily="49" charset="0"/>
                <a:cs typeface="Courier New" panose="02070309020205020404" pitchFamily="49" charset="0"/>
              </a:rPr>
              <a:t>(</a:t>
            </a:r>
            <a:r>
              <a:rPr lang="en-US" b="1" dirty="0">
                <a:solidFill>
                  <a:schemeClr val="accent6"/>
                </a:solidFill>
                <a:latin typeface="Courier New" panose="02070309020205020404" pitchFamily="49" charset="0"/>
                <a:cs typeface="Courier New" panose="02070309020205020404" pitchFamily="49" charset="0"/>
              </a:rPr>
              <a:t>“what is your name: ”</a:t>
            </a:r>
            <a:r>
              <a:rPr lang="en-US" b="1" dirty="0">
                <a:latin typeface="Courier New" panose="02070309020205020404" pitchFamily="49" charset="0"/>
                <a:cs typeface="Courier New" panose="02070309020205020404" pitchFamily="49" charset="0"/>
              </a:rPr>
              <a:t>)</a:t>
            </a:r>
          </a:p>
          <a:p>
            <a:pPr marL="0" indent="0">
              <a:buNone/>
            </a:pPr>
            <a:r>
              <a:rPr lang="en-US" b="1" dirty="0">
                <a:latin typeface="Courier New" panose="02070309020205020404" pitchFamily="49" charset="0"/>
                <a:cs typeface="Courier New" panose="02070309020205020404" pitchFamily="49" charset="0"/>
              </a:rPr>
              <a:t>	2.	</a:t>
            </a:r>
            <a:r>
              <a:rPr lang="en-US" b="1" dirty="0">
                <a:solidFill>
                  <a:srgbClr val="FFC000"/>
                </a:solidFill>
                <a:latin typeface="Courier New" panose="02070309020205020404" pitchFamily="49" charset="0"/>
                <a:cs typeface="Courier New" panose="02070309020205020404" pitchFamily="49" charset="0"/>
              </a:rPr>
              <a:t>print</a:t>
            </a:r>
            <a:r>
              <a:rPr lang="en-US" b="1" dirty="0">
                <a:latin typeface="Courier New" panose="02070309020205020404" pitchFamily="49" charset="0"/>
                <a:cs typeface="Courier New" panose="02070309020205020404" pitchFamily="49" charset="0"/>
              </a:rPr>
              <a:t>(</a:t>
            </a:r>
            <a:r>
              <a:rPr lang="en-US" b="1" dirty="0">
                <a:solidFill>
                  <a:schemeClr val="accent6"/>
                </a:solidFill>
                <a:latin typeface="Courier New" panose="02070309020205020404" pitchFamily="49" charset="0"/>
                <a:cs typeface="Courier New" panose="02070309020205020404" pitchFamily="49" charset="0"/>
              </a:rPr>
              <a:t>“please to meet you ”</a:t>
            </a:r>
            <a:r>
              <a:rPr lang="en-US" b="1" dirty="0">
                <a:latin typeface="Courier New" panose="02070309020205020404" pitchFamily="49" charset="0"/>
                <a:cs typeface="Courier New" panose="02070309020205020404" pitchFamily="49" charset="0"/>
              </a:rPr>
              <a:t>, name) </a:t>
            </a:r>
          </a:p>
        </p:txBody>
      </p:sp>
    </p:spTree>
    <p:extLst>
      <p:ext uri="{BB962C8B-B14F-4D97-AF65-F5344CB8AC3E}">
        <p14:creationId xmlns:p14="http://schemas.microsoft.com/office/powerpoint/2010/main" val="39651436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1774"/>
            <a:ext cx="7886700" cy="1325563"/>
          </a:xfrm>
        </p:spPr>
        <p:txBody>
          <a:bodyPr>
            <a:normAutofit/>
          </a:bodyPr>
          <a:lstStyle/>
          <a:p>
            <a:r>
              <a:rPr lang="en-US" dirty="0"/>
              <a:t>The “if” Statement</a:t>
            </a:r>
            <a:endParaRPr lang="en-US" i="1" dirty="0"/>
          </a:p>
        </p:txBody>
      </p:sp>
      <p:sp>
        <p:nvSpPr>
          <p:cNvPr id="3" name="Content Placeholder 2"/>
          <p:cNvSpPr>
            <a:spLocks noGrp="1"/>
          </p:cNvSpPr>
          <p:nvPr>
            <p:ph idx="1"/>
          </p:nvPr>
        </p:nvSpPr>
        <p:spPr>
          <a:xfrm>
            <a:off x="533400" y="1295400"/>
            <a:ext cx="8153400" cy="4800600"/>
          </a:xfrm>
        </p:spPr>
        <p:txBody>
          <a:bodyPr>
            <a:noAutofit/>
          </a:bodyPr>
          <a:lstStyle/>
          <a:p>
            <a:pPr marL="0" indent="0">
              <a:buNone/>
            </a:pPr>
            <a:r>
              <a:rPr lang="en-US" dirty="0">
                <a:latin typeface="Courier"/>
              </a:rPr>
              <a:t>if </a:t>
            </a:r>
            <a:r>
              <a:rPr lang="en-US" i="1" dirty="0">
                <a:latin typeface="Courier"/>
              </a:rPr>
              <a:t>command:</a:t>
            </a:r>
            <a:endParaRPr lang="en-US" dirty="0">
              <a:latin typeface="Courier"/>
            </a:endParaRPr>
          </a:p>
          <a:p>
            <a:pPr marL="0" indent="0">
              <a:buNone/>
            </a:pPr>
            <a:r>
              <a:rPr lang="en-US" dirty="0">
                <a:latin typeface="Courier"/>
              </a:rPr>
              <a:t>	</a:t>
            </a:r>
            <a:r>
              <a:rPr lang="en-US" i="1" dirty="0">
                <a:latin typeface="Courier"/>
              </a:rPr>
              <a:t>actions</a:t>
            </a:r>
            <a:r>
              <a:rPr lang="en-US" baseline="-25000" dirty="0">
                <a:latin typeface="Courier"/>
              </a:rPr>
              <a:t>1</a:t>
            </a:r>
            <a:endParaRPr lang="en-US" dirty="0">
              <a:latin typeface="Courier"/>
            </a:endParaRPr>
          </a:p>
          <a:p>
            <a:pPr marL="0" indent="0">
              <a:buNone/>
            </a:pPr>
            <a:r>
              <a:rPr lang="en-US" dirty="0" err="1">
                <a:latin typeface="Courier"/>
              </a:rPr>
              <a:t>elif</a:t>
            </a:r>
            <a:r>
              <a:rPr lang="en-US" dirty="0">
                <a:latin typeface="Courier"/>
              </a:rPr>
              <a:t> </a:t>
            </a:r>
            <a:r>
              <a:rPr lang="en-US" i="1" dirty="0">
                <a:latin typeface="Courier"/>
              </a:rPr>
              <a:t> command:</a:t>
            </a:r>
            <a:endParaRPr lang="en-US" dirty="0">
              <a:latin typeface="Courier"/>
            </a:endParaRPr>
          </a:p>
          <a:p>
            <a:pPr marL="0" indent="0">
              <a:buNone/>
            </a:pPr>
            <a:r>
              <a:rPr lang="en-US" dirty="0">
                <a:latin typeface="Courier"/>
              </a:rPr>
              <a:t>	</a:t>
            </a:r>
            <a:r>
              <a:rPr lang="en-US" i="1" dirty="0">
                <a:latin typeface="Courier"/>
              </a:rPr>
              <a:t>actions</a:t>
            </a:r>
            <a:r>
              <a:rPr lang="en-US" baseline="-25000" dirty="0">
                <a:latin typeface="Courier"/>
              </a:rPr>
              <a:t>2</a:t>
            </a:r>
            <a:endParaRPr lang="en-US" dirty="0">
              <a:latin typeface="Courier"/>
            </a:endParaRPr>
          </a:p>
          <a:p>
            <a:pPr marL="0" indent="0">
              <a:buNone/>
            </a:pPr>
            <a:r>
              <a:rPr lang="is-IS" i="1" dirty="0">
                <a:latin typeface="Courier"/>
              </a:rPr>
              <a:t>…</a:t>
            </a:r>
          </a:p>
          <a:p>
            <a:pPr marL="0" indent="0">
              <a:buNone/>
            </a:pPr>
            <a:r>
              <a:rPr lang="en-US" dirty="0">
                <a:latin typeface="Courier"/>
              </a:rPr>
              <a:t>e</a:t>
            </a:r>
            <a:r>
              <a:rPr lang="is-IS" dirty="0">
                <a:latin typeface="Courier"/>
              </a:rPr>
              <a:t>lse:</a:t>
            </a:r>
          </a:p>
          <a:p>
            <a:pPr marL="0" indent="0">
              <a:buNone/>
            </a:pPr>
            <a:r>
              <a:rPr lang="en-US" dirty="0">
                <a:latin typeface="Courier"/>
              </a:rPr>
              <a:t>	</a:t>
            </a:r>
            <a:r>
              <a:rPr lang="en-US" i="1" dirty="0" err="1">
                <a:latin typeface="Courier"/>
              </a:rPr>
              <a:t>actions</a:t>
            </a:r>
            <a:r>
              <a:rPr lang="en-US" i="1" baseline="-25000" dirty="0" err="1">
                <a:latin typeface="Courier"/>
              </a:rPr>
              <a:t>n</a:t>
            </a:r>
            <a:endParaRPr lang="en-US" i="1" dirty="0">
              <a:latin typeface="Courier"/>
            </a:endParaRPr>
          </a:p>
          <a:p>
            <a:pPr marL="0" indent="0">
              <a:buNone/>
            </a:pPr>
            <a:endParaRPr lang="en-US" sz="2400" dirty="0"/>
          </a:p>
        </p:txBody>
      </p:sp>
    </p:spTree>
    <p:extLst>
      <p:ext uri="{BB962C8B-B14F-4D97-AF65-F5344CB8AC3E}">
        <p14:creationId xmlns:p14="http://schemas.microsoft.com/office/powerpoint/2010/main" val="19687292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1BA4B-C437-B041-A394-1C95A11AFBBF}"/>
              </a:ext>
            </a:extLst>
          </p:cNvPr>
          <p:cNvSpPr>
            <a:spLocks noGrp="1"/>
          </p:cNvSpPr>
          <p:nvPr>
            <p:ph type="title"/>
          </p:nvPr>
        </p:nvSpPr>
        <p:spPr/>
        <p:txBody>
          <a:bodyPr/>
          <a:lstStyle/>
          <a:p>
            <a:r>
              <a:rPr lang="en-US" dirty="0"/>
              <a:t>Example: Check for Non-Empty Input</a:t>
            </a:r>
          </a:p>
        </p:txBody>
      </p:sp>
      <p:sp>
        <p:nvSpPr>
          <p:cNvPr id="3" name="Content Placeholder 2">
            <a:extLst>
              <a:ext uri="{FF2B5EF4-FFF2-40B4-BE49-F238E27FC236}">
                <a16:creationId xmlns:a16="http://schemas.microsoft.com/office/drawing/2014/main" id="{237A7C7C-7C23-2F45-9321-655C9B6FE5E7}"/>
              </a:ext>
            </a:extLst>
          </p:cNvPr>
          <p:cNvSpPr>
            <a:spLocks noGrp="1"/>
          </p:cNvSpPr>
          <p:nvPr>
            <p:ph idx="1"/>
          </p:nvPr>
        </p:nvSpPr>
        <p:spPr/>
        <p:txBody>
          <a:bodyPr>
            <a:normAutofit/>
          </a:bodyPr>
          <a:lstStyle/>
          <a:p>
            <a:r>
              <a:rPr lang="en-US" dirty="0"/>
              <a:t>What if the user provides the </a:t>
            </a:r>
            <a:r>
              <a:rPr lang="en-US" i="1" dirty="0"/>
              <a:t>empty string </a:t>
            </a:r>
            <a:r>
              <a:rPr lang="en-US" dirty="0"/>
              <a:t>as entry?</a:t>
            </a:r>
          </a:p>
          <a:p>
            <a:pPr marL="0" indent="0">
              <a:buNone/>
            </a:pPr>
            <a:r>
              <a:rPr lang="en-US" sz="1400" b="1" dirty="0">
                <a:latin typeface="Courier New" panose="02070309020205020404" pitchFamily="49" charset="0"/>
                <a:cs typeface="Courier New" panose="02070309020205020404" pitchFamily="49" charset="0"/>
              </a:rPr>
              <a:t>Crhristians-MacBook-Pro:scripts cservin$ python3 nameQuestion.py</a:t>
            </a:r>
          </a:p>
          <a:p>
            <a:pPr marL="0" indent="0">
              <a:buNone/>
            </a:pPr>
            <a:r>
              <a:rPr lang="en-US" sz="1400" b="1" dirty="0">
                <a:latin typeface="Courier New" panose="02070309020205020404" pitchFamily="49" charset="0"/>
                <a:cs typeface="Courier New" panose="02070309020205020404" pitchFamily="49" charset="0"/>
              </a:rPr>
              <a:t>what is your name:</a:t>
            </a:r>
          </a:p>
          <a:p>
            <a:pPr marL="0" indent="0">
              <a:buNone/>
            </a:pPr>
            <a:r>
              <a:rPr lang="en-US" sz="1400" b="1" dirty="0">
                <a:latin typeface="Courier New" panose="02070309020205020404" pitchFamily="49" charset="0"/>
                <a:cs typeface="Courier New" panose="02070309020205020404" pitchFamily="49" charset="0"/>
              </a:rPr>
              <a:t>please to meet you</a:t>
            </a:r>
          </a:p>
          <a:p>
            <a:pPr marL="0" indent="0">
              <a:buNone/>
            </a:pPr>
            <a:r>
              <a:rPr lang="en-US" sz="1400" b="1" dirty="0">
                <a:latin typeface="Courier New" panose="02070309020205020404" pitchFamily="49" charset="0"/>
                <a:cs typeface="Courier New" panose="02070309020205020404" pitchFamily="49" charset="0"/>
              </a:rPr>
              <a:t>Crhristians-MacBook-Pro:scripts cservin$</a:t>
            </a:r>
          </a:p>
          <a:p>
            <a:pPr marL="0" indent="0">
              <a:buNone/>
            </a:pPr>
            <a:endParaRPr lang="en-US" dirty="0"/>
          </a:p>
          <a:p>
            <a:r>
              <a:rPr lang="en-US" dirty="0"/>
              <a:t>Although there is no </a:t>
            </a:r>
            <a:r>
              <a:rPr lang="en-US" b="1" u="sng" dirty="0"/>
              <a:t>valid</a:t>
            </a:r>
            <a:r>
              <a:rPr lang="en-US" dirty="0"/>
              <a:t> input to the question, the program continued and displayed a greeting output message</a:t>
            </a:r>
          </a:p>
          <a:p>
            <a:r>
              <a:rPr lang="en-US" dirty="0"/>
              <a:t>How can we check if user’s input is valid?</a:t>
            </a:r>
          </a:p>
          <a:p>
            <a:pPr lvl="1"/>
            <a:r>
              <a:rPr lang="en-US" dirty="0"/>
              <a:t>Check if there is at least 1 character </a:t>
            </a:r>
          </a:p>
          <a:p>
            <a:pPr lvl="1"/>
            <a:r>
              <a:rPr lang="en-US" dirty="0"/>
              <a:t>Use the if-statement to check size</a:t>
            </a:r>
          </a:p>
          <a:p>
            <a:pPr lvl="1"/>
            <a:r>
              <a:rPr lang="en-US" dirty="0"/>
              <a:t>Let user know what happened (feedback)</a:t>
            </a:r>
          </a:p>
          <a:p>
            <a:pPr marL="0" indent="0">
              <a:buNone/>
            </a:pPr>
            <a:endParaRPr lang="en-US" dirty="0"/>
          </a:p>
          <a:p>
            <a:endParaRPr lang="en-US" dirty="0"/>
          </a:p>
        </p:txBody>
      </p:sp>
    </p:spTree>
    <p:extLst>
      <p:ext uri="{BB962C8B-B14F-4D97-AF65-F5344CB8AC3E}">
        <p14:creationId xmlns:p14="http://schemas.microsoft.com/office/powerpoint/2010/main" val="146297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1774"/>
            <a:ext cx="7886700" cy="1325563"/>
          </a:xfrm>
        </p:spPr>
        <p:txBody>
          <a:bodyPr>
            <a:normAutofit/>
          </a:bodyPr>
          <a:lstStyle/>
          <a:p>
            <a:r>
              <a:rPr lang="en-US" dirty="0"/>
              <a:t>Learning Objectives</a:t>
            </a:r>
            <a:endParaRPr lang="en-US" i="1" dirty="0"/>
          </a:p>
        </p:txBody>
      </p:sp>
      <p:sp>
        <p:nvSpPr>
          <p:cNvPr id="3" name="Content Placeholder 2"/>
          <p:cNvSpPr>
            <a:spLocks noGrp="1"/>
          </p:cNvSpPr>
          <p:nvPr>
            <p:ph idx="1"/>
          </p:nvPr>
        </p:nvSpPr>
        <p:spPr>
          <a:xfrm>
            <a:off x="533400" y="1295400"/>
            <a:ext cx="8153400" cy="4800600"/>
          </a:xfrm>
        </p:spPr>
        <p:txBody>
          <a:bodyPr>
            <a:noAutofit/>
          </a:bodyPr>
          <a:lstStyle/>
          <a:p>
            <a:pPr marL="0" indent="0">
              <a:buNone/>
            </a:pPr>
            <a:r>
              <a:rPr lang="en-US" dirty="0"/>
              <a:t>Upon completion of this unit:</a:t>
            </a:r>
          </a:p>
          <a:p>
            <a:pPr marL="0" indent="0">
              <a:buNone/>
            </a:pPr>
            <a:r>
              <a:rPr lang="en-US" dirty="0"/>
              <a:t>1.1  	Students will be able to analyze a problem and develop a Python </a:t>
            </a:r>
            <a:br>
              <a:rPr lang="en-US" dirty="0"/>
            </a:br>
            <a:r>
              <a:rPr lang="en-US" dirty="0"/>
              <a:t> 	program to solve it.</a:t>
            </a:r>
          </a:p>
          <a:p>
            <a:pPr marL="0" indent="0">
              <a:buNone/>
            </a:pPr>
            <a:r>
              <a:rPr lang="en-US" dirty="0"/>
              <a:t>1.2 	Students will be able to create and execute a Python script.</a:t>
            </a:r>
          </a:p>
          <a:p>
            <a:pPr marL="0" indent="0">
              <a:buNone/>
            </a:pPr>
            <a:r>
              <a:rPr lang="en-US" dirty="0"/>
              <a:t>1.3 	Students will be able to use variables in the script</a:t>
            </a:r>
            <a:r>
              <a:rPr lang="is-IS" dirty="0"/>
              <a:t>.</a:t>
            </a:r>
            <a:endParaRPr lang="en-US" dirty="0"/>
          </a:p>
          <a:p>
            <a:pPr marL="0" indent="0">
              <a:buNone/>
            </a:pPr>
            <a:r>
              <a:rPr lang="en-US" dirty="0"/>
              <a:t>1.4 	Students will be able to use command-line arguments in the script.</a:t>
            </a:r>
          </a:p>
          <a:p>
            <a:pPr marL="0" indent="0">
              <a:buNone/>
            </a:pPr>
            <a:r>
              <a:rPr lang="en-US" dirty="0"/>
              <a:t>1.5 	Students will be able to use conditional (</a:t>
            </a:r>
            <a:r>
              <a:rPr lang="en-US" i="1" dirty="0"/>
              <a:t>if, e</a:t>
            </a:r>
            <a:r>
              <a:rPr lang="is-IS" i="1" dirty="0"/>
              <a:t>lif, else</a:t>
            </a:r>
            <a:r>
              <a:rPr lang="is-IS" dirty="0"/>
              <a:t>) statements to  	test for various conditions and act accordingly.</a:t>
            </a:r>
          </a:p>
          <a:p>
            <a:pPr marL="0" indent="0">
              <a:buNone/>
            </a:pPr>
            <a:r>
              <a:rPr lang="en-US" dirty="0"/>
              <a:t>1.6  	Students will be able to p</a:t>
            </a:r>
            <a:r>
              <a:rPr lang="is-IS" dirty="0"/>
              <a:t>erform basic error checking in the script.</a:t>
            </a:r>
            <a:endParaRPr lang="en-US" dirty="0"/>
          </a:p>
          <a:p>
            <a:pPr marL="0" indent="0">
              <a:buNone/>
            </a:pPr>
            <a:endParaRPr lang="en-US" sz="2400" dirty="0"/>
          </a:p>
        </p:txBody>
      </p:sp>
    </p:spTree>
    <p:extLst>
      <p:ext uri="{BB962C8B-B14F-4D97-AF65-F5344CB8AC3E}">
        <p14:creationId xmlns:p14="http://schemas.microsoft.com/office/powerpoint/2010/main" val="12712755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2E47B-CBE1-684B-BCF3-B1666D9239B9}"/>
              </a:ext>
            </a:extLst>
          </p:cNvPr>
          <p:cNvSpPr>
            <a:spLocks noGrp="1"/>
          </p:cNvSpPr>
          <p:nvPr>
            <p:ph type="title"/>
          </p:nvPr>
        </p:nvSpPr>
        <p:spPr/>
        <p:txBody>
          <a:bodyPr/>
          <a:lstStyle/>
          <a:p>
            <a:r>
              <a:rPr lang="en-US" dirty="0"/>
              <a:t>Check for Non-Empty Input</a:t>
            </a:r>
          </a:p>
        </p:txBody>
      </p:sp>
      <p:sp>
        <p:nvSpPr>
          <p:cNvPr id="3" name="Content Placeholder 2">
            <a:extLst>
              <a:ext uri="{FF2B5EF4-FFF2-40B4-BE49-F238E27FC236}">
                <a16:creationId xmlns:a16="http://schemas.microsoft.com/office/drawing/2014/main" id="{E234F908-7C54-6445-BA13-DB2E1F0EB7E1}"/>
              </a:ext>
            </a:extLst>
          </p:cNvPr>
          <p:cNvSpPr>
            <a:spLocks noGrp="1"/>
          </p:cNvSpPr>
          <p:nvPr>
            <p:ph idx="1"/>
          </p:nvPr>
        </p:nvSpPr>
        <p:spPr/>
        <p:txBody>
          <a:bodyPr>
            <a:normAutofit fontScale="92500" lnSpcReduction="10000"/>
          </a:bodyPr>
          <a:lstStyle/>
          <a:p>
            <a:r>
              <a:rPr lang="en-US" dirty="0"/>
              <a:t>User’s Input can be checked as follows:</a:t>
            </a:r>
          </a:p>
          <a:p>
            <a:pPr marL="0" indent="0">
              <a:buNone/>
            </a:pPr>
            <a:r>
              <a:rPr lang="en-US" sz="1600" b="1" dirty="0">
                <a:latin typeface="Courier New" panose="02070309020205020404" pitchFamily="49" charset="0"/>
                <a:cs typeface="Courier New" panose="02070309020205020404" pitchFamily="49" charset="0"/>
              </a:rPr>
              <a:t>	1.	name </a:t>
            </a:r>
            <a:r>
              <a:rPr lang="en-US" sz="1600" b="1" dirty="0">
                <a:solidFill>
                  <a:srgbClr val="FFC000"/>
                </a:solidFill>
                <a:latin typeface="Courier New" panose="02070309020205020404" pitchFamily="49" charset="0"/>
                <a:cs typeface="Courier New" panose="02070309020205020404" pitchFamily="49" charset="0"/>
              </a:rPr>
              <a:t>=</a:t>
            </a:r>
            <a:r>
              <a:rPr lang="en-US" sz="1600" b="1" dirty="0">
                <a:latin typeface="Courier New" panose="02070309020205020404" pitchFamily="49" charset="0"/>
                <a:cs typeface="Courier New" panose="02070309020205020404" pitchFamily="49" charset="0"/>
              </a:rPr>
              <a:t> </a:t>
            </a:r>
            <a:r>
              <a:rPr lang="en-US" sz="1600" b="1" dirty="0">
                <a:solidFill>
                  <a:schemeClr val="accent1">
                    <a:lumMod val="75000"/>
                  </a:schemeClr>
                </a:solidFill>
                <a:latin typeface="Courier New" panose="02070309020205020404" pitchFamily="49" charset="0"/>
                <a:cs typeface="Courier New" panose="02070309020205020404" pitchFamily="49" charset="0"/>
              </a:rPr>
              <a:t>input </a:t>
            </a:r>
            <a:r>
              <a:rPr lang="en-US" sz="1600" b="1" dirty="0">
                <a:latin typeface="Courier New" panose="02070309020205020404" pitchFamily="49" charset="0"/>
                <a:cs typeface="Courier New" panose="02070309020205020404" pitchFamily="49" charset="0"/>
              </a:rPr>
              <a:t>(</a:t>
            </a:r>
            <a:r>
              <a:rPr lang="en-US" sz="1600" b="1" dirty="0">
                <a:solidFill>
                  <a:schemeClr val="accent6"/>
                </a:solidFill>
                <a:latin typeface="Courier New" panose="02070309020205020404" pitchFamily="49" charset="0"/>
                <a:cs typeface="Courier New" panose="02070309020205020404" pitchFamily="49" charset="0"/>
              </a:rPr>
              <a:t>“what is your name</a:t>
            </a:r>
            <a:r>
              <a:rPr lang="en-US" sz="1600" b="1" dirty="0">
                <a:latin typeface="Courier New" panose="02070309020205020404" pitchFamily="49" charset="0"/>
                <a:cs typeface="Courier New" panose="02070309020205020404" pitchFamily="49" charset="0"/>
              </a:rPr>
              <a:t>: </a:t>
            </a:r>
            <a:r>
              <a:rPr lang="en-US" sz="1600" b="1" dirty="0">
                <a:solidFill>
                  <a:schemeClr val="accent6"/>
                </a:solidFill>
                <a:latin typeface="Courier New" panose="02070309020205020404" pitchFamily="49" charset="0"/>
                <a:cs typeface="Courier New" panose="02070309020205020404" pitchFamily="49" charset="0"/>
              </a:rPr>
              <a:t>”</a:t>
            </a:r>
            <a:r>
              <a:rPr lang="en-US" sz="1600" b="1" dirty="0">
                <a:latin typeface="Courier New" panose="02070309020205020404" pitchFamily="49" charset="0"/>
                <a:cs typeface="Courier New" panose="02070309020205020404" pitchFamily="49" charset="0"/>
              </a:rPr>
              <a:t>)</a:t>
            </a:r>
          </a:p>
          <a:p>
            <a:pPr marL="0" indent="0">
              <a:buNone/>
            </a:pPr>
            <a:r>
              <a:rPr lang="en-US" sz="1600" b="1" dirty="0">
                <a:latin typeface="Courier New" panose="02070309020205020404" pitchFamily="49" charset="0"/>
                <a:cs typeface="Courier New" panose="02070309020205020404" pitchFamily="49" charset="0"/>
              </a:rPr>
              <a:t>	2.	</a:t>
            </a:r>
            <a:r>
              <a:rPr lang="en-US" sz="1600" b="1" dirty="0">
                <a:solidFill>
                  <a:srgbClr val="FFC000"/>
                </a:solidFill>
                <a:latin typeface="Courier New" panose="02070309020205020404" pitchFamily="49" charset="0"/>
                <a:cs typeface="Courier New" panose="02070309020205020404" pitchFamily="49" charset="0"/>
              </a:rPr>
              <a:t>if</a:t>
            </a:r>
            <a:r>
              <a:rPr lang="en-US" sz="1600" b="1" dirty="0">
                <a:latin typeface="Courier New" panose="02070309020205020404" pitchFamily="49" charset="0"/>
                <a:cs typeface="Courier New" panose="02070309020205020404" pitchFamily="49" charset="0"/>
              </a:rPr>
              <a:t> </a:t>
            </a:r>
            <a:r>
              <a:rPr lang="en-US" sz="1600" b="1" dirty="0" err="1">
                <a:solidFill>
                  <a:schemeClr val="accent1">
                    <a:lumMod val="75000"/>
                  </a:schemeClr>
                </a:solidFill>
                <a:latin typeface="Courier New" panose="02070309020205020404" pitchFamily="49" charset="0"/>
                <a:cs typeface="Courier New" panose="02070309020205020404" pitchFamily="49" charset="0"/>
              </a:rPr>
              <a:t>len</a:t>
            </a:r>
            <a:r>
              <a:rPr lang="en-US" sz="1600" b="1" dirty="0">
                <a:latin typeface="Courier New" panose="02070309020205020404" pitchFamily="49" charset="0"/>
                <a:cs typeface="Courier New" panose="02070309020205020404" pitchFamily="49" charset="0"/>
              </a:rPr>
              <a:t>(name) </a:t>
            </a:r>
            <a:r>
              <a:rPr lang="en-US" sz="1600" b="1" dirty="0">
                <a:solidFill>
                  <a:srgbClr val="FFC000"/>
                </a:solidFill>
                <a:latin typeface="Courier New" panose="02070309020205020404" pitchFamily="49" charset="0"/>
                <a:cs typeface="Courier New" panose="02070309020205020404" pitchFamily="49" charset="0"/>
              </a:rPr>
              <a:t>&gt;</a:t>
            </a:r>
            <a:r>
              <a:rPr lang="en-US" sz="1600" b="1" dirty="0">
                <a:latin typeface="Courier New" panose="02070309020205020404" pitchFamily="49" charset="0"/>
                <a:cs typeface="Courier New" panose="02070309020205020404" pitchFamily="49" charset="0"/>
              </a:rPr>
              <a:t> 1:</a:t>
            </a:r>
          </a:p>
          <a:p>
            <a:pPr marL="0" indent="0">
              <a:buNone/>
            </a:pPr>
            <a:r>
              <a:rPr lang="en-US" sz="1600" b="1" dirty="0">
                <a:latin typeface="Courier New" panose="02070309020205020404" pitchFamily="49" charset="0"/>
                <a:cs typeface="Courier New" panose="02070309020205020404" pitchFamily="49" charset="0"/>
              </a:rPr>
              <a:t>	3.		</a:t>
            </a:r>
            <a:r>
              <a:rPr lang="en-US" sz="1600" b="1" dirty="0">
                <a:solidFill>
                  <a:srgbClr val="FFC000"/>
                </a:solidFill>
                <a:latin typeface="Courier New" panose="02070309020205020404" pitchFamily="49" charset="0"/>
                <a:cs typeface="Courier New" panose="02070309020205020404" pitchFamily="49" charset="0"/>
              </a:rPr>
              <a:t>print</a:t>
            </a:r>
            <a:r>
              <a:rPr lang="en-US" sz="1600" b="1" dirty="0">
                <a:latin typeface="Courier New" panose="02070309020205020404" pitchFamily="49" charset="0"/>
                <a:cs typeface="Courier New" panose="02070309020205020404" pitchFamily="49" charset="0"/>
              </a:rPr>
              <a:t>(</a:t>
            </a:r>
            <a:r>
              <a:rPr lang="en-US" sz="1600" b="1" dirty="0">
                <a:solidFill>
                  <a:schemeClr val="accent6"/>
                </a:solidFill>
                <a:latin typeface="Courier New" panose="02070309020205020404" pitchFamily="49" charset="0"/>
                <a:cs typeface="Courier New" panose="02070309020205020404" pitchFamily="49" charset="0"/>
              </a:rPr>
              <a:t>“please to meet you ”</a:t>
            </a:r>
            <a:r>
              <a:rPr lang="en-US" sz="1600" b="1" dirty="0">
                <a:latin typeface="Courier New" panose="02070309020205020404" pitchFamily="49" charset="0"/>
                <a:cs typeface="Courier New" panose="02070309020205020404" pitchFamily="49" charset="0"/>
              </a:rPr>
              <a:t>,name)</a:t>
            </a:r>
          </a:p>
          <a:p>
            <a:pPr marL="0" indent="0">
              <a:buNone/>
            </a:pPr>
            <a:r>
              <a:rPr lang="en-US" sz="1600" b="1" dirty="0">
                <a:latin typeface="Courier New" panose="02070309020205020404" pitchFamily="49" charset="0"/>
                <a:cs typeface="Courier New" panose="02070309020205020404" pitchFamily="49" charset="0"/>
              </a:rPr>
              <a:t>	4.	</a:t>
            </a:r>
            <a:r>
              <a:rPr lang="en-US" sz="1600" b="1" dirty="0">
                <a:solidFill>
                  <a:srgbClr val="FFC000"/>
                </a:solidFill>
                <a:latin typeface="Courier New" panose="02070309020205020404" pitchFamily="49" charset="0"/>
                <a:cs typeface="Courier New" panose="02070309020205020404" pitchFamily="49" charset="0"/>
              </a:rPr>
              <a:t>else</a:t>
            </a:r>
            <a:r>
              <a:rPr lang="en-US" sz="1600" b="1" dirty="0">
                <a:latin typeface="Courier New" panose="02070309020205020404" pitchFamily="49" charset="0"/>
                <a:cs typeface="Courier New" panose="02070309020205020404" pitchFamily="49" charset="0"/>
              </a:rPr>
              <a:t>: </a:t>
            </a:r>
          </a:p>
          <a:p>
            <a:pPr marL="0" indent="0">
              <a:buNone/>
            </a:pPr>
            <a:r>
              <a:rPr lang="en-US" sz="1600" b="1" dirty="0">
                <a:latin typeface="Courier New" panose="02070309020205020404" pitchFamily="49" charset="0"/>
                <a:cs typeface="Courier New" panose="02070309020205020404" pitchFamily="49" charset="0"/>
              </a:rPr>
              <a:t>	5.		</a:t>
            </a:r>
            <a:r>
              <a:rPr lang="en-US" sz="1600" b="1" dirty="0">
                <a:solidFill>
                  <a:srgbClr val="FFC000"/>
                </a:solidFill>
                <a:latin typeface="Courier New" panose="02070309020205020404" pitchFamily="49" charset="0"/>
                <a:cs typeface="Courier New" panose="02070309020205020404" pitchFamily="49" charset="0"/>
              </a:rPr>
              <a:t>print</a:t>
            </a:r>
            <a:r>
              <a:rPr lang="en-US" sz="1600" b="1" dirty="0">
                <a:latin typeface="Courier New" panose="02070309020205020404" pitchFamily="49" charset="0"/>
                <a:cs typeface="Courier New" panose="02070309020205020404" pitchFamily="49" charset="0"/>
              </a:rPr>
              <a:t>(</a:t>
            </a:r>
            <a:r>
              <a:rPr lang="en-US" sz="1600" b="1" dirty="0">
                <a:solidFill>
                  <a:schemeClr val="accent6"/>
                </a:solidFill>
                <a:latin typeface="Courier New" panose="02070309020205020404" pitchFamily="49" charset="0"/>
                <a:cs typeface="Courier New" panose="02070309020205020404" pitchFamily="49" charset="0"/>
              </a:rPr>
              <a:t>“please enter a name”</a:t>
            </a:r>
            <a:r>
              <a:rPr lang="en-US" sz="1600" b="1" dirty="0">
                <a:latin typeface="Courier New" panose="02070309020205020404" pitchFamily="49" charset="0"/>
                <a:cs typeface="Courier New" panose="02070309020205020404" pitchFamily="49" charset="0"/>
              </a:rPr>
              <a:t>) </a:t>
            </a:r>
          </a:p>
          <a:p>
            <a:pPr marL="0" indent="0">
              <a:buNone/>
            </a:pPr>
            <a:endParaRPr lang="en-US" dirty="0"/>
          </a:p>
          <a:p>
            <a:r>
              <a:rPr lang="en-US" dirty="0">
                <a:cs typeface="Courier New" panose="02070309020205020404" pitchFamily="49" charset="0"/>
              </a:rPr>
              <a:t>By running the script we got:</a:t>
            </a:r>
          </a:p>
          <a:p>
            <a:pPr marL="0" indent="0">
              <a:buNone/>
            </a:pPr>
            <a:r>
              <a:rPr lang="en-US" sz="1400" b="1" dirty="0">
                <a:latin typeface="Courier New" panose="02070309020205020404" pitchFamily="49" charset="0"/>
                <a:cs typeface="Courier New" panose="02070309020205020404" pitchFamily="49" charset="0"/>
              </a:rPr>
              <a:t>Crhristians-MacBook-Pro:scripts cservin$ python3 nameQuestionCheck.py</a:t>
            </a:r>
          </a:p>
          <a:p>
            <a:pPr marL="0" indent="0">
              <a:buNone/>
            </a:pPr>
            <a:r>
              <a:rPr lang="en-US" sz="1400" b="1" dirty="0">
                <a:latin typeface="Courier New" panose="02070309020205020404" pitchFamily="49" charset="0"/>
                <a:cs typeface="Courier New" panose="02070309020205020404" pitchFamily="49" charset="0"/>
              </a:rPr>
              <a:t>what is your name:</a:t>
            </a:r>
          </a:p>
          <a:p>
            <a:pPr marL="0" indent="0">
              <a:buNone/>
            </a:pPr>
            <a:r>
              <a:rPr lang="en-US" sz="1400" b="1" dirty="0">
                <a:latin typeface="Courier New" panose="02070309020205020404" pitchFamily="49" charset="0"/>
                <a:cs typeface="Courier New" panose="02070309020205020404" pitchFamily="49" charset="0"/>
              </a:rPr>
              <a:t>please enter a name</a:t>
            </a:r>
          </a:p>
          <a:p>
            <a:pPr marL="0" indent="0">
              <a:buNone/>
            </a:pPr>
            <a:r>
              <a:rPr lang="en-US" sz="1400" b="1" dirty="0">
                <a:latin typeface="Courier New" panose="02070309020205020404" pitchFamily="49" charset="0"/>
                <a:cs typeface="Courier New" panose="02070309020205020404" pitchFamily="49" charset="0"/>
              </a:rPr>
              <a:t>Crhristians-MacBook-Pro:scripts cservin$ python3 nameQuestionCheck.py</a:t>
            </a:r>
          </a:p>
          <a:p>
            <a:pPr marL="0" indent="0">
              <a:buNone/>
            </a:pPr>
            <a:r>
              <a:rPr lang="en-US" sz="1400" b="1" dirty="0">
                <a:latin typeface="Courier New" panose="02070309020205020404" pitchFamily="49" charset="0"/>
                <a:cs typeface="Courier New" panose="02070309020205020404" pitchFamily="49" charset="0"/>
              </a:rPr>
              <a:t>what is your name: chris</a:t>
            </a:r>
          </a:p>
          <a:p>
            <a:pPr marL="0" indent="0">
              <a:buNone/>
            </a:pPr>
            <a:r>
              <a:rPr lang="en-US" sz="1400" b="1" dirty="0">
                <a:latin typeface="Courier New" panose="02070309020205020404" pitchFamily="49" charset="0"/>
                <a:cs typeface="Courier New" panose="02070309020205020404" pitchFamily="49" charset="0"/>
              </a:rPr>
              <a:t>please to meet you chris</a:t>
            </a:r>
          </a:p>
          <a:p>
            <a:pPr marL="0" indent="0">
              <a:buNone/>
            </a:pPr>
            <a:r>
              <a:rPr lang="en-US" sz="1400" b="1" dirty="0">
                <a:latin typeface="Courier New" panose="02070309020205020404" pitchFamily="49" charset="0"/>
                <a:cs typeface="Courier New" panose="02070309020205020404" pitchFamily="49" charset="0"/>
              </a:rPr>
              <a:t>Crhristians-MacBook-Pro:scripts cservin$</a:t>
            </a:r>
          </a:p>
          <a:p>
            <a:endParaRPr lang="en-US" dirty="0"/>
          </a:p>
        </p:txBody>
      </p:sp>
      <p:sp>
        <p:nvSpPr>
          <p:cNvPr id="8" name="Content Placeholder 2">
            <a:extLst>
              <a:ext uri="{FF2B5EF4-FFF2-40B4-BE49-F238E27FC236}">
                <a16:creationId xmlns:a16="http://schemas.microsoft.com/office/drawing/2014/main" id="{7E6DF028-0963-794C-8C69-9AB228B80577}"/>
              </a:ext>
            </a:extLst>
          </p:cNvPr>
          <p:cNvSpPr txBox="1">
            <a:spLocks/>
          </p:cNvSpPr>
          <p:nvPr/>
        </p:nvSpPr>
        <p:spPr>
          <a:xfrm>
            <a:off x="628650" y="3520364"/>
            <a:ext cx="7004050" cy="357189"/>
          </a:xfrm>
          <a:prstGeom prst="rect">
            <a:avLst/>
          </a:prstGeom>
          <a:solidFill>
            <a:schemeClr val="bg2"/>
          </a:solidFill>
        </p:spPr>
        <p:txBody>
          <a:bodyPr vert="horz" lIns="91440" tIns="45720" rIns="91440" bIns="45720" rtlCol="0">
            <a:normAutofit lnSpcReduction="10000"/>
          </a:bodyPr>
          <a:lstStyle>
            <a:lvl1pPr marL="171450" marR="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b="1"/>
              <a:t>Execution and Output:</a:t>
            </a:r>
            <a:endParaRPr lang="en-US" b="1" dirty="0"/>
          </a:p>
        </p:txBody>
      </p:sp>
    </p:spTree>
    <p:extLst>
      <p:ext uri="{BB962C8B-B14F-4D97-AF65-F5344CB8AC3E}">
        <p14:creationId xmlns:p14="http://schemas.microsoft.com/office/powerpoint/2010/main" val="33904820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C1557-A4AB-DD4E-944B-461CB68ABCA7}"/>
              </a:ext>
            </a:extLst>
          </p:cNvPr>
          <p:cNvSpPr>
            <a:spLocks noGrp="1"/>
          </p:cNvSpPr>
          <p:nvPr>
            <p:ph type="title"/>
          </p:nvPr>
        </p:nvSpPr>
        <p:spPr/>
        <p:txBody>
          <a:bodyPr/>
          <a:lstStyle/>
          <a:p>
            <a:r>
              <a:rPr lang="en-US" dirty="0"/>
              <a:t>Data Types Sensitivity</a:t>
            </a:r>
          </a:p>
        </p:txBody>
      </p:sp>
      <p:sp>
        <p:nvSpPr>
          <p:cNvPr id="3" name="Content Placeholder 2">
            <a:extLst>
              <a:ext uri="{FF2B5EF4-FFF2-40B4-BE49-F238E27FC236}">
                <a16:creationId xmlns:a16="http://schemas.microsoft.com/office/drawing/2014/main" id="{17B4F1FD-39D0-6C42-9E2A-80334574A47B}"/>
              </a:ext>
            </a:extLst>
          </p:cNvPr>
          <p:cNvSpPr>
            <a:spLocks noGrp="1"/>
          </p:cNvSpPr>
          <p:nvPr>
            <p:ph idx="1"/>
          </p:nvPr>
        </p:nvSpPr>
        <p:spPr/>
        <p:txBody>
          <a:bodyPr/>
          <a:lstStyle/>
          <a:p>
            <a:r>
              <a:rPr lang="en-US" dirty="0"/>
              <a:t>Data types are important, specially if arithmetic operations must be performed</a:t>
            </a:r>
          </a:p>
          <a:p>
            <a:r>
              <a:rPr lang="en-US" dirty="0"/>
              <a:t>Exception handling can be addressed by using the</a:t>
            </a:r>
          </a:p>
          <a:p>
            <a:pPr lvl="1"/>
            <a:r>
              <a:rPr lang="en-US" dirty="0">
                <a:latin typeface="Courier New" panose="02070309020205020404" pitchFamily="49" charset="0"/>
                <a:cs typeface="Courier New" panose="02070309020205020404" pitchFamily="49" charset="0"/>
              </a:rPr>
              <a:t>try</a:t>
            </a:r>
            <a:r>
              <a:rPr lang="en-US" dirty="0"/>
              <a:t>/</a:t>
            </a:r>
            <a:r>
              <a:rPr lang="en-US" dirty="0">
                <a:latin typeface="Courier New" panose="02070309020205020404" pitchFamily="49" charset="0"/>
                <a:cs typeface="Courier New" panose="02070309020205020404" pitchFamily="49" charset="0"/>
              </a:rPr>
              <a:t>except</a:t>
            </a:r>
            <a:r>
              <a:rPr lang="en-US" dirty="0"/>
              <a:t>/</a:t>
            </a:r>
            <a:r>
              <a:rPr lang="en-US" dirty="0">
                <a:latin typeface="Courier New" panose="02070309020205020404" pitchFamily="49" charset="0"/>
                <a:cs typeface="Courier New" panose="02070309020205020404" pitchFamily="49" charset="0"/>
              </a:rPr>
              <a:t>else</a:t>
            </a:r>
            <a:r>
              <a:rPr lang="en-US" dirty="0"/>
              <a:t> clause</a:t>
            </a:r>
          </a:p>
          <a:p>
            <a:r>
              <a:rPr lang="en-US" dirty="0"/>
              <a:t>The </a:t>
            </a:r>
            <a:r>
              <a:rPr lang="en-US" dirty="0">
                <a:latin typeface="Courier New" panose="02070309020205020404" pitchFamily="49" charset="0"/>
                <a:cs typeface="Courier New" panose="02070309020205020404" pitchFamily="49" charset="0"/>
              </a:rPr>
              <a:t>try</a:t>
            </a:r>
            <a:r>
              <a:rPr lang="en-US" dirty="0"/>
              <a:t> clause is the </a:t>
            </a:r>
            <a:r>
              <a:rPr lang="en-US" i="1" dirty="0"/>
              <a:t>potential error</a:t>
            </a:r>
            <a:r>
              <a:rPr lang="en-US" dirty="0"/>
              <a:t> that may occur </a:t>
            </a:r>
          </a:p>
          <a:p>
            <a:r>
              <a:rPr lang="en-US" dirty="0"/>
              <a:t>The </a:t>
            </a:r>
            <a:r>
              <a:rPr lang="en-US" dirty="0">
                <a:latin typeface="Courier New" panose="02070309020205020404" pitchFamily="49" charset="0"/>
                <a:cs typeface="Courier New" panose="02070309020205020404" pitchFamily="49" charset="0"/>
              </a:rPr>
              <a:t>except</a:t>
            </a:r>
            <a:r>
              <a:rPr lang="en-US" dirty="0"/>
              <a:t> is the area where the potential error is handled</a:t>
            </a:r>
          </a:p>
          <a:p>
            <a:r>
              <a:rPr lang="en-US" dirty="0"/>
              <a:t>The </a:t>
            </a:r>
            <a:r>
              <a:rPr lang="en-US" dirty="0">
                <a:latin typeface="Courier New" panose="02070309020205020404" pitchFamily="49" charset="0"/>
                <a:cs typeface="Courier New" panose="02070309020205020404" pitchFamily="49" charset="0"/>
              </a:rPr>
              <a:t>else</a:t>
            </a:r>
            <a:r>
              <a:rPr lang="en-US" dirty="0"/>
              <a:t> clause is where after the exception was executed, the remained process continues</a:t>
            </a:r>
          </a:p>
        </p:txBody>
      </p:sp>
    </p:spTree>
    <p:extLst>
      <p:ext uri="{BB962C8B-B14F-4D97-AF65-F5344CB8AC3E}">
        <p14:creationId xmlns:p14="http://schemas.microsoft.com/office/powerpoint/2010/main" val="22511991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0BE6A-8D6B-394E-8951-563DA4A782A7}"/>
              </a:ext>
            </a:extLst>
          </p:cNvPr>
          <p:cNvSpPr>
            <a:spLocks noGrp="1"/>
          </p:cNvSpPr>
          <p:nvPr>
            <p:ph type="title"/>
          </p:nvPr>
        </p:nvSpPr>
        <p:spPr/>
        <p:txBody>
          <a:bodyPr/>
          <a:lstStyle/>
          <a:p>
            <a:r>
              <a:rPr lang="en-US" dirty="0"/>
              <a:t>Example (number)</a:t>
            </a:r>
          </a:p>
        </p:txBody>
      </p:sp>
      <p:sp>
        <p:nvSpPr>
          <p:cNvPr id="3" name="Content Placeholder 2">
            <a:extLst>
              <a:ext uri="{FF2B5EF4-FFF2-40B4-BE49-F238E27FC236}">
                <a16:creationId xmlns:a16="http://schemas.microsoft.com/office/drawing/2014/main" id="{496270F8-51B2-9042-874D-926280110306}"/>
              </a:ext>
            </a:extLst>
          </p:cNvPr>
          <p:cNvSpPr>
            <a:spLocks noGrp="1"/>
          </p:cNvSpPr>
          <p:nvPr>
            <p:ph idx="1"/>
          </p:nvPr>
        </p:nvSpPr>
        <p:spPr>
          <a:xfrm>
            <a:off x="656458" y="1475670"/>
            <a:ext cx="7886700" cy="4868686"/>
          </a:xfrm>
        </p:spPr>
        <p:txBody>
          <a:bodyPr>
            <a:normAutofit fontScale="55000" lnSpcReduction="20000"/>
          </a:bodyPr>
          <a:lstStyle/>
          <a:p>
            <a:endParaRPr lang="en-US" sz="2200" b="1" dirty="0">
              <a:latin typeface="Courier New" panose="02070309020205020404" pitchFamily="49" charset="0"/>
              <a:cs typeface="Courier New" panose="02070309020205020404" pitchFamily="49" charset="0"/>
            </a:endParaRPr>
          </a:p>
          <a:p>
            <a:pPr marL="0" indent="0">
              <a:buNone/>
            </a:pPr>
            <a:r>
              <a:rPr lang="en-US" sz="2200" b="1" dirty="0">
                <a:latin typeface="Courier New" panose="02070309020205020404" pitchFamily="49" charset="0"/>
                <a:cs typeface="Courier New" panose="02070309020205020404" pitchFamily="49" charset="0"/>
              </a:rPr>
              <a:t>	1.	</a:t>
            </a:r>
            <a:r>
              <a:rPr lang="en-US" sz="2200" b="1" dirty="0">
                <a:solidFill>
                  <a:srgbClr val="FFC000"/>
                </a:solidFill>
                <a:latin typeface="Courier New" panose="02070309020205020404" pitchFamily="49" charset="0"/>
                <a:cs typeface="Courier New" panose="02070309020205020404" pitchFamily="49" charset="0"/>
              </a:rPr>
              <a:t>import</a:t>
            </a:r>
            <a:r>
              <a:rPr lang="en-US" sz="2200" b="1" dirty="0">
                <a:latin typeface="Courier New" panose="02070309020205020404" pitchFamily="49" charset="0"/>
                <a:cs typeface="Courier New" panose="02070309020205020404" pitchFamily="49" charset="0"/>
              </a:rPr>
              <a:t> sys</a:t>
            </a:r>
          </a:p>
          <a:p>
            <a:pPr marL="0" indent="0">
              <a:buNone/>
            </a:pPr>
            <a:r>
              <a:rPr lang="en-US" sz="2200" b="1" dirty="0">
                <a:latin typeface="Courier New" panose="02070309020205020404" pitchFamily="49" charset="0"/>
                <a:cs typeface="Courier New" panose="02070309020205020404" pitchFamily="49" charset="0"/>
              </a:rPr>
              <a:t>	2.	</a:t>
            </a:r>
            <a:r>
              <a:rPr lang="en-US" sz="2200" b="1" dirty="0">
                <a:solidFill>
                  <a:srgbClr val="FFC000"/>
                </a:solidFill>
                <a:latin typeface="Courier New" panose="02070309020205020404" pitchFamily="49" charset="0"/>
                <a:cs typeface="Courier New" panose="02070309020205020404" pitchFamily="49" charset="0"/>
              </a:rPr>
              <a:t>try</a:t>
            </a:r>
            <a:r>
              <a:rPr lang="en-US" sz="2200" b="1" dirty="0">
                <a:latin typeface="Courier New" panose="02070309020205020404" pitchFamily="49" charset="0"/>
                <a:cs typeface="Courier New" panose="02070309020205020404" pitchFamily="49" charset="0"/>
              </a:rPr>
              <a:t>:</a:t>
            </a:r>
          </a:p>
          <a:p>
            <a:pPr marL="0" indent="0">
              <a:buNone/>
            </a:pPr>
            <a:r>
              <a:rPr lang="en-US" sz="2200" b="1" dirty="0">
                <a:latin typeface="Courier New" panose="02070309020205020404" pitchFamily="49" charset="0"/>
                <a:cs typeface="Courier New" panose="02070309020205020404" pitchFamily="49" charset="0"/>
              </a:rPr>
              <a:t>	3.		num1 </a:t>
            </a:r>
            <a:r>
              <a:rPr lang="en-US" sz="2200" b="1" dirty="0">
                <a:solidFill>
                  <a:srgbClr val="FFC000"/>
                </a:solidFill>
                <a:latin typeface="Courier New" panose="02070309020205020404" pitchFamily="49" charset="0"/>
                <a:cs typeface="Courier New" panose="02070309020205020404" pitchFamily="49" charset="0"/>
              </a:rPr>
              <a:t>=</a:t>
            </a:r>
            <a:r>
              <a:rPr lang="en-US" sz="2200" b="1" dirty="0">
                <a:latin typeface="Courier New" panose="02070309020205020404" pitchFamily="49" charset="0"/>
                <a:cs typeface="Courier New" panose="02070309020205020404" pitchFamily="49" charset="0"/>
              </a:rPr>
              <a:t> </a:t>
            </a:r>
            <a:r>
              <a:rPr lang="en-US" sz="2200" b="1" dirty="0">
                <a:solidFill>
                  <a:schemeClr val="accent1">
                    <a:lumMod val="75000"/>
                  </a:schemeClr>
                </a:solidFill>
                <a:latin typeface="Courier New" panose="02070309020205020404" pitchFamily="49" charset="0"/>
                <a:cs typeface="Courier New" panose="02070309020205020404" pitchFamily="49" charset="0"/>
              </a:rPr>
              <a:t>int</a:t>
            </a:r>
            <a:r>
              <a:rPr lang="en-US" sz="2200" b="1" dirty="0">
                <a:latin typeface="Courier New" panose="02070309020205020404" pitchFamily="49" charset="0"/>
                <a:cs typeface="Courier New" panose="02070309020205020404" pitchFamily="49" charset="0"/>
              </a:rPr>
              <a:t>(</a:t>
            </a:r>
            <a:r>
              <a:rPr lang="en-US" sz="2200" b="1" dirty="0">
                <a:solidFill>
                  <a:schemeClr val="accent1">
                    <a:lumMod val="75000"/>
                  </a:schemeClr>
                </a:solidFill>
                <a:latin typeface="Courier New" panose="02070309020205020404" pitchFamily="49" charset="0"/>
                <a:cs typeface="Courier New" panose="02070309020205020404" pitchFamily="49" charset="0"/>
              </a:rPr>
              <a:t>input</a:t>
            </a:r>
            <a:r>
              <a:rPr lang="en-US" sz="2200" b="1" dirty="0">
                <a:latin typeface="Courier New" panose="02070309020205020404" pitchFamily="49" charset="0"/>
                <a:cs typeface="Courier New" panose="02070309020205020404" pitchFamily="49" charset="0"/>
              </a:rPr>
              <a:t>(</a:t>
            </a:r>
            <a:r>
              <a:rPr lang="en-US" sz="2200" b="1" dirty="0">
                <a:solidFill>
                  <a:schemeClr val="accent6"/>
                </a:solidFill>
                <a:latin typeface="Courier New" panose="02070309020205020404" pitchFamily="49" charset="0"/>
                <a:cs typeface="Courier New" panose="02070309020205020404" pitchFamily="49" charset="0"/>
              </a:rPr>
              <a:t>“enter a number: ” </a:t>
            </a:r>
            <a:r>
              <a:rPr lang="en-US" sz="2200" b="1" dirty="0">
                <a:latin typeface="Courier New" panose="02070309020205020404" pitchFamily="49" charset="0"/>
                <a:cs typeface="Courier New" panose="02070309020205020404" pitchFamily="49" charset="0"/>
              </a:rPr>
              <a:t>))</a:t>
            </a:r>
          </a:p>
          <a:p>
            <a:pPr marL="0" indent="0">
              <a:buNone/>
            </a:pPr>
            <a:r>
              <a:rPr lang="en-US" sz="2200" b="1" dirty="0">
                <a:latin typeface="Courier New" panose="02070309020205020404" pitchFamily="49" charset="0"/>
                <a:cs typeface="Courier New" panose="02070309020205020404" pitchFamily="49" charset="0"/>
              </a:rPr>
              <a:t>	4.		num2 </a:t>
            </a:r>
            <a:r>
              <a:rPr lang="en-US" sz="2200" b="1" dirty="0">
                <a:solidFill>
                  <a:srgbClr val="FFC000"/>
                </a:solidFill>
                <a:latin typeface="Courier New" panose="02070309020205020404" pitchFamily="49" charset="0"/>
                <a:cs typeface="Courier New" panose="02070309020205020404" pitchFamily="49" charset="0"/>
              </a:rPr>
              <a:t>=</a:t>
            </a:r>
            <a:r>
              <a:rPr lang="en-US" sz="2200" b="1" dirty="0">
                <a:latin typeface="Courier New" panose="02070309020205020404" pitchFamily="49" charset="0"/>
                <a:cs typeface="Courier New" panose="02070309020205020404" pitchFamily="49" charset="0"/>
              </a:rPr>
              <a:t> </a:t>
            </a:r>
            <a:r>
              <a:rPr lang="en-US" sz="2200" b="1" dirty="0">
                <a:solidFill>
                  <a:schemeClr val="accent1">
                    <a:lumMod val="75000"/>
                  </a:schemeClr>
                </a:solidFill>
                <a:latin typeface="Courier New" panose="02070309020205020404" pitchFamily="49" charset="0"/>
                <a:cs typeface="Courier New" panose="02070309020205020404" pitchFamily="49" charset="0"/>
              </a:rPr>
              <a:t>int</a:t>
            </a:r>
            <a:r>
              <a:rPr lang="en-US" sz="2200" b="1" dirty="0">
                <a:latin typeface="Courier New" panose="02070309020205020404" pitchFamily="49" charset="0"/>
                <a:cs typeface="Courier New" panose="02070309020205020404" pitchFamily="49" charset="0"/>
              </a:rPr>
              <a:t>(</a:t>
            </a:r>
            <a:r>
              <a:rPr lang="en-US" sz="2200" b="1" dirty="0">
                <a:solidFill>
                  <a:schemeClr val="accent1">
                    <a:lumMod val="75000"/>
                  </a:schemeClr>
                </a:solidFill>
                <a:latin typeface="Courier New" panose="02070309020205020404" pitchFamily="49" charset="0"/>
                <a:cs typeface="Courier New" panose="02070309020205020404" pitchFamily="49" charset="0"/>
              </a:rPr>
              <a:t>input</a:t>
            </a:r>
            <a:r>
              <a:rPr lang="en-US" sz="2200" b="1" dirty="0">
                <a:latin typeface="Courier New" panose="02070309020205020404" pitchFamily="49" charset="0"/>
                <a:cs typeface="Courier New" panose="02070309020205020404" pitchFamily="49" charset="0"/>
              </a:rPr>
              <a:t>(</a:t>
            </a:r>
            <a:r>
              <a:rPr lang="en-US" sz="2200" b="1" dirty="0">
                <a:solidFill>
                  <a:schemeClr val="accent6"/>
                </a:solidFill>
                <a:latin typeface="Courier New" panose="02070309020205020404" pitchFamily="49" charset="0"/>
                <a:cs typeface="Courier New" panose="02070309020205020404" pitchFamily="49" charset="0"/>
              </a:rPr>
              <a:t>“enter a number: ” </a:t>
            </a:r>
            <a:r>
              <a:rPr lang="en-US" sz="2200" b="1" dirty="0">
                <a:latin typeface="Courier New" panose="02070309020205020404" pitchFamily="49" charset="0"/>
                <a:cs typeface="Courier New" panose="02070309020205020404" pitchFamily="49" charset="0"/>
              </a:rPr>
              <a:t>))</a:t>
            </a:r>
          </a:p>
          <a:p>
            <a:pPr marL="0" indent="0">
              <a:buNone/>
            </a:pPr>
            <a:r>
              <a:rPr lang="en-US" sz="2200" b="1" dirty="0">
                <a:latin typeface="Courier New" panose="02070309020205020404" pitchFamily="49" charset="0"/>
                <a:cs typeface="Courier New" panose="02070309020205020404" pitchFamily="49" charset="0"/>
              </a:rPr>
              <a:t>	5.	</a:t>
            </a:r>
            <a:r>
              <a:rPr lang="en-US" sz="2200" b="1" dirty="0">
                <a:solidFill>
                  <a:srgbClr val="FFC000"/>
                </a:solidFill>
                <a:latin typeface="Courier New" panose="02070309020205020404" pitchFamily="49" charset="0"/>
                <a:cs typeface="Courier New" panose="02070309020205020404" pitchFamily="49" charset="0"/>
              </a:rPr>
              <a:t>except</a:t>
            </a:r>
            <a:r>
              <a:rPr lang="en-US" sz="2200" b="1" dirty="0">
                <a:latin typeface="Courier New" panose="02070309020205020404" pitchFamily="49" charset="0"/>
                <a:cs typeface="Courier New" panose="02070309020205020404" pitchFamily="49" charset="0"/>
              </a:rPr>
              <a:t> </a:t>
            </a:r>
            <a:r>
              <a:rPr lang="en-US" sz="2200" b="1" dirty="0">
                <a:solidFill>
                  <a:schemeClr val="accent1">
                    <a:lumMod val="75000"/>
                  </a:schemeClr>
                </a:solidFill>
                <a:latin typeface="Courier New" panose="02070309020205020404" pitchFamily="49" charset="0"/>
                <a:cs typeface="Courier New" panose="02070309020205020404" pitchFamily="49" charset="0"/>
              </a:rPr>
              <a:t>ValueError</a:t>
            </a:r>
            <a:r>
              <a:rPr lang="en-US" sz="2200" b="1" dirty="0">
                <a:latin typeface="Courier New" panose="02070309020205020404" pitchFamily="49" charset="0"/>
                <a:cs typeface="Courier New" panose="02070309020205020404" pitchFamily="49" charset="0"/>
              </a:rPr>
              <a:t>:</a:t>
            </a:r>
          </a:p>
          <a:p>
            <a:pPr marL="0" indent="0">
              <a:buNone/>
            </a:pPr>
            <a:r>
              <a:rPr lang="en-US" sz="2200" b="1" dirty="0">
                <a:latin typeface="Courier New" panose="02070309020205020404" pitchFamily="49" charset="0"/>
                <a:cs typeface="Courier New" panose="02070309020205020404" pitchFamily="49" charset="0"/>
              </a:rPr>
              <a:t>	6.		</a:t>
            </a:r>
            <a:r>
              <a:rPr lang="en-US" sz="2200" b="1" dirty="0">
                <a:solidFill>
                  <a:srgbClr val="FFC000"/>
                </a:solidFill>
                <a:latin typeface="Courier New" panose="02070309020205020404" pitchFamily="49" charset="0"/>
                <a:cs typeface="Courier New" panose="02070309020205020404" pitchFamily="49" charset="0"/>
              </a:rPr>
              <a:t>print</a:t>
            </a:r>
            <a:r>
              <a:rPr lang="en-US" sz="2200" b="1" dirty="0">
                <a:latin typeface="Courier New" panose="02070309020205020404" pitchFamily="49" charset="0"/>
                <a:cs typeface="Courier New" panose="02070309020205020404" pitchFamily="49" charset="0"/>
              </a:rPr>
              <a:t>(</a:t>
            </a:r>
            <a:r>
              <a:rPr lang="en-US" sz="2200" b="1" dirty="0">
                <a:solidFill>
                  <a:schemeClr val="accent6"/>
                </a:solidFill>
                <a:latin typeface="Courier New" panose="02070309020205020404" pitchFamily="49" charset="0"/>
                <a:cs typeface="Courier New" panose="02070309020205020404" pitchFamily="49" charset="0"/>
              </a:rPr>
              <a:t>“Error: numbers only”)</a:t>
            </a:r>
          </a:p>
          <a:p>
            <a:pPr marL="0" indent="0">
              <a:buNone/>
            </a:pPr>
            <a:r>
              <a:rPr lang="en-US" sz="2200" b="1" dirty="0">
                <a:latin typeface="Courier New" panose="02070309020205020404" pitchFamily="49" charset="0"/>
                <a:cs typeface="Courier New" panose="02070309020205020404" pitchFamily="49" charset="0"/>
              </a:rPr>
              <a:t>	7.		sys.exit()</a:t>
            </a:r>
          </a:p>
          <a:p>
            <a:pPr marL="0" indent="0">
              <a:buNone/>
            </a:pPr>
            <a:r>
              <a:rPr lang="en-US" sz="2200" b="1" dirty="0">
                <a:latin typeface="Courier New" panose="02070309020205020404" pitchFamily="49" charset="0"/>
                <a:cs typeface="Courier New" panose="02070309020205020404" pitchFamily="49" charset="0"/>
              </a:rPr>
              <a:t>	8.	</a:t>
            </a:r>
            <a:r>
              <a:rPr lang="en-US" sz="2200" b="1" dirty="0">
                <a:solidFill>
                  <a:srgbClr val="FFC000"/>
                </a:solidFill>
                <a:latin typeface="Courier New" panose="02070309020205020404" pitchFamily="49" charset="0"/>
                <a:cs typeface="Courier New" panose="02070309020205020404" pitchFamily="49" charset="0"/>
              </a:rPr>
              <a:t>else</a:t>
            </a:r>
            <a:r>
              <a:rPr lang="en-US" sz="2200" b="1" dirty="0">
                <a:latin typeface="Courier New" panose="02070309020205020404" pitchFamily="49" charset="0"/>
                <a:cs typeface="Courier New" panose="02070309020205020404" pitchFamily="49" charset="0"/>
              </a:rPr>
              <a:t>:</a:t>
            </a:r>
          </a:p>
          <a:p>
            <a:pPr marL="0" indent="0">
              <a:buNone/>
            </a:pPr>
            <a:r>
              <a:rPr lang="en-US" sz="2200" b="1" dirty="0">
                <a:latin typeface="Courier New" panose="02070309020205020404" pitchFamily="49" charset="0"/>
                <a:cs typeface="Courier New" panose="02070309020205020404" pitchFamily="49" charset="0"/>
              </a:rPr>
              <a:t>	9.		</a:t>
            </a:r>
            <a:r>
              <a:rPr lang="en-US" sz="2200" b="1" dirty="0">
                <a:solidFill>
                  <a:srgbClr val="FFC000"/>
                </a:solidFill>
                <a:latin typeface="Courier New" panose="02070309020205020404" pitchFamily="49" charset="0"/>
                <a:cs typeface="Courier New" panose="02070309020205020404" pitchFamily="49" charset="0"/>
              </a:rPr>
              <a:t>print</a:t>
            </a:r>
            <a:r>
              <a:rPr lang="en-US" sz="2200" b="1" dirty="0">
                <a:latin typeface="Courier New" panose="02070309020205020404" pitchFamily="49" charset="0"/>
                <a:cs typeface="Courier New" panose="02070309020205020404" pitchFamily="49" charset="0"/>
              </a:rPr>
              <a:t> (num1 </a:t>
            </a:r>
            <a:r>
              <a:rPr lang="en-US" sz="2200" b="1" dirty="0">
                <a:solidFill>
                  <a:srgbClr val="FFC000"/>
                </a:solidFill>
                <a:latin typeface="Courier New" panose="02070309020205020404" pitchFamily="49" charset="0"/>
                <a:cs typeface="Courier New" panose="02070309020205020404" pitchFamily="49" charset="0"/>
              </a:rPr>
              <a:t>+</a:t>
            </a:r>
            <a:r>
              <a:rPr lang="en-US" sz="2200" b="1" dirty="0">
                <a:latin typeface="Courier New" panose="02070309020205020404" pitchFamily="49" charset="0"/>
                <a:cs typeface="Courier New" panose="02070309020205020404" pitchFamily="49" charset="0"/>
              </a:rPr>
              <a:t> num2)</a:t>
            </a:r>
          </a:p>
          <a:p>
            <a:pPr marL="0" indent="0">
              <a:buNone/>
            </a:pPr>
            <a:endParaRPr lang="en-US" b="1" dirty="0"/>
          </a:p>
          <a:p>
            <a:endParaRPr lang="en-US" dirty="0"/>
          </a:p>
          <a:p>
            <a:r>
              <a:rPr lang="en-US" dirty="0"/>
              <a:t>When calling the script:</a:t>
            </a:r>
          </a:p>
          <a:p>
            <a:pPr marL="0" indent="0">
              <a:buNone/>
            </a:pPr>
            <a:r>
              <a:rPr lang="en-US" b="1" dirty="0">
                <a:latin typeface="Courier New" panose="02070309020205020404" pitchFamily="49" charset="0"/>
                <a:cs typeface="Courier New" panose="02070309020205020404" pitchFamily="49" charset="0"/>
              </a:rPr>
              <a:t>&gt;cservin$ python3 numbersQuestion.py </a:t>
            </a:r>
          </a:p>
          <a:p>
            <a:pPr marL="0" indent="0">
              <a:buNone/>
            </a:pPr>
            <a:r>
              <a:rPr lang="en-US" b="1" dirty="0">
                <a:latin typeface="Courier New" panose="02070309020205020404" pitchFamily="49" charset="0"/>
                <a:cs typeface="Courier New" panose="02070309020205020404" pitchFamily="49" charset="0"/>
              </a:rPr>
              <a:t>enter a number: cat</a:t>
            </a:r>
          </a:p>
          <a:p>
            <a:pPr marL="0" indent="0">
              <a:buNone/>
            </a:pPr>
            <a:r>
              <a:rPr lang="en-US" b="1" dirty="0">
                <a:latin typeface="Courier New" panose="02070309020205020404" pitchFamily="49" charset="0"/>
                <a:cs typeface="Courier New" panose="02070309020205020404" pitchFamily="49" charset="0"/>
              </a:rPr>
              <a:t>Error: numbers only</a:t>
            </a:r>
          </a:p>
          <a:p>
            <a:pPr marL="0" indent="0">
              <a:buNone/>
            </a:pPr>
            <a:r>
              <a:rPr lang="en-US" b="1" dirty="0">
                <a:latin typeface="Courier New" panose="02070309020205020404" pitchFamily="49" charset="0"/>
                <a:cs typeface="Courier New" panose="02070309020205020404" pitchFamily="49" charset="0"/>
              </a:rPr>
              <a:t>&gt;cservin$ python3 numbersQuestion.py 5 3</a:t>
            </a:r>
          </a:p>
          <a:p>
            <a:pPr marL="0" indent="0">
              <a:buNone/>
            </a:pPr>
            <a:r>
              <a:rPr lang="en-US" b="1" dirty="0">
                <a:latin typeface="Courier New" panose="02070309020205020404" pitchFamily="49" charset="0"/>
                <a:cs typeface="Courier New" panose="02070309020205020404" pitchFamily="49" charset="0"/>
              </a:rPr>
              <a:t>enter a number: 5</a:t>
            </a:r>
          </a:p>
          <a:p>
            <a:pPr marL="0" indent="0">
              <a:buNone/>
            </a:pPr>
            <a:r>
              <a:rPr lang="en-US" b="1" dirty="0">
                <a:latin typeface="Courier New" panose="02070309020205020404" pitchFamily="49" charset="0"/>
                <a:cs typeface="Courier New" panose="02070309020205020404" pitchFamily="49" charset="0"/>
              </a:rPr>
              <a:t>enter a number: 3</a:t>
            </a:r>
          </a:p>
          <a:p>
            <a:pPr marL="0" indent="0">
              <a:buNone/>
            </a:pPr>
            <a:r>
              <a:rPr lang="en-US" b="1" dirty="0">
                <a:latin typeface="Courier New" panose="02070309020205020404" pitchFamily="49" charset="0"/>
                <a:cs typeface="Courier New" panose="02070309020205020404" pitchFamily="49" charset="0"/>
              </a:rPr>
              <a:t>8</a:t>
            </a:r>
          </a:p>
        </p:txBody>
      </p:sp>
      <p:sp>
        <p:nvSpPr>
          <p:cNvPr id="6" name="Content Placeholder 2">
            <a:extLst>
              <a:ext uri="{FF2B5EF4-FFF2-40B4-BE49-F238E27FC236}">
                <a16:creationId xmlns:a16="http://schemas.microsoft.com/office/drawing/2014/main" id="{C2180939-E28B-C44C-A0EE-FCAFD98343F3}"/>
              </a:ext>
            </a:extLst>
          </p:cNvPr>
          <p:cNvSpPr txBox="1">
            <a:spLocks/>
          </p:cNvSpPr>
          <p:nvPr/>
        </p:nvSpPr>
        <p:spPr>
          <a:xfrm>
            <a:off x="656458" y="3838928"/>
            <a:ext cx="7004050" cy="357189"/>
          </a:xfrm>
          <a:prstGeom prst="rect">
            <a:avLst/>
          </a:prstGeom>
          <a:solidFill>
            <a:schemeClr val="bg2"/>
          </a:solidFill>
        </p:spPr>
        <p:txBody>
          <a:bodyPr vert="horz" lIns="91440" tIns="45720" rIns="91440" bIns="45720" rtlCol="0">
            <a:normAutofit lnSpcReduction="10000"/>
          </a:bodyPr>
          <a:lstStyle>
            <a:lvl1pPr marL="171450" marR="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b="1" dirty="0"/>
              <a:t>Execution and Output:</a:t>
            </a:r>
          </a:p>
        </p:txBody>
      </p:sp>
    </p:spTree>
    <p:extLst>
      <p:ext uri="{BB962C8B-B14F-4D97-AF65-F5344CB8AC3E}">
        <p14:creationId xmlns:p14="http://schemas.microsoft.com/office/powerpoint/2010/main" val="10569904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1774"/>
            <a:ext cx="7886700" cy="1325563"/>
          </a:xfrm>
        </p:spPr>
        <p:txBody>
          <a:bodyPr>
            <a:normAutofit/>
          </a:bodyPr>
          <a:lstStyle/>
          <a:p>
            <a:r>
              <a:rPr lang="en-US" dirty="0"/>
              <a:t>The Command Line (Linux Reminder)</a:t>
            </a:r>
            <a:endParaRPr lang="en-US" i="1" dirty="0"/>
          </a:p>
        </p:txBody>
      </p:sp>
      <p:sp>
        <p:nvSpPr>
          <p:cNvPr id="3" name="Content Placeholder 2"/>
          <p:cNvSpPr>
            <a:spLocks noGrp="1"/>
          </p:cNvSpPr>
          <p:nvPr>
            <p:ph idx="1"/>
          </p:nvPr>
        </p:nvSpPr>
        <p:spPr>
          <a:xfrm>
            <a:off x="533400" y="1295400"/>
            <a:ext cx="8153400" cy="4800600"/>
          </a:xfrm>
        </p:spPr>
        <p:txBody>
          <a:bodyPr>
            <a:noAutofit/>
          </a:bodyPr>
          <a:lstStyle/>
          <a:p>
            <a:r>
              <a:rPr lang="en-US" dirty="0"/>
              <a:t>The </a:t>
            </a:r>
            <a:r>
              <a:rPr lang="en-US" i="1" dirty="0"/>
              <a:t>command line</a:t>
            </a:r>
            <a:r>
              <a:rPr lang="en-US" dirty="0"/>
              <a:t> refers to the command that you give.</a:t>
            </a:r>
          </a:p>
          <a:p>
            <a:endParaRPr lang="en-US" dirty="0"/>
          </a:p>
          <a:p>
            <a:pPr marL="0" indent="0">
              <a:buNone/>
            </a:pPr>
            <a:r>
              <a:rPr lang="en-US" dirty="0"/>
              <a:t>	</a:t>
            </a:r>
            <a:r>
              <a:rPr lang="en-US" sz="1800" dirty="0">
                <a:latin typeface="Courier"/>
              </a:rPr>
              <a:t>grep </a:t>
            </a:r>
            <a:r>
              <a:rPr lang="en-US" sz="1800" dirty="0" err="1">
                <a:latin typeface="Courier"/>
              </a:rPr>
              <a:t>gry</a:t>
            </a:r>
            <a:r>
              <a:rPr lang="en-US" sz="1800" dirty="0">
                <a:latin typeface="Courier"/>
              </a:rPr>
              <a:t> </a:t>
            </a:r>
            <a:r>
              <a:rPr lang="en-US" sz="1800" dirty="0" err="1">
                <a:latin typeface="Courier"/>
              </a:rPr>
              <a:t>dict.txt</a:t>
            </a:r>
            <a:endParaRPr lang="en-US" sz="1800" dirty="0">
              <a:latin typeface="Courier"/>
            </a:endParaRPr>
          </a:p>
          <a:p>
            <a:r>
              <a:rPr lang="en-US" i="1" dirty="0">
                <a:latin typeface="Courier New" panose="02070309020205020404" pitchFamily="49" charset="0"/>
                <a:cs typeface="Courier New" panose="02070309020205020404" pitchFamily="49" charset="0"/>
              </a:rPr>
              <a:t>grep</a:t>
            </a:r>
            <a:r>
              <a:rPr lang="en-US" dirty="0"/>
              <a:t> is the </a:t>
            </a:r>
            <a:r>
              <a:rPr lang="en-US" i="1" dirty="0"/>
              <a:t>command.</a:t>
            </a:r>
          </a:p>
          <a:p>
            <a:r>
              <a:rPr lang="en-US" i="1" dirty="0" err="1">
                <a:latin typeface="Courier New" panose="02070309020205020404" pitchFamily="49" charset="0"/>
                <a:cs typeface="Courier New" panose="02070309020205020404" pitchFamily="49" charset="0"/>
              </a:rPr>
              <a:t>gry</a:t>
            </a:r>
            <a:r>
              <a:rPr lang="en-US" dirty="0"/>
              <a:t> and </a:t>
            </a:r>
            <a:r>
              <a:rPr lang="en-US" i="1" dirty="0" err="1">
                <a:latin typeface="Courier New" panose="02070309020205020404" pitchFamily="49" charset="0"/>
                <a:cs typeface="Courier New" panose="02070309020205020404" pitchFamily="49" charset="0"/>
              </a:rPr>
              <a:t>dict</a:t>
            </a:r>
            <a:r>
              <a:rPr lang="en-US" dirty="0" err="1"/>
              <a:t>.</a:t>
            </a:r>
            <a:r>
              <a:rPr lang="en-US" i="1" dirty="0" err="1">
                <a:latin typeface="Courier New" panose="02070309020205020404" pitchFamily="49" charset="0"/>
                <a:cs typeface="Courier New" panose="02070309020205020404" pitchFamily="49" charset="0"/>
              </a:rPr>
              <a:t>txt</a:t>
            </a:r>
            <a:r>
              <a:rPr lang="en-US" dirty="0"/>
              <a:t> are the </a:t>
            </a:r>
            <a:r>
              <a:rPr lang="en-US" i="1" dirty="0"/>
              <a:t>arguments.</a:t>
            </a:r>
            <a:endParaRPr lang="en-US" dirty="0"/>
          </a:p>
          <a:p>
            <a:r>
              <a:rPr lang="en-US" dirty="0"/>
              <a:t>Arguments are counted from the command going right. The command is argument 0.</a:t>
            </a:r>
          </a:p>
          <a:p>
            <a:pPr lvl="1"/>
            <a:r>
              <a:rPr lang="en-US" sz="2100" i="1" dirty="0" err="1">
                <a:latin typeface="Courier New" panose="02070309020205020404" pitchFamily="49" charset="0"/>
                <a:cs typeface="Courier New" panose="02070309020205020404" pitchFamily="49" charset="0"/>
              </a:rPr>
              <a:t>gry</a:t>
            </a:r>
            <a:r>
              <a:rPr lang="en-US" sz="2100" dirty="0"/>
              <a:t> is argument 1.</a:t>
            </a:r>
          </a:p>
          <a:p>
            <a:pPr lvl="1"/>
            <a:r>
              <a:rPr lang="en-US" sz="2100" i="1" dirty="0" err="1">
                <a:latin typeface="Courier New" panose="02070309020205020404" pitchFamily="49" charset="0"/>
                <a:cs typeface="Courier New" panose="02070309020205020404" pitchFamily="49" charset="0"/>
              </a:rPr>
              <a:t>dict</a:t>
            </a:r>
            <a:r>
              <a:rPr lang="en-US" sz="2100" dirty="0" err="1"/>
              <a:t>.</a:t>
            </a:r>
            <a:r>
              <a:rPr lang="en-US" sz="2100" dirty="0" err="1">
                <a:latin typeface="Courier New" panose="02070309020205020404" pitchFamily="49" charset="0"/>
                <a:cs typeface="Courier New" panose="02070309020205020404" pitchFamily="49" charset="0"/>
              </a:rPr>
              <a:t>txt</a:t>
            </a:r>
            <a:r>
              <a:rPr lang="en-US" sz="2100" dirty="0"/>
              <a:t> is argument 2.</a:t>
            </a:r>
          </a:p>
          <a:p>
            <a:pPr marL="0" indent="0">
              <a:buNone/>
            </a:pPr>
            <a:endParaRPr lang="en-US" sz="2400" dirty="0"/>
          </a:p>
        </p:txBody>
      </p:sp>
    </p:spTree>
    <p:extLst>
      <p:ext uri="{BB962C8B-B14F-4D97-AF65-F5344CB8AC3E}">
        <p14:creationId xmlns:p14="http://schemas.microsoft.com/office/powerpoint/2010/main" val="20658601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1774"/>
            <a:ext cx="7886700" cy="1325563"/>
          </a:xfrm>
        </p:spPr>
        <p:txBody>
          <a:bodyPr>
            <a:normAutofit/>
          </a:bodyPr>
          <a:lstStyle/>
          <a:p>
            <a:r>
              <a:rPr lang="en-US" dirty="0"/>
              <a:t>Handling Command Line Arguments List in Python</a:t>
            </a:r>
            <a:endParaRPr lang="en-US" i="1" dirty="0"/>
          </a:p>
        </p:txBody>
      </p:sp>
      <p:sp>
        <p:nvSpPr>
          <p:cNvPr id="3" name="Content Placeholder 2"/>
          <p:cNvSpPr>
            <a:spLocks noGrp="1"/>
          </p:cNvSpPr>
          <p:nvPr>
            <p:ph idx="1"/>
          </p:nvPr>
        </p:nvSpPr>
        <p:spPr>
          <a:xfrm>
            <a:off x="533400" y="1295400"/>
            <a:ext cx="8153400" cy="4800600"/>
          </a:xfrm>
        </p:spPr>
        <p:txBody>
          <a:bodyPr>
            <a:noAutofit/>
          </a:bodyPr>
          <a:lstStyle/>
          <a:p>
            <a:r>
              <a:rPr lang="en-US" dirty="0"/>
              <a:t>In Python we will run the Python script as the command to execute several operations. For example, argsProcess.py.</a:t>
            </a:r>
          </a:p>
          <a:p>
            <a:pPr marL="0" indent="0">
              <a:buNone/>
            </a:pPr>
            <a:endParaRPr lang="en-US" dirty="0"/>
          </a:p>
          <a:p>
            <a:pPr marL="0" indent="0">
              <a:buNone/>
            </a:pPr>
            <a:r>
              <a:rPr lang="en-US" dirty="0"/>
              <a:t>	</a:t>
            </a:r>
            <a:r>
              <a:rPr lang="en-US" sz="1800" dirty="0">
                <a:latin typeface="Courier New" charset="0"/>
                <a:ea typeface="Courier New" charset="0"/>
                <a:cs typeface="Courier New" charset="0"/>
              </a:rPr>
              <a:t>&gt;python </a:t>
            </a:r>
            <a:r>
              <a:rPr lang="en-US" sz="1800" dirty="0" err="1">
                <a:latin typeface="Courier New" charset="0"/>
                <a:ea typeface="Courier New" charset="0"/>
                <a:cs typeface="Courier New" charset="0"/>
              </a:rPr>
              <a:t>argsProcess.py</a:t>
            </a:r>
            <a:r>
              <a:rPr lang="en-US" sz="1800" dirty="0">
                <a:latin typeface="Courier New" charset="0"/>
                <a:ea typeface="Courier New" charset="0"/>
                <a:cs typeface="Courier New" charset="0"/>
              </a:rPr>
              <a:t>  hello 1 2</a:t>
            </a:r>
          </a:p>
          <a:p>
            <a:r>
              <a:rPr lang="en-US" i="1" dirty="0" err="1"/>
              <a:t>argsProcess</a:t>
            </a:r>
            <a:r>
              <a:rPr lang="en-US" i="1" dirty="0"/>
              <a:t> </a:t>
            </a:r>
            <a:r>
              <a:rPr lang="en-US" dirty="0"/>
              <a:t>is the program that we are running.</a:t>
            </a:r>
          </a:p>
          <a:p>
            <a:r>
              <a:rPr lang="en-US" i="1" dirty="0"/>
              <a:t>hello</a:t>
            </a:r>
            <a:r>
              <a:rPr lang="en-US" dirty="0"/>
              <a:t> is the first argument</a:t>
            </a:r>
            <a:endParaRPr lang="en-US" i="1" dirty="0"/>
          </a:p>
          <a:p>
            <a:r>
              <a:rPr lang="en-US" dirty="0"/>
              <a:t>1 is the second argument </a:t>
            </a:r>
          </a:p>
          <a:p>
            <a:r>
              <a:rPr lang="en-US" dirty="0"/>
              <a:t>2 is the third argument</a:t>
            </a:r>
          </a:p>
          <a:p>
            <a:r>
              <a:rPr lang="en-US" dirty="0"/>
              <a:t>Arguments are counted from the command going right; the program is argument 0.</a:t>
            </a:r>
          </a:p>
          <a:p>
            <a:pPr marL="0" indent="0">
              <a:buNone/>
            </a:pPr>
            <a:endParaRPr lang="en-US" sz="2400" dirty="0"/>
          </a:p>
        </p:txBody>
      </p:sp>
    </p:spTree>
    <p:extLst>
      <p:ext uri="{BB962C8B-B14F-4D97-AF65-F5344CB8AC3E}">
        <p14:creationId xmlns:p14="http://schemas.microsoft.com/office/powerpoint/2010/main" val="4714210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1774"/>
            <a:ext cx="7886700" cy="1325563"/>
          </a:xfrm>
        </p:spPr>
        <p:txBody>
          <a:bodyPr>
            <a:normAutofit/>
          </a:bodyPr>
          <a:lstStyle/>
          <a:p>
            <a:r>
              <a:rPr lang="en-US" dirty="0"/>
              <a:t>Referring to Arguments</a:t>
            </a:r>
            <a:endParaRPr lang="en-US" i="1" dirty="0"/>
          </a:p>
        </p:txBody>
      </p:sp>
      <p:sp>
        <p:nvSpPr>
          <p:cNvPr id="3" name="Content Placeholder 2"/>
          <p:cNvSpPr>
            <a:spLocks noGrp="1"/>
          </p:cNvSpPr>
          <p:nvPr>
            <p:ph idx="1"/>
          </p:nvPr>
        </p:nvSpPr>
        <p:spPr>
          <a:xfrm>
            <a:off x="533400" y="1295400"/>
            <a:ext cx="8153400" cy="4800600"/>
          </a:xfrm>
        </p:spPr>
        <p:txBody>
          <a:bodyPr>
            <a:noAutofit/>
          </a:bodyPr>
          <a:lstStyle/>
          <a:p>
            <a:pPr marL="0" indent="0">
              <a:buNone/>
            </a:pPr>
            <a:r>
              <a:rPr lang="en-US" dirty="0"/>
              <a:t>In the script, </a:t>
            </a:r>
            <a:r>
              <a:rPr lang="en-US" i="1" dirty="0"/>
              <a:t>n</a:t>
            </a:r>
            <a:r>
              <a:rPr lang="en-US" dirty="0"/>
              <a:t> refers to the </a:t>
            </a:r>
            <a:r>
              <a:rPr lang="en-US" i="1" dirty="0"/>
              <a:t>n</a:t>
            </a:r>
            <a:r>
              <a:rPr lang="en-US" dirty="0"/>
              <a:t>th argument.</a:t>
            </a:r>
          </a:p>
          <a:p>
            <a:pPr marL="0" indent="0">
              <a:buNone/>
            </a:pPr>
            <a:r>
              <a:rPr lang="en-US" dirty="0"/>
              <a:t>So, in the command line shown on the previous slide, if we are interested to process arguments we need to  </a:t>
            </a:r>
            <a:r>
              <a:rPr lang="en-US" i="1" dirty="0"/>
              <a:t>grep</a:t>
            </a:r>
            <a:r>
              <a:rPr lang="en-US" dirty="0"/>
              <a:t> were a script:</a:t>
            </a:r>
          </a:p>
          <a:p>
            <a:r>
              <a:rPr lang="en-US" dirty="0" err="1">
                <a:latin typeface="Courier New" charset="0"/>
                <a:ea typeface="Courier New" charset="0"/>
                <a:cs typeface="Courier New" charset="0"/>
              </a:rPr>
              <a:t>sys.argv</a:t>
            </a:r>
            <a:r>
              <a:rPr lang="en-US" dirty="0">
                <a:latin typeface="Courier New" charset="0"/>
                <a:ea typeface="Courier New" charset="0"/>
                <a:cs typeface="Courier New" charset="0"/>
              </a:rPr>
              <a:t>[0] </a:t>
            </a:r>
            <a:r>
              <a:rPr lang="en-US" dirty="0"/>
              <a:t>is “</a:t>
            </a:r>
            <a:r>
              <a:rPr lang="en-US" dirty="0" err="1"/>
              <a:t>argsProcess.py</a:t>
            </a:r>
            <a:r>
              <a:rPr lang="en-US" dirty="0"/>
              <a:t>”.</a:t>
            </a:r>
            <a:endParaRPr lang="en-US" dirty="0">
              <a:latin typeface="Courier New" charset="0"/>
              <a:ea typeface="Courier New" charset="0"/>
              <a:cs typeface="Courier New" charset="0"/>
            </a:endParaRPr>
          </a:p>
          <a:p>
            <a:r>
              <a:rPr lang="en-US" dirty="0" err="1">
                <a:latin typeface="Courier New" charset="0"/>
                <a:ea typeface="Courier New" charset="0"/>
                <a:cs typeface="Courier New" charset="0"/>
              </a:rPr>
              <a:t>sys.argv</a:t>
            </a:r>
            <a:r>
              <a:rPr lang="en-US" dirty="0">
                <a:latin typeface="Courier New" charset="0"/>
                <a:ea typeface="Courier New" charset="0"/>
                <a:cs typeface="Courier New" charset="0"/>
              </a:rPr>
              <a:t>[1] </a:t>
            </a:r>
            <a:r>
              <a:rPr lang="en-US" dirty="0"/>
              <a:t>is “hello”.</a:t>
            </a:r>
          </a:p>
          <a:p>
            <a:r>
              <a:rPr lang="en-US" dirty="0" err="1">
                <a:latin typeface="Courier New" charset="0"/>
                <a:ea typeface="Courier New" charset="0"/>
                <a:cs typeface="Courier New" charset="0"/>
              </a:rPr>
              <a:t>sys.argv</a:t>
            </a:r>
            <a:r>
              <a:rPr lang="en-US" dirty="0">
                <a:latin typeface="Courier New" charset="0"/>
                <a:ea typeface="Courier New" charset="0"/>
                <a:cs typeface="Courier New" charset="0"/>
              </a:rPr>
              <a:t>[2] </a:t>
            </a:r>
            <a:r>
              <a:rPr lang="en-US" dirty="0"/>
              <a:t>is “1”.</a:t>
            </a:r>
          </a:p>
          <a:p>
            <a:r>
              <a:rPr lang="en-US" dirty="0" err="1">
                <a:latin typeface="Courier New" charset="0"/>
                <a:ea typeface="Courier New" charset="0"/>
                <a:cs typeface="Courier New" charset="0"/>
              </a:rPr>
              <a:t>sys.argv</a:t>
            </a:r>
            <a:r>
              <a:rPr lang="en-US" dirty="0">
                <a:latin typeface="Courier New" charset="0"/>
                <a:ea typeface="Courier New" charset="0"/>
                <a:cs typeface="Courier New" charset="0"/>
              </a:rPr>
              <a:t>[3] </a:t>
            </a:r>
            <a:r>
              <a:rPr lang="en-US" dirty="0"/>
              <a:t>is “2”.</a:t>
            </a:r>
          </a:p>
          <a:p>
            <a:pPr marL="0" indent="0">
              <a:buNone/>
            </a:pPr>
            <a:endParaRPr lang="en-US" sz="2400" dirty="0"/>
          </a:p>
        </p:txBody>
      </p:sp>
    </p:spTree>
    <p:extLst>
      <p:ext uri="{BB962C8B-B14F-4D97-AF65-F5344CB8AC3E}">
        <p14:creationId xmlns:p14="http://schemas.microsoft.com/office/powerpoint/2010/main" val="1494459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1774"/>
            <a:ext cx="7886700" cy="1325563"/>
          </a:xfrm>
        </p:spPr>
        <p:txBody>
          <a:bodyPr>
            <a:normAutofit/>
          </a:bodyPr>
          <a:lstStyle/>
          <a:p>
            <a:r>
              <a:rPr lang="en-US" dirty="0"/>
              <a:t>Parsing Arguments</a:t>
            </a:r>
            <a:endParaRPr lang="en-US" i="1" dirty="0"/>
          </a:p>
        </p:txBody>
      </p:sp>
      <p:sp>
        <p:nvSpPr>
          <p:cNvPr id="3" name="Content Placeholder 2"/>
          <p:cNvSpPr>
            <a:spLocks noGrp="1"/>
          </p:cNvSpPr>
          <p:nvPr>
            <p:ph idx="1"/>
          </p:nvPr>
        </p:nvSpPr>
        <p:spPr>
          <a:xfrm>
            <a:off x="533400" y="1295400"/>
            <a:ext cx="8153400" cy="4800600"/>
          </a:xfrm>
        </p:spPr>
        <p:txBody>
          <a:bodyPr>
            <a:noAutofit/>
          </a:bodyPr>
          <a:lstStyle/>
          <a:p>
            <a:r>
              <a:rPr lang="en-US" dirty="0"/>
              <a:t>Values considered through arguments must be checked for security purposes.</a:t>
            </a:r>
          </a:p>
          <a:p>
            <a:r>
              <a:rPr lang="en-US" dirty="0"/>
              <a:t>Python will consider any value </a:t>
            </a:r>
            <a:r>
              <a:rPr lang="en-US" i="1" dirty="0"/>
              <a:t>passed </a:t>
            </a:r>
            <a:r>
              <a:rPr lang="en-US" dirty="0"/>
              <a:t>as arguments as string; however, occasionally we’re required to perform operations with numeric values.</a:t>
            </a:r>
          </a:p>
          <a:p>
            <a:r>
              <a:rPr lang="en-US" dirty="0"/>
              <a:t>Python provides build-in functionality to transform a string into numeric values. </a:t>
            </a:r>
          </a:p>
          <a:p>
            <a:r>
              <a:rPr lang="en-US" dirty="0"/>
              <a:t>Assume the variable x </a:t>
            </a:r>
          </a:p>
          <a:p>
            <a:pPr lvl="1"/>
            <a:r>
              <a:rPr lang="en-US" dirty="0">
                <a:latin typeface="Courier New" charset="0"/>
                <a:ea typeface="Courier New" charset="0"/>
                <a:cs typeface="Courier New" charset="0"/>
              </a:rPr>
              <a:t>int(x)</a:t>
            </a:r>
            <a:r>
              <a:rPr lang="en-US" dirty="0"/>
              <a:t> – will transform the value of x into a integer value.</a:t>
            </a:r>
          </a:p>
          <a:p>
            <a:pPr lvl="1"/>
            <a:r>
              <a:rPr lang="en-US" dirty="0">
                <a:latin typeface="Courier New" charset="0"/>
                <a:ea typeface="Courier New" charset="0"/>
                <a:cs typeface="Courier New" charset="0"/>
              </a:rPr>
              <a:t>float(x) </a:t>
            </a:r>
            <a:r>
              <a:rPr lang="en-US" dirty="0"/>
              <a:t>– will transform the value x into a floating value.</a:t>
            </a:r>
          </a:p>
          <a:p>
            <a:pPr marL="0" indent="0">
              <a:buNone/>
            </a:pPr>
            <a:endParaRPr lang="en-US" sz="2400" dirty="0"/>
          </a:p>
        </p:txBody>
      </p:sp>
    </p:spTree>
    <p:extLst>
      <p:ext uri="{BB962C8B-B14F-4D97-AF65-F5344CB8AC3E}">
        <p14:creationId xmlns:p14="http://schemas.microsoft.com/office/powerpoint/2010/main" val="6771893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1774"/>
            <a:ext cx="7886700" cy="1325563"/>
          </a:xfrm>
        </p:spPr>
        <p:txBody>
          <a:bodyPr>
            <a:normAutofit/>
          </a:bodyPr>
          <a:lstStyle/>
          <a:p>
            <a:r>
              <a:rPr lang="en-US" dirty="0"/>
              <a:t>Example (argument)</a:t>
            </a:r>
            <a:endParaRPr lang="en-US" i="1" dirty="0"/>
          </a:p>
        </p:txBody>
      </p:sp>
      <p:sp>
        <p:nvSpPr>
          <p:cNvPr id="3" name="Content Placeholder 2"/>
          <p:cNvSpPr>
            <a:spLocks noGrp="1"/>
          </p:cNvSpPr>
          <p:nvPr>
            <p:ph idx="1"/>
          </p:nvPr>
        </p:nvSpPr>
        <p:spPr>
          <a:xfrm>
            <a:off x="533400" y="1295400"/>
            <a:ext cx="8153400" cy="4800600"/>
          </a:xfrm>
        </p:spPr>
        <p:txBody>
          <a:bodyPr>
            <a:noAutofit/>
          </a:bodyPr>
          <a:lstStyle/>
          <a:p>
            <a:pPr marL="0" indent="0">
              <a:buNone/>
            </a:pPr>
            <a:r>
              <a:rPr lang="en-US" dirty="0">
                <a:latin typeface="Courier"/>
              </a:rPr>
              <a:t>import sys</a:t>
            </a:r>
          </a:p>
          <a:p>
            <a:pPr marL="0" indent="0">
              <a:buNone/>
            </a:pPr>
            <a:r>
              <a:rPr lang="en-US" dirty="0">
                <a:latin typeface="Courier"/>
              </a:rPr>
              <a:t>if </a:t>
            </a:r>
            <a:r>
              <a:rPr lang="en-US" dirty="0" err="1">
                <a:latin typeface="Courier"/>
              </a:rPr>
              <a:t>len</a:t>
            </a:r>
            <a:r>
              <a:rPr lang="en-US" dirty="0">
                <a:latin typeface="Courier"/>
              </a:rPr>
              <a:t>(</a:t>
            </a:r>
            <a:r>
              <a:rPr lang="en-US" dirty="0" err="1">
                <a:latin typeface="Courier"/>
              </a:rPr>
              <a:t>sys.argv</a:t>
            </a:r>
            <a:r>
              <a:rPr lang="en-US" dirty="0">
                <a:latin typeface="Courier"/>
              </a:rPr>
              <a:t>) == 1 :</a:t>
            </a:r>
          </a:p>
          <a:p>
            <a:pPr marL="0" indent="0">
              <a:buNone/>
            </a:pPr>
            <a:r>
              <a:rPr lang="en-US" dirty="0">
                <a:latin typeface="Courier"/>
              </a:rPr>
              <a:t>	print("There is 1 argument”)</a:t>
            </a:r>
          </a:p>
          <a:p>
            <a:pPr marL="0" indent="0">
              <a:buNone/>
            </a:pPr>
            <a:r>
              <a:rPr lang="en-US" dirty="0">
                <a:latin typeface="Courier"/>
              </a:rPr>
              <a:t>else:</a:t>
            </a:r>
          </a:p>
          <a:p>
            <a:pPr marL="0" indent="0">
              <a:buNone/>
            </a:pPr>
            <a:r>
              <a:rPr lang="en-US" dirty="0">
                <a:latin typeface="Courier"/>
              </a:rPr>
              <a:t>	print("There are 0, 2 or more arguments“)</a:t>
            </a:r>
          </a:p>
          <a:p>
            <a:pPr marL="0" indent="0">
              <a:buNone/>
            </a:pPr>
            <a:endParaRPr lang="en-US" sz="2400" dirty="0"/>
          </a:p>
        </p:txBody>
      </p:sp>
    </p:spTree>
    <p:extLst>
      <p:ext uri="{BB962C8B-B14F-4D97-AF65-F5344CB8AC3E}">
        <p14:creationId xmlns:p14="http://schemas.microsoft.com/office/powerpoint/2010/main" val="16736706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1774"/>
            <a:ext cx="7886700" cy="1325563"/>
          </a:xfrm>
        </p:spPr>
        <p:txBody>
          <a:bodyPr>
            <a:normAutofit/>
          </a:bodyPr>
          <a:lstStyle/>
          <a:p>
            <a:r>
              <a:rPr lang="en-US" dirty="0"/>
              <a:t>Parsing Arguments – Example </a:t>
            </a:r>
            <a:endParaRPr lang="en-US" i="1" dirty="0"/>
          </a:p>
        </p:txBody>
      </p:sp>
      <p:sp>
        <p:nvSpPr>
          <p:cNvPr id="4" name="Content Placeholder 2"/>
          <p:cNvSpPr>
            <a:spLocks noGrp="1"/>
          </p:cNvSpPr>
          <p:nvPr>
            <p:ph idx="1"/>
          </p:nvPr>
        </p:nvSpPr>
        <p:spPr>
          <a:xfrm>
            <a:off x="533400" y="1295400"/>
            <a:ext cx="8153400" cy="4800600"/>
          </a:xfrm>
        </p:spPr>
        <p:txBody>
          <a:bodyPr>
            <a:normAutofit/>
          </a:bodyPr>
          <a:lstStyle/>
          <a:p>
            <a:pPr marL="57150" indent="0">
              <a:buNone/>
            </a:pPr>
            <a:r>
              <a:rPr lang="en-US" dirty="0"/>
              <a:t>Note it is </a:t>
            </a:r>
            <a:r>
              <a:rPr lang="en-US" i="1" dirty="0"/>
              <a:t>textual</a:t>
            </a:r>
            <a:r>
              <a:rPr lang="en-US" dirty="0"/>
              <a:t> substitution (no transformations are performed).</a:t>
            </a:r>
          </a:p>
          <a:p>
            <a:pPr marL="57150" indent="0">
              <a:buNone/>
            </a:pPr>
            <a:endParaRPr lang="en-US" dirty="0"/>
          </a:p>
          <a:p>
            <a:pPr marL="57150" indent="0">
              <a:buNone/>
            </a:pP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1.	</a:t>
            </a:r>
            <a:r>
              <a:rPr lang="en-US" b="1" dirty="0">
                <a:solidFill>
                  <a:srgbClr val="FFC000"/>
                </a:solidFill>
                <a:latin typeface="Courier New" panose="02070309020205020404" pitchFamily="49" charset="0"/>
                <a:cs typeface="Courier New" panose="02070309020205020404" pitchFamily="49" charset="0"/>
              </a:rPr>
              <a:t>import</a:t>
            </a:r>
            <a:r>
              <a:rPr lang="en-US" b="1" dirty="0">
                <a:latin typeface="Courier New" panose="02070309020205020404" pitchFamily="49" charset="0"/>
                <a:cs typeface="Courier New" panose="02070309020205020404" pitchFamily="49" charset="0"/>
              </a:rPr>
              <a:t> sys</a:t>
            </a:r>
          </a:p>
          <a:p>
            <a:pPr marL="57150" indent="0">
              <a:buNone/>
            </a:pPr>
            <a:r>
              <a:rPr lang="en-US" b="1" dirty="0">
                <a:latin typeface="Courier New" panose="02070309020205020404" pitchFamily="49" charset="0"/>
                <a:cs typeface="Courier New" panose="02070309020205020404" pitchFamily="49" charset="0"/>
              </a:rPr>
              <a:t>	2.	</a:t>
            </a:r>
            <a:r>
              <a:rPr lang="en-US" b="1" dirty="0">
                <a:solidFill>
                  <a:srgbClr val="FFC000"/>
                </a:solidFill>
                <a:latin typeface="Courier New" panose="02070309020205020404" pitchFamily="49" charset="0"/>
                <a:cs typeface="Courier New" panose="02070309020205020404" pitchFamily="49" charset="0"/>
              </a:rPr>
              <a:t>print</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sys.argv</a:t>
            </a:r>
            <a:r>
              <a:rPr lang="en-US" b="1" dirty="0">
                <a:latin typeface="Courier New" panose="02070309020205020404" pitchFamily="49" charset="0"/>
                <a:cs typeface="Courier New" panose="02070309020205020404" pitchFamily="49" charset="0"/>
              </a:rPr>
              <a:t>[</a:t>
            </a:r>
            <a:r>
              <a:rPr lang="en-US" b="1" dirty="0">
                <a:solidFill>
                  <a:srgbClr val="00FF00"/>
                </a:solidFill>
                <a:latin typeface="Courier New" panose="02070309020205020404" pitchFamily="49" charset="0"/>
                <a:cs typeface="Courier New" panose="02070309020205020404" pitchFamily="49" charset="0"/>
              </a:rPr>
              <a:t>1</a:t>
            </a:r>
            <a:r>
              <a:rPr lang="en-US" b="1" dirty="0">
                <a:latin typeface="Courier New" panose="02070309020205020404" pitchFamily="49" charset="0"/>
                <a:cs typeface="Courier New" panose="02070309020205020404" pitchFamily="49" charset="0"/>
              </a:rPr>
              <a:t>], </a:t>
            </a:r>
            <a:r>
              <a:rPr lang="en-US" b="1" dirty="0">
                <a:solidFill>
                  <a:schemeClr val="accent6"/>
                </a:solidFill>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sys.argv</a:t>
            </a:r>
            <a:r>
              <a:rPr lang="en-US" b="1" dirty="0">
                <a:latin typeface="Courier New" panose="02070309020205020404" pitchFamily="49" charset="0"/>
                <a:cs typeface="Courier New" panose="02070309020205020404" pitchFamily="49" charset="0"/>
              </a:rPr>
              <a:t>[</a:t>
            </a:r>
            <a:r>
              <a:rPr lang="en-US" b="1" dirty="0">
                <a:solidFill>
                  <a:srgbClr val="00FF00"/>
                </a:solidFill>
                <a:latin typeface="Courier New" panose="02070309020205020404" pitchFamily="49" charset="0"/>
                <a:cs typeface="Courier New" panose="02070309020205020404" pitchFamily="49" charset="0"/>
              </a:rPr>
              <a:t>2</a:t>
            </a:r>
            <a:r>
              <a:rPr lang="en-US" b="1" dirty="0">
                <a:latin typeface="Courier New" panose="02070309020205020404" pitchFamily="49" charset="0"/>
                <a:cs typeface="Courier New" panose="02070309020205020404" pitchFamily="49" charset="0"/>
              </a:rPr>
              <a:t>])</a:t>
            </a:r>
          </a:p>
          <a:p>
            <a:pPr marL="57150" indent="0">
              <a:buNone/>
            </a:pPr>
            <a:r>
              <a:rPr lang="en-US" b="1" dirty="0">
                <a:latin typeface="Courier New" panose="02070309020205020404" pitchFamily="49" charset="0"/>
                <a:cs typeface="Courier New" panose="02070309020205020404" pitchFamily="49" charset="0"/>
              </a:rPr>
              <a:t>	3.	</a:t>
            </a:r>
            <a:r>
              <a:rPr lang="en-US" b="1" dirty="0">
                <a:solidFill>
                  <a:srgbClr val="FFC000"/>
                </a:solidFill>
                <a:latin typeface="Courier New" panose="02070309020205020404" pitchFamily="49" charset="0"/>
                <a:cs typeface="Courier New" panose="02070309020205020404" pitchFamily="49" charset="0"/>
              </a:rPr>
              <a:t>print</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sys.argv</a:t>
            </a:r>
            <a:r>
              <a:rPr lang="en-US" b="1" dirty="0">
                <a:latin typeface="Courier New" panose="02070309020205020404" pitchFamily="49" charset="0"/>
                <a:cs typeface="Courier New" panose="02070309020205020404" pitchFamily="49" charset="0"/>
              </a:rPr>
              <a:t>[</a:t>
            </a:r>
            <a:r>
              <a:rPr lang="en-US" b="1" dirty="0">
                <a:solidFill>
                  <a:srgbClr val="00FF00"/>
                </a:solidFill>
                <a:latin typeface="Courier New" panose="02070309020205020404" pitchFamily="49" charset="0"/>
                <a:cs typeface="Courier New" panose="02070309020205020404" pitchFamily="49" charset="0"/>
              </a:rPr>
              <a:t>1</a:t>
            </a:r>
            <a:r>
              <a:rPr lang="en-US" b="1" dirty="0">
                <a:latin typeface="Courier New" panose="02070309020205020404" pitchFamily="49" charset="0"/>
                <a:cs typeface="Courier New" panose="02070309020205020404" pitchFamily="49" charset="0"/>
              </a:rPr>
              <a:t>] </a:t>
            </a:r>
            <a:r>
              <a:rPr lang="en-US" b="1" dirty="0">
                <a:solidFill>
                  <a:srgbClr val="FFC000"/>
                </a:solidFill>
                <a:latin typeface="Courier New" panose="02070309020205020404" pitchFamily="49" charset="0"/>
                <a:cs typeface="Courier New" panose="02070309020205020404" pitchFamily="49" charset="0"/>
              </a:rPr>
              <a:t>+</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sys.argv</a:t>
            </a:r>
            <a:r>
              <a:rPr lang="en-US" b="1" dirty="0">
                <a:latin typeface="Courier New" panose="02070309020205020404" pitchFamily="49" charset="0"/>
                <a:cs typeface="Courier New" panose="02070309020205020404" pitchFamily="49" charset="0"/>
              </a:rPr>
              <a:t>[</a:t>
            </a:r>
            <a:r>
              <a:rPr lang="en-US" b="1" dirty="0">
                <a:solidFill>
                  <a:srgbClr val="00FF00"/>
                </a:solidFill>
                <a:latin typeface="Courier New" panose="02070309020205020404" pitchFamily="49" charset="0"/>
                <a:cs typeface="Courier New" panose="02070309020205020404" pitchFamily="49" charset="0"/>
              </a:rPr>
              <a:t>2</a:t>
            </a:r>
            <a:r>
              <a:rPr lang="en-US" b="1" dirty="0">
                <a:latin typeface="Courier New" panose="02070309020205020404" pitchFamily="49" charset="0"/>
                <a:cs typeface="Courier New" panose="02070309020205020404" pitchFamily="49" charset="0"/>
              </a:rPr>
              <a:t>])</a:t>
            </a:r>
          </a:p>
          <a:p>
            <a:pPr marL="57150" indent="0">
              <a:buNone/>
            </a:pPr>
            <a:endParaRPr lang="en-US" dirty="0"/>
          </a:p>
          <a:p>
            <a:pPr marL="57150" indent="0">
              <a:buNone/>
            </a:pPr>
            <a:endParaRPr lang="en-US" dirty="0"/>
          </a:p>
          <a:p>
            <a:pPr marL="57150" indent="0">
              <a:buNone/>
            </a:pPr>
            <a:r>
              <a:rPr lang="en-US" dirty="0"/>
              <a:t>The output obtained:</a:t>
            </a:r>
          </a:p>
          <a:p>
            <a:pPr marL="57150" indent="0">
              <a:buNone/>
            </a:pPr>
            <a:r>
              <a:rPr lang="en-US" sz="1800" dirty="0">
                <a:latin typeface="Courier New" charset="0"/>
                <a:ea typeface="Courier New" charset="0"/>
                <a:cs typeface="Courier New" charset="0"/>
              </a:rPr>
              <a:t>&gt;cservin$ python argsExample.py 2 3</a:t>
            </a:r>
          </a:p>
          <a:p>
            <a:pPr marL="57150" indent="0">
              <a:buNone/>
            </a:pPr>
            <a:r>
              <a:rPr lang="en-US" sz="1800" dirty="0">
                <a:latin typeface="Courier New" charset="0"/>
                <a:ea typeface="Courier New" charset="0"/>
                <a:cs typeface="Courier New" charset="0"/>
              </a:rPr>
              <a:t>   2  +  3</a:t>
            </a:r>
          </a:p>
          <a:p>
            <a:pPr marL="57150" indent="0">
              <a:buNone/>
            </a:pPr>
            <a:r>
              <a:rPr lang="en-US" sz="1800" dirty="0">
                <a:latin typeface="Courier New" charset="0"/>
                <a:ea typeface="Courier New" charset="0"/>
                <a:cs typeface="Courier New" charset="0"/>
              </a:rPr>
              <a:t>   23</a:t>
            </a:r>
          </a:p>
          <a:p>
            <a:pPr marL="57150" indent="0">
              <a:buNone/>
            </a:pPr>
            <a:r>
              <a:rPr lang="en-US" dirty="0"/>
              <a:t>No addition occurs. </a:t>
            </a:r>
          </a:p>
          <a:p>
            <a:pPr marL="57150" indent="0">
              <a:buNone/>
            </a:pPr>
            <a:endParaRPr lang="en-US" dirty="0"/>
          </a:p>
          <a:p>
            <a:pPr marL="57150" indent="0">
              <a:buNone/>
            </a:pPr>
            <a:endParaRPr lang="en-US" dirty="0"/>
          </a:p>
          <a:p>
            <a:pPr marL="57150" indent="0">
              <a:buNone/>
            </a:pPr>
            <a:endParaRPr lang="en-US" dirty="0"/>
          </a:p>
          <a:p>
            <a:pPr marL="57150" indent="0">
              <a:buNone/>
            </a:pPr>
            <a:endParaRPr lang="en-US" dirty="0"/>
          </a:p>
        </p:txBody>
      </p:sp>
      <p:sp>
        <p:nvSpPr>
          <p:cNvPr id="6" name="Content Placeholder 2">
            <a:extLst>
              <a:ext uri="{FF2B5EF4-FFF2-40B4-BE49-F238E27FC236}">
                <a16:creationId xmlns:a16="http://schemas.microsoft.com/office/drawing/2014/main" id="{B82DB0A6-5F4C-A649-B84E-C5F5BECB1A9F}"/>
              </a:ext>
            </a:extLst>
          </p:cNvPr>
          <p:cNvSpPr txBox="1">
            <a:spLocks/>
          </p:cNvSpPr>
          <p:nvPr/>
        </p:nvSpPr>
        <p:spPr>
          <a:xfrm>
            <a:off x="641902" y="3695700"/>
            <a:ext cx="7004050" cy="357189"/>
          </a:xfrm>
          <a:prstGeom prst="rect">
            <a:avLst/>
          </a:prstGeom>
          <a:solidFill>
            <a:schemeClr val="bg2"/>
          </a:solidFill>
        </p:spPr>
        <p:txBody>
          <a:bodyPr vert="horz" lIns="91440" tIns="45720" rIns="91440" bIns="45720" rtlCol="0">
            <a:normAutofit lnSpcReduction="10000"/>
          </a:bodyPr>
          <a:lstStyle>
            <a:lvl1pPr marL="171450" marR="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b="1"/>
              <a:t>Execution and Output:</a:t>
            </a:r>
            <a:endParaRPr lang="en-US" b="1" dirty="0"/>
          </a:p>
        </p:txBody>
      </p:sp>
    </p:spTree>
    <p:extLst>
      <p:ext uri="{BB962C8B-B14F-4D97-AF65-F5344CB8AC3E}">
        <p14:creationId xmlns:p14="http://schemas.microsoft.com/office/powerpoint/2010/main" val="6592233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76159-DC6F-9442-BE85-32C5224EFBAD}"/>
              </a:ext>
            </a:extLst>
          </p:cNvPr>
          <p:cNvSpPr>
            <a:spLocks noGrp="1"/>
          </p:cNvSpPr>
          <p:nvPr>
            <p:ph type="title"/>
          </p:nvPr>
        </p:nvSpPr>
        <p:spPr/>
        <p:txBody>
          <a:bodyPr/>
          <a:lstStyle/>
          <a:p>
            <a:r>
              <a:rPr lang="en-US" dirty="0"/>
              <a:t>Inspect Strings</a:t>
            </a:r>
          </a:p>
        </p:txBody>
      </p:sp>
      <p:sp>
        <p:nvSpPr>
          <p:cNvPr id="3" name="Content Placeholder 2">
            <a:extLst>
              <a:ext uri="{FF2B5EF4-FFF2-40B4-BE49-F238E27FC236}">
                <a16:creationId xmlns:a16="http://schemas.microsoft.com/office/drawing/2014/main" id="{323E2167-2FDF-F245-9028-D74A869B9C8D}"/>
              </a:ext>
            </a:extLst>
          </p:cNvPr>
          <p:cNvSpPr>
            <a:spLocks noGrp="1"/>
          </p:cNvSpPr>
          <p:nvPr>
            <p:ph idx="1"/>
          </p:nvPr>
        </p:nvSpPr>
        <p:spPr/>
        <p:txBody>
          <a:bodyPr/>
          <a:lstStyle/>
          <a:p>
            <a:r>
              <a:rPr lang="en-US" dirty="0"/>
              <a:t>Python counts with several functions to manipulate strings </a:t>
            </a:r>
          </a:p>
          <a:p>
            <a:r>
              <a:rPr lang="en-US" dirty="0"/>
              <a:t>Future units will discover more features on </a:t>
            </a:r>
          </a:p>
          <a:p>
            <a:pPr lvl="1"/>
            <a:r>
              <a:rPr lang="en-US" dirty="0"/>
              <a:t>text manipulation</a:t>
            </a:r>
          </a:p>
          <a:p>
            <a:pPr lvl="1"/>
            <a:r>
              <a:rPr lang="en-US" dirty="0"/>
              <a:t>Invocation of Linux environment process</a:t>
            </a:r>
          </a:p>
          <a:p>
            <a:pPr lvl="1"/>
            <a:r>
              <a:rPr lang="en-US" dirty="0"/>
              <a:t>Regular expressions</a:t>
            </a:r>
          </a:p>
          <a:p>
            <a:r>
              <a:rPr lang="en-US" dirty="0"/>
              <a:t>Functions such as </a:t>
            </a:r>
            <a:r>
              <a:rPr lang="en-US" dirty="0">
                <a:latin typeface="Courier New" panose="02070309020205020404" pitchFamily="49" charset="0"/>
                <a:cs typeface="Courier New" panose="02070309020205020404" pitchFamily="49" charset="0"/>
              </a:rPr>
              <a:t>find()</a:t>
            </a:r>
          </a:p>
          <a:p>
            <a:r>
              <a:rPr lang="en-US" dirty="0"/>
              <a:t>working along logical operators: </a:t>
            </a:r>
            <a:r>
              <a:rPr lang="en-US" dirty="0">
                <a:latin typeface="Courier New" panose="02070309020205020404" pitchFamily="49" charset="0"/>
                <a:cs typeface="Courier New" panose="02070309020205020404" pitchFamily="49" charset="0"/>
              </a:rPr>
              <a:t>and</a:t>
            </a:r>
            <a:r>
              <a:rPr lang="en-US" dirty="0"/>
              <a:t>, </a:t>
            </a:r>
            <a:r>
              <a:rPr lang="en-US" dirty="0">
                <a:latin typeface="Courier New" panose="02070309020205020404" pitchFamily="49" charset="0"/>
                <a:cs typeface="Courier New" panose="02070309020205020404" pitchFamily="49" charset="0"/>
              </a:rPr>
              <a:t>or</a:t>
            </a:r>
            <a:r>
              <a:rPr lang="en-US" dirty="0"/>
              <a:t>, </a:t>
            </a:r>
            <a:r>
              <a:rPr lang="en-US" dirty="0">
                <a:latin typeface="Courier New" panose="02070309020205020404" pitchFamily="49" charset="0"/>
                <a:cs typeface="Courier New" panose="02070309020205020404" pitchFamily="49" charset="0"/>
              </a:rPr>
              <a:t>not</a:t>
            </a:r>
            <a:r>
              <a:rPr lang="en-US" dirty="0"/>
              <a:t> </a:t>
            </a:r>
          </a:p>
          <a:p>
            <a:r>
              <a:rPr lang="en-US" dirty="0"/>
              <a:t>and special </a:t>
            </a:r>
            <a:r>
              <a:rPr lang="en-US" i="1" dirty="0" err="1"/>
              <a:t>iterable</a:t>
            </a:r>
            <a:r>
              <a:rPr lang="en-US" i="1" dirty="0"/>
              <a:t> operators such as </a:t>
            </a:r>
            <a:r>
              <a:rPr lang="en-US" dirty="0">
                <a:latin typeface="Courier New" panose="02070309020205020404" pitchFamily="49" charset="0"/>
                <a:cs typeface="Courier New" panose="02070309020205020404" pitchFamily="49" charset="0"/>
              </a:rPr>
              <a:t>in</a:t>
            </a:r>
          </a:p>
          <a:p>
            <a:r>
              <a:rPr lang="en-US" dirty="0"/>
              <a:t>are available in Python to inspect strings</a:t>
            </a:r>
          </a:p>
          <a:p>
            <a:endParaRPr lang="en-US" dirty="0"/>
          </a:p>
        </p:txBody>
      </p:sp>
    </p:spTree>
    <p:extLst>
      <p:ext uri="{BB962C8B-B14F-4D97-AF65-F5344CB8AC3E}">
        <p14:creationId xmlns:p14="http://schemas.microsoft.com/office/powerpoint/2010/main" val="2534247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1774"/>
            <a:ext cx="7886700" cy="1325563"/>
          </a:xfrm>
        </p:spPr>
        <p:txBody>
          <a:bodyPr>
            <a:normAutofit/>
          </a:bodyPr>
          <a:lstStyle/>
          <a:p>
            <a:r>
              <a:rPr lang="en-US" dirty="0"/>
              <a:t>Scripting</a:t>
            </a:r>
            <a:endParaRPr lang="en-US" i="1" dirty="0"/>
          </a:p>
        </p:txBody>
      </p:sp>
      <p:sp>
        <p:nvSpPr>
          <p:cNvPr id="3" name="Content Placeholder 2"/>
          <p:cNvSpPr>
            <a:spLocks noGrp="1"/>
          </p:cNvSpPr>
          <p:nvPr>
            <p:ph idx="1"/>
          </p:nvPr>
        </p:nvSpPr>
        <p:spPr>
          <a:xfrm>
            <a:off x="533400" y="1295400"/>
            <a:ext cx="8153400" cy="4800600"/>
          </a:xfrm>
        </p:spPr>
        <p:txBody>
          <a:bodyPr>
            <a:noAutofit/>
          </a:bodyPr>
          <a:lstStyle/>
          <a:p>
            <a:pPr marL="0" indent="0">
              <a:buNone/>
            </a:pPr>
            <a:r>
              <a:rPr lang="en-US" sz="2400" dirty="0"/>
              <a:t>Using a language written for a tool to automate actions.</a:t>
            </a:r>
          </a:p>
          <a:p>
            <a:pPr lvl="1"/>
            <a:r>
              <a:rPr lang="en-US" sz="2400" dirty="0"/>
              <a:t>Faster than writing a program in a programming language like C.</a:t>
            </a:r>
          </a:p>
          <a:p>
            <a:pPr lvl="1"/>
            <a:r>
              <a:rPr lang="en-US" sz="2400" dirty="0"/>
              <a:t>Interpreted, not compiled.</a:t>
            </a:r>
          </a:p>
          <a:p>
            <a:pPr lvl="2"/>
            <a:r>
              <a:rPr lang="is-IS" sz="2400" dirty="0"/>
              <a:t>… although some scripting languages allow scripts to be compiled.</a:t>
            </a:r>
          </a:p>
          <a:p>
            <a:pPr lvl="1"/>
            <a:r>
              <a:rPr lang="is-IS" sz="2400" dirty="0"/>
              <a:t>Scripting languages are typically more high-level.</a:t>
            </a:r>
            <a:endParaRPr lang="en-US" sz="2400" dirty="0"/>
          </a:p>
          <a:p>
            <a:pPr lvl="1"/>
            <a:endParaRPr lang="en-US" dirty="0"/>
          </a:p>
          <a:p>
            <a:pPr marL="0" indent="0">
              <a:buNone/>
            </a:pPr>
            <a:endParaRPr lang="en-US" sz="2400" dirty="0"/>
          </a:p>
        </p:txBody>
      </p:sp>
    </p:spTree>
    <p:extLst>
      <p:ext uri="{BB962C8B-B14F-4D97-AF65-F5344CB8AC3E}">
        <p14:creationId xmlns:p14="http://schemas.microsoft.com/office/powerpoint/2010/main" val="10552599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10DEC-A4A0-6F40-B10D-EA3ABFF0CE80}"/>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855BF1B7-3B4B-0146-8A8F-134B7D84E7DA}"/>
              </a:ext>
            </a:extLst>
          </p:cNvPr>
          <p:cNvSpPr>
            <a:spLocks noGrp="1"/>
          </p:cNvSpPr>
          <p:nvPr>
            <p:ph idx="1"/>
          </p:nvPr>
        </p:nvSpPr>
        <p:spPr/>
        <p:txBody>
          <a:bodyPr>
            <a:normAutofit fontScale="92500" lnSpcReduction="10000"/>
          </a:bodyPr>
          <a:lstStyle/>
          <a:p>
            <a:pPr marL="0" indent="0">
              <a:buNone/>
            </a:pPr>
            <a:r>
              <a:rPr lang="en-US" sz="1800" b="1" dirty="0">
                <a:latin typeface="Courier New" panose="02070309020205020404" pitchFamily="49" charset="0"/>
                <a:cs typeface="Courier New" panose="02070309020205020404" pitchFamily="49" charset="0"/>
              </a:rPr>
              <a:t>	1.	</a:t>
            </a:r>
            <a:r>
              <a:rPr lang="en-US" sz="1800" b="1" dirty="0">
                <a:solidFill>
                  <a:srgbClr val="FFC000"/>
                </a:solidFill>
                <a:latin typeface="Courier New" panose="02070309020205020404" pitchFamily="49" charset="0"/>
                <a:cs typeface="Courier New" panose="02070309020205020404" pitchFamily="49" charset="0"/>
              </a:rPr>
              <a:t>import </a:t>
            </a:r>
            <a:r>
              <a:rPr lang="en-US" sz="1800" b="1" dirty="0">
                <a:latin typeface="Courier New" panose="02070309020205020404" pitchFamily="49" charset="0"/>
                <a:cs typeface="Courier New" panose="02070309020205020404" pitchFamily="49" charset="0"/>
              </a:rPr>
              <a:t>sys</a:t>
            </a:r>
          </a:p>
          <a:p>
            <a:pPr marL="0" indent="0">
              <a:buNone/>
            </a:pPr>
            <a:r>
              <a:rPr lang="en-US" sz="1800" b="1" dirty="0">
                <a:latin typeface="Courier New" panose="02070309020205020404" pitchFamily="49" charset="0"/>
                <a:cs typeface="Courier New" panose="02070309020205020404" pitchFamily="49" charset="0"/>
              </a:rPr>
              <a:t>	2.	myString </a:t>
            </a:r>
            <a:r>
              <a:rPr lang="en-US" sz="1800" b="1" dirty="0">
                <a:solidFill>
                  <a:srgbClr val="FFC000"/>
                </a:solidFill>
                <a:latin typeface="Courier New" panose="02070309020205020404" pitchFamily="49" charset="0"/>
                <a:cs typeface="Courier New" panose="02070309020205020404" pitchFamily="49" charset="0"/>
              </a:rPr>
              <a:t>= </a:t>
            </a:r>
            <a:r>
              <a:rPr lang="en-US" sz="1800" b="1" dirty="0">
                <a:solidFill>
                  <a:schemeClr val="accent6"/>
                </a:solidFill>
                <a:latin typeface="Courier New" panose="02070309020205020404" pitchFamily="49" charset="0"/>
                <a:cs typeface="Courier New" panose="02070309020205020404" pitchFamily="49" charset="0"/>
              </a:rPr>
              <a:t>“this is a text with several words”</a:t>
            </a:r>
          </a:p>
          <a:p>
            <a:pPr marL="0" indent="0">
              <a:buNone/>
            </a:pPr>
            <a:r>
              <a:rPr lang="en-US" sz="1800" b="1" dirty="0">
                <a:latin typeface="Courier New" panose="02070309020205020404" pitchFamily="49" charset="0"/>
                <a:cs typeface="Courier New" panose="02070309020205020404" pitchFamily="49" charset="0"/>
              </a:rPr>
              <a:t>	3.	target</a:t>
            </a:r>
            <a:r>
              <a:rPr lang="en-US" sz="1800" b="1" dirty="0">
                <a:solidFill>
                  <a:srgbClr val="FFC000"/>
                </a:solidFill>
                <a:latin typeface="Courier New" panose="02070309020205020404" pitchFamily="49" charset="0"/>
                <a:cs typeface="Courier New" panose="02070309020205020404" pitchFamily="49" charset="0"/>
              </a:rPr>
              <a:t> = </a:t>
            </a:r>
            <a:r>
              <a:rPr lang="en-US" sz="1800" b="1" dirty="0">
                <a:latin typeface="Courier New" panose="02070309020205020404" pitchFamily="49" charset="0"/>
                <a:cs typeface="Courier New" panose="02070309020205020404" pitchFamily="49" charset="0"/>
              </a:rPr>
              <a:t>sys.argv[</a:t>
            </a:r>
            <a:r>
              <a:rPr lang="en-US" sz="1800" b="1" dirty="0">
                <a:solidFill>
                  <a:srgbClr val="00FF00"/>
                </a:solidFill>
                <a:latin typeface="Courier New" panose="02070309020205020404" pitchFamily="49" charset="0"/>
                <a:cs typeface="Courier New" panose="02070309020205020404" pitchFamily="49" charset="0"/>
              </a:rPr>
              <a:t>1</a:t>
            </a:r>
            <a:r>
              <a:rPr lang="en-US" sz="1800" b="1" dirty="0">
                <a:latin typeface="Courier New" panose="02070309020205020404" pitchFamily="49" charset="0"/>
                <a:cs typeface="Courier New" panose="02070309020205020404" pitchFamily="49" charset="0"/>
              </a:rPr>
              <a:t>]</a:t>
            </a:r>
          </a:p>
          <a:p>
            <a:pPr marL="0" indent="0">
              <a:buNone/>
            </a:pPr>
            <a:r>
              <a:rPr lang="en-US" sz="1800" b="1" dirty="0">
                <a:latin typeface="Courier New" panose="02070309020205020404" pitchFamily="49" charset="0"/>
                <a:cs typeface="Courier New" panose="02070309020205020404" pitchFamily="49" charset="0"/>
              </a:rPr>
              <a:t>	4.	</a:t>
            </a:r>
            <a:r>
              <a:rPr lang="en-US" sz="1800" b="1" dirty="0">
                <a:solidFill>
                  <a:srgbClr val="FFC000"/>
                </a:solidFill>
                <a:latin typeface="Courier New" panose="02070309020205020404" pitchFamily="49" charset="0"/>
                <a:cs typeface="Courier New" panose="02070309020205020404" pitchFamily="49" charset="0"/>
              </a:rPr>
              <a:t>if</a:t>
            </a:r>
            <a:r>
              <a:rPr lang="en-US" sz="1800" b="1" dirty="0">
                <a:latin typeface="Courier New" panose="02070309020205020404" pitchFamily="49" charset="0"/>
                <a:cs typeface="Courier New" panose="02070309020205020404" pitchFamily="49" charset="0"/>
              </a:rPr>
              <a:t>(target </a:t>
            </a:r>
            <a:r>
              <a:rPr lang="en-US" sz="1800" b="1" dirty="0">
                <a:solidFill>
                  <a:srgbClr val="FFC000"/>
                </a:solidFill>
                <a:latin typeface="Courier New" panose="02070309020205020404" pitchFamily="49" charset="0"/>
                <a:cs typeface="Courier New" panose="02070309020205020404" pitchFamily="49" charset="0"/>
              </a:rPr>
              <a:t>in</a:t>
            </a:r>
            <a:r>
              <a:rPr lang="en-US" sz="1800" b="1" dirty="0">
                <a:latin typeface="Courier New" panose="02070309020205020404" pitchFamily="49" charset="0"/>
                <a:cs typeface="Courier New" panose="02070309020205020404" pitchFamily="49" charset="0"/>
              </a:rPr>
              <a:t> myString):</a:t>
            </a:r>
          </a:p>
          <a:p>
            <a:pPr marL="0" indent="0">
              <a:buNone/>
            </a:pPr>
            <a:r>
              <a:rPr lang="en-US" sz="1800" b="1" dirty="0">
                <a:latin typeface="Courier New" panose="02070309020205020404" pitchFamily="49" charset="0"/>
                <a:cs typeface="Courier New" panose="02070309020205020404" pitchFamily="49" charset="0"/>
              </a:rPr>
              <a:t>	5.		</a:t>
            </a:r>
            <a:r>
              <a:rPr lang="en-US" sz="1800" b="1" dirty="0">
                <a:solidFill>
                  <a:srgbClr val="FFC000"/>
                </a:solidFill>
                <a:latin typeface="Courier New" panose="02070309020205020404" pitchFamily="49" charset="0"/>
                <a:cs typeface="Courier New" panose="02070309020205020404" pitchFamily="49" charset="0"/>
              </a:rPr>
              <a:t>print</a:t>
            </a:r>
            <a:r>
              <a:rPr lang="en-US" sz="1800" b="1" dirty="0">
                <a:latin typeface="Courier New" panose="02070309020205020404" pitchFamily="49" charset="0"/>
                <a:cs typeface="Courier New" panose="02070309020205020404" pitchFamily="49" charset="0"/>
              </a:rPr>
              <a:t>(target, </a:t>
            </a:r>
            <a:r>
              <a:rPr lang="en-US" sz="1800" b="1" dirty="0">
                <a:solidFill>
                  <a:schemeClr val="accent6"/>
                </a:solidFill>
                <a:latin typeface="Courier New" panose="02070309020205020404" pitchFamily="49" charset="0"/>
                <a:cs typeface="Courier New" panose="02070309020205020404" pitchFamily="49" charset="0"/>
              </a:rPr>
              <a:t>“ was found!”)</a:t>
            </a:r>
          </a:p>
          <a:p>
            <a:pPr marL="0" indent="0">
              <a:buNone/>
            </a:pPr>
            <a:r>
              <a:rPr lang="en-US" sz="1800" b="1" dirty="0">
                <a:latin typeface="Courier New" panose="02070309020205020404" pitchFamily="49" charset="0"/>
                <a:cs typeface="Courier New" panose="02070309020205020404" pitchFamily="49" charset="0"/>
              </a:rPr>
              <a:t>	6.	</a:t>
            </a:r>
            <a:r>
              <a:rPr lang="en-US" sz="1800" b="1" dirty="0">
                <a:solidFill>
                  <a:srgbClr val="FFC000"/>
                </a:solidFill>
                <a:latin typeface="Courier New" panose="02070309020205020404" pitchFamily="49" charset="0"/>
                <a:cs typeface="Courier New" panose="02070309020205020404" pitchFamily="49" charset="0"/>
              </a:rPr>
              <a:t>else</a:t>
            </a:r>
            <a:r>
              <a:rPr lang="en-US" sz="1800" b="1" dirty="0">
                <a:latin typeface="Courier New" panose="02070309020205020404" pitchFamily="49" charset="0"/>
                <a:cs typeface="Courier New" panose="02070309020205020404" pitchFamily="49" charset="0"/>
              </a:rPr>
              <a:t>:</a:t>
            </a:r>
          </a:p>
          <a:p>
            <a:pPr marL="0" indent="0">
              <a:buNone/>
            </a:pPr>
            <a:r>
              <a:rPr lang="en-US" sz="1800" b="1" dirty="0">
                <a:latin typeface="Courier New" panose="02070309020205020404" pitchFamily="49" charset="0"/>
                <a:cs typeface="Courier New" panose="02070309020205020404" pitchFamily="49" charset="0"/>
              </a:rPr>
              <a:t>	7.		</a:t>
            </a:r>
            <a:r>
              <a:rPr lang="en-US" sz="1800" b="1" dirty="0">
                <a:solidFill>
                  <a:srgbClr val="FFC000"/>
                </a:solidFill>
                <a:latin typeface="Courier New" panose="02070309020205020404" pitchFamily="49" charset="0"/>
                <a:cs typeface="Courier New" panose="02070309020205020404" pitchFamily="49" charset="0"/>
              </a:rPr>
              <a:t>print</a:t>
            </a:r>
            <a:r>
              <a:rPr lang="en-US" sz="1800" b="1" dirty="0">
                <a:latin typeface="Courier New" panose="02070309020205020404" pitchFamily="49" charset="0"/>
                <a:cs typeface="Courier New" panose="02070309020205020404" pitchFamily="49" charset="0"/>
              </a:rPr>
              <a:t>(target, </a:t>
            </a:r>
            <a:r>
              <a:rPr lang="en-US" sz="1800" b="1" dirty="0">
                <a:solidFill>
                  <a:schemeClr val="accent6"/>
                </a:solidFill>
                <a:latin typeface="Courier New" panose="02070309020205020404" pitchFamily="49" charset="0"/>
                <a:cs typeface="Courier New" panose="02070309020205020404" pitchFamily="49" charset="0"/>
              </a:rPr>
              <a:t>“ was NOT found!”)</a:t>
            </a:r>
          </a:p>
          <a:p>
            <a:pPr marL="0" indent="0">
              <a:buNone/>
            </a:pPr>
            <a:endParaRPr lang="en-US" dirty="0"/>
          </a:p>
          <a:p>
            <a:pPr marL="0" indent="0">
              <a:buNone/>
            </a:pPr>
            <a:endParaRPr lang="en-US" sz="1800" b="1" dirty="0">
              <a:latin typeface="Courier New" panose="02070309020205020404" pitchFamily="49" charset="0"/>
              <a:cs typeface="Courier New" panose="02070309020205020404" pitchFamily="49" charset="0"/>
            </a:endParaRPr>
          </a:p>
          <a:p>
            <a:pPr marL="0" indent="0">
              <a:buNone/>
            </a:pPr>
            <a:endParaRPr lang="en-US" sz="1800" b="1" dirty="0">
              <a:latin typeface="Courier New" panose="02070309020205020404" pitchFamily="49" charset="0"/>
              <a:cs typeface="Courier New" panose="02070309020205020404" pitchFamily="49" charset="0"/>
            </a:endParaRPr>
          </a:p>
          <a:p>
            <a:pPr marL="0" indent="0">
              <a:buNone/>
            </a:pPr>
            <a:r>
              <a:rPr lang="en-US" sz="1800" b="1" dirty="0">
                <a:latin typeface="Courier New" panose="02070309020205020404" pitchFamily="49" charset="0"/>
                <a:cs typeface="Courier New" panose="02070309020205020404" pitchFamily="49" charset="0"/>
              </a:rPr>
              <a:t>&gt;cservin$ python3 stringSearch.py is</a:t>
            </a:r>
          </a:p>
          <a:p>
            <a:pPr marL="0" indent="0">
              <a:buNone/>
            </a:pPr>
            <a:r>
              <a:rPr lang="en-US" sz="1800" b="1" dirty="0">
                <a:latin typeface="Courier New" panose="02070309020205020404" pitchFamily="49" charset="0"/>
                <a:cs typeface="Courier New" panose="02070309020205020404" pitchFamily="49" charset="0"/>
              </a:rPr>
              <a:t> is was found!</a:t>
            </a:r>
          </a:p>
          <a:p>
            <a:pPr marL="0" indent="0">
              <a:buNone/>
            </a:pPr>
            <a:r>
              <a:rPr lang="en-US" sz="1800" b="1" dirty="0">
                <a:latin typeface="Courier New" panose="02070309020205020404" pitchFamily="49" charset="0"/>
                <a:cs typeface="Courier New" panose="02070309020205020404" pitchFamily="49" charset="0"/>
              </a:rPr>
              <a:t>&gt;cservin$ python3 stringSearch.py hello</a:t>
            </a:r>
          </a:p>
          <a:p>
            <a:pPr marL="0" indent="0">
              <a:buNone/>
            </a:pPr>
            <a:r>
              <a:rPr lang="en-US" sz="1800" b="1" dirty="0">
                <a:latin typeface="Courier New" panose="02070309020205020404" pitchFamily="49" charset="0"/>
                <a:cs typeface="Courier New" panose="02070309020205020404" pitchFamily="49" charset="0"/>
              </a:rPr>
              <a:t> hello was NOT found!</a:t>
            </a:r>
          </a:p>
          <a:p>
            <a:endParaRPr lang="en-US" dirty="0"/>
          </a:p>
        </p:txBody>
      </p:sp>
      <p:sp>
        <p:nvSpPr>
          <p:cNvPr id="5" name="Content Placeholder 2">
            <a:extLst>
              <a:ext uri="{FF2B5EF4-FFF2-40B4-BE49-F238E27FC236}">
                <a16:creationId xmlns:a16="http://schemas.microsoft.com/office/drawing/2014/main" id="{9E85CCAF-5F7D-FB4D-8CB4-F49AE2FFAB93}"/>
              </a:ext>
            </a:extLst>
          </p:cNvPr>
          <p:cNvSpPr txBox="1">
            <a:spLocks/>
          </p:cNvSpPr>
          <p:nvPr/>
        </p:nvSpPr>
        <p:spPr>
          <a:xfrm>
            <a:off x="628650" y="4268610"/>
            <a:ext cx="7004050" cy="357189"/>
          </a:xfrm>
          <a:prstGeom prst="rect">
            <a:avLst/>
          </a:prstGeom>
          <a:solidFill>
            <a:schemeClr val="bg2"/>
          </a:solidFill>
        </p:spPr>
        <p:txBody>
          <a:bodyPr vert="horz" lIns="91440" tIns="45720" rIns="91440" bIns="45720" rtlCol="0">
            <a:normAutofit lnSpcReduction="10000"/>
          </a:bodyPr>
          <a:lstStyle>
            <a:lvl1pPr marL="171450" marR="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b="1" dirty="0"/>
              <a:t>Execution and Output:</a:t>
            </a:r>
          </a:p>
        </p:txBody>
      </p:sp>
    </p:spTree>
    <p:extLst>
      <p:ext uri="{BB962C8B-B14F-4D97-AF65-F5344CB8AC3E}">
        <p14:creationId xmlns:p14="http://schemas.microsoft.com/office/powerpoint/2010/main" val="23996589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1774"/>
            <a:ext cx="7886700" cy="1325563"/>
          </a:xfrm>
        </p:spPr>
        <p:txBody>
          <a:bodyPr>
            <a:normAutofit/>
          </a:bodyPr>
          <a:lstStyle/>
          <a:p>
            <a:r>
              <a:rPr lang="en-US" dirty="0"/>
              <a:t>Something Useful for Users</a:t>
            </a:r>
            <a:endParaRPr lang="en-US" i="1" dirty="0"/>
          </a:p>
        </p:txBody>
      </p:sp>
      <p:sp>
        <p:nvSpPr>
          <p:cNvPr id="3" name="Content Placeholder 2"/>
          <p:cNvSpPr>
            <a:spLocks noGrp="1"/>
          </p:cNvSpPr>
          <p:nvPr>
            <p:ph idx="1"/>
          </p:nvPr>
        </p:nvSpPr>
        <p:spPr>
          <a:xfrm>
            <a:off x="533400" y="1295400"/>
            <a:ext cx="8153400" cy="4800600"/>
          </a:xfrm>
        </p:spPr>
        <p:txBody>
          <a:bodyPr>
            <a:noAutofit/>
          </a:bodyPr>
          <a:lstStyle/>
          <a:p>
            <a:pPr marL="0" indent="0">
              <a:buNone/>
            </a:pPr>
            <a:r>
              <a:rPr lang="en-US" dirty="0"/>
              <a:t>Scripts often have multiple names because of aliases. </a:t>
            </a:r>
          </a:p>
          <a:p>
            <a:r>
              <a:rPr lang="en-US" dirty="0"/>
              <a:t>It is confusing if the script gives the wrong name in an error message (or any message).</a:t>
            </a:r>
          </a:p>
          <a:p>
            <a:r>
              <a:rPr lang="en-US" dirty="0"/>
              <a:t>Solution: Have error messages include the name of the script </a:t>
            </a:r>
            <a:r>
              <a:rPr lang="en-US" i="1" dirty="0"/>
              <a:t>as the user invoked it.</a:t>
            </a:r>
            <a:endParaRPr lang="en-US" dirty="0"/>
          </a:p>
          <a:p>
            <a:pPr marL="0" indent="0">
              <a:buNone/>
            </a:pPr>
            <a:endParaRPr lang="en-US" sz="2400" dirty="0"/>
          </a:p>
        </p:txBody>
      </p:sp>
    </p:spTree>
    <p:extLst>
      <p:ext uri="{BB962C8B-B14F-4D97-AF65-F5344CB8AC3E}">
        <p14:creationId xmlns:p14="http://schemas.microsoft.com/office/powerpoint/2010/main" val="15946087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1774"/>
            <a:ext cx="7886700" cy="1325563"/>
          </a:xfrm>
        </p:spPr>
        <p:txBody>
          <a:bodyPr>
            <a:normAutofit/>
          </a:bodyPr>
          <a:lstStyle/>
          <a:p>
            <a:r>
              <a:rPr lang="en-US" dirty="0"/>
              <a:t>Checking the Command</a:t>
            </a:r>
            <a:endParaRPr lang="en-US" i="1" dirty="0"/>
          </a:p>
        </p:txBody>
      </p:sp>
      <p:sp>
        <p:nvSpPr>
          <p:cNvPr id="3" name="Content Placeholder 2"/>
          <p:cNvSpPr>
            <a:spLocks noGrp="1"/>
          </p:cNvSpPr>
          <p:nvPr>
            <p:ph idx="1"/>
          </p:nvPr>
        </p:nvSpPr>
        <p:spPr>
          <a:xfrm>
            <a:off x="533400" y="1295400"/>
            <a:ext cx="8153400" cy="4800600"/>
          </a:xfrm>
        </p:spPr>
        <p:txBody>
          <a:bodyPr>
            <a:noAutofit/>
          </a:bodyPr>
          <a:lstStyle/>
          <a:p>
            <a:r>
              <a:rPr lang="en-US" dirty="0"/>
              <a:t>Because of possible human error</a:t>
            </a:r>
            <a:r>
              <a:rPr lang="is-IS" dirty="0"/>
              <a:t>, we need to verify that only </a:t>
            </a:r>
            <a:r>
              <a:rPr lang="is-IS" i="1" dirty="0"/>
              <a:t>one</a:t>
            </a:r>
            <a:r>
              <a:rPr lang="is-IS" dirty="0"/>
              <a:t> argument is given.</a:t>
            </a:r>
          </a:p>
          <a:p>
            <a:pPr lvl="1"/>
            <a:r>
              <a:rPr lang="is-IS" sz="2100" dirty="0"/>
              <a:t>The script should give an error message if more than one argument is given.</a:t>
            </a:r>
          </a:p>
          <a:p>
            <a:pPr lvl="1"/>
            <a:endParaRPr lang="is-IS" sz="2100" dirty="0"/>
          </a:p>
          <a:p>
            <a:r>
              <a:rPr lang="is-IS" dirty="0"/>
              <a:t>This is good practice.</a:t>
            </a:r>
          </a:p>
          <a:p>
            <a:pPr lvl="1"/>
            <a:r>
              <a:rPr lang="is-IS" sz="2100" dirty="0"/>
              <a:t>It makes the script easier for people to use.</a:t>
            </a:r>
          </a:p>
          <a:p>
            <a:pPr lvl="1"/>
            <a:r>
              <a:rPr lang="is-IS" sz="2100" dirty="0"/>
              <a:t>You control the error messages.</a:t>
            </a:r>
            <a:endParaRPr lang="en-US" sz="2100" dirty="0"/>
          </a:p>
          <a:p>
            <a:pPr marL="0" indent="0">
              <a:buNone/>
            </a:pPr>
            <a:endParaRPr lang="en-US" sz="2400" dirty="0"/>
          </a:p>
        </p:txBody>
      </p:sp>
    </p:spTree>
    <p:extLst>
      <p:ext uri="{BB962C8B-B14F-4D97-AF65-F5344CB8AC3E}">
        <p14:creationId xmlns:p14="http://schemas.microsoft.com/office/powerpoint/2010/main" val="37576465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1774"/>
            <a:ext cx="7886700" cy="1325563"/>
          </a:xfrm>
        </p:spPr>
        <p:txBody>
          <a:bodyPr>
            <a:normAutofit/>
          </a:bodyPr>
          <a:lstStyle/>
          <a:p>
            <a:r>
              <a:rPr lang="en-US" dirty="0"/>
              <a:t>How?</a:t>
            </a:r>
            <a:endParaRPr lang="en-US" i="1" dirty="0"/>
          </a:p>
        </p:txBody>
      </p:sp>
      <p:sp>
        <p:nvSpPr>
          <p:cNvPr id="3" name="Content Placeholder 2"/>
          <p:cNvSpPr>
            <a:spLocks noGrp="1"/>
          </p:cNvSpPr>
          <p:nvPr>
            <p:ph idx="1"/>
          </p:nvPr>
        </p:nvSpPr>
        <p:spPr>
          <a:xfrm>
            <a:off x="533400" y="1295400"/>
            <a:ext cx="8153400" cy="4800600"/>
          </a:xfrm>
        </p:spPr>
        <p:txBody>
          <a:bodyPr>
            <a:noAutofit/>
          </a:bodyPr>
          <a:lstStyle/>
          <a:p>
            <a:pPr marL="0" indent="0">
              <a:buNone/>
            </a:pPr>
            <a:r>
              <a:rPr lang="en-US" dirty="0"/>
              <a:t>Remember the argument list discussed earlier.</a:t>
            </a:r>
          </a:p>
          <a:p>
            <a:r>
              <a:rPr lang="en-US" dirty="0" err="1"/>
              <a:t>sys.argv</a:t>
            </a:r>
            <a:r>
              <a:rPr lang="en-US" dirty="0"/>
              <a:t>[0] is the name of the script as the user invoked it.</a:t>
            </a:r>
          </a:p>
          <a:p>
            <a:r>
              <a:rPr lang="en-US" dirty="0"/>
              <a:t>Instead of </a:t>
            </a:r>
          </a:p>
          <a:p>
            <a:pPr marL="0" indent="0">
              <a:buNone/>
            </a:pPr>
            <a:r>
              <a:rPr lang="en-US" sz="2000" dirty="0"/>
              <a:t>	</a:t>
            </a:r>
            <a:r>
              <a:rPr lang="en-US" sz="1800" dirty="0" err="1">
                <a:latin typeface="Courier"/>
              </a:rPr>
              <a:t>stringSearch.py</a:t>
            </a:r>
            <a:r>
              <a:rPr lang="en-US" sz="1800" dirty="0">
                <a:latin typeface="Courier"/>
              </a:rPr>
              <a:t>: message</a:t>
            </a:r>
          </a:p>
          <a:p>
            <a:pPr marL="347663" indent="0">
              <a:buNone/>
            </a:pPr>
            <a:r>
              <a:rPr lang="en-US" dirty="0"/>
              <a:t>use</a:t>
            </a:r>
          </a:p>
          <a:p>
            <a:pPr marL="0" indent="0">
              <a:buNone/>
            </a:pPr>
            <a:r>
              <a:rPr lang="en-US" sz="2000" dirty="0"/>
              <a:t>	</a:t>
            </a:r>
            <a:r>
              <a:rPr lang="en-US" sz="1800" dirty="0">
                <a:latin typeface="Courier"/>
              </a:rPr>
              <a:t>print(</a:t>
            </a:r>
            <a:r>
              <a:rPr lang="en-US" sz="1800" dirty="0" err="1">
                <a:latin typeface="Courier"/>
              </a:rPr>
              <a:t>sys.argv</a:t>
            </a:r>
            <a:r>
              <a:rPr lang="en-US" sz="1800" dirty="0">
                <a:latin typeface="Courier"/>
              </a:rPr>
              <a:t>[0],": message”)</a:t>
            </a:r>
          </a:p>
          <a:p>
            <a:pPr marL="0" indent="0">
              <a:buNone/>
            </a:pPr>
            <a:endParaRPr lang="en-US" sz="2400" dirty="0"/>
          </a:p>
        </p:txBody>
      </p:sp>
    </p:spTree>
    <p:extLst>
      <p:ext uri="{BB962C8B-B14F-4D97-AF65-F5344CB8AC3E}">
        <p14:creationId xmlns:p14="http://schemas.microsoft.com/office/powerpoint/2010/main" val="6715121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AA822-407D-C34E-8B8B-C7B5225D28E0}"/>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9CBE2977-D09E-6742-84C1-0D84DE2C5B78}"/>
              </a:ext>
            </a:extLst>
          </p:cNvPr>
          <p:cNvSpPr>
            <a:spLocks noGrp="1"/>
          </p:cNvSpPr>
          <p:nvPr>
            <p:ph idx="1"/>
          </p:nvPr>
        </p:nvSpPr>
        <p:spPr/>
        <p:txBody>
          <a:bodyPr>
            <a:normAutofit fontScale="85000" lnSpcReduction="20000"/>
          </a:bodyPr>
          <a:lstStyle/>
          <a:p>
            <a:pPr marL="0" indent="0">
              <a:buNone/>
            </a:pPr>
            <a:r>
              <a:rPr lang="en-US" sz="1400" b="1" dirty="0">
                <a:latin typeface="Courier New" panose="02070309020205020404" pitchFamily="49" charset="0"/>
                <a:cs typeface="Courier New" panose="02070309020205020404" pitchFamily="49" charset="0"/>
              </a:rPr>
              <a:t>	1.	</a:t>
            </a:r>
            <a:r>
              <a:rPr lang="en-US" sz="1400" b="1" dirty="0">
                <a:solidFill>
                  <a:srgbClr val="FFC000"/>
                </a:solidFill>
                <a:latin typeface="Courier New" panose="02070309020205020404" pitchFamily="49" charset="0"/>
                <a:cs typeface="Courier New" panose="02070309020205020404" pitchFamily="49" charset="0"/>
              </a:rPr>
              <a:t>import </a:t>
            </a:r>
            <a:r>
              <a:rPr lang="en-US" sz="1400" b="1" dirty="0">
                <a:latin typeface="Courier New" panose="02070309020205020404" pitchFamily="49" charset="0"/>
                <a:cs typeface="Courier New" panose="02070309020205020404" pitchFamily="49" charset="0"/>
              </a:rPr>
              <a:t>sys</a:t>
            </a:r>
          </a:p>
          <a:p>
            <a:pPr marL="0" indent="0">
              <a:buNone/>
            </a:pPr>
            <a:r>
              <a:rPr lang="en-US" sz="1400" b="1" dirty="0">
                <a:latin typeface="Courier New" panose="02070309020205020404" pitchFamily="49" charset="0"/>
                <a:cs typeface="Courier New" panose="02070309020205020404" pitchFamily="49" charset="0"/>
              </a:rPr>
              <a:t>	2.	myString </a:t>
            </a:r>
            <a:r>
              <a:rPr lang="en-US" sz="1400" b="1" dirty="0">
                <a:solidFill>
                  <a:srgbClr val="FFC000"/>
                </a:solidFill>
                <a:latin typeface="Courier New" panose="02070309020205020404" pitchFamily="49" charset="0"/>
                <a:cs typeface="Courier New" panose="02070309020205020404" pitchFamily="49" charset="0"/>
              </a:rPr>
              <a:t>= </a:t>
            </a:r>
            <a:r>
              <a:rPr lang="en-US" sz="1400" b="1" dirty="0">
                <a:solidFill>
                  <a:schemeClr val="accent6"/>
                </a:solidFill>
                <a:latin typeface="Courier New" panose="02070309020205020404" pitchFamily="49" charset="0"/>
                <a:cs typeface="Courier New" panose="02070309020205020404" pitchFamily="49" charset="0"/>
              </a:rPr>
              <a:t>“this is a text with several words”</a:t>
            </a:r>
          </a:p>
          <a:p>
            <a:pPr marL="0" indent="0">
              <a:buNone/>
            </a:pPr>
            <a:r>
              <a:rPr lang="en-US" sz="1400" b="1" dirty="0">
                <a:latin typeface="Courier New" panose="02070309020205020404" pitchFamily="49" charset="0"/>
                <a:cs typeface="Courier New" panose="02070309020205020404" pitchFamily="49" charset="0"/>
              </a:rPr>
              <a:t>	3.	</a:t>
            </a:r>
            <a:r>
              <a:rPr lang="en-US" sz="1400" b="1" dirty="0">
                <a:solidFill>
                  <a:srgbClr val="FFC000"/>
                </a:solidFill>
                <a:latin typeface="Courier New" panose="02070309020205020404" pitchFamily="49" charset="0"/>
                <a:cs typeface="Courier New" panose="02070309020205020404" pitchFamily="49" charset="0"/>
              </a:rPr>
              <a:t>if</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len</a:t>
            </a:r>
            <a:r>
              <a:rPr lang="en-US" sz="1400" b="1" dirty="0">
                <a:latin typeface="Courier New" panose="02070309020205020404" pitchFamily="49" charset="0"/>
                <a:cs typeface="Courier New" panose="02070309020205020404" pitchFamily="49" charset="0"/>
              </a:rPr>
              <a:t>(sys.argv) </a:t>
            </a:r>
            <a:r>
              <a:rPr lang="en-US" sz="1400" b="1" dirty="0">
                <a:solidFill>
                  <a:srgbClr val="FFC000"/>
                </a:solidFill>
                <a:latin typeface="Courier New" panose="02070309020205020404" pitchFamily="49" charset="0"/>
                <a:cs typeface="Courier New" panose="02070309020205020404" pitchFamily="49" charset="0"/>
              </a:rPr>
              <a:t>!=</a:t>
            </a:r>
            <a:r>
              <a:rPr lang="en-US" sz="1400" b="1" dirty="0">
                <a:latin typeface="Courier New" panose="02070309020205020404" pitchFamily="49" charset="0"/>
                <a:cs typeface="Courier New" panose="02070309020205020404" pitchFamily="49" charset="0"/>
              </a:rPr>
              <a:t> </a:t>
            </a:r>
            <a:r>
              <a:rPr lang="en-US" sz="1400" b="1" dirty="0">
                <a:solidFill>
                  <a:srgbClr val="00FF00"/>
                </a:solidFill>
                <a:latin typeface="Courier New" panose="02070309020205020404" pitchFamily="49" charset="0"/>
                <a:cs typeface="Courier New" panose="02070309020205020404" pitchFamily="49" charset="0"/>
              </a:rPr>
              <a:t>2</a:t>
            </a:r>
            <a:r>
              <a:rPr lang="en-US" sz="1400" b="1" dirty="0">
                <a:latin typeface="Courier New" panose="02070309020205020404" pitchFamily="49" charset="0"/>
                <a:cs typeface="Courier New" panose="02070309020205020404" pitchFamily="49" charset="0"/>
              </a:rPr>
              <a:t>:</a:t>
            </a:r>
          </a:p>
          <a:p>
            <a:pPr marL="0" indent="0">
              <a:buNone/>
            </a:pPr>
            <a:r>
              <a:rPr lang="en-US" sz="1400" b="1" dirty="0">
                <a:latin typeface="Courier New" panose="02070309020205020404" pitchFamily="49" charset="0"/>
                <a:cs typeface="Courier New" panose="02070309020205020404" pitchFamily="49" charset="0"/>
              </a:rPr>
              <a:t>	4.	</a:t>
            </a:r>
            <a:r>
              <a:rPr lang="en-US" sz="1400" b="1" dirty="0">
                <a:solidFill>
                  <a:srgbClr val="FFC000"/>
                </a:solidFill>
                <a:latin typeface="Courier New" panose="02070309020205020404" pitchFamily="49" charset="0"/>
                <a:cs typeface="Courier New" panose="02070309020205020404" pitchFamily="49" charset="0"/>
              </a:rPr>
              <a:t>print</a:t>
            </a:r>
            <a:r>
              <a:rPr lang="en-US" sz="1400" b="1" dirty="0">
                <a:latin typeface="Courier New" panose="02070309020205020404" pitchFamily="49" charset="0"/>
                <a:cs typeface="Courier New" panose="02070309020205020404" pitchFamily="49" charset="0"/>
              </a:rPr>
              <a:t>(</a:t>
            </a:r>
            <a:r>
              <a:rPr lang="en-US" sz="1400" b="1" dirty="0">
                <a:solidFill>
                  <a:schemeClr val="accent6"/>
                </a:solidFill>
                <a:latin typeface="Courier New" panose="02070309020205020404" pitchFamily="49" charset="0"/>
                <a:cs typeface="Courier New" panose="02070309020205020404" pitchFamily="49" charset="0"/>
              </a:rPr>
              <a:t>“Usage: give exactly 1 argument, the string to be looked for”</a:t>
            </a:r>
            <a:r>
              <a:rPr lang="en-US" sz="1400" b="1" dirty="0">
                <a:latin typeface="Courier New" panose="02070309020205020404" pitchFamily="49" charset="0"/>
                <a:cs typeface="Courier New" panose="02070309020205020404" pitchFamily="49" charset="0"/>
              </a:rPr>
              <a:t>)</a:t>
            </a:r>
          </a:p>
          <a:p>
            <a:pPr marL="0" indent="0">
              <a:buNone/>
            </a:pPr>
            <a:r>
              <a:rPr lang="en-US" sz="1400" b="1" dirty="0">
                <a:latin typeface="Courier New" panose="02070309020205020404" pitchFamily="49" charset="0"/>
                <a:cs typeface="Courier New" panose="02070309020205020404" pitchFamily="49" charset="0"/>
              </a:rPr>
              <a:t>	5.	</a:t>
            </a:r>
            <a:r>
              <a:rPr lang="en-US" sz="1400" b="1" dirty="0">
                <a:solidFill>
                  <a:srgbClr val="FFC000"/>
                </a:solidFill>
                <a:latin typeface="Courier New" panose="02070309020205020404" pitchFamily="49" charset="0"/>
                <a:cs typeface="Courier New" panose="02070309020205020404" pitchFamily="49" charset="0"/>
              </a:rPr>
              <a:t>else</a:t>
            </a:r>
            <a:r>
              <a:rPr lang="en-US" sz="1400" b="1" dirty="0">
                <a:latin typeface="Courier New" panose="02070309020205020404" pitchFamily="49" charset="0"/>
                <a:cs typeface="Courier New" panose="02070309020205020404" pitchFamily="49" charset="0"/>
              </a:rPr>
              <a:t>: </a:t>
            </a:r>
          </a:p>
          <a:p>
            <a:pPr marL="0" indent="0">
              <a:buNone/>
            </a:pPr>
            <a:r>
              <a:rPr lang="en-US" sz="1400" b="1" dirty="0">
                <a:latin typeface="Courier New" panose="02070309020205020404" pitchFamily="49" charset="0"/>
                <a:cs typeface="Courier New" panose="02070309020205020404" pitchFamily="49" charset="0"/>
              </a:rPr>
              <a:t>	6.		target</a:t>
            </a:r>
            <a:r>
              <a:rPr lang="en-US" sz="1400" b="1" dirty="0">
                <a:solidFill>
                  <a:srgbClr val="FFC000"/>
                </a:solidFill>
                <a:latin typeface="Courier New" panose="02070309020205020404" pitchFamily="49" charset="0"/>
                <a:cs typeface="Courier New" panose="02070309020205020404" pitchFamily="49" charset="0"/>
              </a:rPr>
              <a:t> = </a:t>
            </a:r>
            <a:r>
              <a:rPr lang="en-US" sz="1400" b="1" dirty="0">
                <a:latin typeface="Courier New" panose="02070309020205020404" pitchFamily="49" charset="0"/>
                <a:cs typeface="Courier New" panose="02070309020205020404" pitchFamily="49" charset="0"/>
              </a:rPr>
              <a:t>sys.argv[</a:t>
            </a:r>
            <a:r>
              <a:rPr lang="en-US" sz="1400" b="1" dirty="0">
                <a:solidFill>
                  <a:srgbClr val="00FF00"/>
                </a:solidFill>
                <a:latin typeface="Courier New" panose="02070309020205020404" pitchFamily="49" charset="0"/>
                <a:cs typeface="Courier New" panose="02070309020205020404" pitchFamily="49" charset="0"/>
              </a:rPr>
              <a:t>1</a:t>
            </a:r>
            <a:r>
              <a:rPr lang="en-US" sz="1400" b="1" dirty="0">
                <a:latin typeface="Courier New" panose="02070309020205020404" pitchFamily="49" charset="0"/>
                <a:cs typeface="Courier New" panose="02070309020205020404" pitchFamily="49" charset="0"/>
              </a:rPr>
              <a:t>]</a:t>
            </a:r>
          </a:p>
          <a:p>
            <a:pPr marL="0" indent="0">
              <a:buNone/>
            </a:pPr>
            <a:r>
              <a:rPr lang="en-US" sz="1400" b="1" dirty="0">
                <a:latin typeface="Courier New" panose="02070309020205020404" pitchFamily="49" charset="0"/>
                <a:cs typeface="Courier New" panose="02070309020205020404" pitchFamily="49" charset="0"/>
              </a:rPr>
              <a:t>	7.		</a:t>
            </a:r>
            <a:r>
              <a:rPr lang="en-US" sz="1400" b="1" dirty="0">
                <a:solidFill>
                  <a:srgbClr val="FFC000"/>
                </a:solidFill>
                <a:latin typeface="Courier New" panose="02070309020205020404" pitchFamily="49" charset="0"/>
                <a:cs typeface="Courier New" panose="02070309020205020404" pitchFamily="49" charset="0"/>
              </a:rPr>
              <a:t>if</a:t>
            </a:r>
            <a:r>
              <a:rPr lang="en-US" sz="1400" b="1" dirty="0">
                <a:latin typeface="Courier New" panose="02070309020205020404" pitchFamily="49" charset="0"/>
                <a:cs typeface="Courier New" panose="02070309020205020404" pitchFamily="49" charset="0"/>
              </a:rPr>
              <a:t>(target </a:t>
            </a:r>
            <a:r>
              <a:rPr lang="en-US" sz="1400" b="1" dirty="0">
                <a:solidFill>
                  <a:srgbClr val="FFC000"/>
                </a:solidFill>
                <a:latin typeface="Courier New" panose="02070309020205020404" pitchFamily="49" charset="0"/>
                <a:cs typeface="Courier New" panose="02070309020205020404" pitchFamily="49" charset="0"/>
              </a:rPr>
              <a:t>in</a:t>
            </a:r>
            <a:r>
              <a:rPr lang="en-US" sz="1400" b="1" dirty="0">
                <a:latin typeface="Courier New" panose="02070309020205020404" pitchFamily="49" charset="0"/>
                <a:cs typeface="Courier New" panose="02070309020205020404" pitchFamily="49" charset="0"/>
              </a:rPr>
              <a:t> myString):</a:t>
            </a:r>
          </a:p>
          <a:p>
            <a:pPr marL="0" indent="0">
              <a:buNone/>
            </a:pPr>
            <a:r>
              <a:rPr lang="en-US" sz="1400" b="1" dirty="0">
                <a:latin typeface="Courier New" panose="02070309020205020404" pitchFamily="49" charset="0"/>
                <a:cs typeface="Courier New" panose="02070309020205020404" pitchFamily="49" charset="0"/>
              </a:rPr>
              <a:t>	8.			</a:t>
            </a:r>
            <a:r>
              <a:rPr lang="en-US" sz="1400" b="1" dirty="0">
                <a:solidFill>
                  <a:srgbClr val="FFC000"/>
                </a:solidFill>
                <a:latin typeface="Courier New" panose="02070309020205020404" pitchFamily="49" charset="0"/>
                <a:cs typeface="Courier New" panose="02070309020205020404" pitchFamily="49" charset="0"/>
              </a:rPr>
              <a:t>print</a:t>
            </a:r>
            <a:r>
              <a:rPr lang="en-US" sz="1400" b="1" dirty="0">
                <a:latin typeface="Courier New" panose="02070309020205020404" pitchFamily="49" charset="0"/>
                <a:cs typeface="Courier New" panose="02070309020205020404" pitchFamily="49" charset="0"/>
              </a:rPr>
              <a:t>(target, </a:t>
            </a:r>
            <a:r>
              <a:rPr lang="en-US" sz="1400" b="1" dirty="0">
                <a:solidFill>
                  <a:schemeClr val="accent6"/>
                </a:solidFill>
                <a:latin typeface="Courier New" panose="02070309020205020404" pitchFamily="49" charset="0"/>
                <a:cs typeface="Courier New" panose="02070309020205020404" pitchFamily="49" charset="0"/>
              </a:rPr>
              <a:t>“ was found!”)</a:t>
            </a:r>
          </a:p>
          <a:p>
            <a:pPr marL="0" indent="0">
              <a:buNone/>
            </a:pPr>
            <a:r>
              <a:rPr lang="en-US" sz="1400" b="1" dirty="0">
                <a:latin typeface="Courier New" panose="02070309020205020404" pitchFamily="49" charset="0"/>
                <a:cs typeface="Courier New" panose="02070309020205020404" pitchFamily="49" charset="0"/>
              </a:rPr>
              <a:t>	9.		</a:t>
            </a:r>
            <a:r>
              <a:rPr lang="en-US" sz="1400" b="1" dirty="0">
                <a:solidFill>
                  <a:srgbClr val="FFC000"/>
                </a:solidFill>
                <a:latin typeface="Courier New" panose="02070309020205020404" pitchFamily="49" charset="0"/>
                <a:cs typeface="Courier New" panose="02070309020205020404" pitchFamily="49" charset="0"/>
              </a:rPr>
              <a:t>else</a:t>
            </a:r>
            <a:r>
              <a:rPr lang="en-US" sz="1400" b="1" dirty="0">
                <a:latin typeface="Courier New" panose="02070309020205020404" pitchFamily="49" charset="0"/>
                <a:cs typeface="Courier New" panose="02070309020205020404" pitchFamily="49" charset="0"/>
              </a:rPr>
              <a:t>:</a:t>
            </a:r>
          </a:p>
          <a:p>
            <a:pPr marL="0" indent="0">
              <a:buNone/>
            </a:pPr>
            <a:r>
              <a:rPr lang="en-US" sz="1400" b="1" dirty="0">
                <a:latin typeface="Courier New" panose="02070309020205020404" pitchFamily="49" charset="0"/>
                <a:cs typeface="Courier New" panose="02070309020205020404" pitchFamily="49" charset="0"/>
              </a:rPr>
              <a:t>	10.			</a:t>
            </a:r>
            <a:r>
              <a:rPr lang="en-US" sz="1400" b="1" dirty="0">
                <a:solidFill>
                  <a:srgbClr val="FFC000"/>
                </a:solidFill>
                <a:latin typeface="Courier New" panose="02070309020205020404" pitchFamily="49" charset="0"/>
                <a:cs typeface="Courier New" panose="02070309020205020404" pitchFamily="49" charset="0"/>
              </a:rPr>
              <a:t>print</a:t>
            </a:r>
            <a:r>
              <a:rPr lang="en-US" sz="1400" b="1" dirty="0">
                <a:latin typeface="Courier New" panose="02070309020205020404" pitchFamily="49" charset="0"/>
                <a:cs typeface="Courier New" panose="02070309020205020404" pitchFamily="49" charset="0"/>
              </a:rPr>
              <a:t>(target, </a:t>
            </a:r>
            <a:r>
              <a:rPr lang="en-US" sz="1400" b="1" dirty="0">
                <a:solidFill>
                  <a:schemeClr val="accent6"/>
                </a:solidFill>
                <a:latin typeface="Courier New" panose="02070309020205020404" pitchFamily="49" charset="0"/>
                <a:cs typeface="Courier New" panose="02070309020205020404" pitchFamily="49" charset="0"/>
              </a:rPr>
              <a:t>“ was NOT found!”)</a:t>
            </a:r>
            <a:endParaRPr lang="en-US" dirty="0"/>
          </a:p>
          <a:p>
            <a:pPr marL="0" indent="0">
              <a:buNone/>
            </a:pPr>
            <a:endParaRPr lang="en-US" dirty="0"/>
          </a:p>
          <a:p>
            <a:endParaRPr lang="en-US" dirty="0"/>
          </a:p>
          <a:p>
            <a:r>
              <a:rPr lang="en-US" dirty="0"/>
              <a:t>Running the script:</a:t>
            </a:r>
          </a:p>
          <a:p>
            <a:pPr marL="0" indent="0">
              <a:buNone/>
            </a:pPr>
            <a:r>
              <a:rPr lang="en-US" sz="1600" b="1" dirty="0">
                <a:latin typeface="Courier New" panose="02070309020205020404" pitchFamily="49" charset="0"/>
                <a:cs typeface="Courier New" panose="02070309020205020404" pitchFamily="49" charset="0"/>
              </a:rPr>
              <a:t>&gt;cservin$ python3 stringSearchMessage.py</a:t>
            </a:r>
          </a:p>
          <a:p>
            <a:pPr marL="0" indent="0">
              <a:buNone/>
            </a:pPr>
            <a:r>
              <a:rPr lang="en-US" sz="1600" b="1" dirty="0">
                <a:latin typeface="Courier New" panose="02070309020205020404" pitchFamily="49" charset="0"/>
                <a:cs typeface="Courier New" panose="02070309020205020404" pitchFamily="49" charset="0"/>
              </a:rPr>
              <a:t>Usage: give exactly 1 argument, the string to be looked for</a:t>
            </a:r>
          </a:p>
          <a:p>
            <a:pPr marL="0" indent="0">
              <a:buNone/>
            </a:pPr>
            <a:r>
              <a:rPr lang="en-US" sz="1600" b="1" dirty="0">
                <a:latin typeface="Courier New" panose="02070309020205020404" pitchFamily="49" charset="0"/>
                <a:cs typeface="Courier New" panose="02070309020205020404" pitchFamily="49" charset="0"/>
              </a:rPr>
              <a:t>&gt; cservin$ python3 stringSearchMessage.py is</a:t>
            </a:r>
          </a:p>
          <a:p>
            <a:pPr marL="0" indent="0">
              <a:buNone/>
            </a:pPr>
            <a:r>
              <a:rPr lang="en-US" sz="1600" b="1" dirty="0">
                <a:latin typeface="Courier New" panose="02070309020205020404" pitchFamily="49" charset="0"/>
                <a:cs typeface="Courier New" panose="02070309020205020404" pitchFamily="49" charset="0"/>
              </a:rPr>
              <a:t>is was found!</a:t>
            </a:r>
          </a:p>
          <a:p>
            <a:endParaRPr lang="en-US" dirty="0"/>
          </a:p>
        </p:txBody>
      </p:sp>
      <p:sp>
        <p:nvSpPr>
          <p:cNvPr id="5" name="Content Placeholder 2">
            <a:extLst>
              <a:ext uri="{FF2B5EF4-FFF2-40B4-BE49-F238E27FC236}">
                <a16:creationId xmlns:a16="http://schemas.microsoft.com/office/drawing/2014/main" id="{8CC1E45D-E718-B642-9061-AA200C082EAE}"/>
              </a:ext>
            </a:extLst>
          </p:cNvPr>
          <p:cNvSpPr txBox="1">
            <a:spLocks/>
          </p:cNvSpPr>
          <p:nvPr/>
        </p:nvSpPr>
        <p:spPr>
          <a:xfrm>
            <a:off x="628650" y="4251323"/>
            <a:ext cx="7004050" cy="357189"/>
          </a:xfrm>
          <a:prstGeom prst="rect">
            <a:avLst/>
          </a:prstGeom>
          <a:solidFill>
            <a:schemeClr val="bg2"/>
          </a:solidFill>
        </p:spPr>
        <p:txBody>
          <a:bodyPr vert="horz" lIns="91440" tIns="45720" rIns="91440" bIns="45720" rtlCol="0">
            <a:normAutofit lnSpcReduction="10000"/>
          </a:bodyPr>
          <a:lstStyle>
            <a:lvl1pPr marL="171450" marR="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b="1"/>
              <a:t>Execution and Output:</a:t>
            </a:r>
            <a:endParaRPr lang="en-US" b="1" dirty="0"/>
          </a:p>
        </p:txBody>
      </p:sp>
    </p:spTree>
    <p:extLst>
      <p:ext uri="{BB962C8B-B14F-4D97-AF65-F5344CB8AC3E}">
        <p14:creationId xmlns:p14="http://schemas.microsoft.com/office/powerpoint/2010/main" val="26817151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1774"/>
            <a:ext cx="7886700" cy="1325563"/>
          </a:xfrm>
        </p:spPr>
        <p:txBody>
          <a:bodyPr>
            <a:normAutofit/>
          </a:bodyPr>
          <a:lstStyle/>
          <a:p>
            <a:r>
              <a:rPr lang="en-US" dirty="0"/>
              <a:t>Error Checking</a:t>
            </a:r>
            <a:endParaRPr lang="en-US" i="1" dirty="0"/>
          </a:p>
        </p:txBody>
      </p:sp>
      <p:sp>
        <p:nvSpPr>
          <p:cNvPr id="3" name="Content Placeholder 2"/>
          <p:cNvSpPr>
            <a:spLocks noGrp="1"/>
          </p:cNvSpPr>
          <p:nvPr>
            <p:ph idx="1"/>
          </p:nvPr>
        </p:nvSpPr>
        <p:spPr>
          <a:xfrm>
            <a:off x="533400" y="1295400"/>
            <a:ext cx="8153400" cy="4800600"/>
          </a:xfrm>
        </p:spPr>
        <p:txBody>
          <a:bodyPr>
            <a:noAutofit/>
          </a:bodyPr>
          <a:lstStyle/>
          <a:p>
            <a:pPr marL="0" indent="0">
              <a:buNone/>
            </a:pPr>
            <a:r>
              <a:rPr lang="en-US" dirty="0"/>
              <a:t>Need to be able to check for many things:</a:t>
            </a:r>
          </a:p>
          <a:p>
            <a:r>
              <a:rPr lang="en-US" dirty="0"/>
              <a:t>Check the number of arguments.</a:t>
            </a:r>
          </a:p>
          <a:p>
            <a:r>
              <a:rPr lang="en-US" dirty="0"/>
              <a:t>Check for the length of values </a:t>
            </a:r>
          </a:p>
          <a:p>
            <a:r>
              <a:rPr lang="en-US" dirty="0"/>
              <a:t>Check for data types</a:t>
            </a:r>
          </a:p>
          <a:p>
            <a:r>
              <a:rPr lang="en-US" dirty="0"/>
              <a:t>Check that files exist.</a:t>
            </a:r>
          </a:p>
          <a:p>
            <a:r>
              <a:rPr lang="is-IS" dirty="0"/>
              <a:t>… and so forth.</a:t>
            </a:r>
          </a:p>
          <a:p>
            <a:endParaRPr lang="is-IS" dirty="0"/>
          </a:p>
          <a:p>
            <a:r>
              <a:rPr lang="is-IS" dirty="0"/>
              <a:t>Need a </a:t>
            </a:r>
            <a:r>
              <a:rPr lang="is-IS" b="1" u="sng" dirty="0"/>
              <a:t>conditional statement</a:t>
            </a:r>
            <a:r>
              <a:rPr lang="is-IS" dirty="0"/>
              <a:t>.</a:t>
            </a:r>
            <a:endParaRPr lang="en-US" dirty="0"/>
          </a:p>
          <a:p>
            <a:pPr marL="0" indent="0">
              <a:buNone/>
            </a:pPr>
            <a:endParaRPr lang="en-US" sz="2400" dirty="0"/>
          </a:p>
        </p:txBody>
      </p:sp>
    </p:spTree>
    <p:extLst>
      <p:ext uri="{BB962C8B-B14F-4D97-AF65-F5344CB8AC3E}">
        <p14:creationId xmlns:p14="http://schemas.microsoft.com/office/powerpoint/2010/main" val="3060617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1578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1774"/>
            <a:ext cx="7886700" cy="1325563"/>
          </a:xfrm>
        </p:spPr>
        <p:txBody>
          <a:bodyPr>
            <a:normAutofit/>
          </a:bodyPr>
          <a:lstStyle/>
          <a:p>
            <a:r>
              <a:rPr lang="en-US" dirty="0"/>
              <a:t>“Secure” Scripting</a:t>
            </a:r>
            <a:endParaRPr lang="en-US" i="1" dirty="0"/>
          </a:p>
        </p:txBody>
      </p:sp>
      <p:sp>
        <p:nvSpPr>
          <p:cNvPr id="3" name="Content Placeholder 2"/>
          <p:cNvSpPr>
            <a:spLocks noGrp="1"/>
          </p:cNvSpPr>
          <p:nvPr>
            <p:ph idx="1"/>
          </p:nvPr>
        </p:nvSpPr>
        <p:spPr>
          <a:xfrm>
            <a:off x="533400" y="1295400"/>
            <a:ext cx="8153400" cy="4800600"/>
          </a:xfrm>
        </p:spPr>
        <p:txBody>
          <a:bodyPr>
            <a:noAutofit/>
          </a:bodyPr>
          <a:lstStyle/>
          <a:p>
            <a:r>
              <a:rPr lang="en-US" sz="2400" dirty="0"/>
              <a:t>Proper definition: scripting designed to satisfy a security policy.</a:t>
            </a:r>
          </a:p>
          <a:p>
            <a:pPr lvl="1"/>
            <a:r>
              <a:rPr lang="en-US" sz="2400" dirty="0"/>
              <a:t>But it is rarely used to mean this …</a:t>
            </a:r>
          </a:p>
          <a:p>
            <a:pPr marL="0" indent="0">
              <a:buNone/>
            </a:pPr>
            <a:endParaRPr lang="en-US" sz="2400" dirty="0"/>
          </a:p>
          <a:p>
            <a:r>
              <a:rPr lang="en-US" sz="2400" dirty="0"/>
              <a:t>Usual usage: scripting designed to prevent problems that might cause security breaches.</a:t>
            </a:r>
          </a:p>
          <a:p>
            <a:endParaRPr lang="en-US" sz="2400" dirty="0"/>
          </a:p>
          <a:p>
            <a:r>
              <a:rPr lang="en-US" sz="2400" dirty="0"/>
              <a:t>Hence “defensive scripting” or “robust scripting.”</a:t>
            </a:r>
          </a:p>
          <a:p>
            <a:pPr marL="0" indent="0">
              <a:buNone/>
            </a:pPr>
            <a:endParaRPr lang="en-US" dirty="0"/>
          </a:p>
          <a:p>
            <a:pPr marL="0" indent="0">
              <a:buNone/>
            </a:pPr>
            <a:endParaRPr lang="en-US" sz="2400" dirty="0"/>
          </a:p>
        </p:txBody>
      </p:sp>
    </p:spTree>
    <p:extLst>
      <p:ext uri="{BB962C8B-B14F-4D97-AF65-F5344CB8AC3E}">
        <p14:creationId xmlns:p14="http://schemas.microsoft.com/office/powerpoint/2010/main" val="739711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1774"/>
            <a:ext cx="7886700" cy="1325563"/>
          </a:xfrm>
        </p:spPr>
        <p:txBody>
          <a:bodyPr>
            <a:normAutofit/>
          </a:bodyPr>
          <a:lstStyle/>
          <a:p>
            <a:r>
              <a:rPr lang="en-US" dirty="0"/>
              <a:t>Format of Python Script</a:t>
            </a:r>
            <a:endParaRPr lang="en-US" i="1" dirty="0"/>
          </a:p>
        </p:txBody>
      </p:sp>
      <p:sp>
        <p:nvSpPr>
          <p:cNvPr id="3" name="Content Placeholder 2"/>
          <p:cNvSpPr>
            <a:spLocks noGrp="1"/>
          </p:cNvSpPr>
          <p:nvPr>
            <p:ph idx="1"/>
          </p:nvPr>
        </p:nvSpPr>
        <p:spPr>
          <a:xfrm>
            <a:off x="533400" y="1295400"/>
            <a:ext cx="8153400" cy="5105400"/>
          </a:xfrm>
        </p:spPr>
        <p:txBody>
          <a:bodyPr>
            <a:noAutofit/>
          </a:bodyPr>
          <a:lstStyle/>
          <a:p>
            <a:r>
              <a:rPr lang="en-US" dirty="0"/>
              <a:t>First line, followed by commands in the script:</a:t>
            </a:r>
          </a:p>
          <a:p>
            <a:pPr marL="914400" indent="0">
              <a:buNone/>
            </a:pPr>
            <a:r>
              <a:rPr lang="en-US" sz="1800" dirty="0">
                <a:latin typeface="Courier"/>
                <a:cs typeface="Courier New" panose="02070309020205020404" pitchFamily="49" charset="0"/>
              </a:rPr>
              <a:t>#!</a:t>
            </a:r>
            <a:r>
              <a:rPr lang="en-US" sz="1800" dirty="0" err="1">
                <a:latin typeface="Courier"/>
                <a:cs typeface="Courier New" panose="02070309020205020404" pitchFamily="49" charset="0"/>
              </a:rPr>
              <a:t>usr</a:t>
            </a:r>
            <a:r>
              <a:rPr lang="en-US" sz="1800" dirty="0">
                <a:latin typeface="Courier"/>
                <a:cs typeface="Courier New" panose="02070309020205020404" pitchFamily="49" charset="0"/>
              </a:rPr>
              <a:t>/bin/python</a:t>
            </a:r>
          </a:p>
          <a:p>
            <a:pPr marL="914400" indent="0">
              <a:buNone/>
            </a:pPr>
            <a:r>
              <a:rPr lang="en-US" i="1" dirty="0"/>
              <a:t>commands</a:t>
            </a:r>
          </a:p>
          <a:p>
            <a:r>
              <a:rPr lang="en-US" dirty="0"/>
              <a:t>Python script is simply a text file.</a:t>
            </a:r>
          </a:p>
          <a:p>
            <a:pPr lvl="1"/>
            <a:r>
              <a:rPr lang="en-US" sz="2100" dirty="0"/>
              <a:t>Create it using your favorite text editor.</a:t>
            </a:r>
          </a:p>
          <a:p>
            <a:pPr lvl="1"/>
            <a:r>
              <a:rPr lang="en-US" sz="2100" dirty="0"/>
              <a:t>Do </a:t>
            </a:r>
            <a:r>
              <a:rPr lang="en-US" sz="2100" i="1" dirty="0"/>
              <a:t>not</a:t>
            </a:r>
            <a:r>
              <a:rPr lang="en-US" sz="2100" dirty="0"/>
              <a:t> use Microsoft Word® or any other word processing program that does formatting.</a:t>
            </a:r>
          </a:p>
          <a:p>
            <a:r>
              <a:rPr lang="en-US" dirty="0"/>
              <a:t>Name it whatever you want.</a:t>
            </a:r>
          </a:p>
          <a:p>
            <a:pPr lvl="1"/>
            <a:r>
              <a:rPr lang="en-US" sz="2100" dirty="0"/>
              <a:t>For now, use letters and numbers only.</a:t>
            </a:r>
          </a:p>
          <a:p>
            <a:pPr lvl="1"/>
            <a:r>
              <a:rPr lang="en-US" sz="2100" dirty="0"/>
              <a:t>If you need to (or want to) add an extension, use “.</a:t>
            </a:r>
            <a:r>
              <a:rPr lang="en-US" sz="2100" dirty="0" err="1"/>
              <a:t>py</a:t>
            </a:r>
            <a:r>
              <a:rPr lang="en-US" sz="2100" dirty="0"/>
              <a:t>”.</a:t>
            </a:r>
          </a:p>
          <a:p>
            <a:r>
              <a:rPr lang="en-US" dirty="0"/>
              <a:t>Indentation matters.</a:t>
            </a:r>
          </a:p>
          <a:p>
            <a:pPr lvl="1"/>
            <a:r>
              <a:rPr lang="en-US" sz="2100" dirty="0"/>
              <a:t>Keep the indentation consistent through white spaces or tabs.</a:t>
            </a:r>
          </a:p>
          <a:p>
            <a:pPr lvl="1"/>
            <a:r>
              <a:rPr lang="en-US" sz="2100" dirty="0"/>
              <a:t>Inconsistent indentation will produce errors while running script.</a:t>
            </a:r>
          </a:p>
          <a:p>
            <a:pPr marL="0" indent="0">
              <a:buNone/>
            </a:pPr>
            <a:endParaRPr lang="en-US" sz="2400" dirty="0"/>
          </a:p>
        </p:txBody>
      </p:sp>
    </p:spTree>
    <p:extLst>
      <p:ext uri="{BB962C8B-B14F-4D97-AF65-F5344CB8AC3E}">
        <p14:creationId xmlns:p14="http://schemas.microsoft.com/office/powerpoint/2010/main" val="1943649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1774"/>
            <a:ext cx="7886700" cy="1325563"/>
          </a:xfrm>
        </p:spPr>
        <p:txBody>
          <a:bodyPr>
            <a:normAutofit/>
          </a:bodyPr>
          <a:lstStyle/>
          <a:p>
            <a:r>
              <a:rPr lang="en-US" dirty="0"/>
              <a:t>Running Python Script</a:t>
            </a:r>
            <a:endParaRPr lang="en-US" i="1" dirty="0"/>
          </a:p>
        </p:txBody>
      </p:sp>
      <p:sp>
        <p:nvSpPr>
          <p:cNvPr id="3" name="Content Placeholder 2"/>
          <p:cNvSpPr>
            <a:spLocks noGrp="1"/>
          </p:cNvSpPr>
          <p:nvPr>
            <p:ph idx="1"/>
          </p:nvPr>
        </p:nvSpPr>
        <p:spPr>
          <a:xfrm>
            <a:off x="533400" y="1295400"/>
            <a:ext cx="8153400" cy="4800600"/>
          </a:xfrm>
        </p:spPr>
        <p:txBody>
          <a:bodyPr>
            <a:noAutofit/>
          </a:bodyPr>
          <a:lstStyle/>
          <a:p>
            <a:r>
              <a:rPr lang="en-US" dirty="0"/>
              <a:t>Suppose the script is named </a:t>
            </a:r>
            <a:r>
              <a:rPr lang="en-US" i="1" dirty="0" err="1"/>
              <a:t>abcscript.py</a:t>
            </a:r>
            <a:r>
              <a:rPr lang="en-US" i="1" dirty="0"/>
              <a:t>.</a:t>
            </a:r>
          </a:p>
          <a:p>
            <a:r>
              <a:rPr lang="en-US" dirty="0"/>
              <a:t>In your terminal/command line type:</a:t>
            </a:r>
          </a:p>
          <a:p>
            <a:pPr marL="457200" lvl="1" indent="0">
              <a:buNone/>
            </a:pPr>
            <a:r>
              <a:rPr lang="en-US" dirty="0">
                <a:latin typeface="Courier"/>
                <a:cs typeface="Courier"/>
              </a:rPr>
              <a:t>	&gt;python </a:t>
            </a:r>
            <a:r>
              <a:rPr lang="en-US" dirty="0" err="1">
                <a:latin typeface="Courier"/>
                <a:cs typeface="Courier"/>
              </a:rPr>
              <a:t>abcscript.py</a:t>
            </a:r>
            <a:endParaRPr lang="en-US" dirty="0">
              <a:latin typeface="Courier"/>
              <a:cs typeface="Courier"/>
            </a:endParaRPr>
          </a:p>
          <a:p>
            <a:r>
              <a:rPr lang="en-US" dirty="0"/>
              <a:t>If you do this, you can omit “</a:t>
            </a:r>
            <a:r>
              <a:rPr lang="en-US" dirty="0">
                <a:latin typeface="Courier"/>
                <a:cs typeface="Courier New" panose="02070309020205020404" pitchFamily="49" charset="0"/>
              </a:rPr>
              <a:t>#!</a:t>
            </a:r>
            <a:r>
              <a:rPr lang="en-US" dirty="0" err="1">
                <a:latin typeface="Courier"/>
                <a:cs typeface="Courier New" panose="02070309020205020404" pitchFamily="49" charset="0"/>
              </a:rPr>
              <a:t>usr</a:t>
            </a:r>
            <a:r>
              <a:rPr lang="en-US" dirty="0">
                <a:latin typeface="Courier"/>
                <a:cs typeface="Courier New" panose="02070309020205020404" pitchFamily="49" charset="0"/>
              </a:rPr>
              <a:t>/bin/python</a:t>
            </a:r>
            <a:r>
              <a:rPr lang="en-US" dirty="0"/>
              <a:t>” as the first line.</a:t>
            </a:r>
          </a:p>
          <a:p>
            <a:pPr lvl="1"/>
            <a:r>
              <a:rPr lang="en-US" sz="2100" dirty="0"/>
              <a:t>In fact, omit it entirely </a:t>
            </a:r>
            <a:r>
              <a:rPr lang="mr-IN" sz="2100" dirty="0"/>
              <a:t>–</a:t>
            </a:r>
            <a:r>
              <a:rPr lang="en-US" sz="2100" dirty="0"/>
              <a:t> it will be ignored anyway if you don’t.</a:t>
            </a:r>
          </a:p>
          <a:p>
            <a:pPr marL="0" indent="0">
              <a:buNone/>
            </a:pPr>
            <a:endParaRPr lang="en-US" sz="2400" dirty="0"/>
          </a:p>
        </p:txBody>
      </p:sp>
    </p:spTree>
    <p:extLst>
      <p:ext uri="{BB962C8B-B14F-4D97-AF65-F5344CB8AC3E}">
        <p14:creationId xmlns:p14="http://schemas.microsoft.com/office/powerpoint/2010/main" val="772543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1774"/>
            <a:ext cx="7886700" cy="1325563"/>
          </a:xfrm>
        </p:spPr>
        <p:txBody>
          <a:bodyPr>
            <a:normAutofit/>
          </a:bodyPr>
          <a:lstStyle/>
          <a:p>
            <a:r>
              <a:rPr lang="en-US" dirty="0"/>
              <a:t>Important: Commenting</a:t>
            </a:r>
            <a:endParaRPr lang="en-US" i="1" dirty="0"/>
          </a:p>
        </p:txBody>
      </p:sp>
      <p:sp>
        <p:nvSpPr>
          <p:cNvPr id="3" name="Content Placeholder 2"/>
          <p:cNvSpPr>
            <a:spLocks noGrp="1"/>
          </p:cNvSpPr>
          <p:nvPr>
            <p:ph idx="1"/>
          </p:nvPr>
        </p:nvSpPr>
        <p:spPr>
          <a:xfrm>
            <a:off x="533400" y="1295400"/>
            <a:ext cx="8153400" cy="4800600"/>
          </a:xfrm>
        </p:spPr>
        <p:txBody>
          <a:bodyPr>
            <a:noAutofit/>
          </a:bodyPr>
          <a:lstStyle/>
          <a:p>
            <a:r>
              <a:rPr lang="en-US" sz="2400" i="1" dirty="0"/>
              <a:t>Critical</a:t>
            </a:r>
            <a:r>
              <a:rPr lang="en-US" sz="2400" dirty="0"/>
              <a:t> when you write scripts.</a:t>
            </a:r>
          </a:p>
          <a:p>
            <a:pPr lvl="1"/>
            <a:r>
              <a:rPr lang="en-US" sz="2400" dirty="0"/>
              <a:t>Helps others figure out what you are doing.</a:t>
            </a:r>
          </a:p>
          <a:p>
            <a:pPr lvl="1"/>
            <a:r>
              <a:rPr lang="en-US" sz="2400" dirty="0"/>
              <a:t>Reminds you of what you were doing.</a:t>
            </a:r>
          </a:p>
          <a:p>
            <a:pPr lvl="1"/>
            <a:endParaRPr lang="en-US" sz="2400" dirty="0"/>
          </a:p>
          <a:p>
            <a:r>
              <a:rPr lang="en-US" sz="2400" dirty="0"/>
              <a:t>How to do it:</a:t>
            </a:r>
          </a:p>
          <a:p>
            <a:pPr lvl="1"/>
            <a:r>
              <a:rPr lang="en-US" sz="2400" dirty="0"/>
              <a:t>In Python, everything from an </a:t>
            </a:r>
            <a:r>
              <a:rPr lang="en-US" sz="2400" i="1" dirty="0" err="1"/>
              <a:t>unescaped</a:t>
            </a:r>
            <a:r>
              <a:rPr lang="en-US" sz="2400" dirty="0"/>
              <a:t> # with preceding white space to the end of the line is a comment.</a:t>
            </a:r>
          </a:p>
          <a:p>
            <a:pPr marL="0" indent="0">
              <a:buNone/>
            </a:pPr>
            <a:endParaRPr lang="en-US" sz="2400" dirty="0"/>
          </a:p>
        </p:txBody>
      </p:sp>
    </p:spTree>
    <p:extLst>
      <p:ext uri="{BB962C8B-B14F-4D97-AF65-F5344CB8AC3E}">
        <p14:creationId xmlns:p14="http://schemas.microsoft.com/office/powerpoint/2010/main" val="306300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1774"/>
            <a:ext cx="7886700" cy="1325563"/>
          </a:xfrm>
        </p:spPr>
        <p:txBody>
          <a:bodyPr>
            <a:normAutofit/>
          </a:bodyPr>
          <a:lstStyle/>
          <a:p>
            <a:r>
              <a:rPr lang="en-US" dirty="0"/>
              <a:t>Approaching the Problem</a:t>
            </a:r>
            <a:endParaRPr lang="en-US" i="1" dirty="0"/>
          </a:p>
        </p:txBody>
      </p:sp>
      <p:sp>
        <p:nvSpPr>
          <p:cNvPr id="3" name="Content Placeholder 2"/>
          <p:cNvSpPr>
            <a:spLocks noGrp="1"/>
          </p:cNvSpPr>
          <p:nvPr>
            <p:ph idx="1"/>
          </p:nvPr>
        </p:nvSpPr>
        <p:spPr>
          <a:xfrm>
            <a:off x="533400" y="1295400"/>
            <a:ext cx="8153400" cy="4800600"/>
          </a:xfrm>
        </p:spPr>
        <p:txBody>
          <a:bodyPr>
            <a:noAutofit/>
          </a:bodyPr>
          <a:lstStyle/>
          <a:p>
            <a:pPr marL="514350" indent="-514350">
              <a:buFont typeface="+mj-lt"/>
              <a:buAutoNum type="arabicPeriod"/>
            </a:pPr>
            <a:r>
              <a:rPr lang="en-US" dirty="0"/>
              <a:t>Understand the problem.</a:t>
            </a:r>
          </a:p>
          <a:p>
            <a:pPr marL="514350" indent="-514350">
              <a:buFont typeface="+mj-lt"/>
              <a:buAutoNum type="arabicPeriod"/>
            </a:pPr>
            <a:r>
              <a:rPr lang="en-US" dirty="0"/>
              <a:t>Understand the format of the data — whether it comes from a file, the command line, the user, or somewhere else.</a:t>
            </a:r>
          </a:p>
          <a:p>
            <a:pPr marL="514350" indent="-514350">
              <a:buFont typeface="+mj-lt"/>
              <a:buAutoNum type="arabicPeriod"/>
            </a:pPr>
            <a:r>
              <a:rPr lang="en-US" dirty="0"/>
              <a:t>Figure out your approach.</a:t>
            </a:r>
          </a:p>
          <a:p>
            <a:pPr marL="914400" lvl="1" indent="-514350"/>
            <a:r>
              <a:rPr lang="en-US" sz="2100" dirty="0"/>
              <a:t>This may involve decomposing the problem into smaller parts.</a:t>
            </a:r>
          </a:p>
          <a:p>
            <a:pPr marL="914400" lvl="1" indent="-514350"/>
            <a:r>
              <a:rPr lang="en-US" sz="2100" dirty="0"/>
              <a:t>It may also be constrained by what you have available for use.</a:t>
            </a:r>
          </a:p>
          <a:p>
            <a:pPr marL="914400" lvl="1" indent="-514350"/>
            <a:r>
              <a:rPr lang="en-US" sz="2100" dirty="0"/>
              <a:t>Think of what can go wrong (robustness).</a:t>
            </a:r>
          </a:p>
          <a:p>
            <a:pPr marL="0" indent="0">
              <a:buNone/>
            </a:pPr>
            <a:endParaRPr lang="en-US" sz="2400" dirty="0"/>
          </a:p>
        </p:txBody>
      </p:sp>
    </p:spTree>
    <p:extLst>
      <p:ext uri="{BB962C8B-B14F-4D97-AF65-F5344CB8AC3E}">
        <p14:creationId xmlns:p14="http://schemas.microsoft.com/office/powerpoint/2010/main" val="1786264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1774"/>
            <a:ext cx="7886700" cy="1325563"/>
          </a:xfrm>
        </p:spPr>
        <p:txBody>
          <a:bodyPr>
            <a:normAutofit/>
          </a:bodyPr>
          <a:lstStyle/>
          <a:p>
            <a:r>
              <a:rPr lang="en-US" dirty="0"/>
              <a:t>Approaching the Problem (Cont.)</a:t>
            </a:r>
            <a:endParaRPr lang="en-US" i="1" dirty="0"/>
          </a:p>
        </p:txBody>
      </p:sp>
      <p:sp>
        <p:nvSpPr>
          <p:cNvPr id="3" name="Content Placeholder 2"/>
          <p:cNvSpPr>
            <a:spLocks noGrp="1"/>
          </p:cNvSpPr>
          <p:nvPr>
            <p:ph idx="1"/>
          </p:nvPr>
        </p:nvSpPr>
        <p:spPr>
          <a:xfrm>
            <a:off x="533400" y="1295400"/>
            <a:ext cx="8153400" cy="4800600"/>
          </a:xfrm>
        </p:spPr>
        <p:txBody>
          <a:bodyPr>
            <a:noAutofit/>
          </a:bodyPr>
          <a:lstStyle/>
          <a:p>
            <a:pPr marL="514350" indent="-514350">
              <a:buFont typeface="+mj-lt"/>
              <a:buAutoNum type="arabicPeriod" startAt="4"/>
            </a:pPr>
            <a:r>
              <a:rPr lang="en-US" dirty="0"/>
              <a:t>Implement it.</a:t>
            </a:r>
          </a:p>
          <a:p>
            <a:pPr marL="914400" lvl="1" indent="-514350"/>
            <a:r>
              <a:rPr lang="en-US" sz="2100" dirty="0"/>
              <a:t>As you go along, include code to handle things that can go wrong.</a:t>
            </a:r>
          </a:p>
          <a:p>
            <a:pPr marL="914400" lvl="1" indent="-514350"/>
            <a:r>
              <a:rPr lang="en-US" sz="2100" dirty="0"/>
              <a:t>Understand the environment in which it will be used.</a:t>
            </a:r>
          </a:p>
          <a:p>
            <a:pPr marL="914400" lvl="1" indent="-514350"/>
            <a:r>
              <a:rPr lang="en-US" sz="2100" dirty="0"/>
              <a:t>Import proper libraries that can help facilitate process.</a:t>
            </a:r>
          </a:p>
          <a:p>
            <a:pPr marL="514350" indent="-514350">
              <a:buFont typeface="+mj-lt"/>
              <a:buAutoNum type="arabicPeriod" startAt="4"/>
            </a:pPr>
            <a:r>
              <a:rPr lang="en-US" dirty="0"/>
              <a:t>Test it.</a:t>
            </a:r>
          </a:p>
          <a:p>
            <a:pPr marL="914400" lvl="1" indent="-514350"/>
            <a:r>
              <a:rPr lang="en-US" sz="2100" dirty="0"/>
              <a:t>Look at “corner cases” in particular.</a:t>
            </a:r>
          </a:p>
          <a:p>
            <a:pPr marL="0" indent="0">
              <a:buNone/>
            </a:pPr>
            <a:endParaRPr lang="en-US" sz="2400" dirty="0"/>
          </a:p>
        </p:txBody>
      </p:sp>
    </p:spTree>
    <p:extLst>
      <p:ext uri="{BB962C8B-B14F-4D97-AF65-F5344CB8AC3E}">
        <p14:creationId xmlns:p14="http://schemas.microsoft.com/office/powerpoint/2010/main" val="556975684"/>
      </p:ext>
    </p:extLst>
  </p:cSld>
  <p:clrMapOvr>
    <a:masterClrMapping/>
  </p:clrMapOvr>
</p:sld>
</file>

<file path=ppt/theme/theme1.xml><?xml version="1.0" encoding="utf-8"?>
<a:theme xmlns:a="http://schemas.openxmlformats.org/drawingml/2006/main" name="C5.module.ADAC.standard.format.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5.module.ADAC.standard.format.template" id="{3B1436D9-82ED-4A23-A0F1-CF5E86CF56A7}" vid="{B65F0333-2B73-4EEE-9737-F55EB0F81A5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C5.module.ADAC.standard.format.template</Template>
  <TotalTime>669</TotalTime>
  <Words>4341</Words>
  <Application>Microsoft Office PowerPoint</Application>
  <PresentationFormat>On-screen Show (4:3)</PresentationFormat>
  <Paragraphs>432</Paragraphs>
  <Slides>36</Slides>
  <Notes>29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Calibri Light</vt:lpstr>
      <vt:lpstr>Courier</vt:lpstr>
      <vt:lpstr>Courier New</vt:lpstr>
      <vt:lpstr>C5.module.ADAC.standard.format.template</vt:lpstr>
      <vt:lpstr>Secure Scripting--Python</vt:lpstr>
      <vt:lpstr>Learning Objectives</vt:lpstr>
      <vt:lpstr>Scripting</vt:lpstr>
      <vt:lpstr>“Secure” Scripting</vt:lpstr>
      <vt:lpstr>Format of Python Script</vt:lpstr>
      <vt:lpstr>Running Python Script</vt:lpstr>
      <vt:lpstr>Important: Commenting</vt:lpstr>
      <vt:lpstr>Approaching the Problem</vt:lpstr>
      <vt:lpstr>Approaching the Problem (Cont.)</vt:lpstr>
      <vt:lpstr>How Do We Print Messages?</vt:lpstr>
      <vt:lpstr>Variables: Python</vt:lpstr>
      <vt:lpstr>More on Variables: Concatenating </vt:lpstr>
      <vt:lpstr>Scripts and Variables</vt:lpstr>
      <vt:lpstr>Common Error</vt:lpstr>
      <vt:lpstr>Computer User Interaction</vt:lpstr>
      <vt:lpstr>Useful Commands</vt:lpstr>
      <vt:lpstr>Interaction</vt:lpstr>
      <vt:lpstr>The “if” Statement</vt:lpstr>
      <vt:lpstr>Example: Check for Non-Empty Input</vt:lpstr>
      <vt:lpstr>Check for Non-Empty Input</vt:lpstr>
      <vt:lpstr>Data Types Sensitivity</vt:lpstr>
      <vt:lpstr>Example (number)</vt:lpstr>
      <vt:lpstr>The Command Line (Linux Reminder)</vt:lpstr>
      <vt:lpstr>Handling Command Line Arguments List in Python</vt:lpstr>
      <vt:lpstr>Referring to Arguments</vt:lpstr>
      <vt:lpstr>Parsing Arguments</vt:lpstr>
      <vt:lpstr>Example (argument)</vt:lpstr>
      <vt:lpstr>Parsing Arguments – Example </vt:lpstr>
      <vt:lpstr>Inspect Strings</vt:lpstr>
      <vt:lpstr>Functions</vt:lpstr>
      <vt:lpstr>Something Useful for Users</vt:lpstr>
      <vt:lpstr>Checking the Command</vt:lpstr>
      <vt:lpstr>How?</vt:lpstr>
      <vt:lpstr>Example</vt:lpstr>
      <vt:lpstr>Error Checking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 Scripting (Python)</dc:title>
  <dc:creator>Melissa</dc:creator>
  <cp:lastModifiedBy>Jacob McClain</cp:lastModifiedBy>
  <cp:revision>64</cp:revision>
  <dcterms:created xsi:type="dcterms:W3CDTF">2018-02-16T20:21:02Z</dcterms:created>
  <dcterms:modified xsi:type="dcterms:W3CDTF">2021-03-17T13:06:53Z</dcterms:modified>
</cp:coreProperties>
</file>