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3"/>
  </p:notesMasterIdLst>
  <p:sldIdLst>
    <p:sldId id="256" r:id="rId2"/>
    <p:sldId id="258" r:id="rId3"/>
    <p:sldId id="259" r:id="rId4"/>
    <p:sldId id="260" r:id="rId5"/>
    <p:sldId id="261" r:id="rId6"/>
    <p:sldId id="262" r:id="rId7"/>
    <p:sldId id="263" r:id="rId8"/>
    <p:sldId id="264" r:id="rId9"/>
    <p:sldId id="265" r:id="rId10"/>
    <p:sldId id="266" r:id="rId11"/>
    <p:sldId id="309" r:id="rId12"/>
    <p:sldId id="310" r:id="rId13"/>
    <p:sldId id="307" r:id="rId14"/>
    <p:sldId id="336" r:id="rId15"/>
    <p:sldId id="337" r:id="rId16"/>
    <p:sldId id="338" r:id="rId17"/>
    <p:sldId id="339" r:id="rId18"/>
    <p:sldId id="340" r:id="rId19"/>
    <p:sldId id="317" r:id="rId20"/>
    <p:sldId id="318" r:id="rId21"/>
    <p:sldId id="319" r:id="rId22"/>
    <p:sldId id="335" r:id="rId23"/>
    <p:sldId id="341" r:id="rId24"/>
    <p:sldId id="324" r:id="rId25"/>
    <p:sldId id="325" r:id="rId26"/>
    <p:sldId id="326" r:id="rId27"/>
    <p:sldId id="327" r:id="rId28"/>
    <p:sldId id="328" r:id="rId29"/>
    <p:sldId id="329" r:id="rId30"/>
    <p:sldId id="346" r:id="rId31"/>
    <p:sldId id="347" r:id="rId32"/>
    <p:sldId id="267" r:id="rId33"/>
    <p:sldId id="268" r:id="rId34"/>
    <p:sldId id="269" r:id="rId35"/>
    <p:sldId id="345" r:id="rId36"/>
    <p:sldId id="313" r:id="rId37"/>
    <p:sldId id="314" r:id="rId38"/>
    <p:sldId id="315" r:id="rId39"/>
    <p:sldId id="316" r:id="rId40"/>
    <p:sldId id="348" r:id="rId41"/>
    <p:sldId id="349" r:id="rId42"/>
    <p:sldId id="277" r:id="rId43"/>
    <p:sldId id="278" r:id="rId44"/>
    <p:sldId id="283" r:id="rId45"/>
    <p:sldId id="284" r:id="rId46"/>
    <p:sldId id="286" r:id="rId47"/>
    <p:sldId id="287" r:id="rId48"/>
    <p:sldId id="288" r:id="rId49"/>
    <p:sldId id="289" r:id="rId50"/>
    <p:sldId id="290" r:id="rId51"/>
    <p:sldId id="291" r:id="rId52"/>
    <p:sldId id="292" r:id="rId53"/>
    <p:sldId id="293" r:id="rId54"/>
    <p:sldId id="295" r:id="rId55"/>
    <p:sldId id="297" r:id="rId56"/>
    <p:sldId id="298" r:id="rId57"/>
    <p:sldId id="299" r:id="rId58"/>
    <p:sldId id="300" r:id="rId59"/>
    <p:sldId id="301" r:id="rId60"/>
    <p:sldId id="304" r:id="rId61"/>
    <p:sldId id="305"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9105" autoAdjust="0"/>
  </p:normalViewPr>
  <p:slideViewPr>
    <p:cSldViewPr snapToGrid="0" snapToObjects="1">
      <p:cViewPr varScale="1">
        <p:scale>
          <a:sx n="59" d="100"/>
          <a:sy n="59" d="100"/>
        </p:scale>
        <p:origin x="14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97DB9-99CF-7543-858E-0304C3420C28}" type="datetimeFigureOut">
              <a:rPr lang="en-US" smtClean="0"/>
              <a:t>4/16/2021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242F-D6DC-3845-B10F-16AF5CDAFEDD}" type="slidenum">
              <a:rPr lang="en-US" smtClean="0"/>
              <a:t>‹#›</a:t>
            </a:fld>
            <a:endParaRPr lang="en-US"/>
          </a:p>
        </p:txBody>
      </p:sp>
    </p:spTree>
    <p:extLst>
      <p:ext uri="{BB962C8B-B14F-4D97-AF65-F5344CB8AC3E}">
        <p14:creationId xmlns:p14="http://schemas.microsoft.com/office/powerpoint/2010/main" val="517703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159218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11</a:t>
            </a:fld>
            <a:endParaRPr lang="en-US"/>
          </a:p>
        </p:txBody>
      </p:sp>
    </p:spTree>
    <p:extLst>
      <p:ext uri="{BB962C8B-B14F-4D97-AF65-F5344CB8AC3E}">
        <p14:creationId xmlns:p14="http://schemas.microsoft.com/office/powerpoint/2010/main" val="159747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just</a:t>
            </a:r>
            <a:r>
              <a:rPr lang="en-US" baseline="0" dirty="0"/>
              <a:t> emphasizes that you can test lots of things. Some of these will pop up in Unit 3 (Advanced Scripting) of the module; we will discuss them then.</a:t>
            </a:r>
          </a:p>
          <a:p>
            <a:endParaRPr lang="en-US" baseline="0" dirty="0"/>
          </a:p>
          <a:p>
            <a:r>
              <a:rPr lang="en-US" baseline="0" dirty="0"/>
              <a:t>Again, you should put quotes around </a:t>
            </a:r>
            <a:r>
              <a:rPr lang="en-US" i="1" baseline="0" dirty="0" err="1"/>
              <a:t>str</a:t>
            </a:r>
            <a:r>
              <a:rPr lang="en-US" i="0" baseline="0" dirty="0"/>
              <a:t> and </a:t>
            </a:r>
            <a:r>
              <a:rPr lang="en-US" i="1" baseline="0" dirty="0"/>
              <a:t>name</a:t>
            </a:r>
            <a:r>
              <a:rPr lang="en-US" i="0" baseline="0" dirty="0"/>
              <a:t> when you use them, in case they contain blanks.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355710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someone asks</a:t>
            </a:r>
            <a:r>
              <a:rPr lang="en-US" baseline="0" dirty="0"/>
              <a:t> why you can’t just do “</a:t>
            </a:r>
            <a:r>
              <a:rPr lang="en-US" baseline="0" dirty="0" err="1"/>
              <a:t>dir</a:t>
            </a:r>
            <a:r>
              <a:rPr lang="en-US" baseline="0" dirty="0"/>
              <a:t> /n *”, it’s because you then have to figure out how to put the </a:t>
            </a:r>
            <a:r>
              <a:rPr lang="en-US" i="1" baseline="0" dirty="0"/>
              <a:t>sha sum</a:t>
            </a:r>
            <a:r>
              <a:rPr lang="en-US" baseline="0" dirty="0"/>
              <a:t> for each file afterward. You can do this with </a:t>
            </a:r>
            <a:r>
              <a:rPr lang="en-US" i="1" baseline="0" dirty="0"/>
              <a:t>join</a:t>
            </a:r>
            <a:r>
              <a:rPr lang="en-US" baseline="0" dirty="0"/>
              <a:t> (1), but I wanted to show control structures like loops.</a:t>
            </a:r>
          </a:p>
          <a:p>
            <a:endParaRPr lang="en-US" baseline="0" dirty="0"/>
          </a:p>
          <a:p>
            <a:r>
              <a:rPr lang="en-US" baseline="0" dirty="0"/>
              <a:t>Also, the technique we will use will miss files whose names begin with a “.”. That’s a good exercise for people who are familiar with Linux, but I wanted to avoid it.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14</a:t>
            </a:fld>
            <a:endParaRPr lang="en-US"/>
          </a:p>
        </p:txBody>
      </p:sp>
    </p:spTree>
    <p:extLst>
      <p:ext uri="{BB962C8B-B14F-4D97-AF65-F5344CB8AC3E}">
        <p14:creationId xmlns:p14="http://schemas.microsoft.com/office/powerpoint/2010/main" val="792592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notion of list can be introduced</a:t>
            </a:r>
            <a:r>
              <a:rPr lang="en-US" baseline="0" dirty="0"/>
              <a:t> from  Secure Scripting. 11.SeS_Unit2_AdvancedControl_Presentation (slide 14).</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15</a:t>
            </a:fld>
            <a:endParaRPr lang="en-US"/>
          </a:p>
        </p:txBody>
      </p:sp>
    </p:spTree>
    <p:extLst>
      <p:ext uri="{BB962C8B-B14F-4D97-AF65-F5344CB8AC3E}">
        <p14:creationId xmlns:p14="http://schemas.microsoft.com/office/powerpoint/2010/main" val="3603690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the build-in command range. The range function returns a Python list object. It is a easy way to generate a list of integers.</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16</a:t>
            </a:fld>
            <a:endParaRPr lang="en-US"/>
          </a:p>
        </p:txBody>
      </p:sp>
    </p:spTree>
    <p:extLst>
      <p:ext uri="{BB962C8B-B14F-4D97-AF65-F5344CB8AC3E}">
        <p14:creationId xmlns:p14="http://schemas.microsoft.com/office/powerpoint/2010/main" val="380529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like the C, C++,</a:t>
            </a:r>
            <a:r>
              <a:rPr lang="en-US" baseline="0" dirty="0"/>
              <a:t> and Java.</a:t>
            </a:r>
          </a:p>
          <a:p>
            <a:endParaRPr lang="en-US" baseline="0" dirty="0"/>
          </a:p>
          <a:p>
            <a:r>
              <a:rPr lang="en-US" baseline="0" dirty="0"/>
              <a:t>The for-else helps to keep track interruption within the loop execution. Useful when to validate data that doesn't satisfy user’s constraints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17</a:t>
            </a:fld>
            <a:endParaRPr lang="en-US"/>
          </a:p>
        </p:txBody>
      </p:sp>
    </p:spTree>
    <p:extLst>
      <p:ext uri="{BB962C8B-B14F-4D97-AF65-F5344CB8AC3E}">
        <p14:creationId xmlns:p14="http://schemas.microsoft.com/office/powerpoint/2010/main" val="24873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for2.py</a:t>
            </a:r>
          </a:p>
          <a:p>
            <a:endParaRPr lang="en-US" baseline="0" dirty="0"/>
          </a:p>
          <a:p>
            <a:r>
              <a:rPr lang="en-US" baseline="0" dirty="0"/>
              <a:t>We take advantage of the constructs from Python to perform arithmetic operations such as modulo/reminder.</a:t>
            </a:r>
          </a:p>
          <a:p>
            <a:r>
              <a:rPr lang="en-US" baseline="0" dirty="0"/>
              <a:t>The function range will provide the consecutive values from 1 to 6 (non-inclusive 6).</a:t>
            </a:r>
          </a:p>
          <a:p>
            <a:r>
              <a:rPr lang="en-US" baseline="0" dirty="0"/>
              <a:t>For each of the value I</a:t>
            </a:r>
          </a:p>
          <a:p>
            <a:r>
              <a:rPr lang="en-US" baseline="0" dirty="0"/>
              <a:t>Checks if is divisible by 2 (i.e., if the value is even). If it happens to be true after the evaluation, we will use the reserved word </a:t>
            </a:r>
            <a:r>
              <a:rPr lang="en-US" b="1" baseline="0" dirty="0"/>
              <a:t>continue</a:t>
            </a:r>
            <a:r>
              <a:rPr lang="en-US" b="0" baseline="0" dirty="0"/>
              <a:t>, allowing to skip the current iteration.</a:t>
            </a:r>
            <a:endParaRPr lang="en-US" baseline="0" dirty="0"/>
          </a:p>
          <a:p>
            <a:r>
              <a:rPr lang="en-US" baseline="0" dirty="0"/>
              <a:t>	If i % 2 == 0</a:t>
            </a:r>
          </a:p>
          <a:p>
            <a:r>
              <a:rPr lang="en-US" baseline="0" dirty="0"/>
              <a:t>		continue</a:t>
            </a:r>
          </a:p>
          <a:p>
            <a:r>
              <a:rPr lang="en-US" baseline="0" dirty="0"/>
              <a:t>In case the condition is true, we can simply print the current value of </a:t>
            </a:r>
            <a:r>
              <a:rPr lang="en-US" b="1" baseline="0" dirty="0"/>
              <a:t>i.</a:t>
            </a:r>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18</a:t>
            </a:fld>
            <a:endParaRPr lang="en-US"/>
          </a:p>
        </p:txBody>
      </p:sp>
    </p:spTree>
    <p:extLst>
      <p:ext uri="{BB962C8B-B14F-4D97-AF65-F5344CB8AC3E}">
        <p14:creationId xmlns:p14="http://schemas.microsoft.com/office/powerpoint/2010/main" val="657487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problem corresponds to Lab</a:t>
            </a:r>
            <a:r>
              <a:rPr lang="en-US" baseline="0" dirty="0"/>
              <a:t> Exercise 1 in the Windows version of 05.SeSPython_Unit1_TheBasics_Lab. </a:t>
            </a:r>
          </a:p>
          <a:p>
            <a:endParaRPr lang="en-US" dirty="0"/>
          </a:p>
          <a:p>
            <a:r>
              <a:rPr lang="en-US" dirty="0"/>
              <a:t>Here, we state the problem and start breaking it down along the lines discussed earlier.</a:t>
            </a:r>
          </a:p>
          <a:p>
            <a:endParaRPr lang="en-US" dirty="0"/>
          </a:p>
          <a:p>
            <a:r>
              <a:rPr lang="en-US" dirty="0"/>
              <a:t>First, what is a word? One common definition is any nonempty sequence of alphabetic</a:t>
            </a:r>
            <a:r>
              <a:rPr lang="en-US" baseline="0" dirty="0"/>
              <a:t> characters. But does that include numbers, apostrophes, and hyphens? That depends on interpretation. So let’s look at the data and see if it suggests anything.</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97197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slide corresponds to Lab</a:t>
            </a:r>
            <a:r>
              <a:rPr lang="en-US" baseline="0" dirty="0"/>
              <a:t> Exercise 1, Part A, in 05.SeSPython_Unit1_TheBasics_Lab. </a:t>
            </a:r>
          </a:p>
          <a:p>
            <a:endParaRPr lang="en-US" dirty="0"/>
          </a:p>
          <a:p>
            <a:r>
              <a:rPr lang="en-US" dirty="0"/>
              <a:t>Looking at the file,</a:t>
            </a:r>
            <a:r>
              <a:rPr lang="en-US" baseline="0" dirty="0"/>
              <a:t> it’s clear the file is a list of words, one per line, so we just say that a word is whatever is on a single line.</a:t>
            </a:r>
            <a:endParaRPr lang="en-US" dirty="0"/>
          </a:p>
          <a:p>
            <a:endParaRPr lang="en-US" dirty="0"/>
          </a:p>
          <a:p>
            <a:r>
              <a:rPr lang="en-US" dirty="0"/>
              <a:t>This</a:t>
            </a:r>
            <a:r>
              <a:rPr lang="en-US" baseline="0" dirty="0"/>
              <a:t> highlights the need to understand the data to be analyzed. Here, text files generally have multiple words per line. On those files, you would need to use a completely different tactic. But with one word per line, the problem is much easier to solve.</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380658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83306" rtl="0" eaLnBrk="1" fontAlgn="auto" latinLnBrk="0" hangingPunct="1">
              <a:lnSpc>
                <a:spcPct val="100000"/>
              </a:lnSpc>
              <a:spcBef>
                <a:spcPts val="0"/>
              </a:spcBef>
              <a:spcAft>
                <a:spcPts val="0"/>
              </a:spcAft>
              <a:buClrTx/>
              <a:buSzTx/>
              <a:buFontTx/>
              <a:buNone/>
              <a:tabLst/>
              <a:defRPr/>
            </a:pPr>
            <a:r>
              <a:rPr lang="en-US" dirty="0"/>
              <a:t>This slide corresponds to Lab</a:t>
            </a:r>
            <a:r>
              <a:rPr lang="en-US" baseline="0" dirty="0"/>
              <a:t> Exercise 1, Part B, in 05.SeSPython_Unit1_TheBasics_Lab. </a:t>
            </a:r>
          </a:p>
          <a:p>
            <a:pPr marL="0" lvl="1" defTabSz="483306">
              <a:defRPr/>
            </a:pPr>
            <a:endParaRPr lang="en-US" dirty="0"/>
          </a:p>
          <a:p>
            <a:pPr marL="0" lvl="1" defTabSz="483306">
              <a:defRPr/>
            </a:pPr>
            <a:r>
              <a:rPr lang="en-US" dirty="0"/>
              <a:t>Note that you can use a pattern to express a character sequence. Here it’s easy as there are no </a:t>
            </a:r>
            <a:r>
              <a:rPr lang="en-US" dirty="0" err="1"/>
              <a:t>metacharacters</a:t>
            </a:r>
            <a:r>
              <a:rPr lang="en-US" dirty="0"/>
              <a:t> to be matched. </a:t>
            </a:r>
          </a:p>
          <a:p>
            <a:endParaRPr lang="en-US" dirty="0"/>
          </a:p>
          <a:p>
            <a:r>
              <a:rPr lang="en-US" dirty="0"/>
              <a:t>A useful tool for finding commands is the command </a:t>
            </a:r>
            <a:r>
              <a:rPr lang="en-US" i="1" dirty="0"/>
              <a:t>apropos </a:t>
            </a:r>
            <a:r>
              <a:rPr lang="en-US" i="0" dirty="0"/>
              <a:t>(1):</a:t>
            </a:r>
            <a:endParaRPr lang="en-US" i="1" dirty="0"/>
          </a:p>
          <a:p>
            <a:pPr marL="664546" lvl="1" indent="-181240">
              <a:buFont typeface="Arial"/>
              <a:buChar char="•"/>
            </a:pPr>
            <a:r>
              <a:rPr lang="en-US" dirty="0"/>
              <a:t>Try</a:t>
            </a:r>
            <a:r>
              <a:rPr lang="en-US" i="1" dirty="0"/>
              <a:t> apropos match.</a:t>
            </a:r>
          </a:p>
          <a:p>
            <a:pPr marL="664546" lvl="1" indent="-181240">
              <a:buFont typeface="Arial"/>
              <a:buChar char="•"/>
            </a:pPr>
            <a:r>
              <a:rPr lang="en-US" dirty="0"/>
              <a:t>Look down the output for something that says “print lines matching” or something similar and has a “(1)” on it;</a:t>
            </a:r>
            <a:r>
              <a:rPr lang="en-US" baseline="0" dirty="0"/>
              <a:t> </a:t>
            </a:r>
            <a:r>
              <a:rPr lang="en-US" dirty="0"/>
              <a:t>the (1) means it’s a user command.</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43488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sets up the problem we’ll use to demonstrate various control and</a:t>
            </a:r>
            <a:r>
              <a:rPr lang="en-US" baseline="0" dirty="0"/>
              <a:t> data structures of scripts.</a:t>
            </a:r>
          </a:p>
          <a:p>
            <a:endParaRPr lang="en-US" baseline="0" dirty="0"/>
          </a:p>
          <a:p>
            <a:r>
              <a:rPr lang="en-US" baseline="0" dirty="0"/>
              <a:t>This is a common security need, and various commercial tools such as tripwire and tiger do this. They are not scripts, but they work very much like what is here.</a:t>
            </a:r>
          </a:p>
          <a:p>
            <a:endParaRPr lang="en-US" baseline="0" dirty="0"/>
          </a:p>
          <a:p>
            <a:r>
              <a:rPr lang="en-US" baseline="0" dirty="0"/>
              <a:t>You might mention that, in practice, one would put the files we will create in places other than where this exercise puts them. Normally the files would go in a protected area, but here I opt for simplicity.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a:t>
            </a:fld>
            <a:endParaRPr lang="en-US"/>
          </a:p>
        </p:txBody>
      </p:sp>
    </p:spTree>
    <p:extLst>
      <p:ext uri="{BB962C8B-B14F-4D97-AF65-F5344CB8AC3E}">
        <p14:creationId xmlns:p14="http://schemas.microsoft.com/office/powerpoint/2010/main" val="1771257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this slides references the files located in 10.SeSPython_Unit2_AdvancedControl_DataFiles</a:t>
            </a:r>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22</a:t>
            </a:fld>
            <a:endParaRPr lang="en-US"/>
          </a:p>
        </p:txBody>
      </p:sp>
    </p:spTree>
    <p:extLst>
      <p:ext uri="{BB962C8B-B14F-4D97-AF65-F5344CB8AC3E}">
        <p14:creationId xmlns:p14="http://schemas.microsoft.com/office/powerpoint/2010/main" val="2097937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this slides references the files located in 10.SeSPython_Unit2_AdvancedControl_DataFiles</a:t>
            </a:r>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23</a:t>
            </a:fld>
            <a:endParaRPr lang="en-US"/>
          </a:p>
        </p:txBody>
      </p:sp>
    </p:spTree>
    <p:extLst>
      <p:ext uri="{BB962C8B-B14F-4D97-AF65-F5344CB8AC3E}">
        <p14:creationId xmlns:p14="http://schemas.microsoft.com/office/powerpoint/2010/main" val="1069994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Lab</a:t>
            </a:r>
            <a:r>
              <a:rPr lang="en-US" baseline="0" dirty="0"/>
              <a:t> Exercise 1, Part C, in 05.SeSPython_Unit1_TheBasics_Lab.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Step 5 of the approached outlined on Slides 11-12, “Test it,” is included in Part C of Lab Exercise 1.  </a:t>
            </a:r>
            <a:r>
              <a:rPr lang="en-US" dirty="0"/>
              <a:t>We’re doing only basic testing</a:t>
            </a:r>
            <a:r>
              <a:rPr lang="en-US" baseline="0" dirty="0"/>
              <a:t>. Part C of Lab Exercise 1 says what the script should print. Here are the words:</a:t>
            </a:r>
          </a:p>
          <a:p>
            <a:r>
              <a:rPr lang="en-US" sz="1200" dirty="0" err="1"/>
              <a:t>agrypnia</a:t>
            </a:r>
            <a:endParaRPr lang="en-US" sz="1200" dirty="0"/>
          </a:p>
          <a:p>
            <a:r>
              <a:rPr lang="en-US" sz="1200" dirty="0" err="1"/>
              <a:t>agrypnode</a:t>
            </a:r>
            <a:endParaRPr lang="en-US" sz="1200" dirty="0"/>
          </a:p>
          <a:p>
            <a:r>
              <a:rPr lang="en-US" sz="1200" dirty="0"/>
              <a:t>arthrogryposis</a:t>
            </a:r>
          </a:p>
          <a:p>
            <a:r>
              <a:rPr lang="en-US" sz="1200" dirty="0" err="1"/>
              <a:t>grylle</a:t>
            </a:r>
            <a:endParaRPr lang="en-US" sz="1200" dirty="0"/>
          </a:p>
          <a:p>
            <a:r>
              <a:rPr lang="en-US" sz="1200" dirty="0" err="1"/>
              <a:t>grypanian</a:t>
            </a:r>
            <a:endParaRPr lang="en-US" sz="1200" dirty="0"/>
          </a:p>
          <a:p>
            <a:r>
              <a:rPr lang="en-US" sz="1200" dirty="0" err="1"/>
              <a:t>gryph</a:t>
            </a:r>
            <a:endParaRPr lang="en-US" sz="1200" dirty="0"/>
          </a:p>
          <a:p>
            <a:r>
              <a:rPr lang="en-US" sz="1200" dirty="0" err="1"/>
              <a:t>gryposis</a:t>
            </a:r>
            <a:endParaRPr lang="en-US" sz="1200" dirty="0"/>
          </a:p>
          <a:p>
            <a:r>
              <a:rPr lang="en-US" sz="1200" dirty="0" err="1"/>
              <a:t>pouggry</a:t>
            </a:r>
            <a:endParaRPr lang="en-US" sz="120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504697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a:t>
            </a:r>
            <a:r>
              <a:rPr lang="en-US" baseline="0" dirty="0"/>
              <a:t> this point on, we will use the script written for Exercise 1 as the basis for developing the other scripts.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Also, throughout we will use “</a:t>
            </a:r>
            <a:r>
              <a:rPr lang="en-US" baseline="0" dirty="0" err="1"/>
              <a:t>py</a:t>
            </a:r>
            <a:r>
              <a:rPr lang="en-US" baseline="0" dirty="0"/>
              <a:t>” to run the scripts, rather than making the scripts executable. You can change this if you like; just remember to have the students make the scripts executable so they will run. Slide 5 shows how to do this.</a:t>
            </a:r>
            <a:br>
              <a:rPr lang="en-US" baseline="0" dirty="0"/>
            </a:br>
            <a:br>
              <a:rPr lang="en-US" baseline="0" dirty="0"/>
            </a:br>
            <a:r>
              <a:rPr lang="en-US" dirty="0"/>
              <a:t>The information on this slides references the files located in 10.SeSPython_Unit2_AdvancedControl_DataFiles</a:t>
            </a:r>
          </a:p>
          <a:p>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702800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quotation</a:t>
            </a:r>
            <a:r>
              <a:rPr lang="en-US" baseline="0" dirty="0"/>
              <a:t> marks</a:t>
            </a:r>
            <a:r>
              <a:rPr lang="en-US" dirty="0"/>
              <a:t> are interpreted by the shell – but you type</a:t>
            </a:r>
            <a:r>
              <a:rPr lang="en-US" baseline="0" dirty="0"/>
              <a:t> the script name and arguments in a shell! So the command interpreter that you’re using interprets the quotation marks. And so the first argument is the string x followed by blank followed by y (“x y”). When replacing $1, though, there are no quotation marks – so </a:t>
            </a:r>
            <a:r>
              <a:rPr lang="en-US" i="1" baseline="0" dirty="0"/>
              <a:t>cat</a:t>
            </a:r>
            <a:r>
              <a:rPr lang="en-US" baseline="0" dirty="0"/>
              <a:t> sees this as two arguments, x and y.</a:t>
            </a:r>
          </a:p>
          <a:p>
            <a:endParaRPr lang="en-US" baseline="0" dirty="0"/>
          </a:p>
          <a:p>
            <a:r>
              <a:rPr lang="en-US" baseline="0" dirty="0"/>
              <a:t>The next two slides show this in detail.</a:t>
            </a:r>
          </a:p>
          <a:p>
            <a:endParaRPr lang="en-US" baseline="0" dirty="0"/>
          </a:p>
          <a:p>
            <a:r>
              <a:rPr lang="en-US" baseline="0" dirty="0"/>
              <a:t>The script </a:t>
            </a:r>
            <a:r>
              <a:rPr lang="en-US" i="1" baseline="0" dirty="0" err="1"/>
              <a:t>mycat</a:t>
            </a:r>
            <a:r>
              <a:rPr lang="en-US" baseline="0" dirty="0"/>
              <a:t> is in the directory </a:t>
            </a:r>
            <a:r>
              <a:rPr lang="en-US" sz="1100" kern="1200" dirty="0">
                <a:solidFill>
                  <a:schemeClr val="tx1"/>
                </a:solidFill>
                <a:effectLst/>
                <a:latin typeface="+mn-lt"/>
                <a:ea typeface="+mn-ea"/>
                <a:cs typeface="+mn-cs"/>
              </a:rPr>
              <a:t>03.SeS_Unit1_TheBasics_DemoScripts in the Secure Scripting Module</a:t>
            </a:r>
            <a:r>
              <a:rPr lang="en-US" baseline="0" dirty="0"/>
              <a:t>.</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4012361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shows the error. The files are in </a:t>
            </a:r>
            <a:r>
              <a:rPr lang="en-US" sz="1100" kern="1200" dirty="0">
                <a:solidFill>
                  <a:schemeClr val="tx1"/>
                </a:solidFill>
                <a:effectLst/>
                <a:latin typeface="+mn-lt"/>
                <a:ea typeface="+mn-ea"/>
                <a:cs typeface="+mn-cs"/>
              </a:rPr>
              <a:t>07.SeS_Unit1_TheBasics_DataFiles in the Secure Scripting Module</a:t>
            </a:r>
            <a:r>
              <a:rPr lang="en-US" dirty="0"/>
              <a:t>, so you can actually demonstrate this, or have the students try it out.</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4163026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put the argument variable reference in the script</a:t>
            </a:r>
            <a:r>
              <a:rPr lang="en-US" baseline="0" dirty="0"/>
              <a:t> in quotes. You </a:t>
            </a:r>
            <a:r>
              <a:rPr lang="en-US" i="1" baseline="0" dirty="0"/>
              <a:t>must</a:t>
            </a:r>
            <a:r>
              <a:rPr lang="en-US" i="0" baseline="0" dirty="0"/>
              <a:t> use double quotes here; if you use single quotes, then the $1 will be interpreted as the string “$1”, not as “x y”. Slide 27 asks the students this question, so if you didn’t mention the difference between double quotes and single quotes, you might want to do so now.</a:t>
            </a:r>
          </a:p>
          <a:p>
            <a:endParaRPr lang="en-US" i="0" baseline="0" dirty="0"/>
          </a:p>
          <a:p>
            <a:r>
              <a:rPr lang="en-US" i="0" baseline="0" dirty="0"/>
              <a:t>To re-emphasize this: $ is a </a:t>
            </a:r>
            <a:r>
              <a:rPr lang="en-US" i="0" baseline="0" dirty="0" err="1"/>
              <a:t>metacharacter</a:t>
            </a:r>
            <a:r>
              <a:rPr lang="en-US" i="0" baseline="0" dirty="0"/>
              <a:t>, so single quotes strip it of its “meta” power.</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556997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237136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that allows</a:t>
            </a:r>
            <a:r>
              <a:rPr lang="en-US" baseline="0" dirty="0"/>
              <a:t> to combine concepts from fundamentals in scripting such as processing directories and files. This time we use the power of loops and the directives of Python to process individually the directories and files.</a:t>
            </a:r>
          </a:p>
          <a:p>
            <a:endParaRPr lang="en-US" baseline="0" dirty="0"/>
          </a:p>
          <a:p>
            <a:r>
              <a:rPr lang="en-US" baseline="0" dirty="0"/>
              <a:t>The concept of nested-loops is introduced in this slide, </a:t>
            </a:r>
          </a:p>
          <a:p>
            <a:r>
              <a:rPr lang="en-US" baseline="0" dirty="0"/>
              <a:t>Since for every item found in the current directory ( . ) we hold the </a:t>
            </a:r>
          </a:p>
          <a:p>
            <a:pPr marL="171450" indent="-171450">
              <a:buFontTx/>
              <a:buChar char="-"/>
            </a:pPr>
            <a:r>
              <a:rPr lang="en-US" baseline="0" dirty="0"/>
              <a:t>Root</a:t>
            </a:r>
          </a:p>
          <a:p>
            <a:pPr marL="171450" indent="-171450">
              <a:buFontTx/>
              <a:buChar char="-"/>
            </a:pPr>
            <a:r>
              <a:rPr lang="en-US" baseline="0" dirty="0"/>
              <a:t>Directories </a:t>
            </a:r>
          </a:p>
          <a:p>
            <a:pPr marL="171450" indent="-171450">
              <a:buFontTx/>
              <a:buChar char="-"/>
            </a:pPr>
            <a:r>
              <a:rPr lang="en-US" baseline="0" dirty="0"/>
              <a:t>Files</a:t>
            </a:r>
          </a:p>
          <a:p>
            <a:pPr marL="0" indent="0">
              <a:buFontTx/>
              <a:buNone/>
            </a:pPr>
            <a:r>
              <a:rPr lang="en-US" baseline="0" dirty="0"/>
              <a:t>Python allows to keep three control variables while processing the content of the current directory.</a:t>
            </a:r>
          </a:p>
          <a:p>
            <a:pPr marL="0" indent="0">
              <a:buFontTx/>
              <a:buNone/>
            </a:pPr>
            <a:r>
              <a:rPr lang="en-US" baseline="0" dirty="0"/>
              <a:t>In the nested loop</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ourier New" charset="0"/>
                <a:ea typeface="Courier New" charset="0"/>
                <a:cs typeface="Courier New" charset="0"/>
              </a:rPr>
              <a:t>	for filename in files:</a:t>
            </a:r>
          </a:p>
          <a:p>
            <a:pPr marL="0" indent="0">
              <a:buFontTx/>
              <a:buNone/>
            </a:pPr>
            <a:r>
              <a:rPr lang="en-US" baseline="0" dirty="0"/>
              <a:t>Now we consider each file that is been hold by the variable </a:t>
            </a:r>
            <a:r>
              <a:rPr lang="en-US" b="1" baseline="0" dirty="0"/>
              <a:t>files</a:t>
            </a:r>
            <a:r>
              <a:rPr lang="en-US" b="0" baseline="0" dirty="0"/>
              <a:t>. </a:t>
            </a:r>
          </a:p>
          <a:p>
            <a:pPr marL="0" indent="0">
              <a:buFontTx/>
              <a:buNone/>
            </a:pPr>
            <a:r>
              <a:rPr lang="en-US" b="0" baseline="0" dirty="0"/>
              <a:t>Notice that this variable files correspond to the list containing the current directory.</a:t>
            </a:r>
          </a:p>
          <a:p>
            <a:pPr marL="0" indent="0">
              <a:buFontTx/>
              <a:buNone/>
            </a:pPr>
            <a:endParaRPr lang="en-US" b="0" baseline="0" dirty="0"/>
          </a:p>
          <a:p>
            <a:pPr marL="0" indent="0">
              <a:buFontTx/>
              <a:buNone/>
            </a:pPr>
            <a:r>
              <a:rPr lang="en-US" b="0" baseline="0" dirty="0"/>
              <a:t>The only task we do in this example is to print the files.</a:t>
            </a:r>
          </a:p>
          <a:p>
            <a:pPr marL="0" indent="0">
              <a:buFontTx/>
              <a:buNone/>
            </a:pPr>
            <a:endParaRPr lang="en-US" b="0" baseline="0" dirty="0"/>
          </a:p>
          <a:p>
            <a:pPr marL="0" indent="0">
              <a:buFontTx/>
              <a:buNone/>
            </a:pPr>
            <a:r>
              <a:rPr lang="en-US" b="0" baseline="0" dirty="0"/>
              <a:t>In similar fashion, if your interest is to print ONLY the directories, then modify the inner loop as follows:</a:t>
            </a:r>
          </a:p>
          <a:p>
            <a:r>
              <a:rPr lang="en-US" dirty="0">
                <a:latin typeface="Courier New" charset="0"/>
                <a:ea typeface="Courier New" charset="0"/>
                <a:cs typeface="Courier New" charset="0"/>
              </a:rPr>
              <a:t>for </a:t>
            </a:r>
            <a:r>
              <a:rPr lang="en-US" dirty="0" err="1">
                <a:latin typeface="Courier New" charset="0"/>
                <a:ea typeface="Courier New" charset="0"/>
                <a:cs typeface="Courier New" charset="0"/>
              </a:rPr>
              <a:t>dirName</a:t>
            </a:r>
            <a:r>
              <a:rPr lang="en-US" dirty="0">
                <a:latin typeface="Courier New" charset="0"/>
                <a:ea typeface="Courier New" charset="0"/>
                <a:cs typeface="Courier New" charset="0"/>
              </a:rPr>
              <a:t> in </a:t>
            </a:r>
            <a:r>
              <a:rPr lang="en-US" dirty="0" err="1">
                <a:latin typeface="Courier New" charset="0"/>
                <a:ea typeface="Courier New" charset="0"/>
                <a:cs typeface="Courier New" charset="0"/>
              </a:rPr>
              <a:t>dirs</a:t>
            </a:r>
            <a:r>
              <a:rPr lang="en-US" dirty="0">
                <a:latin typeface="Courier New" charset="0"/>
                <a:ea typeface="Courier New" charset="0"/>
                <a:cs typeface="Courier New" charset="0"/>
              </a:rPr>
              <a:t>:</a:t>
            </a:r>
          </a:p>
          <a:p>
            <a:r>
              <a:rPr lang="en-US" dirty="0">
                <a:latin typeface="Courier New" charset="0"/>
                <a:ea typeface="Courier New" charset="0"/>
                <a:cs typeface="Courier New" charset="0"/>
              </a:rPr>
              <a:t>		print ”Directory name: ",</a:t>
            </a:r>
            <a:r>
              <a:rPr lang="en-US" dirty="0" err="1">
                <a:latin typeface="Courier New" charset="0"/>
                <a:ea typeface="Courier New" charset="0"/>
                <a:cs typeface="Courier New" charset="0"/>
              </a:rPr>
              <a:t>dirName</a:t>
            </a:r>
            <a:endParaRPr lang="en-US" dirty="0">
              <a:effectLst/>
              <a:latin typeface="Courier New" charset="0"/>
              <a:ea typeface="Courier New" charset="0"/>
              <a:cs typeface="Courier New" charset="0"/>
            </a:endParaRPr>
          </a:p>
          <a:p>
            <a:pPr marL="0" indent="0">
              <a:buFontTx/>
              <a:buNone/>
            </a:pPr>
            <a:endParaRPr lang="en-US" baseline="0" dirty="0"/>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30</a:t>
            </a:fld>
            <a:endParaRPr lang="en-US"/>
          </a:p>
        </p:txBody>
      </p:sp>
    </p:spTree>
    <p:extLst>
      <p:ext uri="{BB962C8B-B14F-4D97-AF65-F5344CB8AC3E}">
        <p14:creationId xmlns:p14="http://schemas.microsoft.com/office/powerpoint/2010/main" val="2834668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following implementation provides a process to identify directories and files. The concept that may be lost is the tokenization process by using the " ". The library </a:t>
            </a:r>
            <a:r>
              <a:rPr lang="en-US" sz="1200" kern="1200" dirty="0" err="1">
                <a:solidFill>
                  <a:schemeClr val="tx1"/>
                </a:solidFill>
                <a:effectLst/>
                <a:latin typeface="+mn-lt"/>
                <a:ea typeface="+mn-ea"/>
                <a:cs typeface="+mn-cs"/>
              </a:rPr>
              <a:t>os</a:t>
            </a:r>
            <a:r>
              <a:rPr lang="en-US" sz="1200" kern="1200" dirty="0">
                <a:solidFill>
                  <a:schemeClr val="tx1"/>
                </a:solidFill>
                <a:effectLst/>
                <a:latin typeface="+mn-lt"/>
                <a:ea typeface="+mn-ea"/>
                <a:cs typeface="+mn-cs"/>
              </a:rPr>
              <a:t> provides a rich libraries to deal with files and directories. </a:t>
            </a:r>
          </a:p>
        </p:txBody>
      </p:sp>
      <p:sp>
        <p:nvSpPr>
          <p:cNvPr id="4" name="Slide Number Placeholder 3"/>
          <p:cNvSpPr>
            <a:spLocks noGrp="1"/>
          </p:cNvSpPr>
          <p:nvPr>
            <p:ph type="sldNum" sz="quarter" idx="10"/>
          </p:nvPr>
        </p:nvSpPr>
        <p:spPr/>
        <p:txBody>
          <a:bodyPr/>
          <a:lstStyle/>
          <a:p>
            <a:fld id="{D27B6843-3AD9-D947-BFC2-4A81687A714D}" type="slidenum">
              <a:rPr lang="en-US" smtClean="0"/>
              <a:t>31</a:t>
            </a:fld>
            <a:endParaRPr lang="en-US"/>
          </a:p>
        </p:txBody>
      </p:sp>
    </p:spTree>
    <p:extLst>
      <p:ext uri="{BB962C8B-B14F-4D97-AF65-F5344CB8AC3E}">
        <p14:creationId xmlns:p14="http://schemas.microsoft.com/office/powerpoint/2010/main" val="2042051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attributes,</a:t>
            </a:r>
            <a:r>
              <a:rPr lang="en-US" baseline="0" dirty="0"/>
              <a:t> such as </a:t>
            </a:r>
            <a:r>
              <a:rPr lang="en-US" baseline="0" dirty="0" err="1"/>
              <a:t>i</a:t>
            </a:r>
            <a:r>
              <a:rPr lang="en-US" baseline="0" dirty="0"/>
              <a:t>-node number, device number, time of last access, and time of last change to </a:t>
            </a:r>
            <a:r>
              <a:rPr lang="en-US" baseline="0" dirty="0" err="1"/>
              <a:t>i</a:t>
            </a:r>
            <a:r>
              <a:rPr lang="en-US" baseline="0" dirty="0"/>
              <a:t>-node (as opposed to time of last change to the file). Getting these requires some fancy commands and formatting (basically, call </a:t>
            </a:r>
            <a:r>
              <a:rPr lang="en-US" i="1" baseline="0" dirty="0"/>
              <a:t>stat</a:t>
            </a:r>
            <a:r>
              <a:rPr lang="en-US" i="0" baseline="0" dirty="0"/>
              <a:t>(1) and collapse the output into a line), and it seemed easier not to do this in this unit.</a:t>
            </a:r>
          </a:p>
          <a:p>
            <a:endParaRPr lang="en-US" i="0" baseline="0" dirty="0"/>
          </a:p>
          <a:p>
            <a:r>
              <a:rPr lang="en-US" i="0" baseline="0" dirty="0"/>
              <a:t>All of these can be obtained from the widely used “</a:t>
            </a:r>
            <a:r>
              <a:rPr lang="en-US" i="0" baseline="0" dirty="0" err="1"/>
              <a:t>dir</a:t>
            </a:r>
            <a:r>
              <a:rPr lang="en-US" i="0" baseline="0" dirty="0"/>
              <a:t>” command.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a:t>
            </a:fld>
            <a:endParaRPr lang="en-US"/>
          </a:p>
        </p:txBody>
      </p:sp>
    </p:spTree>
    <p:extLst>
      <p:ext uri="{BB962C8B-B14F-4D97-AF65-F5344CB8AC3E}">
        <p14:creationId xmlns:p14="http://schemas.microsoft.com/office/powerpoint/2010/main" val="1362517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construct is very widely</a:t>
            </a:r>
            <a:r>
              <a:rPr lang="en-US" baseline="0" dirty="0"/>
              <a:t> used.  Just to be clear, it’s the back single quote; on most keyboards, it’s the key next to the 1, and the shift is the tilde (~).</a:t>
            </a:r>
          </a:p>
          <a:p>
            <a:endParaRPr lang="en-US" baseline="0" dirty="0"/>
          </a:p>
          <a:p>
            <a:r>
              <a:rPr lang="en-US" i="1" baseline="0" dirty="0"/>
              <a:t>date</a:t>
            </a:r>
            <a:r>
              <a:rPr lang="en-US" baseline="0" dirty="0"/>
              <a:t> is a command to print the date and ask for a new date, adding the /t parameter prevents it from asking for a new date and just outputs the current one instead</a:t>
            </a:r>
            <a:endParaRPr lang="en-US" sz="1200" dirty="0">
              <a:latin typeface="Courier"/>
              <a:cs typeface="Courier"/>
            </a:endParaRPr>
          </a:p>
          <a:p>
            <a:endParaRPr lang="en-US" sz="1200" dirty="0">
              <a:latin typeface="Courier"/>
              <a:cs typeface="Courier"/>
            </a:endParaRPr>
          </a:p>
          <a:p>
            <a:r>
              <a:rPr lang="en-US" sz="1200" i="1" dirty="0" err="1">
                <a:latin typeface="Courier"/>
                <a:cs typeface="Courier"/>
              </a:rPr>
              <a:t>whoami</a:t>
            </a:r>
            <a:r>
              <a:rPr lang="en-US" sz="1200" i="1" dirty="0">
                <a:latin typeface="Courier"/>
                <a:cs typeface="Courier"/>
              </a:rPr>
              <a:t> </a:t>
            </a:r>
            <a:r>
              <a:rPr lang="en-US" sz="1200" dirty="0">
                <a:latin typeface="Courier"/>
                <a:cs typeface="Courier"/>
              </a:rPr>
              <a:t>prints the name of the logged-in user: bishop</a:t>
            </a:r>
          </a:p>
          <a:p>
            <a:endParaRPr lang="en-US" sz="1200" dirty="0">
              <a:latin typeface="Courier"/>
              <a:cs typeface="Courier"/>
            </a:endParaRPr>
          </a:p>
          <a:p>
            <a:r>
              <a:rPr lang="en-US" sz="1200" dirty="0">
                <a:latin typeface="Courier"/>
                <a:cs typeface="Courier"/>
              </a:rPr>
              <a:t>Note the interpolation. Again, remind people that the “&gt; “ is a prompt,</a:t>
            </a:r>
            <a:r>
              <a:rPr lang="en-US" sz="1200" baseline="0" dirty="0">
                <a:latin typeface="Courier"/>
                <a:cs typeface="Courier"/>
              </a:rPr>
              <a:t> not something you type.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33</a:t>
            </a:fld>
            <a:endParaRPr lang="en-US"/>
          </a:p>
        </p:txBody>
      </p:sp>
    </p:spTree>
    <p:extLst>
      <p:ext uri="{BB962C8B-B14F-4D97-AF65-F5344CB8AC3E}">
        <p14:creationId xmlns:p14="http://schemas.microsoft.com/office/powerpoint/2010/main" val="80640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see how to do the combination. As explained in</a:t>
            </a:r>
            <a:r>
              <a:rPr lang="en-US" baseline="0" dirty="0"/>
              <a:t> Unit 1</a:t>
            </a:r>
            <a:r>
              <a:rPr lang="en-US" dirty="0"/>
              <a:t>,</a:t>
            </a:r>
            <a:r>
              <a:rPr lang="en-US" baseline="0" dirty="0"/>
              <a:t> </a:t>
            </a:r>
            <a:r>
              <a:rPr lang="en-US" i="1" baseline="0" dirty="0"/>
              <a:t>type</a:t>
            </a:r>
            <a:r>
              <a:rPr lang="en-US" baseline="0" dirty="0"/>
              <a:t> is a command that just prints its arguments. In this case, that’s the output of the two commands. The trailing newlines on both are removed.</a:t>
            </a:r>
          </a:p>
          <a:p>
            <a:endParaRPr lang="en-US" baseline="0" dirty="0"/>
          </a:p>
          <a:p>
            <a:r>
              <a:rPr lang="en-US" baseline="0" dirty="0"/>
              <a:t>Notice that the filename “mydir.py” is repeated in the output. In this context, we don’t care, because it will be repeated in both the master file and the new file we generate each time for checking</a:t>
            </a:r>
            <a:endParaRPr lang="en-US" sz="120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27B6843-3AD9-D947-BFC2-4A81687A714D}" type="slidenum">
              <a:rPr lang="en-US" smtClean="0"/>
              <a:t>34</a:t>
            </a:fld>
            <a:endParaRPr lang="en-US"/>
          </a:p>
        </p:txBody>
      </p:sp>
    </p:spTree>
    <p:extLst>
      <p:ext uri="{BB962C8B-B14F-4D97-AF65-F5344CB8AC3E}">
        <p14:creationId xmlns:p14="http://schemas.microsoft.com/office/powerpoint/2010/main" val="850928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Functions are useful for encapsulating commonly-used</a:t>
            </a:r>
            <a:r>
              <a:rPr lang="en-US" baseline="0" dirty="0"/>
              <a:t> commands.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891896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function prints a</a:t>
            </a:r>
            <a:r>
              <a:rPr lang="en-US" baseline="0" dirty="0"/>
              <a:t> value. The caller will capture it using the ` </a:t>
            </a:r>
            <a:r>
              <a:rPr lang="is-IS" baseline="0" dirty="0"/>
              <a:t>… ` .</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387014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second way to return a value is to assign it to a variable. By default, all variables in the Bourne shell scripts are global, so RESULT is available outside the function.</a:t>
            </a:r>
          </a:p>
          <a:p>
            <a:endParaRPr lang="en-US" dirty="0"/>
          </a:p>
          <a:p>
            <a:r>
              <a:rPr lang="en-US" dirty="0"/>
              <a:t>This method has the advantage of allowing a function to output multiple values—just have</a:t>
            </a:r>
            <a:r>
              <a:rPr lang="en-US" baseline="0" dirty="0"/>
              <a:t> multiple variables!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is-I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is-IS" baseline="0" dirty="0"/>
              <a:t>The data file is in the directory SeS_Unit2_AdvancedScripting_DemoFiles in the Secure Scripting Module.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20862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function rounds</a:t>
            </a:r>
            <a:r>
              <a:rPr lang="en-US" baseline="0" dirty="0"/>
              <a:t> its integer to the nearest 10s and prints the result. Note the escaped * in the last </a:t>
            </a:r>
            <a:r>
              <a:rPr lang="en-US" i="1" baseline="0" dirty="0"/>
              <a:t>expr</a:t>
            </a:r>
            <a:r>
              <a:rPr lang="en-US" baseline="0" dirty="0"/>
              <a:t> to prevent the interpreter from expanding it.</a:t>
            </a:r>
          </a:p>
          <a:p>
            <a:endParaRPr lang="en-US" baseline="0" dirty="0"/>
          </a:p>
          <a:p>
            <a:r>
              <a:rPr lang="en-US" baseline="0" dirty="0"/>
              <a:t>Again, reference RETVAL to get the computed value.</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is-IS" baseline="0" dirty="0"/>
              <a:t>The data file is in the directory SeS_Unit2_AdvancedScripting_DemoFiles in the Secure Scripting Module.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4728444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exercise on this slide correlates to Lab Exercise 1 located in 11.SeSPython_Unit2_AdvancedControl_Lab.docx</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42</a:t>
            </a:fld>
            <a:endParaRPr lang="en-US"/>
          </a:p>
        </p:txBody>
      </p:sp>
    </p:spTree>
    <p:extLst>
      <p:ext uri="{BB962C8B-B14F-4D97-AF65-F5344CB8AC3E}">
        <p14:creationId xmlns:p14="http://schemas.microsoft.com/office/powerpoint/2010/main" val="415144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this master file would be written to a secure area, preferably</a:t>
            </a:r>
            <a:r>
              <a:rPr lang="en-US" baseline="0" dirty="0"/>
              <a:t> on write-once media so it could not be erased, even by accident. To update it, you would use a different name or replace the media.</a:t>
            </a:r>
          </a:p>
          <a:p>
            <a:endParaRPr lang="en-US" baseline="0" dirty="0"/>
          </a:p>
          <a:p>
            <a:r>
              <a:rPr lang="en-US" baseline="0" dirty="0"/>
              <a:t>The master file will contain a list of attributes and checksums generated in the same way that we scan the file system for checking.</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43</a:t>
            </a:fld>
            <a:endParaRPr lang="en-US"/>
          </a:p>
        </p:txBody>
      </p:sp>
    </p:spTree>
    <p:extLst>
      <p:ext uri="{BB962C8B-B14F-4D97-AF65-F5344CB8AC3E}">
        <p14:creationId xmlns:p14="http://schemas.microsoft.com/office/powerpoint/2010/main" val="15787275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straightforward</a:t>
            </a:r>
            <a:r>
              <a:rPr lang="en-US" baseline="0" dirty="0"/>
              <a:t> test for existence. The name of the file being tested is “</a:t>
            </a:r>
            <a:r>
              <a:rPr lang="en-US" baseline="0" dirty="0" err="1"/>
              <a:t>MasterList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44</a:t>
            </a:fld>
            <a:endParaRPr lang="en-US"/>
          </a:p>
        </p:txBody>
      </p:sp>
    </p:spTree>
    <p:extLst>
      <p:ext uri="{BB962C8B-B14F-4D97-AF65-F5344CB8AC3E}">
        <p14:creationId xmlns:p14="http://schemas.microsoft.com/office/powerpoint/2010/main" val="11282174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a:t>
            </a:r>
            <a:r>
              <a:rPr lang="en-US" baseline="0" dirty="0"/>
              <a:t> standard Linux/*nix convention: exit code 0 means success, anything else means failure.</a:t>
            </a:r>
          </a:p>
          <a:p>
            <a:endParaRPr lang="en-US" baseline="0" dirty="0"/>
          </a:p>
          <a:p>
            <a:r>
              <a:rPr lang="en-US" baseline="0" dirty="0"/>
              <a:t>Note this is exactly the opposite of most programming languages’ conventions, where 0 means false and non-zero means true. </a:t>
            </a:r>
          </a:p>
          <a:p>
            <a:endParaRPr lang="en-US" baseline="0" dirty="0"/>
          </a:p>
          <a:p>
            <a:r>
              <a:rPr lang="en-US" baseline="0" dirty="0"/>
              <a:t>The</a:t>
            </a:r>
            <a:r>
              <a:rPr lang="en-US" i="1" baseline="0" dirty="0"/>
              <a:t> if </a:t>
            </a:r>
            <a:r>
              <a:rPr lang="en-US" baseline="0" dirty="0"/>
              <a:t>and other conditional statements are aware of this backwardness, and assume it. You might reiterate that </a:t>
            </a:r>
            <a:r>
              <a:rPr lang="en-US" i="1" baseline="0" dirty="0"/>
              <a:t>[</a:t>
            </a:r>
            <a:r>
              <a:rPr lang="en-US" baseline="0" dirty="0"/>
              <a:t> is a command; if the conditions given to it are true, it exits with status code 0, and if not, it exits with status code 1. So on Slide 27, if “-e “$X”” is true, </a:t>
            </a:r>
            <a:r>
              <a:rPr lang="en-US" i="1" baseline="0" dirty="0"/>
              <a:t>[</a:t>
            </a:r>
            <a:r>
              <a:rPr lang="en-US" baseline="0" dirty="0"/>
              <a:t> exits with status code 0, and the body of the </a:t>
            </a:r>
            <a:r>
              <a:rPr lang="en-US" i="1" baseline="0" dirty="0"/>
              <a:t>if</a:t>
            </a:r>
            <a:r>
              <a:rPr lang="en-US" baseline="0" dirty="0"/>
              <a:t> is executed. If not, “-e “$X”” is false, and so </a:t>
            </a:r>
            <a:r>
              <a:rPr lang="en-US" i="1" baseline="0" dirty="0"/>
              <a:t>[</a:t>
            </a:r>
            <a:r>
              <a:rPr lang="en-US" baseline="0" dirty="0"/>
              <a:t> exits with status code 1, and the body of the </a:t>
            </a:r>
            <a:r>
              <a:rPr lang="en-US" i="1" baseline="0" dirty="0"/>
              <a:t>else</a:t>
            </a:r>
            <a:r>
              <a:rPr lang="en-US" baseline="0" dirty="0"/>
              <a:t> is executed.</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45</a:t>
            </a:fld>
            <a:endParaRPr lang="en-US"/>
          </a:p>
        </p:txBody>
      </p:sp>
    </p:spTree>
    <p:extLst>
      <p:ext uri="{BB962C8B-B14F-4D97-AF65-F5344CB8AC3E}">
        <p14:creationId xmlns:p14="http://schemas.microsoft.com/office/powerpoint/2010/main" val="50015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a:t>
            </a:r>
            <a:r>
              <a:rPr lang="en-US" baseline="0" dirty="0"/>
              <a:t> we would take special care of the file holding the attributes and names (keep them on write-once media, etc.).</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a:t>
            </a:fld>
            <a:endParaRPr lang="en-US"/>
          </a:p>
        </p:txBody>
      </p:sp>
    </p:spTree>
    <p:extLst>
      <p:ext uri="{BB962C8B-B14F-4D97-AF65-F5344CB8AC3E}">
        <p14:creationId xmlns:p14="http://schemas.microsoft.com/office/powerpoint/2010/main" val="9997947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Boolean operators. The file “bool1.py” has the above</a:t>
            </a:r>
            <a:r>
              <a:rPr lang="en-US" i="1" dirty="0"/>
              <a:t> if </a:t>
            </a:r>
            <a:r>
              <a:rPr lang="en-US" dirty="0"/>
              <a:t>statement (FILE receives input from</a:t>
            </a:r>
            <a:r>
              <a:rPr lang="en-US" baseline="0" dirty="0"/>
              <a:t> the user to specify the name</a:t>
            </a:r>
            <a:r>
              <a:rPr lang="en-US" dirty="0"/>
              <a:t>). The file “bool2.py” has an example of using parentheses. The files “bool1.py” and “bool2.py” are located in 09.SeSPython_Unit2_AdvancedControl_DemoScripts</a:t>
            </a:r>
          </a:p>
        </p:txBody>
      </p:sp>
      <p:sp>
        <p:nvSpPr>
          <p:cNvPr id="4" name="Slide Number Placeholder 3"/>
          <p:cNvSpPr>
            <a:spLocks noGrp="1"/>
          </p:cNvSpPr>
          <p:nvPr>
            <p:ph type="sldNum" sz="quarter" idx="10"/>
          </p:nvPr>
        </p:nvSpPr>
        <p:spPr/>
        <p:txBody>
          <a:bodyPr/>
          <a:lstStyle/>
          <a:p>
            <a:fld id="{D27B6843-3AD9-D947-BFC2-4A81687A714D}" type="slidenum">
              <a:rPr lang="en-US" smtClean="0"/>
              <a:t>46</a:t>
            </a:fld>
            <a:endParaRPr lang="en-US"/>
          </a:p>
        </p:txBody>
      </p:sp>
    </p:spTree>
    <p:extLst>
      <p:ext uri="{BB962C8B-B14F-4D97-AF65-F5344CB8AC3E}">
        <p14:creationId xmlns:p14="http://schemas.microsoft.com/office/powerpoint/2010/main" val="91793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These are the Boolean operators. The file “bool2.py” has more examples, including the above. The file “bool2.py” is located in 09.SeSPython_Unit2_AdvancedControl_DemoScripts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47</a:t>
            </a:fld>
            <a:endParaRPr lang="en-US"/>
          </a:p>
        </p:txBody>
      </p:sp>
    </p:spTree>
    <p:extLst>
      <p:ext uri="{BB962C8B-B14F-4D97-AF65-F5344CB8AC3E}">
        <p14:creationId xmlns:p14="http://schemas.microsoft.com/office/powerpoint/2010/main" val="11785260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exercise on this slide correlates to Lab Exercise 2 located in 11.SeSPython_Unit2_AdvancedControl_Lab.docx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48</a:t>
            </a:fld>
            <a:endParaRPr lang="en-US"/>
          </a:p>
        </p:txBody>
      </p:sp>
    </p:spTree>
    <p:extLst>
      <p:ext uri="{BB962C8B-B14F-4D97-AF65-F5344CB8AC3E}">
        <p14:creationId xmlns:p14="http://schemas.microsoft.com/office/powerpoint/2010/main" val="4111615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used to hold transient data. They are traditionally placed in the /tmp or /</a:t>
            </a:r>
            <a:r>
              <a:rPr lang="en-US" dirty="0" err="1"/>
              <a:t>usr</a:t>
            </a:r>
            <a:r>
              <a:rPr lang="en-US" dirty="0"/>
              <a:t>/tmp directories. Here,</a:t>
            </a:r>
            <a:r>
              <a:rPr lang="en-US" baseline="0" dirty="0"/>
              <a:t> they would be placed in a protected area, but for expository purposes we will use the traditional place.</a:t>
            </a:r>
          </a:p>
          <a:p>
            <a:endParaRPr lang="en-US" baseline="0" dirty="0"/>
          </a:p>
          <a:p>
            <a:r>
              <a:rPr lang="en-US" baseline="0" dirty="0"/>
              <a:t>$$ is a value that corresponds to the PID of the shell process that is executing this script. It’s a 4- to 6-digit number (usually).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49</a:t>
            </a:fld>
            <a:endParaRPr lang="en-US"/>
          </a:p>
        </p:txBody>
      </p:sp>
    </p:spTree>
    <p:extLst>
      <p:ext uri="{BB962C8B-B14F-4D97-AF65-F5344CB8AC3E}">
        <p14:creationId xmlns:p14="http://schemas.microsoft.com/office/powerpoint/2010/main" val="16542762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used to hold transient data. They are traditionally placed in the /tmp or /</a:t>
            </a:r>
            <a:r>
              <a:rPr lang="en-US" dirty="0" err="1"/>
              <a:t>usr</a:t>
            </a:r>
            <a:r>
              <a:rPr lang="en-US" dirty="0"/>
              <a:t>/tmp directories. Here,</a:t>
            </a:r>
            <a:r>
              <a:rPr lang="en-US" baseline="0" dirty="0"/>
              <a:t> they would be placed in a protected area, but for expository purposes we will use the traditional place.</a:t>
            </a:r>
          </a:p>
          <a:p>
            <a:endParaRPr lang="en-US" baseline="0" dirty="0"/>
          </a:p>
          <a:p>
            <a:r>
              <a:rPr lang="en-US" baseline="0" dirty="0"/>
              <a:t>$$ is a value that corresponds to the PID of the shell process that is executing this script. It’s a 4- to 6-digit number (usually).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50</a:t>
            </a:fld>
            <a:endParaRPr lang="en-US"/>
          </a:p>
        </p:txBody>
      </p:sp>
    </p:spTree>
    <p:extLst>
      <p:ext uri="{BB962C8B-B14F-4D97-AF65-F5344CB8AC3E}">
        <p14:creationId xmlns:p14="http://schemas.microsoft.com/office/powerpoint/2010/main" val="2983153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files x1 and x2 are in the directory </a:t>
            </a:r>
            <a:r>
              <a:rPr lang="en-US" sz="1200" kern="1200" dirty="0">
                <a:solidFill>
                  <a:schemeClr val="tx1"/>
                </a:solidFill>
                <a:effectLst/>
                <a:latin typeface="+mn-lt"/>
                <a:ea typeface="+mn-ea"/>
                <a:cs typeface="+mn-cs"/>
              </a:rPr>
              <a:t>13.SeS_Unit2_AdvancedControl_DataFiles located in the Secure Scripting Module</a:t>
            </a:r>
            <a:r>
              <a:rPr lang="en-US" dirty="0"/>
              <a:t>. Note each has a third line, but they are the same so </a:t>
            </a:r>
            <a:r>
              <a:rPr lang="en-US" i="1" dirty="0"/>
              <a:t>fc</a:t>
            </a:r>
            <a:r>
              <a:rPr lang="en-US" dirty="0"/>
              <a:t> does not report them.</a:t>
            </a:r>
          </a:p>
        </p:txBody>
      </p:sp>
      <p:sp>
        <p:nvSpPr>
          <p:cNvPr id="4" name="Slide Number Placeholder 3"/>
          <p:cNvSpPr>
            <a:spLocks noGrp="1"/>
          </p:cNvSpPr>
          <p:nvPr>
            <p:ph type="sldNum" sz="quarter" idx="10"/>
          </p:nvPr>
        </p:nvSpPr>
        <p:spPr/>
        <p:txBody>
          <a:bodyPr/>
          <a:lstStyle/>
          <a:p>
            <a:fld id="{D27B6843-3AD9-D947-BFC2-4A81687A714D}" type="slidenum">
              <a:rPr lang="en-US" smtClean="0"/>
              <a:t>51</a:t>
            </a:fld>
            <a:endParaRPr lang="en-US"/>
          </a:p>
        </p:txBody>
      </p:sp>
    </p:spTree>
    <p:extLst>
      <p:ext uri="{BB962C8B-B14F-4D97-AF65-F5344CB8AC3E}">
        <p14:creationId xmlns:p14="http://schemas.microsoft.com/office/powerpoint/2010/main" val="2091245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52</a:t>
            </a:fld>
            <a:endParaRPr lang="en-US"/>
          </a:p>
        </p:txBody>
      </p:sp>
    </p:spTree>
    <p:extLst>
      <p:ext uri="{BB962C8B-B14F-4D97-AF65-F5344CB8AC3E}">
        <p14:creationId xmlns:p14="http://schemas.microsoft.com/office/powerpoint/2010/main" val="8250433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exercise on this slide correlates to Lab Exercise 3 located in 11.SeSPython_Unit2_AdvancedControl_Lab.docx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53</a:t>
            </a:fld>
            <a:endParaRPr lang="en-US"/>
          </a:p>
        </p:txBody>
      </p:sp>
    </p:spTree>
    <p:extLst>
      <p:ext uri="{BB962C8B-B14F-4D97-AF65-F5344CB8AC3E}">
        <p14:creationId xmlns:p14="http://schemas.microsoft.com/office/powerpoint/2010/main" val="18624928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sort</a:t>
            </a:r>
            <a:r>
              <a:rPr lang="en-US" i="0" dirty="0"/>
              <a:t> takes its input</a:t>
            </a:r>
            <a:r>
              <a:rPr lang="en-US" i="0" baseline="0" dirty="0"/>
              <a:t> as a sequence of lines, sorts them (here in the underlying character set ordering, usually ASCII), and prints the sorted lines.</a:t>
            </a:r>
          </a:p>
          <a:p>
            <a:endParaRPr lang="en-US" i="0" baseline="0" dirty="0"/>
          </a:p>
          <a:p>
            <a:r>
              <a:rPr lang="en-US" i="1" baseline="0" dirty="0" err="1"/>
              <a:t>uniq</a:t>
            </a:r>
            <a:r>
              <a:rPr lang="en-US" i="0" baseline="0" dirty="0"/>
              <a:t> looks for matching lines in its input. When it finds a sequence of lines that match, only the first is printed. Otherwise, the line is printed.</a:t>
            </a:r>
            <a:endParaRPr lang="en-US" i="1" dirty="0"/>
          </a:p>
        </p:txBody>
      </p:sp>
      <p:sp>
        <p:nvSpPr>
          <p:cNvPr id="4" name="Slide Number Placeholder 3"/>
          <p:cNvSpPr>
            <a:spLocks noGrp="1"/>
          </p:cNvSpPr>
          <p:nvPr>
            <p:ph type="sldNum" sz="quarter" idx="10"/>
          </p:nvPr>
        </p:nvSpPr>
        <p:spPr/>
        <p:txBody>
          <a:bodyPr/>
          <a:lstStyle/>
          <a:p>
            <a:fld id="{D27B6843-3AD9-D947-BFC2-4A81687A714D}" type="slidenum">
              <a:rPr lang="en-US" smtClean="0"/>
              <a:t>54</a:t>
            </a:fld>
            <a:endParaRPr lang="en-US"/>
          </a:p>
        </p:txBody>
      </p:sp>
    </p:spTree>
    <p:extLst>
      <p:ext uri="{BB962C8B-B14F-4D97-AF65-F5344CB8AC3E}">
        <p14:creationId xmlns:p14="http://schemas.microsoft.com/office/powerpoint/2010/main" val="2934953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exercise on this slide correlates to Lab Exercise 4 located in 11.SeSPython_Unit2_AdvancedControl_Lab.docx</a:t>
            </a:r>
            <a:endParaRPr lang="en-US" dirty="0"/>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55</a:t>
            </a:fld>
            <a:endParaRPr lang="en-US"/>
          </a:p>
        </p:txBody>
      </p:sp>
    </p:spTree>
    <p:extLst>
      <p:ext uri="{BB962C8B-B14F-4D97-AF65-F5344CB8AC3E}">
        <p14:creationId xmlns:p14="http://schemas.microsoft.com/office/powerpoint/2010/main" val="4273164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lesson to be drawn here is that sometimes data needs to be extracted from systems</a:t>
            </a:r>
            <a:r>
              <a:rPr lang="en-US" baseline="0" dirty="0"/>
              <a:t> (for example, current network bandwidth, free space on a file system, and so forth). In that case, we can either write our own programs to extract the information and put it in a form we can use, or we can see if programs exist to extract the information and then reformat it. When scripting, it’s usually much easier to do the latter, and here we can do it. So, we do.</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6</a:t>
            </a:fld>
            <a:endParaRPr lang="en-US"/>
          </a:p>
        </p:txBody>
      </p:sp>
    </p:spTree>
    <p:extLst>
      <p:ext uri="{BB962C8B-B14F-4D97-AF65-F5344CB8AC3E}">
        <p14:creationId xmlns:p14="http://schemas.microsoft.com/office/powerpoint/2010/main" val="17175843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Options are a common way to control the behavior of a program or script, so they</a:t>
            </a:r>
            <a:r>
              <a:rPr lang="en-US" baseline="0" dirty="0"/>
              <a:t> should be considered an integral part of the scripting.</a:t>
            </a:r>
          </a:p>
          <a:p>
            <a:endParaRPr lang="en-US" baseline="0" dirty="0"/>
          </a:p>
          <a:p>
            <a:r>
              <a:rPr lang="en-US" baseline="0" dirty="0"/>
              <a:t>These are just examples. Sometimes an option will have an argument. For example, you might have an option –</a:t>
            </a:r>
            <a:r>
              <a:rPr lang="en-US" baseline="0" dirty="0" err="1"/>
              <a:t>m</a:t>
            </a:r>
            <a:r>
              <a:rPr lang="en-US" i="1" baseline="0" dirty="0" err="1"/>
              <a:t>filename</a:t>
            </a:r>
            <a:r>
              <a:rPr lang="en-US" i="0" baseline="0" dirty="0"/>
              <a:t> to rename the master file to </a:t>
            </a:r>
            <a:r>
              <a:rPr lang="en-US" i="1" baseline="0" dirty="0"/>
              <a:t>filename</a:t>
            </a:r>
            <a:r>
              <a:rPr lang="en-US" i="0" baseline="0" dirty="0"/>
              <a:t>.</a:t>
            </a:r>
          </a:p>
          <a:p>
            <a:endParaRPr lang="en-US" i="0" baseline="0" dirty="0"/>
          </a:p>
          <a:p>
            <a:r>
              <a:rPr lang="en-US" i="0" baseline="0" dirty="0"/>
              <a:t>There is no scan.py file, The text refers to the final product of the lab </a:t>
            </a:r>
            <a:r>
              <a:rPr lang="en-US" i="0" baseline="0"/>
              <a:t>I believe -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56</a:t>
            </a:fld>
            <a:endParaRPr lang="en-US"/>
          </a:p>
        </p:txBody>
      </p:sp>
    </p:spTree>
    <p:extLst>
      <p:ext uri="{BB962C8B-B14F-4D97-AF65-F5344CB8AC3E}">
        <p14:creationId xmlns:p14="http://schemas.microsoft.com/office/powerpoint/2010/main" val="9871359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translates the arguments into variable values. Then you can test the values as opposed to looking for the options repeatedly.</a:t>
            </a:r>
          </a:p>
          <a:p>
            <a:endParaRPr lang="en-US" baseline="0" dirty="0"/>
          </a:p>
          <a:p>
            <a:r>
              <a:rPr lang="en-US" baseline="0" dirty="0"/>
              <a:t>Here, the variable names reflect what their values signify. By default, you do not generate a master file, nor do you delete it.</a:t>
            </a:r>
          </a:p>
          <a:p>
            <a:endParaRPr lang="en-US" dirty="0"/>
          </a:p>
          <a:p>
            <a:r>
              <a:rPr lang="en-US" dirty="0"/>
              <a:t>Here’s a good place to look for a robustness problem: what does using the options together</a:t>
            </a:r>
            <a:r>
              <a:rPr lang="en-US" baseline="0" dirty="0"/>
              <a:t> mean?  It could be that you first delete the master file and then generate a new one. We will choose to allow only one option, though, so we need to check for both being given.</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57</a:t>
            </a:fld>
            <a:endParaRPr lang="en-US"/>
          </a:p>
        </p:txBody>
      </p:sp>
    </p:spTree>
    <p:extLst>
      <p:ext uri="{BB962C8B-B14F-4D97-AF65-F5344CB8AC3E}">
        <p14:creationId xmlns:p14="http://schemas.microsoft.com/office/powerpoint/2010/main" val="16064205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case</a:t>
            </a:r>
            <a:r>
              <a:rPr lang="en-US" dirty="0"/>
              <a:t> statement is like</a:t>
            </a:r>
            <a:r>
              <a:rPr lang="en-US" baseline="0" dirty="0"/>
              <a:t> a switch statement. If there are multiple matching cases, only the first is done. Note the “;;” at the end of the line; that means the case ends.</a:t>
            </a:r>
          </a:p>
          <a:p>
            <a:endParaRPr lang="en-US" baseline="0" dirty="0"/>
          </a:p>
          <a:p>
            <a:r>
              <a:rPr lang="en-US" baseline="0" dirty="0"/>
              <a:t>The cases are really patterns. In them:</a:t>
            </a:r>
          </a:p>
          <a:p>
            <a:pPr marL="171450" indent="-171450">
              <a:buFontTx/>
              <a:buChar char="•"/>
            </a:pPr>
            <a:r>
              <a:rPr lang="en-US" baseline="0" dirty="0"/>
              <a:t>“*” matches 0 or more characters</a:t>
            </a:r>
          </a:p>
          <a:p>
            <a:pPr marL="171450" indent="-171450">
              <a:buFontTx/>
              <a:buChar char="•"/>
            </a:pPr>
            <a:r>
              <a:rPr lang="en-US" baseline="0" dirty="0"/>
              <a:t>“?” matches exactly 1 character</a:t>
            </a:r>
          </a:p>
          <a:p>
            <a:pPr marL="171450" indent="-171450">
              <a:buFontTx/>
              <a:buChar char="•"/>
            </a:pPr>
            <a:r>
              <a:rPr lang="en-US" baseline="0" dirty="0"/>
              <a:t>[</a:t>
            </a:r>
            <a:r>
              <a:rPr lang="en-US" i="1" baseline="0" dirty="0" err="1"/>
              <a:t>abc</a:t>
            </a:r>
            <a:r>
              <a:rPr lang="en-US" i="0" baseline="0" dirty="0"/>
              <a:t>] matches any character between the brackets. If the first is ^, then it matches any character not between the brackets.</a:t>
            </a:r>
          </a:p>
          <a:p>
            <a:pPr marL="0" indent="0">
              <a:buFontTx/>
              <a:buNone/>
            </a:pPr>
            <a:r>
              <a:rPr lang="en-US" i="0" baseline="0" dirty="0"/>
              <a:t>	</a:t>
            </a:r>
          </a:p>
          <a:p>
            <a:pPr marL="0" indent="0">
              <a:buFontTx/>
              <a:buNone/>
            </a:pPr>
            <a:r>
              <a:rPr lang="en-US" i="0" baseline="0" dirty="0"/>
              <a:t>Corner cases: To include a”]”, make it the first character. To include a “^”, make it any character other than the first.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58</a:t>
            </a:fld>
            <a:endParaRPr lang="en-US"/>
          </a:p>
        </p:txBody>
      </p:sp>
    </p:spTree>
    <p:extLst>
      <p:ext uri="{BB962C8B-B14F-4D97-AF65-F5344CB8AC3E}">
        <p14:creationId xmlns:p14="http://schemas.microsoft.com/office/powerpoint/2010/main" val="343882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exercise on this slide correlates to Lab Exercise 5 located in 11.SeSPython_Unit2_AdvancedControl_Lab.docx</a:t>
            </a:r>
            <a:endParaRPr lang="en-US" dirty="0"/>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59</a:t>
            </a:fld>
            <a:endParaRPr lang="en-US"/>
          </a:p>
        </p:txBody>
      </p:sp>
    </p:spTree>
    <p:extLst>
      <p:ext uri="{BB962C8B-B14F-4D97-AF65-F5344CB8AC3E}">
        <p14:creationId xmlns:p14="http://schemas.microsoft.com/office/powerpoint/2010/main" val="25136238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60</a:t>
            </a:fld>
            <a:endParaRPr lang="en-US"/>
          </a:p>
        </p:txBody>
      </p:sp>
    </p:spTree>
    <p:extLst>
      <p:ext uri="{BB962C8B-B14F-4D97-AF65-F5344CB8AC3E}">
        <p14:creationId xmlns:p14="http://schemas.microsoft.com/office/powerpoint/2010/main" val="381131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61</a:t>
            </a:fld>
            <a:endParaRPr lang="en-US"/>
          </a:p>
        </p:txBody>
      </p:sp>
    </p:spTree>
    <p:extLst>
      <p:ext uri="{BB962C8B-B14F-4D97-AF65-F5344CB8AC3E}">
        <p14:creationId xmlns:p14="http://schemas.microsoft.com/office/powerpoint/2010/main" val="27024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might have found these on their own, as they looked around in Unit</a:t>
            </a:r>
            <a:r>
              <a:rPr lang="en-US" baseline="0" dirty="0"/>
              <a:t> 1</a:t>
            </a:r>
            <a:r>
              <a:rPr lang="en-US" dirty="0"/>
              <a:t>. The focus of this unit is on scripting data</a:t>
            </a:r>
            <a:r>
              <a:rPr lang="en-US" baseline="0" dirty="0"/>
              <a:t> and control structures, so the programs are identified here.</a:t>
            </a:r>
          </a:p>
          <a:p>
            <a:endParaRPr lang="en-US" baseline="0" dirty="0"/>
          </a:p>
          <a:p>
            <a:r>
              <a:rPr lang="en-US" i="1" baseline="0" dirty="0" err="1"/>
              <a:t>dir</a:t>
            </a:r>
            <a:r>
              <a:rPr lang="en-US" i="0" baseline="0" dirty="0"/>
              <a:t> is the directory listing program, akin to “ls” in Linux. </a:t>
            </a:r>
            <a:r>
              <a:rPr lang="en-US" i="1" baseline="0" dirty="0"/>
              <a:t>-n </a:t>
            </a:r>
            <a:r>
              <a:rPr lang="en-US" i="0" baseline="0" dirty="0"/>
              <a:t>is the option that causes the relevant attributes to be listed on a single line.</a:t>
            </a:r>
          </a:p>
          <a:p>
            <a:endParaRPr lang="en-US" i="0" baseline="0" dirty="0"/>
          </a:p>
          <a:p>
            <a:r>
              <a:rPr lang="en-US" i="1" baseline="0" dirty="0" err="1"/>
              <a:t>certutil</a:t>
            </a:r>
            <a:r>
              <a:rPr lang="en-US" i="1" baseline="0" dirty="0"/>
              <a:t> -</a:t>
            </a:r>
            <a:r>
              <a:rPr lang="en-US" i="1" baseline="0" dirty="0" err="1"/>
              <a:t>hashfile</a:t>
            </a:r>
            <a:r>
              <a:rPr lang="en-US" i="0" baseline="0" dirty="0"/>
              <a:t> computes a SHA-1 cryptographic checksum of the file given to it as an argument. This is a string that depends upon the contents of the file. If you change the file, the probability that the checksum will not change is (roughly) 2</a:t>
            </a:r>
            <a:r>
              <a:rPr lang="en-US" i="0" baseline="30000" dirty="0"/>
              <a:t>-128</a:t>
            </a:r>
            <a:r>
              <a:rPr lang="en-US" i="0" baseline="0" dirty="0"/>
              <a:t>. So it’s not perfect, but it’s pretty good, and it beats keeping another copy of the file around!</a:t>
            </a:r>
          </a:p>
          <a:p>
            <a:endParaRPr lang="en-US" i="0" baseline="0" dirty="0"/>
          </a:p>
          <a:p>
            <a:r>
              <a:rPr lang="en-US" i="1" baseline="0" dirty="0"/>
              <a:t>fc</a:t>
            </a:r>
            <a:r>
              <a:rPr lang="en-US" i="0" baseline="0" dirty="0"/>
              <a:t> takes two files and prints out the lines in each that are not in the other. We’ll explain more about the output of this one later on.</a:t>
            </a:r>
            <a:endParaRPr lang="en-US" i="1"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7</a:t>
            </a:fld>
            <a:endParaRPr lang="en-US"/>
          </a:p>
        </p:txBody>
      </p:sp>
    </p:spTree>
    <p:extLst>
      <p:ext uri="{BB962C8B-B14F-4D97-AF65-F5344CB8AC3E}">
        <p14:creationId xmlns:p14="http://schemas.microsoft.com/office/powerpoint/2010/main" val="35321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you know, a basic rule of programming is that you don’t write a whole program and then test it. Do it incrementally. The exercises for this section are framed that way, as are the parts of each exercise. We test each step as we complete it.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8</a:t>
            </a:fld>
            <a:endParaRPr lang="en-US"/>
          </a:p>
        </p:txBody>
      </p:sp>
    </p:spTree>
    <p:extLst>
      <p:ext uri="{BB962C8B-B14F-4D97-AF65-F5344CB8AC3E}">
        <p14:creationId xmlns:p14="http://schemas.microsoft.com/office/powerpoint/2010/main" val="126551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(“Figure out your approach”) and Step 4 (“Implement it”) are combined</a:t>
            </a:r>
            <a:r>
              <a:rPr lang="en-US" baseline="0" dirty="0"/>
              <a:t> here </a:t>
            </a:r>
            <a:r>
              <a:rPr lang="en-US" dirty="0"/>
              <a:t>because after each incremental change, you want to test that (a) the change worked, and (b) the change didn’t mess up anything that already existed. So we’ll follow this basic scheme but add lots of error-checking and robustness along the way.</a:t>
            </a:r>
          </a:p>
        </p:txBody>
      </p:sp>
      <p:sp>
        <p:nvSpPr>
          <p:cNvPr id="4" name="Slide Number Placeholder 3"/>
          <p:cNvSpPr>
            <a:spLocks noGrp="1"/>
          </p:cNvSpPr>
          <p:nvPr>
            <p:ph type="sldNum" sz="quarter" idx="10"/>
          </p:nvPr>
        </p:nvSpPr>
        <p:spPr/>
        <p:txBody>
          <a:bodyPr/>
          <a:lstStyle/>
          <a:p>
            <a:fld id="{D27B6843-3AD9-D947-BFC2-4A81687A714D}" type="slidenum">
              <a:rPr lang="en-US" smtClean="0"/>
              <a:t>9</a:t>
            </a:fld>
            <a:endParaRPr lang="en-US"/>
          </a:p>
        </p:txBody>
      </p:sp>
    </p:spTree>
    <p:extLst>
      <p:ext uri="{BB962C8B-B14F-4D97-AF65-F5344CB8AC3E}">
        <p14:creationId xmlns:p14="http://schemas.microsoft.com/office/powerpoint/2010/main" val="1621842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start with the scripting. </a:t>
            </a:r>
          </a:p>
          <a:p>
            <a:endParaRPr lang="en-US" dirty="0"/>
          </a:p>
          <a:p>
            <a:r>
              <a:rPr lang="en-US" dirty="0"/>
              <a:t>Recall we will be comparing two files, both of which contain attributes.</a:t>
            </a:r>
            <a:r>
              <a:rPr lang="en-US" baseline="0" dirty="0"/>
              <a:t> O</a:t>
            </a:r>
            <a:r>
              <a:rPr lang="en-US" dirty="0"/>
              <a:t>ne file will be the “master list” of the values those attributes and the </a:t>
            </a:r>
            <a:r>
              <a:rPr lang="en-US" i="1" dirty="0"/>
              <a:t>checksum</a:t>
            </a:r>
            <a:r>
              <a:rPr lang="en-US" dirty="0"/>
              <a:t> should have. The second contains</a:t>
            </a:r>
            <a:r>
              <a:rPr lang="en-US" baseline="0" dirty="0"/>
              <a:t> the values </a:t>
            </a:r>
            <a:r>
              <a:rPr lang="en-US" dirty="0"/>
              <a:t>they have now. To make using </a:t>
            </a:r>
            <a:r>
              <a:rPr lang="en-US" i="1" dirty="0"/>
              <a:t>fc</a:t>
            </a:r>
            <a:r>
              <a:rPr lang="en-US" dirty="0"/>
              <a:t> easy, we want to put the attributes and checksum on one line. Hence the need to combine them.</a:t>
            </a:r>
          </a:p>
          <a:p>
            <a:endParaRPr lang="en-US" dirty="0"/>
          </a:p>
          <a:p>
            <a:r>
              <a:rPr lang="en-US" dirty="0"/>
              <a:t>This also acts as a lesson in how to interpolate command output into other commands</a:t>
            </a:r>
            <a:r>
              <a:rPr lang="en-US" baseline="0" dirty="0"/>
              <a:t> </a:t>
            </a:r>
            <a:r>
              <a:rPr lang="is-IS" baseline="0" dirty="0"/>
              <a:t>… read on!</a:t>
            </a:r>
          </a:p>
        </p:txBody>
      </p:sp>
      <p:sp>
        <p:nvSpPr>
          <p:cNvPr id="4" name="Slide Number Placeholder 3"/>
          <p:cNvSpPr>
            <a:spLocks noGrp="1"/>
          </p:cNvSpPr>
          <p:nvPr>
            <p:ph type="sldNum" sz="quarter" idx="10"/>
          </p:nvPr>
        </p:nvSpPr>
        <p:spPr/>
        <p:txBody>
          <a:bodyPr/>
          <a:lstStyle/>
          <a:p>
            <a:fld id="{D27B6843-3AD9-D947-BFC2-4A81687A714D}" type="slidenum">
              <a:rPr lang="en-US" smtClean="0"/>
              <a:t>10</a:t>
            </a:fld>
            <a:endParaRPr lang="en-US"/>
          </a:p>
        </p:txBody>
      </p:sp>
    </p:spTree>
    <p:extLst>
      <p:ext uri="{BB962C8B-B14F-4D97-AF65-F5344CB8AC3E}">
        <p14:creationId xmlns:p14="http://schemas.microsoft.com/office/powerpoint/2010/main" val="752528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Click to edit Master text styles</a:t>
            </a:r>
          </a:p>
        </p:txBody>
      </p:sp>
      <p:pic>
        <p:nvPicPr>
          <p:cNvPr id="2" name="Picture 1" descr="Logo for Catalyzing Computing and Cybersecurity in Community Colleges (C5)" title="C5 logo"/>
          <p:cNvPicPr>
            <a:picLocks noChangeAspect="1"/>
          </p:cNvPicPr>
          <p:nvPr/>
        </p:nvPicPr>
        <p:blipFill>
          <a:blip r:embed="rId2"/>
          <a:stretch>
            <a:fillRect/>
          </a:stretch>
        </p:blipFill>
        <p:spPr>
          <a:xfrm>
            <a:off x="417271" y="283768"/>
            <a:ext cx="1883002" cy="1870957"/>
          </a:xfrm>
          <a:prstGeom prst="rect">
            <a:avLst/>
          </a:prstGeom>
        </p:spPr>
      </p:pic>
      <p:pic>
        <p:nvPicPr>
          <p:cNvPr id="3" name="Picture 2" descr="Logo for the National Science Foundation (NSF), which provides Catalyzing Computing and Cybersecurity in Community Colleges (C5) with grant funding." title="National Science Foundation logo"/>
          <p:cNvPicPr>
            <a:picLocks noChangeAspect="1"/>
          </p:cNvPicPr>
          <p:nvPr/>
        </p:nvPicPr>
        <p:blipFill>
          <a:blip r:embed="rId3"/>
          <a:stretch>
            <a:fillRect/>
          </a:stretch>
        </p:blipFill>
        <p:spPr>
          <a:xfrm>
            <a:off x="7414634" y="283768"/>
            <a:ext cx="1210054" cy="1210054"/>
          </a:xfrm>
          <a:prstGeom prst="rect">
            <a:avLst/>
          </a:prstGeom>
        </p:spPr>
      </p:pic>
    </p:spTree>
    <p:extLst>
      <p:ext uri="{BB962C8B-B14F-4D97-AF65-F5344CB8AC3E}">
        <p14:creationId xmlns:p14="http://schemas.microsoft.com/office/powerpoint/2010/main" val="100454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33327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8826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8100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1918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40310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99624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35091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3" name="Picture 2" descr="Logo for Catalyzing Computing and Cybersecurity in Community Colleges (C5)" title="C5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5666" y="285406"/>
            <a:ext cx="2173695" cy="2205494"/>
          </a:xfrm>
          <a:prstGeom prst="rect">
            <a:avLst/>
          </a:prstGeom>
        </p:spPr>
      </p:pic>
      <p:sp>
        <p:nvSpPr>
          <p:cNvPr id="4" name="TextBox 3"/>
          <p:cNvSpPr txBox="1"/>
          <p:nvPr/>
        </p:nvSpPr>
        <p:spPr>
          <a:xfrm>
            <a:off x="1593410" y="2706987"/>
            <a:ext cx="6260240" cy="369332"/>
          </a:xfrm>
          <a:prstGeom prst="rect">
            <a:avLst/>
          </a:prstGeom>
          <a:noFill/>
        </p:spPr>
        <p:txBody>
          <a:bodyPr wrap="none" rtlCol="0">
            <a:spAutoFit/>
          </a:bodyPr>
          <a:lstStyle/>
          <a:p>
            <a:pPr algn="ctr"/>
            <a:r>
              <a:rPr lang="en-US" sz="1800" b="1" kern="1200" dirty="0">
                <a:solidFill>
                  <a:schemeClr val="tx1"/>
                </a:solidFill>
                <a:effectLst/>
                <a:latin typeface="+mn-lt"/>
                <a:ea typeface="+mn-ea"/>
                <a:cs typeface="+mn-cs"/>
              </a:rPr>
              <a:t>Catalyzing Computing and Cybersecurity in Community Colleges</a:t>
            </a:r>
            <a:endParaRPr lang="en-US" dirty="0"/>
          </a:p>
        </p:txBody>
      </p:sp>
      <p:sp>
        <p:nvSpPr>
          <p:cNvPr id="6" name="TextBox 5"/>
          <p:cNvSpPr txBox="1"/>
          <p:nvPr/>
        </p:nvSpPr>
        <p:spPr>
          <a:xfrm>
            <a:off x="2271988" y="3339724"/>
            <a:ext cx="4581053" cy="1323439"/>
          </a:xfrm>
          <a:prstGeom prst="rect">
            <a:avLst/>
          </a:prstGeom>
          <a:noFill/>
        </p:spPr>
        <p:txBody>
          <a:bodyPr wrap="square" rtlCol="0">
            <a:spAutoFit/>
          </a:bodyPr>
          <a:lstStyle/>
          <a:p>
            <a:pPr algn="ctr"/>
            <a:r>
              <a:rPr lang="en-US" sz="1600" kern="1200" dirty="0">
                <a:solidFill>
                  <a:schemeClr val="tx1"/>
                </a:solidFill>
                <a:effectLst/>
                <a:latin typeface="+mn-lt"/>
                <a:ea typeface="+mn-ea"/>
                <a:cs typeface="+mn-cs"/>
              </a:rPr>
              <a:t>is funded by a National Science Foundation grant and is located at Whatcom Community College</a:t>
            </a:r>
          </a:p>
          <a:p>
            <a:pPr algn="ctr"/>
            <a:r>
              <a:rPr lang="en-US" sz="1600" kern="1200" dirty="0">
                <a:solidFill>
                  <a:schemeClr val="tx1"/>
                </a:solidFill>
                <a:effectLst/>
                <a:latin typeface="+mn-lt"/>
                <a:ea typeface="+mn-ea"/>
                <a:cs typeface="+mn-cs"/>
              </a:rPr>
              <a:t> </a:t>
            </a:r>
          </a:p>
          <a:p>
            <a:pPr algn="ctr"/>
            <a:r>
              <a:rPr lang="en-US" sz="1600" kern="1200" dirty="0">
                <a:solidFill>
                  <a:schemeClr val="tx1"/>
                </a:solidFill>
                <a:effectLst/>
                <a:latin typeface="+mn-lt"/>
                <a:ea typeface="+mn-ea"/>
                <a:cs typeface="+mn-cs"/>
              </a:rPr>
              <a:t>237 West Kellogg Road</a:t>
            </a:r>
          </a:p>
          <a:p>
            <a:pPr algn="ctr"/>
            <a:r>
              <a:rPr lang="en-US" sz="1600" kern="1200" dirty="0">
                <a:solidFill>
                  <a:schemeClr val="tx1"/>
                </a:solidFill>
                <a:effectLst/>
                <a:latin typeface="+mn-lt"/>
                <a:ea typeface="+mn-ea"/>
                <a:cs typeface="+mn-cs"/>
              </a:rPr>
              <a:t>Bellingham, WA 98226</a:t>
            </a:r>
          </a:p>
        </p:txBody>
      </p:sp>
      <p:sp>
        <p:nvSpPr>
          <p:cNvPr id="7" name="TextBox 6"/>
          <p:cNvSpPr txBox="1"/>
          <p:nvPr/>
        </p:nvSpPr>
        <p:spPr>
          <a:xfrm>
            <a:off x="3616427" y="4757291"/>
            <a:ext cx="1892174"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www.C5colleges.org</a:t>
            </a:r>
            <a:endParaRPr lang="en-US" sz="1600" dirty="0"/>
          </a:p>
        </p:txBody>
      </p:sp>
      <p:pic>
        <p:nvPicPr>
          <p:cNvPr id="8" name="Picture 7" title="National Science Foundation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063" y="5302879"/>
            <a:ext cx="1104900" cy="1104900"/>
          </a:xfrm>
          <a:prstGeom prst="rect">
            <a:avLst/>
          </a:prstGeom>
        </p:spPr>
      </p:pic>
    </p:spTree>
    <p:extLst>
      <p:ext uri="{BB962C8B-B14F-4D97-AF65-F5344CB8AC3E}">
        <p14:creationId xmlns:p14="http://schemas.microsoft.com/office/powerpoint/2010/main" val="3217057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5colleges.or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B521E-D78F-42DB-B239-87581B7191DC}" type="slidenum">
              <a:rPr lang="en-US" smtClean="0"/>
              <a:pPr/>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descr="Except where otherwise noted, content in this document is licensed under a Creative Commons Attribution 4.0 International license."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420127"/>
            <a:ext cx="4147458"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document is licensed with a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1200"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www.C5colleges.org</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19613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Scripting--Python</a:t>
            </a:r>
          </a:p>
        </p:txBody>
      </p:sp>
      <p:sp>
        <p:nvSpPr>
          <p:cNvPr id="3" name="Text Placeholder 2"/>
          <p:cNvSpPr>
            <a:spLocks noGrp="1"/>
          </p:cNvSpPr>
          <p:nvPr>
            <p:ph type="body" sz="quarter" idx="13"/>
          </p:nvPr>
        </p:nvSpPr>
        <p:spPr>
          <a:xfrm>
            <a:off x="2629775" y="4998325"/>
            <a:ext cx="4220429" cy="278892"/>
          </a:xfrm>
        </p:spPr>
        <p:txBody>
          <a:bodyPr>
            <a:noAutofit/>
          </a:bodyPr>
          <a:lstStyle/>
          <a:p>
            <a:r>
              <a:rPr lang="en-US" sz="2000" b="1" dirty="0">
                <a:solidFill>
                  <a:schemeClr val="accent5">
                    <a:lumMod val="75000"/>
                  </a:schemeClr>
                </a:solidFill>
                <a:latin typeface="+mj-lt"/>
              </a:rPr>
              <a:t>Advanced Control</a:t>
            </a:r>
          </a:p>
        </p:txBody>
      </p:sp>
    </p:spTree>
    <p:extLst>
      <p:ext uri="{BB962C8B-B14F-4D97-AF65-F5344CB8AC3E}">
        <p14:creationId xmlns:p14="http://schemas.microsoft.com/office/powerpoint/2010/main" val="32048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Substep</a:t>
            </a:r>
            <a:r>
              <a:rPr lang="en-US" dirty="0"/>
              <a:t> 1</a:t>
            </a:r>
          </a:p>
        </p:txBody>
      </p:sp>
      <p:sp>
        <p:nvSpPr>
          <p:cNvPr id="3" name="Content Placeholder 2"/>
          <p:cNvSpPr>
            <a:spLocks noGrp="1"/>
          </p:cNvSpPr>
          <p:nvPr>
            <p:ph idx="1"/>
          </p:nvPr>
        </p:nvSpPr>
        <p:spPr>
          <a:xfrm>
            <a:off x="628650" y="1432134"/>
            <a:ext cx="7886700" cy="4822362"/>
          </a:xfrm>
        </p:spPr>
        <p:txBody>
          <a:bodyPr>
            <a:normAutofit fontScale="92500" lnSpcReduction="10000"/>
          </a:bodyPr>
          <a:lstStyle/>
          <a:p>
            <a:pPr marL="0" indent="0">
              <a:buNone/>
            </a:pPr>
            <a:r>
              <a:rPr lang="en-US" dirty="0"/>
              <a:t>List the attributes of the files.</a:t>
            </a:r>
          </a:p>
          <a:p>
            <a:r>
              <a:rPr lang="en-US" dirty="0" err="1"/>
              <a:t>dir</a:t>
            </a:r>
            <a:r>
              <a:rPr lang="en-US" dirty="0"/>
              <a:t> </a:t>
            </a:r>
            <a:r>
              <a:rPr lang="en-US" i="1" dirty="0" err="1"/>
              <a:t>file_name</a:t>
            </a:r>
            <a:r>
              <a:rPr lang="en-US" dirty="0"/>
              <a:t> lists the attributes:</a:t>
            </a:r>
          </a:p>
          <a:p>
            <a:pPr marL="0" indent="0">
              <a:buNone/>
            </a:pPr>
            <a:endParaRPr lang="en-US" dirty="0"/>
          </a:p>
          <a:p>
            <a:pPr marL="0" indent="0">
              <a:buNone/>
            </a:pPr>
            <a:r>
              <a:rPr lang="en-US" sz="2400" dirty="0">
                <a:latin typeface="Courier"/>
              </a:rPr>
              <a:t> 	</a:t>
            </a:r>
            <a:r>
              <a:rPr lang="en-US" sz="1800" dirty="0">
                <a:latin typeface="Courier"/>
              </a:rPr>
              <a:t>&gt; </a:t>
            </a:r>
            <a:r>
              <a:rPr lang="en-US" sz="1800" dirty="0" err="1">
                <a:latin typeface="Courier"/>
              </a:rPr>
              <a:t>dir</a:t>
            </a:r>
            <a:r>
              <a:rPr lang="en-US" sz="1800" dirty="0">
                <a:latin typeface="Courier"/>
              </a:rPr>
              <a:t> test1.txt</a:t>
            </a:r>
          </a:p>
          <a:p>
            <a:pPr marL="0" indent="0">
              <a:buNone/>
            </a:pPr>
            <a:r>
              <a:rPr lang="en-US" sz="1800" dirty="0">
                <a:latin typeface="Courier"/>
              </a:rPr>
              <a:t>-a----          4/2/2021  11:45 AM             57 test1.txt</a:t>
            </a:r>
            <a:r>
              <a:rPr lang="pt-BR" sz="1800" dirty="0">
                <a:latin typeface="Courier"/>
              </a:rPr>
              <a:t> </a:t>
            </a:r>
          </a:p>
          <a:p>
            <a:pPr>
              <a:lnSpc>
                <a:spcPct val="110000"/>
              </a:lnSpc>
            </a:pPr>
            <a:r>
              <a:rPr lang="en-US" dirty="0" err="1"/>
              <a:t>certutil</a:t>
            </a:r>
            <a:r>
              <a:rPr lang="en-US" dirty="0"/>
              <a:t> -</a:t>
            </a:r>
            <a:r>
              <a:rPr lang="en-US" dirty="0" err="1"/>
              <a:t>hashfile</a:t>
            </a:r>
            <a:r>
              <a:rPr lang="en-US" dirty="0"/>
              <a:t> “</a:t>
            </a:r>
            <a:r>
              <a:rPr lang="en-US" i="1" dirty="0" err="1"/>
              <a:t>file_name</a:t>
            </a:r>
            <a:r>
              <a:rPr lang="en-US" i="1" dirty="0"/>
              <a:t>”</a:t>
            </a:r>
            <a:r>
              <a:rPr lang="en-US" dirty="0"/>
              <a:t> gives the hash:</a:t>
            </a:r>
          </a:p>
          <a:p>
            <a:pPr marL="0" indent="0">
              <a:lnSpc>
                <a:spcPct val="110000"/>
              </a:lnSpc>
              <a:buNone/>
            </a:pPr>
            <a:br>
              <a:rPr lang="en-US" dirty="0"/>
            </a:br>
            <a:r>
              <a:rPr lang="en-US" dirty="0"/>
              <a:t> 	</a:t>
            </a:r>
            <a:r>
              <a:rPr lang="en-US" dirty="0">
                <a:latin typeface="Courier"/>
              </a:rPr>
              <a:t>&gt;</a:t>
            </a:r>
            <a:r>
              <a:rPr lang="en-US" dirty="0">
                <a:latin typeface="Courier"/>
                <a:cs typeface="Courier"/>
              </a:rPr>
              <a:t> </a:t>
            </a:r>
            <a:r>
              <a:rPr lang="en-US" dirty="0" err="1">
                <a:latin typeface="Courier"/>
              </a:rPr>
              <a:t>certutil</a:t>
            </a:r>
            <a:r>
              <a:rPr lang="en-US" dirty="0">
                <a:latin typeface="Courier"/>
              </a:rPr>
              <a:t> -</a:t>
            </a:r>
            <a:r>
              <a:rPr lang="en-US" dirty="0" err="1">
                <a:latin typeface="Courier"/>
              </a:rPr>
              <a:t>hashfile</a:t>
            </a:r>
            <a:r>
              <a:rPr lang="en-US" dirty="0">
                <a:latin typeface="Courier"/>
              </a:rPr>
              <a:t> </a:t>
            </a:r>
            <a:r>
              <a:rPr lang="en-US" dirty="0">
                <a:latin typeface="Courier"/>
                <a:cs typeface="Courier"/>
              </a:rPr>
              <a:t>test1.txt</a:t>
            </a:r>
          </a:p>
          <a:p>
            <a:pPr marL="0" indent="0">
              <a:lnSpc>
                <a:spcPct val="110000"/>
              </a:lnSpc>
              <a:buNone/>
            </a:pPr>
            <a:r>
              <a:rPr lang="en-US" dirty="0">
                <a:latin typeface="Courier"/>
                <a:cs typeface="Courier"/>
              </a:rPr>
              <a:t>SHA1 hash of test1.txt:</a:t>
            </a:r>
          </a:p>
          <a:p>
            <a:pPr marL="0" indent="0">
              <a:lnSpc>
                <a:spcPct val="110000"/>
              </a:lnSpc>
              <a:buNone/>
            </a:pPr>
            <a:r>
              <a:rPr lang="en-US" dirty="0">
                <a:latin typeface="Courier"/>
                <a:cs typeface="Courier"/>
              </a:rPr>
              <a:t>75dde10f0dec3ea37c9e9f47c2755697a58e7720</a:t>
            </a:r>
          </a:p>
          <a:p>
            <a:pPr marL="0" indent="0">
              <a:lnSpc>
                <a:spcPct val="110000"/>
              </a:lnSpc>
              <a:buNone/>
            </a:pPr>
            <a:r>
              <a:rPr lang="en-US" dirty="0" err="1">
                <a:latin typeface="Courier"/>
                <a:cs typeface="Courier"/>
              </a:rPr>
              <a:t>CertUtil</a:t>
            </a:r>
            <a:r>
              <a:rPr lang="en-US" dirty="0">
                <a:latin typeface="Courier"/>
                <a:cs typeface="Courier"/>
              </a:rPr>
              <a:t>: -</a:t>
            </a:r>
            <a:r>
              <a:rPr lang="en-US" dirty="0" err="1">
                <a:latin typeface="Courier"/>
                <a:cs typeface="Courier"/>
              </a:rPr>
              <a:t>hashfile</a:t>
            </a:r>
            <a:r>
              <a:rPr lang="en-US" dirty="0">
                <a:latin typeface="Courier"/>
                <a:cs typeface="Courier"/>
              </a:rPr>
              <a:t> command completed successfully.</a:t>
            </a:r>
          </a:p>
          <a:p>
            <a:pPr>
              <a:lnSpc>
                <a:spcPct val="120000"/>
              </a:lnSpc>
            </a:pPr>
            <a:r>
              <a:rPr lang="en-US" dirty="0"/>
              <a:t>We need</a:t>
            </a:r>
            <a:r>
              <a:rPr lang="tr-TR" dirty="0"/>
              <a:t> to combine these onto a single line</a:t>
            </a:r>
          </a:p>
          <a:p>
            <a:pPr lvl="1"/>
            <a:r>
              <a:rPr lang="en-US" sz="2100" dirty="0"/>
              <a:t>That will allow us to</a:t>
            </a:r>
            <a:r>
              <a:rPr lang="tr-TR" sz="2100" dirty="0"/>
              <a:t> use </a:t>
            </a:r>
            <a:r>
              <a:rPr lang="en-US" sz="2100" i="1" dirty="0"/>
              <a:t>FC.exe</a:t>
            </a:r>
            <a:r>
              <a:rPr lang="tr-TR" sz="2100" dirty="0"/>
              <a:t>, which compares lines ...</a:t>
            </a:r>
          </a:p>
          <a:p>
            <a:pPr marL="0" indent="0">
              <a:buNone/>
            </a:pPr>
            <a:endParaRPr lang="en-US" dirty="0"/>
          </a:p>
        </p:txBody>
      </p:sp>
    </p:spTree>
    <p:extLst>
      <p:ext uri="{BB962C8B-B14F-4D97-AF65-F5344CB8AC3E}">
        <p14:creationId xmlns:p14="http://schemas.microsoft.com/office/powerpoint/2010/main" val="29711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Creating, Reading, and Writing to Files</a:t>
            </a:r>
          </a:p>
        </p:txBody>
      </p:sp>
      <p:sp>
        <p:nvSpPr>
          <p:cNvPr id="3" name="Content Placeholder 2"/>
          <p:cNvSpPr>
            <a:spLocks noGrp="1"/>
          </p:cNvSpPr>
          <p:nvPr>
            <p:ph idx="1"/>
          </p:nvPr>
        </p:nvSpPr>
        <p:spPr>
          <a:xfrm>
            <a:off x="628649" y="1431235"/>
            <a:ext cx="8101013" cy="4745728"/>
          </a:xfrm>
        </p:spPr>
        <p:txBody>
          <a:bodyPr>
            <a:normAutofit/>
          </a:bodyPr>
          <a:lstStyle/>
          <a:p>
            <a:pPr marL="0" indent="0">
              <a:buNone/>
            </a:pPr>
            <a:r>
              <a:rPr lang="en-US" dirty="0"/>
              <a:t>Python offers file handlers by using the function </a:t>
            </a:r>
            <a:r>
              <a:rPr lang="en-US" dirty="0">
                <a:latin typeface="Courier New" panose="02070309020205020404" pitchFamily="49" charset="0"/>
                <a:cs typeface="Courier New" panose="02070309020205020404" pitchFamily="49" charset="0"/>
              </a:rPr>
              <a:t>open()</a:t>
            </a:r>
          </a:p>
          <a:p>
            <a:pPr marL="0" indent="0">
              <a:buNone/>
            </a:pPr>
            <a:r>
              <a:rPr lang="en-US" b="1" dirty="0"/>
              <a:t>Syntax: </a:t>
            </a:r>
          </a:p>
          <a:p>
            <a:pPr marL="0" indent="0" algn="ctr">
              <a:buNone/>
            </a:pPr>
            <a:r>
              <a:rPr lang="en-US" dirty="0" err="1">
                <a:latin typeface="Courier New" charset="0"/>
                <a:ea typeface="Courier New" charset="0"/>
                <a:cs typeface="Courier New" charset="0"/>
              </a:rPr>
              <a:t>fileObject</a:t>
            </a:r>
            <a:r>
              <a:rPr lang="en-US" dirty="0">
                <a:latin typeface="Courier New" charset="0"/>
                <a:ea typeface="Courier New" charset="0"/>
                <a:cs typeface="Courier New" charset="0"/>
              </a:rPr>
              <a:t>  = open(“filename”, “mode”) </a:t>
            </a:r>
          </a:p>
          <a:p>
            <a:pPr marL="0" indent="0">
              <a:buNone/>
            </a:pPr>
            <a:r>
              <a:rPr lang="en-US" b="1" dirty="0"/>
              <a:t>Where:</a:t>
            </a:r>
          </a:p>
          <a:p>
            <a:r>
              <a:rPr lang="en-US" dirty="0" err="1">
                <a:latin typeface="Courier New" charset="0"/>
                <a:ea typeface="Courier New" charset="0"/>
                <a:cs typeface="Courier New" charset="0"/>
              </a:rPr>
              <a:t>fileObject</a:t>
            </a:r>
            <a:r>
              <a:rPr lang="en-US" dirty="0"/>
              <a:t> is the variable to add the file object. </a:t>
            </a:r>
          </a:p>
          <a:p>
            <a:r>
              <a:rPr lang="en-US" dirty="0">
                <a:latin typeface="Courier New" charset="0"/>
                <a:ea typeface="Courier New" charset="0"/>
                <a:cs typeface="Courier New" charset="0"/>
              </a:rPr>
              <a:t>Mode</a:t>
            </a:r>
            <a:r>
              <a:rPr lang="en-US" dirty="0"/>
              <a:t>:</a:t>
            </a:r>
          </a:p>
          <a:p>
            <a:pPr lvl="1"/>
            <a:r>
              <a:rPr lang="en-US" sz="2000" dirty="0">
                <a:latin typeface="Courier New" charset="0"/>
                <a:ea typeface="Courier New" charset="0"/>
                <a:cs typeface="Courier New" charset="0"/>
              </a:rPr>
              <a:t>‘r’–</a:t>
            </a:r>
            <a:r>
              <a:rPr lang="en-US" sz="2000" dirty="0"/>
              <a:t> </a:t>
            </a:r>
            <a:r>
              <a:rPr lang="en-US" sz="2000" i="1" dirty="0"/>
              <a:t>read mode</a:t>
            </a:r>
            <a:r>
              <a:rPr lang="en-US" sz="2000" dirty="0"/>
              <a:t>, used when the file is only being read.</a:t>
            </a:r>
          </a:p>
          <a:p>
            <a:pPr lvl="1"/>
            <a:r>
              <a:rPr lang="en-US" sz="2000" dirty="0">
                <a:latin typeface="Courier New" charset="0"/>
                <a:ea typeface="Courier New" charset="0"/>
                <a:cs typeface="Courier New" charset="0"/>
              </a:rPr>
              <a:t>‘w’–</a:t>
            </a:r>
            <a:r>
              <a:rPr lang="en-US" sz="2000" dirty="0"/>
              <a:t> </a:t>
            </a:r>
            <a:r>
              <a:rPr lang="en-US" sz="2000" i="1" dirty="0"/>
              <a:t>write mode</a:t>
            </a:r>
            <a:r>
              <a:rPr lang="en-US" sz="2000" dirty="0"/>
              <a:t>, used to edit new information to an existing file.</a:t>
            </a:r>
          </a:p>
          <a:p>
            <a:pPr lvl="1"/>
            <a:r>
              <a:rPr lang="en-US" sz="2000" dirty="0">
                <a:latin typeface="Courier New" charset="0"/>
                <a:ea typeface="Courier New" charset="0"/>
                <a:cs typeface="Courier New" charset="0"/>
              </a:rPr>
              <a:t>‘a’–</a:t>
            </a:r>
            <a:r>
              <a:rPr lang="en-US" sz="2000" dirty="0"/>
              <a:t> </a:t>
            </a:r>
            <a:r>
              <a:rPr lang="en-US" sz="2000" i="1" dirty="0"/>
              <a:t>appending mode</a:t>
            </a:r>
            <a:r>
              <a:rPr lang="en-US" sz="2000" dirty="0"/>
              <a:t>, used to add new data to the end of the file.</a:t>
            </a:r>
          </a:p>
          <a:p>
            <a:pPr lvl="1"/>
            <a:r>
              <a:rPr lang="en-US" sz="2000" dirty="0">
                <a:latin typeface="Courier New" charset="0"/>
                <a:ea typeface="Courier New" charset="0"/>
                <a:cs typeface="Courier New" charset="0"/>
              </a:rPr>
              <a:t>‘r+’–</a:t>
            </a:r>
            <a:r>
              <a:rPr lang="en-US" sz="2000" dirty="0"/>
              <a:t> </a:t>
            </a:r>
            <a:r>
              <a:rPr lang="en-US" sz="2000" i="1" dirty="0"/>
              <a:t>special read and write mode</a:t>
            </a:r>
            <a:r>
              <a:rPr lang="en-US" sz="2000" dirty="0"/>
              <a:t>, used to handle both actions when working with a file</a:t>
            </a:r>
          </a:p>
        </p:txBody>
      </p:sp>
    </p:spTree>
    <p:extLst>
      <p:ext uri="{BB962C8B-B14F-4D97-AF65-F5344CB8AC3E}">
        <p14:creationId xmlns:p14="http://schemas.microsoft.com/office/powerpoint/2010/main" val="5690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C9C4-93C8-1945-B945-E59592AD7833}"/>
              </a:ext>
            </a:extLst>
          </p:cNvPr>
          <p:cNvSpPr>
            <a:spLocks noGrp="1"/>
          </p:cNvSpPr>
          <p:nvPr>
            <p:ph type="title"/>
          </p:nvPr>
        </p:nvSpPr>
        <p:spPr/>
        <p:txBody>
          <a:bodyPr/>
          <a:lstStyle/>
          <a:p>
            <a:r>
              <a:rPr lang="en-US" dirty="0"/>
              <a:t>Processing Files Attributes</a:t>
            </a:r>
          </a:p>
        </p:txBody>
      </p:sp>
      <p:sp>
        <p:nvSpPr>
          <p:cNvPr id="3" name="Content Placeholder 2">
            <a:extLst>
              <a:ext uri="{FF2B5EF4-FFF2-40B4-BE49-F238E27FC236}">
                <a16:creationId xmlns:a16="http://schemas.microsoft.com/office/drawing/2014/main" id="{6EA9462A-097C-C94C-9099-F99FC9AE62ED}"/>
              </a:ext>
            </a:extLst>
          </p:cNvPr>
          <p:cNvSpPr>
            <a:spLocks noGrp="1"/>
          </p:cNvSpPr>
          <p:nvPr>
            <p:ph idx="1"/>
          </p:nvPr>
        </p:nvSpPr>
        <p:spPr/>
        <p:txBody>
          <a:bodyPr/>
          <a:lstStyle/>
          <a:p>
            <a:r>
              <a:rPr lang="en-US" dirty="0"/>
              <a:t>Processing files considering file attributes in Python is possible</a:t>
            </a:r>
          </a:p>
          <a:p>
            <a:r>
              <a:rPr lang="en-US" dirty="0"/>
              <a:t>File system provides a list of attributes to:</a:t>
            </a:r>
          </a:p>
          <a:p>
            <a:pPr lvl="1"/>
            <a:r>
              <a:rPr lang="en-US" dirty="0"/>
              <a:t>Read</a:t>
            </a:r>
          </a:p>
          <a:p>
            <a:pPr lvl="1"/>
            <a:r>
              <a:rPr lang="en-US" dirty="0"/>
              <a:t>Write</a:t>
            </a:r>
          </a:p>
          <a:p>
            <a:pPr lvl="1"/>
            <a:r>
              <a:rPr lang="en-US" dirty="0"/>
              <a:t>Execute </a:t>
            </a:r>
          </a:p>
          <a:p>
            <a:r>
              <a:rPr lang="en-US" dirty="0"/>
              <a:t>Depending on the </a:t>
            </a:r>
          </a:p>
          <a:p>
            <a:pPr lvl="1"/>
            <a:r>
              <a:rPr lang="en-US" dirty="0"/>
              <a:t>Owner</a:t>
            </a:r>
          </a:p>
          <a:p>
            <a:pPr lvl="1"/>
            <a:r>
              <a:rPr lang="en-US" dirty="0"/>
              <a:t>Group</a:t>
            </a:r>
          </a:p>
          <a:p>
            <a:pPr lvl="1"/>
            <a:r>
              <a:rPr lang="en-US" dirty="0"/>
              <a:t>Other users</a:t>
            </a:r>
          </a:p>
          <a:p>
            <a:r>
              <a:rPr lang="en-US" dirty="0"/>
              <a:t>The library </a:t>
            </a:r>
            <a:r>
              <a:rPr lang="en-US" dirty="0" err="1">
                <a:latin typeface="Courier New" panose="02070309020205020404" pitchFamily="49" charset="0"/>
                <a:cs typeface="Courier New" panose="02070309020205020404" pitchFamily="49" charset="0"/>
              </a:rPr>
              <a:t>os</a:t>
            </a:r>
            <a:r>
              <a:rPr lang="en-US" dirty="0"/>
              <a:t> in Python provides functions that allow to check for these attributes</a:t>
            </a:r>
          </a:p>
          <a:p>
            <a:pPr lvl="1"/>
            <a:endParaRPr lang="en-US" dirty="0"/>
          </a:p>
        </p:txBody>
      </p:sp>
    </p:spTree>
    <p:extLst>
      <p:ext uri="{BB962C8B-B14F-4D97-AF65-F5344CB8AC3E}">
        <p14:creationId xmlns:p14="http://schemas.microsoft.com/office/powerpoint/2010/main" val="238934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More Tests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These functions belong to the library </a:t>
            </a:r>
            <a:r>
              <a:rPr lang="en-US" i="1" dirty="0" err="1"/>
              <a:t>os</a:t>
            </a:r>
            <a:r>
              <a:rPr lang="en-US" dirty="0"/>
              <a:t>. </a:t>
            </a:r>
          </a:p>
          <a:p>
            <a:pPr marL="1603375" indent="-1139825" defTabSz="609600">
              <a:buNone/>
              <a:tabLst>
                <a:tab pos="1828800" algn="l"/>
              </a:tabLst>
            </a:pPr>
            <a:r>
              <a:rPr lang="en-US" dirty="0"/>
              <a:t>-</a:t>
            </a:r>
            <a:r>
              <a:rPr lang="en-US" dirty="0" err="1"/>
              <a:t>os.path.exists</a:t>
            </a:r>
            <a:r>
              <a:rPr lang="en-US" dirty="0"/>
              <a:t>(‘</a:t>
            </a:r>
            <a:r>
              <a:rPr lang="en-US" i="1" dirty="0"/>
              <a:t>name’)</a:t>
            </a:r>
            <a:r>
              <a:rPr lang="en-US" dirty="0"/>
              <a:t> 		True if </a:t>
            </a:r>
            <a:r>
              <a:rPr lang="en-US" i="1" dirty="0"/>
              <a:t>name</a:t>
            </a:r>
            <a:r>
              <a:rPr lang="en-US" dirty="0"/>
              <a:t> is the name of a file 						that exists.</a:t>
            </a:r>
          </a:p>
          <a:p>
            <a:pPr marL="1603375" indent="-1139825" defTabSz="609600">
              <a:buNone/>
              <a:tabLst>
                <a:tab pos="1828800" algn="l"/>
              </a:tabLst>
            </a:pPr>
            <a:r>
              <a:rPr lang="en-US" dirty="0"/>
              <a:t>-</a:t>
            </a:r>
            <a:r>
              <a:rPr lang="en-US" dirty="0" err="1"/>
              <a:t>os.access</a:t>
            </a:r>
            <a:r>
              <a:rPr lang="en-US" dirty="0"/>
              <a:t>(‘</a:t>
            </a:r>
            <a:r>
              <a:rPr lang="en-US" dirty="0" err="1"/>
              <a:t>name’,mode</a:t>
            </a:r>
            <a:r>
              <a:rPr lang="en-US" dirty="0"/>
              <a:t>)	True if </a:t>
            </a:r>
            <a:r>
              <a:rPr lang="en-US" i="1" dirty="0"/>
              <a:t>name</a:t>
            </a:r>
            <a:r>
              <a:rPr lang="en-US" dirty="0"/>
              <a:t> is the name of a file 						that the user is allowed to execute the 					mode stated.</a:t>
            </a:r>
          </a:p>
          <a:p>
            <a:pPr marL="1603375" indent="-1139825" defTabSz="609600">
              <a:buNone/>
              <a:tabLst>
                <a:tab pos="1828800" algn="l"/>
              </a:tabLst>
            </a:pPr>
            <a:r>
              <a:rPr lang="en-US" dirty="0"/>
              <a:t>-Mode 					</a:t>
            </a:r>
            <a:r>
              <a:rPr lang="en-US" dirty="0" err="1"/>
              <a:t>os.R_OK</a:t>
            </a:r>
            <a:r>
              <a:rPr lang="en-US" dirty="0"/>
              <a:t> − Value to include the mode 					to test the 	readability of path.</a:t>
            </a:r>
          </a:p>
          <a:p>
            <a:pPr marL="1603375" indent="-1139825" defTabSz="609600">
              <a:buNone/>
              <a:tabLst>
                <a:tab pos="1828800" algn="l"/>
              </a:tabLst>
            </a:pPr>
            <a:r>
              <a:rPr lang="en-US" dirty="0"/>
              <a:t>					</a:t>
            </a:r>
            <a:r>
              <a:rPr lang="en-US" dirty="0" err="1"/>
              <a:t>os.W_OK</a:t>
            </a:r>
            <a:r>
              <a:rPr lang="en-US" dirty="0"/>
              <a:t> – Value to include the mode 					to test the 	</a:t>
            </a:r>
            <a:r>
              <a:rPr lang="en-US" dirty="0" err="1"/>
              <a:t>writability</a:t>
            </a:r>
            <a:r>
              <a:rPr lang="en-US" dirty="0"/>
              <a:t> of path.</a:t>
            </a:r>
          </a:p>
          <a:p>
            <a:pPr marL="1603375" indent="-1139825" defTabSz="609600">
              <a:buNone/>
              <a:tabLst>
                <a:tab pos="1828800" algn="l"/>
              </a:tabLst>
            </a:pPr>
            <a:r>
              <a:rPr lang="en-US" dirty="0"/>
              <a:t>					</a:t>
            </a:r>
            <a:r>
              <a:rPr lang="en-US" dirty="0" err="1"/>
              <a:t>os.X_OK</a:t>
            </a:r>
            <a:r>
              <a:rPr lang="en-US" dirty="0"/>
              <a:t>  -- Value to include in the 					mode to determine if 	path can be 					executed.</a:t>
            </a:r>
            <a:endParaRPr lang="en-US" sz="2400" dirty="0"/>
          </a:p>
        </p:txBody>
      </p:sp>
    </p:spTree>
    <p:extLst>
      <p:ext uri="{BB962C8B-B14F-4D97-AF65-F5344CB8AC3E}">
        <p14:creationId xmlns:p14="http://schemas.microsoft.com/office/powerpoint/2010/main" val="2264225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a:t>
            </a:r>
          </a:p>
        </p:txBody>
      </p:sp>
      <p:sp>
        <p:nvSpPr>
          <p:cNvPr id="3" name="Content Placeholder 2"/>
          <p:cNvSpPr>
            <a:spLocks noGrp="1"/>
          </p:cNvSpPr>
          <p:nvPr>
            <p:ph idx="1"/>
          </p:nvPr>
        </p:nvSpPr>
        <p:spPr/>
        <p:txBody>
          <a:bodyPr/>
          <a:lstStyle/>
          <a:p>
            <a:r>
              <a:rPr lang="en-US" dirty="0"/>
              <a:t>Looping helps us to process independent items (strings, values, files) in a </a:t>
            </a:r>
            <a:r>
              <a:rPr lang="en-US" i="1" dirty="0"/>
              <a:t>list </a:t>
            </a:r>
            <a:r>
              <a:rPr lang="en-US" dirty="0"/>
              <a:t>of items by using repetitive-structures </a:t>
            </a:r>
          </a:p>
          <a:p>
            <a:r>
              <a:rPr lang="en-US" dirty="0"/>
              <a:t>Python provides different repetitive structures such as</a:t>
            </a:r>
          </a:p>
          <a:p>
            <a:pPr lvl="1"/>
            <a:r>
              <a:rPr lang="en-US" dirty="0"/>
              <a:t>for-loop, and</a:t>
            </a:r>
          </a:p>
          <a:p>
            <a:pPr lvl="1"/>
            <a:r>
              <a:rPr lang="en-US" dirty="0"/>
              <a:t>while-loop</a:t>
            </a:r>
          </a:p>
          <a:p>
            <a:pPr lvl="1"/>
            <a:r>
              <a:rPr lang="en-US" dirty="0"/>
              <a:t>else-loop</a:t>
            </a:r>
          </a:p>
          <a:p>
            <a:r>
              <a:rPr lang="en-US" dirty="0"/>
              <a:t>Elements: loops work along </a:t>
            </a:r>
          </a:p>
          <a:p>
            <a:pPr lvl="1"/>
            <a:r>
              <a:rPr lang="en-US" dirty="0"/>
              <a:t>the </a:t>
            </a:r>
            <a:r>
              <a:rPr lang="en-US" dirty="0" err="1"/>
              <a:t>iterable</a:t>
            </a:r>
            <a:r>
              <a:rPr lang="en-US" dirty="0"/>
              <a:t> keyword </a:t>
            </a:r>
            <a:r>
              <a:rPr lang="en-US" dirty="0">
                <a:latin typeface="Courier New" panose="02070309020205020404" pitchFamily="49" charset="0"/>
                <a:cs typeface="Courier New" panose="02070309020205020404" pitchFamily="49" charset="0"/>
              </a:rPr>
              <a:t>in</a:t>
            </a:r>
            <a:r>
              <a:rPr lang="en-US" dirty="0"/>
              <a:t>, that allows us to process one-by-one each item in a list, and</a:t>
            </a:r>
          </a:p>
          <a:p>
            <a:r>
              <a:rPr lang="en-US" dirty="0"/>
              <a:t>The function </a:t>
            </a:r>
            <a:r>
              <a:rPr lang="en-US" sz="1800" dirty="0">
                <a:latin typeface="Courier New" panose="02070309020205020404" pitchFamily="49" charset="0"/>
                <a:cs typeface="Courier New" panose="02070309020205020404" pitchFamily="49" charset="0"/>
              </a:rPr>
              <a:t>range()</a:t>
            </a:r>
            <a:r>
              <a:rPr lang="en-US" dirty="0"/>
              <a:t>, that provides a list of items allowing to have a starting and ending point to process data</a:t>
            </a:r>
          </a:p>
          <a:p>
            <a:endParaRPr lang="en-US" dirty="0"/>
          </a:p>
        </p:txBody>
      </p:sp>
    </p:spTree>
    <p:extLst>
      <p:ext uri="{BB962C8B-B14F-4D97-AF65-F5344CB8AC3E}">
        <p14:creationId xmlns:p14="http://schemas.microsoft.com/office/powerpoint/2010/main" val="161570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for</a:t>
            </a:r>
            <a:r>
              <a:rPr lang="en-US" dirty="0"/>
              <a:t> Loop</a:t>
            </a:r>
          </a:p>
        </p:txBody>
      </p:sp>
      <p:sp>
        <p:nvSpPr>
          <p:cNvPr id="3" name="Content Placeholder 2"/>
          <p:cNvSpPr>
            <a:spLocks noGrp="1"/>
          </p:cNvSpPr>
          <p:nvPr>
            <p:ph idx="1"/>
          </p:nvPr>
        </p:nvSpPr>
        <p:spPr/>
        <p:txBody>
          <a:bodyPr/>
          <a:lstStyle/>
          <a:p>
            <a:pPr marL="0" indent="0">
              <a:buNone/>
            </a:pPr>
            <a:r>
              <a:rPr lang="en-US" dirty="0">
                <a:latin typeface="Courier New" charset="0"/>
                <a:ea typeface="Courier New" charset="0"/>
                <a:cs typeface="Courier New" charset="0"/>
              </a:rPr>
              <a:t>for i in </a:t>
            </a:r>
            <a:r>
              <a:rPr lang="en-US" i="1" dirty="0">
                <a:latin typeface="Courier New" charset="0"/>
                <a:ea typeface="Courier New" charset="0"/>
                <a:cs typeface="Courier New" charset="0"/>
              </a:rPr>
              <a:t>list:</a:t>
            </a:r>
            <a:endParaRPr lang="en-US" dirty="0">
              <a:latin typeface="Courier New" charset="0"/>
              <a:ea typeface="Courier New" charset="0"/>
              <a:cs typeface="Courier New" charset="0"/>
            </a:endParaRPr>
          </a:p>
          <a:p>
            <a:pPr marL="457200" lvl="1" indent="0">
              <a:buNone/>
            </a:pPr>
            <a:r>
              <a:rPr lang="en-US" sz="2100" i="1" dirty="0">
                <a:latin typeface="Courier New" charset="0"/>
                <a:ea typeface="Courier New" charset="0"/>
                <a:cs typeface="Courier New" charset="0"/>
              </a:rPr>
              <a:t>actions</a:t>
            </a:r>
          </a:p>
          <a:p>
            <a:pPr marL="0" indent="0">
              <a:buNone/>
            </a:pPr>
            <a:endParaRPr lang="en-US" dirty="0"/>
          </a:p>
          <a:p>
            <a:r>
              <a:rPr lang="en-US" dirty="0"/>
              <a:t>This executes </a:t>
            </a:r>
            <a:r>
              <a:rPr lang="en-US" i="1" dirty="0"/>
              <a:t>actions</a:t>
            </a:r>
            <a:r>
              <a:rPr lang="en-US" dirty="0"/>
              <a:t> for each item in </a:t>
            </a:r>
            <a:r>
              <a:rPr lang="en-US" i="1" dirty="0"/>
              <a:t>list.</a:t>
            </a:r>
            <a:endParaRPr lang="en-US" dirty="0"/>
          </a:p>
          <a:p>
            <a:r>
              <a:rPr lang="en-US" dirty="0"/>
              <a:t>In </a:t>
            </a:r>
            <a:r>
              <a:rPr lang="en-US" i="1" dirty="0"/>
              <a:t>actions</a:t>
            </a:r>
            <a:r>
              <a:rPr lang="en-US" dirty="0"/>
              <a:t>, </a:t>
            </a:r>
            <a:r>
              <a:rPr lang="en-US" b="1" dirty="0"/>
              <a:t>i</a:t>
            </a:r>
            <a:r>
              <a:rPr lang="en-US" dirty="0"/>
              <a:t> refers to the current list element.</a:t>
            </a:r>
          </a:p>
        </p:txBody>
      </p:sp>
    </p:spTree>
    <p:extLst>
      <p:ext uri="{BB962C8B-B14F-4D97-AF65-F5344CB8AC3E}">
        <p14:creationId xmlns:p14="http://schemas.microsoft.com/office/powerpoint/2010/main" val="1687327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latin typeface="Courier New" charset="0"/>
                <a:ea typeface="Courier New" charset="0"/>
                <a:cs typeface="Courier New" charset="0"/>
              </a:rPr>
              <a:t>for1.py</a:t>
            </a:r>
          </a:p>
        </p:txBody>
      </p:sp>
      <p:sp>
        <p:nvSpPr>
          <p:cNvPr id="8" name="Rectangle 7"/>
          <p:cNvSpPr/>
          <p:nvPr/>
        </p:nvSpPr>
        <p:spPr>
          <a:xfrm>
            <a:off x="833720" y="3900172"/>
            <a:ext cx="4572000" cy="1754326"/>
          </a:xfrm>
          <a:prstGeom prst="rect">
            <a:avLst/>
          </a:prstGeom>
        </p:spPr>
        <p:txBody>
          <a:bodyPr>
            <a:spAutoFit/>
          </a:bodyPr>
          <a:lstStyle/>
          <a:p>
            <a:r>
              <a:rPr lang="en-US" b="1" dirty="0" err="1">
                <a:latin typeface="Courier New" charset="0"/>
                <a:ea typeface="Courier New" charset="0"/>
                <a:cs typeface="Courier New" charset="0"/>
              </a:rPr>
              <a:t>cservin</a:t>
            </a:r>
            <a:r>
              <a:rPr lang="en-US" b="1" dirty="0">
                <a:latin typeface="Courier New" charset="0"/>
                <a:ea typeface="Courier New" charset="0"/>
                <a:cs typeface="Courier New" charset="0"/>
              </a:rPr>
              <a:t>&gt; python for1.py </a:t>
            </a:r>
            <a:endParaRPr lang="en-US" dirty="0">
              <a:effectLst/>
              <a:latin typeface="Courier New" charset="0"/>
              <a:ea typeface="Courier New" charset="0"/>
              <a:cs typeface="Courier New" charset="0"/>
            </a:endParaRPr>
          </a:p>
          <a:p>
            <a:r>
              <a:rPr lang="en-US" dirty="0">
                <a:effectLst/>
                <a:latin typeface="Courier New" charset="0"/>
                <a:ea typeface="Courier New" charset="0"/>
                <a:cs typeface="Courier New" charset="0"/>
              </a:rPr>
              <a:t>1</a:t>
            </a:r>
          </a:p>
          <a:p>
            <a:r>
              <a:rPr lang="en-US" dirty="0">
                <a:latin typeface="Courier New" charset="0"/>
                <a:ea typeface="Courier New" charset="0"/>
                <a:cs typeface="Courier New" charset="0"/>
              </a:rPr>
              <a:t>2</a:t>
            </a:r>
          </a:p>
          <a:p>
            <a:r>
              <a:rPr lang="en-US" dirty="0">
                <a:effectLst/>
                <a:latin typeface="Courier New" charset="0"/>
                <a:ea typeface="Courier New" charset="0"/>
                <a:cs typeface="Courier New" charset="0"/>
              </a:rPr>
              <a:t>3</a:t>
            </a:r>
          </a:p>
          <a:p>
            <a:r>
              <a:rPr lang="en-US" dirty="0">
                <a:latin typeface="Courier New" charset="0"/>
                <a:ea typeface="Courier New" charset="0"/>
                <a:cs typeface="Courier New" charset="0"/>
              </a:rPr>
              <a:t>4</a:t>
            </a:r>
          </a:p>
          <a:p>
            <a:r>
              <a:rPr lang="en-US" dirty="0">
                <a:effectLst/>
                <a:latin typeface="Courier New" charset="0"/>
                <a:ea typeface="Courier New" charset="0"/>
                <a:cs typeface="Courier New" charset="0"/>
              </a:rPr>
              <a:t>5</a:t>
            </a:r>
          </a:p>
        </p:txBody>
      </p:sp>
      <p:sp>
        <p:nvSpPr>
          <p:cNvPr id="4" name="Content Placeholder 3"/>
          <p:cNvSpPr>
            <a:spLocks noGrp="1"/>
          </p:cNvSpPr>
          <p:nvPr>
            <p:ph idx="1"/>
          </p:nvPr>
        </p:nvSpPr>
        <p:spPr/>
        <p:txBody>
          <a:bodyPr/>
          <a:lstStyle/>
          <a:p>
            <a:pPr marL="0" indent="0">
              <a:buNone/>
            </a:pPr>
            <a:r>
              <a:rPr lang="en-US" b="1" dirty="0">
                <a:latin typeface="Courier New" panose="02070309020205020404" pitchFamily="49" charset="0"/>
                <a:cs typeface="Courier New" panose="02070309020205020404" pitchFamily="49" charset="0"/>
              </a:rPr>
              <a:t>	1.	</a:t>
            </a:r>
            <a:r>
              <a:rPr lang="en-US" b="1" dirty="0">
                <a:solidFill>
                  <a:srgbClr val="FFC000"/>
                </a:solidFill>
                <a:latin typeface="Courier New" panose="02070309020205020404" pitchFamily="49" charset="0"/>
                <a:cs typeface="Courier New" panose="02070309020205020404" pitchFamily="49" charset="0"/>
              </a:rPr>
              <a:t>for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a:t>
            </a:r>
            <a:r>
              <a:rPr lang="en-US" b="1" dirty="0">
                <a:solidFill>
                  <a:schemeClr val="accent5">
                    <a:lumMod val="75000"/>
                  </a:schemeClr>
                </a:solidFill>
                <a:latin typeface="Courier New" panose="02070309020205020404" pitchFamily="49" charset="0"/>
                <a:cs typeface="Courier New" panose="02070309020205020404" pitchFamily="49" charset="0"/>
              </a:rPr>
              <a:t>range</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6</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p:txBody>
      </p:sp>
      <p:sp>
        <p:nvSpPr>
          <p:cNvPr id="10" name="Content Placeholder 2"/>
          <p:cNvSpPr txBox="1">
            <a:spLocks/>
          </p:cNvSpPr>
          <p:nvPr/>
        </p:nvSpPr>
        <p:spPr>
          <a:xfrm>
            <a:off x="833718" y="3401218"/>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687913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Control Commands</a:t>
            </a:r>
          </a:p>
        </p:txBody>
      </p:sp>
      <p:sp>
        <p:nvSpPr>
          <p:cNvPr id="3" name="Content Placeholder 2"/>
          <p:cNvSpPr>
            <a:spLocks noGrp="1"/>
          </p:cNvSpPr>
          <p:nvPr>
            <p:ph idx="1"/>
          </p:nvPr>
        </p:nvSpPr>
        <p:spPr/>
        <p:txBody>
          <a:bodyPr>
            <a:normAutofit/>
          </a:bodyPr>
          <a:lstStyle/>
          <a:p>
            <a:r>
              <a:rPr lang="en-US" i="1" dirty="0">
                <a:latin typeface="Courier New" charset="0"/>
                <a:ea typeface="Courier New" charset="0"/>
                <a:cs typeface="Courier New" charset="0"/>
              </a:rPr>
              <a:t>continue</a:t>
            </a:r>
          </a:p>
          <a:p>
            <a:pPr lvl="1"/>
            <a:r>
              <a:rPr lang="en-US" sz="2100" dirty="0"/>
              <a:t>Skip the remainder of the loop and begin the next iteration.</a:t>
            </a:r>
          </a:p>
          <a:p>
            <a:pPr lvl="1"/>
            <a:endParaRPr lang="en-US" sz="2100" dirty="0"/>
          </a:p>
          <a:p>
            <a:r>
              <a:rPr lang="en-US" i="1" dirty="0">
                <a:latin typeface="Courier New" charset="0"/>
                <a:ea typeface="Courier New" charset="0"/>
                <a:cs typeface="Courier New" charset="0"/>
              </a:rPr>
              <a:t>break</a:t>
            </a:r>
          </a:p>
          <a:p>
            <a:pPr lvl="1"/>
            <a:r>
              <a:rPr lang="en-US" sz="2100" dirty="0"/>
              <a:t>Immediately leave the (innermost) loop.</a:t>
            </a:r>
          </a:p>
          <a:p>
            <a:pPr lvl="1"/>
            <a:endParaRPr lang="en-US" sz="2100" dirty="0"/>
          </a:p>
          <a:p>
            <a:r>
              <a:rPr lang="en-US" sz="2400" dirty="0">
                <a:latin typeface="Courier New" charset="0"/>
                <a:ea typeface="Courier New" charset="0"/>
                <a:cs typeface="Courier New" charset="0"/>
              </a:rPr>
              <a:t>for-else</a:t>
            </a:r>
          </a:p>
          <a:p>
            <a:pPr lvl="1"/>
            <a:r>
              <a:rPr lang="en-US" sz="2100" dirty="0"/>
              <a:t>The else clause executes when the loop completes normally, meaning that the loop was not interrupted by any break.</a:t>
            </a:r>
          </a:p>
        </p:txBody>
      </p:sp>
    </p:spTree>
    <p:extLst>
      <p:ext uri="{BB962C8B-B14F-4D97-AF65-F5344CB8AC3E}">
        <p14:creationId xmlns:p14="http://schemas.microsoft.com/office/powerpoint/2010/main" val="1369948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latin typeface="Courier New" charset="0"/>
                <a:ea typeface="Courier New" charset="0"/>
                <a:cs typeface="Courier New" charset="0"/>
              </a:rPr>
              <a:t>for2.py</a:t>
            </a:r>
          </a:p>
        </p:txBody>
      </p:sp>
      <p:sp>
        <p:nvSpPr>
          <p:cNvPr id="8" name="Rectangle 7"/>
          <p:cNvSpPr/>
          <p:nvPr/>
        </p:nvSpPr>
        <p:spPr>
          <a:xfrm>
            <a:off x="628649" y="4260045"/>
            <a:ext cx="7886701" cy="1200329"/>
          </a:xfrm>
          <a:prstGeom prst="rect">
            <a:avLst/>
          </a:prstGeom>
        </p:spPr>
        <p:txBody>
          <a:bodyPr wrap="square">
            <a:spAutoFit/>
          </a:bodyPr>
          <a:lstStyle/>
          <a:p>
            <a:r>
              <a:rPr lang="en-US" b="1" dirty="0" err="1">
                <a:latin typeface="Courier New" charset="0"/>
                <a:ea typeface="Courier New" charset="0"/>
                <a:cs typeface="Courier New" charset="0"/>
              </a:rPr>
              <a:t>cservin</a:t>
            </a:r>
            <a:r>
              <a:rPr lang="en-US" b="1" dirty="0">
                <a:latin typeface="Courier New" charset="0"/>
                <a:ea typeface="Courier New" charset="0"/>
                <a:cs typeface="Courier New" charset="0"/>
              </a:rPr>
              <a:t>&gt; python for2.py </a:t>
            </a:r>
          </a:p>
          <a:p>
            <a:r>
              <a:rPr lang="en-US" b="1" dirty="0">
                <a:latin typeface="Courier New" charset="0"/>
                <a:ea typeface="Courier New" charset="0"/>
                <a:cs typeface="Courier New" charset="0"/>
              </a:rPr>
              <a:t>1</a:t>
            </a:r>
          </a:p>
          <a:p>
            <a:r>
              <a:rPr lang="en-US" b="1" dirty="0">
                <a:latin typeface="Courier New" charset="0"/>
                <a:ea typeface="Courier New" charset="0"/>
                <a:cs typeface="Courier New" charset="0"/>
              </a:rPr>
              <a:t>3</a:t>
            </a:r>
          </a:p>
          <a:p>
            <a:r>
              <a:rPr lang="en-US" b="1" dirty="0">
                <a:latin typeface="Courier New" charset="0"/>
                <a:ea typeface="Courier New" charset="0"/>
                <a:cs typeface="Courier New" charset="0"/>
              </a:rPr>
              <a:t>5</a:t>
            </a:r>
            <a:endParaRPr lang="en-US" b="1" dirty="0">
              <a:effectLst/>
              <a:latin typeface="Courier New" charset="0"/>
              <a:ea typeface="Courier New" charset="0"/>
              <a:cs typeface="Courier New" charset="0"/>
            </a:endParaRPr>
          </a:p>
        </p:txBody>
      </p:sp>
      <p:sp>
        <p:nvSpPr>
          <p:cNvPr id="9" name="Content Placeholder 8"/>
          <p:cNvSpPr>
            <a:spLocks noGrp="1"/>
          </p:cNvSpPr>
          <p:nvPr>
            <p:ph idx="1"/>
          </p:nvPr>
        </p:nvSpPr>
        <p:spPr>
          <a:xfrm>
            <a:off x="628650" y="1690689"/>
            <a:ext cx="7886700" cy="4486273"/>
          </a:xfrm>
        </p:spPr>
        <p:txBody>
          <a:bodyPr/>
          <a:lstStyle/>
          <a:p>
            <a:pPr marL="0" indent="0">
              <a:buNone/>
            </a:pPr>
            <a:r>
              <a:rPr lang="en-US" b="1" dirty="0">
                <a:latin typeface="Courier New" panose="02070309020205020404" pitchFamily="49" charset="0"/>
                <a:cs typeface="Courier New" panose="02070309020205020404" pitchFamily="49" charset="0"/>
              </a:rPr>
              <a:t>	1.	</a:t>
            </a:r>
            <a:r>
              <a:rPr lang="en-US" b="1" dirty="0">
                <a:solidFill>
                  <a:srgbClr val="FFC000"/>
                </a:solidFill>
                <a:latin typeface="Courier New" panose="02070309020205020404" pitchFamily="49" charset="0"/>
                <a:cs typeface="Courier New" panose="02070309020205020404" pitchFamily="49" charset="0"/>
              </a:rPr>
              <a:t>for </a:t>
            </a:r>
            <a:r>
              <a:rPr lang="en-US" b="1" dirty="0">
                <a:latin typeface="Courier New" panose="02070309020205020404" pitchFamily="49" charset="0"/>
                <a:cs typeface="Courier New" panose="02070309020205020404" pitchFamily="49" charset="0"/>
              </a:rPr>
              <a:t>i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a:t>
            </a:r>
            <a:r>
              <a:rPr lang="en-US" b="1" dirty="0">
                <a:solidFill>
                  <a:schemeClr val="accent5">
                    <a:lumMod val="75000"/>
                  </a:schemeClr>
                </a:solidFill>
                <a:latin typeface="Courier New" panose="02070309020205020404" pitchFamily="49" charset="0"/>
                <a:cs typeface="Courier New" panose="02070309020205020404" pitchFamily="49" charset="0"/>
              </a:rPr>
              <a:t>range</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6</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 i%</a:t>
            </a:r>
            <a:r>
              <a:rPr lang="en-US" b="1" dirty="0">
                <a:solidFill>
                  <a:srgbClr val="00FF00"/>
                </a:solidFill>
                <a:latin typeface="Courier New" panose="02070309020205020404" pitchFamily="49" charset="0"/>
                <a:cs typeface="Courier New" panose="02070309020205020404" pitchFamily="49" charset="0"/>
              </a:rPr>
              <a:t>2</a:t>
            </a:r>
            <a:r>
              <a:rPr lang="en-US" b="1" dirty="0">
                <a:latin typeface="Courier New" panose="02070309020205020404" pitchFamily="49" charset="0"/>
                <a:cs typeface="Courier New" panose="02070309020205020404" pitchFamily="49" charset="0"/>
              </a:rPr>
              <a:t> == </a:t>
            </a:r>
            <a:r>
              <a:rPr lang="en-US" b="1" dirty="0">
                <a:solidFill>
                  <a:srgbClr val="00FF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3.			</a:t>
            </a:r>
            <a:r>
              <a:rPr lang="en-US" b="1" dirty="0">
                <a:solidFill>
                  <a:srgbClr val="FFC000"/>
                </a:solidFill>
                <a:latin typeface="Courier New" panose="02070309020205020404" pitchFamily="49" charset="0"/>
                <a:cs typeface="Courier New" panose="02070309020205020404" pitchFamily="49" charset="0"/>
              </a:rPr>
              <a:t>continue</a:t>
            </a:r>
          </a:p>
          <a:p>
            <a:pPr marL="0" indent="0">
              <a:buNone/>
            </a:pPr>
            <a:r>
              <a:rPr lang="en-US" b="1" dirty="0">
                <a:latin typeface="Courier New" panose="02070309020205020404" pitchFamily="49" charset="0"/>
                <a:cs typeface="Courier New" panose="02070309020205020404" pitchFamily="49" charset="0"/>
              </a:rPr>
              <a:t>	4.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marL="0" indent="0">
              <a:buNone/>
            </a:pPr>
            <a:endParaRPr lang="en-US" dirty="0"/>
          </a:p>
        </p:txBody>
      </p:sp>
      <p:sp>
        <p:nvSpPr>
          <p:cNvPr id="10" name="Content Placeholder 2"/>
          <p:cNvSpPr txBox="1">
            <a:spLocks/>
          </p:cNvSpPr>
          <p:nvPr/>
        </p:nvSpPr>
        <p:spPr>
          <a:xfrm>
            <a:off x="628648" y="3902856"/>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33716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First Problem</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sz="2000" dirty="0"/>
              <a:t>List the words in the file dict.txt that contain “gry”.</a:t>
            </a:r>
          </a:p>
          <a:p>
            <a:pPr marL="0" indent="0">
              <a:buNone/>
            </a:pPr>
            <a:endParaRPr lang="en-US" sz="2000" dirty="0"/>
          </a:p>
          <a:p>
            <a:pPr marL="514350" indent="-514350">
              <a:buFont typeface="+mj-lt"/>
              <a:buAutoNum type="arabicPeriod"/>
            </a:pPr>
            <a:r>
              <a:rPr lang="en-US" sz="2000" dirty="0"/>
              <a:t>Understand the problem.</a:t>
            </a:r>
          </a:p>
          <a:p>
            <a:pPr marL="742950" lvl="1" indent="-342900"/>
            <a:r>
              <a:rPr lang="en-US" sz="2000" dirty="0"/>
              <a:t>A file contains words.</a:t>
            </a:r>
          </a:p>
          <a:p>
            <a:pPr marL="742950" lvl="1" indent="-342900"/>
            <a:r>
              <a:rPr lang="en-US" sz="2000" dirty="0"/>
              <a:t>What is a word? That depends on the data in the file.</a:t>
            </a:r>
          </a:p>
          <a:p>
            <a:pPr marL="742950" lvl="1" indent="-342900"/>
            <a:r>
              <a:rPr lang="en-US" sz="2000" dirty="0"/>
              <a:t>Some words may have the character sequence “gry” in them.</a:t>
            </a:r>
          </a:p>
          <a:p>
            <a:pPr marL="742950" lvl="1" indent="-342900"/>
            <a:r>
              <a:rPr lang="en-US" sz="2000" dirty="0"/>
              <a:t>List them.</a:t>
            </a:r>
          </a:p>
          <a:p>
            <a:pPr marL="742950" lvl="1" indent="-342900"/>
            <a:r>
              <a:rPr lang="en-US" sz="2000" dirty="0"/>
              <a:t>Print them, one per line, on the standard output.</a:t>
            </a:r>
          </a:p>
          <a:p>
            <a:pPr marL="0" indent="0">
              <a:buNone/>
            </a:pPr>
            <a:endParaRPr lang="en-US" sz="2000" dirty="0"/>
          </a:p>
        </p:txBody>
      </p:sp>
    </p:spTree>
    <p:extLst>
      <p:ext uri="{BB962C8B-B14F-4D97-AF65-F5344CB8AC3E}">
        <p14:creationId xmlns:p14="http://schemas.microsoft.com/office/powerpoint/2010/main" val="263234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lnSpcReduction="10000"/>
          </a:bodyPr>
          <a:lstStyle/>
          <a:p>
            <a:pPr marL="0" indent="0">
              <a:buNone/>
            </a:pPr>
            <a:r>
              <a:rPr lang="en-US" dirty="0"/>
              <a:t>Upon completion of this unit:</a:t>
            </a:r>
          </a:p>
          <a:p>
            <a:pPr marL="0" indent="0">
              <a:buNone/>
            </a:pPr>
            <a:r>
              <a:rPr lang="en-US" dirty="0"/>
              <a:t>2.1	Students will be able to merge two or more scripts into one that  	performs the same functions.</a:t>
            </a:r>
          </a:p>
          <a:p>
            <a:pPr marL="0" indent="0">
              <a:buNone/>
            </a:pPr>
            <a:r>
              <a:rPr lang="en-US" dirty="0"/>
              <a:t>2.2 	Students will be able to use loop structures in the script.</a:t>
            </a:r>
            <a:br>
              <a:rPr lang="en-US" dirty="0"/>
            </a:br>
            <a:r>
              <a:rPr lang="en-US" dirty="0"/>
              <a:t>2.3 	Students will be able to use variables in the script. </a:t>
            </a:r>
          </a:p>
          <a:p>
            <a:pPr marL="0" indent="0">
              <a:buNone/>
            </a:pPr>
            <a:r>
              <a:rPr lang="en-US" dirty="0"/>
              <a:t>2.4 	Students will be able to </a:t>
            </a:r>
            <a:r>
              <a:rPr lang="is-IS" dirty="0"/>
              <a:t>do simple arithmetic in the script.</a:t>
            </a:r>
            <a:endParaRPr lang="en-US" dirty="0"/>
          </a:p>
          <a:p>
            <a:pPr marL="0" indent="0">
              <a:buNone/>
            </a:pPr>
            <a:r>
              <a:rPr lang="en-US" dirty="0"/>
              <a:t>2.5 	Students will be able to </a:t>
            </a:r>
            <a:r>
              <a:rPr lang="is-IS" dirty="0"/>
              <a:t>use Boolean operators to test conditions </a:t>
            </a:r>
            <a:br>
              <a:rPr lang="is-IS" dirty="0"/>
            </a:br>
            <a:r>
              <a:rPr lang="is-IS" dirty="0"/>
              <a:t> 	in the script.</a:t>
            </a:r>
          </a:p>
          <a:p>
            <a:pPr marL="0" indent="0">
              <a:buNone/>
            </a:pPr>
            <a:r>
              <a:rPr lang="is-IS" dirty="0"/>
              <a:t>2.6 	Students will be able to read, write, execute files</a:t>
            </a:r>
          </a:p>
          <a:p>
            <a:pPr marL="0" indent="0">
              <a:buNone/>
            </a:pPr>
            <a:r>
              <a:rPr lang="is-IS" dirty="0"/>
              <a:t>2.7 	Students will be able to define and call functions</a:t>
            </a:r>
          </a:p>
          <a:p>
            <a:pPr marL="0" indent="0">
              <a:buNone/>
            </a:pPr>
            <a:r>
              <a:rPr lang="en-US" dirty="0"/>
              <a:t>2.8 	Students will be able to </a:t>
            </a:r>
            <a:r>
              <a:rPr lang="is-IS" dirty="0"/>
              <a:t>process options given to the script. </a:t>
            </a:r>
          </a:p>
          <a:p>
            <a:pPr marL="0" indent="0">
              <a:buNone/>
            </a:pPr>
            <a:r>
              <a:rPr lang="en-US"/>
              <a:t>2.9 </a:t>
            </a:r>
            <a:r>
              <a:rPr lang="en-US" dirty="0"/>
              <a:t>	Students will be able to </a:t>
            </a:r>
            <a:r>
              <a:rPr lang="is-IS" dirty="0"/>
              <a:t>perform basic error checking in the  </a:t>
            </a:r>
            <a:br>
              <a:rPr lang="is-IS" dirty="0"/>
            </a:br>
            <a:r>
              <a:rPr lang="is-IS" dirty="0"/>
              <a:t> 	script.</a:t>
            </a:r>
            <a:endParaRPr lang="en-US" dirty="0"/>
          </a:p>
        </p:txBody>
      </p:sp>
    </p:spTree>
    <p:extLst>
      <p:ext uri="{BB962C8B-B14F-4D97-AF65-F5344CB8AC3E}">
        <p14:creationId xmlns:p14="http://schemas.microsoft.com/office/powerpoint/2010/main" val="758109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First Problem (Cont.)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514350" indent="-514350">
              <a:buFont typeface="+mj-lt"/>
              <a:buAutoNum type="arabicPeriod" startAt="2"/>
            </a:pPr>
            <a:r>
              <a:rPr lang="en-US" dirty="0"/>
              <a:t>Understand the format of the data.</a:t>
            </a:r>
          </a:p>
          <a:p>
            <a:pPr lvl="1"/>
            <a:r>
              <a:rPr lang="en-US" sz="2100" dirty="0"/>
              <a:t>The file “</a:t>
            </a:r>
            <a:r>
              <a:rPr lang="en-US" sz="2100" dirty="0" err="1">
                <a:latin typeface="Courier New" panose="02070309020205020404" pitchFamily="49" charset="0"/>
                <a:cs typeface="Courier New" panose="02070309020205020404" pitchFamily="49" charset="0"/>
              </a:rPr>
              <a:t>dict.txt</a:t>
            </a:r>
            <a:r>
              <a:rPr lang="en-US" sz="2100" dirty="0"/>
              <a:t>” has 1 word per line. </a:t>
            </a:r>
          </a:p>
          <a:p>
            <a:pPr lvl="1"/>
            <a:r>
              <a:rPr lang="en-US" sz="2100" dirty="0"/>
              <a:t>Therefore we can reframe the problem as: List the lines in the file </a:t>
            </a:r>
            <a:r>
              <a:rPr lang="en-US" sz="2100" dirty="0">
                <a:latin typeface="Courier New" panose="02070309020205020404" pitchFamily="49" charset="0"/>
                <a:cs typeface="Courier New" panose="02070309020205020404" pitchFamily="49" charset="0"/>
              </a:rPr>
              <a:t>dict.txt </a:t>
            </a:r>
            <a:r>
              <a:rPr lang="en-US" sz="2100" dirty="0"/>
              <a:t>that contain the sequence of letters “</a:t>
            </a:r>
            <a:r>
              <a:rPr lang="en-US" sz="2100" dirty="0">
                <a:latin typeface="Courier New" panose="02070309020205020404" pitchFamily="49" charset="0"/>
                <a:cs typeface="Courier New" panose="02070309020205020404" pitchFamily="49" charset="0"/>
              </a:rPr>
              <a:t>gry</a:t>
            </a:r>
            <a:r>
              <a:rPr lang="en-US" sz="2100" dirty="0"/>
              <a:t>”.</a:t>
            </a:r>
          </a:p>
          <a:p>
            <a:pPr marL="0" indent="0">
              <a:buNone/>
            </a:pPr>
            <a:endParaRPr lang="en-US" sz="2400" dirty="0"/>
          </a:p>
        </p:txBody>
      </p:sp>
    </p:spTree>
    <p:extLst>
      <p:ext uri="{BB962C8B-B14F-4D97-AF65-F5344CB8AC3E}">
        <p14:creationId xmlns:p14="http://schemas.microsoft.com/office/powerpoint/2010/main" val="946715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Find the Right Command</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514350" indent="-514350">
              <a:buFont typeface="+mj-lt"/>
              <a:buAutoNum type="arabicPeriod" startAt="3"/>
            </a:pPr>
            <a:r>
              <a:rPr lang="en-US" dirty="0"/>
              <a:t>Figure out your approach.</a:t>
            </a:r>
          </a:p>
          <a:p>
            <a:pPr lvl="1"/>
            <a:r>
              <a:rPr lang="en-US" sz="2100" dirty="0"/>
              <a:t>See if there is a built-in command that looks for character sequences in a file.</a:t>
            </a:r>
          </a:p>
          <a:p>
            <a:pPr lvl="2"/>
            <a:r>
              <a:rPr lang="en-US" sz="1800" dirty="0"/>
              <a:t>We will be using a for loop</a:t>
            </a:r>
          </a:p>
          <a:p>
            <a:pPr lvl="2"/>
            <a:r>
              <a:rPr lang="en-US" sz="1800" dirty="0"/>
              <a:t>The command in will help to iterate through each word per line</a:t>
            </a:r>
          </a:p>
          <a:p>
            <a:pPr lvl="2"/>
            <a:r>
              <a:rPr lang="en-US" sz="1800" dirty="0"/>
              <a:t>Use conditional statement to check if target is in word</a:t>
            </a:r>
          </a:p>
          <a:p>
            <a:pPr lvl="1"/>
            <a:r>
              <a:rPr lang="en-US" sz="2100" dirty="0"/>
              <a:t>On WINDOWS environment,  w</a:t>
            </a:r>
            <a:r>
              <a:rPr lang="is-IS" dirty="0"/>
              <a:t>e are trying to simulate what </a:t>
            </a:r>
            <a:r>
              <a:rPr lang="is-IS" i="1" dirty="0"/>
              <a:t>findstr</a:t>
            </a:r>
            <a:r>
              <a:rPr lang="is-IS" dirty="0"/>
              <a:t> does, which is one of the most commonly used for this on scripting.</a:t>
            </a:r>
          </a:p>
          <a:p>
            <a:pPr lvl="1"/>
            <a:endParaRPr lang="en-US" sz="2100" dirty="0"/>
          </a:p>
          <a:p>
            <a:pPr lvl="1"/>
            <a:endParaRPr lang="en-US" sz="2100" dirty="0"/>
          </a:p>
          <a:p>
            <a:pPr marL="0" indent="0">
              <a:buNone/>
            </a:pPr>
            <a:endParaRPr lang="en-US" sz="2400" dirty="0"/>
          </a:p>
        </p:txBody>
      </p:sp>
    </p:spTree>
    <p:extLst>
      <p:ext uri="{BB962C8B-B14F-4D97-AF65-F5344CB8AC3E}">
        <p14:creationId xmlns:p14="http://schemas.microsoft.com/office/powerpoint/2010/main" val="2837423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2C4E-EB98-2B47-BD65-1F9A5EC218DF}"/>
              </a:ext>
            </a:extLst>
          </p:cNvPr>
          <p:cNvSpPr>
            <a:spLocks noGrp="1"/>
          </p:cNvSpPr>
          <p:nvPr>
            <p:ph type="title"/>
          </p:nvPr>
        </p:nvSpPr>
        <p:spPr/>
        <p:txBody>
          <a:bodyPr/>
          <a:lstStyle/>
          <a:p>
            <a:r>
              <a:rPr lang="en-US" dirty="0"/>
              <a:t>Process File Content</a:t>
            </a:r>
          </a:p>
        </p:txBody>
      </p:sp>
      <p:sp>
        <p:nvSpPr>
          <p:cNvPr id="3" name="Content Placeholder 2">
            <a:extLst>
              <a:ext uri="{FF2B5EF4-FFF2-40B4-BE49-F238E27FC236}">
                <a16:creationId xmlns:a16="http://schemas.microsoft.com/office/drawing/2014/main" id="{9EE18737-892C-7B4A-9A7A-E54645665216}"/>
              </a:ext>
            </a:extLst>
          </p:cNvPr>
          <p:cNvSpPr>
            <a:spLocks noGrp="1"/>
          </p:cNvSpPr>
          <p:nvPr>
            <p:ph idx="1"/>
          </p:nvPr>
        </p:nvSpPr>
        <p:spPr>
          <a:xfrm>
            <a:off x="628650" y="1825624"/>
            <a:ext cx="7886700" cy="4667249"/>
          </a:xfrm>
        </p:spPr>
        <p:txBody>
          <a:bodyPr>
            <a:normAutofit fontScale="85000" lnSpcReduction="10000"/>
          </a:bodyPr>
          <a:lstStyle/>
          <a:p>
            <a:endParaRPr lang="en-US" dirty="0"/>
          </a:p>
          <a:p>
            <a:pPr marL="0" indent="0">
              <a:buNone/>
            </a:pPr>
            <a:r>
              <a:rPr lang="en-US" b="1" dirty="0">
                <a:latin typeface="Courier New" panose="02070309020205020404" pitchFamily="49" charset="0"/>
                <a:cs typeface="Courier New" panose="02070309020205020404" pitchFamily="49" charset="0"/>
              </a:rPr>
              <a:t>	1.	myFile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a:solidFill>
                  <a:schemeClr val="accent1">
                    <a:lumMod val="75000"/>
                  </a:schemeClr>
                </a:solidFill>
                <a:latin typeface="Courier New" panose="02070309020205020404" pitchFamily="49" charset="0"/>
                <a:cs typeface="Courier New" panose="02070309020205020404" pitchFamily="49" charset="0"/>
              </a:rPr>
              <a:t>open</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“dict.txt”, ‘r’)</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for</a:t>
            </a:r>
            <a:r>
              <a:rPr lang="en-US" b="1" dirty="0">
                <a:latin typeface="Courier New" panose="02070309020205020404" pitchFamily="49" charset="0"/>
                <a:cs typeface="Courier New" panose="02070309020205020404" pitchFamily="49" charset="0"/>
              </a:rPr>
              <a:t> word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myFile:</a:t>
            </a:r>
          </a:p>
          <a:p>
            <a:pPr marL="0" indent="0">
              <a:buNone/>
            </a:pPr>
            <a:r>
              <a:rPr lang="en-US" b="1" dirty="0">
                <a:latin typeface="Courier New" panose="02070309020205020404" pitchFamily="49" charset="0"/>
                <a:cs typeface="Courier New" panose="02070309020205020404" pitchFamily="49" charset="0"/>
              </a:rPr>
              <a:t>	3.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(word)</a:t>
            </a:r>
          </a:p>
          <a:p>
            <a:endParaRPr lang="en-US" dirty="0"/>
          </a:p>
          <a:p>
            <a:endParaRPr lang="en-US" dirty="0"/>
          </a:p>
          <a:p>
            <a:pPr marL="0" indent="0">
              <a:buNone/>
            </a:pPr>
            <a:endParaRPr lang="en-US" dirty="0"/>
          </a:p>
          <a:p>
            <a:pPr marL="0" indent="0">
              <a:buNone/>
            </a:pPr>
            <a:r>
              <a:rPr lang="en-US" sz="1800" b="1" dirty="0" err="1">
                <a:latin typeface="Courier" pitchFamily="2" charset="0"/>
              </a:rPr>
              <a:t>cservin</a:t>
            </a:r>
            <a:r>
              <a:rPr lang="en-US" sz="1800" b="1" dirty="0">
                <a:latin typeface="Courier" pitchFamily="2" charset="0"/>
              </a:rPr>
              <a:t>&gt; python processFileContent.py</a:t>
            </a:r>
          </a:p>
          <a:p>
            <a:pPr marL="0" indent="0">
              <a:buNone/>
            </a:pPr>
            <a:r>
              <a:rPr lang="en-US" sz="1800" b="1" dirty="0">
                <a:latin typeface="Courier" pitchFamily="2" charset="0"/>
              </a:rPr>
              <a:t>…</a:t>
            </a:r>
          </a:p>
          <a:p>
            <a:pPr marL="0" indent="0">
              <a:buNone/>
            </a:pPr>
            <a:r>
              <a:rPr lang="en-US" sz="1800" b="1" dirty="0">
                <a:latin typeface="Courier" pitchFamily="2" charset="0"/>
              </a:rPr>
              <a:t>Zymogene</a:t>
            </a:r>
          </a:p>
          <a:p>
            <a:pPr marL="0" indent="0">
              <a:buNone/>
            </a:pPr>
            <a:r>
              <a:rPr lang="en-US" sz="1800" b="1" dirty="0" err="1">
                <a:latin typeface="Courier" pitchFamily="2" charset="0"/>
              </a:rPr>
              <a:t>Zyrenian</a:t>
            </a:r>
            <a:endParaRPr lang="en-US" sz="1800" b="1" dirty="0">
              <a:latin typeface="Courier" pitchFamily="2" charset="0"/>
            </a:endParaRPr>
          </a:p>
          <a:p>
            <a:pPr marL="0" indent="0">
              <a:buNone/>
            </a:pPr>
            <a:r>
              <a:rPr lang="en-US" sz="1800" b="1" dirty="0">
                <a:latin typeface="Courier" pitchFamily="2" charset="0"/>
              </a:rPr>
              <a:t>ZZ</a:t>
            </a:r>
          </a:p>
          <a:p>
            <a:pPr marL="0" indent="0">
              <a:buNone/>
            </a:pPr>
            <a:r>
              <a:rPr lang="en-US" dirty="0"/>
              <a:t>Notice that after each line, there is a space (</a:t>
            </a:r>
            <a:r>
              <a:rPr lang="en-US" dirty="0">
                <a:latin typeface="Courier New" panose="02070309020205020404" pitchFamily="49" charset="0"/>
                <a:cs typeface="Courier New" panose="02070309020205020404" pitchFamily="49" charset="0"/>
              </a:rPr>
              <a:t>‘/n’</a:t>
            </a:r>
            <a:r>
              <a:rPr lang="en-US" dirty="0"/>
              <a:t>)</a:t>
            </a:r>
          </a:p>
          <a:p>
            <a:r>
              <a:rPr lang="en-US" dirty="0"/>
              <a:t>You can get rid of the new line by using the </a:t>
            </a:r>
            <a:r>
              <a:rPr lang="en-US" dirty="0">
                <a:latin typeface="Courier New" panose="02070309020205020404" pitchFamily="49" charset="0"/>
                <a:cs typeface="Courier New" panose="02070309020205020404" pitchFamily="49" charset="0"/>
              </a:rPr>
              <a:t>.strip()</a:t>
            </a:r>
            <a:r>
              <a:rPr lang="en-US" dirty="0"/>
              <a:t> function on each word</a:t>
            </a:r>
          </a:p>
          <a:p>
            <a:r>
              <a:rPr lang="en-US" dirty="0" err="1">
                <a:latin typeface="Courier New" panose="02070309020205020404" pitchFamily="49" charset="0"/>
                <a:cs typeface="Courier New" panose="02070309020205020404" pitchFamily="49" charset="0"/>
              </a:rPr>
              <a:t>word.strip</a:t>
            </a:r>
            <a:r>
              <a:rPr lang="en-US"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97FC8444-8BFC-D44D-AF23-A95020385EB6}"/>
              </a:ext>
            </a:extLst>
          </p:cNvPr>
          <p:cNvSpPr txBox="1">
            <a:spLocks/>
          </p:cNvSpPr>
          <p:nvPr/>
        </p:nvSpPr>
        <p:spPr>
          <a:xfrm>
            <a:off x="628650" y="3521531"/>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06950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BD9E-04AE-2D4D-B2B1-F87FDED8EA03}"/>
              </a:ext>
            </a:extLst>
          </p:cNvPr>
          <p:cNvSpPr>
            <a:spLocks noGrp="1"/>
          </p:cNvSpPr>
          <p:nvPr>
            <p:ph type="title"/>
          </p:nvPr>
        </p:nvSpPr>
        <p:spPr/>
        <p:txBody>
          <a:bodyPr/>
          <a:lstStyle/>
          <a:p>
            <a:r>
              <a:rPr lang="en-US" dirty="0"/>
              <a:t>Checking for Occurrence</a:t>
            </a:r>
          </a:p>
        </p:txBody>
      </p:sp>
      <p:sp>
        <p:nvSpPr>
          <p:cNvPr id="3" name="Content Placeholder 2">
            <a:extLst>
              <a:ext uri="{FF2B5EF4-FFF2-40B4-BE49-F238E27FC236}">
                <a16:creationId xmlns:a16="http://schemas.microsoft.com/office/drawing/2014/main" id="{2A686CA3-EBF5-3F42-AF1C-21682C7D2B5A}"/>
              </a:ext>
            </a:extLst>
          </p:cNvPr>
          <p:cNvSpPr>
            <a:spLocks noGrp="1"/>
          </p:cNvSpPr>
          <p:nvPr>
            <p:ph idx="1"/>
          </p:nvPr>
        </p:nvSpPr>
        <p:spPr>
          <a:xfrm>
            <a:off x="628650" y="1404730"/>
            <a:ext cx="7886700" cy="4772233"/>
          </a:xfrm>
        </p:spPr>
        <p:txBody>
          <a:bodyPr>
            <a:normAutofit fontScale="77500" lnSpcReduction="20000"/>
          </a:bodyPr>
          <a:lstStyle/>
          <a:p>
            <a:r>
              <a:rPr lang="en-US" dirty="0"/>
              <a:t>For every word we process, we must compare if it matches with the target that we are looking for</a:t>
            </a:r>
          </a:p>
          <a:p>
            <a:r>
              <a:rPr lang="en-US" dirty="0"/>
              <a:t>Use the conditional statement inside the loop, so for every word that is processed, it checks for a true value</a:t>
            </a:r>
          </a:p>
          <a:p>
            <a:endParaRPr lang="en-US" dirty="0"/>
          </a:p>
          <a:p>
            <a:pPr marL="0" indent="0">
              <a:buNone/>
            </a:pPr>
            <a:r>
              <a:rPr lang="en-US" b="1" dirty="0">
                <a:latin typeface="Courier New" panose="02070309020205020404" pitchFamily="49" charset="0"/>
                <a:cs typeface="Courier New" panose="02070309020205020404" pitchFamily="49" charset="0"/>
              </a:rPr>
              <a:t>	1.	myFile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a:solidFill>
                  <a:schemeClr val="accent1">
                    <a:lumMod val="75000"/>
                  </a:schemeClr>
                </a:solidFill>
                <a:latin typeface="Courier New" panose="02070309020205020404" pitchFamily="49" charset="0"/>
                <a:cs typeface="Courier New" panose="02070309020205020404" pitchFamily="49" charset="0"/>
              </a:rPr>
              <a:t>open</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“dict.txt”, ‘r’)</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for</a:t>
            </a:r>
            <a:r>
              <a:rPr lang="en-US" b="1" dirty="0">
                <a:latin typeface="Courier New" panose="02070309020205020404" pitchFamily="49" charset="0"/>
                <a:cs typeface="Courier New" panose="02070309020205020404" pitchFamily="49" charset="0"/>
              </a:rPr>
              <a:t> word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myFile:</a:t>
            </a:r>
          </a:p>
          <a:p>
            <a:pPr marL="0" indent="0">
              <a:buNone/>
            </a:pPr>
            <a:r>
              <a:rPr lang="en-US" b="1" dirty="0">
                <a:latin typeface="Courier New" panose="02070309020205020404" pitchFamily="49" charset="0"/>
                <a:cs typeface="Courier New" panose="02070309020205020404" pitchFamily="49" charset="0"/>
              </a:rPr>
              <a:t>	3.		</a:t>
            </a:r>
            <a:r>
              <a:rPr lang="en-US" b="1" dirty="0">
                <a:solidFill>
                  <a:srgbClr val="FFC000"/>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a:t>
            </a:r>
            <a:r>
              <a:rPr lang="en-US" b="1" dirty="0" err="1">
                <a:solidFill>
                  <a:schemeClr val="accent6"/>
                </a:solidFill>
                <a:latin typeface="Courier New" panose="02070309020205020404" pitchFamily="49" charset="0"/>
                <a:cs typeface="Courier New" panose="02070309020205020404" pitchFamily="49" charset="0"/>
              </a:rPr>
              <a:t>gry</a:t>
            </a:r>
            <a:r>
              <a:rPr lang="en-US" b="1" dirty="0">
                <a:solidFill>
                  <a:schemeClr val="accent6"/>
                </a:solidFill>
                <a:latin typeface="Courier New" panose="02070309020205020404" pitchFamily="49" charset="0"/>
                <a:cs typeface="Courier New" panose="02070309020205020404" pitchFamily="49" charset="0"/>
              </a:rPr>
              <a:t>’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word):</a:t>
            </a:r>
          </a:p>
          <a:p>
            <a:pPr marL="0" indent="0">
              <a:buNone/>
            </a:pPr>
            <a:r>
              <a:rPr lang="en-US" b="1" dirty="0">
                <a:latin typeface="Courier New" panose="02070309020205020404" pitchFamily="49" charset="0"/>
                <a:cs typeface="Courier New" panose="02070309020205020404" pitchFamily="49" charset="0"/>
              </a:rPr>
              <a:t>	4.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(word.strip())</a:t>
            </a:r>
            <a:endParaRPr lang="en-US" dirty="0"/>
          </a:p>
          <a:p>
            <a:endParaRPr lang="en-US" dirty="0"/>
          </a:p>
          <a:p>
            <a:pPr marL="0" indent="0">
              <a:buNone/>
            </a:pPr>
            <a:endParaRPr lang="en-US" dirty="0"/>
          </a:p>
          <a:p>
            <a:pPr marL="0" indent="0">
              <a:buNone/>
            </a:pPr>
            <a:r>
              <a:rPr lang="en-US" sz="1500" b="1" dirty="0" err="1">
                <a:latin typeface="Courier New" panose="02070309020205020404" pitchFamily="49" charset="0"/>
                <a:cs typeface="Courier New" panose="02070309020205020404" pitchFamily="49" charset="0"/>
              </a:rPr>
              <a:t>Cservin</a:t>
            </a:r>
            <a:r>
              <a:rPr lang="en-US" sz="1500" b="1" dirty="0">
                <a:latin typeface="Courier New" panose="02070309020205020404" pitchFamily="49" charset="0"/>
                <a:cs typeface="Courier New" panose="02070309020205020404" pitchFamily="49" charset="0"/>
              </a:rPr>
              <a:t>&gt; python checkForOccurrence.py </a:t>
            </a:r>
          </a:p>
          <a:p>
            <a:pPr marL="0" indent="0">
              <a:buNone/>
            </a:pPr>
            <a:r>
              <a:rPr lang="en-US" sz="1500" b="1" dirty="0" err="1">
                <a:latin typeface="Courier New" panose="02070309020205020404" pitchFamily="49" charset="0"/>
                <a:cs typeface="Courier New" panose="02070309020205020404" pitchFamily="49" charset="0"/>
              </a:rPr>
              <a:t>agrypnia</a:t>
            </a:r>
            <a:endParaRPr lang="en-US" sz="1500" b="1" dirty="0">
              <a:latin typeface="Courier New" panose="02070309020205020404" pitchFamily="49" charset="0"/>
              <a:cs typeface="Courier New" panose="02070309020205020404" pitchFamily="49" charset="0"/>
            </a:endParaRPr>
          </a:p>
          <a:p>
            <a:pPr marL="0" indent="0">
              <a:buNone/>
            </a:pPr>
            <a:r>
              <a:rPr lang="en-US" sz="1500" b="1" dirty="0" err="1">
                <a:latin typeface="Courier New" panose="02070309020205020404" pitchFamily="49" charset="0"/>
                <a:cs typeface="Courier New" panose="02070309020205020404" pitchFamily="49" charset="0"/>
              </a:rPr>
              <a:t>agrypnode</a:t>
            </a:r>
            <a:endParaRPr lang="en-US" sz="1500" b="1" dirty="0">
              <a:latin typeface="Courier New" panose="02070309020205020404" pitchFamily="49" charset="0"/>
              <a:cs typeface="Courier New" panose="02070309020205020404" pitchFamily="49" charset="0"/>
            </a:endParaRPr>
          </a:p>
          <a:p>
            <a:pPr marL="0" indent="0">
              <a:buNone/>
            </a:pPr>
            <a:r>
              <a:rPr lang="en-US" sz="1500" b="1" dirty="0">
                <a:latin typeface="Courier New" panose="02070309020205020404" pitchFamily="49" charset="0"/>
                <a:cs typeface="Courier New" panose="02070309020205020404" pitchFamily="49" charset="0"/>
              </a:rPr>
              <a:t>arthrogryposis</a:t>
            </a:r>
          </a:p>
          <a:p>
            <a:pPr marL="0" indent="0">
              <a:buNone/>
            </a:pPr>
            <a:r>
              <a:rPr lang="en-US" sz="1500" b="1" dirty="0" err="1">
                <a:latin typeface="Courier New" panose="02070309020205020404" pitchFamily="49" charset="0"/>
                <a:cs typeface="Courier New" panose="02070309020205020404" pitchFamily="49" charset="0"/>
              </a:rPr>
              <a:t>grylle</a:t>
            </a:r>
            <a:endParaRPr lang="en-US" sz="1500" b="1" dirty="0">
              <a:latin typeface="Courier New" panose="02070309020205020404" pitchFamily="49" charset="0"/>
              <a:cs typeface="Courier New" panose="02070309020205020404" pitchFamily="49" charset="0"/>
            </a:endParaRPr>
          </a:p>
          <a:p>
            <a:pPr marL="0" indent="0">
              <a:buNone/>
            </a:pPr>
            <a:r>
              <a:rPr lang="en-US" sz="1500" b="1" dirty="0" err="1">
                <a:latin typeface="Courier New" panose="02070309020205020404" pitchFamily="49" charset="0"/>
                <a:cs typeface="Courier New" panose="02070309020205020404" pitchFamily="49" charset="0"/>
              </a:rPr>
              <a:t>grypanian</a:t>
            </a:r>
            <a:endParaRPr lang="en-US" sz="1500" b="1" dirty="0">
              <a:latin typeface="Courier New" panose="02070309020205020404" pitchFamily="49" charset="0"/>
              <a:cs typeface="Courier New" panose="02070309020205020404" pitchFamily="49" charset="0"/>
            </a:endParaRPr>
          </a:p>
          <a:p>
            <a:pPr marL="0" indent="0">
              <a:buNone/>
            </a:pPr>
            <a:r>
              <a:rPr lang="en-US" sz="1500" b="1" dirty="0" err="1">
                <a:latin typeface="Courier New" panose="02070309020205020404" pitchFamily="49" charset="0"/>
                <a:cs typeface="Courier New" panose="02070309020205020404" pitchFamily="49" charset="0"/>
              </a:rPr>
              <a:t>gryph</a:t>
            </a:r>
            <a:endParaRPr lang="en-US" sz="1500" b="1" dirty="0">
              <a:latin typeface="Courier New" panose="02070309020205020404" pitchFamily="49" charset="0"/>
              <a:cs typeface="Courier New" panose="02070309020205020404" pitchFamily="49" charset="0"/>
            </a:endParaRPr>
          </a:p>
          <a:p>
            <a:pPr marL="0" indent="0">
              <a:buNone/>
            </a:pPr>
            <a:r>
              <a:rPr lang="en-US" sz="1500" b="1" dirty="0">
                <a:latin typeface="Courier New" panose="02070309020205020404" pitchFamily="49" charset="0"/>
                <a:cs typeface="Courier New" panose="02070309020205020404" pitchFamily="49" charset="0"/>
              </a:rPr>
              <a:t>...</a:t>
            </a:r>
            <a:endParaRPr lang="en-US" sz="1500" dirty="0"/>
          </a:p>
        </p:txBody>
      </p:sp>
      <p:sp>
        <p:nvSpPr>
          <p:cNvPr id="6" name="Content Placeholder 2">
            <a:extLst>
              <a:ext uri="{FF2B5EF4-FFF2-40B4-BE49-F238E27FC236}">
                <a16:creationId xmlns:a16="http://schemas.microsoft.com/office/drawing/2014/main" id="{D0914D34-9A7B-1146-B553-AC34009A7F8B}"/>
              </a:ext>
            </a:extLst>
          </p:cNvPr>
          <p:cNvSpPr txBox="1">
            <a:spLocks/>
          </p:cNvSpPr>
          <p:nvPr/>
        </p:nvSpPr>
        <p:spPr>
          <a:xfrm>
            <a:off x="628650" y="3755231"/>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930636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Lab Exercise 1</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This exercise allows you to try out some of the things you have seen.</a:t>
            </a:r>
          </a:p>
          <a:p>
            <a:pPr lvl="1"/>
            <a:r>
              <a:rPr lang="en-US" sz="2100" dirty="0"/>
              <a:t>If your script worked, you should get the result described in Part C of Lab Exercise 1. This is Step 5, “Test it.”</a:t>
            </a:r>
          </a:p>
          <a:p>
            <a:r>
              <a:rPr lang="en-US" dirty="0"/>
              <a:t>Completing this exercise will help you:</a:t>
            </a:r>
          </a:p>
          <a:p>
            <a:pPr lvl="1"/>
            <a:r>
              <a:rPr lang="en-US" sz="2100" dirty="0"/>
              <a:t>Understand how to write a very basic script.</a:t>
            </a:r>
          </a:p>
          <a:p>
            <a:pPr lvl="1"/>
            <a:r>
              <a:rPr lang="en-US" sz="2100" dirty="0"/>
              <a:t>Practice reading a description of programs that the script can call upon.</a:t>
            </a:r>
          </a:p>
          <a:p>
            <a:pPr marL="0" indent="0">
              <a:buNone/>
            </a:pPr>
            <a:endParaRPr lang="en-US" sz="2400" dirty="0"/>
          </a:p>
        </p:txBody>
      </p:sp>
    </p:spTree>
    <p:extLst>
      <p:ext uri="{BB962C8B-B14F-4D97-AF65-F5344CB8AC3E}">
        <p14:creationId xmlns:p14="http://schemas.microsoft.com/office/powerpoint/2010/main" val="3275109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User Interaction</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Now let’s allow the user to specify the sequence.</a:t>
            </a:r>
          </a:p>
          <a:p>
            <a:pPr marL="0" indent="0">
              <a:buNone/>
            </a:pPr>
            <a:endParaRPr lang="en-US" sz="2400" dirty="0"/>
          </a:p>
          <a:p>
            <a:pPr marL="0" indent="0">
              <a:buNone/>
            </a:pPr>
            <a:r>
              <a:rPr lang="en-US" sz="2400" dirty="0"/>
              <a:t>	</a:t>
            </a:r>
            <a:r>
              <a:rPr lang="en-US" sz="1800" dirty="0">
                <a:latin typeface="Courier"/>
              </a:rPr>
              <a:t>python lookfor1.py </a:t>
            </a:r>
            <a:r>
              <a:rPr lang="en-US" sz="1800" dirty="0" err="1">
                <a:latin typeface="Courier"/>
              </a:rPr>
              <a:t>ing</a:t>
            </a:r>
            <a:endParaRPr lang="en-US" sz="1800" dirty="0">
              <a:latin typeface="Courier"/>
            </a:endParaRPr>
          </a:p>
          <a:p>
            <a:pPr marL="0" indent="0">
              <a:buNone/>
            </a:pPr>
            <a:endParaRPr lang="en-US" dirty="0">
              <a:latin typeface="Courier"/>
            </a:endParaRPr>
          </a:p>
          <a:p>
            <a:pPr marL="0" indent="0">
              <a:buNone/>
            </a:pPr>
            <a:r>
              <a:rPr lang="en-US" dirty="0"/>
              <a:t>will look for lines that contain the sequence “</a:t>
            </a:r>
            <a:r>
              <a:rPr lang="en-US" dirty="0" err="1"/>
              <a:t>ing</a:t>
            </a:r>
            <a:r>
              <a:rPr lang="en-US" dirty="0"/>
              <a:t>”.</a:t>
            </a:r>
          </a:p>
          <a:p>
            <a:pPr marL="0" indent="0">
              <a:buNone/>
            </a:pPr>
            <a:endParaRPr lang="en-US" sz="2400" dirty="0"/>
          </a:p>
        </p:txBody>
      </p:sp>
    </p:spTree>
    <p:extLst>
      <p:ext uri="{BB962C8B-B14F-4D97-AF65-F5344CB8AC3E}">
        <p14:creationId xmlns:p14="http://schemas.microsoft.com/office/powerpoint/2010/main" val="3893419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Still Not Safe</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endParaRPr lang="en-US" dirty="0"/>
          </a:p>
          <a:p>
            <a:pPr marL="0" indent="0">
              <a:buNone/>
            </a:pPr>
            <a:r>
              <a:rPr lang="en-US" b="1" dirty="0">
                <a:latin typeface="Courier New" panose="02070309020205020404" pitchFamily="49" charset="0"/>
                <a:cs typeface="Courier New" panose="02070309020205020404" pitchFamily="49" charset="0"/>
              </a:rPr>
              <a:t>	1.	</a:t>
            </a:r>
            <a:r>
              <a:rPr lang="en-US" b="1" dirty="0">
                <a:solidFill>
                  <a:srgbClr val="FFC000"/>
                </a:solidFill>
                <a:latin typeface="Courier New" panose="02070309020205020404" pitchFamily="49" charset="0"/>
                <a:cs typeface="Courier New" panose="02070309020205020404" pitchFamily="49" charset="0"/>
              </a:rPr>
              <a:t>import</a:t>
            </a:r>
            <a:r>
              <a:rPr lang="en-US" b="1" dirty="0">
                <a:latin typeface="Courier New" panose="02070309020205020404" pitchFamily="49" charset="0"/>
                <a:cs typeface="Courier New" panose="02070309020205020404" pitchFamily="49" charset="0"/>
              </a:rPr>
              <a:t> sys</a:t>
            </a:r>
          </a:p>
          <a:p>
            <a:pPr marL="0" indent="0">
              <a:buNone/>
            </a:pPr>
            <a:r>
              <a:rPr lang="en-US" b="1" dirty="0">
                <a:latin typeface="Courier New" panose="02070309020205020404" pitchFamily="49" charset="0"/>
                <a:cs typeface="Courier New" panose="02070309020205020404" pitchFamily="49" charset="0"/>
              </a:rPr>
              <a:t>	2.	myFile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a:solidFill>
                  <a:schemeClr val="accent1">
                    <a:lumMod val="75000"/>
                  </a:schemeClr>
                </a:solidFill>
                <a:latin typeface="Courier New" panose="02070309020205020404" pitchFamily="49" charset="0"/>
                <a:cs typeface="Courier New" panose="02070309020205020404" pitchFamily="49" charset="0"/>
              </a:rPr>
              <a:t>open</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“dict.txt”, ‘r’)</a:t>
            </a:r>
          </a:p>
          <a:p>
            <a:pPr marL="0" indent="0">
              <a:buNone/>
            </a:pPr>
            <a:r>
              <a:rPr lang="en-US" b="1" dirty="0">
                <a:latin typeface="Courier New" panose="02070309020205020404" pitchFamily="49" charset="0"/>
                <a:cs typeface="Courier New" panose="02070309020205020404" pitchFamily="49" charset="0"/>
              </a:rPr>
              <a:t>	3.	</a:t>
            </a:r>
            <a:r>
              <a:rPr lang="en-US" b="1" dirty="0">
                <a:solidFill>
                  <a:srgbClr val="FFC000"/>
                </a:solidFill>
                <a:latin typeface="Courier New" panose="02070309020205020404" pitchFamily="49" charset="0"/>
                <a:cs typeface="Courier New" panose="02070309020205020404" pitchFamily="49" charset="0"/>
              </a:rPr>
              <a:t>for</a:t>
            </a:r>
            <a:r>
              <a:rPr lang="en-US" b="1" dirty="0">
                <a:latin typeface="Courier New" panose="02070309020205020404" pitchFamily="49" charset="0"/>
                <a:cs typeface="Courier New" panose="02070309020205020404" pitchFamily="49" charset="0"/>
              </a:rPr>
              <a:t> word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myFile:</a:t>
            </a:r>
          </a:p>
          <a:p>
            <a:pPr marL="0" indent="0">
              <a:buNone/>
            </a:pPr>
            <a:r>
              <a:rPr lang="en-US" b="1" dirty="0">
                <a:latin typeface="Courier New" panose="02070309020205020404" pitchFamily="49" charset="0"/>
                <a:cs typeface="Courier New" panose="02070309020205020404" pitchFamily="49" charset="0"/>
              </a:rPr>
              <a:t>	4.		</a:t>
            </a:r>
            <a:r>
              <a:rPr lang="en-US" b="1" dirty="0">
                <a:solidFill>
                  <a:srgbClr val="FFC000"/>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(sys.argv[</a:t>
            </a:r>
            <a:r>
              <a:rPr lang="en-US" b="1" dirty="0">
                <a:solidFill>
                  <a:srgbClr val="00FF00"/>
                </a:solidFill>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word):</a:t>
            </a:r>
          </a:p>
          <a:p>
            <a:pPr marL="0" indent="0">
              <a:buNone/>
            </a:pPr>
            <a:r>
              <a:rPr lang="en-US" b="1" dirty="0">
                <a:latin typeface="Courier New" panose="02070309020205020404" pitchFamily="49" charset="0"/>
                <a:cs typeface="Courier New" panose="02070309020205020404" pitchFamily="49" charset="0"/>
              </a:rPr>
              <a:t>	5.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(word.strip())</a:t>
            </a:r>
            <a:endParaRPr lang="en-US" dirty="0"/>
          </a:p>
          <a:p>
            <a:pPr marL="0" indent="0">
              <a:buNone/>
            </a:pPr>
            <a:endParaRPr lang="en-US" dirty="0"/>
          </a:p>
          <a:p>
            <a:r>
              <a:rPr lang="en-US" dirty="0"/>
              <a:t>Call this script </a:t>
            </a:r>
            <a:r>
              <a:rPr lang="en-US" i="1" dirty="0"/>
              <a:t>mycat.py.</a:t>
            </a:r>
          </a:p>
          <a:p>
            <a:r>
              <a:rPr lang="en-US" dirty="0"/>
              <a:t>File x contains “This is file x”.</a:t>
            </a:r>
          </a:p>
          <a:p>
            <a:r>
              <a:rPr lang="en-US" dirty="0"/>
              <a:t>File y contains “This is file y”.</a:t>
            </a:r>
          </a:p>
          <a:p>
            <a:r>
              <a:rPr lang="en-US" dirty="0"/>
              <a:t>File x y contains “This is file x y”.</a:t>
            </a:r>
          </a:p>
          <a:p>
            <a:pPr lvl="1"/>
            <a:r>
              <a:rPr lang="en-US" sz="2100" dirty="0"/>
              <a:t>Note the name of this last file is x followed by a blank followed by y.</a:t>
            </a:r>
          </a:p>
          <a:p>
            <a:pPr marL="0" indent="0">
              <a:buNone/>
            </a:pPr>
            <a:endParaRPr lang="en-US" sz="2400" dirty="0"/>
          </a:p>
        </p:txBody>
      </p:sp>
    </p:spTree>
    <p:extLst>
      <p:ext uri="{BB962C8B-B14F-4D97-AF65-F5344CB8AC3E}">
        <p14:creationId xmlns:p14="http://schemas.microsoft.com/office/powerpoint/2010/main" val="123639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Here We Go </a:t>
            </a:r>
            <a:r>
              <a:rPr lang="is-IS" dirty="0"/>
              <a: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Why do neither of these display “This is file x y”?</a:t>
            </a:r>
          </a:p>
          <a:p>
            <a:pPr marL="0" indent="0">
              <a:buNone/>
            </a:pPr>
            <a:endParaRPr lang="en-US" sz="2400" dirty="0"/>
          </a:p>
          <a:p>
            <a:pPr marL="0" indent="0">
              <a:buNone/>
            </a:pPr>
            <a:endParaRPr lang="en-US" sz="2400" dirty="0"/>
          </a:p>
        </p:txBody>
      </p:sp>
      <p:sp>
        <p:nvSpPr>
          <p:cNvPr id="4" name="Rectangle 3"/>
          <p:cNvSpPr/>
          <p:nvPr/>
        </p:nvSpPr>
        <p:spPr>
          <a:xfrm>
            <a:off x="564995" y="2209800"/>
            <a:ext cx="5230678" cy="1754326"/>
          </a:xfrm>
          <a:prstGeom prst="rect">
            <a:avLst/>
          </a:prstGeom>
        </p:spPr>
        <p:txBody>
          <a:bodyPr wrap="square">
            <a:spAutoFit/>
          </a:bodyPr>
          <a:lstStyle/>
          <a:p>
            <a:r>
              <a:rPr lang="en-US" dirty="0">
                <a:latin typeface="Courier New" charset="0"/>
                <a:ea typeface="Courier New" charset="0"/>
                <a:cs typeface="Courier New" charset="0"/>
              </a:rPr>
              <a:t>&gt;</a:t>
            </a:r>
            <a:r>
              <a:rPr lang="en-US" dirty="0" err="1">
                <a:latin typeface="Courier New" charset="0"/>
                <a:ea typeface="Courier New" charset="0"/>
                <a:cs typeface="Courier New" charset="0"/>
              </a:rPr>
              <a:t>cservin</a:t>
            </a:r>
            <a:r>
              <a:rPr lang="en-US" dirty="0">
                <a:latin typeface="Courier New" charset="0"/>
                <a:ea typeface="Courier New" charset="0"/>
                <a:cs typeface="Courier New" charset="0"/>
              </a:rPr>
              <a:t>&gt; python mytype.py x</a:t>
            </a:r>
          </a:p>
          <a:p>
            <a:r>
              <a:rPr lang="en-US" dirty="0">
                <a:latin typeface="Courier New" charset="0"/>
                <a:ea typeface="Courier New" charset="0"/>
                <a:cs typeface="Courier New" charset="0"/>
              </a:rPr>
              <a:t>This is file x</a:t>
            </a:r>
          </a:p>
          <a:p>
            <a:r>
              <a:rPr lang="en-US" dirty="0">
                <a:latin typeface="Courier New" charset="0"/>
                <a:ea typeface="Courier New" charset="0"/>
                <a:cs typeface="Courier New" charset="0"/>
              </a:rPr>
              <a:t>&gt;</a:t>
            </a:r>
            <a:r>
              <a:rPr lang="en-US" dirty="0" err="1">
                <a:latin typeface="Courier New" charset="0"/>
                <a:ea typeface="Courier New" charset="0"/>
                <a:cs typeface="Courier New" charset="0"/>
              </a:rPr>
              <a:t>cservin</a:t>
            </a:r>
            <a:r>
              <a:rPr lang="en-US" dirty="0">
                <a:latin typeface="Courier New" charset="0"/>
                <a:ea typeface="Courier New" charset="0"/>
                <a:cs typeface="Courier New" charset="0"/>
              </a:rPr>
              <a:t>&gt; python mytype.py y</a:t>
            </a:r>
          </a:p>
          <a:p>
            <a:r>
              <a:rPr lang="en-US" dirty="0">
                <a:latin typeface="Courier New" charset="0"/>
                <a:ea typeface="Courier New" charset="0"/>
                <a:cs typeface="Courier New" charset="0"/>
              </a:rPr>
              <a:t>This is file y</a:t>
            </a:r>
          </a:p>
          <a:p>
            <a:r>
              <a:rPr lang="en-US" dirty="0">
                <a:latin typeface="Courier New" charset="0"/>
                <a:ea typeface="Courier New" charset="0"/>
                <a:cs typeface="Courier New" charset="0"/>
              </a:rPr>
              <a:t>&gt;</a:t>
            </a:r>
            <a:r>
              <a:rPr lang="en-US" dirty="0" err="1">
                <a:latin typeface="Courier New" charset="0"/>
                <a:ea typeface="Courier New" charset="0"/>
                <a:cs typeface="Courier New" charset="0"/>
              </a:rPr>
              <a:t>cservin</a:t>
            </a:r>
            <a:r>
              <a:rPr lang="en-US" dirty="0">
                <a:latin typeface="Courier New" charset="0"/>
                <a:ea typeface="Courier New" charset="0"/>
                <a:cs typeface="Courier New" charset="0"/>
              </a:rPr>
              <a:t>&gt; python mytype.py x y</a:t>
            </a:r>
          </a:p>
          <a:p>
            <a:r>
              <a:rPr lang="en-US" dirty="0">
                <a:latin typeface="Courier New" charset="0"/>
                <a:ea typeface="Courier New" charset="0"/>
                <a:cs typeface="Courier New" charset="0"/>
              </a:rPr>
              <a:t>This is file x</a:t>
            </a:r>
          </a:p>
        </p:txBody>
      </p:sp>
    </p:spTree>
    <p:extLst>
      <p:ext uri="{BB962C8B-B14F-4D97-AF65-F5344CB8AC3E}">
        <p14:creationId xmlns:p14="http://schemas.microsoft.com/office/powerpoint/2010/main" val="1660590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Look at the Script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err="1">
                <a:latin typeface="Courier New" panose="02070309020205020404" pitchFamily="49" charset="0"/>
                <a:cs typeface="Courier New" panose="02070309020205020404" pitchFamily="49" charset="0"/>
              </a:rPr>
              <a:t>sys.argv</a:t>
            </a:r>
            <a:r>
              <a:rPr lang="en-US" dirty="0">
                <a:latin typeface="Courier New" panose="02070309020205020404" pitchFamily="49" charset="0"/>
                <a:cs typeface="Courier New" panose="02070309020205020404" pitchFamily="49" charset="0"/>
              </a:rPr>
              <a:t>[1]</a:t>
            </a:r>
            <a:r>
              <a:rPr lang="en-US" dirty="0"/>
              <a:t> is “x y” so the string “x y” replaces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a:t>
            </a:r>
            <a:r>
              <a:rPr lang="en-US" dirty="0"/>
              <a:t> in the script.</a:t>
            </a:r>
          </a:p>
          <a:p>
            <a:endParaRPr lang="en-US" sz="2400" dirty="0"/>
          </a:p>
          <a:p>
            <a:r>
              <a:rPr lang="en-US" dirty="0"/>
              <a:t>So the command in it is</a:t>
            </a:r>
          </a:p>
          <a:p>
            <a:pPr marL="0" indent="0">
              <a:buNone/>
            </a:pPr>
            <a:r>
              <a:rPr lang="en-US" sz="2400" dirty="0"/>
              <a:t>	</a:t>
            </a:r>
            <a:r>
              <a:rPr lang="en-US" sz="1800" dirty="0">
                <a:latin typeface="Courier"/>
              </a:rPr>
              <a:t>type x y</a:t>
            </a:r>
          </a:p>
          <a:p>
            <a:pPr marL="0" indent="0">
              <a:buNone/>
            </a:pPr>
            <a:r>
              <a:rPr lang="en-US" sz="2400" dirty="0"/>
              <a:t>  — </a:t>
            </a:r>
            <a:r>
              <a:rPr lang="en-US" dirty="0"/>
              <a:t>which is </a:t>
            </a:r>
            <a:r>
              <a:rPr lang="en-US" i="1" dirty="0"/>
              <a:t>not</a:t>
            </a:r>
            <a:r>
              <a:rPr lang="en-US" dirty="0"/>
              <a:t> what we want.</a:t>
            </a:r>
          </a:p>
          <a:p>
            <a:pPr marL="287338" indent="0">
              <a:buNone/>
            </a:pPr>
            <a:endParaRPr lang="en-US" sz="2400" dirty="0"/>
          </a:p>
          <a:p>
            <a:r>
              <a:rPr lang="en-US" dirty="0"/>
              <a:t>Instead, make that second line</a:t>
            </a:r>
          </a:p>
          <a:p>
            <a:pPr marL="0" indent="0">
              <a:buNone/>
            </a:pPr>
            <a:r>
              <a:rPr lang="en-US" sz="2400" dirty="0"/>
              <a:t>	</a:t>
            </a:r>
            <a:r>
              <a:rPr lang="en-US" sz="1800" dirty="0">
                <a:latin typeface="Courier"/>
              </a:rPr>
              <a:t>type “</a:t>
            </a:r>
            <a:r>
              <a:rPr lang="en-US" sz="1800" dirty="0" err="1">
                <a:latin typeface="Courier"/>
              </a:rPr>
              <a:t>argv</a:t>
            </a:r>
            <a:r>
              <a:rPr lang="en-US" sz="1800" dirty="0">
                <a:latin typeface="Courier"/>
              </a:rPr>
              <a:t>[1]”</a:t>
            </a:r>
          </a:p>
          <a:p>
            <a:pPr marL="0" indent="0">
              <a:buNone/>
            </a:pPr>
            <a:endParaRPr lang="en-US" sz="2400" dirty="0"/>
          </a:p>
        </p:txBody>
      </p:sp>
    </p:spTree>
    <p:extLst>
      <p:ext uri="{BB962C8B-B14F-4D97-AF65-F5344CB8AC3E}">
        <p14:creationId xmlns:p14="http://schemas.microsoft.com/office/powerpoint/2010/main" val="3339566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Got It!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sz="1800" dirty="0" err="1">
                <a:latin typeface="Courier"/>
              </a:rPr>
              <a:t>mytype</a:t>
            </a:r>
            <a:r>
              <a:rPr lang="en-US" sz="1800" dirty="0">
                <a:latin typeface="Courier"/>
              </a:rPr>
              <a:t> “x y”</a:t>
            </a:r>
          </a:p>
          <a:p>
            <a:pPr marL="0" indent="0">
              <a:buNone/>
            </a:pPr>
            <a:endParaRPr lang="en-US" sz="2400" dirty="0"/>
          </a:p>
          <a:p>
            <a:r>
              <a:rPr lang="en-US" dirty="0"/>
              <a:t>Now, </a:t>
            </a:r>
            <a:r>
              <a:rPr lang="en-US" dirty="0" err="1"/>
              <a:t>argv</a:t>
            </a:r>
            <a:r>
              <a:rPr lang="en-US" dirty="0"/>
              <a:t>[1] is </a:t>
            </a:r>
            <a:r>
              <a:rPr lang="en-US" dirty="0">
                <a:latin typeface="Courier"/>
              </a:rPr>
              <a:t>“</a:t>
            </a:r>
            <a:r>
              <a:rPr lang="en-US" dirty="0"/>
              <a:t>x y</a:t>
            </a:r>
            <a:r>
              <a:rPr lang="en-US" dirty="0">
                <a:latin typeface="Courier"/>
              </a:rPr>
              <a:t>”</a:t>
            </a:r>
            <a:r>
              <a:rPr lang="en-US" dirty="0"/>
              <a:t>, so after replacement, the command in the second line is</a:t>
            </a:r>
          </a:p>
          <a:p>
            <a:pPr marL="0" indent="0">
              <a:buNone/>
            </a:pPr>
            <a:r>
              <a:rPr lang="en-US" sz="2400" dirty="0"/>
              <a:t>	</a:t>
            </a:r>
            <a:r>
              <a:rPr lang="en-US" sz="1800" dirty="0">
                <a:latin typeface="Courier"/>
              </a:rPr>
              <a:t>type “x y”</a:t>
            </a:r>
          </a:p>
          <a:p>
            <a:pPr marL="0" indent="0">
              <a:buNone/>
            </a:pPr>
            <a:r>
              <a:rPr lang="en-US" sz="2400" dirty="0"/>
              <a:t>  </a:t>
            </a:r>
            <a:r>
              <a:rPr lang="en-US" dirty="0"/>
              <a:t>as the </a:t>
            </a:r>
            <a:r>
              <a:rPr lang="en-US" dirty="0">
                <a:latin typeface="Calibri" panose="020F0502020204030204" pitchFamily="34" charset="0"/>
                <a:cs typeface="Calibri" panose="020F0502020204030204" pitchFamily="34" charset="0"/>
              </a:rPr>
              <a:t>" "</a:t>
            </a:r>
            <a:r>
              <a:rPr lang="en-US" dirty="0"/>
              <a:t> keeps the original form of the </a:t>
            </a:r>
            <a:r>
              <a:rPr lang="en-US" b="1" u="sng" dirty="0"/>
              <a:t>argument</a:t>
            </a:r>
            <a:r>
              <a:rPr lang="en-US" dirty="0"/>
              <a:t>.</a:t>
            </a:r>
          </a:p>
          <a:p>
            <a:pPr marL="0" indent="0">
              <a:buNone/>
            </a:pPr>
            <a:endParaRPr lang="en-US" sz="2400" dirty="0"/>
          </a:p>
          <a:p>
            <a:r>
              <a:rPr lang="en-US" dirty="0"/>
              <a:t>And we see </a:t>
            </a:r>
            <a:r>
              <a:rPr lang="is-IS" dirty="0"/>
              <a:t>…</a:t>
            </a:r>
            <a:endParaRPr lang="en-US" dirty="0"/>
          </a:p>
          <a:p>
            <a:endParaRPr lang="is-IS" dirty="0"/>
          </a:p>
        </p:txBody>
      </p:sp>
      <p:sp>
        <p:nvSpPr>
          <p:cNvPr id="4" name="Rectangle 3"/>
          <p:cNvSpPr/>
          <p:nvPr/>
        </p:nvSpPr>
        <p:spPr>
          <a:xfrm>
            <a:off x="533400" y="4572000"/>
            <a:ext cx="7886700" cy="646331"/>
          </a:xfrm>
          <a:prstGeom prst="rect">
            <a:avLst/>
          </a:prstGeom>
        </p:spPr>
        <p:txBody>
          <a:bodyPr wrap="square">
            <a:spAutoFit/>
          </a:bodyPr>
          <a:lstStyle/>
          <a:p>
            <a:r>
              <a:rPr lang="en-US" dirty="0" err="1">
                <a:latin typeface="Courier New" charset="0"/>
                <a:ea typeface="Courier New" charset="0"/>
                <a:cs typeface="Courier New" charset="0"/>
              </a:rPr>
              <a:t>cservin</a:t>
            </a:r>
            <a:r>
              <a:rPr lang="en-US" dirty="0">
                <a:latin typeface="Courier New" charset="0"/>
                <a:ea typeface="Courier New" charset="0"/>
                <a:cs typeface="Courier New" charset="0"/>
              </a:rPr>
              <a:t>&gt; python mytype.py "x y"</a:t>
            </a:r>
          </a:p>
          <a:p>
            <a:r>
              <a:rPr lang="en-US" dirty="0">
                <a:latin typeface="Courier New" charset="0"/>
                <a:ea typeface="Courier New" charset="0"/>
                <a:cs typeface="Courier New" charset="0"/>
              </a:rPr>
              <a:t>This is file x y</a:t>
            </a:r>
            <a:endParaRPr lang="en-US" dirty="0">
              <a:effectLst/>
              <a:latin typeface="Courier New" charset="0"/>
              <a:ea typeface="Courier New" charset="0"/>
              <a:cs typeface="Courier New" charset="0"/>
            </a:endParaRPr>
          </a:p>
        </p:txBody>
      </p:sp>
    </p:spTree>
    <p:extLst>
      <p:ext uri="{BB962C8B-B14F-4D97-AF65-F5344CB8AC3E}">
        <p14:creationId xmlns:p14="http://schemas.microsoft.com/office/powerpoint/2010/main" val="196015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pPr marL="0" indent="0">
              <a:buNone/>
            </a:pPr>
            <a:r>
              <a:rPr lang="en-US" dirty="0"/>
              <a:t>When an attacker compromises a system, they often changes file attributes or contents.</a:t>
            </a:r>
          </a:p>
          <a:p>
            <a:pPr marL="0" indent="0">
              <a:buNone/>
            </a:pPr>
            <a:endParaRPr lang="en-US" dirty="0"/>
          </a:p>
          <a:p>
            <a:pPr marL="0" indent="0">
              <a:buNone/>
            </a:pPr>
            <a:r>
              <a:rPr lang="en-US" dirty="0"/>
              <a:t>Our job: Write a script that checks for changes to files in a directory.</a:t>
            </a:r>
          </a:p>
          <a:p>
            <a:pPr marL="0" indent="0">
              <a:buNone/>
            </a:pPr>
            <a:endParaRPr lang="en-US" dirty="0"/>
          </a:p>
          <a:p>
            <a:pPr marL="0" indent="0">
              <a:buNone/>
            </a:pPr>
            <a:r>
              <a:rPr lang="en-US" dirty="0"/>
              <a:t>So, which aspects of the files (i.e., attributes, content) do we care about?</a:t>
            </a:r>
          </a:p>
        </p:txBody>
      </p:sp>
    </p:spTree>
    <p:extLst>
      <p:ext uri="{BB962C8B-B14F-4D97-AF65-F5344CB8AC3E}">
        <p14:creationId xmlns:p14="http://schemas.microsoft.com/office/powerpoint/2010/main" val="57603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a:t>
            </a:r>
            <a:r>
              <a:rPr lang="en-US" sz="2800" dirty="0" err="1">
                <a:latin typeface="Courier New" charset="0"/>
                <a:ea typeface="Courier New" charset="0"/>
                <a:cs typeface="Courier New" charset="0"/>
              </a:rPr>
              <a:t>forFilesProcessing.py</a:t>
            </a:r>
            <a:endParaRPr lang="en-US" sz="2800" dirty="0">
              <a:latin typeface="Courier New" charset="0"/>
              <a:ea typeface="Courier New" charset="0"/>
              <a:cs typeface="Courier New" charset="0"/>
            </a:endParaRPr>
          </a:p>
        </p:txBody>
      </p:sp>
      <p:sp>
        <p:nvSpPr>
          <p:cNvPr id="6" name="Content Placeholder 3"/>
          <p:cNvSpPr txBox="1">
            <a:spLocks/>
          </p:cNvSpPr>
          <p:nvPr/>
        </p:nvSpPr>
        <p:spPr>
          <a:xfrm>
            <a:off x="628650" y="1690689"/>
            <a:ext cx="7886700" cy="4351338"/>
          </a:xfrm>
          <a:prstGeom prst="rect">
            <a:avLst/>
          </a:prstGeom>
        </p:spPr>
        <p:txBody>
          <a:bodyPr vert="horz" lIns="91440" tIns="45720" rIns="91440" bIns="45720" rtlCol="0">
            <a:normAutofit/>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The following routine prints the files that are in the current working directory (</a:t>
            </a:r>
            <a:r>
              <a:rPr lang="en-US" dirty="0">
                <a:latin typeface="Courier New" charset="0"/>
                <a:ea typeface="Courier New" charset="0"/>
                <a:cs typeface="Courier New" charset="0"/>
              </a:rPr>
              <a:t>.</a:t>
            </a:r>
            <a:r>
              <a:rPr lang="en-US" dirty="0"/>
              <a:t>)</a:t>
            </a:r>
          </a:p>
          <a:p>
            <a:r>
              <a:rPr lang="en-US" dirty="0"/>
              <a:t>Need to import the library </a:t>
            </a:r>
            <a:r>
              <a:rPr lang="en-US" dirty="0" err="1"/>
              <a:t>os</a:t>
            </a:r>
            <a:r>
              <a:rPr lang="en-US" dirty="0"/>
              <a:t> to obtain access to the file system</a:t>
            </a:r>
          </a:p>
        </p:txBody>
      </p:sp>
      <p:sp>
        <p:nvSpPr>
          <p:cNvPr id="7" name="Rectangle 6"/>
          <p:cNvSpPr/>
          <p:nvPr/>
        </p:nvSpPr>
        <p:spPr>
          <a:xfrm>
            <a:off x="824593" y="3068291"/>
            <a:ext cx="7041552" cy="1477328"/>
          </a:xfrm>
          <a:prstGeom prst="rect">
            <a:avLst/>
          </a:prstGeom>
        </p:spPr>
        <p:txBody>
          <a:bodyPr wrap="square">
            <a:spAutoFit/>
          </a:bodyPr>
          <a:lstStyle/>
          <a:p>
            <a:r>
              <a:rPr lang="en-US" b="1" dirty="0">
                <a:solidFill>
                  <a:srgbClr val="FFC000"/>
                </a:solidFill>
                <a:latin typeface="Courier New" charset="0"/>
                <a:cs typeface="Courier New" charset="0"/>
              </a:rPr>
              <a:t>import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os</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a:t>
            </a:r>
          </a:p>
          <a:p>
            <a:r>
              <a:rPr lang="en-US" b="1" dirty="0">
                <a:solidFill>
                  <a:srgbClr val="FFC000"/>
                </a:solidFill>
                <a:latin typeface="Courier New" charset="0"/>
                <a:cs typeface="Courier New" charset="0"/>
              </a:rPr>
              <a:t>for</a:t>
            </a:r>
            <a:r>
              <a:rPr lang="en-US" b="1" dirty="0">
                <a:latin typeface="Courier New" charset="0"/>
                <a:ea typeface="Courier New" charset="0"/>
                <a:cs typeface="Courier New" charset="0"/>
              </a:rPr>
              <a:t> root, </a:t>
            </a:r>
            <a:r>
              <a:rPr lang="en-US" b="1" dirty="0" err="1">
                <a:latin typeface="Courier New" charset="0"/>
                <a:ea typeface="Courier New" charset="0"/>
                <a:cs typeface="Courier New" charset="0"/>
              </a:rPr>
              <a:t>dirs</a:t>
            </a:r>
            <a:r>
              <a:rPr lang="en-US" b="1" dirty="0">
                <a:latin typeface="Courier New" charset="0"/>
                <a:ea typeface="Courier New" charset="0"/>
                <a:cs typeface="Courier New" charset="0"/>
              </a:rPr>
              <a:t>, files </a:t>
            </a:r>
            <a:r>
              <a:rPr lang="en-US" b="1" dirty="0">
                <a:solidFill>
                  <a:srgbClr val="FFC000"/>
                </a:solidFill>
                <a:latin typeface="Courier New" charset="0"/>
                <a:cs typeface="Courier New" charset="0"/>
              </a:rPr>
              <a:t>in</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os.walk</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a:solidFill>
                  <a:srgbClr val="FFC000"/>
                </a:solidFill>
                <a:latin typeface="Courier New" charset="0"/>
                <a:cs typeface="Courier New" charset="0"/>
              </a:rPr>
              <a:t>for</a:t>
            </a:r>
            <a:r>
              <a:rPr lang="en-US" b="1" dirty="0">
                <a:latin typeface="Courier New" charset="0"/>
                <a:ea typeface="Courier New" charset="0"/>
                <a:cs typeface="Courier New" charset="0"/>
              </a:rPr>
              <a:t> filename </a:t>
            </a:r>
            <a:r>
              <a:rPr lang="en-US" b="1" dirty="0">
                <a:solidFill>
                  <a:srgbClr val="FFC000"/>
                </a:solidFill>
                <a:latin typeface="Courier New" charset="0"/>
                <a:cs typeface="Courier New" charset="0"/>
              </a:rPr>
              <a:t>in</a:t>
            </a:r>
            <a:r>
              <a:rPr lang="en-US" b="1" dirty="0">
                <a:latin typeface="Courier New" charset="0"/>
                <a:ea typeface="Courier New" charset="0"/>
                <a:cs typeface="Courier New" charset="0"/>
              </a:rPr>
              <a:t> files:</a:t>
            </a:r>
          </a:p>
          <a:p>
            <a:r>
              <a:rPr lang="en-US" b="1" dirty="0">
                <a:latin typeface="Courier New" charset="0"/>
                <a:ea typeface="Courier New" charset="0"/>
                <a:cs typeface="Courier New" charset="0"/>
              </a:rPr>
              <a:t>		</a:t>
            </a:r>
            <a:r>
              <a:rPr lang="en-US" b="1" dirty="0">
                <a:solidFill>
                  <a:srgbClr val="FFC000"/>
                </a:solidFill>
                <a:latin typeface="Courier New" charset="0"/>
                <a:cs typeface="Courier New" charset="0"/>
              </a:rPr>
              <a:t>print</a:t>
            </a:r>
            <a:r>
              <a:rPr lang="en-US" b="1" dirty="0">
                <a:latin typeface="Courier New" charset="0"/>
                <a:ea typeface="Courier New" charset="0"/>
                <a:cs typeface="Courier New" charset="0"/>
              </a:rPr>
              <a:t>("file name: ",filename)</a:t>
            </a:r>
            <a:endParaRPr lang="en-US" b="1" dirty="0">
              <a:effectLst/>
              <a:latin typeface="Courier New" charset="0"/>
              <a:ea typeface="Courier New" charset="0"/>
              <a:cs typeface="Courier New" charset="0"/>
            </a:endParaRPr>
          </a:p>
        </p:txBody>
      </p:sp>
    </p:spTree>
    <p:extLst>
      <p:ext uri="{BB962C8B-B14F-4D97-AF65-F5344CB8AC3E}">
        <p14:creationId xmlns:p14="http://schemas.microsoft.com/office/powerpoint/2010/main" val="2239074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Gotcha!</a:t>
            </a:r>
          </a:p>
        </p:txBody>
      </p:sp>
      <p:sp>
        <p:nvSpPr>
          <p:cNvPr id="5" name="Rectangle 4"/>
          <p:cNvSpPr/>
          <p:nvPr/>
        </p:nvSpPr>
        <p:spPr>
          <a:xfrm>
            <a:off x="628650" y="2287037"/>
            <a:ext cx="6229350" cy="1477328"/>
          </a:xfrm>
          <a:prstGeom prst="rect">
            <a:avLst/>
          </a:prstGeom>
        </p:spPr>
        <p:txBody>
          <a:bodyPr wrap="square">
            <a:spAutoFit/>
          </a:bodyPr>
          <a:lstStyle/>
          <a:p>
            <a:r>
              <a:rPr lang="en-US" b="1" dirty="0">
                <a:solidFill>
                  <a:srgbClr val="FFC000"/>
                </a:solidFill>
                <a:latin typeface="Courier New" charset="0"/>
                <a:cs typeface="Courier New" charset="0"/>
              </a:rPr>
              <a:t>import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os</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a:t>
            </a:r>
          </a:p>
          <a:p>
            <a:r>
              <a:rPr lang="en-US" b="1" dirty="0">
                <a:solidFill>
                  <a:srgbClr val="FFC000"/>
                </a:solidFill>
                <a:latin typeface="Courier New" charset="0"/>
                <a:cs typeface="Courier New" charset="0"/>
              </a:rPr>
              <a:t>for</a:t>
            </a:r>
            <a:r>
              <a:rPr lang="en-US" b="1" dirty="0">
                <a:latin typeface="Courier New" charset="0"/>
                <a:ea typeface="Courier New" charset="0"/>
                <a:cs typeface="Courier New" charset="0"/>
              </a:rPr>
              <a:t> root, </a:t>
            </a:r>
            <a:r>
              <a:rPr lang="en-US" b="1" dirty="0" err="1">
                <a:latin typeface="Courier New" charset="0"/>
                <a:ea typeface="Courier New" charset="0"/>
                <a:cs typeface="Courier New" charset="0"/>
              </a:rPr>
              <a:t>dirs</a:t>
            </a:r>
            <a:r>
              <a:rPr lang="en-US" b="1" dirty="0">
                <a:latin typeface="Courier New" charset="0"/>
                <a:ea typeface="Courier New" charset="0"/>
                <a:cs typeface="Courier New" charset="0"/>
              </a:rPr>
              <a:t>, files </a:t>
            </a:r>
            <a:r>
              <a:rPr lang="en-US" b="1" dirty="0">
                <a:solidFill>
                  <a:srgbClr val="FFC000"/>
                </a:solidFill>
                <a:latin typeface="Courier New" charset="0"/>
                <a:cs typeface="Courier New" charset="0"/>
              </a:rPr>
              <a:t>in</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os.walk</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a:solidFill>
                  <a:srgbClr val="FFC000"/>
                </a:solidFill>
                <a:latin typeface="Courier New" charset="0"/>
                <a:cs typeface="Courier New" charset="0"/>
              </a:rPr>
              <a:t>for</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dirName</a:t>
            </a:r>
            <a:r>
              <a:rPr lang="en-US" b="1" dirty="0">
                <a:latin typeface="Courier New" charset="0"/>
                <a:ea typeface="Courier New" charset="0"/>
                <a:cs typeface="Courier New" charset="0"/>
              </a:rPr>
              <a:t> </a:t>
            </a:r>
            <a:r>
              <a:rPr lang="en-US" b="1" dirty="0">
                <a:solidFill>
                  <a:srgbClr val="FFC000"/>
                </a:solidFill>
                <a:latin typeface="Courier New" charset="0"/>
                <a:cs typeface="Courier New" charset="0"/>
              </a:rPr>
              <a:t>in</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dirs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a:solidFill>
                  <a:srgbClr val="FFC000"/>
                </a:solidFill>
                <a:latin typeface="Courier New" charset="0"/>
                <a:cs typeface="Courier New" charset="0"/>
              </a:rPr>
              <a:t>print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dirName</a:t>
            </a:r>
            <a:r>
              <a:rPr lang="en-US" b="1" dirty="0">
                <a:latin typeface="Courier New" charset="0"/>
                <a:ea typeface="Courier New" charset="0"/>
                <a:cs typeface="Courier New" charset="0"/>
              </a:rPr>
              <a:t>) </a:t>
            </a:r>
          </a:p>
        </p:txBody>
      </p:sp>
      <p:sp>
        <p:nvSpPr>
          <p:cNvPr id="4" name="Content Placeholder 3">
            <a:extLst>
              <a:ext uri="{FF2B5EF4-FFF2-40B4-BE49-F238E27FC236}">
                <a16:creationId xmlns:a16="http://schemas.microsoft.com/office/drawing/2014/main" id="{F64DEF89-4878-8F49-B15B-141AE4EEB730}"/>
              </a:ext>
            </a:extLst>
          </p:cNvPr>
          <p:cNvSpPr txBox="1">
            <a:spLocks/>
          </p:cNvSpPr>
          <p:nvPr/>
        </p:nvSpPr>
        <p:spPr>
          <a:xfrm>
            <a:off x="1257300" y="1347736"/>
            <a:ext cx="7886700" cy="6267314"/>
          </a:xfrm>
          <a:prstGeom prst="rect">
            <a:avLst/>
          </a:prstGeom>
        </p:spPr>
        <p:txBody>
          <a:bodyPr vert="horz" lIns="91440" tIns="45720" rIns="91440" bIns="45720" rtlCol="0">
            <a:normAutofit/>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In similar fashion, if the user is interested in only access or printing the directories, the code shall look as follows</a:t>
            </a:r>
          </a:p>
          <a:p>
            <a:endParaRPr lang="en-US" dirty="0"/>
          </a:p>
          <a:p>
            <a:endParaRPr lang="en-US" dirty="0"/>
          </a:p>
          <a:p>
            <a:endParaRPr lang="en-US" dirty="0"/>
          </a:p>
          <a:p>
            <a:endParaRPr lang="en-US" dirty="0"/>
          </a:p>
          <a:p>
            <a:endParaRPr lang="en-US" dirty="0"/>
          </a:p>
          <a:p>
            <a:endParaRPr lang="en-US" dirty="0"/>
          </a:p>
          <a:p>
            <a:r>
              <a:rPr lang="en-US" dirty="0"/>
              <a:t>The function walk, </a:t>
            </a:r>
            <a:r>
              <a:rPr lang="en-US" i="1" dirty="0"/>
              <a:t>returns a tuple</a:t>
            </a:r>
            <a:r>
              <a:rPr lang="en-US" dirty="0"/>
              <a:t>, which are lists of items. In this example, </a:t>
            </a:r>
            <a:r>
              <a:rPr lang="en-US" dirty="0" err="1"/>
              <a:t>os.walk</a:t>
            </a:r>
            <a:r>
              <a:rPr lang="en-US" dirty="0"/>
              <a:t>(“.”) provides a 3 lists: root, </a:t>
            </a:r>
            <a:r>
              <a:rPr lang="en-US" dirty="0" err="1"/>
              <a:t>dirs</a:t>
            </a:r>
            <a:r>
              <a:rPr lang="en-US" dirty="0"/>
              <a:t>, and files</a:t>
            </a:r>
          </a:p>
        </p:txBody>
      </p:sp>
    </p:spTree>
    <p:extLst>
      <p:ext uri="{BB962C8B-B14F-4D97-AF65-F5344CB8AC3E}">
        <p14:creationId xmlns:p14="http://schemas.microsoft.com/office/powerpoint/2010/main" val="3686143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err="1"/>
              <a:t>subprocess</a:t>
            </a:r>
            <a:r>
              <a:rPr lang="en-US" dirty="0"/>
              <a:t> library</a:t>
            </a:r>
          </a:p>
        </p:txBody>
      </p:sp>
      <p:sp>
        <p:nvSpPr>
          <p:cNvPr id="3" name="Content Placeholder 2"/>
          <p:cNvSpPr>
            <a:spLocks noGrp="1"/>
          </p:cNvSpPr>
          <p:nvPr>
            <p:ph idx="1"/>
          </p:nvPr>
        </p:nvSpPr>
        <p:spPr/>
        <p:txBody>
          <a:bodyPr>
            <a:normAutofit/>
          </a:bodyPr>
          <a:lstStyle/>
          <a:p>
            <a:r>
              <a:rPr lang="en-US" dirty="0"/>
              <a:t>Allows Python to </a:t>
            </a:r>
            <a:r>
              <a:rPr lang="en-US" i="1" dirty="0"/>
              <a:t>call</a:t>
            </a:r>
            <a:r>
              <a:rPr lang="en-US" dirty="0"/>
              <a:t> a command from the OS and execute its output</a:t>
            </a:r>
          </a:p>
          <a:p>
            <a:pPr marL="0" indent="0">
              <a:buNone/>
            </a:pPr>
            <a:r>
              <a:rPr lang="en-US" b="1" dirty="0"/>
              <a:t>import </a:t>
            </a:r>
            <a:r>
              <a:rPr lang="en-US" b="1" dirty="0" err="1"/>
              <a:t>subprocess</a:t>
            </a:r>
            <a:endParaRPr lang="en-US" b="1" dirty="0"/>
          </a:p>
          <a:p>
            <a:pPr marL="0" indent="0">
              <a:buNone/>
            </a:pPr>
            <a:r>
              <a:rPr lang="en-US" b="1" dirty="0"/>
              <a:t>proc = </a:t>
            </a:r>
            <a:r>
              <a:rPr lang="en-US" b="1" dirty="0" err="1"/>
              <a:t>subprocess.Popen</a:t>
            </a:r>
            <a:r>
              <a:rPr lang="en-US" b="1" i="1" dirty="0"/>
              <a:t>([“command"],</a:t>
            </a:r>
            <a:r>
              <a:rPr lang="en-US" b="1" dirty="0"/>
              <a:t> </a:t>
            </a:r>
          </a:p>
          <a:p>
            <a:pPr marL="0" indent="0">
              <a:buNone/>
            </a:pPr>
            <a:r>
              <a:rPr lang="en-US" b="1" dirty="0"/>
              <a:t>                                              </a:t>
            </a:r>
            <a:r>
              <a:rPr lang="en-US" b="1" dirty="0" err="1"/>
              <a:t>stdout</a:t>
            </a:r>
            <a:r>
              <a:rPr lang="en-US" b="1" dirty="0"/>
              <a:t> = </a:t>
            </a:r>
            <a:r>
              <a:rPr lang="en-US" b="1" dirty="0" err="1"/>
              <a:t>subprocess.PIPE</a:t>
            </a:r>
            <a:r>
              <a:rPr lang="en-US" b="1" dirty="0"/>
              <a:t>, </a:t>
            </a:r>
          </a:p>
          <a:p>
            <a:pPr marL="0" indent="0">
              <a:buNone/>
            </a:pPr>
            <a:r>
              <a:rPr lang="en-US" b="1" dirty="0"/>
              <a:t>                                              shell=True)</a:t>
            </a:r>
          </a:p>
          <a:p>
            <a:r>
              <a:rPr lang="en-US" dirty="0"/>
              <a:t>The variable </a:t>
            </a:r>
            <a:r>
              <a:rPr lang="en-US" i="1" dirty="0"/>
              <a:t>proc</a:t>
            </a:r>
            <a:r>
              <a:rPr lang="en-US" dirty="0"/>
              <a:t> now contains the results of execution the command through the </a:t>
            </a:r>
            <a:r>
              <a:rPr lang="en-US" dirty="0" err="1"/>
              <a:t>subprocess</a:t>
            </a:r>
            <a:r>
              <a:rPr lang="en-US" dirty="0"/>
              <a:t>.</a:t>
            </a:r>
          </a:p>
          <a:p>
            <a:r>
              <a:rPr lang="en-US" dirty="0"/>
              <a:t>The function </a:t>
            </a:r>
            <a:r>
              <a:rPr lang="en-US" i="1" dirty="0"/>
              <a:t>communicate()</a:t>
            </a:r>
            <a:r>
              <a:rPr lang="en-US" dirty="0"/>
              <a:t> permits to execute the commands and will provide a tuple:</a:t>
            </a:r>
          </a:p>
          <a:p>
            <a:pPr lvl="1"/>
            <a:r>
              <a:rPr lang="en-US" dirty="0"/>
              <a:t>result: containing the result by executing the provided command, and</a:t>
            </a:r>
          </a:p>
          <a:p>
            <a:pPr lvl="1"/>
            <a:r>
              <a:rPr lang="en-US" dirty="0"/>
              <a:t>Err: a potential error that may occur while executing the command</a:t>
            </a:r>
          </a:p>
          <a:p>
            <a:pPr marL="0" indent="0" algn="ctr">
              <a:buNone/>
            </a:pPr>
            <a:r>
              <a:rPr lang="en-US" b="1" dirty="0"/>
              <a:t>(result, err) = </a:t>
            </a:r>
            <a:r>
              <a:rPr lang="en-US" b="1" dirty="0" err="1"/>
              <a:t>proc.communicate</a:t>
            </a:r>
            <a:r>
              <a:rPr lang="en-US" b="1" dirty="0"/>
              <a:t>()</a:t>
            </a:r>
          </a:p>
          <a:p>
            <a:endParaRPr lang="en-US" dirty="0"/>
          </a:p>
        </p:txBody>
      </p:sp>
    </p:spTree>
    <p:extLst>
      <p:ext uri="{BB962C8B-B14F-4D97-AF65-F5344CB8AC3E}">
        <p14:creationId xmlns:p14="http://schemas.microsoft.com/office/powerpoint/2010/main" val="1208058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Construct</a:t>
            </a:r>
          </a:p>
        </p:txBody>
      </p:sp>
      <p:sp>
        <p:nvSpPr>
          <p:cNvPr id="3" name="Content Placeholder 2"/>
          <p:cNvSpPr>
            <a:spLocks noGrp="1"/>
          </p:cNvSpPr>
          <p:nvPr>
            <p:ph idx="1"/>
          </p:nvPr>
        </p:nvSpPr>
        <p:spPr/>
        <p:txBody>
          <a:bodyPr/>
          <a:lstStyle/>
          <a:p>
            <a:r>
              <a:rPr lang="en-US" dirty="0"/>
              <a:t>Example:</a:t>
            </a:r>
          </a:p>
        </p:txBody>
      </p:sp>
      <p:sp>
        <p:nvSpPr>
          <p:cNvPr id="6" name="Rectangle 5"/>
          <p:cNvSpPr/>
          <p:nvPr/>
        </p:nvSpPr>
        <p:spPr>
          <a:xfrm>
            <a:off x="628650" y="5349315"/>
            <a:ext cx="7264067" cy="646331"/>
          </a:xfrm>
          <a:prstGeom prst="rect">
            <a:avLst/>
          </a:prstGeom>
        </p:spPr>
        <p:txBody>
          <a:bodyPr wrap="square">
            <a:spAutoFit/>
          </a:bodyPr>
          <a:lstStyle/>
          <a:p>
            <a:r>
              <a:rPr lang="en-US" dirty="0" err="1">
                <a:latin typeface="Menlo" charset="0"/>
              </a:rPr>
              <a:t>cservin</a:t>
            </a:r>
            <a:r>
              <a:rPr lang="en-US" dirty="0">
                <a:latin typeface="Menlo" charset="0"/>
              </a:rPr>
              <a:t>&gt; python combining.py </a:t>
            </a:r>
          </a:p>
          <a:p>
            <a:r>
              <a:rPr lang="en-US" dirty="0">
                <a:latin typeface="Menlo" charset="0"/>
              </a:rPr>
              <a:t>at  Sun Jan 21 20:29:25 MST 2018  i was  cservin</a:t>
            </a:r>
            <a:endParaRPr lang="en-US" dirty="0">
              <a:effectLst/>
              <a:latin typeface="Menlo" charset="0"/>
            </a:endParaRPr>
          </a:p>
        </p:txBody>
      </p:sp>
      <p:sp>
        <p:nvSpPr>
          <p:cNvPr id="4" name="Rectangle 3"/>
          <p:cNvSpPr/>
          <p:nvPr/>
        </p:nvSpPr>
        <p:spPr>
          <a:xfrm>
            <a:off x="628650" y="2379254"/>
            <a:ext cx="8515350" cy="2739211"/>
          </a:xfrm>
          <a:prstGeom prst="rect">
            <a:avLst/>
          </a:prstGeom>
        </p:spPr>
        <p:txBody>
          <a:bodyPr wrap="square">
            <a:spAutoFit/>
          </a:bodyPr>
          <a:lstStyle/>
          <a:p>
            <a:r>
              <a:rPr lang="en-US" b="1" dirty="0">
                <a:solidFill>
                  <a:srgbClr val="FFC000"/>
                </a:solidFill>
                <a:latin typeface="Courier New" charset="0"/>
                <a:cs typeface="Courier New" charset="0"/>
              </a:rPr>
              <a:t>import</a:t>
            </a:r>
            <a:r>
              <a:rPr lang="en-US" sz="1700" b="1" dirty="0">
                <a:latin typeface="Courier New" charset="0"/>
                <a:ea typeface="Courier New" charset="0"/>
                <a:cs typeface="Courier New" charset="0"/>
              </a:rPr>
              <a:t> </a:t>
            </a:r>
            <a:r>
              <a:rPr lang="en-US" sz="1700" b="1" dirty="0" err="1">
                <a:latin typeface="Courier New" charset="0"/>
                <a:ea typeface="Courier New" charset="0"/>
                <a:cs typeface="Courier New" charset="0"/>
              </a:rPr>
              <a:t>subprocess</a:t>
            </a:r>
            <a:endParaRPr lang="en-US" sz="1700" b="1" dirty="0">
              <a:latin typeface="Courier New" charset="0"/>
              <a:ea typeface="Courier New" charset="0"/>
              <a:cs typeface="Courier New" charset="0"/>
            </a:endParaRPr>
          </a:p>
          <a:p>
            <a:r>
              <a:rPr lang="en-US" sz="1700" b="1" dirty="0">
                <a:latin typeface="Courier New" charset="0"/>
                <a:ea typeface="Courier New" charset="0"/>
                <a:cs typeface="Courier New" charset="0"/>
              </a:rPr>
              <a:t>proc = </a:t>
            </a:r>
            <a:r>
              <a:rPr lang="en-US" sz="1700" b="1" dirty="0" err="1">
                <a:latin typeface="Courier New" charset="0"/>
                <a:ea typeface="Courier New" charset="0"/>
                <a:cs typeface="Courier New" charset="0"/>
              </a:rPr>
              <a:t>subprocess.Popen</a:t>
            </a:r>
            <a:r>
              <a:rPr lang="en-US" sz="1700" b="1" dirty="0">
                <a:latin typeface="Courier New" charset="0"/>
                <a:ea typeface="Courier New" charset="0"/>
                <a:cs typeface="Courier New" charset="0"/>
              </a:rPr>
              <a:t>([“date”], </a:t>
            </a:r>
            <a:r>
              <a:rPr lang="en-US" sz="1700" b="1" dirty="0" err="1">
                <a:latin typeface="Courier New" charset="0"/>
                <a:ea typeface="Courier New" charset="0"/>
                <a:cs typeface="Courier New" charset="0"/>
              </a:rPr>
              <a:t>stdout</a:t>
            </a:r>
            <a:r>
              <a:rPr lang="en-US" sz="1700" b="1" dirty="0">
                <a:latin typeface="Courier New" charset="0"/>
                <a:ea typeface="Courier New" charset="0"/>
                <a:cs typeface="Courier New" charset="0"/>
              </a:rPr>
              <a:t> = </a:t>
            </a:r>
            <a:r>
              <a:rPr lang="en-US" sz="1700" b="1" dirty="0" err="1">
                <a:latin typeface="Courier New" charset="0"/>
                <a:ea typeface="Courier New" charset="0"/>
                <a:cs typeface="Courier New" charset="0"/>
              </a:rPr>
              <a:t>subprocess.PIPE</a:t>
            </a:r>
            <a:r>
              <a:rPr lang="en-US" sz="1700" b="1" dirty="0">
                <a:latin typeface="Courier New" charset="0"/>
                <a:ea typeface="Courier New" charset="0"/>
                <a:cs typeface="Courier New" charset="0"/>
              </a:rPr>
              <a:t>, shell=</a:t>
            </a:r>
            <a:r>
              <a:rPr lang="en-US" sz="1700" b="1" dirty="0">
                <a:solidFill>
                  <a:srgbClr val="0070C0"/>
                </a:solidFill>
                <a:latin typeface="Courier New" charset="0"/>
                <a:ea typeface="Courier New" charset="0"/>
                <a:cs typeface="Courier New" charset="0"/>
              </a:rPr>
              <a:t>True</a:t>
            </a:r>
            <a:r>
              <a:rPr lang="en-US" sz="1700" b="1" dirty="0">
                <a:latin typeface="Courier New" charset="0"/>
                <a:ea typeface="Courier New" charset="0"/>
                <a:cs typeface="Courier New" charset="0"/>
              </a:rPr>
              <a:t>)</a:t>
            </a:r>
          </a:p>
          <a:p>
            <a:r>
              <a:rPr lang="en-US" sz="1700" b="1" dirty="0">
                <a:latin typeface="Courier New" charset="0"/>
                <a:ea typeface="Courier New" charset="0"/>
                <a:cs typeface="Courier New" charset="0"/>
              </a:rPr>
              <a:t>(date, err) = </a:t>
            </a:r>
            <a:r>
              <a:rPr lang="en-US" sz="1700" b="1" dirty="0" err="1">
                <a:latin typeface="Courier New" charset="0"/>
                <a:ea typeface="Courier New" charset="0"/>
                <a:cs typeface="Courier New" charset="0"/>
              </a:rPr>
              <a:t>proc.communicate</a:t>
            </a:r>
            <a:r>
              <a:rPr lang="en-US" sz="1700" b="1" dirty="0">
                <a:latin typeface="Courier New" charset="0"/>
                <a:ea typeface="Courier New" charset="0"/>
                <a:cs typeface="Courier New" charset="0"/>
              </a:rPr>
              <a:t>()</a:t>
            </a:r>
          </a:p>
          <a:p>
            <a:endParaRPr lang="en-US" sz="1700" b="1" dirty="0">
              <a:latin typeface="Courier New" charset="0"/>
              <a:ea typeface="Courier New" charset="0"/>
              <a:cs typeface="Courier New" charset="0"/>
            </a:endParaRPr>
          </a:p>
          <a:p>
            <a:r>
              <a:rPr lang="en-US" sz="1700" b="1" dirty="0">
                <a:latin typeface="Courier New" charset="0"/>
                <a:ea typeface="Courier New" charset="0"/>
                <a:cs typeface="Courier New" charset="0"/>
              </a:rPr>
              <a:t>proc = </a:t>
            </a:r>
            <a:r>
              <a:rPr lang="en-US" sz="1700" b="1" dirty="0" err="1">
                <a:latin typeface="Courier New" charset="0"/>
                <a:ea typeface="Courier New" charset="0"/>
                <a:cs typeface="Courier New" charset="0"/>
              </a:rPr>
              <a:t>subprocess.Popen</a:t>
            </a:r>
            <a:r>
              <a:rPr lang="en-US" sz="1700" b="1" dirty="0">
                <a:latin typeface="Courier New" charset="0"/>
                <a:ea typeface="Courier New" charset="0"/>
                <a:cs typeface="Courier New" charset="0"/>
              </a:rPr>
              <a:t>([“</a:t>
            </a:r>
            <a:r>
              <a:rPr lang="en-US" sz="1700" b="1" dirty="0" err="1">
                <a:latin typeface="Courier New" charset="0"/>
                <a:ea typeface="Courier New" charset="0"/>
                <a:cs typeface="Courier New" charset="0"/>
              </a:rPr>
              <a:t>whoami</a:t>
            </a:r>
            <a:r>
              <a:rPr lang="en-US" sz="1700" b="1" dirty="0">
                <a:latin typeface="Courier New" charset="0"/>
                <a:ea typeface="Courier New" charset="0"/>
                <a:cs typeface="Courier New" charset="0"/>
              </a:rPr>
              <a:t>”], </a:t>
            </a:r>
            <a:r>
              <a:rPr lang="en-US" sz="1700" b="1" dirty="0" err="1">
                <a:latin typeface="Courier New" charset="0"/>
                <a:ea typeface="Courier New" charset="0"/>
                <a:cs typeface="Courier New" charset="0"/>
              </a:rPr>
              <a:t>stdout</a:t>
            </a:r>
            <a:r>
              <a:rPr lang="en-US" sz="1700" b="1" dirty="0">
                <a:latin typeface="Courier New" charset="0"/>
                <a:ea typeface="Courier New" charset="0"/>
                <a:cs typeface="Courier New" charset="0"/>
              </a:rPr>
              <a:t> = </a:t>
            </a:r>
            <a:r>
              <a:rPr lang="en-US" sz="1700" b="1" dirty="0" err="1">
                <a:latin typeface="Courier New" charset="0"/>
                <a:ea typeface="Courier New" charset="0"/>
                <a:cs typeface="Courier New" charset="0"/>
              </a:rPr>
              <a:t>subprocess.PIPE</a:t>
            </a:r>
            <a:r>
              <a:rPr lang="en-US" sz="1700" b="1" dirty="0">
                <a:latin typeface="Courier New" charset="0"/>
                <a:ea typeface="Courier New" charset="0"/>
                <a:cs typeface="Courier New" charset="0"/>
              </a:rPr>
              <a:t>, shell=</a:t>
            </a:r>
            <a:r>
              <a:rPr lang="en-US" sz="1700" b="1" dirty="0">
                <a:solidFill>
                  <a:srgbClr val="0070C0"/>
                </a:solidFill>
                <a:latin typeface="Courier New" charset="0"/>
                <a:ea typeface="Courier New" charset="0"/>
                <a:cs typeface="Courier New" charset="0"/>
              </a:rPr>
              <a:t>True</a:t>
            </a:r>
            <a:r>
              <a:rPr lang="en-US" sz="1700" b="1" dirty="0">
                <a:latin typeface="Courier New" charset="0"/>
                <a:ea typeface="Courier New" charset="0"/>
                <a:cs typeface="Courier New" charset="0"/>
              </a:rPr>
              <a:t>)</a:t>
            </a:r>
          </a:p>
          <a:p>
            <a:r>
              <a:rPr lang="en-US" sz="1700" b="1" dirty="0">
                <a:latin typeface="Courier New" charset="0"/>
                <a:ea typeface="Courier New" charset="0"/>
                <a:cs typeface="Courier New" charset="0"/>
              </a:rPr>
              <a:t>(who, err) = </a:t>
            </a:r>
            <a:r>
              <a:rPr lang="en-US" sz="1700" b="1" dirty="0" err="1">
                <a:latin typeface="Courier New" charset="0"/>
                <a:ea typeface="Courier New" charset="0"/>
                <a:cs typeface="Courier New" charset="0"/>
              </a:rPr>
              <a:t>proc.communicate</a:t>
            </a:r>
            <a:r>
              <a:rPr lang="en-US" sz="1700" b="1" dirty="0">
                <a:latin typeface="Courier New" charset="0"/>
                <a:ea typeface="Courier New" charset="0"/>
                <a:cs typeface="Courier New" charset="0"/>
              </a:rPr>
              <a:t>()</a:t>
            </a:r>
          </a:p>
          <a:p>
            <a:endParaRPr lang="en-US" sz="1700" b="1" dirty="0">
              <a:latin typeface="Courier New" charset="0"/>
              <a:ea typeface="Courier New" charset="0"/>
              <a:cs typeface="Courier New" charset="0"/>
            </a:endParaRPr>
          </a:p>
          <a:p>
            <a:r>
              <a:rPr lang="en-US" b="1" dirty="0">
                <a:solidFill>
                  <a:srgbClr val="FFC000"/>
                </a:solidFill>
                <a:latin typeface="Courier New" charset="0"/>
                <a:cs typeface="Courier New" charset="0"/>
              </a:rPr>
              <a:t>print</a:t>
            </a:r>
            <a:r>
              <a:rPr lang="en-US" sz="1700" b="1" dirty="0">
                <a:latin typeface="Courier New" charset="0"/>
                <a:ea typeface="Courier New" charset="0"/>
                <a:cs typeface="Courier New" charset="0"/>
              </a:rPr>
              <a:t>(“at”, </a:t>
            </a:r>
            <a:r>
              <a:rPr lang="en-US" sz="1700" b="1" dirty="0" err="1">
                <a:latin typeface="Courier New" charset="0"/>
                <a:ea typeface="Courier New" charset="0"/>
                <a:cs typeface="Courier New" charset="0"/>
              </a:rPr>
              <a:t>date.rstrip</a:t>
            </a:r>
            <a:r>
              <a:rPr lang="en-US" sz="1700" b="1" dirty="0">
                <a:latin typeface="Courier New" charset="0"/>
                <a:ea typeface="Courier New" charset="0"/>
                <a:cs typeface="Courier New" charset="0"/>
              </a:rPr>
              <a:t>(),”</a:t>
            </a:r>
            <a:r>
              <a:rPr lang="en-US" sz="1700" b="1" dirty="0" err="1">
                <a:latin typeface="Courier New" charset="0"/>
                <a:ea typeface="Courier New" charset="0"/>
                <a:cs typeface="Courier New" charset="0"/>
              </a:rPr>
              <a:t>i</a:t>
            </a:r>
            <a:r>
              <a:rPr lang="en-US" sz="1700" b="1" dirty="0">
                <a:latin typeface="Courier New" charset="0"/>
                <a:ea typeface="Courier New" charset="0"/>
                <a:cs typeface="Courier New" charset="0"/>
              </a:rPr>
              <a:t> was”,</a:t>
            </a:r>
            <a:r>
              <a:rPr lang="en-US" sz="1700" b="1" dirty="0" err="1">
                <a:latin typeface="Courier New" charset="0"/>
                <a:ea typeface="Courier New" charset="0"/>
                <a:cs typeface="Courier New" charset="0"/>
              </a:rPr>
              <a:t>who.rstrip</a:t>
            </a:r>
            <a:r>
              <a:rPr lang="en-US" sz="1700" b="1" dirty="0">
                <a:latin typeface="Courier New" charset="0"/>
                <a:ea typeface="Courier New" charset="0"/>
                <a:cs typeface="Courier New" charset="0"/>
              </a:rPr>
              <a:t>())</a:t>
            </a:r>
          </a:p>
        </p:txBody>
      </p:sp>
    </p:spTree>
    <p:extLst>
      <p:ext uri="{BB962C8B-B14F-4D97-AF65-F5344CB8AC3E}">
        <p14:creationId xmlns:p14="http://schemas.microsoft.com/office/powerpoint/2010/main" val="1528810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4230"/>
            <a:ext cx="7886700" cy="1325563"/>
          </a:xfrm>
        </p:spPr>
        <p:txBody>
          <a:bodyPr/>
          <a:lstStyle/>
          <a:p>
            <a:r>
              <a:rPr lang="en-US" dirty="0"/>
              <a:t>Combining </a:t>
            </a:r>
            <a:r>
              <a:rPr lang="is-IS" dirty="0"/>
              <a:t>…</a:t>
            </a:r>
            <a:endParaRPr lang="en-US" dirty="0"/>
          </a:p>
        </p:txBody>
      </p:sp>
      <p:sp>
        <p:nvSpPr>
          <p:cNvPr id="3" name="Content Placeholder 2"/>
          <p:cNvSpPr>
            <a:spLocks noGrp="1"/>
          </p:cNvSpPr>
          <p:nvPr>
            <p:ph idx="1"/>
          </p:nvPr>
        </p:nvSpPr>
        <p:spPr>
          <a:xfrm>
            <a:off x="628650" y="1049067"/>
            <a:ext cx="9667494" cy="4351338"/>
          </a:xfrm>
        </p:spPr>
        <p:txBody>
          <a:bodyPr>
            <a:normAutofit/>
          </a:bodyPr>
          <a:lstStyle/>
          <a:p>
            <a:pPr marL="0" indent="0">
              <a:buNone/>
            </a:pPr>
            <a:r>
              <a:rPr lang="en-US" sz="1600" dirty="0">
                <a:latin typeface="Courier New" charset="0"/>
                <a:ea typeface="Courier New" charset="0"/>
                <a:cs typeface="Courier New" charset="0"/>
              </a:rPr>
              <a:t>So put them together </a:t>
            </a:r>
            <a:r>
              <a:rPr lang="is-IS" sz="1600" dirty="0">
                <a:latin typeface="Courier New" charset="0"/>
                <a:ea typeface="Courier New" charset="0"/>
                <a:cs typeface="Courier New" charset="0"/>
              </a:rPr>
              <a:t>…</a:t>
            </a:r>
          </a:p>
          <a:p>
            <a:pPr marL="0" indent="0">
              <a:buNone/>
            </a:pPr>
            <a:r>
              <a:rPr lang="en-US" sz="1600" dirty="0">
                <a:latin typeface="Courier New" charset="0"/>
                <a:ea typeface="Courier New" charset="0"/>
                <a:cs typeface="Courier New" charset="0"/>
              </a:rPr>
              <a:t>import </a:t>
            </a:r>
            <a:r>
              <a:rPr lang="en-US" sz="1600" dirty="0" err="1">
                <a:latin typeface="Courier New" charset="0"/>
                <a:ea typeface="Courier New" charset="0"/>
                <a:cs typeface="Courier New" charset="0"/>
              </a:rPr>
              <a:t>subprocess</a:t>
            </a:r>
            <a:r>
              <a:rPr lang="en-US" sz="1600" dirty="0">
                <a:latin typeface="Courier New" charset="0"/>
                <a:ea typeface="Courier New" charset="0"/>
                <a:cs typeface="Courier New" charset="0"/>
              </a:rPr>
              <a:t> </a:t>
            </a:r>
          </a:p>
          <a:p>
            <a:pPr marL="0" indent="0">
              <a:buNone/>
            </a:pPr>
            <a:r>
              <a:rPr lang="en-US" sz="1600" dirty="0">
                <a:latin typeface="Courier New" charset="0"/>
                <a:ea typeface="Courier New" charset="0"/>
                <a:cs typeface="Courier New" charset="0"/>
              </a:rPr>
              <a:t>proc = </a:t>
            </a:r>
            <a:r>
              <a:rPr lang="en-US" sz="1600" dirty="0" err="1">
                <a:latin typeface="Courier New" charset="0"/>
                <a:ea typeface="Courier New" charset="0"/>
                <a:cs typeface="Courier New" charset="0"/>
              </a:rPr>
              <a:t>subprocess.Popen</a:t>
            </a:r>
            <a:r>
              <a:rPr lang="en-US" sz="1600" dirty="0">
                <a:latin typeface="Courier New" charset="0"/>
                <a:ea typeface="Courier New" charset="0"/>
                <a:cs typeface="Courier New" charset="0"/>
              </a:rPr>
              <a:t>([“</a:t>
            </a:r>
            <a:r>
              <a:rPr lang="en-US" sz="1600" b="1" dirty="0" err="1">
                <a:latin typeface="Courier New" charset="0"/>
                <a:ea typeface="Courier New" charset="0"/>
                <a:cs typeface="Courier New" charset="0"/>
              </a:rPr>
              <a:t>dir</a:t>
            </a:r>
            <a:r>
              <a:rPr lang="en-US" sz="1600" b="1" dirty="0">
                <a:latin typeface="Courier New" charset="0"/>
                <a:ea typeface="Courier New" charset="0"/>
                <a:cs typeface="Courier New" charset="0"/>
              </a:rPr>
              <a:t>”, “/n”, “combining.py</a:t>
            </a:r>
            <a:r>
              <a:rPr lang="en-US" sz="1600" dirty="0">
                <a:latin typeface="Courier New" charset="0"/>
                <a:ea typeface="Courier New" charset="0"/>
                <a:cs typeface="Courier New" charset="0"/>
              </a:rPr>
              <a:t>"], </a:t>
            </a:r>
          </a:p>
          <a:p>
            <a:pPr marL="0" indent="0">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stdout</a:t>
            </a:r>
            <a:r>
              <a:rPr lang="en-US" sz="1600" dirty="0">
                <a:latin typeface="Courier New" charset="0"/>
                <a:ea typeface="Courier New" charset="0"/>
                <a:cs typeface="Courier New" charset="0"/>
              </a:rPr>
              <a:t> = </a:t>
            </a:r>
            <a:r>
              <a:rPr lang="en-US" sz="1600" dirty="0" err="1">
                <a:latin typeface="Courier New" charset="0"/>
                <a:ea typeface="Courier New" charset="0"/>
                <a:cs typeface="Courier New" charset="0"/>
              </a:rPr>
              <a:t>subprocess.PIPE</a:t>
            </a:r>
            <a:r>
              <a:rPr lang="en-US" sz="1600" dirty="0">
                <a:latin typeface="Courier New" charset="0"/>
                <a:ea typeface="Courier New" charset="0"/>
                <a:cs typeface="Courier New" charset="0"/>
              </a:rPr>
              <a:t>, shell=True)</a:t>
            </a:r>
          </a:p>
          <a:p>
            <a:pPr marL="0" indent="0">
              <a:buNone/>
            </a:pPr>
            <a:r>
              <a:rPr lang="en-US" sz="1600" dirty="0">
                <a:latin typeface="Courier New" charset="0"/>
                <a:ea typeface="Courier New" charset="0"/>
                <a:cs typeface="Courier New" charset="0"/>
              </a:rPr>
              <a:t>(</a:t>
            </a:r>
            <a:r>
              <a:rPr lang="en-US" sz="1600" b="1" dirty="0" err="1">
                <a:latin typeface="Courier New" charset="0"/>
                <a:ea typeface="Courier New" charset="0"/>
                <a:cs typeface="Courier New" charset="0"/>
              </a:rPr>
              <a:t>dir</a:t>
            </a:r>
            <a:r>
              <a:rPr lang="en-US" sz="1600" dirty="0">
                <a:latin typeface="Courier New" charset="0"/>
                <a:ea typeface="Courier New" charset="0"/>
                <a:cs typeface="Courier New" charset="0"/>
              </a:rPr>
              <a:t>, err) = </a:t>
            </a:r>
            <a:r>
              <a:rPr lang="en-US" sz="1600" dirty="0" err="1">
                <a:latin typeface="Courier New" charset="0"/>
                <a:ea typeface="Courier New" charset="0"/>
                <a:cs typeface="Courier New" charset="0"/>
              </a:rPr>
              <a:t>proc.communicate</a:t>
            </a:r>
            <a:r>
              <a:rPr lang="en-US" sz="1600" dirty="0">
                <a:latin typeface="Courier New" charset="0"/>
                <a:ea typeface="Courier New" charset="0"/>
                <a:cs typeface="Courier New" charset="0"/>
              </a:rPr>
              <a:t>()</a:t>
            </a:r>
          </a:p>
          <a:p>
            <a:pPr marL="0" indent="0">
              <a:buNone/>
            </a:pPr>
            <a:r>
              <a:rPr lang="en-US" sz="1600" dirty="0">
                <a:latin typeface="Courier New" charset="0"/>
                <a:ea typeface="Courier New" charset="0"/>
                <a:cs typeface="Courier New" charset="0"/>
              </a:rPr>
              <a:t> proc = </a:t>
            </a:r>
            <a:r>
              <a:rPr lang="en-US" sz="1600" dirty="0" err="1">
                <a:latin typeface="Courier New" charset="0"/>
                <a:ea typeface="Courier New" charset="0"/>
                <a:cs typeface="Courier New" charset="0"/>
              </a:rPr>
              <a:t>subprocess.Popen</a:t>
            </a:r>
            <a:r>
              <a:rPr lang="en-US" sz="1600" dirty="0">
                <a:latin typeface="Courier New" charset="0"/>
                <a:ea typeface="Courier New" charset="0"/>
                <a:cs typeface="Courier New" charset="0"/>
              </a:rPr>
              <a:t>([“</a:t>
            </a:r>
            <a:r>
              <a:rPr lang="en-US" sz="1600" b="1" dirty="0" err="1">
                <a:latin typeface="Courier New" charset="0"/>
                <a:ea typeface="Courier New" charset="0"/>
                <a:cs typeface="Courier New" charset="0"/>
              </a:rPr>
              <a:t>certutil</a:t>
            </a:r>
            <a:r>
              <a:rPr lang="en-US" sz="1600" b="1" dirty="0">
                <a:latin typeface="Courier New" charset="0"/>
                <a:ea typeface="Courier New" charset="0"/>
                <a:cs typeface="Courier New" charset="0"/>
              </a:rPr>
              <a:t>”,”-</a:t>
            </a:r>
            <a:r>
              <a:rPr lang="en-US" sz="1600" b="1" dirty="0" err="1">
                <a:latin typeface="Courier New" charset="0"/>
                <a:ea typeface="Courier New" charset="0"/>
                <a:cs typeface="Courier New" charset="0"/>
              </a:rPr>
              <a:t>hashfile</a:t>
            </a:r>
            <a:r>
              <a:rPr lang="en-US" sz="1600" b="1" dirty="0">
                <a:latin typeface="Courier New" charset="0"/>
                <a:ea typeface="Courier New" charset="0"/>
                <a:cs typeface="Courier New" charset="0"/>
              </a:rPr>
              <a:t>”,”combining.py</a:t>
            </a:r>
            <a:r>
              <a:rPr lang="en-US" sz="1600" dirty="0">
                <a:latin typeface="Courier New" charset="0"/>
                <a:ea typeface="Courier New" charset="0"/>
                <a:cs typeface="Courier New" charset="0"/>
              </a:rPr>
              <a:t>"],</a:t>
            </a:r>
          </a:p>
          <a:p>
            <a:pPr marL="0" indent="0">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stdout</a:t>
            </a:r>
            <a:r>
              <a:rPr lang="en-US" sz="1600" dirty="0">
                <a:latin typeface="Courier New" charset="0"/>
                <a:ea typeface="Courier New" charset="0"/>
                <a:cs typeface="Courier New" charset="0"/>
              </a:rPr>
              <a:t> = </a:t>
            </a:r>
            <a:r>
              <a:rPr lang="en-US" sz="1600" dirty="0" err="1">
                <a:latin typeface="Courier New" charset="0"/>
                <a:ea typeface="Courier New" charset="0"/>
                <a:cs typeface="Courier New" charset="0"/>
              </a:rPr>
              <a:t>subprocess.PIPE</a:t>
            </a:r>
            <a:r>
              <a:rPr lang="en-US" sz="1600" dirty="0">
                <a:latin typeface="Courier New" charset="0"/>
                <a:ea typeface="Courier New" charset="0"/>
                <a:cs typeface="Courier New" charset="0"/>
              </a:rPr>
              <a:t>, shell=True)</a:t>
            </a:r>
          </a:p>
          <a:p>
            <a:pPr marL="0" indent="0">
              <a:buNone/>
            </a:pPr>
            <a:r>
              <a:rPr lang="en-US" sz="1600" dirty="0">
                <a:latin typeface="Courier New" charset="0"/>
                <a:ea typeface="Courier New" charset="0"/>
                <a:cs typeface="Courier New" charset="0"/>
              </a:rPr>
              <a:t>(</a:t>
            </a:r>
            <a:r>
              <a:rPr lang="en-US" sz="1600" b="1" dirty="0" err="1">
                <a:latin typeface="Courier New" charset="0"/>
                <a:ea typeface="Courier New" charset="0"/>
                <a:cs typeface="Courier New" charset="0"/>
              </a:rPr>
              <a:t>sha</a:t>
            </a:r>
            <a:r>
              <a:rPr lang="en-US" sz="1600" dirty="0">
                <a:latin typeface="Courier New" charset="0"/>
                <a:ea typeface="Courier New" charset="0"/>
                <a:cs typeface="Courier New" charset="0"/>
              </a:rPr>
              <a:t>, err) = </a:t>
            </a:r>
            <a:r>
              <a:rPr lang="en-US" sz="1600" dirty="0" err="1">
                <a:latin typeface="Courier New" charset="0"/>
                <a:ea typeface="Courier New" charset="0"/>
                <a:cs typeface="Courier New" charset="0"/>
              </a:rPr>
              <a:t>proc.communicate</a:t>
            </a:r>
            <a:r>
              <a:rPr lang="en-US" sz="1600" dirty="0">
                <a:latin typeface="Courier New" charset="0"/>
                <a:ea typeface="Courier New" charset="0"/>
                <a:cs typeface="Courier New" charset="0"/>
              </a:rPr>
              <a:t>()</a:t>
            </a:r>
          </a:p>
          <a:p>
            <a:pPr marL="0" indent="0">
              <a:buNone/>
            </a:pPr>
            <a:r>
              <a:rPr lang="en-US" sz="1600" dirty="0">
                <a:latin typeface="Courier New" charset="0"/>
                <a:ea typeface="Courier New" charset="0"/>
                <a:cs typeface="Courier New" charset="0"/>
              </a:rPr>
              <a:t> print (</a:t>
            </a:r>
            <a:r>
              <a:rPr lang="en-US" sz="1600" dirty="0" err="1">
                <a:latin typeface="Courier New" charset="0"/>
                <a:ea typeface="Courier New" charset="0"/>
                <a:cs typeface="Courier New" charset="0"/>
              </a:rPr>
              <a:t>directory.rstrip</a:t>
            </a:r>
            <a:r>
              <a:rPr lang="en-US" sz="1600" dirty="0">
                <a:latin typeface="Courier New" charset="0"/>
                <a:ea typeface="Courier New" charset="0"/>
                <a:cs typeface="Courier New" charset="0"/>
              </a:rPr>
              <a:t>().decode(“utf-8”),”\n”,</a:t>
            </a:r>
            <a:r>
              <a:rPr lang="en-US" sz="1600" dirty="0" err="1">
                <a:latin typeface="Courier New" charset="0"/>
                <a:ea typeface="Courier New" charset="0"/>
                <a:cs typeface="Courier New" charset="0"/>
              </a:rPr>
              <a:t>sha.rstrip</a:t>
            </a:r>
            <a:r>
              <a:rPr lang="en-US" sz="1600" dirty="0">
                <a:latin typeface="Courier New" charset="0"/>
                <a:ea typeface="Courier New" charset="0"/>
                <a:cs typeface="Courier New" charset="0"/>
              </a:rPr>
              <a:t>()</a:t>
            </a:r>
          </a:p>
          <a:p>
            <a:pPr marL="0" indent="0">
              <a:buNone/>
            </a:pPr>
            <a:r>
              <a:rPr lang="en-US" sz="1600" dirty="0">
                <a:latin typeface="Courier New" charset="0"/>
                <a:ea typeface="Courier New" charset="0"/>
                <a:cs typeface="Courier New" charset="0"/>
              </a:rPr>
              <a:t>		.decode(“utf-8”))</a:t>
            </a:r>
          </a:p>
          <a:p>
            <a:pPr marL="0" indent="0">
              <a:buNone/>
            </a:pPr>
            <a:endParaRPr lang="en-US" sz="1600" dirty="0">
              <a:latin typeface="Courier New" charset="0"/>
              <a:ea typeface="Courier New" charset="0"/>
              <a:cs typeface="Courier New" charset="0"/>
            </a:endParaRPr>
          </a:p>
        </p:txBody>
      </p:sp>
      <p:sp>
        <p:nvSpPr>
          <p:cNvPr id="7" name="Rectangle 6"/>
          <p:cNvSpPr/>
          <p:nvPr/>
        </p:nvSpPr>
        <p:spPr>
          <a:xfrm>
            <a:off x="628650" y="4453882"/>
            <a:ext cx="7886700" cy="1600438"/>
          </a:xfrm>
          <a:prstGeom prst="rect">
            <a:avLst/>
          </a:prstGeom>
        </p:spPr>
        <p:txBody>
          <a:bodyPr wrap="square">
            <a:spAutoFit/>
          </a:bodyPr>
          <a:lstStyle/>
          <a:p>
            <a:r>
              <a:rPr lang="en-US" sz="1400" dirty="0" err="1">
                <a:latin typeface="Menlo" charset="0"/>
              </a:rPr>
              <a:t>cservin</a:t>
            </a:r>
            <a:r>
              <a:rPr lang="en-US" sz="1400" dirty="0">
                <a:latin typeface="Menlo" charset="0"/>
              </a:rPr>
              <a:t>&gt; python combining.py </a:t>
            </a:r>
          </a:p>
          <a:p>
            <a:r>
              <a:rPr lang="en-US" sz="1400" dirty="0">
                <a:latin typeface="Menlo" charset="0"/>
              </a:rPr>
              <a:t>03/17/2021  05:41 PM               377 combining.py</a:t>
            </a:r>
          </a:p>
          <a:p>
            <a:r>
              <a:rPr lang="en-US" sz="1400" dirty="0">
                <a:latin typeface="Menlo" charset="0"/>
              </a:rPr>
              <a:t>               1 File(s)            377 bytes</a:t>
            </a:r>
          </a:p>
          <a:p>
            <a:r>
              <a:rPr lang="en-US" sz="1400" dirty="0">
                <a:latin typeface="Menlo" charset="0"/>
              </a:rPr>
              <a:t>               0 Dir(s)  510,658,265,088 bytes free</a:t>
            </a:r>
          </a:p>
          <a:p>
            <a:r>
              <a:rPr lang="en-US" sz="1400" dirty="0">
                <a:latin typeface="Menlo" charset="0"/>
              </a:rPr>
              <a:t> SHA1 hash of combining.py:</a:t>
            </a:r>
          </a:p>
          <a:p>
            <a:r>
              <a:rPr lang="en-US" sz="1400" dirty="0">
                <a:latin typeface="Menlo" charset="0"/>
              </a:rPr>
              <a:t>36368001e74367af4b34bb6962ef54e22a4a87d6</a:t>
            </a:r>
          </a:p>
          <a:p>
            <a:r>
              <a:rPr lang="en-US" sz="1400" dirty="0" err="1">
                <a:latin typeface="Menlo" charset="0"/>
              </a:rPr>
              <a:t>CertUtil</a:t>
            </a:r>
            <a:r>
              <a:rPr lang="en-US" sz="1400" dirty="0">
                <a:latin typeface="Menlo" charset="0"/>
              </a:rPr>
              <a:t>: -</a:t>
            </a:r>
            <a:r>
              <a:rPr lang="en-US" sz="1400" dirty="0" err="1">
                <a:latin typeface="Menlo" charset="0"/>
              </a:rPr>
              <a:t>hashfile</a:t>
            </a:r>
            <a:r>
              <a:rPr lang="en-US" sz="1400" dirty="0">
                <a:latin typeface="Menlo" charset="0"/>
              </a:rPr>
              <a:t> command completed successfully..</a:t>
            </a:r>
            <a:endParaRPr lang="en-US" sz="1400" dirty="0">
              <a:effectLst/>
              <a:latin typeface="Menlo" charset="0"/>
            </a:endParaRPr>
          </a:p>
        </p:txBody>
      </p:sp>
    </p:spTree>
    <p:extLst>
      <p:ext uri="{BB962C8B-B14F-4D97-AF65-F5344CB8AC3E}">
        <p14:creationId xmlns:p14="http://schemas.microsoft.com/office/powerpoint/2010/main" val="264029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12A8-F89C-0A4C-A0B0-4FFAFAC6E40B}"/>
              </a:ext>
            </a:extLst>
          </p:cNvPr>
          <p:cNvSpPr>
            <a:spLocks noGrp="1"/>
          </p:cNvSpPr>
          <p:nvPr>
            <p:ph type="title"/>
          </p:nvPr>
        </p:nvSpPr>
        <p:spPr/>
        <p:txBody>
          <a:bodyPr/>
          <a:lstStyle/>
          <a:p>
            <a:r>
              <a:rPr lang="en-US" dirty="0"/>
              <a:t>Too much code… Hard to code</a:t>
            </a:r>
          </a:p>
        </p:txBody>
      </p:sp>
      <p:sp>
        <p:nvSpPr>
          <p:cNvPr id="3" name="Content Placeholder 2">
            <a:extLst>
              <a:ext uri="{FF2B5EF4-FFF2-40B4-BE49-F238E27FC236}">
                <a16:creationId xmlns:a16="http://schemas.microsoft.com/office/drawing/2014/main" id="{F3C59339-6503-7143-B5FD-67973AB155BC}"/>
              </a:ext>
            </a:extLst>
          </p:cNvPr>
          <p:cNvSpPr>
            <a:spLocks noGrp="1"/>
          </p:cNvSpPr>
          <p:nvPr>
            <p:ph idx="1"/>
          </p:nvPr>
        </p:nvSpPr>
        <p:spPr/>
        <p:txBody>
          <a:bodyPr/>
          <a:lstStyle/>
          <a:p>
            <a:r>
              <a:rPr lang="en-US" b="1" u="sng" dirty="0"/>
              <a:t>Challenge:</a:t>
            </a:r>
          </a:p>
          <a:p>
            <a:r>
              <a:rPr lang="en-US" dirty="0"/>
              <a:t>Despite the fact that Python is powerful to call system functions, the routines to invoke the functions may be long, confusing and cryptic </a:t>
            </a:r>
          </a:p>
          <a:p>
            <a:r>
              <a:rPr lang="en-US" dirty="0"/>
              <a:t>Also, if we don’t know how to use them may produce a security leak</a:t>
            </a:r>
          </a:p>
          <a:p>
            <a:endParaRPr lang="en-US" dirty="0"/>
          </a:p>
          <a:p>
            <a:r>
              <a:rPr lang="en-US" b="1" u="sng" dirty="0"/>
              <a:t>Solution</a:t>
            </a:r>
          </a:p>
          <a:p>
            <a:r>
              <a:rPr lang="en-US" dirty="0"/>
              <a:t>Defining </a:t>
            </a:r>
            <a:r>
              <a:rPr lang="en-US" i="1" dirty="0"/>
              <a:t>functions</a:t>
            </a:r>
            <a:r>
              <a:rPr lang="en-US" dirty="0"/>
              <a:t> can assist to internally call specific system functions without providing the long routine </a:t>
            </a:r>
          </a:p>
          <a:p>
            <a:r>
              <a:rPr lang="en-US" dirty="0"/>
              <a:t>Helps to reuse code for future functions call, and</a:t>
            </a:r>
          </a:p>
          <a:p>
            <a:r>
              <a:rPr lang="en-US" dirty="0"/>
              <a:t>Simplify your code</a:t>
            </a:r>
          </a:p>
          <a:p>
            <a:pPr marL="0" indent="0">
              <a:buNone/>
            </a:pPr>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288058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Functions</a:t>
            </a:r>
          </a:p>
        </p:txBody>
      </p:sp>
      <p:sp>
        <p:nvSpPr>
          <p:cNvPr id="3" name="Content Placeholder 2"/>
          <p:cNvSpPr>
            <a:spLocks noGrp="1"/>
          </p:cNvSpPr>
          <p:nvPr>
            <p:ph idx="1"/>
          </p:nvPr>
        </p:nvSpPr>
        <p:spPr>
          <a:xfrm>
            <a:off x="533400" y="1295400"/>
            <a:ext cx="8153400" cy="4800600"/>
          </a:xfrm>
        </p:spPr>
        <p:txBody>
          <a:bodyPr>
            <a:noAutofit/>
          </a:bodyPr>
          <a:lstStyle/>
          <a:p>
            <a:r>
              <a:rPr lang="en-US" dirty="0"/>
              <a:t>Functions allows us to use the </a:t>
            </a:r>
            <a:r>
              <a:rPr lang="en-US" i="1" dirty="0"/>
              <a:t>divide and conquer</a:t>
            </a:r>
            <a:r>
              <a:rPr lang="en-US" dirty="0"/>
              <a:t> technique in scripting, allowing robust coding to be more</a:t>
            </a:r>
          </a:p>
          <a:p>
            <a:pPr lvl="1"/>
            <a:r>
              <a:rPr lang="en-US" dirty="0" err="1"/>
              <a:t>Debuggable</a:t>
            </a:r>
            <a:r>
              <a:rPr lang="en-US" dirty="0"/>
              <a:t>/testable  </a:t>
            </a:r>
          </a:p>
          <a:p>
            <a:pPr lvl="1"/>
            <a:r>
              <a:rPr lang="en-US" dirty="0"/>
              <a:t>Modularized</a:t>
            </a:r>
          </a:p>
          <a:p>
            <a:pPr lvl="1"/>
            <a:r>
              <a:rPr lang="en-US" dirty="0"/>
              <a:t>Clean</a:t>
            </a:r>
          </a:p>
          <a:p>
            <a:r>
              <a:rPr lang="en-US" dirty="0"/>
              <a:t>Python functions: </a:t>
            </a:r>
            <a:r>
              <a:rPr lang="en-US" i="1" dirty="0"/>
              <a:t>function definition</a:t>
            </a:r>
            <a:r>
              <a:rPr lang="en-US" dirty="0"/>
              <a:t> and </a:t>
            </a:r>
            <a:r>
              <a:rPr lang="en-US" i="1" dirty="0"/>
              <a:t>function cal</a:t>
            </a:r>
            <a:r>
              <a:rPr lang="en-US" dirty="0"/>
              <a:t>l.</a:t>
            </a:r>
          </a:p>
          <a:p>
            <a:r>
              <a:rPr lang="en-US" dirty="0"/>
              <a:t>Function definition Syntax:</a:t>
            </a:r>
          </a:p>
          <a:p>
            <a:pPr marL="457200" indent="0">
              <a:buNone/>
            </a:pPr>
            <a:r>
              <a:rPr lang="en-US" sz="2400" dirty="0" err="1">
                <a:latin typeface="Courier"/>
              </a:rPr>
              <a:t>def</a:t>
            </a:r>
            <a:r>
              <a:rPr lang="en-US" sz="2400" dirty="0">
                <a:latin typeface="Courier"/>
              </a:rPr>
              <a:t> </a:t>
            </a:r>
            <a:r>
              <a:rPr lang="en-US" sz="2400" dirty="0" err="1">
                <a:latin typeface="Courier"/>
              </a:rPr>
              <a:t>functionName</a:t>
            </a:r>
            <a:r>
              <a:rPr lang="en-US" sz="2400" dirty="0">
                <a:latin typeface="Courier"/>
              </a:rPr>
              <a:t>():</a:t>
            </a:r>
          </a:p>
          <a:p>
            <a:pPr marL="457200" indent="0">
              <a:buNone/>
            </a:pPr>
            <a:r>
              <a:rPr lang="en-US" sz="2400" dirty="0">
                <a:latin typeface="Courier"/>
              </a:rPr>
              <a:t>		commands</a:t>
            </a:r>
          </a:p>
          <a:p>
            <a:pPr marL="457200" indent="0">
              <a:buNone/>
            </a:pPr>
            <a:r>
              <a:rPr lang="en-US" sz="2400" dirty="0">
                <a:latin typeface="Courier"/>
              </a:rPr>
              <a:t>		commands</a:t>
            </a:r>
          </a:p>
          <a:p>
            <a:r>
              <a:rPr lang="en-US" dirty="0"/>
              <a:t>Function call Syntax:</a:t>
            </a:r>
          </a:p>
          <a:p>
            <a:pPr marL="342900" lvl="1" indent="0">
              <a:buNone/>
            </a:pPr>
            <a:r>
              <a:rPr lang="en-US" sz="2400" dirty="0" err="1">
                <a:latin typeface="Courier"/>
              </a:rPr>
              <a:t>functionName</a:t>
            </a:r>
            <a:r>
              <a:rPr lang="en-US" sz="2400" dirty="0">
                <a:latin typeface="Courier"/>
              </a:rPr>
              <a:t>()</a:t>
            </a:r>
          </a:p>
        </p:txBody>
      </p:sp>
    </p:spTree>
    <p:extLst>
      <p:ext uri="{BB962C8B-B14F-4D97-AF65-F5344CB8AC3E}">
        <p14:creationId xmlns:p14="http://schemas.microsoft.com/office/powerpoint/2010/main" val="2746197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Function Definition</a:t>
            </a:r>
          </a:p>
        </p:txBody>
      </p:sp>
      <p:sp>
        <p:nvSpPr>
          <p:cNvPr id="4" name="Content Placeholder 2"/>
          <p:cNvSpPr>
            <a:spLocks noGrp="1"/>
          </p:cNvSpPr>
          <p:nvPr>
            <p:ph idx="1"/>
          </p:nvPr>
        </p:nvSpPr>
        <p:spPr>
          <a:xfrm>
            <a:off x="533399" y="1295400"/>
            <a:ext cx="3039963" cy="4800600"/>
          </a:xfrm>
        </p:spPr>
        <p:txBody>
          <a:bodyPr>
            <a:normAutofit/>
          </a:bodyPr>
          <a:lstStyle/>
          <a:p>
            <a:pPr marL="0" indent="0">
              <a:buNone/>
            </a:pPr>
            <a:r>
              <a:rPr lang="en-US" sz="1800" dirty="0">
                <a:latin typeface="Courier"/>
              </a:rPr>
              <a:t>def incrementby1(i):</a:t>
            </a:r>
          </a:p>
          <a:p>
            <a:pPr marL="0" indent="0" defTabSz="457200">
              <a:buNone/>
            </a:pPr>
            <a:r>
              <a:rPr lang="en-US" sz="1800" dirty="0">
                <a:latin typeface="Courier"/>
              </a:rPr>
              <a:t>	return i + 1</a:t>
            </a:r>
          </a:p>
          <a:p>
            <a:pPr marL="0" indent="0">
              <a:buNone/>
            </a:pPr>
            <a:endParaRPr lang="en-US" sz="1800" dirty="0">
              <a:latin typeface="Courier"/>
            </a:endParaRPr>
          </a:p>
          <a:p>
            <a:pPr marL="0" indent="0">
              <a:buNone/>
            </a:pPr>
            <a:endParaRPr lang="en-US" dirty="0"/>
          </a:p>
          <a:p>
            <a:pPr marL="0" indent="0">
              <a:buNone/>
            </a:pPr>
            <a:r>
              <a:rPr lang="en-US" dirty="0"/>
              <a:t>This function takes one argument  and adds 1 to it. </a:t>
            </a:r>
          </a:p>
          <a:p>
            <a:pPr marL="0" indent="0">
              <a:buNone/>
            </a:pPr>
            <a:endParaRPr lang="en-US" dirty="0"/>
          </a:p>
          <a:p>
            <a:pPr marL="0" indent="0">
              <a:buNone/>
            </a:pPr>
            <a:r>
              <a:rPr lang="en-US" dirty="0"/>
              <a:t>To call it, say </a:t>
            </a:r>
            <a:r>
              <a:rPr lang="en-US" dirty="0">
                <a:latin typeface="Courier" pitchFamily="2" charset="0"/>
              </a:rPr>
              <a:t>incrementby1(</a:t>
            </a:r>
            <a:r>
              <a:rPr lang="en-US" i="1" dirty="0" err="1">
                <a:latin typeface="Courier" pitchFamily="2" charset="0"/>
              </a:rPr>
              <a:t>num</a:t>
            </a:r>
            <a:r>
              <a:rPr lang="en-US" dirty="0"/>
              <a:t>), </a:t>
            </a:r>
          </a:p>
          <a:p>
            <a:pPr marL="0" indent="0">
              <a:buNone/>
            </a:pPr>
            <a:r>
              <a:rPr lang="en-US" dirty="0"/>
              <a:t>Where </a:t>
            </a:r>
            <a:r>
              <a:rPr lang="en-US" dirty="0" err="1"/>
              <a:t>num</a:t>
            </a:r>
            <a:r>
              <a:rPr lang="en-US" dirty="0"/>
              <a:t> can be an argument from the program.</a:t>
            </a:r>
          </a:p>
          <a:p>
            <a:pPr marL="0" indent="0">
              <a:buNone/>
            </a:pPr>
            <a:endParaRPr lang="en-US" dirty="0"/>
          </a:p>
        </p:txBody>
      </p:sp>
      <p:sp>
        <p:nvSpPr>
          <p:cNvPr id="5" name="Content Placeholder 4"/>
          <p:cNvSpPr txBox="1">
            <a:spLocks/>
          </p:cNvSpPr>
          <p:nvPr/>
        </p:nvSpPr>
        <p:spPr>
          <a:xfrm>
            <a:off x="4299040" y="1295400"/>
            <a:ext cx="4738698" cy="4538472"/>
          </a:xfrm>
          <a:prstGeom prst="rect">
            <a:avLst/>
          </a:prstGeom>
        </p:spPr>
        <p:txBody>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Example: </a:t>
            </a:r>
            <a:r>
              <a:rPr lang="en-US" dirty="0">
                <a:latin typeface="Courier New" charset="0"/>
                <a:ea typeface="Courier New" charset="0"/>
                <a:cs typeface="Courier New" charset="0"/>
              </a:rPr>
              <a:t>functionExample1.py</a:t>
            </a:r>
          </a:p>
          <a:p>
            <a:pPr marL="0" indent="0">
              <a:buNone/>
            </a:pPr>
            <a:r>
              <a:rPr lang="en-US" sz="1200" b="1" dirty="0">
                <a:latin typeface="Courier New" charset="0"/>
                <a:ea typeface="Courier New" charset="0"/>
                <a:cs typeface="Courier New" charset="0"/>
              </a:rPr>
              <a:t>1.</a:t>
            </a:r>
            <a:r>
              <a:rPr lang="en-US" sz="1200" b="1" dirty="0">
                <a:solidFill>
                  <a:srgbClr val="FFC000"/>
                </a:solidFill>
                <a:latin typeface="Courier New" charset="0"/>
                <a:ea typeface="Courier New" charset="0"/>
                <a:cs typeface="Courier New" charset="0"/>
              </a:rPr>
              <a:t>    import</a:t>
            </a:r>
            <a:r>
              <a:rPr lang="en-US" sz="1200" b="1" dirty="0">
                <a:latin typeface="Courier New" charset="0"/>
                <a:ea typeface="Courier New" charset="0"/>
                <a:cs typeface="Courier New" charset="0"/>
              </a:rPr>
              <a:t> sys</a:t>
            </a:r>
          </a:p>
          <a:p>
            <a:pPr marL="0" indent="0">
              <a:buNone/>
            </a:pPr>
            <a:r>
              <a:rPr lang="en-US" sz="1200" b="1" dirty="0">
                <a:latin typeface="Courier New" charset="0"/>
                <a:ea typeface="Courier New" charset="0"/>
                <a:cs typeface="Courier New" charset="0"/>
              </a:rPr>
              <a:t>2.    </a:t>
            </a:r>
            <a:r>
              <a:rPr lang="en-US" sz="1200" b="1" dirty="0">
                <a:solidFill>
                  <a:srgbClr val="FFC000"/>
                </a:solidFill>
                <a:latin typeface="Courier New" charset="0"/>
                <a:ea typeface="Courier New" charset="0"/>
                <a:cs typeface="Courier New" charset="0"/>
              </a:rPr>
              <a:t>def</a:t>
            </a:r>
            <a:r>
              <a:rPr lang="en-US" sz="1200" b="1" dirty="0">
                <a:latin typeface="Courier New" charset="0"/>
                <a:ea typeface="Courier New" charset="0"/>
                <a:cs typeface="Courier New" charset="0"/>
              </a:rPr>
              <a:t> </a:t>
            </a:r>
            <a:r>
              <a:rPr lang="en-US" sz="1200" b="1" dirty="0">
                <a:solidFill>
                  <a:schemeClr val="accent2">
                    <a:lumMod val="75000"/>
                  </a:schemeClr>
                </a:solidFill>
                <a:latin typeface="Courier New" charset="0"/>
                <a:ea typeface="Courier New" charset="0"/>
                <a:cs typeface="Courier New" charset="0"/>
              </a:rPr>
              <a:t>main</a:t>
            </a:r>
            <a:r>
              <a:rPr lang="en-US" sz="1200" b="1" dirty="0">
                <a:latin typeface="Courier New" charset="0"/>
                <a:ea typeface="Courier New" charset="0"/>
                <a:cs typeface="Courier New" charset="0"/>
              </a:rPr>
              <a:t>():</a:t>
            </a:r>
          </a:p>
          <a:p>
            <a:pPr marL="0" indent="0">
              <a:buNone/>
            </a:pPr>
            <a:r>
              <a:rPr lang="en-US" sz="1200" b="1" dirty="0">
                <a:latin typeface="Courier New" charset="0"/>
                <a:ea typeface="Courier New" charset="0"/>
                <a:cs typeface="Courier New" charset="0"/>
              </a:rPr>
              <a:t>3.	  </a:t>
            </a:r>
            <a:r>
              <a:rPr lang="en-US" sz="1200" b="1" dirty="0">
                <a:solidFill>
                  <a:srgbClr val="FFC000"/>
                </a:solidFill>
                <a:latin typeface="Courier New" charset="0"/>
                <a:ea typeface="Courier New" charset="0"/>
                <a:cs typeface="Courier New" charset="0"/>
              </a:rPr>
              <a:t>print</a:t>
            </a:r>
            <a:r>
              <a:rPr lang="en-US" sz="1200" b="1" dirty="0">
                <a:latin typeface="Courier New" charset="0"/>
                <a:ea typeface="Courier New" charset="0"/>
                <a:cs typeface="Courier New" charset="0"/>
              </a:rPr>
              <a:t> (incrementby1(</a:t>
            </a:r>
            <a:r>
              <a:rPr lang="en-US" sz="1200" b="1" dirty="0">
                <a:solidFill>
                  <a:schemeClr val="accent1">
                    <a:lumMod val="75000"/>
                  </a:schemeClr>
                </a:solidFill>
                <a:latin typeface="Courier New" charset="0"/>
                <a:ea typeface="Courier New" charset="0"/>
                <a:cs typeface="Courier New" charset="0"/>
              </a:rPr>
              <a:t>int</a:t>
            </a:r>
            <a:r>
              <a:rPr lang="en-US" sz="1200" b="1" dirty="0">
                <a:latin typeface="Courier New" charset="0"/>
                <a:ea typeface="Courier New" charset="0"/>
                <a:cs typeface="Courier New" charset="0"/>
              </a:rPr>
              <a:t>(sys.argv[</a:t>
            </a:r>
            <a:r>
              <a:rPr lang="en-US" sz="1200" b="1" dirty="0">
                <a:solidFill>
                  <a:srgbClr val="00FF00"/>
                </a:solidFill>
                <a:latin typeface="Courier New" charset="0"/>
                <a:ea typeface="Courier New" charset="0"/>
                <a:cs typeface="Courier New" charset="0"/>
              </a:rPr>
              <a:t>1</a:t>
            </a:r>
            <a:r>
              <a:rPr lang="en-US" sz="1200" b="1" dirty="0">
                <a:latin typeface="Courier New" charset="0"/>
                <a:ea typeface="Courier New" charset="0"/>
                <a:cs typeface="Courier New" charset="0"/>
              </a:rPr>
              <a:t>])))</a:t>
            </a:r>
          </a:p>
          <a:p>
            <a:pPr marL="0" indent="0">
              <a:buNone/>
            </a:pPr>
            <a:r>
              <a:rPr lang="en-US" sz="1200" b="1" dirty="0">
                <a:latin typeface="Courier New" charset="0"/>
                <a:ea typeface="Courier New" charset="0"/>
                <a:cs typeface="Courier New" charset="0"/>
              </a:rPr>
              <a:t>4.  </a:t>
            </a:r>
            <a:r>
              <a:rPr lang="en-US" sz="1200" b="1" dirty="0">
                <a:solidFill>
                  <a:srgbClr val="FFC000"/>
                </a:solidFill>
                <a:latin typeface="Courier New" charset="0"/>
                <a:ea typeface="Courier New" charset="0"/>
                <a:cs typeface="Courier New" charset="0"/>
              </a:rPr>
              <a:t>  </a:t>
            </a:r>
            <a:r>
              <a:rPr lang="en-US" sz="1200" b="1" dirty="0" err="1">
                <a:solidFill>
                  <a:srgbClr val="FFC000"/>
                </a:solidFill>
                <a:latin typeface="Courier New" charset="0"/>
                <a:ea typeface="Courier New" charset="0"/>
                <a:cs typeface="Courier New" charset="0"/>
              </a:rPr>
              <a:t>def</a:t>
            </a:r>
            <a:r>
              <a:rPr lang="en-US" sz="1200" b="1" dirty="0">
                <a:solidFill>
                  <a:srgbClr val="FFC000"/>
                </a:solidFill>
                <a:latin typeface="Courier New" charset="0"/>
                <a:ea typeface="Courier New" charset="0"/>
                <a:cs typeface="Courier New" charset="0"/>
              </a:rPr>
              <a:t> </a:t>
            </a:r>
            <a:r>
              <a:rPr lang="en-US" sz="1200" b="1" dirty="0">
                <a:solidFill>
                  <a:schemeClr val="accent2">
                    <a:lumMod val="75000"/>
                  </a:schemeClr>
                </a:solidFill>
                <a:latin typeface="Courier New" charset="0"/>
                <a:ea typeface="Courier New" charset="0"/>
                <a:cs typeface="Courier New" charset="0"/>
              </a:rPr>
              <a:t>incrementby1</a:t>
            </a:r>
            <a:r>
              <a:rPr lang="en-US" sz="1200" b="1" dirty="0">
                <a:latin typeface="Courier New" charset="0"/>
                <a:ea typeface="Courier New" charset="0"/>
                <a:cs typeface="Courier New" charset="0"/>
              </a:rPr>
              <a:t>(i):</a:t>
            </a:r>
          </a:p>
          <a:p>
            <a:pPr marL="0" indent="0">
              <a:buNone/>
            </a:pPr>
            <a:r>
              <a:rPr lang="en-US" sz="1200" b="1" dirty="0">
                <a:latin typeface="Courier New" charset="0"/>
                <a:ea typeface="Courier New" charset="0"/>
                <a:cs typeface="Courier New" charset="0"/>
              </a:rPr>
              <a:t>5.       </a:t>
            </a:r>
            <a:r>
              <a:rPr lang="en-US" sz="1200" b="1" dirty="0">
                <a:solidFill>
                  <a:srgbClr val="FFC000"/>
                </a:solidFill>
                <a:latin typeface="Courier New" charset="0"/>
                <a:ea typeface="Courier New" charset="0"/>
                <a:cs typeface="Courier New" charset="0"/>
              </a:rPr>
              <a:t>return</a:t>
            </a:r>
            <a:r>
              <a:rPr lang="en-US" sz="1200" b="1" dirty="0">
                <a:latin typeface="Courier New" charset="0"/>
                <a:ea typeface="Courier New" charset="0"/>
                <a:cs typeface="Courier New" charset="0"/>
              </a:rPr>
              <a:t> i</a:t>
            </a:r>
            <a:r>
              <a:rPr lang="en-US" sz="1200" b="1" dirty="0">
                <a:solidFill>
                  <a:srgbClr val="FFC000"/>
                </a:solidFill>
                <a:latin typeface="Courier New" charset="0"/>
                <a:ea typeface="Courier New" charset="0"/>
                <a:cs typeface="Courier New" charset="0"/>
              </a:rPr>
              <a:t>+</a:t>
            </a:r>
            <a:r>
              <a:rPr lang="en-US" sz="1200" b="1" dirty="0">
                <a:solidFill>
                  <a:srgbClr val="00FF00"/>
                </a:solidFill>
                <a:latin typeface="Courier New" charset="0"/>
                <a:ea typeface="Courier New" charset="0"/>
                <a:cs typeface="Courier New" charset="0"/>
              </a:rPr>
              <a:t>1</a:t>
            </a:r>
          </a:p>
          <a:p>
            <a:pPr marL="0" indent="0">
              <a:buNone/>
            </a:pPr>
            <a:r>
              <a:rPr lang="en-US" sz="1200" b="1" dirty="0">
                <a:latin typeface="Courier New" charset="0"/>
                <a:ea typeface="Courier New" charset="0"/>
                <a:cs typeface="Courier New" charset="0"/>
              </a:rPr>
              <a:t>6.    main()</a:t>
            </a:r>
          </a:p>
        </p:txBody>
      </p:sp>
      <p:sp>
        <p:nvSpPr>
          <p:cNvPr id="7" name="Rectangle 6"/>
          <p:cNvSpPr/>
          <p:nvPr/>
        </p:nvSpPr>
        <p:spPr>
          <a:xfrm>
            <a:off x="4191000" y="3816842"/>
            <a:ext cx="5977128" cy="584775"/>
          </a:xfrm>
          <a:prstGeom prst="rect">
            <a:avLst/>
          </a:prstGeom>
        </p:spPr>
        <p:txBody>
          <a:bodyPr wrap="square">
            <a:spAutoFit/>
          </a:bodyPr>
          <a:lstStyle/>
          <a:p>
            <a:r>
              <a:rPr lang="en-US" sz="1600" b="1" dirty="0" err="1">
                <a:latin typeface="Courier New" charset="0"/>
              </a:rPr>
              <a:t>cservin</a:t>
            </a:r>
            <a:r>
              <a:rPr lang="en-US" sz="1600" b="1" dirty="0">
                <a:latin typeface="Courier New" charset="0"/>
              </a:rPr>
              <a:t>&gt; python functionExample1.py 5</a:t>
            </a:r>
          </a:p>
          <a:p>
            <a:r>
              <a:rPr lang="en-US" sz="1600" dirty="0">
                <a:latin typeface="Courier New" charset="0"/>
              </a:rPr>
              <a:t>6</a:t>
            </a:r>
            <a:endParaRPr lang="en-US" sz="1600" dirty="0">
              <a:effectLst/>
              <a:latin typeface="Courier New" charset="0"/>
            </a:endParaRPr>
          </a:p>
        </p:txBody>
      </p:sp>
    </p:spTree>
    <p:extLst>
      <p:ext uri="{BB962C8B-B14F-4D97-AF65-F5344CB8AC3E}">
        <p14:creationId xmlns:p14="http://schemas.microsoft.com/office/powerpoint/2010/main" val="1917206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Another Way: Reference to Global Variables</a:t>
            </a:r>
          </a:p>
        </p:txBody>
      </p:sp>
      <p:sp>
        <p:nvSpPr>
          <p:cNvPr id="4" name="Content Placeholder 2"/>
          <p:cNvSpPr>
            <a:spLocks noGrp="1"/>
          </p:cNvSpPr>
          <p:nvPr>
            <p:ph idx="1"/>
          </p:nvPr>
        </p:nvSpPr>
        <p:spPr>
          <a:xfrm>
            <a:off x="533400" y="1295400"/>
            <a:ext cx="3429000" cy="4800600"/>
          </a:xfrm>
        </p:spPr>
        <p:txBody>
          <a:bodyPr>
            <a:normAutofit/>
          </a:bodyPr>
          <a:lstStyle/>
          <a:p>
            <a:pPr marL="0" indent="0">
              <a:buNone/>
            </a:pPr>
            <a:r>
              <a:rPr lang="en-US" sz="1800" dirty="0" err="1">
                <a:latin typeface="Courier"/>
              </a:rPr>
              <a:t>def</a:t>
            </a:r>
            <a:r>
              <a:rPr lang="en-US" sz="1800" dirty="0">
                <a:latin typeface="Courier"/>
              </a:rPr>
              <a:t> incrementby1():</a:t>
            </a:r>
          </a:p>
          <a:p>
            <a:pPr marL="457200" lvl="1" indent="0">
              <a:buNone/>
            </a:pPr>
            <a:r>
              <a:rPr lang="en-US" dirty="0">
                <a:latin typeface="Courier"/>
              </a:rPr>
              <a:t>global result</a:t>
            </a:r>
          </a:p>
          <a:p>
            <a:pPr marL="457200" lvl="1" indent="0">
              <a:buNone/>
            </a:pPr>
            <a:r>
              <a:rPr lang="en-US" dirty="0">
                <a:latin typeface="Courier"/>
              </a:rPr>
              <a:t>result = result+1</a:t>
            </a:r>
          </a:p>
          <a:p>
            <a:pPr marL="0" indent="0">
              <a:buNone/>
            </a:pPr>
            <a:r>
              <a:rPr lang="en-US" sz="1800" dirty="0">
                <a:latin typeface="Courier"/>
              </a:rPr>
              <a:t>}</a:t>
            </a:r>
          </a:p>
          <a:p>
            <a:pPr marL="0" indent="0">
              <a:buNone/>
            </a:pPr>
            <a:endParaRPr lang="en-US" dirty="0"/>
          </a:p>
          <a:p>
            <a:pPr marL="0" indent="0">
              <a:buNone/>
            </a:pPr>
            <a:endParaRPr lang="en-US" dirty="0"/>
          </a:p>
          <a:p>
            <a:pPr marL="0" indent="0">
              <a:buNone/>
            </a:pPr>
            <a:r>
              <a:rPr lang="en-US" dirty="0"/>
              <a:t>Invoke a function that performs operations with a global variable.</a:t>
            </a:r>
          </a:p>
          <a:p>
            <a:pPr marL="0" indent="0">
              <a:buNone/>
            </a:pPr>
            <a:endParaRPr lang="en-US" dirty="0"/>
          </a:p>
          <a:p>
            <a:pPr marL="0" indent="0">
              <a:buNone/>
            </a:pPr>
            <a:r>
              <a:rPr lang="en-US" dirty="0"/>
              <a:t>Use the </a:t>
            </a:r>
            <a:r>
              <a:rPr lang="en-US" sz="1800" dirty="0">
                <a:latin typeface="Courier New" charset="0"/>
                <a:ea typeface="Courier New" charset="0"/>
                <a:cs typeface="Courier New" charset="0"/>
              </a:rPr>
              <a:t>global</a:t>
            </a:r>
            <a:r>
              <a:rPr lang="en-US" dirty="0"/>
              <a:t> keyword to reference to a global context.</a:t>
            </a:r>
          </a:p>
        </p:txBody>
      </p:sp>
      <p:sp>
        <p:nvSpPr>
          <p:cNvPr id="5" name="Content Placeholder 3"/>
          <p:cNvSpPr txBox="1">
            <a:spLocks/>
          </p:cNvSpPr>
          <p:nvPr/>
        </p:nvSpPr>
        <p:spPr>
          <a:xfrm>
            <a:off x="4267200" y="1325563"/>
            <a:ext cx="4706470" cy="4351338"/>
          </a:xfrm>
          <a:prstGeom prst="rect">
            <a:avLst/>
          </a:prstGeom>
        </p:spPr>
        <p:txBody>
          <a:bodyPr>
            <a:normAutofit/>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Example: </a:t>
            </a:r>
            <a:r>
              <a:rPr lang="en-US" dirty="0">
                <a:latin typeface="Courier New" charset="0"/>
                <a:ea typeface="Courier New" charset="0"/>
                <a:cs typeface="Courier New" charset="0"/>
              </a:rPr>
              <a:t>functionExample2.py</a:t>
            </a:r>
          </a:p>
          <a:p>
            <a:pPr marL="0" indent="0">
              <a:buNone/>
            </a:pPr>
            <a:r>
              <a:rPr lang="en-US" sz="1600" b="1" dirty="0">
                <a:latin typeface="Courier New" panose="02070309020205020404" pitchFamily="49" charset="0"/>
                <a:ea typeface="Courier New" charset="0"/>
                <a:cs typeface="Courier New" panose="02070309020205020404" pitchFamily="49" charset="0"/>
              </a:rPr>
              <a:t>1.   result </a:t>
            </a:r>
            <a:r>
              <a:rPr lang="en-US" sz="1600" b="1" dirty="0">
                <a:solidFill>
                  <a:srgbClr val="FFC000"/>
                </a:solidFill>
                <a:latin typeface="Courier New" panose="02070309020205020404" pitchFamily="49" charset="0"/>
                <a:ea typeface="Courier New" charset="0"/>
                <a:cs typeface="Courier New" panose="02070309020205020404" pitchFamily="49" charset="0"/>
              </a:rPr>
              <a:t>=</a:t>
            </a:r>
            <a:r>
              <a:rPr lang="en-US" sz="1600" b="1" dirty="0">
                <a:latin typeface="Courier New" panose="02070309020205020404" pitchFamily="49" charset="0"/>
                <a:ea typeface="Courier New" charset="0"/>
                <a:cs typeface="Courier New" panose="02070309020205020404" pitchFamily="49" charset="0"/>
              </a:rPr>
              <a:t> </a:t>
            </a:r>
            <a:r>
              <a:rPr lang="en-US" sz="1600" b="1" dirty="0">
                <a:solidFill>
                  <a:srgbClr val="00FF00"/>
                </a:solidFill>
                <a:latin typeface="Courier New" panose="02070309020205020404" pitchFamily="49" charset="0"/>
                <a:ea typeface="Courier New" charset="0"/>
                <a:cs typeface="Courier New" panose="02070309020205020404" pitchFamily="49" charset="0"/>
              </a:rPr>
              <a:t>0</a:t>
            </a:r>
          </a:p>
          <a:p>
            <a:pPr marL="0" indent="0">
              <a:buNone/>
            </a:pPr>
            <a:r>
              <a:rPr lang="en-US" sz="1600" b="1" dirty="0">
                <a:latin typeface="Courier New" panose="02070309020205020404" pitchFamily="49" charset="0"/>
                <a:ea typeface="Courier New" charset="0"/>
                <a:cs typeface="Courier New" panose="02070309020205020404" pitchFamily="49" charset="0"/>
              </a:rPr>
              <a:t>2.   </a:t>
            </a:r>
            <a:r>
              <a:rPr lang="en-US" sz="1600" b="1" dirty="0">
                <a:solidFill>
                  <a:srgbClr val="FFC000"/>
                </a:solidFill>
                <a:latin typeface="Courier New" panose="02070309020205020404" pitchFamily="49" charset="0"/>
                <a:ea typeface="Courier New" charset="0"/>
                <a:cs typeface="Courier New" panose="02070309020205020404" pitchFamily="49" charset="0"/>
              </a:rPr>
              <a:t>def</a:t>
            </a:r>
            <a:r>
              <a:rPr lang="en-US" sz="1600" b="1" dirty="0">
                <a:latin typeface="Courier New" panose="02070309020205020404" pitchFamily="49" charset="0"/>
                <a:ea typeface="Courier New"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ea typeface="Courier New" charset="0"/>
                <a:cs typeface="Courier New" panose="02070309020205020404" pitchFamily="49" charset="0"/>
              </a:rPr>
              <a:t>main</a:t>
            </a:r>
            <a:r>
              <a:rPr lang="en-US" sz="1600" b="1" dirty="0">
                <a:latin typeface="Courier New" panose="02070309020205020404" pitchFamily="49" charset="0"/>
                <a:ea typeface="Courier New" charset="0"/>
                <a:cs typeface="Courier New" panose="02070309020205020404" pitchFamily="49" charset="0"/>
              </a:rPr>
              <a:t>():</a:t>
            </a:r>
          </a:p>
          <a:p>
            <a:pPr marL="0" indent="0">
              <a:buNone/>
            </a:pPr>
            <a:r>
              <a:rPr lang="en-US" sz="1600" b="1" dirty="0">
                <a:latin typeface="Courier New" panose="02070309020205020404" pitchFamily="49" charset="0"/>
                <a:ea typeface="Courier New" charset="0"/>
                <a:cs typeface="Courier New" panose="02070309020205020404" pitchFamily="49" charset="0"/>
              </a:rPr>
              <a:t>3.       incrementby1()</a:t>
            </a:r>
          </a:p>
          <a:p>
            <a:pPr marL="0" indent="0">
              <a:buNone/>
            </a:pPr>
            <a:r>
              <a:rPr lang="en-US" sz="1600" b="1" dirty="0">
                <a:latin typeface="Courier New" panose="02070309020205020404" pitchFamily="49" charset="0"/>
                <a:ea typeface="Courier New" charset="0"/>
                <a:cs typeface="Courier New" panose="02070309020205020404" pitchFamily="49" charset="0"/>
              </a:rPr>
              <a:t>4.       </a:t>
            </a:r>
            <a:r>
              <a:rPr lang="en-US" sz="1600" b="1" dirty="0">
                <a:solidFill>
                  <a:srgbClr val="FFC000"/>
                </a:solidFill>
                <a:latin typeface="Courier New" panose="02070309020205020404" pitchFamily="49" charset="0"/>
                <a:ea typeface="Courier New" charset="0"/>
                <a:cs typeface="Courier New" panose="02070309020205020404" pitchFamily="49" charset="0"/>
              </a:rPr>
              <a:t>print</a:t>
            </a:r>
            <a:r>
              <a:rPr lang="en-US" sz="1600" b="1" dirty="0">
                <a:latin typeface="Courier New" panose="02070309020205020404" pitchFamily="49" charset="0"/>
                <a:ea typeface="Courier New" charset="0"/>
                <a:cs typeface="Courier New" panose="02070309020205020404" pitchFamily="49" charset="0"/>
              </a:rPr>
              <a:t> (result)</a:t>
            </a:r>
          </a:p>
          <a:p>
            <a:pPr marL="0" indent="0">
              <a:buNone/>
            </a:pPr>
            <a:r>
              <a:rPr lang="en-US" sz="1600" b="1" dirty="0">
                <a:latin typeface="Courier New" panose="02070309020205020404" pitchFamily="49" charset="0"/>
                <a:ea typeface="Courier New" charset="0"/>
                <a:cs typeface="Courier New" panose="02070309020205020404" pitchFamily="49" charset="0"/>
              </a:rPr>
              <a:t>5.   </a:t>
            </a:r>
            <a:r>
              <a:rPr lang="en-US" sz="1600" b="1" dirty="0">
                <a:solidFill>
                  <a:srgbClr val="FFC000"/>
                </a:solidFill>
                <a:latin typeface="Courier New" panose="02070309020205020404" pitchFamily="49" charset="0"/>
                <a:ea typeface="Courier New" charset="0"/>
                <a:cs typeface="Courier New" panose="02070309020205020404" pitchFamily="49" charset="0"/>
              </a:rPr>
              <a:t>def</a:t>
            </a:r>
            <a:r>
              <a:rPr lang="en-US" sz="1600" b="1" dirty="0">
                <a:latin typeface="Courier New" panose="02070309020205020404" pitchFamily="49" charset="0"/>
                <a:ea typeface="Courier New"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ea typeface="Courier New" charset="0"/>
                <a:cs typeface="Courier New" panose="02070309020205020404" pitchFamily="49" charset="0"/>
              </a:rPr>
              <a:t>incrementby1</a:t>
            </a:r>
            <a:r>
              <a:rPr lang="en-US" sz="1600" b="1" dirty="0">
                <a:latin typeface="Courier New" panose="02070309020205020404" pitchFamily="49" charset="0"/>
                <a:ea typeface="Courier New" charset="0"/>
                <a:cs typeface="Courier New" panose="02070309020205020404" pitchFamily="49" charset="0"/>
              </a:rPr>
              <a:t>():</a:t>
            </a:r>
          </a:p>
          <a:p>
            <a:pPr marL="0" indent="0">
              <a:buNone/>
            </a:pPr>
            <a:r>
              <a:rPr lang="en-US" sz="1600" b="1" dirty="0">
                <a:latin typeface="Courier New" panose="02070309020205020404" pitchFamily="49" charset="0"/>
                <a:ea typeface="Courier New" charset="0"/>
                <a:cs typeface="Courier New" panose="02070309020205020404" pitchFamily="49" charset="0"/>
              </a:rPr>
              <a:t>6.       </a:t>
            </a:r>
            <a:r>
              <a:rPr lang="en-US" sz="1600" b="1" dirty="0">
                <a:solidFill>
                  <a:srgbClr val="FFC000"/>
                </a:solidFill>
                <a:latin typeface="Courier New" panose="02070309020205020404" pitchFamily="49" charset="0"/>
                <a:ea typeface="Courier New" charset="0"/>
                <a:cs typeface="Courier New" panose="02070309020205020404" pitchFamily="49" charset="0"/>
              </a:rPr>
              <a:t>global</a:t>
            </a:r>
            <a:r>
              <a:rPr lang="en-US" sz="1600" b="1" dirty="0">
                <a:latin typeface="Courier New" panose="02070309020205020404" pitchFamily="49" charset="0"/>
                <a:ea typeface="Courier New" charset="0"/>
                <a:cs typeface="Courier New" panose="02070309020205020404" pitchFamily="49" charset="0"/>
              </a:rPr>
              <a:t> result</a:t>
            </a:r>
          </a:p>
          <a:p>
            <a:pPr marL="0" indent="0">
              <a:buNone/>
            </a:pPr>
            <a:r>
              <a:rPr lang="en-US" sz="1600" b="1" dirty="0">
                <a:latin typeface="Courier New" panose="02070309020205020404" pitchFamily="49" charset="0"/>
                <a:ea typeface="Courier New" charset="0"/>
                <a:cs typeface="Courier New" panose="02070309020205020404" pitchFamily="49" charset="0"/>
              </a:rPr>
              <a:t>7.       result </a:t>
            </a:r>
            <a:r>
              <a:rPr lang="en-US" sz="1600" b="1" dirty="0">
                <a:solidFill>
                  <a:srgbClr val="FFC000"/>
                </a:solidFill>
                <a:latin typeface="Courier New" panose="02070309020205020404" pitchFamily="49" charset="0"/>
                <a:ea typeface="Courier New" charset="0"/>
                <a:cs typeface="Courier New" panose="02070309020205020404" pitchFamily="49" charset="0"/>
              </a:rPr>
              <a:t>=</a:t>
            </a:r>
            <a:r>
              <a:rPr lang="en-US" sz="1600" b="1" dirty="0">
                <a:latin typeface="Courier New" panose="02070309020205020404" pitchFamily="49" charset="0"/>
                <a:ea typeface="Courier New" charset="0"/>
                <a:cs typeface="Courier New" panose="02070309020205020404" pitchFamily="49" charset="0"/>
              </a:rPr>
              <a:t> result </a:t>
            </a:r>
            <a:r>
              <a:rPr lang="en-US" sz="1600" b="1" dirty="0">
                <a:solidFill>
                  <a:srgbClr val="FFC000"/>
                </a:solidFill>
                <a:latin typeface="Courier New" panose="02070309020205020404" pitchFamily="49" charset="0"/>
                <a:ea typeface="Courier New" charset="0"/>
                <a:cs typeface="Courier New" panose="02070309020205020404" pitchFamily="49" charset="0"/>
              </a:rPr>
              <a:t>+</a:t>
            </a:r>
            <a:r>
              <a:rPr lang="en-US" sz="1600" b="1" dirty="0">
                <a:latin typeface="Courier New" panose="02070309020205020404" pitchFamily="49" charset="0"/>
                <a:ea typeface="Courier New" charset="0"/>
                <a:cs typeface="Courier New" panose="02070309020205020404" pitchFamily="49" charset="0"/>
              </a:rPr>
              <a:t> </a:t>
            </a:r>
            <a:r>
              <a:rPr lang="en-US" sz="1600" b="1" dirty="0">
                <a:solidFill>
                  <a:srgbClr val="00FF00"/>
                </a:solidFill>
                <a:latin typeface="Courier New" panose="02070309020205020404" pitchFamily="49" charset="0"/>
                <a:ea typeface="Courier New" charset="0"/>
                <a:cs typeface="Courier New" panose="02070309020205020404" pitchFamily="49" charset="0"/>
              </a:rPr>
              <a:t>1</a:t>
            </a:r>
          </a:p>
          <a:p>
            <a:pPr marL="0" indent="0">
              <a:buNone/>
            </a:pPr>
            <a:r>
              <a:rPr lang="en-US" sz="1600" b="1" dirty="0">
                <a:latin typeface="Courier New" panose="02070309020205020404" pitchFamily="49" charset="0"/>
                <a:ea typeface="Courier New" charset="0"/>
                <a:cs typeface="Courier New" panose="02070309020205020404" pitchFamily="49" charset="0"/>
              </a:rPr>
              <a:t>8.   main()</a:t>
            </a:r>
            <a:endParaRPr lang="en-US" sz="1600" dirty="0">
              <a:latin typeface="Courier New" charset="0"/>
              <a:ea typeface="Courier New" charset="0"/>
              <a:cs typeface="Courier New" charset="0"/>
            </a:endParaRPr>
          </a:p>
        </p:txBody>
      </p:sp>
      <p:sp>
        <p:nvSpPr>
          <p:cNvPr id="7" name="Rectangle 6"/>
          <p:cNvSpPr/>
          <p:nvPr/>
        </p:nvSpPr>
        <p:spPr>
          <a:xfrm>
            <a:off x="4292600" y="4592350"/>
            <a:ext cx="5348567" cy="584775"/>
          </a:xfrm>
          <a:prstGeom prst="rect">
            <a:avLst/>
          </a:prstGeom>
        </p:spPr>
        <p:txBody>
          <a:bodyPr wrap="square">
            <a:spAutoFit/>
          </a:bodyPr>
          <a:lstStyle/>
          <a:p>
            <a:r>
              <a:rPr lang="en-US" sz="1600" b="1" dirty="0" err="1">
                <a:latin typeface="Courier New" charset="0"/>
              </a:rPr>
              <a:t>cservin</a:t>
            </a:r>
            <a:r>
              <a:rPr lang="en-US" sz="1600" b="1" dirty="0">
                <a:latin typeface="Courier New" charset="0"/>
              </a:rPr>
              <a:t>&gt; python functionExample2.py</a:t>
            </a:r>
          </a:p>
          <a:p>
            <a:r>
              <a:rPr lang="en-US" sz="1600" dirty="0">
                <a:latin typeface="Courier New" charset="0"/>
              </a:rPr>
              <a:t>1</a:t>
            </a:r>
            <a:endParaRPr lang="en-US" sz="1600" dirty="0">
              <a:effectLst/>
              <a:latin typeface="Courier New" charset="0"/>
            </a:endParaRPr>
          </a:p>
        </p:txBody>
      </p:sp>
    </p:spTree>
    <p:extLst>
      <p:ext uri="{BB962C8B-B14F-4D97-AF65-F5344CB8AC3E}">
        <p14:creationId xmlns:p14="http://schemas.microsoft.com/office/powerpoint/2010/main" val="88734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Here’s a More Complicated One</a:t>
            </a:r>
          </a:p>
        </p:txBody>
      </p:sp>
      <p:sp>
        <p:nvSpPr>
          <p:cNvPr id="4" name="Content Placeholder 8"/>
          <p:cNvSpPr>
            <a:spLocks noGrp="1"/>
          </p:cNvSpPr>
          <p:nvPr>
            <p:ph idx="1"/>
          </p:nvPr>
        </p:nvSpPr>
        <p:spPr>
          <a:xfrm>
            <a:off x="381000" y="1295400"/>
            <a:ext cx="3733800" cy="4800600"/>
          </a:xfrm>
        </p:spPr>
        <p:txBody>
          <a:bodyPr>
            <a:normAutofit lnSpcReduction="10000"/>
          </a:bodyPr>
          <a:lstStyle/>
          <a:p>
            <a:r>
              <a:rPr lang="en-US" dirty="0"/>
              <a:t>Script to round to the nearest 10: </a:t>
            </a:r>
            <a:r>
              <a:rPr lang="en-US" sz="1800" dirty="0">
                <a:latin typeface="Courier New" charset="0"/>
                <a:ea typeface="Courier New" charset="0"/>
                <a:cs typeface="Courier New" charset="0"/>
              </a:rPr>
              <a:t>functionExample3.py</a:t>
            </a:r>
          </a:p>
          <a:p>
            <a:pPr marL="0" indent="0">
              <a:buNone/>
            </a:pPr>
            <a:endParaRPr lang="en-US" sz="1800" dirty="0">
              <a:latin typeface="Courier New" charset="0"/>
              <a:ea typeface="Courier New" charset="0"/>
              <a:cs typeface="Courier New" charset="0"/>
            </a:endParaRPr>
          </a:p>
          <a:p>
            <a:pPr marL="0" indent="0">
              <a:buNone/>
            </a:pPr>
            <a:r>
              <a:rPr lang="en-US" sz="1600" b="1" dirty="0">
                <a:latin typeface="Courier New" charset="0"/>
                <a:ea typeface="Courier New" charset="0"/>
                <a:cs typeface="Courier New" charset="0"/>
              </a:rPr>
              <a:t>1.  </a:t>
            </a:r>
            <a:r>
              <a:rPr lang="en-US" sz="1600" b="1" dirty="0">
                <a:solidFill>
                  <a:srgbClr val="FFC000"/>
                </a:solidFill>
                <a:latin typeface="Courier New" charset="0"/>
                <a:ea typeface="Courier New" charset="0"/>
                <a:cs typeface="Courier New" charset="0"/>
              </a:rPr>
              <a:t>import</a:t>
            </a:r>
            <a:r>
              <a:rPr lang="en-US" sz="1600" b="1" dirty="0">
                <a:latin typeface="Courier New" charset="0"/>
                <a:ea typeface="Courier New" charset="0"/>
                <a:cs typeface="Courier New" charset="0"/>
              </a:rPr>
              <a:t> sys</a:t>
            </a:r>
          </a:p>
          <a:p>
            <a:pPr marL="0" indent="0">
              <a:buNone/>
            </a:pPr>
            <a:r>
              <a:rPr lang="en-US" sz="1600" b="1" dirty="0">
                <a:latin typeface="Courier New" charset="0"/>
                <a:ea typeface="Courier New" charset="0"/>
                <a:cs typeface="Courier New" charset="0"/>
              </a:rPr>
              <a:t>2.  </a:t>
            </a:r>
            <a:r>
              <a:rPr lang="en-US" sz="1600" b="1" dirty="0">
                <a:solidFill>
                  <a:srgbClr val="FFC000"/>
                </a:solidFill>
                <a:latin typeface="Courier New" charset="0"/>
                <a:ea typeface="Courier New" charset="0"/>
                <a:cs typeface="Courier New" charset="0"/>
              </a:rPr>
              <a:t>def</a:t>
            </a:r>
            <a:r>
              <a:rPr lang="en-US" sz="1600" b="1" dirty="0">
                <a:latin typeface="Courier New" charset="0"/>
                <a:ea typeface="Courier New" charset="0"/>
                <a:cs typeface="Courier New" charset="0"/>
              </a:rPr>
              <a:t> </a:t>
            </a:r>
            <a:r>
              <a:rPr lang="en-US" sz="1600" b="1" dirty="0">
                <a:solidFill>
                  <a:schemeClr val="accent2">
                    <a:lumMod val="75000"/>
                  </a:schemeClr>
                </a:solidFill>
                <a:latin typeface="Courier New" charset="0"/>
                <a:ea typeface="Courier New" charset="0"/>
                <a:cs typeface="Courier New" charset="0"/>
              </a:rPr>
              <a:t>main</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3.    </a:t>
            </a:r>
            <a:r>
              <a:rPr lang="en-US" sz="1600" b="1" dirty="0">
                <a:solidFill>
                  <a:srgbClr val="FFC000"/>
                </a:solidFill>
                <a:latin typeface="Courier New" charset="0"/>
                <a:ea typeface="Courier New" charset="0"/>
                <a:cs typeface="Courier New" charset="0"/>
              </a:rPr>
              <a:t>print(</a:t>
            </a:r>
            <a:r>
              <a:rPr lang="en-US" sz="1600" b="1" dirty="0">
                <a:latin typeface="Courier New" charset="0"/>
                <a:ea typeface="Courier New" charset="0"/>
                <a:cs typeface="Courier New" charset="0"/>
              </a:rPr>
              <a:t>roundto10(</a:t>
            </a:r>
            <a:r>
              <a:rPr lang="en-US" sz="1600" b="1" dirty="0">
                <a:solidFill>
                  <a:srgbClr val="00FF00"/>
                </a:solidFill>
                <a:latin typeface="Courier New" charset="0"/>
                <a:ea typeface="Courier New" charset="0"/>
                <a:cs typeface="Courier New" charset="0"/>
              </a:rPr>
              <a:t>13</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4.    </a:t>
            </a:r>
            <a:r>
              <a:rPr lang="en-US" sz="1600" b="1" dirty="0">
                <a:solidFill>
                  <a:srgbClr val="FFC000"/>
                </a:solidFill>
                <a:latin typeface="Courier New" charset="0"/>
                <a:ea typeface="Courier New" charset="0"/>
                <a:cs typeface="Courier New" charset="0"/>
              </a:rPr>
              <a:t>print</a:t>
            </a:r>
            <a:r>
              <a:rPr lang="en-US" sz="1600" b="1" dirty="0">
                <a:latin typeface="Courier New" charset="0"/>
                <a:ea typeface="Courier New" charset="0"/>
                <a:cs typeface="Courier New" charset="0"/>
              </a:rPr>
              <a:t>(roundto10(</a:t>
            </a:r>
            <a:r>
              <a:rPr lang="en-US" sz="1600" b="1" dirty="0">
                <a:solidFill>
                  <a:srgbClr val="00FF00"/>
                </a:solidFill>
                <a:latin typeface="Courier New" charset="0"/>
                <a:ea typeface="Courier New" charset="0"/>
                <a:cs typeface="Courier New" charset="0"/>
              </a:rPr>
              <a:t>50</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5.    </a:t>
            </a:r>
            <a:r>
              <a:rPr lang="en-US" sz="1600" b="1" dirty="0">
                <a:solidFill>
                  <a:srgbClr val="FFC000"/>
                </a:solidFill>
                <a:latin typeface="Courier New" charset="0"/>
                <a:ea typeface="Courier New" charset="0"/>
                <a:cs typeface="Courier New" charset="0"/>
              </a:rPr>
              <a:t>Print(</a:t>
            </a:r>
            <a:r>
              <a:rPr lang="en-US" sz="1600" b="1" dirty="0">
                <a:latin typeface="Courier New" panose="02070309020205020404" pitchFamily="49" charset="0"/>
                <a:ea typeface="Courier New" charset="0"/>
                <a:cs typeface="Courier New" panose="02070309020205020404" pitchFamily="49" charset="0"/>
              </a:rPr>
              <a:t>roundto10(</a:t>
            </a:r>
            <a:r>
              <a:rPr lang="en-US" sz="1600" b="1" dirty="0">
                <a:solidFill>
                  <a:srgbClr val="00FF00"/>
                </a:solidFill>
                <a:latin typeface="Courier New" panose="02070309020205020404" pitchFamily="49" charset="0"/>
                <a:ea typeface="Courier New" charset="0"/>
                <a:cs typeface="Courier New" panose="02070309020205020404" pitchFamily="49" charset="0"/>
              </a:rPr>
              <a:t>97</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6. </a:t>
            </a:r>
          </a:p>
          <a:p>
            <a:pPr marL="0" indent="0">
              <a:buNone/>
            </a:pPr>
            <a:r>
              <a:rPr lang="en-US" sz="1600" b="1" dirty="0">
                <a:latin typeface="Courier New" charset="0"/>
                <a:ea typeface="Courier New" charset="0"/>
                <a:cs typeface="Courier New" charset="0"/>
              </a:rPr>
              <a:t>7.</a:t>
            </a:r>
            <a:r>
              <a:rPr lang="en-US" sz="1600" b="1" dirty="0">
                <a:solidFill>
                  <a:srgbClr val="FFC000"/>
                </a:solidFill>
                <a:latin typeface="Courier New" charset="0"/>
                <a:ea typeface="Courier New" charset="0"/>
                <a:cs typeface="Courier New" charset="0"/>
              </a:rPr>
              <a:t>  def </a:t>
            </a:r>
            <a:r>
              <a:rPr lang="en-US" sz="1600" b="1" dirty="0">
                <a:solidFill>
                  <a:schemeClr val="accent2">
                    <a:lumMod val="75000"/>
                  </a:schemeClr>
                </a:solidFill>
                <a:latin typeface="Courier New" charset="0"/>
                <a:ea typeface="Courier New" charset="0"/>
                <a:cs typeface="Courier New" charset="0"/>
              </a:rPr>
              <a:t>roundto10</a:t>
            </a:r>
            <a:r>
              <a:rPr lang="en-US" sz="1600" b="1" dirty="0">
                <a:latin typeface="Courier New" charset="0"/>
                <a:ea typeface="Courier New" charset="0"/>
                <a:cs typeface="Courier New" charset="0"/>
              </a:rPr>
              <a:t>(</a:t>
            </a:r>
            <a:r>
              <a:rPr lang="en-US" sz="1600" b="1" dirty="0" err="1">
                <a:latin typeface="Courier New" charset="0"/>
                <a:ea typeface="Courier New" charset="0"/>
                <a:cs typeface="Courier New" charset="0"/>
              </a:rPr>
              <a:t>num</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8.    units </a:t>
            </a:r>
            <a:r>
              <a:rPr lang="en-US" sz="1600" b="1" dirty="0">
                <a:solidFill>
                  <a:srgbClr val="FFC000"/>
                </a:solidFill>
                <a:latin typeface="Courier New" charset="0"/>
                <a:ea typeface="Courier New" charset="0"/>
                <a:cs typeface="Courier New" charset="0"/>
              </a:rPr>
              <a:t>=</a:t>
            </a:r>
            <a:r>
              <a:rPr lang="en-US" sz="1600" b="1" dirty="0">
                <a:latin typeface="Courier New" charset="0"/>
                <a:ea typeface="Courier New" charset="0"/>
                <a:cs typeface="Courier New" charset="0"/>
              </a:rPr>
              <a:t> num</a:t>
            </a:r>
            <a:r>
              <a:rPr lang="en-US" sz="1600" b="1" dirty="0">
                <a:solidFill>
                  <a:srgbClr val="FFC000"/>
                </a:solidFill>
                <a:latin typeface="Courier New" charset="0"/>
                <a:ea typeface="Courier New" charset="0"/>
                <a:cs typeface="Courier New" charset="0"/>
              </a:rPr>
              <a:t>%</a:t>
            </a:r>
            <a:r>
              <a:rPr lang="en-US" sz="1600" b="1" dirty="0">
                <a:solidFill>
                  <a:srgbClr val="00FF00"/>
                </a:solidFill>
                <a:latin typeface="Courier New" charset="0"/>
                <a:ea typeface="Courier New" charset="0"/>
                <a:cs typeface="Courier New" charset="0"/>
              </a:rPr>
              <a:t>10</a:t>
            </a:r>
          </a:p>
          <a:p>
            <a:pPr marL="0" indent="0">
              <a:buNone/>
            </a:pPr>
            <a:r>
              <a:rPr lang="en-US" sz="1600" b="1" dirty="0">
                <a:latin typeface="Courier New" charset="0"/>
                <a:ea typeface="Courier New" charset="0"/>
                <a:cs typeface="Courier New" charset="0"/>
              </a:rPr>
              <a:t>9.    tens </a:t>
            </a:r>
            <a:r>
              <a:rPr lang="en-US" sz="1600" b="1" dirty="0">
                <a:solidFill>
                  <a:srgbClr val="FFC000"/>
                </a:solidFill>
                <a:latin typeface="Courier New" charset="0"/>
                <a:ea typeface="Courier New" charset="0"/>
                <a:cs typeface="Courier New" charset="0"/>
              </a:rPr>
              <a:t>= </a:t>
            </a:r>
            <a:r>
              <a:rPr lang="en-US" sz="1600" b="1" dirty="0" err="1">
                <a:latin typeface="Courier New" charset="0"/>
                <a:ea typeface="Courier New" charset="0"/>
                <a:cs typeface="Courier New" charset="0"/>
              </a:rPr>
              <a:t>num</a:t>
            </a:r>
            <a:r>
              <a:rPr lang="en-US" sz="1600" b="1" dirty="0">
                <a:solidFill>
                  <a:srgbClr val="FFC000"/>
                </a:solidFill>
                <a:latin typeface="Courier New" charset="0"/>
                <a:ea typeface="Courier New" charset="0"/>
                <a:cs typeface="Courier New" charset="0"/>
              </a:rPr>
              <a:t>/</a:t>
            </a:r>
            <a:r>
              <a:rPr lang="en-US" sz="1600" b="1" dirty="0">
                <a:solidFill>
                  <a:srgbClr val="00FF00"/>
                </a:solidFill>
                <a:latin typeface="Courier New" charset="0"/>
                <a:ea typeface="Courier New" charset="0"/>
                <a:cs typeface="Courier New" charset="0"/>
              </a:rPr>
              <a:t>10</a:t>
            </a:r>
          </a:p>
          <a:p>
            <a:pPr marL="0" indent="0">
              <a:buNone/>
            </a:pPr>
            <a:r>
              <a:rPr lang="en-US" sz="1600" b="1" dirty="0">
                <a:latin typeface="Courier New" charset="0"/>
                <a:ea typeface="Courier New" charset="0"/>
                <a:cs typeface="Courier New" charset="0"/>
              </a:rPr>
              <a:t>10.   </a:t>
            </a:r>
            <a:r>
              <a:rPr lang="en-US" sz="1600" b="1" dirty="0">
                <a:solidFill>
                  <a:srgbClr val="FFC000"/>
                </a:solidFill>
                <a:latin typeface="Courier New" charset="0"/>
                <a:ea typeface="Courier New" charset="0"/>
                <a:cs typeface="Courier New" charset="0"/>
              </a:rPr>
              <a:t>if</a:t>
            </a:r>
            <a:r>
              <a:rPr lang="en-US" sz="1600" b="1" dirty="0">
                <a:latin typeface="Courier New" charset="0"/>
                <a:ea typeface="Courier New" charset="0"/>
                <a:cs typeface="Courier New" charset="0"/>
              </a:rPr>
              <a:t> units </a:t>
            </a:r>
            <a:r>
              <a:rPr lang="en-US" sz="1600" b="1" dirty="0">
                <a:solidFill>
                  <a:srgbClr val="FFC000"/>
                </a:solidFill>
                <a:latin typeface="Courier New" charset="0"/>
                <a:ea typeface="Courier New" charset="0"/>
                <a:cs typeface="Courier New" charset="0"/>
              </a:rPr>
              <a:t>&gt;= </a:t>
            </a:r>
            <a:r>
              <a:rPr lang="en-US" sz="1600" b="1" dirty="0">
                <a:solidFill>
                  <a:srgbClr val="00FF00"/>
                </a:solidFill>
                <a:latin typeface="Courier New" charset="0"/>
                <a:ea typeface="Courier New" charset="0"/>
                <a:cs typeface="Courier New" charset="0"/>
              </a:rPr>
              <a:t>5</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11.      tens </a:t>
            </a:r>
            <a:r>
              <a:rPr lang="en-US" sz="1600" b="1" dirty="0">
                <a:solidFill>
                  <a:srgbClr val="FFC000"/>
                </a:solidFill>
                <a:latin typeface="Courier New" charset="0"/>
                <a:ea typeface="Courier New" charset="0"/>
                <a:cs typeface="Courier New" charset="0"/>
              </a:rPr>
              <a:t>=</a:t>
            </a:r>
            <a:r>
              <a:rPr lang="en-US" sz="1600" b="1" dirty="0">
                <a:latin typeface="Courier New" charset="0"/>
                <a:ea typeface="Courier New" charset="0"/>
                <a:cs typeface="Courier New" charset="0"/>
              </a:rPr>
              <a:t> tens</a:t>
            </a:r>
            <a:r>
              <a:rPr lang="en-US" sz="1600" b="1" dirty="0">
                <a:solidFill>
                  <a:srgbClr val="FFC000"/>
                </a:solidFill>
                <a:latin typeface="Courier New" charset="0"/>
                <a:ea typeface="Courier New" charset="0"/>
                <a:cs typeface="Courier New" charset="0"/>
              </a:rPr>
              <a:t>+</a:t>
            </a:r>
            <a:r>
              <a:rPr lang="en-US" sz="1600" b="1" dirty="0">
                <a:solidFill>
                  <a:srgbClr val="00FF00"/>
                </a:solidFill>
                <a:latin typeface="Courier New" charset="0"/>
                <a:ea typeface="Courier New" charset="0"/>
                <a:cs typeface="Courier New" charset="0"/>
              </a:rPr>
              <a:t>1</a:t>
            </a:r>
          </a:p>
          <a:p>
            <a:pPr marL="0" indent="0">
              <a:buNone/>
            </a:pPr>
            <a:r>
              <a:rPr lang="en-US" sz="1600" b="1" dirty="0">
                <a:latin typeface="Courier New" charset="0"/>
                <a:ea typeface="Courier New" charset="0"/>
                <a:cs typeface="Courier New" charset="0"/>
              </a:rPr>
              <a:t>12.   </a:t>
            </a:r>
            <a:r>
              <a:rPr lang="en-US" sz="1600" b="1" dirty="0">
                <a:solidFill>
                  <a:srgbClr val="FFC000"/>
                </a:solidFill>
                <a:latin typeface="Courier New" charset="0"/>
                <a:ea typeface="Courier New" charset="0"/>
                <a:cs typeface="Courier New" charset="0"/>
              </a:rPr>
              <a:t>return</a:t>
            </a:r>
            <a:r>
              <a:rPr lang="en-US" sz="1600" b="1" dirty="0">
                <a:latin typeface="Courier New" charset="0"/>
                <a:ea typeface="Courier New" charset="0"/>
                <a:cs typeface="Courier New" charset="0"/>
              </a:rPr>
              <a:t> tens</a:t>
            </a:r>
            <a:r>
              <a:rPr lang="en-US" sz="1600" b="1" dirty="0">
                <a:solidFill>
                  <a:srgbClr val="FFC000"/>
                </a:solidFill>
                <a:latin typeface="Courier New" charset="0"/>
                <a:ea typeface="Courier New" charset="0"/>
                <a:cs typeface="Courier New" charset="0"/>
              </a:rPr>
              <a:t>*</a:t>
            </a:r>
            <a:r>
              <a:rPr lang="en-US" sz="1600" b="1" dirty="0">
                <a:solidFill>
                  <a:srgbClr val="00FF00"/>
                </a:solidFill>
                <a:latin typeface="Courier New" charset="0"/>
                <a:ea typeface="Courier New" charset="0"/>
                <a:cs typeface="Courier New" charset="0"/>
              </a:rPr>
              <a:t>10</a:t>
            </a:r>
          </a:p>
          <a:p>
            <a:pPr marL="0" indent="0">
              <a:buNone/>
            </a:pPr>
            <a:r>
              <a:rPr lang="en-US" sz="1600" b="1" dirty="0">
                <a:latin typeface="Courier New" charset="0"/>
                <a:ea typeface="Courier New" charset="0"/>
                <a:cs typeface="Courier New" charset="0"/>
              </a:rPr>
              <a:t>13.  main() </a:t>
            </a:r>
            <a:endParaRPr lang="en-US" sz="1300" b="1" dirty="0">
              <a:latin typeface="Courier New" charset="0"/>
              <a:ea typeface="Courier New" charset="0"/>
              <a:cs typeface="Courier New" charset="0"/>
            </a:endParaRPr>
          </a:p>
          <a:p>
            <a:pPr marL="342900" indent="-342900">
              <a:buFont typeface="Arial" panose="020B0604020202020204" pitchFamily="34" charset="0"/>
              <a:buAutoNum type="arabicPlain" startAt="3"/>
            </a:pPr>
            <a:endParaRPr lang="en-US" sz="1600" dirty="0">
              <a:latin typeface="Courier New" charset="0"/>
              <a:ea typeface="Courier New" charset="0"/>
              <a:cs typeface="Courier New" charset="0"/>
            </a:endParaRPr>
          </a:p>
          <a:p>
            <a:pPr marL="342900" indent="-342900">
              <a:buAutoNum type="arabicPlain" startAt="3"/>
            </a:pPr>
            <a:endParaRPr lang="en-US" sz="1600" dirty="0">
              <a:latin typeface="Courier New" charset="0"/>
              <a:ea typeface="Courier New" charset="0"/>
              <a:cs typeface="Courier New" charset="0"/>
            </a:endParaRPr>
          </a:p>
          <a:p>
            <a:pPr marL="342900" indent="-342900">
              <a:buAutoNum type="arabicPlain" startAt="3"/>
            </a:pPr>
            <a:endParaRPr lang="en-US" sz="1800" dirty="0">
              <a:latin typeface="Courier New" charset="0"/>
              <a:ea typeface="Courier New" charset="0"/>
              <a:cs typeface="Courier New" charset="0"/>
            </a:endParaRPr>
          </a:p>
          <a:p>
            <a:endParaRPr lang="en-US" dirty="0"/>
          </a:p>
        </p:txBody>
      </p:sp>
      <p:sp>
        <p:nvSpPr>
          <p:cNvPr id="6" name="Content Placeholder 10"/>
          <p:cNvSpPr txBox="1">
            <a:spLocks/>
          </p:cNvSpPr>
          <p:nvPr/>
        </p:nvSpPr>
        <p:spPr>
          <a:xfrm>
            <a:off x="4648200" y="1334030"/>
            <a:ext cx="3886200" cy="4351338"/>
          </a:xfrm>
          <a:prstGeom prst="rect">
            <a:avLst/>
          </a:prstGeom>
        </p:spPr>
        <p:txBody>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Output:</a:t>
            </a:r>
            <a:endParaRPr lang="en-US" dirty="0"/>
          </a:p>
        </p:txBody>
      </p:sp>
      <p:sp>
        <p:nvSpPr>
          <p:cNvPr id="7" name="Rectangle 6"/>
          <p:cNvSpPr/>
          <p:nvPr/>
        </p:nvSpPr>
        <p:spPr>
          <a:xfrm>
            <a:off x="4648200" y="1945731"/>
            <a:ext cx="4516967" cy="1077218"/>
          </a:xfrm>
          <a:prstGeom prst="rect">
            <a:avLst/>
          </a:prstGeom>
        </p:spPr>
        <p:txBody>
          <a:bodyPr wrap="square">
            <a:spAutoFit/>
          </a:bodyPr>
          <a:lstStyle/>
          <a:p>
            <a:r>
              <a:rPr lang="en-US" sz="1600" b="1" dirty="0" err="1">
                <a:latin typeface="Courier New" charset="0"/>
              </a:rPr>
              <a:t>Cservin</a:t>
            </a:r>
            <a:r>
              <a:rPr lang="en-US" sz="1600" b="1" dirty="0">
                <a:latin typeface="Courier New" charset="0"/>
              </a:rPr>
              <a:t>&gt; python functionExample3.py</a:t>
            </a:r>
          </a:p>
          <a:p>
            <a:r>
              <a:rPr lang="en-US" sz="1600" dirty="0">
                <a:latin typeface="Courier New" charset="0"/>
              </a:rPr>
              <a:t>10</a:t>
            </a:r>
          </a:p>
          <a:p>
            <a:r>
              <a:rPr lang="en-US" sz="1600" dirty="0">
                <a:latin typeface="Courier New" charset="0"/>
              </a:rPr>
              <a:t>50</a:t>
            </a:r>
          </a:p>
          <a:p>
            <a:r>
              <a:rPr lang="en-US" sz="1600" dirty="0">
                <a:latin typeface="Courier New" charset="0"/>
              </a:rPr>
              <a:t>100</a:t>
            </a:r>
            <a:endParaRPr lang="en-US" sz="1600" dirty="0">
              <a:effectLst/>
              <a:latin typeface="Courier New" charset="0"/>
            </a:endParaRPr>
          </a:p>
        </p:txBody>
      </p:sp>
    </p:spTree>
    <p:extLst>
      <p:ext uri="{BB962C8B-B14F-4D97-AF65-F5344CB8AC3E}">
        <p14:creationId xmlns:p14="http://schemas.microsoft.com/office/powerpoint/2010/main" val="376547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Attributes</a:t>
            </a:r>
          </a:p>
        </p:txBody>
      </p:sp>
      <p:sp>
        <p:nvSpPr>
          <p:cNvPr id="3" name="Content Placeholder 2"/>
          <p:cNvSpPr>
            <a:spLocks noGrp="1"/>
          </p:cNvSpPr>
          <p:nvPr>
            <p:ph idx="1"/>
          </p:nvPr>
        </p:nvSpPr>
        <p:spPr/>
        <p:txBody>
          <a:bodyPr>
            <a:normAutofit/>
          </a:bodyPr>
          <a:lstStyle/>
          <a:p>
            <a:r>
              <a:rPr lang="en-US" dirty="0"/>
              <a:t>Protection mode</a:t>
            </a:r>
          </a:p>
          <a:p>
            <a:r>
              <a:rPr lang="en-US" dirty="0"/>
              <a:t>Number of links</a:t>
            </a:r>
          </a:p>
          <a:p>
            <a:r>
              <a:rPr lang="en-US" dirty="0"/>
              <a:t>Owner</a:t>
            </a:r>
          </a:p>
          <a:p>
            <a:r>
              <a:rPr lang="en-US" dirty="0"/>
              <a:t>Group</a:t>
            </a:r>
          </a:p>
          <a:p>
            <a:r>
              <a:rPr lang="en-US" dirty="0"/>
              <a:t>Size in bytes</a:t>
            </a:r>
          </a:p>
          <a:p>
            <a:r>
              <a:rPr lang="en-US" dirty="0"/>
              <a:t>Date and time of last modification</a:t>
            </a:r>
          </a:p>
          <a:p>
            <a:r>
              <a:rPr lang="en-US" dirty="0"/>
              <a:t>Name</a:t>
            </a:r>
          </a:p>
          <a:p>
            <a:r>
              <a:rPr lang="en-US" dirty="0"/>
              <a:t>Contents</a:t>
            </a:r>
          </a:p>
        </p:txBody>
      </p:sp>
    </p:spTree>
    <p:extLst>
      <p:ext uri="{BB962C8B-B14F-4D97-AF65-F5344CB8AC3E}">
        <p14:creationId xmlns:p14="http://schemas.microsoft.com/office/powerpoint/2010/main" val="1102252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FF30-1934-E34C-B77E-6F6BA315B8CF}"/>
              </a:ext>
            </a:extLst>
          </p:cNvPr>
          <p:cNvSpPr>
            <a:spLocks noGrp="1"/>
          </p:cNvSpPr>
          <p:nvPr>
            <p:ph type="title"/>
          </p:nvPr>
        </p:nvSpPr>
        <p:spPr/>
        <p:txBody>
          <a:bodyPr/>
          <a:lstStyle/>
          <a:p>
            <a:r>
              <a:rPr lang="en-US" dirty="0"/>
              <a:t>Divide and Conquer Technique</a:t>
            </a:r>
          </a:p>
        </p:txBody>
      </p:sp>
      <p:sp>
        <p:nvSpPr>
          <p:cNvPr id="3" name="Content Placeholder 2">
            <a:extLst>
              <a:ext uri="{FF2B5EF4-FFF2-40B4-BE49-F238E27FC236}">
                <a16:creationId xmlns:a16="http://schemas.microsoft.com/office/drawing/2014/main" id="{81063F17-31D1-2449-BC11-0A83BF98AC49}"/>
              </a:ext>
            </a:extLst>
          </p:cNvPr>
          <p:cNvSpPr>
            <a:spLocks noGrp="1"/>
          </p:cNvSpPr>
          <p:nvPr>
            <p:ph idx="1"/>
          </p:nvPr>
        </p:nvSpPr>
        <p:spPr/>
        <p:txBody>
          <a:bodyPr>
            <a:normAutofit lnSpcReduction="10000"/>
          </a:bodyPr>
          <a:lstStyle/>
          <a:p>
            <a:pPr marL="0" indent="0">
              <a:buNone/>
            </a:pPr>
            <a:r>
              <a:rPr lang="en-US" sz="1400" dirty="0">
                <a:latin typeface="Courier" pitchFamily="2" charset="0"/>
              </a:rPr>
              <a:t>1.  </a:t>
            </a:r>
            <a:r>
              <a:rPr lang="en-US" sz="1600" b="1" dirty="0">
                <a:solidFill>
                  <a:srgbClr val="FFC000"/>
                </a:solidFill>
                <a:latin typeface="Courier" pitchFamily="2" charset="0"/>
                <a:cs typeface="Courier New" charset="0"/>
              </a:rPr>
              <a:t>import</a:t>
            </a:r>
            <a:r>
              <a:rPr lang="en-US" sz="1400" dirty="0">
                <a:latin typeface="Courier" pitchFamily="2" charset="0"/>
              </a:rPr>
              <a:t> </a:t>
            </a:r>
            <a:r>
              <a:rPr lang="en-US" sz="1400" dirty="0" err="1">
                <a:latin typeface="Courier" pitchFamily="2" charset="0"/>
              </a:rPr>
              <a:t>subprocess</a:t>
            </a:r>
            <a:endParaRPr lang="en-US" sz="1400" dirty="0">
              <a:latin typeface="Courier" pitchFamily="2" charset="0"/>
            </a:endParaRPr>
          </a:p>
          <a:p>
            <a:pPr marL="0" indent="0">
              <a:buNone/>
            </a:pPr>
            <a:r>
              <a:rPr lang="en-US" sz="1400" dirty="0">
                <a:latin typeface="Courier" pitchFamily="2" charset="0"/>
              </a:rPr>
              <a:t>2.  </a:t>
            </a:r>
            <a:r>
              <a:rPr lang="en-US" sz="1600" b="1" dirty="0" err="1">
                <a:solidFill>
                  <a:srgbClr val="FFC000"/>
                </a:solidFill>
                <a:latin typeface="Courier" pitchFamily="2" charset="0"/>
                <a:cs typeface="Courier New" charset="0"/>
              </a:rPr>
              <a:t>def</a:t>
            </a:r>
            <a:r>
              <a:rPr lang="en-US" sz="1400" dirty="0">
                <a:latin typeface="Courier" pitchFamily="2" charset="0"/>
              </a:rPr>
              <a:t> </a:t>
            </a:r>
            <a:r>
              <a:rPr lang="en-US" sz="1600" b="1" dirty="0">
                <a:solidFill>
                  <a:schemeClr val="accent2">
                    <a:lumMod val="75000"/>
                  </a:schemeClr>
                </a:solidFill>
                <a:latin typeface="Courier" pitchFamily="2" charset="0"/>
                <a:cs typeface="Courier New" charset="0"/>
              </a:rPr>
              <a:t>call</a:t>
            </a:r>
            <a:r>
              <a:rPr lang="en-US" sz="1400" dirty="0">
                <a:latin typeface="Courier" pitchFamily="2" charset="0"/>
              </a:rPr>
              <a:t>(</a:t>
            </a:r>
            <a:r>
              <a:rPr lang="en-US" sz="1400" dirty="0" err="1">
                <a:latin typeface="Courier" pitchFamily="2" charset="0"/>
              </a:rPr>
              <a:t>args</a:t>
            </a:r>
            <a:r>
              <a:rPr lang="en-US" sz="1400" dirty="0">
                <a:latin typeface="Courier" pitchFamily="2" charset="0"/>
              </a:rPr>
              <a:t>):</a:t>
            </a:r>
          </a:p>
          <a:p>
            <a:pPr marL="0" indent="0">
              <a:buNone/>
            </a:pPr>
            <a:r>
              <a:rPr lang="en-US" sz="1400" dirty="0">
                <a:latin typeface="Courier" pitchFamily="2" charset="0"/>
              </a:rPr>
              <a:t>3.      proc = </a:t>
            </a:r>
            <a:r>
              <a:rPr lang="en-US" sz="1400" dirty="0" err="1">
                <a:latin typeface="Courier" pitchFamily="2" charset="0"/>
              </a:rPr>
              <a:t>subprocess.Popen</a:t>
            </a:r>
            <a:r>
              <a:rPr lang="en-US" sz="1400" dirty="0">
                <a:latin typeface="Courier" pitchFamily="2" charset="0"/>
              </a:rPr>
              <a:t>([</a:t>
            </a:r>
            <a:r>
              <a:rPr lang="en-US" sz="1400" dirty="0" err="1">
                <a:latin typeface="Courier" pitchFamily="2" charset="0"/>
              </a:rPr>
              <a:t>args</a:t>
            </a:r>
            <a:r>
              <a:rPr lang="en-US" sz="1400" dirty="0">
                <a:latin typeface="Courier" pitchFamily="2" charset="0"/>
              </a:rPr>
              <a:t>], </a:t>
            </a:r>
            <a:r>
              <a:rPr lang="en-US" sz="1400" dirty="0" err="1">
                <a:latin typeface="Courier" pitchFamily="2" charset="0"/>
              </a:rPr>
              <a:t>stdout</a:t>
            </a:r>
            <a:r>
              <a:rPr lang="en-US" sz="1400" dirty="0">
                <a:latin typeface="Courier" pitchFamily="2" charset="0"/>
              </a:rPr>
              <a:t> = </a:t>
            </a:r>
            <a:r>
              <a:rPr lang="en-US" sz="1400" dirty="0" err="1">
                <a:latin typeface="Courier" pitchFamily="2" charset="0"/>
              </a:rPr>
              <a:t>subprocess.PIPE</a:t>
            </a:r>
            <a:r>
              <a:rPr lang="en-US" sz="1400" dirty="0">
                <a:latin typeface="Courier" pitchFamily="2" charset="0"/>
              </a:rPr>
              <a:t>, </a:t>
            </a:r>
          </a:p>
          <a:p>
            <a:pPr marL="0" indent="0">
              <a:buNone/>
            </a:pPr>
            <a:r>
              <a:rPr lang="en-US" sz="1400" dirty="0">
                <a:latin typeface="Courier" pitchFamily="2" charset="0"/>
              </a:rPr>
              <a:t>4.      shell=True)	</a:t>
            </a:r>
          </a:p>
          <a:p>
            <a:pPr marL="0" indent="0">
              <a:buNone/>
            </a:pPr>
            <a:r>
              <a:rPr lang="en-US" sz="1400" dirty="0">
                <a:latin typeface="Courier" pitchFamily="2" charset="0"/>
              </a:rPr>
              <a:t>5.      (out, err) = </a:t>
            </a:r>
            <a:r>
              <a:rPr lang="en-US" sz="1400" dirty="0" err="1">
                <a:latin typeface="Courier" pitchFamily="2" charset="0"/>
              </a:rPr>
              <a:t>proc.communicate</a:t>
            </a:r>
            <a:r>
              <a:rPr lang="en-US" sz="1400" dirty="0">
                <a:latin typeface="Courier" pitchFamily="2" charset="0"/>
              </a:rPr>
              <a:t>()</a:t>
            </a:r>
          </a:p>
          <a:p>
            <a:pPr marL="0" indent="0">
              <a:buNone/>
            </a:pPr>
            <a:r>
              <a:rPr lang="en-US" sz="1400" dirty="0">
                <a:latin typeface="Courier" pitchFamily="2" charset="0"/>
              </a:rPr>
              <a:t>6.      </a:t>
            </a:r>
            <a:r>
              <a:rPr lang="en-US" sz="1600" b="1" dirty="0">
                <a:solidFill>
                  <a:srgbClr val="FFC000"/>
                </a:solidFill>
                <a:latin typeface="Courier" pitchFamily="2" charset="0"/>
                <a:cs typeface="Courier New" charset="0"/>
              </a:rPr>
              <a:t>return</a:t>
            </a:r>
            <a:r>
              <a:rPr lang="en-US" sz="1400" dirty="0">
                <a:latin typeface="Courier" pitchFamily="2" charset="0"/>
              </a:rPr>
              <a:t> out</a:t>
            </a:r>
          </a:p>
          <a:p>
            <a:pPr marL="0" indent="0">
              <a:buNone/>
            </a:pPr>
            <a:r>
              <a:rPr lang="en-US" sz="1400" dirty="0">
                <a:latin typeface="Courier" pitchFamily="2" charset="0"/>
              </a:rPr>
              <a:t>7. </a:t>
            </a:r>
          </a:p>
          <a:p>
            <a:pPr marL="0" indent="0">
              <a:buNone/>
            </a:pPr>
            <a:r>
              <a:rPr lang="en-US" sz="1400" dirty="0">
                <a:latin typeface="Courier" pitchFamily="2" charset="0"/>
              </a:rPr>
              <a:t>8.  </a:t>
            </a:r>
            <a:r>
              <a:rPr lang="en-US" sz="1600" b="1" dirty="0" err="1">
                <a:solidFill>
                  <a:srgbClr val="FFC000"/>
                </a:solidFill>
                <a:latin typeface="Courier" pitchFamily="2" charset="0"/>
                <a:cs typeface="Courier New" charset="0"/>
              </a:rPr>
              <a:t>def</a:t>
            </a:r>
            <a:r>
              <a:rPr lang="en-US" sz="1400" dirty="0">
                <a:latin typeface="Courier" pitchFamily="2" charset="0"/>
              </a:rPr>
              <a:t> </a:t>
            </a:r>
            <a:r>
              <a:rPr lang="en-US" sz="1600" b="1" dirty="0">
                <a:solidFill>
                  <a:schemeClr val="accent2">
                    <a:lumMod val="75000"/>
                  </a:schemeClr>
                </a:solidFill>
                <a:latin typeface="Courier" pitchFamily="2" charset="0"/>
                <a:cs typeface="Courier New" charset="0"/>
              </a:rPr>
              <a:t>main</a:t>
            </a:r>
            <a:r>
              <a:rPr lang="en-US" sz="1400" dirty="0">
                <a:latin typeface="Courier" pitchFamily="2" charset="0"/>
              </a:rPr>
              <a:t>():</a:t>
            </a:r>
          </a:p>
          <a:p>
            <a:pPr marL="0" indent="0">
              <a:buNone/>
            </a:pPr>
            <a:r>
              <a:rPr lang="en-US" sz="1400" dirty="0">
                <a:latin typeface="Courier" pitchFamily="2" charset="0"/>
              </a:rPr>
              <a:t>9.      </a:t>
            </a:r>
            <a:r>
              <a:rPr lang="en-US" sz="1400" dirty="0" err="1">
                <a:latin typeface="Courier" pitchFamily="2" charset="0"/>
              </a:rPr>
              <a:t>cmd</a:t>
            </a:r>
            <a:r>
              <a:rPr lang="en-US" sz="1400" dirty="0">
                <a:latin typeface="Courier" pitchFamily="2" charset="0"/>
              </a:rPr>
              <a:t> = input("&gt;")</a:t>
            </a:r>
          </a:p>
          <a:p>
            <a:pPr marL="342900" indent="-342900">
              <a:buAutoNum type="arabicPeriod" startAt="10"/>
            </a:pPr>
            <a:r>
              <a:rPr lang="en-US" sz="1400" dirty="0">
                <a:latin typeface="Courier" pitchFamily="2" charset="0"/>
              </a:rPr>
              <a:t>     </a:t>
            </a:r>
            <a:r>
              <a:rPr lang="en-US" sz="1400" dirty="0" err="1">
                <a:latin typeface="Courier" pitchFamily="2" charset="0"/>
              </a:rPr>
              <a:t>callAndPrint</a:t>
            </a:r>
            <a:r>
              <a:rPr lang="en-US" sz="1400" dirty="0">
                <a:latin typeface="Courier" pitchFamily="2" charset="0"/>
              </a:rPr>
              <a:t>(</a:t>
            </a:r>
            <a:r>
              <a:rPr lang="en-US" sz="1400" dirty="0" err="1">
                <a:latin typeface="Courier" pitchFamily="2" charset="0"/>
              </a:rPr>
              <a:t>cmd</a:t>
            </a:r>
            <a:r>
              <a:rPr lang="en-US" sz="1400" dirty="0">
                <a:latin typeface="Courier" pitchFamily="2" charset="0"/>
              </a:rPr>
              <a:t>)</a:t>
            </a:r>
          </a:p>
          <a:p>
            <a:pPr marL="0" indent="0">
              <a:buNone/>
            </a:pPr>
            <a:r>
              <a:rPr lang="en-US" sz="1400" dirty="0">
                <a:latin typeface="Courier" pitchFamily="2" charset="0"/>
              </a:rPr>
              <a:t>11.</a:t>
            </a:r>
          </a:p>
          <a:p>
            <a:pPr marL="0" indent="0">
              <a:buNone/>
            </a:pPr>
            <a:r>
              <a:rPr lang="en-US" sz="1400" dirty="0">
                <a:latin typeface="Courier" pitchFamily="2" charset="0"/>
              </a:rPr>
              <a:t>12. </a:t>
            </a:r>
            <a:r>
              <a:rPr lang="en-US" sz="1600" b="1" dirty="0" err="1">
                <a:solidFill>
                  <a:srgbClr val="FFC000"/>
                </a:solidFill>
                <a:latin typeface="Courier" pitchFamily="2" charset="0"/>
                <a:cs typeface="Courier New" charset="0"/>
              </a:rPr>
              <a:t>def</a:t>
            </a:r>
            <a:r>
              <a:rPr lang="en-US" sz="1400" dirty="0">
                <a:latin typeface="Courier" pitchFamily="2" charset="0"/>
              </a:rPr>
              <a:t> </a:t>
            </a:r>
            <a:r>
              <a:rPr lang="en-US" sz="1600" b="1" dirty="0" err="1">
                <a:solidFill>
                  <a:schemeClr val="accent2">
                    <a:lumMod val="75000"/>
                  </a:schemeClr>
                </a:solidFill>
                <a:latin typeface="Courier" pitchFamily="2" charset="0"/>
                <a:cs typeface="Courier New" charset="0"/>
              </a:rPr>
              <a:t>callAndPrint</a:t>
            </a:r>
            <a:r>
              <a:rPr lang="en-US" sz="1400" dirty="0">
                <a:latin typeface="Courier" pitchFamily="2" charset="0"/>
              </a:rPr>
              <a:t>(</a:t>
            </a:r>
            <a:r>
              <a:rPr lang="en-US" sz="1400" dirty="0" err="1">
                <a:latin typeface="Courier" pitchFamily="2" charset="0"/>
              </a:rPr>
              <a:t>args</a:t>
            </a:r>
            <a:r>
              <a:rPr lang="en-US" sz="1400" dirty="0">
                <a:latin typeface="Courier" pitchFamily="2" charset="0"/>
              </a:rPr>
              <a:t>):</a:t>
            </a:r>
          </a:p>
          <a:p>
            <a:pPr marL="0" indent="0">
              <a:buNone/>
            </a:pPr>
            <a:r>
              <a:rPr lang="en-US" sz="1400" dirty="0">
                <a:latin typeface="Courier" pitchFamily="2" charset="0"/>
              </a:rPr>
              <a:t>13.     </a:t>
            </a:r>
            <a:r>
              <a:rPr lang="en-US" sz="1400" dirty="0" err="1">
                <a:latin typeface="Courier" pitchFamily="2" charset="0"/>
              </a:rPr>
              <a:t>args</a:t>
            </a:r>
            <a:r>
              <a:rPr lang="en-US" sz="1400" dirty="0">
                <a:latin typeface="Courier" pitchFamily="2" charset="0"/>
              </a:rPr>
              <a:t> = call(</a:t>
            </a:r>
            <a:r>
              <a:rPr lang="en-US" sz="1400" dirty="0" err="1">
                <a:latin typeface="Courier" pitchFamily="2" charset="0"/>
              </a:rPr>
              <a:t>args</a:t>
            </a:r>
            <a:r>
              <a:rPr lang="en-US" sz="1400" dirty="0">
                <a:latin typeface="Courier" pitchFamily="2" charset="0"/>
              </a:rPr>
              <a:t>)</a:t>
            </a:r>
          </a:p>
          <a:p>
            <a:pPr marL="0" indent="0">
              <a:buNone/>
            </a:pPr>
            <a:r>
              <a:rPr lang="en-US" sz="1400" dirty="0">
                <a:latin typeface="Courier" pitchFamily="2" charset="0"/>
              </a:rPr>
              <a:t>14.     </a:t>
            </a:r>
            <a:r>
              <a:rPr lang="en-US" sz="1600" b="1" dirty="0">
                <a:solidFill>
                  <a:srgbClr val="FFC000"/>
                </a:solidFill>
                <a:latin typeface="Courier" pitchFamily="2" charset="0"/>
                <a:cs typeface="Courier New" charset="0"/>
              </a:rPr>
              <a:t>for</a:t>
            </a:r>
            <a:r>
              <a:rPr lang="en-US" sz="1400" dirty="0">
                <a:latin typeface="Courier" pitchFamily="2" charset="0"/>
              </a:rPr>
              <a:t> result </a:t>
            </a:r>
            <a:r>
              <a:rPr lang="en-US" sz="1600" b="1" dirty="0">
                <a:solidFill>
                  <a:srgbClr val="FFC000"/>
                </a:solidFill>
                <a:latin typeface="Courier" pitchFamily="2" charset="0"/>
                <a:cs typeface="Courier New" charset="0"/>
              </a:rPr>
              <a:t>in</a:t>
            </a:r>
            <a:r>
              <a:rPr lang="en-US" sz="1400" dirty="0">
                <a:latin typeface="Courier" pitchFamily="2" charset="0"/>
              </a:rPr>
              <a:t> </a:t>
            </a:r>
            <a:r>
              <a:rPr lang="en-US" sz="1400" dirty="0" err="1">
                <a:latin typeface="Courier" pitchFamily="2" charset="0"/>
              </a:rPr>
              <a:t>args</a:t>
            </a:r>
            <a:r>
              <a:rPr lang="en-US" sz="1400" dirty="0">
                <a:latin typeface="Courier" pitchFamily="2" charset="0"/>
              </a:rPr>
              <a:t>:</a:t>
            </a:r>
          </a:p>
          <a:p>
            <a:pPr marL="0" indent="0">
              <a:buNone/>
            </a:pPr>
            <a:r>
              <a:rPr lang="en-US" sz="1400" dirty="0">
                <a:latin typeface="Courier" pitchFamily="2" charset="0"/>
              </a:rPr>
              <a:t>15.         print (result+"\n")main()</a:t>
            </a:r>
          </a:p>
        </p:txBody>
      </p:sp>
    </p:spTree>
    <p:extLst>
      <p:ext uri="{BB962C8B-B14F-4D97-AF65-F5344CB8AC3E}">
        <p14:creationId xmlns:p14="http://schemas.microsoft.com/office/powerpoint/2010/main" val="1956828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E5A0-C99B-1E4E-A151-93F6FB589232}"/>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A6CA7A62-5B7F-4A4E-8F61-7620A83F8BB2}"/>
              </a:ext>
            </a:extLst>
          </p:cNvPr>
          <p:cNvSpPr>
            <a:spLocks noGrp="1"/>
          </p:cNvSpPr>
          <p:nvPr>
            <p:ph idx="1"/>
          </p:nvPr>
        </p:nvSpPr>
        <p:spPr/>
        <p:txBody>
          <a:bodyPr/>
          <a:lstStyle/>
          <a:p>
            <a:r>
              <a:rPr lang="en-US" dirty="0"/>
              <a:t>Line 2 – 6: Define the function “call”. which basically encapsulates the functionality discussed on Slide </a:t>
            </a:r>
            <a:r>
              <a:rPr lang="en-US" b="1" dirty="0"/>
              <a:t>32</a:t>
            </a:r>
            <a:r>
              <a:rPr lang="en-US" dirty="0"/>
              <a:t>.</a:t>
            </a:r>
          </a:p>
          <a:p>
            <a:r>
              <a:rPr lang="en-US" dirty="0"/>
              <a:t>Line 8—10: Define the function “main”, which basically triggers the program and shows notion to computer user to interact with program.</a:t>
            </a:r>
          </a:p>
          <a:p>
            <a:r>
              <a:rPr lang="en-US" dirty="0"/>
              <a:t>Line 12—15: Define the helper function “</a:t>
            </a:r>
            <a:r>
              <a:rPr lang="en-US" dirty="0" err="1"/>
              <a:t>callAndPrint</a:t>
            </a:r>
            <a:r>
              <a:rPr lang="en-US" dirty="0"/>
              <a:t>” that will display the content of a given set of results.</a:t>
            </a:r>
          </a:p>
        </p:txBody>
      </p:sp>
    </p:spTree>
    <p:extLst>
      <p:ext uri="{BB962C8B-B14F-4D97-AF65-F5344CB8AC3E}">
        <p14:creationId xmlns:p14="http://schemas.microsoft.com/office/powerpoint/2010/main" val="3609140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1 (Unit 2 Lab)</a:t>
            </a:r>
          </a:p>
        </p:txBody>
      </p:sp>
      <p:sp>
        <p:nvSpPr>
          <p:cNvPr id="3" name="Content Placeholder 2"/>
          <p:cNvSpPr>
            <a:spLocks noGrp="1"/>
          </p:cNvSpPr>
          <p:nvPr>
            <p:ph idx="1"/>
          </p:nvPr>
        </p:nvSpPr>
        <p:spPr/>
        <p:txBody>
          <a:bodyPr/>
          <a:lstStyle/>
          <a:p>
            <a:r>
              <a:rPr lang="en-US" dirty="0"/>
              <a:t>In this exercise you try out the looping and inline execution with ` presented here.</a:t>
            </a:r>
          </a:p>
          <a:p>
            <a:r>
              <a:rPr lang="en-US" dirty="0"/>
              <a:t>After doing this exercise, you will:</a:t>
            </a:r>
          </a:p>
          <a:p>
            <a:pPr lvl="1"/>
            <a:r>
              <a:rPr lang="en-US" sz="2100" dirty="0"/>
              <a:t>Understand the way looping works in scripts</a:t>
            </a:r>
          </a:p>
          <a:p>
            <a:pPr lvl="1"/>
            <a:r>
              <a:rPr lang="en-US" sz="2100" dirty="0"/>
              <a:t>Understand how the script interacts with the file system</a:t>
            </a:r>
          </a:p>
          <a:p>
            <a:pPr lvl="1"/>
            <a:r>
              <a:rPr lang="en-US" sz="2100" dirty="0"/>
              <a:t>Gain practice at writing a more complex script</a:t>
            </a:r>
          </a:p>
        </p:txBody>
      </p:sp>
    </p:spTree>
    <p:extLst>
      <p:ext uri="{BB962C8B-B14F-4D97-AF65-F5344CB8AC3E}">
        <p14:creationId xmlns:p14="http://schemas.microsoft.com/office/powerpoint/2010/main" val="199175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Master File</a:t>
            </a:r>
          </a:p>
        </p:txBody>
      </p:sp>
      <p:sp>
        <p:nvSpPr>
          <p:cNvPr id="3" name="Content Placeholder 2"/>
          <p:cNvSpPr>
            <a:spLocks noGrp="1"/>
          </p:cNvSpPr>
          <p:nvPr>
            <p:ph idx="1"/>
          </p:nvPr>
        </p:nvSpPr>
        <p:spPr/>
        <p:txBody>
          <a:bodyPr/>
          <a:lstStyle/>
          <a:p>
            <a:r>
              <a:rPr lang="en-US" dirty="0"/>
              <a:t>We need to record the file attributes in a “master file”.</a:t>
            </a:r>
          </a:p>
          <a:p>
            <a:r>
              <a:rPr lang="en-US" dirty="0"/>
              <a:t>We will use a variable to store the location of this file.</a:t>
            </a:r>
          </a:p>
          <a:p>
            <a:pPr lvl="1"/>
            <a:r>
              <a:rPr lang="en-US" sz="2100" dirty="0"/>
              <a:t>That way, we can change the location easily.</a:t>
            </a:r>
          </a:p>
          <a:p>
            <a:r>
              <a:rPr lang="en-US" dirty="0"/>
              <a:t>This also contributes to robustness.</a:t>
            </a:r>
          </a:p>
          <a:p>
            <a:pPr lvl="1"/>
            <a:r>
              <a:rPr lang="en-US" sz="2100" dirty="0"/>
              <a:t>Just change the variable value; you do not need to change anything else in the script.</a:t>
            </a:r>
          </a:p>
        </p:txBody>
      </p:sp>
    </p:spTree>
    <p:extLst>
      <p:ext uri="{BB962C8B-B14F-4D97-AF65-F5344CB8AC3E}">
        <p14:creationId xmlns:p14="http://schemas.microsoft.com/office/powerpoint/2010/main" val="160065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Use</a:t>
            </a:r>
          </a:p>
        </p:txBody>
      </p:sp>
      <p:sp>
        <p:nvSpPr>
          <p:cNvPr id="3" name="Content Placeholder 2"/>
          <p:cNvSpPr>
            <a:spLocks noGrp="1"/>
          </p:cNvSpPr>
          <p:nvPr>
            <p:ph idx="1"/>
          </p:nvPr>
        </p:nvSpPr>
        <p:spPr/>
        <p:txBody>
          <a:bodyPr/>
          <a:lstStyle/>
          <a:p>
            <a:pPr marL="0" indent="0">
              <a:buNone/>
            </a:pPr>
            <a:r>
              <a:rPr lang="en-US" dirty="0">
                <a:latin typeface="Courier New" charset="0"/>
                <a:ea typeface="Courier New" charset="0"/>
                <a:cs typeface="Courier New" charset="0"/>
              </a:rPr>
              <a:t>import </a:t>
            </a:r>
            <a:r>
              <a:rPr lang="en-US" dirty="0" err="1">
                <a:latin typeface="Courier New" charset="0"/>
                <a:ea typeface="Courier New" charset="0"/>
                <a:cs typeface="Courier New" charset="0"/>
              </a:rPr>
              <a:t>os</a:t>
            </a:r>
            <a:endParaRPr lang="en-US" dirty="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X="</a:t>
            </a:r>
            <a:r>
              <a:rPr lang="en-US" dirty="0" err="1">
                <a:latin typeface="Courier New" charset="0"/>
                <a:ea typeface="Courier New" charset="0"/>
                <a:cs typeface="Courier New" charset="0"/>
              </a:rPr>
              <a:t>MasterList</a:t>
            </a:r>
            <a:r>
              <a:rPr lang="en-US" dirty="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if( </a:t>
            </a:r>
            <a:r>
              <a:rPr lang="en-US" dirty="0" err="1">
                <a:latin typeface="Courier New" charset="0"/>
                <a:ea typeface="Courier New" charset="0"/>
                <a:cs typeface="Courier New" charset="0"/>
              </a:rPr>
              <a:t>os.path.isfile</a:t>
            </a:r>
            <a:r>
              <a:rPr lang="en-US" dirty="0">
                <a:latin typeface="Courier New" charset="0"/>
                <a:ea typeface="Courier New" charset="0"/>
                <a:cs typeface="Courier New" charset="0"/>
              </a:rPr>
              <a:t>(X) ):</a:t>
            </a:r>
          </a:p>
          <a:p>
            <a:pPr marL="0" indent="0">
              <a:buNone/>
            </a:pPr>
            <a:r>
              <a:rPr lang="en-US" dirty="0">
                <a:latin typeface="Courier New" charset="0"/>
                <a:ea typeface="Courier New" charset="0"/>
                <a:cs typeface="Courier New" charset="0"/>
              </a:rPr>
              <a:t>	print ("File ",X," exists“)</a:t>
            </a:r>
          </a:p>
          <a:p>
            <a:pPr marL="0" indent="0">
              <a:buNone/>
            </a:pPr>
            <a:r>
              <a:rPr lang="en-US" dirty="0">
                <a:latin typeface="Courier New" charset="0"/>
                <a:ea typeface="Courier New" charset="0"/>
                <a:cs typeface="Courier New" charset="0"/>
              </a:rPr>
              <a:t>else:</a:t>
            </a:r>
          </a:p>
          <a:p>
            <a:pPr marL="0" indent="0">
              <a:buNone/>
            </a:pPr>
            <a:r>
              <a:rPr lang="en-US" dirty="0">
                <a:latin typeface="Courier New" charset="0"/>
                <a:ea typeface="Courier New" charset="0"/>
                <a:cs typeface="Courier New" charset="0"/>
              </a:rPr>
              <a:t>	print ("File ",X," does not exist“)</a:t>
            </a:r>
          </a:p>
        </p:txBody>
      </p:sp>
    </p:spTree>
    <p:extLst>
      <p:ext uri="{BB962C8B-B14F-4D97-AF65-F5344CB8AC3E}">
        <p14:creationId xmlns:p14="http://schemas.microsoft.com/office/powerpoint/2010/main" val="194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Exiting Cleanly</a:t>
            </a:r>
          </a:p>
        </p:txBody>
      </p:sp>
      <p:sp>
        <p:nvSpPr>
          <p:cNvPr id="3" name="Content Placeholder 2"/>
          <p:cNvSpPr>
            <a:spLocks noGrp="1"/>
          </p:cNvSpPr>
          <p:nvPr>
            <p:ph idx="1"/>
          </p:nvPr>
        </p:nvSpPr>
        <p:spPr/>
        <p:txBody>
          <a:bodyPr>
            <a:normAutofit/>
          </a:bodyPr>
          <a:lstStyle/>
          <a:p>
            <a:r>
              <a:rPr lang="en-US" dirty="0"/>
              <a:t>To terminate the python a script, call the exit command with a status code:</a:t>
            </a:r>
          </a:p>
          <a:p>
            <a:r>
              <a:rPr lang="en-US" dirty="0">
                <a:latin typeface="Courier New" charset="0"/>
                <a:ea typeface="Courier New" charset="0"/>
                <a:cs typeface="Courier New" charset="0"/>
              </a:rPr>
              <a:t>import sys</a:t>
            </a:r>
          </a:p>
          <a:p>
            <a:pPr lvl="1"/>
            <a:r>
              <a:rPr lang="en-US" sz="2100" dirty="0" err="1">
                <a:latin typeface="Courier New" charset="0"/>
                <a:ea typeface="Courier New" charset="0"/>
                <a:cs typeface="Courier New" charset="0"/>
              </a:rPr>
              <a:t>sys.exit</a:t>
            </a:r>
            <a:r>
              <a:rPr lang="en-US" sz="2100" dirty="0">
                <a:latin typeface="Courier New" charset="0"/>
                <a:ea typeface="Courier New" charset="0"/>
                <a:cs typeface="Courier New" charset="0"/>
              </a:rPr>
              <a:t>(0)</a:t>
            </a:r>
          </a:p>
          <a:p>
            <a:pPr lvl="2"/>
            <a:r>
              <a:rPr lang="en-US" sz="2100" dirty="0"/>
              <a:t>All went well, and the script worked; the user can relax.</a:t>
            </a:r>
          </a:p>
          <a:p>
            <a:pPr lvl="1"/>
            <a:r>
              <a:rPr lang="en-US" sz="2100" dirty="0" err="1">
                <a:latin typeface="Courier New" charset="0"/>
                <a:ea typeface="Courier New" charset="0"/>
                <a:cs typeface="Courier New" charset="0"/>
              </a:rPr>
              <a:t>sys.exit</a:t>
            </a:r>
            <a:r>
              <a:rPr lang="en-US" sz="2100" dirty="0">
                <a:latin typeface="Courier New" charset="0"/>
                <a:ea typeface="Courier New" charset="0"/>
                <a:cs typeface="Courier New" charset="0"/>
              </a:rPr>
              <a:t>(1)</a:t>
            </a:r>
          </a:p>
          <a:p>
            <a:pPr lvl="2"/>
            <a:r>
              <a:rPr lang="en-US" sz="2100" dirty="0"/>
              <a:t>Something went wrong, and the script terminated.</a:t>
            </a:r>
          </a:p>
          <a:p>
            <a:pPr lvl="2"/>
            <a:r>
              <a:rPr lang="en-US" sz="2100" dirty="0"/>
              <a:t>You can use any non-zero number instead of 1; convention is to have the specific number (“exit status code”) indicate the error that caused termination.</a:t>
            </a:r>
          </a:p>
        </p:txBody>
      </p:sp>
    </p:spTree>
    <p:extLst>
      <p:ext uri="{BB962C8B-B14F-4D97-AF65-F5344CB8AC3E}">
        <p14:creationId xmlns:p14="http://schemas.microsoft.com/office/powerpoint/2010/main" val="1817730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Conditions</a:t>
            </a:r>
          </a:p>
        </p:txBody>
      </p:sp>
      <p:sp>
        <p:nvSpPr>
          <p:cNvPr id="3" name="Content Placeholder 2"/>
          <p:cNvSpPr>
            <a:spLocks noGrp="1"/>
          </p:cNvSpPr>
          <p:nvPr>
            <p:ph idx="1"/>
          </p:nvPr>
        </p:nvSpPr>
        <p:spPr>
          <a:xfrm>
            <a:off x="628649" y="1825625"/>
            <a:ext cx="8043863" cy="4351338"/>
          </a:xfrm>
        </p:spPr>
        <p:txBody>
          <a:bodyPr>
            <a:normAutofit/>
          </a:bodyPr>
          <a:lstStyle/>
          <a:p>
            <a:r>
              <a:rPr lang="en-US" dirty="0"/>
              <a:t>To test if file </a:t>
            </a:r>
            <a:r>
              <a:rPr lang="en-US" i="1" dirty="0"/>
              <a:t>name</a:t>
            </a:r>
            <a:r>
              <a:rPr lang="en-US" dirty="0"/>
              <a:t> </a:t>
            </a:r>
            <a:r>
              <a:rPr lang="en-US" u="sng" dirty="0"/>
              <a:t>is a</a:t>
            </a:r>
            <a:r>
              <a:rPr lang="en-US" dirty="0"/>
              <a:t> regular file and </a:t>
            </a:r>
            <a:r>
              <a:rPr lang="en-US" u="sng" dirty="0"/>
              <a:t>is not </a:t>
            </a:r>
            <a:r>
              <a:rPr lang="en-US" dirty="0"/>
              <a:t>the file named “</a:t>
            </a:r>
            <a:r>
              <a:rPr lang="en-US" dirty="0" err="1"/>
              <a:t>gleep</a:t>
            </a:r>
            <a:r>
              <a:rPr lang="en-US" dirty="0"/>
              <a:t>”, do this:</a:t>
            </a:r>
          </a:p>
          <a:p>
            <a:pPr marL="0" indent="0">
              <a:buNone/>
            </a:pPr>
            <a:r>
              <a:rPr lang="en-US" sz="2000" dirty="0">
                <a:latin typeface="Courier New" charset="0"/>
                <a:ea typeface="Courier New" charset="0"/>
                <a:cs typeface="Courier New" charset="0"/>
              </a:rPr>
              <a:t>import </a:t>
            </a:r>
            <a:r>
              <a:rPr lang="en-US" sz="2000" dirty="0" err="1">
                <a:latin typeface="Courier New" charset="0"/>
                <a:ea typeface="Courier New" charset="0"/>
                <a:cs typeface="Courier New" charset="0"/>
              </a:rPr>
              <a:t>os</a:t>
            </a:r>
            <a:endParaRPr lang="en-US" sz="2000" dirty="0">
              <a:latin typeface="Courier New" charset="0"/>
              <a:ea typeface="Courier New" charset="0"/>
              <a:cs typeface="Courier New" charset="0"/>
            </a:endParaRPr>
          </a:p>
          <a:p>
            <a:pPr marL="0" indent="0">
              <a:buNone/>
            </a:pPr>
            <a:r>
              <a:rPr lang="en-US" sz="2000" dirty="0">
                <a:latin typeface="Courier New" charset="0"/>
                <a:ea typeface="Courier New" charset="0"/>
                <a:cs typeface="Courier New" charset="0"/>
              </a:rPr>
              <a:t>import sys</a:t>
            </a:r>
          </a:p>
          <a:p>
            <a:pPr marL="0" indent="0">
              <a:buNone/>
            </a:pPr>
            <a:r>
              <a:rPr lang="en-US" sz="2000" dirty="0">
                <a:latin typeface="Courier New" charset="0"/>
                <a:ea typeface="Courier New" charset="0"/>
                <a:cs typeface="Courier New" charset="0"/>
              </a:rPr>
              <a:t>FILE = input("Name of File: ")</a:t>
            </a:r>
          </a:p>
          <a:p>
            <a:pPr marL="0" indent="0">
              <a:buNone/>
            </a:pPr>
            <a:r>
              <a:rPr lang="en-US" sz="2000" dirty="0">
                <a:latin typeface="Courier New" charset="0"/>
                <a:ea typeface="Courier New" charset="0"/>
                <a:cs typeface="Courier New" charset="0"/>
              </a:rPr>
              <a:t>if( FILE != "</a:t>
            </a:r>
            <a:r>
              <a:rPr lang="en-US" sz="2000" dirty="0" err="1">
                <a:latin typeface="Courier New" charset="0"/>
                <a:ea typeface="Courier New" charset="0"/>
                <a:cs typeface="Courier New" charset="0"/>
              </a:rPr>
              <a:t>gleep</a:t>
            </a:r>
            <a:r>
              <a:rPr lang="en-US" sz="2000" dirty="0">
                <a:latin typeface="Courier New" charset="0"/>
                <a:ea typeface="Courier New" charset="0"/>
                <a:cs typeface="Courier New" charset="0"/>
              </a:rPr>
              <a:t>" </a:t>
            </a:r>
            <a:r>
              <a:rPr lang="en-US" sz="2000" b="1" dirty="0">
                <a:latin typeface="Courier New" charset="0"/>
                <a:ea typeface="Courier New" charset="0"/>
                <a:cs typeface="Courier New" charset="0"/>
              </a:rPr>
              <a:t>and</a:t>
            </a:r>
            <a:r>
              <a:rPr lang="en-US" sz="2000" dirty="0">
                <a:latin typeface="Courier New" charset="0"/>
                <a:ea typeface="Courier New" charset="0"/>
                <a:cs typeface="Courier New" charset="0"/>
              </a:rPr>
              <a:t> </a:t>
            </a:r>
            <a:r>
              <a:rPr lang="en-US" sz="2000" b="1" dirty="0">
                <a:latin typeface="Courier New" charset="0"/>
                <a:ea typeface="Courier New" charset="0"/>
                <a:cs typeface="Courier New" charset="0"/>
              </a:rPr>
              <a:t>not </a:t>
            </a:r>
            <a:r>
              <a:rPr lang="en-US" sz="2000" dirty="0" err="1">
                <a:latin typeface="Courier New" charset="0"/>
                <a:ea typeface="Courier New" charset="0"/>
                <a:cs typeface="Courier New" charset="0"/>
              </a:rPr>
              <a:t>os.path.isfile</a:t>
            </a:r>
            <a:r>
              <a:rPr lang="en-US" sz="2000" dirty="0">
                <a:latin typeface="Courier New" charset="0"/>
                <a:ea typeface="Courier New" charset="0"/>
                <a:cs typeface="Courier New" charset="0"/>
              </a:rPr>
              <a:t>(FILE)):</a:t>
            </a:r>
          </a:p>
          <a:p>
            <a:pPr marL="0" indent="0">
              <a:buNone/>
            </a:pPr>
            <a:r>
              <a:rPr lang="en-US" sz="2000" dirty="0">
                <a:latin typeface="Courier New" charset="0"/>
                <a:ea typeface="Courier New" charset="0"/>
                <a:cs typeface="Courier New" charset="0"/>
              </a:rPr>
              <a:t>	print ("not </a:t>
            </a:r>
            <a:r>
              <a:rPr lang="en-US" sz="2000" dirty="0" err="1">
                <a:latin typeface="Courier New" charset="0"/>
                <a:ea typeface="Courier New" charset="0"/>
                <a:cs typeface="Courier New" charset="0"/>
              </a:rPr>
              <a:t>gleep</a:t>
            </a:r>
            <a:r>
              <a:rPr lang="en-US" sz="2000" dirty="0">
                <a:latin typeface="Courier New" charset="0"/>
                <a:ea typeface="Courier New" charset="0"/>
                <a:cs typeface="Courier New" charset="0"/>
              </a:rPr>
              <a:t>, and a regular file”)</a:t>
            </a:r>
          </a:p>
          <a:p>
            <a:pPr marL="0" indent="0">
              <a:buNone/>
            </a:pPr>
            <a:r>
              <a:rPr lang="en-US" sz="2000" dirty="0" err="1">
                <a:latin typeface="Courier New" charset="0"/>
                <a:ea typeface="Courier New" charset="0"/>
                <a:cs typeface="Courier New" charset="0"/>
              </a:rPr>
              <a:t>sys.exit</a:t>
            </a:r>
            <a:r>
              <a:rPr lang="en-US" sz="2000" dirty="0">
                <a:latin typeface="Courier New" charset="0"/>
                <a:ea typeface="Courier New" charset="0"/>
                <a:cs typeface="Courier New" charset="0"/>
              </a:rPr>
              <a:t>(0)</a:t>
            </a:r>
          </a:p>
          <a:p>
            <a:pPr marL="457200" lvl="1" indent="0">
              <a:buNone/>
            </a:pPr>
            <a:endParaRPr lang="en-US" dirty="0">
              <a:latin typeface="Courier"/>
            </a:endParaRPr>
          </a:p>
          <a:p>
            <a:r>
              <a:rPr lang="en-US" dirty="0"/>
              <a:t>The usage of  parentheses help to identify multiple conditions</a:t>
            </a:r>
            <a:endParaRPr lang="en-US" sz="2100" dirty="0"/>
          </a:p>
        </p:txBody>
      </p:sp>
    </p:spTree>
    <p:extLst>
      <p:ext uri="{BB962C8B-B14F-4D97-AF65-F5344CB8AC3E}">
        <p14:creationId xmlns:p14="http://schemas.microsoft.com/office/powerpoint/2010/main" val="782488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 Parentheses</a:t>
            </a:r>
          </a:p>
        </p:txBody>
      </p:sp>
      <p:sp>
        <p:nvSpPr>
          <p:cNvPr id="4" name="Content Placeholder 3"/>
          <p:cNvSpPr>
            <a:spLocks noGrp="1"/>
          </p:cNvSpPr>
          <p:nvPr>
            <p:ph idx="1"/>
          </p:nvPr>
        </p:nvSpPr>
        <p:spPr>
          <a:xfrm>
            <a:off x="628649" y="1825625"/>
            <a:ext cx="8043863" cy="4351338"/>
          </a:xfrm>
        </p:spPr>
        <p:txBody>
          <a:bodyPr>
            <a:normAutofit/>
          </a:bodyPr>
          <a:lstStyle/>
          <a:p>
            <a:pPr marL="0" indent="0">
              <a:buNone/>
            </a:pPr>
            <a:r>
              <a:rPr lang="en-US" sz="1400" b="1" dirty="0">
                <a:latin typeface="Courier New" panose="02070309020205020404" pitchFamily="49" charset="0"/>
                <a:cs typeface="Courier New" panose="02070309020205020404" pitchFamily="49" charset="0"/>
              </a:rPr>
              <a:t>1.</a:t>
            </a:r>
            <a:r>
              <a:rPr lang="en-US" sz="1400" b="1" dirty="0">
                <a:solidFill>
                  <a:srgbClr val="FFC000"/>
                </a:solidFill>
                <a:latin typeface="Courier New" panose="02070309020205020404" pitchFamily="49" charset="0"/>
                <a:cs typeface="Courier New" panose="02070309020205020404" pitchFamily="49" charset="0"/>
              </a:rPr>
              <a:t> print </a:t>
            </a:r>
            <a:r>
              <a:rPr lang="en-US" sz="1400" b="1" dirty="0">
                <a:latin typeface="Courier New" panose="02070309020205020404" pitchFamily="49" charset="0"/>
                <a:cs typeface="Courier New" panose="02070309020205020404" pitchFamily="49" charset="0"/>
              </a:rPr>
              <a:t>(</a:t>
            </a:r>
            <a:r>
              <a:rPr lang="en-US" sz="1400" b="1" dirty="0">
                <a:solidFill>
                  <a:schemeClr val="accent6"/>
                </a:solidFill>
                <a:latin typeface="Courier New" panose="02070309020205020404" pitchFamily="49" charset="0"/>
                <a:cs typeface="Courier New" panose="02070309020205020404" pitchFamily="49" charset="0"/>
              </a:rPr>
              <a:t>“we assign 100 to X and test if 0 &lt;= SX &lt;= 10 or SX is 100”</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2. X</a:t>
            </a:r>
            <a:r>
              <a:rPr lang="en-US" sz="1400" b="1" dirty="0">
                <a:solidFill>
                  <a:srgbClr val="FFC000"/>
                </a:solidFill>
                <a:latin typeface="Courier New" panose="02070309020205020404" pitchFamily="49" charset="0"/>
                <a:cs typeface="Courier New" panose="02070309020205020404" pitchFamily="49" charset="0"/>
              </a:rPr>
              <a:t>=</a:t>
            </a:r>
            <a:r>
              <a:rPr lang="en-US" sz="1400" b="1" dirty="0">
                <a:solidFill>
                  <a:srgbClr val="00FF00"/>
                </a:solidFill>
                <a:latin typeface="Courier New" panose="02070309020205020404" pitchFamily="49" charset="0"/>
                <a:cs typeface="Courier New" panose="02070309020205020404" pitchFamily="49" charset="0"/>
              </a:rPr>
              <a:t>100</a:t>
            </a:r>
          </a:p>
          <a:p>
            <a:pPr marL="0" indent="0">
              <a:buNone/>
            </a:pPr>
            <a:r>
              <a:rPr lang="en-US" sz="1400" b="1" dirty="0">
                <a:latin typeface="Courier New" panose="02070309020205020404" pitchFamily="49" charset="0"/>
                <a:cs typeface="Courier New" panose="02070309020205020404" pitchFamily="49" charset="0"/>
              </a:rPr>
              <a:t>3.</a:t>
            </a:r>
            <a:r>
              <a:rPr lang="en-US" sz="1400" b="1" dirty="0">
                <a:solidFill>
                  <a:srgbClr val="FFC000"/>
                </a:solidFill>
                <a:latin typeface="Courier New" panose="02070309020205020404" pitchFamily="49" charset="0"/>
                <a:cs typeface="Courier New" panose="02070309020205020404" pitchFamily="49" charset="0"/>
              </a:rPr>
              <a:t> if</a:t>
            </a:r>
            <a:r>
              <a:rPr lang="en-US" sz="1400" b="1" dirty="0">
                <a:latin typeface="Courier New" panose="02070309020205020404" pitchFamily="49" charset="0"/>
                <a:cs typeface="Courier New" panose="02070309020205020404" pitchFamily="49" charset="0"/>
              </a:rPr>
              <a:t> (X </a:t>
            </a:r>
            <a:r>
              <a:rPr lang="en-US" sz="1400" b="1" dirty="0">
                <a:solidFill>
                  <a:srgbClr val="FFC000"/>
                </a:solidFill>
                <a:latin typeface="Courier New" panose="02070309020205020404" pitchFamily="49" charset="0"/>
                <a:cs typeface="Courier New" panose="02070309020205020404" pitchFamily="49" charset="0"/>
              </a:rPr>
              <a:t>&gt;= </a:t>
            </a:r>
            <a:r>
              <a:rPr lang="en-US" sz="1400" b="1" dirty="0">
                <a:solidFill>
                  <a:srgbClr val="00FF00"/>
                </a:solidFill>
                <a:latin typeface="Courier New" panose="02070309020205020404" pitchFamily="49" charset="0"/>
                <a:cs typeface="Courier New" panose="02070309020205020404" pitchFamily="49" charset="0"/>
              </a:rPr>
              <a:t>0</a:t>
            </a:r>
            <a:r>
              <a:rPr lang="en-US" sz="1400" b="1" dirty="0">
                <a:latin typeface="Courier New" panose="02070309020205020404" pitchFamily="49" charset="0"/>
                <a:cs typeface="Courier New" panose="02070309020205020404" pitchFamily="49" charset="0"/>
              </a:rPr>
              <a:t>) and (X </a:t>
            </a:r>
            <a:r>
              <a:rPr lang="en-US" sz="1400" b="1" dirty="0">
                <a:solidFill>
                  <a:srgbClr val="FFC000"/>
                </a:solidFill>
                <a:latin typeface="Courier New" panose="02070309020205020404" pitchFamily="49" charset="0"/>
                <a:cs typeface="Courier New" panose="02070309020205020404" pitchFamily="49" charset="0"/>
              </a:rPr>
              <a:t>&lt;= </a:t>
            </a:r>
            <a:r>
              <a:rPr lang="en-US" sz="1400" b="1" dirty="0">
                <a:solidFill>
                  <a:srgbClr val="00FF00"/>
                </a:solidFill>
                <a:latin typeface="Courier New" panose="02070309020205020404" pitchFamily="49" charset="0"/>
                <a:cs typeface="Courier New" panose="02070309020205020404" pitchFamily="49" charset="0"/>
              </a:rPr>
              <a:t>100</a:t>
            </a:r>
            <a:r>
              <a:rPr lang="en-US" sz="1400" b="1" dirty="0">
                <a:latin typeface="Courier New" panose="02070309020205020404" pitchFamily="49" charset="0"/>
                <a:cs typeface="Courier New" panose="02070309020205020404" pitchFamily="49" charset="0"/>
              </a:rPr>
              <a:t> </a:t>
            </a:r>
            <a:r>
              <a:rPr lang="en-US" sz="1400" b="1" dirty="0">
                <a:solidFill>
                  <a:srgbClr val="FFC000"/>
                </a:solidFill>
                <a:latin typeface="Courier New" panose="02070309020205020404" pitchFamily="49" charset="0"/>
                <a:cs typeface="Courier New" panose="02070309020205020404" pitchFamily="49" charset="0"/>
              </a:rPr>
              <a:t>or</a:t>
            </a:r>
            <a:r>
              <a:rPr lang="en-US" sz="1400" b="1" dirty="0">
                <a:latin typeface="Courier New" panose="02070309020205020404" pitchFamily="49" charset="0"/>
                <a:cs typeface="Courier New" panose="02070309020205020404" pitchFamily="49" charset="0"/>
              </a:rPr>
              <a:t> X </a:t>
            </a:r>
            <a:r>
              <a:rPr lang="en-US" sz="1400" b="1" dirty="0">
                <a:solidFill>
                  <a:srgbClr val="FFC000"/>
                </a:solidFill>
                <a:latin typeface="Courier New" panose="02070309020205020404" pitchFamily="49" charset="0"/>
                <a:cs typeface="Courier New" panose="02070309020205020404" pitchFamily="49" charset="0"/>
              </a:rPr>
              <a:t>&lt;=</a:t>
            </a:r>
            <a:r>
              <a:rPr lang="en-US" sz="1400" b="1" dirty="0">
                <a:solidFill>
                  <a:srgbClr val="00FF00"/>
                </a:solidFill>
                <a:latin typeface="Courier New" panose="02070309020205020404" pitchFamily="49" charset="0"/>
                <a:cs typeface="Courier New" panose="02070309020205020404" pitchFamily="49" charset="0"/>
              </a:rPr>
              <a:t>10</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3.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 (</a:t>
            </a:r>
            <a:r>
              <a:rPr lang="en-US" sz="1400" b="1" dirty="0">
                <a:solidFill>
                  <a:schemeClr val="accent6"/>
                </a:solidFill>
                <a:latin typeface="Courier New" panose="02070309020205020404" pitchFamily="49" charset="0"/>
                <a:cs typeface="Courier New" panose="02070309020205020404" pitchFamily="49" charset="0"/>
              </a:rPr>
              <a:t>“X, which is ”,X,”, is between 0 and 10 or is 100”</a:t>
            </a:r>
            <a:r>
              <a:rPr lang="en-US" sz="1400" b="1" dirty="0">
                <a:latin typeface="Courier New" panose="02070309020205020404" pitchFamily="49" charset="0"/>
                <a:cs typeface="Courier New" panose="02070309020205020404" pitchFamily="49" charset="0"/>
              </a:rPr>
              <a:t>)</a:t>
            </a:r>
            <a:endParaRPr lang="en-US" sz="1400" b="1" dirty="0">
              <a:solidFill>
                <a:schemeClr val="accent6"/>
              </a:solidFill>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4.</a:t>
            </a:r>
            <a:r>
              <a:rPr lang="en-US" sz="1400" b="1" dirty="0">
                <a:solidFill>
                  <a:srgbClr val="FFC000"/>
                </a:solidFill>
                <a:latin typeface="Courier New" panose="02070309020205020404" pitchFamily="49" charset="0"/>
                <a:cs typeface="Courier New" panose="02070309020205020404" pitchFamily="49" charset="0"/>
              </a:rPr>
              <a:t> else</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5.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 (</a:t>
            </a:r>
            <a:r>
              <a:rPr lang="en-US" sz="1400" b="1" dirty="0">
                <a:solidFill>
                  <a:schemeClr val="accent6"/>
                </a:solidFill>
                <a:latin typeface="Courier New" panose="02070309020205020404" pitchFamily="49" charset="0"/>
                <a:cs typeface="Courier New" panose="02070309020205020404" pitchFamily="49" charset="0"/>
              </a:rPr>
              <a:t>“X, which is ”,X,”, is not between 0 and 10 or is 100”</a:t>
            </a:r>
            <a:r>
              <a:rPr lang="en-US" sz="1400" b="1" dirty="0">
                <a:latin typeface="Courier New" panose="02070309020205020404" pitchFamily="49" charset="0"/>
                <a:cs typeface="Courier New" panose="02070309020205020404" pitchFamily="49" charset="0"/>
              </a:rPr>
              <a:t>)</a:t>
            </a:r>
            <a:endParaRPr lang="en-US" sz="1400" b="1" dirty="0">
              <a:solidFill>
                <a:schemeClr val="accent6"/>
              </a:solidFill>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6. </a:t>
            </a:r>
            <a:r>
              <a:rPr lang="en-US" sz="1400" b="1" dirty="0" err="1">
                <a:latin typeface="Courier New" panose="02070309020205020404" pitchFamily="49" charset="0"/>
                <a:cs typeface="Courier New" panose="02070309020205020404" pitchFamily="49" charset="0"/>
              </a:rPr>
              <a:t>sys.exit</a:t>
            </a:r>
            <a:r>
              <a:rPr lang="en-US" sz="1400" b="1" dirty="0">
                <a:latin typeface="Courier New" panose="02070309020205020404" pitchFamily="49" charset="0"/>
                <a:cs typeface="Courier New" panose="02070309020205020404" pitchFamily="49" charset="0"/>
              </a:rPr>
              <a:t> (</a:t>
            </a:r>
            <a:r>
              <a:rPr lang="en-US" sz="1400" b="1" dirty="0">
                <a:solidFill>
                  <a:srgbClr val="00FF00"/>
                </a:solidFill>
                <a:latin typeface="Courier New" panose="02070309020205020404" pitchFamily="49" charset="0"/>
                <a:cs typeface="Courier New" panose="02070309020205020404" pitchFamily="49" charset="0"/>
              </a:rPr>
              <a:t>0</a:t>
            </a:r>
            <a:r>
              <a:rPr lang="en-US" sz="1400" b="1" dirty="0">
                <a:latin typeface="Courier New" panose="02070309020205020404" pitchFamily="49" charset="0"/>
                <a:cs typeface="Courier New" panose="02070309020205020404" pitchFamily="49" charset="0"/>
              </a:rPr>
              <a:t>)</a:t>
            </a:r>
          </a:p>
          <a:p>
            <a:endParaRPr lang="en-US" dirty="0"/>
          </a:p>
          <a:p>
            <a:pPr marL="0" indent="0">
              <a:buNone/>
            </a:pPr>
            <a:endParaRPr lang="en-US" dirty="0"/>
          </a:p>
          <a:p>
            <a:pPr marL="0" indent="0">
              <a:buNone/>
            </a:pPr>
            <a:r>
              <a:rPr lang="en-US" sz="1800" b="1" dirty="0" err="1">
                <a:latin typeface="Courier New" charset="0"/>
                <a:ea typeface="Courier New" charset="0"/>
                <a:cs typeface="Courier New" charset="0"/>
              </a:rPr>
              <a:t>cservin</a:t>
            </a:r>
            <a:r>
              <a:rPr lang="en-US" sz="1800" b="1" dirty="0">
                <a:latin typeface="Courier New" charset="0"/>
                <a:ea typeface="Courier New" charset="0"/>
                <a:cs typeface="Courier New" charset="0"/>
              </a:rPr>
              <a:t>&gt; python bool2.py </a:t>
            </a:r>
          </a:p>
          <a:p>
            <a:pPr marL="0" indent="0">
              <a:buNone/>
            </a:pPr>
            <a:r>
              <a:rPr lang="en-US" sz="1800" dirty="0">
                <a:latin typeface="Courier New" charset="0"/>
                <a:ea typeface="Courier New" charset="0"/>
                <a:cs typeface="Courier New" charset="0"/>
              </a:rPr>
              <a:t>we assign 100 to X and test if 0 &lt;= $X &lt;= 10 or $X is 100</a:t>
            </a:r>
          </a:p>
          <a:p>
            <a:pPr marL="0" indent="0">
              <a:buNone/>
            </a:pPr>
            <a:r>
              <a:rPr lang="en-US" sz="1800" dirty="0">
                <a:latin typeface="Courier New" charset="0"/>
                <a:ea typeface="Courier New" charset="0"/>
                <a:cs typeface="Courier New" charset="0"/>
              </a:rPr>
              <a:t>X, which is  100 , is between 0 and 10 or is 100…</a:t>
            </a:r>
          </a:p>
          <a:p>
            <a:endParaRPr lang="en-US" dirty="0"/>
          </a:p>
        </p:txBody>
      </p:sp>
      <p:sp>
        <p:nvSpPr>
          <p:cNvPr id="8" name="Content Placeholder 2"/>
          <p:cNvSpPr txBox="1">
            <a:spLocks/>
          </p:cNvSpPr>
          <p:nvPr/>
        </p:nvSpPr>
        <p:spPr>
          <a:xfrm>
            <a:off x="628650" y="4072132"/>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885154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2</a:t>
            </a:r>
          </a:p>
        </p:txBody>
      </p:sp>
      <p:sp>
        <p:nvSpPr>
          <p:cNvPr id="3" name="Content Placeholder 2"/>
          <p:cNvSpPr>
            <a:spLocks noGrp="1"/>
          </p:cNvSpPr>
          <p:nvPr>
            <p:ph idx="1"/>
          </p:nvPr>
        </p:nvSpPr>
        <p:spPr/>
        <p:txBody>
          <a:bodyPr>
            <a:normAutofit/>
          </a:bodyPr>
          <a:lstStyle/>
          <a:p>
            <a:r>
              <a:rPr lang="en-US" dirty="0"/>
              <a:t>This exercise introduces you to working with variables and using their values to control execution.</a:t>
            </a:r>
          </a:p>
          <a:p>
            <a:r>
              <a:rPr lang="en-US" dirty="0"/>
              <a:t>After completing this exercise, you will be able to:</a:t>
            </a:r>
          </a:p>
          <a:p>
            <a:pPr lvl="1"/>
            <a:r>
              <a:rPr lang="en-US" sz="2100" dirty="0"/>
              <a:t>Define and use variables in a script</a:t>
            </a:r>
          </a:p>
          <a:p>
            <a:pPr lvl="1"/>
            <a:r>
              <a:rPr lang="en-US" sz="2100" dirty="0"/>
              <a:t>Combine conditions using a Boolean</a:t>
            </a:r>
          </a:p>
          <a:p>
            <a:pPr lvl="1"/>
            <a:r>
              <a:rPr lang="en-US" sz="2100" dirty="0"/>
              <a:t>Exit a script without going to the end of the script file</a:t>
            </a:r>
          </a:p>
        </p:txBody>
      </p:sp>
    </p:spTree>
    <p:extLst>
      <p:ext uri="{BB962C8B-B14F-4D97-AF65-F5344CB8AC3E}">
        <p14:creationId xmlns:p14="http://schemas.microsoft.com/office/powerpoint/2010/main" val="1245780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Files</a:t>
            </a:r>
          </a:p>
        </p:txBody>
      </p:sp>
      <p:sp>
        <p:nvSpPr>
          <p:cNvPr id="3" name="Content Placeholder 2"/>
          <p:cNvSpPr>
            <a:spLocks noGrp="1"/>
          </p:cNvSpPr>
          <p:nvPr>
            <p:ph idx="1"/>
          </p:nvPr>
        </p:nvSpPr>
        <p:spPr>
          <a:xfrm>
            <a:off x="628650" y="1439862"/>
            <a:ext cx="7886700" cy="4860925"/>
          </a:xfrm>
        </p:spPr>
        <p:txBody>
          <a:bodyPr>
            <a:normAutofit/>
          </a:bodyPr>
          <a:lstStyle/>
          <a:p>
            <a:r>
              <a:rPr lang="en-US" dirty="0"/>
              <a:t>Like regular files, but:</a:t>
            </a:r>
          </a:p>
          <a:p>
            <a:pPr lvl="1"/>
            <a:r>
              <a:rPr lang="en-US" sz="2100" dirty="0"/>
              <a:t>Deleted after use</a:t>
            </a:r>
          </a:p>
          <a:p>
            <a:pPr lvl="1"/>
            <a:r>
              <a:rPr lang="en-US" sz="2100" dirty="0"/>
              <a:t>Usually named by something unique to the process </a:t>
            </a:r>
          </a:p>
          <a:p>
            <a:pPr lvl="1"/>
            <a:r>
              <a:rPr lang="en-US" sz="2100" dirty="0"/>
              <a:t>Libraries:</a:t>
            </a:r>
          </a:p>
          <a:p>
            <a:pPr lvl="2"/>
            <a:r>
              <a:rPr lang="en-US" sz="2100" dirty="0">
                <a:latin typeface="Courier New" charset="0"/>
                <a:ea typeface="Courier New" charset="0"/>
                <a:cs typeface="Courier New" charset="0"/>
              </a:rPr>
              <a:t>import </a:t>
            </a:r>
            <a:r>
              <a:rPr lang="en-US" sz="2100" b="1" dirty="0" err="1">
                <a:latin typeface="Courier New" charset="0"/>
                <a:ea typeface="Courier New" charset="0"/>
                <a:cs typeface="Courier New" charset="0"/>
              </a:rPr>
              <a:t>os</a:t>
            </a:r>
            <a:r>
              <a:rPr lang="en-US" sz="2100" dirty="0">
                <a:latin typeface="Courier New" charset="0"/>
                <a:ea typeface="Courier New" charset="0"/>
                <a:cs typeface="Courier New" charset="0"/>
              </a:rPr>
              <a:t> </a:t>
            </a:r>
          </a:p>
          <a:p>
            <a:pPr lvl="2"/>
            <a:r>
              <a:rPr lang="en-US" sz="2100" dirty="0">
                <a:latin typeface="Courier New" charset="0"/>
                <a:ea typeface="Courier New" charset="0"/>
                <a:cs typeface="Courier New" charset="0"/>
              </a:rPr>
              <a:t>import </a:t>
            </a:r>
            <a:r>
              <a:rPr lang="en-US" sz="2100" b="1" dirty="0">
                <a:latin typeface="Courier New" charset="0"/>
                <a:ea typeface="Courier New" charset="0"/>
                <a:cs typeface="Courier New" charset="0"/>
              </a:rPr>
              <a:t>tempfile</a:t>
            </a:r>
            <a:endParaRPr lang="en-US" sz="2100" dirty="0">
              <a:latin typeface="Courier New" charset="0"/>
              <a:ea typeface="Courier New" charset="0"/>
              <a:cs typeface="Courier New" charset="0"/>
            </a:endParaRPr>
          </a:p>
          <a:p>
            <a:pPr indent="0">
              <a:buNone/>
            </a:pPr>
            <a:endParaRPr lang="en-US" dirty="0"/>
          </a:p>
        </p:txBody>
      </p:sp>
    </p:spTree>
    <p:extLst>
      <p:ext uri="{BB962C8B-B14F-4D97-AF65-F5344CB8AC3E}">
        <p14:creationId xmlns:p14="http://schemas.microsoft.com/office/powerpoint/2010/main" val="201520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Understand the Problem</a:t>
            </a:r>
          </a:p>
        </p:txBody>
      </p:sp>
      <p:sp>
        <p:nvSpPr>
          <p:cNvPr id="3" name="Content Placeholder 2"/>
          <p:cNvSpPr>
            <a:spLocks noGrp="1"/>
          </p:cNvSpPr>
          <p:nvPr>
            <p:ph idx="1"/>
          </p:nvPr>
        </p:nvSpPr>
        <p:spPr/>
        <p:txBody>
          <a:bodyPr/>
          <a:lstStyle/>
          <a:p>
            <a:r>
              <a:rPr lang="en-US" dirty="0"/>
              <a:t>Record the file attributes and name in a file.</a:t>
            </a:r>
          </a:p>
          <a:p>
            <a:r>
              <a:rPr lang="en-US" dirty="0"/>
              <a:t>Later, generate a new record of the file attributes and name.</a:t>
            </a:r>
          </a:p>
          <a:p>
            <a:r>
              <a:rPr lang="en-US" dirty="0"/>
              <a:t>Compare the new ones with the ones in the file.</a:t>
            </a:r>
          </a:p>
          <a:p>
            <a:r>
              <a:rPr lang="en-US" dirty="0"/>
              <a:t>Report the names of the files that have changed.</a:t>
            </a:r>
          </a:p>
        </p:txBody>
      </p:sp>
    </p:spTree>
    <p:extLst>
      <p:ext uri="{BB962C8B-B14F-4D97-AF65-F5344CB8AC3E}">
        <p14:creationId xmlns:p14="http://schemas.microsoft.com/office/powerpoint/2010/main" val="1214032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Files (</a:t>
            </a:r>
            <a:r>
              <a:rPr lang="en-US" dirty="0" err="1"/>
              <a:t>cont</a:t>
            </a:r>
            <a:r>
              <a:rPr lang="en-US" dirty="0"/>
              <a:t>)</a:t>
            </a:r>
          </a:p>
        </p:txBody>
      </p:sp>
      <p:sp>
        <p:nvSpPr>
          <p:cNvPr id="3" name="Content Placeholder 2"/>
          <p:cNvSpPr>
            <a:spLocks noGrp="1"/>
          </p:cNvSpPr>
          <p:nvPr>
            <p:ph idx="1"/>
          </p:nvPr>
        </p:nvSpPr>
        <p:spPr>
          <a:xfrm>
            <a:off x="628650" y="1439862"/>
            <a:ext cx="8515350" cy="4860925"/>
          </a:xfrm>
        </p:spPr>
        <p:txBody>
          <a:bodyPr>
            <a:normAutofit fontScale="85000" lnSpcReduction="20000"/>
          </a:bodyPr>
          <a:lstStyle/>
          <a:p>
            <a:pPr indent="0">
              <a:buNone/>
            </a:pPr>
            <a:endParaRPr lang="en-US" sz="1700" b="1" dirty="0">
              <a:latin typeface="Courier New" panose="02070309020205020404" pitchFamily="49" charset="0"/>
              <a:cs typeface="Courier New" panose="02070309020205020404" pitchFamily="49" charset="0"/>
            </a:endParaRPr>
          </a:p>
          <a:p>
            <a:pPr indent="0">
              <a:buNone/>
            </a:pPr>
            <a:r>
              <a:rPr lang="en-US" sz="1700" b="1" dirty="0">
                <a:latin typeface="Courier New" panose="02070309020205020404" pitchFamily="49" charset="0"/>
                <a:cs typeface="Courier New" panose="02070309020205020404" pitchFamily="49" charset="0"/>
              </a:rPr>
              <a:t>1.	</a:t>
            </a:r>
            <a:r>
              <a:rPr lang="en-US" sz="1700" b="1" dirty="0">
                <a:solidFill>
                  <a:srgbClr val="FFC000"/>
                </a:solidFill>
                <a:latin typeface="Courier New" panose="02070309020205020404" pitchFamily="49" charset="0"/>
                <a:cs typeface="Courier New" panose="02070309020205020404" pitchFamily="49" charset="0"/>
              </a:rPr>
              <a:t>import</a:t>
            </a:r>
            <a:r>
              <a:rPr lang="en-US" sz="1700" b="1" dirty="0">
                <a:latin typeface="Courier New" panose="02070309020205020404" pitchFamily="49" charset="0"/>
                <a:cs typeface="Courier New" panose="02070309020205020404" pitchFamily="49" charset="0"/>
              </a:rPr>
              <a:t> os</a:t>
            </a:r>
          </a:p>
          <a:p>
            <a:pPr indent="0">
              <a:buNone/>
            </a:pPr>
            <a:r>
              <a:rPr lang="en-US" sz="1700" b="1" dirty="0">
                <a:latin typeface="Courier New" panose="02070309020205020404" pitchFamily="49" charset="0"/>
                <a:cs typeface="Courier New" panose="02070309020205020404" pitchFamily="49" charset="0"/>
              </a:rPr>
              <a:t>2.	</a:t>
            </a:r>
            <a:r>
              <a:rPr lang="en-US" sz="1700" b="1" dirty="0">
                <a:solidFill>
                  <a:srgbClr val="FFC000"/>
                </a:solidFill>
                <a:latin typeface="Courier New" panose="02070309020205020404" pitchFamily="49" charset="0"/>
                <a:cs typeface="Courier New" panose="02070309020205020404" pitchFamily="49" charset="0"/>
              </a:rPr>
              <a:t>import </a:t>
            </a:r>
            <a:r>
              <a:rPr lang="en-US" sz="1700" b="1" dirty="0">
                <a:latin typeface="Courier New" panose="02070309020205020404" pitchFamily="49" charset="0"/>
                <a:cs typeface="Courier New" panose="02070309020205020404" pitchFamily="49" charset="0"/>
              </a:rPr>
              <a:t>tempfile</a:t>
            </a:r>
          </a:p>
          <a:p>
            <a:pPr indent="0">
              <a:buNone/>
            </a:pPr>
            <a:r>
              <a:rPr lang="en-US" sz="1700" b="1" dirty="0">
                <a:latin typeface="Courier New" panose="02070309020205020404" pitchFamily="49" charset="0"/>
                <a:cs typeface="Courier New" panose="02070309020205020404" pitchFamily="49" charset="0"/>
              </a:rPr>
              <a:t>3.	</a:t>
            </a:r>
            <a:r>
              <a:rPr lang="en-US" sz="1700" b="1" dirty="0">
                <a:solidFill>
                  <a:srgbClr val="FFC000"/>
                </a:solidFill>
                <a:latin typeface="Courier New" panose="02070309020205020404" pitchFamily="49" charset="0"/>
                <a:cs typeface="Courier New" panose="02070309020205020404" pitchFamily="49" charset="0"/>
              </a:rPr>
              <a:t>print</a:t>
            </a:r>
            <a:r>
              <a:rPr lang="en-US" sz="1700" b="1" dirty="0">
                <a:latin typeface="Courier New" panose="02070309020205020404" pitchFamily="49" charset="0"/>
                <a:cs typeface="Courier New" panose="02070309020205020404" pitchFamily="49" charset="0"/>
              </a:rPr>
              <a:t> (</a:t>
            </a:r>
            <a:r>
              <a:rPr lang="en-US" sz="1700" b="1" dirty="0">
                <a:solidFill>
                  <a:schemeClr val="accent6"/>
                </a:solidFill>
                <a:latin typeface="Courier New" panose="02070309020205020404" pitchFamily="49" charset="0"/>
                <a:cs typeface="Courier New" panose="02070309020205020404" pitchFamily="49" charset="0"/>
              </a:rPr>
              <a:t>‘Creating a temporary file:’</a:t>
            </a:r>
            <a:r>
              <a:rPr lang="en-US" sz="1700" b="1" dirty="0">
                <a:latin typeface="Courier New" panose="02070309020205020404" pitchFamily="49" charset="0"/>
                <a:cs typeface="Courier New" panose="02070309020205020404" pitchFamily="49" charset="0"/>
              </a:rPr>
              <a:t>)</a:t>
            </a:r>
          </a:p>
          <a:p>
            <a:pPr indent="0">
              <a:buNone/>
            </a:pPr>
            <a:r>
              <a:rPr lang="en-US" sz="1700" b="1" dirty="0">
                <a:latin typeface="Courier New" panose="02070309020205020404" pitchFamily="49" charset="0"/>
                <a:cs typeface="Courier New" panose="02070309020205020404" pitchFamily="49" charset="0"/>
              </a:rPr>
              <a:t>4.	processID </a:t>
            </a:r>
            <a:r>
              <a:rPr lang="en-US" sz="1700" b="1" dirty="0">
                <a:solidFill>
                  <a:srgbClr val="FFC000"/>
                </a:solidFill>
                <a:latin typeface="Courier New" panose="02070309020205020404" pitchFamily="49" charset="0"/>
                <a:cs typeface="Courier New" panose="02070309020205020404" pitchFamily="49" charset="0"/>
              </a:rPr>
              <a:t>=</a:t>
            </a:r>
            <a:r>
              <a:rPr lang="en-US" sz="1700" b="1" dirty="0">
                <a:latin typeface="Courier New" panose="02070309020205020404" pitchFamily="49" charset="0"/>
                <a:cs typeface="Courier New" panose="02070309020205020404" pitchFamily="49" charset="0"/>
              </a:rPr>
              <a:t> str(os.getpid())        </a:t>
            </a:r>
            <a:r>
              <a:rPr lang="en-US" sz="1700" dirty="0">
                <a:latin typeface="Courier New" panose="02070309020205020404" pitchFamily="49" charset="0"/>
                <a:cs typeface="Courier New" panose="02070309020205020404" pitchFamily="49" charset="0"/>
              </a:rPr>
              <a:t>#get process id from sys</a:t>
            </a:r>
          </a:p>
          <a:p>
            <a:pPr indent="0">
              <a:buNone/>
            </a:pPr>
            <a:r>
              <a:rPr lang="en-US" sz="1700" b="1" dirty="0">
                <a:latin typeface="Courier New" panose="02070309020205020404" pitchFamily="49" charset="0"/>
                <a:cs typeface="Courier New" panose="02070309020205020404" pitchFamily="49" charset="0"/>
              </a:rPr>
              <a:t>5.	filename</a:t>
            </a:r>
            <a:r>
              <a:rPr lang="en-US" sz="1700" b="1" dirty="0">
                <a:solidFill>
                  <a:srgbClr val="FFC000"/>
                </a:solidFill>
                <a:latin typeface="Courier New" panose="02070309020205020404" pitchFamily="49" charset="0"/>
                <a:cs typeface="Courier New" panose="02070309020205020404" pitchFamily="49" charset="0"/>
              </a:rPr>
              <a:t> = </a:t>
            </a:r>
            <a:r>
              <a:rPr lang="en-US" sz="1700" b="1" dirty="0">
                <a:solidFill>
                  <a:schemeClr val="accent6"/>
                </a:solidFill>
                <a:latin typeface="Courier New" panose="02070309020205020404" pitchFamily="49" charset="0"/>
                <a:cs typeface="Courier New" panose="02070309020205020404" pitchFamily="49" charset="0"/>
              </a:rPr>
              <a:t>“/tmp/”</a:t>
            </a:r>
            <a:r>
              <a:rPr lang="en-US" sz="1700" b="1" dirty="0">
                <a:solidFill>
                  <a:srgbClr val="FFC000"/>
                </a:solidFill>
                <a:latin typeface="Courier New" panose="02070309020205020404" pitchFamily="49" charset="0"/>
                <a:cs typeface="Courier New" panose="02070309020205020404" pitchFamily="49" charset="0"/>
              </a:rPr>
              <a:t>+</a:t>
            </a:r>
            <a:r>
              <a:rPr lang="en-US" sz="1700" b="1" dirty="0">
                <a:latin typeface="Courier New" panose="02070309020205020404" pitchFamily="49" charset="0"/>
                <a:cs typeface="Courier New" panose="02070309020205020404" pitchFamily="49" charset="0"/>
              </a:rPr>
              <a:t>processID</a:t>
            </a:r>
            <a:r>
              <a:rPr lang="en-US" sz="1700" b="1" dirty="0">
                <a:solidFill>
                  <a:srgbClr val="FFC000"/>
                </a:solidFill>
                <a:latin typeface="Courier New" panose="02070309020205020404" pitchFamily="49" charset="0"/>
                <a:cs typeface="Courier New" panose="02070309020205020404" pitchFamily="49" charset="0"/>
              </a:rPr>
              <a:t>+</a:t>
            </a:r>
            <a:r>
              <a:rPr lang="en-US" sz="1700" b="1" dirty="0">
                <a:solidFill>
                  <a:schemeClr val="accent6"/>
                </a:solidFill>
                <a:latin typeface="Courier New" panose="02070309020205020404" pitchFamily="49" charset="0"/>
                <a:cs typeface="Courier New" panose="02070309020205020404" pitchFamily="49" charset="0"/>
              </a:rPr>
              <a:t>”.txt</a:t>
            </a:r>
            <a:r>
              <a:rPr lang="en-US" sz="1700" dirty="0">
                <a:latin typeface="Courier New" panose="02070309020205020404" pitchFamily="49" charset="0"/>
                <a:cs typeface="Courier New" panose="02070309020205020404" pitchFamily="49" charset="0"/>
              </a:rPr>
              <a:t>” #create a file name with pid</a:t>
            </a:r>
          </a:p>
          <a:p>
            <a:pPr indent="0">
              <a:buNone/>
            </a:pPr>
            <a:r>
              <a:rPr lang="en-US" sz="1700" b="1" dirty="0">
                <a:latin typeface="Courier New" panose="02070309020205020404" pitchFamily="49" charset="0"/>
                <a:cs typeface="Courier New" panose="02070309020205020404" pitchFamily="49" charset="0"/>
              </a:rPr>
              <a:t>6.	tmp </a:t>
            </a:r>
            <a:r>
              <a:rPr lang="en-US" sz="1700" b="1" dirty="0">
                <a:solidFill>
                  <a:srgbClr val="FFC000"/>
                </a:solidFill>
                <a:latin typeface="Courier New" panose="02070309020205020404" pitchFamily="49" charset="0"/>
                <a:cs typeface="Courier New" panose="02070309020205020404" pitchFamily="49" charset="0"/>
              </a:rPr>
              <a:t>=</a:t>
            </a:r>
            <a:r>
              <a:rPr lang="en-US" sz="1700" b="1" dirty="0">
                <a:latin typeface="Courier New" panose="02070309020205020404" pitchFamily="49" charset="0"/>
                <a:cs typeface="Courier New" panose="02070309020205020404" pitchFamily="49" charset="0"/>
              </a:rPr>
              <a:t> open(filename, ‘w’)	          </a:t>
            </a:r>
            <a:r>
              <a:rPr lang="en-US" sz="1700" dirty="0">
                <a:latin typeface="Courier New" panose="02070309020205020404" pitchFamily="49" charset="0"/>
                <a:cs typeface="Courier New" panose="02070309020205020404" pitchFamily="49" charset="0"/>
              </a:rPr>
              <a:t>#open as write file current tmp file</a:t>
            </a:r>
          </a:p>
          <a:p>
            <a:pPr indent="0">
              <a:buNone/>
            </a:pPr>
            <a:r>
              <a:rPr lang="en-US" sz="1700" b="1" dirty="0">
                <a:latin typeface="Courier New" panose="02070309020205020404" pitchFamily="49" charset="0"/>
                <a:cs typeface="Courier New" panose="02070309020205020404" pitchFamily="49" charset="0"/>
              </a:rPr>
              <a:t>7.	</a:t>
            </a:r>
            <a:r>
              <a:rPr lang="en-US" sz="1700" b="1" dirty="0">
                <a:solidFill>
                  <a:srgbClr val="FFC000"/>
                </a:solidFill>
                <a:latin typeface="Courier New" panose="02070309020205020404" pitchFamily="49" charset="0"/>
                <a:cs typeface="Courier New" panose="02070309020205020404" pitchFamily="49" charset="0"/>
              </a:rPr>
              <a:t>print</a:t>
            </a:r>
            <a:r>
              <a:rPr lang="en-US" sz="1700" b="1" dirty="0">
                <a:latin typeface="Courier New" panose="02070309020205020404" pitchFamily="49" charset="0"/>
                <a:cs typeface="Courier New" panose="02070309020205020404" pitchFamily="49" charset="0"/>
              </a:rPr>
              <a:t> (</a:t>
            </a:r>
            <a:r>
              <a:rPr lang="en-US" sz="1700" b="1" dirty="0">
                <a:solidFill>
                  <a:schemeClr val="accent6"/>
                </a:solidFill>
                <a:latin typeface="Courier New" panose="02070309020205020404" pitchFamily="49" charset="0"/>
                <a:cs typeface="Courier New" panose="02070309020205020404" pitchFamily="49" charset="0"/>
              </a:rPr>
              <a:t>‘tmp file:’</a:t>
            </a:r>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tmp</a:t>
            </a:r>
            <a:r>
              <a:rPr lang="en-US" sz="1700" b="1" dirty="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#print info of the current tmp file</a:t>
            </a:r>
          </a:p>
          <a:p>
            <a:pPr indent="0">
              <a:buNone/>
            </a:pPr>
            <a:r>
              <a:rPr lang="en-US" sz="1700" b="1" dirty="0">
                <a:latin typeface="Courier New" panose="02070309020205020404" pitchFamily="49" charset="0"/>
                <a:cs typeface="Courier New" panose="02070309020205020404" pitchFamily="49" charset="0"/>
              </a:rPr>
              <a:t>8.   tmp.close()				    </a:t>
            </a:r>
            <a:r>
              <a:rPr lang="en-US" sz="1700" dirty="0">
                <a:latin typeface="Courier New" panose="02070309020205020404" pitchFamily="49" charset="0"/>
                <a:cs typeface="Courier New" panose="02070309020205020404" pitchFamily="49" charset="0"/>
              </a:rPr>
              <a:t>#close the file before leave</a:t>
            </a:r>
          </a:p>
          <a:p>
            <a:pPr indent="0">
              <a:buNone/>
            </a:pPr>
            <a:r>
              <a:rPr lang="en-US" sz="1800" b="1" dirty="0">
                <a:latin typeface="Courier New" panose="02070309020205020404" pitchFamily="49" charset="0"/>
                <a:cs typeface="Courier New" panose="02070309020205020404" pitchFamily="49" charset="0"/>
              </a:rPr>
              <a:t>9.   os.remove(filename</a:t>
            </a:r>
            <a:r>
              <a:rPr lang="en-US" sz="1800" dirty="0">
                <a:latin typeface="Courier New" panose="02070309020205020404" pitchFamily="49" charset="0"/>
                <a:cs typeface="Courier New" panose="02070309020205020404" pitchFamily="49" charset="0"/>
              </a:rPr>
              <a:t>)              #clean up the tmp file explicitly</a:t>
            </a:r>
          </a:p>
          <a:p>
            <a:pPr indent="0">
              <a:buNone/>
            </a:pPr>
            <a:endParaRPr lang="en-US" sz="1700" b="1" dirty="0">
              <a:latin typeface="Courier New" panose="02070309020205020404" pitchFamily="49" charset="0"/>
              <a:cs typeface="Courier New" panose="02070309020205020404" pitchFamily="49" charset="0"/>
            </a:endParaRPr>
          </a:p>
          <a:p>
            <a:pPr marL="514350" indent="-342900">
              <a:buAutoNum type="arabicPlain" startAt="8"/>
            </a:pPr>
            <a:endParaRPr lang="en-US" sz="1700" b="1" dirty="0">
              <a:latin typeface="Courier New" panose="02070309020205020404" pitchFamily="49" charset="0"/>
              <a:cs typeface="Courier New" panose="02070309020205020404" pitchFamily="49" charset="0"/>
            </a:endParaRPr>
          </a:p>
          <a:p>
            <a:pPr indent="0">
              <a:buNone/>
            </a:pPr>
            <a:endParaRPr lang="en-US" sz="1800" dirty="0">
              <a:latin typeface="Courier New" panose="02070309020205020404" pitchFamily="49" charset="0"/>
              <a:cs typeface="Courier New" panose="02070309020205020404" pitchFamily="49" charset="0"/>
            </a:endParaRPr>
          </a:p>
          <a:p>
            <a:pPr indent="0">
              <a:buNone/>
            </a:pPr>
            <a:endParaRPr lang="en-US" dirty="0"/>
          </a:p>
          <a:p>
            <a:pPr indent="0">
              <a:buNone/>
            </a:pPr>
            <a:r>
              <a:rPr lang="en-US" dirty="0"/>
              <a:t>Creates the temporary file named by the process id number</a:t>
            </a:r>
          </a:p>
          <a:p>
            <a:pPr marL="0" indent="0">
              <a:buNone/>
            </a:pPr>
            <a:r>
              <a:rPr lang="en-US" sz="1700" b="1" dirty="0" err="1">
                <a:latin typeface="Courier New" charset="0"/>
                <a:ea typeface="Courier New" charset="0"/>
                <a:cs typeface="Courier New" charset="0"/>
              </a:rPr>
              <a:t>cservin</a:t>
            </a:r>
            <a:r>
              <a:rPr lang="en-US" sz="1700" b="1" dirty="0">
                <a:latin typeface="Courier New" charset="0"/>
                <a:ea typeface="Courier New" charset="0"/>
                <a:cs typeface="Courier New" charset="0"/>
              </a:rPr>
              <a:t>&gt; python testTemp.py </a:t>
            </a:r>
          </a:p>
          <a:p>
            <a:pPr marL="0" indent="0">
              <a:buNone/>
            </a:pPr>
            <a:r>
              <a:rPr lang="en-US" sz="1700" b="1" dirty="0">
                <a:latin typeface="Courier New" charset="0"/>
                <a:ea typeface="Courier New" charset="0"/>
                <a:cs typeface="Courier New" charset="0"/>
              </a:rPr>
              <a:t>Creating a temporary file:</a:t>
            </a:r>
          </a:p>
          <a:p>
            <a:pPr marL="0" indent="0">
              <a:buNone/>
            </a:pPr>
            <a:r>
              <a:rPr lang="en-US" sz="1700" b="1" dirty="0" err="1">
                <a:latin typeface="Courier New" charset="0"/>
                <a:ea typeface="Courier New" charset="0"/>
                <a:cs typeface="Courier New" charset="0"/>
              </a:rPr>
              <a:t>tmp</a:t>
            </a:r>
            <a:r>
              <a:rPr lang="en-US" sz="1700" b="1" dirty="0">
                <a:latin typeface="Courier New" charset="0"/>
                <a:ea typeface="Courier New" charset="0"/>
                <a:cs typeface="Courier New" charset="0"/>
              </a:rPr>
              <a:t> file: &lt;_</a:t>
            </a:r>
            <a:r>
              <a:rPr lang="en-US" sz="1700" b="1" dirty="0" err="1">
                <a:latin typeface="Courier New" charset="0"/>
                <a:ea typeface="Courier New" charset="0"/>
                <a:cs typeface="Courier New" charset="0"/>
              </a:rPr>
              <a:t>io.TextIOWrapper</a:t>
            </a:r>
            <a:r>
              <a:rPr lang="en-US" sz="1700" b="1" dirty="0">
                <a:latin typeface="Courier New" charset="0"/>
                <a:ea typeface="Courier New" charset="0"/>
                <a:cs typeface="Courier New" charset="0"/>
              </a:rPr>
              <a:t> name='14008.txt' mode='w' encoding='cp1252'&gt;</a:t>
            </a:r>
          </a:p>
        </p:txBody>
      </p:sp>
      <p:sp>
        <p:nvSpPr>
          <p:cNvPr id="5" name="Content Placeholder 2"/>
          <p:cNvSpPr txBox="1">
            <a:spLocks/>
          </p:cNvSpPr>
          <p:nvPr/>
        </p:nvSpPr>
        <p:spPr>
          <a:xfrm>
            <a:off x="628650" y="4428689"/>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2097925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Files in Shell</a:t>
            </a:r>
          </a:p>
        </p:txBody>
      </p:sp>
      <p:sp>
        <p:nvSpPr>
          <p:cNvPr id="3" name="Content Placeholder 2"/>
          <p:cNvSpPr>
            <a:spLocks noGrp="1"/>
          </p:cNvSpPr>
          <p:nvPr>
            <p:ph idx="1"/>
          </p:nvPr>
        </p:nvSpPr>
        <p:spPr/>
        <p:txBody>
          <a:bodyPr>
            <a:normAutofit fontScale="92500" lnSpcReduction="10000"/>
          </a:bodyPr>
          <a:lstStyle/>
          <a:p>
            <a:r>
              <a:rPr lang="en-US" dirty="0"/>
              <a:t>Fc.exe </a:t>
            </a:r>
            <a:r>
              <a:rPr lang="en-US" i="1" dirty="0"/>
              <a:t>file1 file2</a:t>
            </a:r>
            <a:endParaRPr lang="en-US" dirty="0"/>
          </a:p>
          <a:p>
            <a:pPr marL="0" indent="0">
              <a:buNone/>
            </a:pPr>
            <a:endParaRPr lang="en-US" dirty="0"/>
          </a:p>
          <a:p>
            <a:pPr marL="0" indent="0">
              <a:buNone/>
            </a:pPr>
            <a:r>
              <a:rPr lang="en-US" dirty="0"/>
              <a:t>Example:</a:t>
            </a:r>
          </a:p>
          <a:p>
            <a:pPr marL="0" indent="0">
              <a:buNone/>
            </a:pPr>
            <a:endParaRPr lang="en-US" dirty="0"/>
          </a:p>
          <a:p>
            <a:pPr marL="342900" lvl="1" indent="0">
              <a:buNone/>
            </a:pPr>
            <a:r>
              <a:rPr lang="en-US" sz="1900" dirty="0">
                <a:latin typeface="Courier" pitchFamily="2" charset="0"/>
              </a:rPr>
              <a:t>&gt; fc.exe x1 x2</a:t>
            </a:r>
          </a:p>
          <a:p>
            <a:pPr marL="342900" lvl="1" indent="0">
              <a:buNone/>
            </a:pPr>
            <a:r>
              <a:rPr lang="en-US" sz="1900" dirty="0">
                <a:latin typeface="Courier" pitchFamily="2" charset="0"/>
              </a:rPr>
              <a:t>Comparing files x1 and X2</a:t>
            </a:r>
          </a:p>
          <a:p>
            <a:pPr marL="342900" lvl="1" indent="0">
              <a:buNone/>
            </a:pPr>
            <a:r>
              <a:rPr lang="en-US" sz="1900" dirty="0">
                <a:latin typeface="Courier" pitchFamily="2" charset="0"/>
              </a:rPr>
              <a:t>***** x1</a:t>
            </a:r>
          </a:p>
          <a:p>
            <a:pPr marL="342900" lvl="1" indent="0">
              <a:buNone/>
            </a:pPr>
            <a:r>
              <a:rPr lang="en-US" sz="1900" dirty="0">
                <a:latin typeface="Courier" pitchFamily="2" charset="0"/>
              </a:rPr>
              <a:t>Tue Jun 12 14:26:18 PDT 2016</a:t>
            </a:r>
          </a:p>
          <a:p>
            <a:pPr marL="342900" lvl="1" indent="0">
              <a:buNone/>
            </a:pPr>
            <a:r>
              <a:rPr lang="en-US" sz="1900" dirty="0">
                <a:latin typeface="Courier" pitchFamily="2" charset="0"/>
              </a:rPr>
              <a:t>bishop</a:t>
            </a:r>
          </a:p>
          <a:p>
            <a:pPr marL="342900" lvl="1" indent="0">
              <a:buNone/>
            </a:pPr>
            <a:r>
              <a:rPr lang="en-US" sz="1900" dirty="0">
                <a:latin typeface="Courier" pitchFamily="2" charset="0"/>
              </a:rPr>
              <a:t>hello world</a:t>
            </a:r>
          </a:p>
          <a:p>
            <a:pPr marL="342900" lvl="1" indent="0">
              <a:buNone/>
            </a:pPr>
            <a:r>
              <a:rPr lang="en-US" sz="1900" dirty="0">
                <a:latin typeface="Courier" pitchFamily="2" charset="0"/>
              </a:rPr>
              <a:t>***** X2</a:t>
            </a:r>
          </a:p>
          <a:p>
            <a:pPr marL="342900" lvl="1" indent="0">
              <a:buNone/>
            </a:pPr>
            <a:r>
              <a:rPr lang="en-US" sz="1900" dirty="0">
                <a:latin typeface="Courier" pitchFamily="2" charset="0"/>
              </a:rPr>
              <a:t>Tue Jun 24 14:27:23 PDT 2016</a:t>
            </a:r>
          </a:p>
          <a:p>
            <a:pPr marL="342900" lvl="1" indent="0">
              <a:buNone/>
            </a:pPr>
            <a:r>
              <a:rPr lang="en-US" sz="1900" dirty="0">
                <a:latin typeface="Courier" pitchFamily="2" charset="0"/>
              </a:rPr>
              <a:t>Bishop</a:t>
            </a:r>
          </a:p>
          <a:p>
            <a:pPr marL="342900" lvl="1" indent="0">
              <a:buNone/>
            </a:pPr>
            <a:r>
              <a:rPr lang="en-US" sz="1900" dirty="0">
                <a:latin typeface="Courier" pitchFamily="2" charset="0"/>
              </a:rPr>
              <a:t>hello world</a:t>
            </a:r>
          </a:p>
          <a:p>
            <a:pPr marL="342900" lvl="1" indent="0">
              <a:buNone/>
            </a:pPr>
            <a:r>
              <a:rPr lang="en-US" sz="1900" dirty="0">
                <a:latin typeface="Courier" pitchFamily="2" charset="0"/>
              </a:rPr>
              <a:t>*****</a:t>
            </a:r>
          </a:p>
        </p:txBody>
      </p:sp>
    </p:spTree>
    <p:extLst>
      <p:ext uri="{BB962C8B-B14F-4D97-AF65-F5344CB8AC3E}">
        <p14:creationId xmlns:p14="http://schemas.microsoft.com/office/powerpoint/2010/main" val="1559356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Files in Python</a:t>
            </a:r>
          </a:p>
        </p:txBody>
      </p:sp>
      <p:sp>
        <p:nvSpPr>
          <p:cNvPr id="3" name="Content Placeholder 2"/>
          <p:cNvSpPr>
            <a:spLocks noGrp="1"/>
          </p:cNvSpPr>
          <p:nvPr>
            <p:ph idx="1"/>
          </p:nvPr>
        </p:nvSpPr>
        <p:spPr/>
        <p:txBody>
          <a:bodyPr>
            <a:normAutofit fontScale="92500" lnSpcReduction="10000"/>
          </a:bodyPr>
          <a:lstStyle/>
          <a:p>
            <a:r>
              <a:rPr lang="en-US" dirty="0"/>
              <a:t>Option #1</a:t>
            </a:r>
          </a:p>
          <a:p>
            <a:pPr lvl="1"/>
            <a:r>
              <a:rPr lang="en-US" dirty="0"/>
              <a:t>Invoke </a:t>
            </a:r>
            <a:r>
              <a:rPr lang="en-US" dirty="0">
                <a:latin typeface="Courier New" charset="0"/>
                <a:ea typeface="Courier New" charset="0"/>
                <a:cs typeface="Courier New" charset="0"/>
              </a:rPr>
              <a:t>fc</a:t>
            </a:r>
            <a:r>
              <a:rPr lang="en-US" dirty="0"/>
              <a:t> by using library </a:t>
            </a:r>
            <a:r>
              <a:rPr lang="en-US" dirty="0" err="1"/>
              <a:t>os</a:t>
            </a:r>
            <a:endParaRPr lang="en-US" dirty="0"/>
          </a:p>
          <a:p>
            <a:r>
              <a:rPr lang="en-US" dirty="0"/>
              <a:t>Option #2</a:t>
            </a:r>
          </a:p>
          <a:p>
            <a:pPr lvl="1"/>
            <a:r>
              <a:rPr lang="en-US" dirty="0"/>
              <a:t>Use the </a:t>
            </a:r>
            <a:r>
              <a:rPr lang="en-US" dirty="0">
                <a:latin typeface="Courier New" charset="0"/>
                <a:ea typeface="Courier New" charset="0"/>
                <a:cs typeface="Courier New" charset="0"/>
              </a:rPr>
              <a:t>filecmp</a:t>
            </a:r>
            <a:r>
              <a:rPr lang="en-US" dirty="0"/>
              <a:t> library along with other Python functions and loops</a:t>
            </a:r>
          </a:p>
          <a:p>
            <a:pPr marL="0" indent="0">
              <a:buNone/>
            </a:pPr>
            <a:endParaRPr lang="en-US" dirty="0"/>
          </a:p>
          <a:p>
            <a:pPr marL="342900" lvl="1" indent="0">
              <a:buNone/>
            </a:pPr>
            <a:r>
              <a:rPr lang="en-US" b="1" dirty="0">
                <a:latin typeface="Courier New" panose="02070309020205020404" pitchFamily="49" charset="0"/>
                <a:cs typeface="Courier New" panose="02070309020205020404" pitchFamily="49" charset="0"/>
              </a:rPr>
              <a:t>1.</a:t>
            </a:r>
            <a:r>
              <a:rPr lang="en-US" b="1" dirty="0">
                <a:solidFill>
                  <a:srgbClr val="FFC000"/>
                </a:solidFill>
                <a:latin typeface="Courier New" panose="02070309020205020404" pitchFamily="49" charset="0"/>
                <a:cs typeface="Courier New" panose="02070309020205020404" pitchFamily="49" charset="0"/>
              </a:rPr>
              <a:t> 	import</a:t>
            </a:r>
            <a:r>
              <a:rPr lang="en-US" b="1" dirty="0">
                <a:latin typeface="Courier New" panose="02070309020205020404" pitchFamily="49" charset="0"/>
                <a:cs typeface="Courier New" panose="02070309020205020404" pitchFamily="49" charset="0"/>
              </a:rPr>
              <a:t> filecmp</a:t>
            </a:r>
          </a:p>
          <a:p>
            <a:pPr marL="342900" lvl="1" indent="0">
              <a:buNone/>
            </a:pPr>
            <a:r>
              <a:rPr lang="en-US" b="1" dirty="0">
                <a:latin typeface="Courier New" panose="02070309020205020404" pitchFamily="49" charset="0"/>
                <a:cs typeface="Courier New" panose="02070309020205020404" pitchFamily="49" charset="0"/>
              </a:rPr>
              <a:t>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filecmp.cmp</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‘x1’</a:t>
            </a:r>
            <a:r>
              <a:rPr lang="en-US" b="1" dirty="0">
                <a:latin typeface="Courier New" panose="02070309020205020404" pitchFamily="49" charset="0"/>
                <a:cs typeface="Courier New" panose="02070309020205020404" pitchFamily="49" charset="0"/>
              </a:rPr>
              <a:t>, </a:t>
            </a:r>
            <a:r>
              <a:rPr lang="en-US" b="1" dirty="0">
                <a:solidFill>
                  <a:schemeClr val="accent6"/>
                </a:solidFill>
                <a:latin typeface="Courier New" panose="02070309020205020404" pitchFamily="49" charset="0"/>
                <a:cs typeface="Courier New" panose="02070309020205020404" pitchFamily="49" charset="0"/>
              </a:rPr>
              <a:t>‘x1’</a:t>
            </a:r>
            <a:r>
              <a:rPr lang="en-US" b="1" dirty="0">
                <a:latin typeface="Courier New" panose="02070309020205020404" pitchFamily="49" charset="0"/>
                <a:cs typeface="Courier New" panose="02070309020205020404" pitchFamily="49" charset="0"/>
              </a:rPr>
              <a:t>))</a:t>
            </a:r>
          </a:p>
          <a:p>
            <a:pPr marL="342900" lvl="1" indent="0">
              <a:buNone/>
            </a:pPr>
            <a:r>
              <a:rPr lang="en-US" b="1" dirty="0">
                <a:latin typeface="Courier New" panose="02070309020205020404" pitchFamily="49" charset="0"/>
                <a:cs typeface="Courier New" panose="02070309020205020404" pitchFamily="49" charset="0"/>
              </a:rPr>
              <a:t>3.</a:t>
            </a:r>
            <a:r>
              <a:rPr lang="en-US" b="1" dirty="0">
                <a:solidFill>
                  <a:srgbClr val="FFC000"/>
                </a:solidFill>
                <a:latin typeface="Courier New" panose="02070309020205020404" pitchFamily="49" charset="0"/>
                <a:cs typeface="Courier New" panose="02070309020205020404" pitchFamily="49" charset="0"/>
              </a:rPr>
              <a:t> 	print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filecmp.cmp</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‘x2’</a:t>
            </a:r>
            <a:r>
              <a:rPr lang="en-US" b="1" dirty="0">
                <a:latin typeface="Courier New" panose="02070309020205020404" pitchFamily="49" charset="0"/>
                <a:cs typeface="Courier New" panose="02070309020205020404" pitchFamily="49" charset="0"/>
              </a:rPr>
              <a:t>, </a:t>
            </a:r>
            <a:r>
              <a:rPr lang="en-US" b="1" dirty="0">
                <a:solidFill>
                  <a:schemeClr val="accent6"/>
                </a:solidFill>
                <a:latin typeface="Courier New" panose="02070309020205020404" pitchFamily="49" charset="0"/>
                <a:cs typeface="Courier New" panose="02070309020205020404" pitchFamily="49" charset="0"/>
              </a:rPr>
              <a:t>‘x2’</a:t>
            </a:r>
            <a:r>
              <a:rPr lang="en-US" b="1" dirty="0">
                <a:latin typeface="Courier New" panose="02070309020205020404" pitchFamily="49" charset="0"/>
                <a:cs typeface="Courier New" panose="02070309020205020404" pitchFamily="49" charset="0"/>
              </a:rPr>
              <a:t>))</a:t>
            </a:r>
          </a:p>
          <a:p>
            <a:pPr marL="0" indent="0">
              <a:buNone/>
            </a:pPr>
            <a:endParaRPr lang="en-US" dirty="0"/>
          </a:p>
          <a:p>
            <a:pPr marL="0" indent="0">
              <a:buNone/>
            </a:pPr>
            <a:endParaRPr lang="en-US" dirty="0"/>
          </a:p>
          <a:p>
            <a:pPr marL="0" indent="0">
              <a:buNone/>
            </a:pPr>
            <a:endParaRPr lang="en-US" dirty="0"/>
          </a:p>
          <a:p>
            <a:pPr marL="0" indent="0">
              <a:buNone/>
            </a:pPr>
            <a:r>
              <a:rPr lang="en-US" b="1" dirty="0" err="1">
                <a:latin typeface="Courier New" charset="0"/>
                <a:ea typeface="Courier New" charset="0"/>
                <a:cs typeface="Courier New" charset="0"/>
              </a:rPr>
              <a:t>cservin</a:t>
            </a:r>
            <a:r>
              <a:rPr lang="en-US" b="1" dirty="0">
                <a:latin typeface="Courier New" charset="0"/>
                <a:ea typeface="Courier New" charset="0"/>
                <a:cs typeface="Courier New" charset="0"/>
              </a:rPr>
              <a:t>&gt; python mydiff.py </a:t>
            </a:r>
          </a:p>
          <a:p>
            <a:pPr marL="0" indent="0">
              <a:buNone/>
            </a:pPr>
            <a:r>
              <a:rPr lang="en-US" b="1" dirty="0">
                <a:latin typeface="Courier New" charset="0"/>
                <a:ea typeface="Courier New" charset="0"/>
                <a:cs typeface="Courier New" charset="0"/>
              </a:rPr>
              <a:t>True</a:t>
            </a:r>
          </a:p>
          <a:p>
            <a:pPr marL="0" indent="0">
              <a:buNone/>
            </a:pPr>
            <a:r>
              <a:rPr lang="en-US" b="1" dirty="0">
                <a:latin typeface="Courier New" charset="0"/>
                <a:ea typeface="Courier New" charset="0"/>
                <a:cs typeface="Courier New" charset="0"/>
              </a:rPr>
              <a:t>False</a:t>
            </a:r>
          </a:p>
        </p:txBody>
      </p:sp>
      <p:sp>
        <p:nvSpPr>
          <p:cNvPr id="6" name="Content Placeholder 2"/>
          <p:cNvSpPr txBox="1">
            <a:spLocks/>
          </p:cNvSpPr>
          <p:nvPr/>
        </p:nvSpPr>
        <p:spPr>
          <a:xfrm>
            <a:off x="628650" y="4429918"/>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14734014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3</a:t>
            </a:r>
          </a:p>
        </p:txBody>
      </p:sp>
      <p:sp>
        <p:nvSpPr>
          <p:cNvPr id="3" name="Content Placeholder 2"/>
          <p:cNvSpPr>
            <a:spLocks noGrp="1"/>
          </p:cNvSpPr>
          <p:nvPr>
            <p:ph idx="1"/>
          </p:nvPr>
        </p:nvSpPr>
        <p:spPr/>
        <p:txBody>
          <a:bodyPr/>
          <a:lstStyle/>
          <a:p>
            <a:r>
              <a:rPr lang="en-US" dirty="0"/>
              <a:t>This exercise allows you to adapt what you wrote to use a temporary file, and see how to compare files.</a:t>
            </a:r>
          </a:p>
          <a:p>
            <a:r>
              <a:rPr lang="en-US" dirty="0"/>
              <a:t>After completing this exercise, you will be able to:</a:t>
            </a:r>
          </a:p>
          <a:p>
            <a:pPr lvl="1"/>
            <a:r>
              <a:rPr lang="en-US" sz="2100" dirty="0"/>
              <a:t>Adapt a script to carry out a task that differs slightly from the original script</a:t>
            </a:r>
          </a:p>
          <a:p>
            <a:pPr lvl="1"/>
            <a:r>
              <a:rPr lang="en-US" sz="2100" dirty="0"/>
              <a:t>Create, use, and delete a temporary file</a:t>
            </a:r>
          </a:p>
        </p:txBody>
      </p:sp>
    </p:spTree>
    <p:extLst>
      <p:ext uri="{BB962C8B-B14F-4D97-AF65-F5344CB8AC3E}">
        <p14:creationId xmlns:p14="http://schemas.microsoft.com/office/powerpoint/2010/main" val="201321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File Names In Order</a:t>
            </a:r>
          </a:p>
        </p:txBody>
      </p:sp>
      <p:sp>
        <p:nvSpPr>
          <p:cNvPr id="3" name="Content Placeholder 2"/>
          <p:cNvSpPr>
            <a:spLocks noGrp="1"/>
          </p:cNvSpPr>
          <p:nvPr>
            <p:ph idx="1"/>
          </p:nvPr>
        </p:nvSpPr>
        <p:spPr/>
        <p:txBody>
          <a:bodyPr/>
          <a:lstStyle/>
          <a:p>
            <a:pPr marL="0" indent="0">
              <a:buNone/>
            </a:pPr>
            <a:r>
              <a:rPr lang="en-US" i="1" dirty="0">
                <a:latin typeface="Courier New" panose="02070309020205020404" pitchFamily="49" charset="0"/>
                <a:cs typeface="Courier New" panose="02070309020205020404" pitchFamily="49" charset="0"/>
              </a:rPr>
              <a:t>sorted()</a:t>
            </a:r>
          </a:p>
          <a:p>
            <a:pPr lvl="1"/>
            <a:r>
              <a:rPr lang="en-US" sz="2100" dirty="0"/>
              <a:t>Output a sorted list of input lines</a:t>
            </a:r>
          </a:p>
          <a:p>
            <a:pPr lvl="1"/>
            <a:endParaRPr lang="en-US" dirty="0"/>
          </a:p>
          <a:p>
            <a:pPr marL="0" indent="0">
              <a:buNone/>
            </a:pPr>
            <a:r>
              <a:rPr lang="en-US" i="1" dirty="0">
                <a:latin typeface="Courier New" panose="02070309020205020404" pitchFamily="49" charset="0"/>
                <a:cs typeface="Courier New" panose="02070309020205020404" pitchFamily="49" charset="0"/>
              </a:rPr>
              <a:t>set()</a:t>
            </a:r>
          </a:p>
          <a:p>
            <a:pPr lvl="1"/>
            <a:r>
              <a:rPr lang="en-US" sz="2100" dirty="0"/>
              <a:t>Given an input of items, find duplicate items and print only the first one</a:t>
            </a:r>
          </a:p>
        </p:txBody>
      </p:sp>
    </p:spTree>
    <p:extLst>
      <p:ext uri="{BB962C8B-B14F-4D97-AF65-F5344CB8AC3E}">
        <p14:creationId xmlns:p14="http://schemas.microsoft.com/office/powerpoint/2010/main" val="1478353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4</a:t>
            </a:r>
          </a:p>
        </p:txBody>
      </p:sp>
      <p:sp>
        <p:nvSpPr>
          <p:cNvPr id="3" name="Content Placeholder 2"/>
          <p:cNvSpPr>
            <a:spLocks noGrp="1"/>
          </p:cNvSpPr>
          <p:nvPr>
            <p:ph idx="1"/>
          </p:nvPr>
        </p:nvSpPr>
        <p:spPr/>
        <p:txBody>
          <a:bodyPr/>
          <a:lstStyle/>
          <a:p>
            <a:r>
              <a:rPr lang="en-US" dirty="0"/>
              <a:t>This exercise requires you to combine two scripts into a single script.</a:t>
            </a:r>
          </a:p>
          <a:p>
            <a:r>
              <a:rPr lang="en-US" dirty="0"/>
              <a:t>After completing this exercise, you will be able to:</a:t>
            </a:r>
          </a:p>
          <a:p>
            <a:pPr lvl="1"/>
            <a:r>
              <a:rPr lang="en-US" sz="2100" dirty="0"/>
              <a:t>Merge two scripts into a single working script</a:t>
            </a:r>
          </a:p>
          <a:p>
            <a:pPr lvl="1"/>
            <a:r>
              <a:rPr lang="en-US" sz="2100" dirty="0"/>
              <a:t>Work with multiple variables in a script</a:t>
            </a:r>
          </a:p>
          <a:p>
            <a:pPr lvl="1"/>
            <a:r>
              <a:rPr lang="en-US" sz="2100" dirty="0"/>
              <a:t>Change the output of a script to be more readable</a:t>
            </a:r>
          </a:p>
        </p:txBody>
      </p:sp>
    </p:spTree>
    <p:extLst>
      <p:ext uri="{BB962C8B-B14F-4D97-AF65-F5344CB8AC3E}">
        <p14:creationId xmlns:p14="http://schemas.microsoft.com/office/powerpoint/2010/main" val="20308330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Options</a:t>
            </a:r>
          </a:p>
        </p:txBody>
      </p:sp>
      <p:sp>
        <p:nvSpPr>
          <p:cNvPr id="3" name="Content Placeholder 2"/>
          <p:cNvSpPr>
            <a:spLocks noGrp="1"/>
          </p:cNvSpPr>
          <p:nvPr>
            <p:ph idx="1"/>
          </p:nvPr>
        </p:nvSpPr>
        <p:spPr/>
        <p:txBody>
          <a:bodyPr>
            <a:normAutofit/>
          </a:bodyPr>
          <a:lstStyle/>
          <a:p>
            <a:pPr marL="0" indent="0">
              <a:buNone/>
            </a:pPr>
            <a:r>
              <a:rPr lang="en-US" dirty="0"/>
              <a:t>These change the way a script works, but only for that particular execution. For example:</a:t>
            </a:r>
          </a:p>
          <a:p>
            <a:r>
              <a:rPr lang="en-US" i="1" dirty="0" err="1">
                <a:latin typeface="Courier New" charset="0"/>
                <a:ea typeface="Courier New" charset="0"/>
                <a:cs typeface="Courier New" charset="0"/>
              </a:rPr>
              <a:t>scan.py</a:t>
            </a:r>
            <a:r>
              <a:rPr lang="en-US" i="1" dirty="0">
                <a:latin typeface="Courier New" charset="0"/>
                <a:ea typeface="Courier New" charset="0"/>
                <a:cs typeface="Courier New" charset="0"/>
              </a:rPr>
              <a:t> –d</a:t>
            </a:r>
            <a:r>
              <a:rPr lang="en-US" i="1" dirty="0"/>
              <a:t>  </a:t>
            </a:r>
            <a:r>
              <a:rPr lang="en-US" sz="2100" dirty="0"/>
              <a:t>will delete the </a:t>
            </a:r>
            <a:r>
              <a:rPr lang="en-US" sz="2100" dirty="0" err="1"/>
              <a:t>MasterList</a:t>
            </a:r>
            <a:endParaRPr lang="en-US" sz="2100" dirty="0"/>
          </a:p>
          <a:p>
            <a:r>
              <a:rPr lang="en-US" i="1" dirty="0" err="1">
                <a:latin typeface="Courier New" charset="0"/>
                <a:ea typeface="Courier New" charset="0"/>
                <a:cs typeface="Courier New" charset="0"/>
              </a:rPr>
              <a:t>scan.py</a:t>
            </a:r>
            <a:r>
              <a:rPr lang="en-US" i="1" dirty="0">
                <a:latin typeface="Courier New" charset="0"/>
                <a:ea typeface="Courier New" charset="0"/>
                <a:cs typeface="Courier New" charset="0"/>
              </a:rPr>
              <a:t> –g </a:t>
            </a:r>
            <a:r>
              <a:rPr lang="en-US" sz="2100" dirty="0"/>
              <a:t>will generate the </a:t>
            </a:r>
            <a:r>
              <a:rPr lang="en-US" sz="2100" dirty="0" err="1"/>
              <a:t>MasterList</a:t>
            </a:r>
            <a:endParaRPr lang="en-US" sz="2100" dirty="0"/>
          </a:p>
          <a:p>
            <a:r>
              <a:rPr lang="en-US" i="1" dirty="0" err="1">
                <a:latin typeface="Courier New" charset="0"/>
                <a:ea typeface="Courier New" charset="0"/>
                <a:cs typeface="Courier New" charset="0"/>
              </a:rPr>
              <a:t>scan.py</a:t>
            </a:r>
            <a:endParaRPr lang="en-US" i="1" dirty="0">
              <a:latin typeface="Courier New" charset="0"/>
              <a:ea typeface="Courier New" charset="0"/>
              <a:cs typeface="Courier New" charset="0"/>
            </a:endParaRPr>
          </a:p>
          <a:p>
            <a:pPr lvl="1"/>
            <a:r>
              <a:rPr lang="en-US" sz="2100" dirty="0"/>
              <a:t>Without any options, </a:t>
            </a:r>
            <a:r>
              <a:rPr lang="en-US" sz="2100" i="1" dirty="0">
                <a:latin typeface="Courier New" charset="0"/>
                <a:ea typeface="Courier New" charset="0"/>
                <a:cs typeface="Courier New" charset="0"/>
              </a:rPr>
              <a:t>scan.py</a:t>
            </a:r>
            <a:r>
              <a:rPr lang="en-US" sz="2100" dirty="0"/>
              <a:t> compares the current file attributes with those stored in </a:t>
            </a:r>
            <a:r>
              <a:rPr lang="en-US" sz="2100" dirty="0" err="1"/>
              <a:t>MasterList</a:t>
            </a:r>
            <a:r>
              <a:rPr lang="en-US" sz="2100" dirty="0"/>
              <a:t> and prints the names of the files that have changed attributes or content.</a:t>
            </a:r>
          </a:p>
        </p:txBody>
      </p:sp>
    </p:spTree>
    <p:extLst>
      <p:ext uri="{BB962C8B-B14F-4D97-AF65-F5344CB8AC3E}">
        <p14:creationId xmlns:p14="http://schemas.microsoft.com/office/powerpoint/2010/main" val="105599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 Option</a:t>
            </a:r>
          </a:p>
        </p:txBody>
      </p:sp>
      <p:sp>
        <p:nvSpPr>
          <p:cNvPr id="3" name="Content Placeholder 2"/>
          <p:cNvSpPr>
            <a:spLocks noGrp="1"/>
          </p:cNvSpPr>
          <p:nvPr>
            <p:ph idx="1"/>
          </p:nvPr>
        </p:nvSpPr>
        <p:spPr/>
        <p:txBody>
          <a:bodyPr/>
          <a:lstStyle/>
          <a:p>
            <a:r>
              <a:rPr lang="en-US" dirty="0"/>
              <a:t>Define variable associated with option</a:t>
            </a:r>
          </a:p>
          <a:p>
            <a:r>
              <a:rPr lang="en-US" dirty="0"/>
              <a:t>Set variable as dictated by option</a:t>
            </a:r>
          </a:p>
          <a:p>
            <a:pPr lvl="1"/>
            <a:r>
              <a:rPr lang="en-US" sz="2100" dirty="0"/>
              <a:t>Define </a:t>
            </a:r>
            <a:r>
              <a:rPr lang="en-US" sz="2100" dirty="0">
                <a:latin typeface="Courier New" panose="02070309020205020404" pitchFamily="49" charset="0"/>
                <a:cs typeface="Courier New" panose="02070309020205020404" pitchFamily="49" charset="0"/>
              </a:rPr>
              <a:t>DELMASTER</a:t>
            </a:r>
            <a:r>
              <a:rPr lang="en-US" sz="2100" dirty="0"/>
              <a:t> as yes if </a:t>
            </a:r>
            <a:r>
              <a:rPr lang="en-US" sz="2100" dirty="0">
                <a:latin typeface="Courier New" panose="02070309020205020404" pitchFamily="49" charset="0"/>
                <a:cs typeface="Courier New" panose="02070309020205020404" pitchFamily="49" charset="0"/>
              </a:rPr>
              <a:t>–d </a:t>
            </a:r>
            <a:r>
              <a:rPr lang="en-US" sz="2100" dirty="0"/>
              <a:t>given, no if not</a:t>
            </a:r>
          </a:p>
          <a:p>
            <a:pPr lvl="1"/>
            <a:r>
              <a:rPr lang="en-US" sz="2100" dirty="0"/>
              <a:t>Define </a:t>
            </a:r>
            <a:r>
              <a:rPr lang="en-US" sz="2100" dirty="0">
                <a:latin typeface="Courier New" panose="02070309020205020404" pitchFamily="49" charset="0"/>
                <a:cs typeface="Courier New" panose="02070309020205020404" pitchFamily="49" charset="0"/>
              </a:rPr>
              <a:t>GENMASTER</a:t>
            </a:r>
            <a:r>
              <a:rPr lang="en-US" sz="2100" dirty="0"/>
              <a:t> as yes if –</a:t>
            </a:r>
            <a:r>
              <a:rPr lang="en-US" sz="2100" dirty="0">
                <a:latin typeface="Courier New" panose="02070309020205020404" pitchFamily="49" charset="0"/>
                <a:cs typeface="Courier New" panose="02070309020205020404" pitchFamily="49" charset="0"/>
              </a:rPr>
              <a:t>g</a:t>
            </a:r>
            <a:r>
              <a:rPr lang="en-US" sz="2100" dirty="0"/>
              <a:t> given, no if not</a:t>
            </a:r>
          </a:p>
        </p:txBody>
      </p:sp>
    </p:spTree>
    <p:extLst>
      <p:ext uri="{BB962C8B-B14F-4D97-AF65-F5344CB8AC3E}">
        <p14:creationId xmlns:p14="http://schemas.microsoft.com/office/powerpoint/2010/main" val="1483158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 -g</a:t>
            </a:r>
          </a:p>
        </p:txBody>
      </p:sp>
      <p:sp>
        <p:nvSpPr>
          <p:cNvPr id="4" name="Content Placeholder 3"/>
          <p:cNvSpPr>
            <a:spLocks noGrp="1"/>
          </p:cNvSpPr>
          <p:nvPr>
            <p:ph idx="1"/>
          </p:nvPr>
        </p:nvSpPr>
        <p:spPr/>
        <p:txBody>
          <a:bodyPr>
            <a:normAutofit/>
          </a:bodyPr>
          <a:lstStyle/>
          <a:p>
            <a:pPr marL="342900" lvl="1" indent="0">
              <a:buNone/>
            </a:pPr>
            <a:r>
              <a:rPr lang="en-US" sz="1600" b="1" dirty="0">
                <a:latin typeface="Courier New" panose="02070309020205020404" pitchFamily="49" charset="0"/>
                <a:cs typeface="Courier New" panose="02070309020205020404" pitchFamily="49" charset="0"/>
              </a:rPr>
              <a:t>1. </a:t>
            </a:r>
            <a:r>
              <a:rPr lang="en-US" sz="1600" b="1" dirty="0">
                <a:solidFill>
                  <a:srgbClr val="FFC000"/>
                </a:solidFill>
                <a:latin typeface="Courier New" panose="02070309020205020404" pitchFamily="49" charset="0"/>
                <a:cs typeface="Courier New" panose="02070309020205020404" pitchFamily="49" charset="0"/>
              </a:rPr>
              <a:t>  import</a:t>
            </a:r>
            <a:r>
              <a:rPr lang="en-US" sz="1600" b="1" dirty="0">
                <a:latin typeface="Courier New" panose="02070309020205020404" pitchFamily="49" charset="0"/>
                <a:cs typeface="Courier New" panose="02070309020205020404" pitchFamily="49" charset="0"/>
              </a:rPr>
              <a:t> sys</a:t>
            </a:r>
          </a:p>
          <a:p>
            <a:pPr marL="342900" lvl="1" indent="0">
              <a:buNone/>
            </a:pPr>
            <a:r>
              <a:rPr lang="en-US" sz="1600" b="1" dirty="0">
                <a:latin typeface="Courier New" panose="02070309020205020404" pitchFamily="49" charset="0"/>
                <a:cs typeface="Courier New" panose="02070309020205020404" pitchFamily="49" charset="0"/>
              </a:rPr>
              <a:t>2.   DELMASTER </a:t>
            </a:r>
            <a:r>
              <a:rPr lang="en-US" sz="1600" b="1" dirty="0">
                <a:solidFill>
                  <a:srgbClr val="FFC000"/>
                </a:solidFill>
                <a:latin typeface="Courier New" panose="02070309020205020404" pitchFamily="49" charset="0"/>
                <a:cs typeface="Courier New" panose="02070309020205020404" pitchFamily="49" charset="0"/>
              </a:rPr>
              <a:t>= </a:t>
            </a:r>
            <a:r>
              <a:rPr lang="en-US" sz="1600" b="1" dirty="0">
                <a:solidFill>
                  <a:srgbClr val="00FF00"/>
                </a:solidFill>
                <a:latin typeface="Courier New" panose="02070309020205020404" pitchFamily="49" charset="0"/>
                <a:cs typeface="Courier New" panose="02070309020205020404" pitchFamily="49" charset="0"/>
              </a:rPr>
              <a:t>False</a:t>
            </a:r>
          </a:p>
          <a:p>
            <a:pPr marL="342900" lvl="1" indent="0">
              <a:buNone/>
            </a:pPr>
            <a:r>
              <a:rPr lang="en-US" sz="1600" b="1" dirty="0">
                <a:latin typeface="Courier New" panose="02070309020205020404" pitchFamily="49" charset="0"/>
                <a:cs typeface="Courier New" panose="02070309020205020404" pitchFamily="49" charset="0"/>
              </a:rPr>
              <a:t>3.   GENMASTER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FF00"/>
                </a:solidFill>
                <a:latin typeface="Courier New" panose="02070309020205020404" pitchFamily="49" charset="0"/>
                <a:cs typeface="Courier New" panose="02070309020205020404" pitchFamily="49" charset="0"/>
              </a:rPr>
              <a:t>False</a:t>
            </a:r>
          </a:p>
          <a:p>
            <a:pPr marL="342900" lvl="1" indent="0">
              <a:buNone/>
            </a:pPr>
            <a:r>
              <a:rPr lang="en-US" sz="1600" b="1" dirty="0">
                <a:latin typeface="Courier New" panose="02070309020205020404" pitchFamily="49" charset="0"/>
                <a:cs typeface="Courier New" panose="02070309020205020404" pitchFamily="49" charset="0"/>
              </a:rPr>
              <a:t>4. </a:t>
            </a:r>
            <a:r>
              <a:rPr lang="en-US" sz="1600" b="1" dirty="0">
                <a:solidFill>
                  <a:srgbClr val="FFC000"/>
                </a:solidFill>
                <a:latin typeface="Courier New" panose="02070309020205020404" pitchFamily="49" charset="0"/>
                <a:cs typeface="Courier New" panose="02070309020205020404" pitchFamily="49" charset="0"/>
              </a:rPr>
              <a:t>  print</a:t>
            </a:r>
            <a:r>
              <a:rPr lang="en-US" sz="1600" b="1" dirty="0">
                <a:latin typeface="Courier New" panose="02070309020205020404" pitchFamily="49" charset="0"/>
                <a:cs typeface="Courier New" panose="02070309020205020404" pitchFamily="49" charset="0"/>
              </a:rPr>
              <a:t> (</a:t>
            </a:r>
            <a:r>
              <a:rPr lang="en-US" sz="1600" b="1" dirty="0" err="1">
                <a:solidFill>
                  <a:schemeClr val="accent1">
                    <a:lumMod val="75000"/>
                  </a:schemeClr>
                </a:solidFill>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sys.argv</a:t>
            </a:r>
            <a:r>
              <a:rPr lang="en-US" sz="1600" b="1" dirty="0">
                <a:latin typeface="Courier New" panose="02070309020205020404" pitchFamily="49" charset="0"/>
                <a:cs typeface="Courier New" panose="02070309020205020404" pitchFamily="49" charset="0"/>
              </a:rPr>
              <a:t>))</a:t>
            </a:r>
          </a:p>
          <a:p>
            <a:pPr marL="342900" lvl="1" indent="0">
              <a:buNone/>
            </a:pPr>
            <a:r>
              <a:rPr lang="en-US" sz="1600" b="1" dirty="0">
                <a:latin typeface="Courier New" panose="02070309020205020404" pitchFamily="49" charset="0"/>
                <a:cs typeface="Courier New" panose="02070309020205020404" pitchFamily="49" charset="0"/>
              </a:rPr>
              <a:t>5.</a:t>
            </a:r>
            <a:r>
              <a:rPr lang="en-US" sz="1600" b="1" dirty="0">
                <a:solidFill>
                  <a:srgbClr val="FFC000"/>
                </a:solidFill>
                <a:latin typeface="Courier New" panose="02070309020205020404" pitchFamily="49" charset="0"/>
                <a:cs typeface="Courier New" panose="02070309020205020404" pitchFamily="49" charset="0"/>
              </a:rPr>
              <a:t>   for</a:t>
            </a:r>
            <a:r>
              <a:rPr lang="en-US" sz="1600" b="1" dirty="0">
                <a:latin typeface="Courier New" panose="02070309020205020404" pitchFamily="49" charset="0"/>
                <a:cs typeface="Courier New" panose="02070309020205020404" pitchFamily="49" charset="0"/>
              </a:rPr>
              <a:t> i </a:t>
            </a:r>
            <a:r>
              <a:rPr lang="en-US" sz="1600" b="1" dirty="0">
                <a:solidFill>
                  <a:srgbClr val="FFC000"/>
                </a:solidFill>
                <a:latin typeface="Courier New" panose="02070309020205020404" pitchFamily="49" charset="0"/>
                <a:cs typeface="Courier New" panose="02070309020205020404" pitchFamily="49" charset="0"/>
              </a:rPr>
              <a:t>in</a:t>
            </a:r>
            <a:r>
              <a:rPr lang="en-US" sz="1600" b="1" dirty="0">
                <a:latin typeface="Courier New" panose="02070309020205020404" pitchFamily="49" charset="0"/>
                <a:cs typeface="Courier New" panose="02070309020205020404" pitchFamily="49" charset="0"/>
              </a:rPr>
              <a:t> </a:t>
            </a:r>
            <a:r>
              <a:rPr lang="en-US" sz="1600" b="1" dirty="0">
                <a:solidFill>
                  <a:schemeClr val="accent1">
                    <a:lumMod val="75000"/>
                  </a:schemeClr>
                </a:solidFill>
                <a:latin typeface="Courier New" panose="02070309020205020404" pitchFamily="49" charset="0"/>
                <a:cs typeface="Courier New" panose="02070309020205020404" pitchFamily="49" charset="0"/>
              </a:rPr>
              <a:t>range</a:t>
            </a:r>
            <a:r>
              <a:rPr lang="en-US" sz="1600" b="1" dirty="0">
                <a:latin typeface="Courier New" panose="02070309020205020404" pitchFamily="49" charset="0"/>
                <a:cs typeface="Courier New" panose="02070309020205020404" pitchFamily="49" charset="0"/>
              </a:rPr>
              <a:t>(</a:t>
            </a:r>
            <a:r>
              <a:rPr lang="en-US" sz="1600" b="1" dirty="0">
                <a:solidFill>
                  <a:srgbClr val="00FF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 </a:t>
            </a:r>
            <a:r>
              <a:rPr lang="en-US" sz="1600" b="1" dirty="0" err="1">
                <a:solidFill>
                  <a:schemeClr val="accent1">
                    <a:lumMod val="75000"/>
                  </a:schemeClr>
                </a:solidFill>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(sys.argv)):</a:t>
            </a:r>
          </a:p>
          <a:p>
            <a:pPr marL="342900" lvl="1" indent="0">
              <a:buNone/>
            </a:pPr>
            <a:r>
              <a:rPr lang="en-US" sz="1600" b="1" dirty="0">
                <a:latin typeface="Courier New" panose="02070309020205020404" pitchFamily="49" charset="0"/>
                <a:cs typeface="Courier New" panose="02070309020205020404" pitchFamily="49" charset="0"/>
              </a:rPr>
              <a:t>6.       </a:t>
            </a:r>
            <a:r>
              <a:rPr lang="en-US" sz="1600" b="1" dirty="0">
                <a:solidFill>
                  <a:srgbClr val="FFC000"/>
                </a:solidFill>
                <a:latin typeface="Courier New" panose="02070309020205020404" pitchFamily="49" charset="0"/>
                <a:cs typeface="Courier New" panose="02070309020205020404" pitchFamily="49" charset="0"/>
              </a:rPr>
              <a:t>if</a:t>
            </a:r>
            <a:r>
              <a:rPr lang="en-US" sz="1600" b="1" dirty="0">
                <a:latin typeface="Courier New" panose="02070309020205020404" pitchFamily="49" charset="0"/>
                <a:cs typeface="Courier New" panose="02070309020205020404" pitchFamily="49" charset="0"/>
              </a:rPr>
              <a:t> sys.argv[i]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“-d”:</a:t>
            </a:r>
          </a:p>
          <a:p>
            <a:pPr marL="342900" lvl="1" indent="0">
              <a:buNone/>
            </a:pPr>
            <a:r>
              <a:rPr lang="en-US" sz="1600" b="1" dirty="0">
                <a:latin typeface="Courier New" panose="02070309020205020404" pitchFamily="49" charset="0"/>
                <a:cs typeface="Courier New" panose="02070309020205020404" pitchFamily="49" charset="0"/>
              </a:rPr>
              <a:t>7.          DELMASTER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FF00"/>
                </a:solidFill>
                <a:latin typeface="Courier New" panose="02070309020205020404" pitchFamily="49" charset="0"/>
                <a:cs typeface="Courier New" panose="02070309020205020404" pitchFamily="49" charset="0"/>
              </a:rPr>
              <a:t>True</a:t>
            </a:r>
          </a:p>
          <a:p>
            <a:pPr marL="342900" lvl="1" indent="0">
              <a:buNone/>
            </a:pPr>
            <a:r>
              <a:rPr lang="en-US" sz="1600" b="1" dirty="0">
                <a:latin typeface="Courier New" panose="02070309020205020404" pitchFamily="49" charset="0"/>
                <a:cs typeface="Courier New" panose="02070309020205020404" pitchFamily="49" charset="0"/>
              </a:rPr>
              <a:t>8.</a:t>
            </a:r>
            <a:r>
              <a:rPr lang="en-US" sz="1600" b="1" dirty="0">
                <a:solidFill>
                  <a:srgbClr val="FFC000"/>
                </a:solidFill>
                <a:latin typeface="Courier New" panose="02070309020205020404" pitchFamily="49" charset="0"/>
                <a:cs typeface="Courier New" panose="02070309020205020404" pitchFamily="49" charset="0"/>
              </a:rPr>
              <a:t>       </a:t>
            </a:r>
            <a:r>
              <a:rPr lang="en-US" sz="1600" b="1" dirty="0" err="1">
                <a:solidFill>
                  <a:srgbClr val="FFC000"/>
                </a:solidFill>
                <a:latin typeface="Courier New" panose="02070309020205020404" pitchFamily="49" charset="0"/>
                <a:cs typeface="Courier New" panose="02070309020205020404" pitchFamily="49" charset="0"/>
              </a:rPr>
              <a:t>elif</a:t>
            </a:r>
            <a:r>
              <a:rPr lang="en-US" sz="1600" b="1" dirty="0">
                <a:latin typeface="Courier New" panose="02070309020205020404" pitchFamily="49" charset="0"/>
                <a:cs typeface="Courier New" panose="02070309020205020404" pitchFamily="49" charset="0"/>
              </a:rPr>
              <a:t> sys.argv[i]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“-g”:</a:t>
            </a:r>
          </a:p>
          <a:p>
            <a:pPr marL="342900" lvl="1" indent="0">
              <a:buNone/>
            </a:pPr>
            <a:r>
              <a:rPr lang="en-US" sz="1600" b="1" dirty="0">
                <a:latin typeface="Courier New" panose="02070309020205020404" pitchFamily="49" charset="0"/>
                <a:cs typeface="Courier New" panose="02070309020205020404" pitchFamily="49" charset="0"/>
              </a:rPr>
              <a:t>9.          GENMASTER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FF00"/>
                </a:solidFill>
                <a:latin typeface="Courier New" panose="02070309020205020404" pitchFamily="49" charset="0"/>
                <a:cs typeface="Courier New" panose="02070309020205020404" pitchFamily="49" charset="0"/>
              </a:rPr>
              <a:t>True</a:t>
            </a:r>
          </a:p>
          <a:p>
            <a:pPr marL="342900" lvl="1" indent="0">
              <a:buNone/>
            </a:pPr>
            <a:r>
              <a:rPr lang="en-US" sz="1600" b="1" dirty="0">
                <a:latin typeface="Courier New" panose="02070309020205020404" pitchFamily="49" charset="0"/>
                <a:cs typeface="Courier New" panose="02070309020205020404" pitchFamily="49" charset="0"/>
              </a:rPr>
              <a:t>10.     </a:t>
            </a:r>
            <a:r>
              <a:rPr lang="en-US" sz="1600" b="1" dirty="0">
                <a:solidFill>
                  <a:srgbClr val="FFC000"/>
                </a:solidFill>
                <a:latin typeface="Courier New" panose="02070309020205020404" pitchFamily="49" charset="0"/>
                <a:cs typeface="Courier New" panose="02070309020205020404" pitchFamily="49" charset="0"/>
              </a:rPr>
              <a:t>else</a:t>
            </a:r>
            <a:r>
              <a:rPr lang="en-US" sz="1600" b="1" dirty="0">
                <a:latin typeface="Courier New" panose="02070309020205020404" pitchFamily="49" charset="0"/>
                <a:cs typeface="Courier New" panose="02070309020205020404" pitchFamily="49" charset="0"/>
              </a:rPr>
              <a:t>:</a:t>
            </a:r>
          </a:p>
          <a:p>
            <a:pPr marL="342900" lvl="1" indent="0">
              <a:buNone/>
            </a:pPr>
            <a:r>
              <a:rPr lang="en-US" sz="1600" b="1" dirty="0">
                <a:latin typeface="Courier New" panose="02070309020205020404" pitchFamily="49" charset="0"/>
                <a:cs typeface="Courier New" panose="02070309020205020404" pitchFamily="49" charset="0"/>
              </a:rPr>
              <a:t>11.</a:t>
            </a:r>
            <a:r>
              <a:rPr lang="en-US" sz="1600" b="1" dirty="0">
                <a:solidFill>
                  <a:srgbClr val="FFC000"/>
                </a:solidFill>
                <a:latin typeface="Courier New" panose="02070309020205020404" pitchFamily="49" charset="0"/>
                <a:cs typeface="Courier New" panose="02070309020205020404" pitchFamily="49" charset="0"/>
              </a:rPr>
              <a:t>     	    print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sys.argv</a:t>
            </a:r>
            <a:r>
              <a:rPr lang="en-US" sz="1600" b="1" dirty="0">
                <a:latin typeface="Courier New" panose="02070309020205020404" pitchFamily="49" charset="0"/>
                <a:cs typeface="Courier New" panose="02070309020205020404" pitchFamily="49" charset="0"/>
              </a:rPr>
              <a:t>[i], “is not a valid option”)</a:t>
            </a:r>
          </a:p>
          <a:p>
            <a:pPr marL="342900" lvl="1" indent="0">
              <a:buNone/>
            </a:pPr>
            <a:r>
              <a:rPr lang="en-US" sz="1600" b="1" dirty="0">
                <a:latin typeface="Courier New" panose="02070309020205020404" pitchFamily="49" charset="0"/>
                <a:cs typeface="Courier New" panose="02070309020205020404" pitchFamily="49" charset="0"/>
              </a:rPr>
              <a:t>12.	    </a:t>
            </a:r>
            <a:r>
              <a:rPr lang="en-US" sz="1600" b="1" dirty="0" err="1">
                <a:latin typeface="Courier New" panose="02070309020205020404" pitchFamily="49" charset="0"/>
                <a:cs typeface="Courier New" panose="02070309020205020404" pitchFamily="49" charset="0"/>
              </a:rPr>
              <a:t>sys.exit</a:t>
            </a:r>
            <a:r>
              <a:rPr lang="en-US" sz="1600" b="1" dirty="0">
                <a:latin typeface="Courier New" panose="02070309020205020404" pitchFamily="49" charset="0"/>
                <a:cs typeface="Courier New" panose="02070309020205020404" pitchFamily="49" charset="0"/>
              </a:rPr>
              <a:t>(</a:t>
            </a:r>
            <a:r>
              <a:rPr lang="en-US" sz="1600" b="1" dirty="0">
                <a:solidFill>
                  <a:srgbClr val="00FF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a:t>
            </a:r>
          </a:p>
          <a:p>
            <a:pPr marL="457200" indent="-457200">
              <a:buFont typeface="Arial" panose="020B0604020202020204" pitchFamily="34" charset="0"/>
              <a:buAutoNum type="arabicPlain"/>
            </a:pPr>
            <a:endParaRPr lang="en-US" dirty="0"/>
          </a:p>
          <a:p>
            <a:pPr marL="457200" indent="-457200">
              <a:buFont typeface="Arial" panose="020B0604020202020204" pitchFamily="34" charset="0"/>
              <a:buAutoNum type="arabicPlain"/>
            </a:pPr>
            <a:endParaRPr lang="en-US" dirty="0"/>
          </a:p>
          <a:p>
            <a:pPr marL="457200" indent="-457200">
              <a:buFont typeface="Arial" panose="020B0604020202020204" pitchFamily="34" charset="0"/>
              <a:buAutoNum type="arabicPlain"/>
            </a:pPr>
            <a:endParaRPr lang="en-US" dirty="0"/>
          </a:p>
          <a:p>
            <a:pPr marL="457200" indent="-457200">
              <a:buFont typeface="Arial" panose="020B0604020202020204" pitchFamily="34" charset="0"/>
              <a:buAutoNum type="arabicPlain"/>
            </a:pPr>
            <a:endParaRPr lang="en-US" dirty="0"/>
          </a:p>
          <a:p>
            <a:pPr marL="457200" indent="-457200">
              <a:buAutoNum type="arabicPlain"/>
            </a:pPr>
            <a:endParaRPr lang="en-US" dirty="0"/>
          </a:p>
          <a:p>
            <a:pPr marL="457200" indent="-457200">
              <a:buAutoNum type="arabicPlain" startAt="2"/>
            </a:pPr>
            <a:endParaRPr lang="en-US" dirty="0"/>
          </a:p>
        </p:txBody>
      </p:sp>
    </p:spTree>
    <p:extLst>
      <p:ext uri="{BB962C8B-B14F-4D97-AF65-F5344CB8AC3E}">
        <p14:creationId xmlns:p14="http://schemas.microsoft.com/office/powerpoint/2010/main" val="945286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5</a:t>
            </a:r>
          </a:p>
        </p:txBody>
      </p:sp>
      <p:sp>
        <p:nvSpPr>
          <p:cNvPr id="3" name="Content Placeholder 2"/>
          <p:cNvSpPr>
            <a:spLocks noGrp="1"/>
          </p:cNvSpPr>
          <p:nvPr>
            <p:ph idx="1"/>
          </p:nvPr>
        </p:nvSpPr>
        <p:spPr/>
        <p:txBody>
          <a:bodyPr/>
          <a:lstStyle/>
          <a:p>
            <a:r>
              <a:rPr lang="en-US" dirty="0"/>
              <a:t>This exercise gives you practice in using command line options to control the actions of a script</a:t>
            </a:r>
          </a:p>
          <a:p>
            <a:r>
              <a:rPr lang="en-US" dirty="0"/>
              <a:t>After completing this exercise, you will be able to:</a:t>
            </a:r>
          </a:p>
          <a:p>
            <a:pPr lvl="1"/>
            <a:r>
              <a:rPr lang="en-US" sz="2100" dirty="0"/>
              <a:t>Use </a:t>
            </a:r>
            <a:r>
              <a:rPr lang="en-US" sz="2100" i="1" dirty="0"/>
              <a:t>if</a:t>
            </a:r>
            <a:r>
              <a:rPr lang="en-US" sz="2100" dirty="0"/>
              <a:t> statements to choose an action based on the value of a variable</a:t>
            </a:r>
          </a:p>
          <a:p>
            <a:pPr lvl="1"/>
            <a:r>
              <a:rPr lang="en-US" sz="2100" dirty="0"/>
              <a:t>Perform sanity checking on the options and on the combination of options</a:t>
            </a:r>
          </a:p>
        </p:txBody>
      </p:sp>
    </p:spTree>
    <p:extLst>
      <p:ext uri="{BB962C8B-B14F-4D97-AF65-F5344CB8AC3E}">
        <p14:creationId xmlns:p14="http://schemas.microsoft.com/office/powerpoint/2010/main" val="75359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Understand the Format of the Data</a:t>
            </a:r>
          </a:p>
        </p:txBody>
      </p:sp>
      <p:sp>
        <p:nvSpPr>
          <p:cNvPr id="3" name="Content Placeholder 2"/>
          <p:cNvSpPr>
            <a:spLocks noGrp="1"/>
          </p:cNvSpPr>
          <p:nvPr>
            <p:ph idx="1"/>
          </p:nvPr>
        </p:nvSpPr>
        <p:spPr/>
        <p:txBody>
          <a:bodyPr/>
          <a:lstStyle/>
          <a:p>
            <a:r>
              <a:rPr lang="en-US" dirty="0"/>
              <a:t>All data generated internally, by programs</a:t>
            </a:r>
          </a:p>
          <a:p>
            <a:pPr lvl="1"/>
            <a:r>
              <a:rPr lang="en-US" sz="2100" dirty="0"/>
              <a:t>(Probably) cannot control the format these programs use</a:t>
            </a:r>
          </a:p>
          <a:p>
            <a:pPr lvl="1"/>
            <a:r>
              <a:rPr lang="en-US" sz="2100" dirty="0"/>
              <a:t>Can manipulate their output to the form we want</a:t>
            </a:r>
          </a:p>
          <a:p>
            <a:pPr lvl="1"/>
            <a:endParaRPr lang="en-US" sz="2100" dirty="0"/>
          </a:p>
          <a:p>
            <a:r>
              <a:rPr lang="en-US" dirty="0"/>
              <a:t>So, let’s look at the programs </a:t>
            </a:r>
            <a:r>
              <a:rPr lang="is-IS" dirty="0"/>
              <a:t>…</a:t>
            </a:r>
            <a:endParaRPr lang="en-US" dirty="0"/>
          </a:p>
        </p:txBody>
      </p:sp>
    </p:spTree>
    <p:extLst>
      <p:ext uri="{BB962C8B-B14F-4D97-AF65-F5344CB8AC3E}">
        <p14:creationId xmlns:p14="http://schemas.microsoft.com/office/powerpoint/2010/main" val="16390486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Wrap Up</a:t>
            </a:r>
          </a:p>
        </p:txBody>
      </p:sp>
      <p:sp>
        <p:nvSpPr>
          <p:cNvPr id="3" name="Content Placeholder 2"/>
          <p:cNvSpPr>
            <a:spLocks noGrp="1"/>
          </p:cNvSpPr>
          <p:nvPr>
            <p:ph idx="1"/>
          </p:nvPr>
        </p:nvSpPr>
        <p:spPr/>
        <p:txBody>
          <a:bodyPr>
            <a:normAutofit/>
          </a:bodyPr>
          <a:lstStyle/>
          <a:p>
            <a:r>
              <a:rPr lang="en-US" dirty="0"/>
              <a:t>To solve a problem using a script:</a:t>
            </a:r>
          </a:p>
          <a:p>
            <a:pPr marL="914400" lvl="1" indent="-457200">
              <a:buFont typeface="+mj-lt"/>
              <a:buAutoNum type="arabicPeriod"/>
            </a:pPr>
            <a:r>
              <a:rPr lang="en-US" sz="2100" dirty="0"/>
              <a:t>Understand the problem.</a:t>
            </a:r>
          </a:p>
          <a:p>
            <a:pPr marL="914400" lvl="1" indent="-457200">
              <a:buFont typeface="+mj-lt"/>
              <a:buAutoNum type="arabicPeriod"/>
            </a:pPr>
            <a:r>
              <a:rPr lang="en-US" sz="2100" dirty="0"/>
              <a:t>Understand the format of the data. </a:t>
            </a:r>
          </a:p>
          <a:p>
            <a:pPr marL="914400" lvl="1" indent="-457200">
              <a:buFont typeface="+mj-lt"/>
              <a:buAutoNum type="arabicPeriod"/>
            </a:pPr>
            <a:r>
              <a:rPr lang="en-US" sz="2100" dirty="0"/>
              <a:t>Figure out your approach.</a:t>
            </a:r>
          </a:p>
          <a:p>
            <a:pPr marL="914400" lvl="1" indent="-457200">
              <a:buFont typeface="+mj-lt"/>
              <a:buAutoNum type="arabicPeriod"/>
            </a:pPr>
            <a:r>
              <a:rPr lang="en-US" sz="2100" dirty="0"/>
              <a:t>Implement it.</a:t>
            </a:r>
          </a:p>
          <a:p>
            <a:pPr marL="914400" lvl="1" indent="-457200">
              <a:buFont typeface="+mj-lt"/>
              <a:buAutoNum type="arabicPeriod"/>
            </a:pPr>
            <a:r>
              <a:rPr lang="en-US" sz="2100" dirty="0"/>
              <a:t>Test it.</a:t>
            </a:r>
          </a:p>
          <a:p>
            <a:endParaRPr lang="en-US" dirty="0"/>
          </a:p>
          <a:p>
            <a:r>
              <a:rPr lang="en-US" dirty="0"/>
              <a:t>We did this with script to find files that changed in a directory.</a:t>
            </a:r>
          </a:p>
          <a:p>
            <a:r>
              <a:rPr lang="en-US" dirty="0"/>
              <a:t>Defining functions that helps the testing process.</a:t>
            </a:r>
          </a:p>
          <a:p>
            <a:r>
              <a:rPr lang="en-US" dirty="0"/>
              <a:t>This approach keeps you focused on the goal and how to achieve it.</a:t>
            </a:r>
          </a:p>
        </p:txBody>
      </p:sp>
    </p:spTree>
    <p:extLst>
      <p:ext uri="{BB962C8B-B14F-4D97-AF65-F5344CB8AC3E}">
        <p14:creationId xmlns:p14="http://schemas.microsoft.com/office/powerpoint/2010/main" val="343860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17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Programs to Consider</a:t>
            </a:r>
          </a:p>
        </p:txBody>
      </p:sp>
      <p:sp>
        <p:nvSpPr>
          <p:cNvPr id="3" name="Content Placeholder 2"/>
          <p:cNvSpPr>
            <a:spLocks noGrp="1"/>
          </p:cNvSpPr>
          <p:nvPr>
            <p:ph idx="1"/>
          </p:nvPr>
        </p:nvSpPr>
        <p:spPr/>
        <p:txBody>
          <a:bodyPr/>
          <a:lstStyle/>
          <a:p>
            <a:r>
              <a:rPr lang="en-US" dirty="0" err="1">
                <a:latin typeface="Courier New" charset="0"/>
                <a:ea typeface="Courier New" charset="0"/>
                <a:cs typeface="Courier New" charset="0"/>
              </a:rPr>
              <a:t>dir</a:t>
            </a:r>
            <a:r>
              <a:rPr lang="en-US" dirty="0">
                <a:latin typeface="Courier New" charset="0"/>
                <a:ea typeface="Courier New" charset="0"/>
                <a:cs typeface="Courier New" charset="0"/>
              </a:rPr>
              <a:t> -n</a:t>
            </a:r>
          </a:p>
          <a:p>
            <a:pPr lvl="1"/>
            <a:r>
              <a:rPr lang="en-US" sz="2100" b="0" i="0" dirty="0">
                <a:solidFill>
                  <a:srgbClr val="171717"/>
                </a:solidFill>
                <a:effectLst/>
              </a:rPr>
              <a:t>Displays a list format with file names.</a:t>
            </a:r>
            <a:endParaRPr lang="en-US" sz="2100" dirty="0"/>
          </a:p>
          <a:p>
            <a:r>
              <a:rPr lang="en-US" dirty="0" err="1">
                <a:latin typeface="Courier New" charset="0"/>
                <a:ea typeface="Courier New" charset="0"/>
                <a:cs typeface="Courier New" charset="0"/>
              </a:rPr>
              <a:t>certutil</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hashfile</a:t>
            </a:r>
            <a:endParaRPr lang="en-US" dirty="0">
              <a:latin typeface="Courier New" charset="0"/>
              <a:ea typeface="Courier New" charset="0"/>
              <a:cs typeface="Courier New" charset="0"/>
            </a:endParaRPr>
          </a:p>
          <a:p>
            <a:pPr lvl="1"/>
            <a:r>
              <a:rPr lang="en-US" sz="2100" dirty="0"/>
              <a:t>Computes a SHA1 hash of the file contents</a:t>
            </a:r>
          </a:p>
          <a:p>
            <a:r>
              <a:rPr lang="en-US" dirty="0">
                <a:latin typeface="Courier New" charset="0"/>
                <a:ea typeface="Courier New" charset="0"/>
                <a:cs typeface="Courier New" charset="0"/>
              </a:rPr>
              <a:t>fc.exe</a:t>
            </a:r>
          </a:p>
          <a:p>
            <a:pPr lvl="1"/>
            <a:r>
              <a:rPr lang="en-US" sz="2100" dirty="0"/>
              <a:t>Compares two text files and lists the lines that have changed</a:t>
            </a:r>
          </a:p>
        </p:txBody>
      </p:sp>
    </p:spTree>
    <p:extLst>
      <p:ext uri="{BB962C8B-B14F-4D97-AF65-F5344CB8AC3E}">
        <p14:creationId xmlns:p14="http://schemas.microsoft.com/office/powerpoint/2010/main" val="96483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3, 4, and 5</a:t>
            </a:r>
          </a:p>
        </p:txBody>
      </p:sp>
      <p:sp>
        <p:nvSpPr>
          <p:cNvPr id="3" name="Content Placeholder 2"/>
          <p:cNvSpPr>
            <a:spLocks noGrp="1"/>
          </p:cNvSpPr>
          <p:nvPr>
            <p:ph idx="1"/>
          </p:nvPr>
        </p:nvSpPr>
        <p:spPr/>
        <p:txBody>
          <a:bodyPr/>
          <a:lstStyle/>
          <a:p>
            <a:r>
              <a:rPr lang="en-US" dirty="0"/>
              <a:t>Let’s do this incrementally.</a:t>
            </a:r>
          </a:p>
          <a:p>
            <a:pPr lvl="1"/>
            <a:r>
              <a:rPr lang="en-US" sz="2100" dirty="0"/>
              <a:t>This way we can check each </a:t>
            </a:r>
            <a:r>
              <a:rPr lang="en-US" sz="2100" dirty="0" err="1"/>
              <a:t>substep</a:t>
            </a:r>
            <a:r>
              <a:rPr lang="en-US" sz="2100" dirty="0"/>
              <a:t> as we go along.</a:t>
            </a:r>
          </a:p>
          <a:p>
            <a:pPr lvl="1"/>
            <a:r>
              <a:rPr lang="en-US" sz="2100" dirty="0"/>
              <a:t>This </a:t>
            </a:r>
            <a:r>
              <a:rPr lang="en-US" sz="2100" i="1" dirty="0"/>
              <a:t>greatly</a:t>
            </a:r>
            <a:r>
              <a:rPr lang="en-US" sz="2100" dirty="0"/>
              <a:t> simplifies testing!</a:t>
            </a:r>
          </a:p>
        </p:txBody>
      </p:sp>
    </p:spTree>
    <p:extLst>
      <p:ext uri="{BB962C8B-B14F-4D97-AF65-F5344CB8AC3E}">
        <p14:creationId xmlns:p14="http://schemas.microsoft.com/office/powerpoint/2010/main" val="81271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3 and 4</a:t>
            </a:r>
          </a:p>
        </p:txBody>
      </p:sp>
      <p:sp>
        <p:nvSpPr>
          <p:cNvPr id="3" name="Content Placeholder 2"/>
          <p:cNvSpPr>
            <a:spLocks noGrp="1"/>
          </p:cNvSpPr>
          <p:nvPr>
            <p:ph idx="1"/>
          </p:nvPr>
        </p:nvSpPr>
        <p:spPr/>
        <p:txBody>
          <a:bodyPr>
            <a:normAutofit/>
          </a:bodyPr>
          <a:lstStyle/>
          <a:p>
            <a:pPr marL="0" indent="0">
              <a:buNone/>
            </a:pPr>
            <a:r>
              <a:rPr lang="en-US" dirty="0"/>
              <a:t>We do these incrementally:</a:t>
            </a:r>
          </a:p>
          <a:p>
            <a:pPr marL="1371600" indent="-1371600">
              <a:buNone/>
            </a:pPr>
            <a:r>
              <a:rPr lang="en-US" dirty="0" err="1"/>
              <a:t>Substep</a:t>
            </a:r>
            <a:r>
              <a:rPr lang="en-US" dirty="0"/>
              <a:t> 1.	List the attributes of the files.</a:t>
            </a:r>
          </a:p>
          <a:p>
            <a:pPr marL="1371600" indent="-1371600">
              <a:buNone/>
            </a:pPr>
            <a:r>
              <a:rPr lang="en-US" dirty="0" err="1"/>
              <a:t>Substep</a:t>
            </a:r>
            <a:r>
              <a:rPr lang="en-US" dirty="0"/>
              <a:t> 2.	Save them in a “master file.”</a:t>
            </a:r>
          </a:p>
          <a:p>
            <a:pPr marL="1371600" indent="-1371600">
              <a:buNone/>
            </a:pPr>
            <a:r>
              <a:rPr lang="en-US" dirty="0" err="1"/>
              <a:t>Substep</a:t>
            </a:r>
            <a:r>
              <a:rPr lang="en-US" dirty="0"/>
              <a:t> 3. 	Do </a:t>
            </a:r>
            <a:r>
              <a:rPr lang="en-US" dirty="0" err="1"/>
              <a:t>Substep</a:t>
            </a:r>
            <a:r>
              <a:rPr lang="en-US" dirty="0"/>
              <a:t> 1 again, comparing the results to what is saved in the master file; print the lines that changed.</a:t>
            </a:r>
          </a:p>
          <a:p>
            <a:pPr marL="1371600" indent="-1371600">
              <a:buNone/>
            </a:pPr>
            <a:r>
              <a:rPr lang="en-US" dirty="0" err="1"/>
              <a:t>Substep</a:t>
            </a:r>
            <a:r>
              <a:rPr lang="en-US" dirty="0"/>
              <a:t> 4.	Format the output nicely, to list only the files.</a:t>
            </a:r>
          </a:p>
          <a:p>
            <a:pPr marL="1371600" indent="-1371600">
              <a:buNone/>
            </a:pPr>
            <a:r>
              <a:rPr lang="en-US" dirty="0" err="1"/>
              <a:t>Substep</a:t>
            </a:r>
            <a:r>
              <a:rPr lang="en-US" dirty="0"/>
              <a:t> 5.	Add options to allow the generation, deletion of the “master file.”</a:t>
            </a:r>
          </a:p>
        </p:txBody>
      </p:sp>
    </p:spTree>
    <p:extLst>
      <p:ext uri="{BB962C8B-B14F-4D97-AF65-F5344CB8AC3E}">
        <p14:creationId xmlns:p14="http://schemas.microsoft.com/office/powerpoint/2010/main" val="809539522"/>
      </p:ext>
    </p:extLst>
  </p:cSld>
  <p:clrMapOvr>
    <a:masterClrMapping/>
  </p:clrMapOvr>
</p:sld>
</file>

<file path=ppt/theme/theme1.xml><?xml version="1.0" encoding="utf-8"?>
<a:theme xmlns:a="http://schemas.openxmlformats.org/drawingml/2006/main" name="C5.module.ADAC.standard.forma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5.module.ADAC.standard.format.template" id="{3B1436D9-82ED-4A23-A0F1-CF5E86CF56A7}" vid="{B65F0333-2B73-4EEE-9737-F55EB0F81A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C5.module.ADAC.standard.format.template</Template>
  <TotalTime>2135</TotalTime>
  <Words>7788</Words>
  <Application>Microsoft Office PowerPoint</Application>
  <PresentationFormat>On-screen Show (4:3)</PresentationFormat>
  <Paragraphs>809</Paragraphs>
  <Slides>61</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Calibri Light</vt:lpstr>
      <vt:lpstr>Courier</vt:lpstr>
      <vt:lpstr>Courier New</vt:lpstr>
      <vt:lpstr>Menlo</vt:lpstr>
      <vt:lpstr>C5.module.ADAC.standard.format.template</vt:lpstr>
      <vt:lpstr>Secure Scripting--Python</vt:lpstr>
      <vt:lpstr>Learning Objectives</vt:lpstr>
      <vt:lpstr>The Problem</vt:lpstr>
      <vt:lpstr>File Attributes</vt:lpstr>
      <vt:lpstr>Step 1. Understand the Problem</vt:lpstr>
      <vt:lpstr>Step 2. Understand the Format of the Data</vt:lpstr>
      <vt:lpstr>Windows Programs to Consider</vt:lpstr>
      <vt:lpstr>Steps 3, 4, and 5</vt:lpstr>
      <vt:lpstr>Steps 3 and 4</vt:lpstr>
      <vt:lpstr>Substep 1</vt:lpstr>
      <vt:lpstr>Files: Creating, Reading, and Writing to Files</vt:lpstr>
      <vt:lpstr>Processing Files Attributes</vt:lpstr>
      <vt:lpstr>More Tests</vt:lpstr>
      <vt:lpstr>Looping</vt:lpstr>
      <vt:lpstr>The for Loop</vt:lpstr>
      <vt:lpstr>Example: for1.py</vt:lpstr>
      <vt:lpstr>Loop Control Commands</vt:lpstr>
      <vt:lpstr>Example: for2.py</vt:lpstr>
      <vt:lpstr>First Problem</vt:lpstr>
      <vt:lpstr>First Problem (Cont.)</vt:lpstr>
      <vt:lpstr>Find the Right Command</vt:lpstr>
      <vt:lpstr>Process File Content</vt:lpstr>
      <vt:lpstr>Checking for Occurrence</vt:lpstr>
      <vt:lpstr>Lab Exercise 1</vt:lpstr>
      <vt:lpstr>User Interaction</vt:lpstr>
      <vt:lpstr>Still Not Safe</vt:lpstr>
      <vt:lpstr>Here We Go …</vt:lpstr>
      <vt:lpstr>Look at the Script</vt:lpstr>
      <vt:lpstr>Got It!</vt:lpstr>
      <vt:lpstr>Another Example: forFilesProcessing.py</vt:lpstr>
      <vt:lpstr>A Gotcha!</vt:lpstr>
      <vt:lpstr>The subprocess library</vt:lpstr>
      <vt:lpstr>Script Construct</vt:lpstr>
      <vt:lpstr>Combining …</vt:lpstr>
      <vt:lpstr>Too much code… Hard to code</vt:lpstr>
      <vt:lpstr>Functions</vt:lpstr>
      <vt:lpstr>Function Definition</vt:lpstr>
      <vt:lpstr>Another Way: Reference to Global Variables</vt:lpstr>
      <vt:lpstr>Here’s a More Complicated One</vt:lpstr>
      <vt:lpstr>Divide and Conquer Technique</vt:lpstr>
      <vt:lpstr>Explanation</vt:lpstr>
      <vt:lpstr>Lab Exercise 1 (Unit 2 Lab)</vt:lpstr>
      <vt:lpstr>The Master File</vt:lpstr>
      <vt:lpstr>Example Use</vt:lpstr>
      <vt:lpstr>Exiting Cleanly</vt:lpstr>
      <vt:lpstr>Multiple Conditions</vt:lpstr>
      <vt:lpstr>With Parentheses</vt:lpstr>
      <vt:lpstr>Lab Exercise 2</vt:lpstr>
      <vt:lpstr>Temporary Files</vt:lpstr>
      <vt:lpstr>Temporary Files (cont)</vt:lpstr>
      <vt:lpstr>Comparing Two Files in Shell</vt:lpstr>
      <vt:lpstr>Comparing Two Files in Python</vt:lpstr>
      <vt:lpstr>Lab Exercise 3</vt:lpstr>
      <vt:lpstr>Putting File Names In Order</vt:lpstr>
      <vt:lpstr>Lab Exercise 4</vt:lpstr>
      <vt:lpstr>Command-Line Options</vt:lpstr>
      <vt:lpstr>Processing an Option</vt:lpstr>
      <vt:lpstr>Example: -d, -g</vt:lpstr>
      <vt:lpstr>Lab Exercise 5</vt:lpstr>
      <vt:lpstr>To 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dc:creator>
  <cp:lastModifiedBy>Elder, Austin</cp:lastModifiedBy>
  <cp:revision>143</cp:revision>
  <dcterms:created xsi:type="dcterms:W3CDTF">2018-02-16T20:30:30Z</dcterms:created>
  <dcterms:modified xsi:type="dcterms:W3CDTF">2021-04-16T22:58:51Z</dcterms:modified>
</cp:coreProperties>
</file>