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302" r:id="rId14"/>
    <p:sldId id="270" r:id="rId15"/>
    <p:sldId id="271" r:id="rId16"/>
    <p:sldId id="272" r:id="rId17"/>
    <p:sldId id="273" r:id="rId18"/>
    <p:sldId id="274" r:id="rId19"/>
    <p:sldId id="275" r:id="rId20"/>
    <p:sldId id="276" r:id="rId21"/>
    <p:sldId id="277" r:id="rId22"/>
    <p:sldId id="278" r:id="rId23"/>
    <p:sldId id="298" r:id="rId24"/>
    <p:sldId id="300" r:id="rId25"/>
    <p:sldId id="299" r:id="rId26"/>
    <p:sldId id="301" r:id="rId27"/>
    <p:sldId id="279" r:id="rId28"/>
    <p:sldId id="280" r:id="rId29"/>
    <p:sldId id="281" r:id="rId30"/>
    <p:sldId id="282" r:id="rId31"/>
    <p:sldId id="283" r:id="rId32"/>
    <p:sldId id="284" r:id="rId33"/>
    <p:sldId id="287" r:id="rId34"/>
    <p:sldId id="288" r:id="rId35"/>
    <p:sldId id="29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960" autoAdjust="0"/>
  </p:normalViewPr>
  <p:slideViewPr>
    <p:cSldViewPr snapToGrid="0" snapToObjects="1">
      <p:cViewPr varScale="1">
        <p:scale>
          <a:sx n="66" d="100"/>
          <a:sy n="66" d="100"/>
        </p:scale>
        <p:origin x="15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B6886-3841-1243-BA79-CCF91A6C5A78}" type="datetimeFigureOut">
              <a:rPr lang="en-US" smtClean="0"/>
              <a:t>3/21/2021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2EE42-A767-6949-991D-1E3D8E19A4AE}" type="slidenum">
              <a:rPr lang="en-US" smtClean="0"/>
              <a:t>‹#›</a:t>
            </a:fld>
            <a:endParaRPr lang="en-US"/>
          </a:p>
        </p:txBody>
      </p:sp>
    </p:spTree>
    <p:extLst>
      <p:ext uri="{BB962C8B-B14F-4D97-AF65-F5344CB8AC3E}">
        <p14:creationId xmlns:p14="http://schemas.microsoft.com/office/powerpoint/2010/main" val="876544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43845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again emphasizes that</a:t>
            </a:r>
            <a:r>
              <a:rPr lang="en-US" baseline="0" dirty="0"/>
              <a:t> white space (blanks and tabs) separates fields.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95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f = open("gleep2",'r')</a:t>
            </a:r>
          </a:p>
          <a:p>
            <a:r>
              <a:rPr lang="en-US" sz="1100" kern="1200" dirty="0">
                <a:solidFill>
                  <a:schemeClr val="tx1"/>
                </a:solidFill>
                <a:effectLst/>
                <a:latin typeface="+mn-lt"/>
                <a:ea typeface="+mn-ea"/>
                <a:cs typeface="+mn-cs"/>
              </a:rPr>
              <a:t>for line in f:</a:t>
            </a:r>
          </a:p>
          <a:p>
            <a:r>
              <a:rPr lang="en-US" sz="1100" kern="1200" dirty="0">
                <a:solidFill>
                  <a:schemeClr val="tx1"/>
                </a:solidFill>
                <a:effectLst/>
                <a:latin typeface="+mn-lt"/>
                <a:ea typeface="+mn-ea"/>
                <a:cs typeface="+mn-cs"/>
              </a:rPr>
              <a:t>    tokens = </a:t>
            </a:r>
            <a:r>
              <a:rPr lang="en-US" sz="1100" kern="1200" dirty="0" err="1">
                <a:solidFill>
                  <a:schemeClr val="tx1"/>
                </a:solidFill>
                <a:effectLst/>
                <a:latin typeface="+mn-lt"/>
                <a:ea typeface="+mn-ea"/>
                <a:cs typeface="+mn-cs"/>
              </a:rPr>
              <a:t>line.split</a:t>
            </a:r>
            <a:r>
              <a:rPr lang="en-US" sz="1100" kern="1200" dirty="0">
                <a:solidFill>
                  <a:schemeClr val="tx1"/>
                </a:solidFill>
                <a:effectLst/>
                <a:latin typeface="+mn-lt"/>
                <a:ea typeface="+mn-ea"/>
                <a:cs typeface="+mn-cs"/>
              </a:rPr>
              <a:t>(",")</a:t>
            </a:r>
          </a:p>
          <a:p>
            <a:r>
              <a:rPr lang="en-US" sz="1100" kern="1200" dirty="0">
                <a:solidFill>
                  <a:schemeClr val="tx1"/>
                </a:solidFill>
                <a:effectLst/>
                <a:latin typeface="+mn-lt"/>
                <a:ea typeface="+mn-ea"/>
                <a:cs typeface="+mn-cs"/>
              </a:rPr>
              <a:t>    toPrint = tokens[0]+" followed by "+tokens[1]</a:t>
            </a:r>
          </a:p>
          <a:p>
            <a:r>
              <a:rPr lang="en-US" sz="1100" kern="1200" dirty="0">
                <a:solidFill>
                  <a:schemeClr val="tx1"/>
                </a:solidFill>
                <a:effectLst/>
                <a:latin typeface="+mn-lt"/>
                <a:ea typeface="+mn-ea"/>
                <a:cs typeface="+mn-cs"/>
              </a:rPr>
              <a:t>    print toPrint.strip()</a:t>
            </a:r>
          </a:p>
          <a:p>
            <a:r>
              <a:rPr lang="en-US" sz="1100" kern="1200" dirty="0">
                <a:solidFill>
                  <a:schemeClr val="tx1"/>
                </a:solidFill>
                <a:effectLst/>
                <a:latin typeface="+mn-lt"/>
                <a:ea typeface="+mn-ea"/>
                <a:cs typeface="+mn-cs"/>
              </a:rPr>
              <a:t>To demonstrate this script, the</a:t>
            </a:r>
            <a:r>
              <a:rPr lang="en-US" sz="1100" kern="1200" baseline="0" dirty="0">
                <a:solidFill>
                  <a:schemeClr val="tx1"/>
                </a:solidFill>
                <a:effectLst/>
                <a:latin typeface="+mn-lt"/>
                <a:ea typeface="+mn-ea"/>
                <a:cs typeface="+mn-cs"/>
              </a:rPr>
              <a:t> file gleep2 is a</a:t>
            </a:r>
            <a:r>
              <a:rPr lang="en-US" sz="1100" kern="1200" dirty="0">
                <a:solidFill>
                  <a:schemeClr val="tx1"/>
                </a:solidFill>
                <a:effectLst/>
                <a:latin typeface="+mn-lt"/>
                <a:ea typeface="+mn-ea"/>
                <a:cs typeface="+mn-cs"/>
              </a:rPr>
              <a:t> modified file of gleep, now with the commas as delimiter </a:t>
            </a:r>
          </a:p>
          <a:p>
            <a:r>
              <a:rPr lang="en-US" dirty="0"/>
              <a:t>The script</a:t>
            </a:r>
            <a:r>
              <a:rPr lang="en-US" baseline="0" dirty="0"/>
              <a:t> is called whileExample3.py</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8631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file connect.csv has eleven comma-separated fields.</a:t>
            </a:r>
            <a:r>
              <a:rPr lang="en-US" baseline="0" dirty="0"/>
              <a:t> There are eleven tokens listed (I omitted capital “</a:t>
            </a:r>
            <a:r>
              <a:rPr lang="en-US" baseline="0" dirty="0" err="1"/>
              <a:t>i</a:t>
            </a:r>
            <a:r>
              <a:rPr lang="en-US" baseline="0" dirty="0"/>
              <a:t>” because it’s easy to confuse with the lower-case “L”). So each variable gets one field, and the line prints the contents of the first token (i.e., the first field) and the last token (</a:t>
            </a:r>
            <a:r>
              <a:rPr lang="en-US" baseline="0" dirty="0" err="1"/>
              <a:t>i.e</a:t>
            </a:r>
            <a:r>
              <a:rPr lang="en-US" baseline="0" dirty="0"/>
              <a:t>, the last field on the line).</a:t>
            </a:r>
            <a:endParaRPr lang="en-US" dirty="0"/>
          </a:p>
          <a:p>
            <a:endParaRPr lang="en-US" dirty="0"/>
          </a:p>
        </p:txBody>
      </p:sp>
      <p:sp>
        <p:nvSpPr>
          <p:cNvPr id="4" name="Slide Number Placeholder 3"/>
          <p:cNvSpPr>
            <a:spLocks noGrp="1"/>
          </p:cNvSpPr>
          <p:nvPr>
            <p:ph type="sldNum" sz="quarter" idx="10"/>
          </p:nvPr>
        </p:nvSpPr>
        <p:spPr/>
        <p:txBody>
          <a:bodyPr/>
          <a:lstStyle/>
          <a:p>
            <a:fld id="{B722EE42-A767-6949-991D-1E3D8E19A4AE}" type="slidenum">
              <a:rPr lang="en-US" smtClean="0"/>
              <a:t>13</a:t>
            </a:fld>
            <a:endParaRPr lang="en-US"/>
          </a:p>
        </p:txBody>
      </p:sp>
    </p:spTree>
    <p:extLst>
      <p:ext uri="{BB962C8B-B14F-4D97-AF65-F5344CB8AC3E}">
        <p14:creationId xmlns:p14="http://schemas.microsoft.com/office/powerpoint/2010/main" val="25438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 exercise on this slide correlates to Lab</a:t>
            </a:r>
            <a:r>
              <a:rPr lang="en-US" baseline="0" dirty="0"/>
              <a:t> Exercise 1 in 16.SeSPython_Unit3_AdvancedScripting_Lab.docx </a:t>
            </a:r>
            <a:r>
              <a:rPr lang="en-US" dirty="0"/>
              <a:t>This is really a warm-up exercise.</a:t>
            </a:r>
            <a:r>
              <a:rPr lang="en-US" baseline="0" dirty="0"/>
              <a:t> All the following ones require the extraction of field values.</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53070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review of how the Linux/*nix systems store time. It’s an integer that represents the number of seconds since the “epoch”. </a:t>
            </a:r>
          </a:p>
          <a:p>
            <a:endParaRPr lang="en-US" dirty="0"/>
          </a:p>
          <a:p>
            <a:r>
              <a:rPr lang="en-US" dirty="0"/>
              <a:t>Fun question: If the integer is stored in 32 bits, when will it overflow</a:t>
            </a:r>
            <a:r>
              <a:rPr lang="en-US" baseline="0" dirty="0"/>
              <a:t> and go back to 0?</a:t>
            </a:r>
          </a:p>
          <a:p>
            <a:endParaRPr lang="en-US" baseline="0" dirty="0"/>
          </a:p>
          <a:p>
            <a:r>
              <a:rPr lang="en-US" baseline="0" dirty="0"/>
              <a:t>Normally </a:t>
            </a:r>
            <a:r>
              <a:rPr lang="en-US" i="1" baseline="0" dirty="0"/>
              <a:t>date</a:t>
            </a:r>
            <a:r>
              <a:rPr lang="en-US" baseline="0" dirty="0"/>
              <a:t> prints the current time, but it has a formatting option that is very powerful, and an option to work with any given date. It can even work with the internal representation of a time, transforming it to something a human can understand. We’ll basically do the opposite: change a human-readable time to the internal time, which will be our timestamp.</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36359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Sometimes </a:t>
            </a:r>
            <a:r>
              <a:rPr lang="en-US" dirty="0" err="1"/>
              <a:t>Powerpoint</a:t>
            </a:r>
            <a:r>
              <a:rPr lang="en-US" baseline="0" dirty="0"/>
              <a:t> changes two adjacent hyphens into a longer dash. That’s the reason for the second item under the first bullet.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120279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what follows the date</a:t>
            </a:r>
            <a:r>
              <a:rPr lang="en-US" baseline="0" dirty="0"/>
              <a:t> option can be anything reasonable.</a:t>
            </a:r>
          </a:p>
          <a:p>
            <a:endParaRPr lang="en-US" baseline="0" dirty="0"/>
          </a:p>
          <a:p>
            <a:r>
              <a:rPr lang="en-US" baseline="0" dirty="0"/>
              <a:t>Encourage your students to try to answer this: What is the internal representation of 6AM of the morning of the class?</a:t>
            </a:r>
          </a:p>
          <a:p>
            <a:endParaRPr lang="en-US" baseline="0" dirty="0"/>
          </a:p>
          <a:p>
            <a:r>
              <a:rPr lang="en-US" baseline="0" dirty="0"/>
              <a:t>Answer:  </a:t>
            </a:r>
          </a:p>
          <a:p>
            <a:r>
              <a:rPr lang="en-US" baseline="0" dirty="0">
                <a:latin typeface="Courier"/>
              </a:rPr>
              <a:t>date –date=‘</a:t>
            </a:r>
            <a:r>
              <a:rPr lang="en-US" i="0" baseline="0" dirty="0">
                <a:latin typeface="Courier"/>
              </a:rPr>
              <a:t>xxx</a:t>
            </a:r>
            <a:r>
              <a:rPr lang="en-US" i="1" baseline="0" dirty="0">
                <a:latin typeface="Courier"/>
              </a:rPr>
              <a:t> 6am’ +”%s”</a:t>
            </a:r>
          </a:p>
          <a:p>
            <a:r>
              <a:rPr lang="en-US" i="0" baseline="0" dirty="0"/>
              <a:t>where xxx is the current date.</a:t>
            </a:r>
            <a:endParaRPr lang="en-US" i="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133389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what follows the date</a:t>
            </a:r>
            <a:r>
              <a:rPr lang="en-US" baseline="0" dirty="0"/>
              <a:t> option can be anything reasonable.</a:t>
            </a:r>
          </a:p>
          <a:p>
            <a:endParaRPr lang="en-US" baseline="0" dirty="0"/>
          </a:p>
          <a:p>
            <a:r>
              <a:rPr lang="en-US" baseline="0" dirty="0"/>
              <a:t>Encourage your students to try to answer this: What is the internal representation of 6AM of the morning of the class?</a:t>
            </a:r>
          </a:p>
          <a:p>
            <a:endParaRPr lang="en-US" baseline="0" dirty="0"/>
          </a:p>
          <a:p>
            <a:r>
              <a:rPr lang="en-US" baseline="0" dirty="0"/>
              <a:t>Answer:  </a:t>
            </a:r>
          </a:p>
          <a:p>
            <a:r>
              <a:rPr lang="en-US" baseline="0" dirty="0">
                <a:latin typeface="Courier"/>
              </a:rPr>
              <a:t>date –date=‘</a:t>
            </a:r>
            <a:r>
              <a:rPr lang="en-US" i="0" baseline="0" dirty="0">
                <a:latin typeface="Courier"/>
              </a:rPr>
              <a:t>xxx</a:t>
            </a:r>
            <a:r>
              <a:rPr lang="en-US" i="1" baseline="0" dirty="0">
                <a:latin typeface="Courier"/>
              </a:rPr>
              <a:t> 6am’ +”%s”</a:t>
            </a:r>
          </a:p>
          <a:p>
            <a:r>
              <a:rPr lang="en-US" i="0" baseline="0" dirty="0"/>
              <a:t>where xxx is the current date.</a:t>
            </a:r>
            <a:endParaRPr lang="en-US" i="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73892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begins an introduction to </a:t>
            </a:r>
            <a:r>
              <a:rPr lang="en-US" i="1" dirty="0"/>
              <a:t>expr </a:t>
            </a:r>
            <a:r>
              <a:rPr lang="en-US" i="0" dirty="0"/>
              <a:t>(1),</a:t>
            </a:r>
            <a:r>
              <a:rPr lang="en-US" i="0" baseline="0" dirty="0"/>
              <a:t> a useful program. Its functionality overlaps some of that of </a:t>
            </a:r>
            <a:r>
              <a:rPr lang="en-US" i="1" baseline="0" dirty="0"/>
              <a:t>[</a:t>
            </a:r>
            <a:r>
              <a:rPr lang="en-US" i="0" baseline="0" dirty="0"/>
              <a:t> </a:t>
            </a:r>
            <a:r>
              <a:rPr lang="en-US" i="1" baseline="0" dirty="0"/>
              <a:t>(test)</a:t>
            </a:r>
            <a:r>
              <a:rPr lang="en-US" i="0" baseline="0" dirty="0"/>
              <a: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998051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just prints the first and last field of each line, and counts the lines</a:t>
            </a:r>
            <a:r>
              <a:rPr lang="en-US" baseline="0" dirty="0"/>
              <a:t> as the script runs. It then prints out the total number of lines.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0593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part</a:t>
            </a:r>
            <a:r>
              <a:rPr lang="en-US" baseline="0" dirty="0"/>
              <a:t> serves two purposes. It shows how to analyze spreadsheet data using scripts. It also shows that the scripting language we’re using is just as powerful as the language used in the module “Processing and Protecting Digital Information” to analyze the data in the spreadsheet.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27429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 exercise on this slide correlates to Lab</a:t>
            </a:r>
            <a:r>
              <a:rPr lang="en-US" baseline="0" dirty="0"/>
              <a:t> Exercise 2 in 16.SeSPython_Unit3_AdvancedScripting_Lab.docx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108875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exercise on this slide correlates to Lab</a:t>
            </a:r>
            <a:r>
              <a:rPr lang="en-US" baseline="0" dirty="0"/>
              <a:t> Exercise 3 in 16.SeSPython_Unit3_AdvancedScripting_Lab.docx </a:t>
            </a:r>
            <a:endParaRPr lang="en-US" dirty="0"/>
          </a:p>
          <a:p>
            <a:endParaRPr lang="en-US" dirty="0"/>
          </a:p>
          <a:p>
            <a:r>
              <a:rPr lang="en-US" dirty="0"/>
              <a:t>This exercise touches</a:t>
            </a:r>
            <a:r>
              <a:rPr lang="en-US" baseline="0" dirty="0"/>
              <a:t> on human factors, which are critical to robustness. Otherwise, people might </a:t>
            </a:r>
            <a:r>
              <a:rPr lang="en-US" baseline="0" dirty="0" err="1"/>
              <a:t>mis</a:t>
            </a:r>
            <a:r>
              <a:rPr lang="en-US" baseline="0" dirty="0"/>
              <a:t>-operate the system or script or not understand what the output means.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47401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a:t>sed</a:t>
            </a:r>
            <a:r>
              <a:rPr lang="en-US" dirty="0"/>
              <a:t> is basically a stream</a:t>
            </a:r>
            <a:r>
              <a:rPr lang="en-US" baseline="0" dirty="0"/>
              <a:t> or batch version of </a:t>
            </a:r>
            <a:r>
              <a:rPr lang="en-US" i="1" baseline="0" dirty="0" err="1"/>
              <a:t>ed</a:t>
            </a:r>
            <a:r>
              <a:rPr lang="en-US" i="1" baseline="0" dirty="0"/>
              <a:t> </a:t>
            </a:r>
            <a:r>
              <a:rPr lang="en-US" i="0" baseline="0" dirty="0"/>
              <a:t>(1). It does not require user intervention.</a:t>
            </a:r>
          </a:p>
          <a:p>
            <a:endParaRPr lang="en-US" i="0" baseline="0" dirty="0"/>
          </a:p>
          <a:p>
            <a:r>
              <a:rPr lang="en-US" i="0" baseline="0" dirty="0"/>
              <a:t>The </a:t>
            </a:r>
            <a:r>
              <a:rPr lang="en-US" i="1" baseline="0" dirty="0"/>
              <a:t>s</a:t>
            </a:r>
            <a:r>
              <a:rPr lang="en-US" i="0" baseline="0" dirty="0"/>
              <a:t> command is the substitute command.</a:t>
            </a:r>
          </a:p>
          <a:p>
            <a:endParaRPr lang="en-US" i="0" baseline="0" dirty="0"/>
          </a:p>
          <a:p>
            <a:r>
              <a:rPr lang="en-US" i="0" baseline="0" dirty="0"/>
              <a:t>The pattern is the same as </a:t>
            </a:r>
            <a:r>
              <a:rPr lang="en-US" i="1" baseline="0" dirty="0"/>
              <a:t>grep </a:t>
            </a:r>
            <a:r>
              <a:rPr lang="en-US" i="0" baseline="0" dirty="0"/>
              <a:t>(1) uses. Most programs that use patterns use this.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097232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brief description of the </a:t>
            </a:r>
            <a:r>
              <a:rPr lang="en-US" dirty="0" err="1"/>
              <a:t>metacharacters</a:t>
            </a:r>
            <a:r>
              <a:rPr lang="en-US" baseline="0" dirty="0"/>
              <a:t> we will use. Note these differ from the shell script </a:t>
            </a:r>
            <a:r>
              <a:rPr lang="en-US" baseline="0" dirty="0" err="1"/>
              <a:t>metacharacters</a:t>
            </a:r>
            <a:r>
              <a:rPr lang="en-US" baseline="0" dirty="0"/>
              <a:t>. For example, the pattern-matching there is confined to filenames; * by itself matches 0 or more characters; and ? matches any single character.</a:t>
            </a:r>
          </a:p>
          <a:p>
            <a:endParaRPr lang="en-US" baseline="0" dirty="0"/>
          </a:p>
          <a:p>
            <a:r>
              <a:rPr lang="en-US" baseline="0" dirty="0"/>
              <a:t>You should emphasize that the pattern matches as much as it can; if a single pattern could match the first five characters of a string, or the first ten characters, it will always match the first ten.</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67301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n</a:t>
            </a:r>
            <a:r>
              <a:rPr lang="en-US" i="0" dirty="0"/>
              <a:t> matches the </a:t>
            </a:r>
            <a:r>
              <a:rPr lang="en-US" i="1" dirty="0"/>
              <a:t>n</a:t>
            </a:r>
            <a:r>
              <a:rPr lang="en-US" i="0" dirty="0"/>
              <a:t>th set of \(..). </a:t>
            </a:r>
          </a:p>
          <a:p>
            <a:endParaRPr lang="en-US" i="0" dirty="0"/>
          </a:p>
          <a:p>
            <a:r>
              <a:rPr lang="en-US" i="0" dirty="0"/>
              <a:t>This</a:t>
            </a:r>
            <a:r>
              <a:rPr lang="en-US" i="0" baseline="0" dirty="0"/>
              <a:t> shows the longest matching rule. The first “.* “ could match “hello, “ or “hello, there “. As the second is longer, that’s the one matched. </a:t>
            </a:r>
            <a:endParaRPr lang="en-US" i="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010897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a:t>
            </a:r>
            <a:r>
              <a:rPr lang="en-US" baseline="0" dirty="0"/>
              <a:t> </a:t>
            </a:r>
            <a:r>
              <a:rPr lang="en-US" dirty="0"/>
              <a:t>above is confusing to almost everyone until it is explained. So please explain it carefully! Be sure to point out the “.*” at the end of the  pattern in the second command, which will match the “pm”. It is missing in the first command. </a:t>
            </a:r>
          </a:p>
          <a:p>
            <a:endParaRPr lang="en-US" dirty="0"/>
          </a:p>
          <a:p>
            <a:r>
              <a:rPr lang="en-US" dirty="0"/>
              <a:t>If you want to suppress anything that the </a:t>
            </a:r>
            <a:r>
              <a:rPr lang="en-US" i="1" dirty="0" err="1"/>
              <a:t>sed</a:t>
            </a:r>
            <a:r>
              <a:rPr lang="en-US" baseline="0" dirty="0"/>
              <a:t> commands do not explicitly print, give the –n option.</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1580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a:t>
            </a:r>
            <a:r>
              <a:rPr lang="en-US" i="1" dirty="0" err="1"/>
              <a:t>sed</a:t>
            </a:r>
            <a:r>
              <a:rPr lang="en-US" dirty="0"/>
              <a:t> with a</a:t>
            </a:r>
            <a:r>
              <a:rPr lang="en-US" baseline="0" dirty="0"/>
              <a:t> shell script, you </a:t>
            </a:r>
            <a:r>
              <a:rPr lang="en-US" i="1" baseline="0" dirty="0"/>
              <a:t>must</a:t>
            </a:r>
            <a:r>
              <a:rPr lang="en-US" i="0" baseline="0" dirty="0"/>
              <a:t> realize the </a:t>
            </a:r>
            <a:r>
              <a:rPr lang="en-US" i="0" baseline="0" dirty="0" err="1"/>
              <a:t>metacharacters</a:t>
            </a:r>
            <a:r>
              <a:rPr lang="en-US" i="0" baseline="0" dirty="0"/>
              <a:t> are interpreted differently!</a:t>
            </a:r>
          </a:p>
          <a:p>
            <a:endParaRPr lang="en-US" i="0" baseline="0" dirty="0"/>
          </a:p>
          <a:p>
            <a:r>
              <a:rPr lang="en-US" i="0" baseline="0" dirty="0"/>
              <a:t>For example, if a script is run in a directory containing the files </a:t>
            </a:r>
            <a:r>
              <a:rPr lang="en-US" i="0" baseline="0" dirty="0" err="1"/>
              <a:t>abc</a:t>
            </a:r>
            <a:r>
              <a:rPr lang="en-US" i="0" baseline="0" dirty="0"/>
              <a:t>, xyz, and x1.sh, and the script contains the line</a:t>
            </a:r>
          </a:p>
          <a:p>
            <a:endParaRPr lang="en-US" i="0" baseline="0" dirty="0"/>
          </a:p>
          <a:p>
            <a:r>
              <a:rPr lang="en-US" i="0" baseline="0" dirty="0" err="1"/>
              <a:t>sed</a:t>
            </a:r>
            <a:r>
              <a:rPr lang="en-US" i="0" baseline="0" dirty="0"/>
              <a:t> s/.*/x/</a:t>
            </a:r>
          </a:p>
          <a:p>
            <a:endParaRPr lang="en-US" i="0" baseline="0" dirty="0"/>
          </a:p>
          <a:p>
            <a:r>
              <a:rPr lang="en-US" i="0" baseline="0" dirty="0"/>
              <a:t>that line expands to </a:t>
            </a:r>
          </a:p>
          <a:p>
            <a:endParaRPr lang="en-US" i="0" baseline="0" dirty="0"/>
          </a:p>
          <a:p>
            <a:r>
              <a:rPr lang="en-US" i="0" baseline="0" dirty="0" err="1"/>
              <a:t>sed</a:t>
            </a:r>
            <a:r>
              <a:rPr lang="en-US" i="0" baseline="0" dirty="0"/>
              <a:t> s/</a:t>
            </a:r>
            <a:r>
              <a:rPr lang="en-US" i="0" baseline="0" dirty="0" err="1"/>
              <a:t>abc</a:t>
            </a:r>
            <a:r>
              <a:rPr lang="en-US" i="0" baseline="0" dirty="0"/>
              <a:t> xyz x1.sh/x/</a:t>
            </a:r>
          </a:p>
          <a:p>
            <a:endParaRPr lang="en-US" i="0" baseline="0" dirty="0"/>
          </a:p>
          <a:p>
            <a:r>
              <a:rPr lang="en-US" i="0" baseline="0" dirty="0"/>
              <a:t>which is not what you want. </a:t>
            </a:r>
          </a:p>
          <a:p>
            <a:endParaRPr lang="en-US" i="0" baseline="0" dirty="0"/>
          </a:p>
          <a:p>
            <a:r>
              <a:rPr lang="en-US" sz="1100" b="0" i="0" kern="1200" dirty="0">
                <a:solidFill>
                  <a:schemeClr val="tx1"/>
                </a:solidFill>
                <a:effectLst/>
                <a:latin typeface="+mn-lt"/>
                <a:ea typeface="+mn-ea"/>
                <a:cs typeface="+mn-cs"/>
              </a:rPr>
              <a:t>The script </a:t>
            </a:r>
          </a:p>
          <a:p>
            <a:endParaRPr lang="en-US" sz="1100" b="0" i="0" kern="1200" dirty="0">
              <a:solidFill>
                <a:schemeClr val="tx1"/>
              </a:solidFill>
              <a:effectLst/>
              <a:latin typeface="+mn-lt"/>
              <a:ea typeface="+mn-ea"/>
              <a:cs typeface="+mn-cs"/>
            </a:endParaRPr>
          </a:p>
          <a:p>
            <a:r>
              <a:rPr lang="en-US" sz="1100" b="0" i="0" kern="1200" dirty="0" err="1">
                <a:solidFill>
                  <a:schemeClr val="tx1"/>
                </a:solidFill>
                <a:effectLst/>
                <a:latin typeface="+mn-lt"/>
                <a:ea typeface="+mn-ea"/>
                <a:cs typeface="+mn-cs"/>
              </a:rPr>
              <a:t>sed</a:t>
            </a:r>
            <a:r>
              <a:rPr lang="en-US" sz="1100" b="0" i="0" kern="1200" dirty="0">
                <a:solidFill>
                  <a:schemeClr val="tx1"/>
                </a:solidFill>
                <a:effectLst/>
                <a:latin typeface="+mn-lt"/>
                <a:ea typeface="+mn-ea"/>
                <a:cs typeface="+mn-cs"/>
              </a:rPr>
              <a:t> ‘s/.*/x/’ </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does what you want, because the quote marks prevent the shell from interpreting the </a:t>
            </a:r>
            <a:r>
              <a:rPr lang="en-US" sz="1100" b="0" i="0" kern="1200" dirty="0" err="1">
                <a:solidFill>
                  <a:schemeClr val="tx1"/>
                </a:solidFill>
                <a:effectLst/>
                <a:latin typeface="+mn-lt"/>
                <a:ea typeface="+mn-ea"/>
                <a:cs typeface="+mn-cs"/>
              </a:rPr>
              <a:t>metacharacters</a:t>
            </a:r>
            <a:r>
              <a:rPr lang="en-US" sz="1100" b="0" i="0" kern="1200" dirty="0">
                <a:solidFill>
                  <a:schemeClr val="tx1"/>
                </a:solidFill>
                <a:effectLst/>
                <a:latin typeface="+mn-lt"/>
                <a:ea typeface="+mn-ea"/>
                <a:cs typeface="+mn-cs"/>
              </a:rPr>
              <a:t>, so they are passed to </a:t>
            </a:r>
            <a:r>
              <a:rPr lang="en-US" sz="1100" b="0" i="0" kern="1200" dirty="0" err="1">
                <a:solidFill>
                  <a:schemeClr val="tx1"/>
                </a:solidFill>
                <a:effectLst/>
                <a:latin typeface="+mn-lt"/>
                <a:ea typeface="+mn-ea"/>
                <a:cs typeface="+mn-cs"/>
              </a:rPr>
              <a:t>sed</a:t>
            </a:r>
            <a:r>
              <a:rPr lang="en-US" sz="1100" b="0" i="0" kern="1200" dirty="0">
                <a:solidFill>
                  <a:schemeClr val="tx1"/>
                </a:solidFill>
                <a:effectLst/>
                <a:latin typeface="+mn-lt"/>
                <a:ea typeface="+mn-ea"/>
                <a:cs typeface="+mn-cs"/>
              </a:rPr>
              <a:t>, which interprets them the way you intended.</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37582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 option, </a:t>
            </a:r>
            <a:r>
              <a:rPr lang="en-US" i="1" dirty="0" err="1"/>
              <a:t>sed</a:t>
            </a:r>
            <a:r>
              <a:rPr lang="en-US" dirty="0"/>
              <a:t> takes</a:t>
            </a:r>
            <a:r>
              <a:rPr lang="en-US" baseline="0" dirty="0"/>
              <a:t> a line of input, applies each command in the file in the order it is given, and then writes the transformed line to the output (unless one of the commands deleted the line). You can do this on the command line, but it’s messy and hard to understand and edit. </a:t>
            </a:r>
          </a:p>
          <a:p>
            <a:endParaRPr lang="en-US" baseline="0" dirty="0"/>
          </a:p>
          <a:p>
            <a:r>
              <a:rPr lang="en-US" baseline="0" dirty="0"/>
              <a:t>Rule of thumb: If there is more than one command, use the file.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758626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30676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8342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describes the data</a:t>
            </a:r>
            <a:r>
              <a:rPr lang="en-US" baseline="0" dirty="0"/>
              <a:t> in the file “connect.csv” in the directory 19.SeS_Unit3_AdvancedScripting_DataFiles in the Secure Scripting Module. The bullet points describe the second line and subsequent lines of the csv file; the first line contains field headers.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70016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14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we get into</a:t>
            </a:r>
            <a:r>
              <a:rPr lang="en-US" baseline="0" dirty="0"/>
              <a:t> file analysis. We need to read in the contents of the </a:t>
            </a:r>
            <a:r>
              <a:rPr lang="en-US" baseline="0" dirty="0" err="1"/>
              <a:t>connect.csv</a:t>
            </a:r>
            <a:r>
              <a:rPr lang="en-US" baseline="0" dirty="0"/>
              <a:t> file, assign each field to a variable, and then manipulate those variables and output the results of the manipulation.</a:t>
            </a:r>
          </a:p>
          <a:p>
            <a:endParaRPr lang="en-US" baseline="0" dirty="0"/>
          </a:p>
          <a:p>
            <a:r>
              <a:rPr lang="en-US" baseline="0" dirty="0"/>
              <a:t>Because we need to loop through the file, reading a line at a time, we need an indefinite loop, so we use a </a:t>
            </a:r>
            <a:r>
              <a:rPr lang="en-US" i="1" baseline="0" dirty="0"/>
              <a:t>while</a:t>
            </a:r>
            <a:r>
              <a:rPr lang="en-US" baseline="0" dirty="0"/>
              <a:t> rather than a </a:t>
            </a:r>
            <a:r>
              <a:rPr lang="en-US" i="1" baseline="0" dirty="0"/>
              <a:t>for</a:t>
            </a:r>
            <a:r>
              <a:rPr lang="en-US" baseline="0" dirty="0"/>
              <a:t>.</a:t>
            </a:r>
          </a:p>
          <a:p>
            <a:endParaRPr lang="en-US" baseline="0" dirty="0"/>
          </a:p>
          <a:p>
            <a:r>
              <a:rPr lang="en-US" baseline="0" dirty="0"/>
              <a:t>To read from a file, we also need to redirect input so the standard input is the file, not the terminal. (We could use </a:t>
            </a:r>
            <a:r>
              <a:rPr lang="en-US" i="1" baseline="0" dirty="0"/>
              <a:t>cat</a:t>
            </a:r>
            <a:r>
              <a:rPr lang="en-US" baseline="0" dirty="0"/>
              <a:t> and a pipe, but the redirection is easier.)</a:t>
            </a:r>
            <a:endParaRPr lang="en-US" dirty="0"/>
          </a:p>
        </p:txBody>
      </p:sp>
    </p:spTree>
    <p:extLst>
      <p:ext uri="{BB962C8B-B14F-4D97-AF65-F5344CB8AC3E}">
        <p14:creationId xmlns:p14="http://schemas.microsoft.com/office/powerpoint/2010/main" val="151350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step in understanding how</a:t>
            </a:r>
            <a:r>
              <a:rPr lang="en-US" baseline="0" dirty="0"/>
              <a:t> to read from a file. The scripting language uses newlines, not carriage returns, to terminate lines, and it assumes input works the same way. But when you save a .csv file from an Excel spreadsheet (as we did here), Excel uses carriage returns to terminate lines. So we need to fix that. </a:t>
            </a:r>
          </a:p>
          <a:p>
            <a:endParaRPr lang="en-US" baseline="0" dirty="0"/>
          </a:p>
          <a:p>
            <a:r>
              <a:rPr lang="en-US" baseline="0" dirty="0"/>
              <a:t>The command used was actually</a:t>
            </a:r>
          </a:p>
          <a:p>
            <a:r>
              <a:rPr lang="en-US" baseline="0" dirty="0"/>
              <a:t>	</a:t>
            </a:r>
            <a:r>
              <a:rPr lang="en-US" baseline="0" dirty="0">
                <a:latin typeface="Courier"/>
              </a:rPr>
              <a:t>tr ‘\015’ ‘\012’ &lt; excel-saved.csv &gt; connect.csv</a:t>
            </a:r>
          </a:p>
          <a:p>
            <a:endParaRPr lang="en-US" baseline="0" dirty="0"/>
          </a:p>
          <a:p>
            <a:r>
              <a:rPr lang="en-US" baseline="0" dirty="0"/>
              <a:t>As explained later, \015 is the octal representation of a carriage return and \012 that of a newline.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2999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step in understanding how</a:t>
            </a:r>
            <a:r>
              <a:rPr lang="en-US" baseline="0" dirty="0"/>
              <a:t> to read from a file. The scripting language uses newlines, not carriage returns, to terminate lines, and it assumes input works the same way. But when you save a .csv file from an Excel spreadsheet (as we did here), Excel uses carriage returns to terminate lines. So we need to fix that. </a:t>
            </a:r>
          </a:p>
          <a:p>
            <a:endParaRPr lang="en-US" baseline="0" dirty="0"/>
          </a:p>
          <a:p>
            <a:r>
              <a:rPr lang="en-US" baseline="0" dirty="0"/>
              <a:t>The command used was actually</a:t>
            </a:r>
          </a:p>
          <a:p>
            <a:r>
              <a:rPr lang="en-US" baseline="0" dirty="0"/>
              <a:t>	</a:t>
            </a:r>
            <a:r>
              <a:rPr lang="en-US" baseline="0" dirty="0">
                <a:latin typeface="Courier"/>
              </a:rPr>
              <a:t>tr ‘\015’ ‘\012’ &lt; excel-saved.csv &gt; connect.csv</a:t>
            </a:r>
          </a:p>
          <a:p>
            <a:endParaRPr lang="en-US" baseline="0" dirty="0"/>
          </a:p>
          <a:p>
            <a:r>
              <a:rPr lang="en-US" baseline="0" dirty="0"/>
              <a:t>As explained later, \015 is the octal representation of a carriage return and \012 that of a newline.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885692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Here, the command</a:t>
            </a:r>
            <a:r>
              <a:rPr lang="en-US" baseline="0" dirty="0"/>
              <a:t> acts exactly like the command in an </a:t>
            </a:r>
            <a:r>
              <a:rPr lang="en-US" i="1" baseline="0" dirty="0"/>
              <a:t>if </a:t>
            </a:r>
            <a:r>
              <a:rPr lang="en-US" baseline="0" dirty="0"/>
              <a:t>condition. So, if it exits with an exit status code of 0, the </a:t>
            </a:r>
            <a:r>
              <a:rPr lang="en-US" i="0" baseline="0" dirty="0"/>
              <a:t>actions in the body</a:t>
            </a:r>
            <a:r>
              <a:rPr lang="en-US" baseline="0" dirty="0"/>
              <a:t> of the </a:t>
            </a:r>
            <a:r>
              <a:rPr lang="en-US" i="1" baseline="0" dirty="0"/>
              <a:t>while</a:t>
            </a:r>
            <a:r>
              <a:rPr lang="en-US" baseline="0" dirty="0"/>
              <a:t> statement is executed.</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6971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sz="1100" kern="1200" dirty="0">
                <a:solidFill>
                  <a:schemeClr val="tx1"/>
                </a:solidFill>
                <a:effectLst/>
                <a:latin typeface="+mn-lt"/>
                <a:ea typeface="+mn-ea"/>
                <a:cs typeface="+mn-cs"/>
              </a:rPr>
              <a:t>Similar idea, using python dialects to process files, we can simply open the file and save it into a variable, f, and using the command .</a:t>
            </a:r>
            <a:r>
              <a:rPr lang="en-US" sz="1100" kern="1200" dirty="0" err="1">
                <a:solidFill>
                  <a:schemeClr val="tx1"/>
                </a:solidFill>
                <a:effectLst/>
                <a:latin typeface="+mn-lt"/>
                <a:ea typeface="+mn-ea"/>
                <a:cs typeface="+mn-cs"/>
              </a:rPr>
              <a:t>readline</a:t>
            </a:r>
            <a:r>
              <a:rPr lang="en-US" sz="1100" kern="1200" dirty="0">
                <a:solidFill>
                  <a:schemeClr val="tx1"/>
                </a:solidFill>
                <a:effectLst/>
                <a:latin typeface="+mn-lt"/>
                <a:ea typeface="+mn-ea"/>
                <a:cs typeface="+mn-cs"/>
              </a:rPr>
              <a:t>() to keep the condition true, while we read the lines (i.e., 3 and 4). Once the command is false, that is, no more lines to read from file, then terminate. Additionally, the close() command will help to avoid any additional interaction with file.</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8693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The file “gleep” is in the directory 19.SeS_Unit3_AdvancedScripting_DataFiles in the Secure Scripting Module. It’s shown on the next page, too. This just shows how the fields</a:t>
            </a:r>
            <a:r>
              <a:rPr lang="en-US" baseline="0" dirty="0"/>
              <a:t> work.</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056043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100454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3332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882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8100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191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4031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9962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3509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666" y="285406"/>
            <a:ext cx="2173695" cy="2205494"/>
          </a:xfrm>
          <a:prstGeom prst="rect">
            <a:avLst/>
          </a:prstGeom>
        </p:spPr>
      </p:pic>
      <p:sp>
        <p:nvSpPr>
          <p:cNvPr id="4" name="TextBox 3"/>
          <p:cNvSpPr txBox="1"/>
          <p:nvPr/>
        </p:nvSpPr>
        <p:spPr>
          <a:xfrm>
            <a:off x="1593410" y="2706987"/>
            <a:ext cx="6260240" cy="369332"/>
          </a:xfrm>
          <a:prstGeom prst="rect">
            <a:avLst/>
          </a:prstGeom>
          <a:noFill/>
        </p:spPr>
        <p:txBody>
          <a:bodyPr wrap="none" rtlCol="0">
            <a:spAutoFit/>
          </a:bodyPr>
          <a:lstStyle/>
          <a:p>
            <a:pPr algn="ctr"/>
            <a:r>
              <a:rPr lang="en-US" sz="1800" b="1" kern="1200" dirty="0">
                <a:solidFill>
                  <a:schemeClr val="tx1"/>
                </a:solidFill>
                <a:effectLst/>
                <a:latin typeface="+mn-lt"/>
                <a:ea typeface="+mn-ea"/>
                <a:cs typeface="+mn-cs"/>
              </a:rPr>
              <a:t>Catalyzing Computing and Cybersecurity in Community Colleges</a:t>
            </a:r>
            <a:endParaRPr lang="en-US" dirty="0"/>
          </a:p>
        </p:txBody>
      </p:sp>
      <p:sp>
        <p:nvSpPr>
          <p:cNvPr id="6" name="TextBox 5"/>
          <p:cNvSpPr txBox="1"/>
          <p:nvPr/>
        </p:nvSpPr>
        <p:spPr>
          <a:xfrm>
            <a:off x="2271988" y="3339724"/>
            <a:ext cx="4581053" cy="1323439"/>
          </a:xfrm>
          <a:prstGeom prst="rect">
            <a:avLst/>
          </a:prstGeom>
          <a:noFill/>
        </p:spPr>
        <p:txBody>
          <a:bodyPr wrap="square" rtlCol="0">
            <a:spAutoFit/>
          </a:bodyPr>
          <a:lstStyle/>
          <a:p>
            <a:pPr algn="ctr"/>
            <a:r>
              <a:rPr lang="en-US" sz="1600" kern="1200" dirty="0">
                <a:solidFill>
                  <a:schemeClr val="tx1"/>
                </a:solidFill>
                <a:effectLst/>
                <a:latin typeface="+mn-lt"/>
                <a:ea typeface="+mn-ea"/>
                <a:cs typeface="+mn-cs"/>
              </a:rPr>
              <a:t>is funded by a National Science Foundation grant and is located at Whatcom Community College</a:t>
            </a:r>
          </a:p>
          <a:p>
            <a:pPr algn="ctr"/>
            <a:r>
              <a:rPr lang="en-US" sz="1600" kern="1200" dirty="0">
                <a:solidFill>
                  <a:schemeClr val="tx1"/>
                </a:solidFill>
                <a:effectLst/>
                <a:latin typeface="+mn-lt"/>
                <a:ea typeface="+mn-ea"/>
                <a:cs typeface="+mn-cs"/>
              </a:rPr>
              <a:t> </a:t>
            </a:r>
          </a:p>
          <a:p>
            <a:pPr algn="ctr"/>
            <a:r>
              <a:rPr lang="en-US" sz="1600" kern="1200" dirty="0">
                <a:solidFill>
                  <a:schemeClr val="tx1"/>
                </a:solidFill>
                <a:effectLst/>
                <a:latin typeface="+mn-lt"/>
                <a:ea typeface="+mn-ea"/>
                <a:cs typeface="+mn-cs"/>
              </a:rPr>
              <a:t>237 West Kellogg Road</a:t>
            </a:r>
          </a:p>
          <a:p>
            <a:pPr algn="ctr"/>
            <a:r>
              <a:rPr lang="en-US" sz="1600" kern="1200" dirty="0">
                <a:solidFill>
                  <a:schemeClr val="tx1"/>
                </a:solidFill>
                <a:effectLst/>
                <a:latin typeface="+mn-lt"/>
                <a:ea typeface="+mn-ea"/>
                <a:cs typeface="+mn-cs"/>
              </a:rPr>
              <a:t>Bellingham, WA 98226</a:t>
            </a:r>
          </a:p>
        </p:txBody>
      </p:sp>
      <p:sp>
        <p:nvSpPr>
          <p:cNvPr id="7" name="TextBox 6"/>
          <p:cNvSpPr txBox="1"/>
          <p:nvPr/>
        </p:nvSpPr>
        <p:spPr>
          <a:xfrm>
            <a:off x="3616427" y="4757291"/>
            <a:ext cx="1892174"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www.C5colleges.org</a:t>
            </a:r>
            <a:endParaRPr lang="en-US" sz="1600" dirty="0"/>
          </a:p>
        </p:txBody>
      </p:sp>
      <p:pic>
        <p:nvPicPr>
          <p:cNvPr id="8" name="Picture 7" title="National Science Foundation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63" y="5302879"/>
            <a:ext cx="1104900" cy="1104900"/>
          </a:xfrm>
          <a:prstGeom prst="rect">
            <a:avLst/>
          </a:prstGeom>
        </p:spPr>
      </p:pic>
    </p:spTree>
    <p:extLst>
      <p:ext uri="{BB962C8B-B14F-4D97-AF65-F5344CB8AC3E}">
        <p14:creationId xmlns:p14="http://schemas.microsoft.com/office/powerpoint/2010/main" val="3217057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521E-D78F-42DB-B239-87581B7191DC}"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961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Scripting--Python</a:t>
            </a:r>
          </a:p>
        </p:txBody>
      </p:sp>
      <p:sp>
        <p:nvSpPr>
          <p:cNvPr id="3" name="Text Placeholder 2"/>
          <p:cNvSpPr>
            <a:spLocks noGrp="1"/>
          </p:cNvSpPr>
          <p:nvPr>
            <p:ph type="body" sz="quarter" idx="13"/>
          </p:nvPr>
        </p:nvSpPr>
        <p:spPr/>
        <p:txBody>
          <a:bodyPr>
            <a:noAutofit/>
          </a:bodyPr>
          <a:lstStyle/>
          <a:p>
            <a:r>
              <a:rPr lang="en-US" sz="2000" b="1" dirty="0">
                <a:solidFill>
                  <a:schemeClr val="accent5">
                    <a:lumMod val="75000"/>
                  </a:schemeClr>
                </a:solidFill>
                <a:latin typeface="+mj-lt"/>
              </a:rPr>
              <a:t>Advanced Scripting</a:t>
            </a:r>
          </a:p>
        </p:txBody>
      </p:sp>
    </p:spTree>
    <p:extLst>
      <p:ext uri="{BB962C8B-B14F-4D97-AF65-F5344CB8AC3E}">
        <p14:creationId xmlns:p14="http://schemas.microsoft.com/office/powerpoint/2010/main" val="142015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Multiple Fields per Input Line: </a:t>
            </a:r>
            <a:r>
              <a:rPr lang="en-US" dirty="0">
                <a:latin typeface="Courier New" charset="0"/>
                <a:ea typeface="Courier New" charset="0"/>
                <a:cs typeface="Courier New" charset="0"/>
              </a:rPr>
              <a:t>whileExample2.py</a:t>
            </a:r>
            <a:endParaRPr lang="en-US" dirty="0"/>
          </a:p>
        </p:txBody>
      </p:sp>
      <p:sp>
        <p:nvSpPr>
          <p:cNvPr id="3" name="Content Placeholder 2"/>
          <p:cNvSpPr>
            <a:spLocks noGrp="1"/>
          </p:cNvSpPr>
          <p:nvPr>
            <p:ph idx="1"/>
          </p:nvPr>
        </p:nvSpPr>
        <p:spPr>
          <a:xfrm>
            <a:off x="533399" y="1295400"/>
            <a:ext cx="8523052" cy="4800600"/>
          </a:xfrm>
        </p:spPr>
        <p:txBody>
          <a:bodyPr>
            <a:noAutofit/>
          </a:bodyPr>
          <a:lstStyle/>
          <a:p>
            <a:pPr marL="0" indent="0">
              <a:buNone/>
            </a:pPr>
            <a:r>
              <a:rPr lang="en-US" dirty="0"/>
              <a:t>This copies the contents of the file “</a:t>
            </a:r>
            <a:r>
              <a:rPr lang="en-US" sz="2400" dirty="0">
                <a:latin typeface="Courier New" charset="0"/>
                <a:ea typeface="Courier New" charset="0"/>
                <a:cs typeface="Courier New" charset="0"/>
              </a:rPr>
              <a:t>gleep</a:t>
            </a:r>
            <a:r>
              <a:rPr lang="en-US" dirty="0"/>
              <a:t>” to the output.</a:t>
            </a:r>
          </a:p>
          <a:p>
            <a:pPr marL="0" indent="0">
              <a:buNone/>
            </a:pPr>
            <a:r>
              <a:rPr lang="en-US" sz="1800" b="1" dirty="0">
                <a:latin typeface="Courier New" panose="02070309020205020404" pitchFamily="49" charset="0"/>
                <a:cs typeface="Courier New" panose="02070309020205020404" pitchFamily="49" charset="0"/>
              </a:rPr>
              <a:t>	1	f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1">
                    <a:lumMod val="75000"/>
                  </a:schemeClr>
                </a:solidFill>
                <a:latin typeface="Courier New" panose="02070309020205020404" pitchFamily="49" charset="0"/>
                <a:cs typeface="Courier New" panose="02070309020205020404" pitchFamily="49" charset="0"/>
              </a:rPr>
              <a:t>open</a:t>
            </a:r>
            <a:r>
              <a:rPr lang="en-US" sz="1800" b="1" dirty="0">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"gleep",'r’</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2	line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f.readline()</a:t>
            </a:r>
          </a:p>
          <a:p>
            <a:pPr marL="0" indent="0">
              <a:buNone/>
            </a:pPr>
            <a:r>
              <a:rPr lang="en-US" sz="1800" b="1" dirty="0">
                <a:latin typeface="Courier New" panose="02070309020205020404" pitchFamily="49" charset="0"/>
                <a:cs typeface="Courier New" panose="02070309020205020404" pitchFamily="49" charset="0"/>
              </a:rPr>
              <a:t>	3	</a:t>
            </a:r>
            <a:r>
              <a:rPr lang="en-US" sz="1800" b="1" dirty="0">
                <a:solidFill>
                  <a:srgbClr val="FFC000"/>
                </a:solidFill>
                <a:latin typeface="Courier New" panose="02070309020205020404" pitchFamily="49" charset="0"/>
                <a:cs typeface="Courier New" panose="02070309020205020404" pitchFamily="49" charset="0"/>
              </a:rPr>
              <a:t>while</a:t>
            </a:r>
            <a:r>
              <a:rPr lang="en-US" sz="1800" b="1" dirty="0">
                <a:latin typeface="Courier New" panose="02070309020205020404" pitchFamily="49" charset="0"/>
                <a:cs typeface="Courier New" panose="02070309020205020404" pitchFamily="49" charset="0"/>
              </a:rPr>
              <a:t> line :</a:t>
            </a:r>
          </a:p>
          <a:p>
            <a:pPr marL="0" indent="0">
              <a:buNone/>
            </a:pPr>
            <a:r>
              <a:rPr lang="en-US" sz="1800" b="1" dirty="0">
                <a:latin typeface="Courier New" panose="02070309020205020404" pitchFamily="49" charset="0"/>
                <a:cs typeface="Courier New" panose="02070309020205020404" pitchFamily="49" charset="0"/>
              </a:rPr>
              <a:t>	4		tokens </a:t>
            </a:r>
            <a:r>
              <a:rPr lang="en-US" sz="1800" b="1" dirty="0">
                <a:solidFill>
                  <a:srgbClr val="FFC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line.split()</a:t>
            </a:r>
          </a:p>
          <a:p>
            <a:pPr marL="0" indent="0">
              <a:buNone/>
            </a:pPr>
            <a:r>
              <a:rPr lang="en-US" sz="1800" b="1" dirty="0">
                <a:latin typeface="Courier New" panose="02070309020205020404" pitchFamily="49" charset="0"/>
                <a:cs typeface="Courier New" panose="02070309020205020404" pitchFamily="49" charset="0"/>
              </a:rPr>
              <a:t>	5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(tokens[</a:t>
            </a:r>
            <a:r>
              <a:rPr lang="en-US" sz="1800" b="1" dirty="0">
                <a:solidFill>
                  <a:srgbClr val="00FF00"/>
                </a:solidFill>
                <a:latin typeface="Courier New" panose="02070309020205020404" pitchFamily="49" charset="0"/>
                <a:cs typeface="Courier New" panose="02070309020205020404" pitchFamily="49" charset="0"/>
              </a:rPr>
              <a:t>0</a:t>
            </a:r>
            <a:r>
              <a:rPr lang="en-US" sz="1800" b="1" dirty="0">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is followed by "</a:t>
            </a:r>
            <a:r>
              <a:rPr lang="en-US" sz="1800" b="1" dirty="0">
                <a:latin typeface="Courier New" panose="02070309020205020404" pitchFamily="49" charset="0"/>
                <a:cs typeface="Courier New" panose="02070309020205020404" pitchFamily="49" charset="0"/>
              </a:rPr>
              <a:t>,tokens[</a:t>
            </a:r>
            <a:r>
              <a:rPr lang="en-US" sz="1800" b="1" dirty="0">
                <a:solidFill>
                  <a:srgbClr val="00FF00"/>
                </a:solidFill>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6		line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f.readline()</a:t>
            </a:r>
          </a:p>
          <a:p>
            <a:pPr marL="0" indent="0">
              <a:buNone/>
            </a:pPr>
            <a:r>
              <a:rPr lang="en-US" sz="1800" b="1" dirty="0">
                <a:latin typeface="Courier New" panose="02070309020205020404" pitchFamily="49" charset="0"/>
                <a:cs typeface="Courier New" panose="02070309020205020404" pitchFamily="49" charset="0"/>
              </a:rPr>
              <a:t>	7	f.close()</a:t>
            </a:r>
            <a:endParaRPr lang="en-US" sz="1800"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a:p>
            <a:pPr marL="914400" indent="0">
              <a:buNone/>
            </a:pPr>
            <a:endParaRPr lang="en-US" dirty="0"/>
          </a:p>
          <a:p>
            <a:pPr marL="914400" indent="0">
              <a:buNone/>
            </a:pPr>
            <a:endParaRPr lang="en-US" dirty="0"/>
          </a:p>
          <a:p>
            <a:pPr marL="463550" indent="-463550">
              <a:buNone/>
            </a:pPr>
            <a:endParaRPr lang="en-US" dirty="0"/>
          </a:p>
        </p:txBody>
      </p:sp>
      <p:sp>
        <p:nvSpPr>
          <p:cNvPr id="5" name="Content Placeholder 2"/>
          <p:cNvSpPr txBox="1">
            <a:spLocks/>
          </p:cNvSpPr>
          <p:nvPr/>
        </p:nvSpPr>
        <p:spPr>
          <a:xfrm>
            <a:off x="533400" y="4538482"/>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533396" y="5011292"/>
            <a:ext cx="7004052" cy="1200329"/>
          </a:xfrm>
          <a:prstGeom prst="rect">
            <a:avLst/>
          </a:prstGeom>
        </p:spPr>
        <p:txBody>
          <a:bodyPr wrap="square">
            <a:spAutoFit/>
          </a:bodyPr>
          <a:lstStyle/>
          <a:p>
            <a:r>
              <a:rPr lang="en-US" b="1" dirty="0">
                <a:latin typeface="Courier New" charset="0"/>
              </a:rPr>
              <a:t>cservin$ python3 whileExample2.py</a:t>
            </a:r>
            <a:r>
              <a:rPr lang="en-US" dirty="0">
                <a:latin typeface="Courier New" charset="0"/>
              </a:rPr>
              <a:t> </a:t>
            </a:r>
          </a:p>
          <a:p>
            <a:r>
              <a:rPr lang="en-US" dirty="0">
                <a:latin typeface="Courier New" charset="0"/>
              </a:rPr>
              <a:t>a  is followed by  b</a:t>
            </a:r>
          </a:p>
          <a:p>
            <a:r>
              <a:rPr lang="en-US" dirty="0">
                <a:latin typeface="Courier New" charset="0"/>
              </a:rPr>
              <a:t>x  is followed by  y</a:t>
            </a:r>
          </a:p>
          <a:p>
            <a:r>
              <a:rPr lang="en-US" dirty="0">
                <a:latin typeface="Courier New" charset="0"/>
              </a:rPr>
              <a:t>you  is followed by  me</a:t>
            </a:r>
            <a:endParaRPr lang="en-US" dirty="0">
              <a:effectLst/>
              <a:latin typeface="Courier New" charset="0"/>
            </a:endParaRPr>
          </a:p>
        </p:txBody>
      </p:sp>
    </p:spTree>
    <p:extLst>
      <p:ext uri="{BB962C8B-B14F-4D97-AF65-F5344CB8AC3E}">
        <p14:creationId xmlns:p14="http://schemas.microsoft.com/office/powerpoint/2010/main" val="6024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What Happens</a:t>
            </a:r>
          </a:p>
        </p:txBody>
      </p:sp>
      <p:sp>
        <p:nvSpPr>
          <p:cNvPr id="3" name="Content Placeholder 2"/>
          <p:cNvSpPr>
            <a:spLocks noGrp="1"/>
          </p:cNvSpPr>
          <p:nvPr>
            <p:ph idx="1"/>
          </p:nvPr>
        </p:nvSpPr>
        <p:spPr>
          <a:xfrm>
            <a:off x="533400" y="1295400"/>
            <a:ext cx="8153400" cy="4800600"/>
          </a:xfrm>
        </p:spPr>
        <p:txBody>
          <a:bodyPr>
            <a:noAutofit/>
          </a:bodyPr>
          <a:lstStyle/>
          <a:p>
            <a:r>
              <a:rPr lang="en-US" dirty="0"/>
              <a:t>gleep is:</a:t>
            </a:r>
          </a:p>
          <a:p>
            <a:pPr marL="457200" lvl="1" indent="0">
              <a:buNone/>
            </a:pPr>
            <a:r>
              <a:rPr lang="en-US" dirty="0">
                <a:latin typeface="Courier"/>
                <a:cs typeface="Courier"/>
              </a:rPr>
              <a:t>a b</a:t>
            </a:r>
          </a:p>
          <a:p>
            <a:pPr marL="457200" lvl="1" indent="0">
              <a:buNone/>
            </a:pPr>
            <a:r>
              <a:rPr lang="en-US" dirty="0">
                <a:latin typeface="Courier"/>
                <a:cs typeface="Courier"/>
              </a:rPr>
              <a:t>x y</a:t>
            </a:r>
          </a:p>
          <a:p>
            <a:pPr marL="457200" lvl="1" indent="0">
              <a:buNone/>
            </a:pPr>
            <a:r>
              <a:rPr lang="en-US" dirty="0">
                <a:latin typeface="Courier"/>
                <a:cs typeface="Courier"/>
              </a:rPr>
              <a:t>you me</a:t>
            </a:r>
          </a:p>
          <a:p>
            <a:endParaRPr lang="en-US" dirty="0"/>
          </a:p>
          <a:p>
            <a:r>
              <a:rPr lang="en-US" dirty="0"/>
              <a:t>The </a:t>
            </a:r>
            <a:r>
              <a:rPr lang="en-US" i="1" dirty="0"/>
              <a:t>while</a:t>
            </a:r>
            <a:r>
              <a:rPr lang="en-US" dirty="0"/>
              <a:t> loop prints:</a:t>
            </a:r>
          </a:p>
          <a:p>
            <a:endParaRPr lang="en-US" dirty="0"/>
          </a:p>
          <a:p>
            <a:pPr marL="457200" lvl="1" indent="0">
              <a:buNone/>
            </a:pPr>
            <a:r>
              <a:rPr lang="en-US" dirty="0">
                <a:latin typeface="Courier"/>
                <a:cs typeface="Courier"/>
              </a:rPr>
              <a:t>a is followed by b</a:t>
            </a:r>
          </a:p>
          <a:p>
            <a:pPr marL="457200" lvl="1" indent="0">
              <a:buNone/>
            </a:pPr>
            <a:r>
              <a:rPr lang="en-US" dirty="0">
                <a:latin typeface="Courier"/>
                <a:cs typeface="Courier"/>
              </a:rPr>
              <a:t>x is followed by y</a:t>
            </a:r>
          </a:p>
          <a:p>
            <a:pPr marL="457200" lvl="1" indent="0">
              <a:buNone/>
            </a:pPr>
            <a:r>
              <a:rPr lang="en-US" dirty="0">
                <a:latin typeface="Courier"/>
                <a:cs typeface="Courier"/>
              </a:rPr>
              <a:t>You is followed by me</a:t>
            </a:r>
          </a:p>
          <a:p>
            <a:endParaRPr lang="en-US" dirty="0"/>
          </a:p>
          <a:p>
            <a:pPr marL="463550" indent="-463550">
              <a:buNone/>
            </a:pPr>
            <a:endParaRPr lang="en-US" dirty="0"/>
          </a:p>
        </p:txBody>
      </p:sp>
    </p:spTree>
    <p:extLst>
      <p:ext uri="{BB962C8B-B14F-4D97-AF65-F5344CB8AC3E}">
        <p14:creationId xmlns:p14="http://schemas.microsoft.com/office/powerpoint/2010/main" val="211043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Handling a CSV File</a:t>
            </a:r>
          </a:p>
        </p:txBody>
      </p:sp>
      <p:sp>
        <p:nvSpPr>
          <p:cNvPr id="3" name="Content Placeholder 2"/>
          <p:cNvSpPr>
            <a:spLocks noGrp="1"/>
          </p:cNvSpPr>
          <p:nvPr>
            <p:ph idx="1"/>
          </p:nvPr>
        </p:nvSpPr>
        <p:spPr>
          <a:xfrm>
            <a:off x="533400" y="1295400"/>
            <a:ext cx="8153400" cy="4800600"/>
          </a:xfrm>
        </p:spPr>
        <p:txBody>
          <a:bodyPr>
            <a:noAutofit/>
          </a:bodyPr>
          <a:lstStyle/>
          <a:p>
            <a:r>
              <a:rPr lang="en-US" dirty="0"/>
              <a:t>Problem: Fields are separated by commas, not blanks. </a:t>
            </a:r>
          </a:p>
          <a:p>
            <a:r>
              <a:rPr lang="en-US" dirty="0"/>
              <a:t>The ability of </a:t>
            </a:r>
            <a:r>
              <a:rPr lang="en-US" sz="1800" dirty="0">
                <a:latin typeface="Courier New" charset="0"/>
                <a:ea typeface="Courier New" charset="0"/>
                <a:cs typeface="Courier New" charset="0"/>
              </a:rPr>
              <a:t>split(“del”)</a:t>
            </a:r>
            <a:r>
              <a:rPr lang="en-US" dirty="0"/>
              <a:t> is that we can provide any delimiter as argument </a:t>
            </a:r>
            <a:r>
              <a:rPr lang="en-US" sz="1800" dirty="0">
                <a:latin typeface="Courier New" charset="0"/>
                <a:ea typeface="Courier New" charset="0"/>
                <a:cs typeface="Courier New" charset="0"/>
              </a:rPr>
              <a:t>del</a:t>
            </a:r>
            <a:r>
              <a:rPr lang="en-US" dirty="0"/>
              <a:t>, making the delimitation by comma feasible. </a:t>
            </a:r>
          </a:p>
        </p:txBody>
      </p:sp>
    </p:spTree>
    <p:extLst>
      <p:ext uri="{BB962C8B-B14F-4D97-AF65-F5344CB8AC3E}">
        <p14:creationId xmlns:p14="http://schemas.microsoft.com/office/powerpoint/2010/main" val="153114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C226-ED4C-416E-8243-313923C5DB2D}"/>
              </a:ext>
            </a:extLst>
          </p:cNvPr>
          <p:cNvSpPr>
            <a:spLocks noGrp="1"/>
          </p:cNvSpPr>
          <p:nvPr>
            <p:ph type="title"/>
          </p:nvPr>
        </p:nvSpPr>
        <p:spPr>
          <a:xfrm>
            <a:off x="628650" y="365126"/>
            <a:ext cx="7886700" cy="864067"/>
          </a:xfrm>
        </p:spPr>
        <p:txBody>
          <a:bodyPr/>
          <a:lstStyle/>
          <a:p>
            <a:r>
              <a:rPr lang="en-US" dirty="0"/>
              <a:t>Handling connect.csv: </a:t>
            </a:r>
            <a:r>
              <a:rPr lang="en-US" dirty="0">
                <a:latin typeface="Courier New" charset="0"/>
                <a:ea typeface="Courier New" charset="0"/>
                <a:cs typeface="Courier New" charset="0"/>
              </a:rPr>
              <a:t>csvHandler.py</a:t>
            </a:r>
            <a:endParaRPr lang="en-US" dirty="0"/>
          </a:p>
        </p:txBody>
      </p:sp>
      <p:sp>
        <p:nvSpPr>
          <p:cNvPr id="3" name="Content Placeholder 2">
            <a:extLst>
              <a:ext uri="{FF2B5EF4-FFF2-40B4-BE49-F238E27FC236}">
                <a16:creationId xmlns:a16="http://schemas.microsoft.com/office/drawing/2014/main" id="{F774F2A5-0CFB-4158-B514-67918FA38607}"/>
              </a:ext>
            </a:extLst>
          </p:cNvPr>
          <p:cNvSpPr>
            <a:spLocks noGrp="1"/>
          </p:cNvSpPr>
          <p:nvPr>
            <p:ph idx="1"/>
          </p:nvPr>
        </p:nvSpPr>
        <p:spPr>
          <a:xfrm>
            <a:off x="448768" y="1405899"/>
            <a:ext cx="7886700" cy="4874979"/>
          </a:xfrm>
        </p:spPr>
        <p:txBody>
          <a:bodyPr>
            <a:normAutofit fontScale="77500" lnSpcReduction="20000"/>
          </a:bodyPr>
          <a:lstStyle/>
          <a:p>
            <a:pPr marL="0" indent="0">
              <a:buNone/>
            </a:pPr>
            <a:r>
              <a:rPr lang="en-US" sz="1800" b="1" dirty="0">
                <a:latin typeface="Courier New" panose="02070309020205020404" pitchFamily="49" charset="0"/>
                <a:cs typeface="Courier New" panose="02070309020205020404" pitchFamily="49" charset="0"/>
              </a:rPr>
              <a:t>1.	f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open(</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err="1">
                <a:solidFill>
                  <a:schemeClr val="accent6"/>
                </a:solidFill>
                <a:latin typeface="Courier New" panose="02070309020205020404" pitchFamily="49" charset="0"/>
                <a:cs typeface="Courier New" panose="02070309020205020404" pitchFamily="49" charset="0"/>
              </a:rPr>
              <a:t>connect.csv</a:t>
            </a:r>
            <a:r>
              <a:rPr lang="en-US" sz="1800" b="1" dirty="0" err="1">
                <a:latin typeface="Courier New" panose="02070309020205020404" pitchFamily="49" charset="0"/>
                <a:cs typeface="Courier New" panose="02070309020205020404" pitchFamily="49" charset="0"/>
              </a:rPr>
              <a:t>",</a:t>
            </a:r>
            <a:r>
              <a:rPr lang="en-US" sz="1800" b="1" dirty="0" err="1">
                <a:solidFill>
                  <a:schemeClr val="accent6"/>
                </a:solidFill>
                <a:latin typeface="Courier New" panose="02070309020205020404" pitchFamily="49" charset="0"/>
                <a:cs typeface="Courier New" panose="02070309020205020404" pitchFamily="49" charset="0"/>
              </a:rPr>
              <a:t>'r</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2.	count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rgbClr val="00FF00"/>
                </a:solidFill>
                <a:latin typeface="Courier New" panose="02070309020205020404" pitchFamily="49" charset="0"/>
                <a:cs typeface="Courier New" panose="02070309020205020404" pitchFamily="49" charset="0"/>
              </a:rPr>
              <a:t>0</a:t>
            </a:r>
          </a:p>
          <a:p>
            <a:pPr marL="0" indent="0">
              <a:buNone/>
            </a:pPr>
            <a:r>
              <a:rPr lang="en-US" sz="1800" b="1" dirty="0">
                <a:latin typeface="Courier New" panose="02070309020205020404" pitchFamily="49" charset="0"/>
                <a:cs typeface="Courier New" panose="02070309020205020404" pitchFamily="49" charset="0"/>
              </a:rPr>
              <a:t>3.	</a:t>
            </a:r>
            <a:r>
              <a:rPr lang="en-US" sz="1800" b="1" dirty="0">
                <a:solidFill>
                  <a:srgbClr val="FFC000"/>
                </a:solidFill>
                <a:latin typeface="Courier New" panose="02070309020205020404" pitchFamily="49" charset="0"/>
                <a:cs typeface="Courier New" panose="02070309020205020404" pitchFamily="49" charset="0"/>
              </a:rPr>
              <a:t>for</a:t>
            </a:r>
            <a:r>
              <a:rPr lang="en-US" sz="1800" b="1" dirty="0">
                <a:latin typeface="Courier New" panose="02070309020205020404" pitchFamily="49" charset="0"/>
                <a:cs typeface="Courier New" panose="02070309020205020404" pitchFamily="49" charset="0"/>
              </a:rPr>
              <a:t> line in f:</a:t>
            </a:r>
          </a:p>
          <a:p>
            <a:pPr marL="0" indent="0">
              <a:buNone/>
            </a:pPr>
            <a:r>
              <a:rPr lang="en-US" sz="1800" b="1" dirty="0">
                <a:latin typeface="Courier New" panose="02070309020205020404" pitchFamily="49" charset="0"/>
                <a:cs typeface="Courier New" panose="02070309020205020404" pitchFamily="49" charset="0"/>
              </a:rPr>
              <a:t>4.            tokens </a:t>
            </a:r>
            <a:r>
              <a:rPr lang="en-US" sz="1800" b="1" dirty="0">
                <a:solidFill>
                  <a:srgbClr val="FFC000"/>
                </a:solidFill>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line.split</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5.	    </a:t>
            </a:r>
            <a:r>
              <a:rPr lang="en-US" sz="1800" b="1" dirty="0" err="1">
                <a:latin typeface="Courier New" panose="02070309020205020404" pitchFamily="49" charset="0"/>
                <a:cs typeface="Courier New" panose="02070309020205020404" pitchFamily="49" charset="0"/>
              </a:rPr>
              <a:t>toPrint</a:t>
            </a:r>
            <a:r>
              <a:rPr lang="en-US" sz="1800" b="1" dirty="0">
                <a:latin typeface="Courier New" panose="02070309020205020404" pitchFamily="49" charset="0"/>
                <a:cs typeface="Courier New" panose="02070309020205020404" pitchFamily="49" charset="0"/>
              </a:rPr>
              <a: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"first field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tokens[</a:t>
            </a:r>
            <a:r>
              <a:rPr lang="en-US" sz="1800" b="1" dirty="0">
                <a:solidFill>
                  <a:srgbClr val="00FF00"/>
                </a:solidFill>
                <a:latin typeface="Courier New" panose="02070309020205020404" pitchFamily="49" charset="0"/>
                <a:cs typeface="Courier New" panose="02070309020205020404" pitchFamily="49" charset="0"/>
              </a:rPr>
              <a:t>0</a:t>
            </a:r>
            <a:r>
              <a:rPr lang="en-US" sz="1800" b="1" dirty="0">
                <a:latin typeface="Courier New" panose="02070309020205020404" pitchFamily="49" charset="0"/>
                <a:cs typeface="Courier New" panose="02070309020205020404" pitchFamily="49" charset="0"/>
              </a:rPr>
              <a:t>]</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last </a:t>
            </a:r>
            <a:r>
              <a:rPr lang="en-US" sz="1800" b="1" dirty="0" err="1">
                <a:solidFill>
                  <a:schemeClr val="accent6"/>
                </a:solidFill>
                <a:latin typeface="Courier New" panose="02070309020205020404" pitchFamily="49" charset="0"/>
                <a:cs typeface="Courier New" panose="02070309020205020404" pitchFamily="49" charset="0"/>
              </a:rPr>
              <a:t>field"</a:t>
            </a:r>
            <a:r>
              <a:rPr lang="en-US" sz="1800" b="1" dirty="0" err="1">
                <a:solidFill>
                  <a:srgbClr val="FFC000"/>
                </a:solidFill>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tokens</a:t>
            </a:r>
            <a:r>
              <a:rPr lang="en-US" sz="1800" b="1" dirty="0">
                <a:latin typeface="Courier New" panose="02070309020205020404" pitchFamily="49" charset="0"/>
                <a:cs typeface="Courier New" panose="02070309020205020404" pitchFamily="49" charset="0"/>
              </a:rPr>
              <a:t>[</a:t>
            </a:r>
            <a:r>
              <a:rPr lang="en-US" sz="1800" b="1" dirty="0">
                <a:solidFill>
                  <a:srgbClr val="00FF00"/>
                </a:solidFill>
                <a:latin typeface="Courier New" panose="02070309020205020404" pitchFamily="49" charset="0"/>
                <a:cs typeface="Courier New" panose="02070309020205020404" pitchFamily="49" charset="0"/>
              </a:rPr>
              <a:t>10</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6.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toPrint.strip</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7.	    count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count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rgbClr val="00FF00"/>
                </a:solidFill>
                <a:latin typeface="Courier New" panose="02070309020205020404" pitchFamily="49" charset="0"/>
                <a:cs typeface="Courier New" panose="02070309020205020404" pitchFamily="49" charset="0"/>
              </a:rPr>
              <a:t>1</a:t>
            </a:r>
          </a:p>
          <a:p>
            <a:pPr marL="0" indent="0">
              <a:buNone/>
            </a:pPr>
            <a:r>
              <a:rPr lang="en-US" sz="1800" b="1" dirty="0">
                <a:latin typeface="Courier New" panose="02070309020205020404" pitchFamily="49" charset="0"/>
                <a:cs typeface="Courier New" panose="02070309020205020404" pitchFamily="49" charset="0"/>
              </a:rPr>
              <a:t>8.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"Read "</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chemeClr val="accent1">
                    <a:lumMod val="75000"/>
                  </a:schemeClr>
                </a:solidFill>
                <a:latin typeface="Courier New" panose="02070309020205020404" pitchFamily="49" charset="0"/>
                <a:cs typeface="Courier New" panose="02070309020205020404" pitchFamily="49" charset="0"/>
              </a:rPr>
              <a:t>str</a:t>
            </a:r>
            <a:r>
              <a:rPr lang="en-US" sz="1800" b="1" dirty="0">
                <a:latin typeface="Courier New" panose="02070309020205020404" pitchFamily="49" charset="0"/>
                <a:cs typeface="Courier New" panose="02070309020205020404" pitchFamily="49" charset="0"/>
              </a:rPr>
              <a:t>(count)</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chemeClr val="accent6"/>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lines“</a:t>
            </a:r>
            <a:r>
              <a:rPr lang="en-US" sz="1800" b="1" dirty="0">
                <a:latin typeface="Courier New" panose="02070309020205020404" pitchFamily="49" charset="0"/>
                <a:cs typeface="Courier New" panose="02070309020205020404" pitchFamily="49" charset="0"/>
              </a:rPr>
              <a:t>)</a:t>
            </a:r>
            <a:br>
              <a:rPr lang="en-US" sz="1800" b="1" dirty="0">
                <a:solidFill>
                  <a:schemeClr val="accent6"/>
                </a:solidFill>
                <a:latin typeface="Courier New" panose="02070309020205020404" pitchFamily="49" charset="0"/>
                <a:cs typeface="Courier New" panose="02070309020205020404" pitchFamily="49" charset="0"/>
              </a:rPr>
            </a:br>
            <a:br>
              <a:rPr lang="en-US" sz="1800" b="1" dirty="0">
                <a:solidFill>
                  <a:schemeClr val="accent6"/>
                </a:solidFill>
                <a:latin typeface="Courier New" panose="02070309020205020404" pitchFamily="49" charset="0"/>
                <a:cs typeface="Courier New" panose="02070309020205020404" pitchFamily="49" charset="0"/>
              </a:rPr>
            </a:br>
            <a:br>
              <a:rPr lang="en-US" sz="1800" b="1" dirty="0">
                <a:solidFill>
                  <a:schemeClr val="accent6"/>
                </a:solidFill>
                <a:latin typeface="Courier New" panose="02070309020205020404" pitchFamily="49" charset="0"/>
                <a:cs typeface="Courier New" panose="02070309020205020404" pitchFamily="49" charset="0"/>
              </a:rPr>
            </a:br>
            <a:r>
              <a:rPr lang="en-US" b="1" dirty="0"/>
              <a:t>Execution and Output:</a:t>
            </a:r>
          </a:p>
          <a:p>
            <a:pPr marL="0" indent="0">
              <a:buNone/>
            </a:pPr>
            <a:br>
              <a:rPr lang="en-US" sz="1800" b="1" dirty="0">
                <a:solidFill>
                  <a:schemeClr val="accent6"/>
                </a:solidFill>
                <a:latin typeface="Courier New" panose="02070309020205020404" pitchFamily="49" charset="0"/>
                <a:cs typeface="Courier New" panose="02070309020205020404" pitchFamily="49" charset="0"/>
              </a:rPr>
            </a:br>
            <a:r>
              <a:rPr lang="en-US" sz="1800" b="1" dirty="0" err="1">
                <a:latin typeface="Courier New" charset="0"/>
                <a:ea typeface="Courier New" charset="0"/>
                <a:cs typeface="Courier New" charset="0"/>
              </a:rPr>
              <a:t>cservin</a:t>
            </a:r>
            <a:r>
              <a:rPr lang="en-US" sz="1800" b="1" dirty="0">
                <a:latin typeface="Courier New" charset="0"/>
                <a:ea typeface="Courier New" charset="0"/>
                <a:cs typeface="Courier New" charset="0"/>
              </a:rPr>
              <a:t>$ python3 csvHandler.py </a:t>
            </a:r>
          </a:p>
          <a:p>
            <a:pPr marL="0" indent="0">
              <a:buNone/>
            </a:pPr>
            <a:r>
              <a:rPr lang="en-US" sz="1800" dirty="0">
                <a:latin typeface="Courier New" charset="0"/>
                <a:ea typeface="Courier New" charset="0"/>
                <a:cs typeface="Courier New" charset="0"/>
              </a:rPr>
              <a:t>first field CONNECTION ID, last </a:t>
            </a:r>
            <a:r>
              <a:rPr lang="en-US" sz="1800" dirty="0" err="1">
                <a:latin typeface="Courier New" charset="0"/>
                <a:ea typeface="Courier New" charset="0"/>
                <a:cs typeface="Courier New" charset="0"/>
              </a:rPr>
              <a:t>fieldATTACK</a:t>
            </a:r>
            <a:r>
              <a:rPr lang="en-US" sz="1800" dirty="0">
                <a:latin typeface="Courier New" charset="0"/>
                <a:ea typeface="Courier New" charset="0"/>
                <a:cs typeface="Courier New" charset="0"/>
              </a:rPr>
              <a:t> TYPE</a:t>
            </a:r>
          </a:p>
          <a:p>
            <a:pPr marL="0" indent="0">
              <a:buNone/>
            </a:pPr>
            <a:r>
              <a:rPr lang="en-US" sz="1800" dirty="0">
                <a:latin typeface="Courier New" charset="0"/>
                <a:ea typeface="Courier New" charset="0"/>
                <a:cs typeface="Courier New" charset="0"/>
              </a:rPr>
              <a:t>first field 743, last field-</a:t>
            </a:r>
          </a:p>
          <a:p>
            <a:pPr marL="0" indent="0">
              <a:buNone/>
            </a:pPr>
            <a:r>
              <a:rPr lang="en-US" sz="1800" dirty="0">
                <a:latin typeface="Courier New" charset="0"/>
                <a:ea typeface="Courier New" charset="0"/>
                <a:cs typeface="Courier New" charset="0"/>
              </a:rPr>
              <a:t>first field 1072, last field-</a:t>
            </a:r>
          </a:p>
          <a:p>
            <a:pPr marL="0" indent="0">
              <a:buNone/>
            </a:pPr>
            <a:r>
              <a:rPr lang="en-US" sz="1800" dirty="0">
                <a:latin typeface="Courier New" charset="0"/>
                <a:ea typeface="Courier New" charset="0"/>
                <a:cs typeface="Courier New" charset="0"/>
              </a:rPr>
              <a:t>first field 2274, last field-</a:t>
            </a:r>
          </a:p>
          <a:p>
            <a:pPr marL="0" indent="0">
              <a:buNone/>
            </a:pPr>
            <a:r>
              <a:rPr lang="en-US" sz="1800" dirty="0">
                <a:latin typeface="Courier New" charset="0"/>
                <a:ea typeface="Courier New" charset="0"/>
                <a:cs typeface="Courier New" charset="0"/>
              </a:rPr>
              <a:t>. . .</a:t>
            </a:r>
          </a:p>
          <a:p>
            <a:pPr marL="0" indent="0">
              <a:buNone/>
            </a:pPr>
            <a:r>
              <a:rPr lang="en-US" sz="1800" dirty="0">
                <a:latin typeface="Courier New" charset="0"/>
                <a:ea typeface="Courier New" charset="0"/>
                <a:cs typeface="Courier New" charset="0"/>
              </a:rPr>
              <a:t>first field 17928, last field-</a:t>
            </a:r>
          </a:p>
          <a:p>
            <a:pPr marL="0" indent="0">
              <a:buNone/>
            </a:pPr>
            <a:r>
              <a:rPr lang="en-US" sz="1800" dirty="0">
                <a:latin typeface="Courier New" charset="0"/>
                <a:ea typeface="Courier New" charset="0"/>
                <a:cs typeface="Courier New" charset="0"/>
              </a:rPr>
              <a:t>first field 17954, last field-</a:t>
            </a:r>
          </a:p>
          <a:p>
            <a:pPr marL="0" indent="0">
              <a:buNone/>
            </a:pPr>
            <a:r>
              <a:rPr lang="en-US" sz="1800" dirty="0">
                <a:latin typeface="Courier New" charset="0"/>
                <a:ea typeface="Courier New" charset="0"/>
                <a:cs typeface="Courier New" charset="0"/>
              </a:rPr>
              <a:t>Read 25 lines</a:t>
            </a:r>
          </a:p>
          <a:p>
            <a:pPr marL="0" indent="0">
              <a:buNone/>
            </a:pPr>
            <a:endParaRPr lang="en-US" sz="1800" dirty="0"/>
          </a:p>
        </p:txBody>
      </p:sp>
    </p:spTree>
    <p:extLst>
      <p:ext uri="{BB962C8B-B14F-4D97-AF65-F5344CB8AC3E}">
        <p14:creationId xmlns:p14="http://schemas.microsoft.com/office/powerpoint/2010/main" val="162667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Lab Exercise 1</a:t>
            </a:r>
          </a:p>
        </p:txBody>
      </p:sp>
      <p:sp>
        <p:nvSpPr>
          <p:cNvPr id="3" name="Content Placeholder 2"/>
          <p:cNvSpPr>
            <a:spLocks noGrp="1"/>
          </p:cNvSpPr>
          <p:nvPr>
            <p:ph idx="1"/>
          </p:nvPr>
        </p:nvSpPr>
        <p:spPr>
          <a:xfrm>
            <a:off x="533400" y="1295400"/>
            <a:ext cx="8153400" cy="4800600"/>
          </a:xfrm>
        </p:spPr>
        <p:txBody>
          <a:bodyPr>
            <a:noAutofit/>
          </a:bodyPr>
          <a:lstStyle/>
          <a:p>
            <a:r>
              <a:rPr lang="en-US" dirty="0"/>
              <a:t>This exercise has you practice the </a:t>
            </a:r>
            <a:r>
              <a:rPr lang="en-US" i="1" dirty="0"/>
              <a:t>while</a:t>
            </a:r>
            <a:r>
              <a:rPr lang="en-US" dirty="0"/>
              <a:t> loop and reading input from a file. Remember, in </a:t>
            </a:r>
            <a:r>
              <a:rPr lang="en-US" dirty="0" err="1">
                <a:latin typeface="Courier New" panose="02070309020205020404" pitchFamily="49" charset="0"/>
                <a:cs typeface="Courier New" panose="02070309020205020404" pitchFamily="49" charset="0"/>
              </a:rPr>
              <a:t>connect.csv</a:t>
            </a:r>
            <a:r>
              <a:rPr lang="en-US" dirty="0"/>
              <a:t>:</a:t>
            </a:r>
          </a:p>
          <a:p>
            <a:pPr lvl="1"/>
            <a:r>
              <a:rPr lang="en-US" sz="2100" dirty="0"/>
              <a:t>Date is second field of each line.</a:t>
            </a:r>
          </a:p>
          <a:p>
            <a:pPr lvl="1"/>
            <a:r>
              <a:rPr lang="en-US" sz="2100" dirty="0"/>
              <a:t>Time is the third field, beginning with the second line.</a:t>
            </a:r>
          </a:p>
          <a:p>
            <a:pPr lvl="1"/>
            <a:endParaRPr lang="en-US" sz="2100" dirty="0"/>
          </a:p>
          <a:p>
            <a:r>
              <a:rPr lang="en-US" dirty="0"/>
              <a:t>After completing this exercise, you will be able to:</a:t>
            </a:r>
          </a:p>
          <a:p>
            <a:pPr lvl="1"/>
            <a:r>
              <a:rPr lang="en-US" sz="2100" dirty="0"/>
              <a:t>Write a </a:t>
            </a:r>
            <a:r>
              <a:rPr lang="en-US" sz="2100" i="1" dirty="0"/>
              <a:t>while</a:t>
            </a:r>
            <a:r>
              <a:rPr lang="en-US" sz="2100" dirty="0"/>
              <a:t> loop that processes a file line by line.</a:t>
            </a:r>
          </a:p>
          <a:p>
            <a:pPr lvl="1"/>
            <a:r>
              <a:rPr lang="en-US" sz="2100" dirty="0"/>
              <a:t>Assign values from fields to variables.</a:t>
            </a:r>
          </a:p>
          <a:p>
            <a:pPr marL="463550" indent="-463550">
              <a:buNone/>
            </a:pPr>
            <a:endParaRPr lang="en-US" dirty="0"/>
          </a:p>
        </p:txBody>
      </p:sp>
    </p:spTree>
    <p:extLst>
      <p:ext uri="{BB962C8B-B14F-4D97-AF65-F5344CB8AC3E}">
        <p14:creationId xmlns:p14="http://schemas.microsoft.com/office/powerpoint/2010/main" val="61752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The Goal</a:t>
            </a:r>
          </a:p>
        </p:txBody>
      </p:sp>
      <p:sp>
        <p:nvSpPr>
          <p:cNvPr id="3" name="Content Placeholder 2"/>
          <p:cNvSpPr>
            <a:spLocks noGrp="1"/>
          </p:cNvSpPr>
          <p:nvPr>
            <p:ph idx="1"/>
          </p:nvPr>
        </p:nvSpPr>
        <p:spPr>
          <a:xfrm>
            <a:off x="533400" y="1295400"/>
            <a:ext cx="8153400" cy="4800600"/>
          </a:xfrm>
        </p:spPr>
        <p:txBody>
          <a:bodyPr>
            <a:noAutofit/>
          </a:bodyPr>
          <a:lstStyle/>
          <a:p>
            <a:r>
              <a:rPr lang="en-US" dirty="0"/>
              <a:t>Transform the date and time from human-readable format to a Linux/*nix timestamp.</a:t>
            </a:r>
          </a:p>
          <a:p>
            <a:pPr lvl="1"/>
            <a:r>
              <a:rPr lang="en-US" sz="2100" dirty="0"/>
              <a:t>That’s the number of seconds since the “epoch” </a:t>
            </a:r>
          </a:p>
          <a:p>
            <a:pPr marL="457200" lvl="1" indent="0">
              <a:buNone/>
            </a:pPr>
            <a:r>
              <a:rPr lang="en-US" sz="21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Jan 1, 1970 at 12:00:00am UTC</a:t>
            </a:r>
          </a:p>
          <a:p>
            <a:pPr marL="346075" indent="166688"/>
            <a:r>
              <a:rPr lang="en-US" dirty="0"/>
              <a:t>There’s a program to do this: </a:t>
            </a:r>
            <a:r>
              <a:rPr lang="en-US" i="1" dirty="0">
                <a:latin typeface="Courier New" panose="02070309020205020404" pitchFamily="49" charset="0"/>
                <a:cs typeface="Courier New" panose="02070309020205020404" pitchFamily="49" charset="0"/>
              </a:rPr>
              <a:t>date</a:t>
            </a:r>
            <a:r>
              <a:rPr lang="en-US" dirty="0"/>
              <a:t>.</a:t>
            </a:r>
          </a:p>
          <a:p>
            <a:pPr marL="463550" indent="-463550">
              <a:buNone/>
            </a:pPr>
            <a:endParaRPr lang="en-US" dirty="0"/>
          </a:p>
        </p:txBody>
      </p:sp>
    </p:spTree>
    <p:extLst>
      <p:ext uri="{BB962C8B-B14F-4D97-AF65-F5344CB8AC3E}">
        <p14:creationId xmlns:p14="http://schemas.microsoft.com/office/powerpoint/2010/main" val="18100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a:t>The </a:t>
            </a:r>
            <a:r>
              <a:rPr lang="en-US" dirty="0">
                <a:latin typeface="Courier New" panose="02070309020205020404" pitchFamily="49" charset="0"/>
                <a:cs typeface="Courier New" panose="02070309020205020404" pitchFamily="49" charset="0"/>
              </a:rPr>
              <a:t>date</a:t>
            </a:r>
            <a:r>
              <a:rPr lang="en-US" i="1" dirty="0"/>
              <a:t> Program in Linux</a:t>
            </a:r>
            <a:endParaRPr lang="en-US"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Option --date=</a:t>
            </a:r>
            <a:r>
              <a:rPr lang="en-US" i="1" dirty="0"/>
              <a:t>string</a:t>
            </a:r>
            <a:r>
              <a:rPr lang="en-US" dirty="0"/>
              <a:t> displays the time described in </a:t>
            </a:r>
            <a:r>
              <a:rPr lang="en-US" i="1" dirty="0"/>
              <a:t>string.</a:t>
            </a:r>
            <a:endParaRPr lang="en-US" dirty="0"/>
          </a:p>
          <a:p>
            <a:pPr lvl="1"/>
            <a:r>
              <a:rPr lang="en-US" sz="2100" dirty="0"/>
              <a:t>The format of </a:t>
            </a:r>
            <a:r>
              <a:rPr lang="en-US" sz="2100" i="1" dirty="0"/>
              <a:t>string</a:t>
            </a:r>
            <a:r>
              <a:rPr lang="en-US" sz="2100" dirty="0"/>
              <a:t> is very loose.</a:t>
            </a:r>
          </a:p>
          <a:p>
            <a:pPr lvl="1"/>
            <a:r>
              <a:rPr lang="en-US" sz="2100" dirty="0"/>
              <a:t>The two hyphens preceding </a:t>
            </a:r>
            <a:r>
              <a:rPr lang="en-US" sz="2100" dirty="0">
                <a:latin typeface="Courier"/>
              </a:rPr>
              <a:t>date=</a:t>
            </a:r>
            <a:r>
              <a:rPr lang="en-US" sz="2100" dirty="0"/>
              <a:t> go together; there are no intervening spaces.</a:t>
            </a:r>
          </a:p>
          <a:p>
            <a:endParaRPr lang="en-US" dirty="0"/>
          </a:p>
          <a:p>
            <a:r>
              <a:rPr lang="en-US" dirty="0"/>
              <a:t>Format string “</a:t>
            </a:r>
            <a:r>
              <a:rPr lang="en-US" dirty="0">
                <a:latin typeface="Courier New" panose="02070309020205020404" pitchFamily="49" charset="0"/>
                <a:cs typeface="Courier New" panose="02070309020205020404" pitchFamily="49" charset="0"/>
              </a:rPr>
              <a:t>%s</a:t>
            </a:r>
            <a:r>
              <a:rPr lang="en-US" dirty="0"/>
              <a:t>” prints the number of seconds since the epoch.</a:t>
            </a:r>
          </a:p>
          <a:p>
            <a:r>
              <a:rPr lang="en-US" dirty="0"/>
              <a:t>The command</a:t>
            </a:r>
          </a:p>
          <a:p>
            <a:pPr marL="0" indent="0">
              <a:buNone/>
            </a:pPr>
            <a:r>
              <a:rPr lang="en-US" sz="1800" dirty="0">
                <a:latin typeface="Courier"/>
              </a:rPr>
              <a:t>	date --d=</a:t>
            </a:r>
            <a:r>
              <a:rPr lang="en-US" sz="1800" i="1" dirty="0">
                <a:latin typeface="Courier"/>
              </a:rPr>
              <a:t>string</a:t>
            </a:r>
            <a:r>
              <a:rPr lang="en-US" sz="1800" dirty="0">
                <a:latin typeface="Courier"/>
              </a:rPr>
              <a:t> +%s</a:t>
            </a:r>
          </a:p>
          <a:p>
            <a:pPr indent="0">
              <a:buNone/>
            </a:pPr>
            <a:r>
              <a:rPr lang="en-US" dirty="0"/>
              <a:t>prints number of seconds since epoch of time represented by </a:t>
            </a:r>
            <a:r>
              <a:rPr lang="en-US" i="1" dirty="0"/>
              <a:t>string.</a:t>
            </a:r>
            <a:endParaRPr lang="en-US" dirty="0"/>
          </a:p>
          <a:p>
            <a:pPr marL="463550" indent="-463550">
              <a:buNone/>
            </a:pPr>
            <a:endParaRPr lang="en-US" dirty="0"/>
          </a:p>
        </p:txBody>
      </p:sp>
    </p:spTree>
    <p:extLst>
      <p:ext uri="{BB962C8B-B14F-4D97-AF65-F5344CB8AC3E}">
        <p14:creationId xmlns:p14="http://schemas.microsoft.com/office/powerpoint/2010/main" val="180645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Examples (time)</a:t>
            </a:r>
          </a:p>
        </p:txBody>
      </p:sp>
      <p:sp>
        <p:nvSpPr>
          <p:cNvPr id="4" name="Content Placeholder 2"/>
          <p:cNvSpPr>
            <a:spLocks noGrp="1"/>
          </p:cNvSpPr>
          <p:nvPr>
            <p:ph idx="1"/>
          </p:nvPr>
        </p:nvSpPr>
        <p:spPr>
          <a:xfrm>
            <a:off x="533400" y="1295400"/>
            <a:ext cx="8153400" cy="4800600"/>
          </a:xfrm>
        </p:spPr>
        <p:txBody>
          <a:bodyPr>
            <a:normAutofit/>
          </a:bodyPr>
          <a:lstStyle/>
          <a:p>
            <a:pPr marL="0" indent="0">
              <a:buNone/>
            </a:pPr>
            <a:r>
              <a:rPr lang="en-US" dirty="0">
                <a:cs typeface="Courier"/>
              </a:rPr>
              <a:t>Note: The first is coordinated universal time (UTC) and the second is Pacific time.</a:t>
            </a:r>
          </a:p>
          <a:p>
            <a:pPr marL="0" indent="0">
              <a:buNone/>
            </a:pPr>
            <a:endParaRPr lang="en-US" dirty="0">
              <a:latin typeface="Courier"/>
              <a:cs typeface="Courier"/>
            </a:endParaRPr>
          </a:p>
          <a:p>
            <a:pPr marL="0" indent="0">
              <a:buNone/>
            </a:pPr>
            <a:r>
              <a:rPr lang="en-US" dirty="0">
                <a:latin typeface="Courier New" panose="02070309020205020404" pitchFamily="49" charset="0"/>
                <a:cs typeface="Courier New" panose="02070309020205020404" pitchFamily="49" charset="0"/>
              </a:rPr>
              <a:t>$date --date=‘Jan 1 1970 12:00:00 AM UTC’ +%s</a:t>
            </a:r>
          </a:p>
          <a:p>
            <a:pPr marL="0" indent="0">
              <a:buNone/>
            </a:pP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$date --date=‘12/25/16 3:45:01’ +%s</a:t>
            </a:r>
          </a:p>
          <a:p>
            <a:pPr marL="0" indent="0">
              <a:buNone/>
            </a:pPr>
            <a:r>
              <a:rPr lang="en-US" dirty="0">
                <a:latin typeface="Courier New" panose="02070309020205020404" pitchFamily="49" charset="0"/>
                <a:cs typeface="Courier New" panose="02070309020205020404" pitchFamily="49" charset="0"/>
              </a:rPr>
              <a:t>1482666301</a:t>
            </a:r>
          </a:p>
          <a:p>
            <a:pPr marL="0" indent="0">
              <a:buNone/>
            </a:pPr>
            <a:endParaRPr lang="en-US" dirty="0">
              <a:latin typeface="Courier"/>
              <a:cs typeface="Courier"/>
            </a:endParaRPr>
          </a:p>
          <a:p>
            <a:pPr marL="0" indent="0">
              <a:buNone/>
            </a:pPr>
            <a:endParaRPr lang="en-US" sz="2400" dirty="0">
              <a:latin typeface="Courier"/>
              <a:cs typeface="Courier"/>
            </a:endParaRPr>
          </a:p>
        </p:txBody>
      </p:sp>
    </p:spTree>
    <p:extLst>
      <p:ext uri="{BB962C8B-B14F-4D97-AF65-F5344CB8AC3E}">
        <p14:creationId xmlns:p14="http://schemas.microsoft.com/office/powerpoint/2010/main" val="189682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a:t>The </a:t>
            </a:r>
            <a:r>
              <a:rPr lang="en-US" dirty="0">
                <a:latin typeface="Courier New" panose="02070309020205020404" pitchFamily="49" charset="0"/>
                <a:cs typeface="Courier New" panose="02070309020205020404" pitchFamily="49" charset="0"/>
              </a:rPr>
              <a:t>date</a:t>
            </a:r>
            <a:r>
              <a:rPr lang="en-US" i="1" dirty="0"/>
              <a:t> Program in Python</a:t>
            </a:r>
            <a:endParaRPr lang="en-US" dirty="0"/>
          </a:p>
        </p:txBody>
      </p:sp>
      <p:sp>
        <p:nvSpPr>
          <p:cNvPr id="3" name="Content Placeholder 2"/>
          <p:cNvSpPr>
            <a:spLocks noGrp="1"/>
          </p:cNvSpPr>
          <p:nvPr>
            <p:ph idx="1"/>
          </p:nvPr>
        </p:nvSpPr>
        <p:spPr>
          <a:xfrm>
            <a:off x="533400" y="1164690"/>
            <a:ext cx="8153400" cy="5312310"/>
          </a:xfrm>
        </p:spPr>
        <p:txBody>
          <a:bodyPr>
            <a:noAutofit/>
          </a:bodyPr>
          <a:lstStyle/>
          <a:p>
            <a:pPr marL="0" indent="0">
              <a:buNone/>
            </a:pPr>
            <a:r>
              <a:rPr lang="en-US" dirty="0">
                <a:cs typeface="Courier"/>
              </a:rPr>
              <a:t>Python provides libraries that can help:</a:t>
            </a:r>
          </a:p>
          <a:p>
            <a:pPr marL="0" indent="0">
              <a:buNone/>
            </a:pPr>
            <a:r>
              <a:rPr lang="en-US" sz="1600" dirty="0">
                <a:latin typeface="Courier New" panose="02070309020205020404" pitchFamily="49" charset="0"/>
                <a:cs typeface="Courier New" panose="02070309020205020404" pitchFamily="49" charset="0"/>
              </a:rPr>
              <a:t>import time</a:t>
            </a:r>
          </a:p>
          <a:p>
            <a:pPr marL="0" indent="0">
              <a:buNone/>
            </a:pPr>
            <a:r>
              <a:rPr lang="en-US" sz="1600" dirty="0">
                <a:latin typeface="Courier New" panose="02070309020205020404" pitchFamily="49" charset="0"/>
                <a:cs typeface="Courier New" panose="02070309020205020404" pitchFamily="49" charset="0"/>
              </a:rPr>
              <a:t>import datetime</a:t>
            </a:r>
          </a:p>
          <a:p>
            <a:pPr marL="0" indent="0">
              <a:buNone/>
            </a:pPr>
            <a:endParaRPr lang="en-US" sz="1400" dirty="0">
              <a:latin typeface="Courier New" panose="02070309020205020404" pitchFamily="49" charset="0"/>
              <a:cs typeface="Courier New" panose="02070309020205020404" pitchFamily="49" charset="0"/>
            </a:endParaRPr>
          </a:p>
          <a:p>
            <a:pPr marL="806450" lvl="1" indent="-463550">
              <a:buNone/>
            </a:pPr>
            <a:r>
              <a:rPr lang="en-US" sz="1100" b="1" dirty="0">
                <a:latin typeface="Courier New" panose="02070309020205020404" pitchFamily="49" charset="0"/>
                <a:cs typeface="Courier New" panose="02070309020205020404" pitchFamily="49" charset="0"/>
              </a:rPr>
              <a:t>1.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time</a:t>
            </a:r>
          </a:p>
          <a:p>
            <a:pPr marL="806450" lvl="1" indent="-463550">
              <a:buNone/>
            </a:pPr>
            <a:r>
              <a:rPr lang="en-US" sz="1100" b="1" dirty="0">
                <a:latin typeface="Courier New" panose="02070309020205020404" pitchFamily="49" charset="0"/>
                <a:cs typeface="Courier New" panose="02070309020205020404" pitchFamily="49" charset="0"/>
              </a:rPr>
              <a:t>2.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datetime</a:t>
            </a:r>
          </a:p>
          <a:p>
            <a:pPr marL="806450" lvl="1" indent="-463550">
              <a:buNone/>
            </a:pPr>
            <a:r>
              <a:rPr lang="en-US" sz="1100" b="1" dirty="0">
                <a:latin typeface="Courier New" panose="02070309020205020404" pitchFamily="49" charset="0"/>
                <a:cs typeface="Courier New" panose="02070309020205020404" pitchFamily="49" charset="0"/>
              </a:rPr>
              <a:t>3.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os</a:t>
            </a:r>
            <a:endParaRPr lang="en-US" b="1" dirty="0"/>
          </a:p>
          <a:p>
            <a:pPr marL="806450" lvl="1" indent="-463550">
              <a:buNone/>
            </a:pPr>
            <a:r>
              <a:rPr lang="en-US" sz="1100" b="1" dirty="0">
                <a:latin typeface="Courier New" panose="02070309020205020404" pitchFamily="49" charset="0"/>
                <a:cs typeface="Courier New" panose="02070309020205020404" pitchFamily="49" charset="0"/>
              </a:rPr>
              <a:t>4.	</a:t>
            </a:r>
            <a:r>
              <a:rPr lang="en-US" sz="1100" b="1" dirty="0">
                <a:solidFill>
                  <a:srgbClr val="FFC000"/>
                </a:solidFill>
                <a:latin typeface="Courier New" panose="02070309020205020404" pitchFamily="49" charset="0"/>
                <a:cs typeface="Courier New" panose="02070309020205020404" pitchFamily="49" charset="0"/>
              </a:rPr>
              <a:t>print</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"Time in seconds since the epoch:</a:t>
            </a:r>
            <a:r>
              <a:rPr lang="en-US" sz="1100" b="1" dirty="0">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%s</a:t>
            </a:r>
            <a:r>
              <a:rPr lang="en-US" sz="1100" b="1" dirty="0">
                <a:solidFill>
                  <a:schemeClr val="accent6"/>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time.time</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5.	now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datetime.datetime.now</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6.	</a:t>
            </a:r>
            <a:r>
              <a:rPr lang="en-US" sz="1100" b="1" dirty="0">
                <a:solidFill>
                  <a:srgbClr val="FFC000"/>
                </a:solidFill>
                <a:latin typeface="Courier New" panose="02070309020205020404" pitchFamily="49" charset="0"/>
                <a:cs typeface="Courier New" panose="02070309020205020404" pitchFamily="49" charset="0"/>
              </a:rPr>
              <a:t>print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now.strftime</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 %b %d %H:%M:%S %Z %Y</a:t>
            </a:r>
            <a:r>
              <a:rPr lang="en-US" sz="1100" b="1" dirty="0">
                <a:solidFill>
                  <a:schemeClr val="accent6"/>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7.	</a:t>
            </a:r>
            <a:r>
              <a:rPr lang="en-US" sz="1100" b="1" dirty="0">
                <a:solidFill>
                  <a:srgbClr val="FFC000"/>
                </a:solidFill>
                <a:latin typeface="Courier New" panose="02070309020205020404" pitchFamily="49" charset="0"/>
                <a:cs typeface="Courier New" panose="02070309020205020404" pitchFamily="49" charset="0"/>
              </a:rPr>
              <a:t>print</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"or using the system call“</a:t>
            </a:r>
            <a:r>
              <a:rPr lang="en-US" sz="1100" b="1" dirty="0">
                <a:latin typeface="Courier New" panose="02070309020205020404" pitchFamily="49" charset="0"/>
                <a:cs typeface="Courier New" panose="02070309020205020404" pitchFamily="49" charset="0"/>
              </a:rPr>
              <a:t>)</a:t>
            </a:r>
          </a:p>
          <a:p>
            <a:pPr marL="806450" lvl="1" indent="-463550">
              <a:buNone/>
            </a:pPr>
            <a:r>
              <a:rPr lang="en-US" sz="1100" b="1" dirty="0">
                <a:latin typeface="Courier New" panose="02070309020205020404" pitchFamily="49" charset="0"/>
                <a:cs typeface="Courier New" panose="02070309020205020404" pitchFamily="49" charset="0"/>
              </a:rPr>
              <a:t>8.	os.system(</a:t>
            </a:r>
            <a:r>
              <a:rPr lang="en-US" sz="1100" b="1" dirty="0">
                <a:solidFill>
                  <a:schemeClr val="accent6"/>
                </a:solidFill>
                <a:latin typeface="Courier New" panose="02070309020205020404" pitchFamily="49" charset="0"/>
                <a:cs typeface="Courier New" panose="02070309020205020404" pitchFamily="49" charset="0"/>
              </a:rPr>
              <a:t>"date"</a:t>
            </a:r>
            <a:r>
              <a:rPr lang="en-US" sz="1100" b="1"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28650" y="4877156"/>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628650" y="5181600"/>
            <a:ext cx="7886700" cy="1169551"/>
          </a:xfrm>
          <a:prstGeom prst="rect">
            <a:avLst/>
          </a:prstGeom>
        </p:spPr>
        <p:txBody>
          <a:bodyPr wrap="square">
            <a:spAutoFit/>
          </a:bodyPr>
          <a:lstStyle/>
          <a:p>
            <a:r>
              <a:rPr lang="en-US" sz="1400" b="1" dirty="0">
                <a:latin typeface="Courier New" charset="0"/>
              </a:rPr>
              <a:t>cservin$ python3 datePython.py </a:t>
            </a:r>
          </a:p>
          <a:p>
            <a:r>
              <a:rPr lang="en-US" sz="1400" dirty="0">
                <a:latin typeface="Courier New" charset="0"/>
              </a:rPr>
              <a:t>Time in seconds since the epoch: 1517192056.88</a:t>
            </a:r>
          </a:p>
          <a:p>
            <a:r>
              <a:rPr lang="en-US" sz="1400" dirty="0">
                <a:latin typeface="Courier New" charset="0"/>
              </a:rPr>
              <a:t>Sun Jan 28 19:14:16  2018</a:t>
            </a:r>
          </a:p>
          <a:p>
            <a:r>
              <a:rPr lang="en-US" sz="1400" dirty="0">
                <a:latin typeface="Courier New" charset="0"/>
              </a:rPr>
              <a:t>or using the system call</a:t>
            </a:r>
          </a:p>
          <a:p>
            <a:r>
              <a:rPr lang="en-US" sz="1400" dirty="0">
                <a:latin typeface="Courier New" charset="0"/>
              </a:rPr>
              <a:t>Sun Jan 28 19:14:16 MST 2018</a:t>
            </a:r>
            <a:endParaRPr lang="en-US" sz="1400" dirty="0">
              <a:effectLst/>
              <a:latin typeface="Courier New" charset="0"/>
            </a:endParaRPr>
          </a:p>
        </p:txBody>
      </p:sp>
    </p:spTree>
    <p:extLst>
      <p:ext uri="{BB962C8B-B14F-4D97-AF65-F5344CB8AC3E}">
        <p14:creationId xmlns:p14="http://schemas.microsoft.com/office/powerpoint/2010/main" val="70541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Skipping the First Line</a:t>
            </a:r>
          </a:p>
        </p:txBody>
      </p:sp>
      <p:sp>
        <p:nvSpPr>
          <p:cNvPr id="3" name="Content Placeholder 2"/>
          <p:cNvSpPr>
            <a:spLocks noGrp="1"/>
          </p:cNvSpPr>
          <p:nvPr>
            <p:ph idx="1"/>
          </p:nvPr>
        </p:nvSpPr>
        <p:spPr>
          <a:xfrm>
            <a:off x="533400" y="1295400"/>
            <a:ext cx="8153400" cy="4800600"/>
          </a:xfrm>
        </p:spPr>
        <p:txBody>
          <a:bodyPr>
            <a:noAutofit/>
          </a:bodyPr>
          <a:lstStyle/>
          <a:p>
            <a:r>
              <a:rPr lang="en-US" dirty="0"/>
              <a:t>We need to count lines.</a:t>
            </a:r>
          </a:p>
          <a:p>
            <a:pPr marL="0" indent="0">
              <a:buNone/>
            </a:pPr>
            <a:endParaRPr lang="en-US" dirty="0"/>
          </a:p>
          <a:p>
            <a:pPr marL="806450" lvl="1" indent="-463550">
              <a:buNone/>
            </a:pPr>
            <a:r>
              <a:rPr lang="en-US" sz="1500" b="1" dirty="0">
                <a:latin typeface="Courier New" panose="02070309020205020404" pitchFamily="49" charset="0"/>
                <a:cs typeface="Courier New" panose="02070309020205020404" pitchFamily="49" charset="0"/>
              </a:rPr>
              <a:t>1.	COUNT</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rgbClr val="00FF00"/>
                </a:solidFill>
                <a:latin typeface="Courier New" panose="02070309020205020404" pitchFamily="49" charset="0"/>
                <a:cs typeface="Courier New" panose="02070309020205020404" pitchFamily="49" charset="0"/>
              </a:rPr>
              <a:t>0</a:t>
            </a:r>
          </a:p>
          <a:p>
            <a:pPr marL="806450" lvl="1" indent="-463550">
              <a:buNone/>
            </a:pPr>
            <a:r>
              <a:rPr lang="en-US" sz="1500" b="1" dirty="0">
                <a:latin typeface="Courier New" panose="02070309020205020404" pitchFamily="49" charset="0"/>
                <a:cs typeface="Courier New" panose="02070309020205020404" pitchFamily="49" charset="0"/>
              </a:rPr>
              <a:t>2.	</a:t>
            </a:r>
            <a:r>
              <a:rPr lang="en-US" sz="1500" b="1" dirty="0">
                <a:solidFill>
                  <a:srgbClr val="FFC000"/>
                </a:solidFill>
                <a:latin typeface="Courier New" panose="02070309020205020404" pitchFamily="49" charset="0"/>
                <a:cs typeface="Courier New" panose="02070309020205020404" pitchFamily="49" charset="0"/>
              </a:rPr>
              <a:t>for</a:t>
            </a:r>
            <a:r>
              <a:rPr lang="en-US" sz="1500" b="1" dirty="0">
                <a:latin typeface="Courier New" panose="02070309020205020404" pitchFamily="49" charset="0"/>
                <a:cs typeface="Courier New" panose="02070309020205020404" pitchFamily="49" charset="0"/>
              </a:rPr>
              <a:t> i </a:t>
            </a:r>
            <a:r>
              <a:rPr lang="en-US" sz="1500" b="1" dirty="0">
                <a:solidFill>
                  <a:srgbClr val="FFC000"/>
                </a:solidFill>
                <a:latin typeface="Courier New" panose="02070309020205020404" pitchFamily="49" charset="0"/>
                <a:cs typeface="Courier New" panose="02070309020205020404" pitchFamily="49" charset="0"/>
              </a:rPr>
              <a:t>in</a:t>
            </a:r>
            <a:r>
              <a:rPr lang="en-US" sz="1500" b="1" dirty="0">
                <a:latin typeface="Courier New" panose="02070309020205020404" pitchFamily="49" charset="0"/>
                <a:cs typeface="Courier New" panose="02070309020205020404" pitchFamily="49" charset="0"/>
              </a:rPr>
              <a:t> range(</a:t>
            </a:r>
            <a:r>
              <a:rPr lang="en-US" sz="1500" b="1" dirty="0">
                <a:solidFill>
                  <a:srgbClr val="00FF00"/>
                </a:solidFill>
                <a:latin typeface="Courier New" panose="02070309020205020404" pitchFamily="49" charset="0"/>
                <a:cs typeface="Courier New" panose="02070309020205020404" pitchFamily="49" charset="0"/>
              </a:rPr>
              <a:t>2</a:t>
            </a:r>
            <a:r>
              <a:rPr lang="en-US" sz="1500" b="1" dirty="0">
                <a:latin typeface="Courier New" panose="02070309020205020404" pitchFamily="49" charset="0"/>
                <a:cs typeface="Courier New" panose="02070309020205020404" pitchFamily="49" charset="0"/>
              </a:rPr>
              <a:t>,</a:t>
            </a:r>
            <a:r>
              <a:rPr lang="en-US" sz="1500" b="1" dirty="0">
                <a:solidFill>
                  <a:srgbClr val="00FF00"/>
                </a:solidFill>
                <a:latin typeface="Courier New" panose="02070309020205020404" pitchFamily="49" charset="0"/>
                <a:cs typeface="Courier New" panose="02070309020205020404" pitchFamily="49" charset="0"/>
              </a:rPr>
              <a:t>11</a:t>
            </a:r>
            <a:r>
              <a:rPr lang="en-US" sz="1500" b="1" dirty="0">
                <a:latin typeface="Courier New" panose="02070309020205020404" pitchFamily="49" charset="0"/>
                <a:cs typeface="Courier New" panose="02070309020205020404" pitchFamily="49" charset="0"/>
              </a:rPr>
              <a:t>,</a:t>
            </a:r>
            <a:r>
              <a:rPr lang="en-US" sz="1500" b="1" dirty="0">
                <a:solidFill>
                  <a:srgbClr val="00FF00"/>
                </a:solidFill>
                <a:latin typeface="Courier New" panose="02070309020205020404" pitchFamily="49" charset="0"/>
                <a:cs typeface="Courier New" panose="02070309020205020404" pitchFamily="49" charset="0"/>
              </a:rPr>
              <a:t>2</a:t>
            </a:r>
            <a:r>
              <a:rPr lang="en-US" sz="1500" b="1" dirty="0">
                <a:latin typeface="Courier New" panose="02070309020205020404" pitchFamily="49" charset="0"/>
                <a:cs typeface="Courier New" panose="02070309020205020404" pitchFamily="49" charset="0"/>
              </a:rPr>
              <a:t>):</a:t>
            </a:r>
          </a:p>
          <a:p>
            <a:pPr marL="806450" lvl="1" indent="-463550">
              <a:buNone/>
            </a:pPr>
            <a:r>
              <a:rPr lang="en-US" sz="1500" b="1" dirty="0">
                <a:latin typeface="Courier New" panose="02070309020205020404" pitchFamily="49" charset="0"/>
                <a:cs typeface="Courier New" panose="02070309020205020404" pitchFamily="49" charset="0"/>
              </a:rPr>
              <a:t>3.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 i</a:t>
            </a:r>
          </a:p>
          <a:p>
            <a:pPr marL="806450" lvl="1" indent="-463550">
              <a:buNone/>
            </a:pPr>
            <a:r>
              <a:rPr lang="en-US" sz="1500" b="1" dirty="0">
                <a:latin typeface="Courier New" panose="02070309020205020404" pitchFamily="49" charset="0"/>
                <a:cs typeface="Courier New" panose="02070309020205020404" pitchFamily="49" charset="0"/>
              </a:rPr>
              <a:t>4.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00FF00"/>
                </a:solidFill>
                <a:latin typeface="Courier New" panose="02070309020205020404" pitchFamily="49" charset="0"/>
                <a:cs typeface="Courier New" panose="02070309020205020404" pitchFamily="49" charset="0"/>
              </a:rPr>
              <a:t>1</a:t>
            </a:r>
          </a:p>
          <a:p>
            <a:pPr marL="806450" lvl="1" indent="-463550">
              <a:buNone/>
            </a:pPr>
            <a:r>
              <a:rPr lang="en-US" sz="1500" b="1" dirty="0">
                <a:latin typeface="Courier New" panose="02070309020205020404" pitchFamily="49" charset="0"/>
                <a:cs typeface="Courier New" panose="02070309020205020404" pitchFamily="49" charset="0"/>
              </a:rPr>
              <a:t>5.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"Processed "</a:t>
            </a:r>
            <a:r>
              <a:rPr lang="en-US" sz="1500" b="1" dirty="0">
                <a:latin typeface="Courier New" panose="02070309020205020404" pitchFamily="49" charset="0"/>
                <a:cs typeface="Courier New" panose="02070309020205020404" pitchFamily="49" charset="0"/>
              </a:rPr>
              <a:t>,</a:t>
            </a:r>
            <a:r>
              <a:rPr lang="en-US" sz="1500" b="1" dirty="0">
                <a:solidFill>
                  <a:schemeClr val="accent1">
                    <a:lumMod val="75000"/>
                  </a:schemeClr>
                </a:solidFill>
                <a:latin typeface="Courier New" panose="02070309020205020404" pitchFamily="49" charset="0"/>
                <a:cs typeface="Courier New" panose="02070309020205020404" pitchFamily="49" charset="0"/>
              </a:rPr>
              <a:t>str</a:t>
            </a:r>
            <a:r>
              <a:rPr lang="en-US" sz="1500" b="1" dirty="0">
                <a:latin typeface="Courier New" panose="02070309020205020404" pitchFamily="49" charset="0"/>
                <a:cs typeface="Courier New" panose="02070309020205020404" pitchFamily="49" charset="0"/>
              </a:rPr>
              <a:t>(COUNT),</a:t>
            </a:r>
            <a:r>
              <a:rPr lang="en-US" sz="1500" b="1" dirty="0">
                <a:solidFill>
                  <a:schemeClr val="accent6"/>
                </a:solidFill>
                <a:latin typeface="Courier New" panose="02070309020205020404" pitchFamily="49" charset="0"/>
                <a:cs typeface="Courier New" panose="02070309020205020404" pitchFamily="49" charset="0"/>
              </a:rPr>
              <a:t>" numbers“</a:t>
            </a:r>
            <a:r>
              <a:rPr lang="en-US" sz="1500" b="1"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85800" y="378844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
        <p:nvSpPr>
          <p:cNvPr id="6" name="Rectangle 5"/>
          <p:cNvSpPr/>
          <p:nvPr/>
        </p:nvSpPr>
        <p:spPr>
          <a:xfrm>
            <a:off x="628650" y="4145638"/>
            <a:ext cx="7501513" cy="2031325"/>
          </a:xfrm>
          <a:prstGeom prst="rect">
            <a:avLst/>
          </a:prstGeom>
        </p:spPr>
        <p:txBody>
          <a:bodyPr wrap="square">
            <a:spAutoFit/>
          </a:bodyPr>
          <a:lstStyle/>
          <a:p>
            <a:r>
              <a:rPr lang="en-US" b="1" dirty="0" err="1">
                <a:latin typeface="Courier New" charset="0"/>
              </a:rPr>
              <a:t>cservin</a:t>
            </a:r>
            <a:r>
              <a:rPr lang="en-US" b="1" dirty="0">
                <a:latin typeface="Courier New" charset="0"/>
              </a:rPr>
              <a:t>$ python3 skippingLines.py </a:t>
            </a:r>
          </a:p>
          <a:p>
            <a:r>
              <a:rPr lang="en-US" dirty="0">
                <a:latin typeface="Courier New" charset="0"/>
              </a:rPr>
              <a:t>2</a:t>
            </a:r>
          </a:p>
          <a:p>
            <a:r>
              <a:rPr lang="en-US" dirty="0">
                <a:latin typeface="Courier New" charset="0"/>
              </a:rPr>
              <a:t>4</a:t>
            </a:r>
          </a:p>
          <a:p>
            <a:r>
              <a:rPr lang="en-US" dirty="0">
                <a:latin typeface="Courier New" charset="0"/>
              </a:rPr>
              <a:t>6</a:t>
            </a:r>
          </a:p>
          <a:p>
            <a:r>
              <a:rPr lang="en-US" dirty="0">
                <a:latin typeface="Courier New" charset="0"/>
              </a:rPr>
              <a:t>8</a:t>
            </a:r>
          </a:p>
          <a:p>
            <a:r>
              <a:rPr lang="en-US" dirty="0">
                <a:latin typeface="Courier New" charset="0"/>
              </a:rPr>
              <a:t>10</a:t>
            </a:r>
          </a:p>
          <a:p>
            <a:r>
              <a:rPr lang="en-US" dirty="0">
                <a:latin typeface="Courier New" charset="0"/>
              </a:rPr>
              <a:t>Processed  5  numbers</a:t>
            </a:r>
            <a:endParaRPr lang="en-US" dirty="0">
              <a:effectLst/>
              <a:latin typeface="Courier New" charset="0"/>
            </a:endParaRPr>
          </a:p>
        </p:txBody>
      </p:sp>
    </p:spTree>
    <p:extLst>
      <p:ext uri="{BB962C8B-B14F-4D97-AF65-F5344CB8AC3E}">
        <p14:creationId xmlns:p14="http://schemas.microsoft.com/office/powerpoint/2010/main" val="107226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Learning Objectives</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Upon completion of this unit:</a:t>
            </a:r>
          </a:p>
          <a:p>
            <a:pPr marL="0" indent="0">
              <a:buNone/>
            </a:pPr>
            <a:r>
              <a:rPr lang="en-US" dirty="0"/>
              <a:t>3.1 	Students will be able to analyze data in a file using a script.</a:t>
            </a:r>
          </a:p>
          <a:p>
            <a:pPr marL="0" indent="0">
              <a:buNone/>
            </a:pPr>
            <a:r>
              <a:rPr lang="en-US" dirty="0"/>
              <a:t>3.2 	Students will be able to use </a:t>
            </a:r>
            <a:r>
              <a:rPr lang="en-US" i="1" dirty="0"/>
              <a:t>while</a:t>
            </a:r>
            <a:r>
              <a:rPr lang="en-US" dirty="0"/>
              <a:t> loops in the script.</a:t>
            </a:r>
            <a:br>
              <a:rPr lang="en-US" dirty="0"/>
            </a:br>
            <a:r>
              <a:rPr lang="en-US" dirty="0"/>
              <a:t>3.3 	Students will be able to do simple arithmetic in the script</a:t>
            </a:r>
          </a:p>
          <a:p>
            <a:pPr marL="0" indent="0">
              <a:buNone/>
            </a:pPr>
            <a:r>
              <a:rPr lang="en-US" dirty="0"/>
              <a:t>3.4 	Students will be able to e</a:t>
            </a:r>
            <a:r>
              <a:rPr lang="is-IS" dirty="0"/>
              <a:t>dit values of variables and data. </a:t>
            </a:r>
          </a:p>
          <a:p>
            <a:pPr marL="0" indent="0">
              <a:buNone/>
            </a:pPr>
            <a:r>
              <a:rPr lang="en-US" dirty="0"/>
              <a:t>3.5 	Students will be able to </a:t>
            </a:r>
            <a:r>
              <a:rPr lang="is-IS" dirty="0"/>
              <a:t>perform pattern-matching by usin regular </a:t>
            </a:r>
            <a:br>
              <a:rPr lang="is-IS" dirty="0"/>
            </a:br>
            <a:r>
              <a:rPr lang="is-IS" dirty="0"/>
              <a:t> 	expressions.</a:t>
            </a:r>
            <a:endParaRPr lang="en-US" dirty="0"/>
          </a:p>
          <a:p>
            <a:pPr marL="463550" indent="-463550">
              <a:buNone/>
            </a:pPr>
            <a:endParaRPr lang="en-US" dirty="0"/>
          </a:p>
        </p:txBody>
      </p:sp>
    </p:spTree>
    <p:extLst>
      <p:ext uri="{BB962C8B-B14F-4D97-AF65-F5344CB8AC3E}">
        <p14:creationId xmlns:p14="http://schemas.microsoft.com/office/powerpoint/2010/main" val="737942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So, to Count Lines: </a:t>
            </a:r>
            <a:r>
              <a:rPr lang="en-US" dirty="0" err="1">
                <a:latin typeface="Courier New" charset="0"/>
                <a:ea typeface="Courier New" charset="0"/>
                <a:cs typeface="Courier New" charset="0"/>
              </a:rPr>
              <a:t>countLines.py</a:t>
            </a:r>
            <a:r>
              <a:rPr lang="en-US" dirty="0"/>
              <a:t> </a:t>
            </a:r>
          </a:p>
        </p:txBody>
      </p:sp>
      <p:sp>
        <p:nvSpPr>
          <p:cNvPr id="5" name="Content Placeholder 2"/>
          <p:cNvSpPr txBox="1">
            <a:spLocks/>
          </p:cNvSpPr>
          <p:nvPr/>
        </p:nvSpPr>
        <p:spPr>
          <a:xfrm>
            <a:off x="533400" y="336711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
        <p:nvSpPr>
          <p:cNvPr id="6" name="Rectangle 5"/>
          <p:cNvSpPr/>
          <p:nvPr/>
        </p:nvSpPr>
        <p:spPr>
          <a:xfrm>
            <a:off x="533400" y="3886200"/>
            <a:ext cx="7886700" cy="2308324"/>
          </a:xfrm>
          <a:prstGeom prst="rect">
            <a:avLst/>
          </a:prstGeom>
        </p:spPr>
        <p:txBody>
          <a:bodyPr wrap="square">
            <a:spAutoFit/>
          </a:bodyPr>
          <a:lstStyle/>
          <a:p>
            <a:r>
              <a:rPr lang="en-US" sz="1600" b="1" dirty="0" err="1">
                <a:latin typeface="Courier New" charset="0"/>
                <a:ea typeface="Courier New" charset="0"/>
                <a:cs typeface="Courier New" charset="0"/>
              </a:rPr>
              <a:t>cservin</a:t>
            </a:r>
            <a:r>
              <a:rPr lang="en-US" sz="1600" b="1" dirty="0">
                <a:latin typeface="Courier New" charset="0"/>
                <a:ea typeface="Courier New" charset="0"/>
                <a:cs typeface="Courier New" charset="0"/>
              </a:rPr>
              <a:t>$ python3 countLines.py </a:t>
            </a:r>
          </a:p>
          <a:p>
            <a:r>
              <a:rPr lang="en-US" sz="1600" dirty="0">
                <a:latin typeface="Courier New" charset="0"/>
                <a:ea typeface="Courier New" charset="0"/>
                <a:cs typeface="Courier New" charset="0"/>
              </a:rPr>
              <a:t>first field CONNECTION ID, last field ATTACK TYPE</a:t>
            </a:r>
          </a:p>
          <a:p>
            <a:r>
              <a:rPr lang="en-US" sz="1600" dirty="0">
                <a:latin typeface="Courier New" charset="0"/>
                <a:ea typeface="Courier New" charset="0"/>
                <a:cs typeface="Courier New" charset="0"/>
              </a:rPr>
              <a:t>first field 743, last field-</a:t>
            </a:r>
          </a:p>
          <a:p>
            <a:r>
              <a:rPr lang="en-US" sz="1600" dirty="0">
                <a:latin typeface="Courier New" charset="0"/>
                <a:ea typeface="Courier New" charset="0"/>
                <a:cs typeface="Courier New" charset="0"/>
              </a:rPr>
              <a:t>first field 1072, last field-</a:t>
            </a:r>
          </a:p>
          <a:p>
            <a:r>
              <a:rPr lang="en-US" sz="1600" dirty="0">
                <a:latin typeface="Courier New" charset="0"/>
                <a:ea typeface="Courier New" charset="0"/>
                <a:cs typeface="Courier New" charset="0"/>
              </a:rPr>
              <a:t>first field 2274, last field-</a:t>
            </a:r>
          </a:p>
          <a:p>
            <a:r>
              <a:rPr lang="en-US" sz="1600" dirty="0">
                <a:latin typeface="Courier New" charset="0"/>
                <a:ea typeface="Courier New" charset="0"/>
                <a:cs typeface="Courier New" charset="0"/>
              </a:rPr>
              <a:t>...</a:t>
            </a:r>
          </a:p>
          <a:p>
            <a:r>
              <a:rPr lang="en-US" sz="1600" dirty="0">
                <a:latin typeface="Courier New" charset="0"/>
                <a:ea typeface="Courier New" charset="0"/>
                <a:cs typeface="Courier New" charset="0"/>
              </a:rPr>
              <a:t>first field 17928, last field-</a:t>
            </a:r>
          </a:p>
          <a:p>
            <a:r>
              <a:rPr lang="en-US" sz="1600" dirty="0">
                <a:latin typeface="Courier New" charset="0"/>
                <a:ea typeface="Courier New" charset="0"/>
                <a:cs typeface="Courier New" charset="0"/>
              </a:rPr>
              <a:t>first field 17954, last field-</a:t>
            </a:r>
          </a:p>
          <a:p>
            <a:r>
              <a:rPr lang="en-US" sz="1600" dirty="0">
                <a:latin typeface="Courier New" charset="0"/>
                <a:ea typeface="Courier New" charset="0"/>
                <a:cs typeface="Courier New" charset="0"/>
              </a:rPr>
              <a:t>Read 25 lines</a:t>
            </a:r>
          </a:p>
        </p:txBody>
      </p:sp>
      <p:sp>
        <p:nvSpPr>
          <p:cNvPr id="3" name="Rectangle 2">
            <a:extLst>
              <a:ext uri="{FF2B5EF4-FFF2-40B4-BE49-F238E27FC236}">
                <a16:creationId xmlns:a16="http://schemas.microsoft.com/office/drawing/2014/main" id="{794B866F-9E3A-46F7-AB0F-C4140755F518}"/>
              </a:ext>
            </a:extLst>
          </p:cNvPr>
          <p:cNvSpPr/>
          <p:nvPr/>
        </p:nvSpPr>
        <p:spPr>
          <a:xfrm>
            <a:off x="533399" y="1166843"/>
            <a:ext cx="8610601" cy="1938992"/>
          </a:xfrm>
          <a:prstGeom prst="rect">
            <a:avLst/>
          </a:prstGeom>
        </p:spPr>
        <p:txBody>
          <a:bodyPr wrap="square">
            <a:spAutoFit/>
          </a:bodyPr>
          <a:lstStyle/>
          <a:p>
            <a:pPr lvl="1"/>
            <a:r>
              <a:rPr lang="en-US" sz="1500" b="1" dirty="0">
                <a:latin typeface="Courier New" panose="02070309020205020404" pitchFamily="49" charset="0"/>
                <a:cs typeface="Courier New" panose="02070309020205020404" pitchFamily="49" charset="0"/>
              </a:rPr>
              <a:t>1.	f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1">
                    <a:lumMod val="75000"/>
                  </a:schemeClr>
                </a:solidFill>
                <a:latin typeface="Courier New" panose="02070309020205020404" pitchFamily="49" charset="0"/>
                <a:cs typeface="Courier New" panose="02070309020205020404" pitchFamily="49" charset="0"/>
              </a:rPr>
              <a:t>open</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"connect.csv"</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'r’</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2.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00FF00"/>
                </a:solidFill>
                <a:latin typeface="Courier New" panose="02070309020205020404" pitchFamily="49" charset="0"/>
                <a:cs typeface="Courier New" panose="02070309020205020404" pitchFamily="49" charset="0"/>
              </a:rPr>
              <a:t>0</a:t>
            </a:r>
          </a:p>
          <a:p>
            <a:pPr lvl="1"/>
            <a:r>
              <a:rPr lang="en-US" sz="1500" b="1" dirty="0">
                <a:latin typeface="Courier New" panose="02070309020205020404" pitchFamily="49" charset="0"/>
                <a:cs typeface="Courier New" panose="02070309020205020404" pitchFamily="49" charset="0"/>
              </a:rPr>
              <a:t>3.	</a:t>
            </a:r>
            <a:r>
              <a:rPr lang="en-US" sz="1500" b="1" dirty="0">
                <a:solidFill>
                  <a:srgbClr val="FFC000"/>
                </a:solidFill>
                <a:latin typeface="Courier New" panose="02070309020205020404" pitchFamily="49" charset="0"/>
                <a:cs typeface="Courier New" panose="02070309020205020404" pitchFamily="49" charset="0"/>
              </a:rPr>
              <a:t>for</a:t>
            </a:r>
            <a:r>
              <a:rPr lang="en-US" sz="1500" b="1" dirty="0">
                <a:latin typeface="Courier New" panose="02070309020205020404" pitchFamily="49" charset="0"/>
                <a:cs typeface="Courier New" panose="02070309020205020404" pitchFamily="49" charset="0"/>
              </a:rPr>
              <a:t> line </a:t>
            </a:r>
            <a:r>
              <a:rPr lang="en-US" sz="1500" b="1" dirty="0">
                <a:solidFill>
                  <a:srgbClr val="FFC000"/>
                </a:solidFill>
                <a:latin typeface="Courier New" panose="02070309020205020404" pitchFamily="49" charset="0"/>
                <a:cs typeface="Courier New" panose="02070309020205020404" pitchFamily="49" charset="0"/>
              </a:rPr>
              <a:t>in</a:t>
            </a:r>
            <a:r>
              <a:rPr lang="en-US" sz="1500" b="1" dirty="0">
                <a:latin typeface="Courier New" panose="02070309020205020404" pitchFamily="49" charset="0"/>
                <a:cs typeface="Courier New" panose="02070309020205020404" pitchFamily="49" charset="0"/>
              </a:rPr>
              <a:t> f:</a:t>
            </a:r>
          </a:p>
          <a:p>
            <a:pPr lvl="1"/>
            <a:r>
              <a:rPr lang="en-US" sz="1500" b="1" dirty="0">
                <a:latin typeface="Courier New" panose="02070309020205020404" pitchFamily="49" charset="0"/>
                <a:cs typeface="Courier New" panose="02070309020205020404" pitchFamily="49" charset="0"/>
              </a:rPr>
              <a:t>4.	    tokens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line.split(</a:t>
            </a:r>
            <a:r>
              <a:rPr lang="en-US" sz="1500" b="1" dirty="0">
                <a:solidFill>
                  <a:schemeClr val="accent6"/>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5.	    toPrint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6"/>
                </a:solidFill>
                <a:latin typeface="Courier New" panose="02070309020205020404" pitchFamily="49" charset="0"/>
                <a:cs typeface="Courier New" panose="02070309020205020404" pitchFamily="49" charset="0"/>
              </a:rPr>
              <a:t>"first field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tokens[</a:t>
            </a:r>
            <a:r>
              <a:rPr lang="en-US" sz="1500" b="1" dirty="0">
                <a:solidFill>
                  <a:srgbClr val="00FF00"/>
                </a:solidFill>
                <a:latin typeface="Courier New" panose="02070309020205020404" pitchFamily="49" charset="0"/>
                <a:cs typeface="Courier New" panose="02070309020205020404" pitchFamily="49" charset="0"/>
              </a:rPr>
              <a:t>0</a:t>
            </a:r>
            <a:r>
              <a:rPr lang="en-US" sz="1500" b="1" dirty="0">
                <a:latin typeface="Courier New" panose="02070309020205020404" pitchFamily="49" charset="0"/>
                <a:cs typeface="Courier New" panose="02070309020205020404" pitchFamily="49" charset="0"/>
              </a:rPr>
              <a:t>]</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6"/>
                </a:solidFill>
                <a:latin typeface="Courier New" panose="02070309020205020404" pitchFamily="49" charset="0"/>
                <a:cs typeface="Courier New" panose="02070309020205020404" pitchFamily="49" charset="0"/>
              </a:rPr>
              <a:t>last field"</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tokens[</a:t>
            </a:r>
            <a:r>
              <a:rPr lang="en-US" sz="1500" b="1" dirty="0">
                <a:solidFill>
                  <a:srgbClr val="00FF00"/>
                </a:solidFill>
                <a:latin typeface="Courier New" panose="02070309020205020404" pitchFamily="49" charset="0"/>
                <a:cs typeface="Courier New" panose="02070309020205020404" pitchFamily="49" charset="0"/>
              </a:rPr>
              <a:t>10</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6.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toPrint.strip</a:t>
            </a:r>
            <a:r>
              <a:rPr lang="en-US" sz="1500" b="1" dirty="0">
                <a:latin typeface="Courier New" panose="02070309020205020404" pitchFamily="49" charset="0"/>
                <a:cs typeface="Courier New" panose="02070309020205020404" pitchFamily="49" charset="0"/>
              </a:rPr>
              <a:t>())</a:t>
            </a:r>
          </a:p>
          <a:p>
            <a:pPr lvl="1"/>
            <a:r>
              <a:rPr lang="en-US" sz="1500" b="1" dirty="0">
                <a:latin typeface="Courier New" panose="02070309020205020404" pitchFamily="49" charset="0"/>
                <a:cs typeface="Courier New" panose="02070309020205020404" pitchFamily="49" charset="0"/>
              </a:rPr>
              <a:t>7.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count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rgbClr val="00FF00"/>
                </a:solidFill>
                <a:latin typeface="Courier New" panose="02070309020205020404" pitchFamily="49" charset="0"/>
                <a:cs typeface="Courier New" panose="02070309020205020404" pitchFamily="49" charset="0"/>
              </a:rPr>
              <a:t>1</a:t>
            </a:r>
          </a:p>
          <a:p>
            <a:pPr lvl="1"/>
            <a:r>
              <a:rPr lang="en-US" sz="1500" b="1" dirty="0">
                <a:latin typeface="Courier New" panose="02070309020205020404" pitchFamily="49" charset="0"/>
                <a:cs typeface="Courier New" panose="02070309020205020404" pitchFamily="49" charset="0"/>
              </a:rPr>
              <a:t>8.	</a:t>
            </a:r>
            <a:r>
              <a:rPr lang="en-US" sz="1500" b="1" dirty="0">
                <a:solidFill>
                  <a:srgbClr val="FFC000"/>
                </a:solidFill>
                <a:latin typeface="Courier New" panose="02070309020205020404" pitchFamily="49" charset="0"/>
                <a:cs typeface="Courier New" panose="02070309020205020404" pitchFamily="49" charset="0"/>
              </a:rPr>
              <a:t>print</a:t>
            </a:r>
            <a:r>
              <a:rPr lang="en-US" sz="1500" b="1" dirty="0">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"Read "</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chemeClr val="accent1">
                    <a:lumMod val="75000"/>
                  </a:schemeClr>
                </a:solidFill>
                <a:latin typeface="Courier New" panose="02070309020205020404" pitchFamily="49" charset="0"/>
                <a:cs typeface="Courier New" panose="02070309020205020404" pitchFamily="49" charset="0"/>
              </a:rPr>
              <a:t>str</a:t>
            </a:r>
            <a:r>
              <a:rPr lang="en-US" sz="1500" b="1" dirty="0">
                <a:latin typeface="Courier New" panose="02070309020205020404" pitchFamily="49" charset="0"/>
                <a:cs typeface="Courier New" panose="02070309020205020404" pitchFamily="49" charset="0"/>
              </a:rPr>
              <a:t>(count)</a:t>
            </a:r>
            <a:r>
              <a:rPr lang="en-US" sz="1500" b="1" dirty="0">
                <a:solidFill>
                  <a:srgbClr val="FFC000"/>
                </a:solidFill>
                <a:latin typeface="Courier New" panose="02070309020205020404" pitchFamily="49" charset="0"/>
                <a:cs typeface="Courier New" panose="02070309020205020404" pitchFamily="49" charset="0"/>
              </a:rPr>
              <a:t>+</a:t>
            </a:r>
            <a:r>
              <a:rPr lang="en-US" sz="1500" b="1" dirty="0">
                <a:solidFill>
                  <a:schemeClr val="accent6"/>
                </a:solidFill>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 </a:t>
            </a:r>
            <a:r>
              <a:rPr lang="en-US" sz="1500" b="1" dirty="0">
                <a:solidFill>
                  <a:schemeClr val="accent6"/>
                </a:solidFill>
                <a:latin typeface="Courier New" panose="02070309020205020404" pitchFamily="49" charset="0"/>
                <a:cs typeface="Courier New" panose="02070309020205020404" pitchFamily="49" charset="0"/>
              </a:rPr>
              <a:t>lines“</a:t>
            </a: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5162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Lab Exercise 2</a:t>
            </a:r>
          </a:p>
        </p:txBody>
      </p:sp>
      <p:sp>
        <p:nvSpPr>
          <p:cNvPr id="3" name="Content Placeholder 2"/>
          <p:cNvSpPr>
            <a:spLocks noGrp="1"/>
          </p:cNvSpPr>
          <p:nvPr>
            <p:ph idx="1"/>
          </p:nvPr>
        </p:nvSpPr>
        <p:spPr>
          <a:xfrm>
            <a:off x="533400" y="1295400"/>
            <a:ext cx="8153400" cy="4800600"/>
          </a:xfrm>
        </p:spPr>
        <p:txBody>
          <a:bodyPr>
            <a:noAutofit/>
          </a:bodyPr>
          <a:lstStyle/>
          <a:p>
            <a:r>
              <a:rPr lang="en-US" dirty="0"/>
              <a:t>In this exercise, you transform “</a:t>
            </a:r>
            <a:r>
              <a:rPr lang="en-US" dirty="0" err="1">
                <a:latin typeface="Courier New" panose="02070309020205020404" pitchFamily="49" charset="0"/>
                <a:cs typeface="Courier New" panose="02070309020205020404" pitchFamily="49" charset="0"/>
              </a:rPr>
              <a:t>connect.csv</a:t>
            </a:r>
            <a:r>
              <a:rPr lang="en-US" dirty="0"/>
              <a:t>” by modifying it to have another field. The exercise is also an opportunity to practice with the </a:t>
            </a:r>
            <a:r>
              <a:rPr lang="en-US" i="1" dirty="0"/>
              <a:t>date</a:t>
            </a:r>
            <a:r>
              <a:rPr lang="en-US" dirty="0"/>
              <a:t> command.</a:t>
            </a:r>
          </a:p>
          <a:p>
            <a:endParaRPr lang="en-US" dirty="0"/>
          </a:p>
          <a:p>
            <a:r>
              <a:rPr lang="en-US" dirty="0"/>
              <a:t>After completing this exercise, you will be able to: </a:t>
            </a:r>
          </a:p>
          <a:p>
            <a:pPr lvl="1"/>
            <a:r>
              <a:rPr lang="en-US" sz="2100" dirty="0"/>
              <a:t>Parse input into fields and assign them to variables.</a:t>
            </a:r>
          </a:p>
          <a:p>
            <a:pPr lvl="1"/>
            <a:r>
              <a:rPr lang="en-US" sz="2100" dirty="0"/>
              <a:t>Given a set of line numbers, be able to process those lines specially.</a:t>
            </a:r>
          </a:p>
          <a:p>
            <a:pPr lvl="1"/>
            <a:r>
              <a:rPr lang="en-US" sz="2100" dirty="0"/>
              <a:t>Perform basic arithmetic.</a:t>
            </a:r>
          </a:p>
          <a:p>
            <a:pPr marL="463550" indent="-463550">
              <a:buNone/>
            </a:pPr>
            <a:endParaRPr lang="en-US" dirty="0"/>
          </a:p>
        </p:txBody>
      </p:sp>
    </p:spTree>
    <p:extLst>
      <p:ext uri="{BB962C8B-B14F-4D97-AF65-F5344CB8AC3E}">
        <p14:creationId xmlns:p14="http://schemas.microsoft.com/office/powerpoint/2010/main" val="115181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Lab Exercise 3</a:t>
            </a:r>
          </a:p>
        </p:txBody>
      </p:sp>
      <p:sp>
        <p:nvSpPr>
          <p:cNvPr id="3" name="Content Placeholder 2"/>
          <p:cNvSpPr>
            <a:spLocks noGrp="1"/>
          </p:cNvSpPr>
          <p:nvPr>
            <p:ph idx="1"/>
          </p:nvPr>
        </p:nvSpPr>
        <p:spPr>
          <a:xfrm>
            <a:off x="533400" y="1295400"/>
            <a:ext cx="8153400" cy="4800600"/>
          </a:xfrm>
        </p:spPr>
        <p:txBody>
          <a:bodyPr>
            <a:noAutofit/>
          </a:bodyPr>
          <a:lstStyle/>
          <a:p>
            <a:r>
              <a:rPr lang="en-US" dirty="0"/>
              <a:t>In this exercise, student practice using script arithmetic and making the output easy for humans to understand.</a:t>
            </a:r>
          </a:p>
          <a:p>
            <a:endParaRPr lang="en-US" dirty="0"/>
          </a:p>
          <a:p>
            <a:r>
              <a:rPr lang="en-US" dirty="0"/>
              <a:t>After completing this exercise, you will be able to:</a:t>
            </a:r>
          </a:p>
          <a:p>
            <a:pPr lvl="1"/>
            <a:r>
              <a:rPr lang="en-US" sz="2100" dirty="0"/>
              <a:t>Do division and remaindering in scripts.</a:t>
            </a:r>
          </a:p>
          <a:p>
            <a:pPr lvl="1"/>
            <a:r>
              <a:rPr lang="en-US" sz="2100" dirty="0"/>
              <a:t>Change a number of seconds to a more easily understood format.</a:t>
            </a:r>
          </a:p>
          <a:p>
            <a:pPr marL="463550" indent="-463550">
              <a:buNone/>
            </a:pPr>
            <a:endParaRPr lang="en-US" dirty="0"/>
          </a:p>
        </p:txBody>
      </p:sp>
    </p:spTree>
    <p:extLst>
      <p:ext uri="{BB962C8B-B14F-4D97-AF65-F5344CB8AC3E}">
        <p14:creationId xmlns:p14="http://schemas.microsoft.com/office/powerpoint/2010/main" val="100209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p:txBody>
          <a:bodyPr>
            <a:normAutofit lnSpcReduction="10000"/>
          </a:bodyPr>
          <a:lstStyle/>
          <a:p>
            <a:r>
              <a:rPr lang="en-US" dirty="0"/>
              <a:t>Python provides a library that helps for </a:t>
            </a:r>
            <a:r>
              <a:rPr lang="en-US" i="1" dirty="0"/>
              <a:t>pattern matching </a:t>
            </a:r>
            <a:r>
              <a:rPr lang="en-US" dirty="0"/>
              <a:t>by using regular expressions</a:t>
            </a:r>
          </a:p>
          <a:p>
            <a:pPr marL="0" indent="0" algn="ctr">
              <a:buNone/>
            </a:pPr>
            <a:r>
              <a:rPr lang="en-US" dirty="0">
                <a:latin typeface="Courier New" panose="02070309020205020404" pitchFamily="49" charset="0"/>
                <a:cs typeface="Courier New" panose="02070309020205020404" pitchFamily="49" charset="0"/>
              </a:rPr>
              <a:t>import re</a:t>
            </a:r>
          </a:p>
          <a:p>
            <a:r>
              <a:rPr lang="en-US" dirty="0"/>
              <a:t>Regular expressions allows you to</a:t>
            </a:r>
          </a:p>
          <a:p>
            <a:pPr lvl="1"/>
            <a:r>
              <a:rPr lang="en-US" dirty="0"/>
              <a:t>Match</a:t>
            </a:r>
          </a:p>
          <a:p>
            <a:pPr lvl="1"/>
            <a:r>
              <a:rPr lang="en-US" dirty="0"/>
              <a:t>Search </a:t>
            </a:r>
          </a:p>
          <a:p>
            <a:pPr lvl="1"/>
            <a:r>
              <a:rPr lang="en-US" dirty="0"/>
              <a:t>Search and Replace </a:t>
            </a:r>
          </a:p>
          <a:p>
            <a:r>
              <a:rPr lang="en-US" dirty="0"/>
              <a:t>E.g.,</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matchObject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re.compile</a:t>
            </a:r>
            <a:r>
              <a:rPr lang="en-US" sz="2000" dirty="0">
                <a:latin typeface="Courier New" panose="02070309020205020404" pitchFamily="49" charset="0"/>
                <a:cs typeface="Courier New" panose="02070309020205020404" pitchFamily="49" charset="0"/>
              </a:rPr>
              <a:t>(pattern)</a:t>
            </a:r>
          </a:p>
          <a:p>
            <a:pPr marL="0" indent="0">
              <a:buNone/>
            </a:pPr>
            <a:r>
              <a:rPr lang="en-US" sz="2000" dirty="0">
                <a:latin typeface="Courier New" panose="02070309020205020404" pitchFamily="49" charset="0"/>
                <a:cs typeface="Courier New" panose="02070309020205020404" pitchFamily="49" charset="0"/>
              </a:rPr>
              <a:t>	validate = </a:t>
            </a:r>
            <a:r>
              <a:rPr lang="en-US" sz="2000" dirty="0" err="1">
                <a:latin typeface="Courier New" panose="02070309020205020404" pitchFamily="49" charset="0"/>
                <a:cs typeface="Courier New" panose="02070309020205020404" pitchFamily="49" charset="0"/>
              </a:rPr>
              <a:t>re.match</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Where,</a:t>
            </a:r>
          </a:p>
          <a:p>
            <a:pPr lvl="1"/>
            <a:r>
              <a:rPr lang="en-US" dirty="0"/>
              <a:t>Pattern: string containing the regular expression to match</a:t>
            </a:r>
          </a:p>
          <a:p>
            <a:pPr lvl="1"/>
            <a:r>
              <a:rPr lang="en-US" dirty="0"/>
              <a:t>Str: string interested to find the pattern specified</a:t>
            </a:r>
          </a:p>
          <a:p>
            <a:pPr lvl="1"/>
            <a:endParaRPr lang="en-US" dirty="0"/>
          </a:p>
        </p:txBody>
      </p:sp>
    </p:spTree>
    <p:extLst>
      <p:ext uri="{BB962C8B-B14F-4D97-AF65-F5344CB8AC3E}">
        <p14:creationId xmlns:p14="http://schemas.microsoft.com/office/powerpoint/2010/main" val="275973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960B-DCE3-0246-A31B-70BFD9E1DA00}"/>
              </a:ext>
            </a:extLst>
          </p:cNvPr>
          <p:cNvSpPr>
            <a:spLocks noGrp="1"/>
          </p:cNvSpPr>
          <p:nvPr>
            <p:ph type="title"/>
          </p:nvPr>
        </p:nvSpPr>
        <p:spPr/>
        <p:txBody>
          <a:bodyPr/>
          <a:lstStyle/>
          <a:p>
            <a:r>
              <a:rPr lang="en-US" dirty="0"/>
              <a:t>Selected Patterns</a:t>
            </a:r>
          </a:p>
        </p:txBody>
      </p:sp>
      <p:sp>
        <p:nvSpPr>
          <p:cNvPr id="3" name="Content Placeholder 2">
            <a:extLst>
              <a:ext uri="{FF2B5EF4-FFF2-40B4-BE49-F238E27FC236}">
                <a16:creationId xmlns:a16="http://schemas.microsoft.com/office/drawing/2014/main" id="{D251F273-EEE3-664B-9EAB-940D677FF44A}"/>
              </a:ext>
            </a:extLst>
          </p:cNvPr>
          <p:cNvSpPr>
            <a:spLocks noGrp="1"/>
          </p:cNvSpPr>
          <p:nvPr>
            <p:ph idx="1"/>
          </p:nvPr>
        </p:nvSpPr>
        <p:spPr>
          <a:xfrm>
            <a:off x="628650" y="1825625"/>
            <a:ext cx="8064776" cy="4351338"/>
          </a:xfrm>
        </p:spPr>
        <p:txBody>
          <a:bodyPr>
            <a:normAutofit fontScale="92500"/>
          </a:bodyPr>
          <a:lstStyle/>
          <a:p>
            <a:pPr marL="0" indent="0">
              <a:buNone/>
            </a:pPr>
            <a:r>
              <a:rPr lang="en-US" sz="2400" dirty="0"/>
              <a:t>The following patterns are particularly useful:</a:t>
            </a:r>
          </a:p>
          <a:p>
            <a:r>
              <a:rPr lang="en-US" sz="2400" dirty="0">
                <a:latin typeface="Courier New" panose="02070309020205020404" pitchFamily="49" charset="0"/>
                <a:cs typeface="Courier New" panose="02070309020205020404" pitchFamily="49" charset="0"/>
              </a:rPr>
              <a:t>^</a:t>
            </a:r>
            <a:r>
              <a:rPr lang="en-US" sz="2400" dirty="0"/>
              <a:t>: match the start of the string, </a:t>
            </a:r>
            <a:r>
              <a:rPr lang="en-US" sz="2400" dirty="0">
                <a:latin typeface="Courier New" panose="02070309020205020404" pitchFamily="49" charset="0"/>
                <a:cs typeface="Courier New" panose="02070309020205020404" pitchFamily="49" charset="0"/>
              </a:rPr>
              <a:t>$</a:t>
            </a:r>
            <a:r>
              <a:rPr lang="en-US" sz="2400" dirty="0"/>
              <a:t>: match the end of the string</a:t>
            </a:r>
          </a:p>
          <a:p>
            <a:r>
              <a:rPr lang="en-US" sz="2400" dirty="0">
                <a:latin typeface="Courier New" panose="02070309020205020404" pitchFamily="49" charset="0"/>
                <a:cs typeface="Courier New" panose="02070309020205020404" pitchFamily="49" charset="0"/>
              </a:rPr>
              <a:t>a*</a:t>
            </a:r>
            <a:r>
              <a:rPr lang="en-US" sz="2400" dirty="0"/>
              <a:t>	matches 0 or more occurrences of ‘a’.</a:t>
            </a:r>
          </a:p>
          <a:p>
            <a:r>
              <a:rPr lang="en-US" sz="2400" dirty="0">
                <a:cs typeface="Courier New" panose="02070309020205020404" pitchFamily="49" charset="0"/>
              </a:rPr>
              <a:t>[</a:t>
            </a:r>
            <a:r>
              <a:rPr lang="en-US" sz="2400" dirty="0">
                <a:latin typeface="Courier New" panose="02070309020205020404" pitchFamily="49" charset="0"/>
                <a:cs typeface="Courier New" panose="02070309020205020404" pitchFamily="49" charset="0"/>
              </a:rPr>
              <a:t>a-z</a:t>
            </a:r>
            <a:r>
              <a:rPr lang="en-US" sz="2400" dirty="0">
                <a:cs typeface="Courier New" panose="02070309020205020404" pitchFamily="49" charset="0"/>
              </a:rPr>
              <a:t>] </a:t>
            </a:r>
            <a:r>
              <a:rPr lang="en-US" sz="2400" dirty="0"/>
              <a:t>matches any character between ‘a’ and ‘z’.</a:t>
            </a:r>
          </a:p>
          <a:p>
            <a:r>
              <a:rPr lang="en-US" sz="2400" dirty="0"/>
              <a:t>\</a:t>
            </a:r>
            <a:r>
              <a:rPr lang="en-US" sz="2400" dirty="0">
                <a:latin typeface="Courier New" panose="02070309020205020404" pitchFamily="49" charset="0"/>
                <a:cs typeface="Courier New" panose="02070309020205020404" pitchFamily="49" charset="0"/>
              </a:rPr>
              <a:t>d</a:t>
            </a:r>
            <a:r>
              <a:rPr lang="en-US" sz="2400" dirty="0"/>
              <a:t> -- decimal digit [0-9] (some older regex utilities do not support but \</a:t>
            </a:r>
            <a:r>
              <a:rPr lang="en-US" sz="2400" dirty="0">
                <a:latin typeface="Courier New" panose="02070309020205020404" pitchFamily="49" charset="0"/>
                <a:cs typeface="Courier New" panose="02070309020205020404" pitchFamily="49" charset="0"/>
              </a:rPr>
              <a:t>d</a:t>
            </a:r>
            <a:r>
              <a:rPr lang="en-US" sz="2400" dirty="0"/>
              <a:t>, but they all support </a:t>
            </a:r>
            <a:r>
              <a:rPr lang="en-US" sz="2400" dirty="0">
                <a:latin typeface="Courier New" panose="02070309020205020404" pitchFamily="49" charset="0"/>
                <a:cs typeface="Courier New" panose="02070309020205020404" pitchFamily="49" charset="0"/>
              </a:rPr>
              <a:t>\w </a:t>
            </a:r>
            <a:r>
              <a:rPr lang="en-US" sz="2400" dirty="0"/>
              <a:t>and</a:t>
            </a:r>
            <a:r>
              <a:rPr lang="en-US" sz="2400" dirty="0">
                <a:latin typeface="Courier New" panose="02070309020205020404" pitchFamily="49" charset="0"/>
                <a:cs typeface="Courier New" panose="02070309020205020404" pitchFamily="49" charset="0"/>
              </a:rPr>
              <a:t> \s</a:t>
            </a:r>
          </a:p>
          <a:p>
            <a:r>
              <a:rPr lang="en-US" sz="2400" dirty="0">
                <a:latin typeface="Courier New" panose="02070309020205020404" pitchFamily="49" charset="0"/>
                <a:cs typeface="Courier New" panose="02070309020205020404" pitchFamily="49" charset="0"/>
              </a:rPr>
              <a:t>. </a:t>
            </a:r>
            <a:r>
              <a:rPr lang="en-US" sz="2400" dirty="0"/>
              <a:t>matches any single character.</a:t>
            </a:r>
          </a:p>
          <a:p>
            <a:r>
              <a:rPr lang="en-US" sz="2400" dirty="0">
                <a:latin typeface="Courier New" panose="02070309020205020404" pitchFamily="49" charset="0"/>
                <a:cs typeface="Courier New" panose="02070309020205020404" pitchFamily="49" charset="0"/>
              </a:rPr>
              <a:t>\.</a:t>
            </a:r>
            <a:r>
              <a:rPr lang="en-US" sz="2400" dirty="0"/>
              <a:t> matches a period.</a:t>
            </a:r>
          </a:p>
          <a:p>
            <a:r>
              <a:rPr lang="en-US" sz="2400" dirty="0">
                <a:latin typeface="Courier New" panose="02070309020205020404" pitchFamily="49" charset="0"/>
                <a:cs typeface="Courier New" panose="02070309020205020404" pitchFamily="49" charset="0"/>
              </a:rPr>
              <a:t>\(</a:t>
            </a:r>
            <a:r>
              <a:rPr lang="en-US" sz="2400" dirty="0"/>
              <a:t>pattern</a:t>
            </a:r>
            <a:r>
              <a:rPr lang="en-US" sz="2400" dirty="0">
                <a:latin typeface="Courier New" panose="02070309020205020404" pitchFamily="49" charset="0"/>
                <a:cs typeface="Courier New" panose="02070309020205020404" pitchFamily="49" charset="0"/>
              </a:rPr>
              <a:t>\)</a:t>
            </a:r>
            <a:r>
              <a:rPr lang="en-US" sz="2400" dirty="0">
                <a:cs typeface="Courier New" panose="02070309020205020404" pitchFamily="49" charset="0"/>
              </a:rPr>
              <a:t> </a:t>
            </a:r>
            <a:r>
              <a:rPr lang="en-US" sz="2400" dirty="0"/>
              <a:t>remembers what string matches the pattern; you can then refer to it later.</a:t>
            </a:r>
          </a:p>
          <a:p>
            <a:r>
              <a:rPr lang="en-US" sz="2400" dirty="0">
                <a:latin typeface="Courier New" panose="02070309020205020404" pitchFamily="49" charset="0"/>
                <a:cs typeface="Courier New" panose="02070309020205020404" pitchFamily="49" charset="0"/>
              </a:rPr>
              <a:t>/^[pattern]{length}$/</a:t>
            </a:r>
            <a:r>
              <a:rPr lang="en-US" sz="2400" dirty="0"/>
              <a:t> check for string has specific length</a:t>
            </a:r>
          </a:p>
          <a:p>
            <a:endParaRPr lang="en-US" dirty="0"/>
          </a:p>
        </p:txBody>
      </p:sp>
    </p:spTree>
    <p:extLst>
      <p:ext uri="{BB962C8B-B14F-4D97-AF65-F5344CB8AC3E}">
        <p14:creationId xmlns:p14="http://schemas.microsoft.com/office/powerpoint/2010/main" val="2611199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628650" y="1308790"/>
            <a:ext cx="7886700" cy="2494584"/>
          </a:xfrm>
        </p:spPr>
        <p:txBody>
          <a:bodyPr>
            <a:normAutofit/>
          </a:bodyPr>
          <a:lstStyle/>
          <a:p>
            <a:pPr marL="0" indent="0">
              <a:buNone/>
            </a:pPr>
            <a:r>
              <a:rPr lang="en-US" sz="1400" b="1" dirty="0">
                <a:latin typeface="Courier New" panose="02070309020205020404" pitchFamily="49" charset="0"/>
                <a:cs typeface="Courier New" panose="02070309020205020404" pitchFamily="49" charset="0"/>
              </a:rPr>
              <a:t>1. </a:t>
            </a:r>
            <a:r>
              <a:rPr lang="en-US" sz="1400" b="1" dirty="0">
                <a:solidFill>
                  <a:srgbClr val="FFC000"/>
                </a:solidFill>
                <a:latin typeface="Courier New" panose="02070309020205020404" pitchFamily="49" charset="0"/>
                <a:cs typeface="Courier New" panose="02070309020205020404" pitchFamily="49" charset="0"/>
              </a:rPr>
              <a:t>import</a:t>
            </a:r>
            <a:r>
              <a:rPr lang="en-US" sz="1400" b="1" dirty="0">
                <a:latin typeface="Courier New" panose="02070309020205020404" pitchFamily="49" charset="0"/>
                <a:cs typeface="Courier New" panose="02070309020205020404" pitchFamily="49" charset="0"/>
              </a:rPr>
              <a:t> re</a:t>
            </a:r>
          </a:p>
          <a:p>
            <a:pPr marL="0" indent="0">
              <a:buNone/>
            </a:pPr>
            <a:r>
              <a:rPr lang="en-US" sz="1400" b="1" dirty="0">
                <a:latin typeface="Courier New" panose="02070309020205020404" pitchFamily="49" charset="0"/>
                <a:cs typeface="Courier New" panose="02070309020205020404" pitchFamily="49" charset="0"/>
              </a:rPr>
              <a:t>2. s = </a:t>
            </a:r>
            <a:r>
              <a:rPr lang="en-US" sz="1400" b="1" dirty="0">
                <a:solidFill>
                  <a:schemeClr val="accent6"/>
                </a:solidFill>
                <a:latin typeface="Courier New" panose="02070309020205020404" pitchFamily="49" charset="0"/>
                <a:cs typeface="Courier New" panose="02070309020205020404" pitchFamily="49" charset="0"/>
              </a:rPr>
              <a:t>"(915) 831-2064”</a:t>
            </a:r>
          </a:p>
          <a:p>
            <a:pPr marL="0" indent="0">
              <a:buNone/>
            </a:pPr>
            <a:r>
              <a:rPr lang="en-US" sz="1400" b="1" dirty="0">
                <a:latin typeface="Courier New" panose="02070309020205020404" pitchFamily="49" charset="0"/>
                <a:cs typeface="Courier New" panose="02070309020205020404" pitchFamily="49" charset="0"/>
              </a:rPr>
              <a:t>3. check = </a:t>
            </a:r>
            <a:r>
              <a:rPr lang="en-US" sz="1400" b="1" dirty="0" err="1">
                <a:latin typeface="Courier New" panose="02070309020205020404" pitchFamily="49" charset="0"/>
                <a:cs typeface="Courier New" panose="02070309020205020404" pitchFamily="49" charset="0"/>
              </a:rPr>
              <a:t>re.compile</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"\(\d{3}\)\s*\d{3}[-]\d{4}"</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4. validate = </a:t>
            </a:r>
            <a:r>
              <a:rPr lang="en-US" sz="1400" b="1" dirty="0" err="1">
                <a:latin typeface="Courier New" panose="02070309020205020404" pitchFamily="49" charset="0"/>
                <a:cs typeface="Courier New" panose="02070309020205020404" pitchFamily="49" charset="0"/>
              </a:rPr>
              <a:t>check.match</a:t>
            </a:r>
            <a:r>
              <a:rPr lang="en-US" sz="1400" b="1" dirty="0">
                <a:latin typeface="Courier New" panose="02070309020205020404" pitchFamily="49" charset="0"/>
                <a:cs typeface="Courier New" panose="02070309020205020404" pitchFamily="49" charset="0"/>
              </a:rPr>
              <a:t>(s)</a:t>
            </a:r>
          </a:p>
          <a:p>
            <a:pPr marL="0" indent="0">
              <a:buNone/>
            </a:pPr>
            <a:r>
              <a:rPr lang="en-US" sz="1400" b="1" dirty="0">
                <a:latin typeface="Courier New" panose="02070309020205020404" pitchFamily="49" charset="0"/>
                <a:cs typeface="Courier New" panose="02070309020205020404" pitchFamily="49" charset="0"/>
              </a:rPr>
              <a:t>5. </a:t>
            </a:r>
            <a:r>
              <a:rPr lang="en-US" sz="1400" b="1" dirty="0">
                <a:solidFill>
                  <a:srgbClr val="FFC00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validate:</a:t>
            </a:r>
          </a:p>
          <a:p>
            <a:pPr marL="0" indent="0">
              <a:buNone/>
            </a:pPr>
            <a:r>
              <a:rPr lang="en-US" sz="1400" b="1" dirty="0">
                <a:latin typeface="Courier New" panose="02070309020205020404" pitchFamily="49" charset="0"/>
                <a:cs typeface="Courier New" panose="02070309020205020404" pitchFamily="49" charset="0"/>
              </a:rPr>
              <a:t>6.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"Correct Phone number format“</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7. </a:t>
            </a:r>
            <a:r>
              <a:rPr lang="en-US" sz="1400" b="1" dirty="0">
                <a:solidFill>
                  <a:srgbClr val="FFC000"/>
                </a:solidFill>
                <a:latin typeface="Courier New" panose="02070309020205020404" pitchFamily="49" charset="0"/>
                <a:cs typeface="Courier New" panose="02070309020205020404" pitchFamily="49" charset="0"/>
              </a:rPr>
              <a:t>else</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8.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"Incorrect Phone number format“</a:t>
            </a:r>
            <a:r>
              <a:rPr lang="en-US" sz="1400" b="1"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63075505-C5E3-6440-BE3A-6D898B243BE7}"/>
              </a:ext>
            </a:extLst>
          </p:cNvPr>
          <p:cNvSpPr txBox="1">
            <a:spLocks/>
          </p:cNvSpPr>
          <p:nvPr/>
        </p:nvSpPr>
        <p:spPr>
          <a:xfrm>
            <a:off x="546238" y="4505739"/>
            <a:ext cx="8051524" cy="2494584"/>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b="1" dirty="0">
                <a:solidFill>
                  <a:schemeClr val="accent6"/>
                </a:solidFill>
                <a:latin typeface="Courier New" panose="02070309020205020404" pitchFamily="49" charset="0"/>
                <a:cs typeface="Courier New" panose="02070309020205020404" pitchFamily="49" charset="0"/>
              </a:rPr>
              <a:t>\(\d{3}\) </a:t>
            </a:r>
            <a:r>
              <a:rPr lang="en-US" sz="1400" b="1" dirty="0">
                <a:latin typeface="Courier New" panose="02070309020205020404" pitchFamily="49" charset="0"/>
                <a:cs typeface="Courier New" panose="02070309020205020404" pitchFamily="49" charset="0"/>
              </a:rPr>
              <a:t>checks that has open parenthesis, 3 digits, closing parenthesis</a:t>
            </a:r>
          </a:p>
          <a:p>
            <a:pPr marL="0" indent="0">
              <a:buNone/>
            </a:pPr>
            <a:r>
              <a:rPr lang="en-US" sz="1400" b="1" dirty="0">
                <a:solidFill>
                  <a:schemeClr val="accent6"/>
                </a:solidFill>
                <a:latin typeface="Courier New" panose="02070309020205020404" pitchFamily="49" charset="0"/>
                <a:cs typeface="Courier New" panose="02070309020205020404" pitchFamily="49" charset="0"/>
              </a:rPr>
              <a:t>\s* 	   </a:t>
            </a:r>
            <a:r>
              <a:rPr lang="en-US" sz="1400" b="1" dirty="0">
                <a:latin typeface="Courier New" panose="02070309020205020404" pitchFamily="49" charset="0"/>
                <a:cs typeface="Courier New" panose="02070309020205020404" pitchFamily="49" charset="0"/>
              </a:rPr>
              <a:t>followed by one or many white spaces</a:t>
            </a:r>
          </a:p>
          <a:p>
            <a:pPr marL="0" indent="0">
              <a:buNone/>
            </a:pPr>
            <a:r>
              <a:rPr lang="en-US" sz="1400" b="1" dirty="0">
                <a:solidFill>
                  <a:schemeClr val="accent6"/>
                </a:solidFill>
                <a:latin typeface="Courier New" panose="02070309020205020404" pitchFamily="49" charset="0"/>
                <a:cs typeface="Courier New" panose="02070309020205020404" pitchFamily="49" charset="0"/>
              </a:rPr>
              <a:t>\d{3}	   </a:t>
            </a:r>
            <a:r>
              <a:rPr lang="en-US" sz="1400" b="1" dirty="0">
                <a:latin typeface="Courier New" panose="02070309020205020404" pitchFamily="49" charset="0"/>
                <a:cs typeface="Courier New" panose="02070309020205020404" pitchFamily="49" charset="0"/>
              </a:rPr>
              <a:t>followed by 3 digits</a:t>
            </a:r>
            <a:endParaRPr lang="en-US" sz="1400" b="1" dirty="0">
              <a:solidFill>
                <a:schemeClr val="accent6"/>
              </a:solidFill>
              <a:latin typeface="Courier New" panose="02070309020205020404" pitchFamily="49" charset="0"/>
              <a:cs typeface="Courier New" panose="02070309020205020404" pitchFamily="49" charset="0"/>
            </a:endParaRPr>
          </a:p>
          <a:p>
            <a:pPr marL="0" indent="0">
              <a:buNone/>
            </a:pPr>
            <a:r>
              <a:rPr lang="en-US" sz="1400" b="1" dirty="0">
                <a:solidFill>
                  <a:schemeClr val="accent6"/>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followed by a dash</a:t>
            </a:r>
            <a:endParaRPr lang="en-US" sz="1400" b="1" dirty="0">
              <a:solidFill>
                <a:schemeClr val="accent6"/>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1400" b="1" dirty="0">
                <a:solidFill>
                  <a:schemeClr val="accent6"/>
                </a:solidFill>
                <a:latin typeface="Courier New" panose="02070309020205020404" pitchFamily="49" charset="0"/>
                <a:cs typeface="Courier New" panose="02070309020205020404" pitchFamily="49" charset="0"/>
              </a:rPr>
              <a:t>\d{4}	   </a:t>
            </a:r>
            <a:r>
              <a:rPr lang="en-US" sz="1400" b="1" dirty="0">
                <a:latin typeface="Courier New" panose="02070309020205020404" pitchFamily="49" charset="0"/>
                <a:cs typeface="Courier New" panose="02070309020205020404" pitchFamily="49" charset="0"/>
              </a:rPr>
              <a:t>followed by 4 digits</a:t>
            </a:r>
          </a:p>
          <a:p>
            <a:pPr marL="0" indent="0">
              <a:buFont typeface="Arial" panose="020B0604020202020204" pitchFamily="34" charset="0"/>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608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CD0-B1BC-FD43-8D42-B07810EA6DBA}"/>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60429A78-C99D-D849-8855-16C32AD47B61}"/>
              </a:ext>
            </a:extLst>
          </p:cNvPr>
          <p:cNvSpPr>
            <a:spLocks noGrp="1"/>
          </p:cNvSpPr>
          <p:nvPr>
            <p:ph idx="1"/>
          </p:nvPr>
        </p:nvSpPr>
        <p:spPr/>
        <p:txBody>
          <a:bodyPr/>
          <a:lstStyle/>
          <a:p>
            <a:r>
              <a:rPr lang="en-US" dirty="0"/>
              <a:t>There are different styles/formats that people use to represent a phone number. E.g., ###.###.####, or ###-###-####, or ### ### #### just to mention a few. Extend the previous script to incorporate possible valid phone numbers formats.</a:t>
            </a:r>
          </a:p>
          <a:p>
            <a:endParaRPr lang="en-US" dirty="0"/>
          </a:p>
          <a:p>
            <a:endParaRPr lang="en-US" dirty="0"/>
          </a:p>
          <a:p>
            <a:r>
              <a:rPr lang="en-US" dirty="0"/>
              <a:t>Regular Expressions are very useful to validate specific formats and patterns. Allowing to validate user’s input to avoid any potential hazards to data processing.</a:t>
            </a:r>
          </a:p>
        </p:txBody>
      </p:sp>
    </p:spTree>
    <p:extLst>
      <p:ext uri="{BB962C8B-B14F-4D97-AF65-F5344CB8AC3E}">
        <p14:creationId xmlns:p14="http://schemas.microsoft.com/office/powerpoint/2010/main" val="143684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Editing Variable Values: Shell</a:t>
            </a:r>
          </a:p>
        </p:txBody>
      </p:sp>
      <p:sp>
        <p:nvSpPr>
          <p:cNvPr id="3" name="Content Placeholder 2"/>
          <p:cNvSpPr>
            <a:spLocks noGrp="1"/>
          </p:cNvSpPr>
          <p:nvPr>
            <p:ph idx="1"/>
          </p:nvPr>
        </p:nvSpPr>
        <p:spPr>
          <a:xfrm>
            <a:off x="533400" y="1295400"/>
            <a:ext cx="8153400" cy="4800600"/>
          </a:xfrm>
        </p:spPr>
        <p:txBody>
          <a:bodyPr>
            <a:noAutofit/>
          </a:bodyPr>
          <a:lstStyle/>
          <a:p>
            <a:r>
              <a:rPr lang="en-US" dirty="0"/>
              <a:t>The simplest way to so this is to use the editor </a:t>
            </a:r>
            <a:r>
              <a:rPr lang="en-US" i="1" dirty="0"/>
              <a:t>sed.</a:t>
            </a:r>
          </a:p>
          <a:p>
            <a:r>
              <a:rPr lang="en-US" dirty="0"/>
              <a:t>The main command you need to know is:</a:t>
            </a:r>
          </a:p>
          <a:p>
            <a:pPr marL="0" indent="0">
              <a:buNone/>
            </a:pPr>
            <a:r>
              <a:rPr lang="en-US" sz="1800" dirty="0">
                <a:latin typeface="Courier"/>
              </a:rPr>
              <a:t>	s/</a:t>
            </a:r>
            <a:r>
              <a:rPr lang="en-US" sz="1800" i="1" dirty="0">
                <a:latin typeface="Courier"/>
              </a:rPr>
              <a:t>pattern</a:t>
            </a:r>
            <a:r>
              <a:rPr lang="en-US" sz="1800" dirty="0">
                <a:latin typeface="Courier"/>
              </a:rPr>
              <a:t>/</a:t>
            </a:r>
            <a:r>
              <a:rPr lang="en-US" sz="1800" i="1" dirty="0">
                <a:latin typeface="Courier"/>
              </a:rPr>
              <a:t>replace</a:t>
            </a:r>
            <a:r>
              <a:rPr lang="en-US" sz="1800" dirty="0">
                <a:latin typeface="Courier"/>
              </a:rPr>
              <a:t>/</a:t>
            </a:r>
          </a:p>
          <a:p>
            <a:pPr lvl="1"/>
            <a:r>
              <a:rPr lang="en-US" sz="2100" dirty="0"/>
              <a:t>This replaces the </a:t>
            </a:r>
            <a:r>
              <a:rPr lang="en-US" sz="2100" i="1" dirty="0"/>
              <a:t>first</a:t>
            </a:r>
            <a:r>
              <a:rPr lang="en-US" sz="2100" dirty="0"/>
              <a:t> set of characters that match the </a:t>
            </a:r>
            <a:r>
              <a:rPr lang="en-US" sz="2100" i="1" dirty="0"/>
              <a:t>pattern</a:t>
            </a:r>
            <a:r>
              <a:rPr lang="en-US" sz="2100" dirty="0"/>
              <a:t> with </a:t>
            </a:r>
            <a:r>
              <a:rPr lang="en-US" sz="2100" i="1" dirty="0"/>
              <a:t>replace.</a:t>
            </a:r>
          </a:p>
          <a:p>
            <a:pPr lvl="1"/>
            <a:r>
              <a:rPr lang="en-US" sz="2100" dirty="0"/>
              <a:t>If you want to do all matches on the line, not just the first match on the line, affix “g”.</a:t>
            </a:r>
          </a:p>
          <a:p>
            <a:pPr marL="463550" indent="-463550">
              <a:buNone/>
            </a:pPr>
            <a:endParaRPr lang="en-US" dirty="0"/>
          </a:p>
        </p:txBody>
      </p:sp>
    </p:spTree>
    <p:extLst>
      <p:ext uri="{BB962C8B-B14F-4D97-AF65-F5344CB8AC3E}">
        <p14:creationId xmlns:p14="http://schemas.microsoft.com/office/powerpoint/2010/main" val="363324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Examples</a:t>
            </a:r>
          </a:p>
        </p:txBody>
      </p:sp>
      <p:sp>
        <p:nvSpPr>
          <p:cNvPr id="3" name="Content Placeholder 2"/>
          <p:cNvSpPr>
            <a:spLocks noGrp="1"/>
          </p:cNvSpPr>
          <p:nvPr>
            <p:ph idx="1"/>
          </p:nvPr>
        </p:nvSpPr>
        <p:spPr>
          <a:xfrm>
            <a:off x="533400" y="1066800"/>
            <a:ext cx="8153400" cy="3238500"/>
          </a:xfrm>
        </p:spPr>
        <p:txBody>
          <a:bodyPr>
            <a:noAutofit/>
          </a:bodyPr>
          <a:lstStyle/>
          <a:p>
            <a:pPr marL="0" indent="0">
              <a:buNone/>
            </a:pPr>
            <a:r>
              <a:rPr lang="en-US" sz="1600" dirty="0">
                <a:latin typeface="Courier"/>
              </a:rPr>
              <a:t>echo hello | </a:t>
            </a:r>
            <a:r>
              <a:rPr lang="en-US" sz="1600" dirty="0" err="1">
                <a:latin typeface="Courier"/>
              </a:rPr>
              <a:t>sed</a:t>
            </a:r>
            <a:r>
              <a:rPr lang="en-US" sz="1600" dirty="0">
                <a:latin typeface="Courier"/>
              </a:rPr>
              <a:t> ‘s/l/X/’</a:t>
            </a:r>
          </a:p>
          <a:p>
            <a:pPr marL="0" indent="0">
              <a:buNone/>
            </a:pPr>
            <a:r>
              <a:rPr lang="en-US" sz="1600" dirty="0"/>
              <a:t>prints</a:t>
            </a:r>
          </a:p>
          <a:p>
            <a:pPr marL="0" indent="0">
              <a:buNone/>
            </a:pPr>
            <a:r>
              <a:rPr lang="en-US" sz="1600" dirty="0" err="1">
                <a:latin typeface="Courier"/>
              </a:rPr>
              <a:t>heXlo</a:t>
            </a:r>
            <a:endParaRPr lang="en-US" sz="1600" dirty="0">
              <a:latin typeface="Courier"/>
            </a:endParaRPr>
          </a:p>
          <a:p>
            <a:pPr marL="0" indent="0">
              <a:buNone/>
            </a:pPr>
            <a:endParaRPr lang="en-US" sz="1600" dirty="0">
              <a:latin typeface="Courier"/>
            </a:endParaRPr>
          </a:p>
          <a:p>
            <a:pPr marL="342900" lvl="1" indent="0">
              <a:buNone/>
            </a:pPr>
            <a:r>
              <a:rPr lang="en-US" sz="1100" b="1" dirty="0">
                <a:latin typeface="Courier New" panose="02070309020205020404" pitchFamily="49" charset="0"/>
                <a:cs typeface="Courier New" panose="02070309020205020404" pitchFamily="49" charset="0"/>
              </a:rPr>
              <a:t>1. </a:t>
            </a:r>
            <a:r>
              <a:rPr lang="en-US" sz="1100" b="1" dirty="0">
                <a:solidFill>
                  <a:srgbClr val="FFC000"/>
                </a:solidFill>
                <a:latin typeface="Courier New" panose="02070309020205020404" pitchFamily="49" charset="0"/>
                <a:cs typeface="Courier New" panose="02070309020205020404" pitchFamily="49" charset="0"/>
              </a:rPr>
              <a:t>import</a:t>
            </a:r>
            <a:r>
              <a:rPr lang="en-US" sz="1100" b="1" dirty="0">
                <a:latin typeface="Courier New" panose="02070309020205020404" pitchFamily="49" charset="0"/>
                <a:cs typeface="Courier New" panose="02070309020205020404" pitchFamily="49" charset="0"/>
              </a:rPr>
              <a:t> subprocess</a:t>
            </a:r>
          </a:p>
          <a:p>
            <a:pPr marL="342900" lvl="1" indent="0">
              <a:buNone/>
            </a:pPr>
            <a:r>
              <a:rPr lang="en-US" sz="1100" b="1" dirty="0">
                <a:latin typeface="Courier New" panose="02070309020205020404" pitchFamily="49" charset="0"/>
                <a:cs typeface="Courier New" panose="02070309020205020404" pitchFamily="49" charset="0"/>
              </a:rPr>
              <a:t>2. proc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subprocess.Popen</a:t>
            </a:r>
            <a:r>
              <a:rPr lang="en-US" sz="1100" b="1" dirty="0">
                <a:latin typeface="Courier New" panose="02070309020205020404" pitchFamily="49" charset="0"/>
                <a:cs typeface="Courier New" panose="02070309020205020404" pitchFamily="49" charset="0"/>
              </a:rPr>
              <a:t>(</a:t>
            </a:r>
            <a:r>
              <a:rPr lang="en-US" sz="1100" b="1" dirty="0">
                <a:solidFill>
                  <a:schemeClr val="accent6"/>
                </a:solidFill>
                <a:latin typeface="Courier New" panose="02070309020205020404" pitchFamily="49" charset="0"/>
                <a:cs typeface="Courier New" panose="02070309020205020404" pitchFamily="49" charset="0"/>
              </a:rPr>
              <a:t>["echo hello | sed 's/l/X/’”</a:t>
            </a:r>
            <a:r>
              <a:rPr lang="en-US" sz="1100" b="1" dirty="0">
                <a:latin typeface="Courier New" panose="02070309020205020404" pitchFamily="49" charset="0"/>
                <a:cs typeface="Courier New" panose="02070309020205020404" pitchFamily="49" charset="0"/>
              </a:rPr>
              <a:t>], shell</a:t>
            </a:r>
            <a:r>
              <a:rPr lang="en-US" sz="1100" b="1" dirty="0">
                <a:solidFill>
                  <a:srgbClr val="FFC000"/>
                </a:solidFill>
                <a:latin typeface="Courier New" panose="02070309020205020404" pitchFamily="49" charset="0"/>
                <a:cs typeface="Courier New" panose="02070309020205020404" pitchFamily="49" charset="0"/>
              </a:rPr>
              <a:t>=</a:t>
            </a:r>
            <a:r>
              <a:rPr lang="en-US" sz="1100" b="1" dirty="0">
                <a:solidFill>
                  <a:srgbClr val="00FF00"/>
                </a:solidFill>
                <a:latin typeface="Courier New" panose="02070309020205020404" pitchFamily="49" charset="0"/>
                <a:cs typeface="Courier New" panose="02070309020205020404" pitchFamily="49" charset="0"/>
              </a:rPr>
              <a:t>True</a:t>
            </a:r>
            <a:r>
              <a:rPr lang="en-US" sz="1100" b="1" dirty="0">
                <a:latin typeface="Courier New" panose="02070309020205020404" pitchFamily="49" charset="0"/>
                <a:cs typeface="Courier New" panose="02070309020205020404" pitchFamily="49" charset="0"/>
              </a:rPr>
              <a:t>)</a:t>
            </a:r>
          </a:p>
          <a:p>
            <a:pPr marL="342900" lvl="1" indent="0">
              <a:buNone/>
            </a:pPr>
            <a:r>
              <a:rPr lang="en-US" sz="1100" b="1" dirty="0">
                <a:latin typeface="Courier New" panose="02070309020205020404" pitchFamily="49" charset="0"/>
                <a:cs typeface="Courier New" panose="02070309020205020404" pitchFamily="49" charset="0"/>
              </a:rPr>
              <a:t>3.(ls, err) </a:t>
            </a:r>
            <a:r>
              <a:rPr lang="en-US" sz="1100" b="1" dirty="0">
                <a:solidFill>
                  <a:srgbClr val="FFC000"/>
                </a:solidFill>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proc.communicate</a:t>
            </a:r>
            <a:r>
              <a:rPr lang="en-US" sz="1100" b="1" dirty="0">
                <a:latin typeface="Courier New" panose="02070309020205020404" pitchFamily="49" charset="0"/>
                <a:cs typeface="Courier New" panose="02070309020205020404" pitchFamily="49" charset="0"/>
              </a:rPr>
              <a:t>()</a:t>
            </a:r>
          </a:p>
          <a:p>
            <a:pPr marL="342900" lvl="1" indent="0">
              <a:buNone/>
            </a:pPr>
            <a:endParaRPr lang="en-US" sz="1100" b="1" dirty="0">
              <a:latin typeface="Courier New" panose="02070309020205020404" pitchFamily="49" charset="0"/>
              <a:cs typeface="Courier New" panose="02070309020205020404" pitchFamily="49" charset="0"/>
            </a:endParaRPr>
          </a:p>
          <a:p>
            <a:pPr marL="463550" indent="-463550">
              <a:buNone/>
            </a:pPr>
            <a:endParaRPr lang="en-US" dirty="0"/>
          </a:p>
        </p:txBody>
      </p:sp>
    </p:spTree>
    <p:extLst>
      <p:ext uri="{BB962C8B-B14F-4D97-AF65-F5344CB8AC3E}">
        <p14:creationId xmlns:p14="http://schemas.microsoft.com/office/powerpoint/2010/main" val="74959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Remembering Things</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The script shown on the previous slide prints this:</a:t>
            </a:r>
          </a:p>
          <a:p>
            <a:pPr marL="0" indent="0">
              <a:buNone/>
            </a:pPr>
            <a:endParaRPr lang="en-US" dirty="0"/>
          </a:p>
          <a:p>
            <a:pPr marL="0" indent="0">
              <a:buNone/>
            </a:pPr>
            <a:r>
              <a:rPr lang="en-US" sz="1800" b="1" dirty="0">
                <a:latin typeface="Courier New" panose="02070309020205020404" pitchFamily="49" charset="0"/>
                <a:cs typeface="Courier New" panose="02070309020205020404" pitchFamily="49" charset="0"/>
              </a:rPr>
              <a:t>$echo ‘hello, hello there’ | </a:t>
            </a:r>
            <a:r>
              <a:rPr lang="en-US" sz="1800" b="1" dirty="0" err="1">
                <a:latin typeface="Courier New" panose="02070309020205020404" pitchFamily="49" charset="0"/>
                <a:cs typeface="Courier New" panose="02070309020205020404" pitchFamily="49" charset="0"/>
              </a:rPr>
              <a:t>sed</a:t>
            </a:r>
            <a:r>
              <a:rPr lang="en-US" sz="1800" b="1" dirty="0">
                <a:latin typeface="Courier New" panose="02070309020205020404" pitchFamily="49" charset="0"/>
                <a:cs typeface="Courier New" panose="02070309020205020404" pitchFamily="49" charset="0"/>
              </a:rPr>
              <a:t> ‘s/.* \(.*\) /\1/’</a:t>
            </a:r>
          </a:p>
          <a:p>
            <a:pPr marL="0" indent="0">
              <a:buNone/>
            </a:pPr>
            <a:r>
              <a:rPr lang="en-US" sz="1800" b="1" dirty="0">
                <a:latin typeface="Courier New" panose="02070309020205020404" pitchFamily="49" charset="0"/>
                <a:cs typeface="Courier New" panose="02070309020205020404" pitchFamily="49" charset="0"/>
              </a:rPr>
              <a:t>there</a:t>
            </a:r>
          </a:p>
          <a:p>
            <a:pPr marL="0" indent="0">
              <a:buNone/>
            </a:pPr>
            <a:endParaRPr lang="en-US" dirty="0"/>
          </a:p>
          <a:p>
            <a:pPr marL="0" indent="0">
              <a:buNone/>
            </a:pPr>
            <a:r>
              <a:rPr lang="en-US" dirty="0"/>
              <a:t>Why?</a:t>
            </a:r>
          </a:p>
          <a:p>
            <a:r>
              <a:rPr lang="en-US" dirty="0"/>
              <a:t>The .* matches everything up to the </a:t>
            </a:r>
            <a:r>
              <a:rPr lang="en-US" i="1" dirty="0"/>
              <a:t>last</a:t>
            </a:r>
            <a:r>
              <a:rPr lang="en-US" dirty="0"/>
              <a:t> space, and the next .* matches the rest of the line.</a:t>
            </a:r>
          </a:p>
          <a:p>
            <a:r>
              <a:rPr lang="en-US" dirty="0"/>
              <a:t>The \(</a:t>
            </a:r>
            <a:r>
              <a:rPr lang="is-IS" dirty="0"/>
              <a:t>…\) stores the string matching the second pattern.</a:t>
            </a:r>
          </a:p>
          <a:p>
            <a:r>
              <a:rPr lang="is-IS" dirty="0"/>
              <a:t>The \1 substitutes the </a:t>
            </a:r>
            <a:r>
              <a:rPr lang="is-IS" i="1" dirty="0"/>
              <a:t>string</a:t>
            </a:r>
            <a:r>
              <a:rPr lang="is-IS" dirty="0"/>
              <a:t> matched, not the pattern that did the matching.</a:t>
            </a:r>
            <a:endParaRPr lang="en-US" dirty="0"/>
          </a:p>
          <a:p>
            <a:pPr marL="463550" indent="-463550">
              <a:buNone/>
            </a:pPr>
            <a:endParaRPr lang="en-US" dirty="0"/>
          </a:p>
        </p:txBody>
      </p:sp>
    </p:spTree>
    <p:extLst>
      <p:ext uri="{BB962C8B-B14F-4D97-AF65-F5344CB8AC3E}">
        <p14:creationId xmlns:p14="http://schemas.microsoft.com/office/powerpoint/2010/main" val="78803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Overview</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First, you will analyze a spreadsheet that includes a data set of network connections.</a:t>
            </a:r>
          </a:p>
        </p:txBody>
      </p:sp>
    </p:spTree>
    <p:extLst>
      <p:ext uri="{BB962C8B-B14F-4D97-AF65-F5344CB8AC3E}">
        <p14:creationId xmlns:p14="http://schemas.microsoft.com/office/powerpoint/2010/main" val="12697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What </a:t>
            </a:r>
            <a:r>
              <a:rPr lang="en-US" i="1" dirty="0" err="1"/>
              <a:t>sed</a:t>
            </a:r>
            <a:r>
              <a:rPr lang="en-US" dirty="0"/>
              <a:t> Prints</a:t>
            </a:r>
          </a:p>
        </p:txBody>
      </p:sp>
      <p:sp>
        <p:nvSpPr>
          <p:cNvPr id="3" name="Content Placeholder 2"/>
          <p:cNvSpPr>
            <a:spLocks noGrp="1"/>
          </p:cNvSpPr>
          <p:nvPr>
            <p:ph idx="1"/>
          </p:nvPr>
        </p:nvSpPr>
        <p:spPr>
          <a:xfrm>
            <a:off x="533400" y="1295400"/>
            <a:ext cx="8153400" cy="4800600"/>
          </a:xfrm>
        </p:spPr>
        <p:txBody>
          <a:bodyPr>
            <a:noAutofit/>
          </a:bodyPr>
          <a:lstStyle/>
          <a:p>
            <a:r>
              <a:rPr lang="en-US" dirty="0"/>
              <a:t>By default, </a:t>
            </a:r>
            <a:r>
              <a:rPr lang="en-US" i="1" dirty="0" err="1"/>
              <a:t>sed</a:t>
            </a:r>
            <a:r>
              <a:rPr lang="en-US" dirty="0"/>
              <a:t> copies the input to the output, applying the editing rules (like the “s/” one you just saw).</a:t>
            </a:r>
          </a:p>
          <a:p>
            <a:r>
              <a:rPr lang="en-US" dirty="0"/>
              <a:t>This can be confusing:</a:t>
            </a:r>
            <a:br>
              <a:rPr lang="en-US" dirty="0"/>
            </a:br>
            <a:br>
              <a:rPr lang="en-US" dirty="0"/>
            </a:br>
            <a:r>
              <a:rPr lang="en-US" dirty="0"/>
              <a:t> 	</a:t>
            </a:r>
            <a:r>
              <a:rPr lang="pt-BR" sz="1800" dirty="0">
                <a:latin typeface="Courier"/>
              </a:rPr>
              <a:t>$ echo 3:15pm | sed 's/[0-9]*:\([0-9*\)/\1/'15pm</a:t>
            </a:r>
            <a:endParaRPr lang="en-US" sz="1800" dirty="0">
              <a:latin typeface="Courier"/>
            </a:endParaRPr>
          </a:p>
          <a:p>
            <a:pPr marL="0" indent="0" algn="ctr">
              <a:buNone/>
            </a:pPr>
            <a:endParaRPr lang="en-US" dirty="0"/>
          </a:p>
          <a:p>
            <a:pPr marL="344488" indent="0">
              <a:buNone/>
            </a:pPr>
            <a:r>
              <a:rPr lang="en-US" dirty="0"/>
              <a:t>The “pm” is not matched and so is copied. To suppress it, do this:</a:t>
            </a:r>
          </a:p>
          <a:p>
            <a:pPr marL="0" indent="0" algn="ctr">
              <a:buNone/>
            </a:pPr>
            <a:endParaRPr lang="en-US" dirty="0"/>
          </a:p>
          <a:p>
            <a:pPr marL="0" indent="0">
              <a:buNone/>
            </a:pPr>
            <a:r>
              <a:rPr lang="pt-BR" dirty="0"/>
              <a:t> 	</a:t>
            </a:r>
            <a:r>
              <a:rPr lang="pt-BR" sz="1800" dirty="0">
                <a:latin typeface="Courier"/>
              </a:rPr>
              <a:t>$ echo 3:15pm | sed 's/[0-9]*:\([0-9]*\).*/\1/'15</a:t>
            </a:r>
            <a:endParaRPr lang="en-US" sz="1800" dirty="0">
              <a:latin typeface="Courier"/>
            </a:endParaRPr>
          </a:p>
        </p:txBody>
      </p:sp>
    </p:spTree>
    <p:extLst>
      <p:ext uri="{BB962C8B-B14F-4D97-AF65-F5344CB8AC3E}">
        <p14:creationId xmlns:p14="http://schemas.microsoft.com/office/powerpoint/2010/main" val="1404495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Survival Rule</a:t>
            </a:r>
          </a:p>
        </p:txBody>
      </p:sp>
      <p:sp>
        <p:nvSpPr>
          <p:cNvPr id="3" name="Content Placeholder 2"/>
          <p:cNvSpPr>
            <a:spLocks noGrp="1"/>
          </p:cNvSpPr>
          <p:nvPr>
            <p:ph idx="1"/>
          </p:nvPr>
        </p:nvSpPr>
        <p:spPr>
          <a:xfrm>
            <a:off x="533400" y="1295400"/>
            <a:ext cx="8153400" cy="4800600"/>
          </a:xfrm>
        </p:spPr>
        <p:txBody>
          <a:bodyPr>
            <a:noAutofit/>
          </a:bodyPr>
          <a:lstStyle/>
          <a:p>
            <a:r>
              <a:rPr lang="en-US" i="1" dirty="0"/>
              <a:t>Always</a:t>
            </a:r>
            <a:r>
              <a:rPr lang="en-US" dirty="0"/>
              <a:t> put the pattern in single quotes.</a:t>
            </a:r>
          </a:p>
          <a:p>
            <a:pPr lvl="1"/>
            <a:r>
              <a:rPr lang="en-US" sz="2100" dirty="0"/>
              <a:t>Many of the pattern </a:t>
            </a:r>
            <a:r>
              <a:rPr lang="en-US" sz="2100" dirty="0" err="1"/>
              <a:t>metacharacters</a:t>
            </a:r>
            <a:r>
              <a:rPr lang="en-US" sz="2100" dirty="0"/>
              <a:t> (notably *, (, ), \, [, and ]) mean something different to the shell.</a:t>
            </a:r>
          </a:p>
          <a:p>
            <a:pPr lvl="1"/>
            <a:r>
              <a:rPr lang="en-US" sz="2100" dirty="0"/>
              <a:t>For example, * to the shell expands to the string of all filenames in the current working directory–and that’s almost certainly not what you want.</a:t>
            </a:r>
          </a:p>
          <a:p>
            <a:pPr marL="463550" indent="-463550">
              <a:buNone/>
            </a:pPr>
            <a:endParaRPr lang="en-US" dirty="0"/>
          </a:p>
        </p:txBody>
      </p:sp>
    </p:spTree>
    <p:extLst>
      <p:ext uri="{BB962C8B-B14F-4D97-AF65-F5344CB8AC3E}">
        <p14:creationId xmlns:p14="http://schemas.microsoft.com/office/powerpoint/2010/main" val="2091533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err="1"/>
              <a:t>sed</a:t>
            </a:r>
            <a:r>
              <a:rPr lang="en-US" dirty="0"/>
              <a:t> and Command Files</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2400" dirty="0" err="1">
                <a:latin typeface="Courier"/>
              </a:rPr>
              <a:t>sed</a:t>
            </a:r>
            <a:r>
              <a:rPr lang="en-US" sz="2400" dirty="0">
                <a:latin typeface="Courier"/>
              </a:rPr>
              <a:t> –f </a:t>
            </a:r>
            <a:r>
              <a:rPr lang="en-US" sz="2400" dirty="0" err="1">
                <a:latin typeface="Courier"/>
              </a:rPr>
              <a:t>cmdfile</a:t>
            </a:r>
            <a:endParaRPr lang="en-US" sz="2400" dirty="0">
              <a:latin typeface="Courier"/>
            </a:endParaRPr>
          </a:p>
          <a:p>
            <a:pPr marL="0" indent="0">
              <a:buNone/>
            </a:pPr>
            <a:r>
              <a:rPr lang="en-US" dirty="0"/>
              <a:t>take commands from </a:t>
            </a:r>
            <a:r>
              <a:rPr lang="en-US" dirty="0" err="1"/>
              <a:t>cmdfile</a:t>
            </a:r>
            <a:r>
              <a:rPr lang="en-US" dirty="0"/>
              <a:t>. </a:t>
            </a:r>
          </a:p>
          <a:p>
            <a:pPr marL="0" indent="0">
              <a:buNone/>
            </a:pPr>
            <a:endParaRPr lang="en-US" dirty="0"/>
          </a:p>
          <a:p>
            <a:pPr marL="0" indent="0">
              <a:buNone/>
            </a:pPr>
            <a:r>
              <a:rPr lang="en-US" dirty="0"/>
              <a:t>So if the file X contains</a:t>
            </a:r>
          </a:p>
          <a:p>
            <a:pPr marL="0" indent="0">
              <a:buNone/>
            </a:pPr>
            <a:r>
              <a:rPr lang="en-US" sz="2400" dirty="0">
                <a:latin typeface="Courier"/>
              </a:rPr>
              <a:t>s/.* \(.*\)/\1/</a:t>
            </a:r>
          </a:p>
          <a:p>
            <a:pPr marL="0" indent="0">
              <a:buNone/>
            </a:pPr>
            <a:r>
              <a:rPr lang="en-US" dirty="0"/>
              <a:t>then this:</a:t>
            </a:r>
          </a:p>
          <a:p>
            <a:pPr marL="0" indent="0">
              <a:buNone/>
            </a:pPr>
            <a:r>
              <a:rPr lang="en-US" sz="2400" dirty="0">
                <a:latin typeface="Courier"/>
              </a:rPr>
              <a:t>echo ‘hello there’ | </a:t>
            </a:r>
            <a:r>
              <a:rPr lang="en-US" sz="2400" dirty="0" err="1">
                <a:latin typeface="Courier"/>
              </a:rPr>
              <a:t>sed</a:t>
            </a:r>
            <a:r>
              <a:rPr lang="en-US" sz="2400" dirty="0">
                <a:latin typeface="Courier"/>
              </a:rPr>
              <a:t> –f X</a:t>
            </a:r>
          </a:p>
          <a:p>
            <a:pPr marL="0" indent="0">
              <a:buNone/>
            </a:pPr>
            <a:r>
              <a:rPr lang="en-US" dirty="0"/>
              <a:t>is the same as:</a:t>
            </a:r>
          </a:p>
          <a:p>
            <a:pPr marL="0" indent="0">
              <a:buNone/>
            </a:pPr>
            <a:r>
              <a:rPr lang="en-US" sz="2400" dirty="0">
                <a:latin typeface="Courier"/>
              </a:rPr>
              <a:t>echo ‘hello there’ | </a:t>
            </a:r>
            <a:r>
              <a:rPr lang="en-US" sz="2400" dirty="0" err="1">
                <a:latin typeface="Courier"/>
              </a:rPr>
              <a:t>sed</a:t>
            </a:r>
            <a:r>
              <a:rPr lang="en-US" sz="2400" dirty="0">
                <a:latin typeface="Courier"/>
              </a:rPr>
              <a:t> ‘s/.* \(.*\)/\1/’</a:t>
            </a:r>
          </a:p>
          <a:p>
            <a:pPr marL="463550" indent="-463550">
              <a:buNone/>
            </a:pPr>
            <a:endParaRPr lang="en-US" dirty="0"/>
          </a:p>
        </p:txBody>
      </p:sp>
    </p:spTree>
    <p:extLst>
      <p:ext uri="{BB962C8B-B14F-4D97-AF65-F5344CB8AC3E}">
        <p14:creationId xmlns:p14="http://schemas.microsoft.com/office/powerpoint/2010/main" val="871969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Other Useful Commands</a:t>
            </a:r>
          </a:p>
        </p:txBody>
      </p:sp>
      <p:sp>
        <p:nvSpPr>
          <p:cNvPr id="3" name="Content Placeholder 2"/>
          <p:cNvSpPr>
            <a:spLocks noGrp="1"/>
          </p:cNvSpPr>
          <p:nvPr>
            <p:ph idx="1"/>
          </p:nvPr>
        </p:nvSpPr>
        <p:spPr>
          <a:xfrm>
            <a:off x="533400" y="1295400"/>
            <a:ext cx="8153400" cy="4800600"/>
          </a:xfrm>
        </p:spPr>
        <p:txBody>
          <a:bodyPr>
            <a:noAutofit/>
          </a:bodyPr>
          <a:lstStyle/>
          <a:p>
            <a:r>
              <a:rPr lang="en-US" dirty="0"/>
              <a:t>tr </a:t>
            </a:r>
            <a:r>
              <a:rPr lang="en-US" i="1" dirty="0"/>
              <a:t>s1</a:t>
            </a:r>
            <a:r>
              <a:rPr lang="en-US" dirty="0"/>
              <a:t> </a:t>
            </a:r>
            <a:r>
              <a:rPr lang="en-US" i="1" dirty="0"/>
              <a:t>s2</a:t>
            </a:r>
            <a:endParaRPr lang="en-US" dirty="0"/>
          </a:p>
          <a:p>
            <a:pPr lvl="1"/>
            <a:r>
              <a:rPr lang="en-US" sz="2100" dirty="0"/>
              <a:t>Copy the standard input to the standard output, replacing each character in </a:t>
            </a:r>
            <a:r>
              <a:rPr lang="en-US" sz="2100" i="1" dirty="0"/>
              <a:t>s1</a:t>
            </a:r>
            <a:r>
              <a:rPr lang="en-US" sz="2100" dirty="0"/>
              <a:t> with the corresponding character in </a:t>
            </a:r>
            <a:r>
              <a:rPr lang="en-US" sz="2100" i="1" dirty="0"/>
              <a:t>s2.</a:t>
            </a:r>
          </a:p>
          <a:p>
            <a:pPr lvl="1"/>
            <a:r>
              <a:rPr lang="en-US" sz="2100" dirty="0"/>
              <a:t>Example: </a:t>
            </a:r>
          </a:p>
          <a:p>
            <a:pPr marL="512763" lvl="1" indent="0">
              <a:buNone/>
            </a:pPr>
            <a:r>
              <a:rPr lang="en-US" dirty="0">
                <a:latin typeface="Courier"/>
              </a:rPr>
              <a:t>tr ‘\015’ ‘\012’ </a:t>
            </a:r>
          </a:p>
          <a:p>
            <a:pPr marL="512763" lvl="1" indent="0">
              <a:buNone/>
            </a:pPr>
            <a:r>
              <a:rPr lang="en-US" sz="2100" dirty="0"/>
              <a:t>replaces every carriage return (octal 015) with a newline (octal 012).</a:t>
            </a:r>
          </a:p>
          <a:p>
            <a:pPr lvl="1"/>
            <a:r>
              <a:rPr lang="en-US" sz="2100" dirty="0"/>
              <a:t>This is very useful when moving files from Macs to </a:t>
            </a:r>
            <a:r>
              <a:rPr lang="en-US" sz="2100" dirty="0" err="1"/>
              <a:t>Linuxes</a:t>
            </a:r>
            <a:r>
              <a:rPr lang="en-US" sz="2100" dirty="0"/>
              <a:t>, and so forth; the .csv file terminates lines with carriage returns, and Linux programs expect a line to end with a newline.</a:t>
            </a:r>
          </a:p>
          <a:p>
            <a:pPr marL="463550" indent="-463550">
              <a:buNone/>
            </a:pPr>
            <a:endParaRPr lang="en-US" dirty="0"/>
          </a:p>
        </p:txBody>
      </p:sp>
    </p:spTree>
    <p:extLst>
      <p:ext uri="{BB962C8B-B14F-4D97-AF65-F5344CB8AC3E}">
        <p14:creationId xmlns:p14="http://schemas.microsoft.com/office/powerpoint/2010/main" val="1100547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A Couple of Others</a:t>
            </a:r>
          </a:p>
        </p:txBody>
      </p:sp>
      <p:sp>
        <p:nvSpPr>
          <p:cNvPr id="3" name="Content Placeholder 2"/>
          <p:cNvSpPr>
            <a:spLocks noGrp="1"/>
          </p:cNvSpPr>
          <p:nvPr>
            <p:ph idx="1"/>
          </p:nvPr>
        </p:nvSpPr>
        <p:spPr>
          <a:xfrm>
            <a:off x="533400" y="1295400"/>
            <a:ext cx="8153400" cy="4800600"/>
          </a:xfrm>
        </p:spPr>
        <p:txBody>
          <a:bodyPr>
            <a:noAutofit/>
          </a:bodyPr>
          <a:lstStyle/>
          <a:p>
            <a:r>
              <a:rPr lang="en-US" sz="1800" dirty="0">
                <a:latin typeface="Courier New" charset="0"/>
                <a:ea typeface="Courier New" charset="0"/>
                <a:cs typeface="Courier New" charset="0"/>
              </a:rPr>
              <a:t>sorted()</a:t>
            </a:r>
          </a:p>
          <a:p>
            <a:pPr lvl="1"/>
            <a:r>
              <a:rPr lang="en-US" sz="2100" dirty="0"/>
              <a:t>As before, sort lines in the ordering of the underlying character set (usually ASCII).</a:t>
            </a:r>
          </a:p>
          <a:p>
            <a:endParaRPr lang="en-US" i="1" dirty="0"/>
          </a:p>
          <a:p>
            <a:r>
              <a:rPr lang="en-US" sz="1800" dirty="0">
                <a:latin typeface="Courier New" charset="0"/>
                <a:ea typeface="Courier New" charset="0"/>
                <a:cs typeface="Courier New" charset="0"/>
              </a:rPr>
              <a:t>set()</a:t>
            </a:r>
          </a:p>
          <a:p>
            <a:pPr lvl="1"/>
            <a:r>
              <a:rPr lang="en-US" sz="2100" dirty="0"/>
              <a:t>Given an input of sorted lines, find duplicate lines and print only the first one, prefixed by the number of times that line occurred.</a:t>
            </a:r>
          </a:p>
          <a:p>
            <a:pPr marL="463550" indent="-463550">
              <a:buNone/>
            </a:pPr>
            <a:endParaRPr lang="en-US" dirty="0"/>
          </a:p>
        </p:txBody>
      </p:sp>
    </p:spTree>
    <p:extLst>
      <p:ext uri="{BB962C8B-B14F-4D97-AF65-F5344CB8AC3E}">
        <p14:creationId xmlns:p14="http://schemas.microsoft.com/office/powerpoint/2010/main" val="1952809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0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The Data</a:t>
            </a:r>
          </a:p>
        </p:txBody>
      </p:sp>
      <p:sp>
        <p:nvSpPr>
          <p:cNvPr id="3" name="Content Placeholder 2"/>
          <p:cNvSpPr>
            <a:spLocks noGrp="1"/>
          </p:cNvSpPr>
          <p:nvPr>
            <p:ph idx="1"/>
          </p:nvPr>
        </p:nvSpPr>
        <p:spPr>
          <a:xfrm>
            <a:off x="533400" y="1295400"/>
            <a:ext cx="8153400" cy="4800600"/>
          </a:xfrm>
        </p:spPr>
        <p:txBody>
          <a:bodyPr>
            <a:noAutofit/>
          </a:bodyPr>
          <a:lstStyle/>
          <a:p>
            <a:r>
              <a:rPr lang="en-US" dirty="0"/>
              <a:t>Stored in a CSV (comma-separated value) file.</a:t>
            </a:r>
          </a:p>
          <a:p>
            <a:pPr lvl="1"/>
            <a:r>
              <a:rPr lang="en-US" dirty="0"/>
              <a:t>Fields separated by comma.</a:t>
            </a:r>
          </a:p>
          <a:p>
            <a:r>
              <a:rPr lang="en-US" dirty="0"/>
              <a:t>Line 1 is headers. After line 1, fields are:</a:t>
            </a:r>
          </a:p>
          <a:p>
            <a:pPr lvl="1"/>
            <a:r>
              <a:rPr lang="en-US" dirty="0"/>
              <a:t>CONNECTION ID		number</a:t>
            </a:r>
          </a:p>
          <a:p>
            <a:pPr lvl="1"/>
            <a:r>
              <a:rPr lang="en-US" dirty="0"/>
              <a:t>DATE			mm/</a:t>
            </a:r>
            <a:r>
              <a:rPr lang="en-US" dirty="0" err="1"/>
              <a:t>dd</a:t>
            </a:r>
            <a:r>
              <a:rPr lang="en-US" dirty="0"/>
              <a:t>/</a:t>
            </a:r>
            <a:r>
              <a:rPr lang="en-US" dirty="0" err="1"/>
              <a:t>yy</a:t>
            </a:r>
            <a:endParaRPr lang="en-US" dirty="0"/>
          </a:p>
          <a:p>
            <a:pPr lvl="1"/>
            <a:r>
              <a:rPr lang="en-US" dirty="0"/>
              <a:t>TIME			</a:t>
            </a:r>
            <a:r>
              <a:rPr lang="en-US" dirty="0" err="1"/>
              <a:t>hh:mm:ss</a:t>
            </a:r>
            <a:r>
              <a:rPr lang="en-US" dirty="0"/>
              <a:t> AM (“AM” can be “PM”)</a:t>
            </a:r>
          </a:p>
          <a:p>
            <a:pPr lvl="1"/>
            <a:r>
              <a:rPr lang="en-US" dirty="0"/>
              <a:t>DURATION		</a:t>
            </a:r>
            <a:r>
              <a:rPr lang="en-US" dirty="0" err="1"/>
              <a:t>hh:mm:ss</a:t>
            </a:r>
            <a:endParaRPr lang="en-US" dirty="0"/>
          </a:p>
          <a:p>
            <a:pPr lvl="1"/>
            <a:r>
              <a:rPr lang="en-US" dirty="0"/>
              <a:t>PROTOCOL		string</a:t>
            </a:r>
          </a:p>
          <a:p>
            <a:pPr lvl="1"/>
            <a:r>
              <a:rPr lang="en-US" dirty="0"/>
              <a:t>SOURCE PORT		number</a:t>
            </a:r>
          </a:p>
          <a:p>
            <a:pPr lvl="1"/>
            <a:r>
              <a:rPr lang="en-US" dirty="0"/>
              <a:t>DESTINATION PORT	number</a:t>
            </a:r>
          </a:p>
          <a:p>
            <a:pPr lvl="1"/>
            <a:r>
              <a:rPr lang="en-US" dirty="0"/>
              <a:t>SOURCE IP		</a:t>
            </a:r>
            <a:r>
              <a:rPr lang="en-US" dirty="0" err="1"/>
              <a:t>a.b.c.d</a:t>
            </a:r>
            <a:r>
              <a:rPr lang="en-US" dirty="0"/>
              <a:t>		(0 ≤ a, b, c, d ≤ 255 – IP address)</a:t>
            </a:r>
          </a:p>
          <a:p>
            <a:pPr lvl="1"/>
            <a:r>
              <a:rPr lang="en-US" dirty="0"/>
              <a:t>DESTINATION IP		</a:t>
            </a:r>
            <a:r>
              <a:rPr lang="en-US" dirty="0" err="1"/>
              <a:t>a.b.c.d</a:t>
            </a:r>
            <a:r>
              <a:rPr lang="en-US" dirty="0"/>
              <a:t>		(0 ≤ a, b, c, d ≤ 255 – IP address)</a:t>
            </a:r>
          </a:p>
          <a:p>
            <a:pPr lvl="1"/>
            <a:r>
              <a:rPr lang="en-US" dirty="0"/>
              <a:t>IS ATTACK		0, 1</a:t>
            </a:r>
          </a:p>
          <a:p>
            <a:pPr lvl="1"/>
            <a:r>
              <a:rPr lang="en-US" dirty="0"/>
              <a:t>ATTACK TYPE		string</a:t>
            </a:r>
          </a:p>
          <a:p>
            <a:pPr marL="463550" indent="-463550">
              <a:buNone/>
            </a:pPr>
            <a:endParaRPr lang="en-US" dirty="0"/>
          </a:p>
        </p:txBody>
      </p:sp>
    </p:spTree>
    <p:extLst>
      <p:ext uri="{BB962C8B-B14F-4D97-AF65-F5344CB8AC3E}">
        <p14:creationId xmlns:p14="http://schemas.microsoft.com/office/powerpoint/2010/main" val="185147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First Problem</a:t>
            </a:r>
          </a:p>
        </p:txBody>
      </p:sp>
      <p:sp>
        <p:nvSpPr>
          <p:cNvPr id="3" name="Content Placeholder 2"/>
          <p:cNvSpPr>
            <a:spLocks noGrp="1"/>
          </p:cNvSpPr>
          <p:nvPr>
            <p:ph idx="1"/>
          </p:nvPr>
        </p:nvSpPr>
        <p:spPr>
          <a:xfrm>
            <a:off x="533400" y="1295400"/>
            <a:ext cx="8153400" cy="4800600"/>
          </a:xfrm>
        </p:spPr>
        <p:txBody>
          <a:bodyPr>
            <a:noAutofit/>
          </a:bodyPr>
          <a:lstStyle/>
          <a:p>
            <a:r>
              <a:rPr lang="en-US" dirty="0"/>
              <a:t>Read in the data using script constructs.</a:t>
            </a:r>
          </a:p>
          <a:p>
            <a:r>
              <a:rPr lang="en-US" dirty="0"/>
              <a:t>Built on:</a:t>
            </a:r>
          </a:p>
          <a:p>
            <a:pPr lvl="1"/>
            <a:r>
              <a:rPr lang="en-US" sz="2100" i="1" dirty="0"/>
              <a:t>while</a:t>
            </a:r>
            <a:r>
              <a:rPr lang="en-US" sz="2100" dirty="0"/>
              <a:t> loop</a:t>
            </a:r>
          </a:p>
          <a:p>
            <a:pPr lvl="1"/>
            <a:r>
              <a:rPr lang="en-US" sz="2100" dirty="0"/>
              <a:t>input redirection also can be seen in this scope</a:t>
            </a:r>
          </a:p>
          <a:p>
            <a:pPr marL="463550" indent="-463550">
              <a:buNone/>
            </a:pPr>
            <a:endParaRPr lang="en-US" dirty="0"/>
          </a:p>
        </p:txBody>
      </p:sp>
    </p:spTree>
    <p:extLst>
      <p:ext uri="{BB962C8B-B14F-4D97-AF65-F5344CB8AC3E}">
        <p14:creationId xmlns:p14="http://schemas.microsoft.com/office/powerpoint/2010/main" val="156467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Input Redirection and Replacement: Option 1</a:t>
            </a:r>
          </a:p>
        </p:txBody>
      </p:sp>
      <p:sp>
        <p:nvSpPr>
          <p:cNvPr id="3" name="Content Placeholder 2"/>
          <p:cNvSpPr>
            <a:spLocks noGrp="1"/>
          </p:cNvSpPr>
          <p:nvPr>
            <p:ph idx="1"/>
          </p:nvPr>
        </p:nvSpPr>
        <p:spPr>
          <a:xfrm>
            <a:off x="533400" y="1295400"/>
            <a:ext cx="8153400" cy="4800600"/>
          </a:xfrm>
        </p:spPr>
        <p:txBody>
          <a:bodyPr>
            <a:noAutofit/>
          </a:bodyPr>
          <a:lstStyle/>
          <a:p>
            <a:r>
              <a:rPr lang="en-US" dirty="0"/>
              <a:t>Normally input is read from the keyboard.</a:t>
            </a:r>
          </a:p>
          <a:p>
            <a:r>
              <a:rPr lang="en-US" dirty="0"/>
              <a:t>Can also be read by </a:t>
            </a:r>
            <a:r>
              <a:rPr lang="en-US" i="1" dirty="0"/>
              <a:t>redirection</a:t>
            </a:r>
            <a:r>
              <a:rPr lang="en-US" dirty="0"/>
              <a:t> by using proper Python libraries </a:t>
            </a:r>
          </a:p>
          <a:p>
            <a:pPr lvl="1"/>
            <a:r>
              <a:rPr lang="en-US" sz="2100" dirty="0"/>
              <a:t>&lt; </a:t>
            </a:r>
            <a:r>
              <a:rPr lang="en-US" sz="2100" i="1" dirty="0"/>
              <a:t>file</a:t>
            </a:r>
            <a:r>
              <a:rPr lang="en-US" sz="2100" dirty="0"/>
              <a:t> means take the input from </a:t>
            </a:r>
            <a:r>
              <a:rPr lang="en-US" sz="2100" i="1" dirty="0"/>
              <a:t>file. </a:t>
            </a:r>
          </a:p>
          <a:p>
            <a:pPr marL="342900" lvl="1" indent="0">
              <a:buNone/>
            </a:pPr>
            <a:r>
              <a:rPr lang="en-US" sz="1200" b="1" dirty="0">
                <a:latin typeface="Courier"/>
              </a:rPr>
              <a:t>	</a:t>
            </a:r>
          </a:p>
          <a:p>
            <a:pPr marL="342900" lvl="1" indent="0">
              <a:buNone/>
            </a:pPr>
            <a:r>
              <a:rPr lang="en-US" sz="1200" b="1" dirty="0">
                <a:latin typeface="Courier"/>
              </a:rPr>
              <a:t>	1.	</a:t>
            </a:r>
            <a:r>
              <a:rPr lang="en-US" sz="1200" b="1" dirty="0">
                <a:solidFill>
                  <a:srgbClr val="FFC000"/>
                </a:solidFill>
                <a:latin typeface="Courier"/>
              </a:rPr>
              <a:t>import</a:t>
            </a:r>
            <a:r>
              <a:rPr lang="en-US" sz="1200" b="1" dirty="0">
                <a:latin typeface="Courier"/>
              </a:rPr>
              <a:t> os</a:t>
            </a:r>
          </a:p>
          <a:p>
            <a:pPr marL="342900" lvl="1" indent="0">
              <a:buNone/>
            </a:pPr>
            <a:r>
              <a:rPr lang="en-US" sz="1200" b="1" dirty="0">
                <a:latin typeface="Courier"/>
              </a:rPr>
              <a:t>	2.	os.system(</a:t>
            </a:r>
            <a:r>
              <a:rPr lang="en-US" sz="1200" b="1" dirty="0">
                <a:solidFill>
                  <a:schemeClr val="accent6"/>
                </a:solidFill>
                <a:latin typeface="Courier"/>
              </a:rPr>
              <a:t>“tr ‘,’ ‘ ‘ &lt; connect2.csv”</a:t>
            </a:r>
            <a:r>
              <a:rPr lang="en-US" sz="1200" b="1" dirty="0">
                <a:latin typeface="Courier"/>
              </a:rPr>
              <a:t>)</a:t>
            </a:r>
          </a:p>
          <a:p>
            <a:pPr marL="342900" lvl="1" indent="0">
              <a:buNone/>
            </a:pPr>
            <a:r>
              <a:rPr lang="en-US" sz="1200" b="1" dirty="0">
                <a:latin typeface="Courier"/>
              </a:rPr>
              <a:t>	3.</a:t>
            </a:r>
            <a:r>
              <a:rPr lang="en-US" b="1" dirty="0">
                <a:latin typeface="Courier"/>
              </a:rPr>
              <a:t>	</a:t>
            </a:r>
          </a:p>
          <a:p>
            <a:pPr lvl="1"/>
            <a:endParaRPr lang="en-US" sz="2100" i="1" dirty="0"/>
          </a:p>
          <a:p>
            <a:pPr marL="463550" indent="-463550">
              <a:buNone/>
            </a:pPr>
            <a:endParaRPr lang="en-US" dirty="0"/>
          </a:p>
          <a:p>
            <a:pPr marL="0" indent="0">
              <a:buNone/>
            </a:pPr>
            <a:r>
              <a:rPr lang="en-US" sz="1200" b="1" dirty="0" err="1">
                <a:latin typeface="Courier New" charset="0"/>
                <a:ea typeface="Courier New" charset="0"/>
                <a:cs typeface="Courier New" charset="0"/>
              </a:rPr>
              <a:t>cservin</a:t>
            </a:r>
            <a:r>
              <a:rPr lang="en-US" sz="1200" b="1" dirty="0">
                <a:latin typeface="Courier New" charset="0"/>
                <a:ea typeface="Courier New" charset="0"/>
                <a:cs typeface="Courier New" charset="0"/>
              </a:rPr>
              <a:t>$ python3 replacingExample1.py </a:t>
            </a:r>
          </a:p>
          <a:p>
            <a:pPr marL="0" indent="0">
              <a:buNone/>
            </a:pPr>
            <a:r>
              <a:rPr lang="en-US" sz="1200" dirty="0">
                <a:latin typeface="Courier New" charset="0"/>
                <a:ea typeface="Courier New" charset="0"/>
                <a:cs typeface="Courier New" charset="0"/>
              </a:rPr>
              <a:t>CONNECTION ID DATE TIME DURATION PROTOCOL SOURCE PORT DESTINATION PORT SOURCE IP DESTINATION IP IS ATTACK ATTACK TYPE</a:t>
            </a:r>
          </a:p>
          <a:p>
            <a:pPr marL="0" indent="0">
              <a:buNone/>
            </a:pPr>
            <a:r>
              <a:rPr lang="en-US" sz="1200" dirty="0">
                <a:latin typeface="Courier New" charset="0"/>
                <a:ea typeface="Courier New" charset="0"/>
                <a:cs typeface="Courier New" charset="0"/>
              </a:rPr>
              <a:t>743 6/29/98 8:15:39 AM 3:56:25 telnet 1207 23 135.013.216.191 172.016.112.050 0 -</a:t>
            </a:r>
          </a:p>
          <a:p>
            <a:pPr marL="0" indent="0">
              <a:buNone/>
            </a:pPr>
            <a:r>
              <a:rPr lang="en-US" sz="1200" dirty="0">
                <a:latin typeface="Courier New" charset="0"/>
                <a:ea typeface="Courier New" charset="0"/>
                <a:cs typeface="Courier New" charset="0"/>
              </a:rPr>
              <a:t>1072 6/29/98 8:25:20 AM 4:09:04 telnet 1751 23 135.013.216.191 172.016.112.050 0 -</a:t>
            </a:r>
          </a:p>
          <a:p>
            <a:pPr marL="0" indent="0">
              <a:buNone/>
            </a:pPr>
            <a:r>
              <a:rPr lang="en-US" sz="1200" dirty="0">
                <a:latin typeface="Courier New" charset="0"/>
                <a:ea typeface="Courier New" charset="0"/>
                <a:cs typeface="Courier New" charset="0"/>
              </a:rPr>
              <a:t>2274 6/29/98 8:54:53 AM 3:11:01 telnet 4938 23 135.013.216.191 172.016.112.050 0 -    </a:t>
            </a:r>
            <a:r>
              <a:rPr lang="en-US" sz="1200" b="1" dirty="0">
                <a:latin typeface="Courier New" charset="0"/>
                <a:ea typeface="Courier New" charset="0"/>
                <a:cs typeface="Courier New" charset="0"/>
              </a:rPr>
              <a:t>. . .</a:t>
            </a:r>
          </a:p>
          <a:p>
            <a:pPr marL="0" indent="0">
              <a:buNone/>
            </a:pPr>
            <a:r>
              <a:rPr lang="sk-SK" sz="1200" dirty="0">
                <a:latin typeface="Courier New" charset="0"/>
                <a:ea typeface="Courier New" charset="0"/>
                <a:cs typeface="Courier New" charset="0"/>
              </a:rPr>
              <a:t>17954 6/29/98 12:57:50 PM 0:52:35 </a:t>
            </a:r>
            <a:r>
              <a:rPr lang="sk-SK" sz="1200" dirty="0" err="1">
                <a:latin typeface="Courier New" charset="0"/>
                <a:ea typeface="Courier New" charset="0"/>
                <a:cs typeface="Courier New" charset="0"/>
              </a:rPr>
              <a:t>telnet</a:t>
            </a:r>
            <a:r>
              <a:rPr lang="sk-SK" sz="1200" dirty="0">
                <a:latin typeface="Courier New" charset="0"/>
                <a:ea typeface="Courier New" charset="0"/>
                <a:cs typeface="Courier New" charset="0"/>
              </a:rPr>
              <a:t> 2383 23 135.013.216.191 172.016.112.050 0 </a:t>
            </a:r>
          </a:p>
          <a:p>
            <a:pPr marL="463550" indent="-463550">
              <a:buNone/>
            </a:pPr>
            <a:endParaRPr lang="en-US" dirty="0"/>
          </a:p>
        </p:txBody>
      </p:sp>
      <p:sp>
        <p:nvSpPr>
          <p:cNvPr id="5" name="Content Placeholder 2"/>
          <p:cNvSpPr txBox="1">
            <a:spLocks/>
          </p:cNvSpPr>
          <p:nvPr/>
        </p:nvSpPr>
        <p:spPr>
          <a:xfrm>
            <a:off x="609600" y="3532187"/>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45752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Input Redirection and Replacement: Option 2</a:t>
            </a:r>
          </a:p>
        </p:txBody>
      </p:sp>
      <p:sp>
        <p:nvSpPr>
          <p:cNvPr id="4" name="Content Placeholder 2"/>
          <p:cNvSpPr>
            <a:spLocks noGrp="1"/>
          </p:cNvSpPr>
          <p:nvPr>
            <p:ph idx="1"/>
          </p:nvPr>
        </p:nvSpPr>
        <p:spPr>
          <a:xfrm>
            <a:off x="533400" y="1066800"/>
            <a:ext cx="8153400" cy="5410200"/>
          </a:xfrm>
        </p:spPr>
        <p:txBody>
          <a:bodyPr>
            <a:normAutofit lnSpcReduction="10000"/>
          </a:bodyPr>
          <a:lstStyle/>
          <a:p>
            <a:r>
              <a:rPr lang="en-US" dirty="0"/>
              <a:t>Alternatively: by reading and writing files and</a:t>
            </a:r>
          </a:p>
          <a:p>
            <a:r>
              <a:rPr lang="en-US" dirty="0"/>
              <a:t>Using the function </a:t>
            </a:r>
            <a:r>
              <a:rPr lang="en-US" sz="1900" dirty="0">
                <a:latin typeface="Courier New" charset="0"/>
                <a:ea typeface="Courier New" charset="0"/>
                <a:cs typeface="Courier New" charset="0"/>
              </a:rPr>
              <a:t>replace(’current', ’</a:t>
            </a:r>
            <a:r>
              <a:rPr lang="en-US" sz="1900" dirty="0" err="1">
                <a:latin typeface="Courier New" charset="0"/>
                <a:ea typeface="Courier New" charset="0"/>
                <a:cs typeface="Courier New" charset="0"/>
              </a:rPr>
              <a:t>toBeReplaced</a:t>
            </a:r>
            <a:r>
              <a:rPr lang="en-US" sz="1900" dirty="0">
                <a:latin typeface="Courier New" charset="0"/>
                <a:ea typeface="Courier New" charset="0"/>
                <a:cs typeface="Courier New" charset="0"/>
              </a:rPr>
              <a:t>’)</a:t>
            </a:r>
          </a:p>
          <a:p>
            <a:pPr marL="0" indent="0">
              <a:buNone/>
            </a:pPr>
            <a:endParaRPr lang="en-US" sz="1900" dirty="0">
              <a:latin typeface="Courier New" charset="0"/>
              <a:ea typeface="Courier New" charset="0"/>
              <a:cs typeface="Courier New" charset="0"/>
            </a:endParaRPr>
          </a:p>
          <a:p>
            <a:pPr marL="342900" lvl="1" indent="0">
              <a:buNone/>
            </a:pPr>
            <a:r>
              <a:rPr lang="en-US" sz="1400" b="1" dirty="0">
                <a:latin typeface="Courier New" charset="0"/>
                <a:ea typeface="Courier New" charset="0"/>
                <a:cs typeface="Courier New" charset="0"/>
              </a:rPr>
              <a:t>	1.  	# Read in the file</a:t>
            </a:r>
          </a:p>
          <a:p>
            <a:pPr marL="342900" lvl="1" indent="0">
              <a:buNone/>
            </a:pPr>
            <a:r>
              <a:rPr lang="en-US" sz="1400" b="1" dirty="0">
                <a:latin typeface="Courier New" charset="0"/>
                <a:ea typeface="Courier New" charset="0"/>
                <a:cs typeface="Courier New" charset="0"/>
              </a:rPr>
              <a:t>	2.	</a:t>
            </a:r>
            <a:r>
              <a:rPr lang="en-US" sz="1400" b="1" dirty="0">
                <a:solidFill>
                  <a:srgbClr val="FFC000"/>
                </a:solidFill>
                <a:latin typeface="Courier New" charset="0"/>
                <a:ea typeface="Courier New" charset="0"/>
                <a:cs typeface="Courier New" charset="0"/>
              </a:rPr>
              <a:t>with</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open(</a:t>
            </a:r>
            <a:r>
              <a:rPr lang="en-US" sz="1400" b="1" dirty="0">
                <a:solidFill>
                  <a:schemeClr val="accent6"/>
                </a:solidFill>
                <a:latin typeface="Courier New" charset="0"/>
                <a:ea typeface="Courier New" charset="0"/>
                <a:cs typeface="Courier New" charset="0"/>
              </a:rPr>
              <a:t>'connect2.csv', 'r'</a:t>
            </a:r>
            <a:r>
              <a:rPr lang="en-US" sz="1400" b="1" dirty="0">
                <a:latin typeface="Courier New" charset="0"/>
                <a:ea typeface="Courier New" charset="0"/>
                <a:cs typeface="Courier New" charset="0"/>
              </a:rPr>
              <a:t>) </a:t>
            </a:r>
            <a:r>
              <a:rPr lang="en-US" sz="1400" b="1" dirty="0">
                <a:solidFill>
                  <a:srgbClr val="FFC000"/>
                </a:solidFill>
                <a:latin typeface="Courier New" charset="0"/>
                <a:ea typeface="Courier New" charset="0"/>
                <a:cs typeface="Courier New" charset="0"/>
              </a:rPr>
              <a:t>as</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 :</a:t>
            </a:r>
          </a:p>
          <a:p>
            <a:pPr marL="342900" lvl="1" indent="0">
              <a:buNone/>
            </a:pPr>
            <a:r>
              <a:rPr lang="en-US" sz="1400" b="1" dirty="0">
                <a:latin typeface="Courier New" charset="0"/>
                <a:ea typeface="Courier New" charset="0"/>
                <a:cs typeface="Courier New" charset="0"/>
              </a:rPr>
              <a:t>	3.	filedata =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.read()</a:t>
            </a:r>
          </a:p>
          <a:p>
            <a:pPr marL="342900" lvl="1" indent="0">
              <a:buNone/>
            </a:pPr>
            <a:r>
              <a:rPr lang="en-US" sz="1400" b="1" dirty="0">
                <a:latin typeface="Courier New" charset="0"/>
                <a:ea typeface="Courier New" charset="0"/>
                <a:cs typeface="Courier New" charset="0"/>
              </a:rPr>
              <a:t>	4.  	# Replace the target string</a:t>
            </a:r>
          </a:p>
          <a:p>
            <a:pPr marL="342900" lvl="1" indent="0">
              <a:buNone/>
            </a:pPr>
            <a:r>
              <a:rPr lang="en-US" sz="1400" b="1" dirty="0">
                <a:latin typeface="Courier New" charset="0"/>
                <a:ea typeface="Courier New" charset="0"/>
                <a:cs typeface="Courier New" charset="0"/>
              </a:rPr>
              <a:t>	5.	filedata = filedata.replace(',', ‘ ‘)</a:t>
            </a:r>
          </a:p>
          <a:p>
            <a:pPr marL="342900" lvl="1" indent="0">
              <a:buNone/>
            </a:pPr>
            <a:r>
              <a:rPr lang="en-US" sz="1400" b="1" dirty="0">
                <a:latin typeface="Courier New" charset="0"/>
                <a:ea typeface="Courier New" charset="0"/>
                <a:cs typeface="Courier New" charset="0"/>
              </a:rPr>
              <a:t>	6.	 # Write the file out again</a:t>
            </a:r>
          </a:p>
          <a:p>
            <a:pPr marL="342900" lvl="1" indent="0">
              <a:buNone/>
            </a:pPr>
            <a:r>
              <a:rPr lang="en-US" sz="1400" b="1" dirty="0">
                <a:latin typeface="Courier New" charset="0"/>
                <a:ea typeface="Courier New" charset="0"/>
                <a:cs typeface="Courier New" charset="0"/>
              </a:rPr>
              <a:t>	7.	</a:t>
            </a:r>
            <a:r>
              <a:rPr lang="en-US" sz="1400" b="1" dirty="0">
                <a:solidFill>
                  <a:srgbClr val="FFC000"/>
                </a:solidFill>
                <a:latin typeface="Courier New" charset="0"/>
                <a:ea typeface="Courier New" charset="0"/>
                <a:cs typeface="Courier New" charset="0"/>
              </a:rPr>
              <a:t>with</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open</a:t>
            </a:r>
            <a:r>
              <a:rPr lang="en-US" sz="1400" b="1" dirty="0">
                <a:latin typeface="Courier New" charset="0"/>
                <a:ea typeface="Courier New" charset="0"/>
                <a:cs typeface="Courier New" charset="0"/>
              </a:rPr>
              <a:t>(</a:t>
            </a:r>
            <a:r>
              <a:rPr lang="en-US" sz="1400" b="1" dirty="0">
                <a:solidFill>
                  <a:schemeClr val="accent6"/>
                </a:solidFill>
                <a:latin typeface="Courier New" charset="0"/>
                <a:ea typeface="Courier New" charset="0"/>
                <a:cs typeface="Courier New" charset="0"/>
              </a:rPr>
              <a:t>'connect3.csv', 'w'</a:t>
            </a:r>
            <a:r>
              <a:rPr lang="en-US" sz="1400" b="1" dirty="0">
                <a:latin typeface="Courier New" charset="0"/>
                <a:ea typeface="Courier New" charset="0"/>
                <a:cs typeface="Courier New" charset="0"/>
              </a:rPr>
              <a:t>) </a:t>
            </a:r>
            <a:r>
              <a:rPr lang="en-US" sz="1400" b="1" dirty="0">
                <a:solidFill>
                  <a:srgbClr val="FFC000"/>
                </a:solidFill>
                <a:latin typeface="Courier New" charset="0"/>
                <a:ea typeface="Courier New" charset="0"/>
                <a:cs typeface="Courier New" charset="0"/>
              </a:rPr>
              <a:t>as</a:t>
            </a:r>
            <a:r>
              <a:rPr lang="en-US" sz="1400" b="1" dirty="0">
                <a:latin typeface="Courier New" charset="0"/>
                <a:ea typeface="Courier New" charset="0"/>
                <a:cs typeface="Courier New" charset="0"/>
              </a:rPr>
              <a:t>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a:t>
            </a:r>
          </a:p>
          <a:p>
            <a:pPr marL="342900" lvl="1" indent="0">
              <a:buNone/>
            </a:pPr>
            <a:r>
              <a:rPr lang="en-US" sz="1400" b="1" dirty="0">
                <a:latin typeface="Courier New" charset="0"/>
                <a:ea typeface="Courier New" charset="0"/>
                <a:cs typeface="Courier New" charset="0"/>
              </a:rPr>
              <a:t>	8.	</a:t>
            </a:r>
            <a:r>
              <a:rPr lang="en-US" sz="1400" b="1" dirty="0">
                <a:solidFill>
                  <a:schemeClr val="accent1">
                    <a:lumMod val="75000"/>
                  </a:schemeClr>
                </a:solidFill>
                <a:latin typeface="Courier New" charset="0"/>
                <a:ea typeface="Courier New" charset="0"/>
                <a:cs typeface="Courier New" charset="0"/>
              </a:rPr>
              <a:t>file</a:t>
            </a:r>
            <a:r>
              <a:rPr lang="en-US" sz="1400" b="1" dirty="0">
                <a:latin typeface="Courier New" charset="0"/>
                <a:ea typeface="Courier New" charset="0"/>
                <a:cs typeface="Courier New" charset="0"/>
              </a:rPr>
              <a:t>.write(filedata)</a:t>
            </a:r>
          </a:p>
          <a:p>
            <a:pPr marL="0" indent="0">
              <a:buNone/>
            </a:pPr>
            <a:endParaRPr lang="en-US" sz="1900" dirty="0">
              <a:latin typeface="Courier New" charset="0"/>
              <a:ea typeface="Courier New" charset="0"/>
              <a:cs typeface="Courier New" charset="0"/>
            </a:endParaRPr>
          </a:p>
          <a:p>
            <a:pPr marL="0" indent="0">
              <a:buNone/>
            </a:pPr>
            <a:endParaRPr lang="en-US" sz="1000" b="1" dirty="0">
              <a:latin typeface="Courier New" charset="0"/>
              <a:ea typeface="Courier New" charset="0"/>
              <a:cs typeface="Courier New" charset="0"/>
            </a:endParaRPr>
          </a:p>
          <a:p>
            <a:pPr marL="0" indent="0">
              <a:buNone/>
            </a:pPr>
            <a:r>
              <a:rPr lang="en-US" sz="1000" b="1" dirty="0">
                <a:latin typeface="Courier New" charset="0"/>
                <a:ea typeface="Courier New" charset="0"/>
                <a:cs typeface="Courier New" charset="0"/>
              </a:rPr>
              <a:t>cservin$ python3 replacingExample1.py </a:t>
            </a:r>
          </a:p>
          <a:p>
            <a:pPr marL="0" indent="0">
              <a:buNone/>
            </a:pPr>
            <a:r>
              <a:rPr lang="en-US" sz="1000" dirty="0">
                <a:latin typeface="Courier New" charset="0"/>
                <a:ea typeface="Courier New" charset="0"/>
                <a:cs typeface="Courier New" charset="0"/>
              </a:rPr>
              <a:t>CONNECTION ID DATE TIME DURATION PROTOCOL SOURCE PORT DESTINATION PORT SOURCE IP DESTINATION IP IS ATTACK ATTACK TYPE</a:t>
            </a:r>
          </a:p>
          <a:p>
            <a:pPr marL="0" indent="0">
              <a:buNone/>
            </a:pPr>
            <a:r>
              <a:rPr lang="en-US" sz="1000" dirty="0">
                <a:latin typeface="Courier New" charset="0"/>
                <a:ea typeface="Courier New" charset="0"/>
                <a:cs typeface="Courier New" charset="0"/>
              </a:rPr>
              <a:t>743 6/29/98 8:15:39 AM 3:56:25 telnet 1207 23 135.013.216.191 172.016.112.050 0 -</a:t>
            </a:r>
          </a:p>
          <a:p>
            <a:pPr marL="0" indent="0">
              <a:buNone/>
            </a:pPr>
            <a:r>
              <a:rPr lang="en-US" sz="1000" dirty="0">
                <a:latin typeface="Courier New" charset="0"/>
                <a:ea typeface="Courier New" charset="0"/>
                <a:cs typeface="Courier New" charset="0"/>
              </a:rPr>
              <a:t>1072 6/29/98 8:25:20 AM 4:09:04 telnet 1751 23 135.013.216.191 172.016.112.050 0 -</a:t>
            </a:r>
          </a:p>
          <a:p>
            <a:pPr marL="0" indent="0">
              <a:buNone/>
            </a:pPr>
            <a:r>
              <a:rPr lang="en-US" sz="1000" dirty="0">
                <a:latin typeface="Courier New" charset="0"/>
                <a:ea typeface="Courier New" charset="0"/>
                <a:cs typeface="Courier New" charset="0"/>
              </a:rPr>
              <a:t>2274 6/29/98 8:54:53 AM 3:11:01 telnet 4938 23 135.013.216.191 172.016.112.050 0 –</a:t>
            </a:r>
          </a:p>
          <a:p>
            <a:pPr marL="0" indent="0">
              <a:buNone/>
            </a:pPr>
            <a:r>
              <a:rPr lang="en-US" sz="1000" b="1" dirty="0">
                <a:latin typeface="Courier New" charset="0"/>
                <a:ea typeface="Courier New" charset="0"/>
                <a:cs typeface="Courier New" charset="0"/>
              </a:rPr>
              <a:t>. . .</a:t>
            </a:r>
          </a:p>
          <a:p>
            <a:pPr marL="0" indent="0">
              <a:buNone/>
            </a:pPr>
            <a:r>
              <a:rPr lang="sk-SK" sz="1000" dirty="0">
                <a:latin typeface="Courier New" charset="0"/>
                <a:ea typeface="Courier New" charset="0"/>
                <a:cs typeface="Courier New" charset="0"/>
              </a:rPr>
              <a:t>17954 6/29/98 12:57:50 PM 0:52:35 telnet 2383 23 135.013.216.191 172.016.112.050 0 -</a:t>
            </a:r>
          </a:p>
        </p:txBody>
      </p:sp>
      <p:sp>
        <p:nvSpPr>
          <p:cNvPr id="6" name="Content Placeholder 2"/>
          <p:cNvSpPr txBox="1">
            <a:spLocks/>
          </p:cNvSpPr>
          <p:nvPr/>
        </p:nvSpPr>
        <p:spPr>
          <a:xfrm>
            <a:off x="533400" y="400677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97126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i="1" dirty="0"/>
              <a:t>The </a:t>
            </a:r>
            <a:r>
              <a:rPr lang="en-US" i="1" dirty="0">
                <a:latin typeface="Courier New" charset="0"/>
                <a:ea typeface="Courier New" charset="0"/>
                <a:cs typeface="Courier New" charset="0"/>
              </a:rPr>
              <a:t>while</a:t>
            </a:r>
            <a:r>
              <a:rPr lang="en-US" dirty="0"/>
              <a:t> Loop</a:t>
            </a:r>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1800" dirty="0">
                <a:latin typeface="Courier"/>
              </a:rPr>
              <a:t>while </a:t>
            </a:r>
            <a:r>
              <a:rPr lang="en-US" sz="1800" i="1" dirty="0">
                <a:latin typeface="Courier"/>
              </a:rPr>
              <a:t>command:</a:t>
            </a:r>
            <a:endParaRPr lang="en-US" sz="1800" dirty="0">
              <a:latin typeface="Courier"/>
            </a:endParaRPr>
          </a:p>
          <a:p>
            <a:pPr marL="0" indent="0">
              <a:buNone/>
            </a:pPr>
            <a:r>
              <a:rPr lang="en-US" sz="1800" dirty="0">
                <a:latin typeface="Courier"/>
              </a:rPr>
              <a:t>	</a:t>
            </a:r>
            <a:r>
              <a:rPr lang="en-US" sz="1800" i="1" dirty="0">
                <a:latin typeface="Courier"/>
              </a:rPr>
              <a:t>action</a:t>
            </a:r>
            <a:r>
              <a:rPr lang="en-US" sz="1800" baseline="-25000" dirty="0">
                <a:latin typeface="Courier"/>
              </a:rPr>
              <a:t>1</a:t>
            </a:r>
            <a:endParaRPr lang="is-IS" sz="1800" dirty="0">
              <a:latin typeface="Courier"/>
            </a:endParaRPr>
          </a:p>
          <a:p>
            <a:pPr marL="0" indent="0">
              <a:buNone/>
            </a:pPr>
            <a:r>
              <a:rPr lang="is-IS" sz="1800" dirty="0">
                <a:latin typeface="Courier"/>
              </a:rPr>
              <a:t> 	...</a:t>
            </a:r>
          </a:p>
          <a:p>
            <a:pPr marL="0" indent="0">
              <a:buNone/>
            </a:pPr>
            <a:r>
              <a:rPr lang="is-IS" sz="1800" dirty="0">
                <a:latin typeface="Courier"/>
              </a:rPr>
              <a:t> 	</a:t>
            </a:r>
            <a:r>
              <a:rPr lang="is-IS" sz="1800" i="1" dirty="0">
                <a:latin typeface="Courier"/>
              </a:rPr>
              <a:t>action</a:t>
            </a:r>
            <a:r>
              <a:rPr lang="is-IS" sz="1800" i="1" baseline="-25000" dirty="0">
                <a:latin typeface="Courier"/>
              </a:rPr>
              <a:t>n</a:t>
            </a:r>
            <a:endParaRPr lang="is-IS" sz="1800" i="1" dirty="0">
              <a:latin typeface="Courier"/>
            </a:endParaRPr>
          </a:p>
          <a:p>
            <a:pPr marL="0" indent="0">
              <a:buNone/>
            </a:pPr>
            <a:endParaRPr lang="is-IS" dirty="0"/>
          </a:p>
          <a:p>
            <a:r>
              <a:rPr lang="is-IS" dirty="0"/>
              <a:t>While </a:t>
            </a:r>
            <a:r>
              <a:rPr lang="is-IS" i="1" dirty="0"/>
              <a:t>command</a:t>
            </a:r>
            <a:r>
              <a:rPr lang="is-IS" dirty="0"/>
              <a:t> returns true, execute the actions. Stop when it fails.</a:t>
            </a:r>
          </a:p>
          <a:p>
            <a:r>
              <a:rPr lang="is-IS" dirty="0"/>
              <a:t>Body of the loop must update the state of the command.</a:t>
            </a:r>
          </a:p>
          <a:p>
            <a:pPr marL="463550" indent="-463550">
              <a:buNone/>
            </a:pPr>
            <a:endParaRPr lang="en-US" dirty="0"/>
          </a:p>
        </p:txBody>
      </p:sp>
    </p:spTree>
    <p:extLst>
      <p:ext uri="{BB962C8B-B14F-4D97-AF65-F5344CB8AC3E}">
        <p14:creationId xmlns:p14="http://schemas.microsoft.com/office/powerpoint/2010/main" val="27233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Example: </a:t>
            </a:r>
            <a:r>
              <a:rPr lang="en-US" dirty="0">
                <a:latin typeface="Courier New" charset="0"/>
                <a:ea typeface="Courier New" charset="0"/>
                <a:cs typeface="Courier New" charset="0"/>
              </a:rPr>
              <a:t>whileExample1.py</a:t>
            </a:r>
            <a:endParaRPr lang="en-US" dirty="0"/>
          </a:p>
        </p:txBody>
      </p:sp>
      <p:sp>
        <p:nvSpPr>
          <p:cNvPr id="3" name="Content Placeholder 2"/>
          <p:cNvSpPr>
            <a:spLocks noGrp="1"/>
          </p:cNvSpPr>
          <p:nvPr>
            <p:ph idx="1"/>
          </p:nvPr>
        </p:nvSpPr>
        <p:spPr>
          <a:xfrm>
            <a:off x="533400" y="1295400"/>
            <a:ext cx="8153400" cy="4800600"/>
          </a:xfrm>
        </p:spPr>
        <p:txBody>
          <a:bodyPr>
            <a:noAutofit/>
          </a:bodyPr>
          <a:lstStyle/>
          <a:p>
            <a:pPr marL="463550" indent="-463550">
              <a:buNone/>
            </a:pPr>
            <a:r>
              <a:rPr lang="en-US" dirty="0"/>
              <a:t>This copies the contents of the file “</a:t>
            </a:r>
            <a:r>
              <a:rPr lang="en-US" sz="1800" dirty="0">
                <a:latin typeface="Courier New" charset="0"/>
                <a:ea typeface="Courier New" charset="0"/>
                <a:cs typeface="Courier New" charset="0"/>
              </a:rPr>
              <a:t>connect2.csv</a:t>
            </a:r>
            <a:r>
              <a:rPr lang="en-US" dirty="0"/>
              <a:t>” to the output.</a:t>
            </a:r>
          </a:p>
          <a:p>
            <a:pPr marL="463550" indent="-463550">
              <a:buNone/>
            </a:pPr>
            <a:endParaRPr lang="en-US" dirty="0"/>
          </a:p>
          <a:p>
            <a:pPr marL="463550" indent="-463550">
              <a:buNone/>
            </a:pPr>
            <a:r>
              <a:rPr lang="en-US" b="1" dirty="0">
                <a:latin typeface="Courier New" panose="02070309020205020404" pitchFamily="49" charset="0"/>
                <a:cs typeface="Courier New" panose="02070309020205020404" pitchFamily="49" charset="0"/>
              </a:rPr>
              <a:t>	1.	f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'connect2.csv', 'r’</a:t>
            </a:r>
            <a:r>
              <a:rPr lang="en-US" b="1" dirty="0">
                <a:latin typeface="Courier New" panose="02070309020205020404" pitchFamily="49" charset="0"/>
                <a:cs typeface="Courier New" panose="02070309020205020404" pitchFamily="49" charset="0"/>
              </a:rPr>
              <a:t>) </a:t>
            </a:r>
          </a:p>
          <a:p>
            <a:pPr marL="463550" indent="-463550">
              <a:buNone/>
            </a:pPr>
            <a:r>
              <a:rPr lang="en-US" b="1" dirty="0">
                <a:latin typeface="Courier New" panose="02070309020205020404" pitchFamily="49" charset="0"/>
                <a:cs typeface="Courier New" panose="02070309020205020404" pitchFamily="49" charset="0"/>
              </a:rPr>
              <a:t>	2	.	</a:t>
            </a:r>
            <a:r>
              <a:rPr lang="en-US" b="1" dirty="0">
                <a:solidFill>
                  <a:srgbClr val="FFC000"/>
                </a:solidFill>
                <a:latin typeface="Courier New" panose="02070309020205020404" pitchFamily="49" charset="0"/>
                <a:cs typeface="Courier New" panose="02070309020205020404" pitchFamily="49" charset="0"/>
              </a:rPr>
              <a:t>while</a:t>
            </a:r>
            <a:r>
              <a:rPr lang="en-US" b="1" dirty="0">
                <a:latin typeface="Courier New" panose="02070309020205020404" pitchFamily="49" charset="0"/>
                <a:cs typeface="Courier New" panose="02070309020205020404" pitchFamily="49" charset="0"/>
              </a:rPr>
              <a:t> f.readline():</a:t>
            </a:r>
          </a:p>
          <a:p>
            <a:pPr marL="463550" indent="-463550">
              <a:buNone/>
            </a:pPr>
            <a:r>
              <a:rPr lang="en-US" b="1" dirty="0">
                <a:latin typeface="Courier New" panose="02070309020205020404" pitchFamily="49" charset="0"/>
                <a:cs typeface="Courier New" panose="02070309020205020404" pitchFamily="49" charset="0"/>
              </a:rPr>
              <a:t>	3	.		line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f.readline()</a:t>
            </a:r>
          </a:p>
          <a:p>
            <a:pPr marL="463550" indent="-463550">
              <a:buNone/>
            </a:pPr>
            <a:r>
              <a:rPr lang="en-US" b="1" dirty="0">
                <a:latin typeface="Courier New" panose="02070309020205020404" pitchFamily="49" charset="0"/>
                <a:cs typeface="Courier New" panose="02070309020205020404" pitchFamily="49" charset="0"/>
              </a:rPr>
              <a:t>	4	.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line.strip</a:t>
            </a:r>
            <a:r>
              <a:rPr lang="en-US" b="1" dirty="0">
                <a:latin typeface="Courier New" panose="02070309020205020404" pitchFamily="49" charset="0"/>
                <a:cs typeface="Courier New" panose="02070309020205020404" pitchFamily="49" charset="0"/>
              </a:rPr>
              <a:t>())</a:t>
            </a:r>
          </a:p>
          <a:p>
            <a:pPr marL="463550" indent="-463550">
              <a:buNone/>
            </a:pPr>
            <a:r>
              <a:rPr lang="en-US" b="1" dirty="0">
                <a:latin typeface="Courier New" panose="02070309020205020404" pitchFamily="49" charset="0"/>
                <a:cs typeface="Courier New" panose="02070309020205020404" pitchFamily="49" charset="0"/>
              </a:rPr>
              <a:t>	5	.	f.close()</a:t>
            </a:r>
          </a:p>
          <a:p>
            <a:pPr marL="463550" indent="-463550">
              <a:buNone/>
            </a:pPr>
            <a:endParaRPr lang="en-US" dirty="0"/>
          </a:p>
        </p:txBody>
      </p:sp>
    </p:spTree>
    <p:extLst>
      <p:ext uri="{BB962C8B-B14F-4D97-AF65-F5344CB8AC3E}">
        <p14:creationId xmlns:p14="http://schemas.microsoft.com/office/powerpoint/2010/main" val="1590724749"/>
      </p:ext>
    </p:extLst>
  </p:cSld>
  <p:clrMapOvr>
    <a:masterClrMapping/>
  </p:clrMapOvr>
</p:sld>
</file>

<file path=ppt/theme/theme1.xml><?xml version="1.0" encoding="utf-8"?>
<a:theme xmlns:a="http://schemas.openxmlformats.org/drawingml/2006/main" name="C5.module.ADAC.standard.forma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module.ADAC.standard.format.template" id="{3B1436D9-82ED-4A23-A0F1-CF5E86CF56A7}" vid="{B65F0333-2B73-4EEE-9737-F55EB0F81A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C5.module.ADAC.standard.format.template</Template>
  <TotalTime>2117</TotalTime>
  <Words>4389</Words>
  <Application>Microsoft Office PowerPoint</Application>
  <PresentationFormat>On-screen Show (4:3)</PresentationFormat>
  <Paragraphs>423</Paragraphs>
  <Slides>35</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Courier</vt:lpstr>
      <vt:lpstr>Courier New</vt:lpstr>
      <vt:lpstr>C5.module.ADAC.standard.format.template</vt:lpstr>
      <vt:lpstr>Secure Scripting--Python</vt:lpstr>
      <vt:lpstr>Learning Objectives</vt:lpstr>
      <vt:lpstr>Overview</vt:lpstr>
      <vt:lpstr>The Data</vt:lpstr>
      <vt:lpstr>First Problem</vt:lpstr>
      <vt:lpstr>Input Redirection and Replacement: Option 1</vt:lpstr>
      <vt:lpstr>Input Redirection and Replacement: Option 2</vt:lpstr>
      <vt:lpstr>The while Loop</vt:lpstr>
      <vt:lpstr>Example: whileExample1.py</vt:lpstr>
      <vt:lpstr>Multiple Fields per Input Line: whileExample2.py</vt:lpstr>
      <vt:lpstr>What Happens</vt:lpstr>
      <vt:lpstr>Handling a CSV File</vt:lpstr>
      <vt:lpstr>Handling connect.csv: csvHandler.py</vt:lpstr>
      <vt:lpstr>Lab Exercise 1</vt:lpstr>
      <vt:lpstr>The Goal</vt:lpstr>
      <vt:lpstr>The date Program in Linux</vt:lpstr>
      <vt:lpstr>Examples (time)</vt:lpstr>
      <vt:lpstr>The date Program in Python</vt:lpstr>
      <vt:lpstr>Skipping the First Line</vt:lpstr>
      <vt:lpstr>So, to Count Lines: countLines.py </vt:lpstr>
      <vt:lpstr>Lab Exercise 2</vt:lpstr>
      <vt:lpstr>Lab Exercise 3</vt:lpstr>
      <vt:lpstr>Regular Expressions</vt:lpstr>
      <vt:lpstr>Selected Patterns</vt:lpstr>
      <vt:lpstr>Example #1</vt:lpstr>
      <vt:lpstr>Challenge</vt:lpstr>
      <vt:lpstr>Editing Variable Values: Shell</vt:lpstr>
      <vt:lpstr>Examples</vt:lpstr>
      <vt:lpstr>Remembering Things</vt:lpstr>
      <vt:lpstr>What sed Prints</vt:lpstr>
      <vt:lpstr>Survival Rule</vt:lpstr>
      <vt:lpstr>sed and Command Files</vt:lpstr>
      <vt:lpstr>Other Useful Commands</vt:lpstr>
      <vt:lpstr>A Couple of Others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dc:creator>
  <cp:lastModifiedBy>Matthew O'Neil</cp:lastModifiedBy>
  <cp:revision>58</cp:revision>
  <dcterms:created xsi:type="dcterms:W3CDTF">2018-02-16T20:36:09Z</dcterms:created>
  <dcterms:modified xsi:type="dcterms:W3CDTF">2021-03-21T16:57:36Z</dcterms:modified>
</cp:coreProperties>
</file>