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4"/>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302" r:id="rId14"/>
    <p:sldId id="270" r:id="rId15"/>
    <p:sldId id="271" r:id="rId16"/>
    <p:sldId id="272" r:id="rId17"/>
    <p:sldId id="273" r:id="rId18"/>
    <p:sldId id="274" r:id="rId19"/>
    <p:sldId id="275" r:id="rId20"/>
    <p:sldId id="276" r:id="rId21"/>
    <p:sldId id="277" r:id="rId22"/>
    <p:sldId id="278" r:id="rId23"/>
    <p:sldId id="298" r:id="rId24"/>
    <p:sldId id="300" r:id="rId25"/>
    <p:sldId id="299" r:id="rId26"/>
    <p:sldId id="301" r:id="rId27"/>
    <p:sldId id="279" r:id="rId28"/>
    <p:sldId id="280" r:id="rId29"/>
    <p:sldId id="281" r:id="rId30"/>
    <p:sldId id="283" r:id="rId31"/>
    <p:sldId id="288" r:id="rId32"/>
    <p:sldId id="29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470" autoAdjust="0"/>
    <p:restoredTop sz="83417" autoAdjust="0"/>
  </p:normalViewPr>
  <p:slideViewPr>
    <p:cSldViewPr snapToGrid="0" snapToObjects="1">
      <p:cViewPr varScale="1">
        <p:scale>
          <a:sx n="60" d="100"/>
          <a:sy n="60" d="100"/>
        </p:scale>
        <p:origin x="20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2B6886-3841-1243-BA79-CCF91A6C5A78}" type="datetimeFigureOut">
              <a:rPr lang="en-US" smtClean="0"/>
              <a:t>3/21/2021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22EE42-A767-6949-991D-1E3D8E19A4AE}" type="slidenum">
              <a:rPr lang="en-US" smtClean="0"/>
              <a:t>‹#›</a:t>
            </a:fld>
            <a:endParaRPr lang="en-US"/>
          </a:p>
        </p:txBody>
      </p:sp>
    </p:spTree>
    <p:extLst>
      <p:ext uri="{BB962C8B-B14F-4D97-AF65-F5344CB8AC3E}">
        <p14:creationId xmlns:p14="http://schemas.microsoft.com/office/powerpoint/2010/main" val="876544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3438451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None/>
              <a:tabLst/>
              <a:defRPr/>
            </a:pPr>
            <a:r>
              <a:rPr lang="en-US" dirty="0"/>
              <a:t>This again emphasizes that</a:t>
            </a:r>
            <a:r>
              <a:rPr lang="en-US" baseline="0" dirty="0"/>
              <a:t> white space (blanks and tabs) separates fields.</a:t>
            </a:r>
            <a:endParaRPr lang="en-US" dirty="0"/>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169571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kern="1200" dirty="0">
                <a:solidFill>
                  <a:schemeClr val="tx1"/>
                </a:solidFill>
                <a:effectLst/>
                <a:latin typeface="+mn-lt"/>
                <a:ea typeface="+mn-ea"/>
                <a:cs typeface="+mn-cs"/>
              </a:rPr>
              <a:t>f = open("gleep2",'r')</a:t>
            </a:r>
          </a:p>
          <a:p>
            <a:r>
              <a:rPr lang="en-US" sz="1100" kern="1200" dirty="0">
                <a:solidFill>
                  <a:schemeClr val="tx1"/>
                </a:solidFill>
                <a:effectLst/>
                <a:latin typeface="+mn-lt"/>
                <a:ea typeface="+mn-ea"/>
                <a:cs typeface="+mn-cs"/>
              </a:rPr>
              <a:t>for line in f:</a:t>
            </a:r>
          </a:p>
          <a:p>
            <a:r>
              <a:rPr lang="en-US" sz="1100" kern="1200" dirty="0">
                <a:solidFill>
                  <a:schemeClr val="tx1"/>
                </a:solidFill>
                <a:effectLst/>
                <a:latin typeface="+mn-lt"/>
                <a:ea typeface="+mn-ea"/>
                <a:cs typeface="+mn-cs"/>
              </a:rPr>
              <a:t>    tokens = </a:t>
            </a:r>
            <a:r>
              <a:rPr lang="en-US" sz="1100" kern="1200" dirty="0" err="1">
                <a:solidFill>
                  <a:schemeClr val="tx1"/>
                </a:solidFill>
                <a:effectLst/>
                <a:latin typeface="+mn-lt"/>
                <a:ea typeface="+mn-ea"/>
                <a:cs typeface="+mn-cs"/>
              </a:rPr>
              <a:t>line.split</a:t>
            </a:r>
            <a:r>
              <a:rPr lang="en-US" sz="1100" kern="1200" dirty="0">
                <a:solidFill>
                  <a:schemeClr val="tx1"/>
                </a:solidFill>
                <a:effectLst/>
                <a:latin typeface="+mn-lt"/>
                <a:ea typeface="+mn-ea"/>
                <a:cs typeface="+mn-cs"/>
              </a:rPr>
              <a:t>(",")</a:t>
            </a:r>
          </a:p>
          <a:p>
            <a:r>
              <a:rPr lang="en-US" sz="1100" kern="1200" dirty="0">
                <a:solidFill>
                  <a:schemeClr val="tx1"/>
                </a:solidFill>
                <a:effectLst/>
                <a:latin typeface="+mn-lt"/>
                <a:ea typeface="+mn-ea"/>
                <a:cs typeface="+mn-cs"/>
              </a:rPr>
              <a:t>    toPrint = tokens[0]+" followed by "+tokens[1]</a:t>
            </a:r>
          </a:p>
          <a:p>
            <a:r>
              <a:rPr lang="en-US" sz="1100" kern="1200" dirty="0">
                <a:solidFill>
                  <a:schemeClr val="tx1"/>
                </a:solidFill>
                <a:effectLst/>
                <a:latin typeface="+mn-lt"/>
                <a:ea typeface="+mn-ea"/>
                <a:cs typeface="+mn-cs"/>
              </a:rPr>
              <a:t>    print toPrint.strip()</a:t>
            </a:r>
          </a:p>
          <a:p>
            <a:r>
              <a:rPr lang="en-US" sz="1100" kern="1200" dirty="0">
                <a:solidFill>
                  <a:schemeClr val="tx1"/>
                </a:solidFill>
                <a:effectLst/>
                <a:latin typeface="+mn-lt"/>
                <a:ea typeface="+mn-ea"/>
                <a:cs typeface="+mn-cs"/>
              </a:rPr>
              <a:t>To demonstrate this script, the</a:t>
            </a:r>
            <a:r>
              <a:rPr lang="en-US" sz="1100" kern="1200" baseline="0" dirty="0">
                <a:solidFill>
                  <a:schemeClr val="tx1"/>
                </a:solidFill>
                <a:effectLst/>
                <a:latin typeface="+mn-lt"/>
                <a:ea typeface="+mn-ea"/>
                <a:cs typeface="+mn-cs"/>
              </a:rPr>
              <a:t> file gleep2 is a</a:t>
            </a:r>
            <a:r>
              <a:rPr lang="en-US" sz="1100" kern="1200" dirty="0">
                <a:solidFill>
                  <a:schemeClr val="tx1"/>
                </a:solidFill>
                <a:effectLst/>
                <a:latin typeface="+mn-lt"/>
                <a:ea typeface="+mn-ea"/>
                <a:cs typeface="+mn-cs"/>
              </a:rPr>
              <a:t> modified file of gleep, now with the commas as delimiter </a:t>
            </a:r>
          </a:p>
          <a:p>
            <a:r>
              <a:rPr lang="en-US" dirty="0"/>
              <a:t>The script</a:t>
            </a:r>
            <a:r>
              <a:rPr lang="en-US" baseline="0" dirty="0"/>
              <a:t> is called whileExample3.py</a:t>
            </a:r>
            <a:endParaRPr lang="en-US" dirty="0"/>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686313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file connect.csv has eleven comma-separated fields.</a:t>
            </a:r>
            <a:r>
              <a:rPr lang="en-US" baseline="0" dirty="0"/>
              <a:t> There are eleven tokens listed (I omitted capital “</a:t>
            </a:r>
            <a:r>
              <a:rPr lang="en-US" baseline="0" dirty="0" err="1"/>
              <a:t>i</a:t>
            </a:r>
            <a:r>
              <a:rPr lang="en-US" baseline="0" dirty="0"/>
              <a:t>” because it’s easy to confuse with the lower-case “L”). So each variable gets one field, and the line prints the contents of the first token (i.e., the first field) and the last token (</a:t>
            </a:r>
            <a:r>
              <a:rPr lang="en-US" baseline="0" dirty="0" err="1"/>
              <a:t>i.e</a:t>
            </a:r>
            <a:r>
              <a:rPr lang="en-US" baseline="0" dirty="0"/>
              <a:t>, the last field on the line).</a:t>
            </a:r>
            <a:endParaRPr lang="en-US" dirty="0"/>
          </a:p>
          <a:p>
            <a:endParaRPr lang="en-US" dirty="0"/>
          </a:p>
        </p:txBody>
      </p:sp>
      <p:sp>
        <p:nvSpPr>
          <p:cNvPr id="4" name="Slide Number Placeholder 3"/>
          <p:cNvSpPr>
            <a:spLocks noGrp="1"/>
          </p:cNvSpPr>
          <p:nvPr>
            <p:ph type="sldNum" sz="quarter" idx="10"/>
          </p:nvPr>
        </p:nvSpPr>
        <p:spPr/>
        <p:txBody>
          <a:bodyPr/>
          <a:lstStyle/>
          <a:p>
            <a:fld id="{B722EE42-A767-6949-991D-1E3D8E19A4AE}" type="slidenum">
              <a:rPr lang="en-US" smtClean="0"/>
              <a:t>13</a:t>
            </a:fld>
            <a:endParaRPr lang="en-US"/>
          </a:p>
        </p:txBody>
      </p:sp>
    </p:spTree>
    <p:extLst>
      <p:ext uri="{BB962C8B-B14F-4D97-AF65-F5344CB8AC3E}">
        <p14:creationId xmlns:p14="http://schemas.microsoft.com/office/powerpoint/2010/main" val="2543869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None/>
              <a:tabLst/>
              <a:defRPr/>
            </a:pPr>
            <a:r>
              <a:rPr lang="en-US" dirty="0"/>
              <a:t>The exercise on this slide correlates to Lab</a:t>
            </a:r>
            <a:r>
              <a:rPr lang="en-US" baseline="0" dirty="0"/>
              <a:t> Exercise 1 in 16.SeSPython_Unit3_AdvancedScripting_Lab.docx </a:t>
            </a:r>
            <a:r>
              <a:rPr lang="en-US" dirty="0"/>
              <a:t>This is really a warm-up exercise.</a:t>
            </a:r>
            <a:r>
              <a:rPr lang="en-US" baseline="0" dirty="0"/>
              <a:t> All the following ones require the extraction of field values.</a:t>
            </a:r>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20530700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review of how the Linux/*nix systems store time. It’s an integer that represents the number of seconds since the “epoch”. </a:t>
            </a:r>
          </a:p>
          <a:p>
            <a:endParaRPr lang="en-US" dirty="0"/>
          </a:p>
          <a:p>
            <a:r>
              <a:rPr lang="en-US" dirty="0"/>
              <a:t>Fun question: If the integer is stored in 32 bits, when will it overflow</a:t>
            </a:r>
            <a:r>
              <a:rPr lang="en-US" baseline="0" dirty="0"/>
              <a:t> and go back to 0?</a:t>
            </a:r>
          </a:p>
          <a:p>
            <a:endParaRPr lang="en-US" baseline="0" dirty="0"/>
          </a:p>
          <a:p>
            <a:r>
              <a:rPr lang="en-US" baseline="0" dirty="0"/>
              <a:t>Normally </a:t>
            </a:r>
            <a:r>
              <a:rPr lang="en-US" i="1" baseline="0" dirty="0"/>
              <a:t>date</a:t>
            </a:r>
            <a:r>
              <a:rPr lang="en-US" baseline="0" dirty="0"/>
              <a:t> prints the current time, but it has a formatting option that is very powerful, and an option to work with any given date. It can even work with the internal representation of a time, transforming it to something a human can understand. We’ll basically do the opposite: change a human-readable time to the internal time, which will be our timestamp.</a:t>
            </a:r>
            <a:endParaRPr lang="en-US" dirty="0"/>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13363592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None/>
              <a:tabLst/>
              <a:defRPr/>
            </a:pPr>
            <a:r>
              <a:rPr lang="en-US" baseline="0" dirty="0"/>
              <a:t>datePython.py uses the Python libraries to accomplish the task of obtaining epoch time on a Windows operating system.</a:t>
            </a:r>
          </a:p>
        </p:txBody>
      </p:sp>
    </p:spTree>
    <p:extLst>
      <p:ext uri="{BB962C8B-B14F-4D97-AF65-F5344CB8AC3E}">
        <p14:creationId xmlns:p14="http://schemas.microsoft.com/office/powerpoint/2010/main" val="21202792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by leaving the input prompt blank when using the </a:t>
            </a:r>
            <a:r>
              <a:rPr lang="en-US" i="1" dirty="0"/>
              <a:t>date</a:t>
            </a:r>
            <a:r>
              <a:rPr lang="en-US" i="0" dirty="0"/>
              <a:t> command, the time will not be affected. </a:t>
            </a:r>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11333899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Window’s users, this is where we will be able to properly obtain epoch time. This is accomplished in this python example by using the </a:t>
            </a:r>
            <a:r>
              <a:rPr lang="en-US" i="1" dirty="0"/>
              <a:t>time </a:t>
            </a:r>
            <a:r>
              <a:rPr lang="en-US" i="0" dirty="0"/>
              <a:t>library.</a:t>
            </a:r>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17389288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None/>
              <a:tabLst/>
              <a:defRPr/>
            </a:pPr>
            <a:r>
              <a:rPr lang="en-US" dirty="0"/>
              <a:t>This begins an introduction to </a:t>
            </a:r>
            <a:r>
              <a:rPr lang="en-US" i="1" dirty="0"/>
              <a:t>expr </a:t>
            </a:r>
            <a:r>
              <a:rPr lang="en-US" i="0" dirty="0"/>
              <a:t>(1),</a:t>
            </a:r>
            <a:r>
              <a:rPr lang="en-US" i="0" baseline="0" dirty="0"/>
              <a:t> a useful program. Its functionality overlaps some of that of </a:t>
            </a:r>
            <a:r>
              <a:rPr lang="en-US" i="1" baseline="0" dirty="0"/>
              <a:t>[</a:t>
            </a:r>
            <a:r>
              <a:rPr lang="en-US" i="0" baseline="0" dirty="0"/>
              <a:t> </a:t>
            </a:r>
            <a:r>
              <a:rPr lang="en-US" i="1" baseline="0" dirty="0"/>
              <a:t>(test)</a:t>
            </a:r>
            <a:r>
              <a:rPr lang="en-US" i="0" baseline="0" dirty="0"/>
              <a:t>.</a:t>
            </a:r>
            <a:endParaRPr lang="en-US" dirty="0"/>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19980516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None/>
              <a:tabLst/>
              <a:defRPr/>
            </a:pPr>
            <a:r>
              <a:rPr lang="en-US" dirty="0"/>
              <a:t>This just prints the first and last field of each line, and counts the lines</a:t>
            </a:r>
            <a:r>
              <a:rPr lang="en-US" baseline="0" dirty="0"/>
              <a:t> as the script runs. It then prints out the total number of lines.</a:t>
            </a:r>
            <a:endParaRPr lang="en-US" dirty="0"/>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805933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None/>
              <a:tabLst/>
              <a:defRPr/>
            </a:pPr>
            <a:r>
              <a:rPr lang="en-US" dirty="0"/>
              <a:t>This part</a:t>
            </a:r>
            <a:r>
              <a:rPr lang="en-US" baseline="0" dirty="0"/>
              <a:t> serves two purposes. It shows how to analyze spreadsheet data using scripts. It also shows that the scripting language we’re using is just as powerful as the language used in the module “Processing and Protecting Digital Information” to analyze the data in the spreadsheet.</a:t>
            </a:r>
            <a:endParaRPr lang="en-US" dirty="0"/>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16274292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None/>
              <a:tabLst/>
              <a:defRPr/>
            </a:pPr>
            <a:r>
              <a:rPr lang="en-US" dirty="0"/>
              <a:t>The exercise on this slide correlates to Lab</a:t>
            </a:r>
            <a:r>
              <a:rPr lang="en-US" baseline="0" dirty="0"/>
              <a:t> Exercise 2 in 16.SeSPython_Unit3_AdvancedScripting_Lab.docx </a:t>
            </a:r>
            <a:endParaRPr lang="en-US" dirty="0"/>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11088751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 exercise on this slide correlates to Lab</a:t>
            </a:r>
            <a:r>
              <a:rPr lang="en-US" baseline="0" dirty="0"/>
              <a:t> Exercise 3 in 16.SeSPython_Unit3_AdvancedScripting_Lab.docx </a:t>
            </a:r>
            <a:endParaRPr lang="en-US" dirty="0"/>
          </a:p>
          <a:p>
            <a:endParaRPr lang="en-US" dirty="0"/>
          </a:p>
          <a:p>
            <a:r>
              <a:rPr lang="en-US" dirty="0"/>
              <a:t>This exercise touches</a:t>
            </a:r>
            <a:r>
              <a:rPr lang="en-US" baseline="0" dirty="0"/>
              <a:t> on human factors, which are critical to robustness. Otherwise, people might </a:t>
            </a:r>
            <a:r>
              <a:rPr lang="en-US" baseline="0" dirty="0" err="1"/>
              <a:t>mis</a:t>
            </a:r>
            <a:r>
              <a:rPr lang="en-US" baseline="0" dirty="0"/>
              <a:t>-operate the system or script or not understand what the output means.</a:t>
            </a:r>
            <a:endParaRPr lang="en-US" dirty="0"/>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16474010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None/>
              <a:tabLst/>
              <a:defRPr/>
            </a:pPr>
            <a:r>
              <a:rPr lang="en-US" baseline="0" dirty="0"/>
              <a:t>The PowerShell command get-content allows access to specified files, in our case a python file, and can be combined with additional commands such as –replace to perform specific tasks. </a:t>
            </a:r>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a:p>
            <a:pPr marL="228600" marR="0" lvl="0" indent="-228600" algn="l" defTabSz="914400" rtl="0" eaLnBrk="1" fontAlgn="auto" latinLnBrk="0" hangingPunct="1">
              <a:lnSpc>
                <a:spcPct val="100000"/>
              </a:lnSpc>
              <a:spcBef>
                <a:spcPts val="0"/>
              </a:spcBef>
              <a:spcAft>
                <a:spcPts val="0"/>
              </a:spcAft>
              <a:buClrTx/>
              <a:buSzTx/>
              <a:buFont typeface="+mj-lt"/>
              <a:buNone/>
              <a:tabLst/>
              <a:defRPr/>
            </a:pPr>
            <a:r>
              <a:rPr lang="en-US" baseline="0" dirty="0"/>
              <a:t>This is accomplished by piping, using the “|” operator, meaning we are telling the system to take the output of one cmdlet and use it as input for another. For the example in the slide, the input is our replace command, which outputs into our python file.</a:t>
            </a:r>
          </a:p>
        </p:txBody>
      </p:sp>
    </p:spTree>
    <p:extLst>
      <p:ext uri="{BB962C8B-B14F-4D97-AF65-F5344CB8AC3E}">
        <p14:creationId xmlns:p14="http://schemas.microsoft.com/office/powerpoint/2010/main" val="10972328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Patterns can also be used to modify strings with –replace. In the pattern above, (\w+) represents the entire string, in this case “hello”, while the replacement segment, </a:t>
            </a:r>
            <a:r>
              <a:rPr lang="en-US" dirty="0">
                <a:solidFill>
                  <a:srgbClr val="6A8759"/>
                </a:solidFill>
                <a:effectLst/>
              </a:rPr>
              <a:t>'$1 world’, tells the computer where to add the word to create a new string.</a:t>
            </a:r>
          </a:p>
          <a:p>
            <a:endParaRPr lang="en-US" dirty="0">
              <a:solidFill>
                <a:srgbClr val="6A8759"/>
              </a:solidFill>
              <a:effectLst/>
            </a:endParaRPr>
          </a:p>
          <a:p>
            <a:r>
              <a:rPr lang="en-US" dirty="0">
                <a:solidFill>
                  <a:srgbClr val="6A8759"/>
                </a:solidFill>
                <a:effectLst/>
              </a:rPr>
              <a:t>‘$1’ can be thought of as a variable in our code. Using this instructs the machine to place our new string, modifies by the pattern, into the variable. In the example above, the pattern was capturing the entire word, so the result simply combines the string “hello” and “world” into “hello world”</a:t>
            </a:r>
          </a:p>
          <a:p>
            <a:endParaRPr lang="en-US" dirty="0"/>
          </a:p>
        </p:txBody>
      </p:sp>
    </p:spTree>
    <p:extLst>
      <p:ext uri="{BB962C8B-B14F-4D97-AF65-F5344CB8AC3E}">
        <p14:creationId xmlns:p14="http://schemas.microsoft.com/office/powerpoint/2010/main" val="12673011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None/>
              <a:tabLst/>
              <a:defRPr/>
            </a:pPr>
            <a:r>
              <a:rPr lang="en-US" baseline="0" dirty="0"/>
              <a:t>Remember, this must be done in PowerShell, hints the “PS” before the usual “</a:t>
            </a:r>
            <a:r>
              <a:rPr lang="en-US" sz="1200" b="0" dirty="0">
                <a:latin typeface="Courier New" charset="0"/>
                <a:ea typeface="Courier New" charset="0"/>
                <a:cs typeface="Courier New" charset="0"/>
              </a:rPr>
              <a:t>C:\User\</a:t>
            </a:r>
            <a:r>
              <a:rPr lang="en-US" sz="1200" b="0" dirty="0" err="1">
                <a:latin typeface="Courier New" charset="0"/>
                <a:ea typeface="Courier New" charset="0"/>
                <a:cs typeface="Courier New" charset="0"/>
              </a:rPr>
              <a:t>cservin</a:t>
            </a:r>
            <a:r>
              <a:rPr lang="en-US" sz="1200" b="0" dirty="0">
                <a:latin typeface="Courier New" charset="0"/>
                <a:ea typeface="Courier New" charset="0"/>
                <a:cs typeface="Courier New" charset="0"/>
              </a:rPr>
              <a:t>&gt;” used in pervious slides to apply commands.</a:t>
            </a:r>
            <a:endParaRPr lang="en-US" b="0" baseline="0" dirty="0"/>
          </a:p>
        </p:txBody>
      </p:sp>
    </p:spTree>
    <p:extLst>
      <p:ext uri="{BB962C8B-B14F-4D97-AF65-F5344CB8AC3E}">
        <p14:creationId xmlns:p14="http://schemas.microsoft.com/office/powerpoint/2010/main" val="10108971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None/>
              <a:tabLst/>
              <a:defRPr/>
            </a:pPr>
            <a:r>
              <a:rPr lang="en-US" baseline="0" dirty="0"/>
              <a:t>For example, the PS command..</a:t>
            </a:r>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a:p>
            <a:pPr marL="228600" marR="0" lvl="0" indent="-228600" algn="l" defTabSz="914400" rtl="0" eaLnBrk="1" fontAlgn="auto" latinLnBrk="0" hangingPunct="1">
              <a:lnSpc>
                <a:spcPct val="100000"/>
              </a:lnSpc>
              <a:spcBef>
                <a:spcPts val="0"/>
              </a:spcBef>
              <a:spcAft>
                <a:spcPts val="0"/>
              </a:spcAft>
              <a:buClrTx/>
              <a:buSzTx/>
              <a:buFont typeface="+mj-lt"/>
              <a:buNone/>
              <a:tabLst/>
              <a:defRPr/>
            </a:pPr>
            <a:r>
              <a:rPr lang="en-US" sz="1400" dirty="0">
                <a:latin typeface="Courier New" panose="02070309020205020404" pitchFamily="49" charset="0"/>
                <a:cs typeface="Courier New" panose="02070309020205020404" pitchFamily="49" charset="0"/>
              </a:rPr>
              <a:t>PS </a:t>
            </a:r>
            <a:r>
              <a:rPr kumimoji="0" lang="en-US" sz="1200" i="0" u="none" strike="noStrike" kern="1200" cap="none" spc="0" normalizeH="0" baseline="0" noProof="0" dirty="0">
                <a:ln>
                  <a:noFill/>
                </a:ln>
                <a:solidFill>
                  <a:prstClr val="black"/>
                </a:solidFill>
                <a:effectLst/>
                <a:uLnTx/>
                <a:uFillTx/>
                <a:latin typeface="Courier New" charset="0"/>
                <a:ea typeface="Courier New" charset="0"/>
                <a:cs typeface="Courier New" charset="0"/>
              </a:rPr>
              <a:t>C:\User\cservin&gt; </a:t>
            </a:r>
            <a:r>
              <a:rPr lang="en-US" baseline="0" dirty="0"/>
              <a:t>echo 455 | %{$_ -replace '[5-9]', '7’}</a:t>
            </a:r>
          </a:p>
          <a:p>
            <a:pPr marL="228600" marR="0" lvl="0" indent="-228600" algn="l" defTabSz="914400" rtl="0" eaLnBrk="1" fontAlgn="auto" latinLnBrk="0" hangingPunct="1">
              <a:lnSpc>
                <a:spcPct val="100000"/>
              </a:lnSpc>
              <a:spcBef>
                <a:spcPts val="0"/>
              </a:spcBef>
              <a:spcAft>
                <a:spcPts val="0"/>
              </a:spcAft>
              <a:buClrTx/>
              <a:buSzTx/>
              <a:buFont typeface="+mj-lt"/>
              <a:buNone/>
              <a:tabLst/>
              <a:defRPr/>
            </a:pPr>
            <a:r>
              <a:rPr lang="en-US" baseline="0" dirty="0"/>
              <a:t>477</a:t>
            </a:r>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a:p>
            <a:pPr marL="228600" marR="0" lvl="0" indent="-228600" algn="l" defTabSz="914400" rtl="0" eaLnBrk="1" fontAlgn="auto" latinLnBrk="0" hangingPunct="1">
              <a:lnSpc>
                <a:spcPct val="100000"/>
              </a:lnSpc>
              <a:spcBef>
                <a:spcPts val="0"/>
              </a:spcBef>
              <a:spcAft>
                <a:spcPts val="0"/>
              </a:spcAft>
              <a:buClrTx/>
              <a:buSzTx/>
              <a:buFont typeface="+mj-lt"/>
              <a:buNone/>
              <a:tabLst/>
              <a:defRPr/>
            </a:pPr>
            <a:r>
              <a:rPr lang="en-US" baseline="0" dirty="0"/>
              <a:t>In the provided string above, 455 contains two of the expression patter, both being 5, and therefore both are replaced with ‘7’</a:t>
            </a:r>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a:p>
            <a:pPr marL="228600" marR="0" lvl="0" indent="-228600" algn="l" defTabSz="914400" rtl="0" eaLnBrk="1" fontAlgn="auto" latinLnBrk="0" hangingPunct="1">
              <a:lnSpc>
                <a:spcPct val="100000"/>
              </a:lnSpc>
              <a:spcBef>
                <a:spcPts val="0"/>
              </a:spcBef>
              <a:spcAft>
                <a:spcPts val="0"/>
              </a:spcAft>
              <a:buClrTx/>
              <a:buSzTx/>
              <a:buFont typeface="+mj-lt"/>
              <a:buNone/>
              <a:tabLst/>
              <a:defRPr/>
            </a:pPr>
            <a:r>
              <a:rPr lang="en-US" baseline="0" dirty="0"/>
              <a:t>While the PS command…</a:t>
            </a:r>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a:p>
            <a:pPr marL="228600" marR="0" lvl="0" indent="-228600" algn="l" defTabSz="914400" rtl="0" eaLnBrk="1" fontAlgn="auto" latinLnBrk="0" hangingPunct="1">
              <a:lnSpc>
                <a:spcPct val="100000"/>
              </a:lnSpc>
              <a:spcBef>
                <a:spcPts val="0"/>
              </a:spcBef>
              <a:spcAft>
                <a:spcPts val="0"/>
              </a:spcAft>
              <a:buClrTx/>
              <a:buSzTx/>
              <a:buFont typeface="+mj-lt"/>
              <a:buNone/>
              <a:tabLst/>
              <a:defRPr/>
            </a:pPr>
            <a:r>
              <a:rPr lang="en-US" sz="1400" dirty="0">
                <a:latin typeface="Courier New" panose="02070309020205020404" pitchFamily="49" charset="0"/>
                <a:cs typeface="Courier New" panose="02070309020205020404" pitchFamily="49" charset="0"/>
              </a:rPr>
              <a:t>PS </a:t>
            </a:r>
            <a:r>
              <a:rPr kumimoji="0" lang="en-US" sz="1200" i="0" u="none" strike="noStrike" kern="1200" cap="none" spc="0" normalizeH="0" baseline="0" noProof="0" dirty="0">
                <a:ln>
                  <a:noFill/>
                </a:ln>
                <a:solidFill>
                  <a:prstClr val="black"/>
                </a:solidFill>
                <a:effectLst/>
                <a:uLnTx/>
                <a:uFillTx/>
                <a:latin typeface="Courier New" charset="0"/>
                <a:ea typeface="Courier New" charset="0"/>
                <a:cs typeface="Courier New" charset="0"/>
              </a:rPr>
              <a:t>C:\User\cservin&gt; </a:t>
            </a:r>
            <a:r>
              <a:rPr lang="en-US" baseline="0" dirty="0"/>
              <a:t>echo 455 | %{$_ -replace ‘(5-9)', ‘7’}</a:t>
            </a:r>
          </a:p>
          <a:p>
            <a:pPr marL="228600" marR="0" lvl="0" indent="-228600" algn="l" defTabSz="914400" rtl="0" eaLnBrk="1" fontAlgn="auto" latinLnBrk="0" hangingPunct="1">
              <a:lnSpc>
                <a:spcPct val="100000"/>
              </a:lnSpc>
              <a:spcBef>
                <a:spcPts val="0"/>
              </a:spcBef>
              <a:spcAft>
                <a:spcPts val="0"/>
              </a:spcAft>
              <a:buClrTx/>
              <a:buSzTx/>
              <a:buFont typeface="+mj-lt"/>
              <a:buNone/>
              <a:tabLst/>
              <a:defRPr/>
            </a:pPr>
            <a:r>
              <a:rPr lang="en-US" baseline="0" dirty="0"/>
              <a:t>455</a:t>
            </a:r>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a:p>
            <a:pPr marL="228600" marR="0" lvl="0" indent="-228600" algn="l" defTabSz="914400" rtl="0" eaLnBrk="1" fontAlgn="auto" latinLnBrk="0" hangingPunct="1">
              <a:lnSpc>
                <a:spcPct val="100000"/>
              </a:lnSpc>
              <a:spcBef>
                <a:spcPts val="0"/>
              </a:spcBef>
              <a:spcAft>
                <a:spcPts val="0"/>
              </a:spcAft>
              <a:buClrTx/>
              <a:buSzTx/>
              <a:buFont typeface="+mj-lt"/>
              <a:buNone/>
              <a:tabLst/>
              <a:defRPr/>
            </a:pPr>
            <a:r>
              <a:rPr lang="en-US" baseline="0" dirty="0"/>
              <a:t>However, in the provided string above, 455 does not contain ‘(5-9)’, and therefore is not modified.</a:t>
            </a:r>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2375822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8834290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31413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None/>
              <a:tabLst/>
              <a:defRPr/>
            </a:pPr>
            <a:r>
              <a:rPr lang="en-US" dirty="0"/>
              <a:t>This describes the data</a:t>
            </a:r>
            <a:r>
              <a:rPr lang="en-US" baseline="0" dirty="0"/>
              <a:t> in the file “connect.csv” in the directory 19.SeS_Unit3_AdvancedScripting_DataFiles in the Secure Scripting Module. The bullet points describe the second line and subsequent lines of the csv file; the first line contains field headers.</a:t>
            </a:r>
            <a:endParaRPr lang="en-US" dirty="0"/>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700162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where we get into</a:t>
            </a:r>
            <a:r>
              <a:rPr lang="en-US" baseline="0" dirty="0"/>
              <a:t> file analysis. We need to read in the contents of the </a:t>
            </a:r>
            <a:r>
              <a:rPr lang="en-US" baseline="0" dirty="0" err="1"/>
              <a:t>connect.csv</a:t>
            </a:r>
            <a:r>
              <a:rPr lang="en-US" baseline="0" dirty="0"/>
              <a:t> file, assign each field to a variable, and then manipulate those variables and output the results of the manipulation.</a:t>
            </a:r>
          </a:p>
          <a:p>
            <a:endParaRPr lang="en-US" baseline="0" dirty="0"/>
          </a:p>
          <a:p>
            <a:r>
              <a:rPr lang="en-US" baseline="0" dirty="0"/>
              <a:t>Because we need to loop through the file, reading a line at a time, we need an indefinite loop, so we use a </a:t>
            </a:r>
            <a:r>
              <a:rPr lang="en-US" i="1" baseline="0" dirty="0"/>
              <a:t>while</a:t>
            </a:r>
            <a:r>
              <a:rPr lang="en-US" baseline="0" dirty="0"/>
              <a:t> rather than a </a:t>
            </a:r>
            <a:r>
              <a:rPr lang="en-US" i="1" baseline="0" dirty="0"/>
              <a:t>for</a:t>
            </a:r>
            <a:r>
              <a:rPr lang="en-US" baseline="0" dirty="0"/>
              <a:t>.</a:t>
            </a:r>
          </a:p>
          <a:p>
            <a:endParaRPr lang="en-US" baseline="0" dirty="0"/>
          </a:p>
          <a:p>
            <a:r>
              <a:rPr lang="en-US" baseline="0" dirty="0"/>
              <a:t>To read from a file, we also need to redirect input so the standard input is the file, not the terminal. (We could use </a:t>
            </a:r>
            <a:r>
              <a:rPr lang="en-US" i="1" baseline="0" dirty="0"/>
              <a:t>cat</a:t>
            </a:r>
            <a:r>
              <a:rPr lang="en-US" baseline="0" dirty="0"/>
              <a:t> and a pipe, but the redirection is easier.)</a:t>
            </a:r>
            <a:endParaRPr lang="en-US" dirty="0"/>
          </a:p>
        </p:txBody>
      </p:sp>
    </p:spTree>
    <p:extLst>
      <p:ext uri="{BB962C8B-B14F-4D97-AF65-F5344CB8AC3E}">
        <p14:creationId xmlns:p14="http://schemas.microsoft.com/office/powerpoint/2010/main" val="1513500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first step in understanding how</a:t>
            </a:r>
            <a:r>
              <a:rPr lang="en-US" baseline="0" dirty="0"/>
              <a:t> to read from a file. The scripting language uses newlines, not carriage returns, to terminate lines, and it assumes input works the same way. But when you save a .csv file from an Excel spreadsheet (as we did here), Excel uses carriage returns to terminate lines. So we need to fix that. </a:t>
            </a:r>
          </a:p>
        </p:txBody>
      </p:sp>
    </p:spTree>
    <p:extLst>
      <p:ext uri="{BB962C8B-B14F-4D97-AF65-F5344CB8AC3E}">
        <p14:creationId xmlns:p14="http://schemas.microsoft.com/office/powerpoint/2010/main" val="1629991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first step in understanding how</a:t>
            </a:r>
            <a:r>
              <a:rPr lang="en-US" baseline="0" dirty="0"/>
              <a:t> to read from a file. The scripting language uses newlines, not carriage returns, to terminate lines, and it assumes input works the same way. But when you save a .csv file from an Excel spreadsheet (as we did here), Excel uses carriage returns to terminate lines. So we need to fix that. </a:t>
            </a:r>
          </a:p>
        </p:txBody>
      </p:sp>
    </p:spTree>
    <p:extLst>
      <p:ext uri="{BB962C8B-B14F-4D97-AF65-F5344CB8AC3E}">
        <p14:creationId xmlns:p14="http://schemas.microsoft.com/office/powerpoint/2010/main" val="1885692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None/>
              <a:tabLst/>
              <a:defRPr/>
            </a:pPr>
            <a:r>
              <a:rPr lang="en-US" dirty="0"/>
              <a:t>Here, the command</a:t>
            </a:r>
            <a:r>
              <a:rPr lang="en-US" baseline="0" dirty="0"/>
              <a:t> acts exactly like the command in an </a:t>
            </a:r>
            <a:r>
              <a:rPr lang="en-US" i="1" baseline="0" dirty="0"/>
              <a:t>if </a:t>
            </a:r>
            <a:r>
              <a:rPr lang="en-US" baseline="0" dirty="0"/>
              <a:t>condition. So, if it exits with an exit status code of 0, the </a:t>
            </a:r>
            <a:r>
              <a:rPr lang="en-US" i="0" baseline="0" dirty="0"/>
              <a:t>actions in the body</a:t>
            </a:r>
            <a:r>
              <a:rPr lang="en-US" baseline="0" dirty="0"/>
              <a:t> of the </a:t>
            </a:r>
            <a:r>
              <a:rPr lang="en-US" i="1" baseline="0" dirty="0"/>
              <a:t>while</a:t>
            </a:r>
            <a:r>
              <a:rPr lang="en-US" baseline="0" dirty="0"/>
              <a:t> statement is executed.</a:t>
            </a:r>
            <a:endParaRPr lang="en-US" dirty="0"/>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869718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None/>
              <a:tabLst/>
              <a:defRPr/>
            </a:pPr>
            <a:r>
              <a:rPr lang="en-US" sz="1100" kern="1200" dirty="0">
                <a:solidFill>
                  <a:schemeClr val="tx1"/>
                </a:solidFill>
                <a:effectLst/>
                <a:latin typeface="+mn-lt"/>
                <a:ea typeface="+mn-ea"/>
                <a:cs typeface="+mn-cs"/>
              </a:rPr>
              <a:t>Similar idea, using python dialects to process files, we can simply open the file and save it into a variable, f, and using the command .</a:t>
            </a:r>
            <a:r>
              <a:rPr lang="en-US" sz="1100" kern="1200" dirty="0" err="1">
                <a:solidFill>
                  <a:schemeClr val="tx1"/>
                </a:solidFill>
                <a:effectLst/>
                <a:latin typeface="+mn-lt"/>
                <a:ea typeface="+mn-ea"/>
                <a:cs typeface="+mn-cs"/>
              </a:rPr>
              <a:t>readline</a:t>
            </a:r>
            <a:r>
              <a:rPr lang="en-US" sz="1100" kern="1200" dirty="0">
                <a:solidFill>
                  <a:schemeClr val="tx1"/>
                </a:solidFill>
                <a:effectLst/>
                <a:latin typeface="+mn-lt"/>
                <a:ea typeface="+mn-ea"/>
                <a:cs typeface="+mn-cs"/>
              </a:rPr>
              <a:t>() to keep the condition true, while we read the lines (i.e., 3 and 4). Once the command is false, that is, no more lines to read from file, then terminate. Additionally, the close() command will help to avoid any additional interaction with file.</a:t>
            </a:r>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12869349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None/>
              <a:tabLst/>
              <a:defRPr/>
            </a:pPr>
            <a:r>
              <a:rPr lang="en-US" dirty="0"/>
              <a:t>The file “gleep” is in the directory 19.SeS_Unit3_AdvancedScripting_DataFiles in the Secure Scripting Module. It’s shown on the next page, too. This just shows how the fields</a:t>
            </a:r>
            <a:r>
              <a:rPr lang="en-US" baseline="0" dirty="0"/>
              <a:t> work.</a:t>
            </a:r>
            <a:endParaRPr lang="en-US" dirty="0"/>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10560430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10" name="Group 9"/>
          <p:cNvGrpSpPr/>
          <p:nvPr/>
        </p:nvGrpSpPr>
        <p:grpSpPr>
          <a:xfrm>
            <a:off x="2249552" y="3401981"/>
            <a:ext cx="5372100" cy="2059641"/>
            <a:chOff x="914400" y="3657600"/>
            <a:chExt cx="7162800" cy="2059641"/>
          </a:xfrm>
        </p:grpSpPr>
        <p:sp>
          <p:nvSpPr>
            <p:cNvPr id="11" name="Rectangle 10"/>
            <p:cNvSpPr/>
            <p:nvPr/>
          </p:nvSpPr>
          <p:spPr>
            <a:xfrm>
              <a:off x="914400" y="3657600"/>
              <a:ext cx="7162800" cy="1295400"/>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Rectangle 11"/>
            <p:cNvSpPr/>
            <p:nvPr/>
          </p:nvSpPr>
          <p:spPr>
            <a:xfrm>
              <a:off x="914400" y="5069541"/>
              <a:ext cx="7162800" cy="647700"/>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Rectangle 12"/>
            <p:cNvSpPr/>
            <p:nvPr/>
          </p:nvSpPr>
          <p:spPr>
            <a:xfrm>
              <a:off x="914400" y="3657600"/>
              <a:ext cx="228600" cy="1295400"/>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Rectangle 13"/>
            <p:cNvSpPr/>
            <p:nvPr/>
          </p:nvSpPr>
          <p:spPr>
            <a:xfrm>
              <a:off x="914400" y="5069541"/>
              <a:ext cx="228600" cy="647700"/>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5" name="Title 1"/>
          <p:cNvSpPr>
            <a:spLocks noGrp="1"/>
          </p:cNvSpPr>
          <p:nvPr>
            <p:ph type="ctrTitle" hasCustomPrompt="1"/>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Module Name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Click to edit Master text styles</a:t>
            </a:r>
          </a:p>
        </p:txBody>
      </p:sp>
      <p:pic>
        <p:nvPicPr>
          <p:cNvPr id="2" name="Picture 1" descr="Logo for Catalyzing Computing and Cybersecurity in Community Colleges (C5)" title="C5 logo"/>
          <p:cNvPicPr>
            <a:picLocks noChangeAspect="1"/>
          </p:cNvPicPr>
          <p:nvPr/>
        </p:nvPicPr>
        <p:blipFill>
          <a:blip r:embed="rId2"/>
          <a:stretch>
            <a:fillRect/>
          </a:stretch>
        </p:blipFill>
        <p:spPr>
          <a:xfrm>
            <a:off x="417271" y="283768"/>
            <a:ext cx="1883002" cy="1870957"/>
          </a:xfrm>
          <a:prstGeom prst="rect">
            <a:avLst/>
          </a:prstGeom>
        </p:spPr>
      </p:pic>
      <p:pic>
        <p:nvPicPr>
          <p:cNvPr id="3" name="Picture 2" descr="Logo for the National Science Foundation (NSF), which provides Catalyzing Computing and Cybersecurity in Community Colleges (C5) with grant funding." title="National Science Foundation logo"/>
          <p:cNvPicPr>
            <a:picLocks noChangeAspect="1"/>
          </p:cNvPicPr>
          <p:nvPr/>
        </p:nvPicPr>
        <p:blipFill>
          <a:blip r:embed="rId3"/>
          <a:stretch>
            <a:fillRect/>
          </a:stretch>
        </p:blipFill>
        <p:spPr>
          <a:xfrm>
            <a:off x="7414634" y="283768"/>
            <a:ext cx="1210054" cy="1210054"/>
          </a:xfrm>
          <a:prstGeom prst="rect">
            <a:avLst/>
          </a:prstGeom>
        </p:spPr>
      </p:pic>
    </p:spTree>
    <p:extLst>
      <p:ext uri="{BB962C8B-B14F-4D97-AF65-F5344CB8AC3E}">
        <p14:creationId xmlns:p14="http://schemas.microsoft.com/office/powerpoint/2010/main" val="1004547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365126"/>
            <a:ext cx="7886700" cy="1325563"/>
          </a:xfrm>
          <a:prstGeom prst="rect">
            <a:avLst/>
          </a:prstGeom>
        </p:spPr>
        <p:txBody>
          <a:bodyPr/>
          <a:lstStyle>
            <a:lvl1pPr>
              <a:defRPr/>
            </a:lvl1pPr>
          </a:lstStyle>
          <a:p>
            <a:r>
              <a:rPr lang="en-US" dirty="0"/>
              <a:t>Slide Title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778B521E-D78F-42DB-B239-87581B7191DC}" type="slidenum">
              <a:rPr lang="en-US" smtClean="0"/>
              <a:t>‹#›</a:t>
            </a:fld>
            <a:endParaRPr lang="en-US"/>
          </a:p>
        </p:txBody>
      </p:sp>
    </p:spTree>
    <p:extLst>
      <p:ext uri="{BB962C8B-B14F-4D97-AF65-F5344CB8AC3E}">
        <p14:creationId xmlns:p14="http://schemas.microsoft.com/office/powerpoint/2010/main" val="333275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778B521E-D78F-42DB-B239-87581B7191DC}" type="slidenum">
              <a:rPr lang="en-US" smtClean="0"/>
              <a:t>‹#›</a:t>
            </a:fld>
            <a:endParaRPr lang="en-US"/>
          </a:p>
        </p:txBody>
      </p:sp>
    </p:spTree>
    <p:extLst>
      <p:ext uri="{BB962C8B-B14F-4D97-AF65-F5344CB8AC3E}">
        <p14:creationId xmlns:p14="http://schemas.microsoft.com/office/powerpoint/2010/main" val="188269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778B521E-D78F-42DB-B239-87581B7191DC}" type="slidenum">
              <a:rPr lang="en-US" smtClean="0"/>
              <a:t>‹#›</a:t>
            </a:fld>
            <a:endParaRPr lang="en-US"/>
          </a:p>
        </p:txBody>
      </p:sp>
    </p:spTree>
    <p:extLst>
      <p:ext uri="{BB962C8B-B14F-4D97-AF65-F5344CB8AC3E}">
        <p14:creationId xmlns:p14="http://schemas.microsoft.com/office/powerpoint/2010/main" val="2810068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778B521E-D78F-42DB-B239-87581B7191DC}" type="slidenum">
              <a:rPr lang="en-US" smtClean="0"/>
              <a:t>‹#›</a:t>
            </a:fld>
            <a:endParaRPr lang="en-US"/>
          </a:p>
        </p:txBody>
      </p:sp>
    </p:spTree>
    <p:extLst>
      <p:ext uri="{BB962C8B-B14F-4D97-AF65-F5344CB8AC3E}">
        <p14:creationId xmlns:p14="http://schemas.microsoft.com/office/powerpoint/2010/main" val="21918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778B521E-D78F-42DB-B239-87581B7191DC}" type="slidenum">
              <a:rPr lang="en-US" smtClean="0"/>
              <a:t>‹#›</a:t>
            </a:fld>
            <a:endParaRPr lang="en-US"/>
          </a:p>
        </p:txBody>
      </p:sp>
    </p:spTree>
    <p:extLst>
      <p:ext uri="{BB962C8B-B14F-4D97-AF65-F5344CB8AC3E}">
        <p14:creationId xmlns:p14="http://schemas.microsoft.com/office/powerpoint/2010/main" val="403105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778B521E-D78F-42DB-B239-87581B7191DC}" type="slidenum">
              <a:rPr lang="en-US" smtClean="0"/>
              <a:t>‹#›</a:t>
            </a:fld>
            <a:endParaRPr lang="en-US"/>
          </a:p>
        </p:txBody>
      </p:sp>
    </p:spTree>
    <p:extLst>
      <p:ext uri="{BB962C8B-B14F-4D97-AF65-F5344CB8AC3E}">
        <p14:creationId xmlns:p14="http://schemas.microsoft.com/office/powerpoint/2010/main" val="1996242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Drag picture to placeholder or click icon to add</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778B521E-D78F-42DB-B239-87581B7191DC}" type="slidenum">
              <a:rPr lang="en-US" smtClean="0"/>
              <a:t>‹#›</a:t>
            </a:fld>
            <a:endParaRPr lang="en-US"/>
          </a:p>
        </p:txBody>
      </p:sp>
    </p:spTree>
    <p:extLst>
      <p:ext uri="{BB962C8B-B14F-4D97-AF65-F5344CB8AC3E}">
        <p14:creationId xmlns:p14="http://schemas.microsoft.com/office/powerpoint/2010/main" val="2350916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Last Slide">
    <p:spTree>
      <p:nvGrpSpPr>
        <p:cNvPr id="1" name=""/>
        <p:cNvGrpSpPr/>
        <p:nvPr/>
      </p:nvGrpSpPr>
      <p:grpSpPr>
        <a:xfrm>
          <a:off x="0" y="0"/>
          <a:ext cx="0" cy="0"/>
          <a:chOff x="0" y="0"/>
          <a:chExt cx="0" cy="0"/>
        </a:xfrm>
      </p:grpSpPr>
      <p:pic>
        <p:nvPicPr>
          <p:cNvPr id="3" name="Picture 2" descr="Logo for Catalyzing Computing and Cybersecurity in Community Colleges (C5)" title="C5 logo"/>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75666" y="285406"/>
            <a:ext cx="2173695" cy="2205494"/>
          </a:xfrm>
          <a:prstGeom prst="rect">
            <a:avLst/>
          </a:prstGeom>
        </p:spPr>
      </p:pic>
      <p:sp>
        <p:nvSpPr>
          <p:cNvPr id="4" name="TextBox 3"/>
          <p:cNvSpPr txBox="1"/>
          <p:nvPr/>
        </p:nvSpPr>
        <p:spPr>
          <a:xfrm>
            <a:off x="1593410" y="2706987"/>
            <a:ext cx="6260240" cy="369332"/>
          </a:xfrm>
          <a:prstGeom prst="rect">
            <a:avLst/>
          </a:prstGeom>
          <a:noFill/>
        </p:spPr>
        <p:txBody>
          <a:bodyPr wrap="none" rtlCol="0">
            <a:spAutoFit/>
          </a:bodyPr>
          <a:lstStyle/>
          <a:p>
            <a:pPr algn="ctr"/>
            <a:r>
              <a:rPr lang="en-US" sz="1800" b="1" kern="1200" dirty="0">
                <a:solidFill>
                  <a:schemeClr val="tx1"/>
                </a:solidFill>
                <a:effectLst/>
                <a:latin typeface="+mn-lt"/>
                <a:ea typeface="+mn-ea"/>
                <a:cs typeface="+mn-cs"/>
              </a:rPr>
              <a:t>Catalyzing Computing and Cybersecurity in Community Colleges</a:t>
            </a:r>
            <a:endParaRPr lang="en-US" dirty="0"/>
          </a:p>
        </p:txBody>
      </p:sp>
      <p:sp>
        <p:nvSpPr>
          <p:cNvPr id="6" name="TextBox 5"/>
          <p:cNvSpPr txBox="1"/>
          <p:nvPr/>
        </p:nvSpPr>
        <p:spPr>
          <a:xfrm>
            <a:off x="2271988" y="3339724"/>
            <a:ext cx="4581053" cy="1323439"/>
          </a:xfrm>
          <a:prstGeom prst="rect">
            <a:avLst/>
          </a:prstGeom>
          <a:noFill/>
        </p:spPr>
        <p:txBody>
          <a:bodyPr wrap="square" rtlCol="0">
            <a:spAutoFit/>
          </a:bodyPr>
          <a:lstStyle/>
          <a:p>
            <a:pPr algn="ctr"/>
            <a:r>
              <a:rPr lang="en-US" sz="1600" kern="1200" dirty="0">
                <a:solidFill>
                  <a:schemeClr val="tx1"/>
                </a:solidFill>
                <a:effectLst/>
                <a:latin typeface="+mn-lt"/>
                <a:ea typeface="+mn-ea"/>
                <a:cs typeface="+mn-cs"/>
              </a:rPr>
              <a:t>is funded by a National Science Foundation grant and is located at Whatcom Community College</a:t>
            </a:r>
          </a:p>
          <a:p>
            <a:pPr algn="ctr"/>
            <a:r>
              <a:rPr lang="en-US" sz="1600" kern="1200" dirty="0">
                <a:solidFill>
                  <a:schemeClr val="tx1"/>
                </a:solidFill>
                <a:effectLst/>
                <a:latin typeface="+mn-lt"/>
                <a:ea typeface="+mn-ea"/>
                <a:cs typeface="+mn-cs"/>
              </a:rPr>
              <a:t> </a:t>
            </a:r>
          </a:p>
          <a:p>
            <a:pPr algn="ctr"/>
            <a:r>
              <a:rPr lang="en-US" sz="1600" kern="1200" dirty="0">
                <a:solidFill>
                  <a:schemeClr val="tx1"/>
                </a:solidFill>
                <a:effectLst/>
                <a:latin typeface="+mn-lt"/>
                <a:ea typeface="+mn-ea"/>
                <a:cs typeface="+mn-cs"/>
              </a:rPr>
              <a:t>237 West Kellogg Road</a:t>
            </a:r>
          </a:p>
          <a:p>
            <a:pPr algn="ctr"/>
            <a:r>
              <a:rPr lang="en-US" sz="1600" kern="1200" dirty="0">
                <a:solidFill>
                  <a:schemeClr val="tx1"/>
                </a:solidFill>
                <a:effectLst/>
                <a:latin typeface="+mn-lt"/>
                <a:ea typeface="+mn-ea"/>
                <a:cs typeface="+mn-cs"/>
              </a:rPr>
              <a:t>Bellingham, WA 98226</a:t>
            </a:r>
          </a:p>
        </p:txBody>
      </p:sp>
      <p:sp>
        <p:nvSpPr>
          <p:cNvPr id="7" name="TextBox 6"/>
          <p:cNvSpPr txBox="1"/>
          <p:nvPr/>
        </p:nvSpPr>
        <p:spPr>
          <a:xfrm>
            <a:off x="3616427" y="4757291"/>
            <a:ext cx="1892174" cy="338554"/>
          </a:xfrm>
          <a:prstGeom prst="rect">
            <a:avLst/>
          </a:prstGeom>
          <a:noFill/>
        </p:spPr>
        <p:txBody>
          <a:bodyPr wrap="square" rtlCol="0">
            <a:spAutoFit/>
          </a:bodyPr>
          <a:lstStyle/>
          <a:p>
            <a:r>
              <a:rPr lang="en-US" sz="1600" b="1" kern="1200" dirty="0">
                <a:solidFill>
                  <a:schemeClr val="tx1"/>
                </a:solidFill>
                <a:effectLst/>
                <a:latin typeface="+mn-lt"/>
                <a:ea typeface="+mn-ea"/>
                <a:cs typeface="+mn-cs"/>
              </a:rPr>
              <a:t>www.C5colleges.org</a:t>
            </a:r>
            <a:endParaRPr lang="en-US" sz="1600" dirty="0"/>
          </a:p>
        </p:txBody>
      </p:sp>
      <p:pic>
        <p:nvPicPr>
          <p:cNvPr id="8" name="Picture 7" title="National Science Foundation log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0063" y="5302879"/>
            <a:ext cx="1104900" cy="1104900"/>
          </a:xfrm>
          <a:prstGeom prst="rect">
            <a:avLst/>
          </a:prstGeom>
        </p:spPr>
      </p:pic>
    </p:spTree>
    <p:extLst>
      <p:ext uri="{BB962C8B-B14F-4D97-AF65-F5344CB8AC3E}">
        <p14:creationId xmlns:p14="http://schemas.microsoft.com/office/powerpoint/2010/main" val="32170576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c5colleges.org/"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s://creativecommons.org/licenses/by/4.0/"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title="Page Number"/>
          <p:cNvSpPr>
            <a:spLocks noGrp="1"/>
          </p:cNvSpPr>
          <p:nvPr>
            <p:ph type="sldNum" sz="quarter" idx="4"/>
          </p:nvPr>
        </p:nvSpPr>
        <p:spPr>
          <a:xfrm>
            <a:off x="8019661" y="6329898"/>
            <a:ext cx="49568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8B521E-D78F-42DB-B239-87581B7191DC}" type="slidenum">
              <a:rPr lang="en-US" smtClean="0"/>
              <a:pPr/>
              <a:t>‹#›</a:t>
            </a:fld>
            <a:endParaRPr lang="en-US" dirty="0"/>
          </a:p>
        </p:txBody>
      </p:sp>
      <p:sp>
        <p:nvSpPr>
          <p:cNvPr id="7" name="Title Placeholder 6"/>
          <p:cNvSpPr>
            <a:spLocks noGrp="1"/>
          </p:cNvSpPr>
          <p:nvPr>
            <p:ph type="title"/>
          </p:nvPr>
        </p:nvSpPr>
        <p:spPr>
          <a:xfrm>
            <a:off x="628650" y="457200"/>
            <a:ext cx="5685995" cy="1101133"/>
          </a:xfrm>
          <a:prstGeom prst="rect">
            <a:avLst/>
          </a:prstGeom>
        </p:spPr>
        <p:txBody>
          <a:bodyPr vert="horz" lIns="91440" tIns="45720" rIns="91440" bIns="45720" rtlCol="0" anchor="ctr">
            <a:normAutofit/>
          </a:bodyPr>
          <a:lstStyle/>
          <a:p>
            <a:r>
              <a:rPr lang="en-US"/>
              <a:t>Click to edit Master title style</a:t>
            </a:r>
            <a:endParaRPr lang="en-US" dirty="0"/>
          </a:p>
        </p:txBody>
      </p:sp>
      <p:pic>
        <p:nvPicPr>
          <p:cNvPr id="12" name="Picture 11" descr="Except where otherwise noted, content in this document is licensed under a Creative Commons Attribution 4.0 International license." title="Creative Commons Logo"/>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28650" y="6463019"/>
            <a:ext cx="720197" cy="295275"/>
          </a:xfrm>
          <a:prstGeom prst="rect">
            <a:avLst/>
          </a:prstGeom>
        </p:spPr>
      </p:pic>
      <p:sp>
        <p:nvSpPr>
          <p:cNvPr id="4" name="Text Placeholder 3"/>
          <p:cNvSpPr>
            <a:spLocks noGrp="1"/>
          </p:cNvSpPr>
          <p:nvPr>
            <p:ph type="body" idx="1"/>
          </p:nvPr>
        </p:nvSpPr>
        <p:spPr>
          <a:xfrm>
            <a:off x="628650" y="1825625"/>
            <a:ext cx="7886700" cy="4482632"/>
          </a:xfrm>
          <a:prstGeom prst="rect">
            <a:avLst/>
          </a:prstGeom>
        </p:spPr>
        <p:txBody>
          <a:bodyPr vert="horz" lIns="91440" tIns="45720" rIns="91440" bIns="45720" rtlCol="0">
            <a:normAutofit/>
          </a:body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dirty="0"/>
              <a:t>Click to edit M</a:t>
            </a:r>
          </a:p>
          <a:p>
            <a:pPr lvl="0"/>
            <a:r>
              <a:rPr lang="en-US" dirty="0"/>
              <a:t>aster text styles</a:t>
            </a:r>
          </a:p>
          <a:p>
            <a:pPr lvl="1"/>
            <a:r>
              <a:rPr lang="en-US" dirty="0"/>
              <a:t>Second </a:t>
            </a:r>
            <a:r>
              <a:rPr lang="en-US" dirty="0" err="1"/>
              <a:t>levelThird</a:t>
            </a:r>
            <a:r>
              <a:rPr lang="en-US" dirty="0"/>
              <a:t> level</a:t>
            </a:r>
          </a:p>
          <a:p>
            <a:pPr lvl="3"/>
            <a:r>
              <a:rPr lang="en-US" dirty="0"/>
              <a:t>Fourth level</a:t>
            </a:r>
          </a:p>
          <a:p>
            <a:pPr lvl="4"/>
            <a:r>
              <a:rPr lang="en-US" dirty="0"/>
              <a:t>Fifth level</a:t>
            </a:r>
          </a:p>
        </p:txBody>
      </p:sp>
      <p:sp>
        <p:nvSpPr>
          <p:cNvPr id="13" name="Rectangle 2"/>
          <p:cNvSpPr>
            <a:spLocks noChangeArrowheads="1"/>
          </p:cNvSpPr>
          <p:nvPr/>
        </p:nvSpPr>
        <p:spPr bwMode="auto">
          <a:xfrm>
            <a:off x="1" y="90100"/>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15" name="Rectangle 3"/>
          <p:cNvSpPr>
            <a:spLocks noChangeArrowheads="1"/>
          </p:cNvSpPr>
          <p:nvPr/>
        </p:nvSpPr>
        <p:spPr bwMode="auto">
          <a:xfrm rot="10800000" flipV="1">
            <a:off x="1397918" y="6420127"/>
            <a:ext cx="4147458" cy="438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lvl1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1pPr>
            <a:lvl2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2pPr>
            <a:lvl3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3pPr>
            <a:lvl4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4pPr>
            <a:lvl5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5pPr>
            <a:lvl6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6pPr>
            <a:lvl7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7pPr>
            <a:lvl8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8pPr>
            <a:lvl9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tabLst>
                <a:tab pos="2228850" algn="ctr"/>
                <a:tab pos="4457700" algn="r"/>
              </a:tabLst>
            </a:pPr>
            <a:r>
              <a:rPr kumimoji="0" lang="en-US" altLang="en-US" sz="525"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This document is licensed with a </a:t>
            </a:r>
            <a:r>
              <a:rPr kumimoji="0" lang="en-US"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hlinkClick r:id="rId12"/>
              </a:rPr>
              <a:t>Creative Commons Attribution 4.0 International License</a:t>
            </a:r>
            <a:r>
              <a:rPr kumimoji="0" lang="en-US" altLang="en-US" sz="1200" b="0" i="0" u="none" strike="noStrike" cap="none" normalizeH="0" baseline="0" dirty="0">
                <a:ln>
                  <a:noFill/>
                </a:ln>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©2017  </a:t>
            </a:r>
            <a:r>
              <a:rPr kumimoji="0" lang="en-US" altLang="en-US" sz="12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hlinkClick r:id="rId13"/>
              </a:rPr>
              <a:t>www.C5colleges.org</a:t>
            </a:r>
            <a:endParaRPr kumimoji="0" lang="en-US" altLang="en-US" sz="135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2196130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marR="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Secure Scripting--Python</a:t>
            </a:r>
          </a:p>
        </p:txBody>
      </p:sp>
      <p:sp>
        <p:nvSpPr>
          <p:cNvPr id="3" name="Text Placeholder 2"/>
          <p:cNvSpPr>
            <a:spLocks noGrp="1"/>
          </p:cNvSpPr>
          <p:nvPr>
            <p:ph type="body" sz="quarter" idx="13"/>
          </p:nvPr>
        </p:nvSpPr>
        <p:spPr/>
        <p:txBody>
          <a:bodyPr>
            <a:noAutofit/>
          </a:bodyPr>
          <a:lstStyle/>
          <a:p>
            <a:r>
              <a:rPr lang="en-US" sz="2000" b="1" dirty="0">
                <a:solidFill>
                  <a:schemeClr val="accent5">
                    <a:lumMod val="75000"/>
                  </a:schemeClr>
                </a:solidFill>
                <a:latin typeface="+mj-lt"/>
              </a:rPr>
              <a:t>Advanced Scripting</a:t>
            </a:r>
          </a:p>
        </p:txBody>
      </p:sp>
    </p:spTree>
    <p:extLst>
      <p:ext uri="{BB962C8B-B14F-4D97-AF65-F5344CB8AC3E}">
        <p14:creationId xmlns:p14="http://schemas.microsoft.com/office/powerpoint/2010/main" val="1420157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886700" cy="1325563"/>
          </a:xfrm>
        </p:spPr>
        <p:txBody>
          <a:bodyPr>
            <a:normAutofit/>
          </a:bodyPr>
          <a:lstStyle/>
          <a:p>
            <a:r>
              <a:rPr lang="en-US" dirty="0"/>
              <a:t>Multiple Fields per Input Line: </a:t>
            </a:r>
            <a:r>
              <a:rPr lang="en-US" dirty="0">
                <a:latin typeface="Courier New" charset="0"/>
                <a:ea typeface="Courier New" charset="0"/>
                <a:cs typeface="Courier New" charset="0"/>
              </a:rPr>
              <a:t>whileExample2.py</a:t>
            </a:r>
            <a:endParaRPr lang="en-US" dirty="0"/>
          </a:p>
        </p:txBody>
      </p:sp>
      <p:sp>
        <p:nvSpPr>
          <p:cNvPr id="3" name="Content Placeholder 2"/>
          <p:cNvSpPr>
            <a:spLocks noGrp="1"/>
          </p:cNvSpPr>
          <p:nvPr>
            <p:ph idx="1"/>
          </p:nvPr>
        </p:nvSpPr>
        <p:spPr>
          <a:xfrm>
            <a:off x="533399" y="1295400"/>
            <a:ext cx="8523052" cy="4800600"/>
          </a:xfrm>
        </p:spPr>
        <p:txBody>
          <a:bodyPr>
            <a:noAutofit/>
          </a:bodyPr>
          <a:lstStyle/>
          <a:p>
            <a:pPr marL="0" indent="0">
              <a:buNone/>
            </a:pPr>
            <a:r>
              <a:rPr lang="en-US" dirty="0"/>
              <a:t>This copies the contents of the file “</a:t>
            </a:r>
            <a:r>
              <a:rPr lang="en-US" sz="2400" dirty="0">
                <a:latin typeface="Courier New" charset="0"/>
                <a:ea typeface="Courier New" charset="0"/>
                <a:cs typeface="Courier New" charset="0"/>
              </a:rPr>
              <a:t>gleep</a:t>
            </a:r>
            <a:r>
              <a:rPr lang="en-US" dirty="0"/>
              <a:t>” to the output.</a:t>
            </a:r>
          </a:p>
          <a:p>
            <a:pPr marL="0" indent="0">
              <a:buNone/>
            </a:pPr>
            <a:r>
              <a:rPr lang="en-US" sz="1800" b="1" dirty="0">
                <a:latin typeface="Courier New" panose="02070309020205020404" pitchFamily="49" charset="0"/>
                <a:cs typeface="Courier New" panose="02070309020205020404" pitchFamily="49" charset="0"/>
              </a:rPr>
              <a:t>	1	f </a:t>
            </a:r>
            <a:r>
              <a:rPr lang="en-US" sz="1800" b="1" dirty="0">
                <a:solidFill>
                  <a:srgbClr val="FFC000"/>
                </a:solidFill>
                <a:latin typeface="Courier New" panose="02070309020205020404" pitchFamily="49" charset="0"/>
                <a:cs typeface="Courier New" panose="02070309020205020404" pitchFamily="49" charset="0"/>
              </a:rPr>
              <a:t>=</a:t>
            </a:r>
            <a:r>
              <a:rPr lang="en-US" sz="1800" b="1" dirty="0">
                <a:latin typeface="Courier New" panose="02070309020205020404" pitchFamily="49" charset="0"/>
                <a:cs typeface="Courier New" panose="02070309020205020404" pitchFamily="49" charset="0"/>
              </a:rPr>
              <a:t> </a:t>
            </a:r>
            <a:r>
              <a:rPr lang="en-US" sz="1800" b="1" dirty="0">
                <a:solidFill>
                  <a:schemeClr val="accent1">
                    <a:lumMod val="75000"/>
                  </a:schemeClr>
                </a:solidFill>
                <a:latin typeface="Courier New" panose="02070309020205020404" pitchFamily="49" charset="0"/>
                <a:cs typeface="Courier New" panose="02070309020205020404" pitchFamily="49" charset="0"/>
              </a:rPr>
              <a:t>open</a:t>
            </a:r>
            <a:r>
              <a:rPr lang="en-US" sz="1800" b="1" dirty="0">
                <a:latin typeface="Courier New" panose="02070309020205020404" pitchFamily="49" charset="0"/>
                <a:cs typeface="Courier New" panose="02070309020205020404" pitchFamily="49" charset="0"/>
              </a:rPr>
              <a:t>(</a:t>
            </a:r>
            <a:r>
              <a:rPr lang="en-US" sz="1800" b="1" dirty="0">
                <a:solidFill>
                  <a:schemeClr val="accent6"/>
                </a:solidFill>
                <a:latin typeface="Courier New" panose="02070309020205020404" pitchFamily="49" charset="0"/>
                <a:cs typeface="Courier New" panose="02070309020205020404" pitchFamily="49" charset="0"/>
              </a:rPr>
              <a:t>"gleep",'r’</a:t>
            </a:r>
            <a:r>
              <a:rPr lang="en-US" sz="1800" b="1" dirty="0">
                <a:latin typeface="Courier New" panose="02070309020205020404" pitchFamily="49" charset="0"/>
                <a:cs typeface="Courier New" panose="02070309020205020404" pitchFamily="49" charset="0"/>
              </a:rPr>
              <a:t>)</a:t>
            </a:r>
          </a:p>
          <a:p>
            <a:pPr marL="0" indent="0">
              <a:buNone/>
            </a:pPr>
            <a:r>
              <a:rPr lang="en-US" sz="1800" b="1" dirty="0">
                <a:latin typeface="Courier New" panose="02070309020205020404" pitchFamily="49" charset="0"/>
                <a:cs typeface="Courier New" panose="02070309020205020404" pitchFamily="49" charset="0"/>
              </a:rPr>
              <a:t>	2	line </a:t>
            </a:r>
            <a:r>
              <a:rPr lang="en-US" sz="1800" b="1" dirty="0">
                <a:solidFill>
                  <a:srgbClr val="FFC000"/>
                </a:solidFill>
                <a:latin typeface="Courier New" panose="02070309020205020404" pitchFamily="49" charset="0"/>
                <a:cs typeface="Courier New" panose="02070309020205020404" pitchFamily="49" charset="0"/>
              </a:rPr>
              <a:t>=</a:t>
            </a:r>
            <a:r>
              <a:rPr lang="en-US" sz="1800" b="1" dirty="0">
                <a:latin typeface="Courier New" panose="02070309020205020404" pitchFamily="49" charset="0"/>
                <a:cs typeface="Courier New" panose="02070309020205020404" pitchFamily="49" charset="0"/>
              </a:rPr>
              <a:t> f.readline()</a:t>
            </a:r>
          </a:p>
          <a:p>
            <a:pPr marL="0" indent="0">
              <a:buNone/>
            </a:pPr>
            <a:r>
              <a:rPr lang="en-US" sz="1800" b="1" dirty="0">
                <a:latin typeface="Courier New" panose="02070309020205020404" pitchFamily="49" charset="0"/>
                <a:cs typeface="Courier New" panose="02070309020205020404" pitchFamily="49" charset="0"/>
              </a:rPr>
              <a:t>	3	</a:t>
            </a:r>
            <a:r>
              <a:rPr lang="en-US" sz="1800" b="1" dirty="0">
                <a:solidFill>
                  <a:srgbClr val="FFC000"/>
                </a:solidFill>
                <a:latin typeface="Courier New" panose="02070309020205020404" pitchFamily="49" charset="0"/>
                <a:cs typeface="Courier New" panose="02070309020205020404" pitchFamily="49" charset="0"/>
              </a:rPr>
              <a:t>while</a:t>
            </a:r>
            <a:r>
              <a:rPr lang="en-US" sz="1800" b="1" dirty="0">
                <a:latin typeface="Courier New" panose="02070309020205020404" pitchFamily="49" charset="0"/>
                <a:cs typeface="Courier New" panose="02070309020205020404" pitchFamily="49" charset="0"/>
              </a:rPr>
              <a:t> line :</a:t>
            </a:r>
          </a:p>
          <a:p>
            <a:pPr marL="0" indent="0">
              <a:buNone/>
            </a:pPr>
            <a:r>
              <a:rPr lang="en-US" sz="1800" b="1" dirty="0">
                <a:latin typeface="Courier New" panose="02070309020205020404" pitchFamily="49" charset="0"/>
                <a:cs typeface="Courier New" panose="02070309020205020404" pitchFamily="49" charset="0"/>
              </a:rPr>
              <a:t>	4		tokens </a:t>
            </a:r>
            <a:r>
              <a:rPr lang="en-US" sz="1800" b="1" dirty="0">
                <a:solidFill>
                  <a:srgbClr val="FFC000"/>
                </a:solidFill>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line.split()</a:t>
            </a:r>
          </a:p>
          <a:p>
            <a:pPr marL="0" indent="0">
              <a:buNone/>
            </a:pPr>
            <a:r>
              <a:rPr lang="en-US" sz="1800" b="1" dirty="0">
                <a:latin typeface="Courier New" panose="02070309020205020404" pitchFamily="49" charset="0"/>
                <a:cs typeface="Courier New" panose="02070309020205020404" pitchFamily="49" charset="0"/>
              </a:rPr>
              <a:t>	5		</a:t>
            </a:r>
            <a:r>
              <a:rPr lang="en-US" sz="1800" b="1" dirty="0">
                <a:solidFill>
                  <a:srgbClr val="FFC000"/>
                </a:solidFill>
                <a:latin typeface="Courier New" panose="02070309020205020404" pitchFamily="49" charset="0"/>
                <a:cs typeface="Courier New" panose="02070309020205020404" pitchFamily="49" charset="0"/>
              </a:rPr>
              <a:t>print</a:t>
            </a:r>
            <a:r>
              <a:rPr lang="en-US" sz="1800" b="1" dirty="0">
                <a:latin typeface="Courier New" panose="02070309020205020404" pitchFamily="49" charset="0"/>
                <a:cs typeface="Courier New" panose="02070309020205020404" pitchFamily="49" charset="0"/>
              </a:rPr>
              <a:t>(tokens[</a:t>
            </a:r>
            <a:r>
              <a:rPr lang="en-US" sz="1800" b="1" dirty="0">
                <a:solidFill>
                  <a:srgbClr val="00FF00"/>
                </a:solidFill>
                <a:latin typeface="Courier New" panose="02070309020205020404" pitchFamily="49" charset="0"/>
                <a:cs typeface="Courier New" panose="02070309020205020404" pitchFamily="49" charset="0"/>
              </a:rPr>
              <a:t>0</a:t>
            </a:r>
            <a:r>
              <a:rPr lang="en-US" sz="1800" b="1" dirty="0">
                <a:latin typeface="Courier New" panose="02070309020205020404" pitchFamily="49" charset="0"/>
                <a:cs typeface="Courier New" panose="02070309020205020404" pitchFamily="49" charset="0"/>
              </a:rPr>
              <a:t>],</a:t>
            </a:r>
            <a:r>
              <a:rPr lang="en-US" sz="1800" b="1" dirty="0">
                <a:solidFill>
                  <a:schemeClr val="accent6"/>
                </a:solidFill>
                <a:latin typeface="Courier New" panose="02070309020205020404" pitchFamily="49" charset="0"/>
                <a:cs typeface="Courier New" panose="02070309020205020404" pitchFamily="49" charset="0"/>
              </a:rPr>
              <a:t>"</a:t>
            </a:r>
            <a:r>
              <a:rPr lang="en-US" sz="1800" b="1" dirty="0">
                <a:latin typeface="Courier New" panose="02070309020205020404" pitchFamily="49" charset="0"/>
                <a:cs typeface="Courier New" panose="02070309020205020404" pitchFamily="49" charset="0"/>
              </a:rPr>
              <a:t> </a:t>
            </a:r>
            <a:r>
              <a:rPr lang="en-US" sz="1800" b="1" dirty="0">
                <a:solidFill>
                  <a:schemeClr val="accent6"/>
                </a:solidFill>
                <a:latin typeface="Courier New" panose="02070309020205020404" pitchFamily="49" charset="0"/>
                <a:cs typeface="Courier New" panose="02070309020205020404" pitchFamily="49" charset="0"/>
              </a:rPr>
              <a:t>is followed by "</a:t>
            </a:r>
            <a:r>
              <a:rPr lang="en-US" sz="1800" b="1" dirty="0">
                <a:latin typeface="Courier New" panose="02070309020205020404" pitchFamily="49" charset="0"/>
                <a:cs typeface="Courier New" panose="02070309020205020404" pitchFamily="49" charset="0"/>
              </a:rPr>
              <a:t>,tokens[</a:t>
            </a:r>
            <a:r>
              <a:rPr lang="en-US" sz="1800" b="1" dirty="0">
                <a:solidFill>
                  <a:srgbClr val="00FF00"/>
                </a:solidFill>
                <a:latin typeface="Courier New" panose="02070309020205020404" pitchFamily="49" charset="0"/>
                <a:cs typeface="Courier New" panose="02070309020205020404" pitchFamily="49" charset="0"/>
              </a:rPr>
              <a:t>1</a:t>
            </a:r>
            <a:r>
              <a:rPr lang="en-US" sz="1800" b="1" dirty="0">
                <a:latin typeface="Courier New" panose="02070309020205020404" pitchFamily="49" charset="0"/>
                <a:cs typeface="Courier New" panose="02070309020205020404" pitchFamily="49" charset="0"/>
              </a:rPr>
              <a:t>])</a:t>
            </a:r>
          </a:p>
          <a:p>
            <a:pPr marL="0" indent="0">
              <a:buNone/>
            </a:pPr>
            <a:r>
              <a:rPr lang="en-US" sz="1800" b="1" dirty="0">
                <a:latin typeface="Courier New" panose="02070309020205020404" pitchFamily="49" charset="0"/>
                <a:cs typeface="Courier New" panose="02070309020205020404" pitchFamily="49" charset="0"/>
              </a:rPr>
              <a:t>	6		line </a:t>
            </a:r>
            <a:r>
              <a:rPr lang="en-US" sz="1800" b="1" dirty="0">
                <a:solidFill>
                  <a:srgbClr val="FFC000"/>
                </a:solidFill>
                <a:latin typeface="Courier New" panose="02070309020205020404" pitchFamily="49" charset="0"/>
                <a:cs typeface="Courier New" panose="02070309020205020404" pitchFamily="49" charset="0"/>
              </a:rPr>
              <a:t>=</a:t>
            </a:r>
            <a:r>
              <a:rPr lang="en-US" sz="1800" b="1" dirty="0">
                <a:latin typeface="Courier New" panose="02070309020205020404" pitchFamily="49" charset="0"/>
                <a:cs typeface="Courier New" panose="02070309020205020404" pitchFamily="49" charset="0"/>
              </a:rPr>
              <a:t> f.readline()</a:t>
            </a:r>
          </a:p>
          <a:p>
            <a:pPr marL="0" indent="0">
              <a:buNone/>
            </a:pPr>
            <a:r>
              <a:rPr lang="en-US" sz="1800" b="1" dirty="0">
                <a:latin typeface="Courier New" panose="02070309020205020404" pitchFamily="49" charset="0"/>
                <a:cs typeface="Courier New" panose="02070309020205020404" pitchFamily="49" charset="0"/>
              </a:rPr>
              <a:t>	7	f.close()</a:t>
            </a:r>
            <a:endParaRPr lang="en-US" sz="1800" dirty="0">
              <a:latin typeface="Courier New" panose="02070309020205020404" pitchFamily="49" charset="0"/>
              <a:cs typeface="Courier New" panose="02070309020205020404" pitchFamily="49" charset="0"/>
            </a:endParaRPr>
          </a:p>
          <a:p>
            <a:pPr marL="0" indent="0">
              <a:buNone/>
            </a:pPr>
            <a:endParaRPr lang="en-US" dirty="0"/>
          </a:p>
          <a:p>
            <a:pPr marL="0" indent="0">
              <a:buNone/>
            </a:pPr>
            <a:endParaRPr lang="en-US" dirty="0"/>
          </a:p>
          <a:p>
            <a:pPr marL="914400" indent="0">
              <a:buNone/>
            </a:pPr>
            <a:endParaRPr lang="en-US" dirty="0"/>
          </a:p>
          <a:p>
            <a:pPr marL="914400" indent="0">
              <a:buNone/>
            </a:pPr>
            <a:endParaRPr lang="en-US" dirty="0"/>
          </a:p>
          <a:p>
            <a:pPr marL="463550" indent="-463550">
              <a:buNone/>
            </a:pPr>
            <a:endParaRPr lang="en-US" dirty="0"/>
          </a:p>
        </p:txBody>
      </p:sp>
      <p:sp>
        <p:nvSpPr>
          <p:cNvPr id="5" name="Content Placeholder 2"/>
          <p:cNvSpPr txBox="1">
            <a:spLocks/>
          </p:cNvSpPr>
          <p:nvPr/>
        </p:nvSpPr>
        <p:spPr>
          <a:xfrm>
            <a:off x="533400" y="4538482"/>
            <a:ext cx="7004050" cy="357189"/>
          </a:xfrm>
          <a:prstGeom prst="rect">
            <a:avLst/>
          </a:prstGeom>
          <a:solidFill>
            <a:schemeClr val="bg2"/>
          </a:solidFill>
        </p:spPr>
        <p:txBody>
          <a:bodyPr vert="horz" lIns="91440" tIns="45720" rIns="91440" bIns="45720" rtlCol="0">
            <a:normAutofit lnSpcReduction="10000"/>
          </a:bodyPr>
          <a:lstStyle>
            <a:lvl1pPr marL="171450" marR="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b="1" dirty="0"/>
              <a:t>Execution and Output:</a:t>
            </a:r>
          </a:p>
        </p:txBody>
      </p:sp>
      <p:sp>
        <p:nvSpPr>
          <p:cNvPr id="6" name="Rectangle 5"/>
          <p:cNvSpPr/>
          <p:nvPr/>
        </p:nvSpPr>
        <p:spPr>
          <a:xfrm>
            <a:off x="533396" y="5011292"/>
            <a:ext cx="7004052" cy="1200329"/>
          </a:xfrm>
          <a:prstGeom prst="rect">
            <a:avLst/>
          </a:prstGeom>
        </p:spPr>
        <p:txBody>
          <a:bodyPr wrap="square">
            <a:spAutoFit/>
          </a:bodyPr>
          <a:lstStyle/>
          <a:p>
            <a:r>
              <a:rPr lang="en-US" sz="1800" b="1" dirty="0">
                <a:latin typeface="Courier New" charset="0"/>
                <a:ea typeface="Courier New" charset="0"/>
                <a:cs typeface="Courier New" charset="0"/>
              </a:rPr>
              <a:t>C:\User\cservin&gt; </a:t>
            </a:r>
            <a:r>
              <a:rPr lang="en-US" b="1" dirty="0">
                <a:latin typeface="Courier New" charset="0"/>
              </a:rPr>
              <a:t>python whileExample2.py</a:t>
            </a:r>
            <a:r>
              <a:rPr lang="en-US" dirty="0">
                <a:latin typeface="Courier New" charset="0"/>
              </a:rPr>
              <a:t> </a:t>
            </a:r>
          </a:p>
          <a:p>
            <a:r>
              <a:rPr lang="en-US" dirty="0">
                <a:latin typeface="Courier New" charset="0"/>
              </a:rPr>
              <a:t>a  is followed by  b</a:t>
            </a:r>
          </a:p>
          <a:p>
            <a:r>
              <a:rPr lang="en-US" dirty="0">
                <a:latin typeface="Courier New" charset="0"/>
              </a:rPr>
              <a:t>x  is followed by  y</a:t>
            </a:r>
          </a:p>
          <a:p>
            <a:r>
              <a:rPr lang="en-US" dirty="0">
                <a:latin typeface="Courier New" charset="0"/>
              </a:rPr>
              <a:t>you  is followed by  me</a:t>
            </a:r>
            <a:endParaRPr lang="en-US" dirty="0">
              <a:effectLst/>
              <a:latin typeface="Courier New" charset="0"/>
            </a:endParaRPr>
          </a:p>
        </p:txBody>
      </p:sp>
    </p:spTree>
    <p:extLst>
      <p:ext uri="{BB962C8B-B14F-4D97-AF65-F5344CB8AC3E}">
        <p14:creationId xmlns:p14="http://schemas.microsoft.com/office/powerpoint/2010/main" val="60243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886700" cy="1325563"/>
          </a:xfrm>
        </p:spPr>
        <p:txBody>
          <a:bodyPr>
            <a:normAutofit/>
          </a:bodyPr>
          <a:lstStyle/>
          <a:p>
            <a:r>
              <a:rPr lang="en-US" dirty="0"/>
              <a:t>What Happens</a:t>
            </a:r>
          </a:p>
        </p:txBody>
      </p:sp>
      <p:sp>
        <p:nvSpPr>
          <p:cNvPr id="3" name="Content Placeholder 2"/>
          <p:cNvSpPr>
            <a:spLocks noGrp="1"/>
          </p:cNvSpPr>
          <p:nvPr>
            <p:ph idx="1"/>
          </p:nvPr>
        </p:nvSpPr>
        <p:spPr>
          <a:xfrm>
            <a:off x="533400" y="1295400"/>
            <a:ext cx="8153400" cy="4800600"/>
          </a:xfrm>
        </p:spPr>
        <p:txBody>
          <a:bodyPr>
            <a:noAutofit/>
          </a:bodyPr>
          <a:lstStyle/>
          <a:p>
            <a:r>
              <a:rPr lang="en-US" dirty="0"/>
              <a:t>gleep is:</a:t>
            </a:r>
          </a:p>
          <a:p>
            <a:pPr marL="457200" lvl="1" indent="0">
              <a:buNone/>
            </a:pPr>
            <a:r>
              <a:rPr lang="en-US" dirty="0">
                <a:latin typeface="Courier"/>
                <a:cs typeface="Courier"/>
              </a:rPr>
              <a:t>a b</a:t>
            </a:r>
          </a:p>
          <a:p>
            <a:pPr marL="457200" lvl="1" indent="0">
              <a:buNone/>
            </a:pPr>
            <a:r>
              <a:rPr lang="en-US" dirty="0">
                <a:latin typeface="Courier"/>
                <a:cs typeface="Courier"/>
              </a:rPr>
              <a:t>x y</a:t>
            </a:r>
          </a:p>
          <a:p>
            <a:pPr marL="457200" lvl="1" indent="0">
              <a:buNone/>
            </a:pPr>
            <a:r>
              <a:rPr lang="en-US" dirty="0">
                <a:latin typeface="Courier"/>
                <a:cs typeface="Courier"/>
              </a:rPr>
              <a:t>you me</a:t>
            </a:r>
          </a:p>
          <a:p>
            <a:endParaRPr lang="en-US" dirty="0"/>
          </a:p>
          <a:p>
            <a:r>
              <a:rPr lang="en-US" dirty="0"/>
              <a:t>The </a:t>
            </a:r>
            <a:r>
              <a:rPr lang="en-US" i="1" dirty="0"/>
              <a:t>while</a:t>
            </a:r>
            <a:r>
              <a:rPr lang="en-US" dirty="0"/>
              <a:t> loop prints:</a:t>
            </a:r>
          </a:p>
          <a:p>
            <a:endParaRPr lang="en-US" dirty="0"/>
          </a:p>
          <a:p>
            <a:pPr marL="457200" lvl="1" indent="0">
              <a:buNone/>
            </a:pPr>
            <a:r>
              <a:rPr lang="en-US" dirty="0">
                <a:latin typeface="Courier"/>
                <a:cs typeface="Courier"/>
              </a:rPr>
              <a:t>a is followed by b</a:t>
            </a:r>
          </a:p>
          <a:p>
            <a:pPr marL="457200" lvl="1" indent="0">
              <a:buNone/>
            </a:pPr>
            <a:r>
              <a:rPr lang="en-US" dirty="0">
                <a:latin typeface="Courier"/>
                <a:cs typeface="Courier"/>
              </a:rPr>
              <a:t>x is followed by y</a:t>
            </a:r>
          </a:p>
          <a:p>
            <a:pPr marL="457200" lvl="1" indent="0">
              <a:buNone/>
            </a:pPr>
            <a:r>
              <a:rPr lang="en-US" dirty="0">
                <a:latin typeface="Courier"/>
                <a:cs typeface="Courier"/>
              </a:rPr>
              <a:t>You is followed by me</a:t>
            </a:r>
          </a:p>
          <a:p>
            <a:endParaRPr lang="en-US" dirty="0"/>
          </a:p>
          <a:p>
            <a:pPr marL="463550" indent="-463550">
              <a:buNone/>
            </a:pPr>
            <a:endParaRPr lang="en-US" dirty="0"/>
          </a:p>
        </p:txBody>
      </p:sp>
    </p:spTree>
    <p:extLst>
      <p:ext uri="{BB962C8B-B14F-4D97-AF65-F5344CB8AC3E}">
        <p14:creationId xmlns:p14="http://schemas.microsoft.com/office/powerpoint/2010/main" val="2110430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886700" cy="1325563"/>
          </a:xfrm>
        </p:spPr>
        <p:txBody>
          <a:bodyPr>
            <a:normAutofit/>
          </a:bodyPr>
          <a:lstStyle/>
          <a:p>
            <a:r>
              <a:rPr lang="en-US" dirty="0"/>
              <a:t>Handling a CSV File</a:t>
            </a:r>
          </a:p>
        </p:txBody>
      </p:sp>
      <p:sp>
        <p:nvSpPr>
          <p:cNvPr id="3" name="Content Placeholder 2"/>
          <p:cNvSpPr>
            <a:spLocks noGrp="1"/>
          </p:cNvSpPr>
          <p:nvPr>
            <p:ph idx="1"/>
          </p:nvPr>
        </p:nvSpPr>
        <p:spPr>
          <a:xfrm>
            <a:off x="533400" y="1295400"/>
            <a:ext cx="8153400" cy="4800600"/>
          </a:xfrm>
        </p:spPr>
        <p:txBody>
          <a:bodyPr>
            <a:noAutofit/>
          </a:bodyPr>
          <a:lstStyle/>
          <a:p>
            <a:r>
              <a:rPr lang="en-US" dirty="0"/>
              <a:t>Problem: Fields are separated by commas, not blanks. </a:t>
            </a:r>
          </a:p>
          <a:p>
            <a:r>
              <a:rPr lang="en-US" dirty="0"/>
              <a:t>The ability of </a:t>
            </a:r>
            <a:r>
              <a:rPr lang="en-US" sz="1800" dirty="0">
                <a:latin typeface="Courier New" charset="0"/>
                <a:ea typeface="Courier New" charset="0"/>
                <a:cs typeface="Courier New" charset="0"/>
              </a:rPr>
              <a:t>split(“del”)</a:t>
            </a:r>
            <a:r>
              <a:rPr lang="en-US" dirty="0"/>
              <a:t> is that we can provide any delimiter as argument </a:t>
            </a:r>
            <a:r>
              <a:rPr lang="en-US" sz="1800" dirty="0">
                <a:latin typeface="Courier New" charset="0"/>
                <a:ea typeface="Courier New" charset="0"/>
                <a:cs typeface="Courier New" charset="0"/>
              </a:rPr>
              <a:t>del</a:t>
            </a:r>
            <a:r>
              <a:rPr lang="en-US" dirty="0"/>
              <a:t>, making the delimitation by comma feasible. </a:t>
            </a:r>
          </a:p>
        </p:txBody>
      </p:sp>
    </p:spTree>
    <p:extLst>
      <p:ext uri="{BB962C8B-B14F-4D97-AF65-F5344CB8AC3E}">
        <p14:creationId xmlns:p14="http://schemas.microsoft.com/office/powerpoint/2010/main" val="1531146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EC226-ED4C-416E-8243-313923C5DB2D}"/>
              </a:ext>
            </a:extLst>
          </p:cNvPr>
          <p:cNvSpPr>
            <a:spLocks noGrp="1"/>
          </p:cNvSpPr>
          <p:nvPr>
            <p:ph type="title"/>
          </p:nvPr>
        </p:nvSpPr>
        <p:spPr>
          <a:xfrm>
            <a:off x="628650" y="365126"/>
            <a:ext cx="7886700" cy="864067"/>
          </a:xfrm>
        </p:spPr>
        <p:txBody>
          <a:bodyPr/>
          <a:lstStyle/>
          <a:p>
            <a:r>
              <a:rPr lang="en-US" dirty="0"/>
              <a:t>Handling connect.csv: </a:t>
            </a:r>
            <a:r>
              <a:rPr lang="en-US" dirty="0">
                <a:latin typeface="Courier New" charset="0"/>
                <a:ea typeface="Courier New" charset="0"/>
                <a:cs typeface="Courier New" charset="0"/>
              </a:rPr>
              <a:t>csvHandler.py</a:t>
            </a:r>
            <a:endParaRPr lang="en-US" dirty="0"/>
          </a:p>
        </p:txBody>
      </p:sp>
      <p:sp>
        <p:nvSpPr>
          <p:cNvPr id="3" name="Content Placeholder 2">
            <a:extLst>
              <a:ext uri="{FF2B5EF4-FFF2-40B4-BE49-F238E27FC236}">
                <a16:creationId xmlns:a16="http://schemas.microsoft.com/office/drawing/2014/main" id="{F774F2A5-0CFB-4158-B514-67918FA38607}"/>
              </a:ext>
            </a:extLst>
          </p:cNvPr>
          <p:cNvSpPr>
            <a:spLocks noGrp="1"/>
          </p:cNvSpPr>
          <p:nvPr>
            <p:ph idx="1"/>
          </p:nvPr>
        </p:nvSpPr>
        <p:spPr>
          <a:xfrm>
            <a:off x="448768" y="1405899"/>
            <a:ext cx="7886700" cy="4874979"/>
          </a:xfrm>
        </p:spPr>
        <p:txBody>
          <a:bodyPr>
            <a:normAutofit fontScale="77500" lnSpcReduction="20000"/>
          </a:bodyPr>
          <a:lstStyle/>
          <a:p>
            <a:pPr marL="0" indent="0">
              <a:buNone/>
            </a:pPr>
            <a:r>
              <a:rPr lang="en-US" sz="1800" b="1" dirty="0">
                <a:latin typeface="Courier New" panose="02070309020205020404" pitchFamily="49" charset="0"/>
                <a:cs typeface="Courier New" panose="02070309020205020404" pitchFamily="49" charset="0"/>
              </a:rPr>
              <a:t>1.	f </a:t>
            </a:r>
            <a:r>
              <a:rPr lang="en-US" sz="1800" b="1" dirty="0">
                <a:solidFill>
                  <a:srgbClr val="FFC000"/>
                </a:solidFill>
                <a:latin typeface="Courier New" panose="02070309020205020404" pitchFamily="49" charset="0"/>
                <a:cs typeface="Courier New" panose="02070309020205020404" pitchFamily="49" charset="0"/>
              </a:rPr>
              <a:t>=</a:t>
            </a:r>
            <a:r>
              <a:rPr lang="en-US" sz="1800" b="1" dirty="0">
                <a:latin typeface="Courier New" panose="02070309020205020404" pitchFamily="49" charset="0"/>
                <a:cs typeface="Courier New" panose="02070309020205020404" pitchFamily="49" charset="0"/>
              </a:rPr>
              <a:t> open(</a:t>
            </a:r>
            <a:r>
              <a:rPr lang="en-US" sz="1800" b="1" dirty="0">
                <a:solidFill>
                  <a:schemeClr val="accent6"/>
                </a:solidFill>
                <a:latin typeface="Courier New" panose="02070309020205020404" pitchFamily="49" charset="0"/>
                <a:cs typeface="Courier New" panose="02070309020205020404" pitchFamily="49" charset="0"/>
              </a:rPr>
              <a:t>"</a:t>
            </a:r>
            <a:r>
              <a:rPr lang="en-US" sz="1800" b="1" dirty="0" err="1">
                <a:solidFill>
                  <a:schemeClr val="accent6"/>
                </a:solidFill>
                <a:latin typeface="Courier New" panose="02070309020205020404" pitchFamily="49" charset="0"/>
                <a:cs typeface="Courier New" panose="02070309020205020404" pitchFamily="49" charset="0"/>
              </a:rPr>
              <a:t>connect.csv</a:t>
            </a:r>
            <a:r>
              <a:rPr lang="en-US" sz="1800" b="1" dirty="0" err="1">
                <a:latin typeface="Courier New" panose="02070309020205020404" pitchFamily="49" charset="0"/>
                <a:cs typeface="Courier New" panose="02070309020205020404" pitchFamily="49" charset="0"/>
              </a:rPr>
              <a:t>",</a:t>
            </a:r>
            <a:r>
              <a:rPr lang="en-US" sz="1800" b="1" dirty="0" err="1">
                <a:solidFill>
                  <a:schemeClr val="accent6"/>
                </a:solidFill>
                <a:latin typeface="Courier New" panose="02070309020205020404" pitchFamily="49" charset="0"/>
                <a:cs typeface="Courier New" panose="02070309020205020404" pitchFamily="49" charset="0"/>
              </a:rPr>
              <a:t>'r</a:t>
            </a:r>
            <a:r>
              <a:rPr lang="en-US" sz="1800" b="1" dirty="0">
                <a:solidFill>
                  <a:schemeClr val="accent6"/>
                </a:solidFill>
                <a:latin typeface="Courier New" panose="02070309020205020404" pitchFamily="49" charset="0"/>
                <a:cs typeface="Courier New" panose="02070309020205020404" pitchFamily="49" charset="0"/>
              </a:rPr>
              <a:t>’</a:t>
            </a:r>
            <a:r>
              <a:rPr lang="en-US" sz="1800" b="1" dirty="0">
                <a:latin typeface="Courier New" panose="02070309020205020404" pitchFamily="49" charset="0"/>
                <a:cs typeface="Courier New" panose="02070309020205020404" pitchFamily="49" charset="0"/>
              </a:rPr>
              <a:t>)</a:t>
            </a:r>
          </a:p>
          <a:p>
            <a:pPr marL="0" indent="0">
              <a:buNone/>
            </a:pPr>
            <a:r>
              <a:rPr lang="en-US" sz="1800" b="1" dirty="0">
                <a:latin typeface="Courier New" panose="02070309020205020404" pitchFamily="49" charset="0"/>
                <a:cs typeface="Courier New" panose="02070309020205020404" pitchFamily="49" charset="0"/>
              </a:rPr>
              <a:t>2.	count </a:t>
            </a:r>
            <a:r>
              <a:rPr lang="en-US" sz="1800" b="1" dirty="0">
                <a:solidFill>
                  <a:srgbClr val="FFC000"/>
                </a:solidFill>
                <a:latin typeface="Courier New" panose="02070309020205020404" pitchFamily="49" charset="0"/>
                <a:cs typeface="Courier New" panose="02070309020205020404" pitchFamily="49" charset="0"/>
              </a:rPr>
              <a:t>=</a:t>
            </a:r>
            <a:r>
              <a:rPr lang="en-US" sz="1800" b="1" dirty="0">
                <a:latin typeface="Courier New" panose="02070309020205020404" pitchFamily="49" charset="0"/>
                <a:cs typeface="Courier New" panose="02070309020205020404" pitchFamily="49" charset="0"/>
              </a:rPr>
              <a:t> </a:t>
            </a:r>
            <a:r>
              <a:rPr lang="en-US" sz="1800" b="1" dirty="0">
                <a:solidFill>
                  <a:srgbClr val="00FF00"/>
                </a:solidFill>
                <a:latin typeface="Courier New" panose="02070309020205020404" pitchFamily="49" charset="0"/>
                <a:cs typeface="Courier New" panose="02070309020205020404" pitchFamily="49" charset="0"/>
              </a:rPr>
              <a:t>0</a:t>
            </a:r>
          </a:p>
          <a:p>
            <a:pPr marL="0" indent="0">
              <a:buNone/>
            </a:pPr>
            <a:r>
              <a:rPr lang="en-US" sz="1800" b="1" dirty="0">
                <a:latin typeface="Courier New" panose="02070309020205020404" pitchFamily="49" charset="0"/>
                <a:cs typeface="Courier New" panose="02070309020205020404" pitchFamily="49" charset="0"/>
              </a:rPr>
              <a:t>3.	</a:t>
            </a:r>
            <a:r>
              <a:rPr lang="en-US" sz="1800" b="1" dirty="0">
                <a:solidFill>
                  <a:srgbClr val="FFC000"/>
                </a:solidFill>
                <a:latin typeface="Courier New" panose="02070309020205020404" pitchFamily="49" charset="0"/>
                <a:cs typeface="Courier New" panose="02070309020205020404" pitchFamily="49" charset="0"/>
              </a:rPr>
              <a:t>for</a:t>
            </a:r>
            <a:r>
              <a:rPr lang="en-US" sz="1800" b="1" dirty="0">
                <a:latin typeface="Courier New" panose="02070309020205020404" pitchFamily="49" charset="0"/>
                <a:cs typeface="Courier New" panose="02070309020205020404" pitchFamily="49" charset="0"/>
              </a:rPr>
              <a:t> line in f:</a:t>
            </a:r>
          </a:p>
          <a:p>
            <a:pPr marL="0" indent="0">
              <a:buNone/>
            </a:pPr>
            <a:r>
              <a:rPr lang="en-US" sz="1800" b="1" dirty="0">
                <a:latin typeface="Courier New" panose="02070309020205020404" pitchFamily="49" charset="0"/>
                <a:cs typeface="Courier New" panose="02070309020205020404" pitchFamily="49" charset="0"/>
              </a:rPr>
              <a:t>4.            tokens </a:t>
            </a:r>
            <a:r>
              <a:rPr lang="en-US" sz="1800" b="1" dirty="0">
                <a:solidFill>
                  <a:srgbClr val="FFC000"/>
                </a:solidFill>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line.split</a:t>
            </a:r>
            <a:r>
              <a:rPr lang="en-US" sz="1800" b="1" dirty="0">
                <a:latin typeface="Courier New" panose="02070309020205020404" pitchFamily="49" charset="0"/>
                <a:cs typeface="Courier New" panose="02070309020205020404" pitchFamily="49" charset="0"/>
              </a:rPr>
              <a:t>(",")</a:t>
            </a:r>
          </a:p>
          <a:p>
            <a:pPr marL="0" indent="0">
              <a:buNone/>
            </a:pPr>
            <a:r>
              <a:rPr lang="en-US" sz="1800" b="1" dirty="0">
                <a:latin typeface="Courier New" panose="02070309020205020404" pitchFamily="49" charset="0"/>
                <a:cs typeface="Courier New" panose="02070309020205020404" pitchFamily="49" charset="0"/>
              </a:rPr>
              <a:t>5.	    </a:t>
            </a:r>
            <a:r>
              <a:rPr lang="en-US" sz="1800" b="1" dirty="0" err="1">
                <a:latin typeface="Courier New" panose="02070309020205020404" pitchFamily="49" charset="0"/>
                <a:cs typeface="Courier New" panose="02070309020205020404" pitchFamily="49" charset="0"/>
              </a:rPr>
              <a:t>toPrint</a:t>
            </a:r>
            <a:r>
              <a:rPr lang="en-US" sz="1800" b="1" dirty="0">
                <a:latin typeface="Courier New" panose="02070309020205020404" pitchFamily="49" charset="0"/>
                <a:cs typeface="Courier New" panose="02070309020205020404" pitchFamily="49" charset="0"/>
              </a:rPr>
              <a:t> </a:t>
            </a:r>
            <a:r>
              <a:rPr lang="en-US" sz="1800" b="1" dirty="0">
                <a:solidFill>
                  <a:srgbClr val="FFC000"/>
                </a:solidFill>
                <a:latin typeface="Courier New" panose="02070309020205020404" pitchFamily="49" charset="0"/>
                <a:cs typeface="Courier New" panose="02070309020205020404" pitchFamily="49" charset="0"/>
              </a:rPr>
              <a:t>=</a:t>
            </a:r>
            <a:r>
              <a:rPr lang="en-US" sz="1800" b="1" dirty="0">
                <a:latin typeface="Courier New" panose="02070309020205020404" pitchFamily="49" charset="0"/>
                <a:cs typeface="Courier New" panose="02070309020205020404" pitchFamily="49" charset="0"/>
              </a:rPr>
              <a:t> </a:t>
            </a:r>
            <a:r>
              <a:rPr lang="en-US" sz="1800" b="1" dirty="0">
                <a:solidFill>
                  <a:schemeClr val="accent6"/>
                </a:solidFill>
                <a:latin typeface="Courier New" panose="02070309020205020404" pitchFamily="49" charset="0"/>
                <a:cs typeface="Courier New" panose="02070309020205020404" pitchFamily="49" charset="0"/>
              </a:rPr>
              <a:t>"first field "</a:t>
            </a:r>
            <a:r>
              <a:rPr lang="en-US" sz="1800" b="1" dirty="0">
                <a:solidFill>
                  <a:srgbClr val="FFC000"/>
                </a:solidFill>
                <a:latin typeface="Courier New" panose="02070309020205020404" pitchFamily="49" charset="0"/>
                <a:cs typeface="Courier New" panose="02070309020205020404" pitchFamily="49" charset="0"/>
              </a:rPr>
              <a:t>+</a:t>
            </a:r>
            <a:r>
              <a:rPr lang="en-US" sz="1800" b="1" dirty="0">
                <a:latin typeface="Courier New" panose="02070309020205020404" pitchFamily="49" charset="0"/>
                <a:cs typeface="Courier New" panose="02070309020205020404" pitchFamily="49" charset="0"/>
              </a:rPr>
              <a:t>tokens[</a:t>
            </a:r>
            <a:r>
              <a:rPr lang="en-US" sz="1800" b="1" dirty="0">
                <a:solidFill>
                  <a:srgbClr val="00FF00"/>
                </a:solidFill>
                <a:latin typeface="Courier New" panose="02070309020205020404" pitchFamily="49" charset="0"/>
                <a:cs typeface="Courier New" panose="02070309020205020404" pitchFamily="49" charset="0"/>
              </a:rPr>
              <a:t>0</a:t>
            </a:r>
            <a:r>
              <a:rPr lang="en-US" sz="1800" b="1" dirty="0">
                <a:latin typeface="Courier New" panose="02070309020205020404" pitchFamily="49" charset="0"/>
                <a:cs typeface="Courier New" panose="02070309020205020404" pitchFamily="49" charset="0"/>
              </a:rPr>
              <a:t>]</a:t>
            </a:r>
            <a:r>
              <a:rPr lang="en-US" sz="1800" b="1" dirty="0">
                <a:solidFill>
                  <a:srgbClr val="FFC000"/>
                </a:solidFill>
                <a:latin typeface="Courier New" panose="02070309020205020404" pitchFamily="49" charset="0"/>
                <a:cs typeface="Courier New" panose="02070309020205020404" pitchFamily="49" charset="0"/>
              </a:rPr>
              <a:t>+</a:t>
            </a:r>
            <a:r>
              <a:rPr lang="en-US" sz="1800" b="1" dirty="0">
                <a:solidFill>
                  <a:schemeClr val="accent6"/>
                </a:solidFill>
                <a:latin typeface="Courier New" panose="02070309020205020404" pitchFamily="49" charset="0"/>
                <a:cs typeface="Courier New" panose="02070309020205020404" pitchFamily="49" charset="0"/>
              </a:rPr>
              <a:t>",</a:t>
            </a:r>
            <a:r>
              <a:rPr lang="en-US" sz="1800" b="1" dirty="0">
                <a:latin typeface="Courier New" panose="02070309020205020404" pitchFamily="49" charset="0"/>
                <a:cs typeface="Courier New" panose="02070309020205020404" pitchFamily="49" charset="0"/>
              </a:rPr>
              <a:t> </a:t>
            </a:r>
            <a:r>
              <a:rPr lang="en-US" sz="1800" b="1" dirty="0">
                <a:solidFill>
                  <a:schemeClr val="accent6"/>
                </a:solidFill>
                <a:latin typeface="Courier New" panose="02070309020205020404" pitchFamily="49" charset="0"/>
                <a:cs typeface="Courier New" panose="02070309020205020404" pitchFamily="49" charset="0"/>
              </a:rPr>
              <a:t>last </a:t>
            </a:r>
            <a:r>
              <a:rPr lang="en-US" sz="1800" b="1" dirty="0" err="1">
                <a:solidFill>
                  <a:schemeClr val="accent6"/>
                </a:solidFill>
                <a:latin typeface="Courier New" panose="02070309020205020404" pitchFamily="49" charset="0"/>
                <a:cs typeface="Courier New" panose="02070309020205020404" pitchFamily="49" charset="0"/>
              </a:rPr>
              <a:t>field"</a:t>
            </a:r>
            <a:r>
              <a:rPr lang="en-US" sz="1800" b="1" dirty="0" err="1">
                <a:solidFill>
                  <a:srgbClr val="FFC000"/>
                </a:solidFill>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tokens</a:t>
            </a:r>
            <a:r>
              <a:rPr lang="en-US" sz="1800" b="1" dirty="0">
                <a:latin typeface="Courier New" panose="02070309020205020404" pitchFamily="49" charset="0"/>
                <a:cs typeface="Courier New" panose="02070309020205020404" pitchFamily="49" charset="0"/>
              </a:rPr>
              <a:t>[</a:t>
            </a:r>
            <a:r>
              <a:rPr lang="en-US" sz="1800" b="1" dirty="0">
                <a:solidFill>
                  <a:srgbClr val="00FF00"/>
                </a:solidFill>
                <a:latin typeface="Courier New" panose="02070309020205020404" pitchFamily="49" charset="0"/>
                <a:cs typeface="Courier New" panose="02070309020205020404" pitchFamily="49" charset="0"/>
              </a:rPr>
              <a:t>10</a:t>
            </a:r>
            <a:r>
              <a:rPr lang="en-US" sz="1800" b="1" dirty="0">
                <a:latin typeface="Courier New" panose="02070309020205020404" pitchFamily="49" charset="0"/>
                <a:cs typeface="Courier New" panose="02070309020205020404" pitchFamily="49" charset="0"/>
              </a:rPr>
              <a:t>]</a:t>
            </a:r>
          </a:p>
          <a:p>
            <a:pPr marL="0" indent="0">
              <a:buNone/>
            </a:pPr>
            <a:r>
              <a:rPr lang="en-US" sz="1800" b="1" dirty="0">
                <a:latin typeface="Courier New" panose="02070309020205020404" pitchFamily="49" charset="0"/>
                <a:cs typeface="Courier New" panose="02070309020205020404" pitchFamily="49" charset="0"/>
              </a:rPr>
              <a:t>6.	    </a:t>
            </a:r>
            <a:r>
              <a:rPr lang="en-US" sz="1800" b="1" dirty="0">
                <a:solidFill>
                  <a:srgbClr val="FFC000"/>
                </a:solidFill>
                <a:latin typeface="Courier New" panose="02070309020205020404" pitchFamily="49" charset="0"/>
                <a:cs typeface="Courier New" panose="02070309020205020404" pitchFamily="49" charset="0"/>
              </a:rPr>
              <a:t>print</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toPrint.strip</a:t>
            </a:r>
            <a:r>
              <a:rPr lang="en-US" sz="1800" b="1" dirty="0">
                <a:latin typeface="Courier New" panose="02070309020205020404" pitchFamily="49" charset="0"/>
                <a:cs typeface="Courier New" panose="02070309020205020404" pitchFamily="49" charset="0"/>
              </a:rPr>
              <a:t>())</a:t>
            </a:r>
          </a:p>
          <a:p>
            <a:pPr marL="0" indent="0">
              <a:buNone/>
            </a:pPr>
            <a:r>
              <a:rPr lang="en-US" sz="1800" b="1" dirty="0">
                <a:latin typeface="Courier New" panose="02070309020205020404" pitchFamily="49" charset="0"/>
                <a:cs typeface="Courier New" panose="02070309020205020404" pitchFamily="49" charset="0"/>
              </a:rPr>
              <a:t>7.	    count </a:t>
            </a:r>
            <a:r>
              <a:rPr lang="en-US" sz="1800" b="1" dirty="0">
                <a:solidFill>
                  <a:srgbClr val="FFC000"/>
                </a:solidFill>
                <a:latin typeface="Courier New" panose="02070309020205020404" pitchFamily="49" charset="0"/>
                <a:cs typeface="Courier New" panose="02070309020205020404" pitchFamily="49" charset="0"/>
              </a:rPr>
              <a:t>=</a:t>
            </a:r>
            <a:r>
              <a:rPr lang="en-US" sz="1800" b="1" dirty="0">
                <a:latin typeface="Courier New" panose="02070309020205020404" pitchFamily="49" charset="0"/>
                <a:cs typeface="Courier New" panose="02070309020205020404" pitchFamily="49" charset="0"/>
              </a:rPr>
              <a:t> count </a:t>
            </a:r>
            <a:r>
              <a:rPr lang="en-US" sz="1800" b="1" dirty="0">
                <a:solidFill>
                  <a:srgbClr val="FFC000"/>
                </a:solidFill>
                <a:latin typeface="Courier New" panose="02070309020205020404" pitchFamily="49" charset="0"/>
                <a:cs typeface="Courier New" panose="02070309020205020404" pitchFamily="49" charset="0"/>
              </a:rPr>
              <a:t>+</a:t>
            </a:r>
            <a:r>
              <a:rPr lang="en-US" sz="1800" b="1" dirty="0">
                <a:latin typeface="Courier New" panose="02070309020205020404" pitchFamily="49" charset="0"/>
                <a:cs typeface="Courier New" panose="02070309020205020404" pitchFamily="49" charset="0"/>
              </a:rPr>
              <a:t> </a:t>
            </a:r>
            <a:r>
              <a:rPr lang="en-US" sz="1800" b="1" dirty="0">
                <a:solidFill>
                  <a:srgbClr val="00FF00"/>
                </a:solidFill>
                <a:latin typeface="Courier New" panose="02070309020205020404" pitchFamily="49" charset="0"/>
                <a:cs typeface="Courier New" panose="02070309020205020404" pitchFamily="49" charset="0"/>
              </a:rPr>
              <a:t>1</a:t>
            </a:r>
          </a:p>
          <a:p>
            <a:pPr marL="0" indent="0">
              <a:buNone/>
            </a:pPr>
            <a:r>
              <a:rPr lang="en-US" sz="1800" b="1" dirty="0">
                <a:latin typeface="Courier New" panose="02070309020205020404" pitchFamily="49" charset="0"/>
                <a:cs typeface="Courier New" panose="02070309020205020404" pitchFamily="49" charset="0"/>
              </a:rPr>
              <a:t>8.	</a:t>
            </a:r>
            <a:r>
              <a:rPr lang="en-US" sz="1800" b="1" dirty="0">
                <a:solidFill>
                  <a:srgbClr val="FFC000"/>
                </a:solidFill>
                <a:latin typeface="Courier New" panose="02070309020205020404" pitchFamily="49" charset="0"/>
                <a:cs typeface="Courier New" panose="02070309020205020404" pitchFamily="49" charset="0"/>
              </a:rPr>
              <a:t>print</a:t>
            </a:r>
            <a:r>
              <a:rPr lang="en-US" sz="1800" b="1" dirty="0">
                <a:latin typeface="Courier New" panose="02070309020205020404" pitchFamily="49" charset="0"/>
                <a:cs typeface="Courier New" panose="02070309020205020404" pitchFamily="49" charset="0"/>
              </a:rPr>
              <a:t>(</a:t>
            </a:r>
            <a:r>
              <a:rPr lang="en-US" sz="1800" b="1" dirty="0">
                <a:solidFill>
                  <a:schemeClr val="accent6"/>
                </a:solidFill>
                <a:latin typeface="Courier New" panose="02070309020205020404" pitchFamily="49" charset="0"/>
                <a:cs typeface="Courier New" panose="02070309020205020404" pitchFamily="49" charset="0"/>
              </a:rPr>
              <a:t>"Read "</a:t>
            </a:r>
            <a:r>
              <a:rPr lang="en-US" sz="1800" b="1" dirty="0">
                <a:solidFill>
                  <a:srgbClr val="FFC000"/>
                </a:solidFill>
                <a:latin typeface="Courier New" panose="02070309020205020404" pitchFamily="49" charset="0"/>
                <a:cs typeface="Courier New" panose="02070309020205020404" pitchFamily="49" charset="0"/>
              </a:rPr>
              <a:t>+</a:t>
            </a:r>
            <a:r>
              <a:rPr lang="en-US" sz="1800" b="1" dirty="0">
                <a:solidFill>
                  <a:schemeClr val="accent1">
                    <a:lumMod val="75000"/>
                  </a:schemeClr>
                </a:solidFill>
                <a:latin typeface="Courier New" panose="02070309020205020404" pitchFamily="49" charset="0"/>
                <a:cs typeface="Courier New" panose="02070309020205020404" pitchFamily="49" charset="0"/>
              </a:rPr>
              <a:t>str</a:t>
            </a:r>
            <a:r>
              <a:rPr lang="en-US" sz="1800" b="1" dirty="0">
                <a:latin typeface="Courier New" panose="02070309020205020404" pitchFamily="49" charset="0"/>
                <a:cs typeface="Courier New" panose="02070309020205020404" pitchFamily="49" charset="0"/>
              </a:rPr>
              <a:t>(count)</a:t>
            </a:r>
            <a:r>
              <a:rPr lang="en-US" sz="1800" b="1" dirty="0">
                <a:solidFill>
                  <a:srgbClr val="FFC000"/>
                </a:solidFill>
                <a:latin typeface="Courier New" panose="02070309020205020404" pitchFamily="49" charset="0"/>
                <a:cs typeface="Courier New" panose="02070309020205020404" pitchFamily="49" charset="0"/>
              </a:rPr>
              <a:t>+</a:t>
            </a:r>
            <a:r>
              <a:rPr lang="en-US" sz="1800" b="1" dirty="0">
                <a:solidFill>
                  <a:schemeClr val="accent6"/>
                </a:solidFill>
                <a:latin typeface="Courier New" panose="02070309020205020404" pitchFamily="49" charset="0"/>
                <a:cs typeface="Courier New" panose="02070309020205020404" pitchFamily="49" charset="0"/>
              </a:rPr>
              <a:t>"</a:t>
            </a:r>
            <a:r>
              <a:rPr lang="en-US" sz="1800" b="1" dirty="0">
                <a:latin typeface="Courier New" panose="02070309020205020404" pitchFamily="49" charset="0"/>
                <a:cs typeface="Courier New" panose="02070309020205020404" pitchFamily="49" charset="0"/>
              </a:rPr>
              <a:t> </a:t>
            </a:r>
            <a:r>
              <a:rPr lang="en-US" sz="1800" b="1" dirty="0">
                <a:solidFill>
                  <a:schemeClr val="accent6"/>
                </a:solidFill>
                <a:latin typeface="Courier New" panose="02070309020205020404" pitchFamily="49" charset="0"/>
                <a:cs typeface="Courier New" panose="02070309020205020404" pitchFamily="49" charset="0"/>
              </a:rPr>
              <a:t>lines“</a:t>
            </a:r>
            <a:r>
              <a:rPr lang="en-US" sz="1800" b="1" dirty="0">
                <a:latin typeface="Courier New" panose="02070309020205020404" pitchFamily="49" charset="0"/>
                <a:cs typeface="Courier New" panose="02070309020205020404" pitchFamily="49" charset="0"/>
              </a:rPr>
              <a:t>)</a:t>
            </a:r>
            <a:br>
              <a:rPr lang="en-US" sz="1800" b="1" dirty="0">
                <a:solidFill>
                  <a:schemeClr val="accent6"/>
                </a:solidFill>
                <a:latin typeface="Courier New" panose="02070309020205020404" pitchFamily="49" charset="0"/>
                <a:cs typeface="Courier New" panose="02070309020205020404" pitchFamily="49" charset="0"/>
              </a:rPr>
            </a:br>
            <a:br>
              <a:rPr lang="en-US" sz="1800" b="1" dirty="0">
                <a:solidFill>
                  <a:schemeClr val="accent6"/>
                </a:solidFill>
                <a:latin typeface="Courier New" panose="02070309020205020404" pitchFamily="49" charset="0"/>
                <a:cs typeface="Courier New" panose="02070309020205020404" pitchFamily="49" charset="0"/>
              </a:rPr>
            </a:br>
            <a:br>
              <a:rPr lang="en-US" sz="1800" b="1" dirty="0">
                <a:solidFill>
                  <a:schemeClr val="accent6"/>
                </a:solidFill>
                <a:latin typeface="Courier New" panose="02070309020205020404" pitchFamily="49" charset="0"/>
                <a:cs typeface="Courier New" panose="02070309020205020404" pitchFamily="49" charset="0"/>
              </a:rPr>
            </a:br>
            <a:endParaRPr lang="en-US" b="1" dirty="0"/>
          </a:p>
          <a:p>
            <a:pPr marL="0" indent="0">
              <a:buNone/>
            </a:pPr>
            <a:br>
              <a:rPr lang="en-US" sz="1800" b="1" dirty="0">
                <a:solidFill>
                  <a:schemeClr val="accent6"/>
                </a:solidFill>
                <a:latin typeface="Courier New" panose="02070309020205020404" pitchFamily="49" charset="0"/>
                <a:cs typeface="Courier New" panose="02070309020205020404" pitchFamily="49" charset="0"/>
              </a:rPr>
            </a:br>
            <a:r>
              <a:rPr lang="en-US" sz="1800" b="1" dirty="0">
                <a:latin typeface="Courier New" charset="0"/>
                <a:ea typeface="Courier New" charset="0"/>
                <a:cs typeface="Courier New" charset="0"/>
              </a:rPr>
              <a:t>C:\User\cservin&gt; python csvHandler.py </a:t>
            </a:r>
          </a:p>
          <a:p>
            <a:pPr marL="0" indent="0">
              <a:buNone/>
            </a:pPr>
            <a:r>
              <a:rPr lang="en-US" sz="1800" dirty="0">
                <a:latin typeface="Courier New" charset="0"/>
                <a:ea typeface="Courier New" charset="0"/>
                <a:cs typeface="Courier New" charset="0"/>
              </a:rPr>
              <a:t>first field CONNECTION ID, last </a:t>
            </a:r>
            <a:r>
              <a:rPr lang="en-US" sz="1800" dirty="0" err="1">
                <a:latin typeface="Courier New" charset="0"/>
                <a:ea typeface="Courier New" charset="0"/>
                <a:cs typeface="Courier New" charset="0"/>
              </a:rPr>
              <a:t>fieldATTACK</a:t>
            </a:r>
            <a:r>
              <a:rPr lang="en-US" sz="1800" dirty="0">
                <a:latin typeface="Courier New" charset="0"/>
                <a:ea typeface="Courier New" charset="0"/>
                <a:cs typeface="Courier New" charset="0"/>
              </a:rPr>
              <a:t> TYPE</a:t>
            </a:r>
          </a:p>
          <a:p>
            <a:pPr marL="0" indent="0">
              <a:buNone/>
            </a:pPr>
            <a:r>
              <a:rPr lang="en-US" sz="1800" dirty="0">
                <a:latin typeface="Courier New" charset="0"/>
                <a:ea typeface="Courier New" charset="0"/>
                <a:cs typeface="Courier New" charset="0"/>
              </a:rPr>
              <a:t>first field 743, last field-</a:t>
            </a:r>
          </a:p>
          <a:p>
            <a:pPr marL="0" indent="0">
              <a:buNone/>
            </a:pPr>
            <a:r>
              <a:rPr lang="en-US" sz="1800" dirty="0">
                <a:latin typeface="Courier New" charset="0"/>
                <a:ea typeface="Courier New" charset="0"/>
                <a:cs typeface="Courier New" charset="0"/>
              </a:rPr>
              <a:t>first field 1072, last field-</a:t>
            </a:r>
          </a:p>
          <a:p>
            <a:pPr marL="0" indent="0">
              <a:buNone/>
            </a:pPr>
            <a:r>
              <a:rPr lang="en-US" sz="1800" dirty="0">
                <a:latin typeface="Courier New" charset="0"/>
                <a:ea typeface="Courier New" charset="0"/>
                <a:cs typeface="Courier New" charset="0"/>
              </a:rPr>
              <a:t>first field 2274, last field-</a:t>
            </a:r>
          </a:p>
          <a:p>
            <a:pPr marL="0" indent="0">
              <a:buNone/>
            </a:pPr>
            <a:r>
              <a:rPr lang="en-US" sz="1800" dirty="0">
                <a:latin typeface="Courier New" charset="0"/>
                <a:ea typeface="Courier New" charset="0"/>
                <a:cs typeface="Courier New" charset="0"/>
              </a:rPr>
              <a:t>. . .</a:t>
            </a:r>
          </a:p>
          <a:p>
            <a:pPr marL="0" indent="0">
              <a:buNone/>
            </a:pPr>
            <a:r>
              <a:rPr lang="en-US" sz="1800" dirty="0">
                <a:latin typeface="Courier New" charset="0"/>
                <a:ea typeface="Courier New" charset="0"/>
                <a:cs typeface="Courier New" charset="0"/>
              </a:rPr>
              <a:t>first field 17928, last field-</a:t>
            </a:r>
          </a:p>
          <a:p>
            <a:pPr marL="0" indent="0">
              <a:buNone/>
            </a:pPr>
            <a:r>
              <a:rPr lang="en-US" sz="1800" dirty="0">
                <a:latin typeface="Courier New" charset="0"/>
                <a:ea typeface="Courier New" charset="0"/>
                <a:cs typeface="Courier New" charset="0"/>
              </a:rPr>
              <a:t>first field 17954, last field-</a:t>
            </a:r>
          </a:p>
          <a:p>
            <a:pPr marL="0" indent="0">
              <a:buNone/>
            </a:pPr>
            <a:r>
              <a:rPr lang="en-US" sz="1800" dirty="0">
                <a:latin typeface="Courier New" charset="0"/>
                <a:ea typeface="Courier New" charset="0"/>
                <a:cs typeface="Courier New" charset="0"/>
              </a:rPr>
              <a:t>Read 25 lines</a:t>
            </a:r>
          </a:p>
          <a:p>
            <a:pPr marL="0" indent="0">
              <a:buNone/>
            </a:pPr>
            <a:endParaRPr lang="en-US" sz="1800" dirty="0"/>
          </a:p>
        </p:txBody>
      </p:sp>
      <p:sp>
        <p:nvSpPr>
          <p:cNvPr id="4" name="Content Placeholder 2">
            <a:extLst>
              <a:ext uri="{FF2B5EF4-FFF2-40B4-BE49-F238E27FC236}">
                <a16:creationId xmlns:a16="http://schemas.microsoft.com/office/drawing/2014/main" id="{7188027B-E025-4D11-801A-05573B79F02A}"/>
              </a:ext>
            </a:extLst>
          </p:cNvPr>
          <p:cNvSpPr txBox="1">
            <a:spLocks/>
          </p:cNvSpPr>
          <p:nvPr/>
        </p:nvSpPr>
        <p:spPr>
          <a:xfrm>
            <a:off x="448768" y="3664793"/>
            <a:ext cx="7004050" cy="357189"/>
          </a:xfrm>
          <a:prstGeom prst="rect">
            <a:avLst/>
          </a:prstGeom>
          <a:solidFill>
            <a:schemeClr val="bg2"/>
          </a:solidFill>
        </p:spPr>
        <p:txBody>
          <a:bodyPr vert="horz" lIns="91440" tIns="45720" rIns="91440" bIns="45720" rtlCol="0">
            <a:normAutofit lnSpcReduction="10000"/>
          </a:bodyPr>
          <a:lstStyle>
            <a:lvl1pPr marL="171450" marR="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b="1" dirty="0"/>
              <a:t>Execution and Output:</a:t>
            </a:r>
          </a:p>
        </p:txBody>
      </p:sp>
    </p:spTree>
    <p:extLst>
      <p:ext uri="{BB962C8B-B14F-4D97-AF65-F5344CB8AC3E}">
        <p14:creationId xmlns:p14="http://schemas.microsoft.com/office/powerpoint/2010/main" val="1626671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886700" cy="1325563"/>
          </a:xfrm>
        </p:spPr>
        <p:txBody>
          <a:bodyPr>
            <a:normAutofit/>
          </a:bodyPr>
          <a:lstStyle/>
          <a:p>
            <a:r>
              <a:rPr lang="en-US" dirty="0"/>
              <a:t>Lab Exercise 1</a:t>
            </a:r>
          </a:p>
        </p:txBody>
      </p:sp>
      <p:sp>
        <p:nvSpPr>
          <p:cNvPr id="3" name="Content Placeholder 2"/>
          <p:cNvSpPr>
            <a:spLocks noGrp="1"/>
          </p:cNvSpPr>
          <p:nvPr>
            <p:ph idx="1"/>
          </p:nvPr>
        </p:nvSpPr>
        <p:spPr>
          <a:xfrm>
            <a:off x="533400" y="1295400"/>
            <a:ext cx="8153400" cy="4800600"/>
          </a:xfrm>
        </p:spPr>
        <p:txBody>
          <a:bodyPr>
            <a:noAutofit/>
          </a:bodyPr>
          <a:lstStyle/>
          <a:p>
            <a:r>
              <a:rPr lang="en-US" dirty="0"/>
              <a:t>This exercise has you practice the </a:t>
            </a:r>
            <a:r>
              <a:rPr lang="en-US" i="1" dirty="0"/>
              <a:t>while</a:t>
            </a:r>
            <a:r>
              <a:rPr lang="en-US" dirty="0"/>
              <a:t> loop and reading input from a file. Remember, in </a:t>
            </a:r>
            <a:r>
              <a:rPr lang="en-US" dirty="0" err="1">
                <a:latin typeface="Courier New" panose="02070309020205020404" pitchFamily="49" charset="0"/>
                <a:cs typeface="Courier New" panose="02070309020205020404" pitchFamily="49" charset="0"/>
              </a:rPr>
              <a:t>connect.csv</a:t>
            </a:r>
            <a:r>
              <a:rPr lang="en-US" dirty="0"/>
              <a:t>:</a:t>
            </a:r>
          </a:p>
          <a:p>
            <a:pPr lvl="1"/>
            <a:r>
              <a:rPr lang="en-US" sz="2100" dirty="0"/>
              <a:t>Date is second field of each line.</a:t>
            </a:r>
          </a:p>
          <a:p>
            <a:pPr lvl="1"/>
            <a:r>
              <a:rPr lang="en-US" sz="2100" dirty="0"/>
              <a:t>Time is the third field, beginning with the second line.</a:t>
            </a:r>
          </a:p>
          <a:p>
            <a:pPr lvl="1"/>
            <a:endParaRPr lang="en-US" sz="2100" dirty="0"/>
          </a:p>
          <a:p>
            <a:r>
              <a:rPr lang="en-US" dirty="0"/>
              <a:t>After completing this exercise, you will be able to:</a:t>
            </a:r>
          </a:p>
          <a:p>
            <a:pPr lvl="1"/>
            <a:r>
              <a:rPr lang="en-US" sz="2100" dirty="0"/>
              <a:t>Write a </a:t>
            </a:r>
            <a:r>
              <a:rPr lang="en-US" sz="2100" i="1" dirty="0"/>
              <a:t>while</a:t>
            </a:r>
            <a:r>
              <a:rPr lang="en-US" sz="2100" dirty="0"/>
              <a:t> loop that processes a file line by line.</a:t>
            </a:r>
          </a:p>
          <a:p>
            <a:pPr lvl="1"/>
            <a:r>
              <a:rPr lang="en-US" sz="2100" dirty="0"/>
              <a:t>Assign values from fields to variables.</a:t>
            </a:r>
          </a:p>
          <a:p>
            <a:pPr marL="463550" indent="-463550">
              <a:buNone/>
            </a:pPr>
            <a:endParaRPr lang="en-US" dirty="0"/>
          </a:p>
        </p:txBody>
      </p:sp>
    </p:spTree>
    <p:extLst>
      <p:ext uri="{BB962C8B-B14F-4D97-AF65-F5344CB8AC3E}">
        <p14:creationId xmlns:p14="http://schemas.microsoft.com/office/powerpoint/2010/main" val="617522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886700" cy="1325563"/>
          </a:xfrm>
        </p:spPr>
        <p:txBody>
          <a:bodyPr>
            <a:normAutofit/>
          </a:bodyPr>
          <a:lstStyle/>
          <a:p>
            <a:r>
              <a:rPr lang="en-US" dirty="0"/>
              <a:t>The Goal</a:t>
            </a:r>
          </a:p>
        </p:txBody>
      </p:sp>
      <p:sp>
        <p:nvSpPr>
          <p:cNvPr id="3" name="Content Placeholder 2"/>
          <p:cNvSpPr>
            <a:spLocks noGrp="1"/>
          </p:cNvSpPr>
          <p:nvPr>
            <p:ph idx="1"/>
          </p:nvPr>
        </p:nvSpPr>
        <p:spPr>
          <a:xfrm>
            <a:off x="533400" y="1295401"/>
            <a:ext cx="8153400" cy="2133600"/>
          </a:xfrm>
        </p:spPr>
        <p:txBody>
          <a:bodyPr>
            <a:noAutofit/>
          </a:bodyPr>
          <a:lstStyle/>
          <a:p>
            <a:r>
              <a:rPr lang="en-US" dirty="0"/>
              <a:t>Transform the date and time from human-readable format to a Windows timestamp.</a:t>
            </a:r>
          </a:p>
          <a:p>
            <a:pPr lvl="1"/>
            <a:r>
              <a:rPr lang="en-US" sz="2100" dirty="0"/>
              <a:t>That’s the number of seconds since the “epoch” </a:t>
            </a:r>
          </a:p>
          <a:p>
            <a:pPr marL="457200" lvl="1" indent="0">
              <a:buNone/>
            </a:pPr>
            <a:r>
              <a:rPr lang="en-US" sz="2100"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Jan 1, 1970 at 12:00:00am UTC</a:t>
            </a:r>
          </a:p>
        </p:txBody>
      </p:sp>
    </p:spTree>
    <p:extLst>
      <p:ext uri="{BB962C8B-B14F-4D97-AF65-F5344CB8AC3E}">
        <p14:creationId xmlns:p14="http://schemas.microsoft.com/office/powerpoint/2010/main" val="181006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886700" cy="1325563"/>
          </a:xfrm>
        </p:spPr>
        <p:txBody>
          <a:bodyPr>
            <a:normAutofit/>
          </a:bodyPr>
          <a:lstStyle/>
          <a:p>
            <a:r>
              <a:rPr lang="en-US" i="1" dirty="0"/>
              <a:t>The </a:t>
            </a:r>
            <a:r>
              <a:rPr lang="en-US" dirty="0">
                <a:latin typeface="Courier New" panose="02070309020205020404" pitchFamily="49" charset="0"/>
                <a:cs typeface="Courier New" panose="02070309020205020404" pitchFamily="49" charset="0"/>
              </a:rPr>
              <a:t>date</a:t>
            </a:r>
            <a:r>
              <a:rPr lang="en-US" i="1" dirty="0"/>
              <a:t> Command in Windows</a:t>
            </a:r>
            <a:endParaRPr lang="en-US" dirty="0"/>
          </a:p>
        </p:txBody>
      </p:sp>
      <p:sp>
        <p:nvSpPr>
          <p:cNvPr id="3" name="Content Placeholder 2"/>
          <p:cNvSpPr>
            <a:spLocks noGrp="1"/>
          </p:cNvSpPr>
          <p:nvPr>
            <p:ph idx="1"/>
          </p:nvPr>
        </p:nvSpPr>
        <p:spPr>
          <a:xfrm>
            <a:off x="533400" y="1295400"/>
            <a:ext cx="8153400" cy="4800600"/>
          </a:xfrm>
        </p:spPr>
        <p:txBody>
          <a:bodyPr>
            <a:noAutofit/>
          </a:bodyPr>
          <a:lstStyle/>
          <a:p>
            <a:r>
              <a:rPr lang="en-US" dirty="0"/>
              <a:t>The command line prompt </a:t>
            </a:r>
            <a:r>
              <a:rPr lang="en-US" dirty="0">
                <a:latin typeface="Courier"/>
              </a:rPr>
              <a:t>date</a:t>
            </a:r>
            <a:r>
              <a:rPr lang="en-US" i="1" dirty="0"/>
              <a:t> </a:t>
            </a:r>
            <a:r>
              <a:rPr lang="en-US" dirty="0"/>
              <a:t>prints today’s date,</a:t>
            </a:r>
            <a:r>
              <a:rPr lang="en-US" i="1" dirty="0"/>
              <a:t> </a:t>
            </a:r>
            <a:r>
              <a:rPr lang="en-US" dirty="0"/>
              <a:t>then prompts the users to enter a new date if they wished to do so. By leaving this input prompt blank, the date will not be affected.</a:t>
            </a:r>
          </a:p>
          <a:p>
            <a:pPr marL="0" indent="0">
              <a:buNone/>
            </a:pPr>
            <a:endParaRPr lang="en-US" dirty="0"/>
          </a:p>
          <a:p>
            <a:r>
              <a:rPr lang="en-US" dirty="0"/>
              <a:t>Similarly, using the command </a:t>
            </a:r>
            <a:r>
              <a:rPr lang="en-US" dirty="0">
                <a:latin typeface="Courier"/>
              </a:rPr>
              <a:t>date /t </a:t>
            </a:r>
            <a:r>
              <a:rPr lang="en-US" dirty="0"/>
              <a:t>simply prints the abbreviated day followed by the date in format </a:t>
            </a:r>
            <a:r>
              <a:rPr lang="en-US" i="1" dirty="0" err="1"/>
              <a:t>mm:dd:yy</a:t>
            </a:r>
            <a:endParaRPr lang="en-US" i="1" dirty="0"/>
          </a:p>
          <a:p>
            <a:endParaRPr lang="en-US" i="1" dirty="0"/>
          </a:p>
          <a:p>
            <a:r>
              <a:rPr lang="en-US" dirty="0"/>
              <a:t>Obtaining epoch time in Windows requires a bit more intervention… We will observe how to accomplish this task later using </a:t>
            </a:r>
            <a:r>
              <a:rPr lang="en-US" i="1" dirty="0"/>
              <a:t>datePython.py</a:t>
            </a:r>
            <a:r>
              <a:rPr lang="en-US" dirty="0"/>
              <a:t> </a:t>
            </a:r>
          </a:p>
          <a:p>
            <a:pPr marL="463550" indent="-463550">
              <a:buNone/>
            </a:pPr>
            <a:endParaRPr lang="en-US" dirty="0"/>
          </a:p>
        </p:txBody>
      </p:sp>
    </p:spTree>
    <p:extLst>
      <p:ext uri="{BB962C8B-B14F-4D97-AF65-F5344CB8AC3E}">
        <p14:creationId xmlns:p14="http://schemas.microsoft.com/office/powerpoint/2010/main" val="1806455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886700" cy="1770927"/>
          </a:xfrm>
        </p:spPr>
        <p:txBody>
          <a:bodyPr>
            <a:normAutofit/>
          </a:bodyPr>
          <a:lstStyle/>
          <a:p>
            <a:pPr algn="ctr"/>
            <a:r>
              <a:rPr lang="en-US" dirty="0"/>
              <a:t>Examples (time)</a:t>
            </a:r>
          </a:p>
        </p:txBody>
      </p:sp>
      <p:sp>
        <p:nvSpPr>
          <p:cNvPr id="4" name="Content Placeholder 2"/>
          <p:cNvSpPr>
            <a:spLocks noGrp="1"/>
          </p:cNvSpPr>
          <p:nvPr>
            <p:ph idx="1"/>
          </p:nvPr>
        </p:nvSpPr>
        <p:spPr>
          <a:xfrm>
            <a:off x="533400" y="2662177"/>
            <a:ext cx="8153400" cy="2808790"/>
          </a:xfrm>
        </p:spPr>
        <p:txBody>
          <a:bodyPr>
            <a:normAutofit/>
          </a:bodyPr>
          <a:lstStyle/>
          <a:p>
            <a:pPr marL="0" indent="0">
              <a:buNone/>
            </a:pPr>
            <a:r>
              <a:rPr kumimoji="0" lang="en-US" sz="2000" b="1" i="0" u="none" strike="noStrike" kern="1200" cap="none" spc="0" normalizeH="0" baseline="0" noProof="0" dirty="0">
                <a:ln>
                  <a:noFill/>
                </a:ln>
                <a:solidFill>
                  <a:prstClr val="black"/>
                </a:solidFill>
                <a:effectLst/>
                <a:uLnTx/>
                <a:uFillTx/>
                <a:latin typeface="Courier"/>
                <a:ea typeface="Courier New" charset="0"/>
                <a:cs typeface="Courier New" charset="0"/>
              </a:rPr>
              <a:t>C:\User\cservin&gt; date</a:t>
            </a:r>
          </a:p>
          <a:p>
            <a:pPr marL="0" indent="0">
              <a:buNone/>
            </a:pPr>
            <a:r>
              <a:rPr lang="en-US" sz="2000" dirty="0">
                <a:latin typeface="Courier"/>
                <a:cs typeface="Courier"/>
              </a:rPr>
              <a:t>The current date is: Tue 03/16/2021</a:t>
            </a:r>
          </a:p>
          <a:p>
            <a:pPr marL="0" indent="0">
              <a:buNone/>
            </a:pPr>
            <a:r>
              <a:rPr lang="en-US" sz="2000" dirty="0">
                <a:latin typeface="Courier"/>
                <a:cs typeface="Courier"/>
              </a:rPr>
              <a:t>Enter the new date: (mm-dd-</a:t>
            </a:r>
            <a:r>
              <a:rPr lang="en-US" sz="2000" dirty="0" err="1">
                <a:latin typeface="Courier"/>
                <a:cs typeface="Courier"/>
              </a:rPr>
              <a:t>yy</a:t>
            </a:r>
            <a:r>
              <a:rPr lang="en-US" sz="2000" dirty="0">
                <a:latin typeface="Courier"/>
                <a:cs typeface="Courier"/>
              </a:rPr>
              <a:t>)</a:t>
            </a:r>
          </a:p>
          <a:p>
            <a:pPr marL="0" indent="0">
              <a:buNone/>
            </a:pPr>
            <a:endParaRPr lang="en-US" sz="2000" dirty="0">
              <a:latin typeface="Courier"/>
              <a:cs typeface="Courier"/>
            </a:endParaRPr>
          </a:p>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2000" b="1" i="0" u="none" strike="noStrike" kern="1200" cap="none" spc="0" normalizeH="0" baseline="0" noProof="0" dirty="0">
                <a:ln>
                  <a:noFill/>
                </a:ln>
                <a:solidFill>
                  <a:prstClr val="black"/>
                </a:solidFill>
                <a:effectLst/>
                <a:uLnTx/>
                <a:uFillTx/>
                <a:latin typeface="Courier"/>
                <a:ea typeface="Courier New" charset="0"/>
                <a:cs typeface="Courier New" charset="0"/>
              </a:rPr>
              <a:t>C:\User\cservin&gt; date /t</a:t>
            </a:r>
          </a:p>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2000" i="0" u="none" strike="noStrike" kern="1200" cap="none" spc="0" normalizeH="0" baseline="0" noProof="0" dirty="0">
                <a:ln>
                  <a:noFill/>
                </a:ln>
                <a:solidFill>
                  <a:prstClr val="black"/>
                </a:solidFill>
                <a:effectLst/>
                <a:uLnTx/>
                <a:uFillTx/>
                <a:latin typeface="Courier"/>
                <a:ea typeface="Courier New" charset="0"/>
                <a:cs typeface="Courier New" charset="0"/>
              </a:rPr>
              <a:t>Tue 03/16/2021</a:t>
            </a:r>
          </a:p>
          <a:p>
            <a:pPr marL="0" indent="0">
              <a:buNone/>
            </a:pPr>
            <a:endParaRPr lang="en-US" dirty="0">
              <a:latin typeface="Courier"/>
              <a:cs typeface="Courier"/>
            </a:endParaRPr>
          </a:p>
        </p:txBody>
      </p:sp>
      <p:sp>
        <p:nvSpPr>
          <p:cNvPr id="5" name="Content Placeholder 2">
            <a:extLst>
              <a:ext uri="{FF2B5EF4-FFF2-40B4-BE49-F238E27FC236}">
                <a16:creationId xmlns:a16="http://schemas.microsoft.com/office/drawing/2014/main" id="{6337BC63-AC07-4736-9DDB-EF9A92E933A3}"/>
              </a:ext>
            </a:extLst>
          </p:cNvPr>
          <p:cNvSpPr txBox="1">
            <a:spLocks/>
          </p:cNvSpPr>
          <p:nvPr/>
        </p:nvSpPr>
        <p:spPr>
          <a:xfrm>
            <a:off x="533400" y="2171879"/>
            <a:ext cx="7004050" cy="357189"/>
          </a:xfrm>
          <a:prstGeom prst="rect">
            <a:avLst/>
          </a:prstGeom>
          <a:solidFill>
            <a:schemeClr val="bg2"/>
          </a:solidFill>
        </p:spPr>
        <p:txBody>
          <a:bodyPr vert="horz" lIns="91440" tIns="45720" rIns="91440" bIns="45720" rtlCol="0">
            <a:normAutofit lnSpcReduction="10000"/>
          </a:bodyPr>
          <a:lstStyle>
            <a:lvl1pPr marL="171450" marR="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b="1" dirty="0"/>
              <a:t>Execution and Output:</a:t>
            </a:r>
          </a:p>
        </p:txBody>
      </p:sp>
    </p:spTree>
    <p:extLst>
      <p:ext uri="{BB962C8B-B14F-4D97-AF65-F5344CB8AC3E}">
        <p14:creationId xmlns:p14="http://schemas.microsoft.com/office/powerpoint/2010/main" val="1896828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886700" cy="1325563"/>
          </a:xfrm>
        </p:spPr>
        <p:txBody>
          <a:bodyPr>
            <a:normAutofit/>
          </a:bodyPr>
          <a:lstStyle/>
          <a:p>
            <a:r>
              <a:rPr lang="en-US" i="1" dirty="0"/>
              <a:t>The </a:t>
            </a:r>
            <a:r>
              <a:rPr lang="en-US" dirty="0">
                <a:latin typeface="Courier New" panose="02070309020205020404" pitchFamily="49" charset="0"/>
                <a:cs typeface="Courier New" panose="02070309020205020404" pitchFamily="49" charset="0"/>
              </a:rPr>
              <a:t>date</a:t>
            </a:r>
            <a:r>
              <a:rPr lang="en-US" i="1" dirty="0"/>
              <a:t> Program in Python</a:t>
            </a:r>
            <a:endParaRPr lang="en-US" dirty="0"/>
          </a:p>
        </p:txBody>
      </p:sp>
      <p:sp>
        <p:nvSpPr>
          <p:cNvPr id="3" name="Content Placeholder 2"/>
          <p:cNvSpPr>
            <a:spLocks noGrp="1"/>
          </p:cNvSpPr>
          <p:nvPr>
            <p:ph idx="1"/>
          </p:nvPr>
        </p:nvSpPr>
        <p:spPr>
          <a:xfrm>
            <a:off x="533400" y="1164690"/>
            <a:ext cx="8153400" cy="5312310"/>
          </a:xfrm>
        </p:spPr>
        <p:txBody>
          <a:bodyPr>
            <a:noAutofit/>
          </a:bodyPr>
          <a:lstStyle/>
          <a:p>
            <a:pPr marL="0" indent="0">
              <a:buNone/>
            </a:pPr>
            <a:r>
              <a:rPr lang="en-US" dirty="0">
                <a:cs typeface="Courier"/>
              </a:rPr>
              <a:t>Python provides libraries that can help:</a:t>
            </a:r>
          </a:p>
          <a:p>
            <a:pPr marL="0" indent="0">
              <a:buNone/>
            </a:pPr>
            <a:r>
              <a:rPr lang="en-US" sz="1600" dirty="0">
                <a:latin typeface="Courier New" panose="02070309020205020404" pitchFamily="49" charset="0"/>
                <a:cs typeface="Courier New" panose="02070309020205020404" pitchFamily="49" charset="0"/>
              </a:rPr>
              <a:t>import time</a:t>
            </a:r>
          </a:p>
          <a:p>
            <a:pPr marL="0" indent="0">
              <a:buNone/>
            </a:pPr>
            <a:r>
              <a:rPr lang="en-US" sz="1600" dirty="0">
                <a:latin typeface="Courier New" panose="02070309020205020404" pitchFamily="49" charset="0"/>
                <a:cs typeface="Courier New" panose="02070309020205020404" pitchFamily="49" charset="0"/>
              </a:rPr>
              <a:t>import datetime</a:t>
            </a:r>
          </a:p>
          <a:p>
            <a:pPr marL="0" indent="0">
              <a:buNone/>
            </a:pPr>
            <a:endParaRPr lang="en-US" sz="1400" dirty="0">
              <a:latin typeface="Courier New" panose="02070309020205020404" pitchFamily="49" charset="0"/>
              <a:cs typeface="Courier New" panose="02070309020205020404" pitchFamily="49" charset="0"/>
            </a:endParaRPr>
          </a:p>
          <a:p>
            <a:pPr marL="806450" lvl="1" indent="-463550">
              <a:buNone/>
            </a:pPr>
            <a:r>
              <a:rPr lang="en-US" sz="1100" b="1" dirty="0">
                <a:latin typeface="Courier New" panose="02070309020205020404" pitchFamily="49" charset="0"/>
                <a:cs typeface="Courier New" panose="02070309020205020404" pitchFamily="49" charset="0"/>
              </a:rPr>
              <a:t>1.	</a:t>
            </a:r>
            <a:r>
              <a:rPr lang="en-US" sz="1100" b="1" dirty="0">
                <a:solidFill>
                  <a:srgbClr val="FFC000"/>
                </a:solidFill>
                <a:latin typeface="Courier New" panose="02070309020205020404" pitchFamily="49" charset="0"/>
                <a:cs typeface="Courier New" panose="02070309020205020404" pitchFamily="49" charset="0"/>
              </a:rPr>
              <a:t>import</a:t>
            </a:r>
            <a:r>
              <a:rPr lang="en-US" sz="1100" b="1" dirty="0">
                <a:latin typeface="Courier New" panose="02070309020205020404" pitchFamily="49" charset="0"/>
                <a:cs typeface="Courier New" panose="02070309020205020404" pitchFamily="49" charset="0"/>
              </a:rPr>
              <a:t> time</a:t>
            </a:r>
          </a:p>
          <a:p>
            <a:pPr marL="806450" lvl="1" indent="-463550">
              <a:buNone/>
            </a:pPr>
            <a:r>
              <a:rPr lang="en-US" sz="1100" b="1" dirty="0">
                <a:latin typeface="Courier New" panose="02070309020205020404" pitchFamily="49" charset="0"/>
                <a:cs typeface="Courier New" panose="02070309020205020404" pitchFamily="49" charset="0"/>
              </a:rPr>
              <a:t>2.	</a:t>
            </a:r>
            <a:r>
              <a:rPr lang="en-US" sz="1100" b="1" dirty="0">
                <a:solidFill>
                  <a:srgbClr val="FFC000"/>
                </a:solidFill>
                <a:latin typeface="Courier New" panose="02070309020205020404" pitchFamily="49" charset="0"/>
                <a:cs typeface="Courier New" panose="02070309020205020404" pitchFamily="49" charset="0"/>
              </a:rPr>
              <a:t>import</a:t>
            </a:r>
            <a:r>
              <a:rPr lang="en-US" sz="1100" b="1" dirty="0">
                <a:latin typeface="Courier New" panose="02070309020205020404" pitchFamily="49" charset="0"/>
                <a:cs typeface="Courier New" panose="02070309020205020404" pitchFamily="49" charset="0"/>
              </a:rPr>
              <a:t> datetime</a:t>
            </a:r>
          </a:p>
          <a:p>
            <a:pPr marL="806450" lvl="1" indent="-463550">
              <a:buNone/>
            </a:pPr>
            <a:r>
              <a:rPr lang="en-US" sz="1100" b="1" dirty="0">
                <a:latin typeface="Courier New" panose="02070309020205020404" pitchFamily="49" charset="0"/>
                <a:cs typeface="Courier New" panose="02070309020205020404" pitchFamily="49" charset="0"/>
              </a:rPr>
              <a:t>3.	</a:t>
            </a:r>
            <a:r>
              <a:rPr lang="en-US" sz="1100" b="1" dirty="0">
                <a:solidFill>
                  <a:srgbClr val="FFC000"/>
                </a:solidFill>
                <a:latin typeface="Courier New" panose="02070309020205020404" pitchFamily="49" charset="0"/>
                <a:cs typeface="Courier New" panose="02070309020205020404" pitchFamily="49" charset="0"/>
              </a:rPr>
              <a:t>import</a:t>
            </a:r>
            <a:r>
              <a:rPr lang="en-US" sz="1100" b="1" dirty="0">
                <a:latin typeface="Courier New" panose="02070309020205020404" pitchFamily="49" charset="0"/>
                <a:cs typeface="Courier New" panose="02070309020205020404" pitchFamily="49" charset="0"/>
              </a:rPr>
              <a:t> os</a:t>
            </a:r>
            <a:endParaRPr lang="en-US" b="1" dirty="0"/>
          </a:p>
          <a:p>
            <a:pPr marL="806450" lvl="1" indent="-463550">
              <a:buNone/>
            </a:pPr>
            <a:r>
              <a:rPr lang="en-US" sz="1100" b="1" dirty="0">
                <a:latin typeface="Courier New" panose="02070309020205020404" pitchFamily="49" charset="0"/>
                <a:cs typeface="Courier New" panose="02070309020205020404" pitchFamily="49" charset="0"/>
              </a:rPr>
              <a:t>4.	</a:t>
            </a:r>
            <a:r>
              <a:rPr lang="en-US" sz="1100" b="1" dirty="0">
                <a:solidFill>
                  <a:srgbClr val="FFC000"/>
                </a:solidFill>
                <a:latin typeface="Courier New" panose="02070309020205020404" pitchFamily="49" charset="0"/>
                <a:cs typeface="Courier New" panose="02070309020205020404" pitchFamily="49" charset="0"/>
              </a:rPr>
              <a:t>print</a:t>
            </a:r>
            <a:r>
              <a:rPr lang="en-US" sz="1100" b="1" dirty="0">
                <a:latin typeface="Courier New" panose="02070309020205020404" pitchFamily="49" charset="0"/>
                <a:cs typeface="Courier New" panose="02070309020205020404" pitchFamily="49" charset="0"/>
              </a:rPr>
              <a:t>(</a:t>
            </a:r>
            <a:r>
              <a:rPr lang="en-US" sz="1100" b="1" dirty="0">
                <a:solidFill>
                  <a:schemeClr val="accent6"/>
                </a:solidFill>
                <a:latin typeface="Courier New" panose="02070309020205020404" pitchFamily="49" charset="0"/>
                <a:cs typeface="Courier New" panose="02070309020205020404" pitchFamily="49" charset="0"/>
              </a:rPr>
              <a:t>"Time in seconds since the epoch:</a:t>
            </a:r>
            <a:r>
              <a:rPr lang="en-US" sz="1100" b="1" dirty="0">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%s</a:t>
            </a:r>
            <a:r>
              <a:rPr lang="en-US" sz="1100" b="1" dirty="0">
                <a:solidFill>
                  <a:schemeClr val="accent6"/>
                </a:solidFill>
                <a:latin typeface="Courier New" panose="02070309020205020404" pitchFamily="49" charset="0"/>
                <a:cs typeface="Courier New" panose="02070309020205020404" pitchFamily="49" charset="0"/>
              </a:rPr>
              <a:t>"</a:t>
            </a:r>
            <a:r>
              <a:rPr lang="en-US" sz="1100" b="1" dirty="0">
                <a:latin typeface="Courier New" panose="02070309020205020404" pitchFamily="49" charset="0"/>
                <a:cs typeface="Courier New" panose="02070309020205020404" pitchFamily="49" charset="0"/>
              </a:rPr>
              <a:t> </a:t>
            </a:r>
            <a:r>
              <a:rPr lang="en-US" sz="1100" b="1" dirty="0">
                <a:solidFill>
                  <a:srgbClr val="FFC000"/>
                </a:solidFill>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time.time</a:t>
            </a:r>
            <a:r>
              <a:rPr lang="en-US" sz="1100" b="1" dirty="0">
                <a:latin typeface="Courier New" panose="02070309020205020404" pitchFamily="49" charset="0"/>
                <a:cs typeface="Courier New" panose="02070309020205020404" pitchFamily="49" charset="0"/>
              </a:rPr>
              <a:t>())</a:t>
            </a:r>
          </a:p>
          <a:p>
            <a:pPr marL="806450" lvl="1" indent="-463550">
              <a:buNone/>
            </a:pPr>
            <a:r>
              <a:rPr lang="en-US" sz="1100" b="1" dirty="0">
                <a:latin typeface="Courier New" panose="02070309020205020404" pitchFamily="49" charset="0"/>
                <a:cs typeface="Courier New" panose="02070309020205020404" pitchFamily="49" charset="0"/>
              </a:rPr>
              <a:t>5.	now </a:t>
            </a:r>
            <a:r>
              <a:rPr lang="en-US" sz="1100" b="1" dirty="0">
                <a:solidFill>
                  <a:srgbClr val="FFC000"/>
                </a:solidFill>
                <a:latin typeface="Courier New" panose="02070309020205020404" pitchFamily="49" charset="0"/>
                <a:cs typeface="Courier New" panose="02070309020205020404" pitchFamily="49" charset="0"/>
              </a:rPr>
              <a:t>=</a:t>
            </a:r>
            <a:r>
              <a:rPr lang="en-US" sz="1100" b="1"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datetime.datetime.now</a:t>
            </a:r>
            <a:r>
              <a:rPr lang="en-US" sz="1100" b="1" dirty="0">
                <a:latin typeface="Courier New" panose="02070309020205020404" pitchFamily="49" charset="0"/>
                <a:cs typeface="Courier New" panose="02070309020205020404" pitchFamily="49" charset="0"/>
              </a:rPr>
              <a:t>()</a:t>
            </a:r>
          </a:p>
          <a:p>
            <a:pPr marL="806450" lvl="1" indent="-463550">
              <a:buNone/>
            </a:pPr>
            <a:r>
              <a:rPr lang="en-US" sz="1100" b="1" dirty="0">
                <a:latin typeface="Courier New" panose="02070309020205020404" pitchFamily="49" charset="0"/>
                <a:cs typeface="Courier New" panose="02070309020205020404" pitchFamily="49" charset="0"/>
              </a:rPr>
              <a:t>6.	</a:t>
            </a:r>
            <a:r>
              <a:rPr lang="en-US" sz="1100" b="1" dirty="0">
                <a:solidFill>
                  <a:srgbClr val="FFC000"/>
                </a:solidFill>
                <a:latin typeface="Courier New" panose="02070309020205020404" pitchFamily="49" charset="0"/>
                <a:cs typeface="Courier New" panose="02070309020205020404" pitchFamily="49" charset="0"/>
              </a:rPr>
              <a:t>print</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now.strftime</a:t>
            </a:r>
            <a:r>
              <a:rPr lang="en-US" sz="1100" b="1" dirty="0">
                <a:latin typeface="Courier New" panose="02070309020205020404" pitchFamily="49" charset="0"/>
                <a:cs typeface="Courier New" panose="02070309020205020404" pitchFamily="49" charset="0"/>
              </a:rPr>
              <a:t>(</a:t>
            </a:r>
            <a:r>
              <a:rPr lang="en-US" sz="1100" b="1" dirty="0">
                <a:solidFill>
                  <a:schemeClr val="accent6"/>
                </a:solidFill>
                <a:latin typeface="Courier New" panose="02070309020205020404" pitchFamily="49" charset="0"/>
                <a:cs typeface="Courier New" panose="02070309020205020404" pitchFamily="49" charset="0"/>
              </a:rPr>
              <a:t>"</a:t>
            </a:r>
            <a:r>
              <a:rPr lang="en-US" sz="1100" b="1" dirty="0">
                <a:solidFill>
                  <a:srgbClr val="C00000"/>
                </a:solidFill>
                <a:latin typeface="Courier New" panose="02070309020205020404" pitchFamily="49" charset="0"/>
                <a:cs typeface="Courier New" panose="02070309020205020404" pitchFamily="49" charset="0"/>
              </a:rPr>
              <a:t>%a %b %d %H:%M:%S %Z %Y</a:t>
            </a:r>
            <a:r>
              <a:rPr lang="en-US" sz="1100" b="1" dirty="0">
                <a:solidFill>
                  <a:schemeClr val="accent6"/>
                </a:solidFill>
                <a:latin typeface="Courier New" panose="02070309020205020404" pitchFamily="49" charset="0"/>
                <a:cs typeface="Courier New" panose="02070309020205020404" pitchFamily="49" charset="0"/>
              </a:rPr>
              <a:t>"</a:t>
            </a:r>
            <a:r>
              <a:rPr lang="en-US" sz="1100" b="1" dirty="0">
                <a:latin typeface="Courier New" panose="02070309020205020404" pitchFamily="49" charset="0"/>
                <a:cs typeface="Courier New" panose="02070309020205020404" pitchFamily="49" charset="0"/>
              </a:rPr>
              <a:t>))</a:t>
            </a:r>
          </a:p>
          <a:p>
            <a:pPr marL="806450" lvl="1" indent="-463550">
              <a:buNone/>
            </a:pPr>
            <a:r>
              <a:rPr lang="en-US" sz="1100" b="1" dirty="0">
                <a:latin typeface="Courier New" panose="02070309020205020404" pitchFamily="49" charset="0"/>
                <a:cs typeface="Courier New" panose="02070309020205020404" pitchFamily="49" charset="0"/>
              </a:rPr>
              <a:t>7.	</a:t>
            </a:r>
            <a:r>
              <a:rPr lang="en-US" sz="1100" b="1" dirty="0">
                <a:solidFill>
                  <a:srgbClr val="FFC000"/>
                </a:solidFill>
                <a:latin typeface="Courier New" panose="02070309020205020404" pitchFamily="49" charset="0"/>
                <a:cs typeface="Courier New" panose="02070309020205020404" pitchFamily="49" charset="0"/>
              </a:rPr>
              <a:t>print</a:t>
            </a:r>
            <a:r>
              <a:rPr lang="en-US" sz="1100" b="1" dirty="0">
                <a:latin typeface="Courier New" panose="02070309020205020404" pitchFamily="49" charset="0"/>
                <a:cs typeface="Courier New" panose="02070309020205020404" pitchFamily="49" charset="0"/>
              </a:rPr>
              <a:t>(</a:t>
            </a:r>
            <a:r>
              <a:rPr lang="en-US" sz="1100" b="1" dirty="0">
                <a:solidFill>
                  <a:schemeClr val="accent6"/>
                </a:solidFill>
                <a:latin typeface="Courier New" panose="02070309020205020404" pitchFamily="49" charset="0"/>
                <a:cs typeface="Courier New" panose="02070309020205020404" pitchFamily="49" charset="0"/>
              </a:rPr>
              <a:t>"or using the system call“</a:t>
            </a:r>
            <a:r>
              <a:rPr lang="en-US" sz="1100" b="1" dirty="0">
                <a:latin typeface="Courier New" panose="02070309020205020404" pitchFamily="49" charset="0"/>
                <a:cs typeface="Courier New" panose="02070309020205020404" pitchFamily="49" charset="0"/>
              </a:rPr>
              <a:t>)</a:t>
            </a:r>
          </a:p>
          <a:p>
            <a:pPr marL="806450" lvl="1" indent="-463550">
              <a:buNone/>
            </a:pPr>
            <a:r>
              <a:rPr lang="en-US" sz="1100" b="1" dirty="0">
                <a:latin typeface="Courier New" panose="02070309020205020404" pitchFamily="49" charset="0"/>
                <a:cs typeface="Courier New" panose="02070309020205020404" pitchFamily="49" charset="0"/>
              </a:rPr>
              <a:t>8.	os.system(</a:t>
            </a:r>
            <a:r>
              <a:rPr lang="en-US" sz="1100" b="1" dirty="0">
                <a:solidFill>
                  <a:schemeClr val="accent6"/>
                </a:solidFill>
                <a:latin typeface="Courier New" panose="02070309020205020404" pitchFamily="49" charset="0"/>
                <a:cs typeface="Courier New" panose="02070309020205020404" pitchFamily="49" charset="0"/>
              </a:rPr>
              <a:t>"date"</a:t>
            </a:r>
            <a:r>
              <a:rPr lang="en-US" sz="1100" b="1" dirty="0">
                <a:latin typeface="Courier New" panose="02070309020205020404" pitchFamily="49" charset="0"/>
                <a:cs typeface="Courier New" panose="02070309020205020404" pitchFamily="49" charset="0"/>
              </a:rPr>
              <a:t>)</a:t>
            </a:r>
          </a:p>
        </p:txBody>
      </p:sp>
      <p:sp>
        <p:nvSpPr>
          <p:cNvPr id="5" name="Content Placeholder 2"/>
          <p:cNvSpPr txBox="1">
            <a:spLocks/>
          </p:cNvSpPr>
          <p:nvPr/>
        </p:nvSpPr>
        <p:spPr>
          <a:xfrm>
            <a:off x="628650" y="4556221"/>
            <a:ext cx="7004050" cy="357189"/>
          </a:xfrm>
          <a:prstGeom prst="rect">
            <a:avLst/>
          </a:prstGeom>
          <a:solidFill>
            <a:schemeClr val="bg2"/>
          </a:solidFill>
        </p:spPr>
        <p:txBody>
          <a:bodyPr vert="horz" lIns="91440" tIns="45720" rIns="91440" bIns="45720" rtlCol="0">
            <a:normAutofit lnSpcReduction="10000"/>
          </a:bodyPr>
          <a:lstStyle>
            <a:lvl1pPr marL="171450" marR="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b="1" dirty="0"/>
              <a:t>Execution and Output:</a:t>
            </a:r>
          </a:p>
        </p:txBody>
      </p:sp>
      <p:sp>
        <p:nvSpPr>
          <p:cNvPr id="6" name="Rectangle 5"/>
          <p:cNvSpPr/>
          <p:nvPr/>
        </p:nvSpPr>
        <p:spPr>
          <a:xfrm>
            <a:off x="628650" y="4942348"/>
            <a:ext cx="7886700" cy="1384995"/>
          </a:xfrm>
          <a:prstGeom prst="rect">
            <a:avLst/>
          </a:prstGeom>
        </p:spPr>
        <p:txBody>
          <a:bodyPr wrap="square">
            <a:spAutoFit/>
          </a:bodyPr>
          <a:lstStyle/>
          <a:p>
            <a:r>
              <a:rPr lang="en-US" sz="1400" b="1" dirty="0">
                <a:latin typeface="Courier New" charset="0"/>
                <a:ea typeface="Courier New" charset="0"/>
                <a:cs typeface="Courier New" charset="0"/>
              </a:rPr>
              <a:t>C:\User\cservin&gt; </a:t>
            </a:r>
            <a:r>
              <a:rPr lang="en-US" sz="1400" b="1" dirty="0">
                <a:latin typeface="Courier New" charset="0"/>
              </a:rPr>
              <a:t>python datePython.py </a:t>
            </a:r>
          </a:p>
          <a:p>
            <a:r>
              <a:rPr lang="en-US" sz="1400" dirty="0">
                <a:latin typeface="Courier New" charset="0"/>
              </a:rPr>
              <a:t>Time in seconds since the epoch: 1615922618.2985556</a:t>
            </a:r>
          </a:p>
          <a:p>
            <a:r>
              <a:rPr lang="en-US" sz="1400" dirty="0">
                <a:latin typeface="Courier New" charset="0"/>
              </a:rPr>
              <a:t>Tue Mar 16 15:23:38  2021</a:t>
            </a:r>
          </a:p>
          <a:p>
            <a:r>
              <a:rPr lang="en-US" sz="1400" dirty="0">
                <a:latin typeface="Courier New" charset="0"/>
              </a:rPr>
              <a:t>or using the system call</a:t>
            </a:r>
          </a:p>
          <a:p>
            <a:r>
              <a:rPr lang="en-US" sz="1400" dirty="0">
                <a:latin typeface="Courier New" charset="0"/>
              </a:rPr>
              <a:t>The current date is: Tue 03/16/2021</a:t>
            </a:r>
          </a:p>
          <a:p>
            <a:r>
              <a:rPr lang="en-US" sz="1400" dirty="0">
                <a:latin typeface="Courier New" charset="0"/>
              </a:rPr>
              <a:t>Enter the new date: (mm-dd-</a:t>
            </a:r>
            <a:r>
              <a:rPr lang="en-US" sz="1400" dirty="0" err="1">
                <a:latin typeface="Courier New" charset="0"/>
              </a:rPr>
              <a:t>yy</a:t>
            </a:r>
            <a:r>
              <a:rPr lang="en-US" sz="1400" dirty="0">
                <a:latin typeface="Courier New" charset="0"/>
              </a:rPr>
              <a:t>)</a:t>
            </a:r>
            <a:endParaRPr lang="en-US" sz="1400" dirty="0">
              <a:effectLst/>
              <a:latin typeface="Courier New" charset="0"/>
            </a:endParaRPr>
          </a:p>
        </p:txBody>
      </p:sp>
    </p:spTree>
    <p:extLst>
      <p:ext uri="{BB962C8B-B14F-4D97-AF65-F5344CB8AC3E}">
        <p14:creationId xmlns:p14="http://schemas.microsoft.com/office/powerpoint/2010/main" val="705411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886700" cy="1325563"/>
          </a:xfrm>
        </p:spPr>
        <p:txBody>
          <a:bodyPr>
            <a:normAutofit/>
          </a:bodyPr>
          <a:lstStyle/>
          <a:p>
            <a:r>
              <a:rPr lang="en-US" dirty="0"/>
              <a:t>Skipping the First Line</a:t>
            </a:r>
          </a:p>
        </p:txBody>
      </p:sp>
      <p:sp>
        <p:nvSpPr>
          <p:cNvPr id="3" name="Content Placeholder 2"/>
          <p:cNvSpPr>
            <a:spLocks noGrp="1"/>
          </p:cNvSpPr>
          <p:nvPr>
            <p:ph idx="1"/>
          </p:nvPr>
        </p:nvSpPr>
        <p:spPr>
          <a:xfrm>
            <a:off x="533400" y="1295400"/>
            <a:ext cx="8153400" cy="4800600"/>
          </a:xfrm>
        </p:spPr>
        <p:txBody>
          <a:bodyPr>
            <a:noAutofit/>
          </a:bodyPr>
          <a:lstStyle/>
          <a:p>
            <a:r>
              <a:rPr lang="en-US" dirty="0"/>
              <a:t>We need to count lines.</a:t>
            </a:r>
          </a:p>
          <a:p>
            <a:pPr marL="0" indent="0">
              <a:buNone/>
            </a:pPr>
            <a:endParaRPr lang="en-US" dirty="0"/>
          </a:p>
          <a:p>
            <a:pPr marL="806450" lvl="1" indent="-463550">
              <a:buNone/>
            </a:pPr>
            <a:r>
              <a:rPr lang="en-US" sz="1500" b="1" dirty="0">
                <a:latin typeface="Courier New" panose="02070309020205020404" pitchFamily="49" charset="0"/>
                <a:cs typeface="Courier New" panose="02070309020205020404" pitchFamily="49" charset="0"/>
              </a:rPr>
              <a:t>1.	COUNT</a:t>
            </a:r>
            <a:r>
              <a:rPr lang="en-US" sz="1500" b="1" dirty="0">
                <a:solidFill>
                  <a:srgbClr val="FFC000"/>
                </a:solidFill>
                <a:latin typeface="Courier New" panose="02070309020205020404" pitchFamily="49" charset="0"/>
                <a:cs typeface="Courier New" panose="02070309020205020404" pitchFamily="49" charset="0"/>
              </a:rPr>
              <a:t>=</a:t>
            </a:r>
            <a:r>
              <a:rPr lang="en-US" sz="1500" b="1" dirty="0">
                <a:solidFill>
                  <a:srgbClr val="00FF00"/>
                </a:solidFill>
                <a:latin typeface="Courier New" panose="02070309020205020404" pitchFamily="49" charset="0"/>
                <a:cs typeface="Courier New" panose="02070309020205020404" pitchFamily="49" charset="0"/>
              </a:rPr>
              <a:t>0</a:t>
            </a:r>
          </a:p>
          <a:p>
            <a:pPr marL="806450" lvl="1" indent="-463550">
              <a:buNone/>
            </a:pPr>
            <a:r>
              <a:rPr lang="en-US" sz="1500" b="1" dirty="0">
                <a:latin typeface="Courier New" panose="02070309020205020404" pitchFamily="49" charset="0"/>
                <a:cs typeface="Courier New" panose="02070309020205020404" pitchFamily="49" charset="0"/>
              </a:rPr>
              <a:t>2.	</a:t>
            </a:r>
            <a:r>
              <a:rPr lang="en-US" sz="1500" b="1" dirty="0">
                <a:solidFill>
                  <a:srgbClr val="FFC000"/>
                </a:solidFill>
                <a:latin typeface="Courier New" panose="02070309020205020404" pitchFamily="49" charset="0"/>
                <a:cs typeface="Courier New" panose="02070309020205020404" pitchFamily="49" charset="0"/>
              </a:rPr>
              <a:t>for</a:t>
            </a:r>
            <a:r>
              <a:rPr lang="en-US" sz="1500" b="1" dirty="0">
                <a:latin typeface="Courier New" panose="02070309020205020404" pitchFamily="49" charset="0"/>
                <a:cs typeface="Courier New" panose="02070309020205020404" pitchFamily="49" charset="0"/>
              </a:rPr>
              <a:t> i </a:t>
            </a:r>
            <a:r>
              <a:rPr lang="en-US" sz="1500" b="1" dirty="0">
                <a:solidFill>
                  <a:srgbClr val="FFC000"/>
                </a:solidFill>
                <a:latin typeface="Courier New" panose="02070309020205020404" pitchFamily="49" charset="0"/>
                <a:cs typeface="Courier New" panose="02070309020205020404" pitchFamily="49" charset="0"/>
              </a:rPr>
              <a:t>in</a:t>
            </a:r>
            <a:r>
              <a:rPr lang="en-US" sz="1500" b="1" dirty="0">
                <a:latin typeface="Courier New" panose="02070309020205020404" pitchFamily="49" charset="0"/>
                <a:cs typeface="Courier New" panose="02070309020205020404" pitchFamily="49" charset="0"/>
              </a:rPr>
              <a:t> range(</a:t>
            </a:r>
            <a:r>
              <a:rPr lang="en-US" sz="1500" b="1" dirty="0">
                <a:solidFill>
                  <a:srgbClr val="00FF00"/>
                </a:solidFill>
                <a:latin typeface="Courier New" panose="02070309020205020404" pitchFamily="49" charset="0"/>
                <a:cs typeface="Courier New" panose="02070309020205020404" pitchFamily="49" charset="0"/>
              </a:rPr>
              <a:t>2</a:t>
            </a:r>
            <a:r>
              <a:rPr lang="en-US" sz="1500" b="1" dirty="0">
                <a:latin typeface="Courier New" panose="02070309020205020404" pitchFamily="49" charset="0"/>
                <a:cs typeface="Courier New" panose="02070309020205020404" pitchFamily="49" charset="0"/>
              </a:rPr>
              <a:t>,</a:t>
            </a:r>
            <a:r>
              <a:rPr lang="en-US" sz="1500" b="1" dirty="0">
                <a:solidFill>
                  <a:srgbClr val="00FF00"/>
                </a:solidFill>
                <a:latin typeface="Courier New" panose="02070309020205020404" pitchFamily="49" charset="0"/>
                <a:cs typeface="Courier New" panose="02070309020205020404" pitchFamily="49" charset="0"/>
              </a:rPr>
              <a:t>11</a:t>
            </a:r>
            <a:r>
              <a:rPr lang="en-US" sz="1500" b="1" dirty="0">
                <a:latin typeface="Courier New" panose="02070309020205020404" pitchFamily="49" charset="0"/>
                <a:cs typeface="Courier New" panose="02070309020205020404" pitchFamily="49" charset="0"/>
              </a:rPr>
              <a:t>,</a:t>
            </a:r>
            <a:r>
              <a:rPr lang="en-US" sz="1500" b="1" dirty="0">
                <a:solidFill>
                  <a:srgbClr val="00FF00"/>
                </a:solidFill>
                <a:latin typeface="Courier New" panose="02070309020205020404" pitchFamily="49" charset="0"/>
                <a:cs typeface="Courier New" panose="02070309020205020404" pitchFamily="49" charset="0"/>
              </a:rPr>
              <a:t>2</a:t>
            </a:r>
            <a:r>
              <a:rPr lang="en-US" sz="1500" b="1" dirty="0">
                <a:latin typeface="Courier New" panose="02070309020205020404" pitchFamily="49" charset="0"/>
                <a:cs typeface="Courier New" panose="02070309020205020404" pitchFamily="49" charset="0"/>
              </a:rPr>
              <a:t>):</a:t>
            </a:r>
          </a:p>
          <a:p>
            <a:pPr marL="806450" lvl="1" indent="-463550">
              <a:buNone/>
            </a:pPr>
            <a:r>
              <a:rPr lang="en-US" sz="1500" b="1" dirty="0">
                <a:latin typeface="Courier New" panose="02070309020205020404" pitchFamily="49" charset="0"/>
                <a:cs typeface="Courier New" panose="02070309020205020404" pitchFamily="49" charset="0"/>
              </a:rPr>
              <a:t>3.		  </a:t>
            </a:r>
            <a:r>
              <a:rPr lang="en-US" sz="1500" b="1" dirty="0">
                <a:solidFill>
                  <a:srgbClr val="FFC000"/>
                </a:solidFill>
                <a:latin typeface="Courier New" panose="02070309020205020404" pitchFamily="49" charset="0"/>
                <a:cs typeface="Courier New" panose="02070309020205020404" pitchFamily="49" charset="0"/>
              </a:rPr>
              <a:t>print</a:t>
            </a: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i</a:t>
            </a:r>
            <a:r>
              <a:rPr lang="en-US" sz="1500" b="1" dirty="0">
                <a:latin typeface="Courier New" panose="02070309020205020404" pitchFamily="49" charset="0"/>
                <a:cs typeface="Courier New" panose="02070309020205020404" pitchFamily="49" charset="0"/>
              </a:rPr>
              <a:t>)</a:t>
            </a:r>
          </a:p>
          <a:p>
            <a:pPr marL="806450" lvl="1" indent="-463550">
              <a:buNone/>
            </a:pPr>
            <a:r>
              <a:rPr lang="en-US" sz="1500" b="1" dirty="0">
                <a:latin typeface="Courier New" panose="02070309020205020404" pitchFamily="49" charset="0"/>
                <a:cs typeface="Courier New" panose="02070309020205020404" pitchFamily="49" charset="0"/>
              </a:rPr>
              <a:t>4.		  COUNT </a:t>
            </a:r>
            <a:r>
              <a:rPr lang="en-US" sz="1500" b="1" dirty="0">
                <a:solidFill>
                  <a:srgbClr val="FFC000"/>
                </a:solidFill>
                <a:latin typeface="Courier New" panose="02070309020205020404" pitchFamily="49" charset="0"/>
                <a:cs typeface="Courier New" panose="02070309020205020404" pitchFamily="49" charset="0"/>
              </a:rPr>
              <a:t>=</a:t>
            </a:r>
            <a:r>
              <a:rPr lang="en-US" sz="1500" b="1" dirty="0">
                <a:latin typeface="Courier New" panose="02070309020205020404" pitchFamily="49" charset="0"/>
                <a:cs typeface="Courier New" panose="02070309020205020404" pitchFamily="49" charset="0"/>
              </a:rPr>
              <a:t> COUNT </a:t>
            </a:r>
            <a:r>
              <a:rPr lang="en-US" sz="1500" b="1" dirty="0">
                <a:solidFill>
                  <a:srgbClr val="FFC000"/>
                </a:solidFill>
                <a:latin typeface="Courier New" panose="02070309020205020404" pitchFamily="49" charset="0"/>
                <a:cs typeface="Courier New" panose="02070309020205020404" pitchFamily="49" charset="0"/>
              </a:rPr>
              <a:t>+</a:t>
            </a:r>
            <a:r>
              <a:rPr lang="en-US" sz="1500" b="1" dirty="0">
                <a:latin typeface="Courier New" panose="02070309020205020404" pitchFamily="49" charset="0"/>
                <a:cs typeface="Courier New" panose="02070309020205020404" pitchFamily="49" charset="0"/>
              </a:rPr>
              <a:t> </a:t>
            </a:r>
            <a:r>
              <a:rPr lang="en-US" sz="1500" b="1" dirty="0">
                <a:solidFill>
                  <a:srgbClr val="00FF00"/>
                </a:solidFill>
                <a:latin typeface="Courier New" panose="02070309020205020404" pitchFamily="49" charset="0"/>
                <a:cs typeface="Courier New" panose="02070309020205020404" pitchFamily="49" charset="0"/>
              </a:rPr>
              <a:t>1</a:t>
            </a:r>
          </a:p>
          <a:p>
            <a:pPr marL="806450" lvl="1" indent="-463550">
              <a:buNone/>
            </a:pPr>
            <a:r>
              <a:rPr lang="en-US" sz="1500" b="1" dirty="0">
                <a:latin typeface="Courier New" panose="02070309020205020404" pitchFamily="49" charset="0"/>
                <a:cs typeface="Courier New" panose="02070309020205020404" pitchFamily="49" charset="0"/>
              </a:rPr>
              <a:t>5.	</a:t>
            </a:r>
            <a:r>
              <a:rPr lang="en-US" sz="1500" b="1" dirty="0">
                <a:solidFill>
                  <a:srgbClr val="FFC000"/>
                </a:solidFill>
                <a:latin typeface="Courier New" panose="02070309020205020404" pitchFamily="49" charset="0"/>
                <a:cs typeface="Courier New" panose="02070309020205020404" pitchFamily="49" charset="0"/>
              </a:rPr>
              <a:t>print</a:t>
            </a:r>
            <a:r>
              <a:rPr lang="en-US" sz="1500" b="1" dirty="0">
                <a:latin typeface="Courier New" panose="02070309020205020404" pitchFamily="49" charset="0"/>
                <a:cs typeface="Courier New" panose="02070309020205020404" pitchFamily="49" charset="0"/>
              </a:rPr>
              <a:t>(</a:t>
            </a:r>
            <a:r>
              <a:rPr lang="en-US" sz="1500" b="1" dirty="0">
                <a:solidFill>
                  <a:schemeClr val="accent6"/>
                </a:solidFill>
                <a:latin typeface="Courier New" panose="02070309020205020404" pitchFamily="49" charset="0"/>
                <a:cs typeface="Courier New" panose="02070309020205020404" pitchFamily="49" charset="0"/>
              </a:rPr>
              <a:t>"Processed "</a:t>
            </a:r>
            <a:r>
              <a:rPr lang="en-US" sz="1500" b="1" dirty="0">
                <a:latin typeface="Courier New" panose="02070309020205020404" pitchFamily="49" charset="0"/>
                <a:cs typeface="Courier New" panose="02070309020205020404" pitchFamily="49" charset="0"/>
              </a:rPr>
              <a:t>,</a:t>
            </a:r>
            <a:r>
              <a:rPr lang="en-US" sz="1500" b="1" dirty="0">
                <a:solidFill>
                  <a:schemeClr val="accent1">
                    <a:lumMod val="75000"/>
                  </a:schemeClr>
                </a:solidFill>
                <a:latin typeface="Courier New" panose="02070309020205020404" pitchFamily="49" charset="0"/>
                <a:cs typeface="Courier New" panose="02070309020205020404" pitchFamily="49" charset="0"/>
              </a:rPr>
              <a:t>str</a:t>
            </a:r>
            <a:r>
              <a:rPr lang="en-US" sz="1500" b="1" dirty="0">
                <a:latin typeface="Courier New" panose="02070309020205020404" pitchFamily="49" charset="0"/>
                <a:cs typeface="Courier New" panose="02070309020205020404" pitchFamily="49" charset="0"/>
              </a:rPr>
              <a:t>(COUNT),</a:t>
            </a:r>
            <a:r>
              <a:rPr lang="en-US" sz="1500" b="1" dirty="0">
                <a:solidFill>
                  <a:schemeClr val="accent6"/>
                </a:solidFill>
                <a:latin typeface="Courier New" panose="02070309020205020404" pitchFamily="49" charset="0"/>
                <a:cs typeface="Courier New" panose="02070309020205020404" pitchFamily="49" charset="0"/>
              </a:rPr>
              <a:t>" numbers“</a:t>
            </a:r>
            <a:r>
              <a:rPr lang="en-US" sz="1500" b="1" dirty="0">
                <a:latin typeface="Courier New" panose="02070309020205020404" pitchFamily="49" charset="0"/>
                <a:cs typeface="Courier New" panose="02070309020205020404" pitchFamily="49" charset="0"/>
              </a:rPr>
              <a:t>)</a:t>
            </a:r>
          </a:p>
        </p:txBody>
      </p:sp>
      <p:sp>
        <p:nvSpPr>
          <p:cNvPr id="5" name="Content Placeholder 2"/>
          <p:cNvSpPr txBox="1">
            <a:spLocks/>
          </p:cNvSpPr>
          <p:nvPr/>
        </p:nvSpPr>
        <p:spPr>
          <a:xfrm>
            <a:off x="685800" y="3788449"/>
            <a:ext cx="7004050" cy="357189"/>
          </a:xfrm>
          <a:prstGeom prst="rect">
            <a:avLst/>
          </a:prstGeom>
          <a:solidFill>
            <a:schemeClr val="bg2"/>
          </a:solidFill>
        </p:spPr>
        <p:txBody>
          <a:bodyPr vert="horz" lIns="91440" tIns="45720" rIns="91440" bIns="45720" rtlCol="0">
            <a:normAutofit lnSpcReduction="10000"/>
          </a:bodyPr>
          <a:lstStyle>
            <a:lvl1pPr marL="171450" marR="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b="1" dirty="0"/>
              <a:t>Execution and Output:</a:t>
            </a:r>
          </a:p>
        </p:txBody>
      </p:sp>
      <p:sp>
        <p:nvSpPr>
          <p:cNvPr id="6" name="Rectangle 5"/>
          <p:cNvSpPr/>
          <p:nvPr/>
        </p:nvSpPr>
        <p:spPr>
          <a:xfrm>
            <a:off x="628650" y="4145638"/>
            <a:ext cx="7501513" cy="2031325"/>
          </a:xfrm>
          <a:prstGeom prst="rect">
            <a:avLst/>
          </a:prstGeom>
        </p:spPr>
        <p:txBody>
          <a:bodyPr wrap="square">
            <a:spAutoFit/>
          </a:bodyPr>
          <a:lstStyle/>
          <a:p>
            <a:r>
              <a:rPr lang="en-US" sz="1800" b="1" dirty="0">
                <a:latin typeface="Courier New" charset="0"/>
                <a:ea typeface="Courier New" charset="0"/>
                <a:cs typeface="Courier New" charset="0"/>
              </a:rPr>
              <a:t>C:\User\cservin&gt; </a:t>
            </a:r>
            <a:r>
              <a:rPr lang="en-US" b="1" dirty="0">
                <a:latin typeface="Courier New" charset="0"/>
              </a:rPr>
              <a:t>python skippingLines.py </a:t>
            </a:r>
          </a:p>
          <a:p>
            <a:r>
              <a:rPr lang="en-US" dirty="0">
                <a:latin typeface="Courier New" charset="0"/>
              </a:rPr>
              <a:t>2</a:t>
            </a:r>
          </a:p>
          <a:p>
            <a:r>
              <a:rPr lang="en-US" dirty="0">
                <a:latin typeface="Courier New" charset="0"/>
              </a:rPr>
              <a:t>4</a:t>
            </a:r>
          </a:p>
          <a:p>
            <a:r>
              <a:rPr lang="en-US" dirty="0">
                <a:latin typeface="Courier New" charset="0"/>
              </a:rPr>
              <a:t>6</a:t>
            </a:r>
          </a:p>
          <a:p>
            <a:r>
              <a:rPr lang="en-US" dirty="0">
                <a:latin typeface="Courier New" charset="0"/>
              </a:rPr>
              <a:t>8</a:t>
            </a:r>
          </a:p>
          <a:p>
            <a:r>
              <a:rPr lang="en-US" dirty="0">
                <a:latin typeface="Courier New" charset="0"/>
              </a:rPr>
              <a:t>10</a:t>
            </a:r>
          </a:p>
          <a:p>
            <a:r>
              <a:rPr lang="en-US" dirty="0">
                <a:latin typeface="Courier New" charset="0"/>
              </a:rPr>
              <a:t>Processed  5  numbers</a:t>
            </a:r>
            <a:endParaRPr lang="en-US" dirty="0">
              <a:effectLst/>
              <a:latin typeface="Courier New" charset="0"/>
            </a:endParaRPr>
          </a:p>
        </p:txBody>
      </p:sp>
    </p:spTree>
    <p:extLst>
      <p:ext uri="{BB962C8B-B14F-4D97-AF65-F5344CB8AC3E}">
        <p14:creationId xmlns:p14="http://schemas.microsoft.com/office/powerpoint/2010/main" val="1072263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886700" cy="1325563"/>
          </a:xfrm>
        </p:spPr>
        <p:txBody>
          <a:bodyPr>
            <a:normAutofit/>
          </a:bodyPr>
          <a:lstStyle/>
          <a:p>
            <a:r>
              <a:rPr lang="en-US" dirty="0"/>
              <a:t>Learning Objectives</a:t>
            </a:r>
          </a:p>
        </p:txBody>
      </p:sp>
      <p:sp>
        <p:nvSpPr>
          <p:cNvPr id="3" name="Content Placeholder 2"/>
          <p:cNvSpPr>
            <a:spLocks noGrp="1"/>
          </p:cNvSpPr>
          <p:nvPr>
            <p:ph idx="1"/>
          </p:nvPr>
        </p:nvSpPr>
        <p:spPr>
          <a:xfrm>
            <a:off x="533400" y="1295400"/>
            <a:ext cx="8153400" cy="4800600"/>
          </a:xfrm>
        </p:spPr>
        <p:txBody>
          <a:bodyPr>
            <a:noAutofit/>
          </a:bodyPr>
          <a:lstStyle/>
          <a:p>
            <a:pPr marL="0" indent="0">
              <a:buNone/>
            </a:pPr>
            <a:r>
              <a:rPr lang="en-US" dirty="0"/>
              <a:t>Upon completion of this unit:</a:t>
            </a:r>
          </a:p>
          <a:p>
            <a:pPr marL="0" indent="0">
              <a:buNone/>
            </a:pPr>
            <a:r>
              <a:rPr lang="en-US" dirty="0"/>
              <a:t>3.1 	Students will be able to analyze data in a file using a script.</a:t>
            </a:r>
          </a:p>
          <a:p>
            <a:pPr marL="0" indent="0">
              <a:buNone/>
            </a:pPr>
            <a:r>
              <a:rPr lang="en-US" dirty="0"/>
              <a:t>3.2 	Students will be able to use </a:t>
            </a:r>
            <a:r>
              <a:rPr lang="en-US" i="1" dirty="0"/>
              <a:t>while</a:t>
            </a:r>
            <a:r>
              <a:rPr lang="en-US" dirty="0"/>
              <a:t> loops in the script.</a:t>
            </a:r>
            <a:br>
              <a:rPr lang="en-US" dirty="0"/>
            </a:br>
            <a:r>
              <a:rPr lang="en-US" dirty="0"/>
              <a:t>3.3 	Students will be able to do simple arithmetic in the script</a:t>
            </a:r>
          </a:p>
          <a:p>
            <a:pPr marL="0" indent="0">
              <a:buNone/>
            </a:pPr>
            <a:r>
              <a:rPr lang="en-US" dirty="0"/>
              <a:t>3.4 	Students will be able to e</a:t>
            </a:r>
            <a:r>
              <a:rPr lang="is-IS" dirty="0"/>
              <a:t>dit values of variables and data. </a:t>
            </a:r>
          </a:p>
          <a:p>
            <a:pPr marL="0" indent="0">
              <a:buNone/>
            </a:pPr>
            <a:r>
              <a:rPr lang="en-US" dirty="0"/>
              <a:t>3.5 	Students will be able to </a:t>
            </a:r>
            <a:r>
              <a:rPr lang="is-IS" dirty="0"/>
              <a:t>perform pattern-matching by usin </a:t>
            </a:r>
            <a:r>
              <a:rPr lang="is-IS"/>
              <a:t>regular </a:t>
            </a:r>
            <a:br>
              <a:rPr lang="is-IS"/>
            </a:br>
            <a:r>
              <a:rPr lang="is-IS"/>
              <a:t> 	expressions</a:t>
            </a:r>
            <a:r>
              <a:rPr lang="is-IS" dirty="0"/>
              <a:t>.</a:t>
            </a:r>
            <a:endParaRPr lang="en-US" dirty="0"/>
          </a:p>
          <a:p>
            <a:pPr marL="463550" indent="-463550">
              <a:buNone/>
            </a:pPr>
            <a:endParaRPr lang="en-US" dirty="0"/>
          </a:p>
        </p:txBody>
      </p:sp>
    </p:spTree>
    <p:extLst>
      <p:ext uri="{BB962C8B-B14F-4D97-AF65-F5344CB8AC3E}">
        <p14:creationId xmlns:p14="http://schemas.microsoft.com/office/powerpoint/2010/main" val="7379422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886700" cy="1325563"/>
          </a:xfrm>
        </p:spPr>
        <p:txBody>
          <a:bodyPr>
            <a:normAutofit/>
          </a:bodyPr>
          <a:lstStyle/>
          <a:p>
            <a:r>
              <a:rPr lang="en-US" dirty="0"/>
              <a:t>So, to Count Lines: </a:t>
            </a:r>
            <a:r>
              <a:rPr lang="en-US" dirty="0" err="1">
                <a:latin typeface="Courier New" charset="0"/>
                <a:ea typeface="Courier New" charset="0"/>
                <a:cs typeface="Courier New" charset="0"/>
              </a:rPr>
              <a:t>countLines.py</a:t>
            </a:r>
            <a:r>
              <a:rPr lang="en-US" dirty="0"/>
              <a:t> </a:t>
            </a:r>
          </a:p>
        </p:txBody>
      </p:sp>
      <p:sp>
        <p:nvSpPr>
          <p:cNvPr id="5" name="Content Placeholder 2"/>
          <p:cNvSpPr txBox="1">
            <a:spLocks/>
          </p:cNvSpPr>
          <p:nvPr/>
        </p:nvSpPr>
        <p:spPr>
          <a:xfrm>
            <a:off x="533400" y="3452844"/>
            <a:ext cx="7004050" cy="357189"/>
          </a:xfrm>
          <a:prstGeom prst="rect">
            <a:avLst/>
          </a:prstGeom>
          <a:solidFill>
            <a:schemeClr val="bg2"/>
          </a:solidFill>
        </p:spPr>
        <p:txBody>
          <a:bodyPr vert="horz" lIns="91440" tIns="45720" rIns="91440" bIns="45720" rtlCol="0">
            <a:normAutofit lnSpcReduction="10000"/>
          </a:bodyPr>
          <a:lstStyle>
            <a:lvl1pPr marL="171450" marR="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b="1" dirty="0"/>
              <a:t>Execution and Output:</a:t>
            </a:r>
          </a:p>
        </p:txBody>
      </p:sp>
      <p:sp>
        <p:nvSpPr>
          <p:cNvPr id="6" name="Rectangle 5"/>
          <p:cNvSpPr/>
          <p:nvPr/>
        </p:nvSpPr>
        <p:spPr>
          <a:xfrm>
            <a:off x="533400" y="3886200"/>
            <a:ext cx="7886700" cy="2308324"/>
          </a:xfrm>
          <a:prstGeom prst="rect">
            <a:avLst/>
          </a:prstGeom>
        </p:spPr>
        <p:txBody>
          <a:bodyPr wrap="square">
            <a:spAutoFit/>
          </a:bodyPr>
          <a:lstStyle/>
          <a:p>
            <a:r>
              <a:rPr lang="en-US" sz="1600" b="1" dirty="0">
                <a:latin typeface="Courier New" charset="0"/>
                <a:ea typeface="Courier New" charset="0"/>
                <a:cs typeface="Courier New" charset="0"/>
              </a:rPr>
              <a:t>C:\User\cservin&gt; python countLines.py </a:t>
            </a:r>
          </a:p>
          <a:p>
            <a:r>
              <a:rPr lang="en-US" sz="1600" dirty="0">
                <a:latin typeface="Courier New" charset="0"/>
                <a:ea typeface="Courier New" charset="0"/>
                <a:cs typeface="Courier New" charset="0"/>
              </a:rPr>
              <a:t>first field CONNECTION ID, last field ATTACK TYPE</a:t>
            </a:r>
          </a:p>
          <a:p>
            <a:r>
              <a:rPr lang="en-US" sz="1600" dirty="0">
                <a:latin typeface="Courier New" charset="0"/>
                <a:ea typeface="Courier New" charset="0"/>
                <a:cs typeface="Courier New" charset="0"/>
              </a:rPr>
              <a:t>first field 743, last field-</a:t>
            </a:r>
          </a:p>
          <a:p>
            <a:r>
              <a:rPr lang="en-US" sz="1600" dirty="0">
                <a:latin typeface="Courier New" charset="0"/>
                <a:ea typeface="Courier New" charset="0"/>
                <a:cs typeface="Courier New" charset="0"/>
              </a:rPr>
              <a:t>first field 1072, last field-</a:t>
            </a:r>
          </a:p>
          <a:p>
            <a:r>
              <a:rPr lang="en-US" sz="1600" dirty="0">
                <a:latin typeface="Courier New" charset="0"/>
                <a:ea typeface="Courier New" charset="0"/>
                <a:cs typeface="Courier New" charset="0"/>
              </a:rPr>
              <a:t>first field 2274, last field-</a:t>
            </a:r>
          </a:p>
          <a:p>
            <a:r>
              <a:rPr lang="en-US" sz="1600" dirty="0">
                <a:latin typeface="Courier New" charset="0"/>
                <a:ea typeface="Courier New" charset="0"/>
                <a:cs typeface="Courier New" charset="0"/>
              </a:rPr>
              <a:t>...</a:t>
            </a:r>
          </a:p>
          <a:p>
            <a:r>
              <a:rPr lang="en-US" sz="1600" dirty="0">
                <a:latin typeface="Courier New" charset="0"/>
                <a:ea typeface="Courier New" charset="0"/>
                <a:cs typeface="Courier New" charset="0"/>
              </a:rPr>
              <a:t>first field 17928, last field-</a:t>
            </a:r>
          </a:p>
          <a:p>
            <a:r>
              <a:rPr lang="en-US" sz="1600" dirty="0">
                <a:latin typeface="Courier New" charset="0"/>
                <a:ea typeface="Courier New" charset="0"/>
                <a:cs typeface="Courier New" charset="0"/>
              </a:rPr>
              <a:t>first field 17954, last field-</a:t>
            </a:r>
          </a:p>
          <a:p>
            <a:r>
              <a:rPr lang="en-US" sz="1600" dirty="0">
                <a:latin typeface="Courier New" charset="0"/>
                <a:ea typeface="Courier New" charset="0"/>
                <a:cs typeface="Courier New" charset="0"/>
              </a:rPr>
              <a:t>Read 25 lines</a:t>
            </a:r>
          </a:p>
        </p:txBody>
      </p:sp>
      <p:sp>
        <p:nvSpPr>
          <p:cNvPr id="3" name="Rectangle 2">
            <a:extLst>
              <a:ext uri="{FF2B5EF4-FFF2-40B4-BE49-F238E27FC236}">
                <a16:creationId xmlns:a16="http://schemas.microsoft.com/office/drawing/2014/main" id="{794B866F-9E3A-46F7-AB0F-C4140755F518}"/>
              </a:ext>
            </a:extLst>
          </p:cNvPr>
          <p:cNvSpPr/>
          <p:nvPr/>
        </p:nvSpPr>
        <p:spPr>
          <a:xfrm>
            <a:off x="533399" y="1166843"/>
            <a:ext cx="8610601" cy="1938992"/>
          </a:xfrm>
          <a:prstGeom prst="rect">
            <a:avLst/>
          </a:prstGeom>
        </p:spPr>
        <p:txBody>
          <a:bodyPr wrap="square">
            <a:spAutoFit/>
          </a:bodyPr>
          <a:lstStyle/>
          <a:p>
            <a:pPr lvl="1"/>
            <a:r>
              <a:rPr lang="en-US" sz="1500" b="1" dirty="0">
                <a:latin typeface="Courier New" panose="02070309020205020404" pitchFamily="49" charset="0"/>
                <a:cs typeface="Courier New" panose="02070309020205020404" pitchFamily="49" charset="0"/>
              </a:rPr>
              <a:t>1.	f </a:t>
            </a:r>
            <a:r>
              <a:rPr lang="en-US" sz="1500" b="1" dirty="0">
                <a:solidFill>
                  <a:srgbClr val="FFC000"/>
                </a:solidFill>
                <a:latin typeface="Courier New" panose="02070309020205020404" pitchFamily="49" charset="0"/>
                <a:cs typeface="Courier New" panose="02070309020205020404" pitchFamily="49" charset="0"/>
              </a:rPr>
              <a:t>=</a:t>
            </a:r>
            <a:r>
              <a:rPr lang="en-US" sz="1500" b="1" dirty="0">
                <a:latin typeface="Courier New" panose="02070309020205020404" pitchFamily="49" charset="0"/>
                <a:cs typeface="Courier New" panose="02070309020205020404" pitchFamily="49" charset="0"/>
              </a:rPr>
              <a:t> </a:t>
            </a:r>
            <a:r>
              <a:rPr lang="en-US" sz="1500" b="1" dirty="0">
                <a:solidFill>
                  <a:schemeClr val="accent1">
                    <a:lumMod val="75000"/>
                  </a:schemeClr>
                </a:solidFill>
                <a:latin typeface="Courier New" panose="02070309020205020404" pitchFamily="49" charset="0"/>
                <a:cs typeface="Courier New" panose="02070309020205020404" pitchFamily="49" charset="0"/>
              </a:rPr>
              <a:t>open</a:t>
            </a:r>
            <a:r>
              <a:rPr lang="en-US" sz="1500" b="1" dirty="0">
                <a:latin typeface="Courier New" panose="02070309020205020404" pitchFamily="49" charset="0"/>
                <a:cs typeface="Courier New" panose="02070309020205020404" pitchFamily="49" charset="0"/>
              </a:rPr>
              <a:t>(</a:t>
            </a:r>
            <a:r>
              <a:rPr lang="en-US" sz="1500" b="1" dirty="0">
                <a:solidFill>
                  <a:schemeClr val="accent6"/>
                </a:solidFill>
                <a:latin typeface="Courier New" panose="02070309020205020404" pitchFamily="49" charset="0"/>
                <a:cs typeface="Courier New" panose="02070309020205020404" pitchFamily="49" charset="0"/>
              </a:rPr>
              <a:t>"connect.csv"</a:t>
            </a:r>
            <a:r>
              <a:rPr lang="en-US" sz="1500" b="1" dirty="0">
                <a:latin typeface="Courier New" panose="02070309020205020404" pitchFamily="49" charset="0"/>
                <a:cs typeface="Courier New" panose="02070309020205020404" pitchFamily="49" charset="0"/>
              </a:rPr>
              <a:t>,</a:t>
            </a:r>
            <a:r>
              <a:rPr lang="en-US" sz="1500" b="1" dirty="0">
                <a:solidFill>
                  <a:schemeClr val="accent6"/>
                </a:solidFill>
                <a:latin typeface="Courier New" panose="02070309020205020404" pitchFamily="49" charset="0"/>
                <a:cs typeface="Courier New" panose="02070309020205020404" pitchFamily="49" charset="0"/>
              </a:rPr>
              <a:t>'r’</a:t>
            </a:r>
            <a:r>
              <a:rPr lang="en-US" sz="1500" b="1" dirty="0">
                <a:latin typeface="Courier New" panose="02070309020205020404" pitchFamily="49" charset="0"/>
                <a:cs typeface="Courier New" panose="02070309020205020404" pitchFamily="49" charset="0"/>
              </a:rPr>
              <a:t>)</a:t>
            </a:r>
          </a:p>
          <a:p>
            <a:pPr lvl="1"/>
            <a:r>
              <a:rPr lang="en-US" sz="1500" b="1" dirty="0">
                <a:latin typeface="Courier New" panose="02070309020205020404" pitchFamily="49" charset="0"/>
                <a:cs typeface="Courier New" panose="02070309020205020404" pitchFamily="49" charset="0"/>
              </a:rPr>
              <a:t>2.	count </a:t>
            </a:r>
            <a:r>
              <a:rPr lang="en-US" sz="1500" b="1" dirty="0">
                <a:solidFill>
                  <a:srgbClr val="FFC000"/>
                </a:solidFill>
                <a:latin typeface="Courier New" panose="02070309020205020404" pitchFamily="49" charset="0"/>
                <a:cs typeface="Courier New" panose="02070309020205020404" pitchFamily="49" charset="0"/>
              </a:rPr>
              <a:t>=</a:t>
            </a:r>
            <a:r>
              <a:rPr lang="en-US" sz="1500" b="1" dirty="0">
                <a:latin typeface="Courier New" panose="02070309020205020404" pitchFamily="49" charset="0"/>
                <a:cs typeface="Courier New" panose="02070309020205020404" pitchFamily="49" charset="0"/>
              </a:rPr>
              <a:t> </a:t>
            </a:r>
            <a:r>
              <a:rPr lang="en-US" sz="1500" b="1" dirty="0">
                <a:solidFill>
                  <a:srgbClr val="00FF00"/>
                </a:solidFill>
                <a:latin typeface="Courier New" panose="02070309020205020404" pitchFamily="49" charset="0"/>
                <a:cs typeface="Courier New" panose="02070309020205020404" pitchFamily="49" charset="0"/>
              </a:rPr>
              <a:t>0</a:t>
            </a:r>
          </a:p>
          <a:p>
            <a:pPr lvl="1"/>
            <a:r>
              <a:rPr lang="en-US" sz="1500" b="1" dirty="0">
                <a:latin typeface="Courier New" panose="02070309020205020404" pitchFamily="49" charset="0"/>
                <a:cs typeface="Courier New" panose="02070309020205020404" pitchFamily="49" charset="0"/>
              </a:rPr>
              <a:t>3.	</a:t>
            </a:r>
            <a:r>
              <a:rPr lang="en-US" sz="1500" b="1" dirty="0">
                <a:solidFill>
                  <a:srgbClr val="FFC000"/>
                </a:solidFill>
                <a:latin typeface="Courier New" panose="02070309020205020404" pitchFamily="49" charset="0"/>
                <a:cs typeface="Courier New" panose="02070309020205020404" pitchFamily="49" charset="0"/>
              </a:rPr>
              <a:t>for</a:t>
            </a:r>
            <a:r>
              <a:rPr lang="en-US" sz="1500" b="1" dirty="0">
                <a:latin typeface="Courier New" panose="02070309020205020404" pitchFamily="49" charset="0"/>
                <a:cs typeface="Courier New" panose="02070309020205020404" pitchFamily="49" charset="0"/>
              </a:rPr>
              <a:t> line </a:t>
            </a:r>
            <a:r>
              <a:rPr lang="en-US" sz="1500" b="1" dirty="0">
                <a:solidFill>
                  <a:srgbClr val="FFC000"/>
                </a:solidFill>
                <a:latin typeface="Courier New" panose="02070309020205020404" pitchFamily="49" charset="0"/>
                <a:cs typeface="Courier New" panose="02070309020205020404" pitchFamily="49" charset="0"/>
              </a:rPr>
              <a:t>in</a:t>
            </a:r>
            <a:r>
              <a:rPr lang="en-US" sz="1500" b="1" dirty="0">
                <a:latin typeface="Courier New" panose="02070309020205020404" pitchFamily="49" charset="0"/>
                <a:cs typeface="Courier New" panose="02070309020205020404" pitchFamily="49" charset="0"/>
              </a:rPr>
              <a:t> f:</a:t>
            </a:r>
          </a:p>
          <a:p>
            <a:pPr lvl="1"/>
            <a:r>
              <a:rPr lang="en-US" sz="1500" b="1" dirty="0">
                <a:latin typeface="Courier New" panose="02070309020205020404" pitchFamily="49" charset="0"/>
                <a:cs typeface="Courier New" panose="02070309020205020404" pitchFamily="49" charset="0"/>
              </a:rPr>
              <a:t>4.	    tokens </a:t>
            </a:r>
            <a:r>
              <a:rPr lang="en-US" sz="1500" b="1" dirty="0">
                <a:solidFill>
                  <a:srgbClr val="FFC000"/>
                </a:solidFill>
                <a:latin typeface="Courier New" panose="02070309020205020404" pitchFamily="49" charset="0"/>
                <a:cs typeface="Courier New" panose="02070309020205020404" pitchFamily="49" charset="0"/>
              </a:rPr>
              <a:t>=</a:t>
            </a:r>
            <a:r>
              <a:rPr lang="en-US" sz="1500" b="1" dirty="0">
                <a:latin typeface="Courier New" panose="02070309020205020404" pitchFamily="49" charset="0"/>
                <a:cs typeface="Courier New" panose="02070309020205020404" pitchFamily="49" charset="0"/>
              </a:rPr>
              <a:t> line.split(</a:t>
            </a:r>
            <a:r>
              <a:rPr lang="en-US" sz="1500" b="1" dirty="0">
                <a:solidFill>
                  <a:schemeClr val="accent6"/>
                </a:solidFill>
                <a:latin typeface="Courier New" panose="02070309020205020404" pitchFamily="49" charset="0"/>
                <a:cs typeface="Courier New" panose="02070309020205020404" pitchFamily="49" charset="0"/>
              </a:rPr>
              <a:t>","</a:t>
            </a:r>
            <a:r>
              <a:rPr lang="en-US" sz="1500" b="1" dirty="0">
                <a:latin typeface="Courier New" panose="02070309020205020404" pitchFamily="49" charset="0"/>
                <a:cs typeface="Courier New" panose="02070309020205020404" pitchFamily="49" charset="0"/>
              </a:rPr>
              <a:t>)</a:t>
            </a:r>
          </a:p>
          <a:p>
            <a:pPr lvl="1"/>
            <a:r>
              <a:rPr lang="en-US" sz="1500" b="1" dirty="0">
                <a:latin typeface="Courier New" panose="02070309020205020404" pitchFamily="49" charset="0"/>
                <a:cs typeface="Courier New" panose="02070309020205020404" pitchFamily="49" charset="0"/>
              </a:rPr>
              <a:t>5.	    toPrint </a:t>
            </a:r>
            <a:r>
              <a:rPr lang="en-US" sz="1500" b="1" dirty="0">
                <a:solidFill>
                  <a:srgbClr val="FFC000"/>
                </a:solidFill>
                <a:latin typeface="Courier New" panose="02070309020205020404" pitchFamily="49" charset="0"/>
                <a:cs typeface="Courier New" panose="02070309020205020404" pitchFamily="49" charset="0"/>
              </a:rPr>
              <a:t>=</a:t>
            </a:r>
            <a:r>
              <a:rPr lang="en-US" sz="1500" b="1" dirty="0">
                <a:latin typeface="Courier New" panose="02070309020205020404" pitchFamily="49" charset="0"/>
                <a:cs typeface="Courier New" panose="02070309020205020404" pitchFamily="49" charset="0"/>
              </a:rPr>
              <a:t> </a:t>
            </a:r>
            <a:r>
              <a:rPr lang="en-US" sz="1500" b="1" dirty="0">
                <a:solidFill>
                  <a:schemeClr val="accent6"/>
                </a:solidFill>
                <a:latin typeface="Courier New" panose="02070309020205020404" pitchFamily="49" charset="0"/>
                <a:cs typeface="Courier New" panose="02070309020205020404" pitchFamily="49" charset="0"/>
              </a:rPr>
              <a:t>"first field "</a:t>
            </a:r>
            <a:r>
              <a:rPr lang="en-US" sz="1500" b="1" dirty="0">
                <a:solidFill>
                  <a:srgbClr val="FFC000"/>
                </a:solidFill>
                <a:latin typeface="Courier New" panose="02070309020205020404" pitchFamily="49" charset="0"/>
                <a:cs typeface="Courier New" panose="02070309020205020404" pitchFamily="49" charset="0"/>
              </a:rPr>
              <a:t>+</a:t>
            </a:r>
            <a:r>
              <a:rPr lang="en-US" sz="1500" b="1" dirty="0">
                <a:latin typeface="Courier New" panose="02070309020205020404" pitchFamily="49" charset="0"/>
                <a:cs typeface="Courier New" panose="02070309020205020404" pitchFamily="49" charset="0"/>
              </a:rPr>
              <a:t>tokens[</a:t>
            </a:r>
            <a:r>
              <a:rPr lang="en-US" sz="1500" b="1" dirty="0">
                <a:solidFill>
                  <a:srgbClr val="00FF00"/>
                </a:solidFill>
                <a:latin typeface="Courier New" panose="02070309020205020404" pitchFamily="49" charset="0"/>
                <a:cs typeface="Courier New" panose="02070309020205020404" pitchFamily="49" charset="0"/>
              </a:rPr>
              <a:t>0</a:t>
            </a:r>
            <a:r>
              <a:rPr lang="en-US" sz="1500" b="1" dirty="0">
                <a:latin typeface="Courier New" panose="02070309020205020404" pitchFamily="49" charset="0"/>
                <a:cs typeface="Courier New" panose="02070309020205020404" pitchFamily="49" charset="0"/>
              </a:rPr>
              <a:t>]</a:t>
            </a:r>
            <a:r>
              <a:rPr lang="en-US" sz="1500" b="1" dirty="0">
                <a:solidFill>
                  <a:srgbClr val="FFC000"/>
                </a:solidFill>
                <a:latin typeface="Courier New" panose="02070309020205020404" pitchFamily="49" charset="0"/>
                <a:cs typeface="Courier New" panose="02070309020205020404" pitchFamily="49" charset="0"/>
              </a:rPr>
              <a:t>+</a:t>
            </a:r>
            <a:r>
              <a:rPr lang="en-US" sz="1500" b="1" dirty="0">
                <a:solidFill>
                  <a:schemeClr val="accent6"/>
                </a:solidFill>
                <a:latin typeface="Courier New" panose="02070309020205020404" pitchFamily="49" charset="0"/>
                <a:cs typeface="Courier New" panose="02070309020205020404" pitchFamily="49" charset="0"/>
              </a:rPr>
              <a:t>"</a:t>
            </a:r>
            <a:r>
              <a:rPr lang="en-US" sz="1500" b="1" dirty="0">
                <a:latin typeface="Courier New" panose="02070309020205020404" pitchFamily="49" charset="0"/>
                <a:cs typeface="Courier New" panose="02070309020205020404" pitchFamily="49" charset="0"/>
              </a:rPr>
              <a:t>, </a:t>
            </a:r>
            <a:r>
              <a:rPr lang="en-US" sz="1500" b="1" dirty="0">
                <a:solidFill>
                  <a:schemeClr val="accent6"/>
                </a:solidFill>
                <a:latin typeface="Courier New" panose="02070309020205020404" pitchFamily="49" charset="0"/>
                <a:cs typeface="Courier New" panose="02070309020205020404" pitchFamily="49" charset="0"/>
              </a:rPr>
              <a:t>last field"</a:t>
            </a:r>
            <a:r>
              <a:rPr lang="en-US" sz="1500" b="1" dirty="0">
                <a:solidFill>
                  <a:srgbClr val="FFC000"/>
                </a:solidFill>
                <a:latin typeface="Courier New" panose="02070309020205020404" pitchFamily="49" charset="0"/>
                <a:cs typeface="Courier New" panose="02070309020205020404" pitchFamily="49" charset="0"/>
              </a:rPr>
              <a:t>+</a:t>
            </a:r>
            <a:r>
              <a:rPr lang="en-US" sz="1500" b="1" dirty="0">
                <a:latin typeface="Courier New" panose="02070309020205020404" pitchFamily="49" charset="0"/>
                <a:cs typeface="Courier New" panose="02070309020205020404" pitchFamily="49" charset="0"/>
              </a:rPr>
              <a:t>tokens[</a:t>
            </a:r>
            <a:r>
              <a:rPr lang="en-US" sz="1500" b="1" dirty="0">
                <a:solidFill>
                  <a:srgbClr val="00FF00"/>
                </a:solidFill>
                <a:latin typeface="Courier New" panose="02070309020205020404" pitchFamily="49" charset="0"/>
                <a:cs typeface="Courier New" panose="02070309020205020404" pitchFamily="49" charset="0"/>
              </a:rPr>
              <a:t>10</a:t>
            </a:r>
            <a:r>
              <a:rPr lang="en-US" sz="1500" b="1" dirty="0">
                <a:latin typeface="Courier New" panose="02070309020205020404" pitchFamily="49" charset="0"/>
                <a:cs typeface="Courier New" panose="02070309020205020404" pitchFamily="49" charset="0"/>
              </a:rPr>
              <a:t>]</a:t>
            </a:r>
          </a:p>
          <a:p>
            <a:pPr lvl="1"/>
            <a:r>
              <a:rPr lang="en-US" sz="1500" b="1" dirty="0">
                <a:latin typeface="Courier New" panose="02070309020205020404" pitchFamily="49" charset="0"/>
                <a:cs typeface="Courier New" panose="02070309020205020404" pitchFamily="49" charset="0"/>
              </a:rPr>
              <a:t>6.	    </a:t>
            </a:r>
            <a:r>
              <a:rPr lang="en-US" sz="1500" b="1" dirty="0">
                <a:solidFill>
                  <a:srgbClr val="FFC000"/>
                </a:solidFill>
                <a:latin typeface="Courier New" panose="02070309020205020404" pitchFamily="49" charset="0"/>
                <a:cs typeface="Courier New" panose="02070309020205020404" pitchFamily="49" charset="0"/>
              </a:rPr>
              <a:t>print</a:t>
            </a:r>
            <a:r>
              <a:rPr lang="en-US" sz="1500" b="1" dirty="0">
                <a:latin typeface="Courier New" panose="02070309020205020404" pitchFamily="49" charset="0"/>
                <a:cs typeface="Courier New" panose="02070309020205020404" pitchFamily="49" charset="0"/>
              </a:rPr>
              <a:t>(</a:t>
            </a:r>
            <a:r>
              <a:rPr lang="en-US" sz="1500" b="1" dirty="0" err="1">
                <a:latin typeface="Courier New" panose="02070309020205020404" pitchFamily="49" charset="0"/>
                <a:cs typeface="Courier New" panose="02070309020205020404" pitchFamily="49" charset="0"/>
              </a:rPr>
              <a:t>toPrint.strip</a:t>
            </a:r>
            <a:r>
              <a:rPr lang="en-US" sz="1500" b="1" dirty="0">
                <a:latin typeface="Courier New" panose="02070309020205020404" pitchFamily="49" charset="0"/>
                <a:cs typeface="Courier New" panose="02070309020205020404" pitchFamily="49" charset="0"/>
              </a:rPr>
              <a:t>())</a:t>
            </a:r>
          </a:p>
          <a:p>
            <a:pPr lvl="1"/>
            <a:r>
              <a:rPr lang="en-US" sz="1500" b="1" dirty="0">
                <a:latin typeface="Courier New" panose="02070309020205020404" pitchFamily="49" charset="0"/>
                <a:cs typeface="Courier New" panose="02070309020205020404" pitchFamily="49" charset="0"/>
              </a:rPr>
              <a:t>7.	    count </a:t>
            </a:r>
            <a:r>
              <a:rPr lang="en-US" sz="1500" b="1" dirty="0">
                <a:solidFill>
                  <a:srgbClr val="FFC000"/>
                </a:solidFill>
                <a:latin typeface="Courier New" panose="02070309020205020404" pitchFamily="49" charset="0"/>
                <a:cs typeface="Courier New" panose="02070309020205020404" pitchFamily="49" charset="0"/>
              </a:rPr>
              <a:t>=</a:t>
            </a:r>
            <a:r>
              <a:rPr lang="en-US" sz="1500" b="1" dirty="0">
                <a:latin typeface="Courier New" panose="02070309020205020404" pitchFamily="49" charset="0"/>
                <a:cs typeface="Courier New" panose="02070309020205020404" pitchFamily="49" charset="0"/>
              </a:rPr>
              <a:t> count </a:t>
            </a:r>
            <a:r>
              <a:rPr lang="en-US" sz="1500" b="1" dirty="0">
                <a:solidFill>
                  <a:srgbClr val="FFC000"/>
                </a:solidFill>
                <a:latin typeface="Courier New" panose="02070309020205020404" pitchFamily="49" charset="0"/>
                <a:cs typeface="Courier New" panose="02070309020205020404" pitchFamily="49" charset="0"/>
              </a:rPr>
              <a:t>+</a:t>
            </a:r>
            <a:r>
              <a:rPr lang="en-US" sz="1500" b="1" dirty="0">
                <a:latin typeface="Courier New" panose="02070309020205020404" pitchFamily="49" charset="0"/>
                <a:cs typeface="Courier New" panose="02070309020205020404" pitchFamily="49" charset="0"/>
              </a:rPr>
              <a:t> </a:t>
            </a:r>
            <a:r>
              <a:rPr lang="en-US" sz="1500" b="1" dirty="0">
                <a:solidFill>
                  <a:srgbClr val="00FF00"/>
                </a:solidFill>
                <a:latin typeface="Courier New" panose="02070309020205020404" pitchFamily="49" charset="0"/>
                <a:cs typeface="Courier New" panose="02070309020205020404" pitchFamily="49" charset="0"/>
              </a:rPr>
              <a:t>1</a:t>
            </a:r>
          </a:p>
          <a:p>
            <a:pPr lvl="1"/>
            <a:r>
              <a:rPr lang="en-US" sz="1500" b="1" dirty="0">
                <a:latin typeface="Courier New" panose="02070309020205020404" pitchFamily="49" charset="0"/>
                <a:cs typeface="Courier New" panose="02070309020205020404" pitchFamily="49" charset="0"/>
              </a:rPr>
              <a:t>8.	</a:t>
            </a:r>
            <a:r>
              <a:rPr lang="en-US" sz="1500" b="1" dirty="0">
                <a:solidFill>
                  <a:srgbClr val="FFC000"/>
                </a:solidFill>
                <a:latin typeface="Courier New" panose="02070309020205020404" pitchFamily="49" charset="0"/>
                <a:cs typeface="Courier New" panose="02070309020205020404" pitchFamily="49" charset="0"/>
              </a:rPr>
              <a:t>print</a:t>
            </a:r>
            <a:r>
              <a:rPr lang="en-US" sz="1500" b="1" dirty="0">
                <a:latin typeface="Courier New" panose="02070309020205020404" pitchFamily="49" charset="0"/>
                <a:cs typeface="Courier New" panose="02070309020205020404" pitchFamily="49" charset="0"/>
              </a:rPr>
              <a:t>(</a:t>
            </a:r>
            <a:r>
              <a:rPr lang="en-US" sz="1500" b="1" dirty="0">
                <a:solidFill>
                  <a:schemeClr val="accent6"/>
                </a:solidFill>
                <a:latin typeface="Courier New" panose="02070309020205020404" pitchFamily="49" charset="0"/>
                <a:cs typeface="Courier New" panose="02070309020205020404" pitchFamily="49" charset="0"/>
              </a:rPr>
              <a:t>"Read "</a:t>
            </a:r>
            <a:r>
              <a:rPr lang="en-US" sz="1500" b="1" dirty="0">
                <a:solidFill>
                  <a:srgbClr val="FFC000"/>
                </a:solidFill>
                <a:latin typeface="Courier New" panose="02070309020205020404" pitchFamily="49" charset="0"/>
                <a:cs typeface="Courier New" panose="02070309020205020404" pitchFamily="49" charset="0"/>
              </a:rPr>
              <a:t>+</a:t>
            </a:r>
            <a:r>
              <a:rPr lang="en-US" sz="1500" b="1" dirty="0">
                <a:solidFill>
                  <a:schemeClr val="accent1">
                    <a:lumMod val="75000"/>
                  </a:schemeClr>
                </a:solidFill>
                <a:latin typeface="Courier New" panose="02070309020205020404" pitchFamily="49" charset="0"/>
                <a:cs typeface="Courier New" panose="02070309020205020404" pitchFamily="49" charset="0"/>
              </a:rPr>
              <a:t>str</a:t>
            </a:r>
            <a:r>
              <a:rPr lang="en-US" sz="1500" b="1" dirty="0">
                <a:latin typeface="Courier New" panose="02070309020205020404" pitchFamily="49" charset="0"/>
                <a:cs typeface="Courier New" panose="02070309020205020404" pitchFamily="49" charset="0"/>
              </a:rPr>
              <a:t>(count)</a:t>
            </a:r>
            <a:r>
              <a:rPr lang="en-US" sz="1500" b="1" dirty="0">
                <a:solidFill>
                  <a:srgbClr val="FFC000"/>
                </a:solidFill>
                <a:latin typeface="Courier New" panose="02070309020205020404" pitchFamily="49" charset="0"/>
                <a:cs typeface="Courier New" panose="02070309020205020404" pitchFamily="49" charset="0"/>
              </a:rPr>
              <a:t>+</a:t>
            </a:r>
            <a:r>
              <a:rPr lang="en-US" sz="1500" b="1" dirty="0">
                <a:solidFill>
                  <a:schemeClr val="accent6"/>
                </a:solidFill>
                <a:latin typeface="Courier New" panose="02070309020205020404" pitchFamily="49" charset="0"/>
                <a:cs typeface="Courier New" panose="02070309020205020404" pitchFamily="49" charset="0"/>
              </a:rPr>
              <a:t>"</a:t>
            </a:r>
            <a:r>
              <a:rPr lang="en-US" sz="1500" b="1" dirty="0">
                <a:latin typeface="Courier New" panose="02070309020205020404" pitchFamily="49" charset="0"/>
                <a:cs typeface="Courier New" panose="02070309020205020404" pitchFamily="49" charset="0"/>
              </a:rPr>
              <a:t> </a:t>
            </a:r>
            <a:r>
              <a:rPr lang="en-US" sz="1500" b="1" dirty="0">
                <a:solidFill>
                  <a:schemeClr val="accent6"/>
                </a:solidFill>
                <a:latin typeface="Courier New" panose="02070309020205020404" pitchFamily="49" charset="0"/>
                <a:cs typeface="Courier New" panose="02070309020205020404" pitchFamily="49" charset="0"/>
              </a:rPr>
              <a:t>lines“</a:t>
            </a:r>
            <a:r>
              <a:rPr lang="en-US" sz="15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0516211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886700" cy="1325563"/>
          </a:xfrm>
        </p:spPr>
        <p:txBody>
          <a:bodyPr>
            <a:normAutofit/>
          </a:bodyPr>
          <a:lstStyle/>
          <a:p>
            <a:r>
              <a:rPr lang="en-US" dirty="0"/>
              <a:t>Lab Exercise 2</a:t>
            </a:r>
          </a:p>
        </p:txBody>
      </p:sp>
      <p:sp>
        <p:nvSpPr>
          <p:cNvPr id="3" name="Content Placeholder 2"/>
          <p:cNvSpPr>
            <a:spLocks noGrp="1"/>
          </p:cNvSpPr>
          <p:nvPr>
            <p:ph idx="1"/>
          </p:nvPr>
        </p:nvSpPr>
        <p:spPr>
          <a:xfrm>
            <a:off x="533400" y="1295400"/>
            <a:ext cx="8153400" cy="4800600"/>
          </a:xfrm>
        </p:spPr>
        <p:txBody>
          <a:bodyPr>
            <a:noAutofit/>
          </a:bodyPr>
          <a:lstStyle/>
          <a:p>
            <a:r>
              <a:rPr lang="en-US" dirty="0"/>
              <a:t>In this exercise, you transform “</a:t>
            </a:r>
            <a:r>
              <a:rPr lang="en-US" dirty="0" err="1">
                <a:latin typeface="Courier New" panose="02070309020205020404" pitchFamily="49" charset="0"/>
                <a:cs typeface="Courier New" panose="02070309020205020404" pitchFamily="49" charset="0"/>
              </a:rPr>
              <a:t>connect.csv</a:t>
            </a:r>
            <a:r>
              <a:rPr lang="en-US" dirty="0"/>
              <a:t>” by modifying it to have another field. The exercise is also an opportunity to practice with </a:t>
            </a:r>
            <a:r>
              <a:rPr lang="en-US" i="1" dirty="0"/>
              <a:t>datetime library in Python</a:t>
            </a:r>
            <a:r>
              <a:rPr lang="en-US" dirty="0"/>
              <a:t>.</a:t>
            </a:r>
          </a:p>
          <a:p>
            <a:endParaRPr lang="en-US" dirty="0"/>
          </a:p>
          <a:p>
            <a:r>
              <a:rPr lang="en-US" dirty="0"/>
              <a:t>After completing this exercise, you will be able to: </a:t>
            </a:r>
          </a:p>
          <a:p>
            <a:pPr lvl="1"/>
            <a:r>
              <a:rPr lang="en-US" sz="2100" dirty="0"/>
              <a:t>Parse input into fields and assign them to variables.</a:t>
            </a:r>
          </a:p>
          <a:p>
            <a:pPr lvl="1"/>
            <a:r>
              <a:rPr lang="en-US" sz="2100" dirty="0"/>
              <a:t>Given a set of line numbers, be able to process those lines specially.</a:t>
            </a:r>
          </a:p>
          <a:p>
            <a:pPr lvl="1"/>
            <a:r>
              <a:rPr lang="en-US" sz="2100" dirty="0"/>
              <a:t>Perform basic arithmetic.</a:t>
            </a:r>
          </a:p>
          <a:p>
            <a:pPr marL="463550" indent="-463550">
              <a:buNone/>
            </a:pPr>
            <a:endParaRPr lang="en-US" dirty="0"/>
          </a:p>
        </p:txBody>
      </p:sp>
    </p:spTree>
    <p:extLst>
      <p:ext uri="{BB962C8B-B14F-4D97-AF65-F5344CB8AC3E}">
        <p14:creationId xmlns:p14="http://schemas.microsoft.com/office/powerpoint/2010/main" val="11518133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886700" cy="1325563"/>
          </a:xfrm>
        </p:spPr>
        <p:txBody>
          <a:bodyPr>
            <a:normAutofit/>
          </a:bodyPr>
          <a:lstStyle/>
          <a:p>
            <a:r>
              <a:rPr lang="en-US" dirty="0"/>
              <a:t>Lab Exercise 3</a:t>
            </a:r>
          </a:p>
        </p:txBody>
      </p:sp>
      <p:sp>
        <p:nvSpPr>
          <p:cNvPr id="3" name="Content Placeholder 2"/>
          <p:cNvSpPr>
            <a:spLocks noGrp="1"/>
          </p:cNvSpPr>
          <p:nvPr>
            <p:ph idx="1"/>
          </p:nvPr>
        </p:nvSpPr>
        <p:spPr>
          <a:xfrm>
            <a:off x="533400" y="1295400"/>
            <a:ext cx="8153400" cy="4800600"/>
          </a:xfrm>
        </p:spPr>
        <p:txBody>
          <a:bodyPr>
            <a:noAutofit/>
          </a:bodyPr>
          <a:lstStyle/>
          <a:p>
            <a:r>
              <a:rPr lang="en-US" dirty="0"/>
              <a:t>In this exercise, student practice using script arithmetic and making the output easy for humans to understand.</a:t>
            </a:r>
          </a:p>
          <a:p>
            <a:endParaRPr lang="en-US" dirty="0"/>
          </a:p>
          <a:p>
            <a:r>
              <a:rPr lang="en-US" dirty="0"/>
              <a:t>After completing this exercise, you will be able to:</a:t>
            </a:r>
          </a:p>
          <a:p>
            <a:pPr lvl="1"/>
            <a:r>
              <a:rPr lang="en-US" sz="2100" dirty="0"/>
              <a:t>Do division and remaindering in scripts.</a:t>
            </a:r>
          </a:p>
          <a:p>
            <a:pPr lvl="1"/>
            <a:r>
              <a:rPr lang="en-US" sz="2100" dirty="0"/>
              <a:t>Change a number of seconds to a more easily understood format.</a:t>
            </a:r>
          </a:p>
          <a:p>
            <a:pPr marL="463550" indent="-463550">
              <a:buNone/>
            </a:pPr>
            <a:endParaRPr lang="en-US" dirty="0"/>
          </a:p>
        </p:txBody>
      </p:sp>
    </p:spTree>
    <p:extLst>
      <p:ext uri="{BB962C8B-B14F-4D97-AF65-F5344CB8AC3E}">
        <p14:creationId xmlns:p14="http://schemas.microsoft.com/office/powerpoint/2010/main" val="10020952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 Expressions</a:t>
            </a:r>
          </a:p>
        </p:txBody>
      </p:sp>
      <p:sp>
        <p:nvSpPr>
          <p:cNvPr id="3" name="Content Placeholder 2"/>
          <p:cNvSpPr>
            <a:spLocks noGrp="1"/>
          </p:cNvSpPr>
          <p:nvPr>
            <p:ph idx="1"/>
          </p:nvPr>
        </p:nvSpPr>
        <p:spPr/>
        <p:txBody>
          <a:bodyPr>
            <a:normAutofit lnSpcReduction="10000"/>
          </a:bodyPr>
          <a:lstStyle/>
          <a:p>
            <a:r>
              <a:rPr lang="en-US" dirty="0"/>
              <a:t>Python provides a library that helps for </a:t>
            </a:r>
            <a:r>
              <a:rPr lang="en-US" i="1" dirty="0"/>
              <a:t>pattern matching </a:t>
            </a:r>
            <a:r>
              <a:rPr lang="en-US" dirty="0"/>
              <a:t>by using regular expressions</a:t>
            </a:r>
          </a:p>
          <a:p>
            <a:pPr marL="0" indent="0" algn="ctr">
              <a:buNone/>
            </a:pPr>
            <a:r>
              <a:rPr lang="en-US" dirty="0">
                <a:latin typeface="Courier New" panose="02070309020205020404" pitchFamily="49" charset="0"/>
                <a:cs typeface="Courier New" panose="02070309020205020404" pitchFamily="49" charset="0"/>
              </a:rPr>
              <a:t>import re</a:t>
            </a:r>
          </a:p>
          <a:p>
            <a:r>
              <a:rPr lang="en-US" dirty="0"/>
              <a:t>Regular expressions allows you to</a:t>
            </a:r>
          </a:p>
          <a:p>
            <a:pPr lvl="1"/>
            <a:r>
              <a:rPr lang="en-US" dirty="0"/>
              <a:t>Match</a:t>
            </a:r>
          </a:p>
          <a:p>
            <a:pPr lvl="1"/>
            <a:r>
              <a:rPr lang="en-US" dirty="0"/>
              <a:t>Search </a:t>
            </a:r>
          </a:p>
          <a:p>
            <a:pPr lvl="1"/>
            <a:r>
              <a:rPr lang="en-US" dirty="0"/>
              <a:t>Search and Replace </a:t>
            </a:r>
          </a:p>
          <a:p>
            <a:r>
              <a:rPr lang="en-US" dirty="0"/>
              <a:t>E.g.,</a:t>
            </a:r>
          </a:p>
          <a:p>
            <a:pPr marL="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matchObject</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re.compile</a:t>
            </a:r>
            <a:r>
              <a:rPr lang="en-US" sz="2000" dirty="0">
                <a:latin typeface="Courier New" panose="02070309020205020404" pitchFamily="49" charset="0"/>
                <a:cs typeface="Courier New" panose="02070309020205020404" pitchFamily="49" charset="0"/>
              </a:rPr>
              <a:t>(pattern)</a:t>
            </a:r>
          </a:p>
          <a:p>
            <a:pPr marL="0" indent="0">
              <a:buNone/>
            </a:pPr>
            <a:r>
              <a:rPr lang="en-US" sz="2000" dirty="0">
                <a:latin typeface="Courier New" panose="02070309020205020404" pitchFamily="49" charset="0"/>
                <a:cs typeface="Courier New" panose="02070309020205020404" pitchFamily="49" charset="0"/>
              </a:rPr>
              <a:t>	validate = </a:t>
            </a:r>
            <a:r>
              <a:rPr lang="en-US" sz="2000" dirty="0" err="1">
                <a:latin typeface="Courier New" panose="02070309020205020404" pitchFamily="49" charset="0"/>
                <a:cs typeface="Courier New" panose="02070309020205020404" pitchFamily="49" charset="0"/>
              </a:rPr>
              <a:t>re.match</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str</a:t>
            </a: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Where,</a:t>
            </a:r>
          </a:p>
          <a:p>
            <a:pPr lvl="1"/>
            <a:r>
              <a:rPr lang="en-US" dirty="0"/>
              <a:t>Pattern: string containing the regular expression to match</a:t>
            </a:r>
          </a:p>
          <a:p>
            <a:pPr lvl="1"/>
            <a:r>
              <a:rPr lang="en-US" dirty="0"/>
              <a:t>Str: string interested to find the pattern specified</a:t>
            </a:r>
          </a:p>
          <a:p>
            <a:pPr lvl="1"/>
            <a:endParaRPr lang="en-US" dirty="0"/>
          </a:p>
        </p:txBody>
      </p:sp>
    </p:spTree>
    <p:extLst>
      <p:ext uri="{BB962C8B-B14F-4D97-AF65-F5344CB8AC3E}">
        <p14:creationId xmlns:p14="http://schemas.microsoft.com/office/powerpoint/2010/main" val="27597341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3960B-DCE3-0246-A31B-70BFD9E1DA00}"/>
              </a:ext>
            </a:extLst>
          </p:cNvPr>
          <p:cNvSpPr>
            <a:spLocks noGrp="1"/>
          </p:cNvSpPr>
          <p:nvPr>
            <p:ph type="title"/>
          </p:nvPr>
        </p:nvSpPr>
        <p:spPr/>
        <p:txBody>
          <a:bodyPr/>
          <a:lstStyle/>
          <a:p>
            <a:r>
              <a:rPr lang="en-US" dirty="0"/>
              <a:t>Selected Patterns</a:t>
            </a:r>
          </a:p>
        </p:txBody>
      </p:sp>
      <p:sp>
        <p:nvSpPr>
          <p:cNvPr id="3" name="Content Placeholder 2">
            <a:extLst>
              <a:ext uri="{FF2B5EF4-FFF2-40B4-BE49-F238E27FC236}">
                <a16:creationId xmlns:a16="http://schemas.microsoft.com/office/drawing/2014/main" id="{D251F273-EEE3-664B-9EAB-940D677FF44A}"/>
              </a:ext>
            </a:extLst>
          </p:cNvPr>
          <p:cNvSpPr>
            <a:spLocks noGrp="1"/>
          </p:cNvSpPr>
          <p:nvPr>
            <p:ph idx="1"/>
          </p:nvPr>
        </p:nvSpPr>
        <p:spPr>
          <a:xfrm>
            <a:off x="628650" y="1825625"/>
            <a:ext cx="8064776" cy="4351338"/>
          </a:xfrm>
        </p:spPr>
        <p:txBody>
          <a:bodyPr>
            <a:normAutofit fontScale="92500"/>
          </a:bodyPr>
          <a:lstStyle/>
          <a:p>
            <a:pPr marL="0" indent="0">
              <a:buNone/>
            </a:pPr>
            <a:r>
              <a:rPr lang="en-US" sz="2400" dirty="0"/>
              <a:t>The following patterns are particularly useful:</a:t>
            </a:r>
          </a:p>
          <a:p>
            <a:r>
              <a:rPr lang="en-US" sz="2400" dirty="0">
                <a:latin typeface="Courier New" panose="02070309020205020404" pitchFamily="49" charset="0"/>
                <a:cs typeface="Courier New" panose="02070309020205020404" pitchFamily="49" charset="0"/>
              </a:rPr>
              <a:t>^</a:t>
            </a:r>
            <a:r>
              <a:rPr lang="en-US" sz="2400" dirty="0"/>
              <a:t>: match the start of the string, </a:t>
            </a:r>
            <a:r>
              <a:rPr lang="en-US" sz="2400" dirty="0">
                <a:latin typeface="Courier New" panose="02070309020205020404" pitchFamily="49" charset="0"/>
                <a:cs typeface="Courier New" panose="02070309020205020404" pitchFamily="49" charset="0"/>
              </a:rPr>
              <a:t>$</a:t>
            </a:r>
            <a:r>
              <a:rPr lang="en-US" sz="2400" dirty="0"/>
              <a:t>: match the end of the string</a:t>
            </a:r>
          </a:p>
          <a:p>
            <a:r>
              <a:rPr lang="en-US" sz="2400" dirty="0">
                <a:latin typeface="Courier New" panose="02070309020205020404" pitchFamily="49" charset="0"/>
                <a:cs typeface="Courier New" panose="02070309020205020404" pitchFamily="49" charset="0"/>
              </a:rPr>
              <a:t>a*</a:t>
            </a:r>
            <a:r>
              <a:rPr lang="en-US" sz="2400" dirty="0"/>
              <a:t>	matches 0 or more occurrences of ‘a’.</a:t>
            </a:r>
          </a:p>
          <a:p>
            <a:r>
              <a:rPr lang="en-US" sz="2400" dirty="0">
                <a:cs typeface="Courier New" panose="02070309020205020404" pitchFamily="49" charset="0"/>
              </a:rPr>
              <a:t>[</a:t>
            </a:r>
            <a:r>
              <a:rPr lang="en-US" sz="2400" dirty="0">
                <a:latin typeface="Courier New" panose="02070309020205020404" pitchFamily="49" charset="0"/>
                <a:cs typeface="Courier New" panose="02070309020205020404" pitchFamily="49" charset="0"/>
              </a:rPr>
              <a:t>a-z</a:t>
            </a:r>
            <a:r>
              <a:rPr lang="en-US" sz="2400" dirty="0">
                <a:cs typeface="Courier New" panose="02070309020205020404" pitchFamily="49" charset="0"/>
              </a:rPr>
              <a:t>] </a:t>
            </a:r>
            <a:r>
              <a:rPr lang="en-US" sz="2400" dirty="0"/>
              <a:t>matches any character between ‘a’ and ‘z’.</a:t>
            </a:r>
          </a:p>
          <a:p>
            <a:r>
              <a:rPr lang="en-US" sz="2400" dirty="0"/>
              <a:t>\</a:t>
            </a:r>
            <a:r>
              <a:rPr lang="en-US" sz="2400" dirty="0">
                <a:latin typeface="Courier New" panose="02070309020205020404" pitchFamily="49" charset="0"/>
                <a:cs typeface="Courier New" panose="02070309020205020404" pitchFamily="49" charset="0"/>
              </a:rPr>
              <a:t>d</a:t>
            </a:r>
            <a:r>
              <a:rPr lang="en-US" sz="2400" dirty="0"/>
              <a:t> -- decimal digit [0-9] (some older regex utilities do not support but \</a:t>
            </a:r>
            <a:r>
              <a:rPr lang="en-US" sz="2400" dirty="0">
                <a:latin typeface="Courier New" panose="02070309020205020404" pitchFamily="49" charset="0"/>
                <a:cs typeface="Courier New" panose="02070309020205020404" pitchFamily="49" charset="0"/>
              </a:rPr>
              <a:t>d</a:t>
            </a:r>
            <a:r>
              <a:rPr lang="en-US" sz="2400" dirty="0"/>
              <a:t>, but they all support </a:t>
            </a:r>
            <a:r>
              <a:rPr lang="en-US" sz="2400" dirty="0">
                <a:latin typeface="Courier New" panose="02070309020205020404" pitchFamily="49" charset="0"/>
                <a:cs typeface="Courier New" panose="02070309020205020404" pitchFamily="49" charset="0"/>
              </a:rPr>
              <a:t>\w </a:t>
            </a:r>
            <a:r>
              <a:rPr lang="en-US" sz="2400" dirty="0"/>
              <a:t>and</a:t>
            </a:r>
            <a:r>
              <a:rPr lang="en-US" sz="2400" dirty="0">
                <a:latin typeface="Courier New" panose="02070309020205020404" pitchFamily="49" charset="0"/>
                <a:cs typeface="Courier New" panose="02070309020205020404" pitchFamily="49" charset="0"/>
              </a:rPr>
              <a:t> \s</a:t>
            </a:r>
          </a:p>
          <a:p>
            <a:r>
              <a:rPr lang="en-US" sz="2400" dirty="0">
                <a:latin typeface="Courier New" panose="02070309020205020404" pitchFamily="49" charset="0"/>
                <a:cs typeface="Courier New" panose="02070309020205020404" pitchFamily="49" charset="0"/>
              </a:rPr>
              <a:t>. </a:t>
            </a:r>
            <a:r>
              <a:rPr lang="en-US" sz="2400" dirty="0"/>
              <a:t>matches any single character.</a:t>
            </a:r>
          </a:p>
          <a:p>
            <a:r>
              <a:rPr lang="en-US" sz="2400" dirty="0">
                <a:latin typeface="Courier New" panose="02070309020205020404" pitchFamily="49" charset="0"/>
                <a:cs typeface="Courier New" panose="02070309020205020404" pitchFamily="49" charset="0"/>
              </a:rPr>
              <a:t>\.</a:t>
            </a:r>
            <a:r>
              <a:rPr lang="en-US" sz="2400" dirty="0"/>
              <a:t> matches a period.</a:t>
            </a:r>
          </a:p>
          <a:p>
            <a:r>
              <a:rPr lang="en-US" sz="2400" dirty="0">
                <a:latin typeface="Courier New" panose="02070309020205020404" pitchFamily="49" charset="0"/>
                <a:cs typeface="Courier New" panose="02070309020205020404" pitchFamily="49" charset="0"/>
              </a:rPr>
              <a:t>\(</a:t>
            </a:r>
            <a:r>
              <a:rPr lang="en-US" sz="2400" dirty="0"/>
              <a:t>pattern</a:t>
            </a:r>
            <a:r>
              <a:rPr lang="en-US" sz="2400" dirty="0">
                <a:latin typeface="Courier New" panose="02070309020205020404" pitchFamily="49" charset="0"/>
                <a:cs typeface="Courier New" panose="02070309020205020404" pitchFamily="49" charset="0"/>
              </a:rPr>
              <a:t>\)</a:t>
            </a:r>
            <a:r>
              <a:rPr lang="en-US" sz="2400" dirty="0">
                <a:cs typeface="Courier New" panose="02070309020205020404" pitchFamily="49" charset="0"/>
              </a:rPr>
              <a:t> </a:t>
            </a:r>
            <a:r>
              <a:rPr lang="en-US" sz="2400" dirty="0"/>
              <a:t>remembers what string matches the pattern; you can then refer to it later.</a:t>
            </a:r>
          </a:p>
          <a:p>
            <a:r>
              <a:rPr lang="en-US" sz="2400" dirty="0">
                <a:latin typeface="Courier New" panose="02070309020205020404" pitchFamily="49" charset="0"/>
                <a:cs typeface="Courier New" panose="02070309020205020404" pitchFamily="49" charset="0"/>
              </a:rPr>
              <a:t>/^[pattern]{length}$/</a:t>
            </a:r>
            <a:r>
              <a:rPr lang="en-US" sz="2400" dirty="0"/>
              <a:t> check for string has specific length</a:t>
            </a:r>
          </a:p>
          <a:p>
            <a:endParaRPr lang="en-US" dirty="0"/>
          </a:p>
        </p:txBody>
      </p:sp>
    </p:spTree>
    <p:extLst>
      <p:ext uri="{BB962C8B-B14F-4D97-AF65-F5344CB8AC3E}">
        <p14:creationId xmlns:p14="http://schemas.microsoft.com/office/powerpoint/2010/main" val="26111996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a:t>
            </a:r>
          </a:p>
        </p:txBody>
      </p:sp>
      <p:sp>
        <p:nvSpPr>
          <p:cNvPr id="3" name="Content Placeholder 2"/>
          <p:cNvSpPr>
            <a:spLocks noGrp="1"/>
          </p:cNvSpPr>
          <p:nvPr>
            <p:ph idx="1"/>
          </p:nvPr>
        </p:nvSpPr>
        <p:spPr>
          <a:xfrm>
            <a:off x="628650" y="1308790"/>
            <a:ext cx="7886700" cy="2494584"/>
          </a:xfrm>
        </p:spPr>
        <p:txBody>
          <a:bodyPr>
            <a:normAutofit/>
          </a:bodyPr>
          <a:lstStyle/>
          <a:p>
            <a:pPr marL="0" indent="0">
              <a:buNone/>
            </a:pPr>
            <a:r>
              <a:rPr lang="en-US" sz="1400" b="1" dirty="0">
                <a:latin typeface="Courier New" panose="02070309020205020404" pitchFamily="49" charset="0"/>
                <a:cs typeface="Courier New" panose="02070309020205020404" pitchFamily="49" charset="0"/>
              </a:rPr>
              <a:t>1. </a:t>
            </a:r>
            <a:r>
              <a:rPr lang="en-US" sz="1400" b="1" dirty="0">
                <a:solidFill>
                  <a:srgbClr val="FFC000"/>
                </a:solidFill>
                <a:latin typeface="Courier New" panose="02070309020205020404" pitchFamily="49" charset="0"/>
                <a:cs typeface="Courier New" panose="02070309020205020404" pitchFamily="49" charset="0"/>
              </a:rPr>
              <a:t>import</a:t>
            </a:r>
            <a:r>
              <a:rPr lang="en-US" sz="1400" b="1" dirty="0">
                <a:latin typeface="Courier New" panose="02070309020205020404" pitchFamily="49" charset="0"/>
                <a:cs typeface="Courier New" panose="02070309020205020404" pitchFamily="49" charset="0"/>
              </a:rPr>
              <a:t> re</a:t>
            </a:r>
          </a:p>
          <a:p>
            <a:pPr marL="0" indent="0">
              <a:buNone/>
            </a:pPr>
            <a:r>
              <a:rPr lang="en-US" sz="1400" b="1" dirty="0">
                <a:latin typeface="Courier New" panose="02070309020205020404" pitchFamily="49" charset="0"/>
                <a:cs typeface="Courier New" panose="02070309020205020404" pitchFamily="49" charset="0"/>
              </a:rPr>
              <a:t>2. s = </a:t>
            </a:r>
            <a:r>
              <a:rPr lang="en-US" sz="1400" b="1" dirty="0">
                <a:solidFill>
                  <a:schemeClr val="accent6"/>
                </a:solidFill>
                <a:latin typeface="Courier New" panose="02070309020205020404" pitchFamily="49" charset="0"/>
                <a:cs typeface="Courier New" panose="02070309020205020404" pitchFamily="49" charset="0"/>
              </a:rPr>
              <a:t>"(915) 831-2064”</a:t>
            </a:r>
          </a:p>
          <a:p>
            <a:pPr marL="0" indent="0">
              <a:buNone/>
            </a:pPr>
            <a:r>
              <a:rPr lang="en-US" sz="1400" b="1" dirty="0">
                <a:latin typeface="Courier New" panose="02070309020205020404" pitchFamily="49" charset="0"/>
                <a:cs typeface="Courier New" panose="02070309020205020404" pitchFamily="49" charset="0"/>
              </a:rPr>
              <a:t>3. check = </a:t>
            </a:r>
            <a:r>
              <a:rPr lang="en-US" sz="1400" b="1" dirty="0" err="1">
                <a:latin typeface="Courier New" panose="02070309020205020404" pitchFamily="49" charset="0"/>
                <a:cs typeface="Courier New" panose="02070309020205020404" pitchFamily="49" charset="0"/>
              </a:rPr>
              <a:t>re.compile</a:t>
            </a:r>
            <a:r>
              <a:rPr lang="en-US" sz="1400" b="1" dirty="0">
                <a:latin typeface="Courier New" panose="02070309020205020404" pitchFamily="49" charset="0"/>
                <a:cs typeface="Courier New" panose="02070309020205020404" pitchFamily="49" charset="0"/>
              </a:rPr>
              <a:t>(</a:t>
            </a:r>
            <a:r>
              <a:rPr lang="en-US" sz="1400" b="1" dirty="0">
                <a:solidFill>
                  <a:schemeClr val="accent6"/>
                </a:solidFill>
                <a:latin typeface="Courier New" panose="02070309020205020404" pitchFamily="49" charset="0"/>
                <a:cs typeface="Courier New" panose="02070309020205020404" pitchFamily="49" charset="0"/>
              </a:rPr>
              <a:t>"\(\d{3}\)\s*\d{3}[-]\d{4}"</a:t>
            </a:r>
            <a:r>
              <a:rPr lang="en-US" sz="1400" b="1" dirty="0">
                <a:latin typeface="Courier New" panose="02070309020205020404" pitchFamily="49" charset="0"/>
                <a:cs typeface="Courier New" panose="02070309020205020404" pitchFamily="49" charset="0"/>
              </a:rPr>
              <a:t>)</a:t>
            </a:r>
          </a:p>
          <a:p>
            <a:pPr marL="0" indent="0">
              <a:buNone/>
            </a:pPr>
            <a:r>
              <a:rPr lang="en-US" sz="1400" b="1" dirty="0">
                <a:latin typeface="Courier New" panose="02070309020205020404" pitchFamily="49" charset="0"/>
                <a:cs typeface="Courier New" panose="02070309020205020404" pitchFamily="49" charset="0"/>
              </a:rPr>
              <a:t>4. validate = </a:t>
            </a:r>
            <a:r>
              <a:rPr lang="en-US" sz="1400" b="1" dirty="0" err="1">
                <a:latin typeface="Courier New" panose="02070309020205020404" pitchFamily="49" charset="0"/>
                <a:cs typeface="Courier New" panose="02070309020205020404" pitchFamily="49" charset="0"/>
              </a:rPr>
              <a:t>check.match</a:t>
            </a:r>
            <a:r>
              <a:rPr lang="en-US" sz="1400" b="1" dirty="0">
                <a:latin typeface="Courier New" panose="02070309020205020404" pitchFamily="49" charset="0"/>
                <a:cs typeface="Courier New" panose="02070309020205020404" pitchFamily="49" charset="0"/>
              </a:rPr>
              <a:t>(s)</a:t>
            </a:r>
          </a:p>
          <a:p>
            <a:pPr marL="0" indent="0">
              <a:buNone/>
            </a:pPr>
            <a:r>
              <a:rPr lang="en-US" sz="1400" b="1" dirty="0">
                <a:latin typeface="Courier New" panose="02070309020205020404" pitchFamily="49" charset="0"/>
                <a:cs typeface="Courier New" panose="02070309020205020404" pitchFamily="49" charset="0"/>
              </a:rPr>
              <a:t>5. </a:t>
            </a:r>
            <a:r>
              <a:rPr lang="en-US" sz="1400" b="1" dirty="0">
                <a:solidFill>
                  <a:srgbClr val="FFC000"/>
                </a:solidFill>
                <a:latin typeface="Courier New" panose="02070309020205020404" pitchFamily="49" charset="0"/>
                <a:cs typeface="Courier New" panose="02070309020205020404" pitchFamily="49" charset="0"/>
              </a:rPr>
              <a:t>if</a:t>
            </a:r>
            <a:r>
              <a:rPr lang="en-US" sz="1400" b="1" dirty="0">
                <a:latin typeface="Courier New" panose="02070309020205020404" pitchFamily="49" charset="0"/>
                <a:cs typeface="Courier New" panose="02070309020205020404" pitchFamily="49" charset="0"/>
              </a:rPr>
              <a:t> validate:</a:t>
            </a:r>
          </a:p>
          <a:p>
            <a:pPr marL="0" indent="0">
              <a:buNone/>
            </a:pPr>
            <a:r>
              <a:rPr lang="en-US" sz="1400" b="1" dirty="0">
                <a:latin typeface="Courier New" panose="02070309020205020404" pitchFamily="49" charset="0"/>
                <a:cs typeface="Courier New" panose="02070309020205020404" pitchFamily="49" charset="0"/>
              </a:rPr>
              <a:t>6.    </a:t>
            </a:r>
            <a:r>
              <a:rPr lang="en-US" sz="1400" b="1" dirty="0">
                <a:solidFill>
                  <a:srgbClr val="FFC000"/>
                </a:solidFill>
                <a:latin typeface="Courier New" panose="02070309020205020404" pitchFamily="49" charset="0"/>
                <a:cs typeface="Courier New" panose="02070309020205020404" pitchFamily="49" charset="0"/>
              </a:rPr>
              <a:t>print</a:t>
            </a:r>
            <a:r>
              <a:rPr lang="en-US" sz="1400" b="1" dirty="0">
                <a:latin typeface="Courier New" panose="02070309020205020404" pitchFamily="49" charset="0"/>
                <a:cs typeface="Courier New" panose="02070309020205020404" pitchFamily="49" charset="0"/>
              </a:rPr>
              <a:t>(</a:t>
            </a:r>
            <a:r>
              <a:rPr lang="en-US" sz="1400" b="1" dirty="0">
                <a:solidFill>
                  <a:schemeClr val="accent6"/>
                </a:solidFill>
                <a:latin typeface="Courier New" panose="02070309020205020404" pitchFamily="49" charset="0"/>
                <a:cs typeface="Courier New" panose="02070309020205020404" pitchFamily="49" charset="0"/>
              </a:rPr>
              <a:t>"Correct Phone number format“</a:t>
            </a:r>
            <a:r>
              <a:rPr lang="en-US" sz="1400" b="1" dirty="0">
                <a:latin typeface="Courier New" panose="02070309020205020404" pitchFamily="49" charset="0"/>
                <a:cs typeface="Courier New" panose="02070309020205020404" pitchFamily="49" charset="0"/>
              </a:rPr>
              <a:t>)</a:t>
            </a:r>
          </a:p>
          <a:p>
            <a:pPr marL="0" indent="0">
              <a:buNone/>
            </a:pPr>
            <a:r>
              <a:rPr lang="en-US" sz="1400" b="1" dirty="0">
                <a:latin typeface="Courier New" panose="02070309020205020404" pitchFamily="49" charset="0"/>
                <a:cs typeface="Courier New" panose="02070309020205020404" pitchFamily="49" charset="0"/>
              </a:rPr>
              <a:t>7. </a:t>
            </a:r>
            <a:r>
              <a:rPr lang="en-US" sz="1400" b="1" dirty="0">
                <a:solidFill>
                  <a:srgbClr val="FFC000"/>
                </a:solidFill>
                <a:latin typeface="Courier New" panose="02070309020205020404" pitchFamily="49" charset="0"/>
                <a:cs typeface="Courier New" panose="02070309020205020404" pitchFamily="49" charset="0"/>
              </a:rPr>
              <a:t>else</a:t>
            </a:r>
            <a:r>
              <a:rPr lang="en-US" sz="1400" b="1" dirty="0">
                <a:latin typeface="Courier New" panose="02070309020205020404" pitchFamily="49" charset="0"/>
                <a:cs typeface="Courier New" panose="02070309020205020404" pitchFamily="49" charset="0"/>
              </a:rPr>
              <a:t>:</a:t>
            </a:r>
          </a:p>
          <a:p>
            <a:pPr marL="0" indent="0">
              <a:buNone/>
            </a:pPr>
            <a:r>
              <a:rPr lang="en-US" sz="1400" b="1" dirty="0">
                <a:latin typeface="Courier New" panose="02070309020205020404" pitchFamily="49" charset="0"/>
                <a:cs typeface="Courier New" panose="02070309020205020404" pitchFamily="49" charset="0"/>
              </a:rPr>
              <a:t>8.    </a:t>
            </a:r>
            <a:r>
              <a:rPr lang="en-US" sz="1400" b="1" dirty="0">
                <a:solidFill>
                  <a:srgbClr val="FFC000"/>
                </a:solidFill>
                <a:latin typeface="Courier New" panose="02070309020205020404" pitchFamily="49" charset="0"/>
                <a:cs typeface="Courier New" panose="02070309020205020404" pitchFamily="49" charset="0"/>
              </a:rPr>
              <a:t>print</a:t>
            </a:r>
            <a:r>
              <a:rPr lang="en-US" sz="1400" b="1" dirty="0">
                <a:latin typeface="Courier New" panose="02070309020205020404" pitchFamily="49" charset="0"/>
                <a:cs typeface="Courier New" panose="02070309020205020404" pitchFamily="49" charset="0"/>
              </a:rPr>
              <a:t>(</a:t>
            </a:r>
            <a:r>
              <a:rPr lang="en-US" sz="1400" b="1" dirty="0">
                <a:solidFill>
                  <a:schemeClr val="accent6"/>
                </a:solidFill>
                <a:latin typeface="Courier New" panose="02070309020205020404" pitchFamily="49" charset="0"/>
                <a:cs typeface="Courier New" panose="02070309020205020404" pitchFamily="49" charset="0"/>
              </a:rPr>
              <a:t>"Incorrect Phone number format“</a:t>
            </a:r>
            <a:r>
              <a:rPr lang="en-US" sz="1400" b="1" dirty="0">
                <a:latin typeface="Courier New" panose="02070309020205020404" pitchFamily="49" charset="0"/>
                <a:cs typeface="Courier New" panose="02070309020205020404" pitchFamily="49" charset="0"/>
              </a:rPr>
              <a:t>)</a:t>
            </a:r>
          </a:p>
        </p:txBody>
      </p:sp>
      <p:sp>
        <p:nvSpPr>
          <p:cNvPr id="4" name="Content Placeholder 2">
            <a:extLst>
              <a:ext uri="{FF2B5EF4-FFF2-40B4-BE49-F238E27FC236}">
                <a16:creationId xmlns:a16="http://schemas.microsoft.com/office/drawing/2014/main" id="{63075505-C5E3-6440-BE3A-6D898B243BE7}"/>
              </a:ext>
            </a:extLst>
          </p:cNvPr>
          <p:cNvSpPr txBox="1">
            <a:spLocks/>
          </p:cNvSpPr>
          <p:nvPr/>
        </p:nvSpPr>
        <p:spPr>
          <a:xfrm>
            <a:off x="546238" y="4505739"/>
            <a:ext cx="8051524" cy="2494584"/>
          </a:xfrm>
          <a:prstGeom prst="rect">
            <a:avLst/>
          </a:prstGeom>
        </p:spPr>
        <p:txBody>
          <a:bodyPr vert="horz" lIns="91440" tIns="45720" rIns="91440" bIns="45720" rtlCol="0">
            <a:normAutofit/>
          </a:bodyPr>
          <a:lstStyle>
            <a:lvl1pPr marL="171450" marR="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400" b="1" dirty="0">
                <a:solidFill>
                  <a:schemeClr val="accent6"/>
                </a:solidFill>
                <a:latin typeface="Courier New" panose="02070309020205020404" pitchFamily="49" charset="0"/>
                <a:cs typeface="Courier New" panose="02070309020205020404" pitchFamily="49" charset="0"/>
              </a:rPr>
              <a:t>\(\d{3}\) </a:t>
            </a:r>
            <a:r>
              <a:rPr lang="en-US" sz="1400" b="1" dirty="0">
                <a:latin typeface="Courier New" panose="02070309020205020404" pitchFamily="49" charset="0"/>
                <a:cs typeface="Courier New" panose="02070309020205020404" pitchFamily="49" charset="0"/>
              </a:rPr>
              <a:t>checks that has open parenthesis, 3 digits, closing parenthesis</a:t>
            </a:r>
          </a:p>
          <a:p>
            <a:pPr marL="0" indent="0">
              <a:buNone/>
            </a:pPr>
            <a:r>
              <a:rPr lang="en-US" sz="1400" b="1" dirty="0">
                <a:solidFill>
                  <a:schemeClr val="accent6"/>
                </a:solidFill>
                <a:latin typeface="Courier New" panose="02070309020205020404" pitchFamily="49" charset="0"/>
                <a:cs typeface="Courier New" panose="02070309020205020404" pitchFamily="49" charset="0"/>
              </a:rPr>
              <a:t>\s* 	   </a:t>
            </a:r>
            <a:r>
              <a:rPr lang="en-US" sz="1400" b="1" dirty="0">
                <a:latin typeface="Courier New" panose="02070309020205020404" pitchFamily="49" charset="0"/>
                <a:cs typeface="Courier New" panose="02070309020205020404" pitchFamily="49" charset="0"/>
              </a:rPr>
              <a:t>followed by one or many white spaces</a:t>
            </a:r>
          </a:p>
          <a:p>
            <a:pPr marL="0" indent="0">
              <a:buNone/>
            </a:pPr>
            <a:r>
              <a:rPr lang="en-US" sz="1400" b="1" dirty="0">
                <a:solidFill>
                  <a:schemeClr val="accent6"/>
                </a:solidFill>
                <a:latin typeface="Courier New" panose="02070309020205020404" pitchFamily="49" charset="0"/>
                <a:cs typeface="Courier New" panose="02070309020205020404" pitchFamily="49" charset="0"/>
              </a:rPr>
              <a:t>\d{3}	   </a:t>
            </a:r>
            <a:r>
              <a:rPr lang="en-US" sz="1400" b="1" dirty="0">
                <a:latin typeface="Courier New" panose="02070309020205020404" pitchFamily="49" charset="0"/>
                <a:cs typeface="Courier New" panose="02070309020205020404" pitchFamily="49" charset="0"/>
              </a:rPr>
              <a:t>followed by 3 digits</a:t>
            </a:r>
            <a:endParaRPr lang="en-US" sz="1400" b="1" dirty="0">
              <a:solidFill>
                <a:schemeClr val="accent6"/>
              </a:solidFill>
              <a:latin typeface="Courier New" panose="02070309020205020404" pitchFamily="49" charset="0"/>
              <a:cs typeface="Courier New" panose="02070309020205020404" pitchFamily="49" charset="0"/>
            </a:endParaRPr>
          </a:p>
          <a:p>
            <a:pPr marL="0" indent="0">
              <a:buNone/>
            </a:pPr>
            <a:r>
              <a:rPr lang="en-US" sz="1400" b="1" dirty="0">
                <a:solidFill>
                  <a:schemeClr val="accent6"/>
                </a:solidFill>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 	   followed by a dash</a:t>
            </a:r>
            <a:endParaRPr lang="en-US" sz="1400" b="1" dirty="0">
              <a:solidFill>
                <a:schemeClr val="accent6"/>
              </a:solidFill>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US" sz="1400" b="1" dirty="0">
                <a:solidFill>
                  <a:schemeClr val="accent6"/>
                </a:solidFill>
                <a:latin typeface="Courier New" panose="02070309020205020404" pitchFamily="49" charset="0"/>
                <a:cs typeface="Courier New" panose="02070309020205020404" pitchFamily="49" charset="0"/>
              </a:rPr>
              <a:t>\d{4}	   </a:t>
            </a:r>
            <a:r>
              <a:rPr lang="en-US" sz="1400" b="1" dirty="0">
                <a:latin typeface="Courier New" panose="02070309020205020404" pitchFamily="49" charset="0"/>
                <a:cs typeface="Courier New" panose="02070309020205020404" pitchFamily="49" charset="0"/>
              </a:rPr>
              <a:t>followed by 4 digits</a:t>
            </a:r>
          </a:p>
          <a:p>
            <a:pPr marL="0" indent="0">
              <a:buFont typeface="Arial" panose="020B0604020202020204" pitchFamily="34" charset="0"/>
              <a:buNone/>
            </a:pPr>
            <a:endParaRPr lang="en-US" sz="1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660809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3DCD0-B1BC-FD43-8D42-B07810EA6DBA}"/>
              </a:ext>
            </a:extLst>
          </p:cNvPr>
          <p:cNvSpPr>
            <a:spLocks noGrp="1"/>
          </p:cNvSpPr>
          <p:nvPr>
            <p:ph type="title"/>
          </p:nvPr>
        </p:nvSpPr>
        <p:spPr/>
        <p:txBody>
          <a:bodyPr/>
          <a:lstStyle/>
          <a:p>
            <a:r>
              <a:rPr lang="en-US" dirty="0"/>
              <a:t>Challenge</a:t>
            </a:r>
          </a:p>
        </p:txBody>
      </p:sp>
      <p:sp>
        <p:nvSpPr>
          <p:cNvPr id="3" name="Content Placeholder 2">
            <a:extLst>
              <a:ext uri="{FF2B5EF4-FFF2-40B4-BE49-F238E27FC236}">
                <a16:creationId xmlns:a16="http://schemas.microsoft.com/office/drawing/2014/main" id="{60429A78-C99D-D849-8855-16C32AD47B61}"/>
              </a:ext>
            </a:extLst>
          </p:cNvPr>
          <p:cNvSpPr>
            <a:spLocks noGrp="1"/>
          </p:cNvSpPr>
          <p:nvPr>
            <p:ph idx="1"/>
          </p:nvPr>
        </p:nvSpPr>
        <p:spPr/>
        <p:txBody>
          <a:bodyPr/>
          <a:lstStyle/>
          <a:p>
            <a:r>
              <a:rPr lang="en-US" dirty="0"/>
              <a:t>There are different styles/formats that people use to represent a phone number. E.g., ###.###.####, or ###-###-####, or ### ### #### just to mention a few. Extend the previous script to incorporate possible valid phone numbers formats.</a:t>
            </a:r>
          </a:p>
          <a:p>
            <a:endParaRPr lang="en-US" dirty="0"/>
          </a:p>
          <a:p>
            <a:endParaRPr lang="en-US" dirty="0"/>
          </a:p>
          <a:p>
            <a:r>
              <a:rPr lang="en-US" dirty="0"/>
              <a:t>Regular Expressions are very useful to validate specific formats and patterns. Allowing to validate user’s input to avoid any potential hazards to data processing.</a:t>
            </a:r>
          </a:p>
        </p:txBody>
      </p:sp>
    </p:spTree>
    <p:extLst>
      <p:ext uri="{BB962C8B-B14F-4D97-AF65-F5344CB8AC3E}">
        <p14:creationId xmlns:p14="http://schemas.microsoft.com/office/powerpoint/2010/main" val="14368439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886700" cy="1325563"/>
          </a:xfrm>
        </p:spPr>
        <p:txBody>
          <a:bodyPr>
            <a:normAutofit/>
          </a:bodyPr>
          <a:lstStyle/>
          <a:p>
            <a:r>
              <a:rPr lang="en-US" dirty="0"/>
              <a:t>Editing Variable Values: Windows PowerShell</a:t>
            </a:r>
          </a:p>
        </p:txBody>
      </p:sp>
      <p:sp>
        <p:nvSpPr>
          <p:cNvPr id="3" name="Content Placeholder 2"/>
          <p:cNvSpPr>
            <a:spLocks noGrp="1"/>
          </p:cNvSpPr>
          <p:nvPr>
            <p:ph idx="1"/>
          </p:nvPr>
        </p:nvSpPr>
        <p:spPr>
          <a:xfrm>
            <a:off x="95250" y="1181100"/>
            <a:ext cx="8943976" cy="4800600"/>
          </a:xfrm>
        </p:spPr>
        <p:txBody>
          <a:bodyPr>
            <a:noAutofit/>
          </a:bodyPr>
          <a:lstStyle/>
          <a:p>
            <a:r>
              <a:rPr lang="en-US" dirty="0"/>
              <a:t>The simplest way to do this is to use the PowerShell command -replace</a:t>
            </a:r>
            <a:r>
              <a:rPr lang="en-US" i="1" dirty="0"/>
              <a:t>.</a:t>
            </a:r>
          </a:p>
          <a:p>
            <a:r>
              <a:rPr lang="en-US" dirty="0"/>
              <a:t>To easily obtain the file in which you are attempting the replacement, use the</a:t>
            </a:r>
          </a:p>
          <a:p>
            <a:pPr marL="0" indent="0">
              <a:buNone/>
            </a:pPr>
            <a:r>
              <a:rPr lang="en-US" dirty="0"/>
              <a:t>get-content command as shown below:</a:t>
            </a:r>
          </a:p>
          <a:p>
            <a:pPr marL="0" indent="0">
              <a:buNone/>
            </a:pPr>
            <a:endParaRPr lang="en-US" sz="1800" dirty="0">
              <a:latin typeface="Courier"/>
            </a:endParaRPr>
          </a:p>
          <a:p>
            <a:pPr marL="0" indent="0">
              <a:buNone/>
            </a:pPr>
            <a:r>
              <a:rPr lang="en-US" sz="1800" dirty="0">
                <a:latin typeface="Courier"/>
              </a:rPr>
              <a:t> get-content somefile.py | %{$_ -replace "</a:t>
            </a:r>
            <a:r>
              <a:rPr lang="en-US" sz="1800" dirty="0" err="1">
                <a:latin typeface="Courier"/>
              </a:rPr>
              <a:t>expression","replace</a:t>
            </a:r>
            <a:r>
              <a:rPr lang="en-US" sz="1800" dirty="0">
                <a:latin typeface="Courier"/>
              </a:rPr>
              <a:t>"}</a:t>
            </a:r>
          </a:p>
          <a:p>
            <a:pPr marL="0" indent="0">
              <a:buNone/>
            </a:pPr>
            <a:endParaRPr lang="en-US" sz="1800" dirty="0">
              <a:latin typeface="Courier"/>
            </a:endParaRPr>
          </a:p>
          <a:p>
            <a:r>
              <a:rPr lang="en-US" sz="2400" dirty="0"/>
              <a:t>This replaces the </a:t>
            </a:r>
            <a:r>
              <a:rPr lang="en-US" sz="2400" i="1" dirty="0"/>
              <a:t>expression</a:t>
            </a:r>
            <a:r>
              <a:rPr lang="en-US" sz="2400" dirty="0"/>
              <a:t> characters with </a:t>
            </a:r>
            <a:r>
              <a:rPr lang="en-US" sz="2400" i="1" dirty="0"/>
              <a:t>replace. </a:t>
            </a:r>
          </a:p>
          <a:p>
            <a:pPr marL="0" indent="0">
              <a:buNone/>
            </a:pPr>
            <a:endParaRPr lang="en-US" sz="2400" i="1" dirty="0"/>
          </a:p>
          <a:p>
            <a:r>
              <a:rPr lang="en-US" sz="2400" dirty="0"/>
              <a:t>Similarly, this command can be used to replace characters in </a:t>
            </a:r>
            <a:r>
              <a:rPr lang="en-US" sz="2400" i="1" dirty="0"/>
              <a:t>strings…</a:t>
            </a:r>
          </a:p>
          <a:p>
            <a:pPr marL="463550" indent="-463550">
              <a:buNone/>
            </a:pPr>
            <a:r>
              <a:rPr kumimoji="0" lang="en-US" sz="1600" b="1" i="0" u="none" strike="noStrike" kern="1200" cap="none" spc="0" normalizeH="0" baseline="0" noProof="0" dirty="0">
                <a:ln>
                  <a:noFill/>
                </a:ln>
                <a:solidFill>
                  <a:prstClr val="black"/>
                </a:solidFill>
                <a:effectLst/>
                <a:uLnTx/>
                <a:uFillTx/>
                <a:latin typeface="Courier New" charset="0"/>
                <a:ea typeface="Courier New" charset="0"/>
                <a:cs typeface="Courier New" charset="0"/>
              </a:rPr>
              <a:t>C:\User\cservin&gt; </a:t>
            </a:r>
            <a:r>
              <a:rPr lang="pt-BR" dirty="0">
                <a:latin typeface="Courier"/>
              </a:rPr>
              <a:t>echo hello | %{$_ -replace "h",“X"}</a:t>
            </a:r>
          </a:p>
          <a:p>
            <a:pPr marL="463550" indent="-463550">
              <a:buNone/>
            </a:pPr>
            <a:r>
              <a:rPr lang="pt-BR" sz="2000" dirty="0">
                <a:latin typeface="Courier"/>
              </a:rPr>
              <a:t>Xello</a:t>
            </a:r>
            <a:endParaRPr lang="en-US" sz="2000" dirty="0"/>
          </a:p>
          <a:p>
            <a:pPr marL="463550" indent="-463550">
              <a:buNone/>
            </a:pPr>
            <a:endParaRPr lang="en-US" dirty="0">
              <a:latin typeface="Courier"/>
            </a:endParaRPr>
          </a:p>
        </p:txBody>
      </p:sp>
    </p:spTree>
    <p:extLst>
      <p:ext uri="{BB962C8B-B14F-4D97-AF65-F5344CB8AC3E}">
        <p14:creationId xmlns:p14="http://schemas.microsoft.com/office/powerpoint/2010/main" val="3633244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00" y="-12170"/>
            <a:ext cx="7886700" cy="1325563"/>
          </a:xfrm>
        </p:spPr>
        <p:txBody>
          <a:bodyPr>
            <a:normAutofit/>
          </a:bodyPr>
          <a:lstStyle/>
          <a:p>
            <a:r>
              <a:rPr lang="en-US" dirty="0"/>
              <a:t>Examples</a:t>
            </a:r>
          </a:p>
        </p:txBody>
      </p:sp>
      <p:sp>
        <p:nvSpPr>
          <p:cNvPr id="3" name="Content Placeholder 2"/>
          <p:cNvSpPr>
            <a:spLocks noGrp="1"/>
          </p:cNvSpPr>
          <p:nvPr>
            <p:ph idx="1"/>
          </p:nvPr>
        </p:nvSpPr>
        <p:spPr>
          <a:xfrm>
            <a:off x="177800" y="999066"/>
            <a:ext cx="8881533" cy="3632201"/>
          </a:xfrm>
        </p:spPr>
        <p:txBody>
          <a:bodyPr>
            <a:noAutofit/>
          </a:bodyPr>
          <a:lstStyle/>
          <a:p>
            <a:pPr marL="0" indent="0">
              <a:buNone/>
            </a:pPr>
            <a:r>
              <a:rPr lang="pt-BR" sz="1600" dirty="0">
                <a:latin typeface="Courier"/>
              </a:rPr>
              <a:t>echo hello | %{$_ -replace "h",“X"}</a:t>
            </a:r>
            <a:endParaRPr lang="en-US" sz="1600" dirty="0"/>
          </a:p>
          <a:p>
            <a:pPr marL="0" indent="0">
              <a:buNone/>
            </a:pPr>
            <a:r>
              <a:rPr lang="en-US" sz="1600" dirty="0" err="1">
                <a:latin typeface="Courier"/>
              </a:rPr>
              <a:t>Xello</a:t>
            </a:r>
            <a:endParaRPr lang="en-US" sz="1600" dirty="0">
              <a:latin typeface="Courier"/>
            </a:endParaRPr>
          </a:p>
          <a:p>
            <a:pPr marL="0" indent="0">
              <a:buNone/>
            </a:pPr>
            <a:endParaRPr lang="en-US" sz="1600" dirty="0">
              <a:latin typeface="Courier"/>
            </a:endParaRPr>
          </a:p>
          <a:p>
            <a:pPr marL="342900" lvl="1" indent="0">
              <a:buNone/>
            </a:pPr>
            <a:r>
              <a:rPr lang="en-US" sz="1100" b="1" dirty="0">
                <a:latin typeface="Courier New" panose="02070309020205020404" pitchFamily="49" charset="0"/>
                <a:cs typeface="Courier New" panose="02070309020205020404" pitchFamily="49" charset="0"/>
              </a:rPr>
              <a:t>1.	</a:t>
            </a:r>
            <a:r>
              <a:rPr lang="en-US" sz="1100" b="1" dirty="0">
                <a:solidFill>
                  <a:srgbClr val="FFC000"/>
                </a:solidFill>
                <a:latin typeface="Courier New" panose="02070309020205020404" pitchFamily="49" charset="0"/>
                <a:cs typeface="Courier New" panose="02070309020205020404" pitchFamily="49" charset="0"/>
              </a:rPr>
              <a:t>import</a:t>
            </a:r>
            <a:r>
              <a:rPr lang="en-US" sz="1100" b="1" dirty="0">
                <a:latin typeface="Courier New" panose="02070309020205020404" pitchFamily="49" charset="0"/>
                <a:cs typeface="Courier New" panose="02070309020205020404" pitchFamily="49" charset="0"/>
              </a:rPr>
              <a:t> subprocess</a:t>
            </a:r>
          </a:p>
          <a:p>
            <a:pPr marL="342900" lvl="1" indent="0">
              <a:buNone/>
            </a:pPr>
            <a:r>
              <a:rPr lang="en-US" sz="1100" b="1" dirty="0">
                <a:latin typeface="Courier New" panose="02070309020205020404" pitchFamily="49" charset="0"/>
                <a:cs typeface="Courier New" panose="02070309020205020404" pitchFamily="49" charset="0"/>
              </a:rPr>
              <a:t>2.	</a:t>
            </a:r>
            <a:r>
              <a:rPr lang="en-US" sz="1100" b="1" dirty="0">
                <a:solidFill>
                  <a:srgbClr val="FFC000"/>
                </a:solidFill>
                <a:latin typeface="Courier New" panose="02070309020205020404" pitchFamily="49" charset="0"/>
                <a:cs typeface="Courier New" panose="02070309020205020404" pitchFamily="49" charset="0"/>
              </a:rPr>
              <a:t>import</a:t>
            </a:r>
            <a:r>
              <a:rPr lang="en-US" sz="1100" b="1" dirty="0">
                <a:latin typeface="Courier New" panose="02070309020205020404" pitchFamily="49" charset="0"/>
                <a:cs typeface="Courier New" panose="02070309020205020404" pitchFamily="49" charset="0"/>
              </a:rPr>
              <a:t> os</a:t>
            </a:r>
          </a:p>
          <a:p>
            <a:pPr marL="342900" lvl="1" indent="0">
              <a:buNone/>
            </a:pPr>
            <a:r>
              <a:rPr lang="en-US" sz="1100" b="1" dirty="0">
                <a:latin typeface="Courier New" panose="02070309020205020404" pitchFamily="49" charset="0"/>
                <a:cs typeface="Courier New" panose="02070309020205020404" pitchFamily="49" charset="0"/>
              </a:rPr>
              <a:t>3.	</a:t>
            </a:r>
            <a:r>
              <a:rPr lang="en-US" sz="1100" b="1" dirty="0">
                <a:solidFill>
                  <a:srgbClr val="FFC000"/>
                </a:solidFill>
                <a:latin typeface="Courier New" panose="02070309020205020404" pitchFamily="49" charset="0"/>
                <a:cs typeface="Courier New" panose="02070309020205020404" pitchFamily="49" charset="0"/>
              </a:rPr>
              <a:t>import</a:t>
            </a:r>
            <a:r>
              <a:rPr lang="en-US" sz="1100" b="1" dirty="0">
                <a:latin typeface="Courier New" panose="02070309020205020404" pitchFamily="49" charset="0"/>
                <a:cs typeface="Courier New" panose="02070309020205020404" pitchFamily="49" charset="0"/>
              </a:rPr>
              <a:t> sys	</a:t>
            </a:r>
          </a:p>
          <a:p>
            <a:pPr marL="342900" lvl="1" indent="0">
              <a:buNone/>
            </a:pPr>
            <a:r>
              <a:rPr lang="en-US" sz="1100" b="1" dirty="0">
                <a:latin typeface="Courier New" panose="02070309020205020404" pitchFamily="49" charset="0"/>
                <a:cs typeface="Courier New" panose="02070309020205020404" pitchFamily="49" charset="0"/>
              </a:rPr>
              <a:t>4.	</a:t>
            </a:r>
            <a:r>
              <a:rPr lang="en-US" sz="1100" b="1" dirty="0">
                <a:solidFill>
                  <a:srgbClr val="FFC000"/>
                </a:solidFill>
                <a:latin typeface="Courier New" panose="02070309020205020404" pitchFamily="49" charset="0"/>
                <a:cs typeface="Courier New" panose="02070309020205020404" pitchFamily="49" charset="0"/>
              </a:rPr>
              <a:t>from</a:t>
            </a:r>
            <a:r>
              <a:rPr lang="en-US" sz="1100" b="1" dirty="0">
                <a:latin typeface="Courier New" panose="02070309020205020404" pitchFamily="49" charset="0"/>
                <a:cs typeface="Courier New" panose="02070309020205020404" pitchFamily="49" charset="0"/>
              </a:rPr>
              <a:t> subprocess </a:t>
            </a:r>
            <a:r>
              <a:rPr lang="en-US" sz="1100" b="1" dirty="0">
                <a:solidFill>
                  <a:srgbClr val="FFC000"/>
                </a:solidFill>
                <a:latin typeface="Courier New" panose="02070309020205020404" pitchFamily="49" charset="0"/>
                <a:cs typeface="Courier New" panose="02070309020205020404" pitchFamily="49" charset="0"/>
              </a:rPr>
              <a:t>import</a:t>
            </a:r>
            <a:r>
              <a:rPr lang="en-US" sz="1100" b="1"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check_output</a:t>
            </a:r>
            <a:endParaRPr lang="en-US" sz="1100" b="1" dirty="0">
              <a:latin typeface="Courier New" panose="02070309020205020404" pitchFamily="49" charset="0"/>
              <a:cs typeface="Courier New" panose="02070309020205020404" pitchFamily="49" charset="0"/>
            </a:endParaRPr>
          </a:p>
          <a:p>
            <a:pPr marL="342900" lvl="1" indent="0">
              <a:buNone/>
            </a:pPr>
            <a:r>
              <a:rPr lang="en-US" sz="1100" b="1" dirty="0">
                <a:latin typeface="Courier New" panose="02070309020205020404" pitchFamily="49" charset="0"/>
                <a:cs typeface="Courier New" panose="02070309020205020404" pitchFamily="49" charset="0"/>
              </a:rPr>
              <a:t>5.	proc </a:t>
            </a:r>
            <a:r>
              <a:rPr lang="en-US" sz="1100" b="1" dirty="0">
                <a:solidFill>
                  <a:srgbClr val="FFC000"/>
                </a:solidFill>
                <a:latin typeface="Courier New" panose="02070309020205020404" pitchFamily="49" charset="0"/>
                <a:cs typeface="Courier New" panose="02070309020205020404" pitchFamily="49" charset="0"/>
              </a:rPr>
              <a:t>=</a:t>
            </a:r>
            <a:r>
              <a:rPr lang="en-US" sz="1100" b="1"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subprocess.Popen</a:t>
            </a:r>
            <a:r>
              <a:rPr lang="en-US" sz="1100" b="1" dirty="0">
                <a:latin typeface="Courier New" panose="02070309020205020404" pitchFamily="49" charset="0"/>
                <a:cs typeface="Courier New" panose="02070309020205020404" pitchFamily="49" charset="0"/>
              </a:rPr>
              <a:t>([</a:t>
            </a:r>
            <a:r>
              <a:rPr lang="en-US" sz="1100" b="1" dirty="0">
                <a:solidFill>
                  <a:schemeClr val="accent6"/>
                </a:solidFill>
                <a:latin typeface="Courier New" panose="02070309020205020404" pitchFamily="49" charset="0"/>
                <a:cs typeface="Courier New" panose="02070309020205020404" pitchFamily="49" charset="0"/>
              </a:rPr>
              <a:t>"powershell.exe"</a:t>
            </a:r>
            <a:r>
              <a:rPr lang="en-US" sz="1100" b="1" dirty="0">
                <a:solidFill>
                  <a:schemeClr val="accent2"/>
                </a:solidFill>
                <a:latin typeface="Courier New" panose="02070309020205020404" pitchFamily="49" charset="0"/>
                <a:cs typeface="Courier New" panose="02070309020205020404" pitchFamily="49" charset="0"/>
              </a:rPr>
              <a:t>,</a:t>
            </a:r>
            <a:r>
              <a:rPr lang="en-US" sz="1100" b="1" dirty="0">
                <a:solidFill>
                  <a:schemeClr val="accent6"/>
                </a:solidFill>
                <a:latin typeface="Courier New" panose="02070309020205020404" pitchFamily="49" charset="0"/>
                <a:cs typeface="Courier New" panose="02070309020205020404" pitchFamily="49" charset="0"/>
              </a:rPr>
              <a:t> "echo hello | %{$_ -replace '(\w+)', '$1 world'}”</a:t>
            </a:r>
            <a:r>
              <a:rPr lang="en-US" sz="1100" b="1" dirty="0">
                <a:latin typeface="Courier New" panose="02070309020205020404" pitchFamily="49" charset="0"/>
                <a:cs typeface="Courier New" panose="02070309020205020404" pitchFamily="49" charset="0"/>
              </a:rPr>
              <a:t>])</a:t>
            </a:r>
          </a:p>
          <a:p>
            <a:pPr marL="342900" lvl="1" indent="0">
              <a:buNone/>
            </a:pPr>
            <a:r>
              <a:rPr lang="en-US" sz="1100" b="1" dirty="0">
                <a:latin typeface="Courier New" panose="02070309020205020404" pitchFamily="49" charset="0"/>
                <a:cs typeface="Courier New" panose="02070309020205020404" pitchFamily="49" charset="0"/>
              </a:rPr>
              <a:t>6.	</a:t>
            </a:r>
            <a:r>
              <a:rPr lang="en-US" sz="1100" b="1" dirty="0" err="1">
                <a:latin typeface="Courier New" panose="02070309020205020404" pitchFamily="49" charset="0"/>
                <a:cs typeface="Courier New" panose="02070309020205020404" pitchFamily="49" charset="0"/>
              </a:rPr>
              <a:t>proc.communicate</a:t>
            </a:r>
            <a:r>
              <a:rPr lang="en-US" sz="1100" b="1" dirty="0">
                <a:latin typeface="Courier New" panose="02070309020205020404" pitchFamily="49" charset="0"/>
                <a:cs typeface="Courier New" panose="02070309020205020404" pitchFamily="49" charset="0"/>
              </a:rPr>
              <a:t>()</a:t>
            </a:r>
          </a:p>
          <a:p>
            <a:pPr marL="342900" lvl="1" indent="0">
              <a:buNone/>
            </a:pPr>
            <a:endParaRPr lang="en-US" sz="1100" b="1" dirty="0">
              <a:latin typeface="Courier New" panose="02070309020205020404" pitchFamily="49" charset="0"/>
              <a:cs typeface="Courier New" panose="02070309020205020404" pitchFamily="49" charset="0"/>
            </a:endParaRPr>
          </a:p>
          <a:p>
            <a:pPr marL="463550" indent="-463550">
              <a:buNone/>
            </a:pPr>
            <a:endParaRPr lang="en-US" dirty="0"/>
          </a:p>
        </p:txBody>
      </p:sp>
    </p:spTree>
    <p:extLst>
      <p:ext uri="{BB962C8B-B14F-4D97-AF65-F5344CB8AC3E}">
        <p14:creationId xmlns:p14="http://schemas.microsoft.com/office/powerpoint/2010/main" val="7495928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886700" cy="1325563"/>
          </a:xfrm>
        </p:spPr>
        <p:txBody>
          <a:bodyPr>
            <a:normAutofit/>
          </a:bodyPr>
          <a:lstStyle/>
          <a:p>
            <a:r>
              <a:rPr lang="en-US" dirty="0"/>
              <a:t>Remembering Things</a:t>
            </a:r>
          </a:p>
        </p:txBody>
      </p:sp>
      <p:sp>
        <p:nvSpPr>
          <p:cNvPr id="3" name="Content Placeholder 2"/>
          <p:cNvSpPr>
            <a:spLocks noGrp="1"/>
          </p:cNvSpPr>
          <p:nvPr>
            <p:ph idx="1"/>
          </p:nvPr>
        </p:nvSpPr>
        <p:spPr>
          <a:xfrm>
            <a:off x="33865" y="1100666"/>
            <a:ext cx="9177868" cy="4800600"/>
          </a:xfrm>
        </p:spPr>
        <p:txBody>
          <a:bodyPr>
            <a:noAutofit/>
          </a:bodyPr>
          <a:lstStyle/>
          <a:p>
            <a:pPr marL="0" indent="0">
              <a:buNone/>
            </a:pPr>
            <a:r>
              <a:rPr lang="en-US" dirty="0"/>
              <a:t>The script shown on the previous slide prints this:</a:t>
            </a:r>
          </a:p>
          <a:p>
            <a:pPr marL="0" indent="0">
              <a:buNone/>
            </a:pPr>
            <a:endParaRPr lang="en-US" dirty="0"/>
          </a:p>
          <a:p>
            <a:pPr marL="0" indent="0">
              <a:buNone/>
            </a:pPr>
            <a:r>
              <a:rPr lang="en-US" sz="1800" dirty="0">
                <a:latin typeface="Courier New" panose="02070309020205020404" pitchFamily="49" charset="0"/>
                <a:cs typeface="Courier New" panose="02070309020205020404" pitchFamily="49" charset="0"/>
              </a:rPr>
              <a:t>PS </a:t>
            </a:r>
            <a:r>
              <a:rPr kumimoji="0" lang="en-US" sz="1600" i="0" u="none" strike="noStrike" kern="1200" cap="none" spc="0" normalizeH="0" baseline="0" noProof="0" dirty="0">
                <a:ln>
                  <a:noFill/>
                </a:ln>
                <a:solidFill>
                  <a:prstClr val="black"/>
                </a:solidFill>
                <a:effectLst/>
                <a:uLnTx/>
                <a:uFillTx/>
                <a:latin typeface="Courier New" charset="0"/>
                <a:ea typeface="Courier New" charset="0"/>
                <a:cs typeface="Courier New" charset="0"/>
              </a:rPr>
              <a:t>C:\User\cservin&gt; </a:t>
            </a:r>
            <a:r>
              <a:rPr lang="en-US" sz="1800" dirty="0">
                <a:latin typeface="Courier New" panose="02070309020205020404" pitchFamily="49" charset="0"/>
                <a:cs typeface="Courier New" panose="02070309020205020404" pitchFamily="49" charset="0"/>
              </a:rPr>
              <a:t>echo hello | %{$_ -replace '(\w+)', '$1 world’}</a:t>
            </a:r>
          </a:p>
          <a:p>
            <a:pPr marL="0" indent="0">
              <a:buNone/>
            </a:pPr>
            <a:r>
              <a:rPr lang="en-US" sz="1800" dirty="0">
                <a:latin typeface="Courier New" panose="02070309020205020404" pitchFamily="49" charset="0"/>
                <a:cs typeface="Courier New" panose="02070309020205020404" pitchFamily="49" charset="0"/>
              </a:rPr>
              <a:t>hello world</a:t>
            </a:r>
          </a:p>
          <a:p>
            <a:pPr marL="0" indent="0">
              <a:buNone/>
            </a:pPr>
            <a:endParaRPr lang="en-US" dirty="0"/>
          </a:p>
          <a:p>
            <a:pPr marL="0" indent="0">
              <a:buNone/>
            </a:pPr>
            <a:r>
              <a:rPr lang="en-US" dirty="0"/>
              <a:t>Why?</a:t>
            </a:r>
          </a:p>
          <a:p>
            <a:r>
              <a:rPr lang="en-US" dirty="0"/>
              <a:t>The </a:t>
            </a:r>
            <a:r>
              <a:rPr kumimoji="0" lang="en-US" sz="180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(\w+)</a:t>
            </a:r>
            <a:r>
              <a:rPr lang="en-US" dirty="0"/>
              <a:t>represents the entire string, in our case</a:t>
            </a:r>
            <a:r>
              <a:rPr lang="en-US" i="1" dirty="0"/>
              <a:t> </a:t>
            </a:r>
            <a:r>
              <a:rPr kumimoji="0" lang="en-US" sz="180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hello</a:t>
            </a:r>
            <a:r>
              <a:rPr lang="en-US" dirty="0"/>
              <a:t>.</a:t>
            </a:r>
          </a:p>
          <a:p>
            <a:pPr>
              <a:defRPr/>
            </a:pPr>
            <a:r>
              <a:rPr kumimoji="0" lang="en-US" sz="180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$1 world </a:t>
            </a:r>
            <a:r>
              <a:rPr lang="en-US" dirty="0"/>
              <a:t>tells the machine to use our expression, </a:t>
            </a: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(\w+)</a:t>
            </a:r>
            <a:r>
              <a:rPr lang="en-US" dirty="0"/>
              <a:t> , to replace our variable </a:t>
            </a: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$1 </a:t>
            </a:r>
            <a:r>
              <a:rPr lang="en-US" dirty="0"/>
              <a:t>followed by </a:t>
            </a:r>
            <a:r>
              <a:rPr kumimoji="0" lang="en-US" sz="180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world </a:t>
            </a:r>
            <a:r>
              <a:rPr lang="en-US" dirty="0"/>
              <a:t>resulting in a new </a:t>
            </a:r>
            <a:r>
              <a:rPr lang="en-US" i="1" dirty="0"/>
              <a:t>string</a:t>
            </a:r>
            <a:r>
              <a:rPr lang="en-US" dirty="0"/>
              <a:t> </a:t>
            </a:r>
            <a:r>
              <a:rPr kumimoji="0" lang="en-US" sz="180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hello world.</a:t>
            </a:r>
          </a:p>
        </p:txBody>
      </p:sp>
    </p:spTree>
    <p:extLst>
      <p:ext uri="{BB962C8B-B14F-4D97-AF65-F5344CB8AC3E}">
        <p14:creationId xmlns:p14="http://schemas.microsoft.com/office/powerpoint/2010/main" val="788037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886700" cy="1325563"/>
          </a:xfrm>
        </p:spPr>
        <p:txBody>
          <a:bodyPr>
            <a:normAutofit/>
          </a:bodyPr>
          <a:lstStyle/>
          <a:p>
            <a:r>
              <a:rPr lang="en-US" dirty="0"/>
              <a:t>Overview</a:t>
            </a:r>
          </a:p>
        </p:txBody>
      </p:sp>
      <p:sp>
        <p:nvSpPr>
          <p:cNvPr id="3" name="Content Placeholder 2"/>
          <p:cNvSpPr>
            <a:spLocks noGrp="1"/>
          </p:cNvSpPr>
          <p:nvPr>
            <p:ph idx="1"/>
          </p:nvPr>
        </p:nvSpPr>
        <p:spPr>
          <a:xfrm>
            <a:off x="533400" y="1295400"/>
            <a:ext cx="8153400" cy="4800600"/>
          </a:xfrm>
        </p:spPr>
        <p:txBody>
          <a:bodyPr>
            <a:noAutofit/>
          </a:bodyPr>
          <a:lstStyle/>
          <a:p>
            <a:pPr marL="0" indent="0">
              <a:buNone/>
            </a:pPr>
            <a:r>
              <a:rPr lang="en-US" dirty="0"/>
              <a:t>First, you will analyze a spreadsheet that includes a data set of network connections.</a:t>
            </a:r>
          </a:p>
        </p:txBody>
      </p:sp>
    </p:spTree>
    <p:extLst>
      <p:ext uri="{BB962C8B-B14F-4D97-AF65-F5344CB8AC3E}">
        <p14:creationId xmlns:p14="http://schemas.microsoft.com/office/powerpoint/2010/main" val="1269755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886700" cy="1325563"/>
          </a:xfrm>
        </p:spPr>
        <p:txBody>
          <a:bodyPr>
            <a:normAutofit/>
          </a:bodyPr>
          <a:lstStyle/>
          <a:p>
            <a:r>
              <a:rPr lang="en-US" dirty="0"/>
              <a:t>Survival Rule</a:t>
            </a:r>
          </a:p>
        </p:txBody>
      </p:sp>
      <p:sp>
        <p:nvSpPr>
          <p:cNvPr id="3" name="Content Placeholder 2"/>
          <p:cNvSpPr>
            <a:spLocks noGrp="1"/>
          </p:cNvSpPr>
          <p:nvPr>
            <p:ph idx="1"/>
          </p:nvPr>
        </p:nvSpPr>
        <p:spPr>
          <a:xfrm>
            <a:off x="533400" y="1295400"/>
            <a:ext cx="8153400" cy="4411133"/>
          </a:xfrm>
        </p:spPr>
        <p:txBody>
          <a:bodyPr>
            <a:noAutofit/>
          </a:bodyPr>
          <a:lstStyle/>
          <a:p>
            <a:r>
              <a:rPr lang="en-US" i="1" dirty="0"/>
              <a:t>Always</a:t>
            </a:r>
            <a:r>
              <a:rPr lang="en-US" dirty="0"/>
              <a:t> put the pattern in single quotes.</a:t>
            </a:r>
          </a:p>
          <a:p>
            <a:pPr marL="0" indent="0">
              <a:buNone/>
            </a:pPr>
            <a:endParaRPr lang="en-US" dirty="0"/>
          </a:p>
          <a:p>
            <a:r>
              <a:rPr lang="en-US" dirty="0"/>
              <a:t>When creating a pattern, using different metacharacters (notably *, (, ), \, [, and ]) mean something different in PowerShell.</a:t>
            </a:r>
          </a:p>
          <a:p>
            <a:pPr marL="342900" lvl="1" indent="0">
              <a:buNone/>
            </a:pPr>
            <a:endParaRPr lang="en-US" sz="2100" dirty="0"/>
          </a:p>
          <a:p>
            <a:r>
              <a:rPr lang="en-US" dirty="0"/>
              <a:t>For example, using [ ] to enclose your pattern looks for your pattern to contain </a:t>
            </a:r>
            <a:r>
              <a:rPr lang="en-US" i="1" dirty="0"/>
              <a:t>any</a:t>
            </a:r>
            <a:r>
              <a:rPr lang="en-US" dirty="0"/>
              <a:t> characters inside. This can be done using numeric, [0-9], alphabetic, [A-Z], and even ASCII based, [-~]. </a:t>
            </a:r>
          </a:p>
          <a:p>
            <a:pPr marL="0" indent="0">
              <a:buNone/>
            </a:pPr>
            <a:endParaRPr lang="en-US" dirty="0"/>
          </a:p>
          <a:p>
            <a:r>
              <a:rPr lang="en-US" dirty="0"/>
              <a:t>In contrast, using ( ) to enclose your pattern will only return a replaced </a:t>
            </a:r>
            <a:r>
              <a:rPr lang="en-US" i="1" dirty="0"/>
              <a:t>string</a:t>
            </a:r>
            <a:r>
              <a:rPr lang="en-US" dirty="0"/>
              <a:t> if the entire enclosed pattern exists.</a:t>
            </a:r>
          </a:p>
          <a:p>
            <a:pPr lvl="2"/>
            <a:endParaRPr lang="en-US" sz="2100" dirty="0"/>
          </a:p>
        </p:txBody>
      </p:sp>
    </p:spTree>
    <p:extLst>
      <p:ext uri="{BB962C8B-B14F-4D97-AF65-F5344CB8AC3E}">
        <p14:creationId xmlns:p14="http://schemas.microsoft.com/office/powerpoint/2010/main" val="20915331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886700" cy="1325563"/>
          </a:xfrm>
        </p:spPr>
        <p:txBody>
          <a:bodyPr>
            <a:normAutofit/>
          </a:bodyPr>
          <a:lstStyle/>
          <a:p>
            <a:r>
              <a:rPr lang="en-US" dirty="0"/>
              <a:t>Other Useful PowerShell Expressions</a:t>
            </a:r>
          </a:p>
        </p:txBody>
      </p:sp>
      <p:sp>
        <p:nvSpPr>
          <p:cNvPr id="3" name="Content Placeholder 2"/>
          <p:cNvSpPr>
            <a:spLocks noGrp="1"/>
          </p:cNvSpPr>
          <p:nvPr>
            <p:ph idx="1"/>
          </p:nvPr>
        </p:nvSpPr>
        <p:spPr>
          <a:xfrm>
            <a:off x="533400" y="1295400"/>
            <a:ext cx="8153400" cy="4800600"/>
          </a:xfrm>
        </p:spPr>
        <p:txBody>
          <a:bodyPr>
            <a:noAutofit/>
          </a:bodyPr>
          <a:lstStyle/>
          <a:p>
            <a:r>
              <a:rPr lang="en-US" sz="1800" dirty="0">
                <a:latin typeface="Courier New" charset="0"/>
                <a:ea typeface="Courier New" charset="0"/>
                <a:cs typeface="Courier New" charset="0"/>
              </a:rPr>
              <a:t>-match</a:t>
            </a:r>
          </a:p>
          <a:p>
            <a:pPr lvl="1"/>
            <a:r>
              <a:rPr lang="en-US" sz="2100" dirty="0"/>
              <a:t>Returns a </a:t>
            </a:r>
            <a:r>
              <a:rPr lang="en-US" sz="2100" i="1" dirty="0"/>
              <a:t>Boolean</a:t>
            </a:r>
            <a:r>
              <a:rPr lang="en-US" sz="2100" dirty="0"/>
              <a:t> value, True or False, based on if the pattern is present in expression.</a:t>
            </a:r>
          </a:p>
          <a:p>
            <a:endParaRPr lang="en-US" i="1" dirty="0"/>
          </a:p>
          <a:p>
            <a:r>
              <a:rPr lang="en-US" sz="1800" dirty="0">
                <a:latin typeface="Courier New" charset="0"/>
                <a:ea typeface="Courier New" charset="0"/>
                <a:cs typeface="Courier New" charset="0"/>
              </a:rPr>
              <a:t>-split</a:t>
            </a:r>
          </a:p>
          <a:p>
            <a:pPr lvl="1"/>
            <a:r>
              <a:rPr lang="en-US" sz="2100" dirty="0"/>
              <a:t>Specifies the </a:t>
            </a:r>
            <a:r>
              <a:rPr lang="en-US" sz="2100" i="1" dirty="0"/>
              <a:t>string</a:t>
            </a:r>
            <a:r>
              <a:rPr lang="en-US" sz="2100" dirty="0"/>
              <a:t> to split based on the pattern. If multiple </a:t>
            </a:r>
            <a:r>
              <a:rPr lang="en-US" sz="2100" i="1" dirty="0"/>
              <a:t>strings</a:t>
            </a:r>
            <a:r>
              <a:rPr lang="en-US" sz="2100" dirty="0"/>
              <a:t> are put into the command, they will all be split using the same delimiter rule.</a:t>
            </a:r>
          </a:p>
          <a:p>
            <a:pPr marL="463550" indent="-463550">
              <a:buNone/>
            </a:pPr>
            <a:endParaRPr lang="en-US" dirty="0"/>
          </a:p>
        </p:txBody>
      </p:sp>
    </p:spTree>
    <p:extLst>
      <p:ext uri="{BB962C8B-B14F-4D97-AF65-F5344CB8AC3E}">
        <p14:creationId xmlns:p14="http://schemas.microsoft.com/office/powerpoint/2010/main" val="19528099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43035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886700" cy="1325563"/>
          </a:xfrm>
        </p:spPr>
        <p:txBody>
          <a:bodyPr>
            <a:normAutofit/>
          </a:bodyPr>
          <a:lstStyle/>
          <a:p>
            <a:r>
              <a:rPr lang="en-US" dirty="0"/>
              <a:t>The Data</a:t>
            </a:r>
          </a:p>
        </p:txBody>
      </p:sp>
      <p:sp>
        <p:nvSpPr>
          <p:cNvPr id="3" name="Content Placeholder 2"/>
          <p:cNvSpPr>
            <a:spLocks noGrp="1"/>
          </p:cNvSpPr>
          <p:nvPr>
            <p:ph idx="1"/>
          </p:nvPr>
        </p:nvSpPr>
        <p:spPr>
          <a:xfrm>
            <a:off x="533400" y="1295400"/>
            <a:ext cx="8153400" cy="4800600"/>
          </a:xfrm>
        </p:spPr>
        <p:txBody>
          <a:bodyPr>
            <a:noAutofit/>
          </a:bodyPr>
          <a:lstStyle/>
          <a:p>
            <a:r>
              <a:rPr lang="en-US" dirty="0"/>
              <a:t>Stored in a CSV (comma-separated value) file.</a:t>
            </a:r>
          </a:p>
          <a:p>
            <a:pPr lvl="1"/>
            <a:r>
              <a:rPr lang="en-US" dirty="0"/>
              <a:t>Fields separated by comma.</a:t>
            </a:r>
          </a:p>
          <a:p>
            <a:r>
              <a:rPr lang="en-US" dirty="0"/>
              <a:t>Line 1 is headers. After line 1, fields are:</a:t>
            </a:r>
          </a:p>
          <a:p>
            <a:pPr lvl="1"/>
            <a:r>
              <a:rPr lang="en-US" dirty="0"/>
              <a:t>CONNECTION ID		number</a:t>
            </a:r>
          </a:p>
          <a:p>
            <a:pPr lvl="1"/>
            <a:r>
              <a:rPr lang="en-US" dirty="0"/>
              <a:t>DATE			mm/</a:t>
            </a:r>
            <a:r>
              <a:rPr lang="en-US" dirty="0" err="1"/>
              <a:t>dd</a:t>
            </a:r>
            <a:r>
              <a:rPr lang="en-US" dirty="0"/>
              <a:t>/</a:t>
            </a:r>
            <a:r>
              <a:rPr lang="en-US" dirty="0" err="1"/>
              <a:t>yy</a:t>
            </a:r>
            <a:endParaRPr lang="en-US" dirty="0"/>
          </a:p>
          <a:p>
            <a:pPr lvl="1"/>
            <a:r>
              <a:rPr lang="en-US" dirty="0"/>
              <a:t>TIME			</a:t>
            </a:r>
            <a:r>
              <a:rPr lang="en-US" dirty="0" err="1"/>
              <a:t>hh:mm:ss</a:t>
            </a:r>
            <a:r>
              <a:rPr lang="en-US" dirty="0"/>
              <a:t> AM (“AM” can be “PM”)</a:t>
            </a:r>
          </a:p>
          <a:p>
            <a:pPr lvl="1"/>
            <a:r>
              <a:rPr lang="en-US" dirty="0"/>
              <a:t>DURATION		</a:t>
            </a:r>
            <a:r>
              <a:rPr lang="en-US" dirty="0" err="1"/>
              <a:t>hh:mm:ss</a:t>
            </a:r>
            <a:endParaRPr lang="en-US" dirty="0"/>
          </a:p>
          <a:p>
            <a:pPr lvl="1"/>
            <a:r>
              <a:rPr lang="en-US" dirty="0"/>
              <a:t>PROTOCOL		string</a:t>
            </a:r>
          </a:p>
          <a:p>
            <a:pPr lvl="1"/>
            <a:r>
              <a:rPr lang="en-US" dirty="0"/>
              <a:t>SOURCE PORT		number</a:t>
            </a:r>
          </a:p>
          <a:p>
            <a:pPr lvl="1"/>
            <a:r>
              <a:rPr lang="en-US" dirty="0"/>
              <a:t>DESTINATION PORT	number</a:t>
            </a:r>
          </a:p>
          <a:p>
            <a:pPr lvl="1"/>
            <a:r>
              <a:rPr lang="en-US" dirty="0"/>
              <a:t>SOURCE IP		</a:t>
            </a:r>
            <a:r>
              <a:rPr lang="en-US" dirty="0" err="1"/>
              <a:t>a.b.c.d</a:t>
            </a:r>
            <a:r>
              <a:rPr lang="en-US" dirty="0"/>
              <a:t>		(0 ≤ a, b, c, d ≤ 255 – IP address)</a:t>
            </a:r>
          </a:p>
          <a:p>
            <a:pPr lvl="1"/>
            <a:r>
              <a:rPr lang="en-US" dirty="0"/>
              <a:t>DESTINATION IP		</a:t>
            </a:r>
            <a:r>
              <a:rPr lang="en-US" dirty="0" err="1"/>
              <a:t>a.b.c.d</a:t>
            </a:r>
            <a:r>
              <a:rPr lang="en-US" dirty="0"/>
              <a:t>		(0 ≤ a, b, c, d ≤ 255 – IP address)</a:t>
            </a:r>
          </a:p>
          <a:p>
            <a:pPr lvl="1"/>
            <a:r>
              <a:rPr lang="en-US" dirty="0"/>
              <a:t>IS ATTACK		0, 1</a:t>
            </a:r>
          </a:p>
          <a:p>
            <a:pPr lvl="1"/>
            <a:r>
              <a:rPr lang="en-US" dirty="0"/>
              <a:t>ATTACK TYPE		string</a:t>
            </a:r>
          </a:p>
          <a:p>
            <a:pPr marL="463550" indent="-463550">
              <a:buNone/>
            </a:pPr>
            <a:endParaRPr lang="en-US" dirty="0"/>
          </a:p>
        </p:txBody>
      </p:sp>
    </p:spTree>
    <p:extLst>
      <p:ext uri="{BB962C8B-B14F-4D97-AF65-F5344CB8AC3E}">
        <p14:creationId xmlns:p14="http://schemas.microsoft.com/office/powerpoint/2010/main" val="1851474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886700" cy="1325563"/>
          </a:xfrm>
        </p:spPr>
        <p:txBody>
          <a:bodyPr>
            <a:normAutofit/>
          </a:bodyPr>
          <a:lstStyle/>
          <a:p>
            <a:r>
              <a:rPr lang="en-US" dirty="0"/>
              <a:t>First Problem</a:t>
            </a:r>
          </a:p>
        </p:txBody>
      </p:sp>
      <p:sp>
        <p:nvSpPr>
          <p:cNvPr id="3" name="Content Placeholder 2"/>
          <p:cNvSpPr>
            <a:spLocks noGrp="1"/>
          </p:cNvSpPr>
          <p:nvPr>
            <p:ph idx="1"/>
          </p:nvPr>
        </p:nvSpPr>
        <p:spPr>
          <a:xfrm>
            <a:off x="533400" y="1295400"/>
            <a:ext cx="8153400" cy="4800600"/>
          </a:xfrm>
        </p:spPr>
        <p:txBody>
          <a:bodyPr>
            <a:noAutofit/>
          </a:bodyPr>
          <a:lstStyle/>
          <a:p>
            <a:r>
              <a:rPr lang="en-US" dirty="0"/>
              <a:t>Read in the data using script constructs.</a:t>
            </a:r>
          </a:p>
          <a:p>
            <a:r>
              <a:rPr lang="en-US" dirty="0"/>
              <a:t>Built on:</a:t>
            </a:r>
          </a:p>
          <a:p>
            <a:pPr lvl="1"/>
            <a:r>
              <a:rPr lang="en-US" sz="2100" i="1" dirty="0"/>
              <a:t>while</a:t>
            </a:r>
            <a:r>
              <a:rPr lang="en-US" sz="2100" dirty="0"/>
              <a:t> loop</a:t>
            </a:r>
          </a:p>
          <a:p>
            <a:pPr lvl="1"/>
            <a:r>
              <a:rPr lang="en-US" sz="2100" dirty="0"/>
              <a:t>input redirection also can be seen in this scope</a:t>
            </a:r>
          </a:p>
          <a:p>
            <a:pPr marL="463550" indent="-463550">
              <a:buNone/>
            </a:pPr>
            <a:endParaRPr lang="en-US" dirty="0"/>
          </a:p>
        </p:txBody>
      </p:sp>
    </p:spTree>
    <p:extLst>
      <p:ext uri="{BB962C8B-B14F-4D97-AF65-F5344CB8AC3E}">
        <p14:creationId xmlns:p14="http://schemas.microsoft.com/office/powerpoint/2010/main" val="1564672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886700" cy="1325563"/>
          </a:xfrm>
        </p:spPr>
        <p:txBody>
          <a:bodyPr>
            <a:normAutofit/>
          </a:bodyPr>
          <a:lstStyle/>
          <a:p>
            <a:r>
              <a:rPr lang="en-US" dirty="0"/>
              <a:t>Input Redirection and Replacement: Option 1</a:t>
            </a:r>
          </a:p>
        </p:txBody>
      </p:sp>
      <p:sp>
        <p:nvSpPr>
          <p:cNvPr id="3" name="Content Placeholder 2"/>
          <p:cNvSpPr>
            <a:spLocks noGrp="1"/>
          </p:cNvSpPr>
          <p:nvPr>
            <p:ph idx="1"/>
          </p:nvPr>
        </p:nvSpPr>
        <p:spPr>
          <a:xfrm>
            <a:off x="533400" y="1028700"/>
            <a:ext cx="8153400" cy="4800600"/>
          </a:xfrm>
        </p:spPr>
        <p:txBody>
          <a:bodyPr>
            <a:noAutofit/>
          </a:bodyPr>
          <a:lstStyle/>
          <a:p>
            <a:r>
              <a:rPr lang="en-US" dirty="0"/>
              <a:t>Normally input is read from the keyboard.</a:t>
            </a:r>
          </a:p>
          <a:p>
            <a:r>
              <a:rPr lang="en-US" dirty="0"/>
              <a:t>Can also be read by using proper Python libraries</a:t>
            </a:r>
          </a:p>
          <a:p>
            <a:pPr marL="0" indent="0">
              <a:buNone/>
            </a:pPr>
            <a:r>
              <a:rPr lang="en-US" sz="1200" b="1" dirty="0">
                <a:latin typeface="Courier"/>
              </a:rPr>
              <a:t>	</a:t>
            </a:r>
          </a:p>
          <a:p>
            <a:pPr marL="342900" lvl="1" indent="0">
              <a:buNone/>
            </a:pPr>
            <a:r>
              <a:rPr lang="en-US" sz="1200" b="1" dirty="0">
                <a:latin typeface="Courier"/>
              </a:rPr>
              <a:t>	1.     </a:t>
            </a:r>
            <a:r>
              <a:rPr lang="en-US" sz="1200" b="1" dirty="0">
                <a:solidFill>
                  <a:srgbClr val="FFC000"/>
                </a:solidFill>
                <a:latin typeface="Courier"/>
              </a:rPr>
              <a:t>import</a:t>
            </a:r>
            <a:r>
              <a:rPr lang="en-US" sz="1200" b="1" dirty="0">
                <a:latin typeface="Courier"/>
              </a:rPr>
              <a:t> csv</a:t>
            </a:r>
          </a:p>
          <a:p>
            <a:pPr marL="342900" lvl="1" indent="0">
              <a:buNone/>
            </a:pPr>
            <a:r>
              <a:rPr lang="en-US" sz="1200" b="1" dirty="0">
                <a:latin typeface="Courier"/>
              </a:rPr>
              <a:t>	2.     </a:t>
            </a:r>
            <a:r>
              <a:rPr lang="en-US" sz="1200" b="1" dirty="0">
                <a:solidFill>
                  <a:srgbClr val="FFC000"/>
                </a:solidFill>
                <a:latin typeface="Courier"/>
              </a:rPr>
              <a:t>with </a:t>
            </a:r>
            <a:r>
              <a:rPr lang="en-US" sz="1200" b="1" dirty="0">
                <a:solidFill>
                  <a:schemeClr val="accent1">
                    <a:lumMod val="75000"/>
                  </a:schemeClr>
                </a:solidFill>
                <a:latin typeface="Courier New" charset="0"/>
                <a:ea typeface="Courier New" charset="0"/>
                <a:cs typeface="Courier New" charset="0"/>
              </a:rPr>
              <a:t>open</a:t>
            </a:r>
            <a:r>
              <a:rPr lang="en-US" sz="1200" b="1" dirty="0">
                <a:latin typeface="Courier"/>
              </a:rPr>
              <a:t>(</a:t>
            </a:r>
            <a:r>
              <a:rPr lang="en-US" sz="1200" b="1" dirty="0">
                <a:solidFill>
                  <a:schemeClr val="accent6"/>
                </a:solidFill>
                <a:latin typeface="Courier New" charset="0"/>
                <a:ea typeface="Courier New" charset="0"/>
                <a:cs typeface="Courier New" charset="0"/>
              </a:rPr>
              <a:t>'connect2.csv'</a:t>
            </a:r>
            <a:r>
              <a:rPr lang="en-US" sz="1200" b="1" dirty="0">
                <a:latin typeface="Courier"/>
              </a:rPr>
              <a:t>)</a:t>
            </a:r>
            <a:r>
              <a:rPr lang="en-US" sz="1200" b="1" dirty="0">
                <a:solidFill>
                  <a:srgbClr val="FFC000"/>
                </a:solidFill>
                <a:latin typeface="Courier"/>
              </a:rPr>
              <a:t> as </a:t>
            </a:r>
            <a:r>
              <a:rPr lang="en-US" sz="1200" b="1" dirty="0">
                <a:solidFill>
                  <a:schemeClr val="accent1">
                    <a:lumMod val="75000"/>
                  </a:schemeClr>
                </a:solidFill>
                <a:latin typeface="Courier New" charset="0"/>
                <a:ea typeface="Courier New" charset="0"/>
                <a:cs typeface="Courier New" charset="0"/>
              </a:rPr>
              <a:t>file</a:t>
            </a:r>
            <a:r>
              <a:rPr lang="en-US" sz="1200" b="1" dirty="0">
                <a:solidFill>
                  <a:srgbClr val="FFC000"/>
                </a:solidFill>
                <a:latin typeface="Courier"/>
              </a:rPr>
              <a:t>:</a:t>
            </a:r>
          </a:p>
          <a:p>
            <a:pPr marL="342900" lvl="1" indent="0">
              <a:buNone/>
            </a:pPr>
            <a:r>
              <a:rPr lang="en-US" sz="1200" b="1" dirty="0">
                <a:solidFill>
                  <a:srgbClr val="FFC000"/>
                </a:solidFill>
                <a:latin typeface="Courier"/>
              </a:rPr>
              <a:t>	</a:t>
            </a:r>
            <a:r>
              <a:rPr lang="en-US" sz="1200" b="1" dirty="0">
                <a:latin typeface="Courier"/>
              </a:rPr>
              <a:t>3.</a:t>
            </a:r>
            <a:r>
              <a:rPr lang="en-US" sz="1200" b="1" dirty="0">
                <a:solidFill>
                  <a:srgbClr val="FFC000"/>
                </a:solidFill>
                <a:latin typeface="Courier"/>
              </a:rPr>
              <a:t>	  </a:t>
            </a:r>
            <a:r>
              <a:rPr lang="en-US" sz="1200" b="1" dirty="0">
                <a:latin typeface="Courier"/>
              </a:rPr>
              <a:t>reader = </a:t>
            </a:r>
            <a:r>
              <a:rPr lang="en-US" sz="1200" b="1" dirty="0" err="1">
                <a:latin typeface="Courier"/>
              </a:rPr>
              <a:t>csv.reader</a:t>
            </a:r>
            <a:r>
              <a:rPr lang="en-US" sz="1200" b="1" dirty="0">
                <a:latin typeface="Courier"/>
              </a:rPr>
              <a:t>(</a:t>
            </a:r>
            <a:r>
              <a:rPr lang="en-US" sz="1200" b="1" dirty="0">
                <a:solidFill>
                  <a:schemeClr val="accent1">
                    <a:lumMod val="75000"/>
                  </a:schemeClr>
                </a:solidFill>
                <a:latin typeface="Courier New" charset="0"/>
                <a:ea typeface="Courier New" charset="0"/>
                <a:cs typeface="Courier New" charset="0"/>
              </a:rPr>
              <a:t>file</a:t>
            </a:r>
            <a:r>
              <a:rPr lang="en-US" sz="1200" b="1" dirty="0">
                <a:latin typeface="Courier"/>
              </a:rPr>
              <a:t>)</a:t>
            </a:r>
          </a:p>
          <a:p>
            <a:pPr marL="342900" lvl="1" indent="0">
              <a:buNone/>
            </a:pPr>
            <a:r>
              <a:rPr lang="en-US" sz="1200" b="1" dirty="0">
                <a:solidFill>
                  <a:srgbClr val="FFC000"/>
                </a:solidFill>
                <a:latin typeface="Courier"/>
              </a:rPr>
              <a:t>	</a:t>
            </a:r>
            <a:r>
              <a:rPr lang="en-US" sz="1200" b="1" dirty="0">
                <a:latin typeface="Courier"/>
              </a:rPr>
              <a:t>4.</a:t>
            </a:r>
            <a:r>
              <a:rPr lang="en-US" sz="1200" b="1" dirty="0">
                <a:solidFill>
                  <a:srgbClr val="FFC000"/>
                </a:solidFill>
                <a:latin typeface="Courier"/>
              </a:rPr>
              <a:t>	  </a:t>
            </a:r>
            <a:r>
              <a:rPr lang="en-US" sz="1200" b="1" dirty="0">
                <a:solidFill>
                  <a:schemeClr val="accent4"/>
                </a:solidFill>
                <a:latin typeface="Courier"/>
              </a:rPr>
              <a:t>for</a:t>
            </a:r>
            <a:r>
              <a:rPr lang="en-US" sz="1200" b="1" dirty="0">
                <a:latin typeface="Courier"/>
              </a:rPr>
              <a:t> row in </a:t>
            </a:r>
            <a:r>
              <a:rPr lang="en-US" sz="1200" b="1" dirty="0">
                <a:solidFill>
                  <a:schemeClr val="accent4"/>
                </a:solidFill>
                <a:latin typeface="Courier"/>
              </a:rPr>
              <a:t>reader</a:t>
            </a:r>
            <a:r>
              <a:rPr lang="en-US" sz="1200" b="1" dirty="0">
                <a:latin typeface="Courier"/>
              </a:rPr>
              <a:t>:</a:t>
            </a:r>
          </a:p>
          <a:p>
            <a:pPr marL="342900" lvl="1" indent="0">
              <a:buNone/>
            </a:pPr>
            <a:r>
              <a:rPr lang="en-US" sz="1200" b="1" dirty="0">
                <a:solidFill>
                  <a:srgbClr val="FFC000"/>
                </a:solidFill>
                <a:latin typeface="Courier"/>
              </a:rPr>
              <a:t>	</a:t>
            </a:r>
            <a:r>
              <a:rPr lang="en-US" sz="1200" b="1" dirty="0">
                <a:latin typeface="Courier"/>
              </a:rPr>
              <a:t>5. 	    </a:t>
            </a:r>
            <a:r>
              <a:rPr lang="en-US" sz="1200" b="1" dirty="0">
                <a:solidFill>
                  <a:schemeClr val="accent1"/>
                </a:solidFill>
                <a:latin typeface="Courier"/>
              </a:rPr>
              <a:t>print</a:t>
            </a:r>
            <a:r>
              <a:rPr lang="en-US" sz="1200" b="1" dirty="0">
                <a:latin typeface="Courier"/>
              </a:rPr>
              <a:t>(</a:t>
            </a:r>
            <a:r>
              <a:rPr lang="en-US" sz="1200" b="1" dirty="0">
                <a:solidFill>
                  <a:schemeClr val="accent6"/>
                </a:solidFill>
                <a:latin typeface="Courier"/>
              </a:rPr>
              <a:t>“</a:t>
            </a:r>
            <a:r>
              <a:rPr lang="en-US" sz="1200" b="1" dirty="0">
                <a:latin typeface="Courier"/>
              </a:rPr>
              <a:t> </a:t>
            </a:r>
            <a:r>
              <a:rPr lang="en-US" sz="1200" b="1" dirty="0">
                <a:solidFill>
                  <a:schemeClr val="accent6"/>
                </a:solidFill>
                <a:latin typeface="Courier"/>
              </a:rPr>
              <a:t>“</a:t>
            </a:r>
            <a:r>
              <a:rPr lang="en-US" sz="1200" b="1" dirty="0">
                <a:latin typeface="Courier"/>
              </a:rPr>
              <a:t>.join(row))</a:t>
            </a:r>
            <a:endParaRPr lang="en-US" sz="2100" i="1" dirty="0"/>
          </a:p>
          <a:p>
            <a:pPr marL="463550" indent="-463550">
              <a:buNone/>
            </a:pPr>
            <a:endParaRPr lang="en-US" dirty="0"/>
          </a:p>
          <a:p>
            <a:pPr marL="0" indent="0">
              <a:buNone/>
            </a:pPr>
            <a:r>
              <a:rPr lang="en-US" sz="1200" b="1" dirty="0">
                <a:latin typeface="Courier New" charset="0"/>
                <a:ea typeface="Courier New" charset="0"/>
                <a:cs typeface="Courier New" charset="0"/>
              </a:rPr>
              <a:t>C:\User\cservin&gt; python replacingExample1.py </a:t>
            </a:r>
          </a:p>
          <a:p>
            <a:pPr marL="0" indent="0">
              <a:buNone/>
            </a:pPr>
            <a:r>
              <a:rPr lang="en-US" sz="1200" dirty="0">
                <a:latin typeface="Courier New" charset="0"/>
                <a:ea typeface="Courier New" charset="0"/>
                <a:cs typeface="Courier New" charset="0"/>
              </a:rPr>
              <a:t>CONNECTION ID DATE TIME DURATION PROTOCOL SOURCE PORT DESTINATION PORT SOURCE IP DESTINATION IP IS ATTACK ATTACK TYPE</a:t>
            </a:r>
          </a:p>
          <a:p>
            <a:pPr marL="0" indent="0">
              <a:buNone/>
            </a:pPr>
            <a:r>
              <a:rPr lang="en-US" sz="1200" dirty="0">
                <a:latin typeface="Courier New" charset="0"/>
                <a:ea typeface="Courier New" charset="0"/>
                <a:cs typeface="Courier New" charset="0"/>
              </a:rPr>
              <a:t>743 6/29/98 8:15:39 AM 3:56:25 telnet 1207 23 135.013.216.191 172.016.112.050 0 -</a:t>
            </a:r>
          </a:p>
          <a:p>
            <a:pPr marL="0" indent="0">
              <a:buNone/>
            </a:pPr>
            <a:r>
              <a:rPr lang="en-US" sz="1200" dirty="0">
                <a:latin typeface="Courier New" charset="0"/>
                <a:ea typeface="Courier New" charset="0"/>
                <a:cs typeface="Courier New" charset="0"/>
              </a:rPr>
              <a:t>1072 6/29/98 8:25:20 AM 4:09:04 telnet 1751 23 135.013.216.191 172.016.112.050 0 -</a:t>
            </a:r>
          </a:p>
          <a:p>
            <a:pPr marL="0" indent="0">
              <a:buNone/>
            </a:pPr>
            <a:r>
              <a:rPr lang="en-US" sz="1200" dirty="0">
                <a:latin typeface="Courier New" charset="0"/>
                <a:ea typeface="Courier New" charset="0"/>
                <a:cs typeface="Courier New" charset="0"/>
              </a:rPr>
              <a:t>2274 6/29/98 8:54:53 AM 3:11:01 telnet 4938 23 135.013.216.191 172.016.112.050 0 -    </a:t>
            </a:r>
            <a:r>
              <a:rPr lang="en-US" sz="1200" b="1" dirty="0">
                <a:latin typeface="Courier New" charset="0"/>
                <a:ea typeface="Courier New" charset="0"/>
                <a:cs typeface="Courier New" charset="0"/>
              </a:rPr>
              <a:t>. . .</a:t>
            </a:r>
          </a:p>
          <a:p>
            <a:pPr marL="0" indent="0">
              <a:buNone/>
            </a:pPr>
            <a:r>
              <a:rPr lang="sk-SK" sz="1200" dirty="0">
                <a:latin typeface="Courier New" charset="0"/>
                <a:ea typeface="Courier New" charset="0"/>
                <a:cs typeface="Courier New" charset="0"/>
              </a:rPr>
              <a:t>17954 6/29/98 12:57:50 PM 0:52:35 </a:t>
            </a:r>
            <a:r>
              <a:rPr lang="sk-SK" sz="1200" dirty="0" err="1">
                <a:latin typeface="Courier New" charset="0"/>
                <a:ea typeface="Courier New" charset="0"/>
                <a:cs typeface="Courier New" charset="0"/>
              </a:rPr>
              <a:t>telnet</a:t>
            </a:r>
            <a:r>
              <a:rPr lang="sk-SK" sz="1200" dirty="0">
                <a:latin typeface="Courier New" charset="0"/>
                <a:ea typeface="Courier New" charset="0"/>
                <a:cs typeface="Courier New" charset="0"/>
              </a:rPr>
              <a:t> 2383 23 135.013.216.191 172.016.112.050 0 </a:t>
            </a:r>
          </a:p>
          <a:p>
            <a:pPr marL="463550" indent="-463550">
              <a:buNone/>
            </a:pPr>
            <a:endParaRPr lang="en-US" dirty="0"/>
          </a:p>
        </p:txBody>
      </p:sp>
      <p:sp>
        <p:nvSpPr>
          <p:cNvPr id="5" name="Content Placeholder 2"/>
          <p:cNvSpPr txBox="1">
            <a:spLocks/>
          </p:cNvSpPr>
          <p:nvPr/>
        </p:nvSpPr>
        <p:spPr>
          <a:xfrm>
            <a:off x="533400" y="3220242"/>
            <a:ext cx="7004050" cy="357189"/>
          </a:xfrm>
          <a:prstGeom prst="rect">
            <a:avLst/>
          </a:prstGeom>
          <a:solidFill>
            <a:schemeClr val="bg2"/>
          </a:solidFill>
        </p:spPr>
        <p:txBody>
          <a:bodyPr vert="horz" lIns="91440" tIns="45720" rIns="91440" bIns="45720" rtlCol="0">
            <a:normAutofit lnSpcReduction="10000"/>
          </a:bodyPr>
          <a:lstStyle>
            <a:lvl1pPr marL="171450" marR="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b="1" dirty="0"/>
              <a:t>Execution and Output:</a:t>
            </a:r>
          </a:p>
        </p:txBody>
      </p:sp>
    </p:spTree>
    <p:extLst>
      <p:ext uri="{BB962C8B-B14F-4D97-AF65-F5344CB8AC3E}">
        <p14:creationId xmlns:p14="http://schemas.microsoft.com/office/powerpoint/2010/main" val="457524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886700" cy="1325563"/>
          </a:xfrm>
        </p:spPr>
        <p:txBody>
          <a:bodyPr>
            <a:normAutofit/>
          </a:bodyPr>
          <a:lstStyle/>
          <a:p>
            <a:r>
              <a:rPr lang="en-US" dirty="0"/>
              <a:t>Input Redirection and Replacement: Option 2</a:t>
            </a:r>
          </a:p>
        </p:txBody>
      </p:sp>
      <p:sp>
        <p:nvSpPr>
          <p:cNvPr id="4" name="Content Placeholder 2"/>
          <p:cNvSpPr>
            <a:spLocks noGrp="1"/>
          </p:cNvSpPr>
          <p:nvPr>
            <p:ph idx="1"/>
          </p:nvPr>
        </p:nvSpPr>
        <p:spPr>
          <a:xfrm>
            <a:off x="533400" y="1066800"/>
            <a:ext cx="8153400" cy="5410200"/>
          </a:xfrm>
        </p:spPr>
        <p:txBody>
          <a:bodyPr>
            <a:normAutofit lnSpcReduction="10000"/>
          </a:bodyPr>
          <a:lstStyle/>
          <a:p>
            <a:r>
              <a:rPr lang="en-US" dirty="0"/>
              <a:t>Alternatively: by reading and writing files and</a:t>
            </a:r>
          </a:p>
          <a:p>
            <a:r>
              <a:rPr lang="en-US" dirty="0"/>
              <a:t>Using the function </a:t>
            </a:r>
            <a:r>
              <a:rPr lang="en-US" sz="1900" dirty="0">
                <a:latin typeface="Courier New" charset="0"/>
                <a:ea typeface="Courier New" charset="0"/>
                <a:cs typeface="Courier New" charset="0"/>
              </a:rPr>
              <a:t>replace(’current', ’</a:t>
            </a:r>
            <a:r>
              <a:rPr lang="en-US" sz="1900" dirty="0" err="1">
                <a:latin typeface="Courier New" charset="0"/>
                <a:ea typeface="Courier New" charset="0"/>
                <a:cs typeface="Courier New" charset="0"/>
              </a:rPr>
              <a:t>toBeReplaced</a:t>
            </a:r>
            <a:r>
              <a:rPr lang="en-US" sz="1900" dirty="0">
                <a:latin typeface="Courier New" charset="0"/>
                <a:ea typeface="Courier New" charset="0"/>
                <a:cs typeface="Courier New" charset="0"/>
              </a:rPr>
              <a:t>’)</a:t>
            </a:r>
          </a:p>
          <a:p>
            <a:pPr marL="0" indent="0">
              <a:buNone/>
            </a:pPr>
            <a:endParaRPr lang="en-US" sz="1900" dirty="0">
              <a:latin typeface="Courier New" charset="0"/>
              <a:ea typeface="Courier New" charset="0"/>
              <a:cs typeface="Courier New" charset="0"/>
            </a:endParaRPr>
          </a:p>
          <a:p>
            <a:pPr marL="342900" lvl="1" indent="0">
              <a:buNone/>
            </a:pPr>
            <a:r>
              <a:rPr lang="en-US" sz="1400" b="1" dirty="0">
                <a:latin typeface="Courier New" charset="0"/>
                <a:ea typeface="Courier New" charset="0"/>
                <a:cs typeface="Courier New" charset="0"/>
              </a:rPr>
              <a:t>	1.  	# Read in the file</a:t>
            </a:r>
          </a:p>
          <a:p>
            <a:pPr marL="342900" lvl="1" indent="0">
              <a:buNone/>
            </a:pPr>
            <a:r>
              <a:rPr lang="en-US" sz="1400" b="1" dirty="0">
                <a:latin typeface="Courier New" charset="0"/>
                <a:ea typeface="Courier New" charset="0"/>
                <a:cs typeface="Courier New" charset="0"/>
              </a:rPr>
              <a:t>	2.	</a:t>
            </a:r>
            <a:r>
              <a:rPr lang="en-US" sz="1400" b="1" dirty="0">
                <a:solidFill>
                  <a:srgbClr val="FFC000"/>
                </a:solidFill>
                <a:latin typeface="Courier New" charset="0"/>
                <a:ea typeface="Courier New" charset="0"/>
                <a:cs typeface="Courier New" charset="0"/>
              </a:rPr>
              <a:t>with</a:t>
            </a:r>
            <a:r>
              <a:rPr lang="en-US" sz="1400" b="1" dirty="0">
                <a:latin typeface="Courier New" charset="0"/>
                <a:ea typeface="Courier New" charset="0"/>
                <a:cs typeface="Courier New" charset="0"/>
              </a:rPr>
              <a:t> </a:t>
            </a:r>
            <a:r>
              <a:rPr lang="en-US" sz="1400" b="1" dirty="0">
                <a:solidFill>
                  <a:schemeClr val="accent1">
                    <a:lumMod val="75000"/>
                  </a:schemeClr>
                </a:solidFill>
                <a:latin typeface="Courier New" charset="0"/>
                <a:ea typeface="Courier New" charset="0"/>
                <a:cs typeface="Courier New" charset="0"/>
              </a:rPr>
              <a:t>open(</a:t>
            </a:r>
            <a:r>
              <a:rPr lang="en-US" sz="1400" b="1" dirty="0">
                <a:solidFill>
                  <a:schemeClr val="accent6"/>
                </a:solidFill>
                <a:latin typeface="Courier New" charset="0"/>
                <a:ea typeface="Courier New" charset="0"/>
                <a:cs typeface="Courier New" charset="0"/>
              </a:rPr>
              <a:t>'connect2.csv', 'r'</a:t>
            </a:r>
            <a:r>
              <a:rPr lang="en-US" sz="1400" b="1" dirty="0">
                <a:latin typeface="Courier New" charset="0"/>
                <a:ea typeface="Courier New" charset="0"/>
                <a:cs typeface="Courier New" charset="0"/>
              </a:rPr>
              <a:t>) </a:t>
            </a:r>
            <a:r>
              <a:rPr lang="en-US" sz="1400" b="1" dirty="0">
                <a:solidFill>
                  <a:srgbClr val="FFC000"/>
                </a:solidFill>
                <a:latin typeface="Courier New" charset="0"/>
                <a:ea typeface="Courier New" charset="0"/>
                <a:cs typeface="Courier New" charset="0"/>
              </a:rPr>
              <a:t>as</a:t>
            </a:r>
            <a:r>
              <a:rPr lang="en-US" sz="1400" b="1" dirty="0">
                <a:latin typeface="Courier New" charset="0"/>
                <a:ea typeface="Courier New" charset="0"/>
                <a:cs typeface="Courier New" charset="0"/>
              </a:rPr>
              <a:t> </a:t>
            </a:r>
            <a:r>
              <a:rPr lang="en-US" sz="1400" b="1" dirty="0">
                <a:solidFill>
                  <a:schemeClr val="accent1">
                    <a:lumMod val="75000"/>
                  </a:schemeClr>
                </a:solidFill>
                <a:latin typeface="Courier New" charset="0"/>
                <a:ea typeface="Courier New" charset="0"/>
                <a:cs typeface="Courier New" charset="0"/>
              </a:rPr>
              <a:t>file</a:t>
            </a:r>
            <a:r>
              <a:rPr lang="en-US" sz="1400" b="1" dirty="0">
                <a:latin typeface="Courier New" charset="0"/>
                <a:ea typeface="Courier New" charset="0"/>
                <a:cs typeface="Courier New" charset="0"/>
              </a:rPr>
              <a:t> :</a:t>
            </a:r>
          </a:p>
          <a:p>
            <a:pPr marL="342900" lvl="1" indent="0">
              <a:buNone/>
            </a:pPr>
            <a:r>
              <a:rPr lang="en-US" sz="1400" b="1" dirty="0">
                <a:latin typeface="Courier New" charset="0"/>
                <a:ea typeface="Courier New" charset="0"/>
                <a:cs typeface="Courier New" charset="0"/>
              </a:rPr>
              <a:t>	3.	  </a:t>
            </a:r>
            <a:r>
              <a:rPr lang="en-US" sz="1400" b="1" dirty="0" err="1">
                <a:latin typeface="Courier New" charset="0"/>
                <a:ea typeface="Courier New" charset="0"/>
                <a:cs typeface="Courier New" charset="0"/>
              </a:rPr>
              <a:t>filedata</a:t>
            </a:r>
            <a:r>
              <a:rPr lang="en-US" sz="1400" b="1" dirty="0">
                <a:latin typeface="Courier New" charset="0"/>
                <a:ea typeface="Courier New" charset="0"/>
                <a:cs typeface="Courier New" charset="0"/>
              </a:rPr>
              <a:t> = </a:t>
            </a:r>
            <a:r>
              <a:rPr lang="en-US" sz="1400" b="1" dirty="0">
                <a:solidFill>
                  <a:schemeClr val="accent1">
                    <a:lumMod val="75000"/>
                  </a:schemeClr>
                </a:solidFill>
                <a:latin typeface="Courier New" charset="0"/>
                <a:ea typeface="Courier New" charset="0"/>
                <a:cs typeface="Courier New" charset="0"/>
              </a:rPr>
              <a:t>file</a:t>
            </a:r>
            <a:r>
              <a:rPr lang="en-US" sz="1400" b="1" dirty="0">
                <a:latin typeface="Courier New" charset="0"/>
                <a:ea typeface="Courier New" charset="0"/>
                <a:cs typeface="Courier New" charset="0"/>
              </a:rPr>
              <a:t>.read()</a:t>
            </a:r>
          </a:p>
          <a:p>
            <a:pPr marL="342900" lvl="1" indent="0">
              <a:buNone/>
            </a:pPr>
            <a:r>
              <a:rPr lang="en-US" sz="1400" b="1" dirty="0">
                <a:latin typeface="Courier New" charset="0"/>
                <a:ea typeface="Courier New" charset="0"/>
                <a:cs typeface="Courier New" charset="0"/>
              </a:rPr>
              <a:t>	4.  	# Replace the target string</a:t>
            </a:r>
          </a:p>
          <a:p>
            <a:pPr marL="342900" lvl="1" indent="0">
              <a:buNone/>
            </a:pPr>
            <a:r>
              <a:rPr lang="en-US" sz="1400" b="1" dirty="0">
                <a:latin typeface="Courier New" charset="0"/>
                <a:ea typeface="Courier New" charset="0"/>
                <a:cs typeface="Courier New" charset="0"/>
              </a:rPr>
              <a:t>	5.	filedata = filedata.replace(',', ‘ ‘)</a:t>
            </a:r>
          </a:p>
          <a:p>
            <a:pPr marL="342900" lvl="1" indent="0">
              <a:buNone/>
            </a:pPr>
            <a:r>
              <a:rPr lang="en-US" sz="1400" b="1" dirty="0">
                <a:latin typeface="Courier New" charset="0"/>
                <a:ea typeface="Courier New" charset="0"/>
                <a:cs typeface="Courier New" charset="0"/>
              </a:rPr>
              <a:t>	6.	 # Write the file out again</a:t>
            </a:r>
          </a:p>
          <a:p>
            <a:pPr marL="342900" lvl="1" indent="0">
              <a:buNone/>
            </a:pPr>
            <a:r>
              <a:rPr lang="en-US" sz="1400" b="1" dirty="0">
                <a:latin typeface="Courier New" charset="0"/>
                <a:ea typeface="Courier New" charset="0"/>
                <a:cs typeface="Courier New" charset="0"/>
              </a:rPr>
              <a:t>	7.	</a:t>
            </a:r>
            <a:r>
              <a:rPr lang="en-US" sz="1400" b="1" dirty="0">
                <a:solidFill>
                  <a:srgbClr val="FFC000"/>
                </a:solidFill>
                <a:latin typeface="Courier New" charset="0"/>
                <a:ea typeface="Courier New" charset="0"/>
                <a:cs typeface="Courier New" charset="0"/>
              </a:rPr>
              <a:t>with</a:t>
            </a:r>
            <a:r>
              <a:rPr lang="en-US" sz="1400" b="1" dirty="0">
                <a:latin typeface="Courier New" charset="0"/>
                <a:ea typeface="Courier New" charset="0"/>
                <a:cs typeface="Courier New" charset="0"/>
              </a:rPr>
              <a:t> </a:t>
            </a:r>
            <a:r>
              <a:rPr lang="en-US" sz="1400" b="1" dirty="0">
                <a:solidFill>
                  <a:schemeClr val="accent1">
                    <a:lumMod val="75000"/>
                  </a:schemeClr>
                </a:solidFill>
                <a:latin typeface="Courier New" charset="0"/>
                <a:ea typeface="Courier New" charset="0"/>
                <a:cs typeface="Courier New" charset="0"/>
              </a:rPr>
              <a:t>open</a:t>
            </a:r>
            <a:r>
              <a:rPr lang="en-US" sz="1400" b="1" dirty="0">
                <a:latin typeface="Courier New" charset="0"/>
                <a:ea typeface="Courier New" charset="0"/>
                <a:cs typeface="Courier New" charset="0"/>
              </a:rPr>
              <a:t>(</a:t>
            </a:r>
            <a:r>
              <a:rPr lang="en-US" sz="1400" b="1" dirty="0">
                <a:solidFill>
                  <a:schemeClr val="accent6"/>
                </a:solidFill>
                <a:latin typeface="Courier New" charset="0"/>
                <a:ea typeface="Courier New" charset="0"/>
                <a:cs typeface="Courier New" charset="0"/>
              </a:rPr>
              <a:t>'connect3.csv', 'w'</a:t>
            </a:r>
            <a:r>
              <a:rPr lang="en-US" sz="1400" b="1" dirty="0">
                <a:latin typeface="Courier New" charset="0"/>
                <a:ea typeface="Courier New" charset="0"/>
                <a:cs typeface="Courier New" charset="0"/>
              </a:rPr>
              <a:t>) </a:t>
            </a:r>
            <a:r>
              <a:rPr lang="en-US" sz="1400" b="1" dirty="0">
                <a:solidFill>
                  <a:srgbClr val="FFC000"/>
                </a:solidFill>
                <a:latin typeface="Courier New" charset="0"/>
                <a:ea typeface="Courier New" charset="0"/>
                <a:cs typeface="Courier New" charset="0"/>
              </a:rPr>
              <a:t>as</a:t>
            </a:r>
            <a:r>
              <a:rPr lang="en-US" sz="1400" b="1" dirty="0">
                <a:latin typeface="Courier New" charset="0"/>
                <a:ea typeface="Courier New" charset="0"/>
                <a:cs typeface="Courier New" charset="0"/>
              </a:rPr>
              <a:t> </a:t>
            </a:r>
            <a:r>
              <a:rPr lang="en-US" sz="1400" b="1" dirty="0">
                <a:solidFill>
                  <a:schemeClr val="accent1">
                    <a:lumMod val="75000"/>
                  </a:schemeClr>
                </a:solidFill>
                <a:latin typeface="Courier New" charset="0"/>
                <a:ea typeface="Courier New" charset="0"/>
                <a:cs typeface="Courier New" charset="0"/>
              </a:rPr>
              <a:t>file</a:t>
            </a:r>
            <a:r>
              <a:rPr lang="en-US" sz="1400" b="1" dirty="0">
                <a:latin typeface="Courier New" charset="0"/>
                <a:ea typeface="Courier New" charset="0"/>
                <a:cs typeface="Courier New" charset="0"/>
              </a:rPr>
              <a:t>:</a:t>
            </a:r>
          </a:p>
          <a:p>
            <a:pPr marL="342900" lvl="1" indent="0">
              <a:buNone/>
            </a:pPr>
            <a:r>
              <a:rPr lang="en-US" sz="1400" b="1" dirty="0">
                <a:latin typeface="Courier New" charset="0"/>
                <a:ea typeface="Courier New" charset="0"/>
                <a:cs typeface="Courier New" charset="0"/>
              </a:rPr>
              <a:t>	8.	  </a:t>
            </a:r>
            <a:r>
              <a:rPr lang="en-US" sz="1400" b="1" dirty="0" err="1">
                <a:solidFill>
                  <a:schemeClr val="accent1">
                    <a:lumMod val="75000"/>
                  </a:schemeClr>
                </a:solidFill>
                <a:latin typeface="Courier New" charset="0"/>
                <a:ea typeface="Courier New" charset="0"/>
                <a:cs typeface="Courier New" charset="0"/>
              </a:rPr>
              <a:t>file</a:t>
            </a:r>
            <a:r>
              <a:rPr lang="en-US" sz="1400" b="1" dirty="0" err="1">
                <a:latin typeface="Courier New" charset="0"/>
                <a:ea typeface="Courier New" charset="0"/>
                <a:cs typeface="Courier New" charset="0"/>
              </a:rPr>
              <a:t>.write</a:t>
            </a:r>
            <a:r>
              <a:rPr lang="en-US" sz="1400" b="1" dirty="0">
                <a:latin typeface="Courier New" charset="0"/>
                <a:ea typeface="Courier New" charset="0"/>
                <a:cs typeface="Courier New" charset="0"/>
              </a:rPr>
              <a:t>(filedata)</a:t>
            </a:r>
          </a:p>
          <a:p>
            <a:pPr marL="0" indent="0">
              <a:buNone/>
            </a:pPr>
            <a:endParaRPr lang="en-US" sz="1900" dirty="0">
              <a:latin typeface="Courier New" charset="0"/>
              <a:ea typeface="Courier New" charset="0"/>
              <a:cs typeface="Courier New" charset="0"/>
            </a:endParaRPr>
          </a:p>
          <a:p>
            <a:pPr marL="0" indent="0">
              <a:buNone/>
            </a:pPr>
            <a:endParaRPr lang="en-US" sz="1000" b="1" dirty="0">
              <a:latin typeface="Courier New" charset="0"/>
              <a:ea typeface="Courier New" charset="0"/>
              <a:cs typeface="Courier New" charset="0"/>
            </a:endParaRPr>
          </a:p>
          <a:p>
            <a:pPr marL="0" indent="0">
              <a:buNone/>
            </a:pPr>
            <a:r>
              <a:rPr lang="en-US" sz="1000" b="1" dirty="0">
                <a:latin typeface="Courier New" charset="0"/>
                <a:ea typeface="Courier New" charset="0"/>
                <a:cs typeface="Courier New" charset="0"/>
              </a:rPr>
              <a:t>C:\User\cservin&gt; python replacingExample1.py </a:t>
            </a:r>
          </a:p>
          <a:p>
            <a:pPr marL="0" indent="0">
              <a:buNone/>
            </a:pPr>
            <a:r>
              <a:rPr lang="en-US" sz="1000" dirty="0">
                <a:latin typeface="Courier New" charset="0"/>
                <a:ea typeface="Courier New" charset="0"/>
                <a:cs typeface="Courier New" charset="0"/>
              </a:rPr>
              <a:t>CONNECTION ID DATE TIME DURATION PROTOCOL SOURCE PORT DESTINATION PORT SOURCE IP DESTINATION IP IS ATTACK ATTACK TYPE</a:t>
            </a:r>
          </a:p>
          <a:p>
            <a:pPr marL="0" indent="0">
              <a:buNone/>
            </a:pPr>
            <a:r>
              <a:rPr lang="en-US" sz="1000" dirty="0">
                <a:latin typeface="Courier New" charset="0"/>
                <a:ea typeface="Courier New" charset="0"/>
                <a:cs typeface="Courier New" charset="0"/>
              </a:rPr>
              <a:t>743 6/29/98 8:15:39 AM 3:56:25 telnet 1207 23 135.013.216.191 172.016.112.050 0 -</a:t>
            </a:r>
          </a:p>
          <a:p>
            <a:pPr marL="0" indent="0">
              <a:buNone/>
            </a:pPr>
            <a:r>
              <a:rPr lang="en-US" sz="1000" dirty="0">
                <a:latin typeface="Courier New" charset="0"/>
                <a:ea typeface="Courier New" charset="0"/>
                <a:cs typeface="Courier New" charset="0"/>
              </a:rPr>
              <a:t>1072 6/29/98 8:25:20 AM 4:09:04 telnet 1751 23 135.013.216.191 172.016.112.050 0 -</a:t>
            </a:r>
          </a:p>
          <a:p>
            <a:pPr marL="0" indent="0">
              <a:buNone/>
            </a:pPr>
            <a:r>
              <a:rPr lang="en-US" sz="1000" dirty="0">
                <a:latin typeface="Courier New" charset="0"/>
                <a:ea typeface="Courier New" charset="0"/>
                <a:cs typeface="Courier New" charset="0"/>
              </a:rPr>
              <a:t>2274 6/29/98 8:54:53 AM 3:11:01 telnet 4938 23 135.013.216.191 172.016.112.050 0 –</a:t>
            </a:r>
          </a:p>
          <a:p>
            <a:pPr marL="0" indent="0">
              <a:buNone/>
            </a:pPr>
            <a:r>
              <a:rPr lang="en-US" sz="1000" b="1" dirty="0">
                <a:latin typeface="Courier New" charset="0"/>
                <a:ea typeface="Courier New" charset="0"/>
                <a:cs typeface="Courier New" charset="0"/>
              </a:rPr>
              <a:t>. . .</a:t>
            </a:r>
          </a:p>
          <a:p>
            <a:pPr marL="0" indent="0">
              <a:buNone/>
            </a:pPr>
            <a:r>
              <a:rPr lang="sk-SK" sz="1000" dirty="0">
                <a:latin typeface="Courier New" charset="0"/>
                <a:ea typeface="Courier New" charset="0"/>
                <a:cs typeface="Courier New" charset="0"/>
              </a:rPr>
              <a:t>17954 6/29/98 12:57:50 PM 0:52:35 telnet 2383 23 135.013.216.191 172.016.112.050 0 -</a:t>
            </a:r>
          </a:p>
        </p:txBody>
      </p:sp>
      <p:sp>
        <p:nvSpPr>
          <p:cNvPr id="6" name="Content Placeholder 2"/>
          <p:cNvSpPr txBox="1">
            <a:spLocks/>
          </p:cNvSpPr>
          <p:nvPr/>
        </p:nvSpPr>
        <p:spPr>
          <a:xfrm>
            <a:off x="533400" y="4006771"/>
            <a:ext cx="7004050" cy="357189"/>
          </a:xfrm>
          <a:prstGeom prst="rect">
            <a:avLst/>
          </a:prstGeom>
          <a:solidFill>
            <a:schemeClr val="bg2"/>
          </a:solidFill>
        </p:spPr>
        <p:txBody>
          <a:bodyPr vert="horz" lIns="91440" tIns="45720" rIns="91440" bIns="45720" rtlCol="0">
            <a:normAutofit lnSpcReduction="10000"/>
          </a:bodyPr>
          <a:lstStyle>
            <a:lvl1pPr marL="171450" marR="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b="1" dirty="0"/>
              <a:t>Execution and Output:</a:t>
            </a:r>
          </a:p>
        </p:txBody>
      </p:sp>
    </p:spTree>
    <p:extLst>
      <p:ext uri="{BB962C8B-B14F-4D97-AF65-F5344CB8AC3E}">
        <p14:creationId xmlns:p14="http://schemas.microsoft.com/office/powerpoint/2010/main" val="1971268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886700" cy="1325563"/>
          </a:xfrm>
        </p:spPr>
        <p:txBody>
          <a:bodyPr>
            <a:normAutofit/>
          </a:bodyPr>
          <a:lstStyle/>
          <a:p>
            <a:r>
              <a:rPr lang="en-US" i="1" dirty="0"/>
              <a:t>The </a:t>
            </a:r>
            <a:r>
              <a:rPr lang="en-US" i="1" dirty="0">
                <a:latin typeface="Courier New" charset="0"/>
                <a:ea typeface="Courier New" charset="0"/>
                <a:cs typeface="Courier New" charset="0"/>
              </a:rPr>
              <a:t>while</a:t>
            </a:r>
            <a:r>
              <a:rPr lang="en-US" dirty="0"/>
              <a:t> Loop</a:t>
            </a:r>
          </a:p>
        </p:txBody>
      </p:sp>
      <p:sp>
        <p:nvSpPr>
          <p:cNvPr id="3" name="Content Placeholder 2"/>
          <p:cNvSpPr>
            <a:spLocks noGrp="1"/>
          </p:cNvSpPr>
          <p:nvPr>
            <p:ph idx="1"/>
          </p:nvPr>
        </p:nvSpPr>
        <p:spPr>
          <a:xfrm>
            <a:off x="533400" y="1295400"/>
            <a:ext cx="8153400" cy="4800600"/>
          </a:xfrm>
        </p:spPr>
        <p:txBody>
          <a:bodyPr>
            <a:noAutofit/>
          </a:bodyPr>
          <a:lstStyle/>
          <a:p>
            <a:pPr marL="0" indent="0">
              <a:buNone/>
            </a:pPr>
            <a:r>
              <a:rPr lang="en-US" sz="1800" dirty="0">
                <a:latin typeface="Courier"/>
              </a:rPr>
              <a:t>while </a:t>
            </a:r>
            <a:r>
              <a:rPr lang="en-US" sz="1800" i="1" dirty="0">
                <a:latin typeface="Courier"/>
              </a:rPr>
              <a:t>command:</a:t>
            </a:r>
            <a:endParaRPr lang="en-US" sz="1800" dirty="0">
              <a:latin typeface="Courier"/>
            </a:endParaRPr>
          </a:p>
          <a:p>
            <a:pPr marL="0" indent="0">
              <a:buNone/>
            </a:pPr>
            <a:r>
              <a:rPr lang="en-US" sz="1800" dirty="0">
                <a:latin typeface="Courier"/>
              </a:rPr>
              <a:t>	</a:t>
            </a:r>
            <a:r>
              <a:rPr lang="en-US" sz="1800" i="1" dirty="0">
                <a:latin typeface="Courier"/>
              </a:rPr>
              <a:t>action</a:t>
            </a:r>
            <a:r>
              <a:rPr lang="en-US" sz="1800" baseline="-25000" dirty="0">
                <a:latin typeface="Courier"/>
              </a:rPr>
              <a:t>1</a:t>
            </a:r>
            <a:endParaRPr lang="is-IS" sz="1800" dirty="0">
              <a:latin typeface="Courier"/>
            </a:endParaRPr>
          </a:p>
          <a:p>
            <a:pPr marL="0" indent="0">
              <a:buNone/>
            </a:pPr>
            <a:r>
              <a:rPr lang="is-IS" sz="1800" dirty="0">
                <a:latin typeface="Courier"/>
              </a:rPr>
              <a:t> 	...</a:t>
            </a:r>
          </a:p>
          <a:p>
            <a:pPr marL="0" indent="0">
              <a:buNone/>
            </a:pPr>
            <a:r>
              <a:rPr lang="is-IS" sz="1800" dirty="0">
                <a:latin typeface="Courier"/>
              </a:rPr>
              <a:t> 	</a:t>
            </a:r>
            <a:r>
              <a:rPr lang="is-IS" sz="1800" i="1" dirty="0">
                <a:latin typeface="Courier"/>
              </a:rPr>
              <a:t>action</a:t>
            </a:r>
            <a:r>
              <a:rPr lang="is-IS" sz="1800" i="1" baseline="-25000" dirty="0">
                <a:latin typeface="Courier"/>
              </a:rPr>
              <a:t>n</a:t>
            </a:r>
            <a:endParaRPr lang="is-IS" sz="1800" i="1" dirty="0">
              <a:latin typeface="Courier"/>
            </a:endParaRPr>
          </a:p>
          <a:p>
            <a:pPr marL="0" indent="0">
              <a:buNone/>
            </a:pPr>
            <a:endParaRPr lang="is-IS" dirty="0"/>
          </a:p>
          <a:p>
            <a:r>
              <a:rPr lang="is-IS" dirty="0"/>
              <a:t>While </a:t>
            </a:r>
            <a:r>
              <a:rPr lang="is-IS" i="1" dirty="0"/>
              <a:t>command</a:t>
            </a:r>
            <a:r>
              <a:rPr lang="is-IS" dirty="0"/>
              <a:t> returns true, execute the actions. Stop when it fails.</a:t>
            </a:r>
          </a:p>
          <a:p>
            <a:r>
              <a:rPr lang="is-IS" dirty="0"/>
              <a:t>Body of the loop must update the state of the command.</a:t>
            </a:r>
          </a:p>
          <a:p>
            <a:pPr marL="463550" indent="-463550">
              <a:buNone/>
            </a:pPr>
            <a:endParaRPr lang="en-US" dirty="0"/>
          </a:p>
        </p:txBody>
      </p:sp>
    </p:spTree>
    <p:extLst>
      <p:ext uri="{BB962C8B-B14F-4D97-AF65-F5344CB8AC3E}">
        <p14:creationId xmlns:p14="http://schemas.microsoft.com/office/powerpoint/2010/main" val="272336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886700" cy="1325563"/>
          </a:xfrm>
        </p:spPr>
        <p:txBody>
          <a:bodyPr>
            <a:normAutofit/>
          </a:bodyPr>
          <a:lstStyle/>
          <a:p>
            <a:r>
              <a:rPr lang="en-US" dirty="0"/>
              <a:t>Example: </a:t>
            </a:r>
            <a:r>
              <a:rPr lang="en-US" dirty="0">
                <a:latin typeface="Courier New" charset="0"/>
                <a:ea typeface="Courier New" charset="0"/>
                <a:cs typeface="Courier New" charset="0"/>
              </a:rPr>
              <a:t>whileExample1.py</a:t>
            </a:r>
            <a:endParaRPr lang="en-US" dirty="0"/>
          </a:p>
        </p:txBody>
      </p:sp>
      <p:sp>
        <p:nvSpPr>
          <p:cNvPr id="3" name="Content Placeholder 2"/>
          <p:cNvSpPr>
            <a:spLocks noGrp="1"/>
          </p:cNvSpPr>
          <p:nvPr>
            <p:ph idx="1"/>
          </p:nvPr>
        </p:nvSpPr>
        <p:spPr>
          <a:xfrm>
            <a:off x="533400" y="1295400"/>
            <a:ext cx="8153400" cy="4800600"/>
          </a:xfrm>
        </p:spPr>
        <p:txBody>
          <a:bodyPr>
            <a:noAutofit/>
          </a:bodyPr>
          <a:lstStyle/>
          <a:p>
            <a:pPr marL="463550" indent="-463550">
              <a:buNone/>
            </a:pPr>
            <a:r>
              <a:rPr lang="en-US" dirty="0"/>
              <a:t>This copies the contents of the file “</a:t>
            </a:r>
            <a:r>
              <a:rPr lang="en-US" sz="1800" dirty="0">
                <a:latin typeface="Courier New" charset="0"/>
                <a:ea typeface="Courier New" charset="0"/>
                <a:cs typeface="Courier New" charset="0"/>
              </a:rPr>
              <a:t>connect2.csv</a:t>
            </a:r>
            <a:r>
              <a:rPr lang="en-US" dirty="0"/>
              <a:t>” to the output.</a:t>
            </a:r>
          </a:p>
          <a:p>
            <a:pPr marL="463550" indent="-463550">
              <a:buNone/>
            </a:pPr>
            <a:endParaRPr lang="en-US" dirty="0"/>
          </a:p>
          <a:p>
            <a:pPr marL="463550" indent="-463550">
              <a:buNone/>
            </a:pPr>
            <a:r>
              <a:rPr lang="en-US" b="1" dirty="0">
                <a:latin typeface="Courier New" panose="02070309020205020404" pitchFamily="49" charset="0"/>
                <a:cs typeface="Courier New" panose="02070309020205020404" pitchFamily="49" charset="0"/>
              </a:rPr>
              <a:t>	1.	f </a:t>
            </a:r>
            <a:r>
              <a:rPr lang="en-US" b="1" dirty="0">
                <a:solidFill>
                  <a:srgbClr val="FFC000"/>
                </a:solidFill>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 </a:t>
            </a:r>
            <a:r>
              <a:rPr lang="en-US" b="1" dirty="0">
                <a:solidFill>
                  <a:schemeClr val="accent1">
                    <a:lumMod val="75000"/>
                  </a:schemeClr>
                </a:solidFill>
                <a:latin typeface="Courier New" panose="02070309020205020404" pitchFamily="49" charset="0"/>
                <a:cs typeface="Courier New" panose="02070309020205020404" pitchFamily="49" charset="0"/>
              </a:rPr>
              <a:t>open</a:t>
            </a:r>
            <a:r>
              <a:rPr lang="en-US" b="1" dirty="0">
                <a:latin typeface="Courier New" panose="02070309020205020404" pitchFamily="49" charset="0"/>
                <a:cs typeface="Courier New" panose="02070309020205020404" pitchFamily="49" charset="0"/>
              </a:rPr>
              <a:t>(</a:t>
            </a:r>
            <a:r>
              <a:rPr lang="en-US" b="1" dirty="0">
                <a:solidFill>
                  <a:schemeClr val="accent6"/>
                </a:solidFill>
                <a:latin typeface="Courier New" panose="02070309020205020404" pitchFamily="49" charset="0"/>
                <a:cs typeface="Courier New" panose="02070309020205020404" pitchFamily="49" charset="0"/>
              </a:rPr>
              <a:t>'connect2.csv', 'r’</a:t>
            </a:r>
            <a:r>
              <a:rPr lang="en-US" b="1" dirty="0">
                <a:latin typeface="Courier New" panose="02070309020205020404" pitchFamily="49" charset="0"/>
                <a:cs typeface="Courier New" panose="02070309020205020404" pitchFamily="49" charset="0"/>
              </a:rPr>
              <a:t>) </a:t>
            </a:r>
          </a:p>
          <a:p>
            <a:pPr marL="463550" indent="-463550">
              <a:buNone/>
            </a:pPr>
            <a:r>
              <a:rPr lang="en-US" b="1" dirty="0">
                <a:latin typeface="Courier New" panose="02070309020205020404" pitchFamily="49" charset="0"/>
                <a:cs typeface="Courier New" panose="02070309020205020404" pitchFamily="49" charset="0"/>
              </a:rPr>
              <a:t>	2	.	</a:t>
            </a:r>
            <a:r>
              <a:rPr lang="en-US" b="1" dirty="0">
                <a:solidFill>
                  <a:srgbClr val="FFC000"/>
                </a:solidFill>
                <a:latin typeface="Courier New" panose="02070309020205020404" pitchFamily="49" charset="0"/>
                <a:cs typeface="Courier New" panose="02070309020205020404" pitchFamily="49" charset="0"/>
              </a:rPr>
              <a:t>while</a:t>
            </a:r>
            <a:r>
              <a:rPr lang="en-US" b="1" dirty="0">
                <a:latin typeface="Courier New" panose="02070309020205020404" pitchFamily="49" charset="0"/>
                <a:cs typeface="Courier New" panose="02070309020205020404" pitchFamily="49" charset="0"/>
              </a:rPr>
              <a:t> f.readline():</a:t>
            </a:r>
          </a:p>
          <a:p>
            <a:pPr marL="463550" indent="-463550">
              <a:buNone/>
            </a:pPr>
            <a:r>
              <a:rPr lang="en-US" b="1" dirty="0">
                <a:latin typeface="Courier New" panose="02070309020205020404" pitchFamily="49" charset="0"/>
                <a:cs typeface="Courier New" panose="02070309020205020404" pitchFamily="49" charset="0"/>
              </a:rPr>
              <a:t>	3	.		line </a:t>
            </a:r>
            <a:r>
              <a:rPr lang="en-US" b="1" dirty="0">
                <a:solidFill>
                  <a:srgbClr val="FFC000"/>
                </a:solidFill>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 f.readline()</a:t>
            </a:r>
          </a:p>
          <a:p>
            <a:pPr marL="463550" indent="-463550">
              <a:buNone/>
            </a:pPr>
            <a:r>
              <a:rPr lang="en-US" b="1" dirty="0">
                <a:latin typeface="Courier New" panose="02070309020205020404" pitchFamily="49" charset="0"/>
                <a:cs typeface="Courier New" panose="02070309020205020404" pitchFamily="49" charset="0"/>
              </a:rPr>
              <a:t>	4	.		</a:t>
            </a:r>
            <a:r>
              <a:rPr lang="en-US" b="1" dirty="0">
                <a:solidFill>
                  <a:srgbClr val="FFC000"/>
                </a:solidFill>
                <a:latin typeface="Courier New" panose="02070309020205020404" pitchFamily="49" charset="0"/>
                <a:cs typeface="Courier New" panose="02070309020205020404" pitchFamily="49" charset="0"/>
              </a:rPr>
              <a:t>print</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line.strip</a:t>
            </a:r>
            <a:r>
              <a:rPr lang="en-US" b="1" dirty="0">
                <a:latin typeface="Courier New" panose="02070309020205020404" pitchFamily="49" charset="0"/>
                <a:cs typeface="Courier New" panose="02070309020205020404" pitchFamily="49" charset="0"/>
              </a:rPr>
              <a:t>())</a:t>
            </a:r>
          </a:p>
          <a:p>
            <a:pPr marL="463550" indent="-463550">
              <a:buNone/>
            </a:pPr>
            <a:r>
              <a:rPr lang="en-US" b="1" dirty="0">
                <a:latin typeface="Courier New" panose="02070309020205020404" pitchFamily="49" charset="0"/>
                <a:cs typeface="Courier New" panose="02070309020205020404" pitchFamily="49" charset="0"/>
              </a:rPr>
              <a:t>	5	.	f.close()</a:t>
            </a:r>
          </a:p>
          <a:p>
            <a:pPr marL="463550" indent="-463550">
              <a:buNone/>
            </a:pPr>
            <a:endParaRPr lang="en-US" dirty="0"/>
          </a:p>
        </p:txBody>
      </p:sp>
    </p:spTree>
    <p:extLst>
      <p:ext uri="{BB962C8B-B14F-4D97-AF65-F5344CB8AC3E}">
        <p14:creationId xmlns:p14="http://schemas.microsoft.com/office/powerpoint/2010/main" val="1590724749"/>
      </p:ext>
    </p:extLst>
  </p:cSld>
  <p:clrMapOvr>
    <a:masterClrMapping/>
  </p:clrMapOvr>
</p:sld>
</file>

<file path=ppt/theme/theme1.xml><?xml version="1.0" encoding="utf-8"?>
<a:theme xmlns:a="http://schemas.openxmlformats.org/drawingml/2006/main" name="C5.module.ADAC.standard.format.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5.module.ADAC.standard.format.template" id="{3B1436D9-82ED-4A23-A0F1-CF5E86CF56A7}" vid="{B65F0333-2B73-4EEE-9737-F55EB0F81A5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C5.module.ADAC.standard.format.template</Template>
  <TotalTime>4621</TotalTime>
  <Words>4046</Words>
  <Application>Microsoft Office PowerPoint</Application>
  <PresentationFormat>On-screen Show (4:3)</PresentationFormat>
  <Paragraphs>373</Paragraphs>
  <Slides>32</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Courier</vt:lpstr>
      <vt:lpstr>Courier New</vt:lpstr>
      <vt:lpstr>C5.module.ADAC.standard.format.template</vt:lpstr>
      <vt:lpstr>Secure Scripting--Python</vt:lpstr>
      <vt:lpstr>Learning Objectives</vt:lpstr>
      <vt:lpstr>Overview</vt:lpstr>
      <vt:lpstr>The Data</vt:lpstr>
      <vt:lpstr>First Problem</vt:lpstr>
      <vt:lpstr>Input Redirection and Replacement: Option 1</vt:lpstr>
      <vt:lpstr>Input Redirection and Replacement: Option 2</vt:lpstr>
      <vt:lpstr>The while Loop</vt:lpstr>
      <vt:lpstr>Example: whileExample1.py</vt:lpstr>
      <vt:lpstr>Multiple Fields per Input Line: whileExample2.py</vt:lpstr>
      <vt:lpstr>What Happens</vt:lpstr>
      <vt:lpstr>Handling a CSV File</vt:lpstr>
      <vt:lpstr>Handling connect.csv: csvHandler.py</vt:lpstr>
      <vt:lpstr>Lab Exercise 1</vt:lpstr>
      <vt:lpstr>The Goal</vt:lpstr>
      <vt:lpstr>The date Command in Windows</vt:lpstr>
      <vt:lpstr>Examples (time)</vt:lpstr>
      <vt:lpstr>The date Program in Python</vt:lpstr>
      <vt:lpstr>Skipping the First Line</vt:lpstr>
      <vt:lpstr>So, to Count Lines: countLines.py </vt:lpstr>
      <vt:lpstr>Lab Exercise 2</vt:lpstr>
      <vt:lpstr>Lab Exercise 3</vt:lpstr>
      <vt:lpstr>Regular Expressions</vt:lpstr>
      <vt:lpstr>Selected Patterns</vt:lpstr>
      <vt:lpstr>Example #1</vt:lpstr>
      <vt:lpstr>Challenge</vt:lpstr>
      <vt:lpstr>Editing Variable Values: Windows PowerShell</vt:lpstr>
      <vt:lpstr>Examples</vt:lpstr>
      <vt:lpstr>Remembering Things</vt:lpstr>
      <vt:lpstr>Survival Rule</vt:lpstr>
      <vt:lpstr>Other Useful PowerShell Expressions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Melissa</dc:creator>
  <cp:lastModifiedBy>Matthew O'Neil</cp:lastModifiedBy>
  <cp:revision>85</cp:revision>
  <dcterms:created xsi:type="dcterms:W3CDTF">2018-02-16T20:36:09Z</dcterms:created>
  <dcterms:modified xsi:type="dcterms:W3CDTF">2021-03-21T17:07:51Z</dcterms:modified>
</cp:coreProperties>
</file>