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0.xml" ContentType="application/vnd.openxmlformats-officedocument.presentationml.tags+xml"/>
  <Override PartName="/ppt/notesSlides/notesSlide4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5.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1"/>
  </p:notesMasterIdLst>
  <p:sldIdLst>
    <p:sldId id="3808" r:id="rId2"/>
    <p:sldId id="395" r:id="rId3"/>
    <p:sldId id="3815" r:id="rId4"/>
    <p:sldId id="3818" r:id="rId5"/>
    <p:sldId id="313" r:id="rId6"/>
    <p:sldId id="3879" r:id="rId7"/>
    <p:sldId id="3904" r:id="rId8"/>
    <p:sldId id="4396" r:id="rId9"/>
    <p:sldId id="4397" r:id="rId10"/>
    <p:sldId id="3880" r:id="rId11"/>
    <p:sldId id="3932" r:id="rId12"/>
    <p:sldId id="4398" r:id="rId13"/>
    <p:sldId id="4008" r:id="rId14"/>
    <p:sldId id="4099" r:id="rId15"/>
    <p:sldId id="3958" r:id="rId16"/>
    <p:sldId id="4399" r:id="rId17"/>
    <p:sldId id="4400" r:id="rId18"/>
    <p:sldId id="4401" r:id="rId19"/>
    <p:sldId id="4226" r:id="rId20"/>
    <p:sldId id="3982" r:id="rId21"/>
    <p:sldId id="4268" r:id="rId22"/>
    <p:sldId id="4267" r:id="rId23"/>
    <p:sldId id="4040" r:id="rId24"/>
    <p:sldId id="4041" r:id="rId25"/>
    <p:sldId id="4098" r:id="rId26"/>
    <p:sldId id="3959" r:id="rId27"/>
    <p:sldId id="4070" r:id="rId28"/>
    <p:sldId id="4073" r:id="rId29"/>
    <p:sldId id="4074" r:id="rId30"/>
    <p:sldId id="4069" r:id="rId31"/>
    <p:sldId id="4071" r:id="rId32"/>
    <p:sldId id="4072" r:id="rId33"/>
    <p:sldId id="3883" r:id="rId34"/>
    <p:sldId id="4402" r:id="rId35"/>
    <p:sldId id="4159" r:id="rId36"/>
    <p:sldId id="4160" r:id="rId37"/>
    <p:sldId id="4161" r:id="rId38"/>
    <p:sldId id="3884" r:id="rId39"/>
    <p:sldId id="4227" r:id="rId40"/>
    <p:sldId id="4184" r:id="rId41"/>
    <p:sldId id="4205" r:id="rId42"/>
    <p:sldId id="3885" r:id="rId43"/>
    <p:sldId id="4269" r:id="rId44"/>
    <p:sldId id="4333" r:id="rId45"/>
    <p:sldId id="4309" r:id="rId46"/>
    <p:sldId id="4332" r:id="rId47"/>
    <p:sldId id="4311" r:id="rId48"/>
    <p:sldId id="4334" r:id="rId49"/>
    <p:sldId id="4310" r:id="rId50"/>
    <p:sldId id="3887" r:id="rId51"/>
    <p:sldId id="4337" r:id="rId52"/>
    <p:sldId id="4339" r:id="rId53"/>
    <p:sldId id="4338" r:id="rId54"/>
    <p:sldId id="4340" r:id="rId55"/>
    <p:sldId id="4342" r:id="rId56"/>
    <p:sldId id="4341" r:id="rId57"/>
    <p:sldId id="4343" r:id="rId58"/>
    <p:sldId id="4344" r:id="rId59"/>
    <p:sldId id="4345" r:id="rId60"/>
    <p:sldId id="4346" r:id="rId61"/>
    <p:sldId id="4350" r:id="rId62"/>
    <p:sldId id="4352" r:id="rId63"/>
    <p:sldId id="4349" r:id="rId64"/>
    <p:sldId id="4353" r:id="rId65"/>
    <p:sldId id="4355" r:id="rId66"/>
    <p:sldId id="4354" r:id="rId67"/>
    <p:sldId id="4347" r:id="rId68"/>
    <p:sldId id="4348" r:id="rId69"/>
    <p:sldId id="4356" r:id="rId70"/>
    <p:sldId id="4358" r:id="rId71"/>
    <p:sldId id="4359" r:id="rId72"/>
    <p:sldId id="3891" r:id="rId73"/>
    <p:sldId id="4363" r:id="rId74"/>
    <p:sldId id="4362" r:id="rId75"/>
    <p:sldId id="3892" r:id="rId76"/>
    <p:sldId id="4361" r:id="rId77"/>
    <p:sldId id="4364" r:id="rId78"/>
    <p:sldId id="4365" r:id="rId79"/>
    <p:sldId id="4367" r:id="rId80"/>
    <p:sldId id="4369" r:id="rId81"/>
    <p:sldId id="4366" r:id="rId82"/>
    <p:sldId id="4368" r:id="rId83"/>
    <p:sldId id="4370" r:id="rId84"/>
    <p:sldId id="4371" r:id="rId85"/>
    <p:sldId id="4373" r:id="rId86"/>
    <p:sldId id="4372" r:id="rId87"/>
    <p:sldId id="3894" r:id="rId88"/>
    <p:sldId id="4375" r:id="rId89"/>
    <p:sldId id="4376" r:id="rId90"/>
    <p:sldId id="4377" r:id="rId91"/>
    <p:sldId id="3896" r:id="rId92"/>
    <p:sldId id="4378" r:id="rId93"/>
    <p:sldId id="4379" r:id="rId94"/>
    <p:sldId id="4380" r:id="rId95"/>
    <p:sldId id="4381" r:id="rId96"/>
    <p:sldId id="4382" r:id="rId97"/>
    <p:sldId id="4383" r:id="rId98"/>
    <p:sldId id="4384" r:id="rId99"/>
    <p:sldId id="4391" r:id="rId100"/>
    <p:sldId id="4386" r:id="rId101"/>
    <p:sldId id="4389" r:id="rId102"/>
    <p:sldId id="3899" r:id="rId103"/>
    <p:sldId id="4393" r:id="rId104"/>
    <p:sldId id="4395" r:id="rId105"/>
    <p:sldId id="3900" r:id="rId106"/>
    <p:sldId id="4392" r:id="rId107"/>
    <p:sldId id="4388" r:id="rId108"/>
    <p:sldId id="3901" r:id="rId109"/>
    <p:sldId id="3819"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雅倩" initials="魏" lastIdx="1" clrIdx="0">
    <p:extLst>
      <p:ext uri="{19B8F6BF-5375-455C-9EA6-DF929625EA0E}">
        <p15:presenceInfo xmlns:p15="http://schemas.microsoft.com/office/powerpoint/2012/main" userId="ccab2ba9286a8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3" autoAdjust="0"/>
    <p:restoredTop sz="82986" autoAdjust="0"/>
  </p:normalViewPr>
  <p:slideViewPr>
    <p:cSldViewPr snapToGrid="0" snapToObjects="1">
      <p:cViewPr varScale="1">
        <p:scale>
          <a:sx n="83" d="100"/>
          <a:sy n="83" d="100"/>
        </p:scale>
        <p:origin x="84" y="48"/>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CCE95-9802-FF4D-BF14-C0BADA9BA38E}" type="datetimeFigureOut">
              <a:rPr kumimoji="1" lang="zh-CN" altLang="en-US" smtClean="0"/>
              <a:t>2021/1/8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05F7E-8FCD-B247-8658-9B89ABB1145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2017</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sym typeface="+mn-ea"/>
              </a:rPr>
              <a:t>58</a:t>
            </a:r>
            <a:r>
              <a:rPr lang="zh-CN" altLang="en-US" dirty="0">
                <a:latin typeface="微软雅黑" panose="020B0503020204020204" pitchFamily="34" charset="-122"/>
                <a:ea typeface="微软雅黑" panose="020B0503020204020204" pitchFamily="34" charset="-122"/>
                <a:sym typeface="+mn-ea"/>
              </a:rPr>
              <a:t>同城数据泄露门事件发生，任何人在购买一款爬虫软件后就可利用该软件在网站上采集用户数据，该行为属于恶意爬取个人隐私信息的行为。</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2017</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sym typeface="+mn-ea"/>
              </a:rPr>
              <a:t>月，美国网络情报公司在</a:t>
            </a:r>
            <a:r>
              <a:rPr lang="en-US" altLang="zh-CN" dirty="0" err="1">
                <a:latin typeface="微软雅黑" panose="020B0503020204020204" pitchFamily="34" charset="-122"/>
                <a:ea typeface="微软雅黑" panose="020B0503020204020204" pitchFamily="34" charset="-122"/>
                <a:sym typeface="+mn-ea"/>
              </a:rPr>
              <a:t>暗网</a:t>
            </a:r>
            <a:r>
              <a:rPr lang="zh-CN" altLang="en-US" dirty="0">
                <a:latin typeface="微软雅黑" panose="020B0503020204020204" pitchFamily="34" charset="-122"/>
                <a:ea typeface="微软雅黑" panose="020B0503020204020204" pitchFamily="34" charset="-122"/>
                <a:sym typeface="+mn-ea"/>
              </a:rPr>
              <a:t>社区论坛上发现了</a:t>
            </a:r>
            <a:r>
              <a:rPr lang="en-US" altLang="zh-CN" dirty="0" err="1">
                <a:latin typeface="微软雅黑" panose="020B0503020204020204" pitchFamily="34" charset="-122"/>
                <a:ea typeface="微软雅黑" panose="020B0503020204020204" pitchFamily="34" charset="-122"/>
                <a:sym typeface="+mn-ea"/>
              </a:rPr>
              <a:t>一个大型汇总数据库，其中包含了</a:t>
            </a:r>
            <a:r>
              <a:rPr lang="en-US" altLang="zh-CN" dirty="0">
                <a:latin typeface="微软雅黑" panose="020B0503020204020204" pitchFamily="34" charset="-122"/>
                <a:ea typeface="微软雅黑" panose="020B0503020204020204" pitchFamily="34" charset="-122"/>
                <a:sym typeface="+mn-ea"/>
              </a:rPr>
              <a:t> 14 </a:t>
            </a:r>
            <a:r>
              <a:rPr lang="en-US" altLang="zh-CN" dirty="0" err="1">
                <a:latin typeface="微软雅黑" panose="020B0503020204020204" pitchFamily="34" charset="-122"/>
                <a:ea typeface="微软雅黑" panose="020B0503020204020204" pitchFamily="34" charset="-122"/>
                <a:sym typeface="+mn-ea"/>
              </a:rPr>
              <a:t>亿明文用户名和密码组合</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涉及</a:t>
            </a:r>
            <a:r>
              <a:rPr lang="en-US" altLang="zh-CN" dirty="0" err="1">
                <a:latin typeface="微软雅黑" panose="020B0503020204020204" pitchFamily="34" charset="-122"/>
                <a:ea typeface="微软雅黑" panose="020B0503020204020204" pitchFamily="34" charset="-122"/>
                <a:sym typeface="+mn-ea"/>
              </a:rPr>
              <a:t>多家国际互联网巨头</a:t>
            </a:r>
            <a:r>
              <a:rPr lang="en-US" altLang="zh-CN" dirty="0">
                <a:latin typeface="微软雅黑" panose="020B0503020204020204" pitchFamily="34" charset="-122"/>
                <a:ea typeface="微软雅黑" panose="020B0503020204020204" pitchFamily="34" charset="-122"/>
                <a:sym typeface="+mn-ea"/>
              </a:rPr>
              <a:t>。</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月</a:t>
            </a:r>
            <a:r>
              <a:rPr lang="zh-CN" altLang="zh-CN" dirty="0">
                <a:latin typeface="微软雅黑" panose="020B0503020204020204" pitchFamily="34" charset="-122"/>
                <a:ea typeface="微软雅黑" panose="020B0503020204020204" pitchFamily="34" charset="-122"/>
                <a:sym typeface="+mn-ea"/>
              </a:rPr>
              <a:t>美国国土安全部证实有</a:t>
            </a:r>
            <a:r>
              <a:rPr lang="en-US" altLang="zh-CN" dirty="0">
                <a:latin typeface="微软雅黑" panose="020B0503020204020204" pitchFamily="34" charset="-122"/>
                <a:ea typeface="微软雅黑" panose="020B0503020204020204" pitchFamily="34" charset="-122"/>
                <a:sym typeface="+mn-ea"/>
              </a:rPr>
              <a:t>24</a:t>
            </a:r>
            <a:r>
              <a:rPr lang="zh-CN" altLang="en-US" dirty="0">
                <a:latin typeface="微软雅黑" panose="020B0503020204020204" pitchFamily="34" charset="-122"/>
                <a:ea typeface="微软雅黑" panose="020B0503020204020204" pitchFamily="34" charset="-122"/>
                <a:sym typeface="+mn-ea"/>
              </a:rPr>
              <a:t>万公民个人信息被泄露，其中包含不少敏感信息。</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月，美国纽约时报曝光了</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用户的个人信息在未经用户许可下被一家名为</a:t>
            </a:r>
            <a:r>
              <a:rPr lang="en-US" altLang="zh-CN" dirty="0">
                <a:latin typeface="微软雅黑" panose="020B0503020204020204" pitchFamily="34" charset="-122"/>
                <a:ea typeface="微软雅黑" panose="020B0503020204020204" pitchFamily="34" charset="-122"/>
                <a:sym typeface="+mn-ea"/>
              </a:rPr>
              <a:t>Cambridge Analytica</a:t>
            </a:r>
            <a:r>
              <a:rPr lang="zh-CN" altLang="en-US" dirty="0">
                <a:latin typeface="微软雅黑" panose="020B0503020204020204" pitchFamily="34" charset="-122"/>
                <a:ea typeface="微软雅黑" panose="020B0503020204020204" pitchFamily="34" charset="-122"/>
                <a:sym typeface="+mn-ea"/>
              </a:rPr>
              <a:t>的公司擅自使用的行为，之后</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在公开回应中承认了有</a:t>
            </a:r>
            <a:r>
              <a:rPr lang="en-US" altLang="zh-CN" dirty="0">
                <a:latin typeface="微软雅黑" panose="020B0503020204020204" pitchFamily="34" charset="-122"/>
                <a:ea typeface="微软雅黑" panose="020B0503020204020204" pitchFamily="34" charset="-122"/>
                <a:sym typeface="+mn-ea"/>
              </a:rPr>
              <a:t>8700</a:t>
            </a:r>
            <a:r>
              <a:rPr lang="zh-CN" altLang="en-US" dirty="0">
                <a:latin typeface="微软雅黑" panose="020B0503020204020204" pitchFamily="34" charset="-122"/>
                <a:ea typeface="微软雅黑" panose="020B0503020204020204" pitchFamily="34" charset="-122"/>
                <a:sym typeface="+mn-ea"/>
              </a:rPr>
              <a:t>万用户私人信息被此公司进行了不正当使用。媒体称这些数据被用来向用户精准投放广告内容，帮助</a:t>
            </a:r>
            <a:r>
              <a:rPr lang="en-US" altLang="zh-CN" dirty="0">
                <a:latin typeface="微软雅黑" panose="020B0503020204020204" pitchFamily="34" charset="-122"/>
                <a:ea typeface="微软雅黑" panose="020B0503020204020204" pitchFamily="34" charset="-122"/>
                <a:sym typeface="+mn-ea"/>
              </a:rPr>
              <a:t>2016</a:t>
            </a:r>
            <a:r>
              <a:rPr lang="zh-CN" altLang="en-US" dirty="0">
                <a:latin typeface="微软雅黑" panose="020B0503020204020204" pitchFamily="34" charset="-122"/>
                <a:ea typeface="微软雅黑" panose="020B0503020204020204" pitchFamily="34" charset="-122"/>
                <a:sym typeface="+mn-ea"/>
              </a:rPr>
              <a:t>年特朗普团队参选美国总统，并且</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在两年前就已知晓但并未告知公众。</a:t>
            </a:r>
            <a:r>
              <a:rPr lang="en-US" altLang="zh-CN" dirty="0">
                <a:latin typeface="微软雅黑" panose="020B0503020204020204" pitchFamily="34" charset="-122"/>
                <a:ea typeface="微软雅黑" panose="020B0503020204020204" pitchFamily="34" charset="-122"/>
                <a:sym typeface="+mn-ea"/>
              </a:rPr>
              <a:t>9</a:t>
            </a:r>
            <a:r>
              <a:rPr lang="zh-CN" altLang="en-US" dirty="0">
                <a:latin typeface="微软雅黑" panose="020B0503020204020204" pitchFamily="34" charset="-122"/>
                <a:ea typeface="微软雅黑" panose="020B0503020204020204" pitchFamily="34" charset="-122"/>
                <a:sym typeface="+mn-ea"/>
              </a:rPr>
              <a:t>月份</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称黑客可利用漏洞获得</a:t>
            </a:r>
            <a:r>
              <a:rPr lang="en-US" altLang="zh-CN" dirty="0">
                <a:latin typeface="微软雅黑" panose="020B0503020204020204" pitchFamily="34" charset="-122"/>
                <a:ea typeface="微软雅黑" panose="020B0503020204020204" pitchFamily="34" charset="-122"/>
                <a:sym typeface="+mn-ea"/>
              </a:rPr>
              <a:t>3000</a:t>
            </a:r>
            <a:r>
              <a:rPr lang="zh-CN" altLang="en-US" dirty="0">
                <a:latin typeface="微软雅黑" panose="020B0503020204020204" pitchFamily="34" charset="-122"/>
                <a:ea typeface="微软雅黑" panose="020B0503020204020204" pitchFamily="34" charset="-122"/>
                <a:sym typeface="+mn-ea"/>
              </a:rPr>
              <a:t>万</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用户的账号信息。在</a:t>
            </a:r>
            <a:r>
              <a:rPr lang="en-US" altLang="zh-CN" dirty="0">
                <a:latin typeface="微软雅黑" panose="020B0503020204020204" pitchFamily="34" charset="-122"/>
                <a:ea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sym typeface="+mn-ea"/>
              </a:rPr>
              <a:t>月份</a:t>
            </a:r>
            <a:r>
              <a:rPr lang="en-US" altLang="zh-CN" dirty="0">
                <a:latin typeface="微软雅黑" panose="020B0503020204020204" pitchFamily="34" charset="-122"/>
                <a:ea typeface="微软雅黑" panose="020B0503020204020204" pitchFamily="34" charset="-122"/>
                <a:sym typeface="+mn-ea"/>
              </a:rPr>
              <a:t>Facebook</a:t>
            </a:r>
            <a:r>
              <a:rPr lang="zh-CN" altLang="en-US" dirty="0">
                <a:latin typeface="微软雅黑" panose="020B0503020204020204" pitchFamily="34" charset="-122"/>
                <a:ea typeface="微软雅黑" panose="020B0503020204020204" pitchFamily="34" charset="-122"/>
                <a:sym typeface="+mn-ea"/>
              </a:rPr>
              <a:t>又宣布了另一个漏洞，第三方应用程序可以访问近</a:t>
            </a:r>
            <a:r>
              <a:rPr lang="en-US" altLang="zh-CN" dirty="0">
                <a:latin typeface="微软雅黑" panose="020B0503020204020204" pitchFamily="34" charset="-122"/>
                <a:ea typeface="微软雅黑" panose="020B0503020204020204" pitchFamily="34" charset="-122"/>
                <a:sym typeface="+mn-ea"/>
              </a:rPr>
              <a:t>700</a:t>
            </a:r>
            <a:r>
              <a:rPr lang="zh-CN" altLang="en-US" dirty="0">
                <a:latin typeface="微软雅黑" panose="020B0503020204020204" pitchFamily="34" charset="-122"/>
                <a:ea typeface="微软雅黑" panose="020B0503020204020204" pitchFamily="34" charset="-122"/>
                <a:sym typeface="+mn-ea"/>
              </a:rPr>
              <a:t>万用户未发布的照片。</a:t>
            </a:r>
            <a:endParaRPr lang="zh-CN" altLang="en-US" dirty="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月国泰航空公司因未加密用户信息，导致超过</a:t>
            </a:r>
            <a:r>
              <a:rPr lang="en-US" altLang="zh-CN" dirty="0">
                <a:latin typeface="微软雅黑" panose="020B0503020204020204" pitchFamily="34" charset="-122"/>
                <a:ea typeface="微软雅黑" panose="020B0503020204020204" pitchFamily="34" charset="-122"/>
                <a:sym typeface="+mn-ea"/>
              </a:rPr>
              <a:t>940</a:t>
            </a:r>
            <a:r>
              <a:rPr lang="zh-CN" altLang="en-US" dirty="0">
                <a:latin typeface="微软雅黑" panose="020B0503020204020204" pitchFamily="34" charset="-122"/>
                <a:ea typeface="微软雅黑" panose="020B0503020204020204" pitchFamily="34" charset="-122"/>
                <a:sym typeface="+mn-ea"/>
              </a:rPr>
              <a:t>万用户的信息被泄露。</a:t>
            </a: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sym typeface="+mn-ea"/>
              </a:rPr>
              <a:t>月万豪酒店称调查发现因数据库被黑客入侵，在</a:t>
            </a: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9</a:t>
            </a:r>
            <a:r>
              <a:rPr lang="zh-CN" altLang="en-US" dirty="0">
                <a:latin typeface="微软雅黑" panose="020B0503020204020204" pitchFamily="34" charset="-122"/>
                <a:ea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日或之前的预定酒店的最多</a:t>
            </a:r>
            <a:r>
              <a:rPr lang="en-US" altLang="zh-CN" dirty="0">
                <a:latin typeface="微软雅黑" panose="020B0503020204020204" pitchFamily="34" charset="-122"/>
                <a:ea typeface="微软雅黑" panose="020B0503020204020204" pitchFamily="34" charset="-122"/>
                <a:sym typeface="+mn-ea"/>
              </a:rPr>
              <a:t>5</a:t>
            </a:r>
            <a:r>
              <a:rPr lang="zh-CN" altLang="en-US" dirty="0">
                <a:latin typeface="微软雅黑" panose="020B0503020204020204" pitchFamily="34" charset="-122"/>
                <a:ea typeface="微软雅黑" panose="020B0503020204020204" pitchFamily="34" charset="-122"/>
                <a:sym typeface="+mn-ea"/>
              </a:rPr>
              <a:t>亿名客人的信息或被泄露。</a:t>
            </a:r>
          </a:p>
          <a:p>
            <a:endParaRPr lang="zh-CN" altLang="en-US" dirty="0"/>
          </a:p>
        </p:txBody>
      </p:sp>
    </p:spTree>
    <p:extLst>
      <p:ext uri="{BB962C8B-B14F-4D97-AF65-F5344CB8AC3E}">
        <p14:creationId xmlns:p14="http://schemas.microsoft.com/office/powerpoint/2010/main" val="1489714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buFont typeface="Wingdings" panose="05000000000000000000" charset="0"/>
              <a:buNone/>
            </a:pPr>
            <a:endParaRPr lang="zh-CN" altLang="en-US"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月，美国联邦应急局发布了几次自然能灾害幸存者的个人身份敏感信息，错误地暴露了</a:t>
            </a:r>
            <a:r>
              <a:rPr lang="en-US" altLang="zh-CN" dirty="0">
                <a:latin typeface="微软雅黑" panose="020B0503020204020204" pitchFamily="34" charset="-122"/>
                <a:ea typeface="微软雅黑" panose="020B0503020204020204" pitchFamily="34" charset="-122"/>
              </a:rPr>
              <a:t>230</a:t>
            </a:r>
            <a:r>
              <a:rPr lang="zh-CN" altLang="en-US" dirty="0">
                <a:latin typeface="微软雅黑" panose="020B0503020204020204" pitchFamily="34" charset="-122"/>
                <a:ea typeface="微软雅黑" panose="020B0503020204020204" pitchFamily="34" charset="-122"/>
              </a:rPr>
              <a:t>条敏感信息。</a:t>
            </a: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月，哔哩哔哩后台源码被泄露上传至</a:t>
            </a:r>
            <a:r>
              <a:rPr lang="en-US" altLang="zh-CN" dirty="0" err="1">
                <a:latin typeface="微软雅黑" panose="020B0503020204020204" pitchFamily="34" charset="-122"/>
                <a:ea typeface="微软雅黑" panose="020B0503020204020204" pitchFamily="34" charset="-122"/>
              </a:rPr>
              <a:t>Github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源码中包含了很多配置文件、密钥、密码等敏感信息。</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月，优衣库母公司称由于除用户以外的第三方在未经授权的情况下登录了在网购物网站，由于存在漏洞使得黑客可以访问超过</a:t>
            </a:r>
            <a:r>
              <a:rPr lang="en-US" altLang="zh-CN" dirty="0">
                <a:latin typeface="微软雅黑" panose="020B0503020204020204" pitchFamily="34" charset="-122"/>
                <a:ea typeface="微软雅黑" panose="020B0503020204020204" pitchFamily="34" charset="-122"/>
              </a:rPr>
              <a:t>46</a:t>
            </a:r>
            <a:r>
              <a:rPr lang="zh-CN" altLang="en-US" dirty="0">
                <a:latin typeface="微软雅黑" panose="020B0503020204020204" pitchFamily="34" charset="-122"/>
                <a:ea typeface="微软雅黑" panose="020B0503020204020204" pitchFamily="34" charset="-122"/>
              </a:rPr>
              <a:t>万名在线购物网站用户的数据。</a:t>
            </a:r>
          </a:p>
          <a:p>
            <a:pPr indent="0" algn="l">
              <a:buFont typeface="Wingdings" panose="05000000000000000000" charset="0"/>
              <a:buNone/>
            </a:pP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13</a:t>
            </a:fld>
            <a:endParaRPr kumimoji="1" lang="zh-CN" altLang="en-US"/>
          </a:p>
        </p:txBody>
      </p:sp>
    </p:spTree>
    <p:extLst>
      <p:ext uri="{BB962C8B-B14F-4D97-AF65-F5344CB8AC3E}">
        <p14:creationId xmlns:p14="http://schemas.microsoft.com/office/powerpoint/2010/main" val="2520652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除此之外，还有云计算领域、区块链领域等对隐私保护技术进行了应用，这里不作介绍。</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14</a:t>
            </a:fld>
            <a:endParaRPr kumimoji="1" lang="zh-CN" altLang="en-US"/>
          </a:p>
        </p:txBody>
      </p:sp>
    </p:spTree>
    <p:extLst>
      <p:ext uri="{BB962C8B-B14F-4D97-AF65-F5344CB8AC3E}">
        <p14:creationId xmlns:p14="http://schemas.microsoft.com/office/powerpoint/2010/main" val="179262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随机化技术：在原始数据中加入随机噪声，从而隐藏真实的数据，保护敏感数据。例如，在原始数据中加入大量伪项，隐藏频繁项集。但是值得一提的是，任意对数据进行随机化并不能保证数据和隐私的安全，因为可以通过概率模型对其进行分析以揭露随机过程中的性质，</a:t>
            </a:r>
            <a:r>
              <a:rPr lang="zh-CN" altLang="en-US" dirty="0">
                <a:latin typeface="微软雅黑" panose="020B0503020204020204" pitchFamily="34" charset="-122"/>
                <a:ea typeface="微软雅黑" panose="020B0503020204020204" pitchFamily="34" charset="-122"/>
                <a:sym typeface="+mn-ea"/>
              </a:rPr>
              <a:t>因此研究者们也为此提出了一些数据随机处理方法。</a:t>
            </a:r>
          </a:p>
          <a:p>
            <a:pPr marL="285750" indent="-285750">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数据交换是一种扰动技术，其思想为在记录之间交换数值以扰动真实数值，但同时要保留某些统计学特征。</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16</a:t>
            </a:fld>
            <a:endParaRPr kumimoji="1" lang="zh-CN" altLang="en-US"/>
          </a:p>
        </p:txBody>
      </p:sp>
    </p:spTree>
    <p:extLst>
      <p:ext uri="{BB962C8B-B14F-4D97-AF65-F5344CB8AC3E}">
        <p14:creationId xmlns:p14="http://schemas.microsoft.com/office/powerpoint/2010/main" val="3591143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由于实现隐私保护要解决通信的安全问题，而加密技术可用于解决此问题，因此基于数据加密的隐私保护技术多应用于分布式数据应用中，例如分布式数据挖掘，分布式安全查询、科学计算等。分布式应用采取两种存储数据的模式。</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垂直划分数据是指每个参与者只存储部分属性的数据，所有参与者存储的数据不重复；水平划分数据是将数据记录存储到多个参与者处，所有参与者存储的数据不重复。在这两种存储模式下，每个参与者只掌握了部分数据，因此在隐私保护的过程中会涉及到保证数据的安全传递以及互不相通的问题。</a:t>
            </a:r>
            <a:endParaRPr lang="zh-CN" altLang="en-US" dirty="0">
              <a:latin typeface="微软雅黑" panose="020B0503020204020204" pitchFamily="34" charset="-122"/>
              <a:ea typeface="微软雅黑" panose="020B0503020204020204" pitchFamily="34" charset="-122"/>
            </a:endParaRPr>
          </a:p>
          <a:p>
            <a:endParaRPr lang="en-US" altLang="zh-CN" dirty="0"/>
          </a:p>
          <a:p>
            <a:r>
              <a:rPr lang="zh-CN" altLang="en-US" dirty="0">
                <a:latin typeface="微软雅黑" panose="020B0503020204020204" pitchFamily="34" charset="-122"/>
                <a:ea typeface="微软雅黑" panose="020B0503020204020204" pitchFamily="34" charset="-122"/>
              </a:rPr>
              <a:t>在分布式环境中，有掌握不同数据的多个参与方参与计算，但是每一方都不想泄露自己掌握的数据，并且同时想要得到最后的计算结果。这种计算问题可以被转化为无可信第三方参与的安全多方计算问题。</a:t>
            </a:r>
          </a:p>
          <a:p>
            <a:r>
              <a:rPr lang="zh-CN" altLang="en-US" dirty="0">
                <a:latin typeface="微软雅黑" panose="020B0503020204020204" pitchFamily="34" charset="-122"/>
                <a:ea typeface="微软雅黑" panose="020B0503020204020204" pitchFamily="34" charset="-122"/>
              </a:rPr>
              <a:t>       除安全多方计算之外，还有同态加密技术、数字信封技术、Shamir秘密技术共享等加密技术。</a:t>
            </a:r>
          </a:p>
          <a:p>
            <a:endParaRPr lang="zh-CN" altLang="en-US" dirty="0"/>
          </a:p>
          <a:p>
            <a:endParaRPr lang="zh-CN" altLang="en-US" dirty="0"/>
          </a:p>
        </p:txBody>
      </p:sp>
    </p:spTree>
    <p:extLst>
      <p:ext uri="{BB962C8B-B14F-4D97-AF65-F5344CB8AC3E}">
        <p14:creationId xmlns:p14="http://schemas.microsoft.com/office/powerpoint/2010/main" val="338643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rPr>
              <a:t>研究主要集中于数据匿名化且分为两个方面：</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研究更好的匿名化原则，这样遵循此原则发布的数据既可以保护隐私，又具有较大的利用价值；</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针对匿名化原则设计更高效的匿名化算法。 </a:t>
            </a:r>
          </a:p>
          <a:p>
            <a:endParaRPr lang="en-US" altLang="zh-CN" dirty="0"/>
          </a:p>
          <a:p>
            <a:r>
              <a:rPr lang="zh-CN" altLang="en-US" dirty="0">
                <a:latin typeface="微软雅黑" panose="020B0503020204020204" pitchFamily="34" charset="-122"/>
                <a:ea typeface="微软雅黑" panose="020B0503020204020204" pitchFamily="34" charset="-122"/>
              </a:rPr>
              <a:t>数据匿名化方法有很多种，其中使用的最频繁的技术是抑制和泛化：</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抑制是不发布某些数据项</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泛化是对数据进行更概括和更抽象的描述</a:t>
            </a:r>
          </a:p>
          <a:p>
            <a:r>
              <a:rPr lang="zh-CN" altLang="en-US" dirty="0">
                <a:latin typeface="微软雅黑" panose="020B0503020204020204" pitchFamily="34" charset="-122"/>
                <a:ea typeface="微软雅黑" panose="020B0503020204020204" pitchFamily="34" charset="-122"/>
              </a:rPr>
              <a:t>这两种方法将会在后面的小节中被详细介绍。     </a:t>
            </a:r>
          </a:p>
          <a:p>
            <a:endParaRPr lang="zh-CN" altLang="en-US" dirty="0"/>
          </a:p>
        </p:txBody>
      </p:sp>
    </p:spTree>
    <p:extLst>
      <p:ext uri="{BB962C8B-B14F-4D97-AF65-F5344CB8AC3E}">
        <p14:creationId xmlns:p14="http://schemas.microsoft.com/office/powerpoint/2010/main" val="3200884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latin typeface="微软雅黑" panose="020B0503020204020204" pitchFamily="34" charset="-122"/>
                <a:ea typeface="微软雅黑" panose="020B0503020204020204" pitchFamily="34" charset="-122"/>
              </a:rPr>
              <a:t>关联规则的隐私保护主要有两类方法：变换（distortion）和隐藏（blocking</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变换的思想是修改支持敏感规则的数据，使得规则的置信度和支持度小于一定的阈值而实现规则的隐藏</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隐藏的思想是不修改数据，而是隐藏生成敏感规则的频繁项集，尽可能降低敏感规则的置信度或者支持度，以此使得需要保护或隐藏的规则不被挖掘出来。</a:t>
            </a: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针对关联规则挖掘的隐私保护算法，可从不同的角度分类</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根据隐私保护对象的不同进行分类，可分为对敏感数据的保护和敏感规则的保护</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根据数据处理技术的不同，可分为基于数据清理、数据阻塞、数据匿名和数据加密等</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根据数据分布方式的不同，可分为数据集中分布、数据水平分布和数据垂直分布</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22</a:t>
            </a:fld>
            <a:endParaRPr kumimoji="1" lang="zh-CN" altLang="en-US"/>
          </a:p>
        </p:txBody>
      </p:sp>
    </p:spTree>
    <p:extLst>
      <p:ext uri="{BB962C8B-B14F-4D97-AF65-F5344CB8AC3E}">
        <p14:creationId xmlns:p14="http://schemas.microsoft.com/office/powerpoint/2010/main" val="350811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微软雅黑 Light" panose="020B0502040204020203" charset="-122"/>
              </a:defRPr>
            </a:lvl1pPr>
            <a:lvl2pPr marL="742950" indent="-285750">
              <a:defRPr>
                <a:solidFill>
                  <a:schemeClr val="tx1"/>
                </a:solidFill>
                <a:latin typeface="Arial" panose="020B0604020202020204" pitchFamily="34" charset="0"/>
                <a:ea typeface="微软雅黑 Light" panose="020B0502040204020203" charset="-122"/>
              </a:defRPr>
            </a:lvl2pPr>
            <a:lvl3pPr marL="1143000" indent="-228600">
              <a:defRPr>
                <a:solidFill>
                  <a:schemeClr val="tx1"/>
                </a:solidFill>
                <a:latin typeface="Arial" panose="020B0604020202020204" pitchFamily="34" charset="0"/>
                <a:ea typeface="微软雅黑 Light" panose="020B0502040204020203" charset="-122"/>
              </a:defRPr>
            </a:lvl3pPr>
            <a:lvl4pPr marL="1600200" indent="-228600">
              <a:defRPr>
                <a:solidFill>
                  <a:schemeClr val="tx1"/>
                </a:solidFill>
                <a:latin typeface="Arial" panose="020B0604020202020204" pitchFamily="34" charset="0"/>
                <a:ea typeface="微软雅黑 Light" panose="020B0502040204020203" charset="-122"/>
              </a:defRPr>
            </a:lvl4pPr>
            <a:lvl5pPr marL="2057400" indent="-228600">
              <a:defRPr>
                <a:solidFill>
                  <a:schemeClr val="tx1"/>
                </a:solidFill>
                <a:latin typeface="Arial" panose="020B0604020202020204" pitchFamily="34" charset="0"/>
                <a:ea typeface="微软雅黑 Light" panose="020B0502040204020203" charset="-122"/>
              </a:defRPr>
            </a:lvl5pPr>
            <a:lvl6pPr marL="2514600" indent="-228600" fontAlgn="base">
              <a:spcBef>
                <a:spcPct val="0"/>
              </a:spcBef>
              <a:spcAft>
                <a:spcPct val="0"/>
              </a:spcAft>
              <a:defRPr>
                <a:solidFill>
                  <a:schemeClr val="tx1"/>
                </a:solidFill>
                <a:latin typeface="Arial" panose="020B0604020202020204" pitchFamily="34" charset="0"/>
                <a:ea typeface="微软雅黑 Light" panose="020B0502040204020203" charset="-122"/>
              </a:defRPr>
            </a:lvl6pPr>
            <a:lvl7pPr marL="2971800" indent="-228600" fontAlgn="base">
              <a:spcBef>
                <a:spcPct val="0"/>
              </a:spcBef>
              <a:spcAft>
                <a:spcPct val="0"/>
              </a:spcAft>
              <a:defRPr>
                <a:solidFill>
                  <a:schemeClr val="tx1"/>
                </a:solidFill>
                <a:latin typeface="Arial" panose="020B0604020202020204" pitchFamily="34" charset="0"/>
                <a:ea typeface="微软雅黑 Light" panose="020B0502040204020203" charset="-122"/>
              </a:defRPr>
            </a:lvl7pPr>
            <a:lvl8pPr marL="3429000" indent="-228600" fontAlgn="base">
              <a:spcBef>
                <a:spcPct val="0"/>
              </a:spcBef>
              <a:spcAft>
                <a:spcPct val="0"/>
              </a:spcAft>
              <a:defRPr>
                <a:solidFill>
                  <a:schemeClr val="tx1"/>
                </a:solidFill>
                <a:latin typeface="Arial" panose="020B0604020202020204" pitchFamily="34" charset="0"/>
                <a:ea typeface="微软雅黑 Light" panose="020B0502040204020203" charset="-122"/>
              </a:defRPr>
            </a:lvl8pPr>
            <a:lvl9pPr marL="3886200" indent="-228600" fontAlgn="base">
              <a:spcBef>
                <a:spcPct val="0"/>
              </a:spcBef>
              <a:spcAft>
                <a:spcPct val="0"/>
              </a:spcAft>
              <a:defRPr>
                <a:solidFill>
                  <a:schemeClr val="tx1"/>
                </a:solidFill>
                <a:latin typeface="Arial" panose="020B0604020202020204" pitchFamily="34" charset="0"/>
                <a:ea typeface="微软雅黑 Light" panose="020B0502040204020203"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8424E46-9E8B-4FAB-9DE0-1CB38AB4711F}"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由于分类结果可能会暴露数据集中的隐私敏感信息，因此需要使用隐私保护技术保护敏感的分类结果信息。隐私保护的分类挖掘是指在数据挖掘的过程中，建立一个准确的、无隐私泄露的分类模型。其目标为对降低敏感信息分类的准确度并同时不影响其他应用的性能，比如利用随机扰动的方式对原始数据进行了加密以降低分类的准确度。</a:t>
            </a:r>
          </a:p>
          <a:p>
            <a:r>
              <a:rPr lang="zh-CN" altLang="en-US" dirty="0">
                <a:latin typeface="微软雅黑" panose="020B0503020204020204" pitchFamily="34" charset="-122"/>
                <a:ea typeface="微软雅黑" panose="020B0503020204020204" pitchFamily="34" charset="-122"/>
              </a:rPr>
              <a:t>       </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23</a:t>
            </a:fld>
            <a:endParaRPr kumimoji="1" lang="zh-CN" altLang="en-US"/>
          </a:p>
        </p:txBody>
      </p:sp>
    </p:spTree>
    <p:extLst>
      <p:ext uri="{BB962C8B-B14F-4D97-AF65-F5344CB8AC3E}">
        <p14:creationId xmlns:p14="http://schemas.microsoft.com/office/powerpoint/2010/main" val="47649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聚类是一个无监督的分类，即没有任何先验知识可用。与分类挖掘相同，由于聚类结果可能会暴露数据集中的隐私敏感信息，因此需要使用隐私保护技术保护敏感的分类结果信息，比如对数据采用几何变换的方式进行变换保护聚类结果中的隐私内容，然后直接利用传统的聚类算法进行聚类，最终在聚类准确度和保护隐私之间达到平衡。</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24</a:t>
            </a:fld>
            <a:endParaRPr kumimoji="1" lang="zh-CN" altLang="en-US"/>
          </a:p>
        </p:txBody>
      </p:sp>
    </p:spTree>
    <p:extLst>
      <p:ext uri="{BB962C8B-B14F-4D97-AF65-F5344CB8AC3E}">
        <p14:creationId xmlns:p14="http://schemas.microsoft.com/office/powerpoint/2010/main" val="1991246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物联网是通过传感器设备，按照协议将信息在人与人、人与物和物与物之间进行传递，实现几者互联的网络。物联网主要通过</a:t>
            </a:r>
            <a:r>
              <a:rPr lang="zh-CN" altLang="en-US" dirty="0">
                <a:solidFill>
                  <a:srgbClr val="FF0000"/>
                </a:solidFill>
                <a:latin typeface="微软雅黑" panose="020B0503020204020204" pitchFamily="34" charset="-122"/>
                <a:ea typeface="微软雅黑" panose="020B0503020204020204" pitchFamily="34" charset="-122"/>
              </a:rPr>
              <a:t>射频识别</a:t>
            </a:r>
            <a:r>
              <a:rPr lang="zh-CN" altLang="en-US" dirty="0">
                <a:latin typeface="微软雅黑" panose="020B0503020204020204" pitchFamily="34" charset="-122"/>
                <a:ea typeface="微软雅黑" panose="020B0503020204020204" pitchFamily="34" charset="-122"/>
              </a:rPr>
              <a:t>（RFID）和</a:t>
            </a:r>
            <a:r>
              <a:rPr lang="zh-CN" altLang="en-US" dirty="0">
                <a:solidFill>
                  <a:srgbClr val="FF0000"/>
                </a:solidFill>
                <a:latin typeface="微软雅黑" panose="020B0503020204020204" pitchFamily="34" charset="-122"/>
                <a:ea typeface="微软雅黑" panose="020B0503020204020204" pitchFamily="34" charset="-122"/>
              </a:rPr>
              <a:t>传感器</a:t>
            </a:r>
            <a:r>
              <a:rPr lang="zh-CN" altLang="en-US" dirty="0">
                <a:latin typeface="微软雅黑" panose="020B0503020204020204" pitchFamily="34" charset="-122"/>
                <a:ea typeface="微软雅黑" panose="020B0503020204020204" pitchFamily="34" charset="-122"/>
              </a:rPr>
              <a:t>采集现实生活中的各种信息，通过网络进行数据和信息的交换与共享，再利用信息处理技术对信息进行处理，实现对物质世界的感知和控制能力。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物联网的体系结构可被分为五层，分别是感知层、传输层、处理层、应用层和业务层。</a:t>
            </a:r>
          </a:p>
          <a:p>
            <a:r>
              <a:rPr lang="zh-CN" altLang="en-US" dirty="0">
                <a:latin typeface="微软雅黑" panose="020B0503020204020204" pitchFamily="34" charset="-122"/>
                <a:ea typeface="微软雅黑" panose="020B0503020204020204" pitchFamily="34" charset="-122"/>
              </a:rPr>
              <a:t>       由于物联网中具有庞大数量和种类的感知终端，其很多应用与人们的日常生活密切相关，在运行时需要采集和监控各种个人隐私信息，并且在很多情况下，人们无法控制自己的个人信息是否收集，例如随处可见的摄像头可以拍摄路过的所有人的视频信息。因此，物联网也面临了隐私威胁。</a:t>
            </a:r>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25</a:t>
            </a:fld>
            <a:endParaRPr kumimoji="1" lang="zh-CN" altLang="en-US"/>
          </a:p>
        </p:txBody>
      </p:sp>
    </p:spTree>
    <p:extLst>
      <p:ext uri="{BB962C8B-B14F-4D97-AF65-F5344CB8AC3E}">
        <p14:creationId xmlns:p14="http://schemas.microsoft.com/office/powerpoint/2010/main" val="331691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 具体应用有多种，比如数据查询的隐私保护。</a:t>
            </a:r>
          </a:p>
          <a:p>
            <a:r>
              <a:rPr lang="zh-CN" altLang="en-US" dirty="0">
                <a:latin typeface="微软雅黑" panose="020B0503020204020204" pitchFamily="34" charset="-122"/>
                <a:ea typeface="微软雅黑" panose="020B0503020204020204" pitchFamily="34" charset="-122"/>
              </a:rPr>
              <a:t>       物联网提供的重要服务之一就是数据查询服务，为了防止在提供该项服务时造成数据泄露，可以采用数据匿名的方法来保护数据隐私，采用该种方法不仅可以对数据进行匿名处理，也可以平衡隐私保护和精度之间额关系。其应用也可以用来被保护位置信息，比如将匿名技术应用于监控系统，通过对空间位置的伪装实现对真实节点位置的掩盖，这样可以在对对象进行监控的同时保护节点的位置信息。</a:t>
            </a:r>
          </a:p>
          <a:p>
            <a:r>
              <a:rPr lang="zh-CN" altLang="en-US" dirty="0">
                <a:latin typeface="微软雅黑" panose="020B0503020204020204" pitchFamily="34" charset="-122"/>
                <a:ea typeface="微软雅黑" panose="020B0503020204020204" pitchFamily="34" charset="-122"/>
              </a:rPr>
              <a:t>       该方法用于数据隐私保护时计算简单、延迟少、资源消耗较低，但是会一定程度上损害数据的准确性。</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27</a:t>
            </a:fld>
            <a:endParaRPr kumimoji="1" lang="zh-CN" altLang="en-US"/>
          </a:p>
        </p:txBody>
      </p:sp>
    </p:spTree>
    <p:extLst>
      <p:ext uri="{BB962C8B-B14F-4D97-AF65-F5344CB8AC3E}">
        <p14:creationId xmlns:p14="http://schemas.microsoft.com/office/powerpoint/2010/main" val="3561339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 该类方法可以在保证数据机密性的同时，确保隐私信息的安全。如今，加密类防护技术种使用最广泛的技术是同态加密技术和安全多方计算，后面几节将会对这两种技术进行详细的介绍。</a:t>
            </a:r>
          </a:p>
          <a:p>
            <a:r>
              <a:rPr lang="zh-CN" altLang="en-US" dirty="0">
                <a:latin typeface="微软雅黑" panose="020B0503020204020204" pitchFamily="34" charset="-122"/>
                <a:ea typeface="微软雅黑" panose="020B0503020204020204" pitchFamily="34" charset="-122"/>
              </a:rPr>
              <a:t>       该方法既保证了数据的隐私性，又保证了数据的准确性，但是计算时延长，由于计算复杂度引起的能量消耗高。</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28</a:t>
            </a:fld>
            <a:endParaRPr kumimoji="1" lang="zh-CN" altLang="en-US"/>
          </a:p>
        </p:txBody>
      </p:sp>
    </p:spTree>
    <p:extLst>
      <p:ext uri="{BB962C8B-B14F-4D97-AF65-F5344CB8AC3E}">
        <p14:creationId xmlns:p14="http://schemas.microsoft.com/office/powerpoint/2010/main" val="36551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 无线传感器网络是由大量传感器以自组织和多跳方式构成的无线网络，具有无线传输和自组织特性，因此传感器节点的位置信息属于隐私信息，需要对其进行保护。</a:t>
            </a:r>
          </a:p>
          <a:p>
            <a:r>
              <a:rPr lang="zh-CN" altLang="en-US" dirty="0">
                <a:latin typeface="微软雅黑" panose="020B0503020204020204" pitchFamily="34" charset="-122"/>
                <a:ea typeface="微软雅黑" panose="020B0503020204020204" pitchFamily="34" charset="-122"/>
              </a:rPr>
              <a:t>       路由协议方法是采用随机路由配置策略，即改变将数据包从源节点传输到汇聚节点的传输方式，而是重新配置转发节点的概率参数，使转发节点以一定的概率将数据包向远离汇聚节点的方向传输，并且传输路径是随机的而非固定不变的，这样的策略使得攻击者很难获取准确的节点位置信息。</a:t>
            </a:r>
          </a:p>
          <a:p>
            <a:r>
              <a:rPr lang="zh-CN" altLang="en-US" dirty="0">
                <a:latin typeface="微软雅黑" panose="020B0503020204020204" pitchFamily="34" charset="-122"/>
                <a:ea typeface="微软雅黑" panose="020B0503020204020204" pitchFamily="34" charset="-122"/>
              </a:rPr>
              <a:t>       该方法一定程度上保护了传感器的位置隐私信息，但是通信消耗大、能量消耗多、通信时延长。</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29</a:t>
            </a:fld>
            <a:endParaRPr kumimoji="1" lang="zh-CN" altLang="en-US"/>
          </a:p>
        </p:txBody>
      </p:sp>
    </p:spTree>
    <p:extLst>
      <p:ext uri="{BB962C8B-B14F-4D97-AF65-F5344CB8AC3E}">
        <p14:creationId xmlns:p14="http://schemas.microsoft.com/office/powerpoint/2010/main" val="3094635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sym typeface="+mn-ea"/>
              </a:rPr>
              <a:t>基于启发式隐私度量的隐私保护技术是让用户提交不真实的位置数据来达到隐藏用户的真实位置数据的目的，包括随机化、空间模糊化和时间模糊化技术。它们一般利用位于用户和服务器之间的可信第三方服务器将用户的真实位置数据转化为不真实的位置数据发送给服务器，并将服务器返回的模糊数据的查询结果转化为用户需要的结果。</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随机化是第三方服务器在真实位置数据中加入随机的噪声来保护用户的位置信息的方法，服务器根据这些加入噪声的数据提供查询结果的候选集合，随后可信的第三方服务器对候选集合进行过滤求精并将结果返回给用户。</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空间模糊化是在一定程度上降低位置数据的精度，具体地说是将位置从一个点模糊到一个区域，以保护用户的位置隐私信息。比如两个用户距离较近，那么这么区域就可以作为他们的位置进行发布，服务提供商则返回该区域和与该区域邻近区域中的用户。</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时间模糊化也是在一定程度上降低位置数据的精度，具体地说是增加位置数据时间域的不确定性。比如将用户处在某一位置时准确的时间信息修改为一个时间区间。</a:t>
            </a:r>
          </a:p>
          <a:p>
            <a:pPr marL="285750" indent="-285750"/>
            <a:endParaRPr lang="zh-CN" altLang="en-US" dirty="0">
              <a:latin typeface="微软雅黑" panose="020B0503020204020204" pitchFamily="34" charset="-122"/>
              <a:ea typeface="微软雅黑" panose="020B0503020204020204" pitchFamily="34" charset="-122"/>
            </a:endParaRPr>
          </a:p>
          <a:p>
            <a:pPr marL="285750" indent="-285750"/>
            <a:r>
              <a:rPr lang="zh-CN" altLang="en-US" dirty="0">
                <a:latin typeface="微软雅黑" panose="020B0503020204020204" pitchFamily="34" charset="-122"/>
                <a:ea typeface="微软雅黑" panose="020B0503020204020204" pitchFamily="34" charset="-122"/>
              </a:rPr>
              <a:t>该技术效率通常比较高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但是位置信息存在一定程度的不准确性。</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30</a:t>
            </a:fld>
            <a:endParaRPr kumimoji="1" lang="zh-CN" altLang="en-US"/>
          </a:p>
        </p:txBody>
      </p:sp>
    </p:spTree>
    <p:extLst>
      <p:ext uri="{BB962C8B-B14F-4D97-AF65-F5344CB8AC3E}">
        <p14:creationId xmlns:p14="http://schemas.microsoft.com/office/powerpoint/2010/main" val="2799943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 仅考虑当前的位置数据是否会暴露用户的位置是不够的，用户的隐私可能会由位置数据在时间和空间上的关系泄露出去。已有研究表明，未经保护的位置数据的时间和空间上的关系可通过模型来刻画，当前主要使用隐马尔可夫模型及其一般化模型图模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基于隐马尔可夫模型的概率推测抑制法针对基于位置的服务应用中用户连续向服务器发送位置信息的场景，假设用户可对用户提交的每个位置数据推测用户隐私并且有足够的背景知识。该方法可帮助用户判断提交当前的位置数据是否违反了用户隐私要求，如果违反则采取概率性的抑制发布策略，以达到阻止攻击者推测用户的位置数据。</a:t>
            </a:r>
          </a:p>
          <a:p>
            <a:r>
              <a:rPr lang="zh-CN" altLang="en-US" dirty="0">
                <a:latin typeface="微软雅黑" panose="020B0503020204020204" pitchFamily="34" charset="-122"/>
                <a:ea typeface="微软雅黑" panose="020B0503020204020204" pitchFamily="34" charset="-122"/>
              </a:rPr>
              <a:t>       该技术可以保证数据的准确性和安全性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但是预计算开销和运行时计算开销比较大。</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31</a:t>
            </a:fld>
            <a:endParaRPr kumimoji="1" lang="zh-CN" altLang="en-US"/>
          </a:p>
        </p:txBody>
      </p:sp>
    </p:spTree>
    <p:extLst>
      <p:ext uri="{BB962C8B-B14F-4D97-AF65-F5344CB8AC3E}">
        <p14:creationId xmlns:p14="http://schemas.microsoft.com/office/powerpoint/2010/main" val="1621305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该技术与加密技术相似，目的都是完全保护用户隐私，但是在基于位置的服务中，用户查询本身包含位置数据，在不解密用户查询的情况下回答复杂的基于位置的查询的算法在很长一段时间内是不存在的。虽然目前研究发现可利用基于同态映射的加密方法在保护位置隐私的前提下提供正确的查询结果，但是由于高效的数据访问方法暴露了数据之间的顺序，因此可提供完美的隐私保护的加密方法是不存在的。</a:t>
            </a:r>
          </a:p>
          <a:p>
            <a:r>
              <a:rPr lang="zh-CN" altLang="en-US" dirty="0">
                <a:latin typeface="微软雅黑" panose="020B0503020204020204" pitchFamily="34" charset="-122"/>
                <a:ea typeface="微软雅黑" panose="020B0503020204020204" pitchFamily="34" charset="-122"/>
              </a:rPr>
              <a:t>该技术与前面两种技术相比可以提供相对平衡的隐私保护程度和运行效率。</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32</a:t>
            </a:fld>
            <a:endParaRPr kumimoji="1" lang="zh-CN" altLang="en-US"/>
          </a:p>
        </p:txBody>
      </p:sp>
    </p:spTree>
    <p:extLst>
      <p:ext uri="{BB962C8B-B14F-4D97-AF65-F5344CB8AC3E}">
        <p14:creationId xmlns:p14="http://schemas.microsoft.com/office/powerpoint/2010/main" val="178987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33</a:t>
            </a:fld>
            <a:endParaRPr kumimoji="1" lang="zh-CN" altLang="en-US"/>
          </a:p>
        </p:txBody>
      </p:sp>
    </p:spTree>
    <p:extLst>
      <p:ext uri="{BB962C8B-B14F-4D97-AF65-F5344CB8AC3E}">
        <p14:creationId xmlns:p14="http://schemas.microsoft.com/office/powerpoint/2010/main" val="4681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35</a:t>
            </a:fld>
            <a:endParaRPr kumimoji="1" lang="zh-CN" altLang="en-US"/>
          </a:p>
        </p:txBody>
      </p:sp>
    </p:spTree>
    <p:extLst>
      <p:ext uri="{BB962C8B-B14F-4D97-AF65-F5344CB8AC3E}">
        <p14:creationId xmlns:p14="http://schemas.microsoft.com/office/powerpoint/2010/main" val="3056893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去掉用户标识符后的用户信息看似安全，普通人拿到这些数据并不能确定到底是谁患病，但是如果攻击者手上有选民信息表呢？此时攻击者就可以进行链接攻击</a:t>
            </a:r>
            <a:r>
              <a:rPr lang="zh-CN" altLang="en-US" dirty="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37</a:t>
            </a:fld>
            <a:endParaRPr kumimoji="1" lang="zh-CN" altLang="en-US"/>
          </a:p>
        </p:txBody>
      </p:sp>
    </p:spTree>
    <p:extLst>
      <p:ext uri="{BB962C8B-B14F-4D97-AF65-F5344CB8AC3E}">
        <p14:creationId xmlns:p14="http://schemas.microsoft.com/office/powerpoint/2010/main" val="1850480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0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同质性攻击：在数据匿名化过程中，由于没有对敏感属性进行约束，最终结果可能会造成隐私泄露。比如同一等价类内的敏感属性值比较集中，即等价类在敏感属性上取值单一，甚至完全相同，这样攻击者也能够推理与指定个体相应的敏感属性值。</a:t>
            </a:r>
          </a:p>
          <a:p>
            <a:pPr marL="285750" indent="-285750">
              <a:lnSpc>
                <a:spcPct val="100000"/>
              </a:lnSpc>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sym typeface="+mn-ea"/>
            </a:endParaRPr>
          </a:p>
          <a:p>
            <a:pPr marL="285750" indent="-285750">
              <a:lnSpc>
                <a:spcPct val="100000"/>
              </a:lnSpc>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背景知识攻击：攻击者也可以通过掌握的足够的相关背景知识以很高的概率确定敏感数据与个体的对应关系，得到隐私信息。</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40</a:t>
            </a:fld>
            <a:endParaRPr kumimoji="1" lang="zh-CN" altLang="en-US"/>
          </a:p>
        </p:txBody>
      </p:sp>
    </p:spTree>
    <p:extLst>
      <p:ext uri="{BB962C8B-B14F-4D97-AF65-F5344CB8AC3E}">
        <p14:creationId xmlns:p14="http://schemas.microsoft.com/office/powerpoint/2010/main" val="1732520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上述的几个匿名原则并不能够完全保护隐私不被泄露。</a:t>
            </a:r>
          </a:p>
          <a:p>
            <a:pPr marL="285750" indent="-285750" algn="l">
              <a:buFont typeface="Wingdings" panose="05000000000000000000" charset="0"/>
              <a:buChar char="Ø"/>
            </a:pPr>
            <a:r>
              <a:rPr lang="en-US" altLang="zh-CN" dirty="0" err="1">
                <a:latin typeface="微软雅黑" panose="020B0503020204020204" pitchFamily="34" charset="-122"/>
                <a:ea typeface="微软雅黑" panose="020B0503020204020204" pitchFamily="34" charset="-122"/>
              </a:rPr>
              <a:t>首先它们都会造成较大的</a:t>
            </a:r>
            <a:r>
              <a:rPr lang="en-US" altLang="zh-CN" dirty="0" err="1">
                <a:solidFill>
                  <a:srgbClr val="FF0000"/>
                </a:solidFill>
                <a:latin typeface="微软雅黑" panose="020B0503020204020204" pitchFamily="34" charset="-122"/>
                <a:ea typeface="微软雅黑" panose="020B0503020204020204" pitchFamily="34" charset="-122"/>
              </a:rPr>
              <a:t>信息损失</a:t>
            </a:r>
            <a:r>
              <a:rPr lang="en-US" altLang="zh-CN" dirty="0" err="1">
                <a:latin typeface="微软雅黑" panose="020B0503020204020204" pitchFamily="34" charset="-122"/>
                <a:ea typeface="微软雅黑" panose="020B0503020204020204" pitchFamily="34" charset="-122"/>
              </a:rPr>
              <a:t>，而信息损失可能会使数据使用者们做出误判</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charset="0"/>
              <a:buChar char="Ø"/>
            </a:pPr>
            <a:r>
              <a:rPr lang="en-US" altLang="zh-CN" dirty="0" err="1">
                <a:latin typeface="微软雅黑" panose="020B0503020204020204" pitchFamily="34" charset="-122"/>
                <a:ea typeface="微软雅黑" panose="020B0503020204020204" pitchFamily="34" charset="-122"/>
              </a:rPr>
              <a:t>其次，它们对所有敏感属性提供了相同程度的保护并且没有考虑</a:t>
            </a:r>
            <a:r>
              <a:rPr lang="en-US" altLang="zh-CN" dirty="0" err="1">
                <a:solidFill>
                  <a:srgbClr val="FF0000"/>
                </a:solidFill>
                <a:latin typeface="微软雅黑" panose="020B0503020204020204" pitchFamily="34" charset="-122"/>
                <a:ea typeface="微软雅黑" panose="020B0503020204020204" pitchFamily="34" charset="-122"/>
              </a:rPr>
              <a:t>语义关系</a:t>
            </a:r>
            <a:r>
              <a:rPr lang="en-US" altLang="zh-CN" dirty="0" err="1">
                <a:latin typeface="微软雅黑" panose="020B0503020204020204" pitchFamily="34" charset="-122"/>
                <a:ea typeface="微软雅黑" panose="020B0503020204020204" pitchFamily="34" charset="-122"/>
              </a:rPr>
              <a:t>，造成了不必要的信息损失</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不同的用户对于隐私信息有着程度不同的隐私保护要求，针对这种情况，研究者们提出了</a:t>
            </a:r>
            <a:r>
              <a:rPr lang="en-US" altLang="zh-CN" dirty="0">
                <a:solidFill>
                  <a:srgbClr val="FF0000"/>
                </a:solidFill>
                <a:latin typeface="微软雅黑" panose="020B0503020204020204" pitchFamily="34" charset="-122"/>
                <a:ea typeface="微软雅黑" panose="020B0503020204020204" pitchFamily="34" charset="-122"/>
              </a:rPr>
              <a:t>个性化匿名</a:t>
            </a:r>
            <a:r>
              <a:rPr lang="en-US" altLang="zh-CN" dirty="0">
                <a:latin typeface="微软雅黑" panose="020B0503020204020204" pitchFamily="34" charset="-122"/>
                <a:ea typeface="微软雅黑" panose="020B0503020204020204" pitchFamily="34" charset="-122"/>
              </a:rPr>
              <a:t>技术，可以根据用户要求对敏感属性值提供不同程度的隐私保护以避免不必要的信息损失。</a:t>
            </a: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由于属性与属性之间的重要程度往往并不相同，比如对于医学研究者来说，病患的年龄、家族遗传病史可能比家庭住址和工作单位更加重要，针对这种情况，研究者们提出了</a:t>
            </a:r>
            <a:r>
              <a:rPr lang="en-US" altLang="zh-CN" dirty="0">
                <a:solidFill>
                  <a:srgbClr val="FF0000"/>
                </a:solidFill>
                <a:latin typeface="微软雅黑" panose="020B0503020204020204" pitchFamily="34" charset="-122"/>
                <a:ea typeface="微软雅黑" panose="020B0503020204020204" pitchFamily="34" charset="-122"/>
              </a:rPr>
              <a:t>带权重的匿名策略</a:t>
            </a:r>
            <a:r>
              <a:rPr lang="en-US" altLang="zh-CN" dirty="0">
                <a:latin typeface="微软雅黑" panose="020B0503020204020204" pitchFamily="34" charset="-122"/>
                <a:ea typeface="微软雅黑" panose="020B0503020204020204" pitchFamily="34" charset="-122"/>
              </a:rPr>
              <a:t>来对属性赋予不同的权重，为具有较大权重的属性提供较强的隐私保护。</a:t>
            </a: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大部分匿名原则都是针对静态数据的而没有考虑</a:t>
            </a:r>
            <a:r>
              <a:rPr lang="en-US" altLang="zh-CN" dirty="0">
                <a:solidFill>
                  <a:srgbClr val="FF0000"/>
                </a:solidFill>
                <a:latin typeface="微软雅黑" panose="020B0503020204020204" pitchFamily="34" charset="-122"/>
                <a:ea typeface="微软雅黑" panose="020B0503020204020204" pitchFamily="34" charset="-122"/>
              </a:rPr>
              <a:t>数据动态更新后重发布</a:t>
            </a:r>
            <a:r>
              <a:rPr lang="en-US" altLang="zh-CN" dirty="0">
                <a:latin typeface="微软雅黑" panose="020B0503020204020204" pitchFamily="34" charset="-122"/>
                <a:ea typeface="微软雅黑" panose="020B0503020204020204" pitchFamily="34" charset="-122"/>
              </a:rPr>
              <a:t>的隐私保护问题，这些问题已引起了研究者们的广泛关注，这里不再展开。</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43</a:t>
            </a:fld>
            <a:endParaRPr kumimoji="1" lang="zh-CN" altLang="en-US"/>
          </a:p>
        </p:txBody>
      </p:sp>
    </p:spTree>
    <p:extLst>
      <p:ext uri="{BB962C8B-B14F-4D97-AF65-F5344CB8AC3E}">
        <p14:creationId xmlns:p14="http://schemas.microsoft.com/office/powerpoint/2010/main" val="1710533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ea typeface="宋体" panose="02010600030101010101" pitchFamily="2" charset="-122"/>
                <a:cs typeface="宋体" panose="02010600030101010101" pitchFamily="2" charset="-122"/>
              </a:rPr>
              <a:t>泛化</a:t>
            </a:r>
            <a:r>
              <a:rPr lang="en-US" altLang="zh-CN" sz="1800" kern="100" dirty="0">
                <a:effectLst/>
                <a:ea typeface="宋体" panose="02010600030101010101" pitchFamily="2" charset="-122"/>
                <a:cs typeface="宋体" panose="02010600030101010101" pitchFamily="2" charset="-122"/>
              </a:rPr>
              <a:t> (Generalization)</a:t>
            </a:r>
            <a:r>
              <a:rPr lang="zh-CN" altLang="zh-CN" sz="1800" kern="100" dirty="0">
                <a:effectLst/>
                <a:ea typeface="宋体" panose="02010600030101010101" pitchFamily="2" charset="-122"/>
                <a:cs typeface="宋体" panose="02010600030101010101" pitchFamily="2" charset="-122"/>
              </a:rPr>
              <a:t>和抑制</a:t>
            </a:r>
            <a:r>
              <a:rPr lang="en-US" altLang="zh-CN" sz="1800" kern="100" dirty="0">
                <a:effectLst/>
                <a:ea typeface="宋体" panose="02010600030101010101" pitchFamily="2" charset="-122"/>
                <a:cs typeface="宋体" panose="02010600030101010101" pitchFamily="2" charset="-122"/>
              </a:rPr>
              <a:t> ( Suppression)</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44</a:t>
            </a:fld>
            <a:endParaRPr kumimoji="1" lang="zh-CN" altLang="en-US"/>
          </a:p>
        </p:txBody>
      </p:sp>
    </p:spTree>
    <p:extLst>
      <p:ext uri="{BB962C8B-B14F-4D97-AF65-F5344CB8AC3E}">
        <p14:creationId xmlns:p14="http://schemas.microsoft.com/office/powerpoint/2010/main" val="2090705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938013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rPr>
              <a:t>由于域泛化造成的信息损失太大，因此研究人员又提出了值泛化。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值泛化是指将原始属性域中的每个值直接泛化成一般域中的唯一值，将准标识符属性值从底层向上泛化，但是可以泛化到不同的层次。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值泛化可分为两类，分别是单元泛化和多维泛化。</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单元泛化是对某个属性的一部分值进行泛化，另一部份值保持不变。例如，图</a:t>
            </a:r>
            <a:r>
              <a:rPr lang="en-US" altLang="zh-CN" dirty="0">
                <a:latin typeface="微软雅黑" panose="020B0503020204020204" pitchFamily="34" charset="-122"/>
                <a:ea typeface="微软雅黑" panose="020B0503020204020204" pitchFamily="34" charset="-122"/>
              </a:rPr>
              <a:t>5.1</a:t>
            </a:r>
            <a:r>
              <a:rPr lang="zh-CN" altLang="en-US" dirty="0">
                <a:latin typeface="微软雅黑" panose="020B0503020204020204" pitchFamily="34" charset="-122"/>
                <a:ea typeface="微软雅黑" panose="020B0503020204020204" pitchFamily="34" charset="-122"/>
              </a:rPr>
              <a:t>中，如果有多条记录的年龄属性值为</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，那么可以只对部分值进行泛化。</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多维泛化与前面提到的几种泛化不同，它是对多个属性的值同时泛化，只需要对不符合限制要求的等价类进行泛化，要求一个等价类中所有记录都泛化成相同的值。</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895596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抑制，又称隐藏、隐匿，是将准标识符属性值从数据集中直接删除或者用诸如“*”之类的代表不确定值的符号来代替。</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抑制一般不单独使用，而是作为辅助手段与泛化结合使用，比如当准标识符属性值差距较大，对其进行泛化会造成较大的信息损失时，可以先抑制几条记录，再对剩下的记录进行泛化，采用这样的方式虽然会降低数据的真实性，但是可以直接减少需要泛化的数据，降低信息损失，保证相关统计特性达到相对比较好的匿名效果，保证数据在发布前后的一致性和真实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抑制可分为三类，分别是记录抑制、值抑制和单元抑制。</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记录抑制是指对数据表中的某条记录进行抑制处理。</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值抑制是指对数据表中的某个属性的值全部进行抑制处理。</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单元抑制是指对表中某个属性的部分值进行抑制处理。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49</a:t>
            </a:fld>
            <a:endParaRPr kumimoji="1" lang="zh-CN" altLang="en-US"/>
          </a:p>
        </p:txBody>
      </p:sp>
    </p:spTree>
    <p:extLst>
      <p:ext uri="{BB962C8B-B14F-4D97-AF65-F5344CB8AC3E}">
        <p14:creationId xmlns:p14="http://schemas.microsoft.com/office/powerpoint/2010/main" val="72633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4</a:t>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50</a:t>
            </a:fld>
            <a:endParaRPr kumimoji="1" lang="zh-CN" altLang="en-US"/>
          </a:p>
        </p:txBody>
      </p:sp>
    </p:spTree>
    <p:extLst>
      <p:ext uri="{BB962C8B-B14F-4D97-AF65-F5344CB8AC3E}">
        <p14:creationId xmlns:p14="http://schemas.microsoft.com/office/powerpoint/2010/main" val="76374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差分攻击</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假设表</a:t>
                </a:r>
                <a:r>
                  <a:rPr lang="zh-CN" altLang="en-US" sz="1800" kern="100" dirty="0">
                    <a:effectLst/>
                    <a:latin typeface="Times New Roman" panose="02020603050405020304" pitchFamily="18" charset="0"/>
                    <a:ea typeface="宋体" panose="02010600030101010101" pitchFamily="2" charset="-122"/>
                  </a:rPr>
                  <a:t>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是存有医疗数据记录的数据集</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，其中每一条记录存有某位患者是否患有癌症，</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表示患病，</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表示不患病。假设用户可以使用数据集提供的计数查询服务</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𝑐𝑜𝑢𝑛𝑡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查询数据集中前</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行患病的记录数量。此时攻击者通过查询</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得知前三行有两人患病，再通过查询</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(4)</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得知前四行有三人患病，通过计算两次查询结果的差值就可判断出数据集中的第四行代表的用户患有癌症，如果此时攻击者知道第四行代表的用户是钱六，那么攻击者就可以通过这种方式在没有具体查询特定某人个人信息的前提下获得其隐私数据</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差分攻击</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假设表</a:t>
                </a:r>
                <a:r>
                  <a:rPr lang="zh-CN" altLang="en-US" sz="1800" kern="100" dirty="0">
                    <a:effectLst/>
                    <a:latin typeface="Times New Roman" panose="02020603050405020304" pitchFamily="18" charset="0"/>
                    <a:ea typeface="宋体" panose="02010600030101010101" pitchFamily="2" charset="-122"/>
                  </a:rPr>
                  <a:t>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是存有医疗数据记录的数据集</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，其中每一条记录存有某位患者是否患有癌症，</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表示患病，</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表示不患病。假设用户可以使用数据集提供的计数查询服务</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i="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𝑖)=𝑐𝑜𝑢𝑛𝑡(𝑖)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查询数据集中前</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行患病的记录数量。此时攻击者通过查询</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得知前三行有两人患病，再通过查询</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得知前四行有三人患病，通过计算两次查询结果的差值就可判断出数据集中的第四行代表的用户患有癌症，如果此时攻击者知道第四行代表的用户是钱六，那么攻击者就可以通过这种方式在没有具体查询特定某人个人信息的前提下获得其隐私数据</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52</a:t>
            </a:fld>
            <a:endParaRPr kumimoji="1" lang="zh-CN" altLang="en-US"/>
          </a:p>
        </p:txBody>
      </p:sp>
    </p:spTree>
    <p:extLst>
      <p:ext uri="{BB962C8B-B14F-4D97-AF65-F5344CB8AC3E}">
        <p14:creationId xmlns:p14="http://schemas.microsoft.com/office/powerpoint/2010/main" val="1726370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差分隐私是要对数据集中的每个个体的隐私进行保护，而不是要求保证数据集的整体性的隐私。它要求保证任意一个个体在数据集中或者不在数据集中时，对最终发布的查询结果几乎没有影响，也就是说对于两个只有一个记录不同，除此以外几乎完全相同的数据集来说，分别对这两个数据集进行查询访问，同一查询在两个数据集上产生相同结果的概论的比值接近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。由于一个记录的添加对数据集产生的隐私泄露风险被控制到极小的、可接受的范围内，因此攻击者无法从查询结果中推断有关个体隐私的信息，进而达到了隐私保护的目的。</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53</a:t>
            </a:fld>
            <a:endParaRPr kumimoji="1" lang="zh-CN" altLang="en-US"/>
          </a:p>
        </p:txBody>
      </p:sp>
    </p:spTree>
    <p:extLst>
      <p:ext uri="{BB962C8B-B14F-4D97-AF65-F5344CB8AC3E}">
        <p14:creationId xmlns:p14="http://schemas.microsoft.com/office/powerpoint/2010/main" val="578525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54</a:t>
            </a:fld>
            <a:endParaRPr kumimoji="1" lang="zh-CN" altLang="en-US"/>
          </a:p>
        </p:txBody>
      </p:sp>
    </p:spTree>
    <p:extLst>
      <p:ext uri="{BB962C8B-B14F-4D97-AF65-F5344CB8AC3E}">
        <p14:creationId xmlns:p14="http://schemas.microsoft.com/office/powerpoint/2010/main" val="2043992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在实际应用中，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通常取很小的值，例如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，或者</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e>
                    </m:fun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e>
                    </m:fun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越小，作用在一对邻近数据集上的差分隐私算法返回的查询结果的概率分布越相似，当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时，算法输出的两种概率分布相同，攻击者无法区分相邻数据集，此时保护程度最高；当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越来越大时，保护程度越来越低。如果</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过大，则会造成隐私泄露，因此其值应当结合具体需求设定以达到输出结果的安全性与可用性的平衡。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在实际应用中，</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通常取很小的值，例如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ln</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ln</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越小，作用在一对邻近数据集上的差分隐私算法返回的查询结果的概率分布越相似，当</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时，算法输出的两种概率分布相同，攻击者无法区分相邻数据集，此时保护程度最高；当</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越来越大时，保护程度越来越低。如果</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过大，则会造成隐私泄露，因此其值应当结合具体需求设定以达到输出结果的安全性与可用性的平衡。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55</a:t>
            </a:fld>
            <a:endParaRPr kumimoji="1" lang="zh-CN" altLang="en-US"/>
          </a:p>
        </p:txBody>
      </p:sp>
    </p:spTree>
    <p:extLst>
      <p:ext uri="{BB962C8B-B14F-4D97-AF65-F5344CB8AC3E}">
        <p14:creationId xmlns:p14="http://schemas.microsoft.com/office/powerpoint/2010/main" val="1525414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针对前面介绍的差分攻击，如果</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𝑐𝑜𝑢𝑛𝑡</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𝑛𝑜𝑖𝑠𝑒</m:t>
                    </m:r>
                    <m:r>
                      <a:rPr lang="zh-CN" altLang="zh-CN" sz="1800" kern="100">
                        <a:effectLst/>
                        <a:latin typeface="Cambria Math" panose="02040503050406030204" pitchFamily="18" charset="0"/>
                        <a:ea typeface="宋体" panose="02010600030101010101" pitchFamily="2" charset="-122"/>
                        <a:cs typeface="Times New Roman" panose="02020603050405020304" pitchFamily="18" charset="0"/>
                      </a:rPr>
                      <m:t>是提供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差分隐私保护的查询函数，例如在查询结果中添加一个服从某种随机分布的噪声，假设</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查询返回的结果可能来自集合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{1.5</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2.5}</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Cambria Math" panose="02040503050406030204" pitchFamily="18" charset="0"/>
                        <a:cs typeface="Times New Roman" panose="02020603050405020304" pitchFamily="18" charset="0"/>
                      </a:rPr>
                      <m:t>𝑓</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4</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查询返回的结果会以几乎相同的概率来自集合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{1.5</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zh-CN"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2.5}</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，那么攻击者就无法根据两次查询返回的结果判断具体某个人的患病情况了。这种针对统计输出的随机化方式使攻击者无法得到查询结果间的差异，从而能保证数据集中每个个体的安全。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针对前面介绍的差分攻击，如果</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𝑖)=𝑐𝑜𝑢𝑛𝑡</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𝑖)+𝑛𝑜𝑖𝑠𝑒</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是提供</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差分隐私保护的查询函数，例如在查询结果中添加一个服从某种随机分布的噪声，假设</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查询返回的结果可能来自集合</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{1.5</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2</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a:t>
                </a:r>
                <a:r>
                  <a:rPr lang="zh-CN" altLang="zh-CN" sz="1800" i="0" kern="100">
                    <a:effectLst/>
                    <a:latin typeface="Cambria Math" panose="02040503050406030204" pitchFamily="18" charset="0"/>
                    <a:ea typeface="Cambria Math" panose="02040503050406030204" pitchFamily="18" charset="0"/>
                    <a:cs typeface="Times New Roman" panose="02020603050405020304" pitchFamily="18" charset="0"/>
                  </a:rPr>
                  <a:t> </a:t>
                </a:r>
                <a:r>
                  <a:rPr lang="en-US" altLang="zh-CN" sz="1800" i="0" kern="100">
                    <a:effectLst/>
                    <a:latin typeface="Cambria Math" panose="02040503050406030204" pitchFamily="18" charset="0"/>
                    <a:ea typeface="Cambria Math" panose="02040503050406030204" pitchFamily="18" charset="0"/>
                    <a:cs typeface="Times New Roman" panose="02020603050405020304" pitchFamily="18" charset="0"/>
                  </a:rPr>
                  <a:t>𝑓</a:t>
                </a:r>
                <a:r>
                  <a:rPr lang="zh-CN" altLang="zh-CN" sz="1800" i="0" kern="100">
                    <a:effectLst/>
                    <a:latin typeface="Cambria Math" panose="02040503050406030204" pitchFamily="18" charset="0"/>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查询返回的结果会以几乎相同的概率来自集合</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{1.5</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2</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2.5}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，那么攻击者就无法根据两次查询返回的结果判断具体某个人的患病情况了。这种针对统计输出的随机化方式使攻击者无法得到查询结果间的差异，从而能保证数据集中每个个体的安全。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56</a:t>
            </a:fld>
            <a:endParaRPr kumimoji="1" lang="zh-CN" altLang="en-US"/>
          </a:p>
        </p:txBody>
      </p:sp>
    </p:spTree>
    <p:extLst>
      <p:ext uri="{BB962C8B-B14F-4D97-AF65-F5344CB8AC3E}">
        <p14:creationId xmlns:p14="http://schemas.microsoft.com/office/powerpoint/2010/main" val="4278587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57</a:t>
            </a:fld>
            <a:endParaRPr kumimoji="1" lang="zh-CN" altLang="en-US"/>
          </a:p>
        </p:txBody>
      </p:sp>
    </p:spTree>
    <p:extLst>
      <p:ext uri="{BB962C8B-B14F-4D97-AF65-F5344CB8AC3E}">
        <p14:creationId xmlns:p14="http://schemas.microsoft.com/office/powerpoint/2010/main" val="1405887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全局敏感度反映了一个查询函数在一对邻近数据集上进行查询时变化的最大范围，它与数据集无关，由查询函数本身决定。不同的查询函数具有不同的全局敏感度，例如计数函数的全局敏感度为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，而求中位数函数的全局敏感度可能很大。当全局敏感度较大时，由于需要在函数输出中添加足够大的噪声才能保证隐私安全，所以会导致数据可用性较差，即对数据提供了过度的保护，因此针对这一问题</a:t>
            </a:r>
            <a:r>
              <a:rPr lang="en-US" altLang="zh-CN" sz="1800" kern="100" dirty="0">
                <a:effectLst/>
                <a:latin typeface="Times New Roman" panose="02020603050405020304" pitchFamily="18" charset="0"/>
                <a:ea typeface="宋体" panose="02010600030101010101" pitchFamily="2" charset="-122"/>
              </a:rPr>
              <a:t>Nissim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等人提出了局部敏感度以及平滑函数的概念。</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58</a:t>
            </a:fld>
            <a:endParaRPr kumimoji="1" lang="zh-CN" altLang="en-US"/>
          </a:p>
        </p:txBody>
      </p:sp>
    </p:spTree>
    <p:extLst>
      <p:ext uri="{BB962C8B-B14F-4D97-AF65-F5344CB8AC3E}">
        <p14:creationId xmlns:p14="http://schemas.microsoft.com/office/powerpoint/2010/main" val="12246953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59</a:t>
            </a:fld>
            <a:endParaRPr kumimoji="1" lang="zh-CN" altLang="en-US"/>
          </a:p>
        </p:txBody>
      </p:sp>
    </p:spTree>
    <p:extLst>
      <p:ext uri="{BB962C8B-B14F-4D97-AF65-F5344CB8AC3E}">
        <p14:creationId xmlns:p14="http://schemas.microsoft.com/office/powerpoint/2010/main" val="40978303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从定义中可以看出，局部敏感度与全局敏感度不同，它限制了一个数据集固定，因此，局部敏感度由查询函数和给定的数据集中的数据共同决定。当给定的数据集与全局敏感度中使</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阶范式距离达到最大的数据集相同时，局部敏感度就等于全局敏感度。因为局部敏感度在一定程度上体现了数据集的数据分布特征，根据局部敏感度产生的噪声和数据集本身有关，所以直接使用局部敏感度产生噪声会泄露数据集信息，此时需要利用局部敏感度和局部敏感度的平滑上界来确定噪声的大小，</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这里不再介绍具体的相关信息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60</a:t>
            </a:fld>
            <a:endParaRPr kumimoji="1" lang="zh-CN" altLang="en-US"/>
          </a:p>
        </p:txBody>
      </p:sp>
    </p:spTree>
    <p:extLst>
      <p:ext uri="{BB962C8B-B14F-4D97-AF65-F5344CB8AC3E}">
        <p14:creationId xmlns:p14="http://schemas.microsoft.com/office/powerpoint/2010/main" val="166945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匿名技术是隐藏或者模糊数据。</a:t>
            </a:r>
            <a:endParaRPr lang="en-US" altLang="zh-CN" dirty="0"/>
          </a:p>
          <a:p>
            <a:r>
              <a:rPr lang="en-US" altLang="zh-CN" dirty="0"/>
              <a:t>2.</a:t>
            </a:r>
            <a:r>
              <a:rPr lang="zh-CN" altLang="en-US" dirty="0"/>
              <a:t>加密技术是解决存储、数据加密上的计算以及通信的安全。</a:t>
            </a:r>
            <a:endParaRPr lang="en-US" altLang="zh-CN" dirty="0"/>
          </a:p>
          <a:p>
            <a:r>
              <a:rPr lang="zh-CN" altLang="en-US" dirty="0"/>
              <a:t>匿名技术和加密技术是针对外部攻击设计的启发式保护方法，他们缺乏很强的数学基础来定义数据隐私性与损失行而不具有普遍应用性。</a:t>
            </a:r>
            <a:endParaRPr lang="en-US" altLang="zh-CN" dirty="0"/>
          </a:p>
          <a:p>
            <a:r>
              <a:rPr lang="en-US" altLang="zh-CN" dirty="0"/>
              <a:t>3.</a:t>
            </a:r>
            <a:r>
              <a:rPr lang="zh-CN" altLang="en-US" dirty="0"/>
              <a:t>差分隐私是一种由数学理论支撑的隐私保护技术。差分隐私的参数控制着隐私保护程度与隐私损失的大小。</a:t>
            </a:r>
          </a:p>
        </p:txBody>
      </p:sp>
      <p:sp>
        <p:nvSpPr>
          <p:cNvPr id="4" name="灯片编号占位符 3"/>
          <p:cNvSpPr>
            <a:spLocks noGrp="1"/>
          </p:cNvSpPr>
          <p:nvPr>
            <p:ph type="sldNum" sz="quarter" idx="10"/>
          </p:nvPr>
        </p:nvSpPr>
        <p:spPr/>
        <p:txBody>
          <a:bodyPr/>
          <a:lstStyle/>
          <a:p>
            <a:fld id="{DFFFF58A-9BE3-E64E-8A3D-8C1B4E5228D0}" type="slidenum">
              <a:rPr kumimoji="1" lang="zh-CN" altLang="en-US" smtClean="0"/>
              <a:t>5</a:t>
            </a:fld>
            <a:endParaRPr kumimoji="1"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61</a:t>
            </a:fld>
            <a:endParaRPr kumimoji="1" lang="zh-CN" altLang="en-US"/>
          </a:p>
        </p:txBody>
      </p:sp>
    </p:spTree>
    <p:extLst>
      <p:ext uri="{BB962C8B-B14F-4D97-AF65-F5344CB8AC3E}">
        <p14:creationId xmlns:p14="http://schemas.microsoft.com/office/powerpoint/2010/main" val="3007952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62</a:t>
            </a:fld>
            <a:endParaRPr kumimoji="1" lang="zh-CN" altLang="en-US"/>
          </a:p>
        </p:txBody>
      </p:sp>
    </p:spTree>
    <p:extLst>
      <p:ext uri="{BB962C8B-B14F-4D97-AF65-F5344CB8AC3E}">
        <p14:creationId xmlns:p14="http://schemas.microsoft.com/office/powerpoint/2010/main" val="2838814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从随机算法</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的输出结果满足的式子中可以看出，噪声量与</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Δ</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成正比，与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成反比。假设全局敏感度为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不断减小即尺度参数不断增大时，加入的拉普拉斯噪声的概率密度越平均，加入的噪声为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的概率就越小，对输出的混淆程度越大（即使真实值变为一个和真实值具有较大差别的值的概率越大），因此保护程度就越高。同样，全局敏感度越大，加入的噪声越大，保护程度越高，</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但是当全局敏感度较大时，根据全局敏感度生成的噪声往往会对数据提供过度的保护，所以研究者提出了局部敏感度和平滑函数等新的概念来解决这一问题。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从随机算法</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𝑀</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的输出结果满足的式子中可以看出，噪声量与</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Δ𝑓</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成正比，与</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成反比。假设全局敏感度为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不断减小即尺度参数不断增大时，加入的拉普拉斯噪声的概率密度越平均，加入的噪声为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的概率就越小，对输出的混淆程度越大（即使真实值变为一个和真实值具有较大差别的值的概率越大），因此保护程度就越高。同样，全局敏感度越大，加入的噪声越大，保护程度越高，</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但是当全局敏感度较大时，根据全局敏感度生成的噪声往往会对数据提供过度的保护，所以研究者提出了局部敏感度和平滑函数等新的概念来解决这一问题。</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65</a:t>
            </a:fld>
            <a:endParaRPr kumimoji="1" lang="zh-CN" altLang="en-US"/>
          </a:p>
        </p:txBody>
      </p:sp>
    </p:spTree>
    <p:extLst>
      <p:ext uri="{BB962C8B-B14F-4D97-AF65-F5344CB8AC3E}">
        <p14:creationId xmlns:p14="http://schemas.microsoft.com/office/powerpoint/2010/main" val="26129580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从随机算法</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𝑀</m:t>
                    </m:r>
                  </m:oMath>
                </a14:m>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的输出结果满足的式子中可以看出，噪声量与</a:t>
                </a:r>
                <a14:m>
                  <m:oMath xmlns:m="http://schemas.openxmlformats.org/officeDocument/2006/math">
                    <m:r>
                      <m:rPr>
                        <m:sty m:val="p"/>
                      </m:rPr>
                      <a:rPr lang="en-US" altLang="zh-CN" sz="1200" kern="100">
                        <a:effectLst/>
                        <a:latin typeface="Cambria Math" panose="02040503050406030204" pitchFamily="18" charset="0"/>
                        <a:ea typeface="宋体" panose="02010600030101010101" pitchFamily="2" charset="-122"/>
                        <a:cs typeface="Times New Roman" panose="02020603050405020304" pitchFamily="18" charset="0"/>
                      </a:rPr>
                      <m:t>Δ</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成正比，与</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成反比。假设全局敏感度为</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，当</a:t>
                </a: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𝜀</m:t>
                    </m:r>
                  </m:oMath>
                </a14:m>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不断减小即尺度参数不断增大时，加入的拉普拉斯噪声的概率密度越平均，加入的噪声为</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的概率就越小，对输出的混淆程度越大（即使真实值变为一个和真实值具有较大差别的值的概率越大），因此保护程度就越高。同样，全局敏感度越大，加入的噪声越大，保护程度越高，</a:t>
                </a:r>
                <a:r>
                  <a:rPr lang="zh-CN" alt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但是当全局敏感度较大时，根据全局敏感度生成的噪声往往会对数据提供过度的保护，所以研究者提出了局部敏感度和平滑函数等新的概念来解决这一问题。</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从随机算法</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𝑀</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的输出结果满足的式子中可以看出，噪声量与</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Δ𝑓</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成正比，与</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成反比。假设全局敏感度为</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，当</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𝜀</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不断减小即尺度参数不断增大时，加入的拉普拉斯噪声的概率密度越平均，加入的噪声为</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rPr>
                  <a:t>的概率就越小，对输出的混淆程度越大（即使真实值变为一个和真实值具有较大差别的值的概率越大），因此保护程度就越高。同样，全局敏感度越大，加入的噪声越大，保护程度越高，</a:t>
                </a:r>
                <a:r>
                  <a:rPr lang="zh-CN" alt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但是当全局敏感度较大时，根据全局敏感度生成的噪声往往会对数据提供过度的保护，所以研究者提出了局部敏感度和平滑函数等新的概念来解决这一问题。</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66</a:t>
            </a:fld>
            <a:endParaRPr kumimoji="1" lang="zh-CN" altLang="en-US"/>
          </a:p>
        </p:txBody>
      </p:sp>
    </p:spTree>
    <p:extLst>
      <p:ext uri="{BB962C8B-B14F-4D97-AF65-F5344CB8AC3E}">
        <p14:creationId xmlns:p14="http://schemas.microsoft.com/office/powerpoint/2010/main" val="11021926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67</a:t>
            </a:fld>
            <a:endParaRPr kumimoji="1" lang="zh-CN" altLang="en-US"/>
          </a:p>
        </p:txBody>
      </p:sp>
    </p:spTree>
    <p:extLst>
      <p:ext uri="{BB962C8B-B14F-4D97-AF65-F5344CB8AC3E}">
        <p14:creationId xmlns:p14="http://schemas.microsoft.com/office/powerpoint/2010/main" val="894684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一小节对适用于数值型差分隐私的拉普拉斯机制进行了介绍，这一小节介绍用于非数值型差分隐私的指数机制。对于数值型差分隐私，不管是拉普拉斯机制还是高斯机制，都是对输出的数值结果加入噪声实现差分隐私保护，但是对于非数值型差分隐私而言，查询的输出是一组离散数据中的元素。由于在实际应用中，查询结果除了数值还有可能是实体对象这种非数值型数据，因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McSherry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等人提出了指数机制，其思想为根据查询返回的结果不是一个确定的结果，而是以一定的概率值返回的结果，而这个概率值由可用性函数确定，得分高的结果输出概率高，得分低的结果输出概率低。</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68</a:t>
            </a:fld>
            <a:endParaRPr kumimoji="1" lang="zh-CN" altLang="en-US"/>
          </a:p>
        </p:txBody>
      </p:sp>
    </p:spTree>
    <p:extLst>
      <p:ext uri="{BB962C8B-B14F-4D97-AF65-F5344CB8AC3E}">
        <p14:creationId xmlns:p14="http://schemas.microsoft.com/office/powerpoint/2010/main" val="339984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例如数据表中有四种疾病，现在想要查询那种疾病的患病人数最多，则输出域为四种疾病的集合；</a:t>
            </a:r>
            <a:endParaRPr lang="en-US" altLang="zh-CN" dirty="0"/>
          </a:p>
          <a:p>
            <a:r>
              <a:rPr lang="zh-CN" altLang="en-US" dirty="0"/>
              <a:t>每一个疾病是一个</a:t>
            </a:r>
            <a:r>
              <a:rPr lang="en-US" altLang="zh-CN" dirty="0"/>
              <a:t>Range</a:t>
            </a:r>
            <a:r>
              <a:rPr lang="zh-CN" altLang="en-US" dirty="0"/>
              <a:t>中的实体对象</a:t>
            </a:r>
            <a:r>
              <a:rPr lang="en-US" altLang="zh-CN" dirty="0"/>
              <a:t>r;</a:t>
            </a:r>
          </a:p>
          <a:p>
            <a:r>
              <a:rPr lang="zh-CN" altLang="en-US" dirty="0"/>
              <a:t>可用性函数为计算每种疾病的患病人数；</a:t>
            </a:r>
            <a:endParaRPr lang="en-US" altLang="zh-CN"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69</a:t>
            </a:fld>
            <a:endParaRPr kumimoji="1" lang="zh-CN" altLang="en-US"/>
          </a:p>
        </p:txBody>
      </p:sp>
    </p:spTree>
    <p:extLst>
      <p:ext uri="{BB962C8B-B14F-4D97-AF65-F5344CB8AC3E}">
        <p14:creationId xmlns:p14="http://schemas.microsoft.com/office/powerpoint/2010/main" val="21117686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对查询函数的输出域中的每个值</a:t>
                </a:r>
                <a:r>
                  <a:rPr lang="en-US" altLang="zh-CN" dirty="0"/>
                  <a:t>r</a:t>
                </a:r>
                <a:r>
                  <a:rPr lang="zh-CN" altLang="en-US" dirty="0"/>
                  <a:t>，可用性函数都会为为其计算一个分数，根据公式计算对每一个实体对象</a:t>
                </a:r>
                <a:r>
                  <a:rPr lang="en-US" altLang="zh-CN" dirty="0"/>
                  <a:t>r</a:t>
                </a:r>
                <a:r>
                  <a:rPr lang="zh-CN" altLang="en-US" dirty="0"/>
                  <a:t>的</a:t>
                </a:r>
                <a14:m>
                  <m:oMath xmlns:m="http://schemas.openxmlformats.org/officeDocument/2006/math">
                    <m:r>
                      <a:rPr lang="en-US" altLang="zh-CN" smtClean="0">
                        <a:solidFill>
                          <a:schemeClr val="dk1"/>
                        </a:solidFill>
                        <a:latin typeface="Cambria Math" panose="02040503050406030204" pitchFamily="18" charset="0"/>
                        <a:ea typeface="微软雅黑" panose="020B0503020204020204" pitchFamily="34" charset="-122"/>
                      </a:rPr>
                      <m:t>𝑒𝑥𝑝</m:t>
                    </m:r>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num>
                          <m:den>
                            <m:r>
                              <a:rPr lang="en-US" altLang="zh-CN">
                                <a:solidFill>
                                  <a:schemeClr val="dk1"/>
                                </a:solidFill>
                                <a:latin typeface="Cambria Math" panose="02040503050406030204" pitchFamily="18" charset="0"/>
                                <a:ea typeface="微软雅黑" panose="020B0503020204020204" pitchFamily="34" charset="-122"/>
                              </a:rPr>
                              <m:t>2</m:t>
                            </m:r>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den>
                        </m:f>
                      </m:e>
                    </m:d>
                  </m:oMath>
                </a14:m>
                <a:r>
                  <a:rPr lang="zh-CN" altLang="en-US" dirty="0"/>
                  <a:t>，对几个结果尽心归一化，结果越高，输出的概率越大；</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对查询函数的输出域中的每个值</a:t>
                </a:r>
                <a:r>
                  <a:rPr lang="en-US" altLang="zh-CN" dirty="0"/>
                  <a:t>r</a:t>
                </a:r>
                <a:r>
                  <a:rPr lang="zh-CN" altLang="en-US" dirty="0"/>
                  <a:t>，可用性函数都会为为其计算一个分数，根据公式计算对每一个实体对象</a:t>
                </a:r>
                <a:r>
                  <a:rPr lang="en-US" altLang="zh-CN" dirty="0"/>
                  <a:t>r</a:t>
                </a:r>
                <a:r>
                  <a:rPr lang="zh-CN" altLang="en-US" dirty="0"/>
                  <a:t>的</a:t>
                </a:r>
                <a:r>
                  <a:rPr lang="en-US" altLang="zh-CN" i="0">
                    <a:solidFill>
                      <a:schemeClr val="dk1"/>
                    </a:solidFill>
                    <a:latin typeface="Cambria Math" panose="02040503050406030204" pitchFamily="18" charset="0"/>
                    <a:ea typeface="微软雅黑" panose="020B0503020204020204" pitchFamily="34" charset="-122"/>
                  </a:rPr>
                  <a:t>𝑒𝑥𝑝</a:t>
                </a:r>
                <a:r>
                  <a:rPr lang="zh-CN" altLang="zh-CN" i="0">
                    <a:solidFill>
                      <a:schemeClr val="dk1"/>
                    </a:solidFill>
                    <a:latin typeface="Cambria Math" panose="02040503050406030204" pitchFamily="18" charset="0"/>
                    <a:ea typeface="微软雅黑" panose="020B0503020204020204" pitchFamily="34" charset="-122"/>
                  </a:rPr>
                  <a:t>{(</a:t>
                </a:r>
                <a:r>
                  <a:rPr lang="en-US" altLang="zh-CN" i="0">
                    <a:solidFill>
                      <a:schemeClr val="dk1"/>
                    </a:solidFill>
                    <a:latin typeface="Cambria Math" panose="02040503050406030204" pitchFamily="18" charset="0"/>
                    <a:ea typeface="微软雅黑" panose="020B0503020204020204" pitchFamily="34" charset="-122"/>
                  </a:rPr>
                  <a:t>𝜀𝑞(𝐷,𝑟)</a:t>
                </a:r>
                <a:r>
                  <a:rPr lang="zh-CN" altLang="zh-CN" i="0">
                    <a:solidFill>
                      <a:schemeClr val="dk1"/>
                    </a:solidFill>
                    <a:latin typeface="Cambria Math" panose="02040503050406030204" pitchFamily="18" charset="0"/>
                    <a:ea typeface="微软雅黑" panose="020B0503020204020204" pitchFamily="34" charset="-122"/>
                  </a:rPr>
                  <a:t>)/</a:t>
                </a:r>
                <a:r>
                  <a:rPr lang="en-US" altLang="zh-CN" i="0">
                    <a:solidFill>
                      <a:schemeClr val="dk1"/>
                    </a:solidFill>
                    <a:latin typeface="Cambria Math" panose="02040503050406030204" pitchFamily="18" charset="0"/>
                    <a:ea typeface="微软雅黑" panose="020B0503020204020204" pitchFamily="34" charset="-122"/>
                  </a:rPr>
                  <a:t>2Δ𝑞}</a:t>
                </a:r>
                <a:r>
                  <a:rPr lang="zh-CN" altLang="en-US" dirty="0"/>
                  <a:t>，对几个结果尽心归一化，结果越高，输出的概率越大；</a:t>
                </a:r>
              </a:p>
              <a:p>
                <a:endParaRPr lang="zh-CN" altLang="en-US" dirty="0"/>
              </a:p>
            </p:txBody>
          </p:sp>
        </mc:Fallback>
      </mc:AlternateContent>
      <p:sp>
        <p:nvSpPr>
          <p:cNvPr id="4" name="灯片编号占位符 3"/>
          <p:cNvSpPr>
            <a:spLocks noGrp="1"/>
          </p:cNvSpPr>
          <p:nvPr>
            <p:ph type="sldNum" sz="quarter" idx="5"/>
          </p:nvPr>
        </p:nvSpPr>
        <p:spPr/>
        <p:txBody>
          <a:bodyPr/>
          <a:lstStyle/>
          <a:p>
            <a:fld id="{C0905F7E-8FCD-B247-8658-9B89ABB1145E}" type="slidenum">
              <a:rPr kumimoji="1" lang="zh-CN" altLang="en-US" smtClean="0"/>
              <a:t>70</a:t>
            </a:fld>
            <a:endParaRPr kumimoji="1" lang="zh-CN" altLang="en-US"/>
          </a:p>
        </p:txBody>
      </p:sp>
    </p:spTree>
    <p:extLst>
      <p:ext uri="{BB962C8B-B14F-4D97-AF65-F5344CB8AC3E}">
        <p14:creationId xmlns:p14="http://schemas.microsoft.com/office/powerpoint/2010/main" val="38674880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71</a:t>
            </a:fld>
            <a:endParaRPr kumimoji="1" lang="zh-CN" altLang="en-US"/>
          </a:p>
        </p:txBody>
      </p:sp>
    </p:spTree>
    <p:extLst>
      <p:ext uri="{BB962C8B-B14F-4D97-AF65-F5344CB8AC3E}">
        <p14:creationId xmlns:p14="http://schemas.microsoft.com/office/powerpoint/2010/main" val="2003834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2473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最早在原始社会时，面对残酷的环境，人类是没有隐私可言的，但是在不断进化中，人类开始用树皮、动物皮毛等来遮挡身体的隐私部位</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隐私意识的萌芽就诞生了。在此后的历史发展中，隐私以各种各样的形式存在于人们的生活中，比如古代人们在窗户上糊纸隔绝室内和室外，将屏风放在房间中遮挡个人生活空间，使用床帘封闭睡觉的空间等。虽然人类早就意识到了隐私的重要性，然而隐私作为人的一项权利的意识直到西方自由主义观念盛行后才得到重视。</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sym typeface="+mn-ea"/>
              </a:rPr>
              <a:t>1890 年，哈佛大学《法学评论》上发表了一篇题为《隐私权》的文章，该文章由美国的两位法学家布兰蒂斯和沃伦发表，他们在该文中使用了“隐私权”一词，被公认为隐私权概念的首次出现。</a:t>
            </a:r>
            <a:endParaRPr lang="en-US" altLang="zh-CN"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社会科技和媒介形式的不断发展，网络已经成为了存储隐私数据的聚集地，人类隐私的范围已经从现实空间发展到了虚拟空间。由此可见，隐私的内容与形式是随着社会发展不断变化的。如今，隐私早已被当作一项权利并且世界各国早已颁布了多部关于保护人类隐私权的法律。</a:t>
            </a:r>
            <a:endParaRPr lang="zh-CN" altLang="en-US" dirty="0"/>
          </a:p>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492555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1461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36365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758025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61680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buFont typeface="+mj-lt"/>
              <a:buNone/>
            </a:pPr>
            <a:r>
              <a:rPr lang="en-US" altLang="zh-CN" dirty="0"/>
              <a:t>Alice</a:t>
            </a:r>
            <a:r>
              <a:rPr lang="zh-CN" altLang="en-US" dirty="0"/>
              <a:t>使用同态加密利用云处理数据的处理过程大致为：</a:t>
            </a:r>
            <a:br>
              <a:rPr lang="zh-CN" altLang="en-US" dirty="0"/>
            </a:br>
            <a:r>
              <a:rPr lang="en-US" altLang="zh-CN" dirty="0"/>
              <a:t>1.Alice</a:t>
            </a:r>
            <a:r>
              <a:rPr lang="zh-CN" altLang="en-US" dirty="0"/>
              <a:t>对数据进行加密，并把加密后的数据发送给云；</a:t>
            </a:r>
            <a:endParaRPr lang="en-US" altLang="zh-CN" dirty="0"/>
          </a:p>
          <a:p>
            <a:pPr>
              <a:buFont typeface="+mj-lt"/>
              <a:buNone/>
            </a:pPr>
            <a:r>
              <a:rPr lang="en-US" altLang="zh-CN" dirty="0"/>
              <a:t>2.Alice</a:t>
            </a:r>
            <a:r>
              <a:rPr lang="zh-CN" altLang="en-US" dirty="0"/>
              <a:t>向</a:t>
            </a:r>
            <a:r>
              <a:rPr lang="en-US" altLang="zh-CN" dirty="0"/>
              <a:t>Cloud</a:t>
            </a:r>
            <a:r>
              <a:rPr lang="zh-CN" altLang="en-US" dirty="0"/>
              <a:t>提交数据的处理方法；</a:t>
            </a:r>
          </a:p>
          <a:p>
            <a:pPr>
              <a:buFont typeface="+mj-lt"/>
              <a:buNone/>
            </a:pPr>
            <a:r>
              <a:rPr lang="en-US" altLang="zh-CN" dirty="0"/>
              <a:t>3.</a:t>
            </a:r>
            <a:r>
              <a:rPr lang="zh-CN" altLang="en-US" dirty="0"/>
              <a:t>云在函数</a:t>
            </a:r>
            <a:r>
              <a:rPr lang="en-US" altLang="zh-CN" dirty="0"/>
              <a:t>f</a:t>
            </a:r>
            <a:r>
              <a:rPr lang="zh-CN" altLang="en-US" dirty="0"/>
              <a:t>下对数据进行处理；</a:t>
            </a:r>
            <a:endParaRPr lang="en-US" altLang="zh-CN" dirty="0"/>
          </a:p>
          <a:p>
            <a:pPr>
              <a:buFont typeface="+mj-lt"/>
              <a:buNone/>
            </a:pPr>
            <a:r>
              <a:rPr lang="en-US" altLang="zh-CN" dirty="0"/>
              <a:t>4.</a:t>
            </a:r>
            <a:r>
              <a:rPr lang="zh-CN" altLang="en-US" dirty="0"/>
              <a:t>云将处理后的结果发送给</a:t>
            </a:r>
            <a:r>
              <a:rPr lang="en-US" altLang="zh-CN" dirty="0"/>
              <a:t>Alice</a:t>
            </a:r>
            <a:r>
              <a:rPr lang="zh-CN" altLang="en-US" dirty="0"/>
              <a:t>；</a:t>
            </a:r>
          </a:p>
          <a:p>
            <a:pPr>
              <a:buFont typeface="+mj-lt"/>
              <a:buNone/>
            </a:pPr>
            <a:r>
              <a:rPr lang="en-US" altLang="zh-CN" dirty="0"/>
              <a:t>5.Alice</a:t>
            </a:r>
            <a:r>
              <a:rPr lang="zh-CN" altLang="en-US" dirty="0"/>
              <a:t>对数据进行解密，得到结果。</a:t>
            </a:r>
          </a:p>
          <a:p>
            <a:endParaRPr lang="zh-CN" altLang="en-US" dirty="0"/>
          </a:p>
        </p:txBody>
      </p:sp>
    </p:spTree>
    <p:extLst>
      <p:ext uri="{BB962C8B-B14F-4D97-AF65-F5344CB8AC3E}">
        <p14:creationId xmlns:p14="http://schemas.microsoft.com/office/powerpoint/2010/main" val="19640720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下图为一个简单的匿名投票流程：每位投票者为候选人投票并填写选票，每人只有</a:t>
            </a:r>
            <a:r>
              <a:rPr lang="en-US" altLang="zh-CN" dirty="0"/>
              <a:t>1</a:t>
            </a:r>
            <a:r>
              <a:rPr lang="zh-CN" altLang="en-US" dirty="0"/>
              <a:t>张选票并且只能投票</a:t>
            </a:r>
            <a:r>
              <a:rPr lang="en-US" altLang="zh-CN" dirty="0"/>
              <a:t>1</a:t>
            </a:r>
            <a:r>
              <a:rPr lang="zh-CN" altLang="en-US" dirty="0"/>
              <a:t>次，选票上被投票的候选者得到</a:t>
            </a:r>
            <a:r>
              <a:rPr lang="en-US" altLang="zh-CN" dirty="0"/>
              <a:t>1</a:t>
            </a:r>
            <a:r>
              <a:rPr lang="zh-CN" altLang="en-US" dirty="0"/>
              <a:t>张选票，其他候选者得到</a:t>
            </a:r>
            <a:r>
              <a:rPr lang="en-US" altLang="zh-CN" dirty="0"/>
              <a:t>0</a:t>
            </a:r>
            <a:r>
              <a:rPr lang="zh-CN" altLang="en-US" dirty="0"/>
              <a:t>张选票。每位投票者将选票上每位候选者的投票值使用公钥进行加密，然后将加密后的投票结果发送给计票人；计票人负责统计选票即将所有选票上的对应候选者的票数相加（即对应密文相乘），然后将统计结果发送给公布人；公布人对计票人统计的票数结果使用私钥进行解密并公布最终的投票结果。</a:t>
            </a:r>
          </a:p>
        </p:txBody>
      </p:sp>
    </p:spTree>
    <p:extLst>
      <p:ext uri="{BB962C8B-B14F-4D97-AF65-F5344CB8AC3E}">
        <p14:creationId xmlns:p14="http://schemas.microsoft.com/office/powerpoint/2010/main" val="101494785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9593345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云计算中全同态加密算法的研究</a:t>
            </a:r>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83</a:t>
            </a:fld>
            <a:endParaRPr kumimoji="1" lang="zh-CN" altLang="en-US"/>
          </a:p>
        </p:txBody>
      </p:sp>
    </p:spTree>
    <p:extLst>
      <p:ext uri="{BB962C8B-B14F-4D97-AF65-F5344CB8AC3E}">
        <p14:creationId xmlns:p14="http://schemas.microsoft.com/office/powerpoint/2010/main" val="308913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sym typeface="+mn-ea"/>
              </a:rPr>
              <a:t>古汉语：</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隐</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的主要含义为隐藏，隐避，</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私</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的主要含义为私人、私下。</a:t>
            </a:r>
          </a:p>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sym typeface="+mn-ea"/>
              </a:rPr>
              <a:t>汉语词典：不愿告人或不愿公开的个人的事。</a:t>
            </a:r>
          </a:p>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sym typeface="+mn-ea"/>
              </a:rPr>
              <a:t>百度百科：与公共利益、群体利益无关，不愿告人或不愿公开的个人的私事。</a:t>
            </a:r>
          </a:p>
          <a:p>
            <a:pPr marL="285750" indent="-285750"/>
            <a:r>
              <a:rPr lang="en-US" altLang="zh-CN" dirty="0" err="1">
                <a:latin typeface="微软雅黑" panose="020B0503020204020204" pitchFamily="34" charset="-122"/>
                <a:ea typeface="微软雅黑" panose="020B0503020204020204" pitchFamily="34" charset="-122"/>
                <a:sym typeface="+mn-ea"/>
              </a:rPr>
              <a:t>简单来说，隐私就是个人或者团体不愿被他人知晓的信息</a:t>
            </a:r>
            <a:r>
              <a:rPr lang="en-US" altLang="zh-CN" dirty="0">
                <a:latin typeface="微软雅黑" panose="020B0503020204020204" pitchFamily="34" charset="-122"/>
                <a:ea typeface="微软雅黑" panose="020B0503020204020204" pitchFamily="34" charset="-122"/>
                <a:sym typeface="+mn-ea"/>
              </a:rPr>
              <a:t>。</a:t>
            </a:r>
            <a:endParaRPr lang="zh-CN" altLang="en-US" dirty="0"/>
          </a:p>
          <a:p>
            <a:r>
              <a:rPr lang="en-US" altLang="zh-CN" dirty="0">
                <a:latin typeface="微软雅黑" panose="020B0503020204020204" pitchFamily="34" charset="-122"/>
                <a:ea typeface="微软雅黑" panose="020B0503020204020204" pitchFamily="34" charset="-122"/>
              </a:rPr>
              <a:t> </a:t>
            </a:r>
          </a:p>
          <a:p>
            <a:endParaRPr lang="en-US" altLang="zh-CN"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隐私的概念是灵活的，在特定的情景下可以指代不同的内容。在人们的现实生活中，个人的身份信息、工作和生活信息等都是隐私信息，而在网络空间中，隐私信息主要被分为三类：</a:t>
            </a:r>
            <a:endParaRPr lang="en-US" altLang="zh-CN"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sym typeface="+mn-ea"/>
              </a:rPr>
              <a:t>个人数据：与个人身份有关的数据，比如个人证件信息、账号信息、联系方式、家庭地址、家庭成员信息、学历信息等。</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sym typeface="+mn-ea"/>
              </a:rPr>
              <a:t>网络行为数据：个人在使用网络提供的服务时产生的数据，比如进行网络社交产生的信息、网络信息浏览产生的信息、网络购物产生的信息等。</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sym typeface="+mn-ea"/>
              </a:rPr>
              <a:t>通信内容：个人使用网络进行通信时产生的数据，比如电子邮件、公告牌留言、在线选举等。</a:t>
            </a:r>
            <a:endParaRPr lang="zh-CN" altLang="en-US" dirty="0"/>
          </a:p>
          <a:p>
            <a:endParaRPr lang="zh-CN" altLang="en-US" dirty="0"/>
          </a:p>
        </p:txBody>
      </p:sp>
    </p:spTree>
    <p:extLst>
      <p:ext uri="{BB962C8B-B14F-4D97-AF65-F5344CB8AC3E}">
        <p14:creationId xmlns:p14="http://schemas.microsoft.com/office/powerpoint/2010/main" val="21770106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云计算中全同态加密算法的研究</a:t>
            </a:r>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84</a:t>
            </a:fld>
            <a:endParaRPr kumimoji="1" lang="zh-CN" altLang="en-US"/>
          </a:p>
        </p:txBody>
      </p:sp>
    </p:spTree>
    <p:extLst>
      <p:ext uri="{BB962C8B-B14F-4D97-AF65-F5344CB8AC3E}">
        <p14:creationId xmlns:p14="http://schemas.microsoft.com/office/powerpoint/2010/main" val="19085928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云计算中全同态加密算法的研究</a:t>
            </a:r>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85</a:t>
            </a:fld>
            <a:endParaRPr kumimoji="1" lang="zh-CN" altLang="en-US"/>
          </a:p>
        </p:txBody>
      </p:sp>
    </p:spTree>
    <p:extLst>
      <p:ext uri="{BB962C8B-B14F-4D97-AF65-F5344CB8AC3E}">
        <p14:creationId xmlns:p14="http://schemas.microsoft.com/office/powerpoint/2010/main" val="34821144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云计算中全同态加密算法的研究</a:t>
            </a:r>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86</a:t>
            </a:fld>
            <a:endParaRPr kumimoji="1" lang="zh-CN" altLang="en-US"/>
          </a:p>
        </p:txBody>
      </p:sp>
    </p:spTree>
    <p:extLst>
      <p:ext uri="{BB962C8B-B14F-4D97-AF65-F5344CB8AC3E}">
        <p14:creationId xmlns:p14="http://schemas.microsoft.com/office/powerpoint/2010/main" val="1080248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云计算中全同态加密算法的研究</a:t>
            </a:r>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87</a:t>
            </a:fld>
            <a:endParaRPr kumimoji="1" lang="zh-CN" altLang="en-US"/>
          </a:p>
        </p:txBody>
      </p:sp>
    </p:spTree>
    <p:extLst>
      <p:ext uri="{BB962C8B-B14F-4D97-AF65-F5344CB8AC3E}">
        <p14:creationId xmlns:p14="http://schemas.microsoft.com/office/powerpoint/2010/main" val="33394089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191828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377830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174213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3041912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102328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4926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截至目前，欧盟在</a:t>
            </a: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年生效的</a:t>
            </a:r>
            <a:r>
              <a:rPr lang="en-US" altLang="zh-CN" dirty="0">
                <a:latin typeface="微软雅黑" panose="020B0503020204020204" pitchFamily="34" charset="-122"/>
                <a:ea typeface="微软雅黑" panose="020B0503020204020204" pitchFamily="34" charset="-122"/>
                <a:sym typeface="+mn-ea"/>
              </a:rPr>
              <a:t>GDPR</a:t>
            </a:r>
            <a:r>
              <a:rPr lang="zh-CN" altLang="en-US" dirty="0">
                <a:latin typeface="微软雅黑" panose="020B0503020204020204" pitchFamily="34" charset="-122"/>
                <a:ea typeface="微软雅黑" panose="020B0503020204020204" pitchFamily="34" charset="-122"/>
                <a:sym typeface="+mn-ea"/>
              </a:rPr>
              <a:t>（通用数据保护条例）是在隐私保护领域最应用范围最广的以及最受关注的一部法律。该法律生效后，即使企业没有在欧洲直接展开业务，也未在欧洲设立任何分支机构，但是只有涉及处理欧洲公民的个人数据，都要遵循该法律条款。</a:t>
            </a: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9</a:t>
            </a:fld>
            <a:endParaRPr kumimoji="1" lang="zh-CN" altLang="en-US"/>
          </a:p>
        </p:txBody>
      </p:sp>
    </p:spTree>
    <p:extLst>
      <p:ext uri="{BB962C8B-B14F-4D97-AF65-F5344CB8AC3E}">
        <p14:creationId xmlns:p14="http://schemas.microsoft.com/office/powerpoint/2010/main" val="9949728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8346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940305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566682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296814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891660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solidFill>
                  <a:schemeClr val="dk1"/>
                </a:solidFill>
                <a:latin typeface="微软雅黑" panose="020B0503020204020204" pitchFamily="34" charset="-122"/>
                <a:ea typeface="微软雅黑" panose="020B0503020204020204" pitchFamily="34" charset="-122"/>
              </a:rPr>
              <a:t>这种方案的实质是一种加密的分布式机器学习技术</a:t>
            </a:r>
            <a:r>
              <a:rPr lang="en-US"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参与各方在不披露自己数据隐私的情况下</a:t>
            </a:r>
            <a:r>
              <a:rPr lang="en-US"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通过交换必要信息</a:t>
            </a:r>
            <a:r>
              <a:rPr lang="en-US"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进而在整个数据集上联合构建统一的机器学习模型</a:t>
            </a:r>
            <a:r>
              <a:rPr lang="en-US" altLang="zh-CN" dirty="0">
                <a:solidFill>
                  <a:schemeClr val="dk1"/>
                </a:solidFill>
                <a:latin typeface="微软雅黑" panose="020B0503020204020204" pitchFamily="34" charset="-122"/>
                <a:ea typeface="微软雅黑" panose="020B0503020204020204" pitchFamily="34" charset="-122"/>
              </a:rPr>
              <a:t>.</a:t>
            </a:r>
            <a:endParaRPr lang="zh-CN" altLang="en-US" dirty="0">
              <a:solidFill>
                <a:schemeClr val="dk1"/>
              </a:solidFill>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电子选举</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门限签名</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电子拍卖</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联合数据查询</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私有信息安全查询</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在基于安全多方计算技术的隐私保护机器学习方面，</a:t>
            </a:r>
            <a:r>
              <a:rPr lang="en-US" altLang="zh-CN" dirty="0">
                <a:latin typeface="微软雅黑" panose="020B0503020204020204" pitchFamily="34" charset="-122"/>
                <a:ea typeface="微软雅黑" panose="020B0503020204020204" pitchFamily="34" charset="-122"/>
              </a:rPr>
              <a:t>SMC</a:t>
            </a:r>
            <a:r>
              <a:rPr lang="zh-CN" altLang="en-US" dirty="0">
                <a:latin typeface="微软雅黑" panose="020B0503020204020204" pitchFamily="34" charset="-122"/>
                <a:ea typeface="微软雅黑" panose="020B0503020204020204" pitchFamily="34" charset="-122"/>
              </a:rPr>
              <a:t>允许互不信任的各方能够在自身私有输入上共同计算一个函数，其过程中不会泄露 除函数的输出以外的任何信息。但是，传统的ＳＭＣ协议往往需要较为庞大的计算量和通信复杂度，导致其难以在实际机器学习中得以大规模部署。目前，常见的基于ＳＭＣ的ＰＰＭＬ解决策略有：</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１）基于混淆电路、不经意传输等技术的隐私保护机器学习协议， 并执行两方ＳＭＣ协议来完成激活函数等非线性操作计算；</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２）基于秘密共享技术允许多方参与方参与机器学习网络模型训练或预测，且该过程不会透露数据或模型信息。</a:t>
            </a:r>
            <a:endParaRPr lang="en-US" altLang="zh-CN" dirty="0">
              <a:latin typeface="微软雅黑" panose="020B0503020204020204" pitchFamily="34" charset="-122"/>
              <a:ea typeface="微软雅黑" panose="020B0503020204020204" pitchFamily="34" charset="-122"/>
            </a:endParaRPr>
          </a:p>
          <a:p>
            <a:pPr algn="l"/>
            <a:endParaRPr lang="zh-CN"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7618013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210024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该结局方案针对的是半诚实模型</a:t>
            </a:r>
          </a:p>
        </p:txBody>
      </p:sp>
    </p:spTree>
    <p:extLst>
      <p:ext uri="{BB962C8B-B14F-4D97-AF65-F5344CB8AC3E}">
        <p14:creationId xmlns:p14="http://schemas.microsoft.com/office/powerpoint/2010/main" val="407704902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3706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latin typeface="微软雅黑" panose="020B0503020204020204" pitchFamily="34" charset="-122"/>
                <a:ea typeface="微软雅黑" panose="020B0503020204020204" pitchFamily="34" charset="-122"/>
              </a:rPr>
              <a:t>随着网络的普及，越来越多的人使用网络提供给的服务，同时也有越来越多的信息泄露事件发生，造成了严重的社会后果。</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latin typeface="微软雅黑" panose="020B0503020204020204" pitchFamily="34" charset="-122"/>
                <a:ea typeface="微软雅黑" panose="020B0503020204020204" pitchFamily="34" charset="-122"/>
                <a:sym typeface="+mn-ea"/>
              </a:rPr>
              <a:t>从</a:t>
            </a:r>
            <a:r>
              <a:rPr lang="en-US" altLang="zh-CN" dirty="0">
                <a:latin typeface="微软雅黑" panose="020B0503020204020204" pitchFamily="34" charset="-122"/>
                <a:ea typeface="微软雅黑" panose="020B0503020204020204" pitchFamily="34" charset="-122"/>
                <a:sym typeface="+mn-ea"/>
              </a:rPr>
              <a:t>2013</a:t>
            </a:r>
            <a:r>
              <a:rPr lang="zh-CN" altLang="en-US" dirty="0">
                <a:latin typeface="微软雅黑" panose="020B0503020204020204" pitchFamily="34" charset="-122"/>
                <a:ea typeface="微软雅黑" panose="020B0503020204020204" pitchFamily="34" charset="-122"/>
                <a:sym typeface="+mn-ea"/>
              </a:rPr>
              <a:t>年到</a:t>
            </a:r>
            <a:r>
              <a:rPr lang="en-US" altLang="zh-CN" dirty="0">
                <a:latin typeface="微软雅黑" panose="020B0503020204020204" pitchFamily="34" charset="-122"/>
                <a:ea typeface="微软雅黑" panose="020B0503020204020204" pitchFamily="34" charset="-122"/>
                <a:sym typeface="+mn-ea"/>
              </a:rPr>
              <a:t>2019</a:t>
            </a:r>
            <a:r>
              <a:rPr lang="zh-CN" altLang="en-US" dirty="0">
                <a:latin typeface="微软雅黑" panose="020B0503020204020204" pitchFamily="34" charset="-122"/>
                <a:ea typeface="微软雅黑" panose="020B0503020204020204" pitchFamily="34" charset="-122"/>
                <a:sym typeface="+mn-ea"/>
              </a:rPr>
              <a:t>年，全球数据泄露的数目呈现逐年上涨的趋势。</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仅在</a:t>
            </a:r>
            <a:r>
              <a:rPr lang="en-US" altLang="zh-CN" dirty="0">
                <a:latin typeface="微软雅黑" panose="020B0503020204020204" pitchFamily="34" charset="-122"/>
                <a:ea typeface="微软雅黑" panose="020B0503020204020204" pitchFamily="34" charset="-122"/>
              </a:rPr>
              <a:t>2018</a:t>
            </a:r>
            <a:r>
              <a:rPr lang="zh-CN" altLang="en-US" dirty="0">
                <a:latin typeface="微软雅黑" panose="020B0503020204020204" pitchFamily="34" charset="-122"/>
                <a:ea typeface="微软雅黑" panose="020B0503020204020204" pitchFamily="34" charset="-122"/>
              </a:rPr>
              <a:t>年上半年，全球就发生了</a:t>
            </a:r>
            <a:r>
              <a:rPr lang="en-US" altLang="zh-CN" dirty="0">
                <a:latin typeface="微软雅黑" panose="020B0503020204020204" pitchFamily="34" charset="-122"/>
                <a:ea typeface="微软雅黑" panose="020B0503020204020204" pitchFamily="34" charset="-122"/>
              </a:rPr>
              <a:t>945</a:t>
            </a:r>
            <a:r>
              <a:rPr lang="zh-CN" altLang="en-US" dirty="0">
                <a:latin typeface="微软雅黑" panose="020B0503020204020204" pitchFamily="34" charset="-122"/>
                <a:ea typeface="微软雅黑" panose="020B0503020204020204" pitchFamily="34" charset="-122"/>
              </a:rPr>
              <a:t>起较大型的数据泄露事件，其中社交媒体领域共发生了</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次重大数据泄露事件。</a:t>
            </a: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该年共计有</a:t>
            </a:r>
            <a:r>
              <a:rPr lang="en-US" altLang="zh-CN" dirty="0">
                <a:latin typeface="微软雅黑" panose="020B0503020204020204" pitchFamily="34" charset="-122"/>
                <a:ea typeface="微软雅黑" panose="020B0503020204020204" pitchFamily="34" charset="-122"/>
              </a:rPr>
              <a:t>45</a:t>
            </a:r>
            <a:r>
              <a:rPr lang="zh-CN" altLang="en-US" dirty="0">
                <a:latin typeface="微软雅黑" panose="020B0503020204020204" pitchFamily="34" charset="-122"/>
                <a:ea typeface="微软雅黑" panose="020B0503020204020204" pitchFamily="34" charset="-122"/>
              </a:rPr>
              <a:t>亿条数据被泄露，该数量与</a:t>
            </a:r>
            <a:r>
              <a:rPr lang="en-US" altLang="zh-CN" dirty="0">
                <a:latin typeface="微软雅黑" panose="020B0503020204020204" pitchFamily="34" charset="-122"/>
                <a:ea typeface="微软雅黑" panose="020B0503020204020204" pitchFamily="34" charset="-122"/>
              </a:rPr>
              <a:t>2017</a:t>
            </a:r>
            <a:r>
              <a:rPr lang="zh-CN" altLang="en-US" dirty="0">
                <a:latin typeface="微软雅黑" panose="020B0503020204020204" pitchFamily="34" charset="-122"/>
                <a:ea typeface="微软雅黑" panose="020B0503020204020204" pitchFamily="34" charset="-122"/>
              </a:rPr>
              <a:t>年相比数量增加了</a:t>
            </a:r>
            <a:r>
              <a:rPr lang="en-US" altLang="zh-CN" dirty="0">
                <a:latin typeface="微软雅黑" panose="020B0503020204020204" pitchFamily="34" charset="-122"/>
                <a:ea typeface="微软雅黑" panose="020B0503020204020204" pitchFamily="34" charset="-122"/>
              </a:rPr>
              <a:t>133</a:t>
            </a:r>
            <a:r>
              <a:rPr lang="zh-CN" altLang="en-US" dirty="0">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10</a:t>
            </a:fld>
            <a:endParaRPr kumimoji="1" lang="zh-CN" altLang="en-US"/>
          </a:p>
        </p:txBody>
      </p:sp>
    </p:spTree>
    <p:extLst>
      <p:ext uri="{BB962C8B-B14F-4D97-AF65-F5344CB8AC3E}">
        <p14:creationId xmlns:p14="http://schemas.microsoft.com/office/powerpoint/2010/main" val="29800836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845100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01420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108</a:t>
            </a:fld>
            <a:endParaRPr kumimoji="1" lang="zh-CN" altLang="en-US"/>
          </a:p>
        </p:txBody>
      </p:sp>
    </p:spTree>
    <p:extLst>
      <p:ext uri="{BB962C8B-B14F-4D97-AF65-F5344CB8AC3E}">
        <p14:creationId xmlns:p14="http://schemas.microsoft.com/office/powerpoint/2010/main" val="5314675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905F7E-8FCD-B247-8658-9B89ABB1145E}" type="slidenum">
              <a:rPr kumimoji="1" lang="zh-CN" altLang="en-US" smtClean="0"/>
              <a:t>109</a:t>
            </a:fld>
            <a:endParaRPr kumimoji="1" lang="zh-CN" altLang="en-US"/>
          </a:p>
        </p:txBody>
      </p:sp>
    </p:spTree>
    <p:extLst>
      <p:ext uri="{BB962C8B-B14F-4D97-AF65-F5344CB8AC3E}">
        <p14:creationId xmlns:p14="http://schemas.microsoft.com/office/powerpoint/2010/main" val="3365214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rapidbbs.cn/"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131376" y="136525"/>
            <a:ext cx="10222424" cy="725407"/>
          </a:xfrm>
        </p:spPr>
        <p:txBody>
          <a:bodyPr>
            <a:normAutofit/>
          </a:bodyPr>
          <a:lstStyle>
            <a:lvl1pPr>
              <a:defRPr sz="40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6" name="直接连接符 24"/>
          <p:cNvCxnSpPr/>
          <p:nvPr userDrawn="1"/>
        </p:nvCxnSpPr>
        <p:spPr>
          <a:xfrm>
            <a:off x="923477" y="801349"/>
            <a:ext cx="10910714" cy="0"/>
          </a:xfrm>
          <a:prstGeom prst="line">
            <a:avLst/>
          </a:prstGeom>
          <a:noFill/>
          <a:ln w="12700" cap="flat" cmpd="sng" algn="ctr">
            <a:solidFill>
              <a:schemeClr val="bg1">
                <a:lumMod val="65000"/>
              </a:schemeClr>
            </a:solidFill>
            <a:prstDash val="solid"/>
            <a:miter lim="800000"/>
          </a:ln>
          <a:effectLst/>
        </p:spPr>
      </p:cxnSp>
      <p:pic>
        <p:nvPicPr>
          <p:cNvPr id="7" name="图片 6"/>
          <p:cNvPicPr>
            <a:picLocks noChangeAspect="1"/>
          </p:cNvPicPr>
          <p:nvPr userDrawn="1"/>
        </p:nvPicPr>
        <p:blipFill>
          <a:blip r:embed="rId2"/>
          <a:stretch>
            <a:fillRect/>
          </a:stretch>
        </p:blipFill>
        <p:spPr>
          <a:xfrm>
            <a:off x="225546" y="136525"/>
            <a:ext cx="697931" cy="708097"/>
          </a:xfrm>
          <a:prstGeom prst="rect">
            <a:avLst/>
          </a:prstGeom>
          <a:noFill/>
          <a:ln>
            <a:noFill/>
          </a:ln>
          <a:effectLst>
            <a:reflection blurRad="6350" stA="50000" endA="300" endPos="38500" dist="508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B155A-6C3F-4654-B89E-25DB213E399B}" type="datetimeFigureOut">
              <a:rPr lang="zh-CN" altLang="en-US" smtClean="0"/>
              <a:t>2021/1/8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5CE2E0-6DDF-4FAE-9DBA-F1C48BF5C13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矩形 1">
            <a:hlinkClick r:id="rId2"/>
          </p:cNvPr>
          <p:cNvSpPr/>
          <p:nvPr userDrawn="1"/>
        </p:nvSpPr>
        <p:spPr bwMode="auto">
          <a:xfrm>
            <a:off x="0" y="0"/>
            <a:ext cx="12192000" cy="6858000"/>
          </a:xfrm>
          <a:prstGeom prst="rect">
            <a:avLst/>
          </a:prstGeom>
          <a:noFill/>
          <a:ln>
            <a:solidFill>
              <a:schemeClr val="tx1">
                <a:alpha val="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p>
            <a:pPr algn="ctr" defTabSz="913765" fontAlgn="base">
              <a:lnSpc>
                <a:spcPct val="90000"/>
              </a:lnSpc>
              <a:spcBef>
                <a:spcPct val="0"/>
              </a:spcBef>
              <a:spcAft>
                <a:spcPct val="0"/>
              </a:spcAft>
            </a:pPr>
            <a:endParaRPr lang="zh-CN" altLang="en-US" sz="2355" dirty="0" err="1">
              <a:gradFill>
                <a:gsLst>
                  <a:gs pos="0">
                    <a:srgbClr val="FFFFFF"/>
                  </a:gs>
                  <a:gs pos="100000">
                    <a:srgbClr val="FFFFFF"/>
                  </a:gs>
                </a:gsLst>
                <a:lin ang="5400000" scaled="0"/>
              </a:gradFill>
              <a:latin typeface="华文细黑" panose="02010600040101010101" pitchFamily="2" charset="-122"/>
              <a:ea typeface="Segoe UI" panose="020B0502040204020203" pitchFamily="34" charset="0"/>
              <a:cs typeface="Segoe UI" panose="020B0502040204020203"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2" name="矩形 11"/>
          <p:cNvSpPr/>
          <p:nvPr userDrawn="1"/>
        </p:nvSpPr>
        <p:spPr>
          <a:xfrm>
            <a:off x="3503376" y="1836078"/>
            <a:ext cx="8688625" cy="279632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a:ea typeface="微软雅黑 Light" panose="020B0502040204020203" charset="-122"/>
              <a:cs typeface="+mn-cs"/>
            </a:endParaRPr>
          </a:p>
        </p:txBody>
      </p:sp>
      <p:sp>
        <p:nvSpPr>
          <p:cNvPr id="14" name="矩形 13"/>
          <p:cNvSpPr/>
          <p:nvPr userDrawn="1"/>
        </p:nvSpPr>
        <p:spPr>
          <a:xfrm>
            <a:off x="4815704" y="1481206"/>
            <a:ext cx="7376296" cy="354873"/>
          </a:xfrm>
          <a:prstGeom prst="rect">
            <a:avLst/>
          </a:prstGeom>
          <a:pattFill prst="ltUpDiag">
            <a:fgClr>
              <a:schemeClr val="accent1"/>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a:ea typeface="微软雅黑 Light" panose="020B0502040204020203" charset="-122"/>
              <a:cs typeface="+mn-cs"/>
            </a:endParaRPr>
          </a:p>
        </p:txBody>
      </p:sp>
      <p:pic>
        <p:nvPicPr>
          <p:cNvPr id="15"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1088" y="1488810"/>
            <a:ext cx="4835696" cy="314358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5087756" y="2486887"/>
            <a:ext cx="6923430" cy="14700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5258597" y="5194231"/>
            <a:ext cx="6581747" cy="365125"/>
          </a:xfrm>
          <a:prstGeom prst="rect">
            <a:avLst/>
          </a:prstGeom>
        </p:spPr>
        <p:txBody>
          <a:bodyPr>
            <a:normAutofit/>
          </a:bodyPr>
          <a:lstStyle>
            <a:lvl1pPr marL="0" indent="0" algn="ctr">
              <a:buNone/>
              <a:defRPr sz="2400">
                <a:solidFill>
                  <a:schemeClr val="tx1">
                    <a:lumMod val="85000"/>
                    <a:lumOff val="15000"/>
                  </a:schemeClr>
                </a:solidFill>
                <a:latin typeface="微软雅黑" panose="020B0503020204020204" pitchFamily="34" charset="-122"/>
                <a:ea typeface="微软雅黑" panose="020B0503020204020204" pitchFamily="34" charset="-122"/>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5E137E13-6931-4ECB-BB5B-849FB74182C0}" type="datetimeFigureOut">
              <a:rPr lang="zh-CN" altLang="en-US" smtClean="0"/>
              <a:t>2021/1/8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23CBF4B4-C160-4F55-AC7D-1C8FF5BA05F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55A-6C3F-4654-B89E-25DB213E399B}" type="datetimeFigureOut">
              <a:rPr lang="zh-CN" altLang="en-US" smtClean="0"/>
              <a:t>2021/1/8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119.png"/></Relationships>
</file>

<file path=ppt/slides/_rels/slide10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8.xml"/><Relationship Id="rId1" Type="http://schemas.openxmlformats.org/officeDocument/2006/relationships/slideLayout" Target="../slideLayouts/slideLayout1.xml"/><Relationship Id="rId5" Type="http://schemas.openxmlformats.org/officeDocument/2006/relationships/image" Target="../media/image121.png"/><Relationship Id="rId4" Type="http://schemas.openxmlformats.org/officeDocument/2006/relationships/image" Target="../media/image25.png"/></Relationships>
</file>

<file path=ppt/slides/_rels/slide104.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74.png"/><Relationship Id="rId7" Type="http://schemas.openxmlformats.org/officeDocument/2006/relationships/image" Target="../media/image125.png"/><Relationship Id="rId2" Type="http://schemas.openxmlformats.org/officeDocument/2006/relationships/notesSlide" Target="../notesSlides/notesSlide89.xml"/><Relationship Id="rId1" Type="http://schemas.openxmlformats.org/officeDocument/2006/relationships/slideLayout" Target="../slideLayouts/slideLayout1.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7.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1.png"/><Relationship Id="rId2" Type="http://schemas.openxmlformats.org/officeDocument/2006/relationships/notesSlide" Target="../notesSlides/notesSlide91.xml"/><Relationship Id="rId1" Type="http://schemas.openxmlformats.org/officeDocument/2006/relationships/slideLayout" Target="../slideLayouts/slideLayout1.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74.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41.xml"/><Relationship Id="rId7" Type="http://schemas.openxmlformats.org/officeDocument/2006/relationships/image" Target="../media/image250.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30.png"/><Relationship Id="rId5" Type="http://schemas.openxmlformats.org/officeDocument/2006/relationships/image" Target="../media/image23.png"/><Relationship Id="rId4" Type="http://schemas.openxmlformats.org/officeDocument/2006/relationships/image" Target="../media/image220.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9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80.png"/><Relationship Id="rId5" Type="http://schemas.openxmlformats.org/officeDocument/2006/relationships/image" Target="../media/image27.png"/><Relationship Id="rId4"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45.xml"/><Relationship Id="rId7"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3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44.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tags" Target="../tags/tag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78.xml"/><Relationship Id="rId16"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7.png"/><Relationship Id="rId3" Type="http://schemas.openxmlformats.org/officeDocument/2006/relationships/image" Target="../media/image74.png"/><Relationship Id="rId7" Type="http://schemas.openxmlformats.org/officeDocument/2006/relationships/image" Target="../media/image92.png"/><Relationship Id="rId12" Type="http://schemas.openxmlformats.org/officeDocument/2006/relationships/image" Target="../media/image76.png"/><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99.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8.png"/></Relationships>
</file>

<file path=ppt/slides/_rels/slide96.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74.png"/><Relationship Id="rId7" Type="http://schemas.openxmlformats.org/officeDocument/2006/relationships/image" Target="../media/image100.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6.png"/><Relationship Id="rId4" Type="http://schemas.openxmlformats.org/officeDocument/2006/relationships/image" Target="../media/image89.png"/></Relationships>
</file>

<file path=ppt/slides/_rels/slide9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96.png"/><Relationship Id="rId5" Type="http://schemas.openxmlformats.org/officeDocument/2006/relationships/image" Target="../media/image92.png"/><Relationship Id="rId4" Type="http://schemas.openxmlformats.org/officeDocument/2006/relationships/image" Target="../media/image102.png"/></Relationships>
</file>

<file path=ppt/slides/_rels/slide98.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76.png"/><Relationship Id="rId7" Type="http://schemas.openxmlformats.org/officeDocument/2006/relationships/image" Target="../media/image103.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97.png"/><Relationship Id="rId4" Type="http://schemas.openxmlformats.org/officeDocument/2006/relationships/image" Target="../media/image89.png"/><Relationship Id="rId9" Type="http://schemas.openxmlformats.org/officeDocument/2006/relationships/image" Target="../media/image95.png"/></Relationships>
</file>

<file path=ppt/slides/_rels/slide99.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18" Type="http://schemas.openxmlformats.org/officeDocument/2006/relationships/image" Target="../media/image117.png"/><Relationship Id="rId3" Type="http://schemas.openxmlformats.org/officeDocument/2006/relationships/image" Target="../media/image74.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 Type="http://schemas.openxmlformats.org/officeDocument/2006/relationships/notesSlide" Target="../notesSlides/notesSlide84.xml"/><Relationship Id="rId16"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19" Type="http://schemas.openxmlformats.org/officeDocument/2006/relationships/image" Target="../media/image118.png"/><Relationship Id="rId4" Type="http://schemas.openxmlformats.org/officeDocument/2006/relationships/image" Target="../media/image76.png"/><Relationship Id="rId9" Type="http://schemas.openxmlformats.org/officeDocument/2006/relationships/image" Target="../media/image108.png"/><Relationship Id="rId14" Type="http://schemas.openxmlformats.org/officeDocument/2006/relationships/image" Target="../media/image1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kumimoji="1" lang="zh-CN" altLang="en-US" dirty="0"/>
              <a:t>网络空间安全导论</a:t>
            </a:r>
          </a:p>
        </p:txBody>
      </p:sp>
      <p:sp>
        <p:nvSpPr>
          <p:cNvPr id="3" name="副标题 2"/>
          <p:cNvSpPr>
            <a:spLocks noGrp="1"/>
          </p:cNvSpPr>
          <p:nvPr>
            <p:ph type="subTitle" idx="1"/>
          </p:nvPr>
        </p:nvSpPr>
        <p:spPr/>
        <p:txBody>
          <a:bodyPr>
            <a:normAutofit fontScale="92500" lnSpcReduction="10000"/>
          </a:bodyPr>
          <a:lstStyle/>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3E15431F-1E7D-455D-9FC1-3F4D4D51C8F1}"/>
              </a:ext>
            </a:extLst>
          </p:cNvPr>
          <p:cNvSpPr/>
          <p:nvPr/>
        </p:nvSpPr>
        <p:spPr>
          <a:xfrm>
            <a:off x="1053311" y="2429255"/>
            <a:ext cx="5674659" cy="2676780"/>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just"/>
            <a:endParaRPr lang="zh-CN" altLang="en-US" dirty="0"/>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5.1.2 隐私泄露的危害</a:t>
            </a:r>
          </a:p>
        </p:txBody>
      </p:sp>
      <p:sp>
        <p:nvSpPr>
          <p:cNvPr id="6" name="文本框 5"/>
          <p:cNvSpPr txBox="1"/>
          <p:nvPr/>
        </p:nvSpPr>
        <p:spPr>
          <a:xfrm>
            <a:off x="524510" y="102171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信息泄露事件统计数据</a:t>
            </a:r>
            <a:endParaRPr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rcRect b="9098"/>
          <a:stretch>
            <a:fillRect/>
          </a:stretch>
        </p:blipFill>
        <p:spPr>
          <a:xfrm>
            <a:off x="7147560" y="1426210"/>
            <a:ext cx="4543425" cy="3679825"/>
          </a:xfrm>
          <a:prstGeom prst="rect">
            <a:avLst/>
          </a:prstGeom>
        </p:spPr>
      </p:pic>
      <p:sp>
        <p:nvSpPr>
          <p:cNvPr id="5" name="文本框 4"/>
          <p:cNvSpPr txBox="1"/>
          <p:nvPr/>
        </p:nvSpPr>
        <p:spPr>
          <a:xfrm>
            <a:off x="7414260" y="5429885"/>
            <a:ext cx="4266565" cy="337185"/>
          </a:xfrm>
          <a:prstGeom prst="rect">
            <a:avLst/>
          </a:prstGeom>
          <a:noFill/>
        </p:spPr>
        <p:txBody>
          <a:bodyPr wrap="square" rtlCol="0">
            <a:spAutoFit/>
          </a:bodyPr>
          <a:lstStyle/>
          <a:p>
            <a:r>
              <a:rPr lang="en-US" altLang="zh-CN" sz="1600"/>
              <a:t>2019</a:t>
            </a:r>
            <a:r>
              <a:rPr lang="zh-CN" altLang="en-US" sz="1600"/>
              <a:t>年</a:t>
            </a:r>
            <a:r>
              <a:rPr lang="en-US" altLang="zh-CN" sz="1600"/>
              <a:t>Q3</a:t>
            </a:r>
            <a:r>
              <a:rPr lang="zh-CN" altLang="en-US" sz="1600"/>
              <a:t>季度前全球数据泄露事件数量概览</a:t>
            </a:r>
          </a:p>
        </p:txBody>
      </p:sp>
      <p:sp>
        <p:nvSpPr>
          <p:cNvPr id="7" name="文本框 6"/>
          <p:cNvSpPr txBox="1"/>
          <p:nvPr/>
        </p:nvSpPr>
        <p:spPr>
          <a:xfrm>
            <a:off x="1364098" y="2639313"/>
            <a:ext cx="4617253" cy="2030095"/>
          </a:xfrm>
          <a:prstGeom prst="rect">
            <a:avLst/>
          </a:prstGeom>
          <a:noFill/>
        </p:spPr>
        <p:txBody>
          <a:bodyPr wrap="square" rtlCol="0">
            <a:spAutoFit/>
          </a:bodyPr>
          <a:lstStyle/>
          <a:p>
            <a:pPr algn="l"/>
            <a:r>
              <a:rPr lang="en-US" dirty="0">
                <a:latin typeface="微软雅黑" panose="020B0503020204020204" pitchFamily="34" charset="-122"/>
                <a:ea typeface="微软雅黑" panose="020B0503020204020204" pitchFamily="34" charset="-122"/>
              </a:rPr>
              <a:t> </a:t>
            </a:r>
            <a:endParaRPr dirty="0">
              <a:latin typeface="微软雅黑" panose="020B0503020204020204" pitchFamily="34" charset="-122"/>
              <a:ea typeface="微软雅黑" panose="020B0503020204020204" pitchFamily="34" charset="-122"/>
            </a:endParaRPr>
          </a:p>
          <a:p>
            <a:pPr algn="l"/>
            <a:r>
              <a:rPr dirty="0">
                <a:latin typeface="微软雅黑" panose="020B0503020204020204" pitchFamily="34" charset="-122"/>
                <a:ea typeface="微软雅黑" panose="020B0503020204020204" pitchFamily="34" charset="-122"/>
              </a:rPr>
              <a:t>《2018年数据泄露水平指数》</a:t>
            </a:r>
            <a:r>
              <a:rPr 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r>
              <a:rPr dirty="0">
                <a:latin typeface="微软雅黑" panose="020B0503020204020204" pitchFamily="34" charset="-122"/>
                <a:ea typeface="微软雅黑" panose="020B0503020204020204" pitchFamily="34" charset="-122"/>
              </a:rPr>
              <a:t>2018年上半年，全球发生了945起较大型的数据泄露事件，其中社交媒体领域共发生了6次重大数据泄露事件</a:t>
            </a:r>
            <a:r>
              <a:rPr 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r>
              <a:rPr dirty="0">
                <a:latin typeface="微软雅黑" panose="020B0503020204020204" pitchFamily="34" charset="-122"/>
                <a:ea typeface="微软雅黑" panose="020B0503020204020204" pitchFamily="34" charset="-122"/>
              </a:rPr>
              <a:t>该年共计有45亿条数据被泄露，该数量与2017年相比数量增加了133％。</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安全多方计算的应用</a:t>
            </a:r>
          </a:p>
        </p:txBody>
      </p:sp>
      <p:sp>
        <p:nvSpPr>
          <p:cNvPr id="41" name="文本框 40">
            <a:extLst>
              <a:ext uri="{FF2B5EF4-FFF2-40B4-BE49-F238E27FC236}">
                <a16:creationId xmlns:a16="http://schemas.microsoft.com/office/drawing/2014/main" id="{1A8623F7-3860-45C2-B75D-67A42A7F021E}"/>
              </a:ext>
            </a:extLst>
          </p:cNvPr>
          <p:cNvSpPr txBox="1"/>
          <p:nvPr/>
        </p:nvSpPr>
        <p:spPr>
          <a:xfrm>
            <a:off x="1382061" y="1847087"/>
            <a:ext cx="9209739"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zh-CN" dirty="0">
                <a:latin typeface="微软雅黑" panose="020B0503020204020204" pitchFamily="34" charset="-122"/>
                <a:ea typeface="微软雅黑" panose="020B0503020204020204" pitchFamily="34" charset="-122"/>
              </a:rPr>
              <a:t>由于安全多方计算允许多个参与者通过使用各种加密技术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在不实际共享输入的地方对数据进行聚合计算，因此被重点应用在高效并行分布式机器学习中。</a:t>
            </a:r>
            <a:endParaRPr lang="en-US" altLang="zh-CN" dirty="0">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2C082197-4466-4BCD-9D79-CBE8AAAACB3E}"/>
              </a:ext>
            </a:extLst>
          </p:cNvPr>
          <p:cNvSpPr/>
          <p:nvPr/>
        </p:nvSpPr>
        <p:spPr>
          <a:xfrm>
            <a:off x="5390604" y="3061141"/>
            <a:ext cx="1828800" cy="621417"/>
          </a:xfrm>
          <a:prstGeom prst="ellipse">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l">
              <a:lnSpc>
                <a:spcPct val="125000"/>
              </a:lnSpc>
              <a:spcBef>
                <a:spcPts val="600"/>
              </a:spcBef>
              <a:buClr>
                <a:srgbClr val="0F1249"/>
              </a:buClr>
              <a:buSzPct val="65000"/>
            </a:pPr>
            <a:r>
              <a:rPr lang="zh-CN" altLang="en-US" sz="2000" dirty="0">
                <a:latin typeface="微软雅黑" panose="020B0503020204020204" pitchFamily="34" charset="-122"/>
                <a:ea typeface="微软雅黑" panose="020B0503020204020204" pitchFamily="34" charset="-122"/>
              </a:rPr>
              <a:t>  服务器</a:t>
            </a:r>
          </a:p>
        </p:txBody>
      </p:sp>
      <p:sp>
        <p:nvSpPr>
          <p:cNvPr id="7" name="椭圆 6">
            <a:extLst>
              <a:ext uri="{FF2B5EF4-FFF2-40B4-BE49-F238E27FC236}">
                <a16:creationId xmlns:a16="http://schemas.microsoft.com/office/drawing/2014/main" id="{EBC242A6-1C09-428D-9693-D92E67BF2800}"/>
              </a:ext>
            </a:extLst>
          </p:cNvPr>
          <p:cNvSpPr/>
          <p:nvPr/>
        </p:nvSpPr>
        <p:spPr>
          <a:xfrm>
            <a:off x="2876004" y="5129533"/>
            <a:ext cx="1316372" cy="523138"/>
          </a:xfrm>
          <a:prstGeom prst="ellipse">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l">
              <a:lnSpc>
                <a:spcPct val="125000"/>
              </a:lnSpc>
              <a:spcBef>
                <a:spcPts val="600"/>
              </a:spcBef>
              <a:buClr>
                <a:srgbClr val="0F1249"/>
              </a:buClr>
              <a:buSzPct val="65000"/>
            </a:pPr>
            <a:r>
              <a:rPr lang="zh-CN" altLang="en-US" sz="1600" dirty="0">
                <a:latin typeface="微软雅黑" panose="020B0503020204020204" pitchFamily="34" charset="-122"/>
                <a:ea typeface="微软雅黑" panose="020B0503020204020204" pitchFamily="34" charset="-122"/>
              </a:rPr>
              <a:t>客户端</a:t>
            </a:r>
          </a:p>
        </p:txBody>
      </p:sp>
      <p:sp>
        <p:nvSpPr>
          <p:cNvPr id="9" name="椭圆 8">
            <a:extLst>
              <a:ext uri="{FF2B5EF4-FFF2-40B4-BE49-F238E27FC236}">
                <a16:creationId xmlns:a16="http://schemas.microsoft.com/office/drawing/2014/main" id="{2C116208-B0A5-4635-AEDE-623B6BD5EFBF}"/>
              </a:ext>
            </a:extLst>
          </p:cNvPr>
          <p:cNvSpPr/>
          <p:nvPr/>
        </p:nvSpPr>
        <p:spPr>
          <a:xfrm>
            <a:off x="5931022" y="5129533"/>
            <a:ext cx="1364582" cy="523138"/>
          </a:xfrm>
          <a:prstGeom prst="ellipse">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l">
              <a:lnSpc>
                <a:spcPct val="125000"/>
              </a:lnSpc>
              <a:spcBef>
                <a:spcPts val="600"/>
              </a:spcBef>
              <a:buClr>
                <a:srgbClr val="0F1249"/>
              </a:buClr>
              <a:buSzPct val="65000"/>
            </a:pPr>
            <a:r>
              <a:rPr lang="zh-CN" altLang="en-US" sz="1600" dirty="0">
                <a:latin typeface="微软雅黑" panose="020B0503020204020204" pitchFamily="34" charset="-122"/>
                <a:ea typeface="微软雅黑" panose="020B0503020204020204" pitchFamily="34" charset="-122"/>
              </a:rPr>
              <a:t>客户端</a:t>
            </a:r>
          </a:p>
        </p:txBody>
      </p:sp>
      <p:sp>
        <p:nvSpPr>
          <p:cNvPr id="10" name="文本框 9">
            <a:extLst>
              <a:ext uri="{FF2B5EF4-FFF2-40B4-BE49-F238E27FC236}">
                <a16:creationId xmlns:a16="http://schemas.microsoft.com/office/drawing/2014/main" id="{20E0B8F5-925D-4EE0-BF1E-8D17019D2BC6}"/>
              </a:ext>
            </a:extLst>
          </p:cNvPr>
          <p:cNvSpPr txBox="1"/>
          <p:nvPr/>
        </p:nvSpPr>
        <p:spPr>
          <a:xfrm>
            <a:off x="9505404" y="5129533"/>
            <a:ext cx="1066800" cy="400110"/>
          </a:xfrm>
          <a:prstGeom prst="rect">
            <a:avLst/>
          </a:prstGeom>
          <a:noFill/>
        </p:spPr>
        <p:txBody>
          <a:bodyPr wrap="square" rtlCol="0">
            <a:spAutoFit/>
          </a:bodyPr>
          <a:lstStyle/>
          <a:p>
            <a:pPr algn="l">
              <a:spcBef>
                <a:spcPts val="600"/>
              </a:spcBef>
              <a:spcAft>
                <a:spcPts val="600"/>
              </a:spcAft>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2227B5F1-9FD0-44AC-B660-DC1D1DFBFA55}"/>
              </a:ext>
            </a:extLst>
          </p:cNvPr>
          <p:cNvCxnSpPr>
            <a:cxnSpLocks/>
            <a:endCxn id="7" idx="0"/>
          </p:cNvCxnSpPr>
          <p:nvPr/>
        </p:nvCxnSpPr>
        <p:spPr>
          <a:xfrm flipH="1">
            <a:off x="3534190" y="3591554"/>
            <a:ext cx="2012348" cy="153797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7B5FC5D-DB74-48F7-8DAF-0C321E57F1D4}"/>
              </a:ext>
            </a:extLst>
          </p:cNvPr>
          <p:cNvCxnSpPr>
            <a:cxnSpLocks/>
          </p:cNvCxnSpPr>
          <p:nvPr/>
        </p:nvCxnSpPr>
        <p:spPr>
          <a:xfrm>
            <a:off x="6339689" y="3696963"/>
            <a:ext cx="157507" cy="14325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435D45A-89EF-496D-8954-9004BDEA853A}"/>
              </a:ext>
            </a:extLst>
          </p:cNvPr>
          <p:cNvCxnSpPr>
            <a:cxnSpLocks/>
            <a:endCxn id="10" idx="1"/>
          </p:cNvCxnSpPr>
          <p:nvPr/>
        </p:nvCxnSpPr>
        <p:spPr>
          <a:xfrm>
            <a:off x="6737084" y="3719797"/>
            <a:ext cx="2768320" cy="16097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弧形 13">
            <a:extLst>
              <a:ext uri="{FF2B5EF4-FFF2-40B4-BE49-F238E27FC236}">
                <a16:creationId xmlns:a16="http://schemas.microsoft.com/office/drawing/2014/main" id="{A8B4173C-A672-41B3-805A-FCCDAFA1F6A6}"/>
              </a:ext>
            </a:extLst>
          </p:cNvPr>
          <p:cNvSpPr/>
          <p:nvPr/>
        </p:nvSpPr>
        <p:spPr>
          <a:xfrm>
            <a:off x="7114527" y="3023902"/>
            <a:ext cx="1143000" cy="917202"/>
          </a:xfrm>
          <a:prstGeom prst="arc">
            <a:avLst>
              <a:gd name="adj1" fmla="val 12304714"/>
              <a:gd name="adj2" fmla="val 1061656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弧形 14">
            <a:extLst>
              <a:ext uri="{FF2B5EF4-FFF2-40B4-BE49-F238E27FC236}">
                <a16:creationId xmlns:a16="http://schemas.microsoft.com/office/drawing/2014/main" id="{0BD3AB8B-F856-4EE0-97CF-5DEBE15208DE}"/>
              </a:ext>
            </a:extLst>
          </p:cNvPr>
          <p:cNvSpPr/>
          <p:nvPr/>
        </p:nvSpPr>
        <p:spPr>
          <a:xfrm>
            <a:off x="2274731" y="4781916"/>
            <a:ext cx="703291" cy="923330"/>
          </a:xfrm>
          <a:prstGeom prst="arc">
            <a:avLst>
              <a:gd name="adj1" fmla="val 2304251"/>
              <a:gd name="adj2" fmla="val 0"/>
            </a:avLst>
          </a:prstGeom>
          <a:ln w="285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5A20CA4-3144-481D-A9CC-091A8C24D343}"/>
              </a:ext>
            </a:extLst>
          </p:cNvPr>
          <p:cNvSpPr txBox="1"/>
          <p:nvPr/>
        </p:nvSpPr>
        <p:spPr>
          <a:xfrm>
            <a:off x="2805167" y="3890971"/>
            <a:ext cx="2508580"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全局模型参数</a:t>
            </a:r>
          </a:p>
        </p:txBody>
      </p:sp>
      <p:sp>
        <p:nvSpPr>
          <p:cNvPr id="17" name="文本框 16">
            <a:extLst>
              <a:ext uri="{FF2B5EF4-FFF2-40B4-BE49-F238E27FC236}">
                <a16:creationId xmlns:a16="http://schemas.microsoft.com/office/drawing/2014/main" id="{50D7EEDC-A0F4-4EB9-A9C6-DD3BEA8D4EE4}"/>
              </a:ext>
            </a:extLst>
          </p:cNvPr>
          <p:cNvSpPr txBox="1"/>
          <p:nvPr/>
        </p:nvSpPr>
        <p:spPr>
          <a:xfrm>
            <a:off x="711594" y="4990443"/>
            <a:ext cx="1572148" cy="646331"/>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基于本地数据计算梯度</a:t>
            </a:r>
          </a:p>
        </p:txBody>
      </p:sp>
      <p:cxnSp>
        <p:nvCxnSpPr>
          <p:cNvPr id="18" name="直接箭头连接符 17">
            <a:extLst>
              <a:ext uri="{FF2B5EF4-FFF2-40B4-BE49-F238E27FC236}">
                <a16:creationId xmlns:a16="http://schemas.microsoft.com/office/drawing/2014/main" id="{02BF1A4E-DD5F-4174-AFAA-708DD217ECC6}"/>
              </a:ext>
            </a:extLst>
          </p:cNvPr>
          <p:cNvCxnSpPr>
            <a:cxnSpLocks/>
            <a:endCxn id="6" idx="3"/>
          </p:cNvCxnSpPr>
          <p:nvPr/>
        </p:nvCxnSpPr>
        <p:spPr>
          <a:xfrm flipV="1">
            <a:off x="3750410" y="3591554"/>
            <a:ext cx="1908016" cy="1537979"/>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8B0D702-F62C-4C64-A5BF-E4A52CD4198C}"/>
              </a:ext>
            </a:extLst>
          </p:cNvPr>
          <p:cNvSpPr txBox="1"/>
          <p:nvPr/>
        </p:nvSpPr>
        <p:spPr>
          <a:xfrm>
            <a:off x="4615955" y="4292973"/>
            <a:ext cx="1499662"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梯度</a:t>
            </a:r>
          </a:p>
        </p:txBody>
      </p:sp>
      <p:cxnSp>
        <p:nvCxnSpPr>
          <p:cNvPr id="20" name="直接箭头连接符 19">
            <a:extLst>
              <a:ext uri="{FF2B5EF4-FFF2-40B4-BE49-F238E27FC236}">
                <a16:creationId xmlns:a16="http://schemas.microsoft.com/office/drawing/2014/main" id="{508F8098-2E08-4073-8ABA-79215E7ED52A}"/>
              </a:ext>
            </a:extLst>
          </p:cNvPr>
          <p:cNvCxnSpPr>
            <a:cxnSpLocks/>
          </p:cNvCxnSpPr>
          <p:nvPr/>
        </p:nvCxnSpPr>
        <p:spPr>
          <a:xfrm flipH="1" flipV="1">
            <a:off x="6431728" y="3682559"/>
            <a:ext cx="249055" cy="1446974"/>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7AF32CA-E766-4543-BE3B-90F9FB0A39A0}"/>
              </a:ext>
            </a:extLst>
          </p:cNvPr>
          <p:cNvCxnSpPr>
            <a:cxnSpLocks/>
          </p:cNvCxnSpPr>
          <p:nvPr/>
        </p:nvCxnSpPr>
        <p:spPr>
          <a:xfrm flipH="1" flipV="1">
            <a:off x="6785364" y="3659200"/>
            <a:ext cx="2948642" cy="1538716"/>
          </a:xfrm>
          <a:prstGeom prst="straightConnector1">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84401C2-E7E0-4A34-B2C4-42F6DC0B2BB2}"/>
              </a:ext>
            </a:extLst>
          </p:cNvPr>
          <p:cNvSpPr txBox="1"/>
          <p:nvPr/>
        </p:nvSpPr>
        <p:spPr>
          <a:xfrm>
            <a:off x="6092551" y="4110911"/>
            <a:ext cx="358366"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111C48A-CC43-4650-B816-3CE62DB9F585}"/>
              </a:ext>
            </a:extLst>
          </p:cNvPr>
          <p:cNvSpPr txBox="1"/>
          <p:nvPr/>
        </p:nvSpPr>
        <p:spPr>
          <a:xfrm>
            <a:off x="6783363" y="4470265"/>
            <a:ext cx="316362"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C93C981-B4AF-4CD6-9406-193C7D4703CB}"/>
              </a:ext>
            </a:extLst>
          </p:cNvPr>
          <p:cNvSpPr txBox="1"/>
          <p:nvPr/>
        </p:nvSpPr>
        <p:spPr>
          <a:xfrm>
            <a:off x="7506844" y="4292973"/>
            <a:ext cx="358366"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36B40801-524F-4CA4-892E-2339BAB4A42D}"/>
              </a:ext>
            </a:extLst>
          </p:cNvPr>
          <p:cNvSpPr txBox="1"/>
          <p:nvPr/>
        </p:nvSpPr>
        <p:spPr>
          <a:xfrm>
            <a:off x="8741691" y="4404775"/>
            <a:ext cx="316362"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6" name="弧形 25">
            <a:extLst>
              <a:ext uri="{FF2B5EF4-FFF2-40B4-BE49-F238E27FC236}">
                <a16:creationId xmlns:a16="http://schemas.microsoft.com/office/drawing/2014/main" id="{2A067017-E80D-4EDA-86CA-36CC92ED2E1B}"/>
              </a:ext>
            </a:extLst>
          </p:cNvPr>
          <p:cNvSpPr/>
          <p:nvPr/>
        </p:nvSpPr>
        <p:spPr>
          <a:xfrm>
            <a:off x="5351447" y="4781916"/>
            <a:ext cx="741103" cy="923330"/>
          </a:xfrm>
          <a:prstGeom prst="arc">
            <a:avLst>
              <a:gd name="adj1" fmla="val 2606506"/>
              <a:gd name="adj2" fmla="val 0"/>
            </a:avLst>
          </a:prstGeom>
          <a:ln w="285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A64A2650-F614-43DA-A6CB-18F27F01FCA9}"/>
              </a:ext>
            </a:extLst>
          </p:cNvPr>
          <p:cNvSpPr txBox="1"/>
          <p:nvPr/>
        </p:nvSpPr>
        <p:spPr>
          <a:xfrm>
            <a:off x="5077528" y="5086329"/>
            <a:ext cx="369911"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2. </a:t>
            </a:r>
            <a:endParaRPr lang="zh-CN" altLang="en-US" dirty="0">
              <a:latin typeface="微软雅黑" panose="020B0503020204020204" pitchFamily="34" charset="-122"/>
              <a:ea typeface="微软雅黑" panose="020B0503020204020204" pitchFamily="34" charset="-122"/>
            </a:endParaRPr>
          </a:p>
        </p:txBody>
      </p:sp>
      <p:sp>
        <p:nvSpPr>
          <p:cNvPr id="28" name="弧形 27">
            <a:extLst>
              <a:ext uri="{FF2B5EF4-FFF2-40B4-BE49-F238E27FC236}">
                <a16:creationId xmlns:a16="http://schemas.microsoft.com/office/drawing/2014/main" id="{3BC8B101-B5D2-40BD-81D1-63E79246E8BE}"/>
              </a:ext>
            </a:extLst>
          </p:cNvPr>
          <p:cNvSpPr/>
          <p:nvPr/>
        </p:nvSpPr>
        <p:spPr>
          <a:xfrm rot="10800000">
            <a:off x="9782286" y="4955481"/>
            <a:ext cx="741103" cy="923330"/>
          </a:xfrm>
          <a:prstGeom prst="arc">
            <a:avLst>
              <a:gd name="adj1" fmla="val 2606506"/>
              <a:gd name="adj2" fmla="val 0"/>
            </a:avLst>
          </a:prstGeom>
          <a:ln w="2857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54AAF49-F33C-4103-AB26-D992515CB111}"/>
              </a:ext>
            </a:extLst>
          </p:cNvPr>
          <p:cNvSpPr txBox="1"/>
          <p:nvPr/>
        </p:nvSpPr>
        <p:spPr>
          <a:xfrm>
            <a:off x="10463296" y="5164505"/>
            <a:ext cx="369911" cy="369332"/>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2. </a:t>
            </a:r>
            <a:endParaRPr lang="zh-CN" altLang="en-US"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7344C14B-CD17-449A-95BF-07FF33A7B399}"/>
              </a:ext>
            </a:extLst>
          </p:cNvPr>
          <p:cNvSpPr txBox="1"/>
          <p:nvPr/>
        </p:nvSpPr>
        <p:spPr>
          <a:xfrm>
            <a:off x="8258519" y="3039670"/>
            <a:ext cx="2768321" cy="646331"/>
          </a:xfrm>
          <a:prstGeom prst="rect">
            <a:avLst/>
          </a:prstGeom>
          <a:noFill/>
        </p:spPr>
        <p:txBody>
          <a:bodyPr wrap="square" rtlCol="0">
            <a:spAutoFit/>
          </a:bodyPr>
          <a:lstStyle/>
          <a:p>
            <a:pPr algn="l">
              <a:spcBef>
                <a:spcPts val="600"/>
              </a:spcBef>
              <a:spcAft>
                <a:spcPts val="600"/>
              </a:spcAft>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聚合梯度更新全局参数继续执行第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步直到收敛</a:t>
            </a:r>
          </a:p>
        </p:txBody>
      </p:sp>
      <p:sp>
        <p:nvSpPr>
          <p:cNvPr id="3" name="文本框 2">
            <a:extLst>
              <a:ext uri="{FF2B5EF4-FFF2-40B4-BE49-F238E27FC236}">
                <a16:creationId xmlns:a16="http://schemas.microsoft.com/office/drawing/2014/main" id="{A01BA33D-505E-4366-91C6-7D12FBA5C67D}"/>
              </a:ext>
            </a:extLst>
          </p:cNvPr>
          <p:cNvSpPr txBox="1"/>
          <p:nvPr/>
        </p:nvSpPr>
        <p:spPr>
          <a:xfrm>
            <a:off x="716514" y="2884288"/>
            <a:ext cx="226150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分布式机器学习：</a:t>
            </a:r>
          </a:p>
        </p:txBody>
      </p:sp>
      <p:sp>
        <p:nvSpPr>
          <p:cNvPr id="33" name="文本框 32">
            <a:extLst>
              <a:ext uri="{FF2B5EF4-FFF2-40B4-BE49-F238E27FC236}">
                <a16:creationId xmlns:a16="http://schemas.microsoft.com/office/drawing/2014/main" id="{7F56E970-61BF-456A-AFBC-18C63D084A8F}"/>
              </a:ext>
            </a:extLst>
          </p:cNvPr>
          <p:cNvSpPr txBox="1"/>
          <p:nvPr/>
        </p:nvSpPr>
        <p:spPr>
          <a:xfrm>
            <a:off x="1382061" y="6089790"/>
            <a:ext cx="9574410"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l"/>
            <a:r>
              <a:rPr lang="zh-CN" altLang="en-US" dirty="0">
                <a:solidFill>
                  <a:schemeClr val="tx1"/>
                </a:solidFill>
                <a:latin typeface="微软雅黑" panose="020B0503020204020204" pitchFamily="34" charset="-122"/>
                <a:ea typeface="微软雅黑" panose="020B0503020204020204" pitchFamily="34" charset="-122"/>
              </a:rPr>
              <a:t>例如</a:t>
            </a:r>
            <a:r>
              <a:rPr lang="en-US" altLang="zh-CN" dirty="0">
                <a:solidFill>
                  <a:schemeClr val="tx1"/>
                </a:solidFill>
                <a:latin typeface="微软雅黑" panose="020B0503020204020204" pitchFamily="34" charset="-122"/>
                <a:ea typeface="微软雅黑" panose="020B0503020204020204" pitchFamily="34" charset="-122"/>
              </a:rPr>
              <a:t>Vaidya </a:t>
            </a:r>
            <a:r>
              <a:rPr lang="zh-CN" altLang="en-US" dirty="0">
                <a:solidFill>
                  <a:schemeClr val="tx1"/>
                </a:solidFill>
                <a:latin typeface="微软雅黑" panose="020B0503020204020204" pitchFamily="34" charset="-122"/>
                <a:ea typeface="微软雅黑" panose="020B0503020204020204" pitchFamily="34" charset="-122"/>
              </a:rPr>
              <a:t>等人针对任意划分的数据</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提出一种基于安全多方计算的</a:t>
            </a:r>
            <a:r>
              <a:rPr lang="en-US" altLang="zh-CN" dirty="0">
                <a:solidFill>
                  <a:schemeClr val="tx1"/>
                </a:solidFill>
                <a:latin typeface="微软雅黑" panose="020B0503020204020204" pitchFamily="34" charset="-122"/>
                <a:ea typeface="微软雅黑" panose="020B0503020204020204" pitchFamily="34" charset="-122"/>
              </a:rPr>
              <a:t>k-means </a:t>
            </a:r>
            <a:r>
              <a:rPr lang="zh-CN" altLang="en-US" dirty="0">
                <a:solidFill>
                  <a:schemeClr val="tx1"/>
                </a:solidFill>
                <a:latin typeface="微软雅黑" panose="020B0503020204020204" pitchFamily="34" charset="-122"/>
                <a:ea typeface="微软雅黑" panose="020B0503020204020204" pitchFamily="34" charset="-122"/>
              </a:rPr>
              <a:t>聚类算法。各方在不向对方披露各自数据的情况下，交换必要信息，在整个数据上协同执行</a:t>
            </a:r>
            <a:r>
              <a:rPr lang="en-US" altLang="zh-CN" dirty="0">
                <a:solidFill>
                  <a:schemeClr val="tx1"/>
                </a:solidFill>
                <a:latin typeface="微软雅黑" panose="020B0503020204020204" pitchFamily="34" charset="-122"/>
                <a:ea typeface="微软雅黑" panose="020B0503020204020204" pitchFamily="34" charset="-122"/>
              </a:rPr>
              <a:t>k-means </a:t>
            </a:r>
            <a:r>
              <a:rPr lang="zh-CN" altLang="en-US" dirty="0">
                <a:solidFill>
                  <a:schemeClr val="tx1"/>
                </a:solidFill>
                <a:latin typeface="微软雅黑" panose="020B0503020204020204" pitchFamily="34" charset="-122"/>
                <a:ea typeface="微软雅黑" panose="020B0503020204020204" pitchFamily="34" charset="-122"/>
              </a:rPr>
              <a:t>计算。</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96574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安全多方计算优势和挑战</a:t>
            </a:r>
          </a:p>
        </p:txBody>
      </p:sp>
      <p:sp>
        <p:nvSpPr>
          <p:cNvPr id="5" name="文本框 4">
            <a:extLst>
              <a:ext uri="{FF2B5EF4-FFF2-40B4-BE49-F238E27FC236}">
                <a16:creationId xmlns:a16="http://schemas.microsoft.com/office/drawing/2014/main" id="{4A2BCC9C-CB07-4305-8B11-5BD7D253FE21}"/>
              </a:ext>
            </a:extLst>
          </p:cNvPr>
          <p:cNvSpPr txBox="1"/>
          <p:nvPr/>
        </p:nvSpPr>
        <p:spPr>
          <a:xfrm>
            <a:off x="2289492" y="3178930"/>
            <a:ext cx="7613015" cy="1198880"/>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比较安全和准确</a:t>
            </a: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涉及到的加密技术计算开销、通信开销也较高，是以牺牲费用为前提提高隐私保护度的。 目前，对于安全多方计算的研究主要集中于降低计算开销、优化分布式计算协议等。</a:t>
            </a:r>
          </a:p>
        </p:txBody>
      </p:sp>
    </p:spTree>
    <p:extLst>
      <p:ext uri="{BB962C8B-B14F-4D97-AF65-F5344CB8AC3E}">
        <p14:creationId xmlns:p14="http://schemas.microsoft.com/office/powerpoint/2010/main" val="35878241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5.5.2 百万富翁协议</a:t>
            </a:r>
          </a:p>
        </p:txBody>
      </p:sp>
      <p:sp>
        <p:nvSpPr>
          <p:cNvPr id="3" name="文本框 2"/>
          <p:cNvSpPr txBox="1"/>
          <p:nvPr/>
        </p:nvSpPr>
        <p:spPr>
          <a:xfrm>
            <a:off x="1387929" y="1952625"/>
            <a:ext cx="9339941" cy="923330"/>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安全多方计算起源于华裔科学家、2000年图灵奖获得者姚期智教授1982年提出的百万富翁问题，这是第一个安全双方计算问题</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百万富翁Alice和Bob想相互比较一下谁更富有，但是他们都不想让对方知道自己拥有多少财富，</a:t>
            </a:r>
            <a:r>
              <a:rPr lang="zh-CN" altLang="en-US" dirty="0">
                <a:latin typeface="微软雅黑" panose="020B0503020204020204" pitchFamily="34" charset="-122"/>
                <a:ea typeface="微软雅黑" panose="020B0503020204020204" pitchFamily="34" charset="-122"/>
              </a:rPr>
              <a:t>如何</a:t>
            </a:r>
            <a:r>
              <a:rPr lang="en-US" altLang="zh-CN" dirty="0">
                <a:latin typeface="微软雅黑" panose="020B0503020204020204" pitchFamily="34" charset="-122"/>
                <a:ea typeface="微软雅黑" panose="020B0503020204020204" pitchFamily="34" charset="-122"/>
              </a:rPr>
              <a:t>不借助第三方比较两个人的财富多少</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FE801-EAA9-451A-88D8-964ADA39EFE9}"/>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百万富翁问题</a:t>
            </a:r>
          </a:p>
        </p:txBody>
      </p:sp>
      <p:pic>
        <p:nvPicPr>
          <p:cNvPr id="9" name="图片 8">
            <a:extLst>
              <a:ext uri="{FF2B5EF4-FFF2-40B4-BE49-F238E27FC236}">
                <a16:creationId xmlns:a16="http://schemas.microsoft.com/office/drawing/2014/main" id="{126D267F-C91B-4A59-9DA1-268108752A4C}"/>
              </a:ext>
            </a:extLst>
          </p:cNvPr>
          <p:cNvPicPr>
            <a:picLocks noChangeAspect="1"/>
          </p:cNvPicPr>
          <p:nvPr/>
        </p:nvPicPr>
        <p:blipFill>
          <a:blip r:embed="rId3"/>
          <a:stretch>
            <a:fillRect/>
          </a:stretch>
        </p:blipFill>
        <p:spPr>
          <a:xfrm>
            <a:off x="2907816" y="4806308"/>
            <a:ext cx="1124839" cy="1124839"/>
          </a:xfrm>
          <a:prstGeom prst="rect">
            <a:avLst/>
          </a:prstGeom>
        </p:spPr>
      </p:pic>
      <p:pic>
        <p:nvPicPr>
          <p:cNvPr id="10" name="图片 9">
            <a:extLst>
              <a:ext uri="{FF2B5EF4-FFF2-40B4-BE49-F238E27FC236}">
                <a16:creationId xmlns:a16="http://schemas.microsoft.com/office/drawing/2014/main" id="{84FBBCE1-E8B4-48E6-BDCB-99CD292C4FAD}"/>
              </a:ext>
            </a:extLst>
          </p:cNvPr>
          <p:cNvPicPr>
            <a:picLocks noChangeAspect="1"/>
          </p:cNvPicPr>
          <p:nvPr/>
        </p:nvPicPr>
        <p:blipFill>
          <a:blip r:embed="rId3"/>
          <a:stretch>
            <a:fillRect/>
          </a:stretch>
        </p:blipFill>
        <p:spPr>
          <a:xfrm>
            <a:off x="7328558" y="4879233"/>
            <a:ext cx="1124839" cy="1124839"/>
          </a:xfrm>
          <a:prstGeom prst="rect">
            <a:avLst/>
          </a:prstGeom>
        </p:spPr>
      </p:pic>
      <p:pic>
        <p:nvPicPr>
          <p:cNvPr id="14" name="图片 13">
            <a:extLst>
              <a:ext uri="{FF2B5EF4-FFF2-40B4-BE49-F238E27FC236}">
                <a16:creationId xmlns:a16="http://schemas.microsoft.com/office/drawing/2014/main" id="{FC63EA9C-FABA-49C4-8FA5-F7CEF2051A2A}"/>
              </a:ext>
            </a:extLst>
          </p:cNvPr>
          <p:cNvPicPr>
            <a:picLocks noChangeAspect="1"/>
          </p:cNvPicPr>
          <p:nvPr/>
        </p:nvPicPr>
        <p:blipFill>
          <a:blip r:embed="rId4"/>
          <a:stretch>
            <a:fillRect/>
          </a:stretch>
        </p:blipFill>
        <p:spPr>
          <a:xfrm>
            <a:off x="2136757" y="5058233"/>
            <a:ext cx="627849" cy="627849"/>
          </a:xfrm>
          <a:prstGeom prst="rect">
            <a:avLst/>
          </a:prstGeom>
        </p:spPr>
      </p:pic>
      <p:pic>
        <p:nvPicPr>
          <p:cNvPr id="15" name="图片 14">
            <a:extLst>
              <a:ext uri="{FF2B5EF4-FFF2-40B4-BE49-F238E27FC236}">
                <a16:creationId xmlns:a16="http://schemas.microsoft.com/office/drawing/2014/main" id="{2D609D11-02EA-45E6-95BE-0D2F6B5208CA}"/>
              </a:ext>
            </a:extLst>
          </p:cNvPr>
          <p:cNvPicPr>
            <a:picLocks noChangeAspect="1"/>
          </p:cNvPicPr>
          <p:nvPr/>
        </p:nvPicPr>
        <p:blipFill>
          <a:blip r:embed="rId4"/>
          <a:stretch>
            <a:fillRect/>
          </a:stretch>
        </p:blipFill>
        <p:spPr>
          <a:xfrm>
            <a:off x="1636289" y="5054805"/>
            <a:ext cx="627849" cy="627849"/>
          </a:xfrm>
          <a:prstGeom prst="rect">
            <a:avLst/>
          </a:prstGeom>
        </p:spPr>
      </p:pic>
      <p:pic>
        <p:nvPicPr>
          <p:cNvPr id="16" name="图片 15">
            <a:extLst>
              <a:ext uri="{FF2B5EF4-FFF2-40B4-BE49-F238E27FC236}">
                <a16:creationId xmlns:a16="http://schemas.microsoft.com/office/drawing/2014/main" id="{D2B5DDD1-703D-4380-BD39-256B6BD07976}"/>
              </a:ext>
            </a:extLst>
          </p:cNvPr>
          <p:cNvPicPr>
            <a:picLocks noChangeAspect="1"/>
          </p:cNvPicPr>
          <p:nvPr/>
        </p:nvPicPr>
        <p:blipFill>
          <a:blip r:embed="rId4"/>
          <a:stretch>
            <a:fillRect/>
          </a:stretch>
        </p:blipFill>
        <p:spPr>
          <a:xfrm>
            <a:off x="8560845" y="5054805"/>
            <a:ext cx="627849" cy="627849"/>
          </a:xfrm>
          <a:prstGeom prst="rect">
            <a:avLst/>
          </a:prstGeom>
        </p:spPr>
      </p:pic>
      <p:pic>
        <p:nvPicPr>
          <p:cNvPr id="17" name="图片 16">
            <a:extLst>
              <a:ext uri="{FF2B5EF4-FFF2-40B4-BE49-F238E27FC236}">
                <a16:creationId xmlns:a16="http://schemas.microsoft.com/office/drawing/2014/main" id="{77F9831B-3F09-426B-BE81-F4931D746CBC}"/>
              </a:ext>
            </a:extLst>
          </p:cNvPr>
          <p:cNvPicPr>
            <a:picLocks noChangeAspect="1"/>
          </p:cNvPicPr>
          <p:nvPr/>
        </p:nvPicPr>
        <p:blipFill>
          <a:blip r:embed="rId4"/>
          <a:stretch>
            <a:fillRect/>
          </a:stretch>
        </p:blipFill>
        <p:spPr>
          <a:xfrm>
            <a:off x="9075560" y="5043214"/>
            <a:ext cx="627849" cy="627849"/>
          </a:xfrm>
          <a:prstGeom prst="rect">
            <a:avLst/>
          </a:prstGeom>
        </p:spPr>
      </p:pic>
      <p:pic>
        <p:nvPicPr>
          <p:cNvPr id="18" name="图片 17">
            <a:extLst>
              <a:ext uri="{FF2B5EF4-FFF2-40B4-BE49-F238E27FC236}">
                <a16:creationId xmlns:a16="http://schemas.microsoft.com/office/drawing/2014/main" id="{D4E5E84D-7F53-4CF9-860D-FD325828BAF2}"/>
              </a:ext>
            </a:extLst>
          </p:cNvPr>
          <p:cNvPicPr>
            <a:picLocks noChangeAspect="1"/>
          </p:cNvPicPr>
          <p:nvPr/>
        </p:nvPicPr>
        <p:blipFill>
          <a:blip r:embed="rId4"/>
          <a:stretch>
            <a:fillRect/>
          </a:stretch>
        </p:blipFill>
        <p:spPr>
          <a:xfrm>
            <a:off x="9590275" y="5054804"/>
            <a:ext cx="627849" cy="627849"/>
          </a:xfrm>
          <a:prstGeom prst="rect">
            <a:avLst/>
          </a:prstGeom>
        </p:spPr>
      </p:pic>
      <p:sp>
        <p:nvSpPr>
          <p:cNvPr id="20" name="文本框 19">
            <a:extLst>
              <a:ext uri="{FF2B5EF4-FFF2-40B4-BE49-F238E27FC236}">
                <a16:creationId xmlns:a16="http://schemas.microsoft.com/office/drawing/2014/main" id="{35A2046B-6936-4B71-89D0-98036CB4EFEB}"/>
              </a:ext>
            </a:extLst>
          </p:cNvPr>
          <p:cNvSpPr txBox="1"/>
          <p:nvPr/>
        </p:nvSpPr>
        <p:spPr>
          <a:xfrm>
            <a:off x="3047755" y="6115128"/>
            <a:ext cx="806041"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Alice</a:t>
            </a:r>
            <a:endParaRPr lang="zh-CN" altLang="en-US"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49C4B71-A2FD-43CB-BBBE-A1C9C174C14E}"/>
              </a:ext>
            </a:extLst>
          </p:cNvPr>
          <p:cNvSpPr txBox="1"/>
          <p:nvPr/>
        </p:nvSpPr>
        <p:spPr>
          <a:xfrm>
            <a:off x="7529142" y="6178946"/>
            <a:ext cx="72367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Bob</a:t>
            </a:r>
            <a:endParaRPr lang="zh-CN" altLang="en-US" dirty="0">
              <a:latin typeface="微软雅黑" panose="020B0503020204020204" pitchFamily="34" charset="-122"/>
              <a:ea typeface="微软雅黑" panose="020B0503020204020204" pitchFamily="34" charset="-122"/>
            </a:endParaRPr>
          </a:p>
        </p:txBody>
      </p:sp>
      <p:sp>
        <p:nvSpPr>
          <p:cNvPr id="22" name="思想气泡: 云 21">
            <a:extLst>
              <a:ext uri="{FF2B5EF4-FFF2-40B4-BE49-F238E27FC236}">
                <a16:creationId xmlns:a16="http://schemas.microsoft.com/office/drawing/2014/main" id="{3E980E4A-93AC-4DD3-9360-B26DD2CCE2D4}"/>
              </a:ext>
            </a:extLst>
          </p:cNvPr>
          <p:cNvSpPr/>
          <p:nvPr/>
        </p:nvSpPr>
        <p:spPr>
          <a:xfrm>
            <a:off x="4348867" y="3474664"/>
            <a:ext cx="2963636" cy="1665515"/>
          </a:xfrm>
          <a:prstGeom prst="cloud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9F0318A-4D4F-40AF-92AE-83A897826737}"/>
              </a:ext>
            </a:extLst>
          </p:cNvPr>
          <p:cNvSpPr txBox="1"/>
          <p:nvPr/>
        </p:nvSpPr>
        <p:spPr>
          <a:xfrm>
            <a:off x="4525511" y="3932901"/>
            <a:ext cx="2803047" cy="646331"/>
          </a:xfrm>
          <a:prstGeom prst="rect">
            <a:avLst/>
          </a:prstGeom>
          <a:noFill/>
        </p:spPr>
        <p:txBody>
          <a:bodyPr wrap="square" rtlCol="0">
            <a:spAutoFit/>
          </a:bodyPr>
          <a:lstStyle/>
          <a:p>
            <a:pPr indent="0" algn="l">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不想告诉对方自己的财富</a:t>
            </a:r>
            <a:endParaRPr lang="en-US" altLang="zh-CN"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    但想知道谁更富有</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5.5.2 百万富翁协议</a:t>
            </a:r>
          </a:p>
        </p:txBody>
      </p:sp>
      <mc:AlternateContent xmlns:mc="http://schemas.openxmlformats.org/markup-compatibility/2006" xmlns:a14="http://schemas.microsoft.com/office/drawing/2010/main">
        <mc:Choice Requires="a14">
          <p:sp>
            <p:nvSpPr>
              <p:cNvPr id="3" name="文本框 2"/>
              <p:cNvSpPr txBox="1"/>
              <p:nvPr/>
            </p:nvSpPr>
            <p:spPr>
              <a:xfrm>
                <a:off x="895149" y="5588152"/>
                <a:ext cx="10853505" cy="1200329"/>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拥有的财富为</a:t>
                </a:r>
                <a14:m>
                  <m:oMath xmlns:m="http://schemas.openxmlformats.org/officeDocument/2006/math">
                    <m:r>
                      <a:rPr lang="en-US" altLang="zh-CN">
                        <a:latin typeface="Cambria Math" panose="02040503050406030204" pitchFamily="18" charset="0"/>
                        <a:ea typeface="微软雅黑" panose="020B0503020204020204" pitchFamily="34" charset="-122"/>
                      </a:rPr>
                      <m:t>𝑖</m:t>
                    </m:r>
                  </m:oMath>
                </a14:m>
                <a:r>
                  <a:rPr lang="en-US" altLang="zh-CN" dirty="0">
                    <a:latin typeface="微软雅黑" panose="020B0503020204020204" pitchFamily="34" charset="-122"/>
                    <a:ea typeface="微软雅黑" panose="020B0503020204020204" pitchFamily="34" charset="-122"/>
                  </a:rPr>
                  <a:t>,Bob</a:t>
                </a:r>
                <a:r>
                  <a:rPr lang="zh-CN" altLang="zh-CN" dirty="0">
                    <a:latin typeface="微软雅黑" panose="020B0503020204020204" pitchFamily="34" charset="-122"/>
                    <a:ea typeface="微软雅黑" panose="020B0503020204020204" pitchFamily="34" charset="-122"/>
                  </a:rPr>
                  <a:t>拥有的财富为</a:t>
                </a:r>
                <a14:m>
                  <m:oMath xmlns:m="http://schemas.openxmlformats.org/officeDocument/2006/math">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，单位均为百万，其中</a:t>
                </a:r>
                <a14:m>
                  <m:oMath xmlns:m="http://schemas.openxmlformats.org/officeDocument/2006/math">
                    <m:r>
                      <a:rPr lang="en-US" altLang="zh-CN">
                        <a:latin typeface="Cambria Math" panose="02040503050406030204" pitchFamily="18" charset="0"/>
                        <a:ea typeface="微软雅黑" panose="020B0503020204020204" pitchFamily="34" charset="-122"/>
                      </a:rPr>
                      <m:t>1≪</m:t>
                    </m:r>
                    <m:r>
                      <a:rPr lang="en-US" altLang="zh-CN">
                        <a:latin typeface="Cambria Math" panose="02040503050406030204" pitchFamily="18" charset="0"/>
                        <a:ea typeface="微软雅黑" panose="020B0503020204020204" pitchFamily="34" charset="-122"/>
                      </a:rPr>
                      <m:t>𝑖</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≪10</m:t>
                    </m:r>
                  </m:oMath>
                </a14:m>
                <a:r>
                  <a:rPr lang="zh-CN" altLang="zh-CN" dirty="0">
                    <a:latin typeface="微软雅黑" panose="020B0503020204020204" pitchFamily="34" charset="-122"/>
                    <a:ea typeface="微软雅黑" panose="020B0503020204020204" pitchFamily="34" charset="-122"/>
                  </a:rPr>
                  <a:t>。为了比较</a:t>
                </a:r>
                <a14:m>
                  <m:oMath xmlns:m="http://schemas.openxmlformats.org/officeDocument/2006/math">
                    <m:r>
                      <a:rPr lang="en-US" altLang="zh-CN">
                        <a:latin typeface="Cambria Math" panose="02040503050406030204" pitchFamily="18" charset="0"/>
                        <a:ea typeface="微软雅黑" panose="020B0503020204020204" pitchFamily="34" charset="-122"/>
                      </a:rPr>
                      <m:t>𝑖</m:t>
                    </m:r>
                  </m:oMath>
                </a14:m>
                <a:r>
                  <a:rPr lang="zh-CN" altLang="zh-CN" dirty="0">
                    <a:latin typeface="微软雅黑" panose="020B0503020204020204" pitchFamily="34" charset="-122"/>
                    <a:ea typeface="微软雅黑" panose="020B0503020204020204" pitchFamily="34" charset="-122"/>
                  </a:rPr>
                  <a:t>是否小于</a:t>
                </a:r>
                <a14:m>
                  <m:oMath xmlns:m="http://schemas.openxmlformats.org/officeDocument/2006/math">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需要制定一个协议，最终</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Bob</a:t>
                </a:r>
                <a:r>
                  <a:rPr lang="zh-CN" altLang="zh-CN" dirty="0">
                    <a:latin typeface="微软雅黑" panose="020B0503020204020204" pitchFamily="34" charset="-122"/>
                    <a:ea typeface="微软雅黑" panose="020B0503020204020204" pitchFamily="34" charset="-122"/>
                  </a:rPr>
                  <a:t>也只能知道</a:t>
                </a:r>
                <a14:m>
                  <m:oMath xmlns:m="http://schemas.openxmlformats.org/officeDocument/2006/math">
                    <m:r>
                      <a:rPr lang="en-US" altLang="zh-CN">
                        <a:latin typeface="Cambria Math" panose="02040503050406030204" pitchFamily="18" charset="0"/>
                        <a:ea typeface="微软雅黑" panose="020B0503020204020204" pitchFamily="34" charset="-122"/>
                      </a:rPr>
                      <m:t>𝑖</m:t>
                    </m:r>
                  </m:oMath>
                </a14:m>
                <a:r>
                  <a:rPr lang="zh-CN" altLang="zh-CN" dirty="0">
                    <a:latin typeface="微软雅黑" panose="020B0503020204020204" pitchFamily="34" charset="-122"/>
                    <a:ea typeface="微软雅黑" panose="020B0503020204020204" pitchFamily="34" charset="-122"/>
                  </a:rPr>
                  <a:t>是否小于</a:t>
                </a:r>
                <a14:m>
                  <m:oMath xmlns:m="http://schemas.openxmlformats.org/officeDocument/2006/math">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。令</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N </a:t>
                </a:r>
                <a:r>
                  <a:rPr lang="zh-CN" altLang="zh-CN"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bit</a:t>
                </a:r>
                <a:r>
                  <a:rPr lang="zh-CN" altLang="zh-CN" dirty="0">
                    <a:latin typeface="微软雅黑" panose="020B0503020204020204" pitchFamily="34" charset="-122"/>
                    <a:ea typeface="微软雅黑" panose="020B0503020204020204" pitchFamily="34" charset="-122"/>
                  </a:rPr>
                  <a:t>表示的非负整数的集合，</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𝑄</m:t>
                        </m:r>
                      </m:e>
                      <m:sub>
                        <m:r>
                          <a:rPr lang="en-US" altLang="zh-CN">
                            <a:latin typeface="Cambria Math" panose="02040503050406030204" pitchFamily="18" charset="0"/>
                            <a:ea typeface="微软雅黑" panose="020B0503020204020204" pitchFamily="34" charset="-122"/>
                          </a:rPr>
                          <m:t>𝑁</m:t>
                        </m:r>
                      </m:sub>
                    </m:sSub>
                  </m:oMath>
                </a14:m>
                <a:r>
                  <a:rPr lang="zh-CN" altLang="zh-CN" dirty="0">
                    <a:latin typeface="微软雅黑" panose="020B0503020204020204" pitchFamily="34" charset="-122"/>
                    <a:ea typeface="微软雅黑" panose="020B0503020204020204" pitchFamily="34" charset="-122"/>
                  </a:rPr>
                  <a:t>是从</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映射到</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的所有</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函数的集合，</a:t>
                </a:r>
                <a14:m>
                  <m:oMath xmlns:m="http://schemas.openxmlformats.org/officeDocument/2006/math">
                    <m:r>
                      <a:rPr lang="zh-CN" altLang="zh-CN">
                        <a:latin typeface="Cambria Math" panose="02040503050406030204" pitchFamily="18" charset="0"/>
                        <a:ea typeface="微软雅黑" panose="020B0503020204020204" pitchFamily="34" charset="-122"/>
                      </a:rPr>
                      <m:t> </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𝐸</m:t>
                        </m:r>
                      </m:e>
                      <m:sub>
                        <m:r>
                          <a:rPr lang="en-US" altLang="zh-CN">
                            <a:latin typeface="Cambria Math" panose="02040503050406030204" pitchFamily="18" charset="0"/>
                            <a:ea typeface="微软雅黑" panose="020B0503020204020204" pitchFamily="34" charset="-122"/>
                          </a:rPr>
                          <m:t>𝑎</m:t>
                        </m:r>
                      </m:sub>
                    </m:sSub>
                  </m:oMath>
                </a14:m>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的公钥，通过从</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𝑄</m:t>
                        </m:r>
                      </m:e>
                      <m:sub>
                        <m:r>
                          <a:rPr lang="en-US" altLang="zh-CN">
                            <a:latin typeface="Cambria Math" panose="02040503050406030204" pitchFamily="18" charset="0"/>
                            <a:ea typeface="微软雅黑" panose="020B0503020204020204" pitchFamily="34" charset="-122"/>
                          </a:rPr>
                          <m:t>𝑁</m:t>
                        </m:r>
                      </m:sub>
                    </m:sSub>
                  </m:oMath>
                </a14:m>
                <a:r>
                  <a:rPr lang="zh-CN" altLang="zh-CN" dirty="0">
                    <a:latin typeface="微软雅黑" panose="020B0503020204020204" pitchFamily="34" charset="-122"/>
                    <a:ea typeface="微软雅黑" panose="020B0503020204020204" pitchFamily="34" charset="-122"/>
                  </a:rPr>
                  <a:t>中选择一个随机元素生成的</a:t>
                </a:r>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𝐷</m:t>
                        </m:r>
                      </m:e>
                      <m:sub>
                        <m:r>
                          <a:rPr lang="en-US" altLang="zh-CN">
                            <a:latin typeface="Cambria Math" panose="02040503050406030204" pitchFamily="18" charset="0"/>
                            <a:ea typeface="微软雅黑" panose="020B0503020204020204" pitchFamily="34" charset="-122"/>
                          </a:rPr>
                          <m:t>𝑎</m:t>
                        </m:r>
                      </m:sub>
                    </m:sSub>
                  </m:oMath>
                </a14:m>
                <a:r>
                  <a:rPr lang="zh-CN" altLang="zh-CN" dirty="0">
                    <a:latin typeface="微软雅黑" panose="020B0503020204020204" pitchFamily="34" charset="-122"/>
                    <a:ea typeface="微软雅黑" panose="020B0503020204020204" pitchFamily="34" charset="-122"/>
                  </a:rPr>
                  <a:t>为私钥。</a:t>
                </a:r>
              </a:p>
              <a:p>
                <a:pPr indent="0" algn="l">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95149" y="5588152"/>
                <a:ext cx="10853505" cy="1200329"/>
              </a:xfrm>
              <a:prstGeom prst="rect">
                <a:avLst/>
              </a:prstGeom>
              <a:blipFill>
                <a:blip r:embed="rId3"/>
                <a:stretch>
                  <a:fillRect l="-506" t="-3046" r="-33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6B3FE801-EAA9-451A-88D8-964ADA39EFE9}"/>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解决方案</a:t>
            </a:r>
          </a:p>
        </p:txBody>
      </p:sp>
      <p:pic>
        <p:nvPicPr>
          <p:cNvPr id="43" name="图片 42">
            <a:extLst>
              <a:ext uri="{FF2B5EF4-FFF2-40B4-BE49-F238E27FC236}">
                <a16:creationId xmlns:a16="http://schemas.microsoft.com/office/drawing/2014/main" id="{E3B93102-FCAB-4B15-AFA9-8D1B45FC35CF}"/>
              </a:ext>
            </a:extLst>
          </p:cNvPr>
          <p:cNvPicPr>
            <a:picLocks noChangeAspect="1"/>
          </p:cNvPicPr>
          <p:nvPr/>
        </p:nvPicPr>
        <p:blipFill>
          <a:blip r:embed="rId4"/>
          <a:stretch>
            <a:fillRect/>
          </a:stretch>
        </p:blipFill>
        <p:spPr>
          <a:xfrm>
            <a:off x="825593" y="2709880"/>
            <a:ext cx="1269847" cy="1269847"/>
          </a:xfrm>
          <a:prstGeom prst="rect">
            <a:avLst/>
          </a:prstGeom>
        </p:spPr>
      </p:pic>
      <p:sp>
        <p:nvSpPr>
          <p:cNvPr id="44" name="矩形: 圆角 43">
            <a:extLst>
              <a:ext uri="{FF2B5EF4-FFF2-40B4-BE49-F238E27FC236}">
                <a16:creationId xmlns:a16="http://schemas.microsoft.com/office/drawing/2014/main" id="{010EAAE2-7AE0-4832-9C12-3AEF6C04D820}"/>
              </a:ext>
            </a:extLst>
          </p:cNvPr>
          <p:cNvSpPr/>
          <p:nvPr/>
        </p:nvSpPr>
        <p:spPr>
          <a:xfrm>
            <a:off x="2827959" y="1440032"/>
            <a:ext cx="7036982" cy="126984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8FC970AA-C2DA-4166-8C2A-01371AE2CF6E}"/>
              </a:ext>
            </a:extLst>
          </p:cNvPr>
          <p:cNvSpPr/>
          <p:nvPr/>
        </p:nvSpPr>
        <p:spPr>
          <a:xfrm>
            <a:off x="3168582" y="1693694"/>
            <a:ext cx="6253210" cy="800219"/>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诚实模型：所有参与者不提供虚假数据，不会泄露、窃听数</a:t>
            </a:r>
            <a:endParaRPr lang="en-US" altLang="zh-CN" dirty="0">
              <a:latin typeface="微软雅黑" panose="020B0503020204020204" pitchFamily="34" charset="-122"/>
              <a:ea typeface="微软雅黑" panose="020B0503020204020204" pitchFamily="34" charset="-122"/>
            </a:endParaRPr>
          </a:p>
          <a:p>
            <a:pPr>
              <a:spcAft>
                <a:spcPts val="1200"/>
              </a:spcAft>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据，不会终止协议，完全按照协议执行</a:t>
            </a:r>
            <a:endParaRPr lang="en-US" altLang="zh-CN" dirty="0">
              <a:latin typeface="微软雅黑" panose="020B0503020204020204" pitchFamily="34" charset="-122"/>
              <a:ea typeface="微软雅黑" panose="020B0503020204020204" pitchFamily="34" charset="-122"/>
            </a:endParaRPr>
          </a:p>
        </p:txBody>
      </p:sp>
      <p:sp>
        <p:nvSpPr>
          <p:cNvPr id="46" name="矩形: 圆角 45">
            <a:extLst>
              <a:ext uri="{FF2B5EF4-FFF2-40B4-BE49-F238E27FC236}">
                <a16:creationId xmlns:a16="http://schemas.microsoft.com/office/drawing/2014/main" id="{52779830-4F20-4944-BC60-1B77009A2971}"/>
              </a:ext>
            </a:extLst>
          </p:cNvPr>
          <p:cNvSpPr/>
          <p:nvPr/>
        </p:nvSpPr>
        <p:spPr>
          <a:xfrm>
            <a:off x="2827959" y="4106370"/>
            <a:ext cx="7036982" cy="126984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7320417A-73A9-4830-84AC-F15C688EE62E}"/>
              </a:ext>
            </a:extLst>
          </p:cNvPr>
          <p:cNvSpPr/>
          <p:nvPr/>
        </p:nvSpPr>
        <p:spPr>
          <a:xfrm>
            <a:off x="3198798" y="4352891"/>
            <a:ext cx="6253210" cy="800219"/>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恶意模型：无视协议要求，可能提供虚假数据、泄露数据、</a:t>
            </a:r>
            <a:endParaRPr lang="en-US" altLang="zh-CN" dirty="0">
              <a:latin typeface="微软雅黑" panose="020B0503020204020204" pitchFamily="34" charset="-122"/>
              <a:ea typeface="微软雅黑" panose="020B0503020204020204" pitchFamily="34" charset="-122"/>
            </a:endParaRPr>
          </a:p>
          <a:p>
            <a:pPr>
              <a:spcAft>
                <a:spcPts val="1200"/>
              </a:spcAft>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窃听甚至终止协议</a:t>
            </a:r>
            <a:endParaRPr lang="en-US" altLang="zh-CN" dirty="0">
              <a:latin typeface="微软雅黑" panose="020B0503020204020204" pitchFamily="34" charset="-122"/>
              <a:ea typeface="微软雅黑" panose="020B0503020204020204" pitchFamily="34" charset="-122"/>
            </a:endParaRPr>
          </a:p>
        </p:txBody>
      </p:sp>
      <p:sp>
        <p:nvSpPr>
          <p:cNvPr id="48" name="矩形: 圆角 47">
            <a:extLst>
              <a:ext uri="{FF2B5EF4-FFF2-40B4-BE49-F238E27FC236}">
                <a16:creationId xmlns:a16="http://schemas.microsoft.com/office/drawing/2014/main" id="{5ED5860D-8082-41CC-A8BD-ECB07C1A73D2}"/>
              </a:ext>
            </a:extLst>
          </p:cNvPr>
          <p:cNvSpPr/>
          <p:nvPr/>
        </p:nvSpPr>
        <p:spPr>
          <a:xfrm>
            <a:off x="2827959" y="2778682"/>
            <a:ext cx="7036982" cy="126984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577BAF3C-378A-43C3-B75F-1D14252D5712}"/>
              </a:ext>
            </a:extLst>
          </p:cNvPr>
          <p:cNvSpPr/>
          <p:nvPr/>
        </p:nvSpPr>
        <p:spPr>
          <a:xfrm>
            <a:off x="3198798" y="2996326"/>
            <a:ext cx="6253210" cy="800219"/>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半诚实模型：在诚实模型基础上保留所有收集到的信息推断</a:t>
            </a:r>
            <a:endParaRPr lang="en-US" altLang="zh-CN" dirty="0">
              <a:latin typeface="微软雅黑" panose="020B0503020204020204" pitchFamily="34" charset="-122"/>
              <a:ea typeface="微软雅黑" panose="020B0503020204020204" pitchFamily="34" charset="-122"/>
            </a:endParaRPr>
          </a:p>
          <a:p>
            <a:pPr>
              <a:spcAft>
                <a:spcPts val="1200"/>
              </a:spcAft>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其他参与者的秘密信息</a:t>
            </a:r>
          </a:p>
        </p:txBody>
      </p:sp>
      <p:pic>
        <p:nvPicPr>
          <p:cNvPr id="52" name="图片 51">
            <a:extLst>
              <a:ext uri="{FF2B5EF4-FFF2-40B4-BE49-F238E27FC236}">
                <a16:creationId xmlns:a16="http://schemas.microsoft.com/office/drawing/2014/main" id="{14905BBA-11EA-49EC-8C6B-755D0C3B3DCE}"/>
              </a:ext>
            </a:extLst>
          </p:cNvPr>
          <p:cNvPicPr>
            <a:picLocks noChangeAspect="1"/>
          </p:cNvPicPr>
          <p:nvPr/>
        </p:nvPicPr>
        <p:blipFill>
          <a:blip r:embed="rId5"/>
          <a:stretch>
            <a:fillRect/>
          </a:stretch>
        </p:blipFill>
        <p:spPr>
          <a:xfrm>
            <a:off x="10004258" y="2387905"/>
            <a:ext cx="1905000" cy="1905000"/>
          </a:xfrm>
          <a:prstGeom prst="rect">
            <a:avLst/>
          </a:prstGeom>
        </p:spPr>
      </p:pic>
    </p:spTree>
    <p:extLst>
      <p:ext uri="{BB962C8B-B14F-4D97-AF65-F5344CB8AC3E}">
        <p14:creationId xmlns:p14="http://schemas.microsoft.com/office/powerpoint/2010/main" val="2753450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5.5.2 百万富翁协议</a:t>
            </a:r>
          </a:p>
        </p:txBody>
      </p:sp>
      <p:sp>
        <p:nvSpPr>
          <p:cNvPr id="8" name="矩形 7">
            <a:extLst>
              <a:ext uri="{FF2B5EF4-FFF2-40B4-BE49-F238E27FC236}">
                <a16:creationId xmlns:a16="http://schemas.microsoft.com/office/drawing/2014/main" id="{6B3FE801-EAA9-451A-88D8-964ADA39EFE9}"/>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解决方案</a:t>
            </a:r>
          </a:p>
        </p:txBody>
      </p:sp>
      <p:pic>
        <p:nvPicPr>
          <p:cNvPr id="19" name="图片 18">
            <a:extLst>
              <a:ext uri="{FF2B5EF4-FFF2-40B4-BE49-F238E27FC236}">
                <a16:creationId xmlns:a16="http://schemas.microsoft.com/office/drawing/2014/main" id="{CD188678-F56C-4E7A-B99D-E3C29B7C2F88}"/>
              </a:ext>
            </a:extLst>
          </p:cNvPr>
          <p:cNvPicPr>
            <a:picLocks noChangeAspect="1"/>
          </p:cNvPicPr>
          <p:nvPr/>
        </p:nvPicPr>
        <p:blipFill>
          <a:blip r:embed="rId3"/>
          <a:stretch>
            <a:fillRect/>
          </a:stretch>
        </p:blipFill>
        <p:spPr>
          <a:xfrm>
            <a:off x="3109755" y="1702968"/>
            <a:ext cx="1124839" cy="1124839"/>
          </a:xfrm>
          <a:prstGeom prst="rect">
            <a:avLst/>
          </a:prstGeom>
        </p:spPr>
      </p:pic>
      <p:pic>
        <p:nvPicPr>
          <p:cNvPr id="24" name="图片 23">
            <a:extLst>
              <a:ext uri="{FF2B5EF4-FFF2-40B4-BE49-F238E27FC236}">
                <a16:creationId xmlns:a16="http://schemas.microsoft.com/office/drawing/2014/main" id="{BF4368A6-610A-498C-8495-6F48B9C18F85}"/>
              </a:ext>
            </a:extLst>
          </p:cNvPr>
          <p:cNvPicPr>
            <a:picLocks noChangeAspect="1"/>
          </p:cNvPicPr>
          <p:nvPr/>
        </p:nvPicPr>
        <p:blipFill>
          <a:blip r:embed="rId3"/>
          <a:stretch>
            <a:fillRect/>
          </a:stretch>
        </p:blipFill>
        <p:spPr>
          <a:xfrm>
            <a:off x="7851858" y="1712075"/>
            <a:ext cx="1124839" cy="1124839"/>
          </a:xfrm>
          <a:prstGeom prst="rect">
            <a:avLst/>
          </a:prstGeom>
        </p:spPr>
      </p:pic>
      <p:sp>
        <p:nvSpPr>
          <p:cNvPr id="30" name="文本框 29">
            <a:extLst>
              <a:ext uri="{FF2B5EF4-FFF2-40B4-BE49-F238E27FC236}">
                <a16:creationId xmlns:a16="http://schemas.microsoft.com/office/drawing/2014/main" id="{46CAFF32-852F-411C-BB1C-991E22696F84}"/>
              </a:ext>
            </a:extLst>
          </p:cNvPr>
          <p:cNvSpPr txBox="1"/>
          <p:nvPr/>
        </p:nvSpPr>
        <p:spPr>
          <a:xfrm>
            <a:off x="3249694" y="3011788"/>
            <a:ext cx="806041"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Alice</a:t>
            </a: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E58BF13E-3A00-48A1-9141-B88C7F8CD3CC}"/>
              </a:ext>
            </a:extLst>
          </p:cNvPr>
          <p:cNvSpPr txBox="1"/>
          <p:nvPr/>
        </p:nvSpPr>
        <p:spPr>
          <a:xfrm>
            <a:off x="8052442" y="3011788"/>
            <a:ext cx="72367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Bob</a:t>
            </a:r>
            <a:endParaRPr lang="zh-CN" altLang="en-US" dirty="0">
              <a:latin typeface="微软雅黑" panose="020B0503020204020204" pitchFamily="34" charset="-122"/>
              <a:ea typeface="微软雅黑" panose="020B0503020204020204" pitchFamily="34" charset="-122"/>
            </a:endParaRPr>
          </a:p>
        </p:txBody>
      </p:sp>
      <p:cxnSp>
        <p:nvCxnSpPr>
          <p:cNvPr id="6" name="直接箭头连接符 5">
            <a:extLst>
              <a:ext uri="{FF2B5EF4-FFF2-40B4-BE49-F238E27FC236}">
                <a16:creationId xmlns:a16="http://schemas.microsoft.com/office/drawing/2014/main" id="{1ED419DE-E983-4CE7-88C6-F8B0C06C50AB}"/>
              </a:ext>
            </a:extLst>
          </p:cNvPr>
          <p:cNvCxnSpPr>
            <a:cxnSpLocks/>
          </p:cNvCxnSpPr>
          <p:nvPr/>
        </p:nvCxnSpPr>
        <p:spPr>
          <a:xfrm flipH="1">
            <a:off x="4234595" y="2367431"/>
            <a:ext cx="37337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0834CBD-CD28-401F-BE0C-55E5417E4718}"/>
                  </a:ext>
                </a:extLst>
              </p:cNvPr>
              <p:cNvSpPr txBox="1"/>
              <p:nvPr/>
            </p:nvSpPr>
            <p:spPr>
              <a:xfrm>
                <a:off x="8779606" y="1990100"/>
                <a:ext cx="3048680"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选择一个随机的</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位整数</a:t>
                </a:r>
                <a14:m>
                  <m:oMath xmlns:m="http://schemas.openxmlformats.org/officeDocument/2006/math">
                    <m:r>
                      <a:rPr lang="en-US" altLang="zh-CN">
                        <a:latin typeface="Cambria Math" panose="02040503050406030204" pitchFamily="18" charset="0"/>
                        <a:ea typeface="微软雅黑" panose="020B0503020204020204" pitchFamily="34" charset="-122"/>
                      </a:rPr>
                      <m:t>𝑥</m:t>
                    </m:r>
                  </m:oMath>
                </a14:m>
                <a:r>
                  <a:rPr lang="zh-CN" altLang="zh-CN" dirty="0">
                    <a:latin typeface="微软雅黑" panose="020B0503020204020204" pitchFamily="34" charset="-122"/>
                    <a:ea typeface="微软雅黑" panose="020B0503020204020204" pitchFamily="34" charset="-122"/>
                  </a:rPr>
                  <a:t>，并私下计算</a:t>
                </a:r>
                <a14:m>
                  <m:oMath xmlns:m="http://schemas.openxmlformats.org/officeDocument/2006/math">
                    <m:r>
                      <a:rPr lang="en-US" altLang="zh-CN">
                        <a:latin typeface="Cambria Math" panose="02040503050406030204" pitchFamily="18" charset="0"/>
                        <a:ea typeface="微软雅黑" panose="020B0503020204020204" pitchFamily="34" charset="-122"/>
                      </a:rPr>
                      <m:t>𝑘</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𝐸</m:t>
                        </m:r>
                      </m:e>
                      <m:sub>
                        <m:r>
                          <a:rPr lang="en-US" altLang="zh-CN">
                            <a:latin typeface="Cambria Math" panose="02040503050406030204" pitchFamily="18" charset="0"/>
                            <a:ea typeface="微软雅黑" panose="020B0503020204020204" pitchFamily="34" charset="-122"/>
                          </a:rPr>
                          <m:t>𝑎</m:t>
                        </m:r>
                      </m:sub>
                    </m:sSub>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x</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的值</a:t>
                </a:r>
                <a:endParaRPr lang="zh-CN" altLang="en-US"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D0834CBD-CD28-401F-BE0C-55E5417E4718}"/>
                  </a:ext>
                </a:extLst>
              </p:cNvPr>
              <p:cNvSpPr txBox="1">
                <a:spLocks noRot="1" noChangeAspect="1" noMove="1" noResize="1" noEditPoints="1" noAdjustHandles="1" noChangeArrowheads="1" noChangeShapeType="1" noTextEdit="1"/>
              </p:cNvSpPr>
              <p:nvPr/>
            </p:nvSpPr>
            <p:spPr>
              <a:xfrm>
                <a:off x="8779606" y="1990100"/>
                <a:ext cx="3048680" cy="646331"/>
              </a:xfrm>
              <a:prstGeom prst="rect">
                <a:avLst/>
              </a:prstGeom>
              <a:blipFill>
                <a:blip r:embed="rId4"/>
                <a:stretch>
                  <a:fillRect l="-1600" t="-4717" r="-920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6380C2E-651C-4E04-8A96-18CEBA3E027F}"/>
                  </a:ext>
                </a:extLst>
              </p:cNvPr>
              <p:cNvSpPr txBox="1"/>
              <p:nvPr/>
            </p:nvSpPr>
            <p:spPr>
              <a:xfrm>
                <a:off x="5283963" y="1947806"/>
                <a:ext cx="1928812" cy="369332"/>
              </a:xfrm>
              <a:prstGeom prst="rect">
                <a:avLst/>
              </a:prstGeom>
              <a:noFill/>
            </p:spPr>
            <p:txBody>
              <a:bodyPr wrap="square">
                <a:spAutoFit/>
              </a:bodyPr>
              <a:lstStyle/>
              <a:p>
                <a:r>
                  <a:rPr lang="en-US" altLang="zh-CN" dirty="0">
                    <a:ea typeface="微软雅黑" panose="020B0503020204020204" pitchFamily="34" charset="-122"/>
                  </a:rPr>
                  <a:t>2</a:t>
                </a:r>
                <a14:m>
                  <m:oMath xmlns:m="http://schemas.openxmlformats.org/officeDocument/2006/math">
                    <m:r>
                      <a:rPr lang="en-US" altLang="zh-CN" i="1">
                        <a:latin typeface="Cambria Math" panose="02040503050406030204" pitchFamily="18" charset="0"/>
                        <a:ea typeface="微软雅黑" panose="020B0503020204020204" pitchFamily="34" charset="-122"/>
                      </a:rPr>
                      <m:t>.</m:t>
                    </m:r>
                    <m:r>
                      <a:rPr lang="zh-CN" altLang="en-US">
                        <a:latin typeface="Cambria Math" panose="02040503050406030204" pitchFamily="18" charset="0"/>
                        <a:ea typeface="微软雅黑" panose="020B0503020204020204" pitchFamily="34" charset="-122"/>
                      </a:rPr>
                      <m:t>𝑘</m:t>
                    </m:r>
                    <m:r>
                      <a:rPr lang="zh-CN" altLang="en-US">
                        <a:latin typeface="Cambria Math" panose="02040503050406030204" pitchFamily="18" charset="0"/>
                        <a:ea typeface="微软雅黑" panose="020B0503020204020204" pitchFamily="34" charset="-122"/>
                      </a:rPr>
                      <m:t>−</m:t>
                    </m:r>
                    <m:r>
                      <a:rPr lang="zh-CN" altLang="en-US">
                        <a:latin typeface="Cambria Math" panose="02040503050406030204" pitchFamily="18" charset="0"/>
                        <a:ea typeface="微软雅黑" panose="020B0503020204020204" pitchFamily="34" charset="-122"/>
                      </a:rPr>
                      <m:t>𝑗</m:t>
                    </m:r>
                    <m:r>
                      <a:rPr lang="zh-CN" altLang="en-US">
                        <a:latin typeface="Cambria Math" panose="02040503050406030204" pitchFamily="18" charset="0"/>
                        <a:ea typeface="微软雅黑" panose="020B0503020204020204" pitchFamily="34" charset="-122"/>
                      </a:rPr>
                      <m:t> + 1</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3" name="文本框 32">
                <a:extLst>
                  <a:ext uri="{FF2B5EF4-FFF2-40B4-BE49-F238E27FC236}">
                    <a16:creationId xmlns:a16="http://schemas.microsoft.com/office/drawing/2014/main" id="{26380C2E-651C-4E04-8A96-18CEBA3E027F}"/>
                  </a:ext>
                </a:extLst>
              </p:cNvPr>
              <p:cNvSpPr txBox="1">
                <a:spLocks noRot="1" noChangeAspect="1" noMove="1" noResize="1" noEditPoints="1" noAdjustHandles="1" noChangeArrowheads="1" noChangeShapeType="1" noTextEdit="1"/>
              </p:cNvSpPr>
              <p:nvPr/>
            </p:nvSpPr>
            <p:spPr>
              <a:xfrm>
                <a:off x="5283963" y="1947806"/>
                <a:ext cx="1928812" cy="369332"/>
              </a:xfrm>
              <a:prstGeom prst="rect">
                <a:avLst/>
              </a:prstGeom>
              <a:blipFill>
                <a:blip r:embed="rId5"/>
                <a:stretch>
                  <a:fillRect l="-284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A0C67579-6DC1-4E55-8739-3A16B5308B00}"/>
                  </a:ext>
                </a:extLst>
              </p:cNvPr>
              <p:cNvSpPr txBox="1"/>
              <p:nvPr/>
            </p:nvSpPr>
            <p:spPr>
              <a:xfrm>
                <a:off x="403942" y="1990101"/>
                <a:ext cx="2826514"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计算</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𝑌</m:t>
                        </m:r>
                      </m:e>
                      <m:sub>
                        <m:r>
                          <a:rPr lang="en-US" altLang="zh-CN">
                            <a:latin typeface="Cambria Math" panose="02040503050406030204" pitchFamily="18" charset="0"/>
                            <a:ea typeface="微软雅黑" panose="020B0503020204020204" pitchFamily="34" charset="-122"/>
                          </a:rPr>
                          <m:t>𝑢</m:t>
                        </m:r>
                      </m:sub>
                    </m:sSub>
                    <m:r>
                      <a:rPr lang="en-US" altLang="zh-CN">
                        <a:latin typeface="Cambria Math" panose="02040503050406030204" pitchFamily="18" charset="0"/>
                        <a:ea typeface="微软雅黑" panose="020B0503020204020204" pitchFamily="34" charset="-122"/>
                      </a:rPr>
                      <m:t>= </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𝐷</m:t>
                        </m:r>
                      </m:e>
                      <m:sub>
                        <m:r>
                          <a:rPr lang="en-US" altLang="zh-CN">
                            <a:latin typeface="Cambria Math" panose="02040503050406030204" pitchFamily="18" charset="0"/>
                            <a:ea typeface="微软雅黑" panose="020B0503020204020204" pitchFamily="34" charset="-122"/>
                          </a:rPr>
                          <m:t>𝑎</m:t>
                        </m:r>
                      </m:sub>
                    </m:sSub>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𝑘</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𝑗</m:t>
                    </m:r>
                    <m:r>
                      <a:rPr lang="en-US" altLang="zh-CN">
                        <a:latin typeface="Cambria Math" panose="02040503050406030204" pitchFamily="18" charset="0"/>
                        <a:ea typeface="微软雅黑" panose="020B0503020204020204" pitchFamily="34" charset="-122"/>
                      </a:rPr>
                      <m:t>+ </m:t>
                    </m:r>
                    <m:r>
                      <a:rPr lang="en-US" altLang="zh-CN">
                        <a:latin typeface="Cambria Math" panose="02040503050406030204" pitchFamily="18" charset="0"/>
                        <a:ea typeface="微软雅黑" panose="020B0503020204020204" pitchFamily="34" charset="-122"/>
                      </a:rPr>
                      <m:t>𝑢</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的值，其中</a:t>
                </a:r>
                <a14:m>
                  <m:oMath xmlns:m="http://schemas.openxmlformats.org/officeDocument/2006/math">
                    <m:r>
                      <a:rPr lang="en-US" altLang="zh-CN">
                        <a:latin typeface="Cambria Math" panose="02040503050406030204" pitchFamily="18" charset="0"/>
                        <a:ea typeface="微软雅黑" panose="020B0503020204020204" pitchFamily="34" charset="-122"/>
                      </a:rPr>
                      <m:t>𝑢</m:t>
                    </m:r>
                    <m:r>
                      <a:rPr lang="en-US" altLang="zh-CN">
                        <a:latin typeface="Cambria Math" panose="02040503050406030204" pitchFamily="18" charset="0"/>
                        <a:ea typeface="微软雅黑" panose="020B0503020204020204" pitchFamily="34" charset="-122"/>
                      </a:rPr>
                      <m:t>=1,2,⋯,10</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5" name="文本框 34">
                <a:extLst>
                  <a:ext uri="{FF2B5EF4-FFF2-40B4-BE49-F238E27FC236}">
                    <a16:creationId xmlns:a16="http://schemas.microsoft.com/office/drawing/2014/main" id="{A0C67579-6DC1-4E55-8739-3A16B5308B00}"/>
                  </a:ext>
                </a:extLst>
              </p:cNvPr>
              <p:cNvSpPr txBox="1">
                <a:spLocks noRot="1" noChangeAspect="1" noMove="1" noResize="1" noEditPoints="1" noAdjustHandles="1" noChangeArrowheads="1" noChangeShapeType="1" noTextEdit="1"/>
              </p:cNvSpPr>
              <p:nvPr/>
            </p:nvSpPr>
            <p:spPr>
              <a:xfrm>
                <a:off x="403942" y="1990101"/>
                <a:ext cx="2826514" cy="646331"/>
              </a:xfrm>
              <a:prstGeom prst="rect">
                <a:avLst/>
              </a:prstGeom>
              <a:blipFill>
                <a:blip r:embed="rId6"/>
                <a:stretch>
                  <a:fillRect l="-1724"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FF1F35C-CA68-4E6B-8F88-54AE0068F278}"/>
                  </a:ext>
                </a:extLst>
              </p:cNvPr>
              <p:cNvSpPr txBox="1"/>
              <p:nvPr/>
            </p:nvSpPr>
            <p:spPr>
              <a:xfrm>
                <a:off x="403942" y="3414665"/>
                <a:ext cx="2826514" cy="2151808"/>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产生一个</a:t>
                </a:r>
                <a14:m>
                  <m:oMath xmlns:m="http://schemas.openxmlformats.org/officeDocument/2006/math">
                    <m:f>
                      <m:fPr>
                        <m:ctrlPr>
                          <a:rPr lang="zh-CN" altLang="zh-CN" i="1">
                            <a:latin typeface="Cambria Math" panose="02040503050406030204" pitchFamily="18" charset="0"/>
                            <a:ea typeface="微软雅黑" panose="020B0503020204020204" pitchFamily="34" charset="-122"/>
                          </a:rPr>
                        </m:ctrlPr>
                      </m:fPr>
                      <m:num>
                        <m:r>
                          <a:rPr lang="en-US" altLang="zh-CN">
                            <a:latin typeface="Cambria Math" panose="02040503050406030204" pitchFamily="18" charset="0"/>
                            <a:ea typeface="微软雅黑" panose="020B0503020204020204" pitchFamily="34" charset="-122"/>
                          </a:rPr>
                          <m:t>𝑁</m:t>
                        </m:r>
                      </m:num>
                      <m:den>
                        <m:r>
                          <a:rPr lang="en-US" altLang="zh-CN">
                            <a:latin typeface="Cambria Math" panose="02040503050406030204" pitchFamily="18" charset="0"/>
                            <a:ea typeface="微软雅黑" panose="020B0503020204020204" pitchFamily="34" charset="-122"/>
                          </a:rPr>
                          <m:t>2</m:t>
                        </m:r>
                      </m:den>
                    </m:f>
                  </m:oMath>
                </a14:m>
                <a:r>
                  <a:rPr lang="zh-CN" altLang="zh-CN" dirty="0">
                    <a:latin typeface="微软雅黑" panose="020B0503020204020204" pitchFamily="34" charset="-122"/>
                    <a:ea typeface="微软雅黑" panose="020B0503020204020204" pitchFamily="34" charset="-122"/>
                  </a:rPr>
                  <a:t>位的随机素数</a:t>
                </a:r>
                <a14:m>
                  <m:oMath xmlns:m="http://schemas.openxmlformats.org/officeDocument/2006/math">
                    <m:r>
                      <a:rPr lang="en-US" altLang="zh-CN">
                        <a:latin typeface="Cambria Math" panose="02040503050406030204" pitchFamily="18" charset="0"/>
                        <a:ea typeface="微软雅黑" panose="020B0503020204020204" pitchFamily="34" charset="-122"/>
                      </a:rPr>
                      <m:t>𝑝</m:t>
                    </m:r>
                  </m:oMath>
                </a14:m>
                <a:r>
                  <a:rPr lang="zh-CN" altLang="zh-CN" dirty="0">
                    <a:latin typeface="微软雅黑" panose="020B0503020204020204" pitchFamily="34" charset="-122"/>
                    <a:ea typeface="微软雅黑" panose="020B0503020204020204" pitchFamily="34" charset="-122"/>
                  </a:rPr>
                  <a:t>，并对所有</a:t>
                </a:r>
                <a14:m>
                  <m:oMath xmlns:m="http://schemas.openxmlformats.org/officeDocument/2006/math">
                    <m:r>
                      <a:rPr lang="en-US" altLang="zh-CN">
                        <a:latin typeface="Cambria Math" panose="02040503050406030204" pitchFamily="18" charset="0"/>
                        <a:ea typeface="微软雅黑" panose="020B0503020204020204" pitchFamily="34" charset="-122"/>
                      </a:rPr>
                      <m:t>𝑢</m:t>
                    </m:r>
                  </m:oMath>
                </a14:m>
                <a:r>
                  <a:rPr lang="zh-CN" altLang="zh-CN" dirty="0">
                    <a:latin typeface="微软雅黑" panose="020B0503020204020204" pitchFamily="34" charset="-122"/>
                    <a:ea typeface="微软雅黑" panose="020B0503020204020204" pitchFamily="34" charset="-122"/>
                  </a:rPr>
                  <a:t>计算</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𝑍</m:t>
                        </m:r>
                      </m:e>
                      <m:sub>
                        <m:r>
                          <a:rPr lang="en-US" altLang="zh-CN">
                            <a:latin typeface="Cambria Math" panose="02040503050406030204" pitchFamily="18" charset="0"/>
                            <a:ea typeface="微软雅黑" panose="020B0503020204020204" pitchFamily="34" charset="-122"/>
                          </a:rPr>
                          <m:t>𝑢</m:t>
                        </m:r>
                      </m:sub>
                    </m:sSub>
                    <m:r>
                      <a:rPr lang="en-US" altLang="zh-CN">
                        <a:latin typeface="Cambria Math" panose="02040503050406030204" pitchFamily="18" charset="0"/>
                        <a:ea typeface="微软雅黑" panose="020B0503020204020204" pitchFamily="34" charset="-122"/>
                      </a:rPr>
                      <m:t> =</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 </m:t>
                        </m:r>
                        <m:r>
                          <a:rPr lang="en-US" altLang="zh-CN">
                            <a:latin typeface="Cambria Math" panose="02040503050406030204" pitchFamily="18" charset="0"/>
                            <a:ea typeface="微软雅黑" panose="020B0503020204020204" pitchFamily="34" charset="-122"/>
                          </a:rPr>
                          <m:t>𝑌</m:t>
                        </m:r>
                      </m:e>
                      <m:sub>
                        <m:r>
                          <a:rPr lang="en-US" altLang="zh-CN">
                            <a:latin typeface="Cambria Math" panose="02040503050406030204" pitchFamily="18" charset="0"/>
                            <a:ea typeface="微软雅黑" panose="020B0503020204020204" pitchFamily="34" charset="-122"/>
                          </a:rPr>
                          <m:t>𝑢</m:t>
                        </m:r>
                      </m:sub>
                    </m:sSub>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𝑚𝑜𝑑</m:t>
                    </m:r>
                    <m:r>
                      <a:rPr lang="en-US" altLang="zh-CN">
                        <a:latin typeface="Cambria Math" panose="02040503050406030204" pitchFamily="18" charset="0"/>
                        <a:ea typeface="微软雅黑" panose="020B0503020204020204" pitchFamily="34" charset="-122"/>
                      </a:rPr>
                      <m:t> </m:t>
                    </m:r>
                    <m:r>
                      <a:rPr lang="en-US" altLang="zh-CN">
                        <a:latin typeface="Cambria Math" panose="02040503050406030204" pitchFamily="18" charset="0"/>
                        <a:ea typeface="微软雅黑" panose="020B0503020204020204" pitchFamily="34" charset="-122"/>
                      </a:rPr>
                      <m:t>𝑝</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；如果所有</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𝑍</m:t>
                        </m:r>
                      </m:e>
                      <m:sub>
                        <m:r>
                          <a:rPr lang="en-US" altLang="zh-CN">
                            <a:latin typeface="Cambria Math" panose="02040503050406030204" pitchFamily="18" charset="0"/>
                            <a:ea typeface="微软雅黑" panose="020B0503020204020204" pitchFamily="34" charset="-122"/>
                          </a:rPr>
                          <m:t>𝑢</m:t>
                        </m:r>
                      </m:sub>
                    </m:sSub>
                  </m:oMath>
                </a14:m>
                <a:r>
                  <a:rPr lang="zh-CN" altLang="zh-CN" dirty="0">
                    <a:latin typeface="微软雅黑" panose="020B0503020204020204" pitchFamily="34" charset="-122"/>
                    <a:ea typeface="微软雅黑" panose="020B0503020204020204" pitchFamily="34" charset="-122"/>
                  </a:rPr>
                  <a:t>至少相差</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，则停止，否则，产生另一个随机素数，并重复该过程直到所有</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𝑍</m:t>
                        </m:r>
                      </m:e>
                      <m:sub>
                        <m:r>
                          <a:rPr lang="en-US" altLang="zh-CN">
                            <a:latin typeface="Cambria Math" panose="02040503050406030204" pitchFamily="18" charset="0"/>
                            <a:ea typeface="微软雅黑" panose="020B0503020204020204" pitchFamily="34" charset="-122"/>
                          </a:rPr>
                          <m:t>𝑢</m:t>
                        </m:r>
                      </m:sub>
                    </m:sSub>
                  </m:oMath>
                </a14:m>
                <a:r>
                  <a:rPr lang="zh-CN" altLang="zh-CN" dirty="0">
                    <a:latin typeface="微软雅黑" panose="020B0503020204020204" pitchFamily="34" charset="-122"/>
                    <a:ea typeface="微软雅黑" panose="020B0503020204020204" pitchFamily="34" charset="-122"/>
                  </a:rPr>
                  <a:t>至少相差</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4FF1F35C-CA68-4E6B-8F88-54AE0068F278}"/>
                  </a:ext>
                </a:extLst>
              </p:cNvPr>
              <p:cNvSpPr txBox="1">
                <a:spLocks noRot="1" noChangeAspect="1" noMove="1" noResize="1" noEditPoints="1" noAdjustHandles="1" noChangeArrowheads="1" noChangeShapeType="1" noTextEdit="1"/>
              </p:cNvSpPr>
              <p:nvPr/>
            </p:nvSpPr>
            <p:spPr>
              <a:xfrm>
                <a:off x="403942" y="3414665"/>
                <a:ext cx="2826514" cy="2151808"/>
              </a:xfrm>
              <a:prstGeom prst="rect">
                <a:avLst/>
              </a:prstGeom>
              <a:blipFill>
                <a:blip r:embed="rId7"/>
                <a:stretch>
                  <a:fillRect l="-1724" r="-5388" b="-36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6BE8A35-F5B5-4F8C-96E2-20A33E2026D9}"/>
                  </a:ext>
                </a:extLst>
              </p:cNvPr>
              <p:cNvSpPr txBox="1"/>
              <p:nvPr/>
            </p:nvSpPr>
            <p:spPr>
              <a:xfrm>
                <a:off x="3862954" y="3972183"/>
                <a:ext cx="4561127" cy="369332"/>
              </a:xfrm>
              <a:prstGeom prst="rect">
                <a:avLst/>
              </a:prstGeom>
              <a:noFill/>
            </p:spPr>
            <p:txBody>
              <a:bodyPr wrap="square">
                <a:spAutoFit/>
              </a:bodyPr>
              <a:lstStyle/>
              <a:p>
                <a14:m>
                  <m:oMath xmlns:m="http://schemas.openxmlformats.org/officeDocument/2006/math">
                    <m:r>
                      <a:rPr lang="en-US" altLang="zh-CN" b="0" i="0" smtClean="0">
                        <a:latin typeface="Cambria Math" panose="02040503050406030204" pitchFamily="18" charset="0"/>
                        <a:ea typeface="微软雅黑" panose="020B0503020204020204" pitchFamily="34" charset="-122"/>
                      </a:rPr>
                      <m:t>5.</m:t>
                    </m:r>
                    <m:r>
                      <a:rPr lang="en-US" altLang="zh-CN">
                        <a:latin typeface="Cambria Math" panose="02040503050406030204" pitchFamily="18" charset="0"/>
                        <a:ea typeface="微软雅黑" panose="020B0503020204020204" pitchFamily="34" charset="-122"/>
                      </a:rPr>
                      <m:t>𝑝</m:t>
                    </m:r>
                  </m:oMath>
                </a14:m>
                <a:r>
                  <a:rPr lang="zh-CN" altLang="zh-CN"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𝑖</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𝑖</m:t>
                        </m:r>
                      </m:sub>
                    </m:sSub>
                    <m:r>
                      <a:rPr lang="en-US" altLang="zh-CN">
                        <a:latin typeface="Cambria Math" panose="02040503050406030204" pitchFamily="18" charset="0"/>
                        <a:ea typeface="微软雅黑" panose="020B0503020204020204" pitchFamily="34" charset="-122"/>
                      </a:rPr>
                      <m:t>+1,</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𝑖</m:t>
                        </m:r>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+1,⋯,</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𝑧</m:t>
                        </m:r>
                      </m:e>
                      <m:sub>
                        <m:r>
                          <a:rPr lang="en-US" altLang="zh-CN">
                            <a:latin typeface="Cambria Math" panose="02040503050406030204" pitchFamily="18" charset="0"/>
                            <a:ea typeface="微软雅黑" panose="020B0503020204020204" pitchFamily="34" charset="-122"/>
                          </a:rPr>
                          <m:t>10</m:t>
                        </m:r>
                      </m:sub>
                    </m:sSub>
                    <m:r>
                      <a:rPr lang="en-US" altLang="zh-CN">
                        <a:latin typeface="Cambria Math" panose="02040503050406030204" pitchFamily="18" charset="0"/>
                        <a:ea typeface="微软雅黑" panose="020B0503020204020204" pitchFamily="34" charset="-122"/>
                      </a:rPr>
                      <m:t>+1</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46BE8A35-F5B5-4F8C-96E2-20A33E2026D9}"/>
                  </a:ext>
                </a:extLst>
              </p:cNvPr>
              <p:cNvSpPr txBox="1">
                <a:spLocks noRot="1" noChangeAspect="1" noMove="1" noResize="1" noEditPoints="1" noAdjustHandles="1" noChangeArrowheads="1" noChangeShapeType="1" noTextEdit="1"/>
              </p:cNvSpPr>
              <p:nvPr/>
            </p:nvSpPr>
            <p:spPr>
              <a:xfrm>
                <a:off x="3862954" y="3972183"/>
                <a:ext cx="4561127" cy="369332"/>
              </a:xfrm>
              <a:prstGeom prst="rect">
                <a:avLst/>
              </a:prstGeom>
              <a:blipFill>
                <a:blip r:embed="rId8"/>
                <a:stretch>
                  <a:fillRect t="-10000" b="-26667"/>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54761315-A3B2-4536-A181-C94437A4D361}"/>
              </a:ext>
            </a:extLst>
          </p:cNvPr>
          <p:cNvCxnSpPr>
            <a:cxnSpLocks/>
          </p:cNvCxnSpPr>
          <p:nvPr/>
        </p:nvCxnSpPr>
        <p:spPr>
          <a:xfrm>
            <a:off x="4089255" y="4395273"/>
            <a:ext cx="39631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BDA81258-F63D-4CD0-B22E-E28B32A52B36}"/>
              </a:ext>
            </a:extLst>
          </p:cNvPr>
          <p:cNvCxnSpPr/>
          <p:nvPr/>
        </p:nvCxnSpPr>
        <p:spPr>
          <a:xfrm>
            <a:off x="3641271" y="3812300"/>
            <a:ext cx="0" cy="159203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直接连接符 24">
            <a:extLst>
              <a:ext uri="{FF2B5EF4-FFF2-40B4-BE49-F238E27FC236}">
                <a16:creationId xmlns:a16="http://schemas.microsoft.com/office/drawing/2014/main" id="{A0EF8C3A-4C1E-49FF-912D-81607EC73554}"/>
              </a:ext>
            </a:extLst>
          </p:cNvPr>
          <p:cNvCxnSpPr/>
          <p:nvPr/>
        </p:nvCxnSpPr>
        <p:spPr>
          <a:xfrm>
            <a:off x="8500425" y="3812300"/>
            <a:ext cx="0" cy="159203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F88D99F-7AEB-4D3B-8F0A-BC4E3955F36D}"/>
                  </a:ext>
                </a:extLst>
              </p:cNvPr>
              <p:cNvSpPr txBox="1"/>
              <p:nvPr/>
            </p:nvSpPr>
            <p:spPr>
              <a:xfrm>
                <a:off x="8803112" y="4028904"/>
                <a:ext cx="3048674"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6.Bob</a:t>
                </a:r>
                <a:r>
                  <a:rPr lang="zh-CN" altLang="zh-CN" dirty="0">
                    <a:latin typeface="微软雅黑" panose="020B0503020204020204" pitchFamily="34" charset="-122"/>
                    <a:ea typeface="微软雅黑" panose="020B0503020204020204" pitchFamily="34" charset="-122"/>
                  </a:rPr>
                  <a:t>查看</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发送的第</a:t>
                </a:r>
                <a14:m>
                  <m:oMath xmlns:m="http://schemas.openxmlformats.org/officeDocument/2006/math">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个数字</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如果它等于</a:t>
                </a:r>
                <a:r>
                  <a:rPr lang="en-US" altLang="zh-CN" dirty="0">
                    <a:latin typeface="微软雅黑" panose="020B0503020204020204" pitchFamily="34" charset="-122"/>
                    <a:ea typeface="微软雅黑" panose="020B0503020204020204" pitchFamily="34" charset="-122"/>
                  </a:rPr>
                  <a:t>x mod p</a:t>
                </a:r>
                <a:r>
                  <a:rPr lang="zh-CN" altLang="zh-CN" dirty="0">
                    <a:latin typeface="微软雅黑" panose="020B0503020204020204" pitchFamily="34" charset="-122"/>
                    <a:ea typeface="微软雅黑" panose="020B0503020204020204" pitchFamily="34" charset="-122"/>
                  </a:rPr>
                  <a:t>，则</a:t>
                </a:r>
                <a14:m>
                  <m:oMath xmlns:m="http://schemas.openxmlformats.org/officeDocument/2006/math">
                    <m:r>
                      <a:rPr lang="en-US" altLang="zh-CN">
                        <a:latin typeface="Cambria Math" panose="02040503050406030204" pitchFamily="18" charset="0"/>
                        <a:ea typeface="微软雅黑" panose="020B0503020204020204" pitchFamily="34" charset="-122"/>
                      </a:rPr>
                      <m:t>𝑖</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，否则</a:t>
                </a:r>
                <a14:m>
                  <m:oMath xmlns:m="http://schemas.openxmlformats.org/officeDocument/2006/math">
                    <m:r>
                      <a:rPr lang="en-US" altLang="zh-CN">
                        <a:latin typeface="Cambria Math" panose="02040503050406030204" pitchFamily="18" charset="0"/>
                        <a:ea typeface="微软雅黑" panose="020B0503020204020204" pitchFamily="34" charset="-122"/>
                      </a:rPr>
                      <m:t>𝑖</m:t>
                    </m:r>
                    <m:r>
                      <a:rPr lang="en-US" altLang="zh-CN">
                        <a:latin typeface="Cambria Math" panose="02040503050406030204" pitchFamily="18" charset="0"/>
                        <a:ea typeface="微软雅黑" panose="020B0503020204020204" pitchFamily="34" charset="-122"/>
                      </a:rPr>
                      <m:t>&lt;</m:t>
                    </m:r>
                    <m:r>
                      <a:rPr lang="en-US" altLang="zh-CN">
                        <a:latin typeface="Cambria Math" panose="02040503050406030204" pitchFamily="18" charset="0"/>
                        <a:ea typeface="微软雅黑" panose="020B0503020204020204" pitchFamily="34" charset="-122"/>
                      </a:rPr>
                      <m:t>𝑗</m:t>
                    </m:r>
                  </m:oMath>
                </a14:m>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28" name="文本框 27">
                <a:extLst>
                  <a:ext uri="{FF2B5EF4-FFF2-40B4-BE49-F238E27FC236}">
                    <a16:creationId xmlns:a16="http://schemas.microsoft.com/office/drawing/2014/main" id="{DF88D99F-7AEB-4D3B-8F0A-BC4E3955F36D}"/>
                  </a:ext>
                </a:extLst>
              </p:cNvPr>
              <p:cNvSpPr txBox="1">
                <a:spLocks noRot="1" noChangeAspect="1" noMove="1" noResize="1" noEditPoints="1" noAdjustHandles="1" noChangeArrowheads="1" noChangeShapeType="1" noTextEdit="1"/>
              </p:cNvSpPr>
              <p:nvPr/>
            </p:nvSpPr>
            <p:spPr>
              <a:xfrm>
                <a:off x="8803112" y="4028904"/>
                <a:ext cx="3048674" cy="923330"/>
              </a:xfrm>
              <a:prstGeom prst="rect">
                <a:avLst/>
              </a:prstGeom>
              <a:blipFill>
                <a:blip r:embed="rId9"/>
                <a:stretch>
                  <a:fillRect l="-1600" t="-3974" r="-1400" b="-9934"/>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BB383054-7C88-4CEC-BD39-936261B3DF10}"/>
              </a:ext>
            </a:extLst>
          </p:cNvPr>
          <p:cNvSpPr txBox="1"/>
          <p:nvPr/>
        </p:nvSpPr>
        <p:spPr>
          <a:xfrm>
            <a:off x="5485330" y="4737054"/>
            <a:ext cx="1526077"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最终结果</a:t>
            </a:r>
          </a:p>
        </p:txBody>
      </p:sp>
      <p:cxnSp>
        <p:nvCxnSpPr>
          <p:cNvPr id="36" name="直接箭头连接符 35">
            <a:extLst>
              <a:ext uri="{FF2B5EF4-FFF2-40B4-BE49-F238E27FC236}">
                <a16:creationId xmlns:a16="http://schemas.microsoft.com/office/drawing/2014/main" id="{133471E2-90AD-4239-8C3A-276C11A3C1B3}"/>
              </a:ext>
            </a:extLst>
          </p:cNvPr>
          <p:cNvCxnSpPr>
            <a:cxnSpLocks/>
          </p:cNvCxnSpPr>
          <p:nvPr/>
        </p:nvCxnSpPr>
        <p:spPr>
          <a:xfrm flipH="1">
            <a:off x="4089255" y="5117160"/>
            <a:ext cx="40314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文本框 37">
            <a:extLst>
              <a:ext uri="{FF2B5EF4-FFF2-40B4-BE49-F238E27FC236}">
                <a16:creationId xmlns:a16="http://schemas.microsoft.com/office/drawing/2014/main" id="{6CC62202-F618-4FD3-89C8-0793BF138D66}"/>
              </a:ext>
            </a:extLst>
          </p:cNvPr>
          <p:cNvSpPr txBox="1"/>
          <p:nvPr/>
        </p:nvSpPr>
        <p:spPr>
          <a:xfrm>
            <a:off x="3199566" y="6018952"/>
            <a:ext cx="6097604"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Bob</a:t>
            </a:r>
            <a:r>
              <a:rPr lang="zh-CN" altLang="zh-CN" dirty="0">
                <a:latin typeface="微软雅黑" panose="020B0503020204020204" pitchFamily="34" charset="-122"/>
                <a:ea typeface="微软雅黑" panose="020B0503020204020204" pitchFamily="34" charset="-122"/>
              </a:rPr>
              <a:t>通过选择随机数将自己的财富值隐藏在发给</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的数值中，而</a:t>
            </a:r>
            <a:r>
              <a:rPr lang="en-US" altLang="zh-CN" dirty="0">
                <a:latin typeface="微软雅黑" panose="020B0503020204020204" pitchFamily="34" charset="-122"/>
                <a:ea typeface="微软雅黑" panose="020B0503020204020204" pitchFamily="34" charset="-122"/>
              </a:rPr>
              <a:t>Alice</a:t>
            </a:r>
            <a:r>
              <a:rPr lang="zh-CN" altLang="zh-CN" dirty="0">
                <a:latin typeface="微软雅黑" panose="020B0503020204020204" pitchFamily="34" charset="-122"/>
                <a:ea typeface="微软雅黑" panose="020B0503020204020204" pitchFamily="34" charset="-122"/>
              </a:rPr>
              <a:t>因为掌握了私钥可以将自己的财富值隐藏</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51433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5.5.2 百万富翁协议</a:t>
            </a:r>
          </a:p>
        </p:txBody>
      </p:sp>
      <p:sp>
        <p:nvSpPr>
          <p:cNvPr id="5" name="矩形 4">
            <a:extLst>
              <a:ext uri="{FF2B5EF4-FFF2-40B4-BE49-F238E27FC236}">
                <a16:creationId xmlns:a16="http://schemas.microsoft.com/office/drawing/2014/main" id="{5EF561E4-00B2-4CDC-9278-CA81239E1C3C}"/>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意义</a:t>
            </a:r>
          </a:p>
        </p:txBody>
      </p:sp>
      <p:sp>
        <p:nvSpPr>
          <p:cNvPr id="7" name="文本框 6">
            <a:extLst>
              <a:ext uri="{FF2B5EF4-FFF2-40B4-BE49-F238E27FC236}">
                <a16:creationId xmlns:a16="http://schemas.microsoft.com/office/drawing/2014/main" id="{AD7B50BD-1302-4137-970A-8A32D28AC9AC}"/>
              </a:ext>
            </a:extLst>
          </p:cNvPr>
          <p:cNvSpPr txBox="1"/>
          <p:nvPr/>
        </p:nvSpPr>
        <p:spPr>
          <a:xfrm>
            <a:off x="1771048" y="1956335"/>
            <a:ext cx="8182276"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姚期智教授在提出安全多方计算的四年后，提出了基于混淆电路的通用解决方案，进一步验证了安全多方计算的通用可行性，同时奠定了现代计算机密码学的理论基础。此后经过密码学者的进一步研究和创新，安全多方计算逐渐发展成为了现代密码学的一个重要分支。</a:t>
            </a:r>
          </a:p>
        </p:txBody>
      </p:sp>
      <p:sp>
        <p:nvSpPr>
          <p:cNvPr id="8" name="矩形 7">
            <a:extLst>
              <a:ext uri="{FF2B5EF4-FFF2-40B4-BE49-F238E27FC236}">
                <a16:creationId xmlns:a16="http://schemas.microsoft.com/office/drawing/2014/main" id="{1B51FB36-2C19-43E8-9EF2-0836B281B443}"/>
              </a:ext>
            </a:extLst>
          </p:cNvPr>
          <p:cNvSpPr/>
          <p:nvPr/>
        </p:nvSpPr>
        <p:spPr>
          <a:xfrm>
            <a:off x="461266" y="3490694"/>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安全双方计算框架</a:t>
            </a:r>
          </a:p>
        </p:txBody>
      </p:sp>
      <p:sp>
        <p:nvSpPr>
          <p:cNvPr id="9" name="文本框 8">
            <a:extLst>
              <a:ext uri="{FF2B5EF4-FFF2-40B4-BE49-F238E27FC236}">
                <a16:creationId xmlns:a16="http://schemas.microsoft.com/office/drawing/2014/main" id="{0FE0BE74-37F8-4CC4-B431-B6B7C5B2DD67}"/>
              </a:ext>
            </a:extLst>
          </p:cNvPr>
          <p:cNvSpPr txBox="1"/>
          <p:nvPr/>
        </p:nvSpPr>
        <p:spPr>
          <a:xfrm>
            <a:off x="1771048" y="4392601"/>
            <a:ext cx="9209739" cy="19389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latin typeface="微软雅黑" panose="020B0503020204020204" pitchFamily="34" charset="-122"/>
                <a:ea typeface="微软雅黑" panose="020B0503020204020204" pitchFamily="34" charset="-122"/>
              </a:rPr>
              <a:t>主流安全两方计算框架的核心用了混淆电路和茫然传输：</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一方将计算逻辑转化为布尔电路，针对电路中每个门进行加密处理；</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该参与方将加密电路（即计算逻辑）和加密后的标签输入给另一方；</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另一方作为接收方，通过不经意传输按照输入选取标签，对加密电路解密进行解密获取计算结果。</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5125801"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安全双方计算框架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茫然传输</a:t>
            </a:r>
          </a:p>
        </p:txBody>
      </p:sp>
      <p:sp>
        <p:nvSpPr>
          <p:cNvPr id="41" name="文本框 40">
            <a:extLst>
              <a:ext uri="{FF2B5EF4-FFF2-40B4-BE49-F238E27FC236}">
                <a16:creationId xmlns:a16="http://schemas.microsoft.com/office/drawing/2014/main" id="{1A8623F7-3860-45C2-B75D-67A42A7F021E}"/>
              </a:ext>
            </a:extLst>
          </p:cNvPr>
          <p:cNvSpPr txBox="1"/>
          <p:nvPr/>
        </p:nvSpPr>
        <p:spPr>
          <a:xfrm>
            <a:off x="1370693" y="1793568"/>
            <a:ext cx="9209739" cy="10772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solidFill>
                  <a:srgbClr val="333333"/>
                </a:solidFill>
                <a:latin typeface="微软雅黑" panose="020B0503020204020204" pitchFamily="34" charset="-122"/>
                <a:ea typeface="微软雅黑" panose="020B0503020204020204" pitchFamily="34" charset="-122"/>
              </a:rPr>
              <a:t>茫然传输（或不经意传输）</a:t>
            </a:r>
            <a:r>
              <a:rPr lang="zh-CN" altLang="en-US" b="0" i="0" dirty="0">
                <a:solidFill>
                  <a:srgbClr val="333333"/>
                </a:solidFill>
                <a:effectLst/>
                <a:latin typeface="微软雅黑" panose="020B0503020204020204" pitchFamily="34" charset="-122"/>
                <a:ea typeface="微软雅黑" panose="020B0503020204020204" pitchFamily="34" charset="-122"/>
              </a:rPr>
              <a:t>最早在</a:t>
            </a:r>
            <a:r>
              <a:rPr lang="en-US" altLang="zh-CN" b="0" i="0" dirty="0">
                <a:solidFill>
                  <a:srgbClr val="333333"/>
                </a:solidFill>
                <a:effectLst/>
                <a:latin typeface="微软雅黑" panose="020B0503020204020204" pitchFamily="34" charset="-122"/>
                <a:ea typeface="微软雅黑" panose="020B0503020204020204" pitchFamily="34" charset="-122"/>
              </a:rPr>
              <a:t>1981</a:t>
            </a:r>
            <a:r>
              <a:rPr lang="zh-CN" altLang="en-US" b="0" i="0" dirty="0">
                <a:solidFill>
                  <a:srgbClr val="333333"/>
                </a:solidFill>
                <a:effectLst/>
                <a:latin typeface="微软雅黑" panose="020B0503020204020204" pitchFamily="34" charset="-122"/>
                <a:ea typeface="微软雅黑" panose="020B0503020204020204" pitchFamily="34" charset="-122"/>
              </a:rPr>
              <a:t>年被 </a:t>
            </a:r>
            <a:r>
              <a:rPr lang="en-US" altLang="zh-CN" b="0" i="0" dirty="0">
                <a:solidFill>
                  <a:srgbClr val="333333"/>
                </a:solidFill>
                <a:effectLst/>
                <a:latin typeface="微软雅黑" panose="020B0503020204020204" pitchFamily="34" charset="-122"/>
                <a:ea typeface="微软雅黑" panose="020B0503020204020204" pitchFamily="34" charset="-122"/>
              </a:rPr>
              <a:t>Michael O. Rabin</a:t>
            </a:r>
            <a:r>
              <a:rPr lang="zh-CN" altLang="en-US" b="0" i="0" dirty="0">
                <a:solidFill>
                  <a:srgbClr val="333333"/>
                </a:solidFill>
                <a:effectLst/>
                <a:latin typeface="微软雅黑" panose="020B0503020204020204" pitchFamily="34" charset="-122"/>
                <a:ea typeface="微软雅黑" panose="020B0503020204020204" pitchFamily="34" charset="-122"/>
              </a:rPr>
              <a:t>基于</a:t>
            </a:r>
            <a:r>
              <a:rPr lang="en-US" altLang="zh-CN" b="0" i="0" dirty="0">
                <a:solidFill>
                  <a:srgbClr val="333333"/>
                </a:solidFill>
                <a:effectLst/>
                <a:latin typeface="微软雅黑" panose="020B0503020204020204" pitchFamily="34" charset="-122"/>
                <a:ea typeface="微软雅黑" panose="020B0503020204020204" pitchFamily="34" charset="-122"/>
              </a:rPr>
              <a:t>RSA</a:t>
            </a:r>
            <a:r>
              <a:rPr lang="zh-CN" altLang="en-US" b="0" i="0" dirty="0">
                <a:solidFill>
                  <a:srgbClr val="333333"/>
                </a:solidFill>
                <a:effectLst/>
                <a:latin typeface="微软雅黑" panose="020B0503020204020204" pitchFamily="34" charset="-122"/>
                <a:ea typeface="微软雅黑" panose="020B0503020204020204" pitchFamily="34" charset="-122"/>
              </a:rPr>
              <a:t>加密体系提出：</a:t>
            </a:r>
            <a:endParaRPr lang="en-US" altLang="zh-CN" b="0" i="0" dirty="0">
              <a:solidFill>
                <a:srgbClr val="333333"/>
              </a:solidFill>
              <a:effectLst/>
              <a:latin typeface="微软雅黑" panose="020B0503020204020204" pitchFamily="34" charset="-122"/>
              <a:ea typeface="微软雅黑" panose="020B0503020204020204" pitchFamily="34" charset="-122"/>
            </a:endParaRPr>
          </a:p>
          <a:p>
            <a:pPr>
              <a:spcAft>
                <a:spcPts val="1200"/>
              </a:spcAft>
            </a:pPr>
            <a:r>
              <a:rPr lang="zh-CN" altLang="en-US" b="0" i="0" dirty="0">
                <a:solidFill>
                  <a:srgbClr val="333333"/>
                </a:solidFill>
                <a:effectLst/>
                <a:latin typeface="微软雅黑" panose="020B0503020204020204" pitchFamily="34" charset="-122"/>
                <a:ea typeface="微软雅黑" panose="020B0503020204020204" pitchFamily="34" charset="-122"/>
              </a:rPr>
              <a:t>发送者</a:t>
            </a:r>
            <a:r>
              <a:rPr lang="en-US" altLang="zh-CN" b="0" i="0" dirty="0">
                <a:solidFill>
                  <a:srgbClr val="333333"/>
                </a:solidFill>
                <a:effectLst/>
                <a:latin typeface="微软雅黑" panose="020B0503020204020204" pitchFamily="34" charset="-122"/>
                <a:ea typeface="微软雅黑" panose="020B0503020204020204" pitchFamily="34" charset="-122"/>
              </a:rPr>
              <a:t>Alice</a:t>
            </a:r>
            <a:r>
              <a:rPr lang="zh-CN" altLang="en-US" b="0" i="0" dirty="0">
                <a:solidFill>
                  <a:srgbClr val="333333"/>
                </a:solidFill>
                <a:effectLst/>
                <a:latin typeface="微软雅黑" panose="020B0503020204020204" pitchFamily="34" charset="-122"/>
                <a:ea typeface="微软雅黑" panose="020B0503020204020204" pitchFamily="34" charset="-122"/>
              </a:rPr>
              <a:t>发送一条消息给接收者</a:t>
            </a:r>
            <a:r>
              <a:rPr lang="en-US" altLang="zh-CN" b="0" i="0" dirty="0">
                <a:solidFill>
                  <a:srgbClr val="333333"/>
                </a:solidFill>
                <a:effectLst/>
                <a:latin typeface="微软雅黑" panose="020B0503020204020204" pitchFamily="34" charset="-122"/>
                <a:ea typeface="微软雅黑" panose="020B0503020204020204" pitchFamily="34" charset="-122"/>
              </a:rPr>
              <a:t>Bob</a:t>
            </a:r>
            <a:r>
              <a:rPr lang="zh-CN" altLang="en-US" b="0" i="0" dirty="0">
                <a:solidFill>
                  <a:srgbClr val="333333"/>
                </a:solidFill>
                <a:effectLst/>
                <a:latin typeface="微软雅黑" panose="020B0503020204020204" pitchFamily="34" charset="-122"/>
                <a:ea typeface="微软雅黑" panose="020B0503020204020204" pitchFamily="34" charset="-122"/>
              </a:rPr>
              <a:t>，而</a:t>
            </a:r>
            <a:r>
              <a:rPr lang="en-US" altLang="zh-CN" b="0" i="0" dirty="0">
                <a:solidFill>
                  <a:srgbClr val="333333"/>
                </a:solidFill>
                <a:effectLst/>
                <a:latin typeface="微软雅黑" panose="020B0503020204020204" pitchFamily="34" charset="-122"/>
                <a:ea typeface="微软雅黑" panose="020B0503020204020204" pitchFamily="34" charset="-122"/>
              </a:rPr>
              <a:t>Bob</a:t>
            </a:r>
            <a:r>
              <a:rPr lang="zh-CN" altLang="en-US" b="0" i="0" dirty="0">
                <a:solidFill>
                  <a:srgbClr val="333333"/>
                </a:solidFill>
                <a:effectLst/>
                <a:latin typeface="微软雅黑" panose="020B0503020204020204" pitchFamily="34" charset="-122"/>
                <a:ea typeface="微软雅黑" panose="020B0503020204020204" pitchFamily="34" charset="-122"/>
              </a:rPr>
              <a:t>以</a:t>
            </a:r>
            <a:r>
              <a:rPr lang="en-US" altLang="zh-CN" b="0" i="0" dirty="0">
                <a:solidFill>
                  <a:srgbClr val="333333"/>
                </a:solidFill>
                <a:effectLst/>
                <a:latin typeface="微软雅黑" panose="020B0503020204020204" pitchFamily="34" charset="-122"/>
                <a:ea typeface="微软雅黑" panose="020B0503020204020204" pitchFamily="34" charset="-122"/>
              </a:rPr>
              <a:t>1/2</a:t>
            </a:r>
            <a:r>
              <a:rPr lang="zh-CN" altLang="en-US" b="0" i="0" dirty="0">
                <a:solidFill>
                  <a:srgbClr val="333333"/>
                </a:solidFill>
                <a:effectLst/>
                <a:latin typeface="微软雅黑" panose="020B0503020204020204" pitchFamily="34" charset="-122"/>
                <a:ea typeface="微软雅黑" panose="020B0503020204020204" pitchFamily="34" charset="-122"/>
              </a:rPr>
              <a:t>的概率接收到信息，在结束后</a:t>
            </a:r>
            <a:r>
              <a:rPr lang="en-US" altLang="zh-CN" b="0" i="0" dirty="0">
                <a:solidFill>
                  <a:srgbClr val="333333"/>
                </a:solidFill>
                <a:effectLst/>
                <a:latin typeface="微软雅黑" panose="020B0503020204020204" pitchFamily="34" charset="-122"/>
                <a:ea typeface="微软雅黑" panose="020B0503020204020204" pitchFamily="34" charset="-122"/>
              </a:rPr>
              <a:t>Alice</a:t>
            </a:r>
            <a:r>
              <a:rPr lang="zh-CN" altLang="en-US" b="0" i="0" dirty="0">
                <a:solidFill>
                  <a:srgbClr val="333333"/>
                </a:solidFill>
                <a:effectLst/>
                <a:latin typeface="微软雅黑" panose="020B0503020204020204" pitchFamily="34" charset="-122"/>
                <a:ea typeface="微软雅黑" panose="020B0503020204020204" pitchFamily="34" charset="-122"/>
              </a:rPr>
              <a:t>并不知道</a:t>
            </a:r>
            <a:r>
              <a:rPr lang="en-US" altLang="zh-CN" b="0" i="0" dirty="0">
                <a:solidFill>
                  <a:srgbClr val="333333"/>
                </a:solidFill>
                <a:effectLst/>
                <a:latin typeface="微软雅黑" panose="020B0503020204020204" pitchFamily="34" charset="-122"/>
                <a:ea typeface="微软雅黑" panose="020B0503020204020204" pitchFamily="34" charset="-122"/>
              </a:rPr>
              <a:t>Bob</a:t>
            </a:r>
            <a:r>
              <a:rPr lang="zh-CN" altLang="en-US" b="0" i="0" dirty="0">
                <a:solidFill>
                  <a:srgbClr val="333333"/>
                </a:solidFill>
                <a:effectLst/>
                <a:latin typeface="微软雅黑" panose="020B0503020204020204" pitchFamily="34" charset="-122"/>
                <a:ea typeface="微软雅黑" panose="020B0503020204020204" pitchFamily="34" charset="-122"/>
              </a:rPr>
              <a:t>是否接收到了信息</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B2EE16B-42EA-4F04-8DD9-85F0130B0CCA}"/>
                  </a:ext>
                </a:extLst>
              </p:cNvPr>
              <p:cNvSpPr txBox="1"/>
              <p:nvPr/>
            </p:nvSpPr>
            <p:spPr>
              <a:xfrm>
                <a:off x="1370694" y="3018693"/>
                <a:ext cx="9209739" cy="135421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solidFill>
                      <a:srgbClr val="333333"/>
                    </a:solidFill>
                    <a:latin typeface="微软雅黑" panose="020B0503020204020204" pitchFamily="34" charset="-122"/>
                    <a:ea typeface="微软雅黑" panose="020B0503020204020204" pitchFamily="34" charset="-122"/>
                  </a:rPr>
                  <a:t>更实用的二选一不经意传输：</a:t>
                </a:r>
                <a:endParaRPr lang="en-US" altLang="zh-CN" dirty="0">
                  <a:solidFill>
                    <a:srgbClr val="333333"/>
                  </a:solidFill>
                  <a:latin typeface="微软雅黑" panose="020B0503020204020204" pitchFamily="34" charset="-122"/>
                  <a:ea typeface="微软雅黑" panose="020B0503020204020204" pitchFamily="34" charset="-122"/>
                </a:endParaRPr>
              </a:p>
              <a:p>
                <a:pPr>
                  <a:spcAft>
                    <a:spcPts val="1200"/>
                  </a:spcAft>
                </a:pPr>
                <a:r>
                  <a:rPr lang="en-US" altLang="zh-CN" dirty="0">
                    <a:solidFill>
                      <a:srgbClr val="333333"/>
                    </a:solidFill>
                    <a:latin typeface="微软雅黑" panose="020B0503020204020204" pitchFamily="34" charset="-122"/>
                    <a:ea typeface="微软雅黑" panose="020B0503020204020204" pitchFamily="34" charset="-122"/>
                  </a:rPr>
                  <a:t>Alice</a:t>
                </a:r>
                <a:r>
                  <a:rPr lang="zh-CN" altLang="en-US" dirty="0">
                    <a:solidFill>
                      <a:srgbClr val="333333"/>
                    </a:solidFill>
                    <a:latin typeface="微软雅黑" panose="020B0503020204020204" pitchFamily="34" charset="-122"/>
                    <a:ea typeface="微软雅黑" panose="020B0503020204020204" pitchFamily="34" charset="-122"/>
                  </a:rPr>
                  <a:t>每次发两条信息</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oMath>
                </a14:m>
                <a:r>
                  <a:rPr lang="zh-CN" altLang="en-US" dirty="0">
                    <a:solidFill>
                      <a:srgbClr val="333333"/>
                    </a:solidFill>
                    <a:latin typeface="微软雅黑" panose="020B0503020204020204" pitchFamily="34" charset="-122"/>
                    <a:ea typeface="微软雅黑" panose="020B0503020204020204" pitchFamily="34" charset="-122"/>
                  </a:rPr>
                  <a:t>给</a:t>
                </a:r>
                <a:r>
                  <a:rPr lang="en-US" altLang="zh-CN" dirty="0">
                    <a:solidFill>
                      <a:srgbClr val="333333"/>
                    </a:solidFill>
                    <a:latin typeface="微软雅黑" panose="020B0503020204020204" pitchFamily="34" charset="-122"/>
                    <a:ea typeface="微软雅黑" panose="020B0503020204020204" pitchFamily="34" charset="-122"/>
                  </a:rPr>
                  <a:t>Bob</a:t>
                </a:r>
                <a:r>
                  <a:rPr lang="zh-CN" altLang="en-US" dirty="0">
                    <a:solidFill>
                      <a:srgbClr val="333333"/>
                    </a:solidFill>
                    <a:latin typeface="微软雅黑" panose="020B0503020204020204" pitchFamily="34" charset="-122"/>
                    <a:ea typeface="微软雅黑" panose="020B0503020204020204" pitchFamily="34" charset="-122"/>
                  </a:rPr>
                  <a:t>，</a:t>
                </a:r>
                <a:r>
                  <a:rPr lang="en-US" altLang="zh-CN" dirty="0">
                    <a:solidFill>
                      <a:srgbClr val="333333"/>
                    </a:solidFill>
                    <a:latin typeface="微软雅黑" panose="020B0503020204020204" pitchFamily="34" charset="-122"/>
                    <a:ea typeface="微软雅黑" panose="020B0503020204020204" pitchFamily="34" charset="-122"/>
                  </a:rPr>
                  <a:t>Bob</a:t>
                </a:r>
                <a:r>
                  <a:rPr lang="zh-CN" altLang="en-US" dirty="0">
                    <a:solidFill>
                      <a:srgbClr val="333333"/>
                    </a:solidFill>
                    <a:latin typeface="微软雅黑" panose="020B0503020204020204" pitchFamily="34" charset="-122"/>
                    <a:ea typeface="微软雅黑" panose="020B0503020204020204" pitchFamily="34" charset="-122"/>
                  </a:rPr>
                  <a:t>提供一个输入，并根据输入获得输出信息，在协议结束后，</a:t>
                </a:r>
                <a:r>
                  <a:rPr lang="en-US" altLang="zh-CN" dirty="0">
                    <a:solidFill>
                      <a:srgbClr val="333333"/>
                    </a:solidFill>
                    <a:latin typeface="微软雅黑" panose="020B0503020204020204" pitchFamily="34" charset="-122"/>
                    <a:ea typeface="微软雅黑" panose="020B0503020204020204" pitchFamily="34" charset="-122"/>
                  </a:rPr>
                  <a:t>Bob</a:t>
                </a:r>
                <a:r>
                  <a:rPr lang="zh-CN" altLang="en-US" dirty="0">
                    <a:solidFill>
                      <a:srgbClr val="333333"/>
                    </a:solidFill>
                    <a:latin typeface="微软雅黑" panose="020B0503020204020204" pitchFamily="34" charset="-122"/>
                    <a:ea typeface="微软雅黑" panose="020B0503020204020204" pitchFamily="34" charset="-122"/>
                  </a:rPr>
                  <a:t>得到了自己想要的那条信息</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𝑚</m:t>
                        </m:r>
                      </m:e>
                      <m:sub>
                        <m:r>
                          <a:rPr lang="en-US" altLang="zh-CN" i="1">
                            <a:latin typeface="Cambria Math" panose="02040503050406030204" pitchFamily="18" charset="0"/>
                            <a:ea typeface="微软雅黑" panose="020B0503020204020204" pitchFamily="34" charset="-122"/>
                          </a:rPr>
                          <m:t>1</m:t>
                        </m:r>
                      </m:sub>
                    </m:sSub>
                    <m:r>
                      <a:rPr lang="en-US" altLang="zh-CN" i="1" smtClean="0">
                        <a:latin typeface="Cambria Math" panose="02040503050406030204" pitchFamily="18" charset="0"/>
                        <a:ea typeface="微软雅黑" panose="020B0503020204020204" pitchFamily="34" charset="-122"/>
                      </a:rPr>
                      <m:t> </m:t>
                    </m:r>
                  </m:oMath>
                </a14:m>
                <a:r>
                  <a:rPr lang="zh-CN" altLang="en-US" dirty="0">
                    <a:solidFill>
                      <a:srgbClr val="333333"/>
                    </a:solidFill>
                    <a:latin typeface="微软雅黑" panose="020B0503020204020204" pitchFamily="34" charset="-122"/>
                    <a:ea typeface="微软雅黑" panose="020B0503020204020204" pitchFamily="34" charset="-122"/>
                  </a:rPr>
                  <a:t>或者</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𝑚</m:t>
                        </m:r>
                      </m:e>
                      <m:sub>
                        <m:r>
                          <a:rPr lang="en-US" altLang="zh-CN" i="1">
                            <a:latin typeface="Cambria Math" panose="02040503050406030204" pitchFamily="18" charset="0"/>
                            <a:ea typeface="微软雅黑" panose="020B0503020204020204" pitchFamily="34" charset="-122"/>
                          </a:rPr>
                          <m:t>2</m:t>
                        </m:r>
                      </m:sub>
                    </m:sSub>
                    <m:r>
                      <a:rPr lang="en-US" altLang="zh-CN" i="1">
                        <a:latin typeface="Cambria Math" panose="02040503050406030204" pitchFamily="18" charset="0"/>
                        <a:ea typeface="微软雅黑" panose="020B0503020204020204" pitchFamily="34" charset="-122"/>
                      </a:rPr>
                      <m:t> </m:t>
                    </m:r>
                  </m:oMath>
                </a14:m>
                <a:r>
                  <a:rPr lang="zh-CN" altLang="en-US" dirty="0">
                    <a:solidFill>
                      <a:srgbClr val="333333"/>
                    </a:solidFill>
                    <a:latin typeface="微软雅黑" panose="020B0503020204020204" pitchFamily="34" charset="-122"/>
                    <a:ea typeface="微软雅黑" panose="020B0503020204020204" pitchFamily="34" charset="-122"/>
                  </a:rPr>
                  <a:t>，而</a:t>
                </a:r>
                <a:r>
                  <a:rPr lang="en-US" altLang="zh-CN" dirty="0">
                    <a:solidFill>
                      <a:srgbClr val="333333"/>
                    </a:solidFill>
                    <a:latin typeface="微软雅黑" panose="020B0503020204020204" pitchFamily="34" charset="-122"/>
                    <a:ea typeface="微软雅黑" panose="020B0503020204020204" pitchFamily="34" charset="-122"/>
                  </a:rPr>
                  <a:t>Alice</a:t>
                </a:r>
                <a:r>
                  <a:rPr lang="zh-CN" altLang="en-US" dirty="0">
                    <a:solidFill>
                      <a:srgbClr val="333333"/>
                    </a:solidFill>
                    <a:latin typeface="微软雅黑" panose="020B0503020204020204" pitchFamily="34" charset="-122"/>
                    <a:ea typeface="微软雅黑" panose="020B0503020204020204" pitchFamily="34" charset="-122"/>
                  </a:rPr>
                  <a:t>并不知道</a:t>
                </a:r>
                <a:r>
                  <a:rPr lang="en-US" altLang="zh-CN" dirty="0">
                    <a:solidFill>
                      <a:srgbClr val="333333"/>
                    </a:solidFill>
                    <a:latin typeface="微软雅黑" panose="020B0503020204020204" pitchFamily="34" charset="-122"/>
                    <a:ea typeface="微软雅黑" panose="020B0503020204020204" pitchFamily="34" charset="-122"/>
                  </a:rPr>
                  <a:t>Bob</a:t>
                </a:r>
                <a:r>
                  <a:rPr lang="zh-CN" altLang="en-US" dirty="0">
                    <a:solidFill>
                      <a:srgbClr val="333333"/>
                    </a:solidFill>
                    <a:latin typeface="微软雅黑" panose="020B0503020204020204" pitchFamily="34" charset="-122"/>
                    <a:ea typeface="微软雅黑" panose="020B0503020204020204" pitchFamily="34" charset="-122"/>
                  </a:rPr>
                  <a:t>最终得到的是哪条。</a:t>
                </a:r>
                <a:endParaRPr lang="en-US" altLang="zh-CN" dirty="0">
                  <a:solidFill>
                    <a:srgbClr val="333333"/>
                  </a:solidFill>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DB2EE16B-42EA-4F04-8DD9-85F0130B0CCA}"/>
                  </a:ext>
                </a:extLst>
              </p:cNvPr>
              <p:cNvSpPr txBox="1">
                <a:spLocks noRot="1" noChangeAspect="1" noMove="1" noResize="1" noEditPoints="1" noAdjustHandles="1" noChangeArrowheads="1" noChangeShapeType="1" noTextEdit="1"/>
              </p:cNvSpPr>
              <p:nvPr/>
            </p:nvSpPr>
            <p:spPr>
              <a:xfrm>
                <a:off x="1370694" y="3018693"/>
                <a:ext cx="9209739" cy="1354217"/>
              </a:xfrm>
              <a:prstGeom prst="rect">
                <a:avLst/>
              </a:prstGeom>
              <a:blipFill>
                <a:blip r:embed="rId3"/>
                <a:stretch>
                  <a:fillRect l="-596" t="-1802" b="-6757"/>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B2C455B0-83B6-4979-839A-06A93A0D70BD}"/>
              </a:ext>
            </a:extLst>
          </p:cNvPr>
          <p:cNvSpPr/>
          <p:nvPr/>
        </p:nvSpPr>
        <p:spPr>
          <a:xfrm>
            <a:off x="4656524" y="4971570"/>
            <a:ext cx="2650992" cy="1175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1D2FD89-139B-4F32-ADD0-C4F6B2E9AA93}"/>
              </a:ext>
            </a:extLst>
          </p:cNvPr>
          <p:cNvPicPr>
            <a:picLocks noChangeAspect="1"/>
          </p:cNvPicPr>
          <p:nvPr/>
        </p:nvPicPr>
        <p:blipFill>
          <a:blip r:embed="rId4"/>
          <a:stretch>
            <a:fillRect/>
          </a:stretch>
        </p:blipFill>
        <p:spPr>
          <a:xfrm>
            <a:off x="1466191" y="4987811"/>
            <a:ext cx="1124839" cy="1124839"/>
          </a:xfrm>
          <a:prstGeom prst="rect">
            <a:avLst/>
          </a:prstGeom>
        </p:spPr>
      </p:pic>
      <p:pic>
        <p:nvPicPr>
          <p:cNvPr id="10" name="图片 9">
            <a:extLst>
              <a:ext uri="{FF2B5EF4-FFF2-40B4-BE49-F238E27FC236}">
                <a16:creationId xmlns:a16="http://schemas.microsoft.com/office/drawing/2014/main" id="{C7BF766F-523C-4B11-8678-2B0E2E99CD23}"/>
              </a:ext>
            </a:extLst>
          </p:cNvPr>
          <p:cNvPicPr>
            <a:picLocks noChangeAspect="1"/>
          </p:cNvPicPr>
          <p:nvPr/>
        </p:nvPicPr>
        <p:blipFill>
          <a:blip r:embed="rId4"/>
          <a:stretch>
            <a:fillRect/>
          </a:stretch>
        </p:blipFill>
        <p:spPr>
          <a:xfrm>
            <a:off x="9284440" y="4981612"/>
            <a:ext cx="1124839" cy="1124839"/>
          </a:xfrm>
          <a:prstGeom prst="rect">
            <a:avLst/>
          </a:prstGeom>
        </p:spPr>
      </p:pic>
      <p:cxnSp>
        <p:nvCxnSpPr>
          <p:cNvPr id="11" name="直接箭头连接符 10">
            <a:extLst>
              <a:ext uri="{FF2B5EF4-FFF2-40B4-BE49-F238E27FC236}">
                <a16:creationId xmlns:a16="http://schemas.microsoft.com/office/drawing/2014/main" id="{5B3A336B-1302-470C-93BF-8B32822713FE}"/>
              </a:ext>
            </a:extLst>
          </p:cNvPr>
          <p:cNvCxnSpPr>
            <a:cxnSpLocks/>
            <a:stCxn id="9" idx="3"/>
            <a:endCxn id="6" idx="1"/>
          </p:cNvCxnSpPr>
          <p:nvPr/>
        </p:nvCxnSpPr>
        <p:spPr>
          <a:xfrm>
            <a:off x="2591030" y="5550231"/>
            <a:ext cx="2065494" cy="9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D1BE8C64-B897-4308-BF66-6D0DEA8B8C9F}"/>
              </a:ext>
            </a:extLst>
          </p:cNvPr>
          <p:cNvCxnSpPr>
            <a:cxnSpLocks/>
          </p:cNvCxnSpPr>
          <p:nvPr/>
        </p:nvCxnSpPr>
        <p:spPr>
          <a:xfrm>
            <a:off x="7307516" y="5243141"/>
            <a:ext cx="2065494" cy="916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16" name="直接箭头连接符 15">
            <a:extLst>
              <a:ext uri="{FF2B5EF4-FFF2-40B4-BE49-F238E27FC236}">
                <a16:creationId xmlns:a16="http://schemas.microsoft.com/office/drawing/2014/main" id="{63D460CA-055F-4CD6-90D7-042E25DA29C7}"/>
              </a:ext>
            </a:extLst>
          </p:cNvPr>
          <p:cNvCxnSpPr>
            <a:cxnSpLocks/>
          </p:cNvCxnSpPr>
          <p:nvPr/>
        </p:nvCxnSpPr>
        <p:spPr>
          <a:xfrm>
            <a:off x="7307516" y="5861237"/>
            <a:ext cx="2065494" cy="9168"/>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86797AE-251B-4749-AE90-45029FFA6EFF}"/>
                  </a:ext>
                </a:extLst>
              </p:cNvPr>
              <p:cNvSpPr txBox="1"/>
              <p:nvPr/>
            </p:nvSpPr>
            <p:spPr>
              <a:xfrm>
                <a:off x="571453" y="5174333"/>
                <a:ext cx="6097604"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𝑚</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19" name="文本框 18">
                <a:extLst>
                  <a:ext uri="{FF2B5EF4-FFF2-40B4-BE49-F238E27FC236}">
                    <a16:creationId xmlns:a16="http://schemas.microsoft.com/office/drawing/2014/main" id="{B86797AE-251B-4749-AE90-45029FFA6EFF}"/>
                  </a:ext>
                </a:extLst>
              </p:cNvPr>
              <p:cNvSpPr txBox="1">
                <a:spLocks noRot="1" noChangeAspect="1" noMove="1" noResize="1" noEditPoints="1" noAdjustHandles="1" noChangeArrowheads="1" noChangeShapeType="1" noTextEdit="1"/>
              </p:cNvSpPr>
              <p:nvPr/>
            </p:nvSpPr>
            <p:spPr>
              <a:xfrm>
                <a:off x="571453" y="5174333"/>
                <a:ext cx="6097604" cy="370294"/>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7C62D5D-B55B-4A56-B92F-DFDC80DFC97E}"/>
                  </a:ext>
                </a:extLst>
              </p:cNvPr>
              <p:cNvSpPr txBox="1"/>
              <p:nvPr/>
            </p:nvSpPr>
            <p:spPr>
              <a:xfrm>
                <a:off x="5291461" y="4845455"/>
                <a:ext cx="6097604"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ea typeface="微软雅黑" panose="020B0503020204020204" pitchFamily="34" charset="-122"/>
                        </a:rPr>
                        <m:t>𝜎</m:t>
                      </m:r>
                    </m:oMath>
                  </m:oMathPara>
                </a14:m>
                <a:endParaRPr lang="zh-CN" altLang="en-US" dirty="0"/>
              </a:p>
            </p:txBody>
          </p:sp>
        </mc:Choice>
        <mc:Fallback xmlns="">
          <p:sp>
            <p:nvSpPr>
              <p:cNvPr id="20" name="文本框 19">
                <a:extLst>
                  <a:ext uri="{FF2B5EF4-FFF2-40B4-BE49-F238E27FC236}">
                    <a16:creationId xmlns:a16="http://schemas.microsoft.com/office/drawing/2014/main" id="{87C62D5D-B55B-4A56-B92F-DFDC80DFC97E}"/>
                  </a:ext>
                </a:extLst>
              </p:cNvPr>
              <p:cNvSpPr txBox="1">
                <a:spLocks noRot="1" noChangeAspect="1" noMove="1" noResize="1" noEditPoints="1" noAdjustHandles="1" noChangeArrowheads="1" noChangeShapeType="1" noTextEdit="1"/>
              </p:cNvSpPr>
              <p:nvPr/>
            </p:nvSpPr>
            <p:spPr>
              <a:xfrm>
                <a:off x="5291461" y="4845455"/>
                <a:ext cx="6097604" cy="3702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D799C83-18E2-4840-931C-04514563561E}"/>
                  </a:ext>
                </a:extLst>
              </p:cNvPr>
              <p:cNvSpPr txBox="1"/>
              <p:nvPr/>
            </p:nvSpPr>
            <p:spPr>
              <a:xfrm>
                <a:off x="5291461" y="5486709"/>
                <a:ext cx="6097604"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𝑚</m:t>
                          </m:r>
                        </m:e>
                        <m:sub>
                          <m:r>
                            <a:rPr lang="zh-CN" altLang="en-US" b="0" i="1" smtClean="0">
                              <a:latin typeface="Cambria Math" panose="02040503050406030204" pitchFamily="18" charset="0"/>
                              <a:ea typeface="微软雅黑" panose="020B0503020204020204" pitchFamily="34" charset="-122"/>
                            </a:rPr>
                            <m:t>𝜎</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0D799C83-18E2-4840-931C-04514563561E}"/>
                  </a:ext>
                </a:extLst>
              </p:cNvPr>
              <p:cNvSpPr txBox="1">
                <a:spLocks noRot="1" noChangeAspect="1" noMove="1" noResize="1" noEditPoints="1" noAdjustHandles="1" noChangeArrowheads="1" noChangeShapeType="1" noTextEdit="1"/>
              </p:cNvSpPr>
              <p:nvPr/>
            </p:nvSpPr>
            <p:spPr>
              <a:xfrm>
                <a:off x="5291461" y="5486709"/>
                <a:ext cx="6097604" cy="37029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35901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5192913"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安全双方计算框架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混淆电路</a:t>
            </a:r>
          </a:p>
        </p:txBody>
      </p:sp>
      <p:sp>
        <p:nvSpPr>
          <p:cNvPr id="5" name="文本框 4">
            <a:extLst>
              <a:ext uri="{FF2B5EF4-FFF2-40B4-BE49-F238E27FC236}">
                <a16:creationId xmlns:a16="http://schemas.microsoft.com/office/drawing/2014/main" id="{D222ABB6-5E1D-428C-822F-DBAAB36CFE3F}"/>
              </a:ext>
            </a:extLst>
          </p:cNvPr>
          <p:cNvSpPr txBox="1"/>
          <p:nvPr/>
        </p:nvSpPr>
        <p:spPr>
          <a:xfrm>
            <a:off x="1438069" y="2109011"/>
            <a:ext cx="9209739"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b="0" i="0" dirty="0">
                <a:solidFill>
                  <a:srgbClr val="333333"/>
                </a:solidFill>
                <a:effectLst/>
                <a:latin typeface="微软雅黑" panose="020B0503020204020204" pitchFamily="34" charset="-122"/>
                <a:ea typeface="微软雅黑" panose="020B0503020204020204" pitchFamily="34" charset="-122"/>
              </a:rPr>
              <a:t>两个</a:t>
            </a:r>
            <a:r>
              <a:rPr lang="zh-CN" altLang="en-US" dirty="0">
                <a:solidFill>
                  <a:srgbClr val="333333"/>
                </a:solidFill>
                <a:latin typeface="微软雅黑" panose="020B0503020204020204" pitchFamily="34" charset="-122"/>
                <a:ea typeface="微软雅黑" panose="020B0503020204020204" pitchFamily="34" charset="-122"/>
              </a:rPr>
              <a:t>参与方</a:t>
            </a:r>
            <a:r>
              <a:rPr lang="zh-CN" altLang="en-US" b="0" i="0" dirty="0">
                <a:solidFill>
                  <a:srgbClr val="333333"/>
                </a:solidFill>
                <a:effectLst/>
                <a:latin typeface="微软雅黑" panose="020B0503020204020204" pitchFamily="34" charset="-122"/>
                <a:ea typeface="微软雅黑" panose="020B0503020204020204" pitchFamily="34" charset="-122"/>
              </a:rPr>
              <a:t>能在互相不知晓对方数据的情况下计算某一能被逻辑电路表示的函数。</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47968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5.6 </a:t>
            </a:r>
            <a:r>
              <a:rPr kumimoji="1" dirty="0" err="1"/>
              <a:t>实操：Paillier算法实现</a:t>
            </a:r>
            <a:r>
              <a:rPr kumimoji="1" lang="zh-CN" altLang="en-US" dirty="0"/>
              <a:t>及应用</a:t>
            </a:r>
            <a:endParaRPr kumimoji="1" dirty="0"/>
          </a:p>
        </p:txBody>
      </p:sp>
      <p:sp>
        <p:nvSpPr>
          <p:cNvPr id="6" name="文本框 5">
            <a:extLst>
              <a:ext uri="{FF2B5EF4-FFF2-40B4-BE49-F238E27FC236}">
                <a16:creationId xmlns:a16="http://schemas.microsoft.com/office/drawing/2014/main" id="{9FB670E0-02BD-4B8E-B79B-71E5ADFCB9BC}"/>
              </a:ext>
            </a:extLst>
          </p:cNvPr>
          <p:cNvSpPr txBox="1"/>
          <p:nvPr/>
        </p:nvSpPr>
        <p:spPr>
          <a:xfrm>
            <a:off x="1335143" y="1546609"/>
            <a:ext cx="9209739" cy="150810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zh-CN" dirty="0">
                <a:solidFill>
                  <a:srgbClr val="333333"/>
                </a:solidFill>
                <a:latin typeface="微软雅黑" panose="020B0503020204020204" pitchFamily="34" charset="-122"/>
                <a:ea typeface="微软雅黑" panose="020B0503020204020204" pitchFamily="34" charset="-122"/>
              </a:rPr>
              <a:t>在电子投票系统中，由于统计票数是使用加法累加票数进行统计的，因此具有加法同态性质的</a:t>
            </a:r>
            <a:r>
              <a:rPr lang="en-US" altLang="zh-CN" dirty="0" err="1">
                <a:solidFill>
                  <a:srgbClr val="333333"/>
                </a:solidFill>
                <a:latin typeface="微软雅黑" panose="020B0503020204020204" pitchFamily="34" charset="-122"/>
                <a:ea typeface="微软雅黑" panose="020B0503020204020204" pitchFamily="34" charset="-122"/>
              </a:rPr>
              <a:t>Paillier</a:t>
            </a:r>
            <a:r>
              <a:rPr lang="zh-CN" altLang="zh-CN" dirty="0">
                <a:solidFill>
                  <a:srgbClr val="333333"/>
                </a:solidFill>
                <a:latin typeface="微软雅黑" panose="020B0503020204020204" pitchFamily="34" charset="-122"/>
                <a:ea typeface="微软雅黑" panose="020B0503020204020204" pitchFamily="34" charset="-122"/>
              </a:rPr>
              <a:t>算法可被应用于实现匿名的电子投票系统，以保护投票人的投票信息</a:t>
            </a:r>
            <a:r>
              <a:rPr lang="zh-CN" altLang="en-US" dirty="0">
                <a:solidFill>
                  <a:srgbClr val="333333"/>
                </a:solidFill>
                <a:latin typeface="微软雅黑" panose="020B0503020204020204" pitchFamily="34" charset="-122"/>
                <a:ea typeface="微软雅黑" panose="020B0503020204020204" pitchFamily="34" charset="-122"/>
              </a:rPr>
              <a:t>：</a:t>
            </a:r>
            <a:endParaRPr lang="en-US" altLang="zh-CN" dirty="0">
              <a:solidFill>
                <a:srgbClr val="333333"/>
              </a:solidFill>
              <a:latin typeface="微软雅黑" panose="020B0503020204020204" pitchFamily="34" charset="-122"/>
              <a:ea typeface="微软雅黑" panose="020B0503020204020204" pitchFamily="34" charset="-122"/>
            </a:endParaRPr>
          </a:p>
          <a:p>
            <a:pPr>
              <a:spcAft>
                <a:spcPts val="1200"/>
              </a:spcAft>
            </a:pPr>
            <a:r>
              <a:rPr lang="en-US" altLang="zh-CN" dirty="0">
                <a:solidFill>
                  <a:srgbClr val="333333"/>
                </a:solidFill>
                <a:latin typeface="微软雅黑" panose="020B0503020204020204" pitchFamily="34" charset="-122"/>
                <a:ea typeface="微软雅黑" panose="020B0503020204020204" pitchFamily="34" charset="-122"/>
              </a:rPr>
              <a:t>1.</a:t>
            </a:r>
            <a:r>
              <a:rPr lang="zh-CN" altLang="zh-CN" dirty="0">
                <a:solidFill>
                  <a:srgbClr val="333333"/>
                </a:solidFill>
                <a:latin typeface="微软雅黑" panose="020B0503020204020204" pitchFamily="34" charset="-122"/>
                <a:ea typeface="微软雅黑" panose="020B0503020204020204" pitchFamily="34" charset="-122"/>
              </a:rPr>
              <a:t>编写代码实现</a:t>
            </a:r>
            <a:r>
              <a:rPr lang="en-US" altLang="zh-CN" dirty="0" err="1">
                <a:solidFill>
                  <a:srgbClr val="333333"/>
                </a:solidFill>
                <a:latin typeface="微软雅黑" panose="020B0503020204020204" pitchFamily="34" charset="-122"/>
                <a:ea typeface="微软雅黑" panose="020B0503020204020204" pitchFamily="34" charset="-122"/>
              </a:rPr>
              <a:t>Paillier</a:t>
            </a:r>
            <a:r>
              <a:rPr lang="zh-CN" altLang="zh-CN" dirty="0">
                <a:solidFill>
                  <a:srgbClr val="333333"/>
                </a:solidFill>
                <a:latin typeface="微软雅黑" panose="020B0503020204020204" pitchFamily="34" charset="-122"/>
                <a:ea typeface="微软雅黑" panose="020B0503020204020204" pitchFamily="34" charset="-122"/>
              </a:rPr>
              <a:t>算法</a:t>
            </a:r>
            <a:r>
              <a:rPr lang="zh-CN" altLang="en-US" dirty="0">
                <a:solidFill>
                  <a:srgbClr val="333333"/>
                </a:solidFill>
                <a:latin typeface="微软雅黑" panose="020B0503020204020204" pitchFamily="34" charset="-122"/>
                <a:ea typeface="微软雅黑" panose="020B0503020204020204" pitchFamily="34" charset="-122"/>
              </a:rPr>
              <a:t>，验证其加法同态性质；</a:t>
            </a:r>
            <a:endParaRPr lang="en-US" altLang="zh-CN" dirty="0">
              <a:solidFill>
                <a:srgbClr val="333333"/>
              </a:solidFill>
              <a:latin typeface="微软雅黑" panose="020B0503020204020204" pitchFamily="34" charset="-122"/>
              <a:ea typeface="微软雅黑" panose="020B0503020204020204" pitchFamily="34" charset="-122"/>
            </a:endParaRPr>
          </a:p>
          <a:p>
            <a:pPr>
              <a:spcAft>
                <a:spcPts val="1200"/>
              </a:spcAft>
            </a:pPr>
            <a:r>
              <a:rPr lang="en-US" altLang="zh-CN" dirty="0">
                <a:solidFill>
                  <a:srgbClr val="333333"/>
                </a:solidFill>
                <a:latin typeface="微软雅黑" panose="020B0503020204020204" pitchFamily="34" charset="-122"/>
                <a:ea typeface="微软雅黑" panose="020B0503020204020204" pitchFamily="34" charset="-122"/>
              </a:rPr>
              <a:t>2.</a:t>
            </a:r>
            <a:r>
              <a:rPr lang="zh-CN" altLang="zh-CN" dirty="0">
                <a:solidFill>
                  <a:srgbClr val="333333"/>
                </a:solidFill>
                <a:latin typeface="微软雅黑" panose="020B0503020204020204" pitchFamily="34" charset="-122"/>
                <a:ea typeface="微软雅黑" panose="020B0503020204020204" pitchFamily="34" charset="-122"/>
              </a:rPr>
              <a:t>模拟基于</a:t>
            </a:r>
            <a:r>
              <a:rPr lang="en-US" altLang="zh-CN" dirty="0" err="1">
                <a:solidFill>
                  <a:srgbClr val="333333"/>
                </a:solidFill>
                <a:latin typeface="微软雅黑" panose="020B0503020204020204" pitchFamily="34" charset="-122"/>
                <a:ea typeface="微软雅黑" panose="020B0503020204020204" pitchFamily="34" charset="-122"/>
              </a:rPr>
              <a:t>Paillier</a:t>
            </a:r>
            <a:r>
              <a:rPr lang="zh-CN" altLang="zh-CN" dirty="0">
                <a:solidFill>
                  <a:srgbClr val="333333"/>
                </a:solidFill>
                <a:latin typeface="微软雅黑" panose="020B0503020204020204" pitchFamily="34" charset="-122"/>
                <a:ea typeface="微软雅黑" panose="020B0503020204020204" pitchFamily="34" charset="-122"/>
              </a:rPr>
              <a:t>算法的匿名电子投票流程</a:t>
            </a:r>
            <a:r>
              <a:rPr lang="zh-CN" altLang="en-US" dirty="0">
                <a:solidFill>
                  <a:srgbClr val="333333"/>
                </a:solidFill>
                <a:latin typeface="微软雅黑" panose="020B0503020204020204" pitchFamily="34" charset="-122"/>
                <a:ea typeface="微软雅黑" panose="020B0503020204020204" pitchFamily="34" charset="-122"/>
              </a:rPr>
              <a:t>，</a:t>
            </a:r>
            <a:r>
              <a:rPr lang="zh-CN" altLang="zh-CN" dirty="0">
                <a:solidFill>
                  <a:srgbClr val="333333"/>
                </a:solidFill>
                <a:latin typeface="微软雅黑" panose="020B0503020204020204" pitchFamily="34" charset="-122"/>
                <a:ea typeface="微软雅黑" panose="020B0503020204020204" pitchFamily="34" charset="-122"/>
              </a:rPr>
              <a:t>了解</a:t>
            </a:r>
            <a:r>
              <a:rPr lang="zh-CN" altLang="en-US" dirty="0">
                <a:solidFill>
                  <a:srgbClr val="333333"/>
                </a:solidFill>
                <a:latin typeface="微软雅黑" panose="020B0503020204020204" pitchFamily="34" charset="-122"/>
                <a:ea typeface="微软雅黑" panose="020B0503020204020204" pitchFamily="34" charset="-122"/>
              </a:rPr>
              <a:t>该算法</a:t>
            </a:r>
            <a:r>
              <a:rPr lang="zh-CN" altLang="zh-CN" dirty="0">
                <a:solidFill>
                  <a:srgbClr val="333333"/>
                </a:solidFill>
                <a:latin typeface="微软雅黑" panose="020B0503020204020204" pitchFamily="34" charset="-122"/>
                <a:ea typeface="微软雅黑" panose="020B0503020204020204" pitchFamily="34" charset="-122"/>
              </a:rPr>
              <a:t>的实际应用</a:t>
            </a:r>
            <a:r>
              <a:rPr lang="zh-CN" altLang="en-US" dirty="0">
                <a:solidFill>
                  <a:srgbClr val="333333"/>
                </a:solidFill>
                <a:latin typeface="微软雅黑" panose="020B0503020204020204" pitchFamily="34" charset="-122"/>
                <a:ea typeface="微软雅黑" panose="020B0503020204020204" pitchFamily="34" charset="-122"/>
              </a:rPr>
              <a:t>。</a:t>
            </a:r>
            <a:endParaRPr lang="en-US" altLang="zh-CN" dirty="0">
              <a:solidFill>
                <a:srgbClr val="333333"/>
              </a:solidFill>
              <a:latin typeface="微软雅黑" panose="020B0503020204020204" pitchFamily="34" charset="-122"/>
              <a:ea typeface="微软雅黑" panose="020B0503020204020204" pitchFamily="34" charset="-122"/>
            </a:endParaRPr>
          </a:p>
        </p:txBody>
      </p:sp>
      <p:sp>
        <p:nvSpPr>
          <p:cNvPr id="7" name="圆角矩形 25">
            <a:extLst>
              <a:ext uri="{FF2B5EF4-FFF2-40B4-BE49-F238E27FC236}">
                <a16:creationId xmlns:a16="http://schemas.microsoft.com/office/drawing/2014/main" id="{C23ABE6A-0B97-4E37-9F54-13C2F47651F6}"/>
              </a:ext>
            </a:extLst>
          </p:cNvPr>
          <p:cNvSpPr/>
          <p:nvPr/>
        </p:nvSpPr>
        <p:spPr>
          <a:xfrm>
            <a:off x="536427" y="3649110"/>
            <a:ext cx="4064854" cy="3072366"/>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圆角矩形 25">
            <a:extLst>
              <a:ext uri="{FF2B5EF4-FFF2-40B4-BE49-F238E27FC236}">
                <a16:creationId xmlns:a16="http://schemas.microsoft.com/office/drawing/2014/main" id="{15200C96-ABE1-4671-9F0F-15379BD94917}"/>
              </a:ext>
            </a:extLst>
          </p:cNvPr>
          <p:cNvSpPr/>
          <p:nvPr/>
        </p:nvSpPr>
        <p:spPr>
          <a:xfrm>
            <a:off x="1246924" y="412227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投票原文</a:t>
            </a:r>
          </a:p>
        </p:txBody>
      </p:sp>
      <p:sp>
        <p:nvSpPr>
          <p:cNvPr id="9" name="圆角矩形 25">
            <a:extLst>
              <a:ext uri="{FF2B5EF4-FFF2-40B4-BE49-F238E27FC236}">
                <a16:creationId xmlns:a16="http://schemas.microsoft.com/office/drawing/2014/main" id="{2AFC78B5-F9AD-40C1-83CF-C2ED6C33FBBA}"/>
              </a:ext>
            </a:extLst>
          </p:cNvPr>
          <p:cNvSpPr/>
          <p:nvPr/>
        </p:nvSpPr>
        <p:spPr>
          <a:xfrm>
            <a:off x="3159031" y="412227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投票密文</a:t>
            </a:r>
          </a:p>
        </p:txBody>
      </p:sp>
      <p:cxnSp>
        <p:nvCxnSpPr>
          <p:cNvPr id="10" name="直接箭头连接符 9">
            <a:extLst>
              <a:ext uri="{FF2B5EF4-FFF2-40B4-BE49-F238E27FC236}">
                <a16:creationId xmlns:a16="http://schemas.microsoft.com/office/drawing/2014/main" id="{7D172F96-F568-4217-AD7D-15D84432AFD4}"/>
              </a:ext>
            </a:extLst>
          </p:cNvPr>
          <p:cNvCxnSpPr>
            <a:cxnSpLocks/>
          </p:cNvCxnSpPr>
          <p:nvPr/>
        </p:nvCxnSpPr>
        <p:spPr>
          <a:xfrm>
            <a:off x="2459601" y="4678727"/>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圆角矩形 25">
            <a:extLst>
              <a:ext uri="{FF2B5EF4-FFF2-40B4-BE49-F238E27FC236}">
                <a16:creationId xmlns:a16="http://schemas.microsoft.com/office/drawing/2014/main" id="{E19AAB73-0963-4649-9286-EAB4F0546F45}"/>
              </a:ext>
            </a:extLst>
          </p:cNvPr>
          <p:cNvSpPr/>
          <p:nvPr/>
        </p:nvSpPr>
        <p:spPr>
          <a:xfrm>
            <a:off x="1246924" y="55599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投票原文</a:t>
            </a:r>
          </a:p>
        </p:txBody>
      </p:sp>
      <p:sp>
        <p:nvSpPr>
          <p:cNvPr id="12" name="圆角矩形 25">
            <a:extLst>
              <a:ext uri="{FF2B5EF4-FFF2-40B4-BE49-F238E27FC236}">
                <a16:creationId xmlns:a16="http://schemas.microsoft.com/office/drawing/2014/main" id="{3F0E19B8-A419-4C5F-92BB-83FCEBFD116D}"/>
              </a:ext>
            </a:extLst>
          </p:cNvPr>
          <p:cNvSpPr/>
          <p:nvPr/>
        </p:nvSpPr>
        <p:spPr>
          <a:xfrm>
            <a:off x="3159031" y="55599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投票密文</a:t>
            </a:r>
          </a:p>
        </p:txBody>
      </p:sp>
      <p:cxnSp>
        <p:nvCxnSpPr>
          <p:cNvPr id="13" name="直接箭头连接符 12">
            <a:extLst>
              <a:ext uri="{FF2B5EF4-FFF2-40B4-BE49-F238E27FC236}">
                <a16:creationId xmlns:a16="http://schemas.microsoft.com/office/drawing/2014/main" id="{9DF99D69-3010-443E-98D2-2F4471E3CF8C}"/>
              </a:ext>
            </a:extLst>
          </p:cNvPr>
          <p:cNvCxnSpPr>
            <a:cxnSpLocks/>
          </p:cNvCxnSpPr>
          <p:nvPr/>
        </p:nvCxnSpPr>
        <p:spPr>
          <a:xfrm>
            <a:off x="2459601" y="6116367"/>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文本框 13">
            <a:extLst>
              <a:ext uri="{FF2B5EF4-FFF2-40B4-BE49-F238E27FC236}">
                <a16:creationId xmlns:a16="http://schemas.microsoft.com/office/drawing/2014/main" id="{59C596C1-9A12-4D8E-B8AB-2B27D3B80A94}"/>
              </a:ext>
            </a:extLst>
          </p:cNvPr>
          <p:cNvSpPr txBox="1"/>
          <p:nvPr/>
        </p:nvSpPr>
        <p:spPr>
          <a:xfrm>
            <a:off x="602603" y="3717499"/>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投票方投票</a:t>
            </a:r>
          </a:p>
        </p:txBody>
      </p:sp>
      <p:sp>
        <p:nvSpPr>
          <p:cNvPr id="15" name="文本框 14">
            <a:extLst>
              <a:ext uri="{FF2B5EF4-FFF2-40B4-BE49-F238E27FC236}">
                <a16:creationId xmlns:a16="http://schemas.microsoft.com/office/drawing/2014/main" id="{6B782CF6-6D76-4436-BBD7-A4CC70FBB81B}"/>
              </a:ext>
            </a:extLst>
          </p:cNvPr>
          <p:cNvSpPr txBox="1"/>
          <p:nvPr/>
        </p:nvSpPr>
        <p:spPr>
          <a:xfrm>
            <a:off x="2391146" y="4254805"/>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加密</a:t>
            </a:r>
          </a:p>
        </p:txBody>
      </p:sp>
      <p:sp>
        <p:nvSpPr>
          <p:cNvPr id="16" name="文本框 15">
            <a:extLst>
              <a:ext uri="{FF2B5EF4-FFF2-40B4-BE49-F238E27FC236}">
                <a16:creationId xmlns:a16="http://schemas.microsoft.com/office/drawing/2014/main" id="{5B2AC5E6-996E-4FAC-8304-317301235544}"/>
              </a:ext>
            </a:extLst>
          </p:cNvPr>
          <p:cNvSpPr txBox="1"/>
          <p:nvPr/>
        </p:nvSpPr>
        <p:spPr>
          <a:xfrm>
            <a:off x="2391145" y="5747035"/>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加密</a:t>
            </a:r>
          </a:p>
        </p:txBody>
      </p:sp>
      <p:sp>
        <p:nvSpPr>
          <p:cNvPr id="17" name="圆角矩形 25">
            <a:extLst>
              <a:ext uri="{FF2B5EF4-FFF2-40B4-BE49-F238E27FC236}">
                <a16:creationId xmlns:a16="http://schemas.microsoft.com/office/drawing/2014/main" id="{995B0D54-04F4-4C6D-86BA-C90784792ACD}"/>
              </a:ext>
            </a:extLst>
          </p:cNvPr>
          <p:cNvSpPr/>
          <p:nvPr/>
        </p:nvSpPr>
        <p:spPr>
          <a:xfrm>
            <a:off x="5384899" y="4268148"/>
            <a:ext cx="1844322" cy="1825167"/>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圆角矩形 25">
            <a:extLst>
              <a:ext uri="{FF2B5EF4-FFF2-40B4-BE49-F238E27FC236}">
                <a16:creationId xmlns:a16="http://schemas.microsoft.com/office/drawing/2014/main" id="{C8CEF952-D0BB-460C-B55F-A56A87E4BC49}"/>
              </a:ext>
            </a:extLst>
          </p:cNvPr>
          <p:cNvSpPr/>
          <p:nvPr/>
        </p:nvSpPr>
        <p:spPr>
          <a:xfrm>
            <a:off x="5753090" y="4851232"/>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票数统计</a:t>
            </a:r>
          </a:p>
        </p:txBody>
      </p:sp>
      <p:sp>
        <p:nvSpPr>
          <p:cNvPr id="19" name="文本框 18">
            <a:extLst>
              <a:ext uri="{FF2B5EF4-FFF2-40B4-BE49-F238E27FC236}">
                <a16:creationId xmlns:a16="http://schemas.microsoft.com/office/drawing/2014/main" id="{049F900A-8FC3-4D31-9CB0-ACB42C678A3B}"/>
              </a:ext>
            </a:extLst>
          </p:cNvPr>
          <p:cNvSpPr txBox="1"/>
          <p:nvPr/>
        </p:nvSpPr>
        <p:spPr>
          <a:xfrm>
            <a:off x="5311778" y="4371846"/>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记票方记票</a:t>
            </a:r>
          </a:p>
        </p:txBody>
      </p:sp>
      <p:cxnSp>
        <p:nvCxnSpPr>
          <p:cNvPr id="20" name="直接箭头连接符 19">
            <a:extLst>
              <a:ext uri="{FF2B5EF4-FFF2-40B4-BE49-F238E27FC236}">
                <a16:creationId xmlns:a16="http://schemas.microsoft.com/office/drawing/2014/main" id="{16849F8A-FDB7-4C54-9EB4-6047BDE529CC}"/>
              </a:ext>
            </a:extLst>
          </p:cNvPr>
          <p:cNvCxnSpPr>
            <a:cxnSpLocks/>
          </p:cNvCxnSpPr>
          <p:nvPr/>
        </p:nvCxnSpPr>
        <p:spPr>
          <a:xfrm>
            <a:off x="4371708" y="4661229"/>
            <a:ext cx="1013191" cy="3225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直接箭头连接符 20">
            <a:extLst>
              <a:ext uri="{FF2B5EF4-FFF2-40B4-BE49-F238E27FC236}">
                <a16:creationId xmlns:a16="http://schemas.microsoft.com/office/drawing/2014/main" id="{0DFE7C5C-A2C4-4CD1-BEFF-AECA152418B9}"/>
              </a:ext>
            </a:extLst>
          </p:cNvPr>
          <p:cNvCxnSpPr>
            <a:cxnSpLocks/>
          </p:cNvCxnSpPr>
          <p:nvPr/>
        </p:nvCxnSpPr>
        <p:spPr>
          <a:xfrm flipV="1">
            <a:off x="4371708" y="5448768"/>
            <a:ext cx="1013191" cy="6445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圆角矩形 25">
            <a:extLst>
              <a:ext uri="{FF2B5EF4-FFF2-40B4-BE49-F238E27FC236}">
                <a16:creationId xmlns:a16="http://schemas.microsoft.com/office/drawing/2014/main" id="{597000BD-F76A-45A7-A2E9-22586E833148}"/>
              </a:ext>
            </a:extLst>
          </p:cNvPr>
          <p:cNvSpPr/>
          <p:nvPr/>
        </p:nvSpPr>
        <p:spPr>
          <a:xfrm>
            <a:off x="7928651" y="4231875"/>
            <a:ext cx="3798236" cy="19144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圆角矩形 25">
            <a:extLst>
              <a:ext uri="{FF2B5EF4-FFF2-40B4-BE49-F238E27FC236}">
                <a16:creationId xmlns:a16="http://schemas.microsoft.com/office/drawing/2014/main" id="{3CE1B8D1-D089-4CB6-A910-557AC9F97F4B}"/>
              </a:ext>
            </a:extLst>
          </p:cNvPr>
          <p:cNvSpPr/>
          <p:nvPr/>
        </p:nvSpPr>
        <p:spPr>
          <a:xfrm>
            <a:off x="8403685" y="4825280"/>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加密票数</a:t>
            </a:r>
          </a:p>
        </p:txBody>
      </p:sp>
      <p:sp>
        <p:nvSpPr>
          <p:cNvPr id="24" name="圆角矩形 25">
            <a:extLst>
              <a:ext uri="{FF2B5EF4-FFF2-40B4-BE49-F238E27FC236}">
                <a16:creationId xmlns:a16="http://schemas.microsoft.com/office/drawing/2014/main" id="{E512C2E5-AAB5-4B2C-8D1F-CDD4896BEB06}"/>
              </a:ext>
            </a:extLst>
          </p:cNvPr>
          <p:cNvSpPr/>
          <p:nvPr/>
        </p:nvSpPr>
        <p:spPr>
          <a:xfrm>
            <a:off x="10315792" y="4825280"/>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结果公布</a:t>
            </a:r>
          </a:p>
        </p:txBody>
      </p:sp>
      <p:cxnSp>
        <p:nvCxnSpPr>
          <p:cNvPr id="25" name="直接箭头连接符 24">
            <a:extLst>
              <a:ext uri="{FF2B5EF4-FFF2-40B4-BE49-F238E27FC236}">
                <a16:creationId xmlns:a16="http://schemas.microsoft.com/office/drawing/2014/main" id="{70FDB6C0-8DA9-472B-BD77-3A1E955C9711}"/>
              </a:ext>
            </a:extLst>
          </p:cNvPr>
          <p:cNvCxnSpPr>
            <a:cxnSpLocks/>
          </p:cNvCxnSpPr>
          <p:nvPr/>
        </p:nvCxnSpPr>
        <p:spPr>
          <a:xfrm>
            <a:off x="9616362" y="5381732"/>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文本框 25">
            <a:extLst>
              <a:ext uri="{FF2B5EF4-FFF2-40B4-BE49-F238E27FC236}">
                <a16:creationId xmlns:a16="http://schemas.microsoft.com/office/drawing/2014/main" id="{16B71770-EEB4-408E-A31D-1F443BB2F474}"/>
              </a:ext>
            </a:extLst>
          </p:cNvPr>
          <p:cNvSpPr txBox="1"/>
          <p:nvPr/>
        </p:nvSpPr>
        <p:spPr>
          <a:xfrm>
            <a:off x="7788124" y="4313192"/>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公布方公布</a:t>
            </a:r>
          </a:p>
        </p:txBody>
      </p:sp>
      <p:sp>
        <p:nvSpPr>
          <p:cNvPr id="27" name="文本框 26">
            <a:extLst>
              <a:ext uri="{FF2B5EF4-FFF2-40B4-BE49-F238E27FC236}">
                <a16:creationId xmlns:a16="http://schemas.microsoft.com/office/drawing/2014/main" id="{F0CD30CB-CB3A-4F46-AFBD-3EB5DA7EA75C}"/>
              </a:ext>
            </a:extLst>
          </p:cNvPr>
          <p:cNvSpPr txBox="1"/>
          <p:nvPr/>
        </p:nvSpPr>
        <p:spPr>
          <a:xfrm>
            <a:off x="9547907" y="4957810"/>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解密</a:t>
            </a:r>
          </a:p>
        </p:txBody>
      </p:sp>
      <p:cxnSp>
        <p:nvCxnSpPr>
          <p:cNvPr id="28" name="直接箭头连接符 27">
            <a:extLst>
              <a:ext uri="{FF2B5EF4-FFF2-40B4-BE49-F238E27FC236}">
                <a16:creationId xmlns:a16="http://schemas.microsoft.com/office/drawing/2014/main" id="{B2EB9C70-5442-4186-9ECF-34E6DF422089}"/>
              </a:ext>
            </a:extLst>
          </p:cNvPr>
          <p:cNvCxnSpPr>
            <a:cxnSpLocks/>
          </p:cNvCxnSpPr>
          <p:nvPr/>
        </p:nvCxnSpPr>
        <p:spPr>
          <a:xfrm>
            <a:off x="7229221" y="5182097"/>
            <a:ext cx="6994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第</a:t>
            </a:r>
            <a:r>
              <a:rPr kumimoji="1" lang="en-US" altLang="zh-CN" dirty="0"/>
              <a:t>5</a:t>
            </a:r>
            <a:r>
              <a:rPr kumimoji="1" lang="zh-CN" altLang="en-US" dirty="0"/>
              <a:t>章 隐私保护</a:t>
            </a:r>
          </a:p>
        </p:txBody>
      </p:sp>
      <p:sp>
        <p:nvSpPr>
          <p:cNvPr id="3" name="矩形 2"/>
          <p:cNvSpPr/>
          <p:nvPr/>
        </p:nvSpPr>
        <p:spPr>
          <a:xfrm>
            <a:off x="773430" y="949960"/>
            <a:ext cx="4060825" cy="5355312"/>
          </a:xfrm>
          <a:prstGeom prst="rect">
            <a:avLst/>
          </a:prstGeom>
        </p:spPr>
        <p:txBody>
          <a:bodyPr wrap="square">
            <a:spAutoFit/>
          </a:bodyPr>
          <a:lstStyle/>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5.1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隐私保护技术初探</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5.1.1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网络空间安全中的隐私</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隐私概念的发展</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定义及分类</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各国家保护隐私的法规</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隐私泄露的危害</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信息泄露事件统计数据</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近年来信息泄露事件的典型案例</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5.1.3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隐私保护技术介绍</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大数据领域的隐私保护技术</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物联网领域的隐私保护技术</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匿名化</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5.2.1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匿名化隐私保护模型</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k-anonymity</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l-diversity</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t-closeness</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5.2.2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匿名化方法</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泛化</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抑制</a:t>
            </a:r>
          </a:p>
        </p:txBody>
      </p:sp>
      <p:sp>
        <p:nvSpPr>
          <p:cNvPr id="4" name="矩形 3"/>
          <p:cNvSpPr/>
          <p:nvPr/>
        </p:nvSpPr>
        <p:spPr>
          <a:xfrm>
            <a:off x="5257800" y="948690"/>
            <a:ext cx="3742690" cy="5632311"/>
          </a:xfrm>
          <a:prstGeom prst="rect">
            <a:avLst/>
          </a:prstGeom>
        </p:spPr>
        <p:txBody>
          <a:bodyPr wrap="square">
            <a:spAutoFit/>
          </a:bodyPr>
          <a:lstStyle/>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差分隐私</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5.3.1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差分隐私基础</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差分隐私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相关概念</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5.3.2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数值型差分隐私</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拉普拉斯机制</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5.3.3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非数值型差分隐私</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指数机制</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5.4</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同态加密</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5.4.1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同态加密基础</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发展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历史</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四个算法</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应用</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优缺点</a:t>
            </a: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5.4.2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半同态加密</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乘法同态加密</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加法同态加密</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5.4.3</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全同态加密</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分类</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与半同态加密对比</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8763001" y="1374394"/>
            <a:ext cx="3428999" cy="3385542"/>
          </a:xfrm>
          <a:prstGeom prst="rect">
            <a:avLst/>
          </a:prstGeom>
        </p:spPr>
        <p:txBody>
          <a:bodyPr wrap="square">
            <a:spAutoFit/>
          </a:bodyPr>
          <a:lstStyle/>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5.5</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安全多方计算</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5.5.1</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安全多方计算基础</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定义</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计算模型</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应用领域</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优缺点</a:t>
            </a: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5.5.2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百万富翁协议</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百万富翁问题介绍</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解决方案</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558800"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安全双方计算框架</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5.6</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实操：</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Paillier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及应用</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实</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现</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5.1.2 隐私泄露的危害</a:t>
            </a:r>
          </a:p>
        </p:txBody>
      </p:sp>
      <p:sp>
        <p:nvSpPr>
          <p:cNvPr id="5" name="文本框 4"/>
          <p:cNvSpPr txBox="1"/>
          <p:nvPr/>
        </p:nvSpPr>
        <p:spPr>
          <a:xfrm>
            <a:off x="909203" y="2353018"/>
            <a:ext cx="10206210" cy="2031325"/>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2017</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sym typeface="+mn-ea"/>
              </a:rPr>
              <a:t>58</a:t>
            </a:r>
            <a:r>
              <a:rPr lang="zh-CN" altLang="en-US" dirty="0">
                <a:latin typeface="微软雅黑" panose="020B0503020204020204" pitchFamily="34" charset="-122"/>
                <a:ea typeface="微软雅黑" panose="020B0503020204020204" pitchFamily="34" charset="-122"/>
                <a:sym typeface="+mn-ea"/>
              </a:rPr>
              <a:t>同城数据泄露门：任何人可购买爬虫软件在网站上采集用户数据。</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2017</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12</a:t>
            </a:r>
            <a:r>
              <a:rPr lang="zh-CN" altLang="en-US" dirty="0">
                <a:latin typeface="微软雅黑" panose="020B0503020204020204" pitchFamily="34" charset="-122"/>
                <a:ea typeface="微软雅黑" panose="020B0503020204020204" pitchFamily="34" charset="-122"/>
                <a:sym typeface="+mn-ea"/>
              </a:rPr>
              <a:t>月，</a:t>
            </a:r>
            <a:r>
              <a:rPr lang="en-US" altLang="zh-CN" dirty="0" err="1">
                <a:latin typeface="微软雅黑" panose="020B0503020204020204" pitchFamily="34" charset="-122"/>
                <a:ea typeface="微软雅黑" panose="020B0503020204020204" pitchFamily="34" charset="-122"/>
                <a:sym typeface="+mn-ea"/>
              </a:rPr>
              <a:t>暗网</a:t>
            </a:r>
            <a:r>
              <a:rPr lang="zh-CN" altLang="en-US" dirty="0">
                <a:latin typeface="微软雅黑" panose="020B0503020204020204" pitchFamily="34" charset="-122"/>
                <a:ea typeface="微软雅黑" panose="020B0503020204020204" pitchFamily="34" charset="-122"/>
                <a:sym typeface="+mn-ea"/>
              </a:rPr>
              <a:t>社区论坛上有</a:t>
            </a:r>
            <a:r>
              <a:rPr lang="en-US" altLang="zh-CN" dirty="0" err="1">
                <a:latin typeface="微软雅黑" panose="020B0503020204020204" pitchFamily="34" charset="-122"/>
                <a:ea typeface="微软雅黑" panose="020B0503020204020204" pitchFamily="34" charset="-122"/>
                <a:sym typeface="+mn-ea"/>
              </a:rPr>
              <a:t>一个大型汇总数据库，包含了</a:t>
            </a:r>
            <a:r>
              <a:rPr lang="en-US" altLang="zh-CN" dirty="0">
                <a:latin typeface="微软雅黑" panose="020B0503020204020204" pitchFamily="34" charset="-122"/>
                <a:ea typeface="微软雅黑" panose="020B0503020204020204" pitchFamily="34" charset="-122"/>
                <a:sym typeface="+mn-ea"/>
              </a:rPr>
              <a:t> 14 </a:t>
            </a:r>
            <a:r>
              <a:rPr lang="en-US" altLang="zh-CN" dirty="0" err="1">
                <a:latin typeface="微软雅黑" panose="020B0503020204020204" pitchFamily="34" charset="-122"/>
                <a:ea typeface="微软雅黑" panose="020B0503020204020204" pitchFamily="34" charset="-122"/>
                <a:sym typeface="+mn-ea"/>
              </a:rPr>
              <a:t>亿明文用户名和密码组合</a:t>
            </a:r>
            <a:r>
              <a:rPr lang="zh-CN" altLang="en-US" dirty="0">
                <a:latin typeface="微软雅黑" panose="020B0503020204020204" pitchFamily="34" charset="-122"/>
                <a:ea typeface="微软雅黑" panose="020B0503020204020204" pitchFamily="34" charset="-122"/>
                <a:sym typeface="+mn-ea"/>
              </a:rPr>
              <a:t>。</a:t>
            </a: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月，</a:t>
            </a:r>
            <a:r>
              <a:rPr lang="zh-CN" dirty="0">
                <a:latin typeface="微软雅黑" panose="020B0503020204020204" pitchFamily="34" charset="-122"/>
                <a:ea typeface="微软雅黑" panose="020B0503020204020204" pitchFamily="34" charset="-122"/>
                <a:sym typeface="+mn-ea"/>
              </a:rPr>
              <a:t>美国有</a:t>
            </a:r>
            <a:r>
              <a:rPr lang="en-US" altLang="zh-CN" dirty="0">
                <a:latin typeface="微软雅黑" panose="020B0503020204020204" pitchFamily="34" charset="-122"/>
                <a:ea typeface="微软雅黑" panose="020B0503020204020204" pitchFamily="34" charset="-122"/>
                <a:sym typeface="+mn-ea"/>
              </a:rPr>
              <a:t>24</a:t>
            </a:r>
            <a:r>
              <a:rPr lang="zh-CN" altLang="en-US" dirty="0">
                <a:latin typeface="微软雅黑" panose="020B0503020204020204" pitchFamily="34" charset="-122"/>
                <a:ea typeface="微软雅黑" panose="020B0503020204020204" pitchFamily="34" charset="-122"/>
                <a:sym typeface="+mn-ea"/>
              </a:rPr>
              <a:t>万公民个人信息被泄露，包含不少敏感信息。</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28955" y="1380490"/>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近年来信息泄露事件的典型案例</a:t>
            </a:r>
            <a:endParaRPr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382AF17B-FBC6-4DB9-9E7E-54B5FAD42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203" y="4384343"/>
            <a:ext cx="3297605" cy="2031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15078AD-D699-404C-B3AE-C28D597A0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210" y="4384343"/>
            <a:ext cx="2610550" cy="19944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0E59216-2E4D-4D2B-ABBD-33C62455D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7418" y="4384344"/>
            <a:ext cx="3165809" cy="1994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5.1.2 隐私泄露的危害</a:t>
            </a:r>
          </a:p>
        </p:txBody>
      </p:sp>
      <p:sp>
        <p:nvSpPr>
          <p:cNvPr id="7" name="文本框 6"/>
          <p:cNvSpPr txBox="1"/>
          <p:nvPr/>
        </p:nvSpPr>
        <p:spPr>
          <a:xfrm>
            <a:off x="528955" y="1380490"/>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近年来信息泄露事件的典型案例</a:t>
            </a:r>
            <a:endParaRPr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23265" y="2068049"/>
            <a:ext cx="10358592" cy="2308324"/>
          </a:xfrm>
          <a:prstGeom prst="rect">
            <a:avLst/>
          </a:prstGeom>
          <a:noFill/>
        </p:spPr>
        <p:txBody>
          <a:bodyPr wrap="square" rtlCol="0">
            <a:spAutoFit/>
          </a:bodyPr>
          <a:lstStyle/>
          <a:p>
            <a:pPr marL="285750" indent="-285750" algn="l">
              <a:buFont typeface="Wingdings" panose="05000000000000000000" pitchFamily="2" charset="2"/>
              <a:buChar char="p"/>
            </a:pPr>
            <a:r>
              <a:rPr dirty="0">
                <a:latin typeface="微软雅黑" panose="020B0503020204020204" pitchFamily="34" charset="-122"/>
                <a:ea typeface="微软雅黑" panose="020B0503020204020204" pitchFamily="34" charset="-122"/>
                <a:sym typeface="+mn-ea"/>
              </a:rPr>
              <a:t>2018年3月，Facebook</a:t>
            </a:r>
            <a:r>
              <a:rPr lang="zh-CN" altLang="en-US" dirty="0">
                <a:latin typeface="微软雅黑" panose="020B0503020204020204" pitchFamily="34" charset="-122"/>
                <a:ea typeface="微软雅黑" panose="020B0503020204020204" pitchFamily="34" charset="-122"/>
                <a:sym typeface="+mn-ea"/>
              </a:rPr>
              <a:t>被曝</a:t>
            </a:r>
            <a:r>
              <a:rPr dirty="0" err="1">
                <a:latin typeface="微软雅黑" panose="020B0503020204020204" pitchFamily="34" charset="-122"/>
                <a:ea typeface="微软雅黑" panose="020B0503020204020204" pitchFamily="34" charset="-122"/>
                <a:sym typeface="+mn-ea"/>
              </a:rPr>
              <a:t>用户信息在未经许可下被Cambridge</a:t>
            </a:r>
            <a:r>
              <a:rPr dirty="0">
                <a:latin typeface="微软雅黑" panose="020B0503020204020204" pitchFamily="34" charset="-122"/>
                <a:ea typeface="微软雅黑" panose="020B0503020204020204" pitchFamily="34" charset="-122"/>
                <a:sym typeface="+mn-ea"/>
              </a:rPr>
              <a:t> </a:t>
            </a:r>
            <a:r>
              <a:rPr dirty="0" err="1">
                <a:latin typeface="微软雅黑" panose="020B0503020204020204" pitchFamily="34" charset="-122"/>
                <a:ea typeface="微软雅黑" panose="020B0503020204020204" pitchFamily="34" charset="-122"/>
                <a:sym typeface="+mn-ea"/>
              </a:rPr>
              <a:t>Analytica公司擅自使</a:t>
            </a:r>
            <a:r>
              <a:rPr lang="zh-CN" altLang="en-US"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Facebook回应中承认了有8700万用户私人信息被进行了不正当使用。媒体称这些数据被用来向用户精准投放广告内容，帮助特朗普团队参选美国总统，且Facebook在两年前就已知晓但并未告知公众。</a:t>
            </a:r>
            <a:endParaRPr lang="en-US"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endParaRPr lang="en-US"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sym typeface="+mn-ea"/>
              </a:rPr>
              <a:t>月，国泰航空公司因未加密用户信息，导致超过</a:t>
            </a:r>
            <a:r>
              <a:rPr lang="en-US" altLang="zh-CN" dirty="0">
                <a:latin typeface="微软雅黑" panose="020B0503020204020204" pitchFamily="34" charset="-122"/>
                <a:ea typeface="微软雅黑" panose="020B0503020204020204" pitchFamily="34" charset="-122"/>
                <a:sym typeface="+mn-ea"/>
              </a:rPr>
              <a:t>940</a:t>
            </a:r>
            <a:r>
              <a:rPr lang="zh-CN" altLang="en-US" dirty="0">
                <a:latin typeface="微软雅黑" panose="020B0503020204020204" pitchFamily="34" charset="-122"/>
                <a:ea typeface="微软雅黑" panose="020B0503020204020204" pitchFamily="34" charset="-122"/>
                <a:sym typeface="+mn-ea"/>
              </a:rPr>
              <a:t>万用户的信息被泄露。</a:t>
            </a: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sym typeface="+mn-ea"/>
              </a:rPr>
              <a:t>11</a:t>
            </a:r>
            <a:r>
              <a:rPr lang="zh-CN" altLang="en-US" dirty="0">
                <a:latin typeface="微软雅黑" panose="020B0503020204020204" pitchFamily="34" charset="-122"/>
                <a:ea typeface="微软雅黑" panose="020B0503020204020204" pitchFamily="34" charset="-122"/>
                <a:sym typeface="+mn-ea"/>
              </a:rPr>
              <a:t>月，万豪酒店数据库被入侵，最多</a:t>
            </a:r>
            <a:r>
              <a:rPr lang="en-US" altLang="zh-CN" dirty="0">
                <a:latin typeface="微软雅黑" panose="020B0503020204020204" pitchFamily="34" charset="-122"/>
                <a:ea typeface="微软雅黑" panose="020B0503020204020204" pitchFamily="34" charset="-122"/>
                <a:sym typeface="+mn-ea"/>
              </a:rPr>
              <a:t>5</a:t>
            </a:r>
            <a:r>
              <a:rPr lang="zh-CN" altLang="en-US" dirty="0">
                <a:latin typeface="微软雅黑" panose="020B0503020204020204" pitchFamily="34" charset="-122"/>
                <a:ea typeface="微软雅黑" panose="020B0503020204020204" pitchFamily="34" charset="-122"/>
                <a:sym typeface="+mn-ea"/>
              </a:rPr>
              <a:t>亿名客人的信息或被泄露。</a:t>
            </a:r>
          </a:p>
        </p:txBody>
      </p:sp>
      <p:pic>
        <p:nvPicPr>
          <p:cNvPr id="2050" name="Picture 2">
            <a:extLst>
              <a:ext uri="{FF2B5EF4-FFF2-40B4-BE49-F238E27FC236}">
                <a16:creationId xmlns:a16="http://schemas.microsoft.com/office/drawing/2014/main" id="{4B82C691-A5D8-429F-B306-6B8B6BCEB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92" y="4571594"/>
            <a:ext cx="3228050" cy="21498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7FF77D-A6CA-472A-B9C4-FF353FABD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5462" y="4572000"/>
            <a:ext cx="2811958" cy="21089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9BFF79F-41FC-4B90-AE03-972B6DCCBC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2318" y="4572000"/>
            <a:ext cx="3733763" cy="219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5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5.1.2 隐私泄露的危害</a:t>
            </a:r>
          </a:p>
        </p:txBody>
      </p:sp>
      <p:sp>
        <p:nvSpPr>
          <p:cNvPr id="7" name="文本框 6"/>
          <p:cNvSpPr txBox="1"/>
          <p:nvPr/>
        </p:nvSpPr>
        <p:spPr>
          <a:xfrm>
            <a:off x="542925" y="1268730"/>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近年来信息泄露事件的典型案例</a:t>
            </a:r>
            <a:endParaRPr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43955" y="1797762"/>
            <a:ext cx="9704090" cy="2585323"/>
          </a:xfrm>
          <a:prstGeom prst="rect">
            <a:avLst/>
          </a:prstGeom>
          <a:noFill/>
        </p:spPr>
        <p:txBody>
          <a:bodyPr wrap="square" rtlCol="0">
            <a:spAutoFit/>
          </a:bodyPr>
          <a:lstStyle/>
          <a:p>
            <a:pPr indent="0" algn="l">
              <a:buFont typeface="Wingdings" panose="05000000000000000000" charset="0"/>
              <a:buNone/>
            </a:pPr>
            <a:endParaRPr lang="zh-CN" altLang="en-US"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月，美国联邦应急局发布了几次自然能灾害幸存者的个人信息，错误地暴露了</a:t>
            </a:r>
            <a:r>
              <a:rPr lang="en-US" altLang="zh-CN" dirty="0">
                <a:latin typeface="微软雅黑" panose="020B0503020204020204" pitchFamily="34" charset="-122"/>
                <a:ea typeface="微软雅黑" panose="020B0503020204020204" pitchFamily="34" charset="-122"/>
              </a:rPr>
              <a:t>230</a:t>
            </a:r>
            <a:r>
              <a:rPr lang="zh-CN" altLang="en-US" dirty="0">
                <a:latin typeface="微软雅黑" panose="020B0503020204020204" pitchFamily="34" charset="-122"/>
                <a:ea typeface="微软雅黑" panose="020B0503020204020204" pitchFamily="34" charset="-122"/>
              </a:rPr>
              <a:t>条敏感信息。</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月，哔哩哔哩后台源码被泄露上传至</a:t>
            </a:r>
            <a:r>
              <a:rPr lang="en-US" altLang="zh-CN" dirty="0" err="1">
                <a:latin typeface="微软雅黑" panose="020B0503020204020204" pitchFamily="34" charset="-122"/>
                <a:ea typeface="微软雅黑" panose="020B0503020204020204" pitchFamily="34" charset="-122"/>
              </a:rPr>
              <a:t>Github</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源码中包含了很多配置文件、密钥、密码等敏感信息。</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月，优衣库母公司称在网购物网站存在漏洞使黑客可以访问超过</a:t>
            </a:r>
            <a:r>
              <a:rPr lang="en-US" altLang="zh-CN" dirty="0">
                <a:latin typeface="微软雅黑" panose="020B0503020204020204" pitchFamily="34" charset="-122"/>
                <a:ea typeface="微软雅黑" panose="020B0503020204020204" pitchFamily="34" charset="-122"/>
              </a:rPr>
              <a:t>46</a:t>
            </a:r>
            <a:r>
              <a:rPr lang="zh-CN" altLang="en-US" dirty="0">
                <a:latin typeface="微软雅黑" panose="020B0503020204020204" pitchFamily="34" charset="-122"/>
                <a:ea typeface="微软雅黑" panose="020B0503020204020204" pitchFamily="34" charset="-122"/>
              </a:rPr>
              <a:t>万名在线购物网站用户的数据。</a:t>
            </a:r>
          </a:p>
        </p:txBody>
      </p:sp>
      <p:pic>
        <p:nvPicPr>
          <p:cNvPr id="3074" name="Picture 2">
            <a:extLst>
              <a:ext uri="{FF2B5EF4-FFF2-40B4-BE49-F238E27FC236}">
                <a16:creationId xmlns:a16="http://schemas.microsoft.com/office/drawing/2014/main" id="{0C02A221-EF7B-4EBB-A648-33A87171E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589" y="4655016"/>
            <a:ext cx="2005843" cy="20058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97B7F9-5BB5-4237-AAB0-7B3471B07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380" y="4636287"/>
            <a:ext cx="3516913" cy="2005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6" name="文本框 5"/>
          <p:cNvSpPr txBox="1"/>
          <p:nvPr/>
        </p:nvSpPr>
        <p:spPr>
          <a:xfrm>
            <a:off x="538480" y="1151255"/>
            <a:ext cx="7613015" cy="368300"/>
          </a:xfrm>
          <a:prstGeom prst="rect">
            <a:avLst/>
          </a:prstGeom>
          <a:noFill/>
        </p:spPr>
        <p:txBody>
          <a:bodyPr wrap="square" rtlCol="0">
            <a:spAutoFit/>
          </a:bodyPr>
          <a:lstStyle/>
          <a:p>
            <a:pPr algn="l"/>
            <a:r>
              <a:rPr dirty="0" err="1">
                <a:latin typeface="微软雅黑" panose="020B0503020204020204" pitchFamily="34" charset="-122"/>
                <a:ea typeface="微软雅黑" panose="020B0503020204020204" pitchFamily="34" charset="-122"/>
              </a:rPr>
              <a:t>大数据领域的隐私保护技术</a:t>
            </a:r>
            <a:endParaRPr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71855" y="2998470"/>
            <a:ext cx="10215880" cy="922020"/>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rPr>
              <a:t>       </a:t>
            </a:r>
            <a:r>
              <a:rPr dirty="0">
                <a:latin typeface="微软雅黑" panose="020B0503020204020204" pitchFamily="34" charset="-122"/>
                <a:ea typeface="微软雅黑" panose="020B0503020204020204" pitchFamily="34" charset="-122"/>
              </a:rPr>
              <a:t>由于近年来网络隐私泄漏事件频发，侵犯了大量网络用户的合法权益，针对这些隐私侵犯，研究人员们已经提出了多种隐私保护技术。该小节依次介绍了大数据领域下和物联网领域下的隐私保护技术。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2045970" y="2622550"/>
            <a:ext cx="7613015" cy="922020"/>
          </a:xfrm>
          <a:prstGeom prst="rect">
            <a:avLst/>
          </a:prstGeom>
          <a:noFill/>
        </p:spPr>
        <p:txBody>
          <a:bodyPr wrap="square" rtlCol="0">
            <a:spAutoFit/>
          </a:bodyPr>
          <a:lstStyle/>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基于数据失真的隐私保护</a:t>
            </a:r>
          </a:p>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基于数据加密的隐私保护</a:t>
            </a:r>
          </a:p>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基于限制发布的隐私保护</a:t>
            </a:r>
          </a:p>
        </p:txBody>
      </p:sp>
      <p:sp>
        <p:nvSpPr>
          <p:cNvPr id="5" name="文本框 4"/>
          <p:cNvSpPr txBox="1"/>
          <p:nvPr/>
        </p:nvSpPr>
        <p:spPr>
          <a:xfrm>
            <a:off x="2063750" y="4829810"/>
            <a:ext cx="7613015" cy="922020"/>
          </a:xfrm>
          <a:prstGeom prst="rect">
            <a:avLst/>
          </a:prstGeom>
          <a:noFill/>
        </p:spPr>
        <p:txBody>
          <a:bodyPr wrap="square" rtlCol="0">
            <a:spAutoFit/>
          </a:bodyPr>
          <a:lstStyle/>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隐私保护的关联规则挖掘</a:t>
            </a:r>
          </a:p>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隐私保护的分类挖掘</a:t>
            </a:r>
          </a:p>
          <a:p>
            <a:pPr marL="285750" indent="-285750" algn="l">
              <a:buFont typeface="Wingdings" panose="05000000000000000000" charset="0"/>
              <a:buChar char="ü"/>
            </a:pPr>
            <a:r>
              <a:rPr lang="en-US" altLang="zh-CN" dirty="0">
                <a:latin typeface="微软雅黑" panose="020B0503020204020204" pitchFamily="34" charset="-122"/>
                <a:ea typeface="微软雅黑" panose="020B0503020204020204" pitchFamily="34" charset="-122"/>
              </a:rPr>
              <a:t>隐私保护的聚类挖掘</a:t>
            </a:r>
          </a:p>
        </p:txBody>
      </p:sp>
      <p:sp>
        <p:nvSpPr>
          <p:cNvPr id="6" name="文本框 5"/>
          <p:cNvSpPr txBox="1"/>
          <p:nvPr/>
        </p:nvSpPr>
        <p:spPr>
          <a:xfrm>
            <a:off x="538480" y="1151255"/>
            <a:ext cx="7613015" cy="368300"/>
          </a:xfrm>
          <a:prstGeom prst="rect">
            <a:avLst/>
          </a:prstGeom>
          <a:noFill/>
        </p:spPr>
        <p:txBody>
          <a:bodyPr wrap="square" rtlCol="0">
            <a:spAutoFit/>
          </a:bodyPr>
          <a:lstStyle/>
          <a:p>
            <a:pPr algn="l"/>
            <a:r>
              <a:rPr dirty="0">
                <a:latin typeface="微软雅黑" panose="020B0503020204020204" pitchFamily="34" charset="-122"/>
                <a:ea typeface="微软雅黑" panose="020B0503020204020204" pitchFamily="34" charset="-122"/>
              </a:rPr>
              <a:t>大数据领域的隐私保护技术</a:t>
            </a:r>
            <a:r>
              <a:rPr lang="zh-CN" dirty="0">
                <a:latin typeface="微软雅黑" panose="020B0503020204020204" pitchFamily="34" charset="-122"/>
                <a:ea typeface="微软雅黑" panose="020B0503020204020204" pitchFamily="34" charset="-122"/>
              </a:rPr>
              <a:t>概览</a:t>
            </a:r>
          </a:p>
        </p:txBody>
      </p:sp>
      <p:sp>
        <p:nvSpPr>
          <p:cNvPr id="8" name="文本框 7"/>
          <p:cNvSpPr txBox="1"/>
          <p:nvPr/>
        </p:nvSpPr>
        <p:spPr>
          <a:xfrm>
            <a:off x="1765935" y="1880870"/>
            <a:ext cx="9011285" cy="64516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数据发布，是在将数据公布给数据挖掘者之前，对数据进行扰动、加密、匿名等处理，将数据中的隐私藏起来。</a:t>
            </a:r>
          </a:p>
        </p:txBody>
      </p:sp>
      <p:sp>
        <p:nvSpPr>
          <p:cNvPr id="9" name="文本框 8"/>
          <p:cNvSpPr txBox="1"/>
          <p:nvPr/>
        </p:nvSpPr>
        <p:spPr>
          <a:xfrm>
            <a:off x="1767205" y="4046220"/>
            <a:ext cx="9011285" cy="645160"/>
          </a:xfrm>
          <a:prstGeom prst="rect">
            <a:avLst/>
          </a:prstGeom>
          <a:noFill/>
        </p:spPr>
        <p:txBody>
          <a:bodyPr wrap="square" rtlCol="0">
            <a:spAutoFit/>
          </a:bodyPr>
          <a:lstStyle/>
          <a:p>
            <a:pPr marL="285750" indent="-285750">
              <a:buFont typeface="Wingdings" panose="05000000000000000000" charset="0"/>
              <a:buChar char="Ø"/>
            </a:pPr>
            <a:r>
              <a:rPr lang="zh-CN" altLang="en-US">
                <a:latin typeface="微软雅黑" panose="020B0503020204020204" pitchFamily="34" charset="-122"/>
                <a:ea typeface="微软雅黑" panose="020B0503020204020204" pitchFamily="34" charset="-122"/>
              </a:rPr>
              <a:t>数据挖掘，通过研究数据挖掘的算法，进行分布式数据挖掘，这样就可以避免将隐私信息透露给其他参与者。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970280" y="1673225"/>
            <a:ext cx="3930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基于数据失真的隐私保护</a:t>
            </a:r>
          </a:p>
        </p:txBody>
      </p:sp>
      <p:sp>
        <p:nvSpPr>
          <p:cNvPr id="6" name="文本框 5"/>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大数据领域下</a:t>
            </a:r>
            <a:r>
              <a:rPr lang="en-US" dirty="0">
                <a:latin typeface="微软雅黑" panose="020B0503020204020204" pitchFamily="34" charset="-122"/>
                <a:ea typeface="微软雅黑" panose="020B0503020204020204" pitchFamily="34" charset="-122"/>
              </a:rPr>
              <a:t>数据发布的隐私保护</a:t>
            </a:r>
            <a:r>
              <a:rPr lang="zh-CN" altLang="en-US" dirty="0">
                <a:latin typeface="微软雅黑" panose="020B0503020204020204" pitchFamily="34" charset="-122"/>
                <a:ea typeface="微软雅黑" panose="020B0503020204020204" pitchFamily="34" charset="-122"/>
              </a:rPr>
              <a:t>技术之一</a:t>
            </a:r>
          </a:p>
        </p:txBody>
      </p:sp>
      <p:sp>
        <p:nvSpPr>
          <p:cNvPr id="7" name="文本框 6"/>
          <p:cNvSpPr txBox="1"/>
          <p:nvPr/>
        </p:nvSpPr>
        <p:spPr>
          <a:xfrm>
            <a:off x="1215265" y="3908473"/>
            <a:ext cx="3852545"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失真后满足</a:t>
            </a:r>
            <a:r>
              <a:rPr lang="en-US" altLang="zh-CN" dirty="0">
                <a:latin typeface="微软雅黑" panose="020B0503020204020204" pitchFamily="34" charset="-122"/>
                <a:ea typeface="微软雅黑" panose="020B0503020204020204" pitchFamily="34" charset="-122"/>
                <a:sym typeface="+mn-ea"/>
              </a:rPr>
              <a:t>:</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数据保持原本的某些特性不变</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攻击者是不能根据失真数据重构出真实的原始数据</a:t>
            </a:r>
            <a:endParaRPr lang="en-US" altLang="zh-CN" dirty="0">
              <a:latin typeface="微软雅黑" panose="020B0503020204020204" pitchFamily="34" charset="-122"/>
              <a:ea typeface="微软雅黑" panose="020B0503020204020204" pitchFamily="34" charset="-122"/>
              <a:sym typeface="+mn-ea"/>
            </a:endParaRPr>
          </a:p>
        </p:txBody>
      </p:sp>
      <p:sp>
        <p:nvSpPr>
          <p:cNvPr id="10" name="矩形: 圆角 9">
            <a:extLst>
              <a:ext uri="{FF2B5EF4-FFF2-40B4-BE49-F238E27FC236}">
                <a16:creationId xmlns:a16="http://schemas.microsoft.com/office/drawing/2014/main" id="{24F78928-99D9-4C0F-B0AF-812E70F60360}"/>
              </a:ext>
            </a:extLst>
          </p:cNvPr>
          <p:cNvSpPr/>
          <p:nvPr/>
        </p:nvSpPr>
        <p:spPr>
          <a:xfrm>
            <a:off x="1131375" y="2115611"/>
            <a:ext cx="10270851" cy="988316"/>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sym typeface="+mn-ea"/>
              </a:rPr>
              <a:t>数据失真技术是对原始数据进行扰动， 目的是隐藏真实数据，只呈现出数据的统计学特征。</a:t>
            </a:r>
          </a:p>
        </p:txBody>
      </p:sp>
      <p:sp>
        <p:nvSpPr>
          <p:cNvPr id="11" name="矩形: 圆角 10">
            <a:extLst>
              <a:ext uri="{FF2B5EF4-FFF2-40B4-BE49-F238E27FC236}">
                <a16:creationId xmlns:a16="http://schemas.microsoft.com/office/drawing/2014/main" id="{E4E2AF4A-3704-43A2-8198-58255DEEA806}"/>
              </a:ext>
            </a:extLst>
          </p:cNvPr>
          <p:cNvSpPr/>
          <p:nvPr/>
        </p:nvSpPr>
        <p:spPr>
          <a:xfrm>
            <a:off x="5852811" y="3754074"/>
            <a:ext cx="5674659" cy="178612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just"/>
            <a:endParaRPr lang="zh-CN" altLang="en-US" dirty="0"/>
          </a:p>
        </p:txBody>
      </p:sp>
      <p:sp>
        <p:nvSpPr>
          <p:cNvPr id="12" name="文本框 11">
            <a:extLst>
              <a:ext uri="{FF2B5EF4-FFF2-40B4-BE49-F238E27FC236}">
                <a16:creationId xmlns:a16="http://schemas.microsoft.com/office/drawing/2014/main" id="{D6622009-CDA5-4B51-8362-5C0EDFC68D59}"/>
              </a:ext>
            </a:extLst>
          </p:cNvPr>
          <p:cNvSpPr txBox="1"/>
          <p:nvPr/>
        </p:nvSpPr>
        <p:spPr>
          <a:xfrm>
            <a:off x="5978056" y="4308296"/>
            <a:ext cx="542417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基于数据失真的隐私保护技术主要包括：</a:t>
            </a:r>
            <a:r>
              <a:rPr lang="zh-CN" altLang="en-US" b="1" dirty="0">
                <a:latin typeface="微软雅黑" panose="020B0503020204020204" pitchFamily="34" charset="-122"/>
                <a:ea typeface="微软雅黑" panose="020B0503020204020204" pitchFamily="34" charset="-122"/>
              </a:rPr>
              <a:t>随机化</a:t>
            </a:r>
            <a:r>
              <a:rPr lang="zh-CN" altLang="en-US" dirty="0">
                <a:latin typeface="微软雅黑" panose="020B0503020204020204" pitchFamily="34" charset="-122"/>
                <a:ea typeface="微软雅黑" panose="020B0503020204020204" pitchFamily="34" charset="-122"/>
              </a:rPr>
              <a:t>、阻塞、变形、</a:t>
            </a:r>
            <a:r>
              <a:rPr lang="zh-CN" altLang="en-US" b="1" dirty="0">
                <a:latin typeface="微软雅黑" panose="020B0503020204020204" pitchFamily="34" charset="-122"/>
                <a:ea typeface="微软雅黑" panose="020B0503020204020204" pitchFamily="34" charset="-122"/>
              </a:rPr>
              <a:t>交换</a:t>
            </a:r>
            <a:r>
              <a:rPr lang="zh-CN" altLang="en-US" dirty="0">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417827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87A9B7F7-960D-451D-9241-2BF7E495B6E8}"/>
              </a:ext>
            </a:extLst>
          </p:cNvPr>
          <p:cNvSpPr/>
          <p:nvPr/>
        </p:nvSpPr>
        <p:spPr>
          <a:xfrm>
            <a:off x="1041576" y="2291042"/>
            <a:ext cx="10270851" cy="988316"/>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970280" y="1678305"/>
            <a:ext cx="7613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基于数据</a:t>
            </a:r>
            <a:r>
              <a:rPr lang="zh-CN" altLang="en-US" dirty="0">
                <a:latin typeface="微软雅黑" panose="020B0503020204020204" pitchFamily="34" charset="-122"/>
                <a:ea typeface="微软雅黑" panose="020B0503020204020204" pitchFamily="34" charset="-122"/>
              </a:rPr>
              <a:t>加密</a:t>
            </a:r>
            <a:r>
              <a:rPr lang="en-US" altLang="zh-CN" dirty="0">
                <a:latin typeface="微软雅黑" panose="020B0503020204020204" pitchFamily="34" charset="-122"/>
                <a:ea typeface="微软雅黑" panose="020B0503020204020204" pitchFamily="34" charset="-122"/>
              </a:rPr>
              <a:t>的隐私保护</a:t>
            </a:r>
          </a:p>
        </p:txBody>
      </p:sp>
      <p:sp>
        <p:nvSpPr>
          <p:cNvPr id="5" name="文本框 4"/>
          <p:cNvSpPr txBox="1"/>
          <p:nvPr/>
        </p:nvSpPr>
        <p:spPr>
          <a:xfrm>
            <a:off x="1203363" y="2462620"/>
            <a:ext cx="9947275" cy="64516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对原始数据进行加密，通过密码机制建立数据挖掘模型，实现其他参与方对原始数据的不可见性以及数据的无损失性，以实现隐私保护。</a:t>
            </a:r>
          </a:p>
        </p:txBody>
      </p:sp>
      <p:sp>
        <p:nvSpPr>
          <p:cNvPr id="11" name="文本框 10"/>
          <p:cNvSpPr txBox="1"/>
          <p:nvPr/>
        </p:nvSpPr>
        <p:spPr>
          <a:xfrm>
            <a:off x="541020" y="973455"/>
            <a:ext cx="10254615"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大数据领域下</a:t>
            </a:r>
            <a:r>
              <a:rPr lang="en-US" dirty="0">
                <a:latin typeface="微软雅黑" panose="020B0503020204020204" pitchFamily="34" charset="-122"/>
                <a:ea typeface="微软雅黑" panose="020B0503020204020204" pitchFamily="34" charset="-122"/>
              </a:rPr>
              <a:t>数据发布的隐私保护</a:t>
            </a:r>
            <a:r>
              <a:rPr lang="zh-CN" altLang="en-US" dirty="0">
                <a:latin typeface="微软雅黑" panose="020B0503020204020204" pitchFamily="34" charset="-122"/>
                <a:ea typeface="微软雅黑" panose="020B0503020204020204" pitchFamily="34" charset="-122"/>
              </a:rPr>
              <a:t>技术之</a:t>
            </a:r>
            <a:r>
              <a:rPr lang="zh-CN" altLang="en-US" dirty="0">
                <a:latin typeface="微软雅黑" panose="020B0503020204020204" pitchFamily="34" charset="-122"/>
                <a:ea typeface="微软雅黑" panose="020B0503020204020204" pitchFamily="34" charset="-122"/>
                <a:sym typeface="+mn-ea"/>
              </a:rPr>
              <a:t>二</a:t>
            </a:r>
          </a:p>
        </p:txBody>
      </p:sp>
      <p:sp>
        <p:nvSpPr>
          <p:cNvPr id="13" name="文本框 12">
            <a:extLst>
              <a:ext uri="{FF2B5EF4-FFF2-40B4-BE49-F238E27FC236}">
                <a16:creationId xmlns:a16="http://schemas.microsoft.com/office/drawing/2014/main" id="{7CB3D5D6-823B-471E-8186-01385C570777}"/>
              </a:ext>
            </a:extLst>
          </p:cNvPr>
          <p:cNvSpPr txBox="1"/>
          <p:nvPr/>
        </p:nvSpPr>
        <p:spPr>
          <a:xfrm>
            <a:off x="1041576" y="3831850"/>
            <a:ext cx="502856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基于数据加密的隐私保护技术多应用于分布式数据应用中，分布式应用采取两种存储数据的模式：</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垂直划分的数据模式</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水平划分的数据模式                             </a:t>
            </a:r>
          </a:p>
        </p:txBody>
      </p:sp>
      <p:sp>
        <p:nvSpPr>
          <p:cNvPr id="14" name="文本框 13">
            <a:extLst>
              <a:ext uri="{FF2B5EF4-FFF2-40B4-BE49-F238E27FC236}">
                <a16:creationId xmlns:a16="http://schemas.microsoft.com/office/drawing/2014/main" id="{B3AC0565-9AFA-4D80-9174-92646F087174}"/>
              </a:ext>
            </a:extLst>
          </p:cNvPr>
          <p:cNvSpPr txBox="1"/>
          <p:nvPr/>
        </p:nvSpPr>
        <p:spPr>
          <a:xfrm>
            <a:off x="6440170" y="3831850"/>
            <a:ext cx="499110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在分布式环境中可使用的加密技术：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安全多方计算</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同态加密技术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数字信封技术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Shamir秘密技术共享等</a:t>
            </a:r>
          </a:p>
        </p:txBody>
      </p:sp>
    </p:spTree>
    <p:extLst>
      <p:ext uri="{BB962C8B-B14F-4D97-AF65-F5344CB8AC3E}">
        <p14:creationId xmlns:p14="http://schemas.microsoft.com/office/powerpoint/2010/main" val="287386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3C0E9990-ACB0-4C71-86D4-B4BBC2747B48}"/>
              </a:ext>
            </a:extLst>
          </p:cNvPr>
          <p:cNvSpPr/>
          <p:nvPr/>
        </p:nvSpPr>
        <p:spPr>
          <a:xfrm>
            <a:off x="1131375" y="2662038"/>
            <a:ext cx="10270851" cy="988316"/>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970280" y="1736725"/>
            <a:ext cx="7613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基于限制发布的隐私保护</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292665" y="2810003"/>
            <a:ext cx="9947275" cy="64516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有选择的发布原始数据、不发布或者发布精度较低的敏感数据，即平衡隐私披露风险和数据敏感度，保证隐私披露风险在一定的阈值范围内，通过有选择的发布数据来实现隐私保护。     </a:t>
            </a:r>
          </a:p>
        </p:txBody>
      </p:sp>
      <p:sp>
        <p:nvSpPr>
          <p:cNvPr id="5" name="文本框 4"/>
          <p:cNvSpPr txBox="1"/>
          <p:nvPr/>
        </p:nvSpPr>
        <p:spPr>
          <a:xfrm>
            <a:off x="1188656" y="4385719"/>
            <a:ext cx="3883411" cy="92202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研究主要集中于数据匿名化：</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研究更好的匿名化原则</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针对原则设计高效的匿名化算法 </a:t>
            </a:r>
          </a:p>
        </p:txBody>
      </p:sp>
      <p:sp>
        <p:nvSpPr>
          <p:cNvPr id="7" name="文本框 6"/>
          <p:cNvSpPr txBox="1"/>
          <p:nvPr/>
        </p:nvSpPr>
        <p:spPr>
          <a:xfrm>
            <a:off x="7252521" y="4384409"/>
            <a:ext cx="3750823"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数据匿名化方法使用最频繁的技术：</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抑制</a:t>
            </a: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泛化     </a:t>
            </a:r>
          </a:p>
        </p:txBody>
      </p:sp>
      <p:sp>
        <p:nvSpPr>
          <p:cNvPr id="11" name="文本框 10"/>
          <p:cNvSpPr txBox="1"/>
          <p:nvPr/>
        </p:nvSpPr>
        <p:spPr>
          <a:xfrm>
            <a:off x="541020" y="973455"/>
            <a:ext cx="494665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大数据领域下</a:t>
            </a:r>
            <a:r>
              <a:rPr lang="en-US" dirty="0">
                <a:latin typeface="微软雅黑" panose="020B0503020204020204" pitchFamily="34" charset="-122"/>
                <a:ea typeface="微软雅黑" panose="020B0503020204020204" pitchFamily="34" charset="-122"/>
              </a:rPr>
              <a:t>数据发布的隐私保护</a:t>
            </a:r>
            <a:r>
              <a:rPr lang="zh-CN" altLang="en-US" dirty="0">
                <a:latin typeface="微软雅黑" panose="020B0503020204020204" pitchFamily="34" charset="-122"/>
                <a:ea typeface="微软雅黑" panose="020B0503020204020204" pitchFamily="34" charset="-122"/>
              </a:rPr>
              <a:t>技术之</a:t>
            </a:r>
            <a:r>
              <a:rPr lang="zh-CN" altLang="en-US" dirty="0">
                <a:latin typeface="微软雅黑" panose="020B0503020204020204" pitchFamily="34" charset="-122"/>
                <a:ea typeface="微软雅黑" panose="020B0503020204020204" pitchFamily="34" charset="-122"/>
                <a:sym typeface="+mn-ea"/>
              </a:rPr>
              <a:t>三</a:t>
            </a:r>
          </a:p>
        </p:txBody>
      </p:sp>
    </p:spTree>
    <p:extLst>
      <p:ext uri="{BB962C8B-B14F-4D97-AF65-F5344CB8AC3E}">
        <p14:creationId xmlns:p14="http://schemas.microsoft.com/office/powerpoint/2010/main" val="340218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6" name="文本框 5"/>
          <p:cNvSpPr txBox="1"/>
          <p:nvPr/>
        </p:nvSpPr>
        <p:spPr>
          <a:xfrm>
            <a:off x="538480" y="1151255"/>
            <a:ext cx="7613015" cy="368300"/>
          </a:xfrm>
          <a:prstGeom prst="rect">
            <a:avLst/>
          </a:prstGeom>
          <a:noFill/>
        </p:spPr>
        <p:txBody>
          <a:bodyPr wrap="square" rtlCol="0">
            <a:spAutoFit/>
          </a:bodyPr>
          <a:lstStyle/>
          <a:p>
            <a:pPr algn="l"/>
            <a:r>
              <a:rPr lang="en-US" dirty="0">
                <a:latin typeface="微软雅黑" panose="020B0503020204020204" pitchFamily="34" charset="-122"/>
                <a:ea typeface="微软雅黑" panose="020B0503020204020204" pitchFamily="34" charset="-122"/>
                <a:sym typeface="+mn-ea"/>
              </a:rPr>
              <a:t>数据发布的隐私保护</a:t>
            </a:r>
            <a:r>
              <a:rPr lang="zh-CN" altLang="en-US" dirty="0">
                <a:latin typeface="微软雅黑" panose="020B0503020204020204" pitchFamily="34" charset="-122"/>
                <a:ea typeface="微软雅黑" panose="020B0503020204020204" pitchFamily="34" charset="-122"/>
                <a:sym typeface="+mn-ea"/>
              </a:rPr>
              <a:t>技术总结：</a:t>
            </a:r>
          </a:p>
        </p:txBody>
      </p:sp>
      <p:graphicFrame>
        <p:nvGraphicFramePr>
          <p:cNvPr id="9" name="表格 8"/>
          <p:cNvGraphicFramePr/>
          <p:nvPr>
            <p:custDataLst>
              <p:tags r:id="rId1"/>
            </p:custDataLst>
          </p:nvPr>
        </p:nvGraphicFramePr>
        <p:xfrm>
          <a:off x="1828800" y="4930140"/>
          <a:ext cx="8787765" cy="1524000"/>
        </p:xfrm>
        <a:graphic>
          <a:graphicData uri="http://schemas.openxmlformats.org/drawingml/2006/table">
            <a:tbl>
              <a:tblPr firstRow="1" bandRow="1">
                <a:tableStyleId>{5C22544A-7EE6-4342-B048-85BDC9FD1C3A}</a:tableStyleId>
              </a:tblPr>
              <a:tblGrid>
                <a:gridCol w="2291715">
                  <a:extLst>
                    <a:ext uri="{9D8B030D-6E8A-4147-A177-3AD203B41FA5}">
                      <a16:colId xmlns:a16="http://schemas.microsoft.com/office/drawing/2014/main" val="20000"/>
                    </a:ext>
                  </a:extLst>
                </a:gridCol>
                <a:gridCol w="3169920">
                  <a:extLst>
                    <a:ext uri="{9D8B030D-6E8A-4147-A177-3AD203B41FA5}">
                      <a16:colId xmlns:a16="http://schemas.microsoft.com/office/drawing/2014/main" val="20001"/>
                    </a:ext>
                  </a:extLst>
                </a:gridCol>
                <a:gridCol w="3326130">
                  <a:extLst>
                    <a:ext uri="{9D8B030D-6E8A-4147-A177-3AD203B41FA5}">
                      <a16:colId xmlns:a16="http://schemas.microsoft.com/office/drawing/2014/main" val="20002"/>
                    </a:ext>
                  </a:extLst>
                </a:gridCol>
              </a:tblGrid>
              <a:tr h="381000">
                <a:tc>
                  <a:txBody>
                    <a:bodyPr/>
                    <a:lstStyle/>
                    <a:p>
                      <a:pPr>
                        <a:buNone/>
                      </a:pPr>
                      <a:r>
                        <a:rPr lang="zh-CN" altLang="en-US">
                          <a:solidFill>
                            <a:srgbClr val="FFFFFF"/>
                          </a:solidFill>
                        </a:rPr>
                        <a:t>隐私保护技术</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优点</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缺点</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a:solidFill>
                            <a:srgbClr val="404040"/>
                          </a:solidFill>
                        </a:rPr>
                        <a:t>基于数据失真的技术</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算法效率较高</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由于干扰使数据丢失部分信息</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a:solidFill>
                            <a:srgbClr val="404040"/>
                          </a:solidFill>
                        </a:rPr>
                        <a:t>基于数据加密的技术</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数据的安全性和准确性均较高</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计算开销很大</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a:solidFill>
                            <a:srgbClr val="404040"/>
                          </a:solidFill>
                        </a:rPr>
                        <a:t>基于限制发布的技术</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zh-CN" altLang="en-US">
                          <a:solidFill>
                            <a:srgbClr val="404040"/>
                          </a:solidFill>
                        </a:rPr>
                        <a:t>发布的数据真实可靠</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zh-CN" altLang="en-US">
                          <a:solidFill>
                            <a:srgbClr val="404040"/>
                          </a:solidFill>
                        </a:rPr>
                        <a:t>数据丢失部分信息</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extLst>
                  <a:ext uri="{0D108BD9-81ED-4DB2-BD59-A6C34878D82A}">
                    <a16:rowId xmlns:a16="http://schemas.microsoft.com/office/drawing/2014/main" val="10003"/>
                  </a:ext>
                </a:extLst>
              </a:tr>
            </a:tbl>
          </a:graphicData>
        </a:graphic>
      </p:graphicFrame>
      <p:sp>
        <p:nvSpPr>
          <p:cNvPr id="5" name="文本框 4"/>
          <p:cNvSpPr txBox="1"/>
          <p:nvPr/>
        </p:nvSpPr>
        <p:spPr>
          <a:xfrm>
            <a:off x="2045970" y="1686560"/>
            <a:ext cx="7613015" cy="286131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基于数据失真的隐私保护</a:t>
            </a:r>
            <a:r>
              <a:rPr lang="zh-CN" altLang="en-US"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sym typeface="+mn-ea"/>
              </a:rPr>
              <a:t>对原始数据进行扰动， 目的是隐藏真实数据，只呈现出数据的统计学特征。</a:t>
            </a:r>
          </a:p>
          <a:p>
            <a:pPr indent="0" algn="l">
              <a:buFont typeface="Wingdings" panose="05000000000000000000" charset="0"/>
              <a:buNone/>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基于数据加密的隐私保护</a:t>
            </a:r>
            <a:r>
              <a:rPr lang="zh-CN" altLang="en-US"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sym typeface="+mn-ea"/>
              </a:rPr>
              <a:t>对原始数据进行加密，通过密码机制建立数据挖掘模型，实现其他参与方对原始数据的不可见性以及数据的无损失性，以实现隐私保护。</a:t>
            </a:r>
          </a:p>
          <a:p>
            <a:pPr indent="0" algn="l">
              <a:buFont typeface="Wingdings" panose="05000000000000000000" charset="0"/>
              <a:buNone/>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rPr>
              <a:t>基于限制发布的隐私保护</a:t>
            </a:r>
            <a:r>
              <a:rPr lang="zh-CN" altLang="en-US" dirty="0">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sym typeface="+mn-ea"/>
              </a:rPr>
              <a:t>有选择的发布原始数据、不发布或者发布精度较低的敏感数据，即平衡隐私披露风险和数据敏感度，保证隐私披露风险在一定的阈值范围内，通过有选择的发布数据来实现隐私保护。</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583305" y="4533900"/>
            <a:ext cx="4568190" cy="368300"/>
          </a:xfrm>
          <a:prstGeom prst="rect">
            <a:avLst/>
          </a:prstGeom>
          <a:noFill/>
        </p:spPr>
        <p:txBody>
          <a:bodyPr wrap="square" rtlCol="0">
            <a:spAutoFit/>
          </a:bodyPr>
          <a:lstStyle/>
          <a:p>
            <a:r>
              <a:rPr lang="zh-CN" altLang="en-US"/>
              <a:t>表</a:t>
            </a:r>
            <a:r>
              <a:rPr lang="en-US" altLang="zh-CN"/>
              <a:t>5.4 </a:t>
            </a:r>
            <a:r>
              <a:rPr lang="en-US" altLang="zh-CN" dirty="0">
                <a:latin typeface="微软雅黑" panose="020B0503020204020204" pitchFamily="34" charset="-122"/>
                <a:ea typeface="微软雅黑" panose="020B0503020204020204" pitchFamily="34" charset="-122"/>
                <a:sym typeface="+mn-ea"/>
              </a:rPr>
              <a:t>三种数据发布的隐私保护技术的对比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2454"/>
            <a:ext cx="36957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Light" panose="020B0502040204020203" charset="-122"/>
              <a:cs typeface="+mn-cs"/>
            </a:endParaRPr>
          </a:p>
        </p:txBody>
      </p:sp>
      <p:sp>
        <p:nvSpPr>
          <p:cNvPr id="22541" name="文本框 1"/>
          <p:cNvSpPr txBox="1">
            <a:spLocks noChangeArrowheads="1"/>
          </p:cNvSpPr>
          <p:nvPr/>
        </p:nvSpPr>
        <p:spPr bwMode="auto">
          <a:xfrm>
            <a:off x="177800" y="4243470"/>
            <a:ext cx="3340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rPr>
              <a:t>总目录 </a:t>
            </a:r>
            <a:r>
              <a:rPr kumimoji="0" lang="en-US" altLang="zh-CN" sz="36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rPr>
              <a:t> CONTENTS</a:t>
            </a:r>
            <a:endParaRPr kumimoji="0" lang="zh-CN" altLang="en-US" sz="3600" b="1" i="0" u="none" strike="noStrike" kern="1200" cap="none" spc="0" normalizeH="0" baseline="0" noProof="0" dirty="0">
              <a:ln>
                <a:noFill/>
              </a:ln>
              <a:solidFill>
                <a:srgbClr val="FFFFFF"/>
              </a:solidFill>
              <a:effectLst/>
              <a:uLnTx/>
              <a:uFillTx/>
              <a:latin typeface="微软雅黑 Light" panose="020B0502040204020203" charset="-122"/>
              <a:ea typeface="微软雅黑 Light" panose="020B0502040204020203" charset="-122"/>
              <a:cs typeface="+mn-cs"/>
            </a:endParaRPr>
          </a:p>
        </p:txBody>
      </p:sp>
      <p:sp>
        <p:nvSpPr>
          <p:cNvPr id="16" name="矩形 15"/>
          <p:cNvSpPr/>
          <p:nvPr/>
        </p:nvSpPr>
        <p:spPr>
          <a:xfrm>
            <a:off x="6997171" y="1711325"/>
            <a:ext cx="337464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rPr>
              <a:t>第一篇  基础理论篇 </a:t>
            </a:r>
            <a:endParaRPr kumimoji="0" lang="zh-CN" altLang="zh-CN"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endParaRPr>
          </a:p>
        </p:txBody>
      </p:sp>
      <p:sp>
        <p:nvSpPr>
          <p:cNvPr id="18" name="矩形 17"/>
          <p:cNvSpPr/>
          <p:nvPr/>
        </p:nvSpPr>
        <p:spPr>
          <a:xfrm>
            <a:off x="6997171" y="2499448"/>
            <a:ext cx="32688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rPr>
              <a:t>第二篇  数据安全篇</a:t>
            </a:r>
            <a:endParaRPr kumimoji="0" lang="zh-CN" altLang="zh-CN"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endParaRPr>
          </a:p>
        </p:txBody>
      </p:sp>
      <p:sp>
        <p:nvSpPr>
          <p:cNvPr id="20" name="矩形 19"/>
          <p:cNvSpPr/>
          <p:nvPr/>
        </p:nvSpPr>
        <p:spPr>
          <a:xfrm>
            <a:off x="6997171" y="3232150"/>
            <a:ext cx="32688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rPr>
              <a:t>第三篇  系统安全篇</a:t>
            </a:r>
            <a:endParaRPr kumimoji="0" lang="zh-CN" altLang="zh-CN"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endParaRPr>
          </a:p>
        </p:txBody>
      </p:sp>
      <p:sp>
        <p:nvSpPr>
          <p:cNvPr id="22" name="矩形 21"/>
          <p:cNvSpPr/>
          <p:nvPr/>
        </p:nvSpPr>
        <p:spPr>
          <a:xfrm>
            <a:off x="6997171" y="4020273"/>
            <a:ext cx="32688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rPr>
              <a:t>第四篇  网络安全篇</a:t>
            </a:r>
            <a:endParaRPr kumimoji="0" lang="zh-CN" altLang="zh-CN"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endParaRPr>
          </a:p>
        </p:txBody>
      </p:sp>
      <p:sp>
        <p:nvSpPr>
          <p:cNvPr id="25" name="矩形 24"/>
          <p:cNvSpPr/>
          <p:nvPr/>
        </p:nvSpPr>
        <p:spPr>
          <a:xfrm>
            <a:off x="6997171" y="4794540"/>
            <a:ext cx="32688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rPr>
              <a:t>第五篇  算法安全篇</a:t>
            </a:r>
            <a:endParaRPr kumimoji="0" lang="zh-CN" altLang="zh-CN" sz="2800" b="1" i="0" u="none" strike="noStrike" kern="100" cap="none" spc="0" normalizeH="0" baseline="0" noProof="0" dirty="0">
              <a:ln>
                <a:noFill/>
              </a:ln>
              <a:solidFill>
                <a:srgbClr val="000000"/>
              </a:solidFill>
              <a:effectLst/>
              <a:uLnTx/>
              <a:uFillTx/>
              <a:latin typeface="微软雅黑 Light" panose="020B0502040204020203" charset="-122"/>
              <a:ea typeface="微软雅黑 Light" panose="020B0502040204020203" charset="-122"/>
              <a:cs typeface="Times New Roman" panose="02020603050405020304" pitchFamily="18" charset="0"/>
            </a:endParaRPr>
          </a:p>
        </p:txBody>
      </p:sp>
      <p:grpSp>
        <p:nvGrpSpPr>
          <p:cNvPr id="26" name="组合 25"/>
          <p:cNvGrpSpPr/>
          <p:nvPr/>
        </p:nvGrpSpPr>
        <p:grpSpPr bwMode="auto">
          <a:xfrm>
            <a:off x="13704847" y="1955990"/>
            <a:ext cx="479425" cy="481013"/>
            <a:chOff x="2558424" y="1401428"/>
            <a:chExt cx="1318727" cy="1318727"/>
          </a:xfrm>
        </p:grpSpPr>
        <p:sp>
          <p:nvSpPr>
            <p:cNvPr id="27" name="椭圆 26"/>
            <p:cNvSpPr/>
            <p:nvPr/>
          </p:nvSpPr>
          <p:spPr>
            <a:xfrm>
              <a:off x="2558424" y="1401428"/>
              <a:ext cx="1318727" cy="131872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微软雅黑 Light" panose="020B0502040204020203" charset="-122"/>
                <a:cs typeface="+mn-cs"/>
              </a:endParaRPr>
            </a:p>
          </p:txBody>
        </p:sp>
        <p:sp>
          <p:nvSpPr>
            <p:cNvPr id="8216" name="Freeform 11"/>
            <p:cNvSpPr/>
            <p:nvPr/>
          </p:nvSpPr>
          <p:spPr bwMode="auto">
            <a:xfrm>
              <a:off x="2676010" y="1814946"/>
              <a:ext cx="1083553" cy="597017"/>
            </a:xfrm>
            <a:custGeom>
              <a:avLst/>
              <a:gdLst>
                <a:gd name="T0" fmla="*/ 11105 w 683"/>
                <a:gd name="T1" fmla="*/ 187362 h 376"/>
                <a:gd name="T2" fmla="*/ 529878 w 683"/>
                <a:gd name="T3" fmla="*/ 1588 h 376"/>
                <a:gd name="T4" fmla="*/ 540983 w 683"/>
                <a:gd name="T5" fmla="*/ 1588 h 376"/>
                <a:gd name="T6" fmla="*/ 1070861 w 683"/>
                <a:gd name="T7" fmla="*/ 187362 h 376"/>
                <a:gd name="T8" fmla="*/ 1083553 w 683"/>
                <a:gd name="T9" fmla="*/ 204828 h 376"/>
                <a:gd name="T10" fmla="*/ 1070861 w 683"/>
                <a:gd name="T11" fmla="*/ 220706 h 376"/>
                <a:gd name="T12" fmla="*/ 890005 w 683"/>
                <a:gd name="T13" fmla="*/ 273104 h 376"/>
                <a:gd name="T14" fmla="*/ 536224 w 683"/>
                <a:gd name="T15" fmla="*/ 188950 h 376"/>
                <a:gd name="T16" fmla="*/ 520359 w 683"/>
                <a:gd name="T17" fmla="*/ 206415 h 376"/>
                <a:gd name="T18" fmla="*/ 536224 w 683"/>
                <a:gd name="T19" fmla="*/ 222294 h 376"/>
                <a:gd name="T20" fmla="*/ 864621 w 683"/>
                <a:gd name="T21" fmla="*/ 293745 h 376"/>
                <a:gd name="T22" fmla="*/ 864621 w 683"/>
                <a:gd name="T23" fmla="*/ 404892 h 376"/>
                <a:gd name="T24" fmla="*/ 864621 w 683"/>
                <a:gd name="T25" fmla="*/ 406480 h 376"/>
                <a:gd name="T26" fmla="*/ 534637 w 683"/>
                <a:gd name="T27" fmla="*/ 484282 h 376"/>
                <a:gd name="T28" fmla="*/ 206240 w 683"/>
                <a:gd name="T29" fmla="*/ 406480 h 376"/>
                <a:gd name="T30" fmla="*/ 206240 w 683"/>
                <a:gd name="T31" fmla="*/ 404892 h 376"/>
                <a:gd name="T32" fmla="*/ 206240 w 683"/>
                <a:gd name="T33" fmla="*/ 276279 h 376"/>
                <a:gd name="T34" fmla="*/ 112639 w 683"/>
                <a:gd name="T35" fmla="*/ 249286 h 376"/>
                <a:gd name="T36" fmla="*/ 112639 w 683"/>
                <a:gd name="T37" fmla="*/ 395365 h 376"/>
                <a:gd name="T38" fmla="*/ 145954 w 683"/>
                <a:gd name="T39" fmla="*/ 439824 h 376"/>
                <a:gd name="T40" fmla="*/ 118985 w 683"/>
                <a:gd name="T41" fmla="*/ 481107 h 376"/>
                <a:gd name="T42" fmla="*/ 130090 w 683"/>
                <a:gd name="T43" fmla="*/ 536680 h 376"/>
                <a:gd name="T44" fmla="*/ 44421 w 683"/>
                <a:gd name="T45" fmla="*/ 573200 h 376"/>
                <a:gd name="T46" fmla="*/ 61872 w 683"/>
                <a:gd name="T47" fmla="*/ 477931 h 376"/>
                <a:gd name="T48" fmla="*/ 41248 w 683"/>
                <a:gd name="T49" fmla="*/ 439824 h 376"/>
                <a:gd name="T50" fmla="*/ 72977 w 683"/>
                <a:gd name="T51" fmla="*/ 395365 h 376"/>
                <a:gd name="T52" fmla="*/ 72977 w 683"/>
                <a:gd name="T53" fmla="*/ 238172 h 376"/>
                <a:gd name="T54" fmla="*/ 12692 w 683"/>
                <a:gd name="T55" fmla="*/ 220706 h 376"/>
                <a:gd name="T56" fmla="*/ 0 w 683"/>
                <a:gd name="T57" fmla="*/ 204828 h 376"/>
                <a:gd name="T58" fmla="*/ 11105 w 683"/>
                <a:gd name="T59" fmla="*/ 187362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grpSp>
      <p:grpSp>
        <p:nvGrpSpPr>
          <p:cNvPr id="30" name="组合 29"/>
          <p:cNvGrpSpPr>
            <a:grpSpLocks noChangeAspect="1"/>
          </p:cNvGrpSpPr>
          <p:nvPr/>
        </p:nvGrpSpPr>
        <p:grpSpPr bwMode="auto">
          <a:xfrm>
            <a:off x="13704847" y="2716403"/>
            <a:ext cx="479425" cy="481012"/>
            <a:chOff x="1928879" y="1944350"/>
            <a:chExt cx="1129689" cy="1129689"/>
          </a:xfrm>
        </p:grpSpPr>
        <p:sp>
          <p:nvSpPr>
            <p:cNvPr id="31" name="椭圆 30"/>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微软雅黑 Light" panose="020B0502040204020203" charset="-122"/>
                <a:cs typeface="+mn-cs"/>
              </a:endParaRPr>
            </a:p>
          </p:txBody>
        </p:sp>
        <p:sp>
          <p:nvSpPr>
            <p:cNvPr id="8214" name="Freeform 7"/>
            <p:cNvSpPr>
              <a:spLocks noEditPoints="1"/>
            </p:cNvSpPr>
            <p:nvPr/>
          </p:nvSpPr>
          <p:spPr bwMode="auto">
            <a:xfrm>
              <a:off x="2108994" y="2226858"/>
              <a:ext cx="751325" cy="615695"/>
            </a:xfrm>
            <a:custGeom>
              <a:avLst/>
              <a:gdLst>
                <a:gd name="T0" fmla="*/ 413696 w 563"/>
                <a:gd name="T1" fmla="*/ 496830 h 461"/>
                <a:gd name="T2" fmla="*/ 428375 w 563"/>
                <a:gd name="T3" fmla="*/ 494159 h 461"/>
                <a:gd name="T4" fmla="*/ 736645 w 563"/>
                <a:gd name="T5" fmla="*/ 331220 h 461"/>
                <a:gd name="T6" fmla="*/ 745987 w 563"/>
                <a:gd name="T7" fmla="*/ 301837 h 461"/>
                <a:gd name="T8" fmla="*/ 716628 w 563"/>
                <a:gd name="T9" fmla="*/ 293824 h 461"/>
                <a:gd name="T10" fmla="*/ 415030 w 563"/>
                <a:gd name="T11" fmla="*/ 452756 h 461"/>
                <a:gd name="T12" fmla="*/ 78736 w 563"/>
                <a:gd name="T13" fmla="*/ 380636 h 461"/>
                <a:gd name="T14" fmla="*/ 50711 w 563"/>
                <a:gd name="T15" fmla="*/ 337898 h 461"/>
                <a:gd name="T16" fmla="*/ 94750 w 563"/>
                <a:gd name="T17" fmla="*/ 309851 h 461"/>
                <a:gd name="T18" fmla="*/ 417699 w 563"/>
                <a:gd name="T19" fmla="*/ 377965 h 461"/>
                <a:gd name="T20" fmla="*/ 428375 w 563"/>
                <a:gd name="T21" fmla="*/ 375293 h 461"/>
                <a:gd name="T22" fmla="*/ 736645 w 563"/>
                <a:gd name="T23" fmla="*/ 212355 h 461"/>
                <a:gd name="T24" fmla="*/ 745987 w 563"/>
                <a:gd name="T25" fmla="*/ 184308 h 461"/>
                <a:gd name="T26" fmla="*/ 716628 w 563"/>
                <a:gd name="T27" fmla="*/ 174959 h 461"/>
                <a:gd name="T28" fmla="*/ 413696 w 563"/>
                <a:gd name="T29" fmla="*/ 335227 h 461"/>
                <a:gd name="T30" fmla="*/ 78736 w 563"/>
                <a:gd name="T31" fmla="*/ 263106 h 461"/>
                <a:gd name="T32" fmla="*/ 50711 w 563"/>
                <a:gd name="T33" fmla="*/ 219032 h 461"/>
                <a:gd name="T34" fmla="*/ 94750 w 563"/>
                <a:gd name="T35" fmla="*/ 190986 h 461"/>
                <a:gd name="T36" fmla="*/ 397682 w 563"/>
                <a:gd name="T37" fmla="*/ 255093 h 461"/>
                <a:gd name="T38" fmla="*/ 408358 w 563"/>
                <a:gd name="T39" fmla="*/ 252422 h 461"/>
                <a:gd name="T40" fmla="*/ 717962 w 563"/>
                <a:gd name="T41" fmla="*/ 92154 h 461"/>
                <a:gd name="T42" fmla="*/ 713959 w 563"/>
                <a:gd name="T43" fmla="*/ 64107 h 461"/>
                <a:gd name="T44" fmla="*/ 413696 w 563"/>
                <a:gd name="T45" fmla="*/ 5342 h 461"/>
                <a:gd name="T46" fmla="*/ 332291 w 563"/>
                <a:gd name="T47" fmla="*/ 16027 h 461"/>
                <a:gd name="T48" fmla="*/ 54715 w 563"/>
                <a:gd name="T49" fmla="*/ 152254 h 461"/>
                <a:gd name="T50" fmla="*/ 44039 w 563"/>
                <a:gd name="T51" fmla="*/ 158932 h 461"/>
                <a:gd name="T52" fmla="*/ 9342 w 563"/>
                <a:gd name="T53" fmla="*/ 209684 h 461"/>
                <a:gd name="T54" fmla="*/ 33363 w 563"/>
                <a:gd name="T55" fmla="*/ 285811 h 461"/>
                <a:gd name="T56" fmla="*/ 9342 w 563"/>
                <a:gd name="T57" fmla="*/ 328549 h 461"/>
                <a:gd name="T58" fmla="*/ 33363 w 563"/>
                <a:gd name="T59" fmla="*/ 404676 h 461"/>
                <a:gd name="T60" fmla="*/ 9342 w 563"/>
                <a:gd name="T61" fmla="*/ 447414 h 461"/>
                <a:gd name="T62" fmla="*/ 69394 w 563"/>
                <a:gd name="T63" fmla="*/ 540903 h 461"/>
                <a:gd name="T64" fmla="*/ 415030 w 563"/>
                <a:gd name="T65" fmla="*/ 614359 h 461"/>
                <a:gd name="T66" fmla="*/ 428375 w 563"/>
                <a:gd name="T67" fmla="*/ 613024 h 461"/>
                <a:gd name="T68" fmla="*/ 736645 w 563"/>
                <a:gd name="T69" fmla="*/ 450085 h 461"/>
                <a:gd name="T70" fmla="*/ 745987 w 563"/>
                <a:gd name="T71" fmla="*/ 420703 h 461"/>
                <a:gd name="T72" fmla="*/ 716628 w 563"/>
                <a:gd name="T73" fmla="*/ 411354 h 461"/>
                <a:gd name="T74" fmla="*/ 413696 w 563"/>
                <a:gd name="T75" fmla="*/ 571621 h 461"/>
                <a:gd name="T76" fmla="*/ 78736 w 563"/>
                <a:gd name="T77" fmla="*/ 499501 h 461"/>
                <a:gd name="T78" fmla="*/ 50711 w 563"/>
                <a:gd name="T79" fmla="*/ 455427 h 461"/>
                <a:gd name="T80" fmla="*/ 94750 w 563"/>
                <a:gd name="T81" fmla="*/ 427380 h 461"/>
                <a:gd name="T82" fmla="*/ 413696 w 563"/>
                <a:gd name="T83" fmla="*/ 496830 h 461"/>
                <a:gd name="T84" fmla="*/ 395013 w 563"/>
                <a:gd name="T85" fmla="*/ 76127 h 461"/>
                <a:gd name="T86" fmla="*/ 539139 w 563"/>
                <a:gd name="T87" fmla="*/ 104174 h 461"/>
                <a:gd name="T88" fmla="*/ 476417 w 563"/>
                <a:gd name="T89" fmla="*/ 134892 h 461"/>
                <a:gd name="T90" fmla="*/ 332291 w 563"/>
                <a:gd name="T91" fmla="*/ 105510 h 461"/>
                <a:gd name="T92" fmla="*/ 395013 w 563"/>
                <a:gd name="T93" fmla="*/ 76127 h 4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grpSp>
      <p:grpSp>
        <p:nvGrpSpPr>
          <p:cNvPr id="33" name="组合 32"/>
          <p:cNvGrpSpPr>
            <a:grpSpLocks noChangeAspect="1"/>
          </p:cNvGrpSpPr>
          <p:nvPr/>
        </p:nvGrpSpPr>
        <p:grpSpPr bwMode="auto">
          <a:xfrm>
            <a:off x="13704847" y="3476815"/>
            <a:ext cx="479425" cy="481013"/>
            <a:chOff x="1928879" y="1944350"/>
            <a:chExt cx="1129689" cy="1129689"/>
          </a:xfrm>
        </p:grpSpPr>
        <p:sp>
          <p:nvSpPr>
            <p:cNvPr id="34" name="椭圆 33"/>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微软雅黑 Light" panose="020B0502040204020203" charset="-122"/>
                <a:cs typeface="+mn-cs"/>
              </a:endParaRPr>
            </a:p>
          </p:txBody>
        </p:sp>
        <p:sp>
          <p:nvSpPr>
            <p:cNvPr id="8212" name="Freeform 18"/>
            <p:cNvSpPr>
              <a:spLocks noEditPoints="1"/>
            </p:cNvSpPr>
            <p:nvPr/>
          </p:nvSpPr>
          <p:spPr bwMode="auto">
            <a:xfrm>
              <a:off x="2155101" y="2105687"/>
              <a:ext cx="659346" cy="790830"/>
            </a:xfrm>
            <a:custGeom>
              <a:avLst/>
              <a:gdLst>
                <a:gd name="T0" fmla="*/ 659346 w 456"/>
                <a:gd name="T1" fmla="*/ 761968 h 548"/>
                <a:gd name="T2" fmla="*/ 630427 w 456"/>
                <a:gd name="T3" fmla="*/ 790830 h 548"/>
                <a:gd name="T4" fmla="*/ 121458 w 456"/>
                <a:gd name="T5" fmla="*/ 790830 h 548"/>
                <a:gd name="T6" fmla="*/ 0 w 456"/>
                <a:gd name="T7" fmla="*/ 669608 h 548"/>
                <a:gd name="T8" fmla="*/ 121458 w 456"/>
                <a:gd name="T9" fmla="*/ 548386 h 548"/>
                <a:gd name="T10" fmla="*/ 630427 w 456"/>
                <a:gd name="T11" fmla="*/ 548386 h 548"/>
                <a:gd name="T12" fmla="*/ 659346 w 456"/>
                <a:gd name="T13" fmla="*/ 575805 h 548"/>
                <a:gd name="T14" fmla="*/ 630427 w 456"/>
                <a:gd name="T15" fmla="*/ 604667 h 548"/>
                <a:gd name="T16" fmla="*/ 130134 w 456"/>
                <a:gd name="T17" fmla="*/ 604667 h 548"/>
                <a:gd name="T18" fmla="*/ 65067 w 456"/>
                <a:gd name="T19" fmla="*/ 669608 h 548"/>
                <a:gd name="T20" fmla="*/ 130134 w 456"/>
                <a:gd name="T21" fmla="*/ 734548 h 548"/>
                <a:gd name="T22" fmla="*/ 630427 w 456"/>
                <a:gd name="T23" fmla="*/ 734548 h 548"/>
                <a:gd name="T24" fmla="*/ 659346 w 456"/>
                <a:gd name="T25" fmla="*/ 761968 h 548"/>
                <a:gd name="T26" fmla="*/ 339795 w 456"/>
                <a:gd name="T27" fmla="*/ 112563 h 548"/>
                <a:gd name="T28" fmla="*/ 446794 w 456"/>
                <a:gd name="T29" fmla="*/ 8659 h 548"/>
                <a:gd name="T30" fmla="*/ 446794 w 456"/>
                <a:gd name="T31" fmla="*/ 0 h 548"/>
                <a:gd name="T32" fmla="*/ 438118 w 456"/>
                <a:gd name="T33" fmla="*/ 0 h 548"/>
                <a:gd name="T34" fmla="*/ 329673 w 456"/>
                <a:gd name="T35" fmla="*/ 103905 h 548"/>
                <a:gd name="T36" fmla="*/ 331119 w 456"/>
                <a:gd name="T37" fmla="*/ 111120 h 548"/>
                <a:gd name="T38" fmla="*/ 339795 w 456"/>
                <a:gd name="T39" fmla="*/ 112563 h 548"/>
                <a:gd name="T40" fmla="*/ 537888 w 456"/>
                <a:gd name="T41" fmla="*/ 197708 h 548"/>
                <a:gd name="T42" fmla="*/ 426551 w 456"/>
                <a:gd name="T43" fmla="*/ 122665 h 548"/>
                <a:gd name="T44" fmla="*/ 335457 w 456"/>
                <a:gd name="T45" fmla="*/ 141426 h 548"/>
                <a:gd name="T46" fmla="*/ 245809 w 456"/>
                <a:gd name="T47" fmla="*/ 122665 h 548"/>
                <a:gd name="T48" fmla="*/ 134472 w 456"/>
                <a:gd name="T49" fmla="*/ 197708 h 548"/>
                <a:gd name="T50" fmla="*/ 253038 w 456"/>
                <a:gd name="T51" fmla="*/ 492104 h 548"/>
                <a:gd name="T52" fmla="*/ 335457 w 456"/>
                <a:gd name="T53" fmla="*/ 473344 h 548"/>
                <a:gd name="T54" fmla="*/ 419321 w 456"/>
                <a:gd name="T55" fmla="*/ 492104 h 548"/>
                <a:gd name="T56" fmla="*/ 537888 w 456"/>
                <a:gd name="T57" fmla="*/ 197708 h 548"/>
                <a:gd name="T58" fmla="*/ 248701 w 456"/>
                <a:gd name="T59" fmla="*/ 181833 h 548"/>
                <a:gd name="T60" fmla="*/ 242917 w 456"/>
                <a:gd name="T61" fmla="*/ 181833 h 548"/>
                <a:gd name="T62" fmla="*/ 185080 w 456"/>
                <a:gd name="T63" fmla="*/ 232342 h 548"/>
                <a:gd name="T64" fmla="*/ 172066 w 456"/>
                <a:gd name="T65" fmla="*/ 243887 h 548"/>
                <a:gd name="T66" fmla="*/ 170620 w 456"/>
                <a:gd name="T67" fmla="*/ 243887 h 548"/>
                <a:gd name="T68" fmla="*/ 167728 w 456"/>
                <a:gd name="T69" fmla="*/ 242444 h 548"/>
                <a:gd name="T70" fmla="*/ 157607 w 456"/>
                <a:gd name="T71" fmla="*/ 226570 h 548"/>
                <a:gd name="T72" fmla="*/ 242917 w 456"/>
                <a:gd name="T73" fmla="*/ 152971 h 548"/>
                <a:gd name="T74" fmla="*/ 250147 w 456"/>
                <a:gd name="T75" fmla="*/ 152971 h 548"/>
                <a:gd name="T76" fmla="*/ 261714 w 456"/>
                <a:gd name="T77" fmla="*/ 168845 h 548"/>
                <a:gd name="T78" fmla="*/ 248701 w 456"/>
                <a:gd name="T79" fmla="*/ 181833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grpSp>
      <p:grpSp>
        <p:nvGrpSpPr>
          <p:cNvPr id="36" name="组合 35"/>
          <p:cNvGrpSpPr>
            <a:grpSpLocks noChangeAspect="1"/>
          </p:cNvGrpSpPr>
          <p:nvPr/>
        </p:nvGrpSpPr>
        <p:grpSpPr bwMode="auto">
          <a:xfrm>
            <a:off x="13704847" y="4237228"/>
            <a:ext cx="479425" cy="481012"/>
            <a:chOff x="1928879" y="1944350"/>
            <a:chExt cx="1129689" cy="1129689"/>
          </a:xfrm>
        </p:grpSpPr>
        <p:sp>
          <p:nvSpPr>
            <p:cNvPr id="39" name="椭圆 38"/>
            <p:cNvSpPr/>
            <p:nvPr/>
          </p:nvSpPr>
          <p:spPr>
            <a:xfrm>
              <a:off x="1928879"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微软雅黑 Light" panose="020B0502040204020203" charset="-122"/>
                <a:cs typeface="+mn-cs"/>
              </a:endParaRPr>
            </a:p>
          </p:txBody>
        </p:sp>
        <p:grpSp>
          <p:nvGrpSpPr>
            <p:cNvPr id="40" name="组合 39"/>
            <p:cNvGrpSpPr/>
            <p:nvPr/>
          </p:nvGrpSpPr>
          <p:grpSpPr>
            <a:xfrm>
              <a:off x="2119073" y="2251134"/>
              <a:ext cx="749300" cy="509588"/>
              <a:chOff x="3897313" y="2016126"/>
              <a:chExt cx="749300" cy="509588"/>
            </a:xfrm>
            <a:solidFill>
              <a:schemeClr val="bg1"/>
            </a:solidFill>
          </p:grpSpPr>
          <p:sp>
            <p:nvSpPr>
              <p:cNvPr id="41"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2"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3"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4"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5"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6"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7"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8"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49"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50"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sp>
            <p:nvSpPr>
              <p:cNvPr id="51"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grpSp>
      </p:grpSp>
      <p:grpSp>
        <p:nvGrpSpPr>
          <p:cNvPr id="52" name="组合 51"/>
          <p:cNvGrpSpPr>
            <a:grpSpLocks noChangeAspect="1"/>
          </p:cNvGrpSpPr>
          <p:nvPr/>
        </p:nvGrpSpPr>
        <p:grpSpPr bwMode="auto">
          <a:xfrm>
            <a:off x="13704847" y="4997640"/>
            <a:ext cx="479425" cy="481013"/>
            <a:chOff x="2817516" y="1944350"/>
            <a:chExt cx="1129689" cy="1129689"/>
          </a:xfrm>
        </p:grpSpPr>
        <p:sp>
          <p:nvSpPr>
            <p:cNvPr id="53" name="椭圆 52"/>
            <p:cNvSpPr/>
            <p:nvPr/>
          </p:nvSpPr>
          <p:spPr>
            <a:xfrm>
              <a:off x="2817516" y="1944350"/>
              <a:ext cx="1129689" cy="112968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微软雅黑 Light" panose="020B0502040204020203" charset="-122"/>
                <a:cs typeface="+mn-cs"/>
              </a:endParaRPr>
            </a:p>
          </p:txBody>
        </p:sp>
        <p:sp>
          <p:nvSpPr>
            <p:cNvPr id="8208" name="Freeform 5"/>
            <p:cNvSpPr>
              <a:spLocks noEditPoints="1"/>
            </p:cNvSpPr>
            <p:nvPr/>
          </p:nvSpPr>
          <p:spPr bwMode="auto">
            <a:xfrm>
              <a:off x="3195035" y="2160665"/>
              <a:ext cx="444894" cy="657916"/>
            </a:xfrm>
            <a:custGeom>
              <a:avLst/>
              <a:gdLst>
                <a:gd name="T0" fmla="*/ 266092 w 316"/>
                <a:gd name="T1" fmla="*/ 22541 h 467"/>
                <a:gd name="T2" fmla="*/ 316776 w 316"/>
                <a:gd name="T3" fmla="*/ 9862 h 467"/>
                <a:gd name="T4" fmla="*/ 422368 w 316"/>
                <a:gd name="T5" fmla="*/ 73258 h 467"/>
                <a:gd name="T6" fmla="*/ 435039 w 316"/>
                <a:gd name="T7" fmla="*/ 125384 h 467"/>
                <a:gd name="T8" fmla="*/ 419552 w 316"/>
                <a:gd name="T9" fmla="*/ 147925 h 467"/>
                <a:gd name="T10" fmla="*/ 252013 w 316"/>
                <a:gd name="T11" fmla="*/ 46491 h 467"/>
                <a:gd name="T12" fmla="*/ 266092 w 316"/>
                <a:gd name="T13" fmla="*/ 22541 h 467"/>
                <a:gd name="T14" fmla="*/ 230894 w 316"/>
                <a:gd name="T15" fmla="*/ 81711 h 467"/>
                <a:gd name="T16" fmla="*/ 206960 w 316"/>
                <a:gd name="T17" fmla="*/ 119749 h 467"/>
                <a:gd name="T18" fmla="*/ 374499 w 316"/>
                <a:gd name="T19" fmla="*/ 221184 h 467"/>
                <a:gd name="T20" fmla="*/ 398434 w 316"/>
                <a:gd name="T21" fmla="*/ 183146 h 467"/>
                <a:gd name="T22" fmla="*/ 230894 w 316"/>
                <a:gd name="T23" fmla="*/ 81711 h 467"/>
                <a:gd name="T24" fmla="*/ 2816 w 316"/>
                <a:gd name="T25" fmla="*/ 628331 h 467"/>
                <a:gd name="T26" fmla="*/ 18303 w 316"/>
                <a:gd name="T27" fmla="*/ 498720 h 467"/>
                <a:gd name="T28" fmla="*/ 126710 w 316"/>
                <a:gd name="T29" fmla="*/ 564934 h 467"/>
                <a:gd name="T30" fmla="*/ 18303 w 316"/>
                <a:gd name="T31" fmla="*/ 638193 h 467"/>
                <a:gd name="T32" fmla="*/ 2816 w 316"/>
                <a:gd name="T33" fmla="*/ 628331 h 467"/>
                <a:gd name="T34" fmla="*/ 28158 w 316"/>
                <a:gd name="T35" fmla="*/ 417009 h 467"/>
                <a:gd name="T36" fmla="*/ 187250 w 316"/>
                <a:gd name="T37" fmla="*/ 153561 h 467"/>
                <a:gd name="T38" fmla="*/ 242157 w 316"/>
                <a:gd name="T39" fmla="*/ 187372 h 467"/>
                <a:gd name="T40" fmla="*/ 83066 w 316"/>
                <a:gd name="T41" fmla="*/ 450820 h 467"/>
                <a:gd name="T42" fmla="*/ 28158 w 316"/>
                <a:gd name="T43" fmla="*/ 417009 h 467"/>
                <a:gd name="T44" fmla="*/ 139381 w 316"/>
                <a:gd name="T45" fmla="*/ 484632 h 467"/>
                <a:gd name="T46" fmla="*/ 298473 w 316"/>
                <a:gd name="T47" fmla="*/ 222593 h 467"/>
                <a:gd name="T48" fmla="*/ 354789 w 316"/>
                <a:gd name="T49" fmla="*/ 256404 h 467"/>
                <a:gd name="T50" fmla="*/ 195697 w 316"/>
                <a:gd name="T51" fmla="*/ 518443 h 467"/>
                <a:gd name="T52" fmla="*/ 139381 w 316"/>
                <a:gd name="T53" fmla="*/ 484632 h 467"/>
                <a:gd name="T54" fmla="*/ 133750 w 316"/>
                <a:gd name="T55" fmla="*/ 628331 h 467"/>
                <a:gd name="T56" fmla="*/ 423776 w 316"/>
                <a:gd name="T57" fmla="*/ 628331 h 467"/>
                <a:gd name="T58" fmla="*/ 437855 w 316"/>
                <a:gd name="T59" fmla="*/ 642419 h 467"/>
                <a:gd name="T60" fmla="*/ 423776 w 316"/>
                <a:gd name="T61" fmla="*/ 657916 h 467"/>
                <a:gd name="T62" fmla="*/ 133750 w 316"/>
                <a:gd name="T63" fmla="*/ 657916 h 467"/>
                <a:gd name="T64" fmla="*/ 118263 w 316"/>
                <a:gd name="T65" fmla="*/ 642419 h 467"/>
                <a:gd name="T66" fmla="*/ 133750 w 316"/>
                <a:gd name="T67" fmla="*/ 628331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微软雅黑 Light" panose="020B0502040204020203" charset="-122"/>
                <a:cs typeface="+mn-cs"/>
              </a:endParaRPr>
            </a:p>
          </p:txBody>
        </p:sp>
      </p:grpSp>
      <p:sp>
        <p:nvSpPr>
          <p:cNvPr id="55" name="椭圆 54"/>
          <p:cNvSpPr/>
          <p:nvPr/>
        </p:nvSpPr>
        <p:spPr>
          <a:xfrm>
            <a:off x="2498154" y="1434522"/>
            <a:ext cx="2353456" cy="2398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6" name="图片 55"/>
          <p:cNvPicPr>
            <a:picLocks noChangeAspect="1"/>
          </p:cNvPicPr>
          <p:nvPr/>
        </p:nvPicPr>
        <p:blipFill>
          <a:blip r:embed="rId3"/>
          <a:stretch>
            <a:fillRect/>
          </a:stretch>
        </p:blipFill>
        <p:spPr>
          <a:xfrm>
            <a:off x="2553246" y="1512099"/>
            <a:ext cx="2243271" cy="2243271"/>
          </a:xfrm>
          <a:prstGeom prst="rect">
            <a:avLst/>
          </a:prstGeom>
          <a:noFill/>
          <a:ln>
            <a:noFill/>
          </a:ln>
          <a:effectLst>
            <a:reflection blurRad="6350" stA="50000" endA="300" endPos="38500" dist="50800" dir="5400000" sy="-100000" algn="bl" rotWithShape="0"/>
          </a:effectLst>
        </p:spPr>
      </p:pic>
      <p:grpSp>
        <p:nvGrpSpPr>
          <p:cNvPr id="57" name="组合 56"/>
          <p:cNvGrpSpPr/>
          <p:nvPr/>
        </p:nvGrpSpPr>
        <p:grpSpPr>
          <a:xfrm>
            <a:off x="6308482" y="3207423"/>
            <a:ext cx="485253" cy="523220"/>
            <a:chOff x="8380413" y="3667125"/>
            <a:chExt cx="1355726" cy="1354138"/>
          </a:xfrm>
        </p:grpSpPr>
        <p:sp>
          <p:nvSpPr>
            <p:cNvPr id="58" name="Oval 8"/>
            <p:cNvSpPr>
              <a:spLocks noChangeArrowheads="1"/>
            </p:cNvSpPr>
            <p:nvPr/>
          </p:nvSpPr>
          <p:spPr bwMode="auto">
            <a:xfrm>
              <a:off x="8380413" y="3667125"/>
              <a:ext cx="1355725" cy="1354138"/>
            </a:xfrm>
            <a:prstGeom prst="ellipse">
              <a:avLst/>
            </a:prstGeom>
            <a:solidFill>
              <a:srgbClr val="965BA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9"/>
            <p:cNvSpPr>
              <a:spLocks noEditPoints="1"/>
            </p:cNvSpPr>
            <p:nvPr/>
          </p:nvSpPr>
          <p:spPr bwMode="auto">
            <a:xfrm>
              <a:off x="9734551" y="4344988"/>
              <a:ext cx="1588" cy="33338"/>
            </a:xfrm>
            <a:custGeom>
              <a:avLst/>
              <a:gdLst>
                <a:gd name="T0" fmla="*/ 0 w 1"/>
                <a:gd name="T1" fmla="*/ 16 h 16"/>
                <a:gd name="T2" fmla="*/ 0 w 1"/>
                <a:gd name="T3" fmla="*/ 15 h 16"/>
                <a:gd name="T4" fmla="*/ 0 w 1"/>
                <a:gd name="T5" fmla="*/ 15 h 16"/>
                <a:gd name="T6" fmla="*/ 0 w 1"/>
                <a:gd name="T7" fmla="*/ 12 h 16"/>
                <a:gd name="T8" fmla="*/ 0 w 1"/>
                <a:gd name="T9" fmla="*/ 12 h 16"/>
                <a:gd name="T10" fmla="*/ 0 w 1"/>
                <a:gd name="T11" fmla="*/ 12 h 16"/>
                <a:gd name="T12" fmla="*/ 0 w 1"/>
                <a:gd name="T13" fmla="*/ 12 h 16"/>
                <a:gd name="T14" fmla="*/ 0 w 1"/>
                <a:gd name="T15" fmla="*/ 11 h 16"/>
                <a:gd name="T16" fmla="*/ 0 w 1"/>
                <a:gd name="T17" fmla="*/ 11 h 16"/>
                <a:gd name="T18" fmla="*/ 0 w 1"/>
                <a:gd name="T19" fmla="*/ 11 h 16"/>
                <a:gd name="T20" fmla="*/ 1 w 1"/>
                <a:gd name="T21" fmla="*/ 10 h 16"/>
                <a:gd name="T22" fmla="*/ 1 w 1"/>
                <a:gd name="T23" fmla="*/ 10 h 16"/>
                <a:gd name="T24" fmla="*/ 1 w 1"/>
                <a:gd name="T25" fmla="*/ 10 h 16"/>
                <a:gd name="T26" fmla="*/ 1 w 1"/>
                <a:gd name="T27" fmla="*/ 9 h 16"/>
                <a:gd name="T28" fmla="*/ 1 w 1"/>
                <a:gd name="T29" fmla="*/ 9 h 16"/>
                <a:gd name="T30" fmla="*/ 1 w 1"/>
                <a:gd name="T31" fmla="*/ 8 h 16"/>
                <a:gd name="T32" fmla="*/ 1 w 1"/>
                <a:gd name="T33" fmla="*/ 8 h 16"/>
                <a:gd name="T34" fmla="*/ 1 w 1"/>
                <a:gd name="T35" fmla="*/ 8 h 16"/>
                <a:gd name="T36" fmla="*/ 1 w 1"/>
                <a:gd name="T37" fmla="*/ 8 h 16"/>
                <a:gd name="T38" fmla="*/ 1 w 1"/>
                <a:gd name="T39" fmla="*/ 7 h 16"/>
                <a:gd name="T40" fmla="*/ 1 w 1"/>
                <a:gd name="T41" fmla="*/ 7 h 16"/>
                <a:gd name="T42" fmla="*/ 1 w 1"/>
                <a:gd name="T43" fmla="*/ 7 h 16"/>
                <a:gd name="T44" fmla="*/ 1 w 1"/>
                <a:gd name="T45" fmla="*/ 6 h 16"/>
                <a:gd name="T46" fmla="*/ 1 w 1"/>
                <a:gd name="T47" fmla="*/ 6 h 16"/>
                <a:gd name="T48" fmla="*/ 1 w 1"/>
                <a:gd name="T49" fmla="*/ 6 h 16"/>
                <a:gd name="T50" fmla="*/ 1 w 1"/>
                <a:gd name="T51" fmla="*/ 5 h 16"/>
                <a:gd name="T52" fmla="*/ 1 w 1"/>
                <a:gd name="T53" fmla="*/ 5 h 16"/>
                <a:gd name="T54" fmla="*/ 1 w 1"/>
                <a:gd name="T55" fmla="*/ 5 h 16"/>
                <a:gd name="T56" fmla="*/ 1 w 1"/>
                <a:gd name="T57" fmla="*/ 4 h 16"/>
                <a:gd name="T58" fmla="*/ 1 w 1"/>
                <a:gd name="T59" fmla="*/ 4 h 16"/>
                <a:gd name="T60" fmla="*/ 1 w 1"/>
                <a:gd name="T61" fmla="*/ 3 h 16"/>
                <a:gd name="T62" fmla="*/ 1 w 1"/>
                <a:gd name="T63" fmla="*/ 3 h 16"/>
                <a:gd name="T64" fmla="*/ 1 w 1"/>
                <a:gd name="T65" fmla="*/ 3 h 16"/>
                <a:gd name="T66" fmla="*/ 1 w 1"/>
                <a:gd name="T67" fmla="*/ 2 h 16"/>
                <a:gd name="T68" fmla="*/ 1 w 1"/>
                <a:gd name="T69" fmla="*/ 2 h 16"/>
                <a:gd name="T70" fmla="*/ 1 w 1"/>
                <a:gd name="T71" fmla="*/ 2 h 16"/>
                <a:gd name="T72" fmla="*/ 1 w 1"/>
                <a:gd name="T73" fmla="*/ 1 h 16"/>
                <a:gd name="T74" fmla="*/ 1 w 1"/>
                <a:gd name="T75" fmla="*/ 1 h 16"/>
                <a:gd name="T76" fmla="*/ 1 w 1"/>
                <a:gd name="T77" fmla="*/ 1 h 16"/>
                <a:gd name="T78" fmla="*/ 1 w 1"/>
                <a:gd name="T7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 h="16">
                  <a:moveTo>
                    <a:pt x="0" y="16"/>
                  </a:moveTo>
                  <a:cubicBezTo>
                    <a:pt x="0" y="16"/>
                    <a:pt x="0" y="16"/>
                    <a:pt x="0" y="16"/>
                  </a:cubicBezTo>
                  <a:cubicBezTo>
                    <a:pt x="0" y="16"/>
                    <a:pt x="0" y="16"/>
                    <a:pt x="0" y="16"/>
                  </a:cubicBezTo>
                  <a:moveTo>
                    <a:pt x="0" y="15"/>
                  </a:moveTo>
                  <a:cubicBezTo>
                    <a:pt x="0" y="15"/>
                    <a:pt x="0" y="15"/>
                    <a:pt x="0" y="15"/>
                  </a:cubicBezTo>
                  <a:cubicBezTo>
                    <a:pt x="0" y="15"/>
                    <a:pt x="0" y="15"/>
                    <a:pt x="0" y="15"/>
                  </a:cubicBezTo>
                  <a:moveTo>
                    <a:pt x="0" y="12"/>
                  </a:moveTo>
                  <a:cubicBezTo>
                    <a:pt x="0" y="12"/>
                    <a:pt x="0" y="12"/>
                    <a:pt x="0" y="12"/>
                  </a:cubicBezTo>
                  <a:cubicBezTo>
                    <a:pt x="0" y="12"/>
                    <a:pt x="0" y="12"/>
                    <a:pt x="0" y="12"/>
                  </a:cubicBezTo>
                  <a:moveTo>
                    <a:pt x="0" y="12"/>
                  </a:moveTo>
                  <a:cubicBezTo>
                    <a:pt x="0" y="12"/>
                    <a:pt x="0" y="12"/>
                    <a:pt x="0" y="12"/>
                  </a:cubicBezTo>
                  <a:cubicBezTo>
                    <a:pt x="0" y="12"/>
                    <a:pt x="0" y="12"/>
                    <a:pt x="0" y="12"/>
                  </a:cubicBezTo>
                  <a:moveTo>
                    <a:pt x="0" y="11"/>
                  </a:moveTo>
                  <a:cubicBezTo>
                    <a:pt x="0" y="11"/>
                    <a:pt x="0" y="12"/>
                    <a:pt x="0" y="12"/>
                  </a:cubicBezTo>
                  <a:cubicBezTo>
                    <a:pt x="0" y="12"/>
                    <a:pt x="0" y="11"/>
                    <a:pt x="0" y="11"/>
                  </a:cubicBezTo>
                  <a:moveTo>
                    <a:pt x="0" y="11"/>
                  </a:moveTo>
                  <a:cubicBezTo>
                    <a:pt x="0" y="11"/>
                    <a:pt x="0" y="11"/>
                    <a:pt x="0" y="11"/>
                  </a:cubicBezTo>
                  <a:cubicBezTo>
                    <a:pt x="0" y="11"/>
                    <a:pt x="0" y="11"/>
                    <a:pt x="0" y="11"/>
                  </a:cubicBezTo>
                  <a:moveTo>
                    <a:pt x="0" y="10"/>
                  </a:moveTo>
                  <a:cubicBezTo>
                    <a:pt x="0" y="11"/>
                    <a:pt x="0" y="11"/>
                    <a:pt x="0" y="11"/>
                  </a:cubicBezTo>
                  <a:cubicBezTo>
                    <a:pt x="0" y="11"/>
                    <a:pt x="0" y="11"/>
                    <a:pt x="0" y="10"/>
                  </a:cubicBezTo>
                  <a:moveTo>
                    <a:pt x="1" y="10"/>
                  </a:moveTo>
                  <a:cubicBezTo>
                    <a:pt x="1" y="10"/>
                    <a:pt x="1" y="10"/>
                    <a:pt x="0" y="10"/>
                  </a:cubicBezTo>
                  <a:cubicBezTo>
                    <a:pt x="1" y="10"/>
                    <a:pt x="1" y="10"/>
                    <a:pt x="1" y="10"/>
                  </a:cubicBezTo>
                  <a:moveTo>
                    <a:pt x="1" y="10"/>
                  </a:moveTo>
                  <a:cubicBezTo>
                    <a:pt x="1" y="10"/>
                    <a:pt x="1" y="10"/>
                    <a:pt x="1" y="10"/>
                  </a:cubicBezTo>
                  <a:cubicBezTo>
                    <a:pt x="1" y="10"/>
                    <a:pt x="1" y="10"/>
                    <a:pt x="1" y="10"/>
                  </a:cubicBezTo>
                  <a:moveTo>
                    <a:pt x="1" y="9"/>
                  </a:moveTo>
                  <a:cubicBezTo>
                    <a:pt x="1" y="9"/>
                    <a:pt x="1" y="9"/>
                    <a:pt x="1" y="9"/>
                  </a:cubicBezTo>
                  <a:cubicBezTo>
                    <a:pt x="1" y="9"/>
                    <a:pt x="1" y="9"/>
                    <a:pt x="1" y="9"/>
                  </a:cubicBezTo>
                  <a:moveTo>
                    <a:pt x="1" y="8"/>
                  </a:moveTo>
                  <a:cubicBezTo>
                    <a:pt x="1" y="8"/>
                    <a:pt x="1" y="8"/>
                    <a:pt x="1" y="8"/>
                  </a:cubicBezTo>
                  <a:cubicBezTo>
                    <a:pt x="1" y="8"/>
                    <a:pt x="1" y="8"/>
                    <a:pt x="1" y="8"/>
                  </a:cubicBezTo>
                  <a:moveTo>
                    <a:pt x="1" y="8"/>
                  </a:moveTo>
                  <a:cubicBezTo>
                    <a:pt x="1" y="8"/>
                    <a:pt x="1" y="8"/>
                    <a:pt x="1" y="8"/>
                  </a:cubicBezTo>
                  <a:cubicBezTo>
                    <a:pt x="1" y="8"/>
                    <a:pt x="1" y="8"/>
                    <a:pt x="1" y="8"/>
                  </a:cubicBezTo>
                  <a:moveTo>
                    <a:pt x="1" y="7"/>
                  </a:moveTo>
                  <a:cubicBezTo>
                    <a:pt x="1" y="7"/>
                    <a:pt x="1" y="7"/>
                    <a:pt x="1" y="8"/>
                  </a:cubicBezTo>
                  <a:cubicBezTo>
                    <a:pt x="1" y="7"/>
                    <a:pt x="1" y="7"/>
                    <a:pt x="1" y="7"/>
                  </a:cubicBezTo>
                  <a:moveTo>
                    <a:pt x="1" y="7"/>
                  </a:moveTo>
                  <a:cubicBezTo>
                    <a:pt x="1" y="7"/>
                    <a:pt x="1" y="7"/>
                    <a:pt x="1" y="7"/>
                  </a:cubicBezTo>
                  <a:cubicBezTo>
                    <a:pt x="1" y="7"/>
                    <a:pt x="1" y="7"/>
                    <a:pt x="1" y="7"/>
                  </a:cubicBezTo>
                  <a:moveTo>
                    <a:pt x="1" y="6"/>
                  </a:moveTo>
                  <a:cubicBezTo>
                    <a:pt x="1" y="6"/>
                    <a:pt x="1" y="6"/>
                    <a:pt x="1" y="7"/>
                  </a:cubicBezTo>
                  <a:cubicBezTo>
                    <a:pt x="1" y="6"/>
                    <a:pt x="1" y="6"/>
                    <a:pt x="1" y="6"/>
                  </a:cubicBezTo>
                  <a:moveTo>
                    <a:pt x="1" y="6"/>
                  </a:moveTo>
                  <a:cubicBezTo>
                    <a:pt x="1" y="6"/>
                    <a:pt x="1" y="6"/>
                    <a:pt x="1" y="6"/>
                  </a:cubicBezTo>
                  <a:cubicBezTo>
                    <a:pt x="1" y="6"/>
                    <a:pt x="1" y="6"/>
                    <a:pt x="1" y="6"/>
                  </a:cubicBezTo>
                  <a:moveTo>
                    <a:pt x="1" y="5"/>
                  </a:moveTo>
                  <a:cubicBezTo>
                    <a:pt x="1" y="5"/>
                    <a:pt x="1" y="6"/>
                    <a:pt x="1" y="6"/>
                  </a:cubicBezTo>
                  <a:cubicBezTo>
                    <a:pt x="1" y="6"/>
                    <a:pt x="1" y="5"/>
                    <a:pt x="1" y="5"/>
                  </a:cubicBezTo>
                  <a:moveTo>
                    <a:pt x="1" y="5"/>
                  </a:moveTo>
                  <a:cubicBezTo>
                    <a:pt x="1" y="5"/>
                    <a:pt x="1" y="5"/>
                    <a:pt x="1" y="5"/>
                  </a:cubicBezTo>
                  <a:cubicBezTo>
                    <a:pt x="1" y="5"/>
                    <a:pt x="1" y="5"/>
                    <a:pt x="1" y="5"/>
                  </a:cubicBezTo>
                  <a:moveTo>
                    <a:pt x="1" y="4"/>
                  </a:moveTo>
                  <a:cubicBezTo>
                    <a:pt x="1" y="4"/>
                    <a:pt x="1" y="4"/>
                    <a:pt x="1" y="5"/>
                  </a:cubicBezTo>
                  <a:cubicBezTo>
                    <a:pt x="1" y="4"/>
                    <a:pt x="1" y="4"/>
                    <a:pt x="1" y="4"/>
                  </a:cubicBezTo>
                  <a:moveTo>
                    <a:pt x="1" y="4"/>
                  </a:moveTo>
                  <a:cubicBezTo>
                    <a:pt x="1" y="4"/>
                    <a:pt x="1" y="4"/>
                    <a:pt x="1" y="4"/>
                  </a:cubicBezTo>
                  <a:cubicBezTo>
                    <a:pt x="1" y="4"/>
                    <a:pt x="1" y="4"/>
                    <a:pt x="1" y="4"/>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1"/>
                  </a:cubicBezTo>
                  <a:cubicBezTo>
                    <a:pt x="1" y="0"/>
                    <a:pt x="1" y="0"/>
                    <a:pt x="1" y="0"/>
                  </a:cubicBezTo>
                </a:path>
              </a:pathLst>
            </a:custGeom>
            <a:solidFill>
              <a:srgbClr val="D9E3D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0"/>
            <p:cNvSpPr/>
            <p:nvPr/>
          </p:nvSpPr>
          <p:spPr bwMode="auto">
            <a:xfrm>
              <a:off x="8648701" y="4040188"/>
              <a:ext cx="1087438" cy="973138"/>
            </a:xfrm>
            <a:custGeom>
              <a:avLst/>
              <a:gdLst>
                <a:gd name="T0" fmla="*/ 320 w 508"/>
                <a:gd name="T1" fmla="*/ 1 h 454"/>
                <a:gd name="T2" fmla="*/ 290 w 508"/>
                <a:gd name="T3" fmla="*/ 37 h 454"/>
                <a:gd name="T4" fmla="*/ 270 w 508"/>
                <a:gd name="T5" fmla="*/ 30 h 454"/>
                <a:gd name="T6" fmla="*/ 255 w 508"/>
                <a:gd name="T7" fmla="*/ 63 h 454"/>
                <a:gd name="T8" fmla="*/ 269 w 508"/>
                <a:gd name="T9" fmla="*/ 77 h 454"/>
                <a:gd name="T10" fmla="*/ 245 w 508"/>
                <a:gd name="T11" fmla="*/ 89 h 454"/>
                <a:gd name="T12" fmla="*/ 206 w 508"/>
                <a:gd name="T13" fmla="*/ 53 h 454"/>
                <a:gd name="T14" fmla="*/ 191 w 508"/>
                <a:gd name="T15" fmla="*/ 63 h 454"/>
                <a:gd name="T16" fmla="*/ 160 w 508"/>
                <a:gd name="T17" fmla="*/ 34 h 454"/>
                <a:gd name="T18" fmla="*/ 120 w 508"/>
                <a:gd name="T19" fmla="*/ 30 h 454"/>
                <a:gd name="T20" fmla="*/ 85 w 508"/>
                <a:gd name="T21" fmla="*/ 72 h 454"/>
                <a:gd name="T22" fmla="*/ 71 w 508"/>
                <a:gd name="T23" fmla="*/ 62 h 454"/>
                <a:gd name="T24" fmla="*/ 47 w 508"/>
                <a:gd name="T25" fmla="*/ 63 h 454"/>
                <a:gd name="T26" fmla="*/ 43 w 508"/>
                <a:gd name="T27" fmla="*/ 117 h 454"/>
                <a:gd name="T28" fmla="*/ 13 w 508"/>
                <a:gd name="T29" fmla="*/ 134 h 454"/>
                <a:gd name="T30" fmla="*/ 3 w 508"/>
                <a:gd name="T31" fmla="*/ 182 h 454"/>
                <a:gd name="T32" fmla="*/ 38 w 508"/>
                <a:gd name="T33" fmla="*/ 218 h 454"/>
                <a:gd name="T34" fmla="*/ 32 w 508"/>
                <a:gd name="T35" fmla="*/ 242 h 454"/>
                <a:gd name="T36" fmla="*/ 507 w 508"/>
                <a:gd name="T37" fmla="*/ 158 h 454"/>
                <a:gd name="T38" fmla="*/ 507 w 508"/>
                <a:gd name="T39" fmla="*/ 157 h 454"/>
                <a:gd name="T40" fmla="*/ 507 w 508"/>
                <a:gd name="T41" fmla="*/ 154 h 454"/>
                <a:gd name="T42" fmla="*/ 507 w 508"/>
                <a:gd name="T43" fmla="*/ 154 h 454"/>
                <a:gd name="T44" fmla="*/ 507 w 508"/>
                <a:gd name="T45" fmla="*/ 154 h 454"/>
                <a:gd name="T46" fmla="*/ 507 w 508"/>
                <a:gd name="T47" fmla="*/ 153 h 454"/>
                <a:gd name="T48" fmla="*/ 507 w 508"/>
                <a:gd name="T49" fmla="*/ 153 h 454"/>
                <a:gd name="T50" fmla="*/ 507 w 508"/>
                <a:gd name="T51" fmla="*/ 152 h 454"/>
                <a:gd name="T52" fmla="*/ 508 w 508"/>
                <a:gd name="T53" fmla="*/ 152 h 454"/>
                <a:gd name="T54" fmla="*/ 508 w 508"/>
                <a:gd name="T55" fmla="*/ 151 h 454"/>
                <a:gd name="T56" fmla="*/ 508 w 508"/>
                <a:gd name="T57" fmla="*/ 150 h 454"/>
                <a:gd name="T58" fmla="*/ 508 w 508"/>
                <a:gd name="T59" fmla="*/ 150 h 454"/>
                <a:gd name="T60" fmla="*/ 508 w 508"/>
                <a:gd name="T61" fmla="*/ 150 h 454"/>
                <a:gd name="T62" fmla="*/ 508 w 508"/>
                <a:gd name="T63" fmla="*/ 149 h 454"/>
                <a:gd name="T64" fmla="*/ 508 w 508"/>
                <a:gd name="T65" fmla="*/ 149 h 454"/>
                <a:gd name="T66" fmla="*/ 508 w 508"/>
                <a:gd name="T67" fmla="*/ 148 h 454"/>
                <a:gd name="T68" fmla="*/ 508 w 508"/>
                <a:gd name="T69" fmla="*/ 148 h 454"/>
                <a:gd name="T70" fmla="*/ 508 w 508"/>
                <a:gd name="T71" fmla="*/ 147 h 454"/>
                <a:gd name="T72" fmla="*/ 508 w 508"/>
                <a:gd name="T73" fmla="*/ 147 h 454"/>
                <a:gd name="T74" fmla="*/ 508 w 508"/>
                <a:gd name="T75" fmla="*/ 146 h 454"/>
                <a:gd name="T76" fmla="*/ 508 w 508"/>
                <a:gd name="T77" fmla="*/ 145 h 454"/>
                <a:gd name="T78" fmla="*/ 508 w 508"/>
                <a:gd name="T79" fmla="*/ 145 h 454"/>
                <a:gd name="T80" fmla="*/ 508 w 508"/>
                <a:gd name="T81" fmla="*/ 144 h 454"/>
                <a:gd name="T82" fmla="*/ 508 w 508"/>
                <a:gd name="T83" fmla="*/ 144 h 454"/>
                <a:gd name="T84" fmla="*/ 508 w 508"/>
                <a:gd name="T85" fmla="*/ 143 h 454"/>
                <a:gd name="T86" fmla="*/ 508 w 508"/>
                <a:gd name="T87" fmla="*/ 143 h 454"/>
                <a:gd name="T88" fmla="*/ 508 w 508"/>
                <a:gd name="T89" fmla="*/ 143 h 454"/>
                <a:gd name="T90" fmla="*/ 508 w 508"/>
                <a:gd name="T91" fmla="*/ 142 h 454"/>
                <a:gd name="T92" fmla="*/ 507 w 508"/>
                <a:gd name="T93" fmla="*/ 130 h 454"/>
                <a:gd name="T94" fmla="*/ 399 w 508"/>
                <a:gd name="T95" fmla="*/ 25 h 454"/>
                <a:gd name="T96" fmla="*/ 368 w 508"/>
                <a:gd name="T97" fmla="*/ 7 h 454"/>
                <a:gd name="T98" fmla="*/ 325 w 508"/>
                <a:gd name="T99"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8" h="454">
                  <a:moveTo>
                    <a:pt x="325" y="0"/>
                  </a:moveTo>
                  <a:cubicBezTo>
                    <a:pt x="324" y="0"/>
                    <a:pt x="322" y="1"/>
                    <a:pt x="320" y="1"/>
                  </a:cubicBezTo>
                  <a:cubicBezTo>
                    <a:pt x="298" y="7"/>
                    <a:pt x="295" y="5"/>
                    <a:pt x="301" y="28"/>
                  </a:cubicBezTo>
                  <a:cubicBezTo>
                    <a:pt x="303" y="35"/>
                    <a:pt x="297" y="37"/>
                    <a:pt x="290" y="37"/>
                  </a:cubicBezTo>
                  <a:cubicBezTo>
                    <a:pt x="286" y="37"/>
                    <a:pt x="282" y="36"/>
                    <a:pt x="279" y="35"/>
                  </a:cubicBezTo>
                  <a:cubicBezTo>
                    <a:pt x="275" y="33"/>
                    <a:pt x="273" y="30"/>
                    <a:pt x="270" y="30"/>
                  </a:cubicBezTo>
                  <a:cubicBezTo>
                    <a:pt x="268" y="30"/>
                    <a:pt x="267" y="31"/>
                    <a:pt x="265" y="34"/>
                  </a:cubicBezTo>
                  <a:cubicBezTo>
                    <a:pt x="262" y="40"/>
                    <a:pt x="246" y="58"/>
                    <a:pt x="255" y="63"/>
                  </a:cubicBezTo>
                  <a:cubicBezTo>
                    <a:pt x="256" y="66"/>
                    <a:pt x="260" y="68"/>
                    <a:pt x="262" y="70"/>
                  </a:cubicBezTo>
                  <a:cubicBezTo>
                    <a:pt x="263" y="73"/>
                    <a:pt x="268" y="74"/>
                    <a:pt x="269" y="77"/>
                  </a:cubicBezTo>
                  <a:cubicBezTo>
                    <a:pt x="274" y="86"/>
                    <a:pt x="263" y="92"/>
                    <a:pt x="254" y="92"/>
                  </a:cubicBezTo>
                  <a:cubicBezTo>
                    <a:pt x="251" y="92"/>
                    <a:pt x="247" y="91"/>
                    <a:pt x="245" y="89"/>
                  </a:cubicBezTo>
                  <a:cubicBezTo>
                    <a:pt x="235" y="79"/>
                    <a:pt x="225" y="66"/>
                    <a:pt x="214" y="58"/>
                  </a:cubicBezTo>
                  <a:cubicBezTo>
                    <a:pt x="211" y="55"/>
                    <a:pt x="208" y="53"/>
                    <a:pt x="206" y="53"/>
                  </a:cubicBezTo>
                  <a:cubicBezTo>
                    <a:pt x="203" y="53"/>
                    <a:pt x="201" y="56"/>
                    <a:pt x="199" y="58"/>
                  </a:cubicBezTo>
                  <a:cubicBezTo>
                    <a:pt x="197" y="60"/>
                    <a:pt x="195" y="63"/>
                    <a:pt x="191" y="63"/>
                  </a:cubicBezTo>
                  <a:cubicBezTo>
                    <a:pt x="190" y="63"/>
                    <a:pt x="189" y="63"/>
                    <a:pt x="188" y="62"/>
                  </a:cubicBezTo>
                  <a:cubicBezTo>
                    <a:pt x="185" y="55"/>
                    <a:pt x="167" y="37"/>
                    <a:pt x="160" y="34"/>
                  </a:cubicBezTo>
                  <a:cubicBezTo>
                    <a:pt x="158" y="29"/>
                    <a:pt x="151" y="28"/>
                    <a:pt x="143" y="28"/>
                  </a:cubicBezTo>
                  <a:cubicBezTo>
                    <a:pt x="134" y="28"/>
                    <a:pt x="124" y="30"/>
                    <a:pt x="120" y="30"/>
                  </a:cubicBezTo>
                  <a:cubicBezTo>
                    <a:pt x="100" y="30"/>
                    <a:pt x="107" y="46"/>
                    <a:pt x="107" y="63"/>
                  </a:cubicBezTo>
                  <a:cubicBezTo>
                    <a:pt x="107" y="65"/>
                    <a:pt x="93" y="72"/>
                    <a:pt x="85" y="72"/>
                  </a:cubicBezTo>
                  <a:cubicBezTo>
                    <a:pt x="82" y="72"/>
                    <a:pt x="80" y="71"/>
                    <a:pt x="79" y="70"/>
                  </a:cubicBezTo>
                  <a:cubicBezTo>
                    <a:pt x="76" y="69"/>
                    <a:pt x="73" y="64"/>
                    <a:pt x="71" y="62"/>
                  </a:cubicBezTo>
                  <a:cubicBezTo>
                    <a:pt x="65" y="57"/>
                    <a:pt x="62" y="54"/>
                    <a:pt x="59" y="54"/>
                  </a:cubicBezTo>
                  <a:cubicBezTo>
                    <a:pt x="56" y="54"/>
                    <a:pt x="53" y="56"/>
                    <a:pt x="47" y="63"/>
                  </a:cubicBezTo>
                  <a:cubicBezTo>
                    <a:pt x="31" y="78"/>
                    <a:pt x="20" y="81"/>
                    <a:pt x="34" y="97"/>
                  </a:cubicBezTo>
                  <a:cubicBezTo>
                    <a:pt x="43" y="104"/>
                    <a:pt x="48" y="107"/>
                    <a:pt x="43" y="117"/>
                  </a:cubicBezTo>
                  <a:cubicBezTo>
                    <a:pt x="36" y="133"/>
                    <a:pt x="40" y="134"/>
                    <a:pt x="24" y="134"/>
                  </a:cubicBezTo>
                  <a:cubicBezTo>
                    <a:pt x="23" y="134"/>
                    <a:pt x="18" y="134"/>
                    <a:pt x="13" y="134"/>
                  </a:cubicBezTo>
                  <a:cubicBezTo>
                    <a:pt x="8" y="134"/>
                    <a:pt x="3" y="134"/>
                    <a:pt x="3" y="137"/>
                  </a:cubicBezTo>
                  <a:cubicBezTo>
                    <a:pt x="0" y="141"/>
                    <a:pt x="1" y="177"/>
                    <a:pt x="3" y="182"/>
                  </a:cubicBezTo>
                  <a:cubicBezTo>
                    <a:pt x="3" y="187"/>
                    <a:pt x="27" y="210"/>
                    <a:pt x="32" y="212"/>
                  </a:cubicBezTo>
                  <a:cubicBezTo>
                    <a:pt x="33" y="214"/>
                    <a:pt x="37" y="217"/>
                    <a:pt x="38" y="218"/>
                  </a:cubicBezTo>
                  <a:cubicBezTo>
                    <a:pt x="38" y="223"/>
                    <a:pt x="24" y="227"/>
                    <a:pt x="24" y="233"/>
                  </a:cubicBezTo>
                  <a:cubicBezTo>
                    <a:pt x="24" y="236"/>
                    <a:pt x="30" y="240"/>
                    <a:pt x="32" y="242"/>
                  </a:cubicBezTo>
                  <a:cubicBezTo>
                    <a:pt x="36" y="248"/>
                    <a:pt x="146" y="357"/>
                    <a:pt x="243" y="454"/>
                  </a:cubicBezTo>
                  <a:cubicBezTo>
                    <a:pt x="388" y="430"/>
                    <a:pt x="500" y="308"/>
                    <a:pt x="507" y="158"/>
                  </a:cubicBezTo>
                  <a:cubicBezTo>
                    <a:pt x="507" y="158"/>
                    <a:pt x="507" y="158"/>
                    <a:pt x="507" y="158"/>
                  </a:cubicBezTo>
                  <a:cubicBezTo>
                    <a:pt x="507" y="157"/>
                    <a:pt x="507" y="157"/>
                    <a:pt x="507" y="157"/>
                  </a:cubicBezTo>
                  <a:cubicBezTo>
                    <a:pt x="507" y="157"/>
                    <a:pt x="507" y="157"/>
                    <a:pt x="507" y="157"/>
                  </a:cubicBezTo>
                  <a:cubicBezTo>
                    <a:pt x="507" y="156"/>
                    <a:pt x="507" y="155"/>
                    <a:pt x="507" y="154"/>
                  </a:cubicBezTo>
                  <a:cubicBezTo>
                    <a:pt x="507" y="154"/>
                    <a:pt x="507" y="154"/>
                    <a:pt x="507" y="154"/>
                  </a:cubicBezTo>
                  <a:cubicBezTo>
                    <a:pt x="507" y="154"/>
                    <a:pt x="507" y="154"/>
                    <a:pt x="507" y="154"/>
                  </a:cubicBezTo>
                  <a:cubicBezTo>
                    <a:pt x="507" y="154"/>
                    <a:pt x="507" y="154"/>
                    <a:pt x="507" y="154"/>
                  </a:cubicBezTo>
                  <a:cubicBezTo>
                    <a:pt x="507" y="154"/>
                    <a:pt x="507" y="154"/>
                    <a:pt x="507" y="154"/>
                  </a:cubicBezTo>
                  <a:cubicBezTo>
                    <a:pt x="507" y="154"/>
                    <a:pt x="507" y="153"/>
                    <a:pt x="507" y="153"/>
                  </a:cubicBezTo>
                  <a:cubicBezTo>
                    <a:pt x="507" y="153"/>
                    <a:pt x="507" y="153"/>
                    <a:pt x="507" y="153"/>
                  </a:cubicBezTo>
                  <a:cubicBezTo>
                    <a:pt x="507" y="153"/>
                    <a:pt x="507" y="153"/>
                    <a:pt x="507" y="153"/>
                  </a:cubicBezTo>
                  <a:cubicBezTo>
                    <a:pt x="507" y="153"/>
                    <a:pt x="507" y="153"/>
                    <a:pt x="507" y="153"/>
                  </a:cubicBezTo>
                  <a:cubicBezTo>
                    <a:pt x="507" y="153"/>
                    <a:pt x="507" y="153"/>
                    <a:pt x="507" y="152"/>
                  </a:cubicBezTo>
                  <a:cubicBezTo>
                    <a:pt x="507" y="152"/>
                    <a:pt x="507" y="152"/>
                    <a:pt x="507" y="152"/>
                  </a:cubicBezTo>
                  <a:cubicBezTo>
                    <a:pt x="508" y="152"/>
                    <a:pt x="508" y="152"/>
                    <a:pt x="508" y="152"/>
                  </a:cubicBezTo>
                  <a:cubicBezTo>
                    <a:pt x="508" y="152"/>
                    <a:pt x="508" y="152"/>
                    <a:pt x="508" y="152"/>
                  </a:cubicBezTo>
                  <a:cubicBezTo>
                    <a:pt x="508" y="152"/>
                    <a:pt x="508" y="152"/>
                    <a:pt x="508" y="152"/>
                  </a:cubicBezTo>
                  <a:cubicBezTo>
                    <a:pt x="508" y="151"/>
                    <a:pt x="508" y="151"/>
                    <a:pt x="508" y="151"/>
                  </a:cubicBezTo>
                  <a:cubicBezTo>
                    <a:pt x="508" y="151"/>
                    <a:pt x="508" y="151"/>
                    <a:pt x="508" y="151"/>
                  </a:cubicBezTo>
                  <a:cubicBezTo>
                    <a:pt x="508" y="151"/>
                    <a:pt x="508" y="151"/>
                    <a:pt x="508" y="150"/>
                  </a:cubicBezTo>
                  <a:cubicBezTo>
                    <a:pt x="508" y="150"/>
                    <a:pt x="508" y="150"/>
                    <a:pt x="508" y="150"/>
                  </a:cubicBezTo>
                  <a:cubicBezTo>
                    <a:pt x="508" y="150"/>
                    <a:pt x="508" y="150"/>
                    <a:pt x="508" y="150"/>
                  </a:cubicBezTo>
                  <a:cubicBezTo>
                    <a:pt x="508" y="150"/>
                    <a:pt x="508" y="150"/>
                    <a:pt x="508" y="150"/>
                  </a:cubicBezTo>
                  <a:cubicBezTo>
                    <a:pt x="508" y="150"/>
                    <a:pt x="508" y="150"/>
                    <a:pt x="508" y="150"/>
                  </a:cubicBezTo>
                  <a:cubicBezTo>
                    <a:pt x="508" y="149"/>
                    <a:pt x="508" y="149"/>
                    <a:pt x="508" y="149"/>
                  </a:cubicBezTo>
                  <a:cubicBezTo>
                    <a:pt x="508" y="149"/>
                    <a:pt x="508" y="149"/>
                    <a:pt x="508" y="149"/>
                  </a:cubicBezTo>
                  <a:cubicBezTo>
                    <a:pt x="508" y="149"/>
                    <a:pt x="508" y="149"/>
                    <a:pt x="508" y="149"/>
                  </a:cubicBezTo>
                  <a:cubicBezTo>
                    <a:pt x="508" y="149"/>
                    <a:pt x="508" y="149"/>
                    <a:pt x="508" y="149"/>
                  </a:cubicBezTo>
                  <a:cubicBezTo>
                    <a:pt x="508" y="148"/>
                    <a:pt x="508" y="148"/>
                    <a:pt x="508" y="148"/>
                  </a:cubicBezTo>
                  <a:cubicBezTo>
                    <a:pt x="508" y="148"/>
                    <a:pt x="508" y="148"/>
                    <a:pt x="508" y="148"/>
                  </a:cubicBezTo>
                  <a:cubicBezTo>
                    <a:pt x="508" y="148"/>
                    <a:pt x="508" y="148"/>
                    <a:pt x="508" y="148"/>
                  </a:cubicBezTo>
                  <a:cubicBezTo>
                    <a:pt x="508" y="148"/>
                    <a:pt x="508" y="148"/>
                    <a:pt x="508" y="148"/>
                  </a:cubicBezTo>
                  <a:cubicBezTo>
                    <a:pt x="508" y="148"/>
                    <a:pt x="508" y="147"/>
                    <a:pt x="508" y="147"/>
                  </a:cubicBezTo>
                  <a:cubicBezTo>
                    <a:pt x="508" y="147"/>
                    <a:pt x="508" y="147"/>
                    <a:pt x="508" y="147"/>
                  </a:cubicBezTo>
                  <a:cubicBezTo>
                    <a:pt x="508" y="147"/>
                    <a:pt x="508" y="147"/>
                    <a:pt x="508" y="147"/>
                  </a:cubicBezTo>
                  <a:cubicBezTo>
                    <a:pt x="508" y="147"/>
                    <a:pt x="508" y="147"/>
                    <a:pt x="508" y="147"/>
                  </a:cubicBezTo>
                  <a:cubicBezTo>
                    <a:pt x="508" y="146"/>
                    <a:pt x="508" y="146"/>
                    <a:pt x="508" y="146"/>
                  </a:cubicBezTo>
                  <a:cubicBezTo>
                    <a:pt x="508" y="146"/>
                    <a:pt x="508" y="146"/>
                    <a:pt x="508" y="146"/>
                  </a:cubicBezTo>
                  <a:cubicBezTo>
                    <a:pt x="508" y="146"/>
                    <a:pt x="508" y="146"/>
                    <a:pt x="508" y="146"/>
                  </a:cubicBezTo>
                  <a:cubicBezTo>
                    <a:pt x="508" y="146"/>
                    <a:pt x="508" y="146"/>
                    <a:pt x="508" y="145"/>
                  </a:cubicBezTo>
                  <a:cubicBezTo>
                    <a:pt x="508" y="145"/>
                    <a:pt x="508" y="145"/>
                    <a:pt x="508" y="145"/>
                  </a:cubicBezTo>
                  <a:cubicBezTo>
                    <a:pt x="508" y="145"/>
                    <a:pt x="508" y="145"/>
                    <a:pt x="508" y="145"/>
                  </a:cubicBezTo>
                  <a:cubicBezTo>
                    <a:pt x="508" y="145"/>
                    <a:pt x="508" y="145"/>
                    <a:pt x="508" y="145"/>
                  </a:cubicBezTo>
                  <a:cubicBezTo>
                    <a:pt x="508" y="145"/>
                    <a:pt x="508" y="145"/>
                    <a:pt x="508" y="144"/>
                  </a:cubicBezTo>
                  <a:cubicBezTo>
                    <a:pt x="508" y="144"/>
                    <a:pt x="508" y="144"/>
                    <a:pt x="508" y="144"/>
                  </a:cubicBezTo>
                  <a:cubicBezTo>
                    <a:pt x="508" y="144"/>
                    <a:pt x="508" y="144"/>
                    <a:pt x="508" y="144"/>
                  </a:cubicBezTo>
                  <a:cubicBezTo>
                    <a:pt x="508" y="144"/>
                    <a:pt x="508" y="144"/>
                    <a:pt x="508" y="144"/>
                  </a:cubicBezTo>
                  <a:cubicBezTo>
                    <a:pt x="508" y="144"/>
                    <a:pt x="508" y="144"/>
                    <a:pt x="508" y="143"/>
                  </a:cubicBezTo>
                  <a:cubicBezTo>
                    <a:pt x="508" y="143"/>
                    <a:pt x="508" y="143"/>
                    <a:pt x="508" y="143"/>
                  </a:cubicBezTo>
                  <a:cubicBezTo>
                    <a:pt x="508" y="143"/>
                    <a:pt x="508" y="143"/>
                    <a:pt x="508" y="143"/>
                  </a:cubicBezTo>
                  <a:cubicBezTo>
                    <a:pt x="508" y="143"/>
                    <a:pt x="508" y="143"/>
                    <a:pt x="508" y="143"/>
                  </a:cubicBezTo>
                  <a:cubicBezTo>
                    <a:pt x="508" y="143"/>
                    <a:pt x="508" y="143"/>
                    <a:pt x="508" y="143"/>
                  </a:cubicBezTo>
                  <a:cubicBezTo>
                    <a:pt x="508" y="142"/>
                    <a:pt x="508" y="142"/>
                    <a:pt x="508" y="142"/>
                  </a:cubicBezTo>
                  <a:cubicBezTo>
                    <a:pt x="508" y="142"/>
                    <a:pt x="508" y="142"/>
                    <a:pt x="508" y="142"/>
                  </a:cubicBezTo>
                  <a:cubicBezTo>
                    <a:pt x="508" y="142"/>
                    <a:pt x="508" y="142"/>
                    <a:pt x="508" y="142"/>
                  </a:cubicBezTo>
                  <a:cubicBezTo>
                    <a:pt x="508" y="138"/>
                    <a:pt x="508" y="134"/>
                    <a:pt x="507" y="130"/>
                  </a:cubicBezTo>
                  <a:cubicBezTo>
                    <a:pt x="459" y="82"/>
                    <a:pt x="421" y="44"/>
                    <a:pt x="414" y="40"/>
                  </a:cubicBezTo>
                  <a:cubicBezTo>
                    <a:pt x="410" y="36"/>
                    <a:pt x="404" y="28"/>
                    <a:pt x="399" y="25"/>
                  </a:cubicBezTo>
                  <a:cubicBezTo>
                    <a:pt x="395" y="21"/>
                    <a:pt x="392" y="19"/>
                    <a:pt x="387" y="16"/>
                  </a:cubicBezTo>
                  <a:cubicBezTo>
                    <a:pt x="377" y="10"/>
                    <a:pt x="372" y="7"/>
                    <a:pt x="368" y="7"/>
                  </a:cubicBezTo>
                  <a:cubicBezTo>
                    <a:pt x="363" y="7"/>
                    <a:pt x="360" y="11"/>
                    <a:pt x="353" y="23"/>
                  </a:cubicBezTo>
                  <a:cubicBezTo>
                    <a:pt x="340" y="19"/>
                    <a:pt x="339" y="0"/>
                    <a:pt x="325" y="0"/>
                  </a:cubicBezTo>
                </a:path>
              </a:pathLst>
            </a:custGeom>
            <a:solidFill>
              <a:srgbClr val="77498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
            <p:cNvSpPr>
              <a:spLocks noEditPoints="1"/>
            </p:cNvSpPr>
            <p:nvPr/>
          </p:nvSpPr>
          <p:spPr bwMode="auto">
            <a:xfrm>
              <a:off x="8655051" y="4105275"/>
              <a:ext cx="554038" cy="554038"/>
            </a:xfrm>
            <a:custGeom>
              <a:avLst/>
              <a:gdLst>
                <a:gd name="T0" fmla="*/ 225 w 259"/>
                <a:gd name="T1" fmla="*/ 104 h 259"/>
                <a:gd name="T2" fmla="*/ 237 w 259"/>
                <a:gd name="T3" fmla="*/ 58 h 259"/>
                <a:gd name="T4" fmla="*/ 237 w 259"/>
                <a:gd name="T5" fmla="*/ 54 h 259"/>
                <a:gd name="T6" fmla="*/ 202 w 259"/>
                <a:gd name="T7" fmla="*/ 22 h 259"/>
                <a:gd name="T8" fmla="*/ 155 w 259"/>
                <a:gd name="T9" fmla="*/ 34 h 259"/>
                <a:gd name="T10" fmla="*/ 152 w 259"/>
                <a:gd name="T11" fmla="*/ 0 h 259"/>
                <a:gd name="T12" fmla="*/ 104 w 259"/>
                <a:gd name="T13" fmla="*/ 2 h 259"/>
                <a:gd name="T14" fmla="*/ 79 w 259"/>
                <a:gd name="T15" fmla="*/ 44 h 259"/>
                <a:gd name="T16" fmla="*/ 56 w 259"/>
                <a:gd name="T17" fmla="*/ 21 h 259"/>
                <a:gd name="T18" fmla="*/ 54 w 259"/>
                <a:gd name="T19" fmla="*/ 22 h 259"/>
                <a:gd name="T20" fmla="*/ 21 w 259"/>
                <a:gd name="T21" fmla="*/ 56 h 259"/>
                <a:gd name="T22" fmla="*/ 44 w 259"/>
                <a:gd name="T23" fmla="*/ 79 h 259"/>
                <a:gd name="T24" fmla="*/ 3 w 259"/>
                <a:gd name="T25" fmla="*/ 104 h 259"/>
                <a:gd name="T26" fmla="*/ 0 w 259"/>
                <a:gd name="T27" fmla="*/ 152 h 259"/>
                <a:gd name="T28" fmla="*/ 34 w 259"/>
                <a:gd name="T29" fmla="*/ 155 h 259"/>
                <a:gd name="T30" fmla="*/ 22 w 259"/>
                <a:gd name="T31" fmla="*/ 201 h 259"/>
                <a:gd name="T32" fmla="*/ 22 w 259"/>
                <a:gd name="T33" fmla="*/ 205 h 259"/>
                <a:gd name="T34" fmla="*/ 56 w 259"/>
                <a:gd name="T35" fmla="*/ 238 h 259"/>
                <a:gd name="T36" fmla="*/ 79 w 259"/>
                <a:gd name="T37" fmla="*/ 215 h 259"/>
                <a:gd name="T38" fmla="*/ 104 w 259"/>
                <a:gd name="T39" fmla="*/ 256 h 259"/>
                <a:gd name="T40" fmla="*/ 152 w 259"/>
                <a:gd name="T41" fmla="*/ 259 h 259"/>
                <a:gd name="T42" fmla="*/ 155 w 259"/>
                <a:gd name="T43" fmla="*/ 225 h 259"/>
                <a:gd name="T44" fmla="*/ 201 w 259"/>
                <a:gd name="T45" fmla="*/ 237 h 259"/>
                <a:gd name="T46" fmla="*/ 237 w 259"/>
                <a:gd name="T47" fmla="*/ 205 h 259"/>
                <a:gd name="T48" fmla="*/ 237 w 259"/>
                <a:gd name="T49" fmla="*/ 201 h 259"/>
                <a:gd name="T50" fmla="*/ 225 w 259"/>
                <a:gd name="T51" fmla="*/ 155 h 259"/>
                <a:gd name="T52" fmla="*/ 259 w 259"/>
                <a:gd name="T53" fmla="*/ 152 h 259"/>
                <a:gd name="T54" fmla="*/ 256 w 259"/>
                <a:gd name="T55" fmla="*/ 104 h 259"/>
                <a:gd name="T56" fmla="*/ 137 w 259"/>
                <a:gd name="T57" fmla="*/ 176 h 259"/>
                <a:gd name="T58" fmla="*/ 83 w 259"/>
                <a:gd name="T59" fmla="*/ 122 h 259"/>
                <a:gd name="T60" fmla="*/ 129 w 259"/>
                <a:gd name="T61" fmla="*/ 82 h 259"/>
                <a:gd name="T62" fmla="*/ 176 w 259"/>
                <a:gd name="T63" fmla="*/ 13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59">
                  <a:moveTo>
                    <a:pt x="256" y="104"/>
                  </a:moveTo>
                  <a:cubicBezTo>
                    <a:pt x="225" y="104"/>
                    <a:pt x="225" y="104"/>
                    <a:pt x="225" y="104"/>
                  </a:cubicBezTo>
                  <a:cubicBezTo>
                    <a:pt x="223" y="96"/>
                    <a:pt x="220" y="87"/>
                    <a:pt x="215" y="80"/>
                  </a:cubicBezTo>
                  <a:cubicBezTo>
                    <a:pt x="237" y="58"/>
                    <a:pt x="237" y="58"/>
                    <a:pt x="237" y="58"/>
                  </a:cubicBezTo>
                  <a:cubicBezTo>
                    <a:pt x="238" y="57"/>
                    <a:pt x="238" y="57"/>
                    <a:pt x="238" y="56"/>
                  </a:cubicBezTo>
                  <a:cubicBezTo>
                    <a:pt x="238" y="55"/>
                    <a:pt x="238" y="55"/>
                    <a:pt x="237" y="54"/>
                  </a:cubicBezTo>
                  <a:cubicBezTo>
                    <a:pt x="205" y="22"/>
                    <a:pt x="205" y="22"/>
                    <a:pt x="205" y="22"/>
                  </a:cubicBezTo>
                  <a:cubicBezTo>
                    <a:pt x="204" y="21"/>
                    <a:pt x="202" y="21"/>
                    <a:pt x="202" y="22"/>
                  </a:cubicBezTo>
                  <a:cubicBezTo>
                    <a:pt x="179" y="44"/>
                    <a:pt x="179" y="44"/>
                    <a:pt x="179" y="44"/>
                  </a:cubicBezTo>
                  <a:cubicBezTo>
                    <a:pt x="172" y="39"/>
                    <a:pt x="163" y="36"/>
                    <a:pt x="155" y="34"/>
                  </a:cubicBezTo>
                  <a:cubicBezTo>
                    <a:pt x="155" y="2"/>
                    <a:pt x="155" y="2"/>
                    <a:pt x="155" y="2"/>
                  </a:cubicBezTo>
                  <a:cubicBezTo>
                    <a:pt x="155" y="1"/>
                    <a:pt x="154" y="0"/>
                    <a:pt x="152" y="0"/>
                  </a:cubicBezTo>
                  <a:cubicBezTo>
                    <a:pt x="106" y="0"/>
                    <a:pt x="106" y="0"/>
                    <a:pt x="106" y="0"/>
                  </a:cubicBezTo>
                  <a:cubicBezTo>
                    <a:pt x="105" y="0"/>
                    <a:pt x="104" y="1"/>
                    <a:pt x="104" y="2"/>
                  </a:cubicBezTo>
                  <a:cubicBezTo>
                    <a:pt x="104" y="34"/>
                    <a:pt x="104" y="34"/>
                    <a:pt x="104" y="34"/>
                  </a:cubicBezTo>
                  <a:cubicBezTo>
                    <a:pt x="95" y="36"/>
                    <a:pt x="87" y="39"/>
                    <a:pt x="79" y="44"/>
                  </a:cubicBezTo>
                  <a:cubicBezTo>
                    <a:pt x="58" y="22"/>
                    <a:pt x="58" y="22"/>
                    <a:pt x="58" y="22"/>
                  </a:cubicBezTo>
                  <a:cubicBezTo>
                    <a:pt x="57" y="22"/>
                    <a:pt x="57" y="21"/>
                    <a:pt x="56" y="21"/>
                  </a:cubicBezTo>
                  <a:cubicBezTo>
                    <a:pt x="56" y="21"/>
                    <a:pt x="56" y="21"/>
                    <a:pt x="56" y="21"/>
                  </a:cubicBezTo>
                  <a:cubicBezTo>
                    <a:pt x="55" y="21"/>
                    <a:pt x="55" y="22"/>
                    <a:pt x="54" y="22"/>
                  </a:cubicBezTo>
                  <a:cubicBezTo>
                    <a:pt x="22" y="54"/>
                    <a:pt x="22" y="54"/>
                    <a:pt x="22" y="54"/>
                  </a:cubicBezTo>
                  <a:cubicBezTo>
                    <a:pt x="22" y="55"/>
                    <a:pt x="21" y="55"/>
                    <a:pt x="21" y="56"/>
                  </a:cubicBezTo>
                  <a:cubicBezTo>
                    <a:pt x="21" y="57"/>
                    <a:pt x="22" y="57"/>
                    <a:pt x="22" y="58"/>
                  </a:cubicBezTo>
                  <a:cubicBezTo>
                    <a:pt x="44" y="79"/>
                    <a:pt x="44" y="79"/>
                    <a:pt x="44" y="79"/>
                  </a:cubicBezTo>
                  <a:cubicBezTo>
                    <a:pt x="39" y="87"/>
                    <a:pt x="36" y="95"/>
                    <a:pt x="34" y="104"/>
                  </a:cubicBezTo>
                  <a:cubicBezTo>
                    <a:pt x="3" y="104"/>
                    <a:pt x="3" y="104"/>
                    <a:pt x="3" y="104"/>
                  </a:cubicBezTo>
                  <a:cubicBezTo>
                    <a:pt x="1" y="104"/>
                    <a:pt x="0" y="105"/>
                    <a:pt x="0" y="107"/>
                  </a:cubicBezTo>
                  <a:cubicBezTo>
                    <a:pt x="0" y="152"/>
                    <a:pt x="0" y="152"/>
                    <a:pt x="0" y="152"/>
                  </a:cubicBezTo>
                  <a:cubicBezTo>
                    <a:pt x="0" y="154"/>
                    <a:pt x="1" y="155"/>
                    <a:pt x="3" y="155"/>
                  </a:cubicBezTo>
                  <a:cubicBezTo>
                    <a:pt x="34" y="155"/>
                    <a:pt x="34" y="155"/>
                    <a:pt x="34" y="155"/>
                  </a:cubicBezTo>
                  <a:cubicBezTo>
                    <a:pt x="36" y="164"/>
                    <a:pt x="40" y="172"/>
                    <a:pt x="44" y="180"/>
                  </a:cubicBezTo>
                  <a:cubicBezTo>
                    <a:pt x="22" y="201"/>
                    <a:pt x="22" y="201"/>
                    <a:pt x="22" y="201"/>
                  </a:cubicBezTo>
                  <a:cubicBezTo>
                    <a:pt x="22" y="202"/>
                    <a:pt x="21" y="202"/>
                    <a:pt x="21" y="203"/>
                  </a:cubicBezTo>
                  <a:cubicBezTo>
                    <a:pt x="21" y="204"/>
                    <a:pt x="22" y="204"/>
                    <a:pt x="22" y="205"/>
                  </a:cubicBezTo>
                  <a:cubicBezTo>
                    <a:pt x="54" y="237"/>
                    <a:pt x="54" y="237"/>
                    <a:pt x="54" y="237"/>
                  </a:cubicBezTo>
                  <a:cubicBezTo>
                    <a:pt x="55" y="237"/>
                    <a:pt x="56" y="238"/>
                    <a:pt x="56" y="238"/>
                  </a:cubicBezTo>
                  <a:cubicBezTo>
                    <a:pt x="57" y="238"/>
                    <a:pt x="57" y="237"/>
                    <a:pt x="58" y="237"/>
                  </a:cubicBezTo>
                  <a:cubicBezTo>
                    <a:pt x="79" y="215"/>
                    <a:pt x="79" y="215"/>
                    <a:pt x="79" y="215"/>
                  </a:cubicBezTo>
                  <a:cubicBezTo>
                    <a:pt x="87" y="219"/>
                    <a:pt x="95" y="223"/>
                    <a:pt x="104" y="225"/>
                  </a:cubicBezTo>
                  <a:cubicBezTo>
                    <a:pt x="104" y="256"/>
                    <a:pt x="104" y="256"/>
                    <a:pt x="104" y="256"/>
                  </a:cubicBezTo>
                  <a:cubicBezTo>
                    <a:pt x="104" y="258"/>
                    <a:pt x="105" y="259"/>
                    <a:pt x="106" y="259"/>
                  </a:cubicBezTo>
                  <a:cubicBezTo>
                    <a:pt x="152" y="259"/>
                    <a:pt x="152" y="259"/>
                    <a:pt x="152" y="259"/>
                  </a:cubicBezTo>
                  <a:cubicBezTo>
                    <a:pt x="154" y="259"/>
                    <a:pt x="155" y="258"/>
                    <a:pt x="155" y="256"/>
                  </a:cubicBezTo>
                  <a:cubicBezTo>
                    <a:pt x="155" y="225"/>
                    <a:pt x="155" y="225"/>
                    <a:pt x="155" y="225"/>
                  </a:cubicBezTo>
                  <a:cubicBezTo>
                    <a:pt x="163" y="223"/>
                    <a:pt x="172" y="220"/>
                    <a:pt x="179" y="215"/>
                  </a:cubicBezTo>
                  <a:cubicBezTo>
                    <a:pt x="201" y="237"/>
                    <a:pt x="201" y="237"/>
                    <a:pt x="201" y="237"/>
                  </a:cubicBezTo>
                  <a:cubicBezTo>
                    <a:pt x="202" y="238"/>
                    <a:pt x="204" y="238"/>
                    <a:pt x="205" y="237"/>
                  </a:cubicBezTo>
                  <a:cubicBezTo>
                    <a:pt x="237" y="205"/>
                    <a:pt x="237" y="205"/>
                    <a:pt x="237" y="205"/>
                  </a:cubicBezTo>
                  <a:cubicBezTo>
                    <a:pt x="238" y="204"/>
                    <a:pt x="238" y="204"/>
                    <a:pt x="238" y="203"/>
                  </a:cubicBezTo>
                  <a:cubicBezTo>
                    <a:pt x="238" y="202"/>
                    <a:pt x="238" y="202"/>
                    <a:pt x="237" y="201"/>
                  </a:cubicBezTo>
                  <a:cubicBezTo>
                    <a:pt x="215" y="179"/>
                    <a:pt x="215" y="179"/>
                    <a:pt x="215" y="179"/>
                  </a:cubicBezTo>
                  <a:cubicBezTo>
                    <a:pt x="219" y="172"/>
                    <a:pt x="223" y="164"/>
                    <a:pt x="225" y="155"/>
                  </a:cubicBezTo>
                  <a:cubicBezTo>
                    <a:pt x="256" y="155"/>
                    <a:pt x="256" y="155"/>
                    <a:pt x="256" y="155"/>
                  </a:cubicBezTo>
                  <a:cubicBezTo>
                    <a:pt x="258" y="155"/>
                    <a:pt x="259" y="154"/>
                    <a:pt x="259" y="152"/>
                  </a:cubicBezTo>
                  <a:cubicBezTo>
                    <a:pt x="259" y="107"/>
                    <a:pt x="259" y="107"/>
                    <a:pt x="259" y="107"/>
                  </a:cubicBezTo>
                  <a:cubicBezTo>
                    <a:pt x="259" y="105"/>
                    <a:pt x="258" y="104"/>
                    <a:pt x="256" y="104"/>
                  </a:cubicBezTo>
                  <a:close/>
                  <a:moveTo>
                    <a:pt x="176" y="138"/>
                  </a:moveTo>
                  <a:cubicBezTo>
                    <a:pt x="173" y="157"/>
                    <a:pt x="157" y="173"/>
                    <a:pt x="137" y="176"/>
                  </a:cubicBezTo>
                  <a:cubicBezTo>
                    <a:pt x="121" y="179"/>
                    <a:pt x="104" y="173"/>
                    <a:pt x="94" y="160"/>
                  </a:cubicBezTo>
                  <a:cubicBezTo>
                    <a:pt x="85" y="149"/>
                    <a:pt x="81" y="135"/>
                    <a:pt x="83" y="122"/>
                  </a:cubicBezTo>
                  <a:cubicBezTo>
                    <a:pt x="86" y="102"/>
                    <a:pt x="102" y="86"/>
                    <a:pt x="121" y="83"/>
                  </a:cubicBezTo>
                  <a:cubicBezTo>
                    <a:pt x="124" y="83"/>
                    <a:pt x="127" y="82"/>
                    <a:pt x="129" y="82"/>
                  </a:cubicBezTo>
                  <a:cubicBezTo>
                    <a:pt x="143" y="82"/>
                    <a:pt x="156" y="88"/>
                    <a:pt x="165" y="99"/>
                  </a:cubicBezTo>
                  <a:cubicBezTo>
                    <a:pt x="174" y="110"/>
                    <a:pt x="178" y="124"/>
                    <a:pt x="176" y="1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2"/>
            <p:cNvSpPr>
              <a:spLocks noEditPoints="1"/>
            </p:cNvSpPr>
            <p:nvPr/>
          </p:nvSpPr>
          <p:spPr bwMode="auto">
            <a:xfrm>
              <a:off x="8834438" y="4284663"/>
              <a:ext cx="195263" cy="195263"/>
            </a:xfrm>
            <a:custGeom>
              <a:avLst/>
              <a:gdLst>
                <a:gd name="T0" fmla="*/ 54 w 91"/>
                <a:gd name="T1" fmla="*/ 5 h 91"/>
                <a:gd name="T2" fmla="*/ 6 w 91"/>
                <a:gd name="T3" fmla="*/ 53 h 91"/>
                <a:gd name="T4" fmla="*/ 38 w 91"/>
                <a:gd name="T5" fmla="*/ 85 h 91"/>
                <a:gd name="T6" fmla="*/ 85 w 91"/>
                <a:gd name="T7" fmla="*/ 37 h 91"/>
                <a:gd name="T8" fmla="*/ 54 w 91"/>
                <a:gd name="T9" fmla="*/ 5 h 91"/>
                <a:gd name="T10" fmla="*/ 71 w 91"/>
                <a:gd name="T11" fmla="*/ 51 h 91"/>
                <a:gd name="T12" fmla="*/ 52 w 91"/>
                <a:gd name="T13" fmla="*/ 71 h 91"/>
                <a:gd name="T14" fmla="*/ 20 w 91"/>
                <a:gd name="T15" fmla="*/ 39 h 91"/>
                <a:gd name="T16" fmla="*/ 39 w 91"/>
                <a:gd name="T17" fmla="*/ 19 h 91"/>
                <a:gd name="T18" fmla="*/ 71 w 91"/>
                <a:gd name="T1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54" y="5"/>
                  </a:moveTo>
                  <a:cubicBezTo>
                    <a:pt x="25" y="0"/>
                    <a:pt x="0" y="25"/>
                    <a:pt x="6" y="53"/>
                  </a:cubicBezTo>
                  <a:cubicBezTo>
                    <a:pt x="9" y="69"/>
                    <a:pt x="22" y="82"/>
                    <a:pt x="38" y="85"/>
                  </a:cubicBezTo>
                  <a:cubicBezTo>
                    <a:pt x="66" y="91"/>
                    <a:pt x="91" y="66"/>
                    <a:pt x="85" y="37"/>
                  </a:cubicBezTo>
                  <a:cubicBezTo>
                    <a:pt x="82" y="21"/>
                    <a:pt x="70" y="8"/>
                    <a:pt x="54" y="5"/>
                  </a:cubicBezTo>
                  <a:close/>
                  <a:moveTo>
                    <a:pt x="71" y="51"/>
                  </a:moveTo>
                  <a:cubicBezTo>
                    <a:pt x="69" y="61"/>
                    <a:pt x="61" y="69"/>
                    <a:pt x="52" y="71"/>
                  </a:cubicBezTo>
                  <a:cubicBezTo>
                    <a:pt x="32" y="75"/>
                    <a:pt x="15" y="58"/>
                    <a:pt x="20" y="39"/>
                  </a:cubicBezTo>
                  <a:cubicBezTo>
                    <a:pt x="22" y="29"/>
                    <a:pt x="30" y="22"/>
                    <a:pt x="39" y="19"/>
                  </a:cubicBezTo>
                  <a:cubicBezTo>
                    <a:pt x="59" y="15"/>
                    <a:pt x="76" y="32"/>
                    <a:pt x="71"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3"/>
            <p:cNvSpPr>
              <a:spLocks noEditPoints="1"/>
            </p:cNvSpPr>
            <p:nvPr/>
          </p:nvSpPr>
          <p:spPr bwMode="auto">
            <a:xfrm>
              <a:off x="9175751" y="4038600"/>
              <a:ext cx="382588" cy="382588"/>
            </a:xfrm>
            <a:custGeom>
              <a:avLst/>
              <a:gdLst>
                <a:gd name="T0" fmla="*/ 171 w 179"/>
                <a:gd name="T1" fmla="*/ 52 h 179"/>
                <a:gd name="T2" fmla="*/ 149 w 179"/>
                <a:gd name="T3" fmla="*/ 55 h 179"/>
                <a:gd name="T4" fmla="*/ 148 w 179"/>
                <a:gd name="T5" fmla="*/ 24 h 179"/>
                <a:gd name="T6" fmla="*/ 121 w 179"/>
                <a:gd name="T7" fmla="*/ 5 h 179"/>
                <a:gd name="T8" fmla="*/ 107 w 179"/>
                <a:gd name="T9" fmla="*/ 24 h 179"/>
                <a:gd name="T10" fmla="*/ 90 w 179"/>
                <a:gd name="T11" fmla="*/ 21 h 179"/>
                <a:gd name="T12" fmla="*/ 82 w 179"/>
                <a:gd name="T13" fmla="*/ 0 h 179"/>
                <a:gd name="T14" fmla="*/ 50 w 179"/>
                <a:gd name="T15" fmla="*/ 11 h 179"/>
                <a:gd name="T16" fmla="*/ 42 w 179"/>
                <a:gd name="T17" fmla="*/ 41 h 179"/>
                <a:gd name="T18" fmla="*/ 23 w 179"/>
                <a:gd name="T19" fmla="*/ 31 h 179"/>
                <a:gd name="T20" fmla="*/ 6 w 179"/>
                <a:gd name="T21" fmla="*/ 59 h 179"/>
                <a:gd name="T22" fmla="*/ 24 w 179"/>
                <a:gd name="T23" fmla="*/ 72 h 179"/>
                <a:gd name="T24" fmla="*/ 2 w 179"/>
                <a:gd name="T25" fmla="*/ 94 h 179"/>
                <a:gd name="T26" fmla="*/ 1 w 179"/>
                <a:gd name="T27" fmla="*/ 97 h 179"/>
                <a:gd name="T28" fmla="*/ 12 w 179"/>
                <a:gd name="T29" fmla="*/ 129 h 179"/>
                <a:gd name="T30" fmla="*/ 42 w 179"/>
                <a:gd name="T31" fmla="*/ 137 h 179"/>
                <a:gd name="T32" fmla="*/ 31 w 179"/>
                <a:gd name="T33" fmla="*/ 157 h 179"/>
                <a:gd name="T34" fmla="*/ 59 w 179"/>
                <a:gd name="T35" fmla="*/ 174 h 179"/>
                <a:gd name="T36" fmla="*/ 62 w 179"/>
                <a:gd name="T37" fmla="*/ 173 h 179"/>
                <a:gd name="T38" fmla="*/ 90 w 179"/>
                <a:gd name="T39" fmla="*/ 157 h 179"/>
                <a:gd name="T40" fmla="*/ 96 w 179"/>
                <a:gd name="T41" fmla="*/ 178 h 179"/>
                <a:gd name="T42" fmla="*/ 98 w 179"/>
                <a:gd name="T43" fmla="*/ 179 h 179"/>
                <a:gd name="T44" fmla="*/ 129 w 179"/>
                <a:gd name="T45" fmla="*/ 170 h 179"/>
                <a:gd name="T46" fmla="*/ 124 w 179"/>
                <a:gd name="T47" fmla="*/ 148 h 179"/>
                <a:gd name="T48" fmla="*/ 155 w 179"/>
                <a:gd name="T49" fmla="*/ 148 h 179"/>
                <a:gd name="T50" fmla="*/ 174 w 179"/>
                <a:gd name="T51" fmla="*/ 120 h 179"/>
                <a:gd name="T52" fmla="*/ 173 w 179"/>
                <a:gd name="T53" fmla="*/ 117 h 179"/>
                <a:gd name="T54" fmla="*/ 158 w 179"/>
                <a:gd name="T55" fmla="*/ 90 h 179"/>
                <a:gd name="T56" fmla="*/ 179 w 179"/>
                <a:gd name="T57" fmla="*/ 83 h 179"/>
                <a:gd name="T58" fmla="*/ 104 w 179"/>
                <a:gd name="T59" fmla="*/ 117 h 179"/>
                <a:gd name="T60" fmla="*/ 59 w 179"/>
                <a:gd name="T61" fmla="*/ 91 h 179"/>
                <a:gd name="T62" fmla="*/ 90 w 179"/>
                <a:gd name="T63" fmla="*/ 58 h 179"/>
                <a:gd name="T64" fmla="*/ 104 w 179"/>
                <a:gd name="T65"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9" h="179">
                  <a:moveTo>
                    <a:pt x="179" y="81"/>
                  </a:moveTo>
                  <a:cubicBezTo>
                    <a:pt x="171" y="52"/>
                    <a:pt x="171" y="52"/>
                    <a:pt x="171" y="52"/>
                  </a:cubicBezTo>
                  <a:cubicBezTo>
                    <a:pt x="171" y="50"/>
                    <a:pt x="170" y="50"/>
                    <a:pt x="168" y="50"/>
                  </a:cubicBezTo>
                  <a:cubicBezTo>
                    <a:pt x="149" y="55"/>
                    <a:pt x="149" y="55"/>
                    <a:pt x="149" y="55"/>
                  </a:cubicBezTo>
                  <a:cubicBezTo>
                    <a:pt x="146" y="50"/>
                    <a:pt x="142" y="46"/>
                    <a:pt x="138" y="42"/>
                  </a:cubicBezTo>
                  <a:cubicBezTo>
                    <a:pt x="148" y="24"/>
                    <a:pt x="148" y="24"/>
                    <a:pt x="148" y="24"/>
                  </a:cubicBezTo>
                  <a:cubicBezTo>
                    <a:pt x="149" y="23"/>
                    <a:pt x="149" y="21"/>
                    <a:pt x="147" y="21"/>
                  </a:cubicBezTo>
                  <a:cubicBezTo>
                    <a:pt x="121" y="5"/>
                    <a:pt x="121" y="5"/>
                    <a:pt x="121" y="5"/>
                  </a:cubicBezTo>
                  <a:cubicBezTo>
                    <a:pt x="120" y="4"/>
                    <a:pt x="118" y="5"/>
                    <a:pt x="117" y="6"/>
                  </a:cubicBezTo>
                  <a:cubicBezTo>
                    <a:pt x="107" y="24"/>
                    <a:pt x="107" y="24"/>
                    <a:pt x="107" y="24"/>
                  </a:cubicBezTo>
                  <a:cubicBezTo>
                    <a:pt x="102" y="22"/>
                    <a:pt x="96" y="21"/>
                    <a:pt x="90" y="21"/>
                  </a:cubicBezTo>
                  <a:cubicBezTo>
                    <a:pt x="90" y="21"/>
                    <a:pt x="90" y="21"/>
                    <a:pt x="90" y="21"/>
                  </a:cubicBezTo>
                  <a:cubicBezTo>
                    <a:pt x="85" y="2"/>
                    <a:pt x="85" y="2"/>
                    <a:pt x="85" y="2"/>
                  </a:cubicBezTo>
                  <a:cubicBezTo>
                    <a:pt x="85" y="1"/>
                    <a:pt x="83" y="0"/>
                    <a:pt x="82" y="0"/>
                  </a:cubicBezTo>
                  <a:cubicBezTo>
                    <a:pt x="52" y="8"/>
                    <a:pt x="52" y="8"/>
                    <a:pt x="52" y="8"/>
                  </a:cubicBezTo>
                  <a:cubicBezTo>
                    <a:pt x="51" y="8"/>
                    <a:pt x="50" y="10"/>
                    <a:pt x="50" y="11"/>
                  </a:cubicBezTo>
                  <a:cubicBezTo>
                    <a:pt x="56" y="31"/>
                    <a:pt x="56" y="31"/>
                    <a:pt x="56" y="31"/>
                  </a:cubicBezTo>
                  <a:cubicBezTo>
                    <a:pt x="51" y="34"/>
                    <a:pt x="46" y="37"/>
                    <a:pt x="42" y="41"/>
                  </a:cubicBezTo>
                  <a:cubicBezTo>
                    <a:pt x="24" y="31"/>
                    <a:pt x="24" y="31"/>
                    <a:pt x="24" y="31"/>
                  </a:cubicBezTo>
                  <a:cubicBezTo>
                    <a:pt x="24" y="31"/>
                    <a:pt x="23" y="31"/>
                    <a:pt x="23" y="31"/>
                  </a:cubicBezTo>
                  <a:cubicBezTo>
                    <a:pt x="22" y="31"/>
                    <a:pt x="21" y="31"/>
                    <a:pt x="21" y="32"/>
                  </a:cubicBezTo>
                  <a:cubicBezTo>
                    <a:pt x="6" y="59"/>
                    <a:pt x="6" y="59"/>
                    <a:pt x="6" y="59"/>
                  </a:cubicBezTo>
                  <a:cubicBezTo>
                    <a:pt x="5" y="60"/>
                    <a:pt x="5" y="61"/>
                    <a:pt x="7" y="62"/>
                  </a:cubicBezTo>
                  <a:cubicBezTo>
                    <a:pt x="24" y="72"/>
                    <a:pt x="24" y="72"/>
                    <a:pt x="24" y="72"/>
                  </a:cubicBezTo>
                  <a:cubicBezTo>
                    <a:pt x="23" y="78"/>
                    <a:pt x="22" y="83"/>
                    <a:pt x="22" y="89"/>
                  </a:cubicBezTo>
                  <a:cubicBezTo>
                    <a:pt x="2" y="94"/>
                    <a:pt x="2" y="94"/>
                    <a:pt x="2" y="94"/>
                  </a:cubicBezTo>
                  <a:cubicBezTo>
                    <a:pt x="2" y="95"/>
                    <a:pt x="1" y="95"/>
                    <a:pt x="1" y="96"/>
                  </a:cubicBezTo>
                  <a:cubicBezTo>
                    <a:pt x="0" y="96"/>
                    <a:pt x="0" y="97"/>
                    <a:pt x="1" y="97"/>
                  </a:cubicBezTo>
                  <a:cubicBezTo>
                    <a:pt x="9" y="127"/>
                    <a:pt x="9" y="127"/>
                    <a:pt x="9" y="127"/>
                  </a:cubicBezTo>
                  <a:cubicBezTo>
                    <a:pt x="9" y="128"/>
                    <a:pt x="10" y="129"/>
                    <a:pt x="12" y="129"/>
                  </a:cubicBezTo>
                  <a:cubicBezTo>
                    <a:pt x="31" y="124"/>
                    <a:pt x="31" y="124"/>
                    <a:pt x="31" y="124"/>
                  </a:cubicBezTo>
                  <a:cubicBezTo>
                    <a:pt x="34" y="129"/>
                    <a:pt x="38" y="133"/>
                    <a:pt x="42" y="137"/>
                  </a:cubicBezTo>
                  <a:cubicBezTo>
                    <a:pt x="32" y="155"/>
                    <a:pt x="32" y="155"/>
                    <a:pt x="32" y="155"/>
                  </a:cubicBezTo>
                  <a:cubicBezTo>
                    <a:pt x="31" y="155"/>
                    <a:pt x="31" y="156"/>
                    <a:pt x="31" y="157"/>
                  </a:cubicBezTo>
                  <a:cubicBezTo>
                    <a:pt x="31" y="157"/>
                    <a:pt x="32" y="158"/>
                    <a:pt x="32" y="158"/>
                  </a:cubicBezTo>
                  <a:cubicBezTo>
                    <a:pt x="59" y="174"/>
                    <a:pt x="59" y="174"/>
                    <a:pt x="59" y="174"/>
                  </a:cubicBezTo>
                  <a:cubicBezTo>
                    <a:pt x="60" y="174"/>
                    <a:pt x="60" y="174"/>
                    <a:pt x="61" y="174"/>
                  </a:cubicBezTo>
                  <a:cubicBezTo>
                    <a:pt x="62" y="174"/>
                    <a:pt x="62" y="173"/>
                    <a:pt x="62" y="173"/>
                  </a:cubicBezTo>
                  <a:cubicBezTo>
                    <a:pt x="73" y="155"/>
                    <a:pt x="73" y="155"/>
                    <a:pt x="73" y="155"/>
                  </a:cubicBezTo>
                  <a:cubicBezTo>
                    <a:pt x="78" y="157"/>
                    <a:pt x="84" y="157"/>
                    <a:pt x="90" y="157"/>
                  </a:cubicBezTo>
                  <a:cubicBezTo>
                    <a:pt x="95" y="177"/>
                    <a:pt x="95" y="177"/>
                    <a:pt x="95" y="177"/>
                  </a:cubicBezTo>
                  <a:cubicBezTo>
                    <a:pt x="95" y="178"/>
                    <a:pt x="95" y="178"/>
                    <a:pt x="96" y="178"/>
                  </a:cubicBezTo>
                  <a:cubicBezTo>
                    <a:pt x="96" y="179"/>
                    <a:pt x="97" y="179"/>
                    <a:pt x="97" y="179"/>
                  </a:cubicBezTo>
                  <a:cubicBezTo>
                    <a:pt x="98" y="179"/>
                    <a:pt x="98" y="179"/>
                    <a:pt x="98" y="179"/>
                  </a:cubicBezTo>
                  <a:cubicBezTo>
                    <a:pt x="128" y="171"/>
                    <a:pt x="128" y="171"/>
                    <a:pt x="128" y="171"/>
                  </a:cubicBezTo>
                  <a:cubicBezTo>
                    <a:pt x="128" y="171"/>
                    <a:pt x="129" y="170"/>
                    <a:pt x="129" y="170"/>
                  </a:cubicBezTo>
                  <a:cubicBezTo>
                    <a:pt x="129" y="169"/>
                    <a:pt x="129" y="168"/>
                    <a:pt x="129" y="168"/>
                  </a:cubicBezTo>
                  <a:cubicBezTo>
                    <a:pt x="124" y="148"/>
                    <a:pt x="124" y="148"/>
                    <a:pt x="124" y="148"/>
                  </a:cubicBezTo>
                  <a:cubicBezTo>
                    <a:pt x="129" y="145"/>
                    <a:pt x="134" y="142"/>
                    <a:pt x="138" y="138"/>
                  </a:cubicBezTo>
                  <a:cubicBezTo>
                    <a:pt x="155" y="148"/>
                    <a:pt x="155" y="148"/>
                    <a:pt x="155" y="148"/>
                  </a:cubicBezTo>
                  <a:cubicBezTo>
                    <a:pt x="157" y="148"/>
                    <a:pt x="158" y="148"/>
                    <a:pt x="159" y="147"/>
                  </a:cubicBezTo>
                  <a:cubicBezTo>
                    <a:pt x="174" y="120"/>
                    <a:pt x="174" y="120"/>
                    <a:pt x="174" y="120"/>
                  </a:cubicBezTo>
                  <a:cubicBezTo>
                    <a:pt x="174" y="120"/>
                    <a:pt x="175" y="119"/>
                    <a:pt x="174" y="118"/>
                  </a:cubicBezTo>
                  <a:cubicBezTo>
                    <a:pt x="174" y="118"/>
                    <a:pt x="174" y="117"/>
                    <a:pt x="173" y="117"/>
                  </a:cubicBezTo>
                  <a:cubicBezTo>
                    <a:pt x="156" y="107"/>
                    <a:pt x="156" y="107"/>
                    <a:pt x="156" y="107"/>
                  </a:cubicBezTo>
                  <a:cubicBezTo>
                    <a:pt x="157" y="101"/>
                    <a:pt x="158" y="95"/>
                    <a:pt x="158" y="90"/>
                  </a:cubicBezTo>
                  <a:cubicBezTo>
                    <a:pt x="177" y="84"/>
                    <a:pt x="177" y="84"/>
                    <a:pt x="177" y="84"/>
                  </a:cubicBezTo>
                  <a:cubicBezTo>
                    <a:pt x="178" y="84"/>
                    <a:pt x="179" y="84"/>
                    <a:pt x="179" y="83"/>
                  </a:cubicBezTo>
                  <a:cubicBezTo>
                    <a:pt x="179" y="83"/>
                    <a:pt x="179" y="82"/>
                    <a:pt x="179" y="81"/>
                  </a:cubicBezTo>
                  <a:close/>
                  <a:moveTo>
                    <a:pt x="104" y="117"/>
                  </a:moveTo>
                  <a:cubicBezTo>
                    <a:pt x="99" y="120"/>
                    <a:pt x="95" y="121"/>
                    <a:pt x="90" y="121"/>
                  </a:cubicBezTo>
                  <a:cubicBezTo>
                    <a:pt x="73" y="121"/>
                    <a:pt x="60" y="108"/>
                    <a:pt x="59" y="91"/>
                  </a:cubicBezTo>
                  <a:cubicBezTo>
                    <a:pt x="58" y="79"/>
                    <a:pt x="65" y="67"/>
                    <a:pt x="76" y="61"/>
                  </a:cubicBezTo>
                  <a:cubicBezTo>
                    <a:pt x="80" y="59"/>
                    <a:pt x="85" y="58"/>
                    <a:pt x="90" y="58"/>
                  </a:cubicBezTo>
                  <a:cubicBezTo>
                    <a:pt x="106" y="58"/>
                    <a:pt x="120" y="71"/>
                    <a:pt x="121" y="87"/>
                  </a:cubicBezTo>
                  <a:cubicBezTo>
                    <a:pt x="122" y="100"/>
                    <a:pt x="115" y="112"/>
                    <a:pt x="104" y="1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4"/>
            <p:cNvSpPr>
              <a:spLocks noEditPoints="1"/>
            </p:cNvSpPr>
            <p:nvPr/>
          </p:nvSpPr>
          <p:spPr bwMode="auto">
            <a:xfrm>
              <a:off x="9304338" y="4167188"/>
              <a:ext cx="125413" cy="127000"/>
            </a:xfrm>
            <a:custGeom>
              <a:avLst/>
              <a:gdLst>
                <a:gd name="T0" fmla="*/ 36 w 59"/>
                <a:gd name="T1" fmla="*/ 4 h 59"/>
                <a:gd name="T2" fmla="*/ 5 w 59"/>
                <a:gd name="T3" fmla="*/ 35 h 59"/>
                <a:gd name="T4" fmla="*/ 24 w 59"/>
                <a:gd name="T5" fmla="*/ 55 h 59"/>
                <a:gd name="T6" fmla="*/ 55 w 59"/>
                <a:gd name="T7" fmla="*/ 24 h 59"/>
                <a:gd name="T8" fmla="*/ 36 w 59"/>
                <a:gd name="T9" fmla="*/ 4 h 59"/>
                <a:gd name="T10" fmla="*/ 46 w 59"/>
                <a:gd name="T11" fmla="*/ 33 h 59"/>
                <a:gd name="T12" fmla="*/ 33 w 59"/>
                <a:gd name="T13" fmla="*/ 45 h 59"/>
                <a:gd name="T14" fmla="*/ 14 w 59"/>
                <a:gd name="T15" fmla="*/ 26 h 59"/>
                <a:gd name="T16" fmla="*/ 27 w 59"/>
                <a:gd name="T17" fmla="*/ 14 h 59"/>
                <a:gd name="T18" fmla="*/ 46 w 59"/>
                <a:gd name="T19" fmla="*/ 3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36" y="4"/>
                  </a:moveTo>
                  <a:cubicBezTo>
                    <a:pt x="17" y="0"/>
                    <a:pt x="0" y="17"/>
                    <a:pt x="5" y="35"/>
                  </a:cubicBezTo>
                  <a:cubicBezTo>
                    <a:pt x="7" y="45"/>
                    <a:pt x="14" y="53"/>
                    <a:pt x="24" y="55"/>
                  </a:cubicBezTo>
                  <a:cubicBezTo>
                    <a:pt x="43" y="59"/>
                    <a:pt x="59" y="42"/>
                    <a:pt x="55" y="24"/>
                  </a:cubicBezTo>
                  <a:cubicBezTo>
                    <a:pt x="53" y="14"/>
                    <a:pt x="45" y="6"/>
                    <a:pt x="36" y="4"/>
                  </a:cubicBezTo>
                  <a:close/>
                  <a:moveTo>
                    <a:pt x="46" y="33"/>
                  </a:moveTo>
                  <a:cubicBezTo>
                    <a:pt x="44" y="39"/>
                    <a:pt x="39" y="44"/>
                    <a:pt x="33" y="45"/>
                  </a:cubicBezTo>
                  <a:cubicBezTo>
                    <a:pt x="22" y="47"/>
                    <a:pt x="12" y="38"/>
                    <a:pt x="14" y="26"/>
                  </a:cubicBezTo>
                  <a:cubicBezTo>
                    <a:pt x="15" y="20"/>
                    <a:pt x="20" y="15"/>
                    <a:pt x="27" y="14"/>
                  </a:cubicBezTo>
                  <a:cubicBezTo>
                    <a:pt x="38" y="12"/>
                    <a:pt x="48" y="21"/>
                    <a:pt x="46"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65" name="组合 64"/>
          <p:cNvGrpSpPr/>
          <p:nvPr/>
        </p:nvGrpSpPr>
        <p:grpSpPr>
          <a:xfrm>
            <a:off x="6308482" y="4002026"/>
            <a:ext cx="479425" cy="517788"/>
            <a:chOff x="3182938" y="3903663"/>
            <a:chExt cx="1085850" cy="1082675"/>
          </a:xfrm>
        </p:grpSpPr>
        <p:sp>
          <p:nvSpPr>
            <p:cNvPr id="66" name="Oval 178"/>
            <p:cNvSpPr>
              <a:spLocks noChangeArrowheads="1"/>
            </p:cNvSpPr>
            <p:nvPr/>
          </p:nvSpPr>
          <p:spPr bwMode="auto">
            <a:xfrm>
              <a:off x="3182938" y="3903663"/>
              <a:ext cx="1085850" cy="1082675"/>
            </a:xfrm>
            <a:prstGeom prst="ellipse">
              <a:avLst/>
            </a:prstGeom>
            <a:solidFill>
              <a:srgbClr val="955BA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79"/>
            <p:cNvSpPr>
              <a:spLocks noEditPoints="1"/>
            </p:cNvSpPr>
            <p:nvPr/>
          </p:nvSpPr>
          <p:spPr bwMode="auto">
            <a:xfrm>
              <a:off x="3727450" y="4986338"/>
              <a:ext cx="26988" cy="0"/>
            </a:xfrm>
            <a:custGeom>
              <a:avLst/>
              <a:gdLst>
                <a:gd name="T0" fmla="*/ 0 w 16"/>
                <a:gd name="T1" fmla="*/ 1 w 16"/>
                <a:gd name="T2" fmla="*/ 1 w 16"/>
                <a:gd name="T3" fmla="*/ 1 w 16"/>
                <a:gd name="T4" fmla="*/ 2 w 16"/>
                <a:gd name="T5" fmla="*/ 2 w 16"/>
                <a:gd name="T6" fmla="*/ 2 w 16"/>
                <a:gd name="T7" fmla="*/ 3 w 16"/>
                <a:gd name="T8" fmla="*/ 3 w 16"/>
                <a:gd name="T9" fmla="*/ 3 w 16"/>
                <a:gd name="T10" fmla="*/ 4 w 16"/>
                <a:gd name="T11" fmla="*/ 4 w 16"/>
                <a:gd name="T12" fmla="*/ 4 w 16"/>
                <a:gd name="T13" fmla="*/ 5 w 16"/>
                <a:gd name="T14" fmla="*/ 5 w 16"/>
                <a:gd name="T15" fmla="*/ 5 w 16"/>
                <a:gd name="T16" fmla="*/ 6 w 16"/>
                <a:gd name="T17" fmla="*/ 6 w 16"/>
                <a:gd name="T18" fmla="*/ 6 w 16"/>
                <a:gd name="T19" fmla="*/ 7 w 16"/>
                <a:gd name="T20" fmla="*/ 7 w 16"/>
                <a:gd name="T21" fmla="*/ 7 w 16"/>
                <a:gd name="T22" fmla="*/ 8 w 16"/>
                <a:gd name="T23" fmla="*/ 8 w 16"/>
                <a:gd name="T24" fmla="*/ 8 w 16"/>
                <a:gd name="T25" fmla="*/ 9 w 16"/>
                <a:gd name="T26" fmla="*/ 9 w 16"/>
                <a:gd name="T27" fmla="*/ 9 w 16"/>
                <a:gd name="T28" fmla="*/ 10 w 16"/>
                <a:gd name="T29" fmla="*/ 10 w 16"/>
                <a:gd name="T30" fmla="*/ 10 w 16"/>
                <a:gd name="T31" fmla="*/ 11 w 16"/>
                <a:gd name="T32" fmla="*/ 11 w 16"/>
                <a:gd name="T33" fmla="*/ 11 w 16"/>
                <a:gd name="T34" fmla="*/ 12 w 16"/>
                <a:gd name="T35" fmla="*/ 12 w 16"/>
                <a:gd name="T36" fmla="*/ 12 w 16"/>
                <a:gd name="T37" fmla="*/ 13 w 16"/>
                <a:gd name="T38" fmla="*/ 13 w 16"/>
                <a:gd name="T39" fmla="*/ 13 w 16"/>
                <a:gd name="T40" fmla="*/ 14 w 16"/>
                <a:gd name="T41" fmla="*/ 14 w 16"/>
                <a:gd name="T42" fmla="*/ 14 w 16"/>
                <a:gd name="T43" fmla="*/ 15 w 16"/>
                <a:gd name="T44" fmla="*/ 15 w 16"/>
                <a:gd name="T45" fmla="*/ 15 w 16"/>
                <a:gd name="T46" fmla="*/ 16 w 16"/>
                <a:gd name="T47" fmla="*/ 16 w 1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Lst>
              <a:rect l="0" t="0" r="r" b="b"/>
              <a:pathLst>
                <a:path w="16">
                  <a:moveTo>
                    <a:pt x="0" y="0"/>
                  </a:moveTo>
                  <a:cubicBezTo>
                    <a:pt x="0" y="0"/>
                    <a:pt x="0" y="0"/>
                    <a:pt x="0" y="0"/>
                  </a:cubicBezTo>
                  <a:cubicBezTo>
                    <a:pt x="0" y="0"/>
                    <a:pt x="0" y="0"/>
                    <a:pt x="0" y="0"/>
                  </a:cubicBezTo>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2" y="0"/>
                  </a:moveTo>
                  <a:cubicBezTo>
                    <a:pt x="1" y="0"/>
                    <a:pt x="1" y="0"/>
                    <a:pt x="1" y="0"/>
                  </a:cubicBezTo>
                  <a:cubicBezTo>
                    <a:pt x="1" y="0"/>
                    <a:pt x="1" y="0"/>
                    <a:pt x="2" y="0"/>
                  </a:cubicBezTo>
                  <a:moveTo>
                    <a:pt x="2" y="0"/>
                  </a:moveTo>
                  <a:cubicBezTo>
                    <a:pt x="2" y="0"/>
                    <a:pt x="2" y="0"/>
                    <a:pt x="2" y="0"/>
                  </a:cubicBezTo>
                  <a:cubicBezTo>
                    <a:pt x="2" y="0"/>
                    <a:pt x="2" y="0"/>
                    <a:pt x="2" y="0"/>
                  </a:cubicBezTo>
                  <a:moveTo>
                    <a:pt x="3" y="0"/>
                  </a:moveTo>
                  <a:cubicBezTo>
                    <a:pt x="3" y="0"/>
                    <a:pt x="2" y="0"/>
                    <a:pt x="2" y="0"/>
                  </a:cubicBezTo>
                  <a:cubicBezTo>
                    <a:pt x="2" y="0"/>
                    <a:pt x="2" y="0"/>
                    <a:pt x="3" y="0"/>
                  </a:cubicBezTo>
                  <a:moveTo>
                    <a:pt x="3" y="0"/>
                  </a:moveTo>
                  <a:cubicBezTo>
                    <a:pt x="3" y="0"/>
                    <a:pt x="3" y="0"/>
                    <a:pt x="3" y="0"/>
                  </a:cubicBezTo>
                  <a:cubicBezTo>
                    <a:pt x="3" y="0"/>
                    <a:pt x="3" y="0"/>
                    <a:pt x="3" y="0"/>
                  </a:cubicBezTo>
                  <a:moveTo>
                    <a:pt x="4" y="0"/>
                  </a:moveTo>
                  <a:cubicBezTo>
                    <a:pt x="4" y="0"/>
                    <a:pt x="3" y="0"/>
                    <a:pt x="3" y="0"/>
                  </a:cubicBezTo>
                  <a:cubicBezTo>
                    <a:pt x="3"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5" y="0"/>
                  </a:moveTo>
                  <a:cubicBezTo>
                    <a:pt x="5" y="0"/>
                    <a:pt x="5" y="0"/>
                    <a:pt x="5" y="0"/>
                  </a:cubicBezTo>
                  <a:cubicBezTo>
                    <a:pt x="5" y="0"/>
                    <a:pt x="5" y="0"/>
                    <a:pt x="5" y="0"/>
                  </a:cubicBezTo>
                  <a:moveTo>
                    <a:pt x="6" y="0"/>
                  </a:moveTo>
                  <a:cubicBezTo>
                    <a:pt x="6" y="0"/>
                    <a:pt x="5" y="0"/>
                    <a:pt x="5" y="0"/>
                  </a:cubicBezTo>
                  <a:cubicBezTo>
                    <a:pt x="5" y="0"/>
                    <a:pt x="6" y="0"/>
                    <a:pt x="6" y="0"/>
                  </a:cubicBezTo>
                  <a:moveTo>
                    <a:pt x="6" y="0"/>
                  </a:moveTo>
                  <a:cubicBezTo>
                    <a:pt x="6" y="0"/>
                    <a:pt x="6" y="0"/>
                    <a:pt x="6" y="0"/>
                  </a:cubicBezTo>
                  <a:cubicBezTo>
                    <a:pt x="6" y="0"/>
                    <a:pt x="6" y="0"/>
                    <a:pt x="6" y="0"/>
                  </a:cubicBezTo>
                  <a:moveTo>
                    <a:pt x="7" y="0"/>
                  </a:moveTo>
                  <a:cubicBezTo>
                    <a:pt x="7" y="0"/>
                    <a:pt x="6" y="0"/>
                    <a:pt x="6" y="0"/>
                  </a:cubicBezTo>
                  <a:cubicBezTo>
                    <a:pt x="6" y="0"/>
                    <a:pt x="7" y="0"/>
                    <a:pt x="7" y="0"/>
                  </a:cubicBezTo>
                  <a:moveTo>
                    <a:pt x="7" y="0"/>
                  </a:moveTo>
                  <a:cubicBezTo>
                    <a:pt x="7" y="0"/>
                    <a:pt x="7" y="0"/>
                    <a:pt x="7" y="0"/>
                  </a:cubicBezTo>
                  <a:cubicBezTo>
                    <a:pt x="7" y="0"/>
                    <a:pt x="7" y="0"/>
                    <a:pt x="7" y="0"/>
                  </a:cubicBezTo>
                  <a:moveTo>
                    <a:pt x="8" y="0"/>
                  </a:moveTo>
                  <a:cubicBezTo>
                    <a:pt x="8" y="0"/>
                    <a:pt x="7" y="0"/>
                    <a:pt x="7" y="0"/>
                  </a:cubicBezTo>
                  <a:cubicBezTo>
                    <a:pt x="7" y="0"/>
                    <a:pt x="8" y="0"/>
                    <a:pt x="8" y="0"/>
                  </a:cubicBezTo>
                  <a:moveTo>
                    <a:pt x="8" y="0"/>
                  </a:moveTo>
                  <a:cubicBezTo>
                    <a:pt x="8" y="0"/>
                    <a:pt x="8" y="0"/>
                    <a:pt x="8" y="0"/>
                  </a:cubicBezTo>
                  <a:cubicBezTo>
                    <a:pt x="8" y="0"/>
                    <a:pt x="8" y="0"/>
                    <a:pt x="8" y="0"/>
                  </a:cubicBezTo>
                  <a:moveTo>
                    <a:pt x="9" y="0"/>
                  </a:moveTo>
                  <a:cubicBezTo>
                    <a:pt x="9" y="0"/>
                    <a:pt x="8" y="0"/>
                    <a:pt x="8" y="0"/>
                  </a:cubicBezTo>
                  <a:cubicBezTo>
                    <a:pt x="8" y="0"/>
                    <a:pt x="9" y="0"/>
                    <a:pt x="9" y="0"/>
                  </a:cubicBezTo>
                  <a:moveTo>
                    <a:pt x="9" y="0"/>
                  </a:moveTo>
                  <a:cubicBezTo>
                    <a:pt x="9" y="0"/>
                    <a:pt x="9" y="0"/>
                    <a:pt x="9" y="0"/>
                  </a:cubicBezTo>
                  <a:cubicBezTo>
                    <a:pt x="9" y="0"/>
                    <a:pt x="9" y="0"/>
                    <a:pt x="9" y="0"/>
                  </a:cubicBezTo>
                  <a:moveTo>
                    <a:pt x="10" y="0"/>
                  </a:moveTo>
                  <a:cubicBezTo>
                    <a:pt x="10" y="0"/>
                    <a:pt x="9" y="0"/>
                    <a:pt x="9" y="0"/>
                  </a:cubicBezTo>
                  <a:cubicBezTo>
                    <a:pt x="9" y="0"/>
                    <a:pt x="10" y="0"/>
                    <a:pt x="10" y="0"/>
                  </a:cubicBezTo>
                  <a:moveTo>
                    <a:pt x="10" y="0"/>
                  </a:moveTo>
                  <a:cubicBezTo>
                    <a:pt x="10" y="0"/>
                    <a:pt x="10" y="0"/>
                    <a:pt x="10" y="0"/>
                  </a:cubicBezTo>
                  <a:cubicBezTo>
                    <a:pt x="10" y="0"/>
                    <a:pt x="10" y="0"/>
                    <a:pt x="10" y="0"/>
                  </a:cubicBezTo>
                  <a:moveTo>
                    <a:pt x="11" y="0"/>
                  </a:moveTo>
                  <a:cubicBezTo>
                    <a:pt x="11" y="0"/>
                    <a:pt x="10" y="0"/>
                    <a:pt x="10" y="0"/>
                  </a:cubicBezTo>
                  <a:cubicBezTo>
                    <a:pt x="10" y="0"/>
                    <a:pt x="11" y="0"/>
                    <a:pt x="11" y="0"/>
                  </a:cubicBezTo>
                  <a:moveTo>
                    <a:pt x="11" y="0"/>
                  </a:moveTo>
                  <a:cubicBezTo>
                    <a:pt x="11" y="0"/>
                    <a:pt x="11" y="0"/>
                    <a:pt x="11" y="0"/>
                  </a:cubicBezTo>
                  <a:cubicBezTo>
                    <a:pt x="11" y="0"/>
                    <a:pt x="11" y="0"/>
                    <a:pt x="11" y="0"/>
                  </a:cubicBezTo>
                  <a:moveTo>
                    <a:pt x="12" y="0"/>
                  </a:moveTo>
                  <a:cubicBezTo>
                    <a:pt x="12" y="0"/>
                    <a:pt x="11" y="0"/>
                    <a:pt x="11" y="0"/>
                  </a:cubicBezTo>
                  <a:cubicBezTo>
                    <a:pt x="11" y="0"/>
                    <a:pt x="12" y="0"/>
                    <a:pt x="12" y="0"/>
                  </a:cubicBezTo>
                  <a:moveTo>
                    <a:pt x="12" y="0"/>
                  </a:moveTo>
                  <a:cubicBezTo>
                    <a:pt x="12" y="0"/>
                    <a:pt x="12" y="0"/>
                    <a:pt x="12" y="0"/>
                  </a:cubicBezTo>
                  <a:cubicBezTo>
                    <a:pt x="12" y="0"/>
                    <a:pt x="12" y="0"/>
                    <a:pt x="12" y="0"/>
                  </a:cubicBezTo>
                  <a:moveTo>
                    <a:pt x="13" y="0"/>
                  </a:moveTo>
                  <a:cubicBezTo>
                    <a:pt x="13" y="0"/>
                    <a:pt x="13" y="0"/>
                    <a:pt x="12" y="0"/>
                  </a:cubicBezTo>
                  <a:cubicBezTo>
                    <a:pt x="12" y="0"/>
                    <a:pt x="13" y="0"/>
                    <a:pt x="13" y="0"/>
                  </a:cubicBezTo>
                  <a:moveTo>
                    <a:pt x="13" y="0"/>
                  </a:moveTo>
                  <a:cubicBezTo>
                    <a:pt x="13" y="0"/>
                    <a:pt x="13" y="0"/>
                    <a:pt x="13" y="0"/>
                  </a:cubicBezTo>
                  <a:cubicBezTo>
                    <a:pt x="13" y="0"/>
                    <a:pt x="13" y="0"/>
                    <a:pt x="13" y="0"/>
                  </a:cubicBezTo>
                  <a:moveTo>
                    <a:pt x="14" y="0"/>
                  </a:moveTo>
                  <a:cubicBezTo>
                    <a:pt x="14" y="0"/>
                    <a:pt x="14" y="0"/>
                    <a:pt x="13" y="0"/>
                  </a:cubicBezTo>
                  <a:cubicBezTo>
                    <a:pt x="13" y="0"/>
                    <a:pt x="14" y="0"/>
                    <a:pt x="14" y="0"/>
                  </a:cubicBezTo>
                  <a:moveTo>
                    <a:pt x="14" y="0"/>
                  </a:moveTo>
                  <a:cubicBezTo>
                    <a:pt x="14" y="0"/>
                    <a:pt x="14" y="0"/>
                    <a:pt x="14" y="0"/>
                  </a:cubicBezTo>
                  <a:cubicBezTo>
                    <a:pt x="14" y="0"/>
                    <a:pt x="14" y="0"/>
                    <a:pt x="14" y="0"/>
                  </a:cubicBezTo>
                  <a:moveTo>
                    <a:pt x="15" y="0"/>
                  </a:moveTo>
                  <a:cubicBezTo>
                    <a:pt x="15" y="0"/>
                    <a:pt x="14" y="0"/>
                    <a:pt x="14" y="0"/>
                  </a:cubicBezTo>
                  <a:cubicBezTo>
                    <a:pt x="15" y="0"/>
                    <a:pt x="15" y="0"/>
                    <a:pt x="15" y="0"/>
                  </a:cubicBezTo>
                  <a:moveTo>
                    <a:pt x="15" y="0"/>
                  </a:moveTo>
                  <a:cubicBezTo>
                    <a:pt x="15" y="0"/>
                    <a:pt x="15" y="0"/>
                    <a:pt x="15" y="0"/>
                  </a:cubicBezTo>
                  <a:cubicBezTo>
                    <a:pt x="15" y="0"/>
                    <a:pt x="15" y="0"/>
                    <a:pt x="15" y="0"/>
                  </a:cubicBezTo>
                  <a:moveTo>
                    <a:pt x="16" y="0"/>
                  </a:moveTo>
                  <a:cubicBezTo>
                    <a:pt x="16" y="0"/>
                    <a:pt x="15" y="0"/>
                    <a:pt x="15" y="0"/>
                  </a:cubicBezTo>
                  <a:cubicBezTo>
                    <a:pt x="15" y="0"/>
                    <a:pt x="16" y="0"/>
                    <a:pt x="16" y="0"/>
                  </a:cubicBezTo>
                </a:path>
              </a:pathLst>
            </a:custGeom>
            <a:solidFill>
              <a:srgbClr val="E1EDD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80"/>
            <p:cNvSpPr/>
            <p:nvPr/>
          </p:nvSpPr>
          <p:spPr bwMode="auto">
            <a:xfrm>
              <a:off x="3384550" y="4151313"/>
              <a:ext cx="882650" cy="835025"/>
            </a:xfrm>
            <a:custGeom>
              <a:avLst/>
              <a:gdLst>
                <a:gd name="T0" fmla="*/ 151 w 515"/>
                <a:gd name="T1" fmla="*/ 1 h 487"/>
                <a:gd name="T2" fmla="*/ 85 w 515"/>
                <a:gd name="T3" fmla="*/ 68 h 487"/>
                <a:gd name="T4" fmla="*/ 19 w 515"/>
                <a:gd name="T5" fmla="*/ 256 h 487"/>
                <a:gd name="T6" fmla="*/ 170 w 515"/>
                <a:gd name="T7" fmla="*/ 486 h 487"/>
                <a:gd name="T8" fmla="*/ 200 w 515"/>
                <a:gd name="T9" fmla="*/ 487 h 487"/>
                <a:gd name="T10" fmla="*/ 200 w 515"/>
                <a:gd name="T11" fmla="*/ 487 h 487"/>
                <a:gd name="T12" fmla="*/ 201 w 515"/>
                <a:gd name="T13" fmla="*/ 487 h 487"/>
                <a:gd name="T14" fmla="*/ 201 w 515"/>
                <a:gd name="T15" fmla="*/ 487 h 487"/>
                <a:gd name="T16" fmla="*/ 202 w 515"/>
                <a:gd name="T17" fmla="*/ 487 h 487"/>
                <a:gd name="T18" fmla="*/ 202 w 515"/>
                <a:gd name="T19" fmla="*/ 487 h 487"/>
                <a:gd name="T20" fmla="*/ 203 w 515"/>
                <a:gd name="T21" fmla="*/ 487 h 487"/>
                <a:gd name="T22" fmla="*/ 203 w 515"/>
                <a:gd name="T23" fmla="*/ 487 h 487"/>
                <a:gd name="T24" fmla="*/ 204 w 515"/>
                <a:gd name="T25" fmla="*/ 487 h 487"/>
                <a:gd name="T26" fmla="*/ 204 w 515"/>
                <a:gd name="T27" fmla="*/ 487 h 487"/>
                <a:gd name="T28" fmla="*/ 205 w 515"/>
                <a:gd name="T29" fmla="*/ 487 h 487"/>
                <a:gd name="T30" fmla="*/ 205 w 515"/>
                <a:gd name="T31" fmla="*/ 487 h 487"/>
                <a:gd name="T32" fmla="*/ 206 w 515"/>
                <a:gd name="T33" fmla="*/ 487 h 487"/>
                <a:gd name="T34" fmla="*/ 206 w 515"/>
                <a:gd name="T35" fmla="*/ 487 h 487"/>
                <a:gd name="T36" fmla="*/ 207 w 515"/>
                <a:gd name="T37" fmla="*/ 487 h 487"/>
                <a:gd name="T38" fmla="*/ 207 w 515"/>
                <a:gd name="T39" fmla="*/ 487 h 487"/>
                <a:gd name="T40" fmla="*/ 208 w 515"/>
                <a:gd name="T41" fmla="*/ 487 h 487"/>
                <a:gd name="T42" fmla="*/ 208 w 515"/>
                <a:gd name="T43" fmla="*/ 487 h 487"/>
                <a:gd name="T44" fmla="*/ 209 w 515"/>
                <a:gd name="T45" fmla="*/ 487 h 487"/>
                <a:gd name="T46" fmla="*/ 209 w 515"/>
                <a:gd name="T47" fmla="*/ 487 h 487"/>
                <a:gd name="T48" fmla="*/ 210 w 515"/>
                <a:gd name="T49" fmla="*/ 487 h 487"/>
                <a:gd name="T50" fmla="*/ 210 w 515"/>
                <a:gd name="T51" fmla="*/ 487 h 487"/>
                <a:gd name="T52" fmla="*/ 211 w 515"/>
                <a:gd name="T53" fmla="*/ 487 h 487"/>
                <a:gd name="T54" fmla="*/ 211 w 515"/>
                <a:gd name="T55" fmla="*/ 487 h 487"/>
                <a:gd name="T56" fmla="*/ 212 w 515"/>
                <a:gd name="T57" fmla="*/ 487 h 487"/>
                <a:gd name="T58" fmla="*/ 212 w 515"/>
                <a:gd name="T59" fmla="*/ 487 h 487"/>
                <a:gd name="T60" fmla="*/ 213 w 515"/>
                <a:gd name="T61" fmla="*/ 487 h 487"/>
                <a:gd name="T62" fmla="*/ 213 w 515"/>
                <a:gd name="T63" fmla="*/ 487 h 487"/>
                <a:gd name="T64" fmla="*/ 214 w 515"/>
                <a:gd name="T65" fmla="*/ 487 h 487"/>
                <a:gd name="T66" fmla="*/ 214 w 515"/>
                <a:gd name="T67" fmla="*/ 487 h 487"/>
                <a:gd name="T68" fmla="*/ 215 w 515"/>
                <a:gd name="T69" fmla="*/ 487 h 487"/>
                <a:gd name="T70" fmla="*/ 215 w 515"/>
                <a:gd name="T71" fmla="*/ 487 h 487"/>
                <a:gd name="T72" fmla="*/ 515 w 515"/>
                <a:gd name="T73" fmla="*/ 182 h 487"/>
                <a:gd name="T74" fmla="*/ 285 w 515"/>
                <a:gd name="T75" fmla="*/ 55 h 487"/>
                <a:gd name="T76" fmla="*/ 185 w 515"/>
                <a:gd name="T77" fmla="*/ 5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5" h="487">
                  <a:moveTo>
                    <a:pt x="168" y="0"/>
                  </a:moveTo>
                  <a:cubicBezTo>
                    <a:pt x="162" y="0"/>
                    <a:pt x="155" y="1"/>
                    <a:pt x="151" y="1"/>
                  </a:cubicBezTo>
                  <a:cubicBezTo>
                    <a:pt x="130" y="1"/>
                    <a:pt x="109" y="1"/>
                    <a:pt x="89" y="1"/>
                  </a:cubicBezTo>
                  <a:cubicBezTo>
                    <a:pt x="75" y="1"/>
                    <a:pt x="85" y="55"/>
                    <a:pt x="85" y="68"/>
                  </a:cubicBezTo>
                  <a:cubicBezTo>
                    <a:pt x="85" y="99"/>
                    <a:pt x="88" y="118"/>
                    <a:pt x="74" y="145"/>
                  </a:cubicBezTo>
                  <a:cubicBezTo>
                    <a:pt x="56" y="182"/>
                    <a:pt x="37" y="219"/>
                    <a:pt x="19" y="256"/>
                  </a:cubicBezTo>
                  <a:cubicBezTo>
                    <a:pt x="3" y="288"/>
                    <a:pt x="0" y="313"/>
                    <a:pt x="26" y="339"/>
                  </a:cubicBezTo>
                  <a:cubicBezTo>
                    <a:pt x="72" y="390"/>
                    <a:pt x="121" y="438"/>
                    <a:pt x="170" y="486"/>
                  </a:cubicBezTo>
                  <a:cubicBezTo>
                    <a:pt x="180" y="487"/>
                    <a:pt x="190" y="487"/>
                    <a:pt x="200" y="487"/>
                  </a:cubicBezTo>
                  <a:cubicBezTo>
                    <a:pt x="200" y="487"/>
                    <a:pt x="200" y="487"/>
                    <a:pt x="200" y="487"/>
                  </a:cubicBezTo>
                  <a:cubicBezTo>
                    <a:pt x="200" y="487"/>
                    <a:pt x="200" y="487"/>
                    <a:pt x="200" y="487"/>
                  </a:cubicBezTo>
                  <a:cubicBezTo>
                    <a:pt x="200" y="487"/>
                    <a:pt x="200" y="487"/>
                    <a:pt x="200" y="487"/>
                  </a:cubicBezTo>
                  <a:cubicBezTo>
                    <a:pt x="200" y="487"/>
                    <a:pt x="200" y="487"/>
                    <a:pt x="201" y="487"/>
                  </a:cubicBezTo>
                  <a:cubicBezTo>
                    <a:pt x="201" y="487"/>
                    <a:pt x="201" y="487"/>
                    <a:pt x="201" y="487"/>
                  </a:cubicBezTo>
                  <a:cubicBezTo>
                    <a:pt x="201" y="487"/>
                    <a:pt x="201" y="487"/>
                    <a:pt x="201" y="487"/>
                  </a:cubicBezTo>
                  <a:cubicBezTo>
                    <a:pt x="201" y="487"/>
                    <a:pt x="201" y="487"/>
                    <a:pt x="201" y="487"/>
                  </a:cubicBezTo>
                  <a:cubicBezTo>
                    <a:pt x="201" y="487"/>
                    <a:pt x="201" y="487"/>
                    <a:pt x="202" y="487"/>
                  </a:cubicBezTo>
                  <a:cubicBezTo>
                    <a:pt x="202" y="487"/>
                    <a:pt x="202" y="487"/>
                    <a:pt x="202" y="487"/>
                  </a:cubicBezTo>
                  <a:cubicBezTo>
                    <a:pt x="202" y="487"/>
                    <a:pt x="202" y="487"/>
                    <a:pt x="202" y="487"/>
                  </a:cubicBezTo>
                  <a:cubicBezTo>
                    <a:pt x="202" y="487"/>
                    <a:pt x="202" y="487"/>
                    <a:pt x="202" y="487"/>
                  </a:cubicBezTo>
                  <a:cubicBezTo>
                    <a:pt x="202" y="487"/>
                    <a:pt x="203" y="487"/>
                    <a:pt x="203" y="487"/>
                  </a:cubicBezTo>
                  <a:cubicBezTo>
                    <a:pt x="203" y="487"/>
                    <a:pt x="203" y="487"/>
                    <a:pt x="203" y="487"/>
                  </a:cubicBezTo>
                  <a:cubicBezTo>
                    <a:pt x="203" y="487"/>
                    <a:pt x="203" y="487"/>
                    <a:pt x="203" y="487"/>
                  </a:cubicBezTo>
                  <a:cubicBezTo>
                    <a:pt x="203" y="487"/>
                    <a:pt x="203" y="487"/>
                    <a:pt x="203" y="487"/>
                  </a:cubicBezTo>
                  <a:cubicBezTo>
                    <a:pt x="203" y="487"/>
                    <a:pt x="204" y="487"/>
                    <a:pt x="204" y="487"/>
                  </a:cubicBezTo>
                  <a:cubicBezTo>
                    <a:pt x="204" y="487"/>
                    <a:pt x="204" y="487"/>
                    <a:pt x="204" y="487"/>
                  </a:cubicBezTo>
                  <a:cubicBezTo>
                    <a:pt x="204" y="487"/>
                    <a:pt x="204" y="487"/>
                    <a:pt x="204" y="487"/>
                  </a:cubicBezTo>
                  <a:cubicBezTo>
                    <a:pt x="204" y="487"/>
                    <a:pt x="204" y="487"/>
                    <a:pt x="204" y="487"/>
                  </a:cubicBezTo>
                  <a:cubicBezTo>
                    <a:pt x="204" y="487"/>
                    <a:pt x="205" y="487"/>
                    <a:pt x="205" y="487"/>
                  </a:cubicBezTo>
                  <a:cubicBezTo>
                    <a:pt x="205" y="487"/>
                    <a:pt x="205" y="487"/>
                    <a:pt x="205" y="487"/>
                  </a:cubicBezTo>
                  <a:cubicBezTo>
                    <a:pt x="205" y="487"/>
                    <a:pt x="205" y="487"/>
                    <a:pt x="205" y="487"/>
                  </a:cubicBezTo>
                  <a:cubicBezTo>
                    <a:pt x="205" y="487"/>
                    <a:pt x="205" y="487"/>
                    <a:pt x="205" y="487"/>
                  </a:cubicBezTo>
                  <a:cubicBezTo>
                    <a:pt x="205" y="487"/>
                    <a:pt x="206" y="487"/>
                    <a:pt x="206" y="487"/>
                  </a:cubicBezTo>
                  <a:cubicBezTo>
                    <a:pt x="206" y="487"/>
                    <a:pt x="206" y="487"/>
                    <a:pt x="206" y="487"/>
                  </a:cubicBezTo>
                  <a:cubicBezTo>
                    <a:pt x="206" y="487"/>
                    <a:pt x="206" y="487"/>
                    <a:pt x="206" y="487"/>
                  </a:cubicBezTo>
                  <a:cubicBezTo>
                    <a:pt x="206" y="487"/>
                    <a:pt x="206" y="487"/>
                    <a:pt x="206" y="487"/>
                  </a:cubicBezTo>
                  <a:cubicBezTo>
                    <a:pt x="206" y="487"/>
                    <a:pt x="207" y="487"/>
                    <a:pt x="207" y="487"/>
                  </a:cubicBezTo>
                  <a:cubicBezTo>
                    <a:pt x="207" y="487"/>
                    <a:pt x="207" y="487"/>
                    <a:pt x="207" y="487"/>
                  </a:cubicBezTo>
                  <a:cubicBezTo>
                    <a:pt x="207" y="487"/>
                    <a:pt x="207" y="487"/>
                    <a:pt x="207" y="487"/>
                  </a:cubicBezTo>
                  <a:cubicBezTo>
                    <a:pt x="207" y="487"/>
                    <a:pt x="207" y="487"/>
                    <a:pt x="207" y="487"/>
                  </a:cubicBezTo>
                  <a:cubicBezTo>
                    <a:pt x="207" y="487"/>
                    <a:pt x="208" y="487"/>
                    <a:pt x="208" y="487"/>
                  </a:cubicBezTo>
                  <a:cubicBezTo>
                    <a:pt x="208" y="487"/>
                    <a:pt x="208" y="487"/>
                    <a:pt x="208" y="487"/>
                  </a:cubicBezTo>
                  <a:cubicBezTo>
                    <a:pt x="208" y="487"/>
                    <a:pt x="208" y="487"/>
                    <a:pt x="208" y="487"/>
                  </a:cubicBezTo>
                  <a:cubicBezTo>
                    <a:pt x="208" y="487"/>
                    <a:pt x="208" y="487"/>
                    <a:pt x="208" y="487"/>
                  </a:cubicBezTo>
                  <a:cubicBezTo>
                    <a:pt x="208" y="487"/>
                    <a:pt x="209" y="487"/>
                    <a:pt x="209" y="487"/>
                  </a:cubicBezTo>
                  <a:cubicBezTo>
                    <a:pt x="209" y="487"/>
                    <a:pt x="209" y="487"/>
                    <a:pt x="209" y="487"/>
                  </a:cubicBezTo>
                  <a:cubicBezTo>
                    <a:pt x="209" y="487"/>
                    <a:pt x="209" y="487"/>
                    <a:pt x="209" y="487"/>
                  </a:cubicBezTo>
                  <a:cubicBezTo>
                    <a:pt x="209" y="487"/>
                    <a:pt x="209" y="487"/>
                    <a:pt x="209" y="487"/>
                  </a:cubicBezTo>
                  <a:cubicBezTo>
                    <a:pt x="209" y="487"/>
                    <a:pt x="210" y="487"/>
                    <a:pt x="210" y="487"/>
                  </a:cubicBezTo>
                  <a:cubicBezTo>
                    <a:pt x="210" y="487"/>
                    <a:pt x="210" y="487"/>
                    <a:pt x="210" y="487"/>
                  </a:cubicBezTo>
                  <a:cubicBezTo>
                    <a:pt x="210" y="487"/>
                    <a:pt x="210" y="487"/>
                    <a:pt x="210" y="487"/>
                  </a:cubicBezTo>
                  <a:cubicBezTo>
                    <a:pt x="210" y="487"/>
                    <a:pt x="210" y="487"/>
                    <a:pt x="210" y="487"/>
                  </a:cubicBezTo>
                  <a:cubicBezTo>
                    <a:pt x="210" y="487"/>
                    <a:pt x="211" y="487"/>
                    <a:pt x="211" y="487"/>
                  </a:cubicBezTo>
                  <a:cubicBezTo>
                    <a:pt x="211" y="487"/>
                    <a:pt x="211" y="487"/>
                    <a:pt x="211" y="487"/>
                  </a:cubicBezTo>
                  <a:cubicBezTo>
                    <a:pt x="211" y="487"/>
                    <a:pt x="211" y="487"/>
                    <a:pt x="211" y="487"/>
                  </a:cubicBezTo>
                  <a:cubicBezTo>
                    <a:pt x="211" y="487"/>
                    <a:pt x="211" y="487"/>
                    <a:pt x="211" y="487"/>
                  </a:cubicBezTo>
                  <a:cubicBezTo>
                    <a:pt x="211" y="487"/>
                    <a:pt x="212" y="487"/>
                    <a:pt x="212" y="487"/>
                  </a:cubicBezTo>
                  <a:cubicBezTo>
                    <a:pt x="212" y="487"/>
                    <a:pt x="212" y="487"/>
                    <a:pt x="212" y="487"/>
                  </a:cubicBezTo>
                  <a:cubicBezTo>
                    <a:pt x="212" y="487"/>
                    <a:pt x="212" y="487"/>
                    <a:pt x="212" y="487"/>
                  </a:cubicBezTo>
                  <a:cubicBezTo>
                    <a:pt x="212" y="487"/>
                    <a:pt x="212" y="487"/>
                    <a:pt x="212" y="487"/>
                  </a:cubicBezTo>
                  <a:cubicBezTo>
                    <a:pt x="213" y="487"/>
                    <a:pt x="213" y="487"/>
                    <a:pt x="213" y="487"/>
                  </a:cubicBezTo>
                  <a:cubicBezTo>
                    <a:pt x="213" y="487"/>
                    <a:pt x="213" y="487"/>
                    <a:pt x="213" y="487"/>
                  </a:cubicBezTo>
                  <a:cubicBezTo>
                    <a:pt x="213" y="487"/>
                    <a:pt x="213" y="487"/>
                    <a:pt x="213" y="487"/>
                  </a:cubicBezTo>
                  <a:cubicBezTo>
                    <a:pt x="213" y="487"/>
                    <a:pt x="213" y="487"/>
                    <a:pt x="213" y="487"/>
                  </a:cubicBezTo>
                  <a:cubicBezTo>
                    <a:pt x="214" y="487"/>
                    <a:pt x="214" y="487"/>
                    <a:pt x="214" y="487"/>
                  </a:cubicBezTo>
                  <a:cubicBezTo>
                    <a:pt x="214" y="487"/>
                    <a:pt x="214" y="487"/>
                    <a:pt x="214" y="487"/>
                  </a:cubicBezTo>
                  <a:cubicBezTo>
                    <a:pt x="214" y="487"/>
                    <a:pt x="214" y="487"/>
                    <a:pt x="214" y="487"/>
                  </a:cubicBezTo>
                  <a:cubicBezTo>
                    <a:pt x="214" y="487"/>
                    <a:pt x="214" y="487"/>
                    <a:pt x="214" y="487"/>
                  </a:cubicBezTo>
                  <a:cubicBezTo>
                    <a:pt x="214" y="487"/>
                    <a:pt x="215" y="487"/>
                    <a:pt x="215" y="487"/>
                  </a:cubicBezTo>
                  <a:cubicBezTo>
                    <a:pt x="215" y="487"/>
                    <a:pt x="215" y="487"/>
                    <a:pt x="215" y="487"/>
                  </a:cubicBezTo>
                  <a:cubicBezTo>
                    <a:pt x="215" y="487"/>
                    <a:pt x="215" y="487"/>
                    <a:pt x="215" y="487"/>
                  </a:cubicBezTo>
                  <a:cubicBezTo>
                    <a:pt x="215" y="487"/>
                    <a:pt x="215" y="487"/>
                    <a:pt x="215" y="487"/>
                  </a:cubicBezTo>
                  <a:cubicBezTo>
                    <a:pt x="215" y="487"/>
                    <a:pt x="216" y="487"/>
                    <a:pt x="216" y="487"/>
                  </a:cubicBezTo>
                  <a:cubicBezTo>
                    <a:pt x="379" y="479"/>
                    <a:pt x="510" y="346"/>
                    <a:pt x="515" y="182"/>
                  </a:cubicBezTo>
                  <a:cubicBezTo>
                    <a:pt x="442" y="112"/>
                    <a:pt x="379" y="55"/>
                    <a:pt x="369" y="55"/>
                  </a:cubicBezTo>
                  <a:cubicBezTo>
                    <a:pt x="341" y="55"/>
                    <a:pt x="313" y="55"/>
                    <a:pt x="285" y="55"/>
                  </a:cubicBezTo>
                  <a:cubicBezTo>
                    <a:pt x="259" y="55"/>
                    <a:pt x="282" y="87"/>
                    <a:pt x="280" y="100"/>
                  </a:cubicBezTo>
                  <a:cubicBezTo>
                    <a:pt x="262" y="79"/>
                    <a:pt x="195" y="13"/>
                    <a:pt x="185" y="5"/>
                  </a:cubicBezTo>
                  <a:cubicBezTo>
                    <a:pt x="182" y="1"/>
                    <a:pt x="175" y="0"/>
                    <a:pt x="168" y="0"/>
                  </a:cubicBezTo>
                </a:path>
              </a:pathLst>
            </a:custGeom>
            <a:solidFill>
              <a:srgbClr val="77498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81"/>
            <p:cNvSpPr/>
            <p:nvPr/>
          </p:nvSpPr>
          <p:spPr bwMode="auto">
            <a:xfrm>
              <a:off x="3467100" y="4495800"/>
              <a:ext cx="285750" cy="169863"/>
            </a:xfrm>
            <a:custGeom>
              <a:avLst/>
              <a:gdLst>
                <a:gd name="T0" fmla="*/ 122 w 166"/>
                <a:gd name="T1" fmla="*/ 0 h 99"/>
                <a:gd name="T2" fmla="*/ 44 w 166"/>
                <a:gd name="T3" fmla="*/ 0 h 99"/>
                <a:gd name="T4" fmla="*/ 9 w 166"/>
                <a:gd name="T5" fmla="*/ 66 h 99"/>
                <a:gd name="T6" fmla="*/ 27 w 166"/>
                <a:gd name="T7" fmla="*/ 99 h 99"/>
                <a:gd name="T8" fmla="*/ 139 w 166"/>
                <a:gd name="T9" fmla="*/ 99 h 99"/>
                <a:gd name="T10" fmla="*/ 157 w 166"/>
                <a:gd name="T11" fmla="*/ 66 h 99"/>
                <a:gd name="T12" fmla="*/ 122 w 166"/>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66" h="99">
                  <a:moveTo>
                    <a:pt x="122" y="0"/>
                  </a:moveTo>
                  <a:cubicBezTo>
                    <a:pt x="44" y="0"/>
                    <a:pt x="44" y="0"/>
                    <a:pt x="44" y="0"/>
                  </a:cubicBezTo>
                  <a:cubicBezTo>
                    <a:pt x="9" y="66"/>
                    <a:pt x="9" y="66"/>
                    <a:pt x="9" y="66"/>
                  </a:cubicBezTo>
                  <a:cubicBezTo>
                    <a:pt x="0" y="84"/>
                    <a:pt x="7" y="99"/>
                    <a:pt x="27" y="99"/>
                  </a:cubicBezTo>
                  <a:cubicBezTo>
                    <a:pt x="139" y="99"/>
                    <a:pt x="139" y="99"/>
                    <a:pt x="139" y="99"/>
                  </a:cubicBezTo>
                  <a:cubicBezTo>
                    <a:pt x="158" y="99"/>
                    <a:pt x="166" y="84"/>
                    <a:pt x="157" y="66"/>
                  </a:cubicBezTo>
                  <a:lnTo>
                    <a:pt x="1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82"/>
            <p:cNvSpPr>
              <a:spLocks noEditPoints="1"/>
            </p:cNvSpPr>
            <p:nvPr/>
          </p:nvSpPr>
          <p:spPr bwMode="auto">
            <a:xfrm>
              <a:off x="3387725" y="4152900"/>
              <a:ext cx="446088" cy="585788"/>
            </a:xfrm>
            <a:custGeom>
              <a:avLst/>
              <a:gdLst>
                <a:gd name="T0" fmla="*/ 177 w 260"/>
                <a:gd name="T1" fmla="*/ 122 h 341"/>
                <a:gd name="T2" fmla="*/ 177 w 260"/>
                <a:gd name="T3" fmla="*/ 31 h 341"/>
                <a:gd name="T4" fmla="*/ 182 w 260"/>
                <a:gd name="T5" fmla="*/ 26 h 341"/>
                <a:gd name="T6" fmla="*/ 182 w 260"/>
                <a:gd name="T7" fmla="*/ 5 h 341"/>
                <a:gd name="T8" fmla="*/ 176 w 260"/>
                <a:gd name="T9" fmla="*/ 0 h 341"/>
                <a:gd name="T10" fmla="*/ 83 w 260"/>
                <a:gd name="T11" fmla="*/ 0 h 341"/>
                <a:gd name="T12" fmla="*/ 78 w 260"/>
                <a:gd name="T13" fmla="*/ 5 h 341"/>
                <a:gd name="T14" fmla="*/ 78 w 260"/>
                <a:gd name="T15" fmla="*/ 26 h 341"/>
                <a:gd name="T16" fmla="*/ 83 w 260"/>
                <a:gd name="T17" fmla="*/ 31 h 341"/>
                <a:gd name="T18" fmla="*/ 83 w 260"/>
                <a:gd name="T19" fmla="*/ 31 h 341"/>
                <a:gd name="T20" fmla="*/ 83 w 260"/>
                <a:gd name="T21" fmla="*/ 122 h 341"/>
                <a:gd name="T22" fmla="*/ 9 w 260"/>
                <a:gd name="T23" fmla="*/ 271 h 341"/>
                <a:gd name="T24" fmla="*/ 6 w 260"/>
                <a:gd name="T25" fmla="*/ 317 h 341"/>
                <a:gd name="T26" fmla="*/ 46 w 260"/>
                <a:gd name="T27" fmla="*/ 341 h 341"/>
                <a:gd name="T28" fmla="*/ 130 w 260"/>
                <a:gd name="T29" fmla="*/ 341 h 341"/>
                <a:gd name="T30" fmla="*/ 214 w 260"/>
                <a:gd name="T31" fmla="*/ 341 h 341"/>
                <a:gd name="T32" fmla="*/ 254 w 260"/>
                <a:gd name="T33" fmla="*/ 317 h 341"/>
                <a:gd name="T34" fmla="*/ 251 w 260"/>
                <a:gd name="T35" fmla="*/ 271 h 341"/>
                <a:gd name="T36" fmla="*/ 177 w 260"/>
                <a:gd name="T37" fmla="*/ 122 h 341"/>
                <a:gd name="T38" fmla="*/ 237 w 260"/>
                <a:gd name="T39" fmla="*/ 306 h 341"/>
                <a:gd name="T40" fmla="*/ 214 w 260"/>
                <a:gd name="T41" fmla="*/ 318 h 341"/>
                <a:gd name="T42" fmla="*/ 46 w 260"/>
                <a:gd name="T43" fmla="*/ 318 h 341"/>
                <a:gd name="T44" fmla="*/ 23 w 260"/>
                <a:gd name="T45" fmla="*/ 306 h 341"/>
                <a:gd name="T46" fmla="*/ 26 w 260"/>
                <a:gd name="T47" fmla="*/ 282 h 341"/>
                <a:gd name="T48" fmla="*/ 26 w 260"/>
                <a:gd name="T49" fmla="*/ 282 h 341"/>
                <a:gd name="T50" fmla="*/ 101 w 260"/>
                <a:gd name="T51" fmla="*/ 130 h 341"/>
                <a:gd name="T52" fmla="*/ 102 w 260"/>
                <a:gd name="T53" fmla="*/ 125 h 341"/>
                <a:gd name="T54" fmla="*/ 102 w 260"/>
                <a:gd name="T55" fmla="*/ 38 h 341"/>
                <a:gd name="T56" fmla="*/ 158 w 260"/>
                <a:gd name="T57" fmla="*/ 38 h 341"/>
                <a:gd name="T58" fmla="*/ 158 w 260"/>
                <a:gd name="T59" fmla="*/ 125 h 341"/>
                <a:gd name="T60" fmla="*/ 159 w 260"/>
                <a:gd name="T61" fmla="*/ 130 h 341"/>
                <a:gd name="T62" fmla="*/ 234 w 260"/>
                <a:gd name="T63" fmla="*/ 282 h 341"/>
                <a:gd name="T64" fmla="*/ 234 w 260"/>
                <a:gd name="T65" fmla="*/ 282 h 341"/>
                <a:gd name="T66" fmla="*/ 237 w 260"/>
                <a:gd name="T67" fmla="*/ 306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341">
                  <a:moveTo>
                    <a:pt x="177" y="122"/>
                  </a:moveTo>
                  <a:cubicBezTo>
                    <a:pt x="177" y="31"/>
                    <a:pt x="177" y="31"/>
                    <a:pt x="177" y="31"/>
                  </a:cubicBezTo>
                  <a:cubicBezTo>
                    <a:pt x="179" y="31"/>
                    <a:pt x="182" y="29"/>
                    <a:pt x="182" y="26"/>
                  </a:cubicBezTo>
                  <a:cubicBezTo>
                    <a:pt x="182" y="5"/>
                    <a:pt x="182" y="5"/>
                    <a:pt x="182" y="5"/>
                  </a:cubicBezTo>
                  <a:cubicBezTo>
                    <a:pt x="182" y="2"/>
                    <a:pt x="179" y="0"/>
                    <a:pt x="176" y="0"/>
                  </a:cubicBezTo>
                  <a:cubicBezTo>
                    <a:pt x="83" y="0"/>
                    <a:pt x="83" y="0"/>
                    <a:pt x="83" y="0"/>
                  </a:cubicBezTo>
                  <a:cubicBezTo>
                    <a:pt x="80" y="0"/>
                    <a:pt x="78" y="2"/>
                    <a:pt x="78" y="5"/>
                  </a:cubicBezTo>
                  <a:cubicBezTo>
                    <a:pt x="78" y="26"/>
                    <a:pt x="78" y="26"/>
                    <a:pt x="78" y="26"/>
                  </a:cubicBezTo>
                  <a:cubicBezTo>
                    <a:pt x="78" y="29"/>
                    <a:pt x="80" y="31"/>
                    <a:pt x="83" y="31"/>
                  </a:cubicBezTo>
                  <a:cubicBezTo>
                    <a:pt x="83" y="31"/>
                    <a:pt x="83" y="31"/>
                    <a:pt x="83" y="31"/>
                  </a:cubicBezTo>
                  <a:cubicBezTo>
                    <a:pt x="83" y="122"/>
                    <a:pt x="83" y="122"/>
                    <a:pt x="83" y="122"/>
                  </a:cubicBezTo>
                  <a:cubicBezTo>
                    <a:pt x="9" y="271"/>
                    <a:pt x="9" y="271"/>
                    <a:pt x="9" y="271"/>
                  </a:cubicBezTo>
                  <a:cubicBezTo>
                    <a:pt x="1" y="287"/>
                    <a:pt x="0" y="304"/>
                    <a:pt x="6" y="317"/>
                  </a:cubicBezTo>
                  <a:cubicBezTo>
                    <a:pt x="14" y="332"/>
                    <a:pt x="28" y="341"/>
                    <a:pt x="46" y="341"/>
                  </a:cubicBezTo>
                  <a:cubicBezTo>
                    <a:pt x="130" y="341"/>
                    <a:pt x="130" y="341"/>
                    <a:pt x="130" y="341"/>
                  </a:cubicBezTo>
                  <a:cubicBezTo>
                    <a:pt x="214" y="341"/>
                    <a:pt x="214" y="341"/>
                    <a:pt x="214" y="341"/>
                  </a:cubicBezTo>
                  <a:cubicBezTo>
                    <a:pt x="232" y="341"/>
                    <a:pt x="246" y="332"/>
                    <a:pt x="254" y="317"/>
                  </a:cubicBezTo>
                  <a:cubicBezTo>
                    <a:pt x="260" y="304"/>
                    <a:pt x="259" y="287"/>
                    <a:pt x="251" y="271"/>
                  </a:cubicBezTo>
                  <a:lnTo>
                    <a:pt x="177" y="122"/>
                  </a:lnTo>
                  <a:close/>
                  <a:moveTo>
                    <a:pt x="237" y="306"/>
                  </a:moveTo>
                  <a:cubicBezTo>
                    <a:pt x="233" y="314"/>
                    <a:pt x="225" y="318"/>
                    <a:pt x="214" y="318"/>
                  </a:cubicBezTo>
                  <a:cubicBezTo>
                    <a:pt x="46" y="318"/>
                    <a:pt x="46" y="318"/>
                    <a:pt x="46" y="318"/>
                  </a:cubicBezTo>
                  <a:cubicBezTo>
                    <a:pt x="35" y="318"/>
                    <a:pt x="27" y="314"/>
                    <a:pt x="23" y="306"/>
                  </a:cubicBezTo>
                  <a:cubicBezTo>
                    <a:pt x="20" y="300"/>
                    <a:pt x="21" y="291"/>
                    <a:pt x="26" y="282"/>
                  </a:cubicBezTo>
                  <a:cubicBezTo>
                    <a:pt x="26" y="282"/>
                    <a:pt x="26" y="282"/>
                    <a:pt x="26" y="282"/>
                  </a:cubicBezTo>
                  <a:cubicBezTo>
                    <a:pt x="101" y="130"/>
                    <a:pt x="101" y="130"/>
                    <a:pt x="101" y="130"/>
                  </a:cubicBezTo>
                  <a:cubicBezTo>
                    <a:pt x="102" y="129"/>
                    <a:pt x="102" y="127"/>
                    <a:pt x="102" y="125"/>
                  </a:cubicBezTo>
                  <a:cubicBezTo>
                    <a:pt x="102" y="38"/>
                    <a:pt x="102" y="38"/>
                    <a:pt x="102" y="38"/>
                  </a:cubicBezTo>
                  <a:cubicBezTo>
                    <a:pt x="158" y="38"/>
                    <a:pt x="158" y="38"/>
                    <a:pt x="158" y="38"/>
                  </a:cubicBezTo>
                  <a:cubicBezTo>
                    <a:pt x="158" y="125"/>
                    <a:pt x="158" y="125"/>
                    <a:pt x="158" y="125"/>
                  </a:cubicBezTo>
                  <a:cubicBezTo>
                    <a:pt x="158" y="127"/>
                    <a:pt x="158" y="129"/>
                    <a:pt x="159" y="130"/>
                  </a:cubicBezTo>
                  <a:cubicBezTo>
                    <a:pt x="234" y="282"/>
                    <a:pt x="234" y="282"/>
                    <a:pt x="234" y="282"/>
                  </a:cubicBezTo>
                  <a:cubicBezTo>
                    <a:pt x="234" y="282"/>
                    <a:pt x="234" y="282"/>
                    <a:pt x="234" y="282"/>
                  </a:cubicBezTo>
                  <a:cubicBezTo>
                    <a:pt x="239" y="291"/>
                    <a:pt x="240" y="300"/>
                    <a:pt x="237" y="3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83"/>
            <p:cNvSpPr/>
            <p:nvPr/>
          </p:nvSpPr>
          <p:spPr bwMode="auto">
            <a:xfrm>
              <a:off x="3908425" y="4429125"/>
              <a:ext cx="96838" cy="255588"/>
            </a:xfrm>
            <a:custGeom>
              <a:avLst/>
              <a:gdLst>
                <a:gd name="T0" fmla="*/ 27 w 56"/>
                <a:gd name="T1" fmla="*/ 149 h 149"/>
                <a:gd name="T2" fmla="*/ 28 w 56"/>
                <a:gd name="T3" fmla="*/ 149 h 149"/>
                <a:gd name="T4" fmla="*/ 56 w 56"/>
                <a:gd name="T5" fmla="*/ 121 h 149"/>
                <a:gd name="T6" fmla="*/ 56 w 56"/>
                <a:gd name="T7" fmla="*/ 0 h 149"/>
                <a:gd name="T8" fmla="*/ 0 w 56"/>
                <a:gd name="T9" fmla="*/ 0 h 149"/>
                <a:gd name="T10" fmla="*/ 0 w 56"/>
                <a:gd name="T11" fmla="*/ 121 h 149"/>
                <a:gd name="T12" fmla="*/ 27 w 56"/>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56" h="149">
                  <a:moveTo>
                    <a:pt x="27" y="149"/>
                  </a:moveTo>
                  <a:cubicBezTo>
                    <a:pt x="28" y="149"/>
                    <a:pt x="28" y="149"/>
                    <a:pt x="28" y="149"/>
                  </a:cubicBezTo>
                  <a:cubicBezTo>
                    <a:pt x="43" y="149"/>
                    <a:pt x="56" y="136"/>
                    <a:pt x="56" y="121"/>
                  </a:cubicBezTo>
                  <a:cubicBezTo>
                    <a:pt x="56" y="0"/>
                    <a:pt x="56" y="0"/>
                    <a:pt x="56" y="0"/>
                  </a:cubicBezTo>
                  <a:cubicBezTo>
                    <a:pt x="0" y="0"/>
                    <a:pt x="0" y="0"/>
                    <a:pt x="0" y="0"/>
                  </a:cubicBezTo>
                  <a:cubicBezTo>
                    <a:pt x="0" y="121"/>
                    <a:pt x="0" y="121"/>
                    <a:pt x="0" y="121"/>
                  </a:cubicBezTo>
                  <a:cubicBezTo>
                    <a:pt x="0" y="136"/>
                    <a:pt x="12" y="149"/>
                    <a:pt x="27"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84"/>
            <p:cNvSpPr>
              <a:spLocks noEditPoints="1"/>
            </p:cNvSpPr>
            <p:nvPr/>
          </p:nvSpPr>
          <p:spPr bwMode="auto">
            <a:xfrm>
              <a:off x="3849688" y="4246563"/>
              <a:ext cx="211138" cy="492125"/>
            </a:xfrm>
            <a:custGeom>
              <a:avLst/>
              <a:gdLst>
                <a:gd name="T0" fmla="*/ 114 w 123"/>
                <a:gd name="T1" fmla="*/ 0 h 287"/>
                <a:gd name="T2" fmla="*/ 10 w 123"/>
                <a:gd name="T3" fmla="*/ 0 h 287"/>
                <a:gd name="T4" fmla="*/ 0 w 123"/>
                <a:gd name="T5" fmla="*/ 9 h 287"/>
                <a:gd name="T6" fmla="*/ 0 w 123"/>
                <a:gd name="T7" fmla="*/ 21 h 287"/>
                <a:gd name="T8" fmla="*/ 8 w 123"/>
                <a:gd name="T9" fmla="*/ 30 h 287"/>
                <a:gd name="T10" fmla="*/ 8 w 123"/>
                <a:gd name="T11" fmla="*/ 230 h 287"/>
                <a:gd name="T12" fmla="*/ 64 w 123"/>
                <a:gd name="T13" fmla="*/ 287 h 287"/>
                <a:gd name="T14" fmla="*/ 64 w 123"/>
                <a:gd name="T15" fmla="*/ 287 h 287"/>
                <a:gd name="T16" fmla="*/ 102 w 123"/>
                <a:gd name="T17" fmla="*/ 269 h 287"/>
                <a:gd name="T18" fmla="*/ 116 w 123"/>
                <a:gd name="T19" fmla="*/ 230 h 287"/>
                <a:gd name="T20" fmla="*/ 116 w 123"/>
                <a:gd name="T21" fmla="*/ 30 h 287"/>
                <a:gd name="T22" fmla="*/ 123 w 123"/>
                <a:gd name="T23" fmla="*/ 21 h 287"/>
                <a:gd name="T24" fmla="*/ 123 w 123"/>
                <a:gd name="T25" fmla="*/ 9 h 287"/>
                <a:gd name="T26" fmla="*/ 114 w 123"/>
                <a:gd name="T27" fmla="*/ 0 h 287"/>
                <a:gd name="T28" fmla="*/ 99 w 123"/>
                <a:gd name="T29" fmla="*/ 230 h 287"/>
                <a:gd name="T30" fmla="*/ 89 w 123"/>
                <a:gd name="T31" fmla="*/ 257 h 287"/>
                <a:gd name="T32" fmla="*/ 64 w 123"/>
                <a:gd name="T33" fmla="*/ 269 h 287"/>
                <a:gd name="T34" fmla="*/ 64 w 123"/>
                <a:gd name="T35" fmla="*/ 269 h 287"/>
                <a:gd name="T36" fmla="*/ 25 w 123"/>
                <a:gd name="T37" fmla="*/ 230 h 287"/>
                <a:gd name="T38" fmla="*/ 25 w 123"/>
                <a:gd name="T39" fmla="*/ 40 h 287"/>
                <a:gd name="T40" fmla="*/ 99 w 123"/>
                <a:gd name="T41" fmla="*/ 40 h 287"/>
                <a:gd name="T42" fmla="*/ 99 w 123"/>
                <a:gd name="T43" fmla="*/ 23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287">
                  <a:moveTo>
                    <a:pt x="114" y="0"/>
                  </a:moveTo>
                  <a:cubicBezTo>
                    <a:pt x="10" y="0"/>
                    <a:pt x="10" y="0"/>
                    <a:pt x="10" y="0"/>
                  </a:cubicBezTo>
                  <a:cubicBezTo>
                    <a:pt x="5" y="0"/>
                    <a:pt x="0" y="4"/>
                    <a:pt x="0" y="9"/>
                  </a:cubicBezTo>
                  <a:cubicBezTo>
                    <a:pt x="0" y="21"/>
                    <a:pt x="0" y="21"/>
                    <a:pt x="0" y="21"/>
                  </a:cubicBezTo>
                  <a:cubicBezTo>
                    <a:pt x="0" y="25"/>
                    <a:pt x="4" y="29"/>
                    <a:pt x="8" y="30"/>
                  </a:cubicBezTo>
                  <a:cubicBezTo>
                    <a:pt x="8" y="230"/>
                    <a:pt x="8" y="230"/>
                    <a:pt x="8" y="230"/>
                  </a:cubicBezTo>
                  <a:cubicBezTo>
                    <a:pt x="8" y="260"/>
                    <a:pt x="34" y="287"/>
                    <a:pt x="64" y="287"/>
                  </a:cubicBezTo>
                  <a:cubicBezTo>
                    <a:pt x="64" y="287"/>
                    <a:pt x="64" y="287"/>
                    <a:pt x="64" y="287"/>
                  </a:cubicBezTo>
                  <a:cubicBezTo>
                    <a:pt x="79" y="287"/>
                    <a:pt x="92" y="280"/>
                    <a:pt x="102" y="269"/>
                  </a:cubicBezTo>
                  <a:cubicBezTo>
                    <a:pt x="111" y="258"/>
                    <a:pt x="116" y="245"/>
                    <a:pt x="116" y="230"/>
                  </a:cubicBezTo>
                  <a:cubicBezTo>
                    <a:pt x="116" y="30"/>
                    <a:pt x="116" y="30"/>
                    <a:pt x="116" y="30"/>
                  </a:cubicBezTo>
                  <a:cubicBezTo>
                    <a:pt x="120" y="29"/>
                    <a:pt x="123" y="25"/>
                    <a:pt x="123" y="21"/>
                  </a:cubicBezTo>
                  <a:cubicBezTo>
                    <a:pt x="123" y="9"/>
                    <a:pt x="123" y="9"/>
                    <a:pt x="123" y="9"/>
                  </a:cubicBezTo>
                  <a:cubicBezTo>
                    <a:pt x="123" y="4"/>
                    <a:pt x="119" y="0"/>
                    <a:pt x="114" y="0"/>
                  </a:cubicBezTo>
                  <a:close/>
                  <a:moveTo>
                    <a:pt x="99" y="230"/>
                  </a:moveTo>
                  <a:cubicBezTo>
                    <a:pt x="99" y="240"/>
                    <a:pt x="95" y="250"/>
                    <a:pt x="89" y="257"/>
                  </a:cubicBezTo>
                  <a:cubicBezTo>
                    <a:pt x="82" y="265"/>
                    <a:pt x="73" y="269"/>
                    <a:pt x="64" y="269"/>
                  </a:cubicBezTo>
                  <a:cubicBezTo>
                    <a:pt x="64" y="269"/>
                    <a:pt x="64" y="269"/>
                    <a:pt x="64" y="269"/>
                  </a:cubicBezTo>
                  <a:cubicBezTo>
                    <a:pt x="44" y="269"/>
                    <a:pt x="25" y="250"/>
                    <a:pt x="25" y="230"/>
                  </a:cubicBezTo>
                  <a:cubicBezTo>
                    <a:pt x="25" y="40"/>
                    <a:pt x="25" y="40"/>
                    <a:pt x="25" y="40"/>
                  </a:cubicBezTo>
                  <a:cubicBezTo>
                    <a:pt x="99" y="40"/>
                    <a:pt x="99" y="40"/>
                    <a:pt x="99" y="40"/>
                  </a:cubicBezTo>
                  <a:lnTo>
                    <a:pt x="99" y="2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73" name="组合 72"/>
          <p:cNvGrpSpPr/>
          <p:nvPr/>
        </p:nvGrpSpPr>
        <p:grpSpPr>
          <a:xfrm>
            <a:off x="6308482" y="1732453"/>
            <a:ext cx="502928" cy="523220"/>
            <a:chOff x="6345238" y="966788"/>
            <a:chExt cx="1084263" cy="1084263"/>
          </a:xfrm>
        </p:grpSpPr>
        <p:sp>
          <p:nvSpPr>
            <p:cNvPr id="74" name="Oval 126"/>
            <p:cNvSpPr>
              <a:spLocks noChangeArrowheads="1"/>
            </p:cNvSpPr>
            <p:nvPr/>
          </p:nvSpPr>
          <p:spPr bwMode="auto">
            <a:xfrm>
              <a:off x="6345238" y="966788"/>
              <a:ext cx="1084263" cy="1084263"/>
            </a:xfrm>
            <a:prstGeom prst="ellipse">
              <a:avLst/>
            </a:prstGeom>
            <a:solidFill>
              <a:srgbClr val="965BA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Freeform 127"/>
            <p:cNvSpPr/>
            <p:nvPr/>
          </p:nvSpPr>
          <p:spPr bwMode="auto">
            <a:xfrm>
              <a:off x="6518275" y="1189038"/>
              <a:ext cx="885825" cy="852488"/>
            </a:xfrm>
            <a:custGeom>
              <a:avLst/>
              <a:gdLst>
                <a:gd name="T0" fmla="*/ 140 w 516"/>
                <a:gd name="T1" fmla="*/ 0 h 497"/>
                <a:gd name="T2" fmla="*/ 134 w 516"/>
                <a:gd name="T3" fmla="*/ 1 h 497"/>
                <a:gd name="T4" fmla="*/ 93 w 516"/>
                <a:gd name="T5" fmla="*/ 25 h 497"/>
                <a:gd name="T6" fmla="*/ 39 w 516"/>
                <a:gd name="T7" fmla="*/ 57 h 497"/>
                <a:gd name="T8" fmla="*/ 9 w 516"/>
                <a:gd name="T9" fmla="*/ 81 h 497"/>
                <a:gd name="T10" fmla="*/ 7 w 516"/>
                <a:gd name="T11" fmla="*/ 177 h 497"/>
                <a:gd name="T12" fmla="*/ 23 w 516"/>
                <a:gd name="T13" fmla="*/ 240 h 497"/>
                <a:gd name="T14" fmla="*/ 278 w 516"/>
                <a:gd name="T15" fmla="*/ 497 h 497"/>
                <a:gd name="T16" fmla="*/ 516 w 516"/>
                <a:gd name="T17" fmla="*/ 282 h 497"/>
                <a:gd name="T18" fmla="*/ 411 w 516"/>
                <a:gd name="T19" fmla="*/ 177 h 497"/>
                <a:gd name="T20" fmla="*/ 379 w 516"/>
                <a:gd name="T21" fmla="*/ 145 h 497"/>
                <a:gd name="T22" fmla="*/ 346 w 516"/>
                <a:gd name="T23" fmla="*/ 118 h 497"/>
                <a:gd name="T24" fmla="*/ 294 w 516"/>
                <a:gd name="T25" fmla="*/ 97 h 497"/>
                <a:gd name="T26" fmla="*/ 161 w 516"/>
                <a:gd name="T27" fmla="*/ 9 h 497"/>
                <a:gd name="T28" fmla="*/ 140 w 516"/>
                <a:gd name="T29"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6" h="497">
                  <a:moveTo>
                    <a:pt x="140" y="0"/>
                  </a:moveTo>
                  <a:cubicBezTo>
                    <a:pt x="138" y="0"/>
                    <a:pt x="136" y="0"/>
                    <a:pt x="134" y="1"/>
                  </a:cubicBezTo>
                  <a:cubicBezTo>
                    <a:pt x="120" y="9"/>
                    <a:pt x="107" y="17"/>
                    <a:pt x="93" y="25"/>
                  </a:cubicBezTo>
                  <a:cubicBezTo>
                    <a:pt x="75" y="35"/>
                    <a:pt x="57" y="46"/>
                    <a:pt x="39" y="57"/>
                  </a:cubicBezTo>
                  <a:cubicBezTo>
                    <a:pt x="30" y="61"/>
                    <a:pt x="9" y="69"/>
                    <a:pt x="9" y="81"/>
                  </a:cubicBezTo>
                  <a:cubicBezTo>
                    <a:pt x="0" y="106"/>
                    <a:pt x="7" y="149"/>
                    <a:pt x="7" y="177"/>
                  </a:cubicBezTo>
                  <a:cubicBezTo>
                    <a:pt x="7" y="203"/>
                    <a:pt x="3" y="222"/>
                    <a:pt x="23" y="240"/>
                  </a:cubicBezTo>
                  <a:cubicBezTo>
                    <a:pt x="51" y="271"/>
                    <a:pt x="193" y="413"/>
                    <a:pt x="278" y="497"/>
                  </a:cubicBezTo>
                  <a:cubicBezTo>
                    <a:pt x="391" y="474"/>
                    <a:pt x="482" y="391"/>
                    <a:pt x="516" y="282"/>
                  </a:cubicBezTo>
                  <a:cubicBezTo>
                    <a:pt x="468" y="234"/>
                    <a:pt x="426" y="192"/>
                    <a:pt x="411" y="177"/>
                  </a:cubicBezTo>
                  <a:cubicBezTo>
                    <a:pt x="400" y="167"/>
                    <a:pt x="389" y="156"/>
                    <a:pt x="379" y="145"/>
                  </a:cubicBezTo>
                  <a:cubicBezTo>
                    <a:pt x="369" y="135"/>
                    <a:pt x="358" y="125"/>
                    <a:pt x="346" y="118"/>
                  </a:cubicBezTo>
                  <a:cubicBezTo>
                    <a:pt x="327" y="107"/>
                    <a:pt x="309" y="110"/>
                    <a:pt x="294" y="97"/>
                  </a:cubicBezTo>
                  <a:cubicBezTo>
                    <a:pt x="260" y="56"/>
                    <a:pt x="205" y="35"/>
                    <a:pt x="161" y="9"/>
                  </a:cubicBezTo>
                  <a:cubicBezTo>
                    <a:pt x="155" y="5"/>
                    <a:pt x="147" y="0"/>
                    <a:pt x="140" y="0"/>
                  </a:cubicBezTo>
                </a:path>
              </a:pathLst>
            </a:custGeom>
            <a:solidFill>
              <a:srgbClr val="77498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Freeform 128"/>
            <p:cNvSpPr/>
            <p:nvPr/>
          </p:nvSpPr>
          <p:spPr bwMode="auto">
            <a:xfrm>
              <a:off x="6943725" y="1446213"/>
              <a:ext cx="39688" cy="142875"/>
            </a:xfrm>
            <a:custGeom>
              <a:avLst/>
              <a:gdLst>
                <a:gd name="T0" fmla="*/ 0 w 23"/>
                <a:gd name="T1" fmla="*/ 33 h 84"/>
                <a:gd name="T2" fmla="*/ 0 w 23"/>
                <a:gd name="T3" fmla="*/ 62 h 84"/>
                <a:gd name="T4" fmla="*/ 6 w 23"/>
                <a:gd name="T5" fmla="*/ 76 h 84"/>
                <a:gd name="T6" fmla="*/ 11 w 23"/>
                <a:gd name="T7" fmla="*/ 84 h 84"/>
                <a:gd name="T8" fmla="*/ 18 w 23"/>
                <a:gd name="T9" fmla="*/ 80 h 84"/>
                <a:gd name="T10" fmla="*/ 23 w 23"/>
                <a:gd name="T11" fmla="*/ 69 h 84"/>
                <a:gd name="T12" fmla="*/ 23 w 23"/>
                <a:gd name="T13" fmla="*/ 0 h 84"/>
                <a:gd name="T14" fmla="*/ 0 w 23"/>
                <a:gd name="T15" fmla="*/ 3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4">
                  <a:moveTo>
                    <a:pt x="0" y="33"/>
                  </a:moveTo>
                  <a:cubicBezTo>
                    <a:pt x="0" y="62"/>
                    <a:pt x="0" y="62"/>
                    <a:pt x="0" y="62"/>
                  </a:cubicBezTo>
                  <a:cubicBezTo>
                    <a:pt x="0" y="67"/>
                    <a:pt x="3" y="72"/>
                    <a:pt x="6" y="76"/>
                  </a:cubicBezTo>
                  <a:cubicBezTo>
                    <a:pt x="7" y="79"/>
                    <a:pt x="9" y="82"/>
                    <a:pt x="11" y="84"/>
                  </a:cubicBezTo>
                  <a:cubicBezTo>
                    <a:pt x="18" y="80"/>
                    <a:pt x="18" y="80"/>
                    <a:pt x="18" y="80"/>
                  </a:cubicBezTo>
                  <a:cubicBezTo>
                    <a:pt x="22" y="78"/>
                    <a:pt x="23" y="74"/>
                    <a:pt x="23" y="69"/>
                  </a:cubicBezTo>
                  <a:cubicBezTo>
                    <a:pt x="23" y="0"/>
                    <a:pt x="23" y="0"/>
                    <a:pt x="23" y="0"/>
                  </a:cubicBezTo>
                  <a:cubicBezTo>
                    <a:pt x="12" y="7"/>
                    <a:pt x="3" y="19"/>
                    <a:pt x="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Freeform 129"/>
            <p:cNvSpPr>
              <a:spLocks noEditPoints="1"/>
            </p:cNvSpPr>
            <p:nvPr/>
          </p:nvSpPr>
          <p:spPr bwMode="auto">
            <a:xfrm>
              <a:off x="6530975" y="1187450"/>
              <a:ext cx="455613" cy="517525"/>
            </a:xfrm>
            <a:custGeom>
              <a:avLst/>
              <a:gdLst>
                <a:gd name="T0" fmla="*/ 202 w 266"/>
                <a:gd name="T1" fmla="*/ 236 h 302"/>
                <a:gd name="T2" fmla="*/ 145 w 266"/>
                <a:gd name="T3" fmla="*/ 269 h 302"/>
                <a:gd name="T4" fmla="*/ 145 w 266"/>
                <a:gd name="T5" fmla="*/ 158 h 302"/>
                <a:gd name="T6" fmla="*/ 241 w 266"/>
                <a:gd name="T7" fmla="*/ 103 h 302"/>
                <a:gd name="T8" fmla="*/ 241 w 266"/>
                <a:gd name="T9" fmla="*/ 114 h 302"/>
                <a:gd name="T10" fmla="*/ 244 w 266"/>
                <a:gd name="T11" fmla="*/ 112 h 302"/>
                <a:gd name="T12" fmla="*/ 264 w 266"/>
                <a:gd name="T13" fmla="*/ 103 h 302"/>
                <a:gd name="T14" fmla="*/ 264 w 266"/>
                <a:gd name="T15" fmla="*/ 82 h 302"/>
                <a:gd name="T16" fmla="*/ 266 w 266"/>
                <a:gd name="T17" fmla="*/ 82 h 302"/>
                <a:gd name="T18" fmla="*/ 260 w 266"/>
                <a:gd name="T19" fmla="*/ 72 h 302"/>
                <a:gd name="T20" fmla="*/ 140 w 266"/>
                <a:gd name="T21" fmla="*/ 2 h 302"/>
                <a:gd name="T22" fmla="*/ 128 w 266"/>
                <a:gd name="T23" fmla="*/ 2 h 302"/>
                <a:gd name="T24" fmla="*/ 8 w 266"/>
                <a:gd name="T25" fmla="*/ 72 h 302"/>
                <a:gd name="T26" fmla="*/ 2 w 266"/>
                <a:gd name="T27" fmla="*/ 82 h 302"/>
                <a:gd name="T28" fmla="*/ 0 w 266"/>
                <a:gd name="T29" fmla="*/ 82 h 302"/>
                <a:gd name="T30" fmla="*/ 0 w 266"/>
                <a:gd name="T31" fmla="*/ 220 h 302"/>
                <a:gd name="T32" fmla="*/ 7 w 266"/>
                <a:gd name="T33" fmla="*/ 231 h 302"/>
                <a:gd name="T34" fmla="*/ 127 w 266"/>
                <a:gd name="T35" fmla="*/ 300 h 302"/>
                <a:gd name="T36" fmla="*/ 128 w 266"/>
                <a:gd name="T37" fmla="*/ 300 h 302"/>
                <a:gd name="T38" fmla="*/ 134 w 266"/>
                <a:gd name="T39" fmla="*/ 302 h 302"/>
                <a:gd name="T40" fmla="*/ 140 w 266"/>
                <a:gd name="T41" fmla="*/ 300 h 302"/>
                <a:gd name="T42" fmla="*/ 213 w 266"/>
                <a:gd name="T43" fmla="*/ 258 h 302"/>
                <a:gd name="T44" fmla="*/ 208 w 266"/>
                <a:gd name="T45" fmla="*/ 249 h 302"/>
                <a:gd name="T46" fmla="*/ 202 w 266"/>
                <a:gd name="T47" fmla="*/ 236 h 302"/>
                <a:gd name="T48" fmla="*/ 119 w 266"/>
                <a:gd name="T49" fmla="*/ 269 h 302"/>
                <a:gd name="T50" fmla="*/ 24 w 266"/>
                <a:gd name="T51" fmla="*/ 213 h 302"/>
                <a:gd name="T52" fmla="*/ 24 w 266"/>
                <a:gd name="T53" fmla="*/ 103 h 302"/>
                <a:gd name="T54" fmla="*/ 119 w 266"/>
                <a:gd name="T55" fmla="*/ 158 h 302"/>
                <a:gd name="T56" fmla="*/ 119 w 266"/>
                <a:gd name="T57" fmla="*/ 269 h 302"/>
                <a:gd name="T58" fmla="*/ 134 w 266"/>
                <a:gd name="T59" fmla="*/ 137 h 302"/>
                <a:gd name="T60" fmla="*/ 38 w 266"/>
                <a:gd name="T61" fmla="*/ 82 h 302"/>
                <a:gd name="T62" fmla="*/ 134 w 266"/>
                <a:gd name="T63" fmla="*/ 26 h 302"/>
                <a:gd name="T64" fmla="*/ 230 w 266"/>
                <a:gd name="T65" fmla="*/ 82 h 302"/>
                <a:gd name="T66" fmla="*/ 134 w 266"/>
                <a:gd name="T67" fmla="*/ 13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6" h="302">
                  <a:moveTo>
                    <a:pt x="202" y="236"/>
                  </a:moveTo>
                  <a:cubicBezTo>
                    <a:pt x="145" y="269"/>
                    <a:pt x="145" y="269"/>
                    <a:pt x="145" y="269"/>
                  </a:cubicBezTo>
                  <a:cubicBezTo>
                    <a:pt x="145" y="158"/>
                    <a:pt x="145" y="158"/>
                    <a:pt x="145" y="158"/>
                  </a:cubicBezTo>
                  <a:cubicBezTo>
                    <a:pt x="241" y="103"/>
                    <a:pt x="241" y="103"/>
                    <a:pt x="241" y="103"/>
                  </a:cubicBezTo>
                  <a:cubicBezTo>
                    <a:pt x="241" y="114"/>
                    <a:pt x="241" y="114"/>
                    <a:pt x="241" y="114"/>
                  </a:cubicBezTo>
                  <a:cubicBezTo>
                    <a:pt x="241" y="113"/>
                    <a:pt x="243" y="113"/>
                    <a:pt x="244" y="112"/>
                  </a:cubicBezTo>
                  <a:cubicBezTo>
                    <a:pt x="251" y="108"/>
                    <a:pt x="259" y="105"/>
                    <a:pt x="264" y="103"/>
                  </a:cubicBezTo>
                  <a:cubicBezTo>
                    <a:pt x="264" y="82"/>
                    <a:pt x="264" y="82"/>
                    <a:pt x="264" y="82"/>
                  </a:cubicBezTo>
                  <a:cubicBezTo>
                    <a:pt x="266" y="82"/>
                    <a:pt x="266" y="82"/>
                    <a:pt x="266" y="82"/>
                  </a:cubicBezTo>
                  <a:cubicBezTo>
                    <a:pt x="266" y="79"/>
                    <a:pt x="264" y="74"/>
                    <a:pt x="260" y="72"/>
                  </a:cubicBezTo>
                  <a:cubicBezTo>
                    <a:pt x="140" y="2"/>
                    <a:pt x="140" y="2"/>
                    <a:pt x="140" y="2"/>
                  </a:cubicBezTo>
                  <a:cubicBezTo>
                    <a:pt x="136" y="0"/>
                    <a:pt x="132" y="0"/>
                    <a:pt x="128" y="2"/>
                  </a:cubicBezTo>
                  <a:cubicBezTo>
                    <a:pt x="8" y="72"/>
                    <a:pt x="8" y="72"/>
                    <a:pt x="8" y="72"/>
                  </a:cubicBezTo>
                  <a:cubicBezTo>
                    <a:pt x="4" y="74"/>
                    <a:pt x="2" y="79"/>
                    <a:pt x="2" y="82"/>
                  </a:cubicBezTo>
                  <a:cubicBezTo>
                    <a:pt x="0" y="82"/>
                    <a:pt x="0" y="82"/>
                    <a:pt x="0" y="82"/>
                  </a:cubicBezTo>
                  <a:cubicBezTo>
                    <a:pt x="0" y="220"/>
                    <a:pt x="0" y="220"/>
                    <a:pt x="0" y="220"/>
                  </a:cubicBezTo>
                  <a:cubicBezTo>
                    <a:pt x="0" y="225"/>
                    <a:pt x="3" y="229"/>
                    <a:pt x="7" y="231"/>
                  </a:cubicBezTo>
                  <a:cubicBezTo>
                    <a:pt x="127" y="300"/>
                    <a:pt x="127" y="300"/>
                    <a:pt x="127" y="300"/>
                  </a:cubicBezTo>
                  <a:cubicBezTo>
                    <a:pt x="128" y="300"/>
                    <a:pt x="128" y="300"/>
                    <a:pt x="128" y="300"/>
                  </a:cubicBezTo>
                  <a:cubicBezTo>
                    <a:pt x="130" y="301"/>
                    <a:pt x="132" y="302"/>
                    <a:pt x="134" y="302"/>
                  </a:cubicBezTo>
                  <a:cubicBezTo>
                    <a:pt x="136" y="302"/>
                    <a:pt x="138" y="301"/>
                    <a:pt x="140" y="300"/>
                  </a:cubicBezTo>
                  <a:cubicBezTo>
                    <a:pt x="213" y="258"/>
                    <a:pt x="213" y="258"/>
                    <a:pt x="213" y="258"/>
                  </a:cubicBezTo>
                  <a:cubicBezTo>
                    <a:pt x="211" y="255"/>
                    <a:pt x="210" y="252"/>
                    <a:pt x="208" y="249"/>
                  </a:cubicBezTo>
                  <a:cubicBezTo>
                    <a:pt x="206" y="245"/>
                    <a:pt x="203" y="241"/>
                    <a:pt x="202" y="236"/>
                  </a:cubicBezTo>
                  <a:close/>
                  <a:moveTo>
                    <a:pt x="119" y="269"/>
                  </a:moveTo>
                  <a:cubicBezTo>
                    <a:pt x="24" y="213"/>
                    <a:pt x="24" y="213"/>
                    <a:pt x="24" y="213"/>
                  </a:cubicBezTo>
                  <a:cubicBezTo>
                    <a:pt x="24" y="103"/>
                    <a:pt x="24" y="103"/>
                    <a:pt x="24" y="103"/>
                  </a:cubicBezTo>
                  <a:cubicBezTo>
                    <a:pt x="119" y="158"/>
                    <a:pt x="119" y="158"/>
                    <a:pt x="119" y="158"/>
                  </a:cubicBezTo>
                  <a:lnTo>
                    <a:pt x="119" y="269"/>
                  </a:lnTo>
                  <a:close/>
                  <a:moveTo>
                    <a:pt x="134" y="137"/>
                  </a:moveTo>
                  <a:cubicBezTo>
                    <a:pt x="38" y="82"/>
                    <a:pt x="38" y="82"/>
                    <a:pt x="38" y="82"/>
                  </a:cubicBezTo>
                  <a:cubicBezTo>
                    <a:pt x="134" y="26"/>
                    <a:pt x="134" y="26"/>
                    <a:pt x="134" y="26"/>
                  </a:cubicBezTo>
                  <a:cubicBezTo>
                    <a:pt x="230" y="82"/>
                    <a:pt x="230" y="82"/>
                    <a:pt x="230" y="82"/>
                  </a:cubicBezTo>
                  <a:lnTo>
                    <a:pt x="134" y="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Freeform 130"/>
            <p:cNvSpPr>
              <a:spLocks noEditPoints="1"/>
            </p:cNvSpPr>
            <p:nvPr/>
          </p:nvSpPr>
          <p:spPr bwMode="auto">
            <a:xfrm>
              <a:off x="6856413" y="1347788"/>
              <a:ext cx="352425" cy="412750"/>
            </a:xfrm>
            <a:custGeom>
              <a:avLst/>
              <a:gdLst>
                <a:gd name="T0" fmla="*/ 171 w 205"/>
                <a:gd name="T1" fmla="*/ 167 h 241"/>
                <a:gd name="T2" fmla="*/ 184 w 205"/>
                <a:gd name="T3" fmla="*/ 58 h 241"/>
                <a:gd name="T4" fmla="*/ 59 w 205"/>
                <a:gd name="T5" fmla="*/ 26 h 241"/>
                <a:gd name="T6" fmla="*/ 26 w 205"/>
                <a:gd name="T7" fmla="*/ 151 h 241"/>
                <a:gd name="T8" fmla="*/ 128 w 205"/>
                <a:gd name="T9" fmla="*/ 193 h 241"/>
                <a:gd name="T10" fmla="*/ 157 w 205"/>
                <a:gd name="T11" fmla="*/ 241 h 241"/>
                <a:gd name="T12" fmla="*/ 199 w 205"/>
                <a:gd name="T13" fmla="*/ 216 h 241"/>
                <a:gd name="T14" fmla="*/ 171 w 205"/>
                <a:gd name="T15" fmla="*/ 167 h 241"/>
                <a:gd name="T16" fmla="*/ 138 w 205"/>
                <a:gd name="T17" fmla="*/ 161 h 241"/>
                <a:gd name="T18" fmla="*/ 48 w 205"/>
                <a:gd name="T19" fmla="*/ 138 h 241"/>
                <a:gd name="T20" fmla="*/ 72 w 205"/>
                <a:gd name="T21" fmla="*/ 48 h 241"/>
                <a:gd name="T22" fmla="*/ 162 w 205"/>
                <a:gd name="T23" fmla="*/ 71 h 241"/>
                <a:gd name="T24" fmla="*/ 138 w 205"/>
                <a:gd name="T25" fmla="*/ 16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41">
                  <a:moveTo>
                    <a:pt x="171" y="167"/>
                  </a:moveTo>
                  <a:cubicBezTo>
                    <a:pt x="197" y="139"/>
                    <a:pt x="205" y="94"/>
                    <a:pt x="184" y="58"/>
                  </a:cubicBezTo>
                  <a:cubicBezTo>
                    <a:pt x="158" y="15"/>
                    <a:pt x="102" y="0"/>
                    <a:pt x="59" y="26"/>
                  </a:cubicBezTo>
                  <a:cubicBezTo>
                    <a:pt x="15" y="51"/>
                    <a:pt x="0" y="107"/>
                    <a:pt x="26" y="151"/>
                  </a:cubicBezTo>
                  <a:cubicBezTo>
                    <a:pt x="47" y="187"/>
                    <a:pt x="91" y="202"/>
                    <a:pt x="128" y="193"/>
                  </a:cubicBezTo>
                  <a:cubicBezTo>
                    <a:pt x="157" y="241"/>
                    <a:pt x="157" y="241"/>
                    <a:pt x="157" y="241"/>
                  </a:cubicBezTo>
                  <a:cubicBezTo>
                    <a:pt x="171" y="235"/>
                    <a:pt x="187" y="226"/>
                    <a:pt x="199" y="216"/>
                  </a:cubicBezTo>
                  <a:lnTo>
                    <a:pt x="171" y="167"/>
                  </a:lnTo>
                  <a:close/>
                  <a:moveTo>
                    <a:pt x="138" y="161"/>
                  </a:moveTo>
                  <a:cubicBezTo>
                    <a:pt x="107" y="179"/>
                    <a:pt x="67" y="169"/>
                    <a:pt x="48" y="138"/>
                  </a:cubicBezTo>
                  <a:cubicBezTo>
                    <a:pt x="30" y="106"/>
                    <a:pt x="41" y="66"/>
                    <a:pt x="72" y="48"/>
                  </a:cubicBezTo>
                  <a:cubicBezTo>
                    <a:pt x="103" y="30"/>
                    <a:pt x="143" y="40"/>
                    <a:pt x="162" y="71"/>
                  </a:cubicBezTo>
                  <a:cubicBezTo>
                    <a:pt x="180" y="102"/>
                    <a:pt x="169" y="143"/>
                    <a:pt x="138" y="1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Freeform 131"/>
            <p:cNvSpPr/>
            <p:nvPr/>
          </p:nvSpPr>
          <p:spPr bwMode="auto">
            <a:xfrm>
              <a:off x="7138988" y="1744663"/>
              <a:ext cx="106363" cy="100013"/>
            </a:xfrm>
            <a:custGeom>
              <a:avLst/>
              <a:gdLst>
                <a:gd name="T0" fmla="*/ 59 w 62"/>
                <a:gd name="T1" fmla="*/ 27 h 59"/>
                <a:gd name="T2" fmla="*/ 43 w 62"/>
                <a:gd name="T3" fmla="*/ 0 h 59"/>
                <a:gd name="T4" fmla="*/ 0 w 62"/>
                <a:gd name="T5" fmla="*/ 25 h 59"/>
                <a:gd name="T6" fmla="*/ 16 w 62"/>
                <a:gd name="T7" fmla="*/ 52 h 59"/>
                <a:gd name="T8" fmla="*/ 34 w 62"/>
                <a:gd name="T9" fmla="*/ 55 h 59"/>
                <a:gd name="T10" fmla="*/ 54 w 62"/>
                <a:gd name="T11" fmla="*/ 44 h 59"/>
                <a:gd name="T12" fmla="*/ 59 w 62"/>
                <a:gd name="T13" fmla="*/ 27 h 59"/>
              </a:gdLst>
              <a:ahLst/>
              <a:cxnLst>
                <a:cxn ang="0">
                  <a:pos x="T0" y="T1"/>
                </a:cxn>
                <a:cxn ang="0">
                  <a:pos x="T2" y="T3"/>
                </a:cxn>
                <a:cxn ang="0">
                  <a:pos x="T4" y="T5"/>
                </a:cxn>
                <a:cxn ang="0">
                  <a:pos x="T6" y="T7"/>
                </a:cxn>
                <a:cxn ang="0">
                  <a:pos x="T8" y="T9"/>
                </a:cxn>
                <a:cxn ang="0">
                  <a:pos x="T10" y="T11"/>
                </a:cxn>
                <a:cxn ang="0">
                  <a:pos x="T12" y="T13"/>
                </a:cxn>
              </a:cxnLst>
              <a:rect l="0" t="0" r="r" b="b"/>
              <a:pathLst>
                <a:path w="62" h="59">
                  <a:moveTo>
                    <a:pt x="59" y="27"/>
                  </a:moveTo>
                  <a:cubicBezTo>
                    <a:pt x="43" y="0"/>
                    <a:pt x="43" y="0"/>
                    <a:pt x="43" y="0"/>
                  </a:cubicBezTo>
                  <a:cubicBezTo>
                    <a:pt x="31" y="10"/>
                    <a:pt x="15" y="19"/>
                    <a:pt x="0" y="25"/>
                  </a:cubicBezTo>
                  <a:cubicBezTo>
                    <a:pt x="16" y="52"/>
                    <a:pt x="16" y="52"/>
                    <a:pt x="16" y="52"/>
                  </a:cubicBezTo>
                  <a:cubicBezTo>
                    <a:pt x="19" y="57"/>
                    <a:pt x="28" y="59"/>
                    <a:pt x="34" y="55"/>
                  </a:cubicBezTo>
                  <a:cubicBezTo>
                    <a:pt x="54" y="44"/>
                    <a:pt x="54" y="44"/>
                    <a:pt x="54" y="44"/>
                  </a:cubicBezTo>
                  <a:cubicBezTo>
                    <a:pt x="60" y="40"/>
                    <a:pt x="62" y="32"/>
                    <a:pt x="59"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80" name="组合 79"/>
          <p:cNvGrpSpPr/>
          <p:nvPr/>
        </p:nvGrpSpPr>
        <p:grpSpPr>
          <a:xfrm>
            <a:off x="6308482" y="4780727"/>
            <a:ext cx="502929" cy="517784"/>
            <a:chOff x="3182938" y="2435225"/>
            <a:chExt cx="1085850" cy="1084263"/>
          </a:xfrm>
        </p:grpSpPr>
        <p:sp>
          <p:nvSpPr>
            <p:cNvPr id="81" name="Oval 144"/>
            <p:cNvSpPr>
              <a:spLocks noChangeArrowheads="1"/>
            </p:cNvSpPr>
            <p:nvPr/>
          </p:nvSpPr>
          <p:spPr bwMode="auto">
            <a:xfrm>
              <a:off x="3182938" y="2435225"/>
              <a:ext cx="1085850" cy="1084263"/>
            </a:xfrm>
            <a:prstGeom prst="ellipse">
              <a:avLst/>
            </a:prstGeom>
            <a:solidFill>
              <a:srgbClr val="965BA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Freeform 145"/>
            <p:cNvSpPr>
              <a:spLocks noEditPoints="1"/>
            </p:cNvSpPr>
            <p:nvPr/>
          </p:nvSpPr>
          <p:spPr bwMode="auto">
            <a:xfrm>
              <a:off x="3727450" y="3513138"/>
              <a:ext cx="71438" cy="6350"/>
            </a:xfrm>
            <a:custGeom>
              <a:avLst/>
              <a:gdLst>
                <a:gd name="T0" fmla="*/ 1 w 42"/>
                <a:gd name="T1" fmla="*/ 3 h 3"/>
                <a:gd name="T2" fmla="*/ 1 w 42"/>
                <a:gd name="T3" fmla="*/ 3 h 3"/>
                <a:gd name="T4" fmla="*/ 2 w 42"/>
                <a:gd name="T5" fmla="*/ 3 h 3"/>
                <a:gd name="T6" fmla="*/ 3 w 42"/>
                <a:gd name="T7" fmla="*/ 3 h 3"/>
                <a:gd name="T8" fmla="*/ 3 w 42"/>
                <a:gd name="T9" fmla="*/ 3 h 3"/>
                <a:gd name="T10" fmla="*/ 4 w 42"/>
                <a:gd name="T11" fmla="*/ 3 h 3"/>
                <a:gd name="T12" fmla="*/ 5 w 42"/>
                <a:gd name="T13" fmla="*/ 3 h 3"/>
                <a:gd name="T14" fmla="*/ 5 w 42"/>
                <a:gd name="T15" fmla="*/ 3 h 3"/>
                <a:gd name="T16" fmla="*/ 6 w 42"/>
                <a:gd name="T17" fmla="*/ 3 h 3"/>
                <a:gd name="T18" fmla="*/ 7 w 42"/>
                <a:gd name="T19" fmla="*/ 3 h 3"/>
                <a:gd name="T20" fmla="*/ 7 w 42"/>
                <a:gd name="T21" fmla="*/ 3 h 3"/>
                <a:gd name="T22" fmla="*/ 8 w 42"/>
                <a:gd name="T23" fmla="*/ 3 h 3"/>
                <a:gd name="T24" fmla="*/ 9 w 42"/>
                <a:gd name="T25" fmla="*/ 3 h 3"/>
                <a:gd name="T26" fmla="*/ 9 w 42"/>
                <a:gd name="T27" fmla="*/ 3 h 3"/>
                <a:gd name="T28" fmla="*/ 10 w 42"/>
                <a:gd name="T29" fmla="*/ 3 h 3"/>
                <a:gd name="T30" fmla="*/ 11 w 42"/>
                <a:gd name="T31" fmla="*/ 3 h 3"/>
                <a:gd name="T32" fmla="*/ 11 w 42"/>
                <a:gd name="T33" fmla="*/ 3 h 3"/>
                <a:gd name="T34" fmla="*/ 12 w 42"/>
                <a:gd name="T35" fmla="*/ 3 h 3"/>
                <a:gd name="T36" fmla="*/ 13 w 42"/>
                <a:gd name="T37" fmla="*/ 3 h 3"/>
                <a:gd name="T38" fmla="*/ 13 w 42"/>
                <a:gd name="T39" fmla="*/ 3 h 3"/>
                <a:gd name="T40" fmla="*/ 14 w 42"/>
                <a:gd name="T41" fmla="*/ 3 h 3"/>
                <a:gd name="T42" fmla="*/ 15 w 42"/>
                <a:gd name="T43" fmla="*/ 3 h 3"/>
                <a:gd name="T44" fmla="*/ 15 w 42"/>
                <a:gd name="T45" fmla="*/ 3 h 3"/>
                <a:gd name="T46" fmla="*/ 15 w 42"/>
                <a:gd name="T47" fmla="*/ 3 h 3"/>
                <a:gd name="T48" fmla="*/ 17 w 42"/>
                <a:gd name="T49" fmla="*/ 3 h 3"/>
                <a:gd name="T50" fmla="*/ 17 w 42"/>
                <a:gd name="T51" fmla="*/ 3 h 3"/>
                <a:gd name="T52" fmla="*/ 18 w 42"/>
                <a:gd name="T53" fmla="*/ 3 h 3"/>
                <a:gd name="T54" fmla="*/ 19 w 42"/>
                <a:gd name="T55" fmla="*/ 3 h 3"/>
                <a:gd name="T56" fmla="*/ 19 w 42"/>
                <a:gd name="T57" fmla="*/ 3 h 3"/>
                <a:gd name="T58" fmla="*/ 20 w 42"/>
                <a:gd name="T59" fmla="*/ 3 h 3"/>
                <a:gd name="T60" fmla="*/ 21 w 42"/>
                <a:gd name="T61" fmla="*/ 2 h 3"/>
                <a:gd name="T62" fmla="*/ 21 w 42"/>
                <a:gd name="T63" fmla="*/ 2 h 3"/>
                <a:gd name="T64" fmla="*/ 22 w 42"/>
                <a:gd name="T65" fmla="*/ 2 h 3"/>
                <a:gd name="T66" fmla="*/ 23 w 42"/>
                <a:gd name="T67" fmla="*/ 2 h 3"/>
                <a:gd name="T68" fmla="*/ 23 w 42"/>
                <a:gd name="T69" fmla="*/ 2 h 3"/>
                <a:gd name="T70" fmla="*/ 24 w 42"/>
                <a:gd name="T71" fmla="*/ 2 h 3"/>
                <a:gd name="T72" fmla="*/ 25 w 42"/>
                <a:gd name="T73" fmla="*/ 2 h 3"/>
                <a:gd name="T74" fmla="*/ 25 w 42"/>
                <a:gd name="T75" fmla="*/ 2 h 3"/>
                <a:gd name="T76" fmla="*/ 26 w 42"/>
                <a:gd name="T77" fmla="*/ 2 h 3"/>
                <a:gd name="T78" fmla="*/ 27 w 42"/>
                <a:gd name="T79" fmla="*/ 2 h 3"/>
                <a:gd name="T80" fmla="*/ 27 w 42"/>
                <a:gd name="T81" fmla="*/ 2 h 3"/>
                <a:gd name="T82" fmla="*/ 28 w 42"/>
                <a:gd name="T83" fmla="*/ 2 h 3"/>
                <a:gd name="T84" fmla="*/ 29 w 42"/>
                <a:gd name="T85" fmla="*/ 2 h 3"/>
                <a:gd name="T86" fmla="*/ 29 w 42"/>
                <a:gd name="T87" fmla="*/ 2 h 3"/>
                <a:gd name="T88" fmla="*/ 29 w 42"/>
                <a:gd name="T89" fmla="*/ 2 h 3"/>
                <a:gd name="T90" fmla="*/ 34 w 42"/>
                <a:gd name="T91" fmla="*/ 1 h 3"/>
                <a:gd name="T92" fmla="*/ 35 w 42"/>
                <a:gd name="T93" fmla="*/ 1 h 3"/>
                <a:gd name="T94" fmla="*/ 35 w 42"/>
                <a:gd name="T95" fmla="*/ 1 h 3"/>
                <a:gd name="T96" fmla="*/ 36 w 42"/>
                <a:gd name="T97" fmla="*/ 1 h 3"/>
                <a:gd name="T98" fmla="*/ 37 w 42"/>
                <a:gd name="T99" fmla="*/ 1 h 3"/>
                <a:gd name="T100" fmla="*/ 37 w 42"/>
                <a:gd name="T101" fmla="*/ 1 h 3"/>
                <a:gd name="T102" fmla="*/ 38 w 42"/>
                <a:gd name="T103" fmla="*/ 1 h 3"/>
                <a:gd name="T104" fmla="*/ 39 w 42"/>
                <a:gd name="T105" fmla="*/ 1 h 3"/>
                <a:gd name="T106" fmla="*/ 39 w 42"/>
                <a:gd name="T107" fmla="*/ 1 h 3"/>
                <a:gd name="T108" fmla="*/ 40 w 42"/>
                <a:gd name="T109" fmla="*/ 1 h 3"/>
                <a:gd name="T110" fmla="*/ 41 w 42"/>
                <a:gd name="T111" fmla="*/ 1 h 3"/>
                <a:gd name="T112" fmla="*/ 41 w 42"/>
                <a:gd name="T113" fmla="*/ 0 h 3"/>
                <a:gd name="T114" fmla="*/ 42 w 42"/>
                <a:gd name="T115" fmla="*/ 0 h 3"/>
                <a:gd name="T116" fmla="*/ 42 w 42"/>
                <a:gd name="T1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
                  <a:moveTo>
                    <a:pt x="0" y="3"/>
                  </a:moveTo>
                  <a:cubicBezTo>
                    <a:pt x="0" y="3"/>
                    <a:pt x="0" y="3"/>
                    <a:pt x="0" y="3"/>
                  </a:cubicBezTo>
                  <a:cubicBezTo>
                    <a:pt x="0" y="3"/>
                    <a:pt x="0" y="3"/>
                    <a:pt x="0" y="3"/>
                  </a:cubicBezTo>
                  <a:moveTo>
                    <a:pt x="1" y="3"/>
                  </a:moveTo>
                  <a:cubicBezTo>
                    <a:pt x="0" y="3"/>
                    <a:pt x="0" y="3"/>
                    <a:pt x="0" y="3"/>
                  </a:cubicBezTo>
                  <a:cubicBezTo>
                    <a:pt x="0" y="3"/>
                    <a:pt x="0" y="3"/>
                    <a:pt x="1" y="3"/>
                  </a:cubicBezTo>
                  <a:moveTo>
                    <a:pt x="1" y="3"/>
                  </a:moveTo>
                  <a:cubicBezTo>
                    <a:pt x="1" y="3"/>
                    <a:pt x="1" y="3"/>
                    <a:pt x="1" y="3"/>
                  </a:cubicBezTo>
                  <a:cubicBezTo>
                    <a:pt x="1" y="3"/>
                    <a:pt x="1" y="3"/>
                    <a:pt x="1" y="3"/>
                  </a:cubicBezTo>
                  <a:moveTo>
                    <a:pt x="2" y="3"/>
                  </a:moveTo>
                  <a:cubicBezTo>
                    <a:pt x="1" y="3"/>
                    <a:pt x="1" y="3"/>
                    <a:pt x="1" y="3"/>
                  </a:cubicBezTo>
                  <a:cubicBezTo>
                    <a:pt x="1" y="3"/>
                    <a:pt x="1" y="3"/>
                    <a:pt x="2" y="3"/>
                  </a:cubicBezTo>
                  <a:moveTo>
                    <a:pt x="2" y="3"/>
                  </a:moveTo>
                  <a:cubicBezTo>
                    <a:pt x="2" y="3"/>
                    <a:pt x="2" y="3"/>
                    <a:pt x="2" y="3"/>
                  </a:cubicBezTo>
                  <a:cubicBezTo>
                    <a:pt x="2" y="3"/>
                    <a:pt x="2" y="3"/>
                    <a:pt x="2" y="3"/>
                  </a:cubicBezTo>
                  <a:moveTo>
                    <a:pt x="3" y="3"/>
                  </a:moveTo>
                  <a:cubicBezTo>
                    <a:pt x="2" y="3"/>
                    <a:pt x="2" y="3"/>
                    <a:pt x="2" y="3"/>
                  </a:cubicBezTo>
                  <a:cubicBezTo>
                    <a:pt x="2" y="3"/>
                    <a:pt x="2" y="3"/>
                    <a:pt x="3" y="3"/>
                  </a:cubicBezTo>
                  <a:moveTo>
                    <a:pt x="3" y="3"/>
                  </a:moveTo>
                  <a:cubicBezTo>
                    <a:pt x="3" y="3"/>
                    <a:pt x="3" y="3"/>
                    <a:pt x="3" y="3"/>
                  </a:cubicBezTo>
                  <a:cubicBezTo>
                    <a:pt x="3" y="3"/>
                    <a:pt x="3" y="3"/>
                    <a:pt x="3" y="3"/>
                  </a:cubicBezTo>
                  <a:moveTo>
                    <a:pt x="4" y="3"/>
                  </a:moveTo>
                  <a:cubicBezTo>
                    <a:pt x="3" y="3"/>
                    <a:pt x="3" y="3"/>
                    <a:pt x="3" y="3"/>
                  </a:cubicBezTo>
                  <a:cubicBezTo>
                    <a:pt x="3" y="3"/>
                    <a:pt x="3" y="3"/>
                    <a:pt x="4" y="3"/>
                  </a:cubicBezTo>
                  <a:moveTo>
                    <a:pt x="4" y="3"/>
                  </a:moveTo>
                  <a:cubicBezTo>
                    <a:pt x="4" y="3"/>
                    <a:pt x="4" y="3"/>
                    <a:pt x="4" y="3"/>
                  </a:cubicBezTo>
                  <a:cubicBezTo>
                    <a:pt x="4" y="3"/>
                    <a:pt x="4" y="3"/>
                    <a:pt x="4" y="3"/>
                  </a:cubicBezTo>
                  <a:moveTo>
                    <a:pt x="5" y="3"/>
                  </a:moveTo>
                  <a:cubicBezTo>
                    <a:pt x="4" y="3"/>
                    <a:pt x="4" y="3"/>
                    <a:pt x="4" y="3"/>
                  </a:cubicBezTo>
                  <a:cubicBezTo>
                    <a:pt x="4" y="3"/>
                    <a:pt x="4" y="3"/>
                    <a:pt x="5" y="3"/>
                  </a:cubicBezTo>
                  <a:moveTo>
                    <a:pt x="5" y="3"/>
                  </a:moveTo>
                  <a:cubicBezTo>
                    <a:pt x="5" y="3"/>
                    <a:pt x="5" y="3"/>
                    <a:pt x="5" y="3"/>
                  </a:cubicBezTo>
                  <a:cubicBezTo>
                    <a:pt x="5" y="3"/>
                    <a:pt x="5" y="3"/>
                    <a:pt x="5" y="3"/>
                  </a:cubicBezTo>
                  <a:moveTo>
                    <a:pt x="6" y="3"/>
                  </a:moveTo>
                  <a:cubicBezTo>
                    <a:pt x="5" y="3"/>
                    <a:pt x="5" y="3"/>
                    <a:pt x="5" y="3"/>
                  </a:cubicBezTo>
                  <a:cubicBezTo>
                    <a:pt x="5" y="3"/>
                    <a:pt x="6" y="3"/>
                    <a:pt x="6" y="3"/>
                  </a:cubicBezTo>
                  <a:moveTo>
                    <a:pt x="6" y="3"/>
                  </a:moveTo>
                  <a:cubicBezTo>
                    <a:pt x="6" y="3"/>
                    <a:pt x="6" y="3"/>
                    <a:pt x="6" y="3"/>
                  </a:cubicBezTo>
                  <a:cubicBezTo>
                    <a:pt x="6" y="3"/>
                    <a:pt x="6" y="3"/>
                    <a:pt x="6" y="3"/>
                  </a:cubicBezTo>
                  <a:moveTo>
                    <a:pt x="7" y="3"/>
                  </a:moveTo>
                  <a:cubicBezTo>
                    <a:pt x="6" y="3"/>
                    <a:pt x="6" y="3"/>
                    <a:pt x="6" y="3"/>
                  </a:cubicBezTo>
                  <a:cubicBezTo>
                    <a:pt x="6" y="3"/>
                    <a:pt x="6" y="3"/>
                    <a:pt x="7" y="3"/>
                  </a:cubicBezTo>
                  <a:moveTo>
                    <a:pt x="7" y="3"/>
                  </a:moveTo>
                  <a:cubicBezTo>
                    <a:pt x="7" y="3"/>
                    <a:pt x="7" y="3"/>
                    <a:pt x="7" y="3"/>
                  </a:cubicBezTo>
                  <a:cubicBezTo>
                    <a:pt x="7" y="3"/>
                    <a:pt x="7" y="3"/>
                    <a:pt x="7" y="3"/>
                  </a:cubicBezTo>
                  <a:moveTo>
                    <a:pt x="8" y="3"/>
                  </a:moveTo>
                  <a:cubicBezTo>
                    <a:pt x="8" y="3"/>
                    <a:pt x="7" y="3"/>
                    <a:pt x="7" y="3"/>
                  </a:cubicBezTo>
                  <a:cubicBezTo>
                    <a:pt x="7" y="3"/>
                    <a:pt x="8" y="3"/>
                    <a:pt x="8" y="3"/>
                  </a:cubicBezTo>
                  <a:moveTo>
                    <a:pt x="8" y="3"/>
                  </a:moveTo>
                  <a:cubicBezTo>
                    <a:pt x="8" y="3"/>
                    <a:pt x="8" y="3"/>
                    <a:pt x="8" y="3"/>
                  </a:cubicBezTo>
                  <a:cubicBezTo>
                    <a:pt x="8" y="3"/>
                    <a:pt x="8" y="3"/>
                    <a:pt x="8" y="3"/>
                  </a:cubicBezTo>
                  <a:moveTo>
                    <a:pt x="9" y="3"/>
                  </a:moveTo>
                  <a:cubicBezTo>
                    <a:pt x="9" y="3"/>
                    <a:pt x="8" y="3"/>
                    <a:pt x="8" y="3"/>
                  </a:cubicBezTo>
                  <a:cubicBezTo>
                    <a:pt x="8" y="3"/>
                    <a:pt x="9" y="3"/>
                    <a:pt x="9" y="3"/>
                  </a:cubicBezTo>
                  <a:moveTo>
                    <a:pt x="9" y="3"/>
                  </a:moveTo>
                  <a:cubicBezTo>
                    <a:pt x="9" y="3"/>
                    <a:pt x="9" y="3"/>
                    <a:pt x="9" y="3"/>
                  </a:cubicBezTo>
                  <a:cubicBezTo>
                    <a:pt x="9" y="3"/>
                    <a:pt x="9" y="3"/>
                    <a:pt x="9" y="3"/>
                  </a:cubicBezTo>
                  <a:moveTo>
                    <a:pt x="10" y="3"/>
                  </a:moveTo>
                  <a:cubicBezTo>
                    <a:pt x="10" y="3"/>
                    <a:pt x="9" y="3"/>
                    <a:pt x="9" y="3"/>
                  </a:cubicBezTo>
                  <a:cubicBezTo>
                    <a:pt x="9" y="3"/>
                    <a:pt x="10" y="3"/>
                    <a:pt x="10" y="3"/>
                  </a:cubicBezTo>
                  <a:moveTo>
                    <a:pt x="10" y="3"/>
                  </a:moveTo>
                  <a:cubicBezTo>
                    <a:pt x="10" y="3"/>
                    <a:pt x="10" y="3"/>
                    <a:pt x="10" y="3"/>
                  </a:cubicBezTo>
                  <a:cubicBezTo>
                    <a:pt x="10" y="3"/>
                    <a:pt x="10" y="3"/>
                    <a:pt x="10" y="3"/>
                  </a:cubicBezTo>
                  <a:moveTo>
                    <a:pt x="11" y="3"/>
                  </a:moveTo>
                  <a:cubicBezTo>
                    <a:pt x="11" y="3"/>
                    <a:pt x="10" y="3"/>
                    <a:pt x="10" y="3"/>
                  </a:cubicBezTo>
                  <a:cubicBezTo>
                    <a:pt x="10" y="3"/>
                    <a:pt x="10" y="3"/>
                    <a:pt x="11" y="3"/>
                  </a:cubicBezTo>
                  <a:moveTo>
                    <a:pt x="11" y="3"/>
                  </a:moveTo>
                  <a:cubicBezTo>
                    <a:pt x="11" y="3"/>
                    <a:pt x="11" y="3"/>
                    <a:pt x="11" y="3"/>
                  </a:cubicBezTo>
                  <a:cubicBezTo>
                    <a:pt x="11" y="3"/>
                    <a:pt x="11" y="3"/>
                    <a:pt x="11" y="3"/>
                  </a:cubicBezTo>
                  <a:moveTo>
                    <a:pt x="12" y="3"/>
                  </a:moveTo>
                  <a:cubicBezTo>
                    <a:pt x="12" y="3"/>
                    <a:pt x="11" y="3"/>
                    <a:pt x="11" y="3"/>
                  </a:cubicBezTo>
                  <a:cubicBezTo>
                    <a:pt x="11" y="3"/>
                    <a:pt x="12" y="3"/>
                    <a:pt x="12" y="3"/>
                  </a:cubicBezTo>
                  <a:moveTo>
                    <a:pt x="12" y="3"/>
                  </a:moveTo>
                  <a:cubicBezTo>
                    <a:pt x="12" y="3"/>
                    <a:pt x="12" y="3"/>
                    <a:pt x="12" y="3"/>
                  </a:cubicBezTo>
                  <a:cubicBezTo>
                    <a:pt x="12" y="3"/>
                    <a:pt x="12" y="3"/>
                    <a:pt x="12" y="3"/>
                  </a:cubicBezTo>
                  <a:moveTo>
                    <a:pt x="13" y="3"/>
                  </a:moveTo>
                  <a:cubicBezTo>
                    <a:pt x="13" y="3"/>
                    <a:pt x="12" y="3"/>
                    <a:pt x="12" y="3"/>
                  </a:cubicBezTo>
                  <a:cubicBezTo>
                    <a:pt x="12" y="3"/>
                    <a:pt x="13" y="3"/>
                    <a:pt x="13" y="3"/>
                  </a:cubicBezTo>
                  <a:moveTo>
                    <a:pt x="13" y="3"/>
                  </a:moveTo>
                  <a:cubicBezTo>
                    <a:pt x="13" y="3"/>
                    <a:pt x="13" y="3"/>
                    <a:pt x="13" y="3"/>
                  </a:cubicBezTo>
                  <a:cubicBezTo>
                    <a:pt x="13" y="3"/>
                    <a:pt x="13" y="3"/>
                    <a:pt x="13" y="3"/>
                  </a:cubicBezTo>
                  <a:moveTo>
                    <a:pt x="14" y="3"/>
                  </a:moveTo>
                  <a:cubicBezTo>
                    <a:pt x="13" y="3"/>
                    <a:pt x="13" y="3"/>
                    <a:pt x="13" y="3"/>
                  </a:cubicBezTo>
                  <a:cubicBezTo>
                    <a:pt x="13" y="3"/>
                    <a:pt x="14" y="3"/>
                    <a:pt x="14" y="3"/>
                  </a:cubicBezTo>
                  <a:moveTo>
                    <a:pt x="14" y="3"/>
                  </a:moveTo>
                  <a:cubicBezTo>
                    <a:pt x="14" y="3"/>
                    <a:pt x="14" y="3"/>
                    <a:pt x="14" y="3"/>
                  </a:cubicBezTo>
                  <a:cubicBezTo>
                    <a:pt x="14" y="3"/>
                    <a:pt x="14" y="3"/>
                    <a:pt x="14" y="3"/>
                  </a:cubicBezTo>
                  <a:moveTo>
                    <a:pt x="15" y="3"/>
                  </a:moveTo>
                  <a:cubicBezTo>
                    <a:pt x="14" y="3"/>
                    <a:pt x="14" y="3"/>
                    <a:pt x="14" y="3"/>
                  </a:cubicBezTo>
                  <a:cubicBezTo>
                    <a:pt x="14" y="3"/>
                    <a:pt x="14" y="3"/>
                    <a:pt x="15" y="3"/>
                  </a:cubicBezTo>
                  <a:moveTo>
                    <a:pt x="15" y="3"/>
                  </a:moveTo>
                  <a:cubicBezTo>
                    <a:pt x="15" y="3"/>
                    <a:pt x="15" y="3"/>
                    <a:pt x="15" y="3"/>
                  </a:cubicBezTo>
                  <a:cubicBezTo>
                    <a:pt x="15" y="3"/>
                    <a:pt x="15" y="3"/>
                    <a:pt x="15" y="3"/>
                  </a:cubicBezTo>
                  <a:moveTo>
                    <a:pt x="15" y="3"/>
                  </a:moveTo>
                  <a:cubicBezTo>
                    <a:pt x="15" y="3"/>
                    <a:pt x="15" y="3"/>
                    <a:pt x="15" y="3"/>
                  </a:cubicBezTo>
                  <a:cubicBezTo>
                    <a:pt x="15" y="3"/>
                    <a:pt x="15" y="3"/>
                    <a:pt x="15" y="3"/>
                  </a:cubicBezTo>
                  <a:moveTo>
                    <a:pt x="16" y="3"/>
                  </a:moveTo>
                  <a:cubicBezTo>
                    <a:pt x="16" y="3"/>
                    <a:pt x="16" y="3"/>
                    <a:pt x="16" y="3"/>
                  </a:cubicBezTo>
                  <a:cubicBezTo>
                    <a:pt x="16" y="3"/>
                    <a:pt x="16" y="3"/>
                    <a:pt x="16" y="3"/>
                  </a:cubicBezTo>
                  <a:moveTo>
                    <a:pt x="17" y="3"/>
                  </a:moveTo>
                  <a:cubicBezTo>
                    <a:pt x="17" y="3"/>
                    <a:pt x="17" y="3"/>
                    <a:pt x="17" y="3"/>
                  </a:cubicBezTo>
                  <a:cubicBezTo>
                    <a:pt x="17" y="3"/>
                    <a:pt x="17" y="3"/>
                    <a:pt x="17" y="3"/>
                  </a:cubicBezTo>
                  <a:moveTo>
                    <a:pt x="17" y="3"/>
                  </a:moveTo>
                  <a:cubicBezTo>
                    <a:pt x="17" y="3"/>
                    <a:pt x="17" y="3"/>
                    <a:pt x="17" y="3"/>
                  </a:cubicBezTo>
                  <a:cubicBezTo>
                    <a:pt x="17" y="3"/>
                    <a:pt x="17" y="3"/>
                    <a:pt x="17" y="3"/>
                  </a:cubicBezTo>
                  <a:moveTo>
                    <a:pt x="18" y="3"/>
                  </a:moveTo>
                  <a:cubicBezTo>
                    <a:pt x="18" y="3"/>
                    <a:pt x="18" y="3"/>
                    <a:pt x="18" y="3"/>
                  </a:cubicBezTo>
                  <a:cubicBezTo>
                    <a:pt x="18" y="3"/>
                    <a:pt x="18" y="3"/>
                    <a:pt x="18" y="3"/>
                  </a:cubicBezTo>
                  <a:moveTo>
                    <a:pt x="18" y="3"/>
                  </a:moveTo>
                  <a:cubicBezTo>
                    <a:pt x="18" y="3"/>
                    <a:pt x="18" y="3"/>
                    <a:pt x="18" y="3"/>
                  </a:cubicBezTo>
                  <a:cubicBezTo>
                    <a:pt x="18" y="3"/>
                    <a:pt x="18" y="3"/>
                    <a:pt x="18" y="3"/>
                  </a:cubicBezTo>
                  <a:moveTo>
                    <a:pt x="19" y="3"/>
                  </a:moveTo>
                  <a:cubicBezTo>
                    <a:pt x="19" y="3"/>
                    <a:pt x="19" y="3"/>
                    <a:pt x="19" y="3"/>
                  </a:cubicBezTo>
                  <a:cubicBezTo>
                    <a:pt x="19" y="3"/>
                    <a:pt x="19" y="3"/>
                    <a:pt x="19" y="3"/>
                  </a:cubicBezTo>
                  <a:moveTo>
                    <a:pt x="19" y="3"/>
                  </a:moveTo>
                  <a:cubicBezTo>
                    <a:pt x="19" y="3"/>
                    <a:pt x="19" y="3"/>
                    <a:pt x="19" y="3"/>
                  </a:cubicBezTo>
                  <a:cubicBezTo>
                    <a:pt x="19" y="3"/>
                    <a:pt x="19" y="3"/>
                    <a:pt x="19" y="3"/>
                  </a:cubicBezTo>
                  <a:moveTo>
                    <a:pt x="20" y="3"/>
                  </a:moveTo>
                  <a:cubicBezTo>
                    <a:pt x="20" y="3"/>
                    <a:pt x="20" y="3"/>
                    <a:pt x="20" y="3"/>
                  </a:cubicBezTo>
                  <a:cubicBezTo>
                    <a:pt x="20" y="3"/>
                    <a:pt x="20" y="3"/>
                    <a:pt x="20" y="3"/>
                  </a:cubicBezTo>
                  <a:moveTo>
                    <a:pt x="20" y="3"/>
                  </a:moveTo>
                  <a:cubicBezTo>
                    <a:pt x="20" y="3"/>
                    <a:pt x="20" y="3"/>
                    <a:pt x="20" y="3"/>
                  </a:cubicBezTo>
                  <a:cubicBezTo>
                    <a:pt x="20" y="3"/>
                    <a:pt x="20" y="3"/>
                    <a:pt x="20" y="3"/>
                  </a:cubicBezTo>
                  <a:moveTo>
                    <a:pt x="21" y="2"/>
                  </a:moveTo>
                  <a:cubicBezTo>
                    <a:pt x="21" y="2"/>
                    <a:pt x="21" y="2"/>
                    <a:pt x="21" y="2"/>
                  </a:cubicBezTo>
                  <a:cubicBezTo>
                    <a:pt x="21" y="2"/>
                    <a:pt x="21" y="2"/>
                    <a:pt x="21" y="2"/>
                  </a:cubicBezTo>
                  <a:moveTo>
                    <a:pt x="21" y="2"/>
                  </a:moveTo>
                  <a:cubicBezTo>
                    <a:pt x="21" y="2"/>
                    <a:pt x="21" y="2"/>
                    <a:pt x="21" y="2"/>
                  </a:cubicBezTo>
                  <a:cubicBezTo>
                    <a:pt x="21" y="2"/>
                    <a:pt x="21" y="2"/>
                    <a:pt x="21" y="2"/>
                  </a:cubicBezTo>
                  <a:moveTo>
                    <a:pt x="22" y="2"/>
                  </a:moveTo>
                  <a:cubicBezTo>
                    <a:pt x="22" y="2"/>
                    <a:pt x="22" y="2"/>
                    <a:pt x="22" y="2"/>
                  </a:cubicBezTo>
                  <a:cubicBezTo>
                    <a:pt x="22" y="2"/>
                    <a:pt x="22" y="2"/>
                    <a:pt x="22" y="2"/>
                  </a:cubicBezTo>
                  <a:moveTo>
                    <a:pt x="22" y="2"/>
                  </a:moveTo>
                  <a:cubicBezTo>
                    <a:pt x="22" y="2"/>
                    <a:pt x="22" y="2"/>
                    <a:pt x="22" y="2"/>
                  </a:cubicBezTo>
                  <a:cubicBezTo>
                    <a:pt x="22" y="2"/>
                    <a:pt x="22" y="2"/>
                    <a:pt x="22" y="2"/>
                  </a:cubicBezTo>
                  <a:moveTo>
                    <a:pt x="23" y="2"/>
                  </a:moveTo>
                  <a:cubicBezTo>
                    <a:pt x="23" y="2"/>
                    <a:pt x="23" y="2"/>
                    <a:pt x="23" y="2"/>
                  </a:cubicBezTo>
                  <a:cubicBezTo>
                    <a:pt x="23" y="2"/>
                    <a:pt x="23" y="2"/>
                    <a:pt x="23" y="2"/>
                  </a:cubicBezTo>
                  <a:moveTo>
                    <a:pt x="23" y="2"/>
                  </a:moveTo>
                  <a:cubicBezTo>
                    <a:pt x="23" y="2"/>
                    <a:pt x="23" y="2"/>
                    <a:pt x="23" y="2"/>
                  </a:cubicBezTo>
                  <a:cubicBezTo>
                    <a:pt x="23" y="2"/>
                    <a:pt x="23" y="2"/>
                    <a:pt x="23" y="2"/>
                  </a:cubicBezTo>
                  <a:moveTo>
                    <a:pt x="24" y="2"/>
                  </a:moveTo>
                  <a:cubicBezTo>
                    <a:pt x="24" y="2"/>
                    <a:pt x="24" y="2"/>
                    <a:pt x="24" y="2"/>
                  </a:cubicBezTo>
                  <a:cubicBezTo>
                    <a:pt x="24" y="2"/>
                    <a:pt x="24" y="2"/>
                    <a:pt x="24" y="2"/>
                  </a:cubicBezTo>
                  <a:moveTo>
                    <a:pt x="24" y="2"/>
                  </a:moveTo>
                  <a:cubicBezTo>
                    <a:pt x="24" y="2"/>
                    <a:pt x="24" y="2"/>
                    <a:pt x="24" y="2"/>
                  </a:cubicBezTo>
                  <a:cubicBezTo>
                    <a:pt x="24" y="2"/>
                    <a:pt x="24" y="2"/>
                    <a:pt x="24" y="2"/>
                  </a:cubicBezTo>
                  <a:moveTo>
                    <a:pt x="25" y="2"/>
                  </a:moveTo>
                  <a:cubicBezTo>
                    <a:pt x="25" y="2"/>
                    <a:pt x="25" y="2"/>
                    <a:pt x="25" y="2"/>
                  </a:cubicBezTo>
                  <a:cubicBezTo>
                    <a:pt x="25" y="2"/>
                    <a:pt x="25" y="2"/>
                    <a:pt x="25" y="2"/>
                  </a:cubicBezTo>
                  <a:moveTo>
                    <a:pt x="25" y="2"/>
                  </a:moveTo>
                  <a:cubicBezTo>
                    <a:pt x="25" y="2"/>
                    <a:pt x="25" y="2"/>
                    <a:pt x="25" y="2"/>
                  </a:cubicBezTo>
                  <a:cubicBezTo>
                    <a:pt x="25" y="2"/>
                    <a:pt x="25" y="2"/>
                    <a:pt x="25" y="2"/>
                  </a:cubicBezTo>
                  <a:moveTo>
                    <a:pt x="26" y="2"/>
                  </a:moveTo>
                  <a:cubicBezTo>
                    <a:pt x="26" y="2"/>
                    <a:pt x="26" y="2"/>
                    <a:pt x="26" y="2"/>
                  </a:cubicBezTo>
                  <a:cubicBezTo>
                    <a:pt x="26" y="2"/>
                    <a:pt x="26" y="2"/>
                    <a:pt x="26" y="2"/>
                  </a:cubicBezTo>
                  <a:moveTo>
                    <a:pt x="26" y="2"/>
                  </a:moveTo>
                  <a:cubicBezTo>
                    <a:pt x="26" y="2"/>
                    <a:pt x="26" y="2"/>
                    <a:pt x="26" y="2"/>
                  </a:cubicBezTo>
                  <a:cubicBezTo>
                    <a:pt x="26" y="2"/>
                    <a:pt x="26" y="2"/>
                    <a:pt x="26" y="2"/>
                  </a:cubicBezTo>
                  <a:moveTo>
                    <a:pt x="27" y="2"/>
                  </a:moveTo>
                  <a:cubicBezTo>
                    <a:pt x="27" y="2"/>
                    <a:pt x="27" y="2"/>
                    <a:pt x="26" y="2"/>
                  </a:cubicBezTo>
                  <a:cubicBezTo>
                    <a:pt x="27" y="2"/>
                    <a:pt x="27" y="2"/>
                    <a:pt x="27" y="2"/>
                  </a:cubicBezTo>
                  <a:moveTo>
                    <a:pt x="27" y="2"/>
                  </a:moveTo>
                  <a:cubicBezTo>
                    <a:pt x="27" y="2"/>
                    <a:pt x="27" y="2"/>
                    <a:pt x="27" y="2"/>
                  </a:cubicBezTo>
                  <a:cubicBezTo>
                    <a:pt x="27" y="2"/>
                    <a:pt x="27" y="2"/>
                    <a:pt x="27" y="2"/>
                  </a:cubicBezTo>
                  <a:moveTo>
                    <a:pt x="28" y="2"/>
                  </a:moveTo>
                  <a:cubicBezTo>
                    <a:pt x="28" y="2"/>
                    <a:pt x="28" y="2"/>
                    <a:pt x="27" y="2"/>
                  </a:cubicBezTo>
                  <a:cubicBezTo>
                    <a:pt x="28" y="2"/>
                    <a:pt x="28" y="2"/>
                    <a:pt x="28" y="2"/>
                  </a:cubicBezTo>
                  <a:moveTo>
                    <a:pt x="28" y="2"/>
                  </a:moveTo>
                  <a:cubicBezTo>
                    <a:pt x="28" y="2"/>
                    <a:pt x="28" y="2"/>
                    <a:pt x="28" y="2"/>
                  </a:cubicBezTo>
                  <a:cubicBezTo>
                    <a:pt x="28" y="2"/>
                    <a:pt x="28" y="2"/>
                    <a:pt x="28" y="2"/>
                  </a:cubicBezTo>
                  <a:moveTo>
                    <a:pt x="29" y="2"/>
                  </a:moveTo>
                  <a:cubicBezTo>
                    <a:pt x="29" y="2"/>
                    <a:pt x="29" y="2"/>
                    <a:pt x="28" y="2"/>
                  </a:cubicBezTo>
                  <a:cubicBezTo>
                    <a:pt x="29" y="2"/>
                    <a:pt x="29" y="2"/>
                    <a:pt x="29" y="2"/>
                  </a:cubicBezTo>
                  <a:moveTo>
                    <a:pt x="29" y="2"/>
                  </a:moveTo>
                  <a:cubicBezTo>
                    <a:pt x="29" y="2"/>
                    <a:pt x="29" y="2"/>
                    <a:pt x="29" y="2"/>
                  </a:cubicBezTo>
                  <a:cubicBezTo>
                    <a:pt x="29" y="2"/>
                    <a:pt x="29" y="2"/>
                    <a:pt x="29" y="2"/>
                  </a:cubicBezTo>
                  <a:moveTo>
                    <a:pt x="29" y="2"/>
                  </a:moveTo>
                  <a:cubicBezTo>
                    <a:pt x="29" y="2"/>
                    <a:pt x="29" y="2"/>
                    <a:pt x="29" y="2"/>
                  </a:cubicBezTo>
                  <a:cubicBezTo>
                    <a:pt x="29" y="2"/>
                    <a:pt x="29" y="2"/>
                    <a:pt x="29" y="2"/>
                  </a:cubicBezTo>
                  <a:moveTo>
                    <a:pt x="30" y="2"/>
                  </a:moveTo>
                  <a:cubicBezTo>
                    <a:pt x="30" y="2"/>
                    <a:pt x="30" y="2"/>
                    <a:pt x="30" y="2"/>
                  </a:cubicBezTo>
                  <a:cubicBezTo>
                    <a:pt x="30" y="2"/>
                    <a:pt x="30" y="2"/>
                    <a:pt x="30" y="2"/>
                  </a:cubicBezTo>
                  <a:moveTo>
                    <a:pt x="34" y="1"/>
                  </a:moveTo>
                  <a:cubicBezTo>
                    <a:pt x="34" y="1"/>
                    <a:pt x="34" y="1"/>
                    <a:pt x="34" y="1"/>
                  </a:cubicBezTo>
                  <a:cubicBezTo>
                    <a:pt x="34" y="1"/>
                    <a:pt x="34" y="1"/>
                    <a:pt x="34" y="1"/>
                  </a:cubicBezTo>
                  <a:moveTo>
                    <a:pt x="35" y="1"/>
                  </a:moveTo>
                  <a:cubicBezTo>
                    <a:pt x="35" y="1"/>
                    <a:pt x="35" y="1"/>
                    <a:pt x="35" y="1"/>
                  </a:cubicBezTo>
                  <a:cubicBezTo>
                    <a:pt x="35" y="1"/>
                    <a:pt x="35" y="1"/>
                    <a:pt x="35" y="1"/>
                  </a:cubicBezTo>
                  <a:moveTo>
                    <a:pt x="35" y="1"/>
                  </a:moveTo>
                  <a:cubicBezTo>
                    <a:pt x="35" y="1"/>
                    <a:pt x="35" y="1"/>
                    <a:pt x="35" y="1"/>
                  </a:cubicBezTo>
                  <a:cubicBezTo>
                    <a:pt x="35" y="1"/>
                    <a:pt x="35" y="1"/>
                    <a:pt x="35" y="1"/>
                  </a:cubicBezTo>
                  <a:moveTo>
                    <a:pt x="36" y="1"/>
                  </a:moveTo>
                  <a:cubicBezTo>
                    <a:pt x="36" y="1"/>
                    <a:pt x="36" y="1"/>
                    <a:pt x="36" y="1"/>
                  </a:cubicBezTo>
                  <a:cubicBezTo>
                    <a:pt x="36" y="1"/>
                    <a:pt x="36" y="1"/>
                    <a:pt x="36" y="1"/>
                  </a:cubicBezTo>
                  <a:moveTo>
                    <a:pt x="36" y="1"/>
                  </a:moveTo>
                  <a:cubicBezTo>
                    <a:pt x="36" y="1"/>
                    <a:pt x="36" y="1"/>
                    <a:pt x="36" y="1"/>
                  </a:cubicBezTo>
                  <a:cubicBezTo>
                    <a:pt x="36" y="1"/>
                    <a:pt x="36" y="1"/>
                    <a:pt x="36" y="1"/>
                  </a:cubicBezTo>
                  <a:moveTo>
                    <a:pt x="37" y="1"/>
                  </a:moveTo>
                  <a:cubicBezTo>
                    <a:pt x="37" y="1"/>
                    <a:pt x="37" y="1"/>
                    <a:pt x="37" y="1"/>
                  </a:cubicBezTo>
                  <a:cubicBezTo>
                    <a:pt x="37" y="1"/>
                    <a:pt x="37" y="1"/>
                    <a:pt x="37" y="1"/>
                  </a:cubicBezTo>
                  <a:moveTo>
                    <a:pt x="37" y="1"/>
                  </a:moveTo>
                  <a:cubicBezTo>
                    <a:pt x="37" y="1"/>
                    <a:pt x="37" y="1"/>
                    <a:pt x="37" y="1"/>
                  </a:cubicBezTo>
                  <a:cubicBezTo>
                    <a:pt x="37" y="1"/>
                    <a:pt x="37" y="1"/>
                    <a:pt x="37" y="1"/>
                  </a:cubicBezTo>
                  <a:moveTo>
                    <a:pt x="38" y="1"/>
                  </a:moveTo>
                  <a:cubicBezTo>
                    <a:pt x="38" y="1"/>
                    <a:pt x="38" y="1"/>
                    <a:pt x="38" y="1"/>
                  </a:cubicBezTo>
                  <a:cubicBezTo>
                    <a:pt x="38" y="1"/>
                    <a:pt x="38" y="1"/>
                    <a:pt x="38" y="1"/>
                  </a:cubicBezTo>
                  <a:moveTo>
                    <a:pt x="38" y="1"/>
                  </a:moveTo>
                  <a:cubicBezTo>
                    <a:pt x="38" y="1"/>
                    <a:pt x="38" y="1"/>
                    <a:pt x="38" y="1"/>
                  </a:cubicBezTo>
                  <a:cubicBezTo>
                    <a:pt x="38" y="1"/>
                    <a:pt x="38" y="1"/>
                    <a:pt x="38" y="1"/>
                  </a:cubicBezTo>
                  <a:moveTo>
                    <a:pt x="39" y="1"/>
                  </a:moveTo>
                  <a:cubicBezTo>
                    <a:pt x="39" y="1"/>
                    <a:pt x="39" y="1"/>
                    <a:pt x="39" y="1"/>
                  </a:cubicBezTo>
                  <a:cubicBezTo>
                    <a:pt x="39" y="1"/>
                    <a:pt x="39" y="1"/>
                    <a:pt x="39" y="1"/>
                  </a:cubicBezTo>
                  <a:moveTo>
                    <a:pt x="39" y="1"/>
                  </a:moveTo>
                  <a:cubicBezTo>
                    <a:pt x="39" y="1"/>
                    <a:pt x="39" y="1"/>
                    <a:pt x="39" y="1"/>
                  </a:cubicBezTo>
                  <a:cubicBezTo>
                    <a:pt x="39" y="1"/>
                    <a:pt x="39" y="1"/>
                    <a:pt x="39" y="1"/>
                  </a:cubicBezTo>
                  <a:moveTo>
                    <a:pt x="40" y="1"/>
                  </a:moveTo>
                  <a:cubicBezTo>
                    <a:pt x="40" y="1"/>
                    <a:pt x="40" y="1"/>
                    <a:pt x="40" y="1"/>
                  </a:cubicBezTo>
                  <a:cubicBezTo>
                    <a:pt x="40" y="1"/>
                    <a:pt x="40" y="1"/>
                    <a:pt x="40" y="1"/>
                  </a:cubicBezTo>
                  <a:moveTo>
                    <a:pt x="40" y="1"/>
                  </a:moveTo>
                  <a:cubicBezTo>
                    <a:pt x="40" y="1"/>
                    <a:pt x="40" y="1"/>
                    <a:pt x="40" y="1"/>
                  </a:cubicBezTo>
                  <a:cubicBezTo>
                    <a:pt x="40" y="1"/>
                    <a:pt x="40" y="1"/>
                    <a:pt x="40" y="1"/>
                  </a:cubicBezTo>
                  <a:moveTo>
                    <a:pt x="41" y="1"/>
                  </a:moveTo>
                  <a:cubicBezTo>
                    <a:pt x="41" y="1"/>
                    <a:pt x="41" y="1"/>
                    <a:pt x="41" y="1"/>
                  </a:cubicBezTo>
                  <a:cubicBezTo>
                    <a:pt x="41" y="1"/>
                    <a:pt x="41" y="1"/>
                    <a:pt x="41" y="1"/>
                  </a:cubicBezTo>
                  <a:moveTo>
                    <a:pt x="41" y="0"/>
                  </a:moveTo>
                  <a:cubicBezTo>
                    <a:pt x="41" y="0"/>
                    <a:pt x="41" y="0"/>
                    <a:pt x="41" y="0"/>
                  </a:cubicBezTo>
                  <a:cubicBezTo>
                    <a:pt x="41" y="0"/>
                    <a:pt x="41" y="0"/>
                    <a:pt x="41" y="0"/>
                  </a:cubicBezTo>
                  <a:moveTo>
                    <a:pt x="42" y="0"/>
                  </a:moveTo>
                  <a:cubicBezTo>
                    <a:pt x="42" y="0"/>
                    <a:pt x="41" y="0"/>
                    <a:pt x="41" y="0"/>
                  </a:cubicBezTo>
                  <a:cubicBezTo>
                    <a:pt x="41" y="0"/>
                    <a:pt x="42" y="0"/>
                    <a:pt x="42" y="0"/>
                  </a:cubicBezTo>
                  <a:moveTo>
                    <a:pt x="42" y="0"/>
                  </a:moveTo>
                  <a:cubicBezTo>
                    <a:pt x="42" y="0"/>
                    <a:pt x="42" y="0"/>
                    <a:pt x="42" y="0"/>
                  </a:cubicBezTo>
                  <a:cubicBezTo>
                    <a:pt x="42" y="0"/>
                    <a:pt x="42" y="0"/>
                    <a:pt x="42" y="0"/>
                  </a:cubicBezTo>
                  <a:moveTo>
                    <a:pt x="42" y="0"/>
                  </a:moveTo>
                  <a:cubicBezTo>
                    <a:pt x="42" y="0"/>
                    <a:pt x="42" y="0"/>
                    <a:pt x="42" y="0"/>
                  </a:cubicBezTo>
                  <a:cubicBezTo>
                    <a:pt x="42" y="0"/>
                    <a:pt x="42" y="0"/>
                    <a:pt x="42" y="0"/>
                  </a:cubicBezTo>
                </a:path>
              </a:pathLst>
            </a:custGeom>
            <a:solidFill>
              <a:srgbClr val="CEE6F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Freeform 146"/>
            <p:cNvSpPr/>
            <p:nvPr/>
          </p:nvSpPr>
          <p:spPr bwMode="auto">
            <a:xfrm>
              <a:off x="3457575" y="2546350"/>
              <a:ext cx="809625" cy="973138"/>
            </a:xfrm>
            <a:custGeom>
              <a:avLst/>
              <a:gdLst>
                <a:gd name="T0" fmla="*/ 126 w 472"/>
                <a:gd name="T1" fmla="*/ 71 h 567"/>
                <a:gd name="T2" fmla="*/ 68 w 472"/>
                <a:gd name="T3" fmla="*/ 88 h 567"/>
                <a:gd name="T4" fmla="*/ 4 w 472"/>
                <a:gd name="T5" fmla="*/ 149 h 567"/>
                <a:gd name="T6" fmla="*/ 51 w 472"/>
                <a:gd name="T7" fmla="*/ 490 h 567"/>
                <a:gd name="T8" fmla="*/ 157 w 472"/>
                <a:gd name="T9" fmla="*/ 567 h 567"/>
                <a:gd name="T10" fmla="*/ 158 w 472"/>
                <a:gd name="T11" fmla="*/ 567 h 567"/>
                <a:gd name="T12" fmla="*/ 158 w 472"/>
                <a:gd name="T13" fmla="*/ 567 h 567"/>
                <a:gd name="T14" fmla="*/ 159 w 472"/>
                <a:gd name="T15" fmla="*/ 567 h 567"/>
                <a:gd name="T16" fmla="*/ 160 w 472"/>
                <a:gd name="T17" fmla="*/ 567 h 567"/>
                <a:gd name="T18" fmla="*/ 161 w 472"/>
                <a:gd name="T19" fmla="*/ 567 h 567"/>
                <a:gd name="T20" fmla="*/ 161 w 472"/>
                <a:gd name="T21" fmla="*/ 567 h 567"/>
                <a:gd name="T22" fmla="*/ 162 w 472"/>
                <a:gd name="T23" fmla="*/ 567 h 567"/>
                <a:gd name="T24" fmla="*/ 163 w 472"/>
                <a:gd name="T25" fmla="*/ 567 h 567"/>
                <a:gd name="T26" fmla="*/ 164 w 472"/>
                <a:gd name="T27" fmla="*/ 567 h 567"/>
                <a:gd name="T28" fmla="*/ 164 w 472"/>
                <a:gd name="T29" fmla="*/ 567 h 567"/>
                <a:gd name="T30" fmla="*/ 165 w 472"/>
                <a:gd name="T31" fmla="*/ 567 h 567"/>
                <a:gd name="T32" fmla="*/ 166 w 472"/>
                <a:gd name="T33" fmla="*/ 567 h 567"/>
                <a:gd name="T34" fmla="*/ 167 w 472"/>
                <a:gd name="T35" fmla="*/ 567 h 567"/>
                <a:gd name="T36" fmla="*/ 167 w 472"/>
                <a:gd name="T37" fmla="*/ 567 h 567"/>
                <a:gd name="T38" fmla="*/ 168 w 472"/>
                <a:gd name="T39" fmla="*/ 567 h 567"/>
                <a:gd name="T40" fmla="*/ 169 w 472"/>
                <a:gd name="T41" fmla="*/ 567 h 567"/>
                <a:gd name="T42" fmla="*/ 170 w 472"/>
                <a:gd name="T43" fmla="*/ 567 h 567"/>
                <a:gd name="T44" fmla="*/ 170 w 472"/>
                <a:gd name="T45" fmla="*/ 567 h 567"/>
                <a:gd name="T46" fmla="*/ 171 w 472"/>
                <a:gd name="T47" fmla="*/ 567 h 567"/>
                <a:gd name="T48" fmla="*/ 172 w 472"/>
                <a:gd name="T49" fmla="*/ 567 h 567"/>
                <a:gd name="T50" fmla="*/ 172 w 472"/>
                <a:gd name="T51" fmla="*/ 567 h 567"/>
                <a:gd name="T52" fmla="*/ 174 w 472"/>
                <a:gd name="T53" fmla="*/ 567 h 567"/>
                <a:gd name="T54" fmla="*/ 174 w 472"/>
                <a:gd name="T55" fmla="*/ 567 h 567"/>
                <a:gd name="T56" fmla="*/ 175 w 472"/>
                <a:gd name="T57" fmla="*/ 567 h 567"/>
                <a:gd name="T58" fmla="*/ 176 w 472"/>
                <a:gd name="T59" fmla="*/ 567 h 567"/>
                <a:gd name="T60" fmla="*/ 177 w 472"/>
                <a:gd name="T61" fmla="*/ 567 h 567"/>
                <a:gd name="T62" fmla="*/ 177 w 472"/>
                <a:gd name="T63" fmla="*/ 567 h 567"/>
                <a:gd name="T64" fmla="*/ 178 w 472"/>
                <a:gd name="T65" fmla="*/ 566 h 567"/>
                <a:gd name="T66" fmla="*/ 179 w 472"/>
                <a:gd name="T67" fmla="*/ 566 h 567"/>
                <a:gd name="T68" fmla="*/ 180 w 472"/>
                <a:gd name="T69" fmla="*/ 566 h 567"/>
                <a:gd name="T70" fmla="*/ 180 w 472"/>
                <a:gd name="T71" fmla="*/ 566 h 567"/>
                <a:gd name="T72" fmla="*/ 181 w 472"/>
                <a:gd name="T73" fmla="*/ 566 h 567"/>
                <a:gd name="T74" fmla="*/ 182 w 472"/>
                <a:gd name="T75" fmla="*/ 566 h 567"/>
                <a:gd name="T76" fmla="*/ 183 w 472"/>
                <a:gd name="T77" fmla="*/ 566 h 567"/>
                <a:gd name="T78" fmla="*/ 183 w 472"/>
                <a:gd name="T79" fmla="*/ 566 h 567"/>
                <a:gd name="T80" fmla="*/ 184 w 472"/>
                <a:gd name="T81" fmla="*/ 566 h 567"/>
                <a:gd name="T82" fmla="*/ 185 w 472"/>
                <a:gd name="T83" fmla="*/ 566 h 567"/>
                <a:gd name="T84" fmla="*/ 185 w 472"/>
                <a:gd name="T85" fmla="*/ 566 h 567"/>
                <a:gd name="T86" fmla="*/ 186 w 472"/>
                <a:gd name="T87" fmla="*/ 566 h 567"/>
                <a:gd name="T88" fmla="*/ 187 w 472"/>
                <a:gd name="T89" fmla="*/ 566 h 567"/>
                <a:gd name="T90" fmla="*/ 191 w 472"/>
                <a:gd name="T91" fmla="*/ 565 h 567"/>
                <a:gd name="T92" fmla="*/ 192 w 472"/>
                <a:gd name="T93" fmla="*/ 565 h 567"/>
                <a:gd name="T94" fmla="*/ 193 w 472"/>
                <a:gd name="T95" fmla="*/ 565 h 567"/>
                <a:gd name="T96" fmla="*/ 194 w 472"/>
                <a:gd name="T97" fmla="*/ 565 h 567"/>
                <a:gd name="T98" fmla="*/ 194 w 472"/>
                <a:gd name="T99" fmla="*/ 565 h 567"/>
                <a:gd name="T100" fmla="*/ 195 w 472"/>
                <a:gd name="T101" fmla="*/ 565 h 567"/>
                <a:gd name="T102" fmla="*/ 196 w 472"/>
                <a:gd name="T103" fmla="*/ 565 h 567"/>
                <a:gd name="T104" fmla="*/ 197 w 472"/>
                <a:gd name="T105" fmla="*/ 565 h 567"/>
                <a:gd name="T106" fmla="*/ 197 w 472"/>
                <a:gd name="T107" fmla="*/ 565 h 567"/>
                <a:gd name="T108" fmla="*/ 198 w 472"/>
                <a:gd name="T109" fmla="*/ 564 h 567"/>
                <a:gd name="T110" fmla="*/ 199 w 472"/>
                <a:gd name="T111" fmla="*/ 564 h 567"/>
                <a:gd name="T112" fmla="*/ 199 w 472"/>
                <a:gd name="T113" fmla="*/ 564 h 567"/>
                <a:gd name="T114" fmla="*/ 311 w 472"/>
                <a:gd name="T115" fmla="*/ 108 h 567"/>
                <a:gd name="T116" fmla="*/ 225 w 472"/>
                <a:gd name="T117" fmla="*/ 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2" h="567">
                  <a:moveTo>
                    <a:pt x="156" y="0"/>
                  </a:moveTo>
                  <a:cubicBezTo>
                    <a:pt x="154" y="0"/>
                    <a:pt x="151" y="0"/>
                    <a:pt x="149" y="0"/>
                  </a:cubicBezTo>
                  <a:cubicBezTo>
                    <a:pt x="115" y="7"/>
                    <a:pt x="105" y="46"/>
                    <a:pt x="126" y="71"/>
                  </a:cubicBezTo>
                  <a:cubicBezTo>
                    <a:pt x="118" y="71"/>
                    <a:pt x="107" y="69"/>
                    <a:pt x="98" y="69"/>
                  </a:cubicBezTo>
                  <a:cubicBezTo>
                    <a:pt x="93" y="69"/>
                    <a:pt x="88" y="70"/>
                    <a:pt x="84" y="71"/>
                  </a:cubicBezTo>
                  <a:cubicBezTo>
                    <a:pt x="70" y="71"/>
                    <a:pt x="74" y="84"/>
                    <a:pt x="68" y="88"/>
                  </a:cubicBezTo>
                  <a:cubicBezTo>
                    <a:pt x="67" y="89"/>
                    <a:pt x="64" y="90"/>
                    <a:pt x="60" y="90"/>
                  </a:cubicBezTo>
                  <a:cubicBezTo>
                    <a:pt x="53" y="90"/>
                    <a:pt x="44" y="88"/>
                    <a:pt x="40" y="88"/>
                  </a:cubicBezTo>
                  <a:cubicBezTo>
                    <a:pt x="2" y="88"/>
                    <a:pt x="4" y="121"/>
                    <a:pt x="4" y="149"/>
                  </a:cubicBezTo>
                  <a:cubicBezTo>
                    <a:pt x="4" y="230"/>
                    <a:pt x="4" y="312"/>
                    <a:pt x="4" y="393"/>
                  </a:cubicBezTo>
                  <a:cubicBezTo>
                    <a:pt x="4" y="418"/>
                    <a:pt x="0" y="440"/>
                    <a:pt x="19" y="458"/>
                  </a:cubicBezTo>
                  <a:cubicBezTo>
                    <a:pt x="30" y="469"/>
                    <a:pt x="40" y="480"/>
                    <a:pt x="51" y="490"/>
                  </a:cubicBezTo>
                  <a:cubicBezTo>
                    <a:pt x="58" y="497"/>
                    <a:pt x="87" y="527"/>
                    <a:pt x="125" y="566"/>
                  </a:cubicBezTo>
                  <a:cubicBezTo>
                    <a:pt x="135" y="567"/>
                    <a:pt x="146" y="567"/>
                    <a:pt x="157" y="567"/>
                  </a:cubicBezTo>
                  <a:cubicBezTo>
                    <a:pt x="157" y="567"/>
                    <a:pt x="157" y="567"/>
                    <a:pt x="157" y="567"/>
                  </a:cubicBezTo>
                  <a:cubicBezTo>
                    <a:pt x="157" y="567"/>
                    <a:pt x="157" y="567"/>
                    <a:pt x="157" y="567"/>
                  </a:cubicBezTo>
                  <a:cubicBezTo>
                    <a:pt x="157" y="567"/>
                    <a:pt x="157" y="567"/>
                    <a:pt x="157" y="567"/>
                  </a:cubicBezTo>
                  <a:cubicBezTo>
                    <a:pt x="157" y="567"/>
                    <a:pt x="157" y="567"/>
                    <a:pt x="158" y="567"/>
                  </a:cubicBezTo>
                  <a:cubicBezTo>
                    <a:pt x="158" y="567"/>
                    <a:pt x="158" y="567"/>
                    <a:pt x="158" y="567"/>
                  </a:cubicBezTo>
                  <a:cubicBezTo>
                    <a:pt x="158" y="567"/>
                    <a:pt x="158" y="567"/>
                    <a:pt x="158" y="567"/>
                  </a:cubicBezTo>
                  <a:cubicBezTo>
                    <a:pt x="158" y="567"/>
                    <a:pt x="158" y="567"/>
                    <a:pt x="158" y="567"/>
                  </a:cubicBezTo>
                  <a:cubicBezTo>
                    <a:pt x="158" y="567"/>
                    <a:pt x="158" y="567"/>
                    <a:pt x="159" y="567"/>
                  </a:cubicBezTo>
                  <a:cubicBezTo>
                    <a:pt x="159" y="567"/>
                    <a:pt x="159" y="567"/>
                    <a:pt x="159" y="567"/>
                  </a:cubicBezTo>
                  <a:cubicBezTo>
                    <a:pt x="159" y="567"/>
                    <a:pt x="159" y="567"/>
                    <a:pt x="159" y="567"/>
                  </a:cubicBezTo>
                  <a:cubicBezTo>
                    <a:pt x="159" y="567"/>
                    <a:pt x="159" y="567"/>
                    <a:pt x="159" y="567"/>
                  </a:cubicBezTo>
                  <a:cubicBezTo>
                    <a:pt x="159" y="567"/>
                    <a:pt x="159" y="567"/>
                    <a:pt x="160" y="567"/>
                  </a:cubicBezTo>
                  <a:cubicBezTo>
                    <a:pt x="160" y="567"/>
                    <a:pt x="160" y="567"/>
                    <a:pt x="160" y="567"/>
                  </a:cubicBezTo>
                  <a:cubicBezTo>
                    <a:pt x="160" y="567"/>
                    <a:pt x="160" y="567"/>
                    <a:pt x="160" y="567"/>
                  </a:cubicBezTo>
                  <a:cubicBezTo>
                    <a:pt x="160" y="567"/>
                    <a:pt x="160" y="567"/>
                    <a:pt x="160" y="567"/>
                  </a:cubicBezTo>
                  <a:cubicBezTo>
                    <a:pt x="160" y="567"/>
                    <a:pt x="160" y="567"/>
                    <a:pt x="161" y="567"/>
                  </a:cubicBezTo>
                  <a:cubicBezTo>
                    <a:pt x="161" y="567"/>
                    <a:pt x="161" y="567"/>
                    <a:pt x="161" y="567"/>
                  </a:cubicBezTo>
                  <a:cubicBezTo>
                    <a:pt x="161" y="567"/>
                    <a:pt x="161" y="567"/>
                    <a:pt x="161" y="567"/>
                  </a:cubicBezTo>
                  <a:cubicBezTo>
                    <a:pt x="161" y="567"/>
                    <a:pt x="161" y="567"/>
                    <a:pt x="161" y="567"/>
                  </a:cubicBezTo>
                  <a:cubicBezTo>
                    <a:pt x="161" y="567"/>
                    <a:pt x="161" y="567"/>
                    <a:pt x="162" y="567"/>
                  </a:cubicBezTo>
                  <a:cubicBezTo>
                    <a:pt x="162" y="567"/>
                    <a:pt x="162" y="567"/>
                    <a:pt x="162" y="567"/>
                  </a:cubicBezTo>
                  <a:cubicBezTo>
                    <a:pt x="162" y="567"/>
                    <a:pt x="162" y="567"/>
                    <a:pt x="162" y="567"/>
                  </a:cubicBezTo>
                  <a:cubicBezTo>
                    <a:pt x="162" y="567"/>
                    <a:pt x="162" y="567"/>
                    <a:pt x="162" y="567"/>
                  </a:cubicBezTo>
                  <a:cubicBezTo>
                    <a:pt x="162" y="567"/>
                    <a:pt x="162" y="567"/>
                    <a:pt x="163" y="567"/>
                  </a:cubicBezTo>
                  <a:cubicBezTo>
                    <a:pt x="163" y="567"/>
                    <a:pt x="163" y="567"/>
                    <a:pt x="163" y="567"/>
                  </a:cubicBezTo>
                  <a:cubicBezTo>
                    <a:pt x="163" y="567"/>
                    <a:pt x="163" y="567"/>
                    <a:pt x="163" y="567"/>
                  </a:cubicBezTo>
                  <a:cubicBezTo>
                    <a:pt x="163" y="567"/>
                    <a:pt x="163" y="567"/>
                    <a:pt x="163" y="567"/>
                  </a:cubicBezTo>
                  <a:cubicBezTo>
                    <a:pt x="163" y="567"/>
                    <a:pt x="163" y="567"/>
                    <a:pt x="164" y="567"/>
                  </a:cubicBezTo>
                  <a:cubicBezTo>
                    <a:pt x="164" y="567"/>
                    <a:pt x="164" y="567"/>
                    <a:pt x="164" y="567"/>
                  </a:cubicBezTo>
                  <a:cubicBezTo>
                    <a:pt x="164" y="567"/>
                    <a:pt x="164" y="567"/>
                    <a:pt x="164" y="567"/>
                  </a:cubicBezTo>
                  <a:cubicBezTo>
                    <a:pt x="164" y="567"/>
                    <a:pt x="164" y="567"/>
                    <a:pt x="164" y="567"/>
                  </a:cubicBezTo>
                  <a:cubicBezTo>
                    <a:pt x="164" y="567"/>
                    <a:pt x="165" y="567"/>
                    <a:pt x="165" y="567"/>
                  </a:cubicBezTo>
                  <a:cubicBezTo>
                    <a:pt x="165" y="567"/>
                    <a:pt x="165" y="567"/>
                    <a:pt x="165" y="567"/>
                  </a:cubicBezTo>
                  <a:cubicBezTo>
                    <a:pt x="165" y="567"/>
                    <a:pt x="165" y="567"/>
                    <a:pt x="165" y="567"/>
                  </a:cubicBezTo>
                  <a:cubicBezTo>
                    <a:pt x="165" y="567"/>
                    <a:pt x="165" y="567"/>
                    <a:pt x="165" y="567"/>
                  </a:cubicBezTo>
                  <a:cubicBezTo>
                    <a:pt x="165" y="567"/>
                    <a:pt x="166" y="567"/>
                    <a:pt x="166" y="567"/>
                  </a:cubicBezTo>
                  <a:cubicBezTo>
                    <a:pt x="166" y="567"/>
                    <a:pt x="166" y="567"/>
                    <a:pt x="166" y="567"/>
                  </a:cubicBezTo>
                  <a:cubicBezTo>
                    <a:pt x="166" y="567"/>
                    <a:pt x="166" y="567"/>
                    <a:pt x="166" y="567"/>
                  </a:cubicBezTo>
                  <a:cubicBezTo>
                    <a:pt x="166" y="567"/>
                    <a:pt x="166" y="567"/>
                    <a:pt x="166" y="567"/>
                  </a:cubicBezTo>
                  <a:cubicBezTo>
                    <a:pt x="166" y="567"/>
                    <a:pt x="167" y="567"/>
                    <a:pt x="167" y="567"/>
                  </a:cubicBezTo>
                  <a:cubicBezTo>
                    <a:pt x="167" y="567"/>
                    <a:pt x="167" y="567"/>
                    <a:pt x="167" y="567"/>
                  </a:cubicBezTo>
                  <a:cubicBezTo>
                    <a:pt x="167" y="567"/>
                    <a:pt x="167" y="567"/>
                    <a:pt x="167" y="567"/>
                  </a:cubicBezTo>
                  <a:cubicBezTo>
                    <a:pt x="167" y="567"/>
                    <a:pt x="167" y="567"/>
                    <a:pt x="167" y="567"/>
                  </a:cubicBezTo>
                  <a:cubicBezTo>
                    <a:pt x="167" y="567"/>
                    <a:pt x="168" y="567"/>
                    <a:pt x="168" y="567"/>
                  </a:cubicBezTo>
                  <a:cubicBezTo>
                    <a:pt x="168" y="567"/>
                    <a:pt x="168" y="567"/>
                    <a:pt x="168" y="567"/>
                  </a:cubicBezTo>
                  <a:cubicBezTo>
                    <a:pt x="168" y="567"/>
                    <a:pt x="168" y="567"/>
                    <a:pt x="168" y="567"/>
                  </a:cubicBezTo>
                  <a:cubicBezTo>
                    <a:pt x="168" y="567"/>
                    <a:pt x="168" y="567"/>
                    <a:pt x="168" y="567"/>
                  </a:cubicBezTo>
                  <a:cubicBezTo>
                    <a:pt x="168" y="567"/>
                    <a:pt x="169" y="567"/>
                    <a:pt x="169" y="567"/>
                  </a:cubicBezTo>
                  <a:cubicBezTo>
                    <a:pt x="169" y="567"/>
                    <a:pt x="169" y="567"/>
                    <a:pt x="169" y="567"/>
                  </a:cubicBezTo>
                  <a:cubicBezTo>
                    <a:pt x="169" y="567"/>
                    <a:pt x="169" y="567"/>
                    <a:pt x="169" y="567"/>
                  </a:cubicBezTo>
                  <a:cubicBezTo>
                    <a:pt x="169" y="567"/>
                    <a:pt x="169" y="567"/>
                    <a:pt x="169" y="567"/>
                  </a:cubicBezTo>
                  <a:cubicBezTo>
                    <a:pt x="169" y="567"/>
                    <a:pt x="170" y="567"/>
                    <a:pt x="170" y="567"/>
                  </a:cubicBezTo>
                  <a:cubicBezTo>
                    <a:pt x="170" y="567"/>
                    <a:pt x="170" y="567"/>
                    <a:pt x="170" y="567"/>
                  </a:cubicBezTo>
                  <a:cubicBezTo>
                    <a:pt x="170" y="567"/>
                    <a:pt x="170" y="567"/>
                    <a:pt x="170" y="567"/>
                  </a:cubicBezTo>
                  <a:cubicBezTo>
                    <a:pt x="170" y="567"/>
                    <a:pt x="170" y="567"/>
                    <a:pt x="170" y="567"/>
                  </a:cubicBezTo>
                  <a:cubicBezTo>
                    <a:pt x="170" y="567"/>
                    <a:pt x="170" y="567"/>
                    <a:pt x="171" y="567"/>
                  </a:cubicBezTo>
                  <a:cubicBezTo>
                    <a:pt x="171" y="567"/>
                    <a:pt x="171" y="567"/>
                    <a:pt x="171" y="567"/>
                  </a:cubicBezTo>
                  <a:cubicBezTo>
                    <a:pt x="171" y="567"/>
                    <a:pt x="171" y="567"/>
                    <a:pt x="171" y="567"/>
                  </a:cubicBezTo>
                  <a:cubicBezTo>
                    <a:pt x="171" y="567"/>
                    <a:pt x="171" y="567"/>
                    <a:pt x="171" y="567"/>
                  </a:cubicBezTo>
                  <a:cubicBezTo>
                    <a:pt x="171" y="567"/>
                    <a:pt x="171" y="567"/>
                    <a:pt x="172" y="567"/>
                  </a:cubicBezTo>
                  <a:cubicBezTo>
                    <a:pt x="172" y="567"/>
                    <a:pt x="172" y="567"/>
                    <a:pt x="172" y="567"/>
                  </a:cubicBezTo>
                  <a:cubicBezTo>
                    <a:pt x="172" y="567"/>
                    <a:pt x="172" y="567"/>
                    <a:pt x="172" y="567"/>
                  </a:cubicBezTo>
                  <a:cubicBezTo>
                    <a:pt x="172" y="567"/>
                    <a:pt x="172" y="567"/>
                    <a:pt x="172" y="567"/>
                  </a:cubicBezTo>
                  <a:cubicBezTo>
                    <a:pt x="172" y="567"/>
                    <a:pt x="172" y="567"/>
                    <a:pt x="172" y="567"/>
                  </a:cubicBezTo>
                  <a:cubicBezTo>
                    <a:pt x="173" y="567"/>
                    <a:pt x="173" y="567"/>
                    <a:pt x="173" y="567"/>
                  </a:cubicBezTo>
                  <a:cubicBezTo>
                    <a:pt x="173" y="567"/>
                    <a:pt x="173" y="567"/>
                    <a:pt x="173" y="567"/>
                  </a:cubicBezTo>
                  <a:cubicBezTo>
                    <a:pt x="173" y="567"/>
                    <a:pt x="174" y="567"/>
                    <a:pt x="174" y="567"/>
                  </a:cubicBezTo>
                  <a:cubicBezTo>
                    <a:pt x="174" y="567"/>
                    <a:pt x="174" y="567"/>
                    <a:pt x="174" y="567"/>
                  </a:cubicBezTo>
                  <a:cubicBezTo>
                    <a:pt x="174" y="567"/>
                    <a:pt x="174" y="567"/>
                    <a:pt x="174" y="567"/>
                  </a:cubicBezTo>
                  <a:cubicBezTo>
                    <a:pt x="174" y="567"/>
                    <a:pt x="174" y="567"/>
                    <a:pt x="174" y="567"/>
                  </a:cubicBezTo>
                  <a:cubicBezTo>
                    <a:pt x="174" y="567"/>
                    <a:pt x="175" y="567"/>
                    <a:pt x="175" y="567"/>
                  </a:cubicBezTo>
                  <a:cubicBezTo>
                    <a:pt x="175" y="567"/>
                    <a:pt x="175" y="567"/>
                    <a:pt x="175" y="567"/>
                  </a:cubicBezTo>
                  <a:cubicBezTo>
                    <a:pt x="175" y="567"/>
                    <a:pt x="175" y="567"/>
                    <a:pt x="175" y="567"/>
                  </a:cubicBezTo>
                  <a:cubicBezTo>
                    <a:pt x="175" y="567"/>
                    <a:pt x="175" y="567"/>
                    <a:pt x="175" y="567"/>
                  </a:cubicBezTo>
                  <a:cubicBezTo>
                    <a:pt x="175" y="567"/>
                    <a:pt x="175" y="567"/>
                    <a:pt x="176" y="567"/>
                  </a:cubicBezTo>
                  <a:cubicBezTo>
                    <a:pt x="176" y="567"/>
                    <a:pt x="176" y="567"/>
                    <a:pt x="176" y="567"/>
                  </a:cubicBezTo>
                  <a:cubicBezTo>
                    <a:pt x="176" y="567"/>
                    <a:pt x="176" y="567"/>
                    <a:pt x="176" y="567"/>
                  </a:cubicBezTo>
                  <a:cubicBezTo>
                    <a:pt x="176" y="567"/>
                    <a:pt x="176" y="567"/>
                    <a:pt x="176" y="567"/>
                  </a:cubicBezTo>
                  <a:cubicBezTo>
                    <a:pt x="176" y="567"/>
                    <a:pt x="176" y="567"/>
                    <a:pt x="177" y="567"/>
                  </a:cubicBezTo>
                  <a:cubicBezTo>
                    <a:pt x="177" y="567"/>
                    <a:pt x="177" y="567"/>
                    <a:pt x="177" y="567"/>
                  </a:cubicBezTo>
                  <a:cubicBezTo>
                    <a:pt x="177" y="567"/>
                    <a:pt x="177" y="567"/>
                    <a:pt x="177" y="567"/>
                  </a:cubicBezTo>
                  <a:cubicBezTo>
                    <a:pt x="177" y="567"/>
                    <a:pt x="177" y="567"/>
                    <a:pt x="177" y="567"/>
                  </a:cubicBezTo>
                  <a:cubicBezTo>
                    <a:pt x="177" y="566"/>
                    <a:pt x="177" y="566"/>
                    <a:pt x="178" y="566"/>
                  </a:cubicBezTo>
                  <a:cubicBezTo>
                    <a:pt x="178" y="566"/>
                    <a:pt x="178" y="566"/>
                    <a:pt x="178" y="566"/>
                  </a:cubicBezTo>
                  <a:cubicBezTo>
                    <a:pt x="178" y="566"/>
                    <a:pt x="178" y="566"/>
                    <a:pt x="178" y="566"/>
                  </a:cubicBezTo>
                  <a:cubicBezTo>
                    <a:pt x="178" y="566"/>
                    <a:pt x="178" y="566"/>
                    <a:pt x="178" y="566"/>
                  </a:cubicBezTo>
                  <a:cubicBezTo>
                    <a:pt x="178" y="566"/>
                    <a:pt x="178" y="566"/>
                    <a:pt x="179" y="566"/>
                  </a:cubicBezTo>
                  <a:cubicBezTo>
                    <a:pt x="179" y="566"/>
                    <a:pt x="179" y="566"/>
                    <a:pt x="179" y="566"/>
                  </a:cubicBezTo>
                  <a:cubicBezTo>
                    <a:pt x="179" y="566"/>
                    <a:pt x="179" y="566"/>
                    <a:pt x="179" y="566"/>
                  </a:cubicBezTo>
                  <a:cubicBezTo>
                    <a:pt x="179" y="566"/>
                    <a:pt x="179" y="566"/>
                    <a:pt x="179" y="566"/>
                  </a:cubicBezTo>
                  <a:cubicBezTo>
                    <a:pt x="179" y="566"/>
                    <a:pt x="179" y="566"/>
                    <a:pt x="180" y="566"/>
                  </a:cubicBezTo>
                  <a:cubicBezTo>
                    <a:pt x="180" y="566"/>
                    <a:pt x="180" y="566"/>
                    <a:pt x="180" y="566"/>
                  </a:cubicBezTo>
                  <a:cubicBezTo>
                    <a:pt x="180" y="566"/>
                    <a:pt x="180" y="566"/>
                    <a:pt x="180" y="566"/>
                  </a:cubicBezTo>
                  <a:cubicBezTo>
                    <a:pt x="180" y="566"/>
                    <a:pt x="180" y="566"/>
                    <a:pt x="180" y="566"/>
                  </a:cubicBezTo>
                  <a:cubicBezTo>
                    <a:pt x="180" y="566"/>
                    <a:pt x="180" y="566"/>
                    <a:pt x="181" y="566"/>
                  </a:cubicBezTo>
                  <a:cubicBezTo>
                    <a:pt x="181" y="566"/>
                    <a:pt x="181" y="566"/>
                    <a:pt x="181" y="566"/>
                  </a:cubicBezTo>
                  <a:cubicBezTo>
                    <a:pt x="181" y="566"/>
                    <a:pt x="181" y="566"/>
                    <a:pt x="181" y="566"/>
                  </a:cubicBezTo>
                  <a:cubicBezTo>
                    <a:pt x="181" y="566"/>
                    <a:pt x="181" y="566"/>
                    <a:pt x="181" y="566"/>
                  </a:cubicBezTo>
                  <a:cubicBezTo>
                    <a:pt x="181" y="566"/>
                    <a:pt x="181" y="566"/>
                    <a:pt x="182" y="566"/>
                  </a:cubicBezTo>
                  <a:cubicBezTo>
                    <a:pt x="182" y="566"/>
                    <a:pt x="182" y="566"/>
                    <a:pt x="182" y="566"/>
                  </a:cubicBezTo>
                  <a:cubicBezTo>
                    <a:pt x="182" y="566"/>
                    <a:pt x="182" y="566"/>
                    <a:pt x="182" y="566"/>
                  </a:cubicBezTo>
                  <a:cubicBezTo>
                    <a:pt x="182" y="566"/>
                    <a:pt x="182" y="566"/>
                    <a:pt x="182" y="566"/>
                  </a:cubicBezTo>
                  <a:cubicBezTo>
                    <a:pt x="182" y="566"/>
                    <a:pt x="182" y="566"/>
                    <a:pt x="183" y="566"/>
                  </a:cubicBezTo>
                  <a:cubicBezTo>
                    <a:pt x="183" y="566"/>
                    <a:pt x="183" y="566"/>
                    <a:pt x="183" y="566"/>
                  </a:cubicBezTo>
                  <a:cubicBezTo>
                    <a:pt x="183" y="566"/>
                    <a:pt x="183" y="566"/>
                    <a:pt x="183" y="566"/>
                  </a:cubicBezTo>
                  <a:cubicBezTo>
                    <a:pt x="183" y="566"/>
                    <a:pt x="183" y="566"/>
                    <a:pt x="183" y="566"/>
                  </a:cubicBezTo>
                  <a:cubicBezTo>
                    <a:pt x="183" y="566"/>
                    <a:pt x="183" y="566"/>
                    <a:pt x="183" y="566"/>
                  </a:cubicBezTo>
                  <a:cubicBezTo>
                    <a:pt x="184" y="566"/>
                    <a:pt x="184" y="566"/>
                    <a:pt x="184" y="566"/>
                  </a:cubicBezTo>
                  <a:cubicBezTo>
                    <a:pt x="184" y="566"/>
                    <a:pt x="184" y="566"/>
                    <a:pt x="184" y="566"/>
                  </a:cubicBezTo>
                  <a:cubicBezTo>
                    <a:pt x="184" y="566"/>
                    <a:pt x="184" y="566"/>
                    <a:pt x="184" y="566"/>
                  </a:cubicBezTo>
                  <a:cubicBezTo>
                    <a:pt x="184" y="566"/>
                    <a:pt x="184" y="566"/>
                    <a:pt x="184" y="566"/>
                  </a:cubicBezTo>
                  <a:cubicBezTo>
                    <a:pt x="185" y="566"/>
                    <a:pt x="185" y="566"/>
                    <a:pt x="185" y="566"/>
                  </a:cubicBezTo>
                  <a:cubicBezTo>
                    <a:pt x="185" y="566"/>
                    <a:pt x="185" y="566"/>
                    <a:pt x="185" y="566"/>
                  </a:cubicBezTo>
                  <a:cubicBezTo>
                    <a:pt x="185" y="566"/>
                    <a:pt x="185" y="566"/>
                    <a:pt x="185" y="566"/>
                  </a:cubicBezTo>
                  <a:cubicBezTo>
                    <a:pt x="185" y="566"/>
                    <a:pt x="185" y="566"/>
                    <a:pt x="185" y="566"/>
                  </a:cubicBezTo>
                  <a:cubicBezTo>
                    <a:pt x="186" y="566"/>
                    <a:pt x="186" y="566"/>
                    <a:pt x="186" y="566"/>
                  </a:cubicBezTo>
                  <a:cubicBezTo>
                    <a:pt x="186" y="566"/>
                    <a:pt x="186" y="566"/>
                    <a:pt x="186" y="566"/>
                  </a:cubicBezTo>
                  <a:cubicBezTo>
                    <a:pt x="186" y="566"/>
                    <a:pt x="186" y="566"/>
                    <a:pt x="186" y="566"/>
                  </a:cubicBezTo>
                  <a:cubicBezTo>
                    <a:pt x="186" y="566"/>
                    <a:pt x="186" y="566"/>
                    <a:pt x="186" y="566"/>
                  </a:cubicBezTo>
                  <a:cubicBezTo>
                    <a:pt x="186" y="566"/>
                    <a:pt x="186" y="566"/>
                    <a:pt x="186" y="566"/>
                  </a:cubicBezTo>
                  <a:cubicBezTo>
                    <a:pt x="187" y="566"/>
                    <a:pt x="187" y="566"/>
                    <a:pt x="187" y="566"/>
                  </a:cubicBezTo>
                  <a:cubicBezTo>
                    <a:pt x="187" y="566"/>
                    <a:pt x="187" y="566"/>
                    <a:pt x="187" y="566"/>
                  </a:cubicBezTo>
                  <a:cubicBezTo>
                    <a:pt x="188" y="566"/>
                    <a:pt x="190" y="565"/>
                    <a:pt x="191" y="565"/>
                  </a:cubicBezTo>
                  <a:cubicBezTo>
                    <a:pt x="191" y="565"/>
                    <a:pt x="191" y="565"/>
                    <a:pt x="191" y="565"/>
                  </a:cubicBezTo>
                  <a:cubicBezTo>
                    <a:pt x="191" y="565"/>
                    <a:pt x="192" y="565"/>
                    <a:pt x="192" y="565"/>
                  </a:cubicBezTo>
                  <a:cubicBezTo>
                    <a:pt x="192" y="565"/>
                    <a:pt x="192" y="565"/>
                    <a:pt x="192" y="565"/>
                  </a:cubicBezTo>
                  <a:cubicBezTo>
                    <a:pt x="192" y="565"/>
                    <a:pt x="192" y="565"/>
                    <a:pt x="192" y="565"/>
                  </a:cubicBezTo>
                  <a:cubicBezTo>
                    <a:pt x="192" y="565"/>
                    <a:pt x="192" y="565"/>
                    <a:pt x="192" y="565"/>
                  </a:cubicBezTo>
                  <a:cubicBezTo>
                    <a:pt x="192" y="565"/>
                    <a:pt x="193" y="565"/>
                    <a:pt x="193" y="565"/>
                  </a:cubicBezTo>
                  <a:cubicBezTo>
                    <a:pt x="193" y="565"/>
                    <a:pt x="193" y="565"/>
                    <a:pt x="193" y="565"/>
                  </a:cubicBezTo>
                  <a:cubicBezTo>
                    <a:pt x="193" y="565"/>
                    <a:pt x="193" y="565"/>
                    <a:pt x="193" y="565"/>
                  </a:cubicBezTo>
                  <a:cubicBezTo>
                    <a:pt x="193" y="565"/>
                    <a:pt x="193" y="565"/>
                    <a:pt x="193" y="565"/>
                  </a:cubicBezTo>
                  <a:cubicBezTo>
                    <a:pt x="193" y="565"/>
                    <a:pt x="194" y="565"/>
                    <a:pt x="194" y="565"/>
                  </a:cubicBezTo>
                  <a:cubicBezTo>
                    <a:pt x="194" y="565"/>
                    <a:pt x="194" y="565"/>
                    <a:pt x="194" y="565"/>
                  </a:cubicBezTo>
                  <a:cubicBezTo>
                    <a:pt x="194" y="565"/>
                    <a:pt x="194" y="565"/>
                    <a:pt x="194" y="565"/>
                  </a:cubicBezTo>
                  <a:cubicBezTo>
                    <a:pt x="194" y="565"/>
                    <a:pt x="194" y="565"/>
                    <a:pt x="194" y="565"/>
                  </a:cubicBezTo>
                  <a:cubicBezTo>
                    <a:pt x="194" y="565"/>
                    <a:pt x="194" y="565"/>
                    <a:pt x="195" y="565"/>
                  </a:cubicBezTo>
                  <a:cubicBezTo>
                    <a:pt x="195" y="565"/>
                    <a:pt x="195" y="565"/>
                    <a:pt x="195" y="565"/>
                  </a:cubicBezTo>
                  <a:cubicBezTo>
                    <a:pt x="195" y="565"/>
                    <a:pt x="195" y="565"/>
                    <a:pt x="195" y="565"/>
                  </a:cubicBezTo>
                  <a:cubicBezTo>
                    <a:pt x="195" y="565"/>
                    <a:pt x="195" y="565"/>
                    <a:pt x="195" y="565"/>
                  </a:cubicBezTo>
                  <a:cubicBezTo>
                    <a:pt x="195" y="565"/>
                    <a:pt x="195" y="565"/>
                    <a:pt x="196" y="565"/>
                  </a:cubicBezTo>
                  <a:cubicBezTo>
                    <a:pt x="196" y="565"/>
                    <a:pt x="196" y="565"/>
                    <a:pt x="196" y="565"/>
                  </a:cubicBezTo>
                  <a:cubicBezTo>
                    <a:pt x="196" y="565"/>
                    <a:pt x="196" y="565"/>
                    <a:pt x="196" y="565"/>
                  </a:cubicBezTo>
                  <a:cubicBezTo>
                    <a:pt x="196" y="565"/>
                    <a:pt x="196" y="565"/>
                    <a:pt x="196" y="565"/>
                  </a:cubicBezTo>
                  <a:cubicBezTo>
                    <a:pt x="196" y="565"/>
                    <a:pt x="196" y="565"/>
                    <a:pt x="197" y="565"/>
                  </a:cubicBezTo>
                  <a:cubicBezTo>
                    <a:pt x="197" y="565"/>
                    <a:pt x="197" y="565"/>
                    <a:pt x="197" y="565"/>
                  </a:cubicBezTo>
                  <a:cubicBezTo>
                    <a:pt x="197" y="565"/>
                    <a:pt x="197" y="565"/>
                    <a:pt x="197" y="565"/>
                  </a:cubicBezTo>
                  <a:cubicBezTo>
                    <a:pt x="197" y="565"/>
                    <a:pt x="197" y="565"/>
                    <a:pt x="197" y="565"/>
                  </a:cubicBezTo>
                  <a:cubicBezTo>
                    <a:pt x="197" y="565"/>
                    <a:pt x="197" y="565"/>
                    <a:pt x="198" y="565"/>
                  </a:cubicBezTo>
                  <a:cubicBezTo>
                    <a:pt x="198" y="565"/>
                    <a:pt x="198" y="565"/>
                    <a:pt x="198" y="565"/>
                  </a:cubicBezTo>
                  <a:cubicBezTo>
                    <a:pt x="198" y="565"/>
                    <a:pt x="198" y="565"/>
                    <a:pt x="198" y="564"/>
                  </a:cubicBezTo>
                  <a:cubicBezTo>
                    <a:pt x="198" y="564"/>
                    <a:pt x="198" y="564"/>
                    <a:pt x="198" y="564"/>
                  </a:cubicBezTo>
                  <a:cubicBezTo>
                    <a:pt x="198" y="564"/>
                    <a:pt x="198" y="564"/>
                    <a:pt x="198" y="564"/>
                  </a:cubicBezTo>
                  <a:cubicBezTo>
                    <a:pt x="198" y="564"/>
                    <a:pt x="199" y="564"/>
                    <a:pt x="199" y="564"/>
                  </a:cubicBezTo>
                  <a:cubicBezTo>
                    <a:pt x="199" y="564"/>
                    <a:pt x="199" y="564"/>
                    <a:pt x="199" y="564"/>
                  </a:cubicBezTo>
                  <a:cubicBezTo>
                    <a:pt x="199" y="564"/>
                    <a:pt x="199" y="564"/>
                    <a:pt x="199" y="564"/>
                  </a:cubicBezTo>
                  <a:cubicBezTo>
                    <a:pt x="199" y="564"/>
                    <a:pt x="199" y="564"/>
                    <a:pt x="199" y="564"/>
                  </a:cubicBezTo>
                  <a:cubicBezTo>
                    <a:pt x="199" y="564"/>
                    <a:pt x="199" y="564"/>
                    <a:pt x="199" y="564"/>
                  </a:cubicBezTo>
                  <a:cubicBezTo>
                    <a:pt x="349" y="544"/>
                    <a:pt x="465" y="420"/>
                    <a:pt x="472" y="267"/>
                  </a:cubicBezTo>
                  <a:cubicBezTo>
                    <a:pt x="398" y="193"/>
                    <a:pt x="330" y="126"/>
                    <a:pt x="311" y="108"/>
                  </a:cubicBezTo>
                  <a:cubicBezTo>
                    <a:pt x="302" y="98"/>
                    <a:pt x="292" y="88"/>
                    <a:pt x="278" y="88"/>
                  </a:cubicBezTo>
                  <a:cubicBezTo>
                    <a:pt x="264" y="87"/>
                    <a:pt x="263" y="89"/>
                    <a:pt x="254" y="80"/>
                  </a:cubicBezTo>
                  <a:cubicBezTo>
                    <a:pt x="245" y="70"/>
                    <a:pt x="235" y="60"/>
                    <a:pt x="225" y="51"/>
                  </a:cubicBezTo>
                  <a:cubicBezTo>
                    <a:pt x="215" y="41"/>
                    <a:pt x="206" y="31"/>
                    <a:pt x="196" y="22"/>
                  </a:cubicBezTo>
                  <a:cubicBezTo>
                    <a:pt x="185" y="10"/>
                    <a:pt x="172" y="0"/>
                    <a:pt x="156" y="0"/>
                  </a:cubicBezTo>
                </a:path>
              </a:pathLst>
            </a:custGeom>
            <a:solidFill>
              <a:srgbClr val="77498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Freeform 147"/>
            <p:cNvSpPr>
              <a:spLocks noEditPoints="1"/>
            </p:cNvSpPr>
            <p:nvPr/>
          </p:nvSpPr>
          <p:spPr bwMode="auto">
            <a:xfrm>
              <a:off x="3463925" y="2546350"/>
              <a:ext cx="523875" cy="792163"/>
            </a:xfrm>
            <a:custGeom>
              <a:avLst/>
              <a:gdLst>
                <a:gd name="T0" fmla="*/ 274 w 305"/>
                <a:gd name="T1" fmla="*/ 88 h 462"/>
                <a:gd name="T2" fmla="*/ 238 w 305"/>
                <a:gd name="T3" fmla="*/ 88 h 462"/>
                <a:gd name="T4" fmla="*/ 238 w 305"/>
                <a:gd name="T5" fmla="*/ 85 h 462"/>
                <a:gd name="T6" fmla="*/ 224 w 305"/>
                <a:gd name="T7" fmla="*/ 71 h 462"/>
                <a:gd name="T8" fmla="*/ 182 w 305"/>
                <a:gd name="T9" fmla="*/ 71 h 462"/>
                <a:gd name="T10" fmla="*/ 194 w 305"/>
                <a:gd name="T11" fmla="*/ 42 h 462"/>
                <a:gd name="T12" fmla="*/ 152 w 305"/>
                <a:gd name="T13" fmla="*/ 0 h 462"/>
                <a:gd name="T14" fmla="*/ 110 w 305"/>
                <a:gd name="T15" fmla="*/ 42 h 462"/>
                <a:gd name="T16" fmla="*/ 122 w 305"/>
                <a:gd name="T17" fmla="*/ 71 h 462"/>
                <a:gd name="T18" fmla="*/ 80 w 305"/>
                <a:gd name="T19" fmla="*/ 71 h 462"/>
                <a:gd name="T20" fmla="*/ 64 w 305"/>
                <a:gd name="T21" fmla="*/ 85 h 462"/>
                <a:gd name="T22" fmla="*/ 64 w 305"/>
                <a:gd name="T23" fmla="*/ 88 h 462"/>
                <a:gd name="T24" fmla="*/ 32 w 305"/>
                <a:gd name="T25" fmla="*/ 88 h 462"/>
                <a:gd name="T26" fmla="*/ 0 w 305"/>
                <a:gd name="T27" fmla="*/ 119 h 462"/>
                <a:gd name="T28" fmla="*/ 0 w 305"/>
                <a:gd name="T29" fmla="*/ 430 h 462"/>
                <a:gd name="T30" fmla="*/ 32 w 305"/>
                <a:gd name="T31" fmla="*/ 462 h 462"/>
                <a:gd name="T32" fmla="*/ 274 w 305"/>
                <a:gd name="T33" fmla="*/ 462 h 462"/>
                <a:gd name="T34" fmla="*/ 305 w 305"/>
                <a:gd name="T35" fmla="*/ 430 h 462"/>
                <a:gd name="T36" fmla="*/ 305 w 305"/>
                <a:gd name="T37" fmla="*/ 119 h 462"/>
                <a:gd name="T38" fmla="*/ 274 w 305"/>
                <a:gd name="T39" fmla="*/ 88 h 462"/>
                <a:gd name="T40" fmla="*/ 152 w 305"/>
                <a:gd name="T41" fmla="*/ 25 h 462"/>
                <a:gd name="T42" fmla="*/ 169 w 305"/>
                <a:gd name="T43" fmla="*/ 42 h 462"/>
                <a:gd name="T44" fmla="*/ 152 w 305"/>
                <a:gd name="T45" fmla="*/ 59 h 462"/>
                <a:gd name="T46" fmla="*/ 136 w 305"/>
                <a:gd name="T47" fmla="*/ 42 h 462"/>
                <a:gd name="T48" fmla="*/ 152 w 305"/>
                <a:gd name="T49" fmla="*/ 25 h 462"/>
                <a:gd name="T50" fmla="*/ 267 w 305"/>
                <a:gd name="T51" fmla="*/ 424 h 462"/>
                <a:gd name="T52" fmla="*/ 38 w 305"/>
                <a:gd name="T53" fmla="*/ 424 h 462"/>
                <a:gd name="T54" fmla="*/ 38 w 305"/>
                <a:gd name="T55" fmla="*/ 126 h 462"/>
                <a:gd name="T56" fmla="*/ 64 w 305"/>
                <a:gd name="T57" fmla="*/ 126 h 462"/>
                <a:gd name="T58" fmla="*/ 64 w 305"/>
                <a:gd name="T59" fmla="*/ 128 h 462"/>
                <a:gd name="T60" fmla="*/ 80 w 305"/>
                <a:gd name="T61" fmla="*/ 140 h 462"/>
                <a:gd name="T62" fmla="*/ 224 w 305"/>
                <a:gd name="T63" fmla="*/ 140 h 462"/>
                <a:gd name="T64" fmla="*/ 238 w 305"/>
                <a:gd name="T65" fmla="*/ 128 h 462"/>
                <a:gd name="T66" fmla="*/ 238 w 305"/>
                <a:gd name="T67" fmla="*/ 126 h 462"/>
                <a:gd name="T68" fmla="*/ 267 w 305"/>
                <a:gd name="T69" fmla="*/ 126 h 462"/>
                <a:gd name="T70" fmla="*/ 267 w 305"/>
                <a:gd name="T71" fmla="*/ 42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5" h="462">
                  <a:moveTo>
                    <a:pt x="274" y="88"/>
                  </a:moveTo>
                  <a:cubicBezTo>
                    <a:pt x="238" y="88"/>
                    <a:pt x="238" y="88"/>
                    <a:pt x="238" y="88"/>
                  </a:cubicBezTo>
                  <a:cubicBezTo>
                    <a:pt x="238" y="85"/>
                    <a:pt x="238" y="85"/>
                    <a:pt x="238" y="85"/>
                  </a:cubicBezTo>
                  <a:cubicBezTo>
                    <a:pt x="238" y="78"/>
                    <a:pt x="232" y="71"/>
                    <a:pt x="224" y="71"/>
                  </a:cubicBezTo>
                  <a:cubicBezTo>
                    <a:pt x="182" y="71"/>
                    <a:pt x="182" y="71"/>
                    <a:pt x="182" y="71"/>
                  </a:cubicBezTo>
                  <a:cubicBezTo>
                    <a:pt x="190" y="62"/>
                    <a:pt x="194" y="53"/>
                    <a:pt x="194" y="42"/>
                  </a:cubicBezTo>
                  <a:cubicBezTo>
                    <a:pt x="194" y="18"/>
                    <a:pt x="176" y="0"/>
                    <a:pt x="152" y="0"/>
                  </a:cubicBezTo>
                  <a:cubicBezTo>
                    <a:pt x="129" y="0"/>
                    <a:pt x="110" y="18"/>
                    <a:pt x="110" y="42"/>
                  </a:cubicBezTo>
                  <a:cubicBezTo>
                    <a:pt x="110" y="53"/>
                    <a:pt x="115" y="62"/>
                    <a:pt x="122" y="71"/>
                  </a:cubicBezTo>
                  <a:cubicBezTo>
                    <a:pt x="80" y="71"/>
                    <a:pt x="80" y="71"/>
                    <a:pt x="80" y="71"/>
                  </a:cubicBezTo>
                  <a:cubicBezTo>
                    <a:pt x="73" y="71"/>
                    <a:pt x="64" y="78"/>
                    <a:pt x="64" y="85"/>
                  </a:cubicBezTo>
                  <a:cubicBezTo>
                    <a:pt x="64" y="88"/>
                    <a:pt x="64" y="88"/>
                    <a:pt x="64" y="88"/>
                  </a:cubicBezTo>
                  <a:cubicBezTo>
                    <a:pt x="32" y="88"/>
                    <a:pt x="32" y="88"/>
                    <a:pt x="32" y="88"/>
                  </a:cubicBezTo>
                  <a:cubicBezTo>
                    <a:pt x="15" y="88"/>
                    <a:pt x="0" y="101"/>
                    <a:pt x="0" y="119"/>
                  </a:cubicBezTo>
                  <a:cubicBezTo>
                    <a:pt x="0" y="430"/>
                    <a:pt x="0" y="430"/>
                    <a:pt x="0" y="430"/>
                  </a:cubicBezTo>
                  <a:cubicBezTo>
                    <a:pt x="0" y="448"/>
                    <a:pt x="15" y="462"/>
                    <a:pt x="32" y="462"/>
                  </a:cubicBezTo>
                  <a:cubicBezTo>
                    <a:pt x="274" y="462"/>
                    <a:pt x="274" y="462"/>
                    <a:pt x="274" y="462"/>
                  </a:cubicBezTo>
                  <a:cubicBezTo>
                    <a:pt x="291" y="462"/>
                    <a:pt x="305" y="448"/>
                    <a:pt x="305" y="430"/>
                  </a:cubicBezTo>
                  <a:cubicBezTo>
                    <a:pt x="305" y="119"/>
                    <a:pt x="305" y="119"/>
                    <a:pt x="305" y="119"/>
                  </a:cubicBezTo>
                  <a:cubicBezTo>
                    <a:pt x="305" y="101"/>
                    <a:pt x="291" y="88"/>
                    <a:pt x="274" y="88"/>
                  </a:cubicBezTo>
                  <a:close/>
                  <a:moveTo>
                    <a:pt x="152" y="25"/>
                  </a:moveTo>
                  <a:cubicBezTo>
                    <a:pt x="162" y="25"/>
                    <a:pt x="169" y="33"/>
                    <a:pt x="169" y="42"/>
                  </a:cubicBezTo>
                  <a:cubicBezTo>
                    <a:pt x="169" y="51"/>
                    <a:pt x="162" y="59"/>
                    <a:pt x="152" y="59"/>
                  </a:cubicBezTo>
                  <a:cubicBezTo>
                    <a:pt x="143" y="59"/>
                    <a:pt x="136" y="51"/>
                    <a:pt x="136" y="42"/>
                  </a:cubicBezTo>
                  <a:cubicBezTo>
                    <a:pt x="136" y="33"/>
                    <a:pt x="143" y="25"/>
                    <a:pt x="152" y="25"/>
                  </a:cubicBezTo>
                  <a:close/>
                  <a:moveTo>
                    <a:pt x="267" y="424"/>
                  </a:moveTo>
                  <a:cubicBezTo>
                    <a:pt x="38" y="424"/>
                    <a:pt x="38" y="424"/>
                    <a:pt x="38" y="424"/>
                  </a:cubicBezTo>
                  <a:cubicBezTo>
                    <a:pt x="38" y="126"/>
                    <a:pt x="38" y="126"/>
                    <a:pt x="38" y="126"/>
                  </a:cubicBezTo>
                  <a:cubicBezTo>
                    <a:pt x="64" y="126"/>
                    <a:pt x="64" y="126"/>
                    <a:pt x="64" y="126"/>
                  </a:cubicBezTo>
                  <a:cubicBezTo>
                    <a:pt x="64" y="128"/>
                    <a:pt x="64" y="128"/>
                    <a:pt x="64" y="128"/>
                  </a:cubicBezTo>
                  <a:cubicBezTo>
                    <a:pt x="64" y="135"/>
                    <a:pt x="73" y="140"/>
                    <a:pt x="80" y="140"/>
                  </a:cubicBezTo>
                  <a:cubicBezTo>
                    <a:pt x="224" y="140"/>
                    <a:pt x="224" y="140"/>
                    <a:pt x="224" y="140"/>
                  </a:cubicBezTo>
                  <a:cubicBezTo>
                    <a:pt x="232" y="140"/>
                    <a:pt x="238" y="135"/>
                    <a:pt x="238" y="128"/>
                  </a:cubicBezTo>
                  <a:cubicBezTo>
                    <a:pt x="238" y="126"/>
                    <a:pt x="238" y="126"/>
                    <a:pt x="238" y="126"/>
                  </a:cubicBezTo>
                  <a:cubicBezTo>
                    <a:pt x="267" y="126"/>
                    <a:pt x="267" y="126"/>
                    <a:pt x="267" y="126"/>
                  </a:cubicBezTo>
                  <a:lnTo>
                    <a:pt x="267" y="4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Freeform 148"/>
            <p:cNvSpPr/>
            <p:nvPr/>
          </p:nvSpPr>
          <p:spPr bwMode="auto">
            <a:xfrm>
              <a:off x="3584575" y="2841625"/>
              <a:ext cx="93663" cy="93663"/>
            </a:xfrm>
            <a:custGeom>
              <a:avLst/>
              <a:gdLst>
                <a:gd name="T0" fmla="*/ 5 w 55"/>
                <a:gd name="T1" fmla="*/ 55 h 55"/>
                <a:gd name="T2" fmla="*/ 50 w 55"/>
                <a:gd name="T3" fmla="*/ 55 h 55"/>
                <a:gd name="T4" fmla="*/ 55 w 55"/>
                <a:gd name="T5" fmla="*/ 50 h 55"/>
                <a:gd name="T6" fmla="*/ 55 w 55"/>
                <a:gd name="T7" fmla="*/ 24 h 55"/>
                <a:gd name="T8" fmla="*/ 46 w 55"/>
                <a:gd name="T9" fmla="*/ 35 h 55"/>
                <a:gd name="T10" fmla="*/ 46 w 55"/>
                <a:gd name="T11" fmla="*/ 47 h 55"/>
                <a:gd name="T12" fmla="*/ 36 w 55"/>
                <a:gd name="T13" fmla="*/ 47 h 55"/>
                <a:gd name="T14" fmla="*/ 31 w 55"/>
                <a:gd name="T15" fmla="*/ 47 h 55"/>
                <a:gd name="T16" fmla="*/ 31 w 55"/>
                <a:gd name="T17" fmla="*/ 47 h 55"/>
                <a:gd name="T18" fmla="*/ 27 w 55"/>
                <a:gd name="T19" fmla="*/ 47 h 55"/>
                <a:gd name="T20" fmla="*/ 12 w 55"/>
                <a:gd name="T21" fmla="*/ 47 h 55"/>
                <a:gd name="T22" fmla="*/ 12 w 55"/>
                <a:gd name="T23" fmla="*/ 26 h 55"/>
                <a:gd name="T24" fmla="*/ 11 w 55"/>
                <a:gd name="T25" fmla="*/ 25 h 55"/>
                <a:gd name="T26" fmla="*/ 12 w 55"/>
                <a:gd name="T27" fmla="*/ 25 h 55"/>
                <a:gd name="T28" fmla="*/ 12 w 55"/>
                <a:gd name="T29" fmla="*/ 12 h 55"/>
                <a:gd name="T30" fmla="*/ 43 w 55"/>
                <a:gd name="T31" fmla="*/ 12 h 55"/>
                <a:gd name="T32" fmla="*/ 52 w 55"/>
                <a:gd name="T33" fmla="*/ 1 h 55"/>
                <a:gd name="T34" fmla="*/ 50 w 55"/>
                <a:gd name="T35" fmla="*/ 0 h 55"/>
                <a:gd name="T36" fmla="*/ 5 w 55"/>
                <a:gd name="T37" fmla="*/ 0 h 55"/>
                <a:gd name="T38" fmla="*/ 0 w 55"/>
                <a:gd name="T39" fmla="*/ 5 h 55"/>
                <a:gd name="T40" fmla="*/ 0 w 55"/>
                <a:gd name="T41" fmla="*/ 50 h 55"/>
                <a:gd name="T42" fmla="*/ 5 w 55"/>
                <a:gd name="T4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5" y="55"/>
                  </a:moveTo>
                  <a:cubicBezTo>
                    <a:pt x="50" y="55"/>
                    <a:pt x="50" y="55"/>
                    <a:pt x="50" y="55"/>
                  </a:cubicBezTo>
                  <a:cubicBezTo>
                    <a:pt x="53" y="55"/>
                    <a:pt x="55" y="53"/>
                    <a:pt x="55" y="50"/>
                  </a:cubicBezTo>
                  <a:cubicBezTo>
                    <a:pt x="55" y="24"/>
                    <a:pt x="55" y="24"/>
                    <a:pt x="55" y="24"/>
                  </a:cubicBezTo>
                  <a:cubicBezTo>
                    <a:pt x="46" y="35"/>
                    <a:pt x="46" y="35"/>
                    <a:pt x="46" y="35"/>
                  </a:cubicBezTo>
                  <a:cubicBezTo>
                    <a:pt x="46" y="47"/>
                    <a:pt x="46" y="47"/>
                    <a:pt x="46" y="47"/>
                  </a:cubicBezTo>
                  <a:cubicBezTo>
                    <a:pt x="36" y="47"/>
                    <a:pt x="36" y="47"/>
                    <a:pt x="36" y="47"/>
                  </a:cubicBezTo>
                  <a:cubicBezTo>
                    <a:pt x="34" y="47"/>
                    <a:pt x="33" y="47"/>
                    <a:pt x="31" y="47"/>
                  </a:cubicBezTo>
                  <a:cubicBezTo>
                    <a:pt x="31" y="47"/>
                    <a:pt x="31" y="47"/>
                    <a:pt x="31" y="47"/>
                  </a:cubicBezTo>
                  <a:cubicBezTo>
                    <a:pt x="29" y="47"/>
                    <a:pt x="28" y="47"/>
                    <a:pt x="27" y="47"/>
                  </a:cubicBezTo>
                  <a:cubicBezTo>
                    <a:pt x="12" y="47"/>
                    <a:pt x="12" y="47"/>
                    <a:pt x="12" y="47"/>
                  </a:cubicBezTo>
                  <a:cubicBezTo>
                    <a:pt x="12" y="26"/>
                    <a:pt x="12" y="26"/>
                    <a:pt x="12" y="26"/>
                  </a:cubicBezTo>
                  <a:cubicBezTo>
                    <a:pt x="11" y="25"/>
                    <a:pt x="11" y="25"/>
                    <a:pt x="11" y="25"/>
                  </a:cubicBezTo>
                  <a:cubicBezTo>
                    <a:pt x="12" y="25"/>
                    <a:pt x="12" y="25"/>
                    <a:pt x="12" y="25"/>
                  </a:cubicBezTo>
                  <a:cubicBezTo>
                    <a:pt x="12" y="12"/>
                    <a:pt x="12" y="12"/>
                    <a:pt x="12" y="12"/>
                  </a:cubicBezTo>
                  <a:cubicBezTo>
                    <a:pt x="43" y="12"/>
                    <a:pt x="43" y="12"/>
                    <a:pt x="43" y="12"/>
                  </a:cubicBezTo>
                  <a:cubicBezTo>
                    <a:pt x="52" y="1"/>
                    <a:pt x="52" y="1"/>
                    <a:pt x="52" y="1"/>
                  </a:cubicBezTo>
                  <a:cubicBezTo>
                    <a:pt x="51" y="1"/>
                    <a:pt x="51" y="0"/>
                    <a:pt x="50" y="0"/>
                  </a:cubicBezTo>
                  <a:cubicBezTo>
                    <a:pt x="5" y="0"/>
                    <a:pt x="5" y="0"/>
                    <a:pt x="5" y="0"/>
                  </a:cubicBezTo>
                  <a:cubicBezTo>
                    <a:pt x="3" y="0"/>
                    <a:pt x="0" y="3"/>
                    <a:pt x="0" y="5"/>
                  </a:cubicBezTo>
                  <a:cubicBezTo>
                    <a:pt x="0" y="50"/>
                    <a:pt x="0" y="50"/>
                    <a:pt x="0" y="50"/>
                  </a:cubicBezTo>
                  <a:cubicBezTo>
                    <a:pt x="0" y="53"/>
                    <a:pt x="3" y="55"/>
                    <a:pt x="5"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Freeform 149"/>
            <p:cNvSpPr/>
            <p:nvPr/>
          </p:nvSpPr>
          <p:spPr bwMode="auto">
            <a:xfrm>
              <a:off x="3609975" y="2832100"/>
              <a:ext cx="95250" cy="85725"/>
            </a:xfrm>
            <a:custGeom>
              <a:avLst/>
              <a:gdLst>
                <a:gd name="T0" fmla="*/ 16 w 55"/>
                <a:gd name="T1" fmla="*/ 36 h 50"/>
                <a:gd name="T2" fmla="*/ 7 w 55"/>
                <a:gd name="T3" fmla="*/ 25 h 50"/>
                <a:gd name="T4" fmla="*/ 0 w 55"/>
                <a:gd name="T5" fmla="*/ 32 h 50"/>
                <a:gd name="T6" fmla="*/ 13 w 55"/>
                <a:gd name="T7" fmla="*/ 47 h 50"/>
                <a:gd name="T8" fmla="*/ 16 w 55"/>
                <a:gd name="T9" fmla="*/ 50 h 50"/>
                <a:gd name="T10" fmla="*/ 16 w 55"/>
                <a:gd name="T11" fmla="*/ 50 h 50"/>
                <a:gd name="T12" fmla="*/ 20 w 55"/>
                <a:gd name="T13" fmla="*/ 47 h 50"/>
                <a:gd name="T14" fmla="*/ 55 w 55"/>
                <a:gd name="T15" fmla="*/ 7 h 50"/>
                <a:gd name="T16" fmla="*/ 48 w 55"/>
                <a:gd name="T17" fmla="*/ 0 h 50"/>
                <a:gd name="T18" fmla="*/ 16 w 55"/>
                <a:gd name="T1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0">
                  <a:moveTo>
                    <a:pt x="16" y="36"/>
                  </a:moveTo>
                  <a:cubicBezTo>
                    <a:pt x="7" y="25"/>
                    <a:pt x="7" y="25"/>
                    <a:pt x="7" y="25"/>
                  </a:cubicBezTo>
                  <a:cubicBezTo>
                    <a:pt x="0" y="32"/>
                    <a:pt x="0" y="32"/>
                    <a:pt x="0" y="32"/>
                  </a:cubicBezTo>
                  <a:cubicBezTo>
                    <a:pt x="13" y="47"/>
                    <a:pt x="13" y="47"/>
                    <a:pt x="13" y="47"/>
                  </a:cubicBezTo>
                  <a:cubicBezTo>
                    <a:pt x="13" y="48"/>
                    <a:pt x="15" y="50"/>
                    <a:pt x="16" y="50"/>
                  </a:cubicBezTo>
                  <a:cubicBezTo>
                    <a:pt x="16" y="50"/>
                    <a:pt x="16" y="50"/>
                    <a:pt x="16" y="50"/>
                  </a:cubicBezTo>
                  <a:cubicBezTo>
                    <a:pt x="17" y="50"/>
                    <a:pt x="19" y="48"/>
                    <a:pt x="20" y="47"/>
                  </a:cubicBezTo>
                  <a:cubicBezTo>
                    <a:pt x="55" y="7"/>
                    <a:pt x="55" y="7"/>
                    <a:pt x="55" y="7"/>
                  </a:cubicBezTo>
                  <a:cubicBezTo>
                    <a:pt x="48" y="0"/>
                    <a:pt x="48" y="0"/>
                    <a:pt x="48" y="0"/>
                  </a:cubicBezTo>
                  <a:lnTo>
                    <a:pt x="16"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Freeform 150"/>
            <p:cNvSpPr/>
            <p:nvPr/>
          </p:nvSpPr>
          <p:spPr bwMode="auto">
            <a:xfrm>
              <a:off x="3584575" y="2974975"/>
              <a:ext cx="93663" cy="96838"/>
            </a:xfrm>
            <a:custGeom>
              <a:avLst/>
              <a:gdLst>
                <a:gd name="T0" fmla="*/ 5 w 55"/>
                <a:gd name="T1" fmla="*/ 56 h 56"/>
                <a:gd name="T2" fmla="*/ 50 w 55"/>
                <a:gd name="T3" fmla="*/ 56 h 56"/>
                <a:gd name="T4" fmla="*/ 55 w 55"/>
                <a:gd name="T5" fmla="*/ 52 h 56"/>
                <a:gd name="T6" fmla="*/ 55 w 55"/>
                <a:gd name="T7" fmla="*/ 26 h 56"/>
                <a:gd name="T8" fmla="*/ 46 w 55"/>
                <a:gd name="T9" fmla="*/ 37 h 56"/>
                <a:gd name="T10" fmla="*/ 46 w 55"/>
                <a:gd name="T11" fmla="*/ 47 h 56"/>
                <a:gd name="T12" fmla="*/ 36 w 55"/>
                <a:gd name="T13" fmla="*/ 47 h 56"/>
                <a:gd name="T14" fmla="*/ 31 w 55"/>
                <a:gd name="T15" fmla="*/ 47 h 56"/>
                <a:gd name="T16" fmla="*/ 31 w 55"/>
                <a:gd name="T17" fmla="*/ 47 h 56"/>
                <a:gd name="T18" fmla="*/ 27 w 55"/>
                <a:gd name="T19" fmla="*/ 47 h 56"/>
                <a:gd name="T20" fmla="*/ 12 w 55"/>
                <a:gd name="T21" fmla="*/ 47 h 56"/>
                <a:gd name="T22" fmla="*/ 12 w 55"/>
                <a:gd name="T23" fmla="*/ 28 h 56"/>
                <a:gd name="T24" fmla="*/ 11 w 55"/>
                <a:gd name="T25" fmla="*/ 27 h 56"/>
                <a:gd name="T26" fmla="*/ 12 w 55"/>
                <a:gd name="T27" fmla="*/ 26 h 56"/>
                <a:gd name="T28" fmla="*/ 12 w 55"/>
                <a:gd name="T29" fmla="*/ 12 h 56"/>
                <a:gd name="T30" fmla="*/ 43 w 55"/>
                <a:gd name="T31" fmla="*/ 12 h 56"/>
                <a:gd name="T32" fmla="*/ 52 w 55"/>
                <a:gd name="T33" fmla="*/ 2 h 56"/>
                <a:gd name="T34" fmla="*/ 50 w 55"/>
                <a:gd name="T35" fmla="*/ 0 h 56"/>
                <a:gd name="T36" fmla="*/ 5 w 55"/>
                <a:gd name="T37" fmla="*/ 0 h 56"/>
                <a:gd name="T38" fmla="*/ 0 w 55"/>
                <a:gd name="T39" fmla="*/ 7 h 56"/>
                <a:gd name="T40" fmla="*/ 0 w 55"/>
                <a:gd name="T41" fmla="*/ 52 h 56"/>
                <a:gd name="T42" fmla="*/ 5 w 55"/>
                <a:gd name="T43"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6">
                  <a:moveTo>
                    <a:pt x="5" y="56"/>
                  </a:moveTo>
                  <a:cubicBezTo>
                    <a:pt x="50" y="56"/>
                    <a:pt x="50" y="56"/>
                    <a:pt x="50" y="56"/>
                  </a:cubicBezTo>
                  <a:cubicBezTo>
                    <a:pt x="53" y="56"/>
                    <a:pt x="55" y="55"/>
                    <a:pt x="55" y="52"/>
                  </a:cubicBezTo>
                  <a:cubicBezTo>
                    <a:pt x="55" y="26"/>
                    <a:pt x="55" y="26"/>
                    <a:pt x="55" y="26"/>
                  </a:cubicBezTo>
                  <a:cubicBezTo>
                    <a:pt x="46" y="37"/>
                    <a:pt x="46" y="37"/>
                    <a:pt x="46" y="37"/>
                  </a:cubicBezTo>
                  <a:cubicBezTo>
                    <a:pt x="46" y="47"/>
                    <a:pt x="46" y="47"/>
                    <a:pt x="46" y="47"/>
                  </a:cubicBezTo>
                  <a:cubicBezTo>
                    <a:pt x="36" y="47"/>
                    <a:pt x="36" y="47"/>
                    <a:pt x="36" y="47"/>
                  </a:cubicBezTo>
                  <a:cubicBezTo>
                    <a:pt x="34" y="47"/>
                    <a:pt x="33" y="47"/>
                    <a:pt x="31" y="47"/>
                  </a:cubicBezTo>
                  <a:cubicBezTo>
                    <a:pt x="31" y="47"/>
                    <a:pt x="31" y="47"/>
                    <a:pt x="31" y="47"/>
                  </a:cubicBezTo>
                  <a:cubicBezTo>
                    <a:pt x="29" y="47"/>
                    <a:pt x="28" y="47"/>
                    <a:pt x="27" y="47"/>
                  </a:cubicBezTo>
                  <a:cubicBezTo>
                    <a:pt x="12" y="47"/>
                    <a:pt x="12" y="47"/>
                    <a:pt x="12" y="47"/>
                  </a:cubicBezTo>
                  <a:cubicBezTo>
                    <a:pt x="12" y="28"/>
                    <a:pt x="12" y="28"/>
                    <a:pt x="12" y="28"/>
                  </a:cubicBezTo>
                  <a:cubicBezTo>
                    <a:pt x="11" y="27"/>
                    <a:pt x="11" y="27"/>
                    <a:pt x="11" y="27"/>
                  </a:cubicBezTo>
                  <a:cubicBezTo>
                    <a:pt x="12" y="26"/>
                    <a:pt x="12" y="26"/>
                    <a:pt x="12" y="26"/>
                  </a:cubicBezTo>
                  <a:cubicBezTo>
                    <a:pt x="12" y="12"/>
                    <a:pt x="12" y="12"/>
                    <a:pt x="12" y="12"/>
                  </a:cubicBezTo>
                  <a:cubicBezTo>
                    <a:pt x="43" y="12"/>
                    <a:pt x="43" y="12"/>
                    <a:pt x="43" y="12"/>
                  </a:cubicBezTo>
                  <a:cubicBezTo>
                    <a:pt x="52" y="2"/>
                    <a:pt x="52" y="2"/>
                    <a:pt x="52" y="2"/>
                  </a:cubicBezTo>
                  <a:cubicBezTo>
                    <a:pt x="51" y="2"/>
                    <a:pt x="51" y="0"/>
                    <a:pt x="50" y="0"/>
                  </a:cubicBezTo>
                  <a:cubicBezTo>
                    <a:pt x="5" y="0"/>
                    <a:pt x="5" y="0"/>
                    <a:pt x="5" y="0"/>
                  </a:cubicBezTo>
                  <a:cubicBezTo>
                    <a:pt x="3" y="0"/>
                    <a:pt x="0" y="4"/>
                    <a:pt x="0" y="7"/>
                  </a:cubicBezTo>
                  <a:cubicBezTo>
                    <a:pt x="0" y="52"/>
                    <a:pt x="0" y="52"/>
                    <a:pt x="0" y="52"/>
                  </a:cubicBezTo>
                  <a:cubicBezTo>
                    <a:pt x="0" y="55"/>
                    <a:pt x="3" y="56"/>
                    <a:pt x="5"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Freeform 151"/>
            <p:cNvSpPr/>
            <p:nvPr/>
          </p:nvSpPr>
          <p:spPr bwMode="auto">
            <a:xfrm>
              <a:off x="3609975" y="2968625"/>
              <a:ext cx="95250" cy="82550"/>
            </a:xfrm>
            <a:custGeom>
              <a:avLst/>
              <a:gdLst>
                <a:gd name="T0" fmla="*/ 16 w 55"/>
                <a:gd name="T1" fmla="*/ 35 h 48"/>
                <a:gd name="T2" fmla="*/ 7 w 55"/>
                <a:gd name="T3" fmla="*/ 25 h 48"/>
                <a:gd name="T4" fmla="*/ 0 w 55"/>
                <a:gd name="T5" fmla="*/ 31 h 48"/>
                <a:gd name="T6" fmla="*/ 13 w 55"/>
                <a:gd name="T7" fmla="*/ 46 h 48"/>
                <a:gd name="T8" fmla="*/ 16 w 55"/>
                <a:gd name="T9" fmla="*/ 48 h 48"/>
                <a:gd name="T10" fmla="*/ 16 w 55"/>
                <a:gd name="T11" fmla="*/ 48 h 48"/>
                <a:gd name="T12" fmla="*/ 20 w 55"/>
                <a:gd name="T13" fmla="*/ 46 h 48"/>
                <a:gd name="T14" fmla="*/ 55 w 55"/>
                <a:gd name="T15" fmla="*/ 6 h 48"/>
                <a:gd name="T16" fmla="*/ 48 w 55"/>
                <a:gd name="T17" fmla="*/ 0 h 48"/>
                <a:gd name="T18" fmla="*/ 16 w 55"/>
                <a:gd name="T19"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8">
                  <a:moveTo>
                    <a:pt x="16" y="35"/>
                  </a:moveTo>
                  <a:cubicBezTo>
                    <a:pt x="7" y="25"/>
                    <a:pt x="7" y="25"/>
                    <a:pt x="7" y="25"/>
                  </a:cubicBezTo>
                  <a:cubicBezTo>
                    <a:pt x="0" y="31"/>
                    <a:pt x="0" y="31"/>
                    <a:pt x="0" y="31"/>
                  </a:cubicBezTo>
                  <a:cubicBezTo>
                    <a:pt x="13" y="46"/>
                    <a:pt x="13" y="46"/>
                    <a:pt x="13" y="46"/>
                  </a:cubicBezTo>
                  <a:cubicBezTo>
                    <a:pt x="13" y="47"/>
                    <a:pt x="15" y="48"/>
                    <a:pt x="16" y="48"/>
                  </a:cubicBezTo>
                  <a:cubicBezTo>
                    <a:pt x="16" y="48"/>
                    <a:pt x="16" y="48"/>
                    <a:pt x="16" y="48"/>
                  </a:cubicBezTo>
                  <a:cubicBezTo>
                    <a:pt x="17" y="48"/>
                    <a:pt x="19" y="47"/>
                    <a:pt x="20" y="46"/>
                  </a:cubicBezTo>
                  <a:cubicBezTo>
                    <a:pt x="55" y="6"/>
                    <a:pt x="55" y="6"/>
                    <a:pt x="55" y="6"/>
                  </a:cubicBezTo>
                  <a:cubicBezTo>
                    <a:pt x="48" y="0"/>
                    <a:pt x="48" y="0"/>
                    <a:pt x="48" y="0"/>
                  </a:cubicBezTo>
                  <a:lnTo>
                    <a:pt x="16"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Freeform 152"/>
            <p:cNvSpPr/>
            <p:nvPr/>
          </p:nvSpPr>
          <p:spPr bwMode="auto">
            <a:xfrm>
              <a:off x="3584575" y="3111500"/>
              <a:ext cx="93663" cy="93663"/>
            </a:xfrm>
            <a:custGeom>
              <a:avLst/>
              <a:gdLst>
                <a:gd name="T0" fmla="*/ 46 w 55"/>
                <a:gd name="T1" fmla="*/ 43 h 55"/>
                <a:gd name="T2" fmla="*/ 36 w 55"/>
                <a:gd name="T3" fmla="*/ 43 h 55"/>
                <a:gd name="T4" fmla="*/ 31 w 55"/>
                <a:gd name="T5" fmla="*/ 46 h 55"/>
                <a:gd name="T6" fmla="*/ 31 w 55"/>
                <a:gd name="T7" fmla="*/ 46 h 55"/>
                <a:gd name="T8" fmla="*/ 27 w 55"/>
                <a:gd name="T9" fmla="*/ 43 h 55"/>
                <a:gd name="T10" fmla="*/ 12 w 55"/>
                <a:gd name="T11" fmla="*/ 43 h 55"/>
                <a:gd name="T12" fmla="*/ 12 w 55"/>
                <a:gd name="T13" fmla="*/ 26 h 55"/>
                <a:gd name="T14" fmla="*/ 11 w 55"/>
                <a:gd name="T15" fmla="*/ 26 h 55"/>
                <a:gd name="T16" fmla="*/ 12 w 55"/>
                <a:gd name="T17" fmla="*/ 25 h 55"/>
                <a:gd name="T18" fmla="*/ 12 w 55"/>
                <a:gd name="T19" fmla="*/ 11 h 55"/>
                <a:gd name="T20" fmla="*/ 43 w 55"/>
                <a:gd name="T21" fmla="*/ 11 h 55"/>
                <a:gd name="T22" fmla="*/ 52 w 55"/>
                <a:gd name="T23" fmla="*/ 1 h 55"/>
                <a:gd name="T24" fmla="*/ 50 w 55"/>
                <a:gd name="T25" fmla="*/ 0 h 55"/>
                <a:gd name="T26" fmla="*/ 5 w 55"/>
                <a:gd name="T27" fmla="*/ 0 h 55"/>
                <a:gd name="T28" fmla="*/ 0 w 55"/>
                <a:gd name="T29" fmla="*/ 6 h 55"/>
                <a:gd name="T30" fmla="*/ 0 w 55"/>
                <a:gd name="T31" fmla="*/ 51 h 55"/>
                <a:gd name="T32" fmla="*/ 5 w 55"/>
                <a:gd name="T33" fmla="*/ 55 h 55"/>
                <a:gd name="T34" fmla="*/ 50 w 55"/>
                <a:gd name="T35" fmla="*/ 55 h 55"/>
                <a:gd name="T36" fmla="*/ 55 w 55"/>
                <a:gd name="T37" fmla="*/ 51 h 55"/>
                <a:gd name="T38" fmla="*/ 55 w 55"/>
                <a:gd name="T39" fmla="*/ 24 h 55"/>
                <a:gd name="T40" fmla="*/ 46 w 55"/>
                <a:gd name="T41" fmla="*/ 35 h 55"/>
                <a:gd name="T42" fmla="*/ 46 w 55"/>
                <a:gd name="T43"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46" y="43"/>
                  </a:moveTo>
                  <a:cubicBezTo>
                    <a:pt x="36" y="43"/>
                    <a:pt x="36" y="43"/>
                    <a:pt x="36" y="43"/>
                  </a:cubicBezTo>
                  <a:cubicBezTo>
                    <a:pt x="34" y="46"/>
                    <a:pt x="33" y="46"/>
                    <a:pt x="31" y="46"/>
                  </a:cubicBezTo>
                  <a:cubicBezTo>
                    <a:pt x="31" y="46"/>
                    <a:pt x="31" y="46"/>
                    <a:pt x="31" y="46"/>
                  </a:cubicBezTo>
                  <a:cubicBezTo>
                    <a:pt x="29" y="46"/>
                    <a:pt x="28" y="46"/>
                    <a:pt x="27" y="43"/>
                  </a:cubicBezTo>
                  <a:cubicBezTo>
                    <a:pt x="12" y="43"/>
                    <a:pt x="12" y="43"/>
                    <a:pt x="12" y="43"/>
                  </a:cubicBezTo>
                  <a:cubicBezTo>
                    <a:pt x="12" y="26"/>
                    <a:pt x="12" y="26"/>
                    <a:pt x="12" y="26"/>
                  </a:cubicBezTo>
                  <a:cubicBezTo>
                    <a:pt x="11" y="26"/>
                    <a:pt x="11" y="26"/>
                    <a:pt x="11" y="26"/>
                  </a:cubicBezTo>
                  <a:cubicBezTo>
                    <a:pt x="12" y="25"/>
                    <a:pt x="12" y="25"/>
                    <a:pt x="12" y="25"/>
                  </a:cubicBezTo>
                  <a:cubicBezTo>
                    <a:pt x="12" y="11"/>
                    <a:pt x="12" y="11"/>
                    <a:pt x="12" y="11"/>
                  </a:cubicBezTo>
                  <a:cubicBezTo>
                    <a:pt x="43" y="11"/>
                    <a:pt x="43" y="11"/>
                    <a:pt x="43" y="11"/>
                  </a:cubicBezTo>
                  <a:cubicBezTo>
                    <a:pt x="52" y="1"/>
                    <a:pt x="52" y="1"/>
                    <a:pt x="52" y="1"/>
                  </a:cubicBezTo>
                  <a:cubicBezTo>
                    <a:pt x="51" y="1"/>
                    <a:pt x="51" y="0"/>
                    <a:pt x="50" y="0"/>
                  </a:cubicBezTo>
                  <a:cubicBezTo>
                    <a:pt x="5" y="0"/>
                    <a:pt x="5" y="0"/>
                    <a:pt x="5" y="0"/>
                  </a:cubicBezTo>
                  <a:cubicBezTo>
                    <a:pt x="3" y="0"/>
                    <a:pt x="0" y="3"/>
                    <a:pt x="0" y="6"/>
                  </a:cubicBezTo>
                  <a:cubicBezTo>
                    <a:pt x="0" y="51"/>
                    <a:pt x="0" y="51"/>
                    <a:pt x="0" y="51"/>
                  </a:cubicBezTo>
                  <a:cubicBezTo>
                    <a:pt x="0" y="53"/>
                    <a:pt x="3" y="55"/>
                    <a:pt x="5" y="55"/>
                  </a:cubicBezTo>
                  <a:cubicBezTo>
                    <a:pt x="50" y="55"/>
                    <a:pt x="50" y="55"/>
                    <a:pt x="50" y="55"/>
                  </a:cubicBezTo>
                  <a:cubicBezTo>
                    <a:pt x="53" y="55"/>
                    <a:pt x="55" y="53"/>
                    <a:pt x="55" y="51"/>
                  </a:cubicBezTo>
                  <a:cubicBezTo>
                    <a:pt x="55" y="24"/>
                    <a:pt x="55" y="24"/>
                    <a:pt x="55" y="24"/>
                  </a:cubicBezTo>
                  <a:cubicBezTo>
                    <a:pt x="46" y="35"/>
                    <a:pt x="46" y="35"/>
                    <a:pt x="46" y="35"/>
                  </a:cubicBezTo>
                  <a:lnTo>
                    <a:pt x="46" y="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Freeform 153"/>
            <p:cNvSpPr/>
            <p:nvPr/>
          </p:nvSpPr>
          <p:spPr bwMode="auto">
            <a:xfrm>
              <a:off x="3609975" y="3100388"/>
              <a:ext cx="95250" cy="84138"/>
            </a:xfrm>
            <a:custGeom>
              <a:avLst/>
              <a:gdLst>
                <a:gd name="T0" fmla="*/ 16 w 55"/>
                <a:gd name="T1" fmla="*/ 36 h 49"/>
                <a:gd name="T2" fmla="*/ 7 w 55"/>
                <a:gd name="T3" fmla="*/ 26 h 49"/>
                <a:gd name="T4" fmla="*/ 0 w 55"/>
                <a:gd name="T5" fmla="*/ 32 h 49"/>
                <a:gd name="T6" fmla="*/ 13 w 55"/>
                <a:gd name="T7" fmla="*/ 47 h 49"/>
                <a:gd name="T8" fmla="*/ 16 w 55"/>
                <a:gd name="T9" fmla="*/ 49 h 49"/>
                <a:gd name="T10" fmla="*/ 16 w 55"/>
                <a:gd name="T11" fmla="*/ 49 h 49"/>
                <a:gd name="T12" fmla="*/ 20 w 55"/>
                <a:gd name="T13" fmla="*/ 47 h 49"/>
                <a:gd name="T14" fmla="*/ 55 w 55"/>
                <a:gd name="T15" fmla="*/ 7 h 49"/>
                <a:gd name="T16" fmla="*/ 48 w 55"/>
                <a:gd name="T17" fmla="*/ 0 h 49"/>
                <a:gd name="T18" fmla="*/ 16 w 55"/>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9">
                  <a:moveTo>
                    <a:pt x="16" y="36"/>
                  </a:moveTo>
                  <a:cubicBezTo>
                    <a:pt x="7" y="26"/>
                    <a:pt x="7" y="26"/>
                    <a:pt x="7" y="26"/>
                  </a:cubicBezTo>
                  <a:cubicBezTo>
                    <a:pt x="0" y="32"/>
                    <a:pt x="0" y="32"/>
                    <a:pt x="0" y="32"/>
                  </a:cubicBezTo>
                  <a:cubicBezTo>
                    <a:pt x="13" y="47"/>
                    <a:pt x="13" y="47"/>
                    <a:pt x="13" y="47"/>
                  </a:cubicBezTo>
                  <a:cubicBezTo>
                    <a:pt x="13" y="48"/>
                    <a:pt x="15" y="49"/>
                    <a:pt x="16" y="49"/>
                  </a:cubicBezTo>
                  <a:cubicBezTo>
                    <a:pt x="16" y="49"/>
                    <a:pt x="16" y="49"/>
                    <a:pt x="16" y="49"/>
                  </a:cubicBezTo>
                  <a:cubicBezTo>
                    <a:pt x="17" y="49"/>
                    <a:pt x="19" y="48"/>
                    <a:pt x="20" y="47"/>
                  </a:cubicBezTo>
                  <a:cubicBezTo>
                    <a:pt x="55" y="7"/>
                    <a:pt x="55" y="7"/>
                    <a:pt x="55" y="7"/>
                  </a:cubicBezTo>
                  <a:cubicBezTo>
                    <a:pt x="48" y="0"/>
                    <a:pt x="48" y="0"/>
                    <a:pt x="48" y="0"/>
                  </a:cubicBezTo>
                  <a:lnTo>
                    <a:pt x="16"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Rectangle 154"/>
            <p:cNvSpPr>
              <a:spLocks noChangeArrowheads="1"/>
            </p:cNvSpPr>
            <p:nvPr/>
          </p:nvSpPr>
          <p:spPr bwMode="auto">
            <a:xfrm>
              <a:off x="3722688" y="2876550"/>
              <a:ext cx="160338" cy="30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Rectangle 155"/>
            <p:cNvSpPr>
              <a:spLocks noChangeArrowheads="1"/>
            </p:cNvSpPr>
            <p:nvPr/>
          </p:nvSpPr>
          <p:spPr bwMode="auto">
            <a:xfrm>
              <a:off x="3722688" y="3006725"/>
              <a:ext cx="160338"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Rectangle 156"/>
            <p:cNvSpPr>
              <a:spLocks noChangeArrowheads="1"/>
            </p:cNvSpPr>
            <p:nvPr/>
          </p:nvSpPr>
          <p:spPr bwMode="auto">
            <a:xfrm>
              <a:off x="3722688" y="3144838"/>
              <a:ext cx="160338" cy="3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94" name="组合 93"/>
          <p:cNvGrpSpPr/>
          <p:nvPr/>
        </p:nvGrpSpPr>
        <p:grpSpPr>
          <a:xfrm>
            <a:off x="6308482" y="2519198"/>
            <a:ext cx="485253" cy="481012"/>
            <a:chOff x="4764088" y="3903663"/>
            <a:chExt cx="1084263" cy="1082675"/>
          </a:xfrm>
        </p:grpSpPr>
        <p:sp>
          <p:nvSpPr>
            <p:cNvPr id="95" name="Oval 185"/>
            <p:cNvSpPr>
              <a:spLocks noChangeArrowheads="1"/>
            </p:cNvSpPr>
            <p:nvPr/>
          </p:nvSpPr>
          <p:spPr bwMode="auto">
            <a:xfrm>
              <a:off x="4764088" y="3903663"/>
              <a:ext cx="1084263" cy="1082675"/>
            </a:xfrm>
            <a:prstGeom prst="ellipse">
              <a:avLst/>
            </a:prstGeom>
            <a:solidFill>
              <a:srgbClr val="965BA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6" name="Freeform 186"/>
            <p:cNvSpPr>
              <a:spLocks noEditPoints="1"/>
            </p:cNvSpPr>
            <p:nvPr/>
          </p:nvSpPr>
          <p:spPr bwMode="auto">
            <a:xfrm>
              <a:off x="5053013" y="4106863"/>
              <a:ext cx="704850" cy="879475"/>
            </a:xfrm>
            <a:custGeom>
              <a:avLst/>
              <a:gdLst>
                <a:gd name="T0" fmla="*/ 98 w 411"/>
                <a:gd name="T1" fmla="*/ 232 h 513"/>
                <a:gd name="T2" fmla="*/ 98 w 411"/>
                <a:gd name="T3" fmla="*/ 232 h 513"/>
                <a:gd name="T4" fmla="*/ 98 w 411"/>
                <a:gd name="T5" fmla="*/ 232 h 513"/>
                <a:gd name="T6" fmla="*/ 39 w 411"/>
                <a:gd name="T7" fmla="*/ 0 h 513"/>
                <a:gd name="T8" fmla="*/ 29 w 411"/>
                <a:gd name="T9" fmla="*/ 7 h 513"/>
                <a:gd name="T10" fmla="*/ 6 w 411"/>
                <a:gd name="T11" fmla="*/ 26 h 513"/>
                <a:gd name="T12" fmla="*/ 8 w 411"/>
                <a:gd name="T13" fmla="*/ 37 h 513"/>
                <a:gd name="T14" fmla="*/ 40 w 411"/>
                <a:gd name="T15" fmla="*/ 69 h 513"/>
                <a:gd name="T16" fmla="*/ 44 w 411"/>
                <a:gd name="T17" fmla="*/ 73 h 513"/>
                <a:gd name="T18" fmla="*/ 65 w 411"/>
                <a:gd name="T19" fmla="*/ 123 h 513"/>
                <a:gd name="T20" fmla="*/ 93 w 411"/>
                <a:gd name="T21" fmla="*/ 158 h 513"/>
                <a:gd name="T22" fmla="*/ 97 w 411"/>
                <a:gd name="T23" fmla="*/ 231 h 513"/>
                <a:gd name="T24" fmla="*/ 67 w 411"/>
                <a:gd name="T25" fmla="*/ 213 h 513"/>
                <a:gd name="T26" fmla="*/ 56 w 411"/>
                <a:gd name="T27" fmla="*/ 343 h 513"/>
                <a:gd name="T28" fmla="*/ 46 w 411"/>
                <a:gd name="T29" fmla="*/ 343 h 513"/>
                <a:gd name="T30" fmla="*/ 22 w 411"/>
                <a:gd name="T31" fmla="*/ 364 h 513"/>
                <a:gd name="T32" fmla="*/ 39 w 411"/>
                <a:gd name="T33" fmla="*/ 388 h 513"/>
                <a:gd name="T34" fmla="*/ 72 w 411"/>
                <a:gd name="T35" fmla="*/ 420 h 513"/>
                <a:gd name="T36" fmla="*/ 162 w 411"/>
                <a:gd name="T37" fmla="*/ 513 h 513"/>
                <a:gd name="T38" fmla="*/ 411 w 411"/>
                <a:gd name="T39" fmla="*/ 373 h 513"/>
                <a:gd name="T40" fmla="*/ 174 w 411"/>
                <a:gd name="T41" fmla="*/ 128 h 513"/>
                <a:gd name="T42" fmla="*/ 61 w 411"/>
                <a:gd name="T43" fmla="*/ 19 h 513"/>
                <a:gd name="T44" fmla="*/ 45 w 411"/>
                <a:gd name="T45" fmla="*/ 4 h 513"/>
                <a:gd name="T46" fmla="*/ 39 w 411"/>
                <a:gd name="T47"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513">
                  <a:moveTo>
                    <a:pt x="98" y="232"/>
                  </a:moveTo>
                  <a:cubicBezTo>
                    <a:pt x="98" y="232"/>
                    <a:pt x="98" y="232"/>
                    <a:pt x="98" y="232"/>
                  </a:cubicBezTo>
                  <a:cubicBezTo>
                    <a:pt x="98" y="232"/>
                    <a:pt x="98" y="232"/>
                    <a:pt x="98" y="232"/>
                  </a:cubicBezTo>
                  <a:moveTo>
                    <a:pt x="39" y="0"/>
                  </a:moveTo>
                  <a:cubicBezTo>
                    <a:pt x="37" y="0"/>
                    <a:pt x="35" y="2"/>
                    <a:pt x="29" y="7"/>
                  </a:cubicBezTo>
                  <a:cubicBezTo>
                    <a:pt x="22" y="14"/>
                    <a:pt x="14" y="20"/>
                    <a:pt x="6" y="26"/>
                  </a:cubicBezTo>
                  <a:cubicBezTo>
                    <a:pt x="0" y="31"/>
                    <a:pt x="4" y="31"/>
                    <a:pt x="8" y="37"/>
                  </a:cubicBezTo>
                  <a:cubicBezTo>
                    <a:pt x="14" y="49"/>
                    <a:pt x="35" y="56"/>
                    <a:pt x="40" y="69"/>
                  </a:cubicBezTo>
                  <a:cubicBezTo>
                    <a:pt x="41" y="70"/>
                    <a:pt x="43" y="72"/>
                    <a:pt x="44" y="73"/>
                  </a:cubicBezTo>
                  <a:cubicBezTo>
                    <a:pt x="21" y="86"/>
                    <a:pt x="57" y="113"/>
                    <a:pt x="65" y="123"/>
                  </a:cubicBezTo>
                  <a:cubicBezTo>
                    <a:pt x="73" y="132"/>
                    <a:pt x="82" y="148"/>
                    <a:pt x="93" y="158"/>
                  </a:cubicBezTo>
                  <a:cubicBezTo>
                    <a:pt x="47" y="170"/>
                    <a:pt x="77" y="212"/>
                    <a:pt x="97" y="231"/>
                  </a:cubicBezTo>
                  <a:cubicBezTo>
                    <a:pt x="84" y="229"/>
                    <a:pt x="72" y="221"/>
                    <a:pt x="67" y="213"/>
                  </a:cubicBezTo>
                  <a:cubicBezTo>
                    <a:pt x="41" y="253"/>
                    <a:pt x="34" y="299"/>
                    <a:pt x="56" y="343"/>
                  </a:cubicBezTo>
                  <a:cubicBezTo>
                    <a:pt x="52" y="343"/>
                    <a:pt x="49" y="343"/>
                    <a:pt x="46" y="343"/>
                  </a:cubicBezTo>
                  <a:cubicBezTo>
                    <a:pt x="31" y="343"/>
                    <a:pt x="22" y="345"/>
                    <a:pt x="22" y="364"/>
                  </a:cubicBezTo>
                  <a:cubicBezTo>
                    <a:pt x="22" y="373"/>
                    <a:pt x="33" y="382"/>
                    <a:pt x="39" y="388"/>
                  </a:cubicBezTo>
                  <a:cubicBezTo>
                    <a:pt x="49" y="399"/>
                    <a:pt x="61" y="411"/>
                    <a:pt x="72" y="420"/>
                  </a:cubicBezTo>
                  <a:cubicBezTo>
                    <a:pt x="80" y="429"/>
                    <a:pt x="118" y="468"/>
                    <a:pt x="162" y="513"/>
                  </a:cubicBezTo>
                  <a:cubicBezTo>
                    <a:pt x="266" y="508"/>
                    <a:pt x="357" y="454"/>
                    <a:pt x="411" y="373"/>
                  </a:cubicBezTo>
                  <a:cubicBezTo>
                    <a:pt x="310" y="265"/>
                    <a:pt x="199" y="149"/>
                    <a:pt x="174" y="128"/>
                  </a:cubicBezTo>
                  <a:cubicBezTo>
                    <a:pt x="138" y="89"/>
                    <a:pt x="95" y="53"/>
                    <a:pt x="61" y="19"/>
                  </a:cubicBezTo>
                  <a:cubicBezTo>
                    <a:pt x="57" y="15"/>
                    <a:pt x="51" y="7"/>
                    <a:pt x="45" y="4"/>
                  </a:cubicBezTo>
                  <a:cubicBezTo>
                    <a:pt x="42" y="2"/>
                    <a:pt x="40" y="0"/>
                    <a:pt x="39" y="0"/>
                  </a:cubicBezTo>
                </a:path>
              </a:pathLst>
            </a:custGeom>
            <a:solidFill>
              <a:srgbClr val="77498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7" name="Freeform 187"/>
            <p:cNvSpPr/>
            <p:nvPr/>
          </p:nvSpPr>
          <p:spPr bwMode="auto">
            <a:xfrm>
              <a:off x="5365750" y="4500563"/>
              <a:ext cx="134938" cy="114300"/>
            </a:xfrm>
            <a:custGeom>
              <a:avLst/>
              <a:gdLst>
                <a:gd name="T0" fmla="*/ 10 w 85"/>
                <a:gd name="T1" fmla="*/ 72 h 72"/>
                <a:gd name="T2" fmla="*/ 85 w 85"/>
                <a:gd name="T3" fmla="*/ 12 h 72"/>
                <a:gd name="T4" fmla="*/ 76 w 85"/>
                <a:gd name="T5" fmla="*/ 0 h 72"/>
                <a:gd name="T6" fmla="*/ 0 w 85"/>
                <a:gd name="T7" fmla="*/ 61 h 72"/>
                <a:gd name="T8" fmla="*/ 10 w 85"/>
                <a:gd name="T9" fmla="*/ 72 h 72"/>
              </a:gdLst>
              <a:ahLst/>
              <a:cxnLst>
                <a:cxn ang="0">
                  <a:pos x="T0" y="T1"/>
                </a:cxn>
                <a:cxn ang="0">
                  <a:pos x="T2" y="T3"/>
                </a:cxn>
                <a:cxn ang="0">
                  <a:pos x="T4" y="T5"/>
                </a:cxn>
                <a:cxn ang="0">
                  <a:pos x="T6" y="T7"/>
                </a:cxn>
                <a:cxn ang="0">
                  <a:pos x="T8" y="T9"/>
                </a:cxn>
              </a:cxnLst>
              <a:rect l="0" t="0" r="r" b="b"/>
              <a:pathLst>
                <a:path w="85" h="72">
                  <a:moveTo>
                    <a:pt x="10" y="72"/>
                  </a:moveTo>
                  <a:lnTo>
                    <a:pt x="85" y="12"/>
                  </a:lnTo>
                  <a:lnTo>
                    <a:pt x="76" y="0"/>
                  </a:lnTo>
                  <a:lnTo>
                    <a:pt x="0" y="61"/>
                  </a:lnTo>
                  <a:lnTo>
                    <a:pt x="10"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Freeform 188"/>
            <p:cNvSpPr/>
            <p:nvPr/>
          </p:nvSpPr>
          <p:spPr bwMode="auto">
            <a:xfrm>
              <a:off x="5461000" y="4538663"/>
              <a:ext cx="55563" cy="58738"/>
            </a:xfrm>
            <a:custGeom>
              <a:avLst/>
              <a:gdLst>
                <a:gd name="T0" fmla="*/ 35 w 35"/>
                <a:gd name="T1" fmla="*/ 24 h 37"/>
                <a:gd name="T2" fmla="*/ 17 w 35"/>
                <a:gd name="T3" fmla="*/ 0 h 37"/>
                <a:gd name="T4" fmla="*/ 0 w 35"/>
                <a:gd name="T5" fmla="*/ 15 h 37"/>
                <a:gd name="T6" fmla="*/ 19 w 35"/>
                <a:gd name="T7" fmla="*/ 37 h 37"/>
                <a:gd name="T8" fmla="*/ 35 w 35"/>
                <a:gd name="T9" fmla="*/ 24 h 37"/>
              </a:gdLst>
              <a:ahLst/>
              <a:cxnLst>
                <a:cxn ang="0">
                  <a:pos x="T0" y="T1"/>
                </a:cxn>
                <a:cxn ang="0">
                  <a:pos x="T2" y="T3"/>
                </a:cxn>
                <a:cxn ang="0">
                  <a:pos x="T4" y="T5"/>
                </a:cxn>
                <a:cxn ang="0">
                  <a:pos x="T6" y="T7"/>
                </a:cxn>
                <a:cxn ang="0">
                  <a:pos x="T8" y="T9"/>
                </a:cxn>
              </a:cxnLst>
              <a:rect l="0" t="0" r="r" b="b"/>
              <a:pathLst>
                <a:path w="35" h="37">
                  <a:moveTo>
                    <a:pt x="35" y="24"/>
                  </a:moveTo>
                  <a:lnTo>
                    <a:pt x="17" y="0"/>
                  </a:lnTo>
                  <a:lnTo>
                    <a:pt x="0" y="15"/>
                  </a:lnTo>
                  <a:lnTo>
                    <a:pt x="19" y="37"/>
                  </a:lnTo>
                  <a:lnTo>
                    <a:pt x="35"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9" name="Freeform 189"/>
            <p:cNvSpPr/>
            <p:nvPr/>
          </p:nvSpPr>
          <p:spPr bwMode="auto">
            <a:xfrm>
              <a:off x="5405438" y="4578350"/>
              <a:ext cx="76200" cy="79375"/>
            </a:xfrm>
            <a:custGeom>
              <a:avLst/>
              <a:gdLst>
                <a:gd name="T0" fmla="*/ 0 w 48"/>
                <a:gd name="T1" fmla="*/ 18 h 50"/>
                <a:gd name="T2" fmla="*/ 27 w 48"/>
                <a:gd name="T3" fmla="*/ 50 h 50"/>
                <a:gd name="T4" fmla="*/ 48 w 48"/>
                <a:gd name="T5" fmla="*/ 34 h 50"/>
                <a:gd name="T6" fmla="*/ 21 w 48"/>
                <a:gd name="T7" fmla="*/ 0 h 50"/>
                <a:gd name="T8" fmla="*/ 0 w 48"/>
                <a:gd name="T9" fmla="*/ 18 h 50"/>
              </a:gdLst>
              <a:ahLst/>
              <a:cxnLst>
                <a:cxn ang="0">
                  <a:pos x="T0" y="T1"/>
                </a:cxn>
                <a:cxn ang="0">
                  <a:pos x="T2" y="T3"/>
                </a:cxn>
                <a:cxn ang="0">
                  <a:pos x="T4" y="T5"/>
                </a:cxn>
                <a:cxn ang="0">
                  <a:pos x="T6" y="T7"/>
                </a:cxn>
                <a:cxn ang="0">
                  <a:pos x="T8" y="T9"/>
                </a:cxn>
              </a:cxnLst>
              <a:rect l="0" t="0" r="r" b="b"/>
              <a:pathLst>
                <a:path w="48" h="50">
                  <a:moveTo>
                    <a:pt x="0" y="18"/>
                  </a:moveTo>
                  <a:lnTo>
                    <a:pt x="27" y="50"/>
                  </a:lnTo>
                  <a:lnTo>
                    <a:pt x="48" y="34"/>
                  </a:lnTo>
                  <a:lnTo>
                    <a:pt x="21"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0" name="Freeform 190"/>
            <p:cNvSpPr>
              <a:spLocks noEditPoints="1"/>
            </p:cNvSpPr>
            <p:nvPr/>
          </p:nvSpPr>
          <p:spPr bwMode="auto">
            <a:xfrm>
              <a:off x="5170488" y="4375150"/>
              <a:ext cx="111125" cy="112713"/>
            </a:xfrm>
            <a:custGeom>
              <a:avLst/>
              <a:gdLst>
                <a:gd name="T0" fmla="*/ 32 w 65"/>
                <a:gd name="T1" fmla="*/ 0 h 66"/>
                <a:gd name="T2" fmla="*/ 0 w 65"/>
                <a:gd name="T3" fmla="*/ 33 h 66"/>
                <a:gd name="T4" fmla="*/ 32 w 65"/>
                <a:gd name="T5" fmla="*/ 66 h 66"/>
                <a:gd name="T6" fmla="*/ 65 w 65"/>
                <a:gd name="T7" fmla="*/ 33 h 66"/>
                <a:gd name="T8" fmla="*/ 32 w 65"/>
                <a:gd name="T9" fmla="*/ 0 h 66"/>
                <a:gd name="T10" fmla="*/ 32 w 65"/>
                <a:gd name="T11" fmla="*/ 48 h 66"/>
                <a:gd name="T12" fmla="*/ 17 w 65"/>
                <a:gd name="T13" fmla="*/ 33 h 66"/>
                <a:gd name="T14" fmla="*/ 32 w 65"/>
                <a:gd name="T15" fmla="*/ 18 h 66"/>
                <a:gd name="T16" fmla="*/ 48 w 65"/>
                <a:gd name="T17" fmla="*/ 33 h 66"/>
                <a:gd name="T18" fmla="*/ 32 w 65"/>
                <a:gd name="T19"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32" y="0"/>
                  </a:moveTo>
                  <a:cubicBezTo>
                    <a:pt x="14" y="0"/>
                    <a:pt x="0" y="15"/>
                    <a:pt x="0" y="33"/>
                  </a:cubicBezTo>
                  <a:cubicBezTo>
                    <a:pt x="0" y="51"/>
                    <a:pt x="14" y="66"/>
                    <a:pt x="32" y="66"/>
                  </a:cubicBezTo>
                  <a:cubicBezTo>
                    <a:pt x="50" y="66"/>
                    <a:pt x="65" y="51"/>
                    <a:pt x="65" y="33"/>
                  </a:cubicBezTo>
                  <a:cubicBezTo>
                    <a:pt x="65" y="15"/>
                    <a:pt x="50" y="0"/>
                    <a:pt x="32" y="0"/>
                  </a:cubicBezTo>
                  <a:close/>
                  <a:moveTo>
                    <a:pt x="32" y="48"/>
                  </a:moveTo>
                  <a:cubicBezTo>
                    <a:pt x="24" y="48"/>
                    <a:pt x="17" y="41"/>
                    <a:pt x="17" y="33"/>
                  </a:cubicBezTo>
                  <a:cubicBezTo>
                    <a:pt x="17" y="25"/>
                    <a:pt x="24" y="18"/>
                    <a:pt x="32" y="18"/>
                  </a:cubicBezTo>
                  <a:cubicBezTo>
                    <a:pt x="41" y="18"/>
                    <a:pt x="48" y="25"/>
                    <a:pt x="48" y="33"/>
                  </a:cubicBezTo>
                  <a:cubicBezTo>
                    <a:pt x="48" y="41"/>
                    <a:pt x="41" y="48"/>
                    <a:pt x="32"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1" name="Freeform 191"/>
            <p:cNvSpPr/>
            <p:nvPr/>
          </p:nvSpPr>
          <p:spPr bwMode="auto">
            <a:xfrm>
              <a:off x="5089525" y="4471988"/>
              <a:ext cx="468313" cy="282575"/>
            </a:xfrm>
            <a:custGeom>
              <a:avLst/>
              <a:gdLst>
                <a:gd name="T0" fmla="*/ 263 w 273"/>
                <a:gd name="T1" fmla="*/ 130 h 164"/>
                <a:gd name="T2" fmla="*/ 78 w 273"/>
                <a:gd name="T3" fmla="*/ 130 h 164"/>
                <a:gd name="T4" fmla="*/ 71 w 273"/>
                <a:gd name="T5" fmla="*/ 121 h 164"/>
                <a:gd name="T6" fmla="*/ 58 w 273"/>
                <a:gd name="T7" fmla="*/ 91 h 164"/>
                <a:gd name="T8" fmla="*/ 76 w 273"/>
                <a:gd name="T9" fmla="*/ 18 h 164"/>
                <a:gd name="T10" fmla="*/ 45 w 273"/>
                <a:gd name="T11" fmla="*/ 0 h 164"/>
                <a:gd name="T12" fmla="*/ 26 w 273"/>
                <a:gd name="T13" fmla="*/ 38 h 164"/>
                <a:gd name="T14" fmla="*/ 23 w 273"/>
                <a:gd name="T15" fmla="*/ 99 h 164"/>
                <a:gd name="T16" fmla="*/ 34 w 273"/>
                <a:gd name="T17" fmla="*/ 130 h 164"/>
                <a:gd name="T18" fmla="*/ 12 w 273"/>
                <a:gd name="T19" fmla="*/ 130 h 164"/>
                <a:gd name="T20" fmla="*/ 0 w 273"/>
                <a:gd name="T21" fmla="*/ 140 h 164"/>
                <a:gd name="T22" fmla="*/ 0 w 273"/>
                <a:gd name="T23" fmla="*/ 153 h 164"/>
                <a:gd name="T24" fmla="*/ 12 w 273"/>
                <a:gd name="T25" fmla="*/ 164 h 164"/>
                <a:gd name="T26" fmla="*/ 263 w 273"/>
                <a:gd name="T27" fmla="*/ 164 h 164"/>
                <a:gd name="T28" fmla="*/ 273 w 273"/>
                <a:gd name="T29" fmla="*/ 153 h 164"/>
                <a:gd name="T30" fmla="*/ 273 w 273"/>
                <a:gd name="T31" fmla="*/ 140 h 164"/>
                <a:gd name="T32" fmla="*/ 263 w 273"/>
                <a:gd name="T33" fmla="*/ 13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3" h="164">
                  <a:moveTo>
                    <a:pt x="263" y="130"/>
                  </a:moveTo>
                  <a:cubicBezTo>
                    <a:pt x="78" y="130"/>
                    <a:pt x="78" y="130"/>
                    <a:pt x="78" y="130"/>
                  </a:cubicBezTo>
                  <a:cubicBezTo>
                    <a:pt x="76" y="125"/>
                    <a:pt x="73" y="124"/>
                    <a:pt x="71" y="121"/>
                  </a:cubicBezTo>
                  <a:cubicBezTo>
                    <a:pt x="65" y="112"/>
                    <a:pt x="61" y="101"/>
                    <a:pt x="58" y="91"/>
                  </a:cubicBezTo>
                  <a:cubicBezTo>
                    <a:pt x="54" y="69"/>
                    <a:pt x="60" y="44"/>
                    <a:pt x="76" y="18"/>
                  </a:cubicBezTo>
                  <a:cubicBezTo>
                    <a:pt x="63" y="17"/>
                    <a:pt x="52" y="10"/>
                    <a:pt x="45" y="0"/>
                  </a:cubicBezTo>
                  <a:cubicBezTo>
                    <a:pt x="37" y="13"/>
                    <a:pt x="30" y="26"/>
                    <a:pt x="26" y="38"/>
                  </a:cubicBezTo>
                  <a:cubicBezTo>
                    <a:pt x="20" y="59"/>
                    <a:pt x="18" y="80"/>
                    <a:pt x="23" y="99"/>
                  </a:cubicBezTo>
                  <a:cubicBezTo>
                    <a:pt x="25" y="110"/>
                    <a:pt x="29" y="120"/>
                    <a:pt x="34" y="130"/>
                  </a:cubicBezTo>
                  <a:cubicBezTo>
                    <a:pt x="12" y="130"/>
                    <a:pt x="12" y="130"/>
                    <a:pt x="12" y="130"/>
                  </a:cubicBezTo>
                  <a:cubicBezTo>
                    <a:pt x="6" y="130"/>
                    <a:pt x="0" y="134"/>
                    <a:pt x="0" y="140"/>
                  </a:cubicBezTo>
                  <a:cubicBezTo>
                    <a:pt x="0" y="153"/>
                    <a:pt x="0" y="153"/>
                    <a:pt x="0" y="153"/>
                  </a:cubicBezTo>
                  <a:cubicBezTo>
                    <a:pt x="0" y="159"/>
                    <a:pt x="6" y="164"/>
                    <a:pt x="12" y="164"/>
                  </a:cubicBezTo>
                  <a:cubicBezTo>
                    <a:pt x="263" y="164"/>
                    <a:pt x="263" y="164"/>
                    <a:pt x="263" y="164"/>
                  </a:cubicBezTo>
                  <a:cubicBezTo>
                    <a:pt x="269" y="164"/>
                    <a:pt x="273" y="159"/>
                    <a:pt x="273" y="153"/>
                  </a:cubicBezTo>
                  <a:cubicBezTo>
                    <a:pt x="273" y="140"/>
                    <a:pt x="273" y="140"/>
                    <a:pt x="273" y="140"/>
                  </a:cubicBezTo>
                  <a:cubicBezTo>
                    <a:pt x="273" y="134"/>
                    <a:pt x="269" y="130"/>
                    <a:pt x="263" y="1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2" name="Freeform 192"/>
            <p:cNvSpPr/>
            <p:nvPr/>
          </p:nvSpPr>
          <p:spPr bwMode="auto">
            <a:xfrm>
              <a:off x="5056188" y="4103688"/>
              <a:ext cx="190500" cy="198438"/>
            </a:xfrm>
            <a:custGeom>
              <a:avLst/>
              <a:gdLst>
                <a:gd name="T0" fmla="*/ 38 w 111"/>
                <a:gd name="T1" fmla="*/ 79 h 116"/>
                <a:gd name="T2" fmla="*/ 37 w 111"/>
                <a:gd name="T3" fmla="*/ 96 h 116"/>
                <a:gd name="T4" fmla="*/ 54 w 111"/>
                <a:gd name="T5" fmla="*/ 116 h 116"/>
                <a:gd name="T6" fmla="*/ 111 w 111"/>
                <a:gd name="T7" fmla="*/ 73 h 116"/>
                <a:gd name="T8" fmla="*/ 93 w 111"/>
                <a:gd name="T9" fmla="*/ 51 h 116"/>
                <a:gd name="T10" fmla="*/ 76 w 111"/>
                <a:gd name="T11" fmla="*/ 47 h 116"/>
                <a:gd name="T12" fmla="*/ 72 w 111"/>
                <a:gd name="T13" fmla="*/ 51 h 116"/>
                <a:gd name="T14" fmla="*/ 39 w 111"/>
                <a:gd name="T15" fmla="*/ 10 h 116"/>
                <a:gd name="T16" fmla="*/ 43 w 111"/>
                <a:gd name="T17" fmla="*/ 6 h 116"/>
                <a:gd name="T18" fmla="*/ 38 w 111"/>
                <a:gd name="T19" fmla="*/ 0 h 116"/>
                <a:gd name="T20" fmla="*/ 0 w 111"/>
                <a:gd name="T21" fmla="*/ 32 h 116"/>
                <a:gd name="T22" fmla="*/ 4 w 111"/>
                <a:gd name="T23" fmla="*/ 37 h 116"/>
                <a:gd name="T24" fmla="*/ 9 w 111"/>
                <a:gd name="T25" fmla="*/ 34 h 116"/>
                <a:gd name="T26" fmla="*/ 42 w 111"/>
                <a:gd name="T27" fmla="*/ 75 h 116"/>
                <a:gd name="T28" fmla="*/ 38 w 111"/>
                <a:gd name="T29" fmla="*/ 7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16">
                  <a:moveTo>
                    <a:pt x="38" y="79"/>
                  </a:moveTo>
                  <a:cubicBezTo>
                    <a:pt x="33" y="82"/>
                    <a:pt x="33" y="90"/>
                    <a:pt x="37" y="96"/>
                  </a:cubicBezTo>
                  <a:cubicBezTo>
                    <a:pt x="54" y="116"/>
                    <a:pt x="54" y="116"/>
                    <a:pt x="54" y="116"/>
                  </a:cubicBezTo>
                  <a:cubicBezTo>
                    <a:pt x="111" y="73"/>
                    <a:pt x="111" y="73"/>
                    <a:pt x="111" y="73"/>
                  </a:cubicBezTo>
                  <a:cubicBezTo>
                    <a:pt x="93" y="51"/>
                    <a:pt x="93" y="51"/>
                    <a:pt x="93" y="51"/>
                  </a:cubicBezTo>
                  <a:cubicBezTo>
                    <a:pt x="89" y="45"/>
                    <a:pt x="81" y="44"/>
                    <a:pt x="76" y="47"/>
                  </a:cubicBezTo>
                  <a:cubicBezTo>
                    <a:pt x="72" y="51"/>
                    <a:pt x="72" y="51"/>
                    <a:pt x="72" y="51"/>
                  </a:cubicBezTo>
                  <a:cubicBezTo>
                    <a:pt x="39" y="10"/>
                    <a:pt x="39" y="10"/>
                    <a:pt x="39" y="10"/>
                  </a:cubicBezTo>
                  <a:cubicBezTo>
                    <a:pt x="43" y="6"/>
                    <a:pt x="43" y="6"/>
                    <a:pt x="43" y="6"/>
                  </a:cubicBezTo>
                  <a:cubicBezTo>
                    <a:pt x="38" y="0"/>
                    <a:pt x="38" y="0"/>
                    <a:pt x="38" y="0"/>
                  </a:cubicBezTo>
                  <a:cubicBezTo>
                    <a:pt x="0" y="32"/>
                    <a:pt x="0" y="32"/>
                    <a:pt x="0" y="32"/>
                  </a:cubicBezTo>
                  <a:cubicBezTo>
                    <a:pt x="4" y="37"/>
                    <a:pt x="4" y="37"/>
                    <a:pt x="4" y="37"/>
                  </a:cubicBezTo>
                  <a:cubicBezTo>
                    <a:pt x="9" y="34"/>
                    <a:pt x="9" y="34"/>
                    <a:pt x="9" y="34"/>
                  </a:cubicBezTo>
                  <a:cubicBezTo>
                    <a:pt x="42" y="75"/>
                    <a:pt x="42" y="75"/>
                    <a:pt x="42" y="75"/>
                  </a:cubicBezTo>
                  <a:lnTo>
                    <a:pt x="38"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3" name="Freeform 193"/>
            <p:cNvSpPr/>
            <p:nvPr/>
          </p:nvSpPr>
          <p:spPr bwMode="auto">
            <a:xfrm>
              <a:off x="5167313" y="4252913"/>
              <a:ext cx="304800" cy="331788"/>
            </a:xfrm>
            <a:custGeom>
              <a:avLst/>
              <a:gdLst>
                <a:gd name="T0" fmla="*/ 18 w 178"/>
                <a:gd name="T1" fmla="*/ 65 h 193"/>
                <a:gd name="T2" fmla="*/ 34 w 178"/>
                <a:gd name="T3" fmla="*/ 62 h 193"/>
                <a:gd name="T4" fmla="*/ 76 w 178"/>
                <a:gd name="T5" fmla="*/ 104 h 193"/>
                <a:gd name="T6" fmla="*/ 69 w 178"/>
                <a:gd name="T7" fmla="*/ 128 h 193"/>
                <a:gd name="T8" fmla="*/ 122 w 178"/>
                <a:gd name="T9" fmla="*/ 193 h 193"/>
                <a:gd name="T10" fmla="*/ 178 w 178"/>
                <a:gd name="T11" fmla="*/ 148 h 193"/>
                <a:gd name="T12" fmla="*/ 111 w 178"/>
                <a:gd name="T13" fmla="*/ 66 h 193"/>
                <a:gd name="T14" fmla="*/ 85 w 178"/>
                <a:gd name="T15" fmla="*/ 33 h 193"/>
                <a:gd name="T16" fmla="*/ 57 w 178"/>
                <a:gd name="T17" fmla="*/ 0 h 193"/>
                <a:gd name="T18" fmla="*/ 0 w 178"/>
                <a:gd name="T19" fmla="*/ 43 h 193"/>
                <a:gd name="T20" fmla="*/ 18 w 178"/>
                <a:gd name="T21"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93">
                  <a:moveTo>
                    <a:pt x="18" y="65"/>
                  </a:moveTo>
                  <a:cubicBezTo>
                    <a:pt x="23" y="63"/>
                    <a:pt x="29" y="62"/>
                    <a:pt x="34" y="62"/>
                  </a:cubicBezTo>
                  <a:cubicBezTo>
                    <a:pt x="58" y="62"/>
                    <a:pt x="76" y="81"/>
                    <a:pt x="76" y="104"/>
                  </a:cubicBezTo>
                  <a:cubicBezTo>
                    <a:pt x="76" y="113"/>
                    <a:pt x="74" y="121"/>
                    <a:pt x="69" y="128"/>
                  </a:cubicBezTo>
                  <a:cubicBezTo>
                    <a:pt x="122" y="193"/>
                    <a:pt x="122" y="193"/>
                    <a:pt x="122" y="193"/>
                  </a:cubicBezTo>
                  <a:cubicBezTo>
                    <a:pt x="178" y="148"/>
                    <a:pt x="178" y="148"/>
                    <a:pt x="178" y="148"/>
                  </a:cubicBezTo>
                  <a:cubicBezTo>
                    <a:pt x="111" y="66"/>
                    <a:pt x="111" y="66"/>
                    <a:pt x="111" y="66"/>
                  </a:cubicBezTo>
                  <a:cubicBezTo>
                    <a:pt x="85" y="33"/>
                    <a:pt x="85" y="33"/>
                    <a:pt x="85" y="33"/>
                  </a:cubicBezTo>
                  <a:cubicBezTo>
                    <a:pt x="57" y="0"/>
                    <a:pt x="57" y="0"/>
                    <a:pt x="57" y="0"/>
                  </a:cubicBezTo>
                  <a:cubicBezTo>
                    <a:pt x="0" y="43"/>
                    <a:pt x="0" y="43"/>
                    <a:pt x="0" y="43"/>
                  </a:cubicBezTo>
                  <a:lnTo>
                    <a:pt x="18"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par>
                                <p:cTn id="14" presetID="6" presetClass="emph" presetSubtype="0" decel="100000" fill="hold" nodeType="withEffect">
                                  <p:stCondLst>
                                    <p:cond delay="400"/>
                                  </p:stCondLst>
                                  <p:childTnLst>
                                    <p:animScale>
                                      <p:cBhvr>
                                        <p:cTn id="15" dur="250" fill="hold"/>
                                        <p:tgtEl>
                                          <p:spTgt spid="30"/>
                                        </p:tgtEl>
                                      </p:cBhvr>
                                      <p:by x="91000" y="91000"/>
                                    </p:animScale>
                                  </p:childTnLst>
                                </p:cTn>
                              </p:par>
                              <p:par>
                                <p:cTn id="16" presetID="6" presetClass="emph" presetSubtype="0" decel="100000" fill="hold" nodeType="withEffect">
                                  <p:stCondLst>
                                    <p:cond delay="200"/>
                                  </p:stCondLst>
                                  <p:childTnLst>
                                    <p:animScale>
                                      <p:cBhvr>
                                        <p:cTn id="17" dur="250" fill="hold"/>
                                        <p:tgtEl>
                                          <p:spTgt spid="33"/>
                                        </p:tgtEl>
                                      </p:cBhvr>
                                      <p:by x="110000" y="110000"/>
                                    </p:animScale>
                                  </p:childTnLst>
                                </p:cTn>
                              </p:par>
                              <p:par>
                                <p:cTn id="18" presetID="6" presetClass="emph" presetSubtype="0" decel="100000" fill="hold" nodeType="withEffect">
                                  <p:stCondLst>
                                    <p:cond delay="400"/>
                                  </p:stCondLst>
                                  <p:childTnLst>
                                    <p:animScale>
                                      <p:cBhvr>
                                        <p:cTn id="19" dur="250" fill="hold"/>
                                        <p:tgtEl>
                                          <p:spTgt spid="33"/>
                                        </p:tgtEl>
                                      </p:cBhvr>
                                      <p:by x="91000" y="91000"/>
                                    </p:animScale>
                                  </p:childTnLst>
                                </p:cTn>
                              </p:par>
                              <p:par>
                                <p:cTn id="20" presetID="6" presetClass="emph" presetSubtype="0" decel="100000" fill="hold" nodeType="withEffect">
                                  <p:stCondLst>
                                    <p:cond delay="200"/>
                                  </p:stCondLst>
                                  <p:childTnLst>
                                    <p:animScale>
                                      <p:cBhvr>
                                        <p:cTn id="21" dur="250" fill="hold"/>
                                        <p:tgtEl>
                                          <p:spTgt spid="36"/>
                                        </p:tgtEl>
                                      </p:cBhvr>
                                      <p:by x="110000" y="110000"/>
                                    </p:animScale>
                                  </p:childTnLst>
                                </p:cTn>
                              </p:par>
                              <p:par>
                                <p:cTn id="22" presetID="6" presetClass="emph" presetSubtype="0" decel="100000" fill="hold" nodeType="withEffect">
                                  <p:stCondLst>
                                    <p:cond delay="400"/>
                                  </p:stCondLst>
                                  <p:childTnLst>
                                    <p:animScale>
                                      <p:cBhvr>
                                        <p:cTn id="23" dur="250" fill="hold"/>
                                        <p:tgtEl>
                                          <p:spTgt spid="36"/>
                                        </p:tgtEl>
                                      </p:cBhvr>
                                      <p:by x="91000" y="91000"/>
                                    </p:animScale>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250" fill="hold"/>
                                        <p:tgtEl>
                                          <p:spTgt spid="52"/>
                                        </p:tgtEl>
                                        <p:attrNameLst>
                                          <p:attrName>ppt_w</p:attrName>
                                        </p:attrNameLst>
                                      </p:cBhvr>
                                      <p:tavLst>
                                        <p:tav tm="0">
                                          <p:val>
                                            <p:fltVal val="0"/>
                                          </p:val>
                                        </p:tav>
                                        <p:tav tm="100000">
                                          <p:val>
                                            <p:strVal val="#ppt_w"/>
                                          </p:val>
                                        </p:tav>
                                      </p:tavLst>
                                    </p:anim>
                                    <p:anim calcmode="lin" valueType="num">
                                      <p:cBhvr>
                                        <p:cTn id="28" dur="250" fill="hold"/>
                                        <p:tgtEl>
                                          <p:spTgt spid="52"/>
                                        </p:tgtEl>
                                        <p:attrNameLst>
                                          <p:attrName>ppt_h</p:attrName>
                                        </p:attrNameLst>
                                      </p:cBhvr>
                                      <p:tavLst>
                                        <p:tav tm="0">
                                          <p:val>
                                            <p:fltVal val="0"/>
                                          </p:val>
                                        </p:tav>
                                        <p:tav tm="100000">
                                          <p:val>
                                            <p:strVal val="#ppt_h"/>
                                          </p:val>
                                        </p:tav>
                                      </p:tavLst>
                                    </p:anim>
                                    <p:animEffect transition="in" filter="fade">
                                      <p:cBhvr>
                                        <p:cTn id="29" dur="250"/>
                                        <p:tgtEl>
                                          <p:spTgt spid="52"/>
                                        </p:tgtEl>
                                      </p:cBhvr>
                                    </p:animEffect>
                                  </p:childTnLst>
                                </p:cTn>
                              </p:par>
                              <p:par>
                                <p:cTn id="30" presetID="6" presetClass="emph" presetSubtype="0" decel="100000" fill="hold" nodeType="withEffect">
                                  <p:stCondLst>
                                    <p:cond delay="200"/>
                                  </p:stCondLst>
                                  <p:childTnLst>
                                    <p:animScale>
                                      <p:cBhvr>
                                        <p:cTn id="31" dur="250" fill="hold"/>
                                        <p:tgtEl>
                                          <p:spTgt spid="52"/>
                                        </p:tgtEl>
                                      </p:cBhvr>
                                      <p:by x="110000" y="110000"/>
                                    </p:animScale>
                                  </p:childTnLst>
                                </p:cTn>
                              </p:par>
                              <p:par>
                                <p:cTn id="32" presetID="6" presetClass="emph" presetSubtype="0" decel="100000" fill="hold" nodeType="withEffect">
                                  <p:stCondLst>
                                    <p:cond delay="400"/>
                                  </p:stCondLst>
                                  <p:childTnLst>
                                    <p:animScale>
                                      <p:cBhvr>
                                        <p:cTn id="33" dur="250" fill="hold"/>
                                        <p:tgtEl>
                                          <p:spTgt spid="52"/>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6E939371-AF88-40D0-907C-383027DFB06B}"/>
              </a:ext>
            </a:extLst>
          </p:cNvPr>
          <p:cNvSpPr/>
          <p:nvPr/>
        </p:nvSpPr>
        <p:spPr>
          <a:xfrm>
            <a:off x="998465" y="1988045"/>
            <a:ext cx="9942093" cy="144095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3" name="文本框 2"/>
          <p:cNvSpPr txBox="1"/>
          <p:nvPr/>
        </p:nvSpPr>
        <p:spPr>
          <a:xfrm>
            <a:off x="970280" y="1624965"/>
            <a:ext cx="7613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隐私保护的关联规则挖掘</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2180590" y="2131060"/>
            <a:ext cx="7892415" cy="119888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       关联规则是寻找在同一事件中出现的不同项目的相关性。关联规则挖掘是数据挖掘领域研究的重点之一，是从大量数据中挖掘数据项之间隐藏的关系，发现数据集中项集之间的关联和规则的过程，其通过置信度和支持度度量项集之间的规则。</a:t>
            </a:r>
            <a:endParaRPr lang="zh-CN" altLang="en-US">
              <a:latin typeface="微软雅黑" panose="020B0503020204020204" pitchFamily="34" charset="-122"/>
              <a:ea typeface="微软雅黑" panose="020B0503020204020204" pitchFamily="34" charset="-122"/>
              <a:sym typeface="+mn-ea"/>
            </a:endParaRPr>
          </a:p>
        </p:txBody>
      </p:sp>
      <p:pic>
        <p:nvPicPr>
          <p:cNvPr id="12" name="图片 11" descr="购物篮分析"/>
          <p:cNvPicPr>
            <a:picLocks noChangeAspect="1"/>
          </p:cNvPicPr>
          <p:nvPr/>
        </p:nvPicPr>
        <p:blipFill>
          <a:blip r:embed="rId2"/>
          <a:stretch>
            <a:fillRect/>
          </a:stretch>
        </p:blipFill>
        <p:spPr>
          <a:xfrm>
            <a:off x="1449070" y="3655695"/>
            <a:ext cx="4382770" cy="2294890"/>
          </a:xfrm>
          <a:prstGeom prst="rect">
            <a:avLst/>
          </a:prstGeom>
        </p:spPr>
      </p:pic>
      <p:sp>
        <p:nvSpPr>
          <p:cNvPr id="13" name="文本框 12"/>
          <p:cNvSpPr txBox="1"/>
          <p:nvPr/>
        </p:nvSpPr>
        <p:spPr>
          <a:xfrm>
            <a:off x="1259840" y="3655695"/>
            <a:ext cx="1524000" cy="368300"/>
          </a:xfrm>
          <a:prstGeom prst="rect">
            <a:avLst/>
          </a:prstGeom>
          <a:noFill/>
        </p:spPr>
        <p:txBody>
          <a:bodyPr wrap="square" rtlCol="0">
            <a:spAutoFit/>
          </a:bodyPr>
          <a:lstStyle/>
          <a:p>
            <a:r>
              <a:rPr lang="zh-CN" altLang="en-US"/>
              <a:t>购物篮分析</a:t>
            </a:r>
          </a:p>
        </p:txBody>
      </p:sp>
      <p:sp>
        <p:nvSpPr>
          <p:cNvPr id="14" name="文本框 13"/>
          <p:cNvSpPr txBox="1"/>
          <p:nvPr/>
        </p:nvSpPr>
        <p:spPr>
          <a:xfrm>
            <a:off x="6477635" y="3980180"/>
            <a:ext cx="4475480" cy="119888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提供购买的商品之间的隐藏关联规则，商家可通过对用户购物篮中的商品进行分析来研究用户的购买行为，研究结果对商家的决策起到了至关重要的作用。</a:t>
            </a:r>
            <a:endParaRPr lang="zh-CN" altLang="en-US" dirty="0"/>
          </a:p>
        </p:txBody>
      </p:sp>
      <p:sp>
        <p:nvSpPr>
          <p:cNvPr id="16" name="文本框 15"/>
          <p:cNvSpPr txBox="1"/>
          <p:nvPr/>
        </p:nvSpPr>
        <p:spPr>
          <a:xfrm>
            <a:off x="541020" y="973455"/>
            <a:ext cx="833755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大数据领域下</a:t>
            </a:r>
            <a:r>
              <a:rPr lang="en-US" dirty="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挖掘</a:t>
            </a:r>
            <a:r>
              <a:rPr lang="en-US" dirty="0">
                <a:latin typeface="微软雅黑" panose="020B0503020204020204" pitchFamily="34" charset="-122"/>
                <a:ea typeface="微软雅黑" panose="020B0503020204020204" pitchFamily="34" charset="-122"/>
              </a:rPr>
              <a:t>的隐私保护</a:t>
            </a:r>
            <a:r>
              <a:rPr lang="zh-CN" altLang="en-US" dirty="0">
                <a:latin typeface="微软雅黑" panose="020B0503020204020204" pitchFamily="34" charset="-122"/>
                <a:ea typeface="微软雅黑" panose="020B0503020204020204" pitchFamily="34" charset="-122"/>
              </a:rPr>
              <a:t>技术之</a:t>
            </a:r>
            <a:r>
              <a:rPr lang="zh-CN" altLang="en-US" dirty="0">
                <a:latin typeface="微软雅黑" panose="020B0503020204020204" pitchFamily="34" charset="-122"/>
                <a:ea typeface="微软雅黑" panose="020B0503020204020204" pitchFamily="34" charset="-122"/>
                <a:sym typeface="+mn-ea"/>
              </a:rPr>
              <a:t>一</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46355" y="1886585"/>
            <a:ext cx="6230620" cy="37858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5" name="文本框 4"/>
          <p:cNvSpPr txBox="1"/>
          <p:nvPr/>
        </p:nvSpPr>
        <p:spPr>
          <a:xfrm>
            <a:off x="6584950" y="2348865"/>
            <a:ext cx="5295900" cy="286131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置信度是指购买了一个商品之后又购买了另一种商品的可能性，即80/100=80%</a:t>
            </a:r>
            <a:r>
              <a:rPr lang="zh-CN" altLang="en-US">
                <a:latin typeface="微软雅黑" panose="020B0503020204020204" pitchFamily="34" charset="-122"/>
                <a:ea typeface="微软雅黑" panose="020B0503020204020204" pitchFamily="34" charset="-122"/>
              </a:rPr>
              <a:t>。</a:t>
            </a:r>
          </a:p>
          <a:p>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支持度是指购买关联商品的人数占总人数的比例，即80/1000=8%。</a:t>
            </a:r>
          </a:p>
          <a:p>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为了保证挖掘的关联规则有意义，通常会设定两个阈值：最小置信度和最小支持度。当挖掘到的项集的置信度和支持度分别大于最小置信度和最小支持度时，就得到了关联规则。</a:t>
            </a:r>
            <a:endParaRPr lang="zh-CN" altLang="en-US">
              <a:latin typeface="微软雅黑" panose="020B0503020204020204" pitchFamily="34" charset="-122"/>
              <a:ea typeface="微软雅黑" panose="020B0503020204020204" pitchFamily="34" charset="-122"/>
            </a:endParaRPr>
          </a:p>
        </p:txBody>
      </p:sp>
      <p:pic>
        <p:nvPicPr>
          <p:cNvPr id="11" name="图片 10" descr="购物"/>
          <p:cNvPicPr>
            <a:picLocks noChangeAspect="1"/>
          </p:cNvPicPr>
          <p:nvPr/>
        </p:nvPicPr>
        <p:blipFill>
          <a:blip r:embed="rId3"/>
          <a:stretch>
            <a:fillRect/>
          </a:stretch>
        </p:blipFill>
        <p:spPr>
          <a:xfrm>
            <a:off x="1131570" y="2329180"/>
            <a:ext cx="826135" cy="826135"/>
          </a:xfrm>
          <a:prstGeom prst="rect">
            <a:avLst/>
          </a:prstGeom>
        </p:spPr>
      </p:pic>
      <p:pic>
        <p:nvPicPr>
          <p:cNvPr id="17" name="图片 16" descr="购物"/>
          <p:cNvPicPr>
            <a:picLocks noChangeAspect="1"/>
          </p:cNvPicPr>
          <p:nvPr/>
        </p:nvPicPr>
        <p:blipFill>
          <a:blip r:embed="rId3"/>
          <a:stretch>
            <a:fillRect/>
          </a:stretch>
        </p:blipFill>
        <p:spPr>
          <a:xfrm>
            <a:off x="1131570" y="4170680"/>
            <a:ext cx="826135" cy="826135"/>
          </a:xfrm>
          <a:prstGeom prst="rect">
            <a:avLst/>
          </a:prstGeom>
        </p:spPr>
      </p:pic>
      <p:sp>
        <p:nvSpPr>
          <p:cNvPr id="18" name="文本框 17"/>
          <p:cNvSpPr txBox="1"/>
          <p:nvPr/>
        </p:nvSpPr>
        <p:spPr>
          <a:xfrm>
            <a:off x="1409700" y="2534285"/>
            <a:ext cx="381000" cy="368300"/>
          </a:xfrm>
          <a:prstGeom prst="rect">
            <a:avLst/>
          </a:prstGeom>
          <a:noFill/>
        </p:spPr>
        <p:txBody>
          <a:bodyPr wrap="square" rtlCol="0">
            <a:spAutoFit/>
          </a:bodyPr>
          <a:lstStyle/>
          <a:p>
            <a:r>
              <a:rPr lang="en-US" altLang="zh-CN"/>
              <a:t>A</a:t>
            </a:r>
          </a:p>
        </p:txBody>
      </p:sp>
      <p:sp>
        <p:nvSpPr>
          <p:cNvPr id="19" name="文本框 18"/>
          <p:cNvSpPr txBox="1"/>
          <p:nvPr/>
        </p:nvSpPr>
        <p:spPr>
          <a:xfrm>
            <a:off x="1447800" y="4374515"/>
            <a:ext cx="381000" cy="368300"/>
          </a:xfrm>
          <a:prstGeom prst="rect">
            <a:avLst/>
          </a:prstGeom>
          <a:noFill/>
        </p:spPr>
        <p:txBody>
          <a:bodyPr wrap="square" rtlCol="0">
            <a:spAutoFit/>
          </a:bodyPr>
          <a:lstStyle/>
          <a:p>
            <a:r>
              <a:rPr lang="en-US" altLang="zh-CN"/>
              <a:t>B</a:t>
            </a:r>
          </a:p>
        </p:txBody>
      </p:sp>
      <p:pic>
        <p:nvPicPr>
          <p:cNvPr id="20" name="图片 19" descr="人"/>
          <p:cNvPicPr>
            <a:picLocks noChangeAspect="1"/>
          </p:cNvPicPr>
          <p:nvPr/>
        </p:nvPicPr>
        <p:blipFill>
          <a:blip r:embed="rId4"/>
          <a:stretch>
            <a:fillRect/>
          </a:stretch>
        </p:blipFill>
        <p:spPr>
          <a:xfrm>
            <a:off x="2527300" y="2329180"/>
            <a:ext cx="687070" cy="687070"/>
          </a:xfrm>
          <a:prstGeom prst="rect">
            <a:avLst/>
          </a:prstGeom>
        </p:spPr>
      </p:pic>
      <p:pic>
        <p:nvPicPr>
          <p:cNvPr id="21" name="图片 20" descr="人"/>
          <p:cNvPicPr>
            <a:picLocks noChangeAspect="1"/>
          </p:cNvPicPr>
          <p:nvPr/>
        </p:nvPicPr>
        <p:blipFill>
          <a:blip r:embed="rId4"/>
          <a:stretch>
            <a:fillRect/>
          </a:stretch>
        </p:blipFill>
        <p:spPr>
          <a:xfrm>
            <a:off x="3100070" y="2329180"/>
            <a:ext cx="687070" cy="687070"/>
          </a:xfrm>
          <a:prstGeom prst="rect">
            <a:avLst/>
          </a:prstGeom>
        </p:spPr>
      </p:pic>
      <p:pic>
        <p:nvPicPr>
          <p:cNvPr id="23" name="图片 22" descr="人"/>
          <p:cNvPicPr>
            <a:picLocks noChangeAspect="1"/>
          </p:cNvPicPr>
          <p:nvPr/>
        </p:nvPicPr>
        <p:blipFill>
          <a:blip r:embed="rId4"/>
          <a:stretch>
            <a:fillRect/>
          </a:stretch>
        </p:blipFill>
        <p:spPr>
          <a:xfrm>
            <a:off x="2473960" y="4309745"/>
            <a:ext cx="687070" cy="687070"/>
          </a:xfrm>
          <a:prstGeom prst="rect">
            <a:avLst/>
          </a:prstGeom>
        </p:spPr>
      </p:pic>
      <p:pic>
        <p:nvPicPr>
          <p:cNvPr id="24" name="图片 23" descr="人"/>
          <p:cNvPicPr>
            <a:picLocks noChangeAspect="1"/>
          </p:cNvPicPr>
          <p:nvPr/>
        </p:nvPicPr>
        <p:blipFill>
          <a:blip r:embed="rId4"/>
          <a:stretch>
            <a:fillRect/>
          </a:stretch>
        </p:blipFill>
        <p:spPr>
          <a:xfrm>
            <a:off x="3046730" y="4309745"/>
            <a:ext cx="687070" cy="687070"/>
          </a:xfrm>
          <a:prstGeom prst="rect">
            <a:avLst/>
          </a:prstGeom>
        </p:spPr>
      </p:pic>
      <p:sp>
        <p:nvSpPr>
          <p:cNvPr id="26" name="文本框 25"/>
          <p:cNvSpPr txBox="1"/>
          <p:nvPr/>
        </p:nvSpPr>
        <p:spPr>
          <a:xfrm>
            <a:off x="2473960" y="3080385"/>
            <a:ext cx="1414145" cy="368300"/>
          </a:xfrm>
          <a:prstGeom prst="rect">
            <a:avLst/>
          </a:prstGeom>
          <a:noFill/>
        </p:spPr>
        <p:txBody>
          <a:bodyPr wrap="square" rtlCol="0">
            <a:spAutoFit/>
          </a:bodyPr>
          <a:lstStyle/>
          <a:p>
            <a:r>
              <a:rPr lang="en-US" altLang="zh-CN"/>
              <a:t>100</a:t>
            </a:r>
            <a:r>
              <a:rPr lang="zh-CN" altLang="en-US"/>
              <a:t>人购买</a:t>
            </a:r>
            <a:r>
              <a:rPr lang="en-US" altLang="zh-CN"/>
              <a:t>A</a:t>
            </a:r>
          </a:p>
        </p:txBody>
      </p:sp>
      <p:sp>
        <p:nvSpPr>
          <p:cNvPr id="27" name="文本框 26"/>
          <p:cNvSpPr txBox="1"/>
          <p:nvPr/>
        </p:nvSpPr>
        <p:spPr>
          <a:xfrm>
            <a:off x="2473960" y="5074285"/>
            <a:ext cx="1414145" cy="368300"/>
          </a:xfrm>
          <a:prstGeom prst="rect">
            <a:avLst/>
          </a:prstGeom>
          <a:noFill/>
        </p:spPr>
        <p:txBody>
          <a:bodyPr wrap="square" rtlCol="0">
            <a:spAutoFit/>
          </a:bodyPr>
          <a:lstStyle/>
          <a:p>
            <a:r>
              <a:rPr lang="en-US" altLang="zh-CN"/>
              <a:t>200</a:t>
            </a:r>
            <a:r>
              <a:rPr lang="zh-CN" altLang="en-US"/>
              <a:t>人购买</a:t>
            </a:r>
            <a:r>
              <a:rPr lang="en-US" altLang="zh-CN"/>
              <a:t>B</a:t>
            </a:r>
          </a:p>
        </p:txBody>
      </p:sp>
      <p:pic>
        <p:nvPicPr>
          <p:cNvPr id="28" name="图片 27" descr="人"/>
          <p:cNvPicPr>
            <a:picLocks noChangeAspect="1"/>
          </p:cNvPicPr>
          <p:nvPr/>
        </p:nvPicPr>
        <p:blipFill>
          <a:blip r:embed="rId4"/>
          <a:stretch>
            <a:fillRect/>
          </a:stretch>
        </p:blipFill>
        <p:spPr>
          <a:xfrm>
            <a:off x="4357370" y="3079115"/>
            <a:ext cx="687070" cy="687070"/>
          </a:xfrm>
          <a:prstGeom prst="rect">
            <a:avLst/>
          </a:prstGeom>
        </p:spPr>
      </p:pic>
      <p:sp>
        <p:nvSpPr>
          <p:cNvPr id="29" name="文本框 28"/>
          <p:cNvSpPr txBox="1"/>
          <p:nvPr/>
        </p:nvSpPr>
        <p:spPr>
          <a:xfrm>
            <a:off x="3994150" y="3865245"/>
            <a:ext cx="190881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sym typeface="+mn-ea"/>
              </a:rPr>
              <a:t>80人同时购买了商品A和商品B</a:t>
            </a:r>
          </a:p>
        </p:txBody>
      </p:sp>
      <p:sp>
        <p:nvSpPr>
          <p:cNvPr id="31" name="文本框 30"/>
          <p:cNvSpPr txBox="1"/>
          <p:nvPr/>
        </p:nvSpPr>
        <p:spPr>
          <a:xfrm>
            <a:off x="342900" y="3392170"/>
            <a:ext cx="1868170" cy="645160"/>
          </a:xfrm>
          <a:prstGeom prst="rect">
            <a:avLst/>
          </a:prstGeom>
          <a:noFill/>
        </p:spPr>
        <p:txBody>
          <a:bodyPr wrap="square" rtlCol="0">
            <a:spAutoFit/>
          </a:bodyPr>
          <a:lstStyle/>
          <a:p>
            <a:r>
              <a:rPr lang="zh-CN" altLang="en-US"/>
              <a:t>一共有</a:t>
            </a:r>
            <a:r>
              <a:rPr lang="en-US" altLang="zh-CN"/>
              <a:t>1000</a:t>
            </a:r>
            <a:r>
              <a:rPr lang="zh-CN" altLang="en-US"/>
              <a:t>人</a:t>
            </a:r>
          </a:p>
          <a:p>
            <a:r>
              <a:rPr lang="zh-CN" altLang="en-US"/>
              <a:t>假定</a:t>
            </a:r>
            <a:r>
              <a:rPr lang="en-US" altLang="zh-CN"/>
              <a:t>A</a:t>
            </a:r>
            <a:r>
              <a:rPr lang="zh-CN" altLang="en-US"/>
              <a:t>和</a:t>
            </a:r>
            <a:r>
              <a:rPr lang="en-US" altLang="zh-CN"/>
              <a:t>B</a:t>
            </a:r>
            <a:r>
              <a:rPr lang="zh-CN" altLang="en-US"/>
              <a:t>有关联</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1665984" y="4193024"/>
            <a:ext cx="7276680" cy="1200329"/>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针对关联规则挖掘的隐私保护算法，可从不同的角度分类</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隐私保护对象</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对敏感数据的保护和敏感规则的保护</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数据处理技术</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基于数据清理、数据阻塞、数据匿名和数据加密等</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数据分布方式</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数据集中分布、数据水平分布和数据垂直分布</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65984" y="1786552"/>
            <a:ext cx="3867371" cy="923330"/>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关联规则的隐私保护主要有两类方法</a:t>
            </a:r>
            <a:r>
              <a:rPr lang="en-US" altLang="zh-CN"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变换</a:t>
            </a:r>
            <a:r>
              <a:rPr lang="en-US" altLang="zh-CN" dirty="0">
                <a:latin typeface="微软雅黑" panose="020B0503020204020204" pitchFamily="34" charset="-122"/>
                <a:ea typeface="微软雅黑" panose="020B0503020204020204" pitchFamily="34" charset="-122"/>
              </a:rPr>
              <a:t> （distortion）</a:t>
            </a:r>
          </a:p>
          <a:p>
            <a:pPr marL="285750" indent="-285750">
              <a:buFont typeface="Wingdings" panose="05000000000000000000" pitchFamily="2" charset="2"/>
              <a:buChar char="p"/>
            </a:pPr>
            <a:r>
              <a:rPr lang="en-US" altLang="zh-CN" dirty="0" err="1">
                <a:latin typeface="微软雅黑" panose="020B0503020204020204" pitchFamily="34" charset="-122"/>
                <a:ea typeface="微软雅黑" panose="020B0503020204020204" pitchFamily="34" charset="-122"/>
              </a:rPr>
              <a:t>隐藏</a:t>
            </a:r>
            <a:r>
              <a:rPr lang="en-US" altLang="zh-CN" dirty="0">
                <a:latin typeface="微软雅黑" panose="020B0503020204020204" pitchFamily="34" charset="-122"/>
                <a:ea typeface="微软雅黑" panose="020B0503020204020204" pitchFamily="34" charset="-122"/>
              </a:rPr>
              <a:t> （blocking）</a:t>
            </a:r>
            <a:endParaRPr lang="zh-CN" altLang="en-US" dirty="0">
              <a:latin typeface="微软雅黑" panose="020B0503020204020204" pitchFamily="34" charset="-122"/>
              <a:ea typeface="微软雅黑" panose="020B0503020204020204" pitchFamily="34" charset="-122"/>
            </a:endParaRPr>
          </a:p>
        </p:txBody>
      </p:sp>
      <p:pic>
        <p:nvPicPr>
          <p:cNvPr id="10" name="图片 9" descr="劣势"/>
          <p:cNvPicPr>
            <a:picLocks noChangeAspect="1"/>
          </p:cNvPicPr>
          <p:nvPr/>
        </p:nvPicPr>
        <p:blipFill>
          <a:blip r:embed="rId3"/>
          <a:stretch>
            <a:fillRect/>
          </a:stretch>
        </p:blipFill>
        <p:spPr>
          <a:xfrm>
            <a:off x="7601358" y="1464647"/>
            <a:ext cx="1245235" cy="1245235"/>
          </a:xfrm>
          <a:prstGeom prst="rect">
            <a:avLst/>
          </a:prstGeom>
        </p:spPr>
      </p:pic>
      <p:sp>
        <p:nvSpPr>
          <p:cNvPr id="11" name="文本框 10"/>
          <p:cNvSpPr txBox="1"/>
          <p:nvPr/>
        </p:nvSpPr>
        <p:spPr>
          <a:xfrm>
            <a:off x="7601358" y="2709882"/>
            <a:ext cx="155575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sym typeface="+mn-ea"/>
              </a:rPr>
              <a:t>会影响对非敏感规则的挖掘</a:t>
            </a:r>
            <a:endParaRPr lang="zh-CN" altLang="en-US"/>
          </a:p>
        </p:txBody>
      </p:sp>
      <p:sp>
        <p:nvSpPr>
          <p:cNvPr id="12" name="文本框 11"/>
          <p:cNvSpPr txBox="1"/>
          <p:nvPr/>
        </p:nvSpPr>
        <p:spPr>
          <a:xfrm>
            <a:off x="7995058" y="1806912"/>
            <a:ext cx="768350" cy="368300"/>
          </a:xfrm>
          <a:prstGeom prst="rect">
            <a:avLst/>
          </a:prstGeom>
          <a:noFill/>
        </p:spPr>
        <p:txBody>
          <a:bodyPr wrap="square" rtlCol="0">
            <a:spAutoFit/>
          </a:bodyPr>
          <a:lstStyle/>
          <a:p>
            <a:r>
              <a:rPr lang="zh-CN" altLang="en-US"/>
              <a:t>劣势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9007BFDB-6970-4AE3-9902-5CE947A7A2EA}"/>
              </a:ext>
            </a:extLst>
          </p:cNvPr>
          <p:cNvSpPr/>
          <p:nvPr/>
        </p:nvSpPr>
        <p:spPr>
          <a:xfrm>
            <a:off x="970280" y="2514282"/>
            <a:ext cx="9942093" cy="118427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6" name="文本框 5"/>
          <p:cNvSpPr txBox="1"/>
          <p:nvPr/>
        </p:nvSpPr>
        <p:spPr>
          <a:xfrm>
            <a:off x="576580" y="1049655"/>
            <a:ext cx="4641215"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大数据领域下</a:t>
            </a:r>
            <a:r>
              <a:rPr lang="zh-CN" altLang="en-US" dirty="0">
                <a:latin typeface="微软雅黑" panose="020B0503020204020204" pitchFamily="34" charset="-122"/>
                <a:ea typeface="微软雅黑" panose="020B0503020204020204" pitchFamily="34" charset="-122"/>
              </a:rPr>
              <a:t>数据挖掘的隐私保护技术之二</a:t>
            </a:r>
          </a:p>
        </p:txBody>
      </p:sp>
      <p:sp>
        <p:nvSpPr>
          <p:cNvPr id="3" name="文本框 2"/>
          <p:cNvSpPr txBox="1"/>
          <p:nvPr/>
        </p:nvSpPr>
        <p:spPr>
          <a:xfrm>
            <a:off x="970280" y="1876425"/>
            <a:ext cx="7613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隐私保护的分类挖掘</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094177" y="2783839"/>
            <a:ext cx="9947275" cy="64516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分类挖掘是数据挖掘中非常重要的任务，通过在数据集上构造分类函数或者分类模型，即分类器，可以将数据集中的数据项映射到给定的类别中，以用于类别的预测。       </a:t>
            </a:r>
          </a:p>
        </p:txBody>
      </p:sp>
      <p:sp>
        <p:nvSpPr>
          <p:cNvPr id="4" name="文本框 3"/>
          <p:cNvSpPr txBox="1"/>
          <p:nvPr/>
        </p:nvSpPr>
        <p:spPr>
          <a:xfrm>
            <a:off x="998465" y="4220370"/>
            <a:ext cx="994727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分类结果可能会暴露隐私信息，因此需要使用隐私保护技术保护信息：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隐私保护的分类挖掘是指在数据挖掘的过程中，建立一个准确的、无隐私泄露的分类模型；</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目标为对降低敏感信息分类的准确度且不影响其他应用的性能</a:t>
            </a:r>
          </a:p>
          <a:p>
            <a:r>
              <a:rPr lang="zh-CN" altLang="en-US"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7BA31A72-046B-4EF0-871F-5019A04D2B67}"/>
              </a:ext>
            </a:extLst>
          </p:cNvPr>
          <p:cNvSpPr/>
          <p:nvPr/>
        </p:nvSpPr>
        <p:spPr>
          <a:xfrm>
            <a:off x="1029003" y="2368948"/>
            <a:ext cx="9942093" cy="118427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3" name="文本框 2"/>
          <p:cNvSpPr txBox="1"/>
          <p:nvPr/>
        </p:nvSpPr>
        <p:spPr>
          <a:xfrm>
            <a:off x="970280" y="1812925"/>
            <a:ext cx="7613015" cy="36830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隐私保护的聚类挖掘</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31570" y="2592705"/>
            <a:ext cx="9947275" cy="64516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聚类是指将数据集中的数据根据相似性进行分类，最后的分类结果中同一个类别中的数据相似性越大越好，不同类别中的数据的相似性越小越好。</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76580" y="1049655"/>
            <a:ext cx="4895215"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大数据领域下</a:t>
            </a:r>
            <a:r>
              <a:rPr lang="zh-CN" altLang="en-US" dirty="0">
                <a:latin typeface="微软雅黑" panose="020B0503020204020204" pitchFamily="34" charset="-122"/>
                <a:ea typeface="微软雅黑" panose="020B0503020204020204" pitchFamily="34" charset="-122"/>
              </a:rPr>
              <a:t>数据挖掘的隐私保护技术之三</a:t>
            </a:r>
          </a:p>
        </p:txBody>
      </p:sp>
      <p:sp>
        <p:nvSpPr>
          <p:cNvPr id="8" name="文本框 7"/>
          <p:cNvSpPr txBox="1"/>
          <p:nvPr/>
        </p:nvSpPr>
        <p:spPr>
          <a:xfrm>
            <a:off x="1122680" y="4053205"/>
            <a:ext cx="9947275" cy="1200329"/>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聚类结果可能会暴露数据集中的隐私敏感信息，因此需要使用隐私保护技术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例如：对数据采用几何变换的方式保护聚类结果中的隐私内容，再利用传统的聚类算法进行聚类</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5F4973FD-6649-4A96-84A2-E28C9B044E9A}"/>
              </a:ext>
            </a:extLst>
          </p:cNvPr>
          <p:cNvSpPr/>
          <p:nvPr/>
        </p:nvSpPr>
        <p:spPr>
          <a:xfrm>
            <a:off x="6760844" y="2195155"/>
            <a:ext cx="4657725" cy="150264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6" name="文本框 5"/>
          <p:cNvSpPr txBox="1"/>
          <p:nvPr/>
        </p:nvSpPr>
        <p:spPr>
          <a:xfrm>
            <a:off x="538480" y="1075055"/>
            <a:ext cx="7613015" cy="368300"/>
          </a:xfrm>
          <a:prstGeom prst="rect">
            <a:avLst/>
          </a:prstGeom>
          <a:noFill/>
        </p:spPr>
        <p:txBody>
          <a:bodyPr wrap="square" rtlCol="0">
            <a:spAutoFit/>
          </a:bodyPr>
          <a:lstStyle/>
          <a:p>
            <a:pPr algn="l"/>
            <a:r>
              <a:rPr dirty="0">
                <a:latin typeface="微软雅黑" panose="020B0503020204020204" pitchFamily="34" charset="-122"/>
                <a:ea typeface="微软雅黑" panose="020B0503020204020204" pitchFamily="34" charset="-122"/>
              </a:rPr>
              <a:t>2.物联网领域的隐私保护技术</a:t>
            </a:r>
          </a:p>
        </p:txBody>
      </p:sp>
      <p:sp>
        <p:nvSpPr>
          <p:cNvPr id="9" name="文本框 8"/>
          <p:cNvSpPr txBox="1"/>
          <p:nvPr/>
        </p:nvSpPr>
        <p:spPr>
          <a:xfrm>
            <a:off x="6760845" y="2484814"/>
            <a:ext cx="465772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物联网是通过传感器设备，按照协议将信息在人与人、人与物和物与物之间进行传递，实现几者互联的网络。</a:t>
            </a:r>
          </a:p>
        </p:txBody>
      </p:sp>
      <p:pic>
        <p:nvPicPr>
          <p:cNvPr id="3" name="图片 2" descr="物联网"/>
          <p:cNvPicPr>
            <a:picLocks noChangeAspect="1"/>
          </p:cNvPicPr>
          <p:nvPr/>
        </p:nvPicPr>
        <p:blipFill>
          <a:blip r:embed="rId3"/>
          <a:stretch>
            <a:fillRect/>
          </a:stretch>
        </p:blipFill>
        <p:spPr>
          <a:xfrm>
            <a:off x="663575" y="1689100"/>
            <a:ext cx="5209540" cy="2694940"/>
          </a:xfrm>
          <a:prstGeom prst="rect">
            <a:avLst/>
          </a:prstGeom>
        </p:spPr>
      </p:pic>
      <p:sp>
        <p:nvSpPr>
          <p:cNvPr id="4" name="文本框 3"/>
          <p:cNvSpPr txBox="1"/>
          <p:nvPr/>
        </p:nvSpPr>
        <p:spPr>
          <a:xfrm>
            <a:off x="773430" y="5135840"/>
            <a:ext cx="785749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物联网中的信息泄露：</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庞大数量和种类的感知终端，与人们的日常生活密切相关</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有时人们无法控制自己的个人信息是否收集</a:t>
            </a:r>
          </a:p>
        </p:txBody>
      </p:sp>
      <p:pic>
        <p:nvPicPr>
          <p:cNvPr id="5" name="图片 4" descr="摄像头"/>
          <p:cNvPicPr>
            <a:picLocks noChangeAspect="1"/>
          </p:cNvPicPr>
          <p:nvPr/>
        </p:nvPicPr>
        <p:blipFill>
          <a:blip r:embed="rId4"/>
          <a:stretch>
            <a:fillRect/>
          </a:stretch>
        </p:blipFill>
        <p:spPr>
          <a:xfrm>
            <a:off x="8987790" y="4849495"/>
            <a:ext cx="2430780" cy="13703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4" name="文本框 3"/>
          <p:cNvSpPr txBox="1"/>
          <p:nvPr/>
        </p:nvSpPr>
        <p:spPr>
          <a:xfrm>
            <a:off x="2426970" y="4831715"/>
            <a:ext cx="2050415" cy="922020"/>
          </a:xfrm>
          <a:prstGeom prst="rect">
            <a:avLst/>
          </a:prstGeom>
          <a:noFill/>
        </p:spPr>
        <p:txBody>
          <a:bodyPr wrap="square" rtlCol="0">
            <a:spAutoFit/>
          </a:bodyPr>
          <a:lstStyle/>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匿名化方法</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加密方法</a:t>
            </a:r>
          </a:p>
          <a:p>
            <a:pPr marL="285750" indent="-285750" algn="l">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路由协议方法</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313170" y="4850765"/>
            <a:ext cx="2952750" cy="92202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基于启发式隐私度量</a:t>
            </a:r>
          </a:p>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基于概率推测</a:t>
            </a:r>
          </a:p>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基于隐私信息检索</a:t>
            </a:r>
            <a:endParaRPr lang="en-US"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38480" y="983615"/>
            <a:ext cx="7613015" cy="368300"/>
          </a:xfrm>
          <a:prstGeom prst="rect">
            <a:avLst/>
          </a:prstGeom>
          <a:noFill/>
        </p:spPr>
        <p:txBody>
          <a:bodyPr wrap="square" rtlCol="0">
            <a:spAutoFit/>
          </a:bodyPr>
          <a:lstStyle/>
          <a:p>
            <a:pPr algn="l"/>
            <a:r>
              <a:rPr lang="zh-CN" dirty="0">
                <a:latin typeface="微软雅黑" panose="020B0503020204020204" pitchFamily="34" charset="-122"/>
                <a:ea typeface="微软雅黑" panose="020B0503020204020204" pitchFamily="34" charset="-122"/>
                <a:sym typeface="+mn-ea"/>
              </a:rPr>
              <a:t>物联网</a:t>
            </a:r>
            <a:r>
              <a:rPr dirty="0">
                <a:latin typeface="微软雅黑" panose="020B0503020204020204" pitchFamily="34" charset="-122"/>
                <a:ea typeface="微软雅黑" panose="020B0503020204020204" pitchFamily="34" charset="-122"/>
                <a:sym typeface="+mn-ea"/>
              </a:rPr>
              <a:t>领域的隐私保护技术</a:t>
            </a:r>
            <a:r>
              <a:rPr lang="zh-CN" dirty="0">
                <a:latin typeface="微软雅黑" panose="020B0503020204020204" pitchFamily="34" charset="-122"/>
                <a:ea typeface="微软雅黑" panose="020B0503020204020204" pitchFamily="34" charset="-122"/>
                <a:sym typeface="+mn-ea"/>
              </a:rPr>
              <a:t>概览</a:t>
            </a:r>
            <a:endParaRPr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85825" y="1712595"/>
            <a:ext cx="10215880" cy="2030095"/>
          </a:xfrm>
          <a:prstGeom prst="rect">
            <a:avLst/>
          </a:prstGeom>
          <a:noFill/>
        </p:spPr>
        <p:txBody>
          <a:bodyPr wrap="square" rtlCol="0">
            <a:spAutoFit/>
          </a:bodyPr>
          <a:lstStyle/>
          <a:p>
            <a:pPr indent="0">
              <a:buFont typeface="Wingdings" panose="05000000000000000000" charset="0"/>
              <a:buNone/>
            </a:pPr>
            <a:r>
              <a:rPr lang="zh-CN" altLang="en-US" dirty="0">
                <a:latin typeface="微软雅黑" panose="020B0503020204020204" pitchFamily="34" charset="-122"/>
                <a:ea typeface="微软雅黑" panose="020B0503020204020204" pitchFamily="34" charset="-122"/>
              </a:rPr>
              <a:t>物联网领域的隐私威胁可分为两个方面：</a:t>
            </a:r>
          </a:p>
          <a:p>
            <a:pPr indent="0">
              <a:buFont typeface="Wingdings" panose="05000000000000000000" charset="0"/>
              <a:buNone/>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基于数据的隐私威胁，主要指在数据采集、传输和处理等过程中有秘密信息泄露。该问题主要发生在感知层和处理层，如感知层的数据查询和处理层的数据计算时面临的隐私泄露问题。</a:t>
            </a:r>
          </a:p>
          <a:p>
            <a:pPr indent="0">
              <a:buFont typeface="Wingdings" panose="05000000000000000000" charset="0"/>
              <a:buNone/>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基于位置的隐私威胁，主要指物联网中各个节点的位置信息和物联网运行和使用中提供位置服务时面临的位置隐私泄露问题。比如跟RFID传感器和其他各种传感器的位置信息，都可能被泄露。</a:t>
            </a:r>
          </a:p>
        </p:txBody>
      </p:sp>
      <p:sp>
        <p:nvSpPr>
          <p:cNvPr id="8" name="文本框 7"/>
          <p:cNvSpPr txBox="1"/>
          <p:nvPr/>
        </p:nvSpPr>
        <p:spPr>
          <a:xfrm>
            <a:off x="2016125" y="4463415"/>
            <a:ext cx="2367915" cy="368300"/>
          </a:xfrm>
          <a:prstGeom prst="rect">
            <a:avLst/>
          </a:prstGeom>
          <a:noFill/>
        </p:spPr>
        <p:txBody>
          <a:bodyPr wrap="square" rtlCol="0">
            <a:spAutoFit/>
          </a:bodyPr>
          <a:lstStyle/>
          <a:p>
            <a:pPr algn="l"/>
            <a:r>
              <a:rPr lang="zh-CN" dirty="0">
                <a:latin typeface="微软雅黑" panose="020B0503020204020204" pitchFamily="34" charset="-122"/>
                <a:ea typeface="微软雅黑" panose="020B0503020204020204" pitchFamily="34" charset="-122"/>
                <a:sym typeface="+mn-ea"/>
              </a:rPr>
              <a:t>数据</a:t>
            </a:r>
            <a:r>
              <a:rPr dirty="0">
                <a:latin typeface="微软雅黑" panose="020B0503020204020204" pitchFamily="34" charset="-122"/>
                <a:ea typeface="微软雅黑" panose="020B0503020204020204" pitchFamily="34" charset="-122"/>
                <a:sym typeface="+mn-ea"/>
              </a:rPr>
              <a:t>隐私保护方法</a:t>
            </a:r>
            <a:r>
              <a:rPr lang="zh-CN" dirty="0">
                <a:latin typeface="微软雅黑" panose="020B0503020204020204" pitchFamily="34" charset="-122"/>
                <a:ea typeface="微软雅黑" panose="020B0503020204020204" pitchFamily="34" charset="-122"/>
                <a:sym typeface="+mn-ea"/>
              </a:rPr>
              <a:t>：</a:t>
            </a:r>
          </a:p>
        </p:txBody>
      </p:sp>
      <p:sp>
        <p:nvSpPr>
          <p:cNvPr id="10" name="文本框 9"/>
          <p:cNvSpPr txBox="1"/>
          <p:nvPr/>
        </p:nvSpPr>
        <p:spPr>
          <a:xfrm>
            <a:off x="5953125" y="4463415"/>
            <a:ext cx="2367915" cy="368300"/>
          </a:xfrm>
          <a:prstGeom prst="rect">
            <a:avLst/>
          </a:prstGeom>
          <a:noFill/>
        </p:spPr>
        <p:txBody>
          <a:bodyPr wrap="square" rtlCol="0">
            <a:spAutoFit/>
          </a:bodyPr>
          <a:lstStyle/>
          <a:p>
            <a:pPr algn="l"/>
            <a:r>
              <a:rPr lang="zh-CN" dirty="0">
                <a:latin typeface="微软雅黑" panose="020B0503020204020204" pitchFamily="34" charset="-122"/>
                <a:ea typeface="微软雅黑" panose="020B0503020204020204" pitchFamily="34" charset="-122"/>
                <a:sym typeface="+mn-ea"/>
              </a:rPr>
              <a:t>位置</a:t>
            </a:r>
            <a:r>
              <a:rPr dirty="0">
                <a:latin typeface="微软雅黑" panose="020B0503020204020204" pitchFamily="34" charset="-122"/>
                <a:ea typeface="微软雅黑" panose="020B0503020204020204" pitchFamily="34" charset="-122"/>
                <a:sym typeface="+mn-ea"/>
              </a:rPr>
              <a:t>隐私保护方法</a:t>
            </a:r>
            <a:r>
              <a:rPr lang="zh-CN" dirty="0">
                <a:latin typeface="微软雅黑" panose="020B0503020204020204" pitchFamily="34" charset="-122"/>
                <a:ea typeface="微软雅黑" panose="020B0503020204020204" pitchFamily="34" charset="-122"/>
                <a:sym typeface="+mn-ea"/>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5100DB90-FF7A-469A-9915-EA45D8A7FE30}"/>
              </a:ext>
            </a:extLst>
          </p:cNvPr>
          <p:cNvSpPr/>
          <p:nvPr/>
        </p:nvSpPr>
        <p:spPr>
          <a:xfrm>
            <a:off x="1174750" y="2018429"/>
            <a:ext cx="9842500" cy="125327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1021080" y="1584325"/>
            <a:ext cx="2088515"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匿名化方法</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74750" y="3752939"/>
            <a:ext cx="9947275" cy="1477328"/>
          </a:xfrm>
          <a:prstGeom prst="rect">
            <a:avLst/>
          </a:prstGeom>
          <a:noFill/>
        </p:spPr>
        <p:txBody>
          <a:bodyPr wrap="square" rtlCol="0">
            <a:spAutoFit/>
          </a:bodyPr>
          <a:lstStyle/>
          <a:p>
            <a:r>
              <a:rPr dirty="0" err="1">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t>
            </a:r>
            <a:r>
              <a:rPr dirty="0" err="1">
                <a:latin typeface="微软雅黑" panose="020B0503020204020204" pitchFamily="34" charset="-122"/>
                <a:ea typeface="微软雅黑" panose="020B0503020204020204" pitchFamily="34" charset="-122"/>
              </a:rPr>
              <a:t>数据查询的隐私保护</a:t>
            </a:r>
            <a:r>
              <a:rPr lang="zh-CN" altLang="en-US"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对数据进行匿名处理，平衡隐私保护和精度之间额关系</a:t>
            </a:r>
            <a:endParaRPr lang="en-US"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保护位置信息，比如将匿名技术应用于监控系统，通过对空间位置的伪装实现对真实节点位置的掩盖</a:t>
            </a:r>
            <a:endParaRPr lang="en-US"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计算简单、延迟少、资源消耗较低，但一定程度上损害数据的准确性</a:t>
            </a:r>
            <a:endParaRPr 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a:t>
            </a:r>
            <a:r>
              <a:rPr dirty="0">
                <a:latin typeface="微软雅黑" panose="020B0503020204020204" pitchFamily="34" charset="-122"/>
                <a:ea typeface="微软雅黑" panose="020B0503020204020204" pitchFamily="34" charset="-122"/>
              </a:rPr>
              <a:t>数据隐私保护方法</a:t>
            </a:r>
            <a:r>
              <a:rPr lang="zh-CN" altLang="en-US" dirty="0">
                <a:latin typeface="微软雅黑" panose="020B0503020204020204" pitchFamily="34" charset="-122"/>
                <a:ea typeface="微软雅黑" panose="020B0503020204020204" pitchFamily="34" charset="-122"/>
              </a:rPr>
              <a:t>之一</a:t>
            </a:r>
          </a:p>
        </p:txBody>
      </p:sp>
      <p:sp>
        <p:nvSpPr>
          <p:cNvPr id="4" name="文本框 3"/>
          <p:cNvSpPr txBox="1"/>
          <p:nvPr/>
        </p:nvSpPr>
        <p:spPr>
          <a:xfrm>
            <a:off x="1174750" y="2311400"/>
            <a:ext cx="9677400" cy="645160"/>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匿名化方法的思路是将用户相关的敏感信息和隐私信息进行模糊处理，也就是对敏感信息和隐私信息进行修改和隐藏，从而达到保护数据隐私的目的。</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B4963D55-AE5B-487B-8DB7-5A04C06CE7EB}"/>
              </a:ext>
            </a:extLst>
          </p:cNvPr>
          <p:cNvSpPr/>
          <p:nvPr/>
        </p:nvSpPr>
        <p:spPr>
          <a:xfrm>
            <a:off x="1174750" y="2108200"/>
            <a:ext cx="9842500" cy="125327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1046480" y="1622425"/>
            <a:ext cx="2190750"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加密方法</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31570" y="3723005"/>
            <a:ext cx="9947275"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使用的技术：</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同态加密技术</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安全多方计算</a:t>
            </a:r>
            <a:r>
              <a:rPr lang="zh-CN" altLang="en-US" dirty="0">
                <a:latin typeface="微软雅黑" panose="020B0503020204020204" pitchFamily="34" charset="-122"/>
                <a:ea typeface="微软雅黑" panose="020B0503020204020204" pitchFamily="34" charset="-122"/>
              </a:rPr>
              <a:t>技术</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保证了数据的隐私性，又保证了数据的准确性，但是计算时延长，由于计算复杂度引起的能量消耗高</a:t>
            </a:r>
            <a:endParaRPr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a:t>
            </a:r>
            <a:r>
              <a:rPr dirty="0">
                <a:latin typeface="微软雅黑" panose="020B0503020204020204" pitchFamily="34" charset="-122"/>
                <a:ea typeface="微软雅黑" panose="020B0503020204020204" pitchFamily="34" charset="-122"/>
              </a:rPr>
              <a:t>数据隐私保护方法</a:t>
            </a:r>
            <a:r>
              <a:rPr lang="zh-CN" altLang="en-US" dirty="0">
                <a:latin typeface="微软雅黑" panose="020B0503020204020204" pitchFamily="34" charset="-122"/>
                <a:ea typeface="微软雅黑" panose="020B0503020204020204" pitchFamily="34" charset="-122"/>
              </a:rPr>
              <a:t>之二</a:t>
            </a:r>
          </a:p>
        </p:txBody>
      </p:sp>
      <p:sp>
        <p:nvSpPr>
          <p:cNvPr id="4" name="文本框 3"/>
          <p:cNvSpPr txBox="1"/>
          <p:nvPr/>
        </p:nvSpPr>
        <p:spPr>
          <a:xfrm>
            <a:off x="1174750" y="2311400"/>
            <a:ext cx="9677400" cy="645160"/>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加密方法的思路是通过加密技术对信息进行处理以达到保护数据隐私的目的，通过密码机制实现了他方对原始数据的不可见性以及数据的无损失性。</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025F10FD-2441-4F22-A785-FA005030DAC7}"/>
              </a:ext>
            </a:extLst>
          </p:cNvPr>
          <p:cNvSpPr/>
          <p:nvPr/>
        </p:nvSpPr>
        <p:spPr>
          <a:xfrm>
            <a:off x="1092200" y="2017395"/>
            <a:ext cx="9842500" cy="125327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995680" y="1495425"/>
            <a:ext cx="2063750"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en-US" altLang="zh-CN" dirty="0">
                <a:latin typeface="微软雅黑" panose="020B0503020204020204" pitchFamily="34" charset="-122"/>
                <a:ea typeface="微软雅黑" panose="020B0503020204020204" pitchFamily="34" charset="-122"/>
                <a:sym typeface="+mn-ea"/>
              </a:rPr>
              <a:t>路由协议方法</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31570" y="3697605"/>
            <a:ext cx="9947275" cy="1754326"/>
          </a:xfrm>
          <a:prstGeom prst="rect">
            <a:avLst/>
          </a:prstGeom>
          <a:noFill/>
        </p:spPr>
        <p:txBody>
          <a:bodyPr wrap="square" rtlCol="0">
            <a:spAutoFit/>
          </a:bodyPr>
          <a:lstStyle/>
          <a:p>
            <a:r>
              <a:rPr dirty="0" err="1">
                <a:latin typeface="微软雅黑" panose="020B0503020204020204" pitchFamily="34" charset="-122"/>
                <a:ea typeface="微软雅黑" panose="020B0503020204020204" pitchFamily="34" charset="-122"/>
              </a:rPr>
              <a:t>无线传感器网络</a:t>
            </a:r>
            <a:r>
              <a:rPr lang="zh-CN" altLang="en-US"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由大量传感器以自组织和多跳方式构成的无线网络，具有无线传输和自组织特性，因此传感器节点的位置信息属于隐私信息，需要对其进行保护。</a:t>
            </a:r>
          </a:p>
          <a:p>
            <a:endParaRPr lang="en-US" dirty="0">
              <a:latin typeface="微软雅黑" panose="020B0503020204020204" pitchFamily="34" charset="-122"/>
              <a:ea typeface="微软雅黑" panose="020B0503020204020204" pitchFamily="34" charset="-122"/>
            </a:endParaRPr>
          </a:p>
          <a:p>
            <a:r>
              <a:rPr dirty="0" err="1">
                <a:latin typeface="微软雅黑" panose="020B0503020204020204" pitchFamily="34" charset="-122"/>
                <a:ea typeface="微软雅黑" panose="020B0503020204020204" pitchFamily="34" charset="-122"/>
              </a:rPr>
              <a:t>路由协议方法</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随机路由配置策略</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保护了传感器的位置隐私信息，但是通信消耗大、能量消耗多、通信时延长</a:t>
            </a:r>
            <a:endParaRPr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a:t>
            </a:r>
            <a:r>
              <a:rPr dirty="0">
                <a:latin typeface="微软雅黑" panose="020B0503020204020204" pitchFamily="34" charset="-122"/>
                <a:ea typeface="微软雅黑" panose="020B0503020204020204" pitchFamily="34" charset="-122"/>
              </a:rPr>
              <a:t>数据隐私保护方法</a:t>
            </a:r>
            <a:r>
              <a:rPr lang="zh-CN" altLang="en-US" dirty="0">
                <a:latin typeface="微软雅黑" panose="020B0503020204020204" pitchFamily="34" charset="-122"/>
                <a:ea typeface="微软雅黑" panose="020B0503020204020204" pitchFamily="34" charset="-122"/>
              </a:rPr>
              <a:t>之三</a:t>
            </a:r>
          </a:p>
        </p:txBody>
      </p:sp>
      <p:sp>
        <p:nvSpPr>
          <p:cNvPr id="4" name="文本框 3"/>
          <p:cNvSpPr txBox="1"/>
          <p:nvPr/>
        </p:nvSpPr>
        <p:spPr>
          <a:xfrm>
            <a:off x="1174750" y="2311400"/>
            <a:ext cx="9677400" cy="645160"/>
          </a:xfrm>
          <a:prstGeom prst="rect">
            <a:avLst/>
          </a:prstGeom>
          <a:noFill/>
        </p:spPr>
        <p:txBody>
          <a:bodyPr wrap="square" rtlCol="0">
            <a:spAutoFit/>
          </a:bodyPr>
          <a:lstStyle/>
          <a:p>
            <a:r>
              <a:rPr lang="en-US">
                <a:latin typeface="微软雅黑" panose="020B0503020204020204" pitchFamily="34" charset="-122"/>
                <a:ea typeface="微软雅黑" panose="020B0503020204020204" pitchFamily="34" charset="-122"/>
                <a:sym typeface="+mn-ea"/>
              </a:rPr>
              <a:t>       </a:t>
            </a:r>
            <a:r>
              <a:rPr>
                <a:latin typeface="微软雅黑" panose="020B0503020204020204" pitchFamily="34" charset="-122"/>
                <a:ea typeface="微软雅黑" panose="020B0503020204020204" pitchFamily="34" charset="-122"/>
                <a:sym typeface="+mn-ea"/>
              </a:rPr>
              <a:t>路由协议方法的思想是通过对无线传感器网络中节点路由的协议进行控制来实现对传感器节点的位置信息的保护。</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134"/>
            <a:ext cx="12192000" cy="31478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3381132"/>
            <a:ext cx="12192000" cy="34768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5"/>
          <p:cNvSpPr/>
          <p:nvPr/>
        </p:nvSpPr>
        <p:spPr bwMode="auto">
          <a:xfrm>
            <a:off x="3902539" y="2921416"/>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7030A0"/>
          </a:solidFill>
          <a:ln w="3810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33" name="Freeform 5"/>
          <p:cNvSpPr/>
          <p:nvPr/>
        </p:nvSpPr>
        <p:spPr bwMode="auto">
          <a:xfrm>
            <a:off x="7324046" y="2921416"/>
            <a:ext cx="945370" cy="85235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7030A0"/>
          </a:solidFill>
          <a:ln w="3810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36" name="文本框 9"/>
          <p:cNvSpPr txBox="1"/>
          <p:nvPr/>
        </p:nvSpPr>
        <p:spPr>
          <a:xfrm>
            <a:off x="3902539" y="3101180"/>
            <a:ext cx="945370" cy="500137"/>
          </a:xfrm>
          <a:prstGeom prst="rect">
            <a:avLst/>
          </a:prstGeom>
          <a:noFill/>
        </p:spPr>
        <p:txBody>
          <a:bodyPr wrap="square" lIns="68580" tIns="34290" rIns="68580" bIns="34290" rtlCol="0">
            <a:spAutoFit/>
          </a:bodyPr>
          <a:lstStyle/>
          <a:p>
            <a:pPr marL="0" lvl="1" algn="ctr"/>
            <a:r>
              <a:rPr lang="en-US" altLang="zh-CN" sz="2800" b="1" dirty="0">
                <a:solidFill>
                  <a:schemeClr val="bg1"/>
                </a:solidFill>
                <a:latin typeface="微软雅黑" panose="020B0503020204020204" pitchFamily="34" charset="-122"/>
                <a:ea typeface="微软雅黑" panose="020B0503020204020204" pitchFamily="34" charset="-122"/>
              </a:rPr>
              <a:t>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文本框 9"/>
          <p:cNvSpPr txBox="1"/>
          <p:nvPr/>
        </p:nvSpPr>
        <p:spPr>
          <a:xfrm>
            <a:off x="2896944" y="4150533"/>
            <a:ext cx="2956560" cy="500137"/>
          </a:xfrm>
          <a:prstGeom prst="rect">
            <a:avLst/>
          </a:prstGeom>
          <a:noFill/>
        </p:spPr>
        <p:txBody>
          <a:bodyPr wrap="square" lIns="68580" tIns="34290" rIns="68580" bIns="34290" rtlCol="0">
            <a:spAutoFit/>
          </a:bodyPr>
          <a:lstStyle/>
          <a:p>
            <a:pPr marL="0" lvl="1" algn="ctr"/>
            <a:r>
              <a:rPr lang="zh-CN" altLang="en-US" sz="2800" b="1" dirty="0">
                <a:solidFill>
                  <a:schemeClr val="bg1"/>
                </a:solidFill>
                <a:latin typeface="微软雅黑" panose="020B0503020204020204" pitchFamily="34" charset="-122"/>
                <a:ea typeface="微软雅黑" panose="020B0503020204020204" pitchFamily="34" charset="-122"/>
              </a:rPr>
              <a:t>数据加密</a:t>
            </a:r>
          </a:p>
        </p:txBody>
      </p:sp>
      <p:sp>
        <p:nvSpPr>
          <p:cNvPr id="42" name="文本框 9"/>
          <p:cNvSpPr txBox="1"/>
          <p:nvPr/>
        </p:nvSpPr>
        <p:spPr>
          <a:xfrm>
            <a:off x="6560792" y="4150533"/>
            <a:ext cx="2471878" cy="500137"/>
          </a:xfrm>
          <a:prstGeom prst="rect">
            <a:avLst/>
          </a:prstGeom>
          <a:noFill/>
        </p:spPr>
        <p:txBody>
          <a:bodyPr wrap="square" lIns="68580" tIns="34290" rIns="68580" bIns="34290" rtlCol="0">
            <a:spAutoFit/>
          </a:bodyPr>
          <a:lstStyle/>
          <a:p>
            <a:pPr marL="0" lvl="1" algn="ctr"/>
            <a:r>
              <a:rPr lang="zh-CN" altLang="en-US" sz="2800" b="1" dirty="0">
                <a:solidFill>
                  <a:schemeClr val="bg1"/>
                </a:solidFill>
                <a:latin typeface="微软雅黑" panose="020B0503020204020204" pitchFamily="34" charset="-122"/>
                <a:ea typeface="微软雅黑" panose="020B0503020204020204" pitchFamily="34" charset="-122"/>
              </a:rPr>
              <a:t>隐私保护</a:t>
            </a:r>
          </a:p>
        </p:txBody>
      </p:sp>
      <p:sp>
        <p:nvSpPr>
          <p:cNvPr id="45" name="Freeform 5"/>
          <p:cNvSpPr/>
          <p:nvPr/>
        </p:nvSpPr>
        <p:spPr bwMode="auto">
          <a:xfrm>
            <a:off x="5156308" y="12528"/>
            <a:ext cx="1870372" cy="791722"/>
          </a:xfrm>
          <a:custGeom>
            <a:avLst/>
            <a:gdLst/>
            <a:ahLst/>
            <a:cxnLst/>
            <a:rect l="l" t="t" r="r" b="b"/>
            <a:pathLst>
              <a:path w="1212931" h="513429">
                <a:moveTo>
                  <a:pt x="0" y="0"/>
                </a:moveTo>
                <a:lnTo>
                  <a:pt x="1212931" y="0"/>
                </a:lnTo>
                <a:cubicBezTo>
                  <a:pt x="1210875" y="8189"/>
                  <a:pt x="1207259" y="15721"/>
                  <a:pt x="1202896" y="22772"/>
                </a:cubicBezTo>
                <a:lnTo>
                  <a:pt x="956422" y="454561"/>
                </a:lnTo>
                <a:cubicBezTo>
                  <a:pt x="946115" y="471761"/>
                  <a:pt x="931774" y="486697"/>
                  <a:pt x="913401" y="497559"/>
                </a:cubicBezTo>
                <a:cubicBezTo>
                  <a:pt x="894131" y="508874"/>
                  <a:pt x="873069" y="513853"/>
                  <a:pt x="852006" y="513401"/>
                </a:cubicBezTo>
                <a:lnTo>
                  <a:pt x="358161" y="513401"/>
                </a:lnTo>
                <a:cubicBezTo>
                  <a:pt x="338443" y="513401"/>
                  <a:pt x="317829" y="508422"/>
                  <a:pt x="299456" y="497559"/>
                </a:cubicBezTo>
                <a:cubicBezTo>
                  <a:pt x="281082" y="486697"/>
                  <a:pt x="266294" y="471761"/>
                  <a:pt x="256435" y="454109"/>
                </a:cubicBezTo>
                <a:lnTo>
                  <a:pt x="8616" y="20509"/>
                </a:lnTo>
                <a:close/>
              </a:path>
            </a:pathLst>
          </a:custGeom>
          <a:solidFill>
            <a:srgbClr val="7030A0"/>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 name="TextBox 45"/>
          <p:cNvSpPr txBox="1"/>
          <p:nvPr/>
        </p:nvSpPr>
        <p:spPr>
          <a:xfrm>
            <a:off x="5588795" y="-26670"/>
            <a:ext cx="1005403" cy="584775"/>
          </a:xfrm>
          <a:prstGeom prst="rect">
            <a:avLst/>
          </a:prstGeom>
          <a:noFill/>
        </p:spPr>
        <p:txBody>
          <a:bodyPr wrap="non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
        <p:nvSpPr>
          <p:cNvPr id="47" name="TextBox 46"/>
          <p:cNvSpPr txBox="1"/>
          <p:nvPr/>
        </p:nvSpPr>
        <p:spPr>
          <a:xfrm>
            <a:off x="5567064" y="488420"/>
            <a:ext cx="1046633" cy="276999"/>
          </a:xfrm>
          <a:prstGeom prst="rect">
            <a:avLst/>
          </a:prstGeom>
          <a:noFill/>
        </p:spPr>
        <p:txBody>
          <a:bodyPr wrap="none" rtlCol="0">
            <a:spAutoFit/>
          </a:bodyPr>
          <a:lstStyle/>
          <a:p>
            <a:r>
              <a:rPr lang="en-US" altLang="zh-CN" sz="1200" b="1" dirty="0">
                <a:solidFill>
                  <a:schemeClr val="bg1"/>
                </a:solidFill>
                <a:latin typeface="微软雅黑" panose="020B0503020204020204" pitchFamily="34" charset="-122"/>
                <a:ea typeface="微软雅黑" panose="020B0503020204020204" pitchFamily="34" charset="-122"/>
              </a:rPr>
              <a:t>CONTENTS</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9" name="标题 1"/>
          <p:cNvSpPr txBox="1"/>
          <p:nvPr/>
        </p:nvSpPr>
        <p:spPr>
          <a:xfrm>
            <a:off x="1519163" y="533816"/>
            <a:ext cx="9148838" cy="2387600"/>
          </a:xfrm>
          <a:prstGeom prst="rect">
            <a:avLst/>
          </a:prstGeom>
        </p:spPr>
        <p:txBody>
          <a:bodyPr anchor="ctr"/>
          <a:lstStyle>
            <a:lvl1pPr algn="l" defTabSz="914400" rtl="0" eaLnBrk="1" latinLnBrk="0" hangingPunct="1">
              <a:lnSpc>
                <a:spcPct val="90000"/>
              </a:lnSpc>
              <a:spcBef>
                <a:spcPct val="0"/>
              </a:spcBef>
              <a:buNone/>
              <a:defRPr sz="3600" kern="1200">
                <a:solidFill>
                  <a:schemeClr val="tx1"/>
                </a:solidFill>
                <a:latin typeface="+mn-lt"/>
                <a:ea typeface="黑体" panose="02010609060101010101" pitchFamily="49" charset="-122"/>
                <a:cs typeface="+mj-cs"/>
              </a:defRPr>
            </a:lvl1pPr>
          </a:lstStyle>
          <a:p>
            <a:pPr algn="ctr"/>
            <a:r>
              <a:rPr lang="zh-CN" altLang="en-US" b="1" dirty="0">
                <a:latin typeface="微软雅黑" panose="020B0503020204020204" pitchFamily="34" charset="-122"/>
                <a:ea typeface="微软雅黑" panose="020B0503020204020204" pitchFamily="34" charset="-122"/>
              </a:rPr>
              <a:t>第二篇    数据安全篇</a:t>
            </a:r>
          </a:p>
        </p:txBody>
      </p:sp>
      <p:sp>
        <p:nvSpPr>
          <p:cNvPr id="49" name="文本框 9"/>
          <p:cNvSpPr txBox="1"/>
          <p:nvPr/>
        </p:nvSpPr>
        <p:spPr>
          <a:xfrm>
            <a:off x="7351222" y="3131660"/>
            <a:ext cx="945370" cy="500137"/>
          </a:xfrm>
          <a:prstGeom prst="rect">
            <a:avLst/>
          </a:prstGeom>
          <a:noFill/>
        </p:spPr>
        <p:txBody>
          <a:bodyPr wrap="square" lIns="68580" tIns="34290" rIns="68580" bIns="34290" rtlCol="0">
            <a:spAutoFit/>
          </a:bodyPr>
          <a:lstStyle/>
          <a:p>
            <a:pPr marL="0" lvl="1" algn="ctr"/>
            <a:r>
              <a:rPr lang="en-US" altLang="zh-CN" sz="2800" b="1" dirty="0">
                <a:solidFill>
                  <a:schemeClr val="bg1"/>
                </a:solidFill>
                <a:latin typeface="微软雅黑" panose="020B0503020204020204" pitchFamily="34" charset="-122"/>
                <a:ea typeface="微软雅黑" panose="020B0503020204020204" pitchFamily="34" charset="-122"/>
              </a:rPr>
              <a:t>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C14B99AB-4052-4137-97EF-D8F18D9E90F5}"/>
              </a:ext>
            </a:extLst>
          </p:cNvPr>
          <p:cNvSpPr/>
          <p:nvPr/>
        </p:nvSpPr>
        <p:spPr>
          <a:xfrm>
            <a:off x="1191769" y="2072885"/>
            <a:ext cx="9842500" cy="151234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970280" y="1558925"/>
            <a:ext cx="3168015"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基于启发式隐私度量</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91769" y="3997632"/>
            <a:ext cx="9745980"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包括的技术：</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随机化</a:t>
            </a:r>
            <a:r>
              <a:rPr lang="zh-CN" altLang="en-US"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空间模糊化</a:t>
            </a:r>
            <a:endParaRPr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时间模糊化</a:t>
            </a:r>
            <a:endParaRPr lang="zh-CN" altLang="en-US" dirty="0">
              <a:latin typeface="微软雅黑" panose="020B0503020204020204" pitchFamily="34" charset="-122"/>
              <a:ea typeface="微软雅黑" panose="020B0503020204020204" pitchFamily="34" charset="-122"/>
            </a:endParaRPr>
          </a:p>
          <a:p>
            <a:pPr marL="285750" indent="-285750"/>
            <a:endParaRPr lang="zh-CN" altLang="en-US" dirty="0">
              <a:latin typeface="微软雅黑" panose="020B0503020204020204" pitchFamily="34" charset="-122"/>
              <a:ea typeface="微软雅黑" panose="020B0503020204020204" pitchFamily="34" charset="-122"/>
            </a:endParaRPr>
          </a:p>
          <a:p>
            <a:pPr marL="285750" indent="-285750"/>
            <a:r>
              <a:rPr dirty="0" err="1">
                <a:latin typeface="微软雅黑" panose="020B0503020204020204" pitchFamily="34" charset="-122"/>
                <a:ea typeface="微软雅黑" panose="020B0503020204020204" pitchFamily="34" charset="-122"/>
              </a:rPr>
              <a:t>该技术效率通常比较高,但是位置信息存在一定程度的不准确性</a:t>
            </a:r>
            <a:r>
              <a:rPr dirty="0">
                <a:latin typeface="微软雅黑" panose="020B0503020204020204" pitchFamily="34" charset="-122"/>
                <a:ea typeface="微软雅黑" panose="020B0503020204020204" pitchFamily="34" charset="-122"/>
              </a:rPr>
              <a:t>。</a:t>
            </a:r>
          </a:p>
        </p:txBody>
      </p:sp>
      <p:sp>
        <p:nvSpPr>
          <p:cNvPr id="4" name="文本框 3"/>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物联网领域下位置</a:t>
            </a:r>
            <a:r>
              <a:rPr dirty="0">
                <a:latin typeface="微软雅黑" panose="020B0503020204020204" pitchFamily="34" charset="-122"/>
                <a:ea typeface="微软雅黑" panose="020B0503020204020204" pitchFamily="34" charset="-122"/>
              </a:rPr>
              <a:t>隐私保护方法</a:t>
            </a:r>
            <a:r>
              <a:rPr lang="zh-CN" altLang="en-US" dirty="0">
                <a:latin typeface="微软雅黑" panose="020B0503020204020204" pitchFamily="34" charset="-122"/>
                <a:ea typeface="微软雅黑" panose="020B0503020204020204" pitchFamily="34" charset="-122"/>
              </a:rPr>
              <a:t>之一</a:t>
            </a:r>
          </a:p>
        </p:txBody>
      </p:sp>
      <p:sp>
        <p:nvSpPr>
          <p:cNvPr id="9" name="文本框 8"/>
          <p:cNvSpPr txBox="1"/>
          <p:nvPr/>
        </p:nvSpPr>
        <p:spPr>
          <a:xfrm>
            <a:off x="1366211" y="2237888"/>
            <a:ext cx="9459578" cy="1200329"/>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基于启发式隐私度量的隐私保护技术是让用户提交不真实的位置数据来达到隐藏用户的真实位置数据的目的，包括随机化、空间模糊化和时间模糊化技术。它们一般利用位于用户和服务器之间的可信第三方服务器将用户的真实位置数据转化为不真实的位置数据发送给服务器，并将服务器返回的模糊数据的查询结果转化为用户需要的结果。</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BB457603-C24C-45E2-A58D-2F0FF173E50D}"/>
              </a:ext>
            </a:extLst>
          </p:cNvPr>
          <p:cNvSpPr/>
          <p:nvPr/>
        </p:nvSpPr>
        <p:spPr>
          <a:xfrm>
            <a:off x="1123303" y="2047164"/>
            <a:ext cx="9842500" cy="151234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970280" y="1635125"/>
            <a:ext cx="2139315"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基于概率推测</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31375" y="4060386"/>
            <a:ext cx="9947275" cy="1754326"/>
          </a:xfrm>
          <a:prstGeom prst="rect">
            <a:avLst/>
          </a:prstGeom>
          <a:noFill/>
        </p:spPr>
        <p:txBody>
          <a:bodyPr wrap="square" rtlCol="0">
            <a:spAutoFit/>
          </a:bodyPr>
          <a:lstStyle/>
          <a:p>
            <a:r>
              <a:rPr dirty="0" err="1">
                <a:latin typeface="微软雅黑" panose="020B0503020204020204" pitchFamily="34" charset="-122"/>
                <a:ea typeface="微软雅黑" panose="020B0503020204020204" pitchFamily="34" charset="-122"/>
              </a:rPr>
              <a:t>基于隐马尔可夫模型的概率推测抑制法</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场景：</a:t>
            </a:r>
            <a:r>
              <a:rPr dirty="0" err="1">
                <a:latin typeface="微软雅黑" panose="020B0503020204020204" pitchFamily="34" charset="-122"/>
                <a:ea typeface="微软雅黑" panose="020B0503020204020204" pitchFamily="34" charset="-122"/>
              </a:rPr>
              <a:t>用户连续向服务器发送位置信息</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err="1">
                <a:latin typeface="微软雅黑" panose="020B0503020204020204" pitchFamily="34" charset="-122"/>
                <a:ea typeface="微软雅黑" panose="020B0503020204020204" pitchFamily="34" charset="-122"/>
              </a:rPr>
              <a:t>假设</a:t>
            </a:r>
            <a:r>
              <a:rPr lang="zh-CN" altLang="en-US" dirty="0">
                <a:latin typeface="微软雅黑" panose="020B0503020204020204" pitchFamily="34" charset="-122"/>
                <a:ea typeface="微软雅黑" panose="020B0503020204020204" pitchFamily="34" charset="-122"/>
              </a:rPr>
              <a:t>：</a:t>
            </a:r>
            <a:r>
              <a:rPr dirty="0" err="1">
                <a:latin typeface="微软雅黑" panose="020B0503020204020204" pitchFamily="34" charset="-122"/>
                <a:ea typeface="微软雅黑" panose="020B0503020204020204" pitchFamily="34" charset="-122"/>
              </a:rPr>
              <a:t>可对用户提交的位置数据推测隐私</a:t>
            </a:r>
            <a:endParaRPr 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              </a:t>
            </a:r>
            <a:r>
              <a:rPr dirty="0" err="1">
                <a:latin typeface="微软雅黑" panose="020B0503020204020204" pitchFamily="34" charset="-122"/>
                <a:ea typeface="微软雅黑" panose="020B0503020204020204" pitchFamily="34" charset="-122"/>
              </a:rPr>
              <a:t>有足够的背景知识</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用途：</a:t>
            </a:r>
            <a:r>
              <a:rPr dirty="0" err="1">
                <a:latin typeface="微软雅黑" panose="020B0503020204020204" pitchFamily="34" charset="-122"/>
                <a:ea typeface="微软雅黑" panose="020B0503020204020204" pitchFamily="34" charset="-122"/>
              </a:rPr>
              <a:t>帮助用户判断提交当前的位置数据是否违反了用户隐私要求</a:t>
            </a:r>
            <a:r>
              <a:rPr lang="zh-CN" altLang="en-US" dirty="0">
                <a:latin typeface="微软雅黑" panose="020B0503020204020204" pitchFamily="34" charset="-122"/>
                <a:ea typeface="微软雅黑" panose="020B0503020204020204" pitchFamily="34" charset="-122"/>
              </a:rPr>
              <a:t>，阻止隐私被推测</a:t>
            </a:r>
            <a:endParaRPr lang="en-US" dirty="0">
              <a:latin typeface="微软雅黑" panose="020B0503020204020204" pitchFamily="34" charset="-122"/>
              <a:ea typeface="微软雅黑" panose="020B0503020204020204" pitchFamily="34" charset="-122"/>
            </a:endParaRPr>
          </a:p>
          <a:p>
            <a:r>
              <a:rPr dirty="0" err="1">
                <a:latin typeface="微软雅黑" panose="020B0503020204020204" pitchFamily="34" charset="-122"/>
                <a:ea typeface="微软雅黑" panose="020B0503020204020204" pitchFamily="34" charset="-122"/>
              </a:rPr>
              <a:t>该技术可以保证数据的准确性和安全性,但是预计算开销和运行时计算开销比较大</a:t>
            </a:r>
            <a:r>
              <a:rPr dirty="0">
                <a:latin typeface="微软雅黑" panose="020B0503020204020204" pitchFamily="34" charset="-122"/>
                <a:ea typeface="微软雅黑" panose="020B0503020204020204" pitchFamily="34" charset="-122"/>
              </a:rPr>
              <a:t>。</a:t>
            </a:r>
          </a:p>
        </p:txBody>
      </p:sp>
      <p:sp>
        <p:nvSpPr>
          <p:cNvPr id="4" name="文本框 3"/>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物联网领域下位置</a:t>
            </a:r>
            <a:r>
              <a:rPr dirty="0">
                <a:latin typeface="微软雅黑" panose="020B0503020204020204" pitchFamily="34" charset="-122"/>
                <a:ea typeface="微软雅黑" panose="020B0503020204020204" pitchFamily="34" charset="-122"/>
              </a:rPr>
              <a:t>隐私保护方法</a:t>
            </a:r>
            <a:r>
              <a:rPr lang="zh-CN" altLang="en-US" dirty="0">
                <a:latin typeface="微软雅黑" panose="020B0503020204020204" pitchFamily="34" charset="-122"/>
                <a:ea typeface="微软雅黑" panose="020B0503020204020204" pitchFamily="34" charset="-122"/>
              </a:rPr>
              <a:t>之二</a:t>
            </a:r>
          </a:p>
        </p:txBody>
      </p:sp>
      <p:sp>
        <p:nvSpPr>
          <p:cNvPr id="7" name="文本框 6"/>
          <p:cNvSpPr txBox="1"/>
          <p:nvPr/>
        </p:nvSpPr>
        <p:spPr>
          <a:xfrm>
            <a:off x="1226197" y="2342324"/>
            <a:ext cx="9677400" cy="922020"/>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sym typeface="+mn-ea"/>
              </a:rPr>
              <a:t>       </a:t>
            </a:r>
            <a:r>
              <a:rPr dirty="0" err="1">
                <a:latin typeface="微软雅黑" panose="020B0503020204020204" pitchFamily="34" charset="-122"/>
                <a:ea typeface="微软雅黑" panose="020B0503020204020204" pitchFamily="34" charset="-122"/>
                <a:sym typeface="+mn-ea"/>
              </a:rPr>
              <a:t>仅考虑当前的位置数据</a:t>
            </a:r>
            <a:r>
              <a:rPr lang="zh-CN" altLang="en-US" dirty="0">
                <a:latin typeface="微软雅黑" panose="020B0503020204020204" pitchFamily="34" charset="-122"/>
                <a:ea typeface="微软雅黑" panose="020B0503020204020204" pitchFamily="34" charset="-122"/>
                <a:sym typeface="+mn-ea"/>
              </a:rPr>
              <a:t>的保护不够</a:t>
            </a:r>
            <a:r>
              <a:rPr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隐私可能由位置数据在时间和空间上的关系泄露出去</a:t>
            </a:r>
            <a:r>
              <a:rPr lang="zh-CN" altLang="en-US"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未经保护的位置数据的时间和空间上的关系可通过模型来刻画，当前主要使用隐马尔可夫模型及其一般化模型图模型</a:t>
            </a:r>
            <a:r>
              <a:rPr dirty="0">
                <a:latin typeface="微软雅黑" panose="020B0503020204020204" pitchFamily="34" charset="-122"/>
                <a:ea typeface="微软雅黑" panose="020B0503020204020204" pitchFamily="34" charset="-122"/>
                <a:sym typeface="+mn-ea"/>
              </a:rPr>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071F267F-A95B-44F9-94C2-5A6BB4A94251}"/>
              </a:ext>
            </a:extLst>
          </p:cNvPr>
          <p:cNvSpPr/>
          <p:nvPr/>
        </p:nvSpPr>
        <p:spPr>
          <a:xfrm>
            <a:off x="1010725" y="1914241"/>
            <a:ext cx="9842500" cy="151234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mn-ea"/>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5.1.3 隐私保护技术介绍</a:t>
            </a:r>
          </a:p>
        </p:txBody>
      </p:sp>
      <p:sp>
        <p:nvSpPr>
          <p:cNvPr id="8" name="文本框 7"/>
          <p:cNvSpPr txBox="1"/>
          <p:nvPr/>
        </p:nvSpPr>
        <p:spPr>
          <a:xfrm>
            <a:off x="919480" y="1444625"/>
            <a:ext cx="2673350" cy="368300"/>
          </a:xfrm>
          <a:prstGeom prst="rect">
            <a:avLst/>
          </a:prstGeom>
          <a:noFill/>
        </p:spPr>
        <p:txBody>
          <a:bodyPr wrap="square" rtlCol="0">
            <a:spAutoFit/>
          </a:bodyPr>
          <a:lstStyle/>
          <a:p>
            <a:pPr marL="285750" indent="-285750">
              <a:lnSpc>
                <a:spcPct val="100000"/>
              </a:lnSpc>
              <a:buFont typeface="Wingdings" panose="05000000000000000000" charset="0"/>
              <a:buChar char="Ø"/>
            </a:pPr>
            <a:r>
              <a:rPr lang="zh-CN" altLang="en-US">
                <a:latin typeface="微软雅黑" panose="020B0503020204020204" pitchFamily="34" charset="-122"/>
                <a:ea typeface="微软雅黑" panose="020B0503020204020204" pitchFamily="34" charset="-122"/>
                <a:sym typeface="+mn-ea"/>
              </a:rPr>
              <a:t>基于隐私信息检索</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122045" y="3621405"/>
            <a:ext cx="9947275" cy="2585323"/>
          </a:xfrm>
          <a:prstGeom prst="rect">
            <a:avLst/>
          </a:prstGeom>
          <a:noFill/>
        </p:spPr>
        <p:txBody>
          <a:bodyPr wrap="square" rtlCol="0">
            <a:spAutoFit/>
          </a:bodyPr>
          <a:lstStyle/>
          <a:p>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dirty="0">
                <a:latin typeface="微软雅黑" panose="020B0503020204020204" pitchFamily="34" charset="-122"/>
                <a:ea typeface="微软雅黑" panose="020B0503020204020204" pitchFamily="34" charset="-122"/>
              </a:rPr>
              <a:t>与加密技术相似，目的都是完全保护用户隐私，但是在基于位置的服务中，用户查询本身包含位置数据，在不解密用户查询的情况下回答复杂的基于位置的查询的算法在很长一段时间内是不存在的。</a:t>
            </a: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可提供完美的隐私保护的加密方法并不存在：虽然加密，但</a:t>
            </a:r>
            <a:r>
              <a:rPr dirty="0" err="1">
                <a:latin typeface="微软雅黑" panose="020B0503020204020204" pitchFamily="34" charset="-122"/>
                <a:ea typeface="微软雅黑" panose="020B0503020204020204" pitchFamily="34" charset="-122"/>
              </a:rPr>
              <a:t>高效的数据访问方法暴露了数据之间的顺序</a:t>
            </a:r>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r>
              <a:rPr dirty="0" err="1">
                <a:latin typeface="微软雅黑" panose="020B0503020204020204" pitchFamily="34" charset="-122"/>
                <a:ea typeface="微软雅黑" panose="020B0503020204020204" pitchFamily="34" charset="-122"/>
              </a:rPr>
              <a:t>该技术与前面两种技术相比可以提供相对平衡的隐私保护程度和运行效率</a:t>
            </a:r>
            <a:r>
              <a:rPr dirty="0">
                <a:latin typeface="微软雅黑" panose="020B0503020204020204" pitchFamily="34" charset="-122"/>
                <a:ea typeface="微软雅黑" panose="020B0503020204020204" pitchFamily="34" charset="-122"/>
              </a:rPr>
              <a:t>。</a:t>
            </a:r>
          </a:p>
        </p:txBody>
      </p:sp>
      <p:sp>
        <p:nvSpPr>
          <p:cNvPr id="4" name="文本框 3"/>
          <p:cNvSpPr txBox="1"/>
          <p:nvPr/>
        </p:nvSpPr>
        <p:spPr>
          <a:xfrm>
            <a:off x="525780" y="973455"/>
            <a:ext cx="4805680"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物联网领域下位置</a:t>
            </a:r>
            <a:r>
              <a:rPr dirty="0">
                <a:latin typeface="微软雅黑" panose="020B0503020204020204" pitchFamily="34" charset="-122"/>
                <a:ea typeface="微软雅黑" panose="020B0503020204020204" pitchFamily="34" charset="-122"/>
              </a:rPr>
              <a:t>隐私保护方法</a:t>
            </a:r>
            <a:r>
              <a:rPr lang="zh-CN" altLang="en-US" dirty="0">
                <a:latin typeface="微软雅黑" panose="020B0503020204020204" pitchFamily="34" charset="-122"/>
                <a:ea typeface="微软雅黑" panose="020B0503020204020204" pitchFamily="34" charset="-122"/>
              </a:rPr>
              <a:t>之三</a:t>
            </a:r>
          </a:p>
        </p:txBody>
      </p:sp>
      <p:sp>
        <p:nvSpPr>
          <p:cNvPr id="7" name="文本框 6"/>
          <p:cNvSpPr txBox="1"/>
          <p:nvPr/>
        </p:nvSpPr>
        <p:spPr>
          <a:xfrm>
            <a:off x="1175825" y="2177616"/>
            <a:ext cx="9677400" cy="922020"/>
          </a:xfrm>
          <a:prstGeom prst="rect">
            <a:avLst/>
          </a:prstGeom>
          <a:noFill/>
        </p:spPr>
        <p:txBody>
          <a:bodyPr wrap="square" rtlCol="0">
            <a:spAutoFit/>
          </a:bodyPr>
          <a:lstStyle/>
          <a:p>
            <a:r>
              <a:rPr lang="en-US"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虽然通过发布不精确的位置数据和抑制位置数据可以达到保护位置隐私的目的，但是这种保护程度无法满足具有较高或者完美隐私保护需求的用户。基于隐私信息检索的隐私保护技术可以在确保服务可用的情况下保护用户的位置信息不被泄露，实现隐私的完美保护。</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5.2 匿名化</a:t>
            </a:r>
          </a:p>
        </p:txBody>
      </p:sp>
      <p:sp>
        <p:nvSpPr>
          <p:cNvPr id="3" name="文本框 2"/>
          <p:cNvSpPr txBox="1"/>
          <p:nvPr/>
        </p:nvSpPr>
        <p:spPr>
          <a:xfrm>
            <a:off x="2052955" y="1423452"/>
            <a:ext cx="7613015" cy="4801314"/>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Samarati P和Sweeney L在1998年第一次提出了匿名化的概念。在数据发布中匿名化的应用是在确保发布的数据公开可用的前提下，保护用户的敏感数据和个人身份之间的对应关系，从而保护用户的个人隐私。最初，服务方通常使用删除用户标识符的匿名化方式公布数据，但是这种方式是无法真正阻挡隐私泄露的，因为攻击者可以从其他渠道获得包含了用户标识符的数据集并根据标识符链接多个数据集，重建用户标识符与数据之间的对应关系。匿名化技术可有效的解决链接攻击所带来的隐私泄露问题，是目前数据发布环境下实现隐私保护的主要技术之一。</a:t>
            </a:r>
          </a:p>
          <a:p>
            <a:pPr algn="l"/>
            <a:r>
              <a:rPr lang="en-US" altLang="zh-CN" dirty="0">
                <a:latin typeface="微软雅黑" panose="020B0503020204020204" pitchFamily="34" charset="-122"/>
                <a:ea typeface="微软雅黑" panose="020B0503020204020204" pitchFamily="34" charset="-122"/>
              </a:rPr>
              <a:t>       数据匿名化的研究重点在于，如何在保护隐私又使数据具有较大价值的前提下，设计更好的匿名化原则</a:t>
            </a:r>
            <a:r>
              <a:rPr lang="zh-CN" altLang="en-US" dirty="0">
                <a:latin typeface="微软雅黑" panose="020B0503020204020204" pitchFamily="34" charset="-122"/>
                <a:ea typeface="微软雅黑" panose="020B0503020204020204" pitchFamily="34" charset="-122"/>
              </a:rPr>
              <a:t>，同时，针对特定的匿名化原则，设计更为高效的匿名化算法</a:t>
            </a:r>
            <a:r>
              <a:rPr lang="en-US" altLang="zh-CN" dirty="0">
                <a:latin typeface="微软雅黑" panose="020B0503020204020204" pitchFamily="34" charset="-122"/>
                <a:ea typeface="微软雅黑" panose="020B0503020204020204" pitchFamily="34" charset="-122"/>
              </a:rPr>
              <a:t>。这里介绍了三种匿名化隐私保护模型（也被称为匿名化原则）：</a:t>
            </a:r>
            <a:r>
              <a:rPr lang="en-US" altLang="zh-CN" dirty="0" err="1">
                <a:latin typeface="微软雅黑" panose="020B0503020204020204" pitchFamily="34" charset="-122"/>
                <a:ea typeface="微软雅黑" panose="020B0503020204020204" pitchFamily="34" charset="-122"/>
              </a:rPr>
              <a:t>k-anonymity、l-diversity和t-closeness，它们以信息损失为代价，隐私保护效果逐个提高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实现匿名化的方法和技术有泛化、抑制、聚类、分解、数据交换，扰乱技术等。</a:t>
            </a:r>
            <a:r>
              <a:rPr lang="en-US" altLang="zh-CN" dirty="0" err="1">
                <a:latin typeface="微软雅黑" panose="020B0503020204020204" pitchFamily="34" charset="-122"/>
                <a:ea typeface="微软雅黑" panose="020B0503020204020204" pitchFamily="34" charset="-122"/>
              </a:rPr>
              <a:t>目前提出的匿名化方法主要通过泛化和抑制</a:t>
            </a:r>
            <a:r>
              <a:rPr lang="zh-CN" altLang="en-US" dirty="0">
                <a:latin typeface="微软雅黑" panose="020B0503020204020204" pitchFamily="34" charset="-122"/>
                <a:ea typeface="微软雅黑" panose="020B0503020204020204" pitchFamily="34" charset="-122"/>
              </a:rPr>
              <a:t>技术</a:t>
            </a:r>
            <a:r>
              <a:rPr lang="en-US" altLang="zh-CN" dirty="0" err="1">
                <a:latin typeface="微软雅黑" panose="020B0503020204020204" pitchFamily="34" charset="-122"/>
                <a:ea typeface="微软雅黑" panose="020B0503020204020204" pitchFamily="34" charset="-122"/>
              </a:rPr>
              <a:t>实现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这两种技术</a:t>
            </a:r>
            <a:r>
              <a:rPr lang="en-US" altLang="zh-CN" dirty="0" err="1">
                <a:latin typeface="微软雅黑" panose="020B0503020204020204" pitchFamily="34" charset="-122"/>
                <a:ea typeface="微软雅黑" panose="020B0503020204020204" pitchFamily="34" charset="-122"/>
              </a:rPr>
              <a:t>不同于一般扰乱和随机化等方法</a:t>
            </a:r>
            <a:r>
              <a:rPr lang="en-US" altLang="zh-CN" dirty="0">
                <a:latin typeface="微软雅黑" panose="020B0503020204020204" pitchFamily="34" charset="-122"/>
                <a:ea typeface="微软雅黑" panose="020B0503020204020204" pitchFamily="34" charset="-122"/>
              </a:rPr>
              <a:t>, 它们能保持发布前后数据的真实性和一致性，因此在这里将介绍泛化和抑制的概念。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775" y="136525"/>
            <a:ext cx="10617279" cy="725407"/>
          </a:xfrm>
        </p:spPr>
        <p:txBody>
          <a:bodyPr>
            <a:normAutofit/>
          </a:bodyPr>
          <a:lstStyle/>
          <a:p>
            <a:r>
              <a:rPr kumimoji="1" dirty="0"/>
              <a:t>5.2.1 匿名化隐私保护模型</a:t>
            </a:r>
          </a:p>
        </p:txBody>
      </p:sp>
      <p:sp>
        <p:nvSpPr>
          <p:cNvPr id="8" name="文本框 7"/>
          <p:cNvSpPr txBox="1"/>
          <p:nvPr/>
        </p:nvSpPr>
        <p:spPr>
          <a:xfrm>
            <a:off x="5511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提出问题</a:t>
            </a:r>
            <a:endParaRPr lang="zh-CN" dirty="0">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452763F5-46A6-42D1-A9B8-6ACECA8DCFDF}"/>
              </a:ext>
            </a:extLst>
          </p:cNvPr>
          <p:cNvGraphicFramePr/>
          <p:nvPr>
            <p:custDataLst>
              <p:tags r:id="rId1"/>
            </p:custDataLst>
            <p:extLst>
              <p:ext uri="{D42A27DB-BD31-4B8C-83A1-F6EECF244321}">
                <p14:modId xmlns:p14="http://schemas.microsoft.com/office/powerpoint/2010/main" val="1654134404"/>
              </p:ext>
            </p:extLst>
          </p:nvPr>
        </p:nvGraphicFramePr>
        <p:xfrm>
          <a:off x="362186" y="3312367"/>
          <a:ext cx="8208000" cy="183583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368000">
                  <a:extLst>
                    <a:ext uri="{9D8B030D-6E8A-4147-A177-3AD203B41FA5}">
                      <a16:colId xmlns:a16="http://schemas.microsoft.com/office/drawing/2014/main" val="20005"/>
                    </a:ext>
                  </a:extLst>
                </a:gridCol>
              </a:tblGrid>
              <a:tr h="367030">
                <a:tc>
                  <a:txBody>
                    <a:bodyPr/>
                    <a:lstStyle/>
                    <a:p>
                      <a:pPr>
                        <a:buNone/>
                      </a:pPr>
                      <a:r>
                        <a:rPr lang="zh-CN" altLang="en-US" dirty="0">
                          <a:solidFill>
                            <a:schemeClr val="bg1"/>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dirty="0">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67200">
                <a:tc>
                  <a:txBody>
                    <a:bodyPr/>
                    <a:lstStyle/>
                    <a:p>
                      <a:pPr>
                        <a:buNone/>
                      </a:pPr>
                      <a:r>
                        <a:rPr lang="zh-CN" altLang="en-US" dirty="0">
                          <a:solidFill>
                            <a:schemeClr val="tx1"/>
                          </a:solidFill>
                        </a:rPr>
                        <a:t>张艳</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36</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1984-12-03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235023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流感</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67200">
                <a:tc>
                  <a:txBody>
                    <a:bodyPr/>
                    <a:lstStyle/>
                    <a:p>
                      <a:pPr>
                        <a:buNone/>
                      </a:pPr>
                      <a:r>
                        <a:rPr lang="zh-CN" altLang="en-US">
                          <a:solidFill>
                            <a:schemeClr val="tx1"/>
                          </a:solidFill>
                        </a:rPr>
                        <a:t>李磊</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42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1978-06-25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235152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脂肪肝</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67200">
                <a:tc>
                  <a:txBody>
                    <a:bodyPr/>
                    <a:lstStyle/>
                    <a:p>
                      <a:pPr>
                        <a:buNone/>
                      </a:pPr>
                      <a:r>
                        <a:rPr lang="zh-CN" altLang="en-US">
                          <a:solidFill>
                            <a:schemeClr val="tx1"/>
                          </a:solidFill>
                        </a:rPr>
                        <a:t>王宇</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67200">
                <a:tc>
                  <a:txBody>
                    <a:bodyPr/>
                    <a:lstStyle/>
                    <a:p>
                      <a:pPr>
                        <a:buNone/>
                      </a:pPr>
                      <a:r>
                        <a:rPr lang="zh-CN" altLang="en-US" dirty="0">
                          <a:solidFill>
                            <a:schemeClr val="tx1"/>
                          </a:solidFill>
                        </a:rPr>
                        <a:t>赵静</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34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1986-02-26</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dirty="0">
                          <a:solidFill>
                            <a:srgbClr val="404040"/>
                          </a:solidFill>
                        </a:rPr>
                        <a:t>154263</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dirty="0">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9" name="文本框 8">
            <a:extLst>
              <a:ext uri="{FF2B5EF4-FFF2-40B4-BE49-F238E27FC236}">
                <a16:creationId xmlns:a16="http://schemas.microsoft.com/office/drawing/2014/main" id="{28BE4C2C-A46D-49CB-94E0-C18D6792E78C}"/>
              </a:ext>
            </a:extLst>
          </p:cNvPr>
          <p:cNvSpPr txBox="1"/>
          <p:nvPr/>
        </p:nvSpPr>
        <p:spPr>
          <a:xfrm>
            <a:off x="3123701" y="2894537"/>
            <a:ext cx="306070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5.2 用户的患病信息</a:t>
            </a:r>
          </a:p>
        </p:txBody>
      </p:sp>
      <p:sp>
        <p:nvSpPr>
          <p:cNvPr id="3" name="思想气泡: 云 2">
            <a:extLst>
              <a:ext uri="{FF2B5EF4-FFF2-40B4-BE49-F238E27FC236}">
                <a16:creationId xmlns:a16="http://schemas.microsoft.com/office/drawing/2014/main" id="{B36D27DF-2BF9-4641-A749-68BF38AC3266}"/>
              </a:ext>
            </a:extLst>
          </p:cNvPr>
          <p:cNvSpPr/>
          <p:nvPr/>
        </p:nvSpPr>
        <p:spPr>
          <a:xfrm>
            <a:off x="8724550" y="1824941"/>
            <a:ext cx="3229762" cy="2139192"/>
          </a:xfrm>
          <a:prstGeom prst="cloud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D7FB1BF-D0EF-4009-ABDC-EE6DF8E09C56}"/>
              </a:ext>
            </a:extLst>
          </p:cNvPr>
          <p:cNvSpPr txBox="1"/>
          <p:nvPr/>
        </p:nvSpPr>
        <p:spPr>
          <a:xfrm>
            <a:off x="9089577" y="2294372"/>
            <a:ext cx="2684477" cy="1200329"/>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思考：某医院想发布该数据为其他机构提供有用的研究信息，发布时该如何保护用户隐私？</a:t>
            </a:r>
          </a:p>
        </p:txBody>
      </p:sp>
    </p:spTree>
    <p:extLst>
      <p:ext uri="{BB962C8B-B14F-4D97-AF65-F5344CB8AC3E}">
        <p14:creationId xmlns:p14="http://schemas.microsoft.com/office/powerpoint/2010/main" val="210317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6775" y="136525"/>
            <a:ext cx="10617279" cy="725407"/>
          </a:xfrm>
        </p:spPr>
        <p:txBody>
          <a:bodyPr>
            <a:normAutofit/>
          </a:bodyPr>
          <a:lstStyle/>
          <a:p>
            <a:r>
              <a:rPr kumimoji="1" dirty="0"/>
              <a:t>5.2.1 匿名化隐私保护模型</a:t>
            </a:r>
          </a:p>
        </p:txBody>
      </p:sp>
      <p:sp>
        <p:nvSpPr>
          <p:cNvPr id="8" name="文本框 7"/>
          <p:cNvSpPr txBox="1"/>
          <p:nvPr/>
        </p:nvSpPr>
        <p:spPr>
          <a:xfrm>
            <a:off x="5511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lang="zh-CN" dirty="0">
                <a:latin typeface="微软雅黑" panose="020B0503020204020204" pitchFamily="34" charset="-122"/>
                <a:ea typeface="微软雅黑" panose="020B0503020204020204" pitchFamily="34" charset="-122"/>
              </a:rPr>
              <a:t>传统的匿名化方法及链接攻击</a:t>
            </a:r>
          </a:p>
        </p:txBody>
      </p:sp>
      <p:sp>
        <p:nvSpPr>
          <p:cNvPr id="5" name="文本框 4"/>
          <p:cNvSpPr txBox="1"/>
          <p:nvPr/>
        </p:nvSpPr>
        <p:spPr>
          <a:xfrm>
            <a:off x="874712" y="1824252"/>
            <a:ext cx="6965950" cy="2306955"/>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标识符是唯一标识个体身份的属性或者属性的集合，如姓名、身份证号等</a:t>
            </a:r>
            <a:r>
              <a:rPr lang="zh-CN" altLang="en-US"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准标识符是与其他数据表进行链接以标识个体身份的属性或属性组合，如性别、出生日期、邮政编码等，其选择取决于进行链接的外部数据表</a:t>
            </a:r>
            <a:r>
              <a:rPr lang="zh-CN" altLang="en-US"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敏感属性是发布时需要保密的属性，如薪资、健康状况等。</a:t>
            </a:r>
          </a:p>
        </p:txBody>
      </p:sp>
      <p:graphicFrame>
        <p:nvGraphicFramePr>
          <p:cNvPr id="7" name="表格 6">
            <a:extLst>
              <a:ext uri="{FF2B5EF4-FFF2-40B4-BE49-F238E27FC236}">
                <a16:creationId xmlns:a16="http://schemas.microsoft.com/office/drawing/2014/main" id="{452763F5-46A6-42D1-A9B8-6ACECA8DCFDF}"/>
              </a:ext>
            </a:extLst>
          </p:cNvPr>
          <p:cNvGraphicFramePr/>
          <p:nvPr>
            <p:custDataLst>
              <p:tags r:id="rId1"/>
            </p:custDataLst>
            <p:extLst>
              <p:ext uri="{D42A27DB-BD31-4B8C-83A1-F6EECF244321}">
                <p14:modId xmlns:p14="http://schemas.microsoft.com/office/powerpoint/2010/main" val="2533008723"/>
              </p:ext>
            </p:extLst>
          </p:nvPr>
        </p:nvGraphicFramePr>
        <p:xfrm>
          <a:off x="1704671" y="4788830"/>
          <a:ext cx="8208000" cy="183583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368000">
                  <a:extLst>
                    <a:ext uri="{9D8B030D-6E8A-4147-A177-3AD203B41FA5}">
                      <a16:colId xmlns:a16="http://schemas.microsoft.com/office/drawing/2014/main" val="20005"/>
                    </a:ext>
                  </a:extLst>
                </a:gridCol>
              </a:tblGrid>
              <a:tr h="367030">
                <a:tc>
                  <a:txBody>
                    <a:bodyPr/>
                    <a:lstStyle/>
                    <a:p>
                      <a:pPr>
                        <a:buNone/>
                      </a:pPr>
                      <a:r>
                        <a:rPr lang="zh-CN" altLang="en-US" dirty="0">
                          <a:solidFill>
                            <a:schemeClr val="bg1"/>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67200">
                <a:tc>
                  <a:txBody>
                    <a:bodyPr/>
                    <a:lstStyle/>
                    <a:p>
                      <a:pPr>
                        <a:buNone/>
                      </a:pPr>
                      <a:r>
                        <a:rPr lang="zh-CN" altLang="en-US" dirty="0">
                          <a:solidFill>
                            <a:schemeClr val="tx1"/>
                          </a:solidFill>
                        </a:rPr>
                        <a:t>张艳</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36</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1984-12-03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235023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流感</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67200">
                <a:tc>
                  <a:txBody>
                    <a:bodyPr/>
                    <a:lstStyle/>
                    <a:p>
                      <a:pPr>
                        <a:buNone/>
                      </a:pPr>
                      <a:r>
                        <a:rPr lang="zh-CN" altLang="en-US">
                          <a:solidFill>
                            <a:schemeClr val="tx1"/>
                          </a:solidFill>
                        </a:rPr>
                        <a:t>李磊</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42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1978-06-25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235152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脂肪肝</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67200">
                <a:tc>
                  <a:txBody>
                    <a:bodyPr/>
                    <a:lstStyle/>
                    <a:p>
                      <a:pPr>
                        <a:buNone/>
                      </a:pPr>
                      <a:r>
                        <a:rPr lang="zh-CN" altLang="en-US">
                          <a:solidFill>
                            <a:schemeClr val="tx1"/>
                          </a:solidFill>
                        </a:rPr>
                        <a:t>王宇</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67200">
                <a:tc>
                  <a:txBody>
                    <a:bodyPr/>
                    <a:lstStyle/>
                    <a:p>
                      <a:pPr>
                        <a:buNone/>
                      </a:pPr>
                      <a:r>
                        <a:rPr lang="zh-CN" altLang="en-US" dirty="0">
                          <a:solidFill>
                            <a:schemeClr val="tx1"/>
                          </a:solidFill>
                        </a:rPr>
                        <a:t>赵静</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34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1986-02-26</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154263</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dirty="0">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9" name="文本框 8">
            <a:extLst>
              <a:ext uri="{FF2B5EF4-FFF2-40B4-BE49-F238E27FC236}">
                <a16:creationId xmlns:a16="http://schemas.microsoft.com/office/drawing/2014/main" id="{28BE4C2C-A46D-49CB-94E0-C18D6792E78C}"/>
              </a:ext>
            </a:extLst>
          </p:cNvPr>
          <p:cNvSpPr txBox="1"/>
          <p:nvPr/>
        </p:nvSpPr>
        <p:spPr>
          <a:xfrm>
            <a:off x="4466186" y="4371000"/>
            <a:ext cx="306070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5.2 用户的患病信息</a:t>
            </a:r>
          </a:p>
        </p:txBody>
      </p:sp>
      <p:sp>
        <p:nvSpPr>
          <p:cNvPr id="10" name="椭圆 9">
            <a:extLst>
              <a:ext uri="{FF2B5EF4-FFF2-40B4-BE49-F238E27FC236}">
                <a16:creationId xmlns:a16="http://schemas.microsoft.com/office/drawing/2014/main" id="{E96D3B6C-15AC-4E5E-B71F-65826ADDEAE3}"/>
              </a:ext>
            </a:extLst>
          </p:cNvPr>
          <p:cNvSpPr/>
          <p:nvPr/>
        </p:nvSpPr>
        <p:spPr>
          <a:xfrm>
            <a:off x="8493891" y="4502473"/>
            <a:ext cx="1221761" cy="2203263"/>
          </a:xfrm>
          <a:prstGeom prst="ellipse">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3E0ED26-7D2B-4DD8-919D-92B269F5128D}"/>
              </a:ext>
            </a:extLst>
          </p:cNvPr>
          <p:cNvSpPr txBox="1"/>
          <p:nvPr/>
        </p:nvSpPr>
        <p:spPr>
          <a:xfrm>
            <a:off x="669666" y="5225481"/>
            <a:ext cx="876316" cy="369332"/>
          </a:xfrm>
          <a:prstGeom prst="rect">
            <a:avLst/>
          </a:prstGeom>
          <a:noFill/>
        </p:spPr>
        <p:txBody>
          <a:bodyPr wrap="square">
            <a:spAutoFit/>
          </a:bodyPr>
          <a:lstStyle/>
          <a:p>
            <a:r>
              <a:rPr lang="en-US" altLang="zh-CN" dirty="0">
                <a:solidFill>
                  <a:schemeClr val="accent4"/>
                </a:solidFill>
                <a:latin typeface="微软雅黑" panose="020B0503020204020204" pitchFamily="34" charset="-122"/>
                <a:ea typeface="微软雅黑" panose="020B0503020204020204" pitchFamily="34" charset="-122"/>
              </a:rPr>
              <a:t>标识符</a:t>
            </a:r>
            <a:endParaRPr lang="zh-CN" altLang="en-US" dirty="0">
              <a:solidFill>
                <a:schemeClr val="accent4"/>
              </a:solidFill>
            </a:endParaRPr>
          </a:p>
        </p:txBody>
      </p:sp>
      <p:sp>
        <p:nvSpPr>
          <p:cNvPr id="13" name="椭圆 12">
            <a:extLst>
              <a:ext uri="{FF2B5EF4-FFF2-40B4-BE49-F238E27FC236}">
                <a16:creationId xmlns:a16="http://schemas.microsoft.com/office/drawing/2014/main" id="{718C9D8B-7874-46E0-952A-C47B45C15381}"/>
              </a:ext>
            </a:extLst>
          </p:cNvPr>
          <p:cNvSpPr/>
          <p:nvPr/>
        </p:nvSpPr>
        <p:spPr>
          <a:xfrm>
            <a:off x="2858703" y="4518211"/>
            <a:ext cx="5592839" cy="2203263"/>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8C384D5-8A6B-48C0-BDEA-2DD20AC84042}"/>
              </a:ext>
            </a:extLst>
          </p:cNvPr>
          <p:cNvSpPr txBox="1"/>
          <p:nvPr/>
        </p:nvSpPr>
        <p:spPr>
          <a:xfrm>
            <a:off x="7088728" y="4291166"/>
            <a:ext cx="1294876" cy="369332"/>
          </a:xfrm>
          <a:prstGeom prst="rect">
            <a:avLst/>
          </a:prstGeom>
          <a:noFill/>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准</a:t>
            </a:r>
            <a:r>
              <a:rPr lang="en-US" altLang="zh-CN" dirty="0">
                <a:solidFill>
                  <a:schemeClr val="accent5"/>
                </a:solidFill>
                <a:latin typeface="微软雅黑" panose="020B0503020204020204" pitchFamily="34" charset="-122"/>
                <a:ea typeface="微软雅黑" panose="020B0503020204020204" pitchFamily="34" charset="-122"/>
              </a:rPr>
              <a:t>标识符</a:t>
            </a:r>
            <a:endParaRPr lang="zh-CN" altLang="en-US" dirty="0">
              <a:solidFill>
                <a:schemeClr val="accent5"/>
              </a:solidFill>
            </a:endParaRPr>
          </a:p>
        </p:txBody>
      </p:sp>
      <p:sp>
        <p:nvSpPr>
          <p:cNvPr id="15" name="椭圆 14">
            <a:extLst>
              <a:ext uri="{FF2B5EF4-FFF2-40B4-BE49-F238E27FC236}">
                <a16:creationId xmlns:a16="http://schemas.microsoft.com/office/drawing/2014/main" id="{CE8BEB6D-4A91-48FB-B239-ED035938D46D}"/>
              </a:ext>
            </a:extLst>
          </p:cNvPr>
          <p:cNvSpPr/>
          <p:nvPr/>
        </p:nvSpPr>
        <p:spPr>
          <a:xfrm>
            <a:off x="1698382" y="4670612"/>
            <a:ext cx="1221761" cy="2203263"/>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0BDF6B1-9BED-42C3-A5DF-CB2D501C405E}"/>
              </a:ext>
            </a:extLst>
          </p:cNvPr>
          <p:cNvSpPr txBox="1"/>
          <p:nvPr/>
        </p:nvSpPr>
        <p:spPr>
          <a:xfrm>
            <a:off x="9352547" y="4317807"/>
            <a:ext cx="1294876" cy="369332"/>
          </a:xfrm>
          <a:prstGeom prst="rect">
            <a:avLst/>
          </a:prstGeom>
          <a:noFill/>
        </p:spPr>
        <p:txBody>
          <a:bodyPr wrap="square">
            <a:spAutoFit/>
          </a:bodyPr>
          <a:lstStyle/>
          <a:p>
            <a:r>
              <a:rPr lang="zh-CN" altLang="en-US" dirty="0">
                <a:solidFill>
                  <a:srgbClr val="92D050"/>
                </a:solidFill>
                <a:latin typeface="微软雅黑" panose="020B0503020204020204" pitchFamily="34" charset="-122"/>
                <a:ea typeface="微软雅黑" panose="020B0503020204020204" pitchFamily="34" charset="-122"/>
              </a:rPr>
              <a:t>敏感属性</a:t>
            </a:r>
            <a:endParaRPr lang="zh-CN" altLang="en-US" dirty="0">
              <a:solidFill>
                <a:srgbClr val="92D05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8" name="文本框 7"/>
          <p:cNvSpPr txBox="1"/>
          <p:nvPr/>
        </p:nvSpPr>
        <p:spPr>
          <a:xfrm>
            <a:off x="538480" y="1151255"/>
            <a:ext cx="7613015" cy="368300"/>
          </a:xfrm>
          <a:prstGeom prst="rect">
            <a:avLst/>
          </a:prstGeom>
          <a:noFill/>
        </p:spPr>
        <p:txBody>
          <a:bodyPr wrap="square" rtlCol="0">
            <a:spAutoFit/>
          </a:bodyPr>
          <a:lstStyle/>
          <a:p>
            <a:pPr algn="l"/>
            <a:r>
              <a:rPr lang="zh-CN" dirty="0">
                <a:latin typeface="微软雅黑" panose="020B0503020204020204" pitchFamily="34" charset="-122"/>
                <a:ea typeface="微软雅黑" panose="020B0503020204020204" pitchFamily="34" charset="-122"/>
              </a:rPr>
              <a:t>传统的匿名化方法：删除标识符</a:t>
            </a:r>
          </a:p>
        </p:txBody>
      </p:sp>
      <p:graphicFrame>
        <p:nvGraphicFramePr>
          <p:cNvPr id="10" name="表格 9"/>
          <p:cNvGraphicFramePr/>
          <p:nvPr>
            <p:custDataLst>
              <p:tags r:id="rId1"/>
            </p:custDataLst>
          </p:nvPr>
        </p:nvGraphicFramePr>
        <p:xfrm>
          <a:off x="1124585" y="4629785"/>
          <a:ext cx="6840000" cy="189103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tblGrid>
              <a:tr h="367030">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36</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1984-12-03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235023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流感</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42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1978-06-25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235152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脂肪肝</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34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1986-02-26</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154263</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4"/>
                  </a:ext>
                </a:extLst>
              </a:tr>
            </a:tbl>
          </a:graphicData>
        </a:graphic>
      </p:graphicFrame>
      <p:graphicFrame>
        <p:nvGraphicFramePr>
          <p:cNvPr id="3" name="表格 2"/>
          <p:cNvGraphicFramePr/>
          <p:nvPr>
            <p:custDataLst>
              <p:tags r:id="rId2"/>
            </p:custDataLst>
          </p:nvPr>
        </p:nvGraphicFramePr>
        <p:xfrm>
          <a:off x="598170" y="1979930"/>
          <a:ext cx="8208000" cy="183583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368000">
                  <a:extLst>
                    <a:ext uri="{9D8B030D-6E8A-4147-A177-3AD203B41FA5}">
                      <a16:colId xmlns:a16="http://schemas.microsoft.com/office/drawing/2014/main" val="20005"/>
                    </a:ext>
                  </a:extLst>
                </a:gridCol>
              </a:tblGrid>
              <a:tr h="367030">
                <a:tc>
                  <a:txBody>
                    <a:bodyPr/>
                    <a:lstStyle/>
                    <a:p>
                      <a:pPr>
                        <a:buNone/>
                      </a:pPr>
                      <a:r>
                        <a:rPr lang="zh-CN" altLang="en-US">
                          <a:solidFill>
                            <a:srgbClr val="FF0000"/>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67200">
                <a:tc>
                  <a:txBody>
                    <a:bodyPr/>
                    <a:lstStyle/>
                    <a:p>
                      <a:pPr>
                        <a:buNone/>
                      </a:pPr>
                      <a:r>
                        <a:rPr lang="zh-CN" altLang="en-US">
                          <a:solidFill>
                            <a:srgbClr val="FF0000"/>
                          </a:solidFill>
                        </a:rPr>
                        <a:t>张艳</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36</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1984-12-03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235023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流感</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67200">
                <a:tc>
                  <a:txBody>
                    <a:bodyPr/>
                    <a:lstStyle/>
                    <a:p>
                      <a:pPr>
                        <a:buNone/>
                      </a:pPr>
                      <a:r>
                        <a:rPr lang="zh-CN" altLang="en-US">
                          <a:solidFill>
                            <a:srgbClr val="FF0000"/>
                          </a:solidFill>
                        </a:rPr>
                        <a:t>李磊</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42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1978-06-25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235152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脂肪肝</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67200">
                <a:tc>
                  <a:txBody>
                    <a:bodyPr/>
                    <a:lstStyle/>
                    <a:p>
                      <a:pPr>
                        <a:buNone/>
                      </a:pPr>
                      <a:r>
                        <a:rPr lang="zh-CN" altLang="en-US">
                          <a:solidFill>
                            <a:srgbClr val="FF0000"/>
                          </a:solidFill>
                        </a:rPr>
                        <a:t>王宇</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67200">
                <a:tc>
                  <a:txBody>
                    <a:bodyPr/>
                    <a:lstStyle/>
                    <a:p>
                      <a:pPr>
                        <a:buNone/>
                      </a:pPr>
                      <a:r>
                        <a:rPr lang="zh-CN" altLang="en-US">
                          <a:solidFill>
                            <a:srgbClr val="FF0000"/>
                          </a:solidFill>
                        </a:rPr>
                        <a:t>赵静</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34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1986-02-26</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154263</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dirty="0">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4" name="文本框 3"/>
          <p:cNvSpPr txBox="1"/>
          <p:nvPr/>
        </p:nvSpPr>
        <p:spPr>
          <a:xfrm>
            <a:off x="8428990" y="4218305"/>
            <a:ext cx="3587750" cy="2306955"/>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传统的对数据进行匿名的方法是删除数据中的用户标识符，比如表5.2中的数据是用户的患病信息，为了保护用户的隐私信息，在发布数据时可将用户标识符删除，也就是去掉表中的姓名一列，最后得到匿名后的用户患病信息，如表5.3所示。</a:t>
            </a:r>
          </a:p>
        </p:txBody>
      </p:sp>
      <p:sp>
        <p:nvSpPr>
          <p:cNvPr id="5" name="文本框 4"/>
          <p:cNvSpPr txBox="1"/>
          <p:nvPr/>
        </p:nvSpPr>
        <p:spPr>
          <a:xfrm>
            <a:off x="2820670" y="1562100"/>
            <a:ext cx="3060700" cy="368300"/>
          </a:xfrm>
          <a:prstGeom prst="rect">
            <a:avLst/>
          </a:prstGeom>
          <a:noFill/>
        </p:spPr>
        <p:txBody>
          <a:bodyPr wrap="square" rtlCol="0">
            <a:spAutoFit/>
          </a:bodyPr>
          <a:lstStyle/>
          <a:p>
            <a:r>
              <a:rPr lang="zh-CN" altLang="en-US" dirty="0"/>
              <a:t>表</a:t>
            </a:r>
            <a:r>
              <a:rPr lang="en-US" altLang="zh-CN" dirty="0"/>
              <a:t>5.2 用户的患病信息</a:t>
            </a:r>
          </a:p>
        </p:txBody>
      </p:sp>
      <p:sp>
        <p:nvSpPr>
          <p:cNvPr id="6" name="文本框 5"/>
          <p:cNvSpPr txBox="1"/>
          <p:nvPr/>
        </p:nvSpPr>
        <p:spPr>
          <a:xfrm>
            <a:off x="2306955" y="4218305"/>
            <a:ext cx="4418965" cy="368300"/>
          </a:xfrm>
          <a:prstGeom prst="rect">
            <a:avLst/>
          </a:prstGeom>
          <a:noFill/>
        </p:spPr>
        <p:txBody>
          <a:bodyPr wrap="square" rtlCol="0">
            <a:spAutoFit/>
          </a:bodyPr>
          <a:lstStyle/>
          <a:p>
            <a:r>
              <a:rPr lang="zh-CN" altLang="en-US"/>
              <a:t>表</a:t>
            </a:r>
            <a:r>
              <a:rPr lang="en-US" altLang="zh-CN"/>
              <a:t>5.3 删去用户标识符后的用户患病信息 </a:t>
            </a:r>
          </a:p>
        </p:txBody>
      </p:sp>
      <p:cxnSp>
        <p:nvCxnSpPr>
          <p:cNvPr id="7" name="直接箭头连接符 6"/>
          <p:cNvCxnSpPr/>
          <p:nvPr/>
        </p:nvCxnSpPr>
        <p:spPr>
          <a:xfrm flipH="1">
            <a:off x="721360" y="3796710"/>
            <a:ext cx="381000" cy="40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9060" y="4224020"/>
            <a:ext cx="977900" cy="58991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1" name="文本框 10"/>
          <p:cNvSpPr txBox="1"/>
          <p:nvPr/>
        </p:nvSpPr>
        <p:spPr>
          <a:xfrm>
            <a:off x="175260" y="4363720"/>
            <a:ext cx="927100" cy="368300"/>
          </a:xfrm>
          <a:prstGeom prst="rect">
            <a:avLst/>
          </a:prstGeom>
          <a:noFill/>
        </p:spPr>
        <p:txBody>
          <a:bodyPr wrap="square" rtlCol="0">
            <a:spAutoFit/>
          </a:bodyPr>
          <a:lstStyle/>
          <a:p>
            <a:r>
              <a:rPr lang="zh-CN" altLang="en-US" dirty="0"/>
              <a:t>标识符</a:t>
            </a:r>
          </a:p>
        </p:txBody>
      </p:sp>
      <p:cxnSp>
        <p:nvCxnSpPr>
          <p:cNvPr id="13" name="直接连接符 12">
            <a:extLst>
              <a:ext uri="{FF2B5EF4-FFF2-40B4-BE49-F238E27FC236}">
                <a16:creationId xmlns:a16="http://schemas.microsoft.com/office/drawing/2014/main" id="{81BD53A0-E2F7-4C4D-B90A-784051E5FE52}"/>
              </a:ext>
            </a:extLst>
          </p:cNvPr>
          <p:cNvCxnSpPr>
            <a:cxnSpLocks/>
          </p:cNvCxnSpPr>
          <p:nvPr/>
        </p:nvCxnSpPr>
        <p:spPr>
          <a:xfrm>
            <a:off x="598170" y="1930400"/>
            <a:ext cx="736600" cy="188536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直接连接符 14">
            <a:extLst>
              <a:ext uri="{FF2B5EF4-FFF2-40B4-BE49-F238E27FC236}">
                <a16:creationId xmlns:a16="http://schemas.microsoft.com/office/drawing/2014/main" id="{BAF75143-E903-4757-B73E-DC76A6BFFE65}"/>
              </a:ext>
            </a:extLst>
          </p:cNvPr>
          <p:cNvCxnSpPr>
            <a:cxnSpLocks/>
          </p:cNvCxnSpPr>
          <p:nvPr/>
        </p:nvCxnSpPr>
        <p:spPr>
          <a:xfrm flipH="1">
            <a:off x="538480" y="1918703"/>
            <a:ext cx="770890" cy="1917967"/>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40226ACD-B500-473D-849D-983C35A43C7B}"/>
              </a:ext>
            </a:extLst>
          </p:cNvPr>
          <p:cNvSpPr/>
          <p:nvPr/>
        </p:nvSpPr>
        <p:spPr>
          <a:xfrm>
            <a:off x="1300641" y="1681741"/>
            <a:ext cx="9414192" cy="96295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4" name="文本框 3"/>
          <p:cNvSpPr txBox="1"/>
          <p:nvPr/>
        </p:nvSpPr>
        <p:spPr>
          <a:xfrm>
            <a:off x="1467645" y="1836440"/>
            <a:ext cx="9225915" cy="646331"/>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sym typeface="+mn-ea"/>
              </a:rPr>
              <a:t>链接攻击是攻击者从发布的数据中获得隐私信息的常见攻击方法，通过对发布数据和其他渠道获取的数据进行链接操作来推理出隐私信息</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38480" y="998855"/>
            <a:ext cx="1162050" cy="368300"/>
          </a:xfrm>
          <a:prstGeom prst="rect">
            <a:avLst/>
          </a:prstGeom>
          <a:noFill/>
        </p:spPr>
        <p:txBody>
          <a:bodyPr wrap="square" rtlCol="0">
            <a:spAutoFit/>
          </a:bodyPr>
          <a:lstStyle/>
          <a:p>
            <a:pPr algn="l"/>
            <a:r>
              <a:rPr lang="zh-CN" dirty="0">
                <a:latin typeface="微软雅黑" panose="020B0503020204020204" pitchFamily="34" charset="-122"/>
                <a:ea typeface="微软雅黑" panose="020B0503020204020204" pitchFamily="34" charset="-122"/>
              </a:rPr>
              <a:t>链接攻击</a:t>
            </a:r>
          </a:p>
        </p:txBody>
      </p:sp>
      <p:graphicFrame>
        <p:nvGraphicFramePr>
          <p:cNvPr id="3" name="表格 2"/>
          <p:cNvGraphicFramePr/>
          <p:nvPr>
            <p:custDataLst>
              <p:tags r:id="rId1"/>
            </p:custDataLst>
          </p:nvPr>
        </p:nvGraphicFramePr>
        <p:xfrm>
          <a:off x="393700" y="3313430"/>
          <a:ext cx="8207790" cy="2203495"/>
        </p:xfrm>
        <a:graphic>
          <a:graphicData uri="http://schemas.openxmlformats.org/drawingml/2006/table">
            <a:tbl>
              <a:tblPr firstRow="1" bandRow="1">
                <a:tableStyleId>{5C22544A-7EE6-4342-B048-85BDC9FD1C3A}</a:tableStyleId>
              </a:tblPr>
              <a:tblGrid>
                <a:gridCol w="136779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gridCol w="1368000">
                  <a:extLst>
                    <a:ext uri="{9D8B030D-6E8A-4147-A177-3AD203B41FA5}">
                      <a16:colId xmlns:a16="http://schemas.microsoft.com/office/drawing/2014/main" val="20005"/>
                    </a:ext>
                  </a:extLst>
                </a:gridCol>
              </a:tblGrid>
              <a:tr h="367030">
                <a:tc>
                  <a:txBody>
                    <a:bodyPr/>
                    <a:lstStyle/>
                    <a:p>
                      <a:pPr>
                        <a:buNone/>
                      </a:pPr>
                      <a:r>
                        <a:rPr lang="zh-CN" altLang="en-US">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日期</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67665">
                <a:tc>
                  <a:txBody>
                    <a:bodyPr/>
                    <a:lstStyle/>
                    <a:p>
                      <a:pPr>
                        <a:buNone/>
                      </a:pPr>
                      <a:r>
                        <a:rPr lang="zh-CN" altLang="en-US">
                          <a:solidFill>
                            <a:srgbClr val="404040"/>
                          </a:solidFill>
                        </a:rPr>
                        <a:t>钱晶</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24</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1996-05-02</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256230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2020-07</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67200">
                <a:tc>
                  <a:txBody>
                    <a:bodyPr/>
                    <a:lstStyle/>
                    <a:p>
                      <a:pPr>
                        <a:buNone/>
                      </a:pPr>
                      <a:r>
                        <a:rPr lang="zh-CN" altLang="en-US">
                          <a:solidFill>
                            <a:srgbClr val="FF0000"/>
                          </a:solidFill>
                        </a:rPr>
                        <a:t>王宇</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FF000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FF000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FF000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FF000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sz="1800">
                          <a:solidFill>
                            <a:srgbClr val="FF0000"/>
                          </a:solidFill>
                          <a:sym typeface="+mn-ea"/>
                        </a:rPr>
                        <a:t>2020-07</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67200">
                <a:tc>
                  <a:txBody>
                    <a:bodyPr/>
                    <a:lstStyle/>
                    <a:p>
                      <a:pPr>
                        <a:buNone/>
                      </a:pPr>
                      <a:r>
                        <a:rPr lang="zh-CN" altLang="en-US">
                          <a:solidFill>
                            <a:srgbClr val="404040"/>
                          </a:solidFill>
                        </a:rPr>
                        <a:t>周平</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32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1988-12-21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152630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sz="1800">
                          <a:solidFill>
                            <a:srgbClr val="404040"/>
                          </a:solidFill>
                          <a:sym typeface="+mn-ea"/>
                        </a:rPr>
                        <a:t>2020-07</a:t>
                      </a:r>
                      <a:endParaRPr lang="zh-CN" altLang="en-US">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67200">
                <a:tc>
                  <a:txBody>
                    <a:bodyPr/>
                    <a:lstStyle/>
                    <a:p>
                      <a:pPr>
                        <a:buNone/>
                      </a:pPr>
                      <a:r>
                        <a:rPr lang="zh-CN" altLang="en-US">
                          <a:solidFill>
                            <a:srgbClr val="404040"/>
                          </a:solidFill>
                        </a:rPr>
                        <a:t>秦桦</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29</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1991-03-16</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152410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sz="1800">
                          <a:solidFill>
                            <a:srgbClr val="404040"/>
                          </a:solidFill>
                          <a:sym typeface="+mn-ea"/>
                        </a:rPr>
                        <a:t>2020-07</a:t>
                      </a:r>
                      <a:endParaRPr lang="zh-CN" altLang="en-US">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r h="367200">
                <a:tc>
                  <a:txBody>
                    <a:bodyPr/>
                    <a:lstStyle/>
                    <a:p>
                      <a:pPr>
                        <a:buNone/>
                      </a:pPr>
                      <a:r>
                        <a:rPr lang="zh-CN" altLang="en-US">
                          <a:solidFill>
                            <a:srgbClr val="404040"/>
                          </a:solidFill>
                        </a:rPr>
                        <a:t>吴沛</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en-US" altLang="zh-CN">
                          <a:solidFill>
                            <a:srgbClr val="404040"/>
                          </a:solidFill>
                        </a:rPr>
                        <a:t>31</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en-US" altLang="zh-CN">
                          <a:solidFill>
                            <a:srgbClr val="404040"/>
                          </a:solidFill>
                        </a:rPr>
                        <a:t>1989-08-30</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en-US" altLang="zh-CN">
                          <a:solidFill>
                            <a:srgbClr val="404040"/>
                          </a:solidFill>
                        </a:rPr>
                        <a:t>256230</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lstStyle/>
                    <a:p>
                      <a:pPr>
                        <a:buNone/>
                      </a:pPr>
                      <a:r>
                        <a:rPr lang="en-US" altLang="zh-CN" sz="1800">
                          <a:solidFill>
                            <a:srgbClr val="404040"/>
                          </a:solidFill>
                          <a:sym typeface="+mn-ea"/>
                        </a:rPr>
                        <a:t>2020-07</a:t>
                      </a:r>
                      <a:endParaRPr lang="zh-CN" altLang="en-US">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extLst>
                  <a:ext uri="{0D108BD9-81ED-4DB2-BD59-A6C34878D82A}">
                    <a16:rowId xmlns:a16="http://schemas.microsoft.com/office/drawing/2014/main" val="10005"/>
                  </a:ext>
                </a:extLst>
              </a:tr>
            </a:tbl>
          </a:graphicData>
        </a:graphic>
      </p:graphicFrame>
      <p:sp>
        <p:nvSpPr>
          <p:cNvPr id="5" name="文本框 4"/>
          <p:cNvSpPr txBox="1"/>
          <p:nvPr/>
        </p:nvSpPr>
        <p:spPr>
          <a:xfrm>
            <a:off x="8778875" y="5116830"/>
            <a:ext cx="3292475" cy="1476375"/>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在发布数据前仅删除用户标识符无法保证用户的隐私不被泄露，准标识符可能被攻击者与其他公共数据集联系起来，获得个人的隐私信息。</a:t>
            </a:r>
          </a:p>
        </p:txBody>
      </p:sp>
      <p:graphicFrame>
        <p:nvGraphicFramePr>
          <p:cNvPr id="10" name="表格 9"/>
          <p:cNvGraphicFramePr/>
          <p:nvPr>
            <p:custDataLst>
              <p:tags r:id="rId2"/>
            </p:custDataLst>
          </p:nvPr>
        </p:nvGraphicFramePr>
        <p:xfrm>
          <a:off x="1137285" y="4883785"/>
          <a:ext cx="6840000" cy="189103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gridCol w="1368000">
                  <a:extLst>
                    <a:ext uri="{9D8B030D-6E8A-4147-A177-3AD203B41FA5}">
                      <a16:colId xmlns:a16="http://schemas.microsoft.com/office/drawing/2014/main" val="20004"/>
                    </a:ext>
                  </a:extLst>
                </a:gridCol>
              </a:tblGrid>
              <a:tr h="367030">
                <a:tc>
                  <a:txBody>
                    <a:bodyPr/>
                    <a:lstStyle/>
                    <a:p>
                      <a:pPr>
                        <a:buNone/>
                      </a:pPr>
                      <a:r>
                        <a:rPr lang="zh-CN" altLang="en-US">
                          <a:solidFill>
                            <a:srgbClr val="FFFFFF"/>
                          </a:solidFill>
                        </a:rPr>
                        <a:t>性别</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年龄</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36</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1984-12-03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235023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a:solidFill>
                            <a:srgbClr val="404040"/>
                          </a:solidFill>
                        </a:rPr>
                        <a:t>流感</a:t>
                      </a: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a:solidFill>
                            <a:srgbClr val="40404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42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1978-06-25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235152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脂肪肝</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a:solidFill>
                            <a:srgbClr val="FF0000"/>
                          </a:solidFill>
                        </a:rPr>
                        <a:t>男</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FF0000"/>
                          </a:solidFill>
                        </a:rPr>
                        <a:t>35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FF0000"/>
                          </a:solidFill>
                        </a:rPr>
                        <a:t>1985-02-02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FF0000"/>
                          </a:solidFill>
                        </a:rPr>
                        <a:t>152030</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FF000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zh-CN" altLang="en-US">
                          <a:solidFill>
                            <a:srgbClr val="404040"/>
                          </a:solidFill>
                        </a:rPr>
                        <a:t>女</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34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1986-02-26</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154263</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4"/>
                  </a:ext>
                </a:extLst>
              </a:tr>
            </a:tbl>
          </a:graphicData>
        </a:graphic>
      </p:graphicFrame>
      <p:cxnSp>
        <p:nvCxnSpPr>
          <p:cNvPr id="6" name="直接箭头连接符 5"/>
          <p:cNvCxnSpPr/>
          <p:nvPr/>
        </p:nvCxnSpPr>
        <p:spPr>
          <a:xfrm flipV="1">
            <a:off x="8188325" y="3796665"/>
            <a:ext cx="1263650" cy="35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788275" y="4152265"/>
            <a:ext cx="1790700" cy="1998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9655175" y="3110230"/>
            <a:ext cx="1816100" cy="130937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1" name="文本框 10"/>
          <p:cNvSpPr txBox="1"/>
          <p:nvPr/>
        </p:nvSpPr>
        <p:spPr>
          <a:xfrm>
            <a:off x="9871075" y="3340100"/>
            <a:ext cx="1485900" cy="922020"/>
          </a:xfrm>
          <a:prstGeom prst="rect">
            <a:avLst/>
          </a:prstGeom>
          <a:noFill/>
        </p:spPr>
        <p:txBody>
          <a:bodyPr wrap="square" rtlCol="0">
            <a:spAutoFit/>
          </a:bodyPr>
          <a:lstStyle/>
          <a:p>
            <a:r>
              <a:rPr lang="zh-CN" altLang="en-US"/>
              <a:t>攻击者推断王宇得了糖尿病</a:t>
            </a:r>
          </a:p>
        </p:txBody>
      </p:sp>
      <p:sp>
        <p:nvSpPr>
          <p:cNvPr id="12" name="文本框 11"/>
          <p:cNvSpPr txBox="1"/>
          <p:nvPr/>
        </p:nvSpPr>
        <p:spPr>
          <a:xfrm>
            <a:off x="2858770" y="2959100"/>
            <a:ext cx="3390900" cy="368300"/>
          </a:xfrm>
          <a:prstGeom prst="rect">
            <a:avLst/>
          </a:prstGeom>
          <a:noFill/>
        </p:spPr>
        <p:txBody>
          <a:bodyPr wrap="square" rtlCol="0">
            <a:spAutoFit/>
          </a:bodyPr>
          <a:lstStyle/>
          <a:p>
            <a:r>
              <a:rPr lang="zh-CN" altLang="en-US"/>
              <a:t>表</a:t>
            </a:r>
            <a:r>
              <a:rPr lang="en-US" altLang="zh-CN"/>
              <a:t>5.4 </a:t>
            </a:r>
            <a:r>
              <a:rPr lang="en-US" altLang="zh-CN" dirty="0">
                <a:latin typeface="微软雅黑" panose="020B0503020204020204" pitchFamily="34" charset="-122"/>
                <a:ea typeface="微软雅黑" panose="020B0503020204020204" pitchFamily="34" charset="-122"/>
                <a:sym typeface="+mn-ea"/>
              </a:rPr>
              <a:t>攻击者掌握的选民信息表</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BD99D3DE-3F18-4DB0-A3A8-DE568A0100B3}"/>
              </a:ext>
            </a:extLst>
          </p:cNvPr>
          <p:cNvSpPr/>
          <p:nvPr/>
        </p:nvSpPr>
        <p:spPr>
          <a:xfrm>
            <a:off x="1131375" y="3554835"/>
            <a:ext cx="6669591" cy="1842770"/>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6" name="文本框 5"/>
          <p:cNvSpPr txBox="1"/>
          <p:nvPr/>
        </p:nvSpPr>
        <p:spPr>
          <a:xfrm>
            <a:off x="538480" y="1100455"/>
            <a:ext cx="2038350" cy="368300"/>
          </a:xfrm>
          <a:prstGeom prst="rect">
            <a:avLst/>
          </a:prstGeom>
          <a:noFill/>
        </p:spPr>
        <p:txBody>
          <a:bodyPr wrap="square" rtlCol="0">
            <a:spAutoFit/>
          </a:bodyPr>
          <a:lstStyle/>
          <a:p>
            <a:pPr marL="285750" indent="-285750" algn="l">
              <a:buFont typeface="Wingdings" panose="05000000000000000000" pitchFamily="2" charset="2"/>
              <a:buChar char="Ø"/>
            </a:pPr>
            <a:r>
              <a:rPr dirty="0">
                <a:latin typeface="微软雅黑" panose="020B0503020204020204" pitchFamily="34" charset="-122"/>
                <a:ea typeface="微软雅黑" panose="020B0503020204020204" pitchFamily="34" charset="-122"/>
              </a:rPr>
              <a:t>k-anonymity</a:t>
            </a:r>
          </a:p>
        </p:txBody>
      </p:sp>
      <p:sp>
        <p:nvSpPr>
          <p:cNvPr id="3" name="文本框 2"/>
          <p:cNvSpPr txBox="1"/>
          <p:nvPr/>
        </p:nvSpPr>
        <p:spPr>
          <a:xfrm>
            <a:off x="1340485" y="2617470"/>
            <a:ext cx="6190615" cy="2585323"/>
          </a:xfrm>
          <a:prstGeom prst="rect">
            <a:avLst/>
          </a:prstGeom>
          <a:noFill/>
        </p:spPr>
        <p:txBody>
          <a:bodyPr wrap="square" rtlCol="0">
            <a:spAutoFit/>
          </a:bodyPr>
          <a:lstStyle/>
          <a:p>
            <a:pPr indent="0">
              <a:lnSpc>
                <a:spcPct val="100000"/>
              </a:lnSpc>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sym typeface="+mn-ea"/>
              </a:rPr>
              <a:t>      </a:t>
            </a:r>
            <a:r>
              <a:rPr dirty="0">
                <a:latin typeface="微软雅黑" panose="020B0503020204020204" pitchFamily="34" charset="-122"/>
                <a:ea typeface="微软雅黑" panose="020B0503020204020204" pitchFamily="34" charset="-122"/>
                <a:sym typeface="+mn-ea"/>
              </a:rPr>
              <a:t>k-</a:t>
            </a:r>
            <a:r>
              <a:rPr dirty="0" err="1">
                <a:latin typeface="微软雅黑" panose="020B0503020204020204" pitchFamily="34" charset="-122"/>
                <a:ea typeface="微软雅黑" panose="020B0503020204020204" pitchFamily="34" charset="-122"/>
                <a:sym typeface="+mn-ea"/>
              </a:rPr>
              <a:t>anonymity隐私保护模型由</a:t>
            </a:r>
            <a:r>
              <a:rPr dirty="0">
                <a:latin typeface="微软雅黑" panose="020B0503020204020204" pitchFamily="34" charset="-122"/>
                <a:ea typeface="微软雅黑" panose="020B0503020204020204" pitchFamily="34" charset="-122"/>
                <a:sym typeface="+mn-ea"/>
              </a:rPr>
              <a:t> L.Sweeney在1998年正式提出，有效解决了链接攻击问题。</a:t>
            </a:r>
            <a:endParaRPr lang="en-US" dirty="0">
              <a:latin typeface="微软雅黑" panose="020B0503020204020204" pitchFamily="34" charset="-122"/>
              <a:ea typeface="微软雅黑" panose="020B0503020204020204" pitchFamily="34" charset="-122"/>
              <a:sym typeface="+mn-ea"/>
            </a:endParaRPr>
          </a:p>
          <a:p>
            <a:pPr indent="0">
              <a:lnSpc>
                <a:spcPct val="100000"/>
              </a:lnSpc>
              <a:buFont typeface="Arial" panose="020B0604020202020204" pitchFamily="34" charset="0"/>
              <a:buNone/>
            </a:pPr>
            <a:endParaRPr dirty="0">
              <a:latin typeface="微软雅黑" panose="020B0503020204020204" pitchFamily="34" charset="-122"/>
              <a:ea typeface="微软雅黑" panose="020B0503020204020204" pitchFamily="34" charset="-122"/>
              <a:sym typeface="+mn-ea"/>
            </a:endParaRPr>
          </a:p>
          <a:p>
            <a:pPr indent="0">
              <a:lnSpc>
                <a:spcPct val="100000"/>
              </a:lnSpc>
              <a:buFont typeface="Arial" panose="020B0604020202020204" pitchFamily="34" charset="0"/>
              <a:buNone/>
            </a:pPr>
            <a:endParaRPr dirty="0">
              <a:latin typeface="微软雅黑" panose="020B0503020204020204" pitchFamily="34" charset="-122"/>
              <a:ea typeface="微软雅黑" panose="020B0503020204020204" pitchFamily="34" charset="-122"/>
              <a:sym typeface="+mn-ea"/>
            </a:endParaRPr>
          </a:p>
          <a:p>
            <a:pPr indent="0">
              <a:lnSpc>
                <a:spcPct val="100000"/>
              </a:lnSpc>
              <a:buFont typeface="Arial" panose="020B0604020202020204" pitchFamily="34" charset="0"/>
              <a:buNone/>
            </a:pPr>
            <a:r>
              <a:rPr dirty="0">
                <a:latin typeface="微软雅黑" panose="020B0503020204020204" pitchFamily="34" charset="-122"/>
                <a:ea typeface="微软雅黑" panose="020B0503020204020204" pitchFamily="34" charset="-122"/>
                <a:sym typeface="+mn-ea"/>
              </a:rPr>
              <a:t>      匿名化后的数据表中具有相同准标识符的若干记录称为一个等价类，将k个记录放入一个等价类中，要求任意一条记录与其他至少k-1条记录相似而不可区分，这样数据中的每一条记录都能找到与之相似的记录，降低了数据的识别度，这就是k-anonymity。</a:t>
            </a:r>
          </a:p>
        </p:txBody>
      </p:sp>
      <p:sp>
        <p:nvSpPr>
          <p:cNvPr id="7" name="文本框 6"/>
          <p:cNvSpPr txBox="1"/>
          <p:nvPr/>
        </p:nvSpPr>
        <p:spPr>
          <a:xfrm>
            <a:off x="8164830" y="3112770"/>
            <a:ext cx="3030220" cy="1198880"/>
          </a:xfrm>
          <a:prstGeom prst="rect">
            <a:avLst/>
          </a:prstGeom>
          <a:noFill/>
        </p:spPr>
        <p:txBody>
          <a:bodyPr wrap="square" rtlCol="0">
            <a:spAutoFit/>
          </a:bodyPr>
          <a:lstStyle/>
          <a:p>
            <a:pPr indent="0">
              <a:lnSpc>
                <a:spcPct val="100000"/>
              </a:lnSpc>
              <a:buFont typeface="Arial" panose="020B0604020202020204" pitchFamily="34" charset="0"/>
              <a:buNone/>
            </a:pPr>
            <a:r>
              <a:rPr>
                <a:latin typeface="微软雅黑" panose="020B0503020204020204" pitchFamily="34" charset="-122"/>
                <a:ea typeface="微软雅黑" panose="020B0503020204020204" pitchFamily="34" charset="-122"/>
                <a:sym typeface="+mn-ea"/>
              </a:rPr>
              <a:t>如果一条记录由于样本太少而无法找到k-1条相似的记录，那么这条数据不应当被纳入数据集。</a:t>
            </a:r>
            <a:endParaRPr lang="en-US" altLang="zh-CN"/>
          </a:p>
        </p:txBody>
      </p:sp>
      <p:pic>
        <p:nvPicPr>
          <p:cNvPr id="4" name="图片 3" descr="注意"/>
          <p:cNvPicPr>
            <a:picLocks noChangeAspect="1"/>
          </p:cNvPicPr>
          <p:nvPr/>
        </p:nvPicPr>
        <p:blipFill>
          <a:blip r:embed="rId2"/>
          <a:stretch>
            <a:fillRect/>
          </a:stretch>
        </p:blipFill>
        <p:spPr>
          <a:xfrm>
            <a:off x="9241155" y="4394200"/>
            <a:ext cx="877570" cy="8775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4" name="文本框 3"/>
          <p:cNvSpPr txBox="1"/>
          <p:nvPr/>
        </p:nvSpPr>
        <p:spPr>
          <a:xfrm>
            <a:off x="1009650" y="1323975"/>
            <a:ext cx="10012680" cy="1198880"/>
          </a:xfrm>
          <a:prstGeom prst="rect">
            <a:avLst/>
          </a:prstGeom>
          <a:noFill/>
        </p:spPr>
        <p:txBody>
          <a:bodyPr wrap="square" rtlCol="0">
            <a:spAutoFit/>
          </a:bodyPr>
          <a:lstStyle/>
          <a:p>
            <a:pPr indent="0">
              <a:lnSpc>
                <a:spcPct val="100000"/>
              </a:lnSpc>
              <a:buFont typeface="Arial" panose="020B0604020202020204" pitchFamily="34" charset="0"/>
              <a:buNone/>
            </a:pPr>
            <a:r>
              <a:rPr>
                <a:latin typeface="微软雅黑" panose="020B0503020204020204" pitchFamily="34" charset="-122"/>
                <a:ea typeface="微软雅黑" panose="020B0503020204020204" pitchFamily="34" charset="-122"/>
                <a:sym typeface="+mn-ea"/>
              </a:rPr>
              <a:t>      k-anonymity可以防止敏感属性属性值的泄露，当攻击者进行链接攻击时，由于对任意一条记录的攻击，都会同时关联到等价类中的其他k-1条记录，因此攻击者无法确定特定用户，达到了保护用户隐私的目的。</a:t>
            </a:r>
          </a:p>
          <a:p>
            <a:pPr indent="0">
              <a:lnSpc>
                <a:spcPct val="100000"/>
              </a:lnSpc>
              <a:buFont typeface="Arial" panose="020B0604020202020204" pitchFamily="34" charset="0"/>
              <a:buNone/>
            </a:pPr>
            <a:r>
              <a:rPr>
                <a:latin typeface="微软雅黑" panose="020B0503020204020204" pitchFamily="34" charset="-122"/>
                <a:ea typeface="微软雅黑" panose="020B0503020204020204" pitchFamily="34" charset="-122"/>
                <a:sym typeface="+mn-ea"/>
              </a:rPr>
              <a:t>      k值越大，隐私保护效果越好，相应的数据丢失也越严重</a:t>
            </a:r>
            <a:r>
              <a:rPr lang="zh-CN">
                <a:latin typeface="微软雅黑" panose="020B0503020204020204" pitchFamily="34" charset="-122"/>
                <a:ea typeface="微软雅黑" panose="020B0503020204020204" pitchFamily="34" charset="-122"/>
                <a:sym typeface="+mn-ea"/>
              </a:rPr>
              <a:t>。</a:t>
            </a:r>
          </a:p>
        </p:txBody>
      </p:sp>
      <p:graphicFrame>
        <p:nvGraphicFramePr>
          <p:cNvPr id="9" name="表格 8"/>
          <p:cNvGraphicFramePr/>
          <p:nvPr>
            <p:custDataLst>
              <p:tags r:id="rId1"/>
            </p:custDataLst>
          </p:nvPr>
        </p:nvGraphicFramePr>
        <p:xfrm>
          <a:off x="1252855" y="3152140"/>
          <a:ext cx="3347718" cy="2667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gridCol w="1115906">
                  <a:extLst>
                    <a:ext uri="{9D8B030D-6E8A-4147-A177-3AD203B41FA5}">
                      <a16:colId xmlns:a16="http://schemas.microsoft.com/office/drawing/2014/main" val="20002"/>
                    </a:ext>
                  </a:extLst>
                </a:gridCol>
              </a:tblGrid>
              <a:tr h="381000">
                <a:tc>
                  <a:txBody>
                    <a:bodyPr/>
                    <a:lstStyle/>
                    <a:p>
                      <a:pPr>
                        <a:buNone/>
                      </a:pPr>
                      <a:r>
                        <a:rPr lang="zh-CN" altLang="en-US">
                          <a:solidFill>
                            <a:srgbClr val="FFFFFF"/>
                          </a:solidFill>
                        </a:rPr>
                        <a:t>年龄</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a:solidFill>
                            <a:srgbClr val="FFFFFF"/>
                          </a:solidFill>
                          <a:sym typeface="+mn-ea"/>
                        </a:rPr>
                        <a:t>邮政编码</a:t>
                      </a:r>
                      <a:endParaRPr lang="zh-CN" altLang="en-US">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en-US" altLang="zh-CN">
                          <a:solidFill>
                            <a:srgbClr val="404040"/>
                          </a:solidFill>
                        </a:rPr>
                        <a:t>52</a:t>
                      </a: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a:solidFill>
                            <a:srgbClr val="404040"/>
                          </a:solidFill>
                        </a:rPr>
                        <a:t>123023</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zh-CN" altLang="en-US" sz="1800">
                          <a:solidFill>
                            <a:srgbClr val="404040"/>
                          </a:solidFill>
                          <a:sym typeface="+mn-ea"/>
                        </a:rPr>
                        <a:t>心脏病</a:t>
                      </a:r>
                      <a:endParaRPr lang="en-US" altLang="zh-CN">
                        <a:solidFill>
                          <a:srgbClr val="404040"/>
                        </a:solidFill>
                      </a:endParaRP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en-US" altLang="zh-CN">
                          <a:solidFill>
                            <a:schemeClr val="tx1"/>
                          </a:solidFill>
                        </a:rPr>
                        <a:t>32</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chemeClr val="tx1"/>
                          </a:solidFill>
                        </a:rPr>
                        <a:t>120156</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chemeClr val="tx1"/>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en-US" altLang="zh-CN">
                          <a:solidFill>
                            <a:srgbClr val="404040"/>
                          </a:solidFill>
                        </a:rPr>
                        <a:t>59</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123152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sz="1800">
                          <a:solidFill>
                            <a:srgbClr val="404040"/>
                          </a:solidFill>
                          <a:sym typeface="+mn-ea"/>
                        </a:rPr>
                        <a:t>心脏病</a:t>
                      </a:r>
                      <a:endParaRPr lang="en-US" altLang="zh-CN">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en-US" altLang="zh-CN">
                          <a:solidFill>
                            <a:srgbClr val="404040"/>
                          </a:solidFill>
                        </a:rPr>
                        <a:t>30</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a:solidFill>
                            <a:srgbClr val="404040"/>
                          </a:solidFill>
                        </a:rPr>
                        <a:t>120162</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r h="381000">
                <a:tc>
                  <a:txBody>
                    <a:bodyPr/>
                    <a:lstStyle/>
                    <a:p>
                      <a:pPr>
                        <a:buNone/>
                      </a:pPr>
                      <a:r>
                        <a:rPr lang="en-US" altLang="zh-CN">
                          <a:solidFill>
                            <a:srgbClr val="404040"/>
                          </a:solidFill>
                        </a:rPr>
                        <a:t>56</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a:solidFill>
                            <a:srgbClr val="404040"/>
                          </a:solidFill>
                        </a:rPr>
                        <a:t>123485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zh-CN" altLang="en-US">
                          <a:solidFill>
                            <a:srgbClr val="404040"/>
                          </a:solidFill>
                        </a:rPr>
                        <a:t>心脏病</a:t>
                      </a: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5"/>
                  </a:ext>
                </a:extLst>
              </a:tr>
              <a:tr h="381000">
                <a:tc>
                  <a:txBody>
                    <a:bodyPr/>
                    <a:lstStyle/>
                    <a:p>
                      <a:pPr>
                        <a:buNone/>
                      </a:pPr>
                      <a:r>
                        <a:rPr lang="en-US" altLang="zh-CN">
                          <a:solidFill>
                            <a:srgbClr val="404040"/>
                          </a:solidFill>
                        </a:rPr>
                        <a:t>35</a:t>
                      </a: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en-US" altLang="zh-CN">
                          <a:solidFill>
                            <a:srgbClr val="404040"/>
                          </a:solidFill>
                        </a:rPr>
                        <a:t>120154</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a:txBody>
                    <a:bodyPr/>
                    <a:lstStyle/>
                    <a:p>
                      <a:pPr>
                        <a:buNone/>
                      </a:pPr>
                      <a:r>
                        <a:rPr lang="zh-CN" altLang="en-US" dirty="0">
                          <a:solidFill>
                            <a:srgbClr val="404040"/>
                          </a:solidFill>
                        </a:rPr>
                        <a:t>哮喘</a:t>
                      </a: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FFFFF"/>
                    </a:solidFill>
                  </a:tcPr>
                </a:tc>
                <a:extLst>
                  <a:ext uri="{0D108BD9-81ED-4DB2-BD59-A6C34878D82A}">
                    <a16:rowId xmlns:a16="http://schemas.microsoft.com/office/drawing/2014/main" val="10006"/>
                  </a:ext>
                </a:extLst>
              </a:tr>
            </a:tbl>
          </a:graphicData>
        </a:graphic>
      </p:graphicFrame>
      <p:graphicFrame>
        <p:nvGraphicFramePr>
          <p:cNvPr id="12" name="表格 11"/>
          <p:cNvGraphicFramePr/>
          <p:nvPr>
            <p:custDataLst>
              <p:tags r:id="rId2"/>
            </p:custDataLst>
          </p:nvPr>
        </p:nvGraphicFramePr>
        <p:xfrm>
          <a:off x="5914272" y="3170555"/>
          <a:ext cx="3348000" cy="2671200"/>
        </p:xfrm>
        <a:graphic>
          <a:graphicData uri="http://schemas.openxmlformats.org/drawingml/2006/table">
            <a:tbl>
              <a:tblPr firstRow="1" bandRow="1">
                <a:tableStyleId>{5C22544A-7EE6-4342-B048-85BDC9FD1C3A}</a:tableStyleId>
              </a:tblPr>
              <a:tblGrid>
                <a:gridCol w="1116000">
                  <a:extLst>
                    <a:ext uri="{9D8B030D-6E8A-4147-A177-3AD203B41FA5}">
                      <a16:colId xmlns:a16="http://schemas.microsoft.com/office/drawing/2014/main" val="20000"/>
                    </a:ext>
                  </a:extLst>
                </a:gridCol>
                <a:gridCol w="1116000">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tblGrid>
              <a:tr h="381600">
                <a:tc>
                  <a:txBody>
                    <a:bodyPr/>
                    <a:lstStyle/>
                    <a:p>
                      <a:pPr>
                        <a:buNone/>
                      </a:pPr>
                      <a:r>
                        <a:rPr lang="zh-CN" altLang="en-US">
                          <a:solidFill>
                            <a:srgbClr val="FFFFFF"/>
                          </a:solidFill>
                        </a:rPr>
                        <a:t>年龄</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a:solidFill>
                            <a:srgbClr val="FFFFFF"/>
                          </a:solidFill>
                          <a:sym typeface="+mn-ea"/>
                        </a:rPr>
                        <a:t>邮政编码</a:t>
                      </a:r>
                      <a:endParaRPr lang="zh-CN" altLang="en-US">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a:solidFill>
                            <a:srgbClr val="FFFFFF"/>
                          </a:solidFill>
                        </a:rPr>
                        <a:t>疾病</a:t>
                      </a: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600">
                <a:tc>
                  <a:txBody>
                    <a:bodyPr/>
                    <a:lstStyle/>
                    <a:p>
                      <a:pPr>
                        <a:buNone/>
                      </a:pPr>
                      <a:r>
                        <a:rPr lang="en-US" altLang="zh-CN">
                          <a:solidFill>
                            <a:srgbClr val="404040"/>
                          </a:solidFill>
                        </a:rPr>
                        <a:t>5*</a:t>
                      </a:r>
                    </a:p>
                  </a:txBody>
                  <a:tcPr>
                    <a:lnL w="19050" cap="rnd">
                      <a:solidFill>
                        <a:srgbClr val="03A9F5"/>
                      </a:solidFill>
                      <a:prstDash val="solid"/>
                    </a:lnL>
                    <a:lnR w="3175">
                      <a:solidFill>
                        <a:srgbClr val="03A9F5"/>
                      </a:solidFill>
                      <a:prstDash val="dot"/>
                    </a:lnR>
                    <a:lnT w="19050">
                      <a:solidFill>
                        <a:srgbClr val="03A9F5"/>
                      </a:solidFill>
                      <a:prstDash val="solid"/>
                    </a:lnT>
                    <a:lnB>
                      <a:noFill/>
                    </a:lnB>
                    <a:solidFill>
                      <a:srgbClr val="F2F2F2"/>
                    </a:solidFill>
                  </a:tcPr>
                </a:tc>
                <a:tc>
                  <a:txBody>
                    <a:bodyPr/>
                    <a:lstStyle/>
                    <a:p>
                      <a:pPr>
                        <a:buNone/>
                      </a:pPr>
                      <a:r>
                        <a:rPr lang="en-US" altLang="zh-CN">
                          <a:solidFill>
                            <a:srgbClr val="404040"/>
                          </a:solidFill>
                        </a:rPr>
                        <a:t>123***</a:t>
                      </a:r>
                    </a:p>
                  </a:txBody>
                  <a:tcPr>
                    <a:lnL w="3175">
                      <a:solidFill>
                        <a:srgbClr val="03A9F5"/>
                      </a:solidFill>
                      <a:prstDash val="dot"/>
                    </a:lnL>
                    <a:lnR w="3175">
                      <a:solidFill>
                        <a:srgbClr val="03A9F5"/>
                      </a:solidFill>
                      <a:prstDash val="dot"/>
                    </a:lnR>
                    <a:lnT w="19050">
                      <a:solidFill>
                        <a:srgbClr val="03A9F5"/>
                      </a:solidFill>
                      <a:prstDash val="solid"/>
                    </a:lnT>
                    <a:lnB>
                      <a:noFill/>
                    </a:lnB>
                    <a:solidFill>
                      <a:srgbClr val="F2F2F2"/>
                    </a:solidFill>
                  </a:tcPr>
                </a:tc>
                <a:tc>
                  <a:txBody>
                    <a:bodyPr/>
                    <a:lstStyle/>
                    <a:p>
                      <a:pPr>
                        <a:buNone/>
                      </a:pPr>
                      <a:r>
                        <a:rPr lang="zh-CN" altLang="en-US" sz="1800">
                          <a:solidFill>
                            <a:srgbClr val="404040"/>
                          </a:solidFill>
                          <a:sym typeface="+mn-ea"/>
                        </a:rPr>
                        <a:t>心脏病</a:t>
                      </a:r>
                      <a:endParaRPr lang="en-US" altLang="zh-CN">
                        <a:solidFill>
                          <a:srgbClr val="404040"/>
                        </a:solidFill>
                      </a:endParaRPr>
                    </a:p>
                  </a:txBody>
                  <a:tcPr>
                    <a:lnL w="3175">
                      <a:solidFill>
                        <a:srgbClr val="03A9F5"/>
                      </a:solidFill>
                      <a:prstDash val="dot"/>
                    </a:lnL>
                    <a:lnR w="19050" cap="rnd">
                      <a:solidFill>
                        <a:srgbClr val="03A9F5"/>
                      </a:solidFill>
                      <a:prstDash val="solid"/>
                    </a:lnR>
                    <a:lnT w="19050">
                      <a:solidFill>
                        <a:srgbClr val="03A9F5"/>
                      </a:solidFill>
                      <a:prstDash val="solid"/>
                    </a:lnT>
                    <a:lnB>
                      <a:noFill/>
                    </a:lnB>
                    <a:solidFill>
                      <a:srgbClr val="F2F2F2"/>
                    </a:solidFill>
                  </a:tcPr>
                </a:tc>
                <a:extLst>
                  <a:ext uri="{0D108BD9-81ED-4DB2-BD59-A6C34878D82A}">
                    <a16:rowId xmlns:a16="http://schemas.microsoft.com/office/drawing/2014/main" val="10001"/>
                  </a:ext>
                </a:extLst>
              </a:tr>
              <a:tr h="381600">
                <a:tc>
                  <a:txBody>
                    <a:bodyPr/>
                    <a:lstStyle/>
                    <a:p>
                      <a:pPr>
                        <a:buNone/>
                      </a:pPr>
                      <a:r>
                        <a:rPr lang="en-US" altLang="zh-CN">
                          <a:solidFill>
                            <a:schemeClr val="tx1"/>
                          </a:solidFill>
                        </a:rPr>
                        <a:t>5*</a:t>
                      </a:r>
                    </a:p>
                  </a:txBody>
                  <a:tcPr>
                    <a:lnL w="19050" cap="rnd">
                      <a:solidFill>
                        <a:srgbClr val="03A9F5"/>
                      </a:solidFill>
                      <a:prstDash val="solid"/>
                    </a:lnL>
                    <a:lnR w="3175">
                      <a:solidFill>
                        <a:srgbClr val="03A9F5"/>
                      </a:solidFill>
                      <a:prstDash val="dot"/>
                    </a:lnR>
                    <a:lnT>
                      <a:noFill/>
                    </a:lnT>
                    <a:lnB>
                      <a:noFill/>
                    </a:lnB>
                    <a:solidFill>
                      <a:srgbClr val="FFFFFF"/>
                    </a:solidFill>
                  </a:tcPr>
                </a:tc>
                <a:tc>
                  <a:txBody>
                    <a:bodyPr/>
                    <a:lstStyle/>
                    <a:p>
                      <a:pPr>
                        <a:buNone/>
                      </a:pPr>
                      <a:r>
                        <a:rPr lang="en-US" altLang="zh-CN" sz="1800">
                          <a:solidFill>
                            <a:srgbClr val="404040"/>
                          </a:solidFill>
                          <a:sym typeface="+mn-ea"/>
                        </a:rPr>
                        <a:t>123***</a:t>
                      </a:r>
                      <a:endParaRPr lang="en-US" altLang="zh-CN">
                        <a:solidFill>
                          <a:schemeClr val="tx1"/>
                        </a:solidFill>
                      </a:endParaRPr>
                    </a:p>
                  </a:txBody>
                  <a:tcPr>
                    <a:lnL w="3175">
                      <a:solidFill>
                        <a:srgbClr val="03A9F5"/>
                      </a:solidFill>
                      <a:prstDash val="dot"/>
                    </a:lnL>
                    <a:lnR w="3175">
                      <a:solidFill>
                        <a:srgbClr val="03A9F5"/>
                      </a:solidFill>
                      <a:prstDash val="dot"/>
                    </a:lnR>
                    <a:lnT>
                      <a:noFill/>
                    </a:lnT>
                    <a:lnB>
                      <a:noFill/>
                    </a:lnB>
                    <a:solidFill>
                      <a:srgbClr val="FFFFFF"/>
                    </a:solidFill>
                  </a:tcPr>
                </a:tc>
                <a:tc>
                  <a:txBody>
                    <a:bodyPr/>
                    <a:lstStyle/>
                    <a:p>
                      <a:pPr>
                        <a:buNone/>
                      </a:pPr>
                      <a:r>
                        <a:rPr lang="zh-CN" altLang="en-US" sz="1800">
                          <a:solidFill>
                            <a:srgbClr val="404040"/>
                          </a:solidFill>
                          <a:sym typeface="+mn-ea"/>
                        </a:rPr>
                        <a:t>心脏病</a:t>
                      </a:r>
                      <a:endParaRPr lang="zh-CN" altLang="en-US">
                        <a:solidFill>
                          <a:schemeClr val="tx1"/>
                        </a:solidFill>
                      </a:endParaRPr>
                    </a:p>
                  </a:txBody>
                  <a:tcPr>
                    <a:lnL w="3175">
                      <a:solidFill>
                        <a:srgbClr val="03A9F5"/>
                      </a:solidFill>
                      <a:prstDash val="dot"/>
                    </a:lnL>
                    <a:lnR w="19050" cap="rnd">
                      <a:solidFill>
                        <a:srgbClr val="03A9F5"/>
                      </a:solidFill>
                      <a:prstDash val="solid"/>
                    </a:lnR>
                    <a:lnT>
                      <a:noFill/>
                    </a:lnT>
                    <a:lnB>
                      <a:noFill/>
                    </a:lnB>
                    <a:solidFill>
                      <a:srgbClr val="FFFFFF"/>
                    </a:solidFill>
                  </a:tcPr>
                </a:tc>
                <a:extLst>
                  <a:ext uri="{0D108BD9-81ED-4DB2-BD59-A6C34878D82A}">
                    <a16:rowId xmlns:a16="http://schemas.microsoft.com/office/drawing/2014/main" val="10002"/>
                  </a:ext>
                </a:extLst>
              </a:tr>
              <a:tr h="381600">
                <a:tc>
                  <a:txBody>
                    <a:bodyPr/>
                    <a:lstStyle/>
                    <a:p>
                      <a:pPr>
                        <a:buNone/>
                      </a:pPr>
                      <a:r>
                        <a:rPr lang="en-US" altLang="zh-CN">
                          <a:solidFill>
                            <a:srgbClr val="404040"/>
                          </a:solidFill>
                        </a:rPr>
                        <a:t>5*</a:t>
                      </a:r>
                    </a:p>
                  </a:txBody>
                  <a:tcPr>
                    <a:lnL w="19050" cap="rnd">
                      <a:solidFill>
                        <a:srgbClr val="03A9F5"/>
                      </a:solidFill>
                      <a:prstDash val="solid"/>
                    </a:lnL>
                    <a:lnR w="3175">
                      <a:solidFill>
                        <a:srgbClr val="03A9F5"/>
                      </a:solidFill>
                      <a:prstDash val="dot"/>
                    </a:lnR>
                    <a:lnT>
                      <a:noFill/>
                    </a:lnT>
                    <a:lnB w="12700">
                      <a:solidFill>
                        <a:schemeClr val="tx1"/>
                      </a:solidFill>
                      <a:prstDash val="solid"/>
                    </a:lnB>
                    <a:solidFill>
                      <a:srgbClr val="F2F2F2"/>
                    </a:solidFill>
                  </a:tcPr>
                </a:tc>
                <a:tc>
                  <a:txBody>
                    <a:bodyPr/>
                    <a:lstStyle/>
                    <a:p>
                      <a:pPr>
                        <a:buNone/>
                      </a:pPr>
                      <a:r>
                        <a:rPr lang="en-US" altLang="zh-CN" sz="1800">
                          <a:solidFill>
                            <a:srgbClr val="404040"/>
                          </a:solidFill>
                          <a:sym typeface="+mn-ea"/>
                        </a:rPr>
                        <a:t>123***</a:t>
                      </a:r>
                      <a:endParaRPr lang="en-US" altLang="zh-CN">
                        <a:solidFill>
                          <a:srgbClr val="404040"/>
                        </a:solidFill>
                      </a:endParaRPr>
                    </a:p>
                  </a:txBody>
                  <a:tcPr>
                    <a:lnL w="3175">
                      <a:solidFill>
                        <a:srgbClr val="03A9F5"/>
                      </a:solidFill>
                      <a:prstDash val="dot"/>
                    </a:lnL>
                    <a:lnR w="3175">
                      <a:solidFill>
                        <a:srgbClr val="03A9F5"/>
                      </a:solidFill>
                      <a:prstDash val="dot"/>
                    </a:lnR>
                    <a:lnT>
                      <a:noFill/>
                    </a:lnT>
                    <a:lnB w="12700">
                      <a:solidFill>
                        <a:schemeClr val="tx1"/>
                      </a:solidFill>
                      <a:prstDash val="solid"/>
                    </a:lnB>
                    <a:solidFill>
                      <a:srgbClr val="F2F2F2"/>
                    </a:solidFill>
                  </a:tcPr>
                </a:tc>
                <a:tc>
                  <a:txBody>
                    <a:bodyPr/>
                    <a:lstStyle/>
                    <a:p>
                      <a:pPr>
                        <a:buNone/>
                      </a:pPr>
                      <a:r>
                        <a:rPr lang="zh-CN" altLang="en-US" sz="1800">
                          <a:solidFill>
                            <a:srgbClr val="404040"/>
                          </a:solidFill>
                          <a:sym typeface="+mn-ea"/>
                        </a:rPr>
                        <a:t>心脏病</a:t>
                      </a:r>
                      <a:endParaRPr lang="en-US" altLang="zh-CN">
                        <a:solidFill>
                          <a:srgbClr val="404040"/>
                        </a:solidFill>
                      </a:endParaRPr>
                    </a:p>
                  </a:txBody>
                  <a:tcPr>
                    <a:lnL w="3175">
                      <a:solidFill>
                        <a:srgbClr val="03A9F5"/>
                      </a:solidFill>
                      <a:prstDash val="dot"/>
                    </a:lnL>
                    <a:lnR w="19050" cap="rnd">
                      <a:solidFill>
                        <a:srgbClr val="03A9F5"/>
                      </a:solidFill>
                      <a:prstDash val="solid"/>
                    </a:lnR>
                    <a:lnT>
                      <a:noFill/>
                    </a:lnT>
                    <a:lnB w="12700">
                      <a:solidFill>
                        <a:schemeClr val="tx1"/>
                      </a:solidFill>
                      <a:prstDash val="solid"/>
                    </a:lnB>
                    <a:solidFill>
                      <a:srgbClr val="F2F2F2"/>
                    </a:solidFill>
                  </a:tcPr>
                </a:tc>
                <a:extLst>
                  <a:ext uri="{0D108BD9-81ED-4DB2-BD59-A6C34878D82A}">
                    <a16:rowId xmlns:a16="http://schemas.microsoft.com/office/drawing/2014/main" val="10003"/>
                  </a:ext>
                </a:extLst>
              </a:tr>
              <a:tr h="381600">
                <a:tc>
                  <a:txBody>
                    <a:bodyPr/>
                    <a:lstStyle/>
                    <a:p>
                      <a:pPr>
                        <a:buNone/>
                      </a:pPr>
                      <a:r>
                        <a:rPr lang="en-US" altLang="zh-CN">
                          <a:solidFill>
                            <a:srgbClr val="404040"/>
                          </a:solidFill>
                        </a:rPr>
                        <a:t>3*</a:t>
                      </a:r>
                    </a:p>
                  </a:txBody>
                  <a:tcPr>
                    <a:lnL w="19050" cap="rnd">
                      <a:solidFill>
                        <a:srgbClr val="03A9F5"/>
                      </a:solidFill>
                      <a:prstDash val="solid"/>
                    </a:lnL>
                    <a:lnR w="3175">
                      <a:solidFill>
                        <a:srgbClr val="03A9F5"/>
                      </a:solidFill>
                      <a:prstDash val="dot"/>
                    </a:lnR>
                    <a:lnT w="12700">
                      <a:solidFill>
                        <a:schemeClr val="tx1"/>
                      </a:solidFill>
                      <a:prstDash val="solid"/>
                    </a:lnT>
                    <a:lnB>
                      <a:noFill/>
                    </a:lnB>
                    <a:solidFill>
                      <a:srgbClr val="FFFFFF"/>
                    </a:solidFill>
                  </a:tcPr>
                </a:tc>
                <a:tc>
                  <a:txBody>
                    <a:bodyPr/>
                    <a:lstStyle/>
                    <a:p>
                      <a:pPr>
                        <a:buNone/>
                      </a:pPr>
                      <a:r>
                        <a:rPr lang="en-US" altLang="zh-CN">
                          <a:solidFill>
                            <a:srgbClr val="404040"/>
                          </a:solidFill>
                        </a:rPr>
                        <a:t>1201**</a:t>
                      </a:r>
                    </a:p>
                  </a:txBody>
                  <a:tcPr>
                    <a:lnL w="3175">
                      <a:solidFill>
                        <a:srgbClr val="03A9F5"/>
                      </a:solidFill>
                      <a:prstDash val="dot"/>
                    </a:lnL>
                    <a:lnR w="3175">
                      <a:solidFill>
                        <a:srgbClr val="03A9F5"/>
                      </a:solidFill>
                      <a:prstDash val="dot"/>
                    </a:lnR>
                    <a:lnT w="12700">
                      <a:solidFill>
                        <a:schemeClr val="tx1"/>
                      </a:solidFill>
                      <a:prstDash val="solid"/>
                    </a:lnT>
                    <a:lnB>
                      <a:noFill/>
                    </a:lnB>
                    <a:solidFill>
                      <a:srgbClr val="FFFFFF"/>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w="12700">
                      <a:solidFill>
                        <a:schemeClr val="tx1"/>
                      </a:solidFill>
                      <a:prstDash val="solid"/>
                    </a:lnT>
                    <a:lnB>
                      <a:noFill/>
                    </a:lnB>
                    <a:solidFill>
                      <a:srgbClr val="FFFFFF"/>
                    </a:solidFill>
                  </a:tcPr>
                </a:tc>
                <a:extLst>
                  <a:ext uri="{0D108BD9-81ED-4DB2-BD59-A6C34878D82A}">
                    <a16:rowId xmlns:a16="http://schemas.microsoft.com/office/drawing/2014/main" val="10004"/>
                  </a:ext>
                </a:extLst>
              </a:tr>
              <a:tr h="381600">
                <a:tc>
                  <a:txBody>
                    <a:bodyPr/>
                    <a:lstStyle/>
                    <a:p>
                      <a:pPr>
                        <a:buNone/>
                      </a:pPr>
                      <a:r>
                        <a:rPr lang="en-US" altLang="zh-CN">
                          <a:solidFill>
                            <a:srgbClr val="404040"/>
                          </a:solidFill>
                        </a:rPr>
                        <a:t>3*</a:t>
                      </a:r>
                    </a:p>
                  </a:txBody>
                  <a:tcPr>
                    <a:lnL w="19050" cap="rnd">
                      <a:solidFill>
                        <a:srgbClr val="03A9F5"/>
                      </a:solidFill>
                      <a:prstDash val="solid"/>
                    </a:lnL>
                    <a:lnR w="3175">
                      <a:solidFill>
                        <a:srgbClr val="03A9F5"/>
                      </a:solidFill>
                      <a:prstDash val="dot"/>
                    </a:lnR>
                    <a:lnT>
                      <a:noFill/>
                    </a:lnT>
                    <a:lnB>
                      <a:noFill/>
                    </a:lnB>
                    <a:solidFill>
                      <a:srgbClr val="F2F2F2"/>
                    </a:solidFill>
                  </a:tcPr>
                </a:tc>
                <a:tc>
                  <a:txBody>
                    <a:bodyPr/>
                    <a:lstStyle/>
                    <a:p>
                      <a:pPr>
                        <a:buNone/>
                      </a:pPr>
                      <a:r>
                        <a:rPr lang="en-US" altLang="zh-CN">
                          <a:solidFill>
                            <a:srgbClr val="404040"/>
                          </a:solidFill>
                        </a:rPr>
                        <a:t>1201**</a:t>
                      </a:r>
                    </a:p>
                  </a:txBody>
                  <a:tcPr>
                    <a:lnL w="3175">
                      <a:solidFill>
                        <a:srgbClr val="03A9F5"/>
                      </a:solidFill>
                      <a:prstDash val="dot"/>
                    </a:lnL>
                    <a:lnR w="3175">
                      <a:solidFill>
                        <a:srgbClr val="03A9F5"/>
                      </a:solidFill>
                      <a:prstDash val="dot"/>
                    </a:lnR>
                    <a:lnT>
                      <a:noFill/>
                    </a:lnT>
                    <a:lnB>
                      <a:noFill/>
                    </a:lnB>
                    <a:solidFill>
                      <a:srgbClr val="F2F2F2"/>
                    </a:solidFill>
                  </a:tcPr>
                </a:tc>
                <a:tc>
                  <a:txBody>
                    <a:bodyPr/>
                    <a:lstStyle/>
                    <a:p>
                      <a:pPr>
                        <a:buNone/>
                      </a:pPr>
                      <a:r>
                        <a:rPr lang="zh-CN" altLang="en-US">
                          <a:solidFill>
                            <a:srgbClr val="404040"/>
                          </a:solidFill>
                        </a:rPr>
                        <a:t>糖尿病</a:t>
                      </a:r>
                    </a:p>
                  </a:txBody>
                  <a:tcPr>
                    <a:lnL w="3175">
                      <a:solidFill>
                        <a:srgbClr val="03A9F5"/>
                      </a:solidFill>
                      <a:prstDash val="dot"/>
                    </a:lnL>
                    <a:lnR w="19050" cap="rnd">
                      <a:solidFill>
                        <a:srgbClr val="03A9F5"/>
                      </a:solidFill>
                      <a:prstDash val="solid"/>
                    </a:lnR>
                    <a:lnT>
                      <a:noFill/>
                    </a:lnT>
                    <a:lnB>
                      <a:noFill/>
                    </a:lnB>
                    <a:solidFill>
                      <a:srgbClr val="F2F2F2"/>
                    </a:solidFill>
                  </a:tcPr>
                </a:tc>
                <a:extLst>
                  <a:ext uri="{0D108BD9-81ED-4DB2-BD59-A6C34878D82A}">
                    <a16:rowId xmlns:a16="http://schemas.microsoft.com/office/drawing/2014/main" val="10005"/>
                  </a:ext>
                </a:extLst>
              </a:tr>
              <a:tr h="381600">
                <a:tc>
                  <a:txBody>
                    <a:bodyPr/>
                    <a:lstStyle/>
                    <a:p>
                      <a:pPr>
                        <a:buNone/>
                      </a:pPr>
                      <a:r>
                        <a:rPr lang="en-US" altLang="zh-CN">
                          <a:solidFill>
                            <a:srgbClr val="404040"/>
                          </a:solidFill>
                        </a:rPr>
                        <a:t>3*</a:t>
                      </a:r>
                    </a:p>
                  </a:txBody>
                  <a:tcPr>
                    <a:lnL w="19050" cap="rnd">
                      <a:solidFill>
                        <a:srgbClr val="03A9F5"/>
                      </a:solidFill>
                      <a:prstDash val="solid"/>
                    </a:lnL>
                    <a:lnR w="3175">
                      <a:solidFill>
                        <a:srgbClr val="03A9F5"/>
                      </a:solidFill>
                      <a:prstDash val="dot"/>
                    </a:lnR>
                    <a:lnT>
                      <a:noFill/>
                    </a:lnT>
                    <a:lnB w="19050" cap="rnd">
                      <a:solidFill>
                        <a:srgbClr val="03A9F5"/>
                      </a:solidFill>
                      <a:prstDash val="solid"/>
                    </a:lnB>
                    <a:solidFill>
                      <a:srgbClr val="FFFFFF"/>
                    </a:solidFill>
                  </a:tcPr>
                </a:tc>
                <a:tc>
                  <a:txBody>
                    <a:bodyPr/>
                    <a:lstStyle/>
                    <a:p>
                      <a:pPr>
                        <a:buNone/>
                      </a:pPr>
                      <a:r>
                        <a:rPr lang="en-US" altLang="zh-CN">
                          <a:solidFill>
                            <a:srgbClr val="404040"/>
                          </a:solidFill>
                        </a:rPr>
                        <a:t>1201**</a:t>
                      </a:r>
                    </a:p>
                  </a:txBody>
                  <a:tcPr>
                    <a:lnL w="3175">
                      <a:solidFill>
                        <a:srgbClr val="03A9F5"/>
                      </a:solidFill>
                      <a:prstDash val="dot"/>
                    </a:lnL>
                    <a:lnR w="3175">
                      <a:solidFill>
                        <a:srgbClr val="03A9F5"/>
                      </a:solidFill>
                      <a:prstDash val="dot"/>
                    </a:lnR>
                    <a:lnT>
                      <a:noFill/>
                    </a:lnT>
                    <a:lnB w="19050" cap="rnd">
                      <a:solidFill>
                        <a:srgbClr val="03A9F5"/>
                      </a:solidFill>
                      <a:prstDash val="solid"/>
                    </a:lnB>
                    <a:solidFill>
                      <a:srgbClr val="FFFFFF"/>
                    </a:solidFill>
                  </a:tcPr>
                </a:tc>
                <a:tc>
                  <a:txBody>
                    <a:bodyPr/>
                    <a:lstStyle/>
                    <a:p>
                      <a:pPr>
                        <a:buNone/>
                      </a:pPr>
                      <a:r>
                        <a:rPr lang="zh-CN" altLang="en-US">
                          <a:solidFill>
                            <a:srgbClr val="404040"/>
                          </a:solidFill>
                        </a:rPr>
                        <a:t>哮喘</a:t>
                      </a:r>
                    </a:p>
                  </a:txBody>
                  <a:tcPr>
                    <a:lnL w="3175">
                      <a:solidFill>
                        <a:srgbClr val="03A9F5"/>
                      </a:solidFill>
                      <a:prstDash val="dot"/>
                    </a:lnL>
                    <a:lnR w="19050" cap="rnd">
                      <a:solidFill>
                        <a:srgbClr val="03A9F5"/>
                      </a:solidFill>
                      <a:prstDash val="solid"/>
                    </a:lnR>
                    <a:lnT>
                      <a:noFill/>
                    </a:lnT>
                    <a:lnB w="19050" cap="rnd">
                      <a:solidFill>
                        <a:srgbClr val="03A9F5"/>
                      </a:solidFill>
                      <a:prstDash val="solid"/>
                    </a:lnB>
                    <a:solidFill>
                      <a:srgbClr val="FFFFFF"/>
                    </a:solidFill>
                  </a:tcPr>
                </a:tc>
                <a:extLst>
                  <a:ext uri="{0D108BD9-81ED-4DB2-BD59-A6C34878D82A}">
                    <a16:rowId xmlns:a16="http://schemas.microsoft.com/office/drawing/2014/main" val="10006"/>
                  </a:ext>
                </a:extLst>
              </a:tr>
            </a:tbl>
          </a:graphicData>
        </a:graphic>
      </p:graphicFrame>
      <p:sp>
        <p:nvSpPr>
          <p:cNvPr id="8" name="文本框 7"/>
          <p:cNvSpPr txBox="1"/>
          <p:nvPr/>
        </p:nvSpPr>
        <p:spPr>
          <a:xfrm>
            <a:off x="1417955" y="2783840"/>
            <a:ext cx="2883535" cy="368300"/>
          </a:xfrm>
          <a:prstGeom prst="rect">
            <a:avLst/>
          </a:prstGeom>
          <a:noFill/>
        </p:spPr>
        <p:txBody>
          <a:bodyPr wrap="square" rtlCol="0">
            <a:spAutoFit/>
          </a:bodyPr>
          <a:lstStyle/>
          <a:p>
            <a:r>
              <a:rPr>
                <a:latin typeface="微软雅黑" panose="020B0503020204020204" pitchFamily="34" charset="-122"/>
                <a:ea typeface="微软雅黑" panose="020B0503020204020204" pitchFamily="34" charset="-122"/>
                <a:sym typeface="+mn-ea"/>
              </a:rPr>
              <a:t>表5.5 公布的用户患病信息</a:t>
            </a:r>
            <a:endParaRPr lang="en-US" altLang="zh-CN"/>
          </a:p>
        </p:txBody>
      </p:sp>
      <p:sp>
        <p:nvSpPr>
          <p:cNvPr id="10" name="文本框 9"/>
          <p:cNvSpPr txBox="1"/>
          <p:nvPr/>
        </p:nvSpPr>
        <p:spPr>
          <a:xfrm>
            <a:off x="5372100" y="2771140"/>
            <a:ext cx="4381500" cy="368300"/>
          </a:xfrm>
          <a:prstGeom prst="rect">
            <a:avLst/>
          </a:prstGeom>
          <a:noFill/>
        </p:spPr>
        <p:txBody>
          <a:bodyPr wrap="square" rtlCol="0">
            <a:spAutoFit/>
          </a:bodyPr>
          <a:lstStyle/>
          <a:p>
            <a:r>
              <a:rPr>
                <a:latin typeface="微软雅黑" panose="020B0503020204020204" pitchFamily="34" charset="-122"/>
                <a:ea typeface="微软雅黑" panose="020B0503020204020204" pitchFamily="34" charset="-122"/>
                <a:sym typeface="+mn-ea"/>
              </a:rPr>
              <a:t>表5.6 用户患病信息的3-anonymity版本</a:t>
            </a:r>
            <a:endParaRPr lang="en-US" altLang="zh-CN"/>
          </a:p>
        </p:txBody>
      </p:sp>
      <p:cxnSp>
        <p:nvCxnSpPr>
          <p:cNvPr id="3" name="直接箭头连接符 2"/>
          <p:cNvCxnSpPr/>
          <p:nvPr/>
        </p:nvCxnSpPr>
        <p:spPr>
          <a:xfrm>
            <a:off x="6408420" y="4851400"/>
            <a:ext cx="127000" cy="1267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6700520" y="5270500"/>
            <a:ext cx="12700" cy="84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205220" y="5765800"/>
            <a:ext cx="203200" cy="353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4460" y="6108700"/>
            <a:ext cx="11624310" cy="368300"/>
          </a:xfrm>
          <a:prstGeom prst="rect">
            <a:avLst/>
          </a:prstGeom>
          <a:noFill/>
        </p:spPr>
        <p:txBody>
          <a:bodyPr wrap="square" rtlCol="0">
            <a:spAutoFit/>
          </a:bodyPr>
          <a:lstStyle/>
          <a:p>
            <a:r>
              <a:rPr lang="zh-CN" altLang="en-US"/>
              <a:t>准标识符为</a:t>
            </a:r>
            <a:r>
              <a:rPr>
                <a:latin typeface="微软雅黑" panose="020B0503020204020204" pitchFamily="34" charset="-122"/>
                <a:ea typeface="微软雅黑" panose="020B0503020204020204" pitchFamily="34" charset="-122"/>
                <a:sym typeface="+mn-ea"/>
              </a:rPr>
              <a:t>{年龄，邮政编码}</a:t>
            </a:r>
            <a:r>
              <a:rPr lang="zh-CN" altLang="en-US"/>
              <a:t>，该等价类中三条记录相关联，攻击者无法根据选民登记表确定某个用户的患病情况</a:t>
            </a:r>
          </a:p>
        </p:txBody>
      </p:sp>
      <p:cxnSp>
        <p:nvCxnSpPr>
          <p:cNvPr id="14" name="直接箭头连接符 13"/>
          <p:cNvCxnSpPr/>
          <p:nvPr/>
        </p:nvCxnSpPr>
        <p:spPr>
          <a:xfrm>
            <a:off x="9163685" y="3695700"/>
            <a:ext cx="11811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138285" y="4114800"/>
            <a:ext cx="12065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9112885" y="4305300"/>
            <a:ext cx="1231900"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669270" y="3924300"/>
            <a:ext cx="1066800" cy="368300"/>
          </a:xfrm>
          <a:prstGeom prst="rect">
            <a:avLst/>
          </a:prstGeom>
          <a:noFill/>
        </p:spPr>
        <p:txBody>
          <a:bodyPr wrap="square" rtlCol="0">
            <a:spAutoFit/>
          </a:bodyPr>
          <a:lstStyle/>
          <a:p>
            <a:r>
              <a:rPr lang="zh-CN" altLang="en-US"/>
              <a:t>安全吗？</a:t>
            </a:r>
          </a:p>
        </p:txBody>
      </p:sp>
      <p:sp>
        <p:nvSpPr>
          <p:cNvPr id="18" name="燕尾形 17"/>
          <p:cNvSpPr/>
          <p:nvPr/>
        </p:nvSpPr>
        <p:spPr>
          <a:xfrm>
            <a:off x="4921885" y="4114800"/>
            <a:ext cx="787400" cy="431800"/>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92512" y="1264858"/>
            <a:ext cx="8399488" cy="146412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0" y="1264858"/>
            <a:ext cx="3312826" cy="1464126"/>
          </a:xfrm>
          <a:prstGeom prst="rect">
            <a:avLst/>
          </a:prstGeom>
          <a:solidFill>
            <a:srgbClr val="521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2174129" y="965057"/>
            <a:ext cx="1960427" cy="19953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3"/>
          <a:stretch>
            <a:fillRect/>
          </a:stretch>
        </p:blipFill>
        <p:spPr>
          <a:xfrm>
            <a:off x="2229222" y="1042635"/>
            <a:ext cx="1868643" cy="1866272"/>
          </a:xfrm>
          <a:prstGeom prst="rect">
            <a:avLst/>
          </a:prstGeom>
          <a:noFill/>
          <a:ln>
            <a:noFill/>
          </a:ln>
          <a:effectLst>
            <a:reflection blurRad="6350" stA="50000" endA="300" endPos="38500" dist="50800" dir="5400000" sy="-100000" algn="bl" rotWithShape="0"/>
          </a:effectLst>
        </p:spPr>
      </p:pic>
      <p:sp>
        <p:nvSpPr>
          <p:cNvPr id="6" name="矩形 5"/>
          <p:cNvSpPr/>
          <p:nvPr/>
        </p:nvSpPr>
        <p:spPr>
          <a:xfrm>
            <a:off x="4745402" y="1608790"/>
            <a:ext cx="3700052" cy="707886"/>
          </a:xfrm>
          <a:prstGeom prst="rect">
            <a:avLst/>
          </a:prstGeom>
        </p:spPr>
        <p:txBody>
          <a:bodyPr wrap="none">
            <a:spAutoFit/>
          </a:bodyPr>
          <a:lstStyle/>
          <a:p>
            <a:pPr>
              <a:defRPr/>
            </a:pPr>
            <a:r>
              <a:rPr lang="zh-CN" altLang="en-US" sz="4000" b="1" kern="100" dirty="0">
                <a:solidFill>
                  <a:prstClr val="white"/>
                </a:solidFill>
                <a:latin typeface="微软雅黑 Light" panose="020B0502040204020203" charset="-122"/>
                <a:ea typeface="微软雅黑 Light" panose="020B0502040204020203" charset="-122"/>
                <a:cs typeface="Times New Roman" panose="02020603050405020304" pitchFamily="18" charset="0"/>
              </a:rPr>
              <a:t>第</a:t>
            </a:r>
            <a:r>
              <a:rPr lang="en-US" altLang="zh-CN" sz="4000" b="1" kern="100" dirty="0">
                <a:solidFill>
                  <a:prstClr val="white"/>
                </a:solidFill>
                <a:latin typeface="微软雅黑 Light" panose="020B0502040204020203" charset="-122"/>
                <a:ea typeface="微软雅黑 Light" panose="020B0502040204020203" charset="-122"/>
                <a:cs typeface="Times New Roman" panose="02020603050405020304" pitchFamily="18" charset="0"/>
              </a:rPr>
              <a:t>5</a:t>
            </a:r>
            <a:r>
              <a:rPr lang="zh-CN" altLang="en-US" sz="4000" b="1" kern="100" dirty="0">
                <a:solidFill>
                  <a:prstClr val="white"/>
                </a:solidFill>
                <a:latin typeface="微软雅黑 Light" panose="020B0502040204020203" charset="-122"/>
                <a:cs typeface="Times New Roman" panose="02020603050405020304" pitchFamily="18" charset="0"/>
              </a:rPr>
              <a:t>章 隐私保护</a:t>
            </a:r>
            <a:endParaRPr lang="zh-CN" altLang="en-US" sz="4000" b="1" kern="100" dirty="0">
              <a:solidFill>
                <a:prstClr val="white"/>
              </a:solidFill>
              <a:latin typeface="微软雅黑 Light" panose="020B0502040204020203" charset="-122"/>
              <a:ea typeface="微软雅黑 Light" panose="020B0502040204020203" charset="-122"/>
              <a:cs typeface="Times New Roman" panose="02020603050405020304" pitchFamily="18" charset="0"/>
            </a:endParaRPr>
          </a:p>
        </p:txBody>
      </p:sp>
      <p:grpSp>
        <p:nvGrpSpPr>
          <p:cNvPr id="23" name="Group 5"/>
          <p:cNvGrpSpPr/>
          <p:nvPr/>
        </p:nvGrpSpPr>
        <p:grpSpPr>
          <a:xfrm>
            <a:off x="5349841" y="3055630"/>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24" name="Oval 6"/>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25" name="Freeform 7"/>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26" name="TextBox 9"/>
          <p:cNvSpPr txBox="1">
            <a:spLocks noChangeArrowheads="1"/>
          </p:cNvSpPr>
          <p:nvPr/>
        </p:nvSpPr>
        <p:spPr bwMode="auto">
          <a:xfrm>
            <a:off x="5808237" y="3028784"/>
            <a:ext cx="3534942" cy="461665"/>
          </a:xfrm>
          <a:prstGeom prst="rect">
            <a:avLst/>
          </a:prstGeom>
          <a:noFill/>
          <a:ln w="9525">
            <a:noFill/>
            <a:miter lim="800000"/>
          </a:ln>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节 隐私保护技术初探</a:t>
            </a:r>
          </a:p>
        </p:txBody>
      </p:sp>
      <p:grpSp>
        <p:nvGrpSpPr>
          <p:cNvPr id="27" name="Group 11"/>
          <p:cNvGrpSpPr/>
          <p:nvPr/>
        </p:nvGrpSpPr>
        <p:grpSpPr>
          <a:xfrm>
            <a:off x="5349841" y="3630874"/>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28" name="Oval 12"/>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29" name="Freeform 13"/>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30" name="TextBox 15"/>
          <p:cNvSpPr txBox="1">
            <a:spLocks noChangeArrowheads="1"/>
          </p:cNvSpPr>
          <p:nvPr/>
        </p:nvSpPr>
        <p:spPr bwMode="auto">
          <a:xfrm>
            <a:off x="5808237" y="3607228"/>
            <a:ext cx="1975485" cy="460375"/>
          </a:xfrm>
          <a:prstGeom prst="rect">
            <a:avLst/>
          </a:prstGeom>
          <a:noFill/>
          <a:ln w="9525">
            <a:noFill/>
            <a:miter lim="800000"/>
          </a:ln>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节 匿名化 </a:t>
            </a:r>
          </a:p>
        </p:txBody>
      </p:sp>
      <p:grpSp>
        <p:nvGrpSpPr>
          <p:cNvPr id="31" name="Group 17"/>
          <p:cNvGrpSpPr/>
          <p:nvPr/>
        </p:nvGrpSpPr>
        <p:grpSpPr>
          <a:xfrm>
            <a:off x="5349841" y="4207422"/>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32" name="Oval 18"/>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33" name="Freeform 19"/>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34" name="TextBox 21"/>
          <p:cNvSpPr txBox="1"/>
          <p:nvPr/>
        </p:nvSpPr>
        <p:spPr bwMode="auto">
          <a:xfrm>
            <a:off x="5808236" y="4186976"/>
            <a:ext cx="2395207" cy="461665"/>
          </a:xfrm>
          <a:prstGeom prst="rect">
            <a:avLst/>
          </a:prstGeom>
          <a:no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节 差分隐私 </a:t>
            </a:r>
          </a:p>
        </p:txBody>
      </p:sp>
      <p:grpSp>
        <p:nvGrpSpPr>
          <p:cNvPr id="35" name="Group 17"/>
          <p:cNvGrpSpPr/>
          <p:nvPr/>
        </p:nvGrpSpPr>
        <p:grpSpPr>
          <a:xfrm>
            <a:off x="5349841" y="4800899"/>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36" name="Oval 18"/>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37" name="Freeform 19"/>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38" name="TextBox 21"/>
          <p:cNvSpPr txBox="1"/>
          <p:nvPr/>
        </p:nvSpPr>
        <p:spPr bwMode="auto">
          <a:xfrm>
            <a:off x="5841739" y="4774895"/>
            <a:ext cx="2395207" cy="461665"/>
          </a:xfrm>
          <a:prstGeom prst="rect">
            <a:avLst/>
          </a:prstGeom>
          <a:no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节 同态加密 </a:t>
            </a:r>
          </a:p>
        </p:txBody>
      </p:sp>
      <p:grpSp>
        <p:nvGrpSpPr>
          <p:cNvPr id="39" name="Group 17"/>
          <p:cNvGrpSpPr/>
          <p:nvPr/>
        </p:nvGrpSpPr>
        <p:grpSpPr>
          <a:xfrm>
            <a:off x="5349841" y="5388820"/>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40" name="Oval 18"/>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41" name="Freeform 19"/>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42" name="TextBox 21"/>
          <p:cNvSpPr txBox="1"/>
          <p:nvPr/>
        </p:nvSpPr>
        <p:spPr bwMode="auto">
          <a:xfrm>
            <a:off x="5841739" y="5362816"/>
            <a:ext cx="3010761" cy="461665"/>
          </a:xfrm>
          <a:prstGeom prst="rect">
            <a:avLst/>
          </a:prstGeom>
          <a:no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节 安全多方计算 </a:t>
            </a:r>
          </a:p>
        </p:txBody>
      </p:sp>
      <p:grpSp>
        <p:nvGrpSpPr>
          <p:cNvPr id="43" name="Group 17"/>
          <p:cNvGrpSpPr/>
          <p:nvPr/>
        </p:nvGrpSpPr>
        <p:grpSpPr>
          <a:xfrm>
            <a:off x="5349841" y="5995039"/>
            <a:ext cx="387116" cy="387116"/>
            <a:chOff x="1123642" y="1900296"/>
            <a:chExt cx="687003" cy="687003"/>
          </a:xfrm>
          <a:solidFill>
            <a:schemeClr val="bg1"/>
          </a:solidFill>
          <a:effectLst>
            <a:outerShdw blurRad="76200" dir="13500000" sy="23000" kx="1200000" algn="br" rotWithShape="0">
              <a:prstClr val="black">
                <a:alpha val="20000"/>
              </a:prstClr>
            </a:outerShdw>
          </a:effectLst>
        </p:grpSpPr>
        <p:sp>
          <p:nvSpPr>
            <p:cNvPr id="44" name="Oval 18"/>
            <p:cNvSpPr/>
            <p:nvPr/>
          </p:nvSpPr>
          <p:spPr>
            <a:xfrm>
              <a:off x="1123642" y="1900296"/>
              <a:ext cx="687003" cy="68700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3200">
                <a:solidFill>
                  <a:schemeClr val="tx1"/>
                </a:solidFill>
                <a:latin typeface="微软雅黑" panose="020B0503020204020204" pitchFamily="34" charset="-122"/>
                <a:ea typeface="微软雅黑" panose="020B0503020204020204" pitchFamily="34" charset="-122"/>
              </a:endParaRPr>
            </a:p>
          </p:txBody>
        </p:sp>
        <p:sp>
          <p:nvSpPr>
            <p:cNvPr id="45" name="Freeform 19"/>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grpFill/>
            <a:ln>
              <a:solidFill>
                <a:schemeClr val="tx2"/>
              </a:solidFill>
            </a:ln>
          </p:spPr>
          <p:txBody>
            <a:bodyPr/>
            <a:lstStyle/>
            <a:p>
              <a:pPr>
                <a:defRPr/>
              </a:pPr>
              <a:endParaRPr lang="en-US" sz="3200" dirty="0">
                <a:latin typeface="微软雅黑" panose="020B0503020204020204" pitchFamily="34" charset="-122"/>
                <a:ea typeface="微软雅黑" panose="020B0503020204020204" pitchFamily="34" charset="-122"/>
              </a:endParaRPr>
            </a:p>
          </p:txBody>
        </p:sp>
      </p:grpSp>
      <p:sp>
        <p:nvSpPr>
          <p:cNvPr id="46" name="TextBox 21"/>
          <p:cNvSpPr txBox="1"/>
          <p:nvPr/>
        </p:nvSpPr>
        <p:spPr bwMode="auto">
          <a:xfrm>
            <a:off x="5841739" y="5969035"/>
            <a:ext cx="4284122" cy="461665"/>
          </a:xfrm>
          <a:prstGeom prst="rect">
            <a:avLst/>
          </a:prstGeom>
          <a:no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节 实操：</a:t>
            </a:r>
            <a:r>
              <a:rPr lang="en-GB" altLang="zh-CN" sz="2400" dirty="0" err="1">
                <a:latin typeface="微软雅黑" panose="020B0503020204020204" pitchFamily="34" charset="-122"/>
                <a:ea typeface="微软雅黑" panose="020B0503020204020204" pitchFamily="34" charset="-122"/>
              </a:rPr>
              <a:t>Paillier</a:t>
            </a:r>
            <a:r>
              <a:rPr lang="zh-CN" altLang="en-US" sz="2400" dirty="0">
                <a:latin typeface="微软雅黑" panose="020B0503020204020204" pitchFamily="34" charset="-122"/>
                <a:ea typeface="微软雅黑" panose="020B0503020204020204" pitchFamily="34" charset="-122"/>
              </a:rPr>
              <a:t>算法实现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A4BACCEC-F8D8-481A-B63E-51E55023B5DF}"/>
              </a:ext>
            </a:extLst>
          </p:cNvPr>
          <p:cNvSpPr/>
          <p:nvPr/>
        </p:nvSpPr>
        <p:spPr>
          <a:xfrm>
            <a:off x="687897" y="1460906"/>
            <a:ext cx="6031038" cy="414700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4" name="文本框 3"/>
          <p:cNvSpPr txBox="1"/>
          <p:nvPr/>
        </p:nvSpPr>
        <p:spPr>
          <a:xfrm>
            <a:off x="997429" y="2356538"/>
            <a:ext cx="5442585" cy="2308324"/>
          </a:xfrm>
          <a:prstGeom prst="rect">
            <a:avLst/>
          </a:prstGeom>
          <a:noFill/>
        </p:spPr>
        <p:txBody>
          <a:bodyPr wrap="square" rtlCol="0">
            <a:spAutoFit/>
          </a:bodyPr>
          <a:lstStyle/>
          <a:p>
            <a:pPr marL="285750" indent="-285750">
              <a:lnSpc>
                <a:spcPct val="100000"/>
              </a:lnSpc>
              <a:buFont typeface="Wingdings" panose="05000000000000000000" pitchFamily="2" charset="2"/>
              <a:buChar char="p"/>
            </a:pPr>
            <a:r>
              <a:rPr dirty="0" err="1">
                <a:latin typeface="微软雅黑" panose="020B0503020204020204" pitchFamily="34" charset="-122"/>
                <a:ea typeface="微软雅黑" panose="020B0503020204020204" pitchFamily="34" charset="-122"/>
                <a:sym typeface="+mn-ea"/>
              </a:rPr>
              <a:t>同质性攻击</a:t>
            </a:r>
            <a:r>
              <a:rPr 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在数据匿名化过程中，由于没有对敏感属性进行约束，最终结果可能会造成隐私泄露。</a:t>
            </a:r>
            <a:endParaRPr lang="en-US" altLang="zh-CN" dirty="0">
              <a:latin typeface="微软雅黑" panose="020B0503020204020204" pitchFamily="34" charset="-122"/>
              <a:ea typeface="微软雅黑" panose="020B0503020204020204" pitchFamily="34" charset="-122"/>
              <a:sym typeface="+mn-ea"/>
            </a:endParaRPr>
          </a:p>
          <a:p>
            <a:pPr marL="285750" indent="-285750">
              <a:lnSpc>
                <a:spcPct val="100000"/>
              </a:lnSpc>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sym typeface="+mn-ea"/>
            </a:endParaRPr>
          </a:p>
          <a:p>
            <a:pPr>
              <a:lnSpc>
                <a:spcPct val="100000"/>
              </a:lnSpc>
            </a:pPr>
            <a:endParaRPr lang="zh-CN" altLang="en-US" dirty="0">
              <a:latin typeface="微软雅黑" panose="020B0503020204020204" pitchFamily="34" charset="-122"/>
              <a:ea typeface="微软雅黑" panose="020B0503020204020204" pitchFamily="34" charset="-122"/>
              <a:sym typeface="+mn-ea"/>
            </a:endParaRPr>
          </a:p>
          <a:p>
            <a:pPr marL="285750" indent="-285750">
              <a:lnSpc>
                <a:spcPct val="100000"/>
              </a:lnSpc>
              <a:buFont typeface="Wingdings" panose="05000000000000000000" pitchFamily="2" charset="2"/>
              <a:buChar char="p"/>
            </a:pPr>
            <a:r>
              <a:rPr dirty="0" err="1">
                <a:latin typeface="微软雅黑" panose="020B0503020204020204" pitchFamily="34" charset="-122"/>
                <a:ea typeface="微软雅黑" panose="020B0503020204020204" pitchFamily="34" charset="-122"/>
                <a:sym typeface="+mn-ea"/>
              </a:rPr>
              <a:t>背景知识攻击</a:t>
            </a:r>
            <a:r>
              <a:rPr lang="zh-CN"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攻击者也可以通过掌握的足够的相关背景知识以很高的概率确定敏感数据与个体的对应关系，得到隐私信息</a:t>
            </a:r>
            <a:r>
              <a:rPr lang="zh-CN" dirty="0">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7844790" y="1697355"/>
            <a:ext cx="3903980" cy="1753235"/>
          </a:xfrm>
          <a:prstGeom prst="rect">
            <a:avLst/>
          </a:prstGeom>
          <a:noFill/>
        </p:spPr>
        <p:txBody>
          <a:bodyPr wrap="square" rtlCol="0">
            <a:spAutoFit/>
          </a:bodyPr>
          <a:lstStyle/>
          <a:p>
            <a:pPr indent="0">
              <a:lnSpc>
                <a:spcPct val="100000"/>
              </a:lnSpc>
              <a:buFont typeface="Wingdings" panose="05000000000000000000" charset="0"/>
              <a:buNone/>
            </a:pPr>
            <a:r>
              <a:rPr dirty="0">
                <a:latin typeface="微软雅黑" panose="020B0503020204020204" pitchFamily="34" charset="-122"/>
                <a:ea typeface="微软雅黑" panose="020B0503020204020204" pitchFamily="34" charset="-122"/>
                <a:sym typeface="+mn-ea"/>
              </a:rPr>
              <a:t>表5.6虽然符合3-anonymity，但是由于第一个等价类中的疾病都是心脏病，如果一名选民的信息与第一个等价类的准标识符{</a:t>
            </a:r>
            <a:r>
              <a:rPr dirty="0" err="1">
                <a:latin typeface="微软雅黑" panose="020B0503020204020204" pitchFamily="34" charset="-122"/>
                <a:ea typeface="微软雅黑" panose="020B0503020204020204" pitchFamily="34" charset="-122"/>
                <a:sym typeface="+mn-ea"/>
              </a:rPr>
              <a:t>年龄，邮政编码</a:t>
            </a:r>
            <a:r>
              <a:rPr dirty="0">
                <a:latin typeface="微软雅黑" panose="020B0503020204020204" pitchFamily="34" charset="-122"/>
                <a:ea typeface="微软雅黑" panose="020B0503020204020204" pitchFamily="34" charset="-122"/>
                <a:sym typeface="+mn-ea"/>
              </a:rPr>
              <a:t>}</a:t>
            </a:r>
            <a:r>
              <a:rPr dirty="0" err="1">
                <a:latin typeface="微软雅黑" panose="020B0503020204020204" pitchFamily="34" charset="-122"/>
                <a:ea typeface="微软雅黑" panose="020B0503020204020204" pitchFamily="34" charset="-122"/>
                <a:sym typeface="+mn-ea"/>
              </a:rPr>
              <a:t>相同，那么攻击者可推断该选民可能患有心脏病</a:t>
            </a:r>
            <a:r>
              <a:rPr dirty="0">
                <a:latin typeface="微软雅黑" panose="020B0503020204020204" pitchFamily="34" charset="-122"/>
                <a:ea typeface="微软雅黑" panose="020B0503020204020204" pitchFamily="34" charset="-122"/>
                <a:sym typeface="+mn-ea"/>
              </a:rPr>
              <a:t>。</a:t>
            </a:r>
            <a:endParaRPr lang="en-US" altLang="zh-CN" dirty="0"/>
          </a:p>
        </p:txBody>
      </p:sp>
      <p:sp>
        <p:nvSpPr>
          <p:cNvPr id="8" name="文本框 7"/>
          <p:cNvSpPr txBox="1"/>
          <p:nvPr/>
        </p:nvSpPr>
        <p:spPr>
          <a:xfrm>
            <a:off x="7870190" y="4237355"/>
            <a:ext cx="3903980" cy="1476375"/>
          </a:xfrm>
          <a:prstGeom prst="rect">
            <a:avLst/>
          </a:prstGeom>
          <a:noFill/>
        </p:spPr>
        <p:txBody>
          <a:bodyPr wrap="square" rtlCol="0">
            <a:spAutoFit/>
          </a:bodyPr>
          <a:lstStyle/>
          <a:p>
            <a:pPr indent="0">
              <a:lnSpc>
                <a:spcPct val="100000"/>
              </a:lnSpc>
              <a:buFont typeface="Wingdings" panose="05000000000000000000" charset="0"/>
              <a:buNone/>
            </a:pPr>
            <a:r>
              <a:rPr lang="zh-CN">
                <a:latin typeface="微软雅黑" panose="020B0503020204020204" pitchFamily="34" charset="-122"/>
                <a:ea typeface="微软雅黑" panose="020B0503020204020204" pitchFamily="34" charset="-122"/>
                <a:sym typeface="+mn-ea"/>
              </a:rPr>
              <a:t>如果一名选民的信息与第二个等价类的准标识符{年龄，邮政编码}相同，并且攻击者通过观察该选民发现他不像是患有哮喘的样子，那么攻击者可以推断他可能患有糖尿病。</a:t>
            </a:r>
            <a:endParaRPr lang="en-US" altLang="zh-CN"/>
          </a:p>
        </p:txBody>
      </p:sp>
      <p:cxnSp>
        <p:nvCxnSpPr>
          <p:cNvPr id="9" name="直接箭头连接符 8"/>
          <p:cNvCxnSpPr/>
          <p:nvPr/>
        </p:nvCxnSpPr>
        <p:spPr>
          <a:xfrm flipV="1">
            <a:off x="6587490" y="2680970"/>
            <a:ext cx="1092200" cy="469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a:off x="6587490" y="4395470"/>
            <a:ext cx="1092200" cy="406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997429" y="1740425"/>
            <a:ext cx="3022600" cy="368300"/>
          </a:xfrm>
          <a:prstGeom prst="rect">
            <a:avLst/>
          </a:prstGeom>
          <a:noFill/>
        </p:spPr>
        <p:txBody>
          <a:bodyPr wrap="square" rtlCol="0">
            <a:spAutoFit/>
          </a:bodyPr>
          <a:lstStyle/>
          <a:p>
            <a:r>
              <a:rPr lang="en-US" altLang="zh-CN"/>
              <a:t>k-anonymity</a:t>
            </a:r>
            <a:r>
              <a:rPr lang="zh-CN" altLang="en-US"/>
              <a:t>受到的攻击：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24A581B2-B8E3-46C3-A58E-95C0143C15E3}"/>
              </a:ext>
            </a:extLst>
          </p:cNvPr>
          <p:cNvSpPr/>
          <p:nvPr/>
        </p:nvSpPr>
        <p:spPr>
          <a:xfrm>
            <a:off x="687897" y="2242583"/>
            <a:ext cx="10377182" cy="129436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4" name="文本框 3"/>
          <p:cNvSpPr txBox="1"/>
          <p:nvPr/>
        </p:nvSpPr>
        <p:spPr>
          <a:xfrm>
            <a:off x="1220470" y="1584960"/>
            <a:ext cx="9669780" cy="1753235"/>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如果等价类在敏感属性上取值单一，则可能会泄露用户的隐私信息。为了解决这一问题，研究人员们提出了l-diversity隐私保护模型。</a:t>
            </a:r>
          </a:p>
          <a:p>
            <a:pPr indent="0" algn="l">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l-diversity在k-anonymity的基础上，要求保证每一个等价类的敏感属性至少有l个不同的值，即每个用户的敏感属性值在等价类中可以找到与此值不同的至少l-1个属性值，以降低每个用户隐私泄露的风险。这样攻击者最多只能以    的概率确认某个用户的敏感信息。</a:t>
            </a:r>
          </a:p>
        </p:txBody>
      </p:sp>
      <p:sp>
        <p:nvSpPr>
          <p:cNvPr id="6" name="文本框 5"/>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a:latin typeface="微软雅黑" panose="020B0503020204020204" pitchFamily="34" charset="-122"/>
                <a:ea typeface="微软雅黑" panose="020B0503020204020204" pitchFamily="34" charset="-122"/>
              </a:rPr>
              <a:t>l-diversity</a:t>
            </a:r>
          </a:p>
        </p:txBody>
      </p:sp>
      <p:graphicFrame>
        <p:nvGraphicFramePr>
          <p:cNvPr id="10" name="对象 9">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2" imgW="914400" imgH="215900" progId="Equation.KSEE3">
                  <p:embed/>
                </p:oleObj>
              </mc:Choice>
              <mc:Fallback>
                <p:oleObj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941695" y="2917825"/>
          <a:ext cx="156774" cy="540000"/>
        </p:xfrm>
        <a:graphic>
          <a:graphicData uri="http://schemas.openxmlformats.org/presentationml/2006/ole">
            <mc:AlternateContent xmlns:mc="http://schemas.openxmlformats.org/markup-compatibility/2006">
              <mc:Choice xmlns:v="urn:schemas-microsoft-com:vml" Requires="v">
                <p:oleObj r:id="rId4" imgW="114300" imgH="393700" progId="Equation.KSEE3">
                  <p:embed/>
                </p:oleObj>
              </mc:Choice>
              <mc:Fallback>
                <p:oleObj r:id="rId4" imgW="114300" imgH="393700" progId="Equation.KSEE3">
                  <p:embed/>
                  <p:pic>
                    <p:nvPicPr>
                      <p:cNvPr id="0" name="图片 1025"/>
                      <p:cNvPicPr/>
                      <p:nvPr/>
                    </p:nvPicPr>
                    <p:blipFill>
                      <a:blip r:embed="rId5"/>
                      <a:stretch>
                        <a:fillRect/>
                      </a:stretch>
                    </p:blipFill>
                    <p:spPr>
                      <a:xfrm>
                        <a:off x="5941695" y="2917825"/>
                        <a:ext cx="156774" cy="540000"/>
                      </a:xfrm>
                      <a:prstGeom prst="rect">
                        <a:avLst/>
                      </a:prstGeom>
                    </p:spPr>
                  </p:pic>
                </p:oleObj>
              </mc:Fallback>
            </mc:AlternateContent>
          </a:graphicData>
        </a:graphic>
      </p:graphicFrame>
      <p:sp>
        <p:nvSpPr>
          <p:cNvPr id="3" name="文本框 2"/>
          <p:cNvSpPr txBox="1"/>
          <p:nvPr/>
        </p:nvSpPr>
        <p:spPr>
          <a:xfrm>
            <a:off x="1131570" y="3870960"/>
            <a:ext cx="9669780" cy="2584450"/>
          </a:xfrm>
          <a:prstGeom prst="rect">
            <a:avLst/>
          </a:prstGeom>
          <a:noFill/>
        </p:spPr>
        <p:txBody>
          <a:bodyPr wrap="square" rtlCol="0">
            <a:spAutoFit/>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如果</a:t>
            </a:r>
            <a:r>
              <a:rPr lang="en-US" altLang="zh-CN" dirty="0">
                <a:solidFill>
                  <a:srgbClr val="FF0000"/>
                </a:solidFill>
                <a:latin typeface="微软雅黑" panose="020B0503020204020204" pitchFamily="34" charset="-122"/>
                <a:ea typeface="微软雅黑" panose="020B0503020204020204" pitchFamily="34" charset="-122"/>
              </a:rPr>
              <a:t>等价类中敏感值的分布</a:t>
            </a:r>
            <a:r>
              <a:rPr lang="en-US" altLang="zh-CN" dirty="0">
                <a:latin typeface="微软雅黑" panose="020B0503020204020204" pitchFamily="34" charset="-122"/>
                <a:ea typeface="微软雅黑" panose="020B0503020204020204" pitchFamily="34" charset="-122"/>
              </a:rPr>
              <a:t>与整个数据集中敏感值的分布具有明显的差别，攻击者可以以一定概率猜测目标用户的敏感属性值。例如，某个疾病的检测结果为敏感属性，属性值为阴性和阳性，阳性检测结果更为敏感，1000条记录中有1%的阳性记录和99的%阴性记录。假设一个等价类中有一半阳性记录和一半阴性记录，即符合2-diversity，但是由于整体1%的阳性率，该等价类中有个体有一半的概率被认为是阳性。</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l-diversity并没有考虑</a:t>
            </a:r>
            <a:r>
              <a:rPr lang="en-US" altLang="zh-CN" dirty="0">
                <a:solidFill>
                  <a:srgbClr val="FF0000"/>
                </a:solidFill>
                <a:latin typeface="微软雅黑" panose="020B0503020204020204" pitchFamily="34" charset="-122"/>
                <a:ea typeface="微软雅黑" panose="020B0503020204020204" pitchFamily="34" charset="-122"/>
              </a:rPr>
              <a:t>语义信息</a:t>
            </a:r>
            <a:r>
              <a:rPr lang="en-US" altLang="zh-CN" dirty="0">
                <a:latin typeface="微软雅黑" panose="020B0503020204020204" pitchFamily="34" charset="-122"/>
                <a:ea typeface="微软雅黑" panose="020B0503020204020204" pitchFamily="34" charset="-122"/>
              </a:rPr>
              <a:t>，这也会为隐私信息带来泄露的风险。比如当隐私属性是工资时，如果某一个等价类中的工资这一属性的属性值全部在一个固定区间内，那么攻击者并不需要知道详细的属性值就可以通过这个区间就可以判断用户的工资水平。</a:t>
            </a:r>
          </a:p>
        </p:txBody>
      </p:sp>
      <p:pic>
        <p:nvPicPr>
          <p:cNvPr id="7" name="图片 6" descr="注意"/>
          <p:cNvPicPr>
            <a:picLocks noChangeAspect="1"/>
          </p:cNvPicPr>
          <p:nvPr/>
        </p:nvPicPr>
        <p:blipFill>
          <a:blip r:embed="rId6"/>
          <a:stretch>
            <a:fillRect/>
          </a:stretch>
        </p:blipFill>
        <p:spPr>
          <a:xfrm>
            <a:off x="115570" y="4378960"/>
            <a:ext cx="914400" cy="914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20D8E39E-7097-440E-AD67-2115F8769D41}"/>
              </a:ext>
            </a:extLst>
          </p:cNvPr>
          <p:cNvSpPr/>
          <p:nvPr/>
        </p:nvSpPr>
        <p:spPr>
          <a:xfrm>
            <a:off x="796919" y="3536950"/>
            <a:ext cx="10377182" cy="129436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5" name="文本框 4"/>
          <p:cNvSpPr txBox="1"/>
          <p:nvPr/>
        </p:nvSpPr>
        <p:spPr>
          <a:xfrm>
            <a:off x="1093470" y="2569052"/>
            <a:ext cx="9784080" cy="2030095"/>
          </a:xfrm>
          <a:prstGeom prst="rect">
            <a:avLst/>
          </a:prstGeom>
          <a:noFill/>
        </p:spPr>
        <p:txBody>
          <a:bodyPr wrap="square" rtlCol="0">
            <a:spAutoFit/>
          </a:bodyPr>
          <a:lstStyle/>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由于l-diversity中，如果等价类的敏感属性的分布与整个数据中敏感属性的分布具有明显的差别，攻击者可以以一定的概率猜测用户的敏感属性值。为了解决这个问题，研究人员提出了t-closeness隐私保护模型。</a:t>
            </a:r>
          </a:p>
          <a:p>
            <a:pPr indent="0" algn="l">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       在k-anonymity和l-diversity的基础上，t-closeness考虑了敏感属性的分布问题，要求所有等价类中的敏感属性的分布尽量接近该敏感属性的全局分布，差异不能超过阈值t。不过该方法并不能完全防止隐私泄露，攻击者仍可能运用手段获取信息。</a:t>
            </a:r>
          </a:p>
        </p:txBody>
      </p:sp>
      <p:sp>
        <p:nvSpPr>
          <p:cNvPr id="6" name="文本框 5"/>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a:latin typeface="微软雅黑" panose="020B0503020204020204" pitchFamily="34" charset="-122"/>
                <a:ea typeface="微软雅黑" panose="020B0503020204020204" pitchFamily="34" charset="-122"/>
              </a:rPr>
              <a:t>t-closeness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5.2.1 匿名化隐私保护模型</a:t>
            </a:r>
          </a:p>
        </p:txBody>
      </p:sp>
      <p:sp>
        <p:nvSpPr>
          <p:cNvPr id="9" name="矩形: 圆角 53">
            <a:extLst>
              <a:ext uri="{FF2B5EF4-FFF2-40B4-BE49-F238E27FC236}">
                <a16:creationId xmlns:a16="http://schemas.microsoft.com/office/drawing/2014/main" id="{2442085A-BC14-4E11-8ECD-BB95A3C3050D}"/>
              </a:ext>
            </a:extLst>
          </p:cNvPr>
          <p:cNvSpPr/>
          <p:nvPr/>
        </p:nvSpPr>
        <p:spPr>
          <a:xfrm>
            <a:off x="1131375" y="2330413"/>
            <a:ext cx="10617279" cy="3528708"/>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B9090AA-B50E-4F63-90CC-1D212AAC9012}"/>
              </a:ext>
            </a:extLst>
          </p:cNvPr>
          <p:cNvSpPr txBox="1"/>
          <p:nvPr/>
        </p:nvSpPr>
        <p:spPr>
          <a:xfrm>
            <a:off x="1613354" y="2853386"/>
            <a:ext cx="10370807" cy="258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造成较大的</a:t>
            </a:r>
            <a:r>
              <a:rPr lang="en-US" altLang="zh-CN" dirty="0">
                <a:solidFill>
                  <a:schemeClr val="tx1"/>
                </a:solidFill>
                <a:latin typeface="微软雅黑" panose="020B0503020204020204" pitchFamily="34" charset="-122"/>
                <a:ea typeface="微软雅黑" panose="020B0503020204020204" pitchFamily="34" charset="-122"/>
              </a:rPr>
              <a:t>信息损失</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易造成</a:t>
            </a:r>
            <a:r>
              <a:rPr lang="en-US" altLang="zh-CN" dirty="0">
                <a:latin typeface="微软雅黑" panose="020B0503020204020204" pitchFamily="34" charset="-122"/>
                <a:ea typeface="微软雅黑" panose="020B0503020204020204" pitchFamily="34" charset="-122"/>
              </a:rPr>
              <a:t>误判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对所有敏感属性提供了相同程度的保护并且没有考虑</a:t>
            </a:r>
            <a:r>
              <a:rPr lang="en-US" altLang="zh-CN" dirty="0">
                <a:solidFill>
                  <a:schemeClr val="tx1"/>
                </a:solidFill>
                <a:latin typeface="微软雅黑" panose="020B0503020204020204" pitchFamily="34" charset="-122"/>
                <a:ea typeface="微软雅黑" panose="020B0503020204020204" pitchFamily="34" charset="-122"/>
              </a:rPr>
              <a:t>语义关系</a:t>
            </a:r>
            <a:r>
              <a:rPr lang="en-US" altLang="zh-CN" dirty="0">
                <a:latin typeface="微软雅黑" panose="020B0503020204020204" pitchFamily="34" charset="-122"/>
                <a:ea typeface="微软雅黑" panose="020B0503020204020204" pitchFamily="34" charset="-122"/>
              </a:rPr>
              <a:t>，造成了不必要的信息损失</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不同的用户对于隐私信息有着程度不同的隐私保护要求——</a:t>
            </a:r>
            <a:r>
              <a:rPr lang="en-US" altLang="zh-CN" dirty="0">
                <a:solidFill>
                  <a:schemeClr val="tx1"/>
                </a:solidFill>
                <a:latin typeface="微软雅黑" panose="020B0503020204020204" pitchFamily="34" charset="-122"/>
                <a:ea typeface="微软雅黑" panose="020B0503020204020204" pitchFamily="34" charset="-122"/>
              </a:rPr>
              <a:t>个性化匿名</a:t>
            </a:r>
            <a:r>
              <a:rPr lang="en-US" altLang="zh-CN" dirty="0">
                <a:latin typeface="微软雅黑" panose="020B0503020204020204" pitchFamily="34" charset="-122"/>
                <a:ea typeface="微软雅黑" panose="020B0503020204020204" pitchFamily="34" charset="-122"/>
              </a:rPr>
              <a:t>技术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属性与属性之间的重要程度并不相同——</a:t>
            </a:r>
            <a:r>
              <a:rPr lang="en-US" altLang="zh-CN" dirty="0">
                <a:solidFill>
                  <a:schemeClr val="tx1"/>
                </a:solidFill>
                <a:latin typeface="微软雅黑" panose="020B0503020204020204" pitchFamily="34" charset="-122"/>
                <a:ea typeface="微软雅黑" panose="020B0503020204020204" pitchFamily="34" charset="-122"/>
              </a:rPr>
              <a:t>带权重的匿名策略</a:t>
            </a:r>
            <a:r>
              <a:rPr lang="zh-CN" altLang="en-US" dirty="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只</a:t>
            </a:r>
            <a:r>
              <a:rPr lang="en-US" altLang="zh-CN" dirty="0">
                <a:latin typeface="微软雅黑" panose="020B0503020204020204" pitchFamily="34" charset="-122"/>
                <a:ea typeface="微软雅黑" panose="020B0503020204020204" pitchFamily="34" charset="-122"/>
              </a:rPr>
              <a:t>针对静态数据的而没有考虑</a:t>
            </a:r>
            <a:r>
              <a:rPr lang="en-US" altLang="zh-CN" dirty="0">
                <a:solidFill>
                  <a:schemeClr val="tx1"/>
                </a:solidFill>
                <a:latin typeface="微软雅黑" panose="020B0503020204020204" pitchFamily="34" charset="-122"/>
                <a:ea typeface="微软雅黑" panose="020B0503020204020204" pitchFamily="34" charset="-122"/>
              </a:rPr>
              <a:t>数据动态更新后重发布</a:t>
            </a:r>
            <a:r>
              <a:rPr lang="en-US" altLang="zh-CN" dirty="0">
                <a:latin typeface="微软雅黑" panose="020B0503020204020204" pitchFamily="34" charset="-122"/>
                <a:ea typeface="微软雅黑" panose="020B0503020204020204" pitchFamily="34" charset="-122"/>
              </a:rPr>
              <a:t>的隐私保护问题</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79257A3F-B838-43FC-82F7-03725CEA7239}"/>
              </a:ext>
            </a:extLst>
          </p:cNvPr>
          <p:cNvSpPr/>
          <p:nvPr/>
        </p:nvSpPr>
        <p:spPr>
          <a:xfrm>
            <a:off x="1377847" y="2044825"/>
            <a:ext cx="2177455" cy="442642"/>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三种模型的缺点 </a:t>
            </a:r>
          </a:p>
        </p:txBody>
      </p:sp>
      <p:sp>
        <p:nvSpPr>
          <p:cNvPr id="6" name="文本框 5">
            <a:extLst>
              <a:ext uri="{FF2B5EF4-FFF2-40B4-BE49-F238E27FC236}">
                <a16:creationId xmlns:a16="http://schemas.microsoft.com/office/drawing/2014/main" id="{50B4D215-E162-4F0C-A2CD-970E4F4517A0}"/>
              </a:ext>
            </a:extLst>
          </p:cNvPr>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总结</a:t>
            </a:r>
            <a:endParaRPr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sp>
        <p:nvSpPr>
          <p:cNvPr id="4" name="文本框 3"/>
          <p:cNvSpPr txBox="1"/>
          <p:nvPr/>
        </p:nvSpPr>
        <p:spPr>
          <a:xfrm>
            <a:off x="2045970" y="2303998"/>
            <a:ext cx="7613015" cy="369332"/>
          </a:xfrm>
          <a:prstGeom prst="rect">
            <a:avLst/>
          </a:prstGeom>
          <a:noFill/>
        </p:spPr>
        <p:txBody>
          <a:bodyPr wrap="square" rtlCol="0">
            <a:spAutoFit/>
          </a:bodyPr>
          <a:lstStyle/>
          <a:p>
            <a:pPr marL="285750" indent="-285750">
              <a:buFont typeface="Wingdings" panose="05000000000000000000" charset="0"/>
              <a:buChar char="ü"/>
            </a:pPr>
            <a:r>
              <a:rPr lang="zh-CN" altLang="en-US" dirty="0">
                <a:latin typeface="微软雅黑" panose="020B0503020204020204" pitchFamily="34" charset="-122"/>
                <a:ea typeface="微软雅黑" panose="020B0503020204020204" pitchFamily="34" charset="-122"/>
              </a:rPr>
              <a:t>域泛化（或全局泛化）值泛化（或局部泛化）</a:t>
            </a:r>
            <a:endParaRPr lang="en-US"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38480" y="1151255"/>
            <a:ext cx="7613015" cy="36830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匿名化的方法和技术概览</a:t>
            </a:r>
            <a:endParaRPr 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765935" y="1588611"/>
            <a:ext cx="9011285" cy="646331"/>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泛化：对数据进行概括与抽象描述，其基本思想是将准标识符的属性用更一般的值或者区间代替。</a:t>
            </a:r>
          </a:p>
        </p:txBody>
      </p:sp>
      <p:sp>
        <p:nvSpPr>
          <p:cNvPr id="9" name="文本框 8"/>
          <p:cNvSpPr txBox="1"/>
          <p:nvPr/>
        </p:nvSpPr>
        <p:spPr>
          <a:xfrm>
            <a:off x="1767205" y="4888547"/>
            <a:ext cx="9011285" cy="646331"/>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微软雅黑" panose="020B0503020204020204" pitchFamily="34" charset="-122"/>
                <a:ea typeface="微软雅黑" panose="020B0503020204020204" pitchFamily="34" charset="-122"/>
              </a:rPr>
              <a:t>抑制：又称隐藏、隐匿，是将准标识符属性值从数据集中直接删除或者用诸如“*”之类的代表不确定值的符号来代替。</a:t>
            </a:r>
          </a:p>
        </p:txBody>
      </p:sp>
      <p:sp>
        <p:nvSpPr>
          <p:cNvPr id="3" name="文本框 2">
            <a:extLst>
              <a:ext uri="{FF2B5EF4-FFF2-40B4-BE49-F238E27FC236}">
                <a16:creationId xmlns:a16="http://schemas.microsoft.com/office/drawing/2014/main" id="{8C247183-646F-41E4-BFD3-B80DF4A26F7A}"/>
              </a:ext>
            </a:extLst>
          </p:cNvPr>
          <p:cNvSpPr txBox="1"/>
          <p:nvPr/>
        </p:nvSpPr>
        <p:spPr>
          <a:xfrm>
            <a:off x="2533015" y="2742386"/>
            <a:ext cx="7613015" cy="923330"/>
          </a:xfrm>
          <a:prstGeom prst="rect">
            <a:avLst/>
          </a:prstGeom>
          <a:noFill/>
        </p:spPr>
        <p:txBody>
          <a:bodyPr wrap="square" rtlCol="0">
            <a:spAutoFit/>
          </a:bodyPr>
          <a:lstStyle/>
          <a:p>
            <a:pPr marL="28575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全域泛化</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子树泛化</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兄弟节点泛化</a:t>
            </a:r>
          </a:p>
        </p:txBody>
      </p:sp>
      <p:sp>
        <p:nvSpPr>
          <p:cNvPr id="7" name="文本框 6">
            <a:extLst>
              <a:ext uri="{FF2B5EF4-FFF2-40B4-BE49-F238E27FC236}">
                <a16:creationId xmlns:a16="http://schemas.microsoft.com/office/drawing/2014/main" id="{244C1A8C-070D-48DC-BFA3-6659FB79B834}"/>
              </a:ext>
            </a:extLst>
          </p:cNvPr>
          <p:cNvSpPr txBox="1"/>
          <p:nvPr/>
        </p:nvSpPr>
        <p:spPr>
          <a:xfrm>
            <a:off x="2047450" y="5760985"/>
            <a:ext cx="7613015" cy="923330"/>
          </a:xfrm>
          <a:prstGeom prst="rect">
            <a:avLst/>
          </a:prstGeom>
          <a:noFill/>
        </p:spPr>
        <p:txBody>
          <a:bodyPr wrap="square" rtlCol="0">
            <a:spAutoFit/>
          </a:bodyPr>
          <a:lstStyle/>
          <a:p>
            <a:pPr marL="285750" indent="-285750" algn="l">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记录抑制</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值抑制</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单元抑制</a:t>
            </a:r>
            <a:endParaRPr lang="en-US" altLang="zh-CN"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4B3FAEA-783F-47DE-98BF-6533A21DAEF6}"/>
              </a:ext>
            </a:extLst>
          </p:cNvPr>
          <p:cNvSpPr txBox="1"/>
          <p:nvPr/>
        </p:nvSpPr>
        <p:spPr>
          <a:xfrm>
            <a:off x="2047450" y="3734772"/>
            <a:ext cx="7613015" cy="369332"/>
          </a:xfrm>
          <a:prstGeom prst="rect">
            <a:avLst/>
          </a:prstGeom>
          <a:noFill/>
        </p:spPr>
        <p:txBody>
          <a:bodyPr wrap="square" rtlCol="0">
            <a:spAutoFit/>
          </a:bodyPr>
          <a:lstStyle/>
          <a:p>
            <a:pPr marL="285750" indent="-285750">
              <a:buFont typeface="Wingdings" panose="05000000000000000000" charset="0"/>
              <a:buChar char="ü"/>
            </a:pPr>
            <a:r>
              <a:rPr lang="zh-CN" altLang="en-US" dirty="0">
                <a:latin typeface="微软雅黑" panose="020B0503020204020204" pitchFamily="34" charset="-122"/>
                <a:ea typeface="微软雅黑" panose="020B0503020204020204" pitchFamily="34" charset="-122"/>
              </a:rPr>
              <a:t>值泛化（或局部泛化）</a:t>
            </a:r>
            <a:endParaRPr lang="en-US" altLang="zh-CN"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8E5E99F-588D-4A94-9889-49E1C7B18948}"/>
              </a:ext>
            </a:extLst>
          </p:cNvPr>
          <p:cNvSpPr txBox="1"/>
          <p:nvPr/>
        </p:nvSpPr>
        <p:spPr>
          <a:xfrm>
            <a:off x="2534495" y="4173160"/>
            <a:ext cx="7613015" cy="646331"/>
          </a:xfrm>
          <a:prstGeom prst="rect">
            <a:avLst/>
          </a:prstGeom>
          <a:noFill/>
        </p:spPr>
        <p:txBody>
          <a:bodyPr wrap="square" rtlCol="0">
            <a:spAutoFit/>
          </a:bodyPr>
          <a:lstStyle/>
          <a:p>
            <a:pPr marL="28575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单元泛化</a:t>
            </a:r>
            <a:endParaRPr lang="en-US" altLang="zh-CN"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多维泛化</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7556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EAE62819-0CDC-4D85-8DF2-73CF654A0747}"/>
              </a:ext>
            </a:extLst>
          </p:cNvPr>
          <p:cNvSpPr/>
          <p:nvPr/>
        </p:nvSpPr>
        <p:spPr>
          <a:xfrm>
            <a:off x="1267392" y="1804847"/>
            <a:ext cx="8971555" cy="1550504"/>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sp>
        <p:nvSpPr>
          <p:cNvPr id="4" name="文本框 3"/>
          <p:cNvSpPr txBox="1"/>
          <p:nvPr/>
        </p:nvSpPr>
        <p:spPr>
          <a:xfrm>
            <a:off x="2532350" y="2360548"/>
            <a:ext cx="7613015"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准标识符属性值分为两类：</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数值型数据：用一个覆盖精确数值的区间代替原值</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分类型数据：用一个更一般的值代替原值</a:t>
            </a:r>
            <a:endParaRPr lang="en-US"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泛化</a:t>
            </a:r>
            <a:endParaRPr dirty="0">
              <a:latin typeface="微软雅黑" panose="020B0503020204020204" pitchFamily="34" charset="-122"/>
              <a:ea typeface="微软雅黑" panose="020B0503020204020204" pitchFamily="34" charset="-122"/>
            </a:endParaRPr>
          </a:p>
        </p:txBody>
      </p:sp>
      <p:pic>
        <p:nvPicPr>
          <p:cNvPr id="10" name="图片 9" descr="数值型数据泛化示例"/>
          <p:cNvPicPr>
            <a:picLocks noChangeAspect="1"/>
          </p:cNvPicPr>
          <p:nvPr/>
        </p:nvPicPr>
        <p:blipFill>
          <a:blip r:embed="rId3"/>
          <a:stretch>
            <a:fillRect/>
          </a:stretch>
        </p:blipFill>
        <p:spPr>
          <a:xfrm>
            <a:off x="1654885" y="3570864"/>
            <a:ext cx="3990975" cy="2343150"/>
          </a:xfrm>
          <a:prstGeom prst="rect">
            <a:avLst/>
          </a:prstGeom>
        </p:spPr>
      </p:pic>
      <p:sp>
        <p:nvSpPr>
          <p:cNvPr id="11" name="文本框 10"/>
          <p:cNvSpPr txBox="1"/>
          <p:nvPr/>
        </p:nvSpPr>
        <p:spPr>
          <a:xfrm>
            <a:off x="1953087" y="5860039"/>
            <a:ext cx="3116063" cy="369332"/>
          </a:xfrm>
          <a:prstGeom prst="rect">
            <a:avLst/>
          </a:prstGeom>
          <a:noFill/>
        </p:spPr>
        <p:txBody>
          <a:bodyPr wrap="square" rtlCol="0">
            <a:spAutoFit/>
          </a:bodyPr>
          <a:lstStyle/>
          <a:p>
            <a:r>
              <a:rPr lang="zh-CN" altLang="en-US" dirty="0"/>
              <a:t>图</a:t>
            </a:r>
            <a:r>
              <a:rPr lang="en-US" altLang="zh-CN" dirty="0"/>
              <a:t>5.1 </a:t>
            </a:r>
            <a:r>
              <a:rPr lang="zh-CN" altLang="en-US" dirty="0"/>
              <a:t>数值型数据泛化树示例</a:t>
            </a:r>
          </a:p>
        </p:txBody>
      </p:sp>
      <p:pic>
        <p:nvPicPr>
          <p:cNvPr id="12" name="图片 11" descr="分类型数据泛化示例"/>
          <p:cNvPicPr>
            <a:picLocks noChangeAspect="1"/>
          </p:cNvPicPr>
          <p:nvPr/>
        </p:nvPicPr>
        <p:blipFill>
          <a:blip r:embed="rId4"/>
          <a:stretch>
            <a:fillRect/>
          </a:stretch>
        </p:blipFill>
        <p:spPr>
          <a:xfrm>
            <a:off x="6126548" y="3530859"/>
            <a:ext cx="3943350" cy="2343150"/>
          </a:xfrm>
          <a:prstGeom prst="rect">
            <a:avLst/>
          </a:prstGeom>
        </p:spPr>
      </p:pic>
      <p:sp>
        <p:nvSpPr>
          <p:cNvPr id="13" name="文本框 12"/>
          <p:cNvSpPr txBox="1"/>
          <p:nvPr/>
        </p:nvSpPr>
        <p:spPr>
          <a:xfrm>
            <a:off x="6546142" y="5896258"/>
            <a:ext cx="3116063" cy="369332"/>
          </a:xfrm>
          <a:prstGeom prst="rect">
            <a:avLst/>
          </a:prstGeom>
          <a:noFill/>
        </p:spPr>
        <p:txBody>
          <a:bodyPr wrap="square" rtlCol="0">
            <a:spAutoFit/>
          </a:bodyPr>
          <a:lstStyle/>
          <a:p>
            <a:r>
              <a:rPr lang="zh-CN" altLang="en-US" dirty="0"/>
              <a:t>图</a:t>
            </a:r>
            <a:r>
              <a:rPr lang="en-US" altLang="zh-CN" dirty="0"/>
              <a:t>5.2 </a:t>
            </a:r>
            <a:r>
              <a:rPr lang="zh-CN" altLang="en-US" dirty="0"/>
              <a:t>分类型数据泛化树示例</a:t>
            </a:r>
          </a:p>
        </p:txBody>
      </p:sp>
      <p:sp>
        <p:nvSpPr>
          <p:cNvPr id="3" name="文本框 2">
            <a:extLst>
              <a:ext uri="{FF2B5EF4-FFF2-40B4-BE49-F238E27FC236}">
                <a16:creationId xmlns:a16="http://schemas.microsoft.com/office/drawing/2014/main" id="{23B5FC16-B685-46E9-81C3-DC7AA84001D0}"/>
              </a:ext>
            </a:extLst>
          </p:cNvPr>
          <p:cNvSpPr txBox="1"/>
          <p:nvPr/>
        </p:nvSpPr>
        <p:spPr>
          <a:xfrm>
            <a:off x="2187575" y="1924074"/>
            <a:ext cx="7613015"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泛化的基本思想</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将准标识符的属性用更一般的值或者区间代替。</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pic>
        <p:nvPicPr>
          <p:cNvPr id="10" name="图片 9" descr="数值型数据泛化示例"/>
          <p:cNvPicPr>
            <a:picLocks noChangeAspect="1"/>
          </p:cNvPicPr>
          <p:nvPr/>
        </p:nvPicPr>
        <p:blipFill>
          <a:blip r:embed="rId3"/>
          <a:stretch>
            <a:fillRect/>
          </a:stretch>
        </p:blipFill>
        <p:spPr>
          <a:xfrm>
            <a:off x="3758893" y="2354625"/>
            <a:ext cx="3990975" cy="2343150"/>
          </a:xfrm>
          <a:prstGeom prst="rect">
            <a:avLst/>
          </a:prstGeom>
        </p:spPr>
      </p:pic>
      <p:sp>
        <p:nvSpPr>
          <p:cNvPr id="11" name="文本框 10"/>
          <p:cNvSpPr txBox="1"/>
          <p:nvPr/>
        </p:nvSpPr>
        <p:spPr>
          <a:xfrm>
            <a:off x="4370398" y="4643800"/>
            <a:ext cx="2635250" cy="368300"/>
          </a:xfrm>
          <a:prstGeom prst="rect">
            <a:avLst/>
          </a:prstGeom>
          <a:noFill/>
        </p:spPr>
        <p:txBody>
          <a:bodyPr wrap="square" rtlCol="0">
            <a:spAutoFit/>
          </a:bodyPr>
          <a:lstStyle/>
          <a:p>
            <a:r>
              <a:rPr lang="zh-CN" altLang="en-US" dirty="0"/>
              <a:t>数值型数据泛化树示例</a:t>
            </a:r>
          </a:p>
        </p:txBody>
      </p:sp>
      <p:pic>
        <p:nvPicPr>
          <p:cNvPr id="12" name="图片 11" descr="分类型数据泛化示例"/>
          <p:cNvPicPr>
            <a:picLocks noChangeAspect="1"/>
          </p:cNvPicPr>
          <p:nvPr/>
        </p:nvPicPr>
        <p:blipFill>
          <a:blip r:embed="rId4"/>
          <a:stretch>
            <a:fillRect/>
          </a:stretch>
        </p:blipFill>
        <p:spPr>
          <a:xfrm>
            <a:off x="7831058" y="2314620"/>
            <a:ext cx="3943350" cy="2343150"/>
          </a:xfrm>
          <a:prstGeom prst="rect">
            <a:avLst/>
          </a:prstGeom>
        </p:spPr>
      </p:pic>
      <p:sp>
        <p:nvSpPr>
          <p:cNvPr id="13" name="文本框 12"/>
          <p:cNvSpPr txBox="1"/>
          <p:nvPr/>
        </p:nvSpPr>
        <p:spPr>
          <a:xfrm>
            <a:off x="8644493" y="4697775"/>
            <a:ext cx="2635250" cy="368300"/>
          </a:xfrm>
          <a:prstGeom prst="rect">
            <a:avLst/>
          </a:prstGeom>
          <a:noFill/>
        </p:spPr>
        <p:txBody>
          <a:bodyPr wrap="square" rtlCol="0">
            <a:spAutoFit/>
          </a:bodyPr>
          <a:lstStyle/>
          <a:p>
            <a:r>
              <a:rPr lang="zh-CN" altLang="en-US" dirty="0"/>
              <a:t>分类型数据泛化树示例</a:t>
            </a:r>
          </a:p>
        </p:txBody>
      </p:sp>
      <p:sp>
        <p:nvSpPr>
          <p:cNvPr id="7" name="文本框 6">
            <a:extLst>
              <a:ext uri="{FF2B5EF4-FFF2-40B4-BE49-F238E27FC236}">
                <a16:creationId xmlns:a16="http://schemas.microsoft.com/office/drawing/2014/main" id="{0619B098-C664-4EF5-9A78-FAF86A531903}"/>
              </a:ext>
            </a:extLst>
          </p:cNvPr>
          <p:cNvSpPr txBox="1"/>
          <p:nvPr/>
        </p:nvSpPr>
        <p:spPr>
          <a:xfrm>
            <a:off x="210025" y="3121766"/>
            <a:ext cx="2512381"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底层的取值可以泛化为高层的取值，树中每层的取值构成一个泛化域。</a:t>
            </a:r>
          </a:p>
        </p:txBody>
      </p:sp>
      <p:sp>
        <p:nvSpPr>
          <p:cNvPr id="17" name="箭头: 右 16">
            <a:extLst>
              <a:ext uri="{FF2B5EF4-FFF2-40B4-BE49-F238E27FC236}">
                <a16:creationId xmlns:a16="http://schemas.microsoft.com/office/drawing/2014/main" id="{C31D01E4-BB71-40ED-8F83-47742AD1759F}"/>
              </a:ext>
            </a:extLst>
          </p:cNvPr>
          <p:cNvSpPr/>
          <p:nvPr/>
        </p:nvSpPr>
        <p:spPr>
          <a:xfrm rot="16200000">
            <a:off x="1895483" y="3359294"/>
            <a:ext cx="2635250" cy="52687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76FC6EC-18E7-4DAF-B636-4A27F2CBD1C2}"/>
              </a:ext>
            </a:extLst>
          </p:cNvPr>
          <p:cNvSpPr txBox="1"/>
          <p:nvPr/>
        </p:nvSpPr>
        <p:spPr>
          <a:xfrm>
            <a:off x="1502639" y="4490506"/>
            <a:ext cx="1261234"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取值具体</a:t>
            </a:r>
          </a:p>
        </p:txBody>
      </p:sp>
      <p:sp>
        <p:nvSpPr>
          <p:cNvPr id="21" name="文本框 20">
            <a:extLst>
              <a:ext uri="{FF2B5EF4-FFF2-40B4-BE49-F238E27FC236}">
                <a16:creationId xmlns:a16="http://schemas.microsoft.com/office/drawing/2014/main" id="{482944D3-D693-4BD9-A971-6E7A54B3F2C0}"/>
              </a:ext>
            </a:extLst>
          </p:cNvPr>
          <p:cNvSpPr txBox="1"/>
          <p:nvPr/>
        </p:nvSpPr>
        <p:spPr>
          <a:xfrm>
            <a:off x="1502639" y="2305105"/>
            <a:ext cx="1219767"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取值模糊</a:t>
            </a:r>
          </a:p>
        </p:txBody>
      </p:sp>
      <p:sp>
        <p:nvSpPr>
          <p:cNvPr id="8" name="椭圆 7">
            <a:extLst>
              <a:ext uri="{FF2B5EF4-FFF2-40B4-BE49-F238E27FC236}">
                <a16:creationId xmlns:a16="http://schemas.microsoft.com/office/drawing/2014/main" id="{1F66631F-5BA3-413A-9E1E-F6251C1BF909}"/>
              </a:ext>
            </a:extLst>
          </p:cNvPr>
          <p:cNvSpPr/>
          <p:nvPr/>
        </p:nvSpPr>
        <p:spPr>
          <a:xfrm>
            <a:off x="7804475" y="3048216"/>
            <a:ext cx="3990975"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D303A93E-F80B-40E4-8D3A-94F3CFDBFB4E}"/>
              </a:ext>
            </a:extLst>
          </p:cNvPr>
          <p:cNvCxnSpPr>
            <a:cxnSpLocks/>
          </p:cNvCxnSpPr>
          <p:nvPr/>
        </p:nvCxnSpPr>
        <p:spPr>
          <a:xfrm flipH="1" flipV="1">
            <a:off x="8032216" y="2076688"/>
            <a:ext cx="140460" cy="1135305"/>
          </a:xfrm>
          <a:prstGeom prst="straightConnector1">
            <a:avLst/>
          </a:prstGeom>
          <a:ln w="28575">
            <a:solidFill>
              <a:schemeClr val="accent1"/>
            </a:solidFill>
            <a:headEnd w="lg" len="lg"/>
            <a:tailEnd type="arrow" w="lg"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E42F389-8194-4F25-B141-32CBDFB6DCA6}"/>
              </a:ext>
            </a:extLst>
          </p:cNvPr>
          <p:cNvSpPr txBox="1"/>
          <p:nvPr/>
        </p:nvSpPr>
        <p:spPr>
          <a:xfrm>
            <a:off x="6381329" y="1632961"/>
            <a:ext cx="262525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泛化域</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法国，英国</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0455A6EE-A721-417E-91BB-106C8DE2A26B}"/>
              </a:ext>
            </a:extLst>
          </p:cNvPr>
          <p:cNvCxnSpPr>
            <a:cxnSpLocks/>
          </p:cNvCxnSpPr>
          <p:nvPr/>
        </p:nvCxnSpPr>
        <p:spPr>
          <a:xfrm flipH="1">
            <a:off x="8151495" y="4549628"/>
            <a:ext cx="327617" cy="1065222"/>
          </a:xfrm>
          <a:prstGeom prst="straightConnector1">
            <a:avLst/>
          </a:prstGeom>
          <a:ln w="28575">
            <a:solidFill>
              <a:schemeClr val="accent1"/>
            </a:solidFill>
            <a:headEnd w="lg" len="lg"/>
            <a:tailEnd type="arrow" w="lg"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21B3BE88-AD27-4076-93A0-CF99B35AE9FB}"/>
              </a:ext>
            </a:extLst>
          </p:cNvPr>
          <p:cNvSpPr/>
          <p:nvPr/>
        </p:nvSpPr>
        <p:spPr>
          <a:xfrm>
            <a:off x="7749868" y="3923971"/>
            <a:ext cx="4189922"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07C7264-1DAB-42AD-B4F0-CE6AB4C87467}"/>
              </a:ext>
            </a:extLst>
          </p:cNvPr>
          <p:cNvSpPr txBox="1"/>
          <p:nvPr/>
        </p:nvSpPr>
        <p:spPr>
          <a:xfrm>
            <a:off x="6287165" y="5842757"/>
            <a:ext cx="427726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泛化域</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巴黎，里昂，伦敦，爱丁堡</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27" name="直接箭头连接符 26">
            <a:extLst>
              <a:ext uri="{FF2B5EF4-FFF2-40B4-BE49-F238E27FC236}">
                <a16:creationId xmlns:a16="http://schemas.microsoft.com/office/drawing/2014/main" id="{023B6751-AD1D-4ABB-9E79-305DAA9EAFC4}"/>
              </a:ext>
            </a:extLst>
          </p:cNvPr>
          <p:cNvCxnSpPr>
            <a:cxnSpLocks/>
          </p:cNvCxnSpPr>
          <p:nvPr/>
        </p:nvCxnSpPr>
        <p:spPr>
          <a:xfrm flipV="1">
            <a:off x="10042360" y="1849181"/>
            <a:ext cx="129376" cy="455014"/>
          </a:xfrm>
          <a:prstGeom prst="straightConnector1">
            <a:avLst/>
          </a:prstGeom>
          <a:ln w="28575">
            <a:solidFill>
              <a:schemeClr val="accent1"/>
            </a:solidFill>
            <a:headEnd w="lg" len="lg"/>
            <a:tailEnd type="arrow" w="lg" len="med"/>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749C40A7-BCF6-48C7-BBAF-15BD4261539A}"/>
              </a:ext>
            </a:extLst>
          </p:cNvPr>
          <p:cNvSpPr/>
          <p:nvPr/>
        </p:nvSpPr>
        <p:spPr>
          <a:xfrm>
            <a:off x="9060546" y="2354625"/>
            <a:ext cx="1571348" cy="4701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7430066-7167-47FD-A2ED-C6377868DEF7}"/>
              </a:ext>
            </a:extLst>
          </p:cNvPr>
          <p:cNvSpPr txBox="1"/>
          <p:nvPr/>
        </p:nvSpPr>
        <p:spPr>
          <a:xfrm>
            <a:off x="9269978" y="1403610"/>
            <a:ext cx="2478676"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泛化域</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欧洲</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33" name="直接箭头连接符 32">
            <a:extLst>
              <a:ext uri="{FF2B5EF4-FFF2-40B4-BE49-F238E27FC236}">
                <a16:creationId xmlns:a16="http://schemas.microsoft.com/office/drawing/2014/main" id="{A1D875C8-DDBA-4BF6-84F5-4E45AAE8F473}"/>
              </a:ext>
            </a:extLst>
          </p:cNvPr>
          <p:cNvCxnSpPr>
            <a:cxnSpLocks/>
          </p:cNvCxnSpPr>
          <p:nvPr/>
        </p:nvCxnSpPr>
        <p:spPr>
          <a:xfrm flipH="1">
            <a:off x="3758893" y="4549627"/>
            <a:ext cx="311726" cy="1087695"/>
          </a:xfrm>
          <a:prstGeom prst="straightConnector1">
            <a:avLst/>
          </a:prstGeom>
          <a:ln w="28575">
            <a:solidFill>
              <a:schemeClr val="accent1"/>
            </a:solidFill>
            <a:headEnd w="lg" len="lg"/>
            <a:tailEnd type="arrow" w="lg" len="med"/>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3DBE97F1-192C-4486-8400-70E5E26A7956}"/>
              </a:ext>
            </a:extLst>
          </p:cNvPr>
          <p:cNvSpPr txBox="1"/>
          <p:nvPr/>
        </p:nvSpPr>
        <p:spPr>
          <a:xfrm>
            <a:off x="2763873" y="5842757"/>
            <a:ext cx="2295268"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底层的取值最具体</a:t>
            </a:r>
          </a:p>
        </p:txBody>
      </p:sp>
      <p:cxnSp>
        <p:nvCxnSpPr>
          <p:cNvPr id="38" name="直接箭头连接符 37">
            <a:extLst>
              <a:ext uri="{FF2B5EF4-FFF2-40B4-BE49-F238E27FC236}">
                <a16:creationId xmlns:a16="http://schemas.microsoft.com/office/drawing/2014/main" id="{FEBBDE5E-019B-4C9F-B37E-561DA3DE498B}"/>
              </a:ext>
            </a:extLst>
          </p:cNvPr>
          <p:cNvCxnSpPr>
            <a:cxnSpLocks/>
          </p:cNvCxnSpPr>
          <p:nvPr/>
        </p:nvCxnSpPr>
        <p:spPr>
          <a:xfrm flipH="1" flipV="1">
            <a:off x="4996362" y="1969101"/>
            <a:ext cx="349194" cy="468678"/>
          </a:xfrm>
          <a:prstGeom prst="straightConnector1">
            <a:avLst/>
          </a:prstGeom>
          <a:ln w="28575">
            <a:solidFill>
              <a:schemeClr val="accent1"/>
            </a:solidFill>
            <a:headEnd w="lg" len="lg"/>
            <a:tailEnd type="arrow" w="lg"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B449438-C1AC-4FCC-AAFA-70F35A6B6749}"/>
              </a:ext>
            </a:extLst>
          </p:cNvPr>
          <p:cNvSpPr txBox="1"/>
          <p:nvPr/>
        </p:nvSpPr>
        <p:spPr>
          <a:xfrm>
            <a:off x="3509871" y="1493834"/>
            <a:ext cx="213067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顶层的取值最模糊</a:t>
            </a:r>
          </a:p>
        </p:txBody>
      </p:sp>
      <p:sp>
        <p:nvSpPr>
          <p:cNvPr id="25" name="文本框 24">
            <a:extLst>
              <a:ext uri="{FF2B5EF4-FFF2-40B4-BE49-F238E27FC236}">
                <a16:creationId xmlns:a16="http://schemas.microsoft.com/office/drawing/2014/main" id="{9EFDD52C-8216-4F9F-B094-54F7C7E9FF76}"/>
              </a:ext>
            </a:extLst>
          </p:cNvPr>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泛化</a:t>
            </a:r>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7622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sp>
        <p:nvSpPr>
          <p:cNvPr id="3" name="文本框 2"/>
          <p:cNvSpPr txBox="1"/>
          <p:nvPr/>
        </p:nvSpPr>
        <p:spPr>
          <a:xfrm>
            <a:off x="2448333" y="2830112"/>
            <a:ext cx="2808863"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将一个给定的属性域泛化为一般域，将准标识符属性值从底层开始同时向上泛化，一层层泛化直到满足隐私保护要求，然后同时停止泛化。</a:t>
            </a:r>
            <a:endParaRPr lang="en-US" altLang="zh-CN"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2849D4E-1517-4238-83A0-33B2BAD6B367}"/>
              </a:ext>
            </a:extLst>
          </p:cNvPr>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泛化</a:t>
            </a:r>
            <a:endParaRPr dirty="0">
              <a:latin typeface="微软雅黑" panose="020B0503020204020204" pitchFamily="34" charset="-122"/>
              <a:ea typeface="微软雅黑" panose="020B0503020204020204" pitchFamily="34" charset="-122"/>
            </a:endParaRPr>
          </a:p>
        </p:txBody>
      </p:sp>
      <p:sp>
        <p:nvSpPr>
          <p:cNvPr id="7" name="圆角矩形 4">
            <a:extLst>
              <a:ext uri="{FF2B5EF4-FFF2-40B4-BE49-F238E27FC236}">
                <a16:creationId xmlns:a16="http://schemas.microsoft.com/office/drawing/2014/main" id="{5B2B50C4-4E05-4328-A9E2-E455DAF51146}"/>
              </a:ext>
            </a:extLst>
          </p:cNvPr>
          <p:cNvSpPr/>
          <p:nvPr/>
        </p:nvSpPr>
        <p:spPr>
          <a:xfrm>
            <a:off x="538480" y="3530655"/>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泛化</a:t>
            </a:r>
          </a:p>
        </p:txBody>
      </p:sp>
      <p:sp>
        <p:nvSpPr>
          <p:cNvPr id="8" name="左大括号 7">
            <a:extLst>
              <a:ext uri="{FF2B5EF4-FFF2-40B4-BE49-F238E27FC236}">
                <a16:creationId xmlns:a16="http://schemas.microsoft.com/office/drawing/2014/main" id="{88E1D045-2BA0-4A79-803C-880BD1EB1D6A}"/>
              </a:ext>
            </a:extLst>
          </p:cNvPr>
          <p:cNvSpPr/>
          <p:nvPr/>
        </p:nvSpPr>
        <p:spPr>
          <a:xfrm>
            <a:off x="1836599" y="2353077"/>
            <a:ext cx="568618" cy="345532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圆角矩形 4">
            <a:extLst>
              <a:ext uri="{FF2B5EF4-FFF2-40B4-BE49-F238E27FC236}">
                <a16:creationId xmlns:a16="http://schemas.microsoft.com/office/drawing/2014/main" id="{26209E0A-C1F8-4458-A3BB-81A0C31C1475}"/>
              </a:ext>
            </a:extLst>
          </p:cNvPr>
          <p:cNvSpPr/>
          <p:nvPr/>
        </p:nvSpPr>
        <p:spPr>
          <a:xfrm>
            <a:off x="2604203" y="1920520"/>
            <a:ext cx="2444321"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域泛化（或全局泛化）</a:t>
            </a:r>
          </a:p>
        </p:txBody>
      </p:sp>
      <p:sp>
        <p:nvSpPr>
          <p:cNvPr id="10" name="圆角矩形 4">
            <a:extLst>
              <a:ext uri="{FF2B5EF4-FFF2-40B4-BE49-F238E27FC236}">
                <a16:creationId xmlns:a16="http://schemas.microsoft.com/office/drawing/2014/main" id="{FE2BD34A-497E-4FFB-B004-9A94F8CBE4F6}"/>
              </a:ext>
            </a:extLst>
          </p:cNvPr>
          <p:cNvSpPr/>
          <p:nvPr/>
        </p:nvSpPr>
        <p:spPr>
          <a:xfrm>
            <a:off x="2604203" y="5490157"/>
            <a:ext cx="2652993"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值泛化（或局部泛化</a:t>
            </a:r>
          </a:p>
        </p:txBody>
      </p:sp>
      <p:sp>
        <p:nvSpPr>
          <p:cNvPr id="11" name="左大括号 10">
            <a:extLst>
              <a:ext uri="{FF2B5EF4-FFF2-40B4-BE49-F238E27FC236}">
                <a16:creationId xmlns:a16="http://schemas.microsoft.com/office/drawing/2014/main" id="{C61684DA-EEF7-4D74-95A2-E63EFE8C2175}"/>
              </a:ext>
            </a:extLst>
          </p:cNvPr>
          <p:cNvSpPr/>
          <p:nvPr/>
        </p:nvSpPr>
        <p:spPr>
          <a:xfrm>
            <a:off x="5257196" y="1835532"/>
            <a:ext cx="568618" cy="3455323"/>
          </a:xfrm>
          <a:prstGeom prst="leftBrace">
            <a:avLst>
              <a:gd name="adj1" fmla="val 8333"/>
              <a:gd name="adj2" fmla="val 1819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2" name="圆角矩形 4">
            <a:extLst>
              <a:ext uri="{FF2B5EF4-FFF2-40B4-BE49-F238E27FC236}">
                <a16:creationId xmlns:a16="http://schemas.microsoft.com/office/drawing/2014/main" id="{B8C15DB9-1C90-4493-8D12-E4E2FAE29E51}"/>
              </a:ext>
            </a:extLst>
          </p:cNvPr>
          <p:cNvSpPr/>
          <p:nvPr/>
        </p:nvSpPr>
        <p:spPr>
          <a:xfrm>
            <a:off x="5923700" y="1506577"/>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全域泛化</a:t>
            </a:r>
          </a:p>
        </p:txBody>
      </p:sp>
      <p:sp>
        <p:nvSpPr>
          <p:cNvPr id="13" name="圆角矩形 4">
            <a:extLst>
              <a:ext uri="{FF2B5EF4-FFF2-40B4-BE49-F238E27FC236}">
                <a16:creationId xmlns:a16="http://schemas.microsoft.com/office/drawing/2014/main" id="{4926AF95-8663-4ADF-A920-9369EB893DC7}"/>
              </a:ext>
            </a:extLst>
          </p:cNvPr>
          <p:cNvSpPr/>
          <p:nvPr/>
        </p:nvSpPr>
        <p:spPr>
          <a:xfrm>
            <a:off x="5923700" y="3164822"/>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子树泛化</a:t>
            </a:r>
          </a:p>
        </p:txBody>
      </p:sp>
      <p:sp>
        <p:nvSpPr>
          <p:cNvPr id="14" name="圆角矩形 4">
            <a:extLst>
              <a:ext uri="{FF2B5EF4-FFF2-40B4-BE49-F238E27FC236}">
                <a16:creationId xmlns:a16="http://schemas.microsoft.com/office/drawing/2014/main" id="{E28F583A-00B0-481B-B723-96F557166582}"/>
              </a:ext>
            </a:extLst>
          </p:cNvPr>
          <p:cNvSpPr/>
          <p:nvPr/>
        </p:nvSpPr>
        <p:spPr>
          <a:xfrm>
            <a:off x="5923700" y="4880490"/>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兄弟节点泛化</a:t>
            </a:r>
          </a:p>
        </p:txBody>
      </p:sp>
      <p:sp>
        <p:nvSpPr>
          <p:cNvPr id="15" name="文本框 14">
            <a:extLst>
              <a:ext uri="{FF2B5EF4-FFF2-40B4-BE49-F238E27FC236}">
                <a16:creationId xmlns:a16="http://schemas.microsoft.com/office/drawing/2014/main" id="{C7263F7D-7ABA-4F71-BC50-F502EE9DAFC8}"/>
              </a:ext>
            </a:extLst>
          </p:cNvPr>
          <p:cNvSpPr txBox="1"/>
          <p:nvPr/>
        </p:nvSpPr>
        <p:spPr>
          <a:xfrm>
            <a:off x="7587260" y="1597353"/>
            <a:ext cx="400238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某个属性的全部值必须在同一层上进行泛化</a:t>
            </a:r>
            <a:endParaRPr lang="en-US" altLang="zh-CN"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5070EE9-311F-4295-BB64-D17F327EFCEF}"/>
              </a:ext>
            </a:extLst>
          </p:cNvPr>
          <p:cNvSpPr txBox="1"/>
          <p:nvPr/>
        </p:nvSpPr>
        <p:spPr>
          <a:xfrm>
            <a:off x="7587260" y="3275094"/>
            <a:ext cx="400238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泛化树中的同一个父亲节点下的所有孩子节点全部泛化或者全部不泛化</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D4048F6-77C0-40AE-9F50-CC15F7B04F94}"/>
              </a:ext>
            </a:extLst>
          </p:cNvPr>
          <p:cNvSpPr txBox="1"/>
          <p:nvPr/>
        </p:nvSpPr>
        <p:spPr>
          <a:xfrm>
            <a:off x="7587260" y="4760822"/>
            <a:ext cx="400238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在同一个父亲节点下，如果对部分孩子节点进行泛化，那么其他兄弟节点不要求泛化，父亲节点只能代替泛化了的孩子节点</a:t>
            </a:r>
            <a:endParaRPr lang="en-US" altLang="zh-CN"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A9C46F75-F05E-485C-A820-DA9BD2961591}"/>
              </a:ext>
            </a:extLst>
          </p:cNvPr>
          <p:cNvPicPr>
            <a:picLocks noChangeAspect="1"/>
          </p:cNvPicPr>
          <p:nvPr/>
        </p:nvPicPr>
        <p:blipFill>
          <a:blip r:embed="rId3"/>
          <a:stretch>
            <a:fillRect/>
          </a:stretch>
        </p:blipFill>
        <p:spPr>
          <a:xfrm>
            <a:off x="2473207" y="4594909"/>
            <a:ext cx="442388" cy="442388"/>
          </a:xfrm>
          <a:prstGeom prst="rect">
            <a:avLst/>
          </a:prstGeom>
        </p:spPr>
      </p:pic>
      <p:sp>
        <p:nvSpPr>
          <p:cNvPr id="20" name="文本框 19">
            <a:extLst>
              <a:ext uri="{FF2B5EF4-FFF2-40B4-BE49-F238E27FC236}">
                <a16:creationId xmlns:a16="http://schemas.microsoft.com/office/drawing/2014/main" id="{132BA1BB-84A8-4CE8-B1FE-1F0776DCB6F9}"/>
              </a:ext>
            </a:extLst>
          </p:cNvPr>
          <p:cNvSpPr txBox="1"/>
          <p:nvPr/>
        </p:nvSpPr>
        <p:spPr>
          <a:xfrm>
            <a:off x="2983585" y="4624541"/>
            <a:ext cx="1800593"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信息损失太大</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sp>
        <p:nvSpPr>
          <p:cNvPr id="5" name="文本框 4">
            <a:extLst>
              <a:ext uri="{FF2B5EF4-FFF2-40B4-BE49-F238E27FC236}">
                <a16:creationId xmlns:a16="http://schemas.microsoft.com/office/drawing/2014/main" id="{B6CBC761-E4D0-4B14-8A10-460DD6A738A2}"/>
              </a:ext>
            </a:extLst>
          </p:cNvPr>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泛化</a:t>
            </a:r>
            <a:endParaRPr dirty="0">
              <a:latin typeface="微软雅黑" panose="020B0503020204020204" pitchFamily="34" charset="-122"/>
              <a:ea typeface="微软雅黑" panose="020B0503020204020204" pitchFamily="34" charset="-122"/>
            </a:endParaRPr>
          </a:p>
        </p:txBody>
      </p:sp>
      <p:sp>
        <p:nvSpPr>
          <p:cNvPr id="7" name="圆角矩形 4">
            <a:extLst>
              <a:ext uri="{FF2B5EF4-FFF2-40B4-BE49-F238E27FC236}">
                <a16:creationId xmlns:a16="http://schemas.microsoft.com/office/drawing/2014/main" id="{87A9C699-D4D4-4062-8AE8-B7773B1F7F5C}"/>
              </a:ext>
            </a:extLst>
          </p:cNvPr>
          <p:cNvSpPr/>
          <p:nvPr/>
        </p:nvSpPr>
        <p:spPr>
          <a:xfrm>
            <a:off x="447071" y="2635782"/>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泛化</a:t>
            </a:r>
          </a:p>
        </p:txBody>
      </p:sp>
      <p:sp>
        <p:nvSpPr>
          <p:cNvPr id="8" name="左大括号 7">
            <a:extLst>
              <a:ext uri="{FF2B5EF4-FFF2-40B4-BE49-F238E27FC236}">
                <a16:creationId xmlns:a16="http://schemas.microsoft.com/office/drawing/2014/main" id="{8107949A-22A3-4E94-8020-A3BF773B6995}"/>
              </a:ext>
            </a:extLst>
          </p:cNvPr>
          <p:cNvSpPr/>
          <p:nvPr/>
        </p:nvSpPr>
        <p:spPr>
          <a:xfrm>
            <a:off x="1836599" y="1918070"/>
            <a:ext cx="568618" cy="22633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圆角矩形 4">
            <a:extLst>
              <a:ext uri="{FF2B5EF4-FFF2-40B4-BE49-F238E27FC236}">
                <a16:creationId xmlns:a16="http://schemas.microsoft.com/office/drawing/2014/main" id="{DEF914E6-0D3F-4200-AAB2-F825D4D91904}"/>
              </a:ext>
            </a:extLst>
          </p:cNvPr>
          <p:cNvSpPr/>
          <p:nvPr/>
        </p:nvSpPr>
        <p:spPr>
          <a:xfrm>
            <a:off x="2604203" y="1485513"/>
            <a:ext cx="2444321"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域泛化（或全局泛化）</a:t>
            </a:r>
          </a:p>
        </p:txBody>
      </p:sp>
      <p:sp>
        <p:nvSpPr>
          <p:cNvPr id="10" name="圆角矩形 4">
            <a:extLst>
              <a:ext uri="{FF2B5EF4-FFF2-40B4-BE49-F238E27FC236}">
                <a16:creationId xmlns:a16="http://schemas.microsoft.com/office/drawing/2014/main" id="{D52C2A69-3EEF-4269-BE39-87408B7B72E0}"/>
              </a:ext>
            </a:extLst>
          </p:cNvPr>
          <p:cNvSpPr/>
          <p:nvPr/>
        </p:nvSpPr>
        <p:spPr>
          <a:xfrm>
            <a:off x="2604203" y="3722734"/>
            <a:ext cx="2652993"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值泛化（或局部泛化</a:t>
            </a:r>
          </a:p>
        </p:txBody>
      </p:sp>
      <p:sp>
        <p:nvSpPr>
          <p:cNvPr id="14" name="左大括号 13">
            <a:extLst>
              <a:ext uri="{FF2B5EF4-FFF2-40B4-BE49-F238E27FC236}">
                <a16:creationId xmlns:a16="http://schemas.microsoft.com/office/drawing/2014/main" id="{251A8A4A-0D12-4310-AD87-B37A3CB4DC03}"/>
              </a:ext>
            </a:extLst>
          </p:cNvPr>
          <p:cNvSpPr/>
          <p:nvPr/>
        </p:nvSpPr>
        <p:spPr>
          <a:xfrm>
            <a:off x="5456182" y="2121053"/>
            <a:ext cx="568618" cy="3455323"/>
          </a:xfrm>
          <a:prstGeom prst="leftBrace">
            <a:avLst>
              <a:gd name="adj1" fmla="val 8333"/>
              <a:gd name="adj2" fmla="val 5884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C851841-C2D1-46A2-A33C-13EA55C6104A}"/>
              </a:ext>
            </a:extLst>
          </p:cNvPr>
          <p:cNvSpPr txBox="1"/>
          <p:nvPr/>
        </p:nvSpPr>
        <p:spPr>
          <a:xfrm>
            <a:off x="2604203" y="4699213"/>
            <a:ext cx="2808863"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指将原始属性域中的每个值直接泛化成一般域中的唯一值，将准标识符属性值从底层向上泛化，但是可以泛化到不同的层次。</a:t>
            </a:r>
            <a:endParaRPr lang="en-US" altLang="zh-CN" dirty="0">
              <a:latin typeface="微软雅黑" panose="020B0503020204020204" pitchFamily="34" charset="-122"/>
              <a:ea typeface="微软雅黑" panose="020B0503020204020204" pitchFamily="34" charset="-122"/>
            </a:endParaRPr>
          </a:p>
        </p:txBody>
      </p:sp>
      <p:sp>
        <p:nvSpPr>
          <p:cNvPr id="16" name="圆角矩形 4">
            <a:extLst>
              <a:ext uri="{FF2B5EF4-FFF2-40B4-BE49-F238E27FC236}">
                <a16:creationId xmlns:a16="http://schemas.microsoft.com/office/drawing/2014/main" id="{CF4759A4-0CF6-4484-B4D3-671B2805B66B}"/>
              </a:ext>
            </a:extLst>
          </p:cNvPr>
          <p:cNvSpPr/>
          <p:nvPr/>
        </p:nvSpPr>
        <p:spPr>
          <a:xfrm>
            <a:off x="6096000" y="1793259"/>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单元泛化</a:t>
            </a:r>
          </a:p>
        </p:txBody>
      </p:sp>
      <p:sp>
        <p:nvSpPr>
          <p:cNvPr id="17" name="圆角矩形 4">
            <a:extLst>
              <a:ext uri="{FF2B5EF4-FFF2-40B4-BE49-F238E27FC236}">
                <a16:creationId xmlns:a16="http://schemas.microsoft.com/office/drawing/2014/main" id="{154F8151-2433-4009-BDFE-6F78FC8AA1F2}"/>
              </a:ext>
            </a:extLst>
          </p:cNvPr>
          <p:cNvSpPr/>
          <p:nvPr/>
        </p:nvSpPr>
        <p:spPr>
          <a:xfrm>
            <a:off x="6167202" y="4887139"/>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多维泛化</a:t>
            </a:r>
          </a:p>
        </p:txBody>
      </p:sp>
      <p:sp>
        <p:nvSpPr>
          <p:cNvPr id="18" name="文本框 17">
            <a:extLst>
              <a:ext uri="{FF2B5EF4-FFF2-40B4-BE49-F238E27FC236}">
                <a16:creationId xmlns:a16="http://schemas.microsoft.com/office/drawing/2014/main" id="{3F7198B5-B1E2-49F9-AA80-F7CE7B22CFFA}"/>
              </a:ext>
            </a:extLst>
          </p:cNvPr>
          <p:cNvSpPr txBox="1"/>
          <p:nvPr/>
        </p:nvSpPr>
        <p:spPr>
          <a:xfrm>
            <a:off x="7587260" y="1920518"/>
            <a:ext cx="400238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对某个属性的一部分值进行泛化，另一部份值保持不变</a:t>
            </a:r>
            <a:endParaRPr lang="en-US" altLang="zh-CN"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4922689-A2FB-42DB-A4DC-5C6F4AD014C0}"/>
              </a:ext>
            </a:extLst>
          </p:cNvPr>
          <p:cNvSpPr txBox="1"/>
          <p:nvPr/>
        </p:nvSpPr>
        <p:spPr>
          <a:xfrm>
            <a:off x="7587260" y="4700916"/>
            <a:ext cx="400238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对多个属性的值同时泛化，只需要对不符合限制要求的等价类进行泛化，要求一个等价类中所有记录都泛化成相同的值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793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944782BA-88B0-48A3-BDB4-06C44D1CB695}"/>
              </a:ext>
            </a:extLst>
          </p:cNvPr>
          <p:cNvSpPr/>
          <p:nvPr/>
        </p:nvSpPr>
        <p:spPr>
          <a:xfrm>
            <a:off x="1267392" y="1804847"/>
            <a:ext cx="8971555" cy="1550504"/>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5.2.2 匿名化方法</a:t>
            </a:r>
          </a:p>
        </p:txBody>
      </p:sp>
      <p:sp>
        <p:nvSpPr>
          <p:cNvPr id="5" name="文本框 4">
            <a:extLst>
              <a:ext uri="{FF2B5EF4-FFF2-40B4-BE49-F238E27FC236}">
                <a16:creationId xmlns:a16="http://schemas.microsoft.com/office/drawing/2014/main" id="{71A7B070-2A77-4B47-BDB8-678C8DA2D63B}"/>
              </a:ext>
            </a:extLst>
          </p:cNvPr>
          <p:cNvSpPr txBox="1"/>
          <p:nvPr/>
        </p:nvSpPr>
        <p:spPr>
          <a:xfrm>
            <a:off x="538480" y="115125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抑制</a:t>
            </a:r>
            <a:endParaRPr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0130544-B2FF-43D4-95D1-F030F1B935E9}"/>
              </a:ext>
            </a:extLst>
          </p:cNvPr>
          <p:cNvSpPr txBox="1"/>
          <p:nvPr/>
        </p:nvSpPr>
        <p:spPr>
          <a:xfrm>
            <a:off x="2165801" y="2241822"/>
            <a:ext cx="7174735"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抑制，又称隐藏、隐匿，是将准标识符属性值从数据集中直接删除或者用诸如“*”之类的代表不确定值的符号来代替，与泛化结合使用。</a:t>
            </a:r>
            <a:endParaRPr lang="en-US" altLang="zh-CN" dirty="0">
              <a:latin typeface="微软雅黑" panose="020B0503020204020204" pitchFamily="34" charset="-122"/>
              <a:ea typeface="微软雅黑" panose="020B0503020204020204" pitchFamily="34" charset="-122"/>
            </a:endParaRPr>
          </a:p>
        </p:txBody>
      </p:sp>
      <p:sp>
        <p:nvSpPr>
          <p:cNvPr id="10" name="圆角矩形 4">
            <a:extLst>
              <a:ext uri="{FF2B5EF4-FFF2-40B4-BE49-F238E27FC236}">
                <a16:creationId xmlns:a16="http://schemas.microsoft.com/office/drawing/2014/main" id="{6E1A23B8-59FA-4AA3-8323-A94F9DA97D86}"/>
              </a:ext>
            </a:extLst>
          </p:cNvPr>
          <p:cNvSpPr/>
          <p:nvPr/>
        </p:nvSpPr>
        <p:spPr>
          <a:xfrm>
            <a:off x="918348" y="4802759"/>
            <a:ext cx="1190542" cy="827885"/>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泛化</a:t>
            </a:r>
          </a:p>
        </p:txBody>
      </p:sp>
      <p:sp>
        <p:nvSpPr>
          <p:cNvPr id="11" name="左大括号 10">
            <a:extLst>
              <a:ext uri="{FF2B5EF4-FFF2-40B4-BE49-F238E27FC236}">
                <a16:creationId xmlns:a16="http://schemas.microsoft.com/office/drawing/2014/main" id="{2EAB5F22-B041-4B59-9AB7-734842D80E19}"/>
              </a:ext>
            </a:extLst>
          </p:cNvPr>
          <p:cNvSpPr/>
          <p:nvPr/>
        </p:nvSpPr>
        <p:spPr>
          <a:xfrm>
            <a:off x="2204153" y="4410443"/>
            <a:ext cx="568618" cy="18155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圆角矩形 4">
            <a:extLst>
              <a:ext uri="{FF2B5EF4-FFF2-40B4-BE49-F238E27FC236}">
                <a16:creationId xmlns:a16="http://schemas.microsoft.com/office/drawing/2014/main" id="{E9575B4B-90C7-464D-9DEE-C31DD231979B}"/>
              </a:ext>
            </a:extLst>
          </p:cNvPr>
          <p:cNvSpPr/>
          <p:nvPr/>
        </p:nvSpPr>
        <p:spPr>
          <a:xfrm>
            <a:off x="2951046" y="3923343"/>
            <a:ext cx="1232072" cy="816049"/>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记录抑制</a:t>
            </a:r>
          </a:p>
        </p:txBody>
      </p:sp>
      <p:sp>
        <p:nvSpPr>
          <p:cNvPr id="16" name="圆角矩形 4">
            <a:extLst>
              <a:ext uri="{FF2B5EF4-FFF2-40B4-BE49-F238E27FC236}">
                <a16:creationId xmlns:a16="http://schemas.microsoft.com/office/drawing/2014/main" id="{B16E285D-5156-4113-8D16-31BAF6AE5A3C}"/>
              </a:ext>
            </a:extLst>
          </p:cNvPr>
          <p:cNvSpPr/>
          <p:nvPr/>
        </p:nvSpPr>
        <p:spPr>
          <a:xfrm>
            <a:off x="2951046" y="4910210"/>
            <a:ext cx="1232072" cy="816049"/>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值抑制</a:t>
            </a:r>
          </a:p>
        </p:txBody>
      </p:sp>
      <p:sp>
        <p:nvSpPr>
          <p:cNvPr id="17" name="圆角矩形 4">
            <a:extLst>
              <a:ext uri="{FF2B5EF4-FFF2-40B4-BE49-F238E27FC236}">
                <a16:creationId xmlns:a16="http://schemas.microsoft.com/office/drawing/2014/main" id="{B4BDF4AA-664E-4FC0-81F8-B1E42B9426C0}"/>
              </a:ext>
            </a:extLst>
          </p:cNvPr>
          <p:cNvSpPr/>
          <p:nvPr/>
        </p:nvSpPr>
        <p:spPr>
          <a:xfrm>
            <a:off x="2951046" y="5905426"/>
            <a:ext cx="1232072" cy="816049"/>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单元抑制</a:t>
            </a:r>
          </a:p>
        </p:txBody>
      </p:sp>
      <p:sp>
        <p:nvSpPr>
          <p:cNvPr id="18" name="文本框 17">
            <a:extLst>
              <a:ext uri="{FF2B5EF4-FFF2-40B4-BE49-F238E27FC236}">
                <a16:creationId xmlns:a16="http://schemas.microsoft.com/office/drawing/2014/main" id="{75D85D2C-C9DC-4CFE-9D5B-1E3DE005C259}"/>
              </a:ext>
            </a:extLst>
          </p:cNvPr>
          <p:cNvSpPr txBox="1"/>
          <p:nvPr/>
        </p:nvSpPr>
        <p:spPr>
          <a:xfrm>
            <a:off x="4549770" y="4008201"/>
            <a:ext cx="400238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对数据表中的某条记录进行抑制处理</a:t>
            </a:r>
            <a:endParaRPr lang="en-US" altLang="zh-CN"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66CC0ECD-6C45-4314-83A3-9F22FA60AA97}"/>
              </a:ext>
            </a:extLst>
          </p:cNvPr>
          <p:cNvSpPr txBox="1"/>
          <p:nvPr/>
        </p:nvSpPr>
        <p:spPr>
          <a:xfrm>
            <a:off x="4549770" y="5017955"/>
            <a:ext cx="519332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对数据表中的某个属性的值全部进行抑制处理</a:t>
            </a:r>
            <a:endParaRPr lang="en-US" altLang="zh-CN"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A7748244-4C06-4717-B40F-16194BCA43F0}"/>
              </a:ext>
            </a:extLst>
          </p:cNvPr>
          <p:cNvSpPr txBox="1"/>
          <p:nvPr/>
        </p:nvSpPr>
        <p:spPr>
          <a:xfrm>
            <a:off x="4549769" y="6032490"/>
            <a:ext cx="529842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对表中某个属性的部分值进行抑制处理</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009650" y="-50800"/>
            <a:ext cx="11614150" cy="1170781"/>
          </a:xfrm>
        </p:spPr>
        <p:txBody>
          <a:bodyPr>
            <a:normAutofit/>
          </a:bodyPr>
          <a:lstStyle/>
          <a:p>
            <a:r>
              <a:rPr lang="zh-CN" altLang="en-US" dirty="0"/>
              <a:t>章节引言</a:t>
            </a:r>
          </a:p>
        </p:txBody>
      </p:sp>
      <p:sp>
        <p:nvSpPr>
          <p:cNvPr id="4" name="文本框 3"/>
          <p:cNvSpPr txBox="1"/>
          <p:nvPr/>
        </p:nvSpPr>
        <p:spPr>
          <a:xfrm>
            <a:off x="748030" y="1119981"/>
            <a:ext cx="10881995" cy="5355312"/>
          </a:xfrm>
          <a:prstGeom prst="rect">
            <a:avLst/>
          </a:prstGeom>
          <a:noFill/>
        </p:spPr>
        <p:txBody>
          <a:bodyPr wrap="square" rtlCol="0">
            <a:spAutoFit/>
          </a:bodyPr>
          <a:lstStyle/>
          <a:p>
            <a:pPr indent="0">
              <a:lnSpc>
                <a:spcPct val="150000"/>
              </a:lnSpc>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由于数据中往往携带着与个人或者集体有关的隐私信息，因此隐私保护是数据安全中的一个重要组成部分。在网络技术日益发展的今天，人们不仅享受了它带来的便利，同时也承受着相应的安全风险，当隐私信息受到侵犯时，人们不仅私密信息被他人获取，往往还要承受着一系列的潜在危害，例如犯罪份子盗用用户身份信息进行违法犯罪活动以跳脱追捕，竞争对手获取公司内部重要信息进行恶意竞争等等。因此不管是个人还是集体，都有对隐私保护的需求。了解隐私泄露的危害，学习相应的隐私保护技术具有重要意义，如今隐私保护技术也是研究者们关注的主题之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本章首先从讨论隐私这一概念的发展出发，为读者介绍了隐私保护相关法规与近年来的信息泄露事件，以普及保护隐私的重要性以及隐私泄露的危害；随后分别介绍了大数据领域和物联网领域的隐私保护技术的分类情况；接着着重介绍了四种典型的隐私保护技术</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其中包括隐藏用户身份和数据对应关系的匿名化技术，对查询结果进行随机化扰动同时保留统计信息的差分隐私技术以及两种典型的加密技术</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同态加密技术和安全多方计算技术；最后介绍了一种同态加密算法</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——Paillier</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算法的具体实现，便于加深读者理解并锻炼其动手能力。</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 差分隐私</a:t>
            </a:r>
          </a:p>
        </p:txBody>
      </p:sp>
      <p:sp>
        <p:nvSpPr>
          <p:cNvPr id="3" name="文本框 2"/>
          <p:cNvSpPr txBox="1"/>
          <p:nvPr/>
        </p:nvSpPr>
        <p:spPr>
          <a:xfrm>
            <a:off x="1941195" y="2214245"/>
            <a:ext cx="7613015" cy="286232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差分隐私（Differential</a:t>
            </a:r>
            <a:r>
              <a:rPr lang="en-US" altLang="zh-CN" dirty="0">
                <a:latin typeface="微软雅黑" panose="020B0503020204020204" pitchFamily="34" charset="-122"/>
                <a:ea typeface="微软雅黑" panose="020B0503020204020204" pitchFamily="34" charset="-122"/>
              </a:rPr>
              <a:t> Privacy, </a:t>
            </a:r>
            <a:r>
              <a:rPr lang="en-US" altLang="zh-CN" dirty="0" err="1">
                <a:latin typeface="微软雅黑" panose="020B0503020204020204" pitchFamily="34" charset="-122"/>
                <a:ea typeface="微软雅黑" panose="020B0503020204020204" pitchFamily="34" charset="-122"/>
              </a:rPr>
              <a:t>DP）是一种安全发布数据的机制。在发布数据前，差分隐私通过对原始数据添加噪声来达到保护原始数据的隐私的目的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目前差分隐私主要通过添加噪音的方法用来数据发布和保护机器学习训练过程中的数据隐私或是模型隐私。</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       在使用差分隐私隐私保护技术时，可以将处理的数据主要分为两类，一类是数值型数据，例如数量，一般采用拉普拉斯机制或者高斯机制；另一类是非数值型（离散型）数据，例如颜色，一般采用指数机制引入打分函数。</a:t>
            </a:r>
          </a:p>
          <a:p>
            <a:pPr algn="l"/>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本节主要介绍了差分隐私的</a:t>
            </a:r>
            <a:r>
              <a:rPr lang="zh-CN" altLang="en-US" dirty="0">
                <a:latin typeface="微软雅黑" panose="020B0503020204020204" pitchFamily="34" charset="-122"/>
                <a:ea typeface="微软雅黑" panose="020B0503020204020204" pitchFamily="34" charset="-122"/>
              </a:rPr>
              <a:t>基础知识</a:t>
            </a:r>
            <a:r>
              <a:rPr lang="en-US" altLang="zh-CN" dirty="0" err="1">
                <a:latin typeface="微软雅黑" panose="020B0503020204020204" pitchFamily="34" charset="-122"/>
                <a:ea typeface="微软雅黑" panose="020B0503020204020204" pitchFamily="34" charset="-122"/>
              </a:rPr>
              <a:t>以及处理数值型数据的拉普拉斯机制和处理非数值型数据的指数机制</a:t>
            </a:r>
            <a:r>
              <a:rPr lang="en-US" altLang="zh-CN"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1" name="矩形: 圆角 53">
            <a:extLst>
              <a:ext uri="{FF2B5EF4-FFF2-40B4-BE49-F238E27FC236}">
                <a16:creationId xmlns:a16="http://schemas.microsoft.com/office/drawing/2014/main" id="{2D7F591B-0353-4E8C-B5A3-478EAB5C7795}"/>
              </a:ext>
            </a:extLst>
          </p:cNvPr>
          <p:cNvSpPr/>
          <p:nvPr/>
        </p:nvSpPr>
        <p:spPr>
          <a:xfrm>
            <a:off x="831848" y="2366358"/>
            <a:ext cx="4700505" cy="4022646"/>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411D8BD-4960-43F8-A45E-B2DF799DF38E}"/>
              </a:ext>
            </a:extLst>
          </p:cNvPr>
          <p:cNvSpPr txBox="1"/>
          <p:nvPr/>
        </p:nvSpPr>
        <p:spPr>
          <a:xfrm>
            <a:off x="1080002" y="3001878"/>
            <a:ext cx="3985891" cy="258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不能提供足够的数学保障，没有严格定义攻击模型，对攻击者所具有的知识未能作出定量化定义，所以如果攻击者有足够的背景知识就能够分析出隐私数据；</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不能提供严格和科学的方法证明其隐私保护水平，因此当模型参数改变时，无法对其隐私保护水平进行定量分析。</a:t>
            </a:r>
            <a:endParaRPr lang="en-US" altLang="zh-CN"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BE16DD2-78C5-4D81-87BB-64067E382CBB}"/>
              </a:ext>
            </a:extLst>
          </p:cNvPr>
          <p:cNvSpPr/>
          <p:nvPr/>
        </p:nvSpPr>
        <p:spPr>
          <a:xfrm>
            <a:off x="1080002" y="2077194"/>
            <a:ext cx="4204196" cy="442642"/>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en-US" altLang="zh-CN" dirty="0">
                <a:solidFill>
                  <a:schemeClr val="tx1"/>
                </a:solidFill>
                <a:latin typeface="微软雅黑" panose="020B0503020204020204" pitchFamily="34" charset="-122"/>
                <a:ea typeface="微软雅黑" panose="020B0503020204020204" pitchFamily="34" charset="-122"/>
              </a:rPr>
              <a:t>k-anonymity</a:t>
            </a:r>
            <a:r>
              <a:rPr lang="zh-CN" altLang="en-US" dirty="0">
                <a:solidFill>
                  <a:schemeClr val="tx1"/>
                </a:solidFill>
                <a:latin typeface="微软雅黑" panose="020B0503020204020204" pitchFamily="34" charset="-122"/>
                <a:ea typeface="微软雅黑" panose="020B0503020204020204" pitchFamily="34" charset="-122"/>
              </a:rPr>
              <a:t>及其扩展的一系列方法：</a:t>
            </a:r>
          </a:p>
        </p:txBody>
      </p:sp>
      <p:sp>
        <p:nvSpPr>
          <p:cNvPr id="17" name="矩形: 圆角 53">
            <a:extLst>
              <a:ext uri="{FF2B5EF4-FFF2-40B4-BE49-F238E27FC236}">
                <a16:creationId xmlns:a16="http://schemas.microsoft.com/office/drawing/2014/main" id="{0104A2F1-1343-4F9E-AF58-2CE921E13A7A}"/>
              </a:ext>
            </a:extLst>
          </p:cNvPr>
          <p:cNvSpPr/>
          <p:nvPr/>
        </p:nvSpPr>
        <p:spPr>
          <a:xfrm>
            <a:off x="6603273" y="2366358"/>
            <a:ext cx="4700505" cy="4022646"/>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A70D7C64-61C9-4896-A8D0-B173E4365988}"/>
              </a:ext>
            </a:extLst>
          </p:cNvPr>
          <p:cNvSpPr txBox="1"/>
          <p:nvPr/>
        </p:nvSpPr>
        <p:spPr>
          <a:xfrm>
            <a:off x="6960579" y="2777673"/>
            <a:ext cx="3985891" cy="3416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l"/>
            <a:r>
              <a:rPr lang="zh-CN" altLang="en-US" dirty="0">
                <a:latin typeface="微软雅黑" panose="020B0503020204020204" pitchFamily="34" charset="-122"/>
                <a:ea typeface="微软雅黑" panose="020B0503020204020204" pitchFamily="34" charset="-122"/>
              </a:rPr>
              <a:t>不关心攻击者具有的背景知识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是一种严格的可证明的隐私保护模型，通过添加噪音实现隐私保护。</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首先，差分隐私保护模型假设攻击者掌握最大值知识背景，即能够获得除目标记录外所有其它记录的信息。</a:t>
            </a:r>
          </a:p>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其次，它对隐私保护进行了严格的定义并提供了量化评估方法，使得不同参数处理下的数据集所提供的隐私保护水平具有可比较性。</a:t>
            </a:r>
          </a:p>
        </p:txBody>
      </p:sp>
      <p:sp>
        <p:nvSpPr>
          <p:cNvPr id="22" name="矩形 21">
            <a:extLst>
              <a:ext uri="{FF2B5EF4-FFF2-40B4-BE49-F238E27FC236}">
                <a16:creationId xmlns:a16="http://schemas.microsoft.com/office/drawing/2014/main" id="{1869D476-6D82-42C5-B7C5-785CCA7AB7B3}"/>
              </a:ext>
            </a:extLst>
          </p:cNvPr>
          <p:cNvSpPr/>
          <p:nvPr/>
        </p:nvSpPr>
        <p:spPr>
          <a:xfrm>
            <a:off x="6851427" y="2077194"/>
            <a:ext cx="4204196" cy="442642"/>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差分隐私：</a:t>
            </a:r>
          </a:p>
        </p:txBody>
      </p:sp>
      <p:sp>
        <p:nvSpPr>
          <p:cNvPr id="24" name="矩形 23">
            <a:extLst>
              <a:ext uri="{FF2B5EF4-FFF2-40B4-BE49-F238E27FC236}">
                <a16:creationId xmlns:a16="http://schemas.microsoft.com/office/drawing/2014/main" id="{57F222B7-A588-49D2-9D22-C1AED414AB15}"/>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匿名化与差分隐私对比：</a:t>
            </a:r>
          </a:p>
        </p:txBody>
      </p:sp>
    </p:spTree>
    <p:extLst>
      <p:ext uri="{BB962C8B-B14F-4D97-AF65-F5344CB8AC3E}">
        <p14:creationId xmlns:p14="http://schemas.microsoft.com/office/powerpoint/2010/main" val="1880375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graphicFrame>
        <p:nvGraphicFramePr>
          <p:cNvPr id="10" name="表格 9">
            <a:extLst>
              <a:ext uri="{FF2B5EF4-FFF2-40B4-BE49-F238E27FC236}">
                <a16:creationId xmlns:a16="http://schemas.microsoft.com/office/drawing/2014/main" id="{42D8BEAB-6940-4B31-87F9-9B8A2A85C118}"/>
              </a:ext>
            </a:extLst>
          </p:cNvPr>
          <p:cNvGraphicFramePr/>
          <p:nvPr>
            <p:custDataLst>
              <p:tags r:id="rId1"/>
            </p:custDataLst>
            <p:extLst>
              <p:ext uri="{D42A27DB-BD31-4B8C-83A1-F6EECF244321}">
                <p14:modId xmlns:p14="http://schemas.microsoft.com/office/powerpoint/2010/main" val="210647249"/>
              </p:ext>
            </p:extLst>
          </p:nvPr>
        </p:nvGraphicFramePr>
        <p:xfrm>
          <a:off x="873788" y="2680009"/>
          <a:ext cx="2231812" cy="1905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tblGrid>
              <a:tr h="381000">
                <a:tc>
                  <a:txBody>
                    <a:bodyPr/>
                    <a:lstStyle/>
                    <a:p>
                      <a:pPr>
                        <a:buNone/>
                      </a:pPr>
                      <a:r>
                        <a:rPr lang="zh-CN" altLang="en-US" dirty="0">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dirty="0">
                          <a:solidFill>
                            <a:srgbClr val="FFFFFF"/>
                          </a:solidFill>
                          <a:sym typeface="+mn-ea"/>
                        </a:rPr>
                        <a:t>是否患病</a:t>
                      </a:r>
                      <a:endParaRPr lang="zh-CN" altLang="en-US" dirty="0">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dirty="0">
                          <a:solidFill>
                            <a:srgbClr val="404040"/>
                          </a:solidFill>
                        </a:rPr>
                        <a:t>张三</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dirty="0">
                          <a:solidFill>
                            <a:srgbClr val="404040"/>
                          </a:solidFill>
                        </a:rPr>
                        <a:t>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dirty="0">
                          <a:solidFill>
                            <a:schemeClr val="tx1"/>
                          </a:solidFill>
                        </a:rPr>
                        <a:t>李四</a:t>
                      </a:r>
                      <a:endParaRPr lang="en-US" altLang="zh-CN" dirty="0">
                        <a:solidFill>
                          <a:schemeClr val="tx1"/>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chemeClr val="tx1"/>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dirty="0">
                          <a:solidFill>
                            <a:srgbClr val="404040"/>
                          </a:solidFill>
                        </a:rPr>
                        <a:t>王五</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zh-CN" altLang="en-US" dirty="0">
                          <a:solidFill>
                            <a:srgbClr val="404040"/>
                          </a:solidFill>
                        </a:rPr>
                        <a:t>钱六</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bl>
          </a:graphicData>
        </a:graphic>
      </p:graphicFrame>
      <p:sp>
        <p:nvSpPr>
          <p:cNvPr id="14" name="文本框 13">
            <a:extLst>
              <a:ext uri="{FF2B5EF4-FFF2-40B4-BE49-F238E27FC236}">
                <a16:creationId xmlns:a16="http://schemas.microsoft.com/office/drawing/2014/main" id="{63F1C598-4E19-4DBE-A826-D8A40735A41D}"/>
              </a:ext>
            </a:extLst>
          </p:cNvPr>
          <p:cNvSpPr txBox="1"/>
          <p:nvPr/>
        </p:nvSpPr>
        <p:spPr>
          <a:xfrm>
            <a:off x="549664" y="2310677"/>
            <a:ext cx="3130427" cy="369332"/>
          </a:xfrm>
          <a:prstGeom prst="rect">
            <a:avLst/>
          </a:prstGeom>
          <a:noFill/>
        </p:spPr>
        <p:txBody>
          <a:bodyPr wrap="square" rtlCol="0">
            <a:spAutoFit/>
          </a:bodyPr>
          <a:lstStyle/>
          <a:p>
            <a:r>
              <a:rPr dirty="0">
                <a:latin typeface="微软雅黑" panose="020B0503020204020204" pitchFamily="34" charset="-122"/>
                <a:ea typeface="微软雅黑" panose="020B0503020204020204" pitchFamily="34" charset="-122"/>
                <a:sym typeface="+mn-ea"/>
              </a:rPr>
              <a:t>表5.</a:t>
            </a:r>
            <a:r>
              <a:rPr lang="en-US" altLang="zh-CN" dirty="0">
                <a:latin typeface="微软雅黑" panose="020B0503020204020204" pitchFamily="34" charset="-122"/>
                <a:ea typeface="微软雅黑" panose="020B0503020204020204" pitchFamily="34" charset="-122"/>
                <a:sym typeface="+mn-ea"/>
              </a:rPr>
              <a:t>7 </a:t>
            </a:r>
            <a:r>
              <a:rPr lang="zh-CN" altLang="en-US" dirty="0">
                <a:latin typeface="微软雅黑" panose="020B0503020204020204" pitchFamily="34" charset="-122"/>
                <a:ea typeface="微软雅黑" panose="020B0503020204020204" pitchFamily="34" charset="-122"/>
                <a:sym typeface="+mn-ea"/>
              </a:rPr>
              <a:t>医疗数据记录数据集</a:t>
            </a:r>
            <a:r>
              <a:rPr lang="en-US" altLang="zh-CN" dirty="0">
                <a:latin typeface="微软雅黑" panose="020B0503020204020204" pitchFamily="34" charset="-122"/>
                <a:ea typeface="微软雅黑" panose="020B0503020204020204" pitchFamily="34" charset="-122"/>
                <a:sym typeface="+mn-ea"/>
              </a:rPr>
              <a:t>D</a:t>
            </a:r>
            <a:endParaRPr lang="en-US" alt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E2AFDB6-8646-40EB-8433-997C62DEC249}"/>
                  </a:ext>
                </a:extLst>
              </p:cNvPr>
              <p:cNvSpPr txBox="1"/>
              <p:nvPr/>
            </p:nvSpPr>
            <p:spPr>
              <a:xfrm>
                <a:off x="397868" y="5093919"/>
                <a:ext cx="3790223"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计数查询服务：</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查询数据集中前</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行患病的记录数量</a:t>
                </a:r>
              </a:p>
            </p:txBody>
          </p:sp>
        </mc:Choice>
        <mc:Fallback xmlns="">
          <p:sp>
            <p:nvSpPr>
              <p:cNvPr id="3" name="文本框 2">
                <a:extLst>
                  <a:ext uri="{FF2B5EF4-FFF2-40B4-BE49-F238E27FC236}">
                    <a16:creationId xmlns:a16="http://schemas.microsoft.com/office/drawing/2014/main" id="{AE2AFDB6-8646-40EB-8433-997C62DEC249}"/>
                  </a:ext>
                </a:extLst>
              </p:cNvPr>
              <p:cNvSpPr txBox="1">
                <a:spLocks noRot="1" noChangeAspect="1" noMove="1" noResize="1" noEditPoints="1" noAdjustHandles="1" noChangeArrowheads="1" noChangeShapeType="1" noTextEdit="1"/>
              </p:cNvSpPr>
              <p:nvPr/>
            </p:nvSpPr>
            <p:spPr>
              <a:xfrm>
                <a:off x="397868" y="5093919"/>
                <a:ext cx="3790223" cy="646331"/>
              </a:xfrm>
              <a:prstGeom prst="rect">
                <a:avLst/>
              </a:prstGeom>
              <a:blipFill>
                <a:blip r:embed="rId4"/>
                <a:stretch>
                  <a:fillRect l="-1286"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523ECDD-6F16-4790-A65E-E263543CF2F8}"/>
                  </a:ext>
                </a:extLst>
              </p:cNvPr>
              <p:cNvSpPr txBox="1"/>
              <p:nvPr/>
            </p:nvSpPr>
            <p:spPr>
              <a:xfrm>
                <a:off x="2114878" y="5144987"/>
                <a:ext cx="164282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r>
                        <a:rPr lang="en-US" altLang="zh-CN" i="1" dirty="0" smtClean="0">
                          <a:latin typeface="Cambria Math" panose="02040503050406030204" pitchFamily="18" charset="0"/>
                          <a:ea typeface="微软雅黑" panose="020B0503020204020204" pitchFamily="34" charset="-122"/>
                        </a:rPr>
                        <m:t>(</m:t>
                      </m:r>
                      <m:r>
                        <a:rPr lang="en-US" altLang="zh-CN" i="1" dirty="0" err="1">
                          <a:latin typeface="Cambria Math" panose="02040503050406030204" pitchFamily="18" charset="0"/>
                          <a:ea typeface="微软雅黑" panose="020B0503020204020204" pitchFamily="34" charset="-122"/>
                        </a:rPr>
                        <m:t>𝑖</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𝑐𝑜𝑢𝑛𝑡</m:t>
                      </m:r>
                      <m:r>
                        <a:rPr lang="en-US" altLang="zh-CN" i="1" dirty="0" smtClean="0">
                          <a:latin typeface="Cambria Math" panose="02040503050406030204" pitchFamily="18" charset="0"/>
                          <a:ea typeface="微软雅黑" panose="020B0503020204020204" pitchFamily="34" charset="-122"/>
                        </a:rPr>
                        <m:t>(</m:t>
                      </m:r>
                      <m:r>
                        <a:rPr lang="en-US" altLang="zh-CN" i="1" dirty="0" err="1" smtClean="0">
                          <a:latin typeface="Cambria Math" panose="02040503050406030204" pitchFamily="18" charset="0"/>
                          <a:ea typeface="微软雅黑" panose="020B0503020204020204" pitchFamily="34" charset="-122"/>
                        </a:rPr>
                        <m:t>𝑖</m:t>
                      </m:r>
                      <m:r>
                        <a:rPr lang="en-US" altLang="zh-CN" i="1" dirty="0"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C523ECDD-6F16-4790-A65E-E263543CF2F8}"/>
                  </a:ext>
                </a:extLst>
              </p:cNvPr>
              <p:cNvSpPr txBox="1">
                <a:spLocks noRot="1" noChangeAspect="1" noMove="1" noResize="1" noEditPoints="1" noAdjustHandles="1" noChangeArrowheads="1" noChangeShapeType="1" noTextEdit="1"/>
              </p:cNvSpPr>
              <p:nvPr/>
            </p:nvSpPr>
            <p:spPr>
              <a:xfrm>
                <a:off x="2114878" y="5144987"/>
                <a:ext cx="1642821" cy="276999"/>
              </a:xfrm>
              <a:prstGeom prst="rect">
                <a:avLst/>
              </a:prstGeom>
              <a:blipFill>
                <a:blip r:embed="rId5"/>
                <a:stretch>
                  <a:fillRect l="-4089" r="-4461" b="-37778"/>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2F1A19DA-22A3-4E5A-8B5D-1A30EA6BD065}"/>
              </a:ext>
            </a:extLst>
          </p:cNvPr>
          <p:cNvCxnSpPr/>
          <p:nvPr/>
        </p:nvCxnSpPr>
        <p:spPr>
          <a:xfrm>
            <a:off x="3036367" y="3245771"/>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EAEF470-CCE2-4EB4-9C79-661BB843B1CD}"/>
              </a:ext>
            </a:extLst>
          </p:cNvPr>
          <p:cNvCxnSpPr/>
          <p:nvPr/>
        </p:nvCxnSpPr>
        <p:spPr>
          <a:xfrm>
            <a:off x="3036367" y="3636661"/>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7595EB3-A173-4EA4-9CDA-B66A30EE4074}"/>
              </a:ext>
            </a:extLst>
          </p:cNvPr>
          <p:cNvSpPr txBox="1"/>
          <p:nvPr/>
        </p:nvSpPr>
        <p:spPr>
          <a:xfrm>
            <a:off x="3680090" y="3055473"/>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不患病</a:t>
            </a:r>
          </a:p>
        </p:txBody>
      </p:sp>
      <p:sp>
        <p:nvSpPr>
          <p:cNvPr id="19" name="文本框 18">
            <a:extLst>
              <a:ext uri="{FF2B5EF4-FFF2-40B4-BE49-F238E27FC236}">
                <a16:creationId xmlns:a16="http://schemas.microsoft.com/office/drawing/2014/main" id="{D343C04A-2246-48B3-AF10-AD27D0AAF417}"/>
              </a:ext>
            </a:extLst>
          </p:cNvPr>
          <p:cNvSpPr txBox="1"/>
          <p:nvPr/>
        </p:nvSpPr>
        <p:spPr>
          <a:xfrm>
            <a:off x="3680091" y="3461540"/>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患病</a:t>
            </a:r>
          </a:p>
        </p:txBody>
      </p:sp>
      <p:pic>
        <p:nvPicPr>
          <p:cNvPr id="16" name="图片 15">
            <a:extLst>
              <a:ext uri="{FF2B5EF4-FFF2-40B4-BE49-F238E27FC236}">
                <a16:creationId xmlns:a16="http://schemas.microsoft.com/office/drawing/2014/main" id="{0C427553-0136-4F10-89E8-6A9A20B948AD}"/>
              </a:ext>
            </a:extLst>
          </p:cNvPr>
          <p:cNvPicPr>
            <a:picLocks noChangeAspect="1"/>
          </p:cNvPicPr>
          <p:nvPr/>
        </p:nvPicPr>
        <p:blipFill>
          <a:blip r:embed="rId6"/>
          <a:stretch>
            <a:fillRect/>
          </a:stretch>
        </p:blipFill>
        <p:spPr>
          <a:xfrm>
            <a:off x="5827511" y="4943049"/>
            <a:ext cx="977031" cy="957873"/>
          </a:xfrm>
          <a:prstGeom prst="rect">
            <a:avLst/>
          </a:prstGeom>
        </p:spPr>
      </p:pic>
      <p:sp>
        <p:nvSpPr>
          <p:cNvPr id="25" name="对话气泡: 椭圆形 24">
            <a:extLst>
              <a:ext uri="{FF2B5EF4-FFF2-40B4-BE49-F238E27FC236}">
                <a16:creationId xmlns:a16="http://schemas.microsoft.com/office/drawing/2014/main" id="{5FEC3CCF-4721-408E-825A-F7EA50A23D92}"/>
              </a:ext>
            </a:extLst>
          </p:cNvPr>
          <p:cNvSpPr/>
          <p:nvPr/>
        </p:nvSpPr>
        <p:spPr>
          <a:xfrm>
            <a:off x="5298270" y="1895190"/>
            <a:ext cx="4789156" cy="251615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621A482-F513-4567-B92D-6DD17749BA82}"/>
                  </a:ext>
                </a:extLst>
              </p:cNvPr>
              <p:cNvSpPr txBox="1"/>
              <p:nvPr/>
            </p:nvSpPr>
            <p:spPr>
              <a:xfrm>
                <a:off x="6133561" y="2445251"/>
                <a:ext cx="3453122" cy="369332"/>
              </a:xfrm>
              <a:prstGeom prst="rect">
                <a:avLst/>
              </a:prstGeom>
              <a:noFill/>
            </p:spPr>
            <p:txBody>
              <a:bodyPr wrap="square" rtlCol="0">
                <a:spAutoFit/>
              </a:bodyPr>
              <a:lstStyle/>
              <a:p>
                <a:pPr algn="l"/>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i="1" dirty="0" smtClean="0">
                            <a:latin typeface="Cambria Math" panose="02040503050406030204" pitchFamily="18" charset="0"/>
                            <a:ea typeface="微软雅黑" panose="020B0503020204020204" pitchFamily="34" charset="-122"/>
                          </a:rPr>
                          <m:t>3</m:t>
                        </m:r>
                      </m:e>
                    </m:d>
                    <m:r>
                      <a:rPr lang="en-US" altLang="zh-CN" b="0" i="1" dirty="0" smtClean="0">
                        <a:latin typeface="Cambria Math" panose="02040503050406030204" pitchFamily="18" charset="0"/>
                        <a:ea typeface="微软雅黑" panose="020B0503020204020204" pitchFamily="34" charset="-122"/>
                      </a:rPr>
                      <m:t>=2</m:t>
                    </m:r>
                    <m:r>
                      <a:rPr lang="en-US" altLang="zh-CN" b="0" i="0"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：前三行有两个人患病</a:t>
                </a:r>
              </a:p>
            </p:txBody>
          </p:sp>
        </mc:Choice>
        <mc:Fallback xmlns="">
          <p:sp>
            <p:nvSpPr>
              <p:cNvPr id="26" name="文本框 25">
                <a:extLst>
                  <a:ext uri="{FF2B5EF4-FFF2-40B4-BE49-F238E27FC236}">
                    <a16:creationId xmlns:a16="http://schemas.microsoft.com/office/drawing/2014/main" id="{D621A482-F513-4567-B92D-6DD17749BA82}"/>
                  </a:ext>
                </a:extLst>
              </p:cNvPr>
              <p:cNvSpPr txBox="1">
                <a:spLocks noRot="1" noChangeAspect="1" noMove="1" noResize="1" noEditPoints="1" noAdjustHandles="1" noChangeArrowheads="1" noChangeShapeType="1" noTextEdit="1"/>
              </p:cNvSpPr>
              <p:nvPr/>
            </p:nvSpPr>
            <p:spPr>
              <a:xfrm>
                <a:off x="6133561" y="2445251"/>
                <a:ext cx="3453122" cy="369332"/>
              </a:xfrm>
              <a:prstGeom prst="rect">
                <a:avLst/>
              </a:prstGeom>
              <a:blipFill>
                <a:blip r:embed="rId7"/>
                <a:stretch>
                  <a:fillRect l="-529" t="-8197" r="-353"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CEAAD6E-6666-4CAE-ACBD-1972FBE0CECB}"/>
                  </a:ext>
                </a:extLst>
              </p:cNvPr>
              <p:cNvSpPr txBox="1"/>
              <p:nvPr/>
            </p:nvSpPr>
            <p:spPr>
              <a:xfrm>
                <a:off x="6133561" y="2978903"/>
                <a:ext cx="3518435" cy="369332"/>
              </a:xfrm>
              <a:prstGeom prst="rect">
                <a:avLst/>
              </a:prstGeom>
              <a:noFill/>
            </p:spPr>
            <p:txBody>
              <a:bodyPr wrap="square">
                <a:spAutoFit/>
              </a:bodyPr>
              <a:lstStyle/>
              <a:p>
                <a:pPr algn="l"/>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4</m:t>
                        </m:r>
                      </m:e>
                    </m:d>
                    <m:r>
                      <a:rPr lang="en-US" altLang="zh-CN" b="0" i="1" dirty="0" smtClean="0">
                        <a:latin typeface="Cambria Math" panose="02040503050406030204" pitchFamily="18" charset="0"/>
                        <a:ea typeface="微软雅黑" panose="020B0503020204020204" pitchFamily="34" charset="-122"/>
                      </a:rPr>
                      <m:t>=3</m:t>
                    </m:r>
                  </m:oMath>
                </a14:m>
                <a:r>
                  <a:rPr lang="zh-CN" altLang="en-US" dirty="0">
                    <a:latin typeface="微软雅黑" panose="020B0503020204020204" pitchFamily="34" charset="-122"/>
                    <a:ea typeface="微软雅黑" panose="020B0503020204020204" pitchFamily="34" charset="-122"/>
                  </a:rPr>
                  <a:t> ：前四行有三个人患病</a:t>
                </a:r>
              </a:p>
            </p:txBody>
          </p:sp>
        </mc:Choice>
        <mc:Fallback xmlns="">
          <p:sp>
            <p:nvSpPr>
              <p:cNvPr id="29" name="文本框 28">
                <a:extLst>
                  <a:ext uri="{FF2B5EF4-FFF2-40B4-BE49-F238E27FC236}">
                    <a16:creationId xmlns:a16="http://schemas.microsoft.com/office/drawing/2014/main" id="{2CEAAD6E-6666-4CAE-ACBD-1972FBE0CECB}"/>
                  </a:ext>
                </a:extLst>
              </p:cNvPr>
              <p:cNvSpPr txBox="1">
                <a:spLocks noRot="1" noChangeAspect="1" noMove="1" noResize="1" noEditPoints="1" noAdjustHandles="1" noChangeArrowheads="1" noChangeShapeType="1" noTextEdit="1"/>
              </p:cNvSpPr>
              <p:nvPr/>
            </p:nvSpPr>
            <p:spPr>
              <a:xfrm>
                <a:off x="6133561" y="2978903"/>
                <a:ext cx="3518435" cy="369332"/>
              </a:xfrm>
              <a:prstGeom prst="rect">
                <a:avLst/>
              </a:prstGeom>
              <a:blipFill>
                <a:blip r:embed="rId8"/>
                <a:stretch>
                  <a:fillRect l="-520" t="-10000" b="-26667"/>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02B9B1BD-72CA-47C1-ADB3-5CCE325C6E23}"/>
              </a:ext>
            </a:extLst>
          </p:cNvPr>
          <p:cNvSpPr/>
          <p:nvPr/>
        </p:nvSpPr>
        <p:spPr>
          <a:xfrm>
            <a:off x="4605733" y="3332365"/>
            <a:ext cx="730770" cy="716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3C7DED2-2898-485F-B51D-0D0D52560ACB}"/>
              </a:ext>
            </a:extLst>
          </p:cNvPr>
          <p:cNvSpPr txBox="1"/>
          <p:nvPr/>
        </p:nvSpPr>
        <p:spPr>
          <a:xfrm>
            <a:off x="6287599" y="3580094"/>
            <a:ext cx="2965615"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第四行代表的用户患病了！</a:t>
            </a:r>
          </a:p>
        </p:txBody>
      </p:sp>
      <p:sp>
        <p:nvSpPr>
          <p:cNvPr id="32" name="文本框 31">
            <a:extLst>
              <a:ext uri="{FF2B5EF4-FFF2-40B4-BE49-F238E27FC236}">
                <a16:creationId xmlns:a16="http://schemas.microsoft.com/office/drawing/2014/main" id="{25A78F2D-8057-4FA6-9234-1D8EED084EB8}"/>
              </a:ext>
            </a:extLst>
          </p:cNvPr>
          <p:cNvSpPr txBox="1"/>
          <p:nvPr/>
        </p:nvSpPr>
        <p:spPr>
          <a:xfrm>
            <a:off x="6852426" y="4790601"/>
            <a:ext cx="5104575"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攻击者通过计算两次查询结果的差值可判断数据集中的第四行代表的用户患病，如果此时攻击者知道第四行代表的用户是钱六，那么攻击者就可以通过这种方法在没有具体查询特定某人个人信息的前提下获得其隐私数据。</a:t>
            </a:r>
          </a:p>
        </p:txBody>
      </p:sp>
      <p:sp>
        <p:nvSpPr>
          <p:cNvPr id="33" name="矩形 32">
            <a:extLst>
              <a:ext uri="{FF2B5EF4-FFF2-40B4-BE49-F238E27FC236}">
                <a16:creationId xmlns:a16="http://schemas.microsoft.com/office/drawing/2014/main" id="{78E03610-E761-4375-9E92-35B6C5198B3C}"/>
              </a:ext>
            </a:extLst>
          </p:cNvPr>
          <p:cNvSpPr/>
          <p:nvPr/>
        </p:nvSpPr>
        <p:spPr>
          <a:xfrm>
            <a:off x="392112" y="931674"/>
            <a:ext cx="4408488" cy="113505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差分攻击</a:t>
            </a:r>
          </a:p>
          <a:p>
            <a:pPr marL="342900" indent="-342900">
              <a:lnSpc>
                <a:spcPct val="150000"/>
              </a:lnSpc>
              <a:buFont typeface="Wingdings" panose="05000000000000000000" pitchFamily="2" charset="2"/>
              <a:buChar char="Ø"/>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8715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4" name="矩形 3">
            <a:extLst>
              <a:ext uri="{FF2B5EF4-FFF2-40B4-BE49-F238E27FC236}">
                <a16:creationId xmlns:a16="http://schemas.microsoft.com/office/drawing/2014/main" id="{D28E626D-AFC6-431B-9E50-E7612D1FF32E}"/>
              </a:ext>
            </a:extLst>
          </p:cNvPr>
          <p:cNvSpPr/>
          <p:nvPr/>
        </p:nvSpPr>
        <p:spPr>
          <a:xfrm>
            <a:off x="392112" y="693135"/>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思想</a:t>
            </a:r>
          </a:p>
        </p:txBody>
      </p:sp>
      <p:sp>
        <p:nvSpPr>
          <p:cNvPr id="5" name="矩形 4">
            <a:extLst>
              <a:ext uri="{FF2B5EF4-FFF2-40B4-BE49-F238E27FC236}">
                <a16:creationId xmlns:a16="http://schemas.microsoft.com/office/drawing/2014/main" id="{9437A3A6-9C06-421F-9388-8EF0202D4726}"/>
              </a:ext>
            </a:extLst>
          </p:cNvPr>
          <p:cNvSpPr/>
          <p:nvPr/>
        </p:nvSpPr>
        <p:spPr>
          <a:xfrm>
            <a:off x="754863" y="1350392"/>
            <a:ext cx="10384914" cy="1354217"/>
          </a:xfrm>
          <a:prstGeom prst="rect">
            <a:avLst/>
          </a:prstGeom>
        </p:spPr>
        <p:txBody>
          <a:bodyPr wrap="square">
            <a:spAutoFit/>
          </a:bodyPr>
          <a:lstStyle/>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对数据集中的每个个体的隐私进行保护，不是要求保证数据集的整体性的隐私。</a:t>
            </a:r>
            <a:endParaRPr lang="en-US" altLang="zh-CN" dirty="0">
              <a:latin typeface="微软雅黑" panose="020B0503020204020204" pitchFamily="34" charset="-122"/>
              <a:ea typeface="微软雅黑" panose="020B0503020204020204" pitchFamily="34" charset="-122"/>
            </a:endParaRPr>
          </a:p>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保证任意一个个体在数据集中或者不在数据集中时，对最终发布的查询结果几乎没有影响：对于两个只有一个记录不同，除此以外几乎完全相同的数据集来说，分别对这两个数据集进行查询访问，同一查询在两个数据集上产生相同结果的概论的比值接近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aphicFrame>
        <p:nvGraphicFramePr>
          <p:cNvPr id="27" name="表格 26">
            <a:extLst>
              <a:ext uri="{FF2B5EF4-FFF2-40B4-BE49-F238E27FC236}">
                <a16:creationId xmlns:a16="http://schemas.microsoft.com/office/drawing/2014/main" id="{4AF4AE4A-DF8C-429E-81B2-EA6A6C405535}"/>
              </a:ext>
            </a:extLst>
          </p:cNvPr>
          <p:cNvGraphicFramePr/>
          <p:nvPr>
            <p:custDataLst>
              <p:tags r:id="rId1"/>
            </p:custDataLst>
            <p:extLst>
              <p:ext uri="{D42A27DB-BD31-4B8C-83A1-F6EECF244321}">
                <p14:modId xmlns:p14="http://schemas.microsoft.com/office/powerpoint/2010/main" val="150889502"/>
              </p:ext>
            </p:extLst>
          </p:nvPr>
        </p:nvGraphicFramePr>
        <p:xfrm>
          <a:off x="2840907" y="2772321"/>
          <a:ext cx="2231812" cy="1905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tblGrid>
              <a:tr h="381000">
                <a:tc>
                  <a:txBody>
                    <a:bodyPr/>
                    <a:lstStyle/>
                    <a:p>
                      <a:pPr>
                        <a:buNone/>
                      </a:pPr>
                      <a:r>
                        <a:rPr lang="zh-CN" altLang="en-US" dirty="0">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dirty="0">
                          <a:solidFill>
                            <a:srgbClr val="FFFFFF"/>
                          </a:solidFill>
                          <a:sym typeface="+mn-ea"/>
                        </a:rPr>
                        <a:t>是否患病</a:t>
                      </a:r>
                      <a:endParaRPr lang="zh-CN" altLang="en-US" dirty="0">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dirty="0">
                          <a:solidFill>
                            <a:srgbClr val="404040"/>
                          </a:solidFill>
                        </a:rPr>
                        <a:t>张三</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dirty="0">
                          <a:solidFill>
                            <a:srgbClr val="404040"/>
                          </a:solidFill>
                        </a:rPr>
                        <a:t>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dirty="0">
                          <a:solidFill>
                            <a:schemeClr val="tx1"/>
                          </a:solidFill>
                        </a:rPr>
                        <a:t>李四</a:t>
                      </a:r>
                      <a:endParaRPr lang="en-US" altLang="zh-CN" dirty="0">
                        <a:solidFill>
                          <a:schemeClr val="tx1"/>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chemeClr val="tx1"/>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b="0" dirty="0">
                          <a:solidFill>
                            <a:srgbClr val="404040"/>
                          </a:solidFill>
                        </a:rPr>
                        <a:t>王五</a:t>
                      </a:r>
                      <a:endParaRPr lang="en-US" altLang="zh-CN" b="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b="0"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en-US" altLang="zh-CN" dirty="0">
                          <a:solidFill>
                            <a:srgbClr val="404040"/>
                          </a:solidFill>
                        </a:rPr>
                        <a:t>…</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rgbClr val="404040"/>
                          </a:solidFill>
                        </a:rPr>
                        <a:t>…</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bl>
          </a:graphicData>
        </a:graphic>
      </p:graphicFrame>
      <p:graphicFrame>
        <p:nvGraphicFramePr>
          <p:cNvPr id="28" name="表格 27">
            <a:extLst>
              <a:ext uri="{FF2B5EF4-FFF2-40B4-BE49-F238E27FC236}">
                <a16:creationId xmlns:a16="http://schemas.microsoft.com/office/drawing/2014/main" id="{41541836-FF7B-4340-BBAD-63513841E21E}"/>
              </a:ext>
            </a:extLst>
          </p:cNvPr>
          <p:cNvGraphicFramePr/>
          <p:nvPr>
            <p:custDataLst>
              <p:tags r:id="rId2"/>
            </p:custDataLst>
            <p:extLst>
              <p:ext uri="{D42A27DB-BD31-4B8C-83A1-F6EECF244321}">
                <p14:modId xmlns:p14="http://schemas.microsoft.com/office/powerpoint/2010/main" val="400415197"/>
              </p:ext>
            </p:extLst>
          </p:nvPr>
        </p:nvGraphicFramePr>
        <p:xfrm>
          <a:off x="2840907" y="4953000"/>
          <a:ext cx="2231812" cy="1905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tblGrid>
              <a:tr h="381000">
                <a:tc>
                  <a:txBody>
                    <a:bodyPr/>
                    <a:lstStyle/>
                    <a:p>
                      <a:pPr>
                        <a:buNone/>
                      </a:pPr>
                      <a:r>
                        <a:rPr lang="zh-CN" altLang="en-US" dirty="0">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dirty="0">
                          <a:solidFill>
                            <a:srgbClr val="FFFFFF"/>
                          </a:solidFill>
                          <a:sym typeface="+mn-ea"/>
                        </a:rPr>
                        <a:t>是否患病</a:t>
                      </a:r>
                      <a:endParaRPr lang="zh-CN" altLang="en-US" dirty="0">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dirty="0">
                          <a:solidFill>
                            <a:srgbClr val="404040"/>
                          </a:solidFill>
                        </a:rPr>
                        <a:t>张三</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dirty="0">
                          <a:solidFill>
                            <a:srgbClr val="404040"/>
                          </a:solidFill>
                        </a:rPr>
                        <a:t>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dirty="0">
                          <a:solidFill>
                            <a:schemeClr val="tx1"/>
                          </a:solidFill>
                        </a:rPr>
                        <a:t>李四</a:t>
                      </a:r>
                      <a:endParaRPr lang="en-US" altLang="zh-CN" dirty="0">
                        <a:solidFill>
                          <a:schemeClr val="tx1"/>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chemeClr val="tx1"/>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b="0" dirty="0">
                          <a:solidFill>
                            <a:srgbClr val="404040"/>
                          </a:solidFill>
                        </a:rPr>
                        <a:t>钱六</a:t>
                      </a:r>
                      <a:endParaRPr lang="en-US" altLang="zh-CN" b="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b="0"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en-US" altLang="zh-CN" dirty="0">
                          <a:solidFill>
                            <a:srgbClr val="404040"/>
                          </a:solidFill>
                        </a:rPr>
                        <a:t>…</a:t>
                      </a: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rgbClr val="404040"/>
                          </a:solidFill>
                        </a:rPr>
                        <a:t>…</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bl>
          </a:graphicData>
        </a:graphic>
      </p:graphicFrame>
      <p:sp>
        <p:nvSpPr>
          <p:cNvPr id="29" name="左大括号 28">
            <a:extLst>
              <a:ext uri="{FF2B5EF4-FFF2-40B4-BE49-F238E27FC236}">
                <a16:creationId xmlns:a16="http://schemas.microsoft.com/office/drawing/2014/main" id="{182CD750-254B-4FD4-90AD-AB67ECB9B1D4}"/>
              </a:ext>
            </a:extLst>
          </p:cNvPr>
          <p:cNvSpPr/>
          <p:nvPr/>
        </p:nvSpPr>
        <p:spPr>
          <a:xfrm>
            <a:off x="2194563" y="3408179"/>
            <a:ext cx="381662" cy="29578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B38C65A4-2DA1-4E00-AE2A-E8D9B23D9DD0}"/>
              </a:ext>
            </a:extLst>
          </p:cNvPr>
          <p:cNvSpPr txBox="1"/>
          <p:nvPr/>
        </p:nvSpPr>
        <p:spPr>
          <a:xfrm>
            <a:off x="238844" y="4425456"/>
            <a:ext cx="1900057" cy="1477328"/>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两个数据集只有一个记录不同：第二个数据集中没有王五这条记录</a:t>
            </a:r>
          </a:p>
        </p:txBody>
      </p:sp>
      <p:sp>
        <p:nvSpPr>
          <p:cNvPr id="31" name="箭头: 右 30">
            <a:extLst>
              <a:ext uri="{FF2B5EF4-FFF2-40B4-BE49-F238E27FC236}">
                <a16:creationId xmlns:a16="http://schemas.microsoft.com/office/drawing/2014/main" id="{D2A97488-14BA-4A2C-9585-E3B93CB1D180}"/>
              </a:ext>
            </a:extLst>
          </p:cNvPr>
          <p:cNvSpPr/>
          <p:nvPr/>
        </p:nvSpPr>
        <p:spPr>
          <a:xfrm>
            <a:off x="5494352" y="3593047"/>
            <a:ext cx="1105232" cy="36377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D3E09AA9-6CFC-4136-976E-0BB21F3A8305}"/>
              </a:ext>
            </a:extLst>
          </p:cNvPr>
          <p:cNvSpPr/>
          <p:nvPr/>
        </p:nvSpPr>
        <p:spPr>
          <a:xfrm>
            <a:off x="5494352" y="5723614"/>
            <a:ext cx="1105232" cy="36377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25C6BF89-35AD-4571-86A8-1F7A285A55DC}"/>
                  </a:ext>
                </a:extLst>
              </p:cNvPr>
              <p:cNvSpPr txBox="1"/>
              <p:nvPr/>
            </p:nvSpPr>
            <p:spPr>
              <a:xfrm>
                <a:off x="5306509" y="3240372"/>
                <a:ext cx="1607043" cy="277961"/>
              </a:xfrm>
              <a:prstGeom prst="rect">
                <a:avLst/>
              </a:prstGeom>
              <a:noFill/>
            </p:spPr>
            <p:txBody>
              <a:bodyPr wrap="none" lIns="0" tIns="0" rIns="0" bIns="0" rtlCol="0">
                <a:spAutoFit/>
              </a:bodyPr>
              <a:lstStyle/>
              <a:p>
                <a:pPr algn="l"/>
                <a:r>
                  <a:rPr lang="zh-CN" altLang="en-US" b="0" dirty="0">
                    <a:ea typeface="微软雅黑" panose="020B0503020204020204" pitchFamily="34" charset="-122"/>
                  </a:rPr>
                  <a:t>随机</a:t>
                </a:r>
                <a14:m>
                  <m:oMath xmlns:m="http://schemas.openxmlformats.org/officeDocument/2006/math">
                    <m:r>
                      <a:rPr lang="zh-CN" altLang="en-US" i="1">
                        <a:latin typeface="Cambria Math" panose="02040503050406030204" pitchFamily="18" charset="0"/>
                        <a:ea typeface="微软雅黑" panose="020B0503020204020204" pitchFamily="34" charset="-122"/>
                      </a:rPr>
                      <m:t>算法</m:t>
                    </m:r>
                    <m:r>
                      <a:rPr lang="en-US" altLang="zh-CN" b="0" i="1" smtClean="0">
                        <a:latin typeface="Cambria Math" panose="02040503050406030204" pitchFamily="18" charset="0"/>
                        <a:ea typeface="微软雅黑" panose="020B0503020204020204" pitchFamily="34" charset="-122"/>
                      </a:rPr>
                      <m:t>𝑀</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1)</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3" name="文本框 32">
                <a:extLst>
                  <a:ext uri="{FF2B5EF4-FFF2-40B4-BE49-F238E27FC236}">
                    <a16:creationId xmlns:a16="http://schemas.microsoft.com/office/drawing/2014/main" id="{25C6BF89-35AD-4571-86A8-1F7A285A55DC}"/>
                  </a:ext>
                </a:extLst>
              </p:cNvPr>
              <p:cNvSpPr txBox="1">
                <a:spLocks noRot="1" noChangeAspect="1" noMove="1" noResize="1" noEditPoints="1" noAdjustHandles="1" noChangeArrowheads="1" noChangeShapeType="1" noTextEdit="1"/>
              </p:cNvSpPr>
              <p:nvPr/>
            </p:nvSpPr>
            <p:spPr>
              <a:xfrm>
                <a:off x="5306509" y="3240372"/>
                <a:ext cx="1607043" cy="277961"/>
              </a:xfrm>
              <a:prstGeom prst="rect">
                <a:avLst/>
              </a:prstGeom>
              <a:blipFill>
                <a:blip r:embed="rId5"/>
                <a:stretch>
                  <a:fillRect l="-8712" t="-28889" r="-6439"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3A5D36B-F71A-4F84-BA52-ECC631E53070}"/>
                  </a:ext>
                </a:extLst>
              </p:cNvPr>
              <p:cNvSpPr txBox="1"/>
              <p:nvPr/>
            </p:nvSpPr>
            <p:spPr>
              <a:xfrm>
                <a:off x="5337401" y="5446615"/>
                <a:ext cx="1607043" cy="276999"/>
              </a:xfrm>
              <a:prstGeom prst="rect">
                <a:avLst/>
              </a:prstGeom>
              <a:noFill/>
            </p:spPr>
            <p:txBody>
              <a:bodyPr wrap="none" lIns="0" tIns="0" rIns="0" bIns="0" rtlCol="0">
                <a:spAutoFit/>
              </a:bodyPr>
              <a:lstStyle/>
              <a:p>
                <a:pPr algn="l"/>
                <a:r>
                  <a:rPr lang="zh-CN" altLang="en-US" b="0" dirty="0">
                    <a:ea typeface="微软雅黑" panose="020B0503020204020204" pitchFamily="34" charset="-122"/>
                  </a:rPr>
                  <a:t>随机算法</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𝑀</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𝐷</m:t>
                    </m:r>
                    <m:r>
                      <a:rPr lang="en-US" altLang="zh-CN" b="0" i="1" smtClean="0">
                        <a:latin typeface="Cambria Math" panose="02040503050406030204" pitchFamily="18" charset="0"/>
                        <a:ea typeface="微软雅黑" panose="020B0503020204020204" pitchFamily="34" charset="-122"/>
                      </a:rPr>
                      <m:t>2)</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4" name="文本框 33">
                <a:extLst>
                  <a:ext uri="{FF2B5EF4-FFF2-40B4-BE49-F238E27FC236}">
                    <a16:creationId xmlns:a16="http://schemas.microsoft.com/office/drawing/2014/main" id="{13A5D36B-F71A-4F84-BA52-ECC631E53070}"/>
                  </a:ext>
                </a:extLst>
              </p:cNvPr>
              <p:cNvSpPr txBox="1">
                <a:spLocks noRot="1" noChangeAspect="1" noMove="1" noResize="1" noEditPoints="1" noAdjustHandles="1" noChangeArrowheads="1" noChangeShapeType="1" noTextEdit="1"/>
              </p:cNvSpPr>
              <p:nvPr/>
            </p:nvSpPr>
            <p:spPr>
              <a:xfrm>
                <a:off x="5337401" y="5446615"/>
                <a:ext cx="1607043" cy="276999"/>
              </a:xfrm>
              <a:prstGeom prst="rect">
                <a:avLst/>
              </a:prstGeom>
              <a:blipFill>
                <a:blip r:embed="rId6"/>
                <a:stretch>
                  <a:fillRect l="-9125" t="-28261" r="-7224" b="-50000"/>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B44936A6-663B-4ADA-9CFC-DF44E47A535A}"/>
              </a:ext>
            </a:extLst>
          </p:cNvPr>
          <p:cNvSpPr txBox="1"/>
          <p:nvPr/>
        </p:nvSpPr>
        <p:spPr>
          <a:xfrm>
            <a:off x="5072719" y="4453630"/>
            <a:ext cx="2602063"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查询有多少人患病，用随机算法对信息做扰动</a:t>
            </a:r>
          </a:p>
        </p:txBody>
      </p:sp>
      <p:sp>
        <p:nvSpPr>
          <p:cNvPr id="36" name="文本框 35">
            <a:extLst>
              <a:ext uri="{FF2B5EF4-FFF2-40B4-BE49-F238E27FC236}">
                <a16:creationId xmlns:a16="http://schemas.microsoft.com/office/drawing/2014/main" id="{F9CC809E-859F-48F2-AFCF-28AA0E4C95A9}"/>
              </a:ext>
            </a:extLst>
          </p:cNvPr>
          <p:cNvSpPr txBox="1"/>
          <p:nvPr/>
        </p:nvSpPr>
        <p:spPr>
          <a:xfrm>
            <a:off x="7115756" y="3496422"/>
            <a:ext cx="1638631"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结果是</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的概率是</a:t>
            </a:r>
            <a:r>
              <a:rPr lang="en-US" altLang="zh-CN" dirty="0">
                <a:latin typeface="微软雅黑" panose="020B0503020204020204" pitchFamily="34" charset="-122"/>
                <a:ea typeface="微软雅黑" panose="020B0503020204020204" pitchFamily="34" charset="-122"/>
              </a:rPr>
              <a:t>99%</a:t>
            </a:r>
            <a:endParaRPr lang="zh-CN" altLang="en-US"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425334AD-5888-455E-A1A4-7350FD897071}"/>
              </a:ext>
            </a:extLst>
          </p:cNvPr>
          <p:cNvSpPr txBox="1"/>
          <p:nvPr/>
        </p:nvSpPr>
        <p:spPr>
          <a:xfrm>
            <a:off x="7115757" y="5587218"/>
            <a:ext cx="1543216"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结果是</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的概率是</a:t>
            </a:r>
            <a:r>
              <a:rPr lang="en-US" altLang="zh-CN" dirty="0">
                <a:latin typeface="微软雅黑" panose="020B0503020204020204" pitchFamily="34" charset="-122"/>
                <a:ea typeface="微软雅黑" panose="020B0503020204020204" pitchFamily="34" charset="-122"/>
              </a:rPr>
              <a:t>98%</a:t>
            </a:r>
            <a:endParaRPr lang="zh-CN" altLang="en-US" dirty="0">
              <a:latin typeface="微软雅黑" panose="020B0503020204020204" pitchFamily="34" charset="-122"/>
              <a:ea typeface="微软雅黑" panose="020B0503020204020204" pitchFamily="34" charset="-122"/>
            </a:endParaRPr>
          </a:p>
        </p:txBody>
      </p:sp>
      <p:sp>
        <p:nvSpPr>
          <p:cNvPr id="38" name="左大括号 37">
            <a:extLst>
              <a:ext uri="{FF2B5EF4-FFF2-40B4-BE49-F238E27FC236}">
                <a16:creationId xmlns:a16="http://schemas.microsoft.com/office/drawing/2014/main" id="{7A8EDE3C-8C2B-46D5-ACE7-E44549850A74}"/>
              </a:ext>
            </a:extLst>
          </p:cNvPr>
          <p:cNvSpPr/>
          <p:nvPr/>
        </p:nvSpPr>
        <p:spPr>
          <a:xfrm rot="10800000">
            <a:off x="8754387" y="3724821"/>
            <a:ext cx="381662" cy="235343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2AB5E5E-51ED-4065-9B33-132B4F37BEA5}"/>
                  </a:ext>
                </a:extLst>
              </p:cNvPr>
              <p:cNvSpPr txBox="1"/>
              <p:nvPr/>
            </p:nvSpPr>
            <p:spPr>
              <a:xfrm>
                <a:off x="9311007" y="4574177"/>
                <a:ext cx="1995749" cy="6235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9</m:t>
                          </m:r>
                          <m:r>
                            <a:rPr lang="en-US" altLang="zh-CN" i="1" smtClean="0">
                              <a:latin typeface="Cambria Math" panose="02040503050406030204" pitchFamily="18" charset="0"/>
                              <a:ea typeface="微软雅黑" panose="020B0503020204020204" pitchFamily="34" charset="-122"/>
                            </a:rPr>
                            <m:t>9</m:t>
                          </m:r>
                          <m:r>
                            <a:rPr lang="en-US" altLang="zh-CN" i="1">
                              <a:latin typeface="Cambria Math" panose="02040503050406030204" pitchFamily="18" charset="0"/>
                              <a:ea typeface="微软雅黑" panose="020B0503020204020204" pitchFamily="34" charset="-122"/>
                            </a:rPr>
                            <m:t>%</m:t>
                          </m:r>
                        </m:num>
                        <m:den>
                          <m:r>
                            <a:rPr lang="en-US" altLang="zh-CN" i="1">
                              <a:latin typeface="Cambria Math" panose="02040503050406030204" pitchFamily="18" charset="0"/>
                              <a:ea typeface="微软雅黑" panose="020B0503020204020204" pitchFamily="34" charset="-122"/>
                            </a:rPr>
                            <m:t>9</m:t>
                          </m:r>
                          <m:r>
                            <a:rPr lang="en-US" altLang="zh-CN" i="1" smtClean="0">
                              <a:latin typeface="Cambria Math" panose="02040503050406030204" pitchFamily="18" charset="0"/>
                              <a:ea typeface="微软雅黑" panose="020B0503020204020204" pitchFamily="34" charset="-122"/>
                            </a:rPr>
                            <m:t>8</m:t>
                          </m:r>
                          <m:r>
                            <a:rPr lang="en-US" altLang="zh-CN" i="1">
                              <a:latin typeface="Cambria Math" panose="02040503050406030204" pitchFamily="18" charset="0"/>
                              <a:ea typeface="微软雅黑" panose="020B0503020204020204" pitchFamily="34" charset="-122"/>
                            </a:rPr>
                            <m:t>%</m:t>
                          </m:r>
                        </m:den>
                      </m:f>
                      <m:r>
                        <a:rPr lang="en-US" altLang="zh-CN" i="1">
                          <a:latin typeface="Cambria Math" panose="02040503050406030204" pitchFamily="18" charset="0"/>
                          <a:ea typeface="微软雅黑" panose="020B0503020204020204" pitchFamily="34" charset="-122"/>
                        </a:rPr>
                        <m:t>=1.01</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9" name="文本框 38">
                <a:extLst>
                  <a:ext uri="{FF2B5EF4-FFF2-40B4-BE49-F238E27FC236}">
                    <a16:creationId xmlns:a16="http://schemas.microsoft.com/office/drawing/2014/main" id="{B2AB5E5E-51ED-4065-9B33-132B4F37BEA5}"/>
                  </a:ext>
                </a:extLst>
              </p:cNvPr>
              <p:cNvSpPr txBox="1">
                <a:spLocks noRot="1" noChangeAspect="1" noMove="1" noResize="1" noEditPoints="1" noAdjustHandles="1" noChangeArrowheads="1" noChangeShapeType="1" noTextEdit="1"/>
              </p:cNvSpPr>
              <p:nvPr/>
            </p:nvSpPr>
            <p:spPr>
              <a:xfrm>
                <a:off x="9311007" y="4574177"/>
                <a:ext cx="1995749" cy="623504"/>
              </a:xfrm>
              <a:prstGeom prst="rect">
                <a:avLst/>
              </a:prstGeom>
              <a:blipFill>
                <a:blip r:embed="rId7"/>
                <a:stretch>
                  <a:fillRect/>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3AF33FBC-43C4-4BAF-A910-9D6F2B4F4E29}"/>
              </a:ext>
            </a:extLst>
          </p:cNvPr>
          <p:cNvSpPr txBox="1"/>
          <p:nvPr/>
        </p:nvSpPr>
        <p:spPr>
          <a:xfrm>
            <a:off x="9136049" y="5203190"/>
            <a:ext cx="3029447"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一个记录的添加对数据集产生的隐私泄露风险被控制到极小的、可接受的范围内</a:t>
            </a:r>
          </a:p>
        </p:txBody>
      </p:sp>
    </p:spTree>
    <p:extLst>
      <p:ext uri="{BB962C8B-B14F-4D97-AF65-F5344CB8AC3E}">
        <p14:creationId xmlns:p14="http://schemas.microsoft.com/office/powerpoint/2010/main" val="4098515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5" name="矩形 14">
            <a:extLst>
              <a:ext uri="{FF2B5EF4-FFF2-40B4-BE49-F238E27FC236}">
                <a16:creationId xmlns:a16="http://schemas.microsoft.com/office/drawing/2014/main" id="{8F60F446-6D1E-47BC-8D31-694C5E024A56}"/>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概念介绍</a:t>
            </a:r>
          </a:p>
        </p:txBody>
      </p:sp>
      <p:sp>
        <p:nvSpPr>
          <p:cNvPr id="3" name="矩形: 圆角 2">
            <a:extLst>
              <a:ext uri="{FF2B5EF4-FFF2-40B4-BE49-F238E27FC236}">
                <a16:creationId xmlns:a16="http://schemas.microsoft.com/office/drawing/2014/main" id="{7C3A856E-5857-40B6-AD64-9293A666585F}"/>
              </a:ext>
            </a:extLst>
          </p:cNvPr>
          <p:cNvSpPr/>
          <p:nvPr/>
        </p:nvSpPr>
        <p:spPr>
          <a:xfrm>
            <a:off x="1098343" y="1741336"/>
            <a:ext cx="9961919" cy="1550504"/>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461E26-2658-48C3-B3A5-D9D38F2B3F3E}"/>
                  </a:ext>
                </a:extLst>
              </p:cNvPr>
              <p:cNvSpPr txBox="1"/>
              <p:nvPr/>
            </p:nvSpPr>
            <p:spPr>
              <a:xfrm>
                <a:off x="1322204" y="2082086"/>
                <a:ext cx="9375754" cy="923330"/>
              </a:xfrm>
              <a:prstGeom prst="rect">
                <a:avLst/>
              </a:prstGeom>
              <a:noFill/>
            </p:spPr>
            <p:txBody>
              <a:bodyPr wrap="square" rtlCol="0">
                <a:spAutoFit/>
              </a:bodyPr>
              <a:lstStyle/>
              <a:p>
                <a:pPr algn="just">
                  <a:spcAft>
                    <a:spcPts val="1200"/>
                  </a:spcAft>
                </a:pPr>
                <a:r>
                  <a:rPr lang="zh-CN" altLang="en-US" dirty="0">
                    <a:latin typeface="微软雅黑" panose="020B0503020204020204" pitchFamily="34" charset="-122"/>
                    <a:ea typeface="微软雅黑" panose="020B0503020204020204" pitchFamily="34" charset="-122"/>
                  </a:rPr>
                  <a:t>隐私保护机制：</a:t>
                </a:r>
                <a:r>
                  <a:rPr lang="zh-CN" altLang="zh-CN" dirty="0">
                    <a:latin typeface="微软雅黑" panose="020B0503020204020204" pitchFamily="34" charset="-122"/>
                    <a:ea typeface="微软雅黑" panose="020B0503020204020204" pitchFamily="34" charset="-122"/>
                  </a:rPr>
                  <a:t>对数据集</a:t>
                </a:r>
                <a14:m>
                  <m:oMath xmlns:m="http://schemas.openxmlformats.org/officeDocument/2006/math">
                    <m:r>
                      <a:rPr lang="zh-CN" altLang="zh-CN" b="0">
                        <a:latin typeface="Cambria Math" panose="02040503050406030204" pitchFamily="18" charset="0"/>
                        <a:ea typeface="微软雅黑" panose="020B0503020204020204" pitchFamily="34" charset="-122"/>
                      </a:rPr>
                      <m:t>Ｄ</m:t>
                    </m:r>
                  </m:oMath>
                </a14:m>
                <a:r>
                  <a:rPr lang="zh-CN" altLang="zh-CN" dirty="0">
                    <a:latin typeface="微软雅黑" panose="020B0503020204020204" pitchFamily="34" charset="-122"/>
                    <a:ea typeface="微软雅黑" panose="020B0503020204020204" pitchFamily="34" charset="-122"/>
                  </a:rPr>
                  <a:t>的各种映射函数被定义为查询（</a:t>
                </a:r>
                <a:r>
                  <a:rPr lang="en-US" altLang="zh-CN" dirty="0">
                    <a:latin typeface="微软雅黑" panose="020B0503020204020204" pitchFamily="34" charset="-122"/>
                    <a:ea typeface="微软雅黑" panose="020B0503020204020204" pitchFamily="34" charset="-122"/>
                  </a:rPr>
                  <a:t>Query</a:t>
                </a:r>
                <a:r>
                  <a:rPr lang="zh-CN" altLang="zh-CN" dirty="0">
                    <a:latin typeface="微软雅黑" panose="020B0503020204020204" pitchFamily="34" charset="-122"/>
                    <a:ea typeface="微软雅黑" panose="020B0503020204020204" pitchFamily="34" charset="-122"/>
                  </a:rPr>
                  <a:t>），用</a:t>
                </a:r>
                <a14:m>
                  <m:oMath xmlns:m="http://schemas.openxmlformats.org/officeDocument/2006/math">
                    <m:r>
                      <m:rPr>
                        <m:sty m:val="p"/>
                      </m:rPr>
                      <a:rPr lang="en-US" altLang="zh-CN" b="0" i="1">
                        <a:latin typeface="Cambria Math" panose="02040503050406030204" pitchFamily="18" charset="0"/>
                        <a:ea typeface="微软雅黑" panose="020B0503020204020204" pitchFamily="34" charset="-122"/>
                      </a:rPr>
                      <m:t>F</m:t>
                    </m:r>
                    <m:r>
                      <a:rPr lang="en-US" altLang="zh-CN" b="0">
                        <a:latin typeface="Cambria Math" panose="02040503050406030204" pitchFamily="18" charset="0"/>
                        <a:ea typeface="微软雅黑" panose="020B0503020204020204" pitchFamily="34" charset="-122"/>
                      </a:rPr>
                      <m:t>=</m:t>
                    </m:r>
                    <m:d>
                      <m:dPr>
                        <m:begChr m:val="{"/>
                        <m:endChr m:val="}"/>
                        <m:ctrlPr>
                          <a:rPr lang="zh-CN" altLang="zh-CN" i="1">
                            <a:latin typeface="Cambria Math" panose="02040503050406030204" pitchFamily="18" charset="0"/>
                            <a:ea typeface="微软雅黑" panose="020B0503020204020204" pitchFamily="34" charset="-122"/>
                          </a:rPr>
                        </m:ctrlPr>
                      </m:dPr>
                      <m:e>
                        <m:r>
                          <m:rPr>
                            <m:sty m:val="p"/>
                          </m:rPr>
                          <a:rPr lang="en-US" altLang="zh-CN" b="0" i="1">
                            <a:latin typeface="Cambria Math" panose="02040503050406030204" pitchFamily="18" charset="0"/>
                            <a:ea typeface="微软雅黑" panose="020B0503020204020204" pitchFamily="34" charset="-122"/>
                          </a:rPr>
                          <m:t>f</m:t>
                        </m:r>
                        <m:r>
                          <a:rPr lang="en-US" altLang="zh-CN" b="0">
                            <a:latin typeface="Cambria Math" panose="02040503050406030204" pitchFamily="18" charset="0"/>
                            <a:ea typeface="微软雅黑" panose="020B0503020204020204" pitchFamily="34" charset="-122"/>
                          </a:rPr>
                          <m:t>1,</m:t>
                        </m:r>
                        <m:r>
                          <m:rPr>
                            <m:sty m:val="p"/>
                          </m:rPr>
                          <a:rPr lang="en-US" altLang="zh-CN" b="0" i="1">
                            <a:latin typeface="Cambria Math" panose="02040503050406030204" pitchFamily="18" charset="0"/>
                            <a:ea typeface="微软雅黑" panose="020B0503020204020204" pitchFamily="34" charset="-122"/>
                          </a:rPr>
                          <m:t>f</m:t>
                        </m:r>
                        <m:r>
                          <a:rPr lang="en-US" altLang="zh-CN" b="0">
                            <a:latin typeface="Cambria Math" panose="02040503050406030204" pitchFamily="18" charset="0"/>
                            <a:ea typeface="微软雅黑" panose="020B0503020204020204" pitchFamily="34" charset="-122"/>
                          </a:rPr>
                          <m:t>2,⋯</m:t>
                        </m:r>
                      </m:e>
                    </m:d>
                  </m:oMath>
                </a14:m>
                <a:r>
                  <a:rPr lang="zh-CN" altLang="zh-CN" dirty="0">
                    <a:latin typeface="微软雅黑" panose="020B0503020204020204" pitchFamily="34" charset="-122"/>
                    <a:ea typeface="微软雅黑" panose="020B0503020204020204" pitchFamily="34" charset="-122"/>
                  </a:rPr>
                  <a:t>来表示一组查询，算法</a:t>
                </a:r>
                <a14:m>
                  <m:oMath xmlns:m="http://schemas.openxmlformats.org/officeDocument/2006/math">
                    <m:r>
                      <a:rPr lang="zh-CN" altLang="zh-CN" b="0">
                        <a:latin typeface="Cambria Math" panose="02040503050406030204" pitchFamily="18" charset="0"/>
                        <a:ea typeface="微软雅黑" panose="020B0503020204020204" pitchFamily="34" charset="-122"/>
                      </a:rPr>
                      <m:t>Ｍ</m:t>
                    </m:r>
                  </m:oMath>
                </a14:m>
                <a:r>
                  <a:rPr lang="zh-CN" altLang="zh-CN" dirty="0">
                    <a:latin typeface="微软雅黑" panose="020B0503020204020204" pitchFamily="34" charset="-122"/>
                    <a:ea typeface="微软雅黑" panose="020B0503020204020204" pitchFamily="34" charset="-122"/>
                  </a:rPr>
                  <a:t>对查询</a:t>
                </a:r>
                <a14:m>
                  <m:oMath xmlns:m="http://schemas.openxmlformats.org/officeDocument/2006/math">
                    <m:r>
                      <a:rPr lang="zh-CN" altLang="zh-CN" b="0">
                        <a:latin typeface="Cambria Math" panose="02040503050406030204" pitchFamily="18" charset="0"/>
                        <a:ea typeface="微软雅黑" panose="020B0503020204020204" pitchFamily="34" charset="-122"/>
                      </a:rPr>
                      <m:t>Ｆ</m:t>
                    </m:r>
                  </m:oMath>
                </a14:m>
                <a:r>
                  <a:rPr lang="zh-CN" altLang="zh-CN" dirty="0">
                    <a:latin typeface="微软雅黑" panose="020B0503020204020204" pitchFamily="34" charset="-122"/>
                    <a:ea typeface="微软雅黑" panose="020B0503020204020204" pitchFamily="34" charset="-122"/>
                  </a:rPr>
                  <a:t>的结果进行处理，使之满足隐私保护的条件，此过程称为隐私保护机制</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63461E26-2658-48C3-B3A5-D9D38F2B3F3E}"/>
                  </a:ext>
                </a:extLst>
              </p:cNvPr>
              <p:cNvSpPr txBox="1">
                <a:spLocks noRot="1" noChangeAspect="1" noMove="1" noResize="1" noEditPoints="1" noAdjustHandles="1" noChangeArrowheads="1" noChangeShapeType="1" noTextEdit="1"/>
              </p:cNvSpPr>
              <p:nvPr/>
            </p:nvSpPr>
            <p:spPr>
              <a:xfrm>
                <a:off x="1322204" y="2082086"/>
                <a:ext cx="9375754" cy="923330"/>
              </a:xfrm>
              <a:prstGeom prst="rect">
                <a:avLst/>
              </a:prstGeom>
              <a:blipFill>
                <a:blip r:embed="rId3"/>
                <a:stretch>
                  <a:fillRect l="-585" t="-3974" r="-520" b="-9934"/>
                </a:stretch>
              </a:blipFill>
            </p:spPr>
            <p:txBody>
              <a:bodyPr/>
              <a:lstStyle/>
              <a:p>
                <a:r>
                  <a:rPr lang="zh-CN" altLang="en-US">
                    <a:noFill/>
                  </a:rPr>
                  <a:t> </a:t>
                </a:r>
              </a:p>
            </p:txBody>
          </p:sp>
        </mc:Fallback>
      </mc:AlternateContent>
      <p:sp>
        <p:nvSpPr>
          <p:cNvPr id="24" name="矩形: 圆角 23">
            <a:extLst>
              <a:ext uri="{FF2B5EF4-FFF2-40B4-BE49-F238E27FC236}">
                <a16:creationId xmlns:a16="http://schemas.microsoft.com/office/drawing/2014/main" id="{C4C595CA-4393-449F-A5B1-D223DEDC67B9}"/>
              </a:ext>
            </a:extLst>
          </p:cNvPr>
          <p:cNvSpPr/>
          <p:nvPr/>
        </p:nvSpPr>
        <p:spPr>
          <a:xfrm>
            <a:off x="1098343" y="3881562"/>
            <a:ext cx="9961919" cy="1962647"/>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3CC63E3-F5B7-450A-B422-C1789D3F2632}"/>
                  </a:ext>
                </a:extLst>
              </p:cNvPr>
              <p:cNvSpPr txBox="1"/>
              <p:nvPr/>
            </p:nvSpPr>
            <p:spPr>
              <a:xfrm>
                <a:off x="1365414" y="4333648"/>
                <a:ext cx="9375754" cy="646331"/>
              </a:xfrm>
              <a:prstGeom prst="rect">
                <a:avLst/>
              </a:prstGeom>
              <a:noFill/>
            </p:spPr>
            <p:txBody>
              <a:bodyPr wrap="square" rtlCol="0">
                <a:spAutoFit/>
              </a:bodyPr>
              <a:lstStyle/>
              <a:p>
                <a:pPr algn="just">
                  <a:spcAft>
                    <a:spcPts val="1200"/>
                  </a:spcAft>
                </a:pPr>
                <a:r>
                  <a:rPr lang="zh-CN" altLang="zh-CN" dirty="0">
                    <a:latin typeface="微软雅黑" panose="020B0503020204020204" pitchFamily="34" charset="-122"/>
                    <a:ea typeface="微软雅黑" panose="020B0503020204020204" pitchFamily="34" charset="-122"/>
                  </a:rPr>
                  <a:t>邻近数据集：设数据集</a:t>
                </a:r>
                <a14:m>
                  <m:oMath xmlns:m="http://schemas.openxmlformats.org/officeDocument/2006/math">
                    <m:r>
                      <a:rPr lang="zh-CN" altLang="zh-CN">
                        <a:latin typeface="Cambria Math" panose="02040503050406030204" pitchFamily="18" charset="0"/>
                        <a:ea typeface="微软雅黑" panose="020B0503020204020204" pitchFamily="34" charset="-122"/>
                      </a:rPr>
                      <m:t>Ｄ</m:t>
                    </m:r>
                  </m:oMath>
                </a14:m>
                <a:r>
                  <a:rPr lang="zh-CN" altLang="zh-CN" dirty="0">
                    <a:latin typeface="微软雅黑" panose="020B0503020204020204" pitchFamily="34" charset="-122"/>
                    <a:ea typeface="微软雅黑" panose="020B0503020204020204" pitchFamily="34" charset="-122"/>
                  </a:rPr>
                  <a:t> 和</a:t>
                </a:r>
                <a14:m>
                  <m:oMath xmlns:m="http://schemas.openxmlformats.org/officeDocument/2006/math">
                    <m:r>
                      <a:rPr lang="zh-CN" altLang="zh-CN">
                        <a:latin typeface="Cambria Math" panose="02040503050406030204" pitchFamily="18" charset="0"/>
                        <a:ea typeface="微软雅黑" panose="020B0503020204020204" pitchFamily="34" charset="-122"/>
                      </a:rPr>
                      <m:t>Ｄ</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具有相同的属性结构，两者的对称差记作</a:t>
                </a:r>
                <a14:m>
                  <m:oMath xmlns:m="http://schemas.openxmlformats.org/officeDocument/2006/math">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a:t>
                </a:r>
                <a14:m>
                  <m:oMath xmlns:m="http://schemas.openxmlformats.org/officeDocument/2006/math">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oMath>
                </a14:m>
                <a:r>
                  <a:rPr lang="zh-CN" altLang="en-US" dirty="0">
                    <a:latin typeface="微软雅黑" panose="020B0503020204020204" pitchFamily="34" charset="-122"/>
                    <a:ea typeface="微软雅黑" panose="020B0503020204020204" pitchFamily="34" charset="-122"/>
                  </a:rPr>
                  <a:t>表示</a:t>
                </a:r>
                <a14:m>
                  <m:oMath xmlns:m="http://schemas.openxmlformats.org/officeDocument/2006/math">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中记录的数量。若</a:t>
                </a:r>
                <a14:m>
                  <m:oMath xmlns:m="http://schemas.openxmlformats.org/officeDocument/2006/math">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r>
                      <a:rPr lang="en-US" altLang="zh-CN">
                        <a:latin typeface="Cambria Math" panose="02040503050406030204" pitchFamily="18" charset="0"/>
                        <a:ea typeface="微软雅黑" panose="020B0503020204020204" pitchFamily="34" charset="-122"/>
                      </a:rPr>
                      <m:t>=1</m:t>
                    </m:r>
                  </m:oMath>
                </a14:m>
                <a:r>
                  <a:rPr lang="zh-CN" altLang="zh-CN" dirty="0">
                    <a:latin typeface="微软雅黑" panose="020B0503020204020204" pitchFamily="34" charset="-122"/>
                    <a:ea typeface="微软雅黑" panose="020B0503020204020204" pitchFamily="34" charset="-122"/>
                  </a:rPr>
                  <a:t>，则称</a:t>
                </a:r>
                <a14:m>
                  <m:oMath xmlns:m="http://schemas.openxmlformats.org/officeDocument/2006/math">
                    <m:r>
                      <a:rPr lang="zh-CN" altLang="zh-CN">
                        <a:latin typeface="Cambria Math" panose="02040503050406030204" pitchFamily="18" charset="0"/>
                        <a:ea typeface="微软雅黑" panose="020B0503020204020204" pitchFamily="34" charset="-122"/>
                      </a:rPr>
                      <m:t>Ｄ</m:t>
                    </m:r>
                  </m:oMath>
                </a14:m>
                <a:r>
                  <a:rPr lang="zh-CN" altLang="zh-CN" dirty="0">
                    <a:latin typeface="微软雅黑" panose="020B0503020204020204" pitchFamily="34" charset="-122"/>
                    <a:ea typeface="微软雅黑" panose="020B0503020204020204" pitchFamily="34" charset="-122"/>
                  </a:rPr>
                  <a:t> 和</a:t>
                </a:r>
                <a14:m>
                  <m:oMath xmlns:m="http://schemas.openxmlformats.org/officeDocument/2006/math">
                    <m:r>
                      <a:rPr lang="zh-CN" altLang="zh-CN">
                        <a:latin typeface="Cambria Math" panose="02040503050406030204" pitchFamily="18" charset="0"/>
                        <a:ea typeface="微软雅黑" panose="020B0503020204020204" pitchFamily="34" charset="-122"/>
                      </a:rPr>
                      <m:t>Ｄ</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为邻近数据集 （</a:t>
                </a:r>
                <a:r>
                  <a:rPr lang="en-US" altLang="zh-CN" dirty="0">
                    <a:latin typeface="微软雅黑" panose="020B0503020204020204" pitchFamily="34" charset="-122"/>
                    <a:ea typeface="微软雅黑" panose="020B0503020204020204" pitchFamily="34" charset="-122"/>
                  </a:rPr>
                  <a:t>Adjacent Dataset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xmlns="">
          <p:sp>
            <p:nvSpPr>
              <p:cNvPr id="26" name="文本框 25">
                <a:extLst>
                  <a:ext uri="{FF2B5EF4-FFF2-40B4-BE49-F238E27FC236}">
                    <a16:creationId xmlns:a16="http://schemas.microsoft.com/office/drawing/2014/main" id="{53CC63E3-F5B7-450A-B422-C1789D3F2632}"/>
                  </a:ext>
                </a:extLst>
              </p:cNvPr>
              <p:cNvSpPr txBox="1">
                <a:spLocks noRot="1" noChangeAspect="1" noMove="1" noResize="1" noEditPoints="1" noAdjustHandles="1" noChangeArrowheads="1" noChangeShapeType="1" noTextEdit="1"/>
              </p:cNvSpPr>
              <p:nvPr/>
            </p:nvSpPr>
            <p:spPr>
              <a:xfrm>
                <a:off x="1365414" y="4333648"/>
                <a:ext cx="9375754" cy="646331"/>
              </a:xfrm>
              <a:prstGeom prst="rect">
                <a:avLst/>
              </a:prstGeom>
              <a:blipFill>
                <a:blip r:embed="rId4"/>
                <a:stretch>
                  <a:fillRect l="-585" t="-5660" r="-52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B09E8D2-70A6-4003-93D0-E12DD7AA4669}"/>
                  </a:ext>
                </a:extLst>
              </p:cNvPr>
              <p:cNvSpPr txBox="1"/>
              <p:nvPr/>
            </p:nvSpPr>
            <p:spPr>
              <a:xfrm>
                <a:off x="2430448" y="5232621"/>
                <a:ext cx="7331103" cy="390941"/>
              </a:xfrm>
              <a:prstGeom prst="rect">
                <a:avLst/>
              </a:prstGeom>
              <a:noFill/>
            </p:spPr>
            <p:txBody>
              <a:bodyPr wrap="square" rtlCol="0">
                <a:spAutoFit/>
              </a:bodyPr>
              <a:lstStyle/>
              <a:p>
                <a:pPr algn="l"/>
                <a:r>
                  <a:rPr lang="zh-CN" altLang="zh-CN" dirty="0">
                    <a:latin typeface="微软雅黑" panose="020B0503020204020204" pitchFamily="34" charset="-122"/>
                    <a:ea typeface="微软雅黑" panose="020B0503020204020204" pitchFamily="34" charset="-122"/>
                  </a:rPr>
                  <a:t>例如，设</a:t>
                </a:r>
                <a14:m>
                  <m:oMath xmlns:m="http://schemas.openxmlformats.org/officeDocument/2006/math">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1,2,3,4,5</m:t>
                        </m:r>
                      </m:e>
                    </m:d>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𝐷</m:t>
                        </m:r>
                      </m:e>
                      <m:sup>
                        <m:r>
                          <a:rPr lang="en-US" altLang="zh-CN">
                            <a:latin typeface="Cambria Math" panose="02040503050406030204" pitchFamily="18" charset="0"/>
                            <a:ea typeface="微软雅黑" panose="020B0503020204020204" pitchFamily="34" charset="-122"/>
                          </a:rPr>
                          <m:t>′</m:t>
                        </m:r>
                      </m:sup>
                    </m:sSup>
                    <m:r>
                      <a:rPr lang="en-US" altLang="zh-CN">
                        <a:latin typeface="Cambria Math" panose="02040503050406030204" pitchFamily="18" charset="0"/>
                        <a:ea typeface="微软雅黑" panose="020B0503020204020204" pitchFamily="34" charset="-122"/>
                      </a:rPr>
                      <m:t>=</m:t>
                    </m:r>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1,2,4</m:t>
                        </m:r>
                      </m:e>
                    </m:d>
                  </m:oMath>
                </a14:m>
                <a:r>
                  <a:rPr lang="zh-CN" altLang="zh-CN" dirty="0">
                    <a:latin typeface="微软雅黑" panose="020B0503020204020204" pitchFamily="34" charset="-122"/>
                    <a:ea typeface="微软雅黑" panose="020B0503020204020204" pitchFamily="34" charset="-122"/>
                  </a:rPr>
                  <a:t>，则</a:t>
                </a:r>
                <a14:m>
                  <m:oMath xmlns:m="http://schemas.openxmlformats.org/officeDocument/2006/math">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𝐷</m:t>
                        </m:r>
                      </m:e>
                      <m:sup>
                        <m:r>
                          <a:rPr lang="en-US" altLang="zh-CN">
                            <a:latin typeface="Cambria Math" panose="02040503050406030204" pitchFamily="18" charset="0"/>
                            <a:ea typeface="微软雅黑" panose="020B0503020204020204" pitchFamily="34" charset="-122"/>
                          </a:rPr>
                          <m:t>′</m:t>
                        </m:r>
                      </m:sup>
                    </m:sSup>
                    <m:r>
                      <a:rPr lang="en-US" altLang="zh-CN">
                        <a:latin typeface="Cambria Math" panose="02040503050406030204" pitchFamily="18" charset="0"/>
                        <a:ea typeface="微软雅黑" panose="020B0503020204020204" pitchFamily="34" charset="-122"/>
                      </a:rPr>
                      <m:t>=</m:t>
                    </m:r>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3,5</m:t>
                        </m:r>
                      </m:e>
                    </m:d>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r>
                      <a:rPr lang="en-US" altLang="zh-CN">
                        <a:latin typeface="Cambria Math" panose="02040503050406030204" pitchFamily="18" charset="0"/>
                        <a:ea typeface="微软雅黑" panose="020B0503020204020204" pitchFamily="34" charset="-122"/>
                      </a:rPr>
                      <m:t>=2</m:t>
                    </m:r>
                  </m:oMath>
                </a14:m>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EB09E8D2-70A6-4003-93D0-E12DD7AA4669}"/>
                  </a:ext>
                </a:extLst>
              </p:cNvPr>
              <p:cNvSpPr txBox="1">
                <a:spLocks noRot="1" noChangeAspect="1" noMove="1" noResize="1" noEditPoints="1" noAdjustHandles="1" noChangeArrowheads="1" noChangeShapeType="1" noTextEdit="1"/>
              </p:cNvSpPr>
              <p:nvPr/>
            </p:nvSpPr>
            <p:spPr>
              <a:xfrm>
                <a:off x="2430448" y="5232621"/>
                <a:ext cx="7331103" cy="390941"/>
              </a:xfrm>
              <a:prstGeom prst="rect">
                <a:avLst/>
              </a:prstGeom>
              <a:blipFill>
                <a:blip r:embed="rId5"/>
                <a:stretch>
                  <a:fillRect l="-749" t="-1538" r="-83" b="-23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4726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5" name="矩形 14">
            <a:extLst>
              <a:ext uri="{FF2B5EF4-FFF2-40B4-BE49-F238E27FC236}">
                <a16:creationId xmlns:a16="http://schemas.microsoft.com/office/drawing/2014/main" id="{8F60F446-6D1E-47BC-8D31-694C5E024A56}"/>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差分隐私的定义</a:t>
            </a:r>
          </a:p>
        </p:txBody>
      </p:sp>
      <p:sp>
        <p:nvSpPr>
          <p:cNvPr id="3" name="矩形: 圆角 2">
            <a:extLst>
              <a:ext uri="{FF2B5EF4-FFF2-40B4-BE49-F238E27FC236}">
                <a16:creationId xmlns:a16="http://schemas.microsoft.com/office/drawing/2014/main" id="{7C3A856E-5857-40B6-AD64-9293A666585F}"/>
              </a:ext>
            </a:extLst>
          </p:cNvPr>
          <p:cNvSpPr/>
          <p:nvPr/>
        </p:nvSpPr>
        <p:spPr>
          <a:xfrm>
            <a:off x="1098343" y="1741335"/>
            <a:ext cx="9961919" cy="213216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3461E26-2658-48C3-B3A5-D9D38F2B3F3E}"/>
                  </a:ext>
                </a:extLst>
              </p:cNvPr>
              <p:cNvSpPr txBox="1"/>
              <p:nvPr/>
            </p:nvSpPr>
            <p:spPr>
              <a:xfrm>
                <a:off x="1322204" y="2082086"/>
                <a:ext cx="9375754" cy="1508105"/>
              </a:xfrm>
              <a:prstGeom prst="rect">
                <a:avLst/>
              </a:prstGeom>
              <a:noFill/>
            </p:spPr>
            <p:txBody>
              <a:bodyPr wrap="square" rtlCol="0">
                <a:spAutoFit/>
              </a:bodyPr>
              <a:lstStyle/>
              <a:p>
                <a:pPr algn="just">
                  <a:spcAft>
                    <a:spcPts val="1200"/>
                  </a:spcAft>
                </a:pPr>
                <a:r>
                  <a:rPr lang="zh-CN" altLang="zh-CN" dirty="0">
                    <a:latin typeface="微软雅黑" panose="020B0503020204020204" pitchFamily="34" charset="-122"/>
                    <a:ea typeface="微软雅黑" panose="020B0503020204020204" pitchFamily="34" charset="-122"/>
                  </a:rPr>
                  <a:t>差分隐私的定义：设有一个随机算法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𝑀</m:t>
                        </m:r>
                      </m:sub>
                    </m:sSub>
                  </m:oMath>
                </a14:m>
                <a:r>
                  <a:rPr lang="zh-CN" altLang="zh-CN" dirty="0">
                    <a:latin typeface="微软雅黑" panose="020B0503020204020204" pitchFamily="34" charset="-122"/>
                    <a:ea typeface="微软雅黑" panose="020B0503020204020204" pitchFamily="34" charset="-122"/>
                  </a:rPr>
                  <a:t>为算法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所有可能的输出构成的集合。如果对于任意两个邻近数据集</a:t>
                </a:r>
                <a14:m>
                  <m:oMath xmlns:m="http://schemas.openxmlformats.org/officeDocument/2006/math">
                    <m:r>
                      <a:rPr lang="en-US" altLang="zh-CN">
                        <a:latin typeface="Cambria Math" panose="02040503050406030204" pitchFamily="18" charset="0"/>
                        <a:ea typeface="微软雅黑" panose="020B0503020204020204" pitchFamily="34" charset="-122"/>
                      </a:rPr>
                      <m:t>𝐷</m:t>
                    </m:r>
                  </m:oMath>
                </a14:m>
                <a:r>
                  <a:rPr lang="zh-CN" altLang="zh-CN" dirty="0">
                    <a:latin typeface="微软雅黑" panose="020B0503020204020204" pitchFamily="34" charset="-122"/>
                    <a:ea typeface="微软雅黑" panose="020B0503020204020204" pitchFamily="34" charset="-122"/>
                  </a:rPr>
                  <a:t>和</a:t>
                </a:r>
                <a14:m>
                  <m:oMath xmlns:m="http://schemas.openxmlformats.org/officeDocument/2006/math">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以及</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𝑀</m:t>
                        </m:r>
                      </m:sub>
                    </m:sSub>
                  </m:oMath>
                </a14:m>
                <a:r>
                  <a:rPr lang="zh-CN" altLang="zh-CN" dirty="0">
                    <a:latin typeface="微软雅黑" panose="020B0503020204020204" pitchFamily="34" charset="-122"/>
                    <a:ea typeface="微软雅黑" panose="020B0503020204020204" pitchFamily="34" charset="-122"/>
                  </a:rPr>
                  <a:t>的任意子集</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𝑆</m:t>
                        </m:r>
                      </m:e>
                      <m:sub>
                        <m:r>
                          <a:rPr lang="en-US" altLang="zh-CN">
                            <a:latin typeface="Cambria Math" panose="02040503050406030204" pitchFamily="18" charset="0"/>
                            <a:ea typeface="微软雅黑" panose="020B0503020204020204" pitchFamily="34" charset="-122"/>
                          </a:rPr>
                          <m:t>𝑀</m:t>
                        </m:r>
                      </m:sub>
                    </m:sSub>
                  </m:oMath>
                </a14:m>
                <a:r>
                  <a:rPr lang="zh-CN" altLang="zh-CN" dirty="0">
                    <a:latin typeface="微软雅黑" panose="020B0503020204020204" pitchFamily="34" charset="-122"/>
                    <a:ea typeface="微软雅黑" panose="020B0503020204020204" pitchFamily="34" charset="-122"/>
                  </a:rPr>
                  <a:t>，算法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满足：</a:t>
                </a:r>
              </a:p>
              <a:p>
                <a:pPr algn="just">
                  <a:spcAft>
                    <a:spcPts val="1200"/>
                  </a:spcAft>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𝑟</m:t>
                          </m:r>
                        </m:sub>
                      </m:sSub>
                      <m:d>
                        <m:dPr>
                          <m:begChr m:val="["/>
                          <m:endChr m:val="]"/>
                          <m:ctrlPr>
                            <a:rPr lang="zh-CN" altLang="zh-CN" i="1" smtClean="0">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𝑀</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𝑆</m:t>
                              </m:r>
                            </m:e>
                            <m:sub>
                              <m:r>
                                <a:rPr lang="en-US" altLang="zh-CN">
                                  <a:latin typeface="Cambria Math" panose="02040503050406030204" pitchFamily="18" charset="0"/>
                                  <a:ea typeface="微软雅黑" panose="020B0503020204020204" pitchFamily="34" charset="-122"/>
                                </a:rPr>
                                <m:t>𝑀</m:t>
                              </m:r>
                            </m:sub>
                          </m:sSub>
                        </m:e>
                      </m:d>
                      <m:r>
                        <a:rPr lang="en-US" altLang="zh-CN">
                          <a:latin typeface="Cambria Math" panose="02040503050406030204" pitchFamily="18" charset="0"/>
                          <a:ea typeface="微软雅黑" panose="020B0503020204020204" pitchFamily="34" charset="-122"/>
                        </a:rPr>
                        <m:t>≤</m:t>
                      </m:r>
                      <m:r>
                        <m:rPr>
                          <m:sty m:val="p"/>
                        </m:rPr>
                        <a:rPr lang="en-US" altLang="zh-CN">
                          <a:latin typeface="Cambria Math" panose="02040503050406030204" pitchFamily="18" charset="0"/>
                          <a:ea typeface="微软雅黑" panose="020B0503020204020204" pitchFamily="34" charset="-122"/>
                        </a:rPr>
                        <m:t>exp</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𝜀</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𝑟</m:t>
                          </m:r>
                        </m:sub>
                      </m:sSub>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𝑀</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𝑆</m:t>
                              </m:r>
                            </m:e>
                            <m:sub>
                              <m:r>
                                <a:rPr lang="en-US" altLang="zh-CN">
                                  <a:latin typeface="Cambria Math" panose="02040503050406030204" pitchFamily="18" charset="0"/>
                                  <a:ea typeface="微软雅黑" panose="020B0503020204020204" pitchFamily="34" charset="-122"/>
                                </a:rPr>
                                <m:t>𝑀</m:t>
                              </m:r>
                            </m:sub>
                          </m:sSub>
                        </m:e>
                      </m:d>
                    </m:oMath>
                  </m:oMathPara>
                </a14:m>
                <a:endParaRPr lang="zh-CN" altLang="zh-CN" dirty="0">
                  <a:latin typeface="微软雅黑" panose="020B0503020204020204" pitchFamily="34" charset="-122"/>
                  <a:ea typeface="微软雅黑" panose="020B0503020204020204" pitchFamily="34" charset="-122"/>
                </a:endParaRPr>
              </a:p>
              <a:p>
                <a:pPr algn="just">
                  <a:spcAft>
                    <a:spcPts val="1200"/>
                  </a:spcAft>
                </a:pPr>
                <a:r>
                  <a:rPr lang="zh-CN" altLang="zh-CN" dirty="0">
                    <a:latin typeface="微软雅黑" panose="020B0503020204020204" pitchFamily="34" charset="-122"/>
                    <a:ea typeface="微软雅黑" panose="020B0503020204020204" pitchFamily="34" charset="-122"/>
                  </a:rPr>
                  <a:t>则称算法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oMath>
                </a14:m>
                <a:r>
                  <a:rPr lang="zh-CN" altLang="zh-CN" dirty="0">
                    <a:latin typeface="微软雅黑" panose="020B0503020204020204" pitchFamily="34" charset="-122"/>
                    <a:ea typeface="微软雅黑" panose="020B0503020204020204" pitchFamily="34" charset="-122"/>
                  </a:rPr>
                  <a:t>提供</a:t>
                </a:r>
                <a14:m>
                  <m:oMath xmlns:m="http://schemas.openxmlformats.org/officeDocument/2006/math">
                    <m:r>
                      <a:rPr lang="en-US" altLang="zh-CN">
                        <a:latin typeface="Cambria Math" panose="02040503050406030204" pitchFamily="18" charset="0"/>
                        <a:ea typeface="微软雅黑" panose="020B0503020204020204" pitchFamily="34" charset="-122"/>
                      </a:rPr>
                      <m:t>𝜀</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差分隐私保护，其中参数</a:t>
                </a:r>
                <a14:m>
                  <m:oMath xmlns:m="http://schemas.openxmlformats.org/officeDocument/2006/math">
                    <m:r>
                      <a:rPr lang="en-US" altLang="zh-CN">
                        <a:latin typeface="Cambria Math" panose="02040503050406030204" pitchFamily="18" charset="0"/>
                        <a:ea typeface="微软雅黑" panose="020B0503020204020204" pitchFamily="34" charset="-122"/>
                      </a:rPr>
                      <m:t>𝜀</m:t>
                    </m:r>
                  </m:oMath>
                </a14:m>
                <a:r>
                  <a:rPr lang="zh-CN" altLang="zh-CN" dirty="0">
                    <a:latin typeface="微软雅黑" panose="020B0503020204020204" pitchFamily="34" charset="-122"/>
                    <a:ea typeface="微软雅黑" panose="020B0503020204020204" pitchFamily="34" charset="-122"/>
                  </a:rPr>
                  <a:t>称为隐私保护预算。</a:t>
                </a:r>
                <a:endParaRPr lang="en-US" altLang="zh-CN"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63461E26-2658-48C3-B3A5-D9D38F2B3F3E}"/>
                  </a:ext>
                </a:extLst>
              </p:cNvPr>
              <p:cNvSpPr txBox="1">
                <a:spLocks noRot="1" noChangeAspect="1" noMove="1" noResize="1" noEditPoints="1" noAdjustHandles="1" noChangeArrowheads="1" noChangeShapeType="1" noTextEdit="1"/>
              </p:cNvSpPr>
              <p:nvPr/>
            </p:nvSpPr>
            <p:spPr>
              <a:xfrm>
                <a:off x="1322204" y="2082086"/>
                <a:ext cx="9375754" cy="1508105"/>
              </a:xfrm>
              <a:prstGeom prst="rect">
                <a:avLst/>
              </a:prstGeom>
              <a:blipFill>
                <a:blip r:embed="rId3"/>
                <a:stretch>
                  <a:fillRect l="-585" t="-2429" r="-520" b="-5668"/>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25C08B8D-9E2F-47B8-93C5-19F7E808A0F2}"/>
              </a:ext>
            </a:extLst>
          </p:cNvPr>
          <p:cNvCxnSpPr>
            <a:cxnSpLocks/>
          </p:cNvCxnSpPr>
          <p:nvPr/>
        </p:nvCxnSpPr>
        <p:spPr>
          <a:xfrm>
            <a:off x="1161362" y="6615431"/>
            <a:ext cx="38481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a:extLst>
              <a:ext uri="{FF2B5EF4-FFF2-40B4-BE49-F238E27FC236}">
                <a16:creationId xmlns:a16="http://schemas.microsoft.com/office/drawing/2014/main" id="{B4610CD0-3B2E-43ED-9EEB-E577065ED04A}"/>
              </a:ext>
            </a:extLst>
          </p:cNvPr>
          <p:cNvCxnSpPr>
            <a:cxnSpLocks/>
          </p:cNvCxnSpPr>
          <p:nvPr/>
        </p:nvCxnSpPr>
        <p:spPr>
          <a:xfrm flipV="1">
            <a:off x="1161362" y="4244341"/>
            <a:ext cx="0" cy="2371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任意多边形: 形状 48">
            <a:extLst>
              <a:ext uri="{FF2B5EF4-FFF2-40B4-BE49-F238E27FC236}">
                <a16:creationId xmlns:a16="http://schemas.microsoft.com/office/drawing/2014/main" id="{B932C465-F8E1-4617-84DF-30C983D49D89}"/>
              </a:ext>
            </a:extLst>
          </p:cNvPr>
          <p:cNvSpPr/>
          <p:nvPr/>
        </p:nvSpPr>
        <p:spPr>
          <a:xfrm>
            <a:off x="1258729" y="4776663"/>
            <a:ext cx="3496733" cy="1654618"/>
          </a:xfrm>
          <a:custGeom>
            <a:avLst/>
            <a:gdLst>
              <a:gd name="connsiteX0" fmla="*/ 0 w 3496733"/>
              <a:gd name="connsiteY0" fmla="*/ 1370985 h 1654618"/>
              <a:gd name="connsiteX1" fmla="*/ 893233 w 3496733"/>
              <a:gd name="connsiteY1" fmla="*/ 3618 h 1654618"/>
              <a:gd name="connsiteX2" fmla="*/ 1769533 w 3496733"/>
              <a:gd name="connsiteY2" fmla="*/ 951885 h 1654618"/>
              <a:gd name="connsiteX3" fmla="*/ 2459566 w 3496733"/>
              <a:gd name="connsiteY3" fmla="*/ 329585 h 1654618"/>
              <a:gd name="connsiteX4" fmla="*/ 3496733 w 3496733"/>
              <a:gd name="connsiteY4" fmla="*/ 1654618 h 1654618"/>
              <a:gd name="connsiteX5" fmla="*/ 3496733 w 3496733"/>
              <a:gd name="connsiteY5" fmla="*/ 1654618 h 165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6733" h="1654618">
                <a:moveTo>
                  <a:pt x="0" y="1370985"/>
                </a:moveTo>
                <a:cubicBezTo>
                  <a:pt x="299155" y="722226"/>
                  <a:pt x="598311" y="73468"/>
                  <a:pt x="893233" y="3618"/>
                </a:cubicBezTo>
                <a:cubicBezTo>
                  <a:pt x="1188155" y="-66232"/>
                  <a:pt x="1508478" y="897557"/>
                  <a:pt x="1769533" y="951885"/>
                </a:cubicBezTo>
                <a:cubicBezTo>
                  <a:pt x="2030588" y="1006213"/>
                  <a:pt x="2171699" y="212463"/>
                  <a:pt x="2459566" y="329585"/>
                </a:cubicBezTo>
                <a:cubicBezTo>
                  <a:pt x="2747433" y="446707"/>
                  <a:pt x="3496733" y="1654618"/>
                  <a:pt x="3496733" y="1654618"/>
                </a:cubicBezTo>
                <a:lnTo>
                  <a:pt x="3496733" y="1654618"/>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8120F707-B52A-4A94-A5D1-E0BC4FE3B495}"/>
              </a:ext>
            </a:extLst>
          </p:cNvPr>
          <p:cNvSpPr/>
          <p:nvPr/>
        </p:nvSpPr>
        <p:spPr>
          <a:xfrm>
            <a:off x="1271429" y="4770679"/>
            <a:ext cx="3471333" cy="1745269"/>
          </a:xfrm>
          <a:custGeom>
            <a:avLst/>
            <a:gdLst>
              <a:gd name="connsiteX0" fmla="*/ 0 w 3471333"/>
              <a:gd name="connsiteY0" fmla="*/ 1440469 h 1745269"/>
              <a:gd name="connsiteX1" fmla="*/ 766233 w 3471333"/>
              <a:gd name="connsiteY1" fmla="*/ 5369 h 1745269"/>
              <a:gd name="connsiteX2" fmla="*/ 1549400 w 3471333"/>
              <a:gd name="connsiteY2" fmla="*/ 928235 h 1745269"/>
              <a:gd name="connsiteX3" fmla="*/ 2429933 w 3471333"/>
              <a:gd name="connsiteY3" fmla="*/ 293235 h 1745269"/>
              <a:gd name="connsiteX4" fmla="*/ 3471333 w 3471333"/>
              <a:gd name="connsiteY4" fmla="*/ 1745269 h 1745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1333" h="1745269">
                <a:moveTo>
                  <a:pt x="0" y="1440469"/>
                </a:moveTo>
                <a:cubicBezTo>
                  <a:pt x="254000" y="765605"/>
                  <a:pt x="508000" y="90741"/>
                  <a:pt x="766233" y="5369"/>
                </a:cubicBezTo>
                <a:cubicBezTo>
                  <a:pt x="1024466" y="-80003"/>
                  <a:pt x="1272117" y="880257"/>
                  <a:pt x="1549400" y="928235"/>
                </a:cubicBezTo>
                <a:cubicBezTo>
                  <a:pt x="1826683" y="976213"/>
                  <a:pt x="2109611" y="157063"/>
                  <a:pt x="2429933" y="293235"/>
                </a:cubicBezTo>
                <a:cubicBezTo>
                  <a:pt x="2750255" y="429407"/>
                  <a:pt x="3110794" y="1087338"/>
                  <a:pt x="3471333" y="1745269"/>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cxnSp>
        <p:nvCxnSpPr>
          <p:cNvPr id="56" name="直接连接符 55">
            <a:extLst>
              <a:ext uri="{FF2B5EF4-FFF2-40B4-BE49-F238E27FC236}">
                <a16:creationId xmlns:a16="http://schemas.microsoft.com/office/drawing/2014/main" id="{A22E16AC-90D4-4D70-BD08-B3F0C34F8948}"/>
              </a:ext>
            </a:extLst>
          </p:cNvPr>
          <p:cNvCxnSpPr>
            <a:cxnSpLocks/>
          </p:cNvCxnSpPr>
          <p:nvPr/>
        </p:nvCxnSpPr>
        <p:spPr>
          <a:xfrm>
            <a:off x="2600696" y="4737948"/>
            <a:ext cx="42333" cy="172296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BD1E2DC0-2889-412B-A045-1C59DBAD553C}"/>
                  </a:ext>
                </a:extLst>
              </p:cNvPr>
              <p:cNvSpPr txBox="1"/>
              <p:nvPr/>
            </p:nvSpPr>
            <p:spPr>
              <a:xfrm>
                <a:off x="1271429" y="4093438"/>
                <a:ext cx="119378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𝑃</m:t>
                          </m:r>
                        </m:e>
                        <m:sub>
                          <m:r>
                            <a:rPr lang="en-US" altLang="zh-CN" sz="1400">
                              <a:latin typeface="Cambria Math" panose="02040503050406030204" pitchFamily="18" charset="0"/>
                              <a:ea typeface="微软雅黑" panose="020B0503020204020204" pitchFamily="34" charset="-122"/>
                            </a:rPr>
                            <m:t>𝑟</m:t>
                          </m:r>
                        </m:sub>
                      </m:sSub>
                      <m:d>
                        <m:dPr>
                          <m:begChr m:val="["/>
                          <m:endChr m:val="]"/>
                          <m:ctrlPr>
                            <a:rPr lang="zh-CN" altLang="zh-CN" sz="1400" i="1">
                              <a:latin typeface="Cambria Math" panose="02040503050406030204" pitchFamily="18" charset="0"/>
                              <a:ea typeface="微软雅黑" panose="020B0503020204020204" pitchFamily="34" charset="-122"/>
                            </a:rPr>
                          </m:ctrlPr>
                        </m:dPr>
                        <m:e>
                          <m:r>
                            <a:rPr lang="en-US" altLang="zh-CN" sz="1400">
                              <a:latin typeface="Cambria Math" panose="02040503050406030204" pitchFamily="18" charset="0"/>
                              <a:ea typeface="微软雅黑" panose="020B0503020204020204" pitchFamily="34" charset="-122"/>
                            </a:rPr>
                            <m:t>𝑀</m:t>
                          </m:r>
                          <m:r>
                            <a:rPr lang="en-US" altLang="zh-CN" sz="1400">
                              <a:latin typeface="Cambria Math" panose="02040503050406030204" pitchFamily="18" charset="0"/>
                              <a:ea typeface="微软雅黑" panose="020B0503020204020204" pitchFamily="34" charset="-122"/>
                            </a:rPr>
                            <m:t>(</m:t>
                          </m:r>
                          <m:r>
                            <a:rPr lang="en-US" altLang="zh-CN" sz="1400">
                              <a:latin typeface="Cambria Math" panose="02040503050406030204" pitchFamily="18" charset="0"/>
                              <a:ea typeface="微软雅黑" panose="020B0503020204020204" pitchFamily="34" charset="-122"/>
                            </a:rPr>
                            <m:t>𝐷</m:t>
                          </m:r>
                          <m:r>
                            <a:rPr lang="en-US" altLang="zh-CN" sz="1400">
                              <a:latin typeface="Cambria Math" panose="02040503050406030204" pitchFamily="18" charset="0"/>
                              <a:ea typeface="微软雅黑" panose="020B0503020204020204" pitchFamily="34" charset="-122"/>
                            </a:rPr>
                            <m:t>)∈</m:t>
                          </m:r>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𝑆</m:t>
                              </m:r>
                            </m:e>
                            <m:sub>
                              <m:r>
                                <a:rPr lang="en-US" altLang="zh-CN" sz="1400">
                                  <a:latin typeface="Cambria Math" panose="02040503050406030204" pitchFamily="18" charset="0"/>
                                  <a:ea typeface="微软雅黑" panose="020B0503020204020204" pitchFamily="34" charset="-122"/>
                                </a:rPr>
                                <m:t>𝑀</m:t>
                              </m:r>
                            </m:sub>
                          </m:sSub>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60" name="文本框 59">
                <a:extLst>
                  <a:ext uri="{FF2B5EF4-FFF2-40B4-BE49-F238E27FC236}">
                    <a16:creationId xmlns:a16="http://schemas.microsoft.com/office/drawing/2014/main" id="{BD1E2DC0-2889-412B-A045-1C59DBAD553C}"/>
                  </a:ext>
                </a:extLst>
              </p:cNvPr>
              <p:cNvSpPr txBox="1">
                <a:spLocks noRot="1" noChangeAspect="1" noMove="1" noResize="1" noEditPoints="1" noAdjustHandles="1" noChangeArrowheads="1" noChangeShapeType="1" noTextEdit="1"/>
              </p:cNvSpPr>
              <p:nvPr/>
            </p:nvSpPr>
            <p:spPr>
              <a:xfrm>
                <a:off x="1271429" y="4093438"/>
                <a:ext cx="1193788" cy="215444"/>
              </a:xfrm>
              <a:prstGeom prst="rect">
                <a:avLst/>
              </a:prstGeom>
              <a:blipFill>
                <a:blip r:embed="rId4"/>
                <a:stretch>
                  <a:fillRect l="-2564"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9112B434-5261-414F-ACB7-F54792942D19}"/>
                  </a:ext>
                </a:extLst>
              </p:cNvPr>
              <p:cNvSpPr txBox="1"/>
              <p:nvPr/>
            </p:nvSpPr>
            <p:spPr>
              <a:xfrm>
                <a:off x="1261268" y="4373253"/>
                <a:ext cx="123501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𝑃</m:t>
                          </m:r>
                        </m:e>
                        <m:sub>
                          <m:r>
                            <a:rPr lang="en-US" altLang="zh-CN" sz="1400">
                              <a:latin typeface="Cambria Math" panose="02040503050406030204" pitchFamily="18" charset="0"/>
                              <a:ea typeface="微软雅黑" panose="020B0503020204020204" pitchFamily="34" charset="-122"/>
                            </a:rPr>
                            <m:t>𝑟</m:t>
                          </m:r>
                        </m:sub>
                      </m:sSub>
                      <m:d>
                        <m:dPr>
                          <m:begChr m:val="["/>
                          <m:endChr m:val="]"/>
                          <m:ctrlPr>
                            <a:rPr lang="zh-CN" altLang="zh-CN" sz="1400" i="1">
                              <a:latin typeface="Cambria Math" panose="02040503050406030204" pitchFamily="18" charset="0"/>
                              <a:ea typeface="微软雅黑" panose="020B0503020204020204" pitchFamily="34" charset="-122"/>
                            </a:rPr>
                          </m:ctrlPr>
                        </m:dPr>
                        <m:e>
                          <m:r>
                            <a:rPr lang="en-US" altLang="zh-CN" sz="1400">
                              <a:latin typeface="Cambria Math" panose="02040503050406030204" pitchFamily="18" charset="0"/>
                              <a:ea typeface="微软雅黑" panose="020B0503020204020204" pitchFamily="34" charset="-122"/>
                            </a:rPr>
                            <m:t>𝑀</m:t>
                          </m:r>
                          <m:r>
                            <a:rPr lang="en-US" altLang="zh-CN" sz="1400">
                              <a:latin typeface="Cambria Math" panose="02040503050406030204" pitchFamily="18" charset="0"/>
                              <a:ea typeface="微软雅黑" panose="020B0503020204020204" pitchFamily="34" charset="-122"/>
                            </a:rPr>
                            <m:t>(</m:t>
                          </m:r>
                          <m:r>
                            <a:rPr lang="en-US" altLang="zh-CN" sz="1400">
                              <a:latin typeface="Cambria Math" panose="02040503050406030204" pitchFamily="18" charset="0"/>
                              <a:ea typeface="微软雅黑" panose="020B0503020204020204" pitchFamily="34" charset="-122"/>
                            </a:rPr>
                            <m:t>𝐷</m:t>
                          </m:r>
                          <m:r>
                            <a:rPr lang="en-US" altLang="zh-CN" sz="1400">
                              <a:latin typeface="Cambria Math" panose="02040503050406030204" pitchFamily="18" charset="0"/>
                              <a:ea typeface="微软雅黑" panose="020B0503020204020204" pitchFamily="34" charset="-122"/>
                            </a:rPr>
                            <m:t>′)∈</m:t>
                          </m:r>
                          <m:sSub>
                            <m:sSubPr>
                              <m:ctrlPr>
                                <a:rPr lang="zh-CN" altLang="zh-CN" sz="1400" i="1">
                                  <a:latin typeface="Cambria Math" panose="02040503050406030204" pitchFamily="18" charset="0"/>
                                  <a:ea typeface="微软雅黑" panose="020B0503020204020204" pitchFamily="34" charset="-122"/>
                                </a:rPr>
                              </m:ctrlPr>
                            </m:sSubPr>
                            <m:e>
                              <m:r>
                                <a:rPr lang="en-US" altLang="zh-CN" sz="1400">
                                  <a:latin typeface="Cambria Math" panose="02040503050406030204" pitchFamily="18" charset="0"/>
                                  <a:ea typeface="微软雅黑" panose="020B0503020204020204" pitchFamily="34" charset="-122"/>
                                </a:rPr>
                                <m:t>𝑆</m:t>
                              </m:r>
                            </m:e>
                            <m:sub>
                              <m:r>
                                <a:rPr lang="en-US" altLang="zh-CN" sz="1400">
                                  <a:latin typeface="Cambria Math" panose="02040503050406030204" pitchFamily="18" charset="0"/>
                                  <a:ea typeface="微软雅黑" panose="020B0503020204020204" pitchFamily="34" charset="-122"/>
                                </a:rPr>
                                <m:t>𝑀</m:t>
                              </m:r>
                            </m:sub>
                          </m:sSub>
                        </m:e>
                      </m:d>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61" name="文本框 60">
                <a:extLst>
                  <a:ext uri="{FF2B5EF4-FFF2-40B4-BE49-F238E27FC236}">
                    <a16:creationId xmlns:a16="http://schemas.microsoft.com/office/drawing/2014/main" id="{9112B434-5261-414F-ACB7-F54792942D19}"/>
                  </a:ext>
                </a:extLst>
              </p:cNvPr>
              <p:cNvSpPr txBox="1">
                <a:spLocks noRot="1" noChangeAspect="1" noMove="1" noResize="1" noEditPoints="1" noAdjustHandles="1" noChangeArrowheads="1" noChangeShapeType="1" noTextEdit="1"/>
              </p:cNvSpPr>
              <p:nvPr/>
            </p:nvSpPr>
            <p:spPr>
              <a:xfrm>
                <a:off x="1261268" y="4373253"/>
                <a:ext cx="1235017" cy="215444"/>
              </a:xfrm>
              <a:prstGeom prst="rect">
                <a:avLst/>
              </a:prstGeom>
              <a:blipFill>
                <a:blip r:embed="rId5"/>
                <a:stretch>
                  <a:fillRect l="-2475" b="-33333"/>
                </a:stretch>
              </a:blipFill>
            </p:spPr>
            <p:txBody>
              <a:bodyPr/>
              <a:lstStyle/>
              <a:p>
                <a:r>
                  <a:rPr lang="zh-CN" altLang="en-US">
                    <a:noFill/>
                  </a:rPr>
                  <a:t> </a:t>
                </a:r>
              </a:p>
            </p:txBody>
          </p:sp>
        </mc:Fallback>
      </mc:AlternateContent>
      <p:cxnSp>
        <p:nvCxnSpPr>
          <p:cNvPr id="63" name="直接连接符 62">
            <a:extLst>
              <a:ext uri="{FF2B5EF4-FFF2-40B4-BE49-F238E27FC236}">
                <a16:creationId xmlns:a16="http://schemas.microsoft.com/office/drawing/2014/main" id="{4A38ACB1-12CE-46CC-9D09-B22B9BEAAB61}"/>
              </a:ext>
            </a:extLst>
          </p:cNvPr>
          <p:cNvCxnSpPr/>
          <p:nvPr/>
        </p:nvCxnSpPr>
        <p:spPr>
          <a:xfrm>
            <a:off x="2567882" y="4186217"/>
            <a:ext cx="4114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4" name="直接连接符 63">
            <a:extLst>
              <a:ext uri="{FF2B5EF4-FFF2-40B4-BE49-F238E27FC236}">
                <a16:creationId xmlns:a16="http://schemas.microsoft.com/office/drawing/2014/main" id="{99BF8966-1AF1-4011-BAC0-962B03893038}"/>
              </a:ext>
            </a:extLst>
          </p:cNvPr>
          <p:cNvCxnSpPr/>
          <p:nvPr/>
        </p:nvCxnSpPr>
        <p:spPr>
          <a:xfrm>
            <a:off x="2567882" y="4470697"/>
            <a:ext cx="41148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7" name="直接箭头连接符 66">
            <a:extLst>
              <a:ext uri="{FF2B5EF4-FFF2-40B4-BE49-F238E27FC236}">
                <a16:creationId xmlns:a16="http://schemas.microsoft.com/office/drawing/2014/main" id="{62759815-8AC2-493B-8018-61A0DFA6083C}"/>
              </a:ext>
            </a:extLst>
          </p:cNvPr>
          <p:cNvCxnSpPr/>
          <p:nvPr/>
        </p:nvCxnSpPr>
        <p:spPr>
          <a:xfrm flipV="1">
            <a:off x="2627149" y="4827637"/>
            <a:ext cx="336333" cy="37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28F92BB4-9200-40B3-B590-D5F86EF72DCC}"/>
              </a:ext>
            </a:extLst>
          </p:cNvPr>
          <p:cNvCxnSpPr>
            <a:cxnSpLocks/>
          </p:cNvCxnSpPr>
          <p:nvPr/>
        </p:nvCxnSpPr>
        <p:spPr>
          <a:xfrm flipV="1">
            <a:off x="2630329" y="4936593"/>
            <a:ext cx="376766" cy="60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8E7875F4-D662-4D4E-9CDC-8AEDA6231B2D}"/>
              </a:ext>
            </a:extLst>
          </p:cNvPr>
          <p:cNvSpPr txBox="1"/>
          <p:nvPr/>
        </p:nvSpPr>
        <p:spPr>
          <a:xfrm>
            <a:off x="5065285" y="6353822"/>
            <a:ext cx="1228944" cy="523220"/>
          </a:xfrm>
          <a:prstGeom prst="rect">
            <a:avLst/>
          </a:prstGeom>
          <a:noFill/>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相邻数据集的任意输出</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1AA0DB04-4552-4646-9873-4A39D0B0C442}"/>
                  </a:ext>
                </a:extLst>
              </p:cNvPr>
              <p:cNvSpPr txBox="1"/>
              <p:nvPr/>
            </p:nvSpPr>
            <p:spPr>
              <a:xfrm>
                <a:off x="2918197" y="4636727"/>
                <a:ext cx="1228944" cy="307777"/>
              </a:xfrm>
              <a:prstGeom prst="rect">
                <a:avLst/>
              </a:prstGeom>
              <a:noFill/>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比值</a:t>
                </a:r>
                <a14:m>
                  <m:oMath xmlns:m="http://schemas.openxmlformats.org/officeDocument/2006/math">
                    <m:r>
                      <a:rPr lang="en-US" altLang="zh-CN" sz="1400" smtClean="0">
                        <a:latin typeface="Cambria Math" panose="02040503050406030204" pitchFamily="18" charset="0"/>
                        <a:ea typeface="微软雅黑" panose="020B0503020204020204" pitchFamily="34" charset="-122"/>
                      </a:rPr>
                      <m:t>≤</m:t>
                    </m:r>
                    <m:r>
                      <m:rPr>
                        <m:sty m:val="p"/>
                      </m:rPr>
                      <a:rPr lang="en-US" altLang="zh-CN" sz="1400" smtClean="0">
                        <a:latin typeface="Cambria Math" panose="02040503050406030204" pitchFamily="18" charset="0"/>
                        <a:ea typeface="微软雅黑" panose="020B0503020204020204" pitchFamily="34" charset="-122"/>
                      </a:rPr>
                      <m:t>exp</m:t>
                    </m:r>
                    <m:r>
                      <a:rPr lang="en-US" altLang="zh-CN" sz="1400" smtClean="0">
                        <a:latin typeface="Cambria Math" panose="02040503050406030204" pitchFamily="18" charset="0"/>
                        <a:ea typeface="微软雅黑" panose="020B0503020204020204" pitchFamily="34" charset="-122"/>
                      </a:rPr>
                      <m:t>(</m:t>
                    </m:r>
                    <m:r>
                      <a:rPr lang="en-US" altLang="zh-CN" sz="1400" smtClean="0">
                        <a:latin typeface="Cambria Math" panose="02040503050406030204" pitchFamily="18" charset="0"/>
                        <a:ea typeface="微软雅黑" panose="020B0503020204020204" pitchFamily="34" charset="-122"/>
                      </a:rPr>
                      <m:t>𝜀</m:t>
                    </m:r>
                    <m:r>
                      <a:rPr lang="en-US" altLang="zh-CN" sz="1400" smtClean="0">
                        <a:latin typeface="Cambria Math" panose="02040503050406030204" pitchFamily="18" charset="0"/>
                        <a:ea typeface="微软雅黑" panose="020B0503020204020204" pitchFamily="34" charset="-122"/>
                      </a:rPr>
                      <m:t>)</m:t>
                    </m:r>
                  </m:oMath>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71" name="文本框 70">
                <a:extLst>
                  <a:ext uri="{FF2B5EF4-FFF2-40B4-BE49-F238E27FC236}">
                    <a16:creationId xmlns:a16="http://schemas.microsoft.com/office/drawing/2014/main" id="{1AA0DB04-4552-4646-9873-4A39D0B0C442}"/>
                  </a:ext>
                </a:extLst>
              </p:cNvPr>
              <p:cNvSpPr txBox="1">
                <a:spLocks noRot="1" noChangeAspect="1" noMove="1" noResize="1" noEditPoints="1" noAdjustHandles="1" noChangeArrowheads="1" noChangeShapeType="1" noTextEdit="1"/>
              </p:cNvSpPr>
              <p:nvPr/>
            </p:nvSpPr>
            <p:spPr>
              <a:xfrm>
                <a:off x="2918197" y="4636727"/>
                <a:ext cx="1228944" cy="307777"/>
              </a:xfrm>
              <a:prstGeom prst="rect">
                <a:avLst/>
              </a:prstGeom>
              <a:blipFill>
                <a:blip r:embed="rId6"/>
                <a:stretch>
                  <a:fillRect l="-1493"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2DCC6276-0B24-4441-8211-B50EF35DB955}"/>
                  </a:ext>
                </a:extLst>
              </p:cNvPr>
              <p:cNvSpPr txBox="1"/>
              <p:nvPr/>
            </p:nvSpPr>
            <p:spPr>
              <a:xfrm>
                <a:off x="5744666" y="4636727"/>
                <a:ext cx="5989575" cy="1231106"/>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p"/>
                </a:pPr>
                <a14:m>
                  <m:oMath xmlns:m="http://schemas.openxmlformats.org/officeDocument/2006/math">
                    <m:r>
                      <a:rPr lang="en-US" altLang="zh-CN" smtClean="0">
                        <a:latin typeface="Cambria Math" panose="02040503050406030204" pitchFamily="18" charset="0"/>
                        <a:ea typeface="微软雅黑" panose="020B0503020204020204" pitchFamily="34" charset="-122"/>
                      </a:rPr>
                      <m:t>𝜀</m:t>
                    </m:r>
                    <m:r>
                      <a:rPr lang="en-US" altLang="zh-CN" i="1">
                        <a:latin typeface="Cambria Math" panose="02040503050406030204" pitchFamily="18" charset="0"/>
                        <a:ea typeface="微软雅黑" panose="020B0503020204020204" pitchFamily="34" charset="-122"/>
                      </a:rPr>
                      <m:t>=0</m:t>
                    </m:r>
                  </m:oMath>
                </a14:m>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攻击者无法区分相邻数据集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保护程度最高</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p"/>
                </a:pPr>
                <a14:m>
                  <m:oMath xmlns:m="http://schemas.openxmlformats.org/officeDocument/2006/math">
                    <m:r>
                      <a:rPr lang="en-US" altLang="zh-CN" smtClean="0">
                        <a:latin typeface="Cambria Math" panose="02040503050406030204" pitchFamily="18" charset="0"/>
                        <a:ea typeface="微软雅黑" panose="020B0503020204020204" pitchFamily="34" charset="-122"/>
                      </a:rPr>
                      <m:t>𝜀</m:t>
                    </m:r>
                  </m:oMath>
                </a14:m>
                <a:r>
                  <a:rPr lang="zh-CN" altLang="en-US" dirty="0">
                    <a:latin typeface="微软雅黑" panose="020B0503020204020204" pitchFamily="34" charset="-122"/>
                    <a:ea typeface="微软雅黑" panose="020B0503020204020204" pitchFamily="34" charset="-122"/>
                  </a:rPr>
                  <a:t>增大：</a:t>
                </a:r>
                <a:r>
                  <a:rPr lang="zh-CN" altLang="zh-CN" dirty="0">
                    <a:latin typeface="微软雅黑" panose="020B0503020204020204" pitchFamily="34" charset="-122"/>
                    <a:ea typeface="微软雅黑" panose="020B0503020204020204" pitchFamily="34" charset="-122"/>
                  </a:rPr>
                  <a:t>保护程度越来越低</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𝜀</m:t>
                    </m:r>
                  </m:oMath>
                </a14:m>
                <a:r>
                  <a:rPr lang="zh-CN" altLang="zh-CN" dirty="0">
                    <a:latin typeface="微软雅黑" panose="020B0503020204020204" pitchFamily="34" charset="-122"/>
                    <a:ea typeface="微软雅黑" panose="020B0503020204020204" pitchFamily="34" charset="-122"/>
                  </a:rPr>
                  <a:t>过大，则会造成隐私泄露</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just">
                  <a:spcAft>
                    <a:spcPts val="1200"/>
                  </a:spcAft>
                  <a:buFont typeface="Wingdings" panose="05000000000000000000" pitchFamily="2" charset="2"/>
                  <a:buChar char="p"/>
                </a:pPr>
                <a14:m>
                  <m:oMath xmlns:m="http://schemas.openxmlformats.org/officeDocument/2006/math">
                    <m:r>
                      <a:rPr lang="en-US" altLang="zh-CN" smtClean="0">
                        <a:latin typeface="Cambria Math" panose="02040503050406030204" pitchFamily="18" charset="0"/>
                        <a:ea typeface="微软雅黑" panose="020B0503020204020204" pitchFamily="34" charset="-122"/>
                      </a:rPr>
                      <m:t>𝜀</m:t>
                    </m:r>
                  </m:oMath>
                </a14:m>
                <a:r>
                  <a:rPr lang="zh-CN" altLang="zh-CN" dirty="0">
                    <a:latin typeface="微软雅黑" panose="020B0503020204020204" pitchFamily="34" charset="-122"/>
                    <a:ea typeface="微软雅黑" panose="020B0503020204020204" pitchFamily="34" charset="-122"/>
                  </a:rPr>
                  <a:t>通常取很小的值，例如</a:t>
                </a:r>
                <a:r>
                  <a:rPr lang="en-US" altLang="zh-CN" dirty="0">
                    <a:latin typeface="微软雅黑" panose="020B0503020204020204" pitchFamily="34" charset="-122"/>
                    <a:ea typeface="微软雅黑" panose="020B0503020204020204" pitchFamily="34" charset="-122"/>
                  </a:rPr>
                  <a:t>0.01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0.1</a:t>
                </a:r>
                <a:r>
                  <a:rPr lang="zh-CN" altLang="zh-CN" dirty="0">
                    <a:latin typeface="微软雅黑" panose="020B0503020204020204" pitchFamily="34" charset="-122"/>
                    <a:ea typeface="微软雅黑" panose="020B0503020204020204" pitchFamily="34" charset="-122"/>
                  </a:rPr>
                  <a:t>，或者</a:t>
                </a:r>
                <a14:m>
                  <m:oMath xmlns:m="http://schemas.openxmlformats.org/officeDocument/2006/math">
                    <m:func>
                      <m:funcPr>
                        <m:ctrlPr>
                          <a:rPr lang="zh-CN"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a:latin typeface="Cambria Math" panose="02040503050406030204" pitchFamily="18" charset="0"/>
                            <a:ea typeface="微软雅黑" panose="020B0503020204020204" pitchFamily="34" charset="-122"/>
                          </a:rPr>
                          <m:t>2</m:t>
                        </m:r>
                      </m:e>
                    </m:func>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func>
                      <m:funcPr>
                        <m:ctrlPr>
                          <a:rPr lang="zh-CN"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a:latin typeface="Cambria Math" panose="02040503050406030204" pitchFamily="18" charset="0"/>
                            <a:ea typeface="微软雅黑" panose="020B0503020204020204" pitchFamily="34" charset="-122"/>
                          </a:rPr>
                          <m:t>3</m:t>
                        </m:r>
                      </m:e>
                    </m:func>
                  </m:oMath>
                </a14:m>
                <a:r>
                  <a:rPr lang="zh-CN" altLang="zh-CN" dirty="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xmlns="">
          <p:sp>
            <p:nvSpPr>
              <p:cNvPr id="72" name="文本框 71">
                <a:extLst>
                  <a:ext uri="{FF2B5EF4-FFF2-40B4-BE49-F238E27FC236}">
                    <a16:creationId xmlns:a16="http://schemas.microsoft.com/office/drawing/2014/main" id="{2DCC6276-0B24-4441-8211-B50EF35DB955}"/>
                  </a:ext>
                </a:extLst>
              </p:cNvPr>
              <p:cNvSpPr txBox="1">
                <a:spLocks noRot="1" noChangeAspect="1" noMove="1" noResize="1" noEditPoints="1" noAdjustHandles="1" noChangeArrowheads="1" noChangeShapeType="1" noTextEdit="1"/>
              </p:cNvSpPr>
              <p:nvPr/>
            </p:nvSpPr>
            <p:spPr>
              <a:xfrm>
                <a:off x="5744666" y="4636727"/>
                <a:ext cx="5989575" cy="1231106"/>
              </a:xfrm>
              <a:prstGeom prst="rect">
                <a:avLst/>
              </a:prstGeom>
              <a:blipFill>
                <a:blip r:embed="rId7"/>
                <a:stretch>
                  <a:fillRect l="-610" t="-2970" r="-4578" b="-6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871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graphicFrame>
        <p:nvGraphicFramePr>
          <p:cNvPr id="3" name="表格 2">
            <a:extLst>
              <a:ext uri="{FF2B5EF4-FFF2-40B4-BE49-F238E27FC236}">
                <a16:creationId xmlns:a16="http://schemas.microsoft.com/office/drawing/2014/main" id="{CD0BAFE5-CA7D-46BB-BC0B-520634F8FC8A}"/>
              </a:ext>
            </a:extLst>
          </p:cNvPr>
          <p:cNvGraphicFramePr/>
          <p:nvPr>
            <p:custDataLst>
              <p:tags r:id="rId1"/>
            </p:custDataLst>
            <p:extLst>
              <p:ext uri="{D42A27DB-BD31-4B8C-83A1-F6EECF244321}">
                <p14:modId xmlns:p14="http://schemas.microsoft.com/office/powerpoint/2010/main" val="744010412"/>
              </p:ext>
            </p:extLst>
          </p:nvPr>
        </p:nvGraphicFramePr>
        <p:xfrm>
          <a:off x="1270602" y="2680009"/>
          <a:ext cx="2231812" cy="1905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tblGrid>
              <a:tr h="381000">
                <a:tc>
                  <a:txBody>
                    <a:bodyPr/>
                    <a:lstStyle/>
                    <a:p>
                      <a:pPr>
                        <a:buNone/>
                      </a:pPr>
                      <a:r>
                        <a:rPr lang="zh-CN" altLang="en-US" dirty="0">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dirty="0">
                          <a:solidFill>
                            <a:srgbClr val="FFFFFF"/>
                          </a:solidFill>
                          <a:sym typeface="+mn-ea"/>
                        </a:rPr>
                        <a:t>是否患病</a:t>
                      </a:r>
                      <a:endParaRPr lang="zh-CN" altLang="en-US" dirty="0">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dirty="0">
                          <a:solidFill>
                            <a:srgbClr val="404040"/>
                          </a:solidFill>
                        </a:rPr>
                        <a:t>张三</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dirty="0">
                          <a:solidFill>
                            <a:srgbClr val="404040"/>
                          </a:solidFill>
                        </a:rPr>
                        <a:t>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dirty="0">
                          <a:solidFill>
                            <a:schemeClr val="tx1"/>
                          </a:solidFill>
                        </a:rPr>
                        <a:t>李四</a:t>
                      </a:r>
                      <a:endParaRPr lang="en-US" altLang="zh-CN" dirty="0">
                        <a:solidFill>
                          <a:schemeClr val="tx1"/>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chemeClr val="tx1"/>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dirty="0">
                          <a:solidFill>
                            <a:srgbClr val="404040"/>
                          </a:solidFill>
                        </a:rPr>
                        <a:t>王五</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zh-CN" altLang="en-US" dirty="0">
                          <a:solidFill>
                            <a:srgbClr val="404040"/>
                          </a:solidFill>
                        </a:rPr>
                        <a:t>钱六</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bl>
          </a:graphicData>
        </a:graphic>
      </p:graphicFrame>
      <p:sp>
        <p:nvSpPr>
          <p:cNvPr id="4" name="文本框 3">
            <a:extLst>
              <a:ext uri="{FF2B5EF4-FFF2-40B4-BE49-F238E27FC236}">
                <a16:creationId xmlns:a16="http://schemas.microsoft.com/office/drawing/2014/main" id="{13031B81-4AE1-4F72-B666-A72325DF9A4A}"/>
              </a:ext>
            </a:extLst>
          </p:cNvPr>
          <p:cNvSpPr txBox="1"/>
          <p:nvPr/>
        </p:nvSpPr>
        <p:spPr>
          <a:xfrm>
            <a:off x="946478" y="2310677"/>
            <a:ext cx="3130427" cy="369332"/>
          </a:xfrm>
          <a:prstGeom prst="rect">
            <a:avLst/>
          </a:prstGeom>
          <a:noFill/>
        </p:spPr>
        <p:txBody>
          <a:bodyPr wrap="square" rtlCol="0">
            <a:spAutoFit/>
          </a:bodyPr>
          <a:lstStyle/>
          <a:p>
            <a:r>
              <a:rPr dirty="0">
                <a:latin typeface="微软雅黑" panose="020B0503020204020204" pitchFamily="34" charset="-122"/>
                <a:ea typeface="微软雅黑" panose="020B0503020204020204" pitchFamily="34" charset="-122"/>
                <a:sym typeface="+mn-ea"/>
              </a:rPr>
              <a:t>表5.</a:t>
            </a:r>
            <a:r>
              <a:rPr lang="en-US" altLang="zh-CN" dirty="0">
                <a:latin typeface="微软雅黑" panose="020B0503020204020204" pitchFamily="34" charset="-122"/>
                <a:ea typeface="微软雅黑" panose="020B0503020204020204" pitchFamily="34" charset="-122"/>
                <a:sym typeface="+mn-ea"/>
              </a:rPr>
              <a:t>7 </a:t>
            </a:r>
            <a:r>
              <a:rPr lang="zh-CN" altLang="en-US" dirty="0">
                <a:latin typeface="微软雅黑" panose="020B0503020204020204" pitchFamily="34" charset="-122"/>
                <a:ea typeface="微软雅黑" panose="020B0503020204020204" pitchFamily="34" charset="-122"/>
                <a:sym typeface="+mn-ea"/>
              </a:rPr>
              <a:t>医疗数据记录数据集</a:t>
            </a:r>
            <a:r>
              <a:rPr lang="en-US" altLang="zh-CN" dirty="0">
                <a:latin typeface="微软雅黑" panose="020B0503020204020204" pitchFamily="34" charset="-122"/>
                <a:ea typeface="微软雅黑" panose="020B0503020204020204" pitchFamily="34" charset="-122"/>
                <a:sym typeface="+mn-ea"/>
              </a:rPr>
              <a:t>D</a:t>
            </a:r>
            <a:endParaRPr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DA9A91A-6557-4233-8A7A-7279D811BCAE}"/>
                  </a:ext>
                </a:extLst>
              </p:cNvPr>
              <p:cNvSpPr txBox="1"/>
              <p:nvPr/>
            </p:nvSpPr>
            <p:spPr>
              <a:xfrm>
                <a:off x="794682" y="5093919"/>
                <a:ext cx="4553694"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计数查询服务：</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查询数据集中前</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行患病的记录数量</a:t>
                </a:r>
                <a:endParaRPr lang="en-US" altLang="zh-CN"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i="1" dirty="0" err="1">
                            <a:latin typeface="Cambria Math" panose="02040503050406030204" pitchFamily="18" charset="0"/>
                            <a:ea typeface="微软雅黑" panose="020B0503020204020204" pitchFamily="34" charset="-122"/>
                          </a:rPr>
                          <m:t>𝑖</m:t>
                        </m:r>
                      </m:e>
                    </m:d>
                  </m:oMath>
                </a14:m>
                <a:r>
                  <a:rPr lang="zh-CN" altLang="en-US" dirty="0">
                    <a:latin typeface="微软雅黑" panose="020B0503020204020204" pitchFamily="34" charset="-122"/>
                    <a:ea typeface="微软雅黑" panose="020B0503020204020204" pitchFamily="34" charset="-122"/>
                  </a:rPr>
                  <a:t>是提供</a:t>
                </a:r>
                <a14:m>
                  <m:oMath xmlns:m="http://schemas.openxmlformats.org/officeDocument/2006/math">
                    <m:r>
                      <a:rPr lang="en-US" altLang="zh-CN">
                        <a:latin typeface="Cambria Math" panose="02040503050406030204" pitchFamily="18" charset="0"/>
                        <a:ea typeface="微软雅黑" panose="020B0503020204020204" pitchFamily="34" charset="-122"/>
                      </a:rPr>
                      <m:t>𝜀</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差分隐私保护</a:t>
                </a:r>
                <a:r>
                  <a:rPr lang="zh-CN" altLang="en-US" dirty="0">
                    <a:latin typeface="微软雅黑" panose="020B0503020204020204" pitchFamily="34" charset="-122"/>
                    <a:ea typeface="微软雅黑" panose="020B0503020204020204" pitchFamily="34" charset="-122"/>
                  </a:rPr>
                  <a:t>的查询函数</a:t>
                </a:r>
              </a:p>
            </p:txBody>
          </p:sp>
        </mc:Choice>
        <mc:Fallback xmlns="">
          <p:sp>
            <p:nvSpPr>
              <p:cNvPr id="5" name="文本框 4">
                <a:extLst>
                  <a:ext uri="{FF2B5EF4-FFF2-40B4-BE49-F238E27FC236}">
                    <a16:creationId xmlns:a16="http://schemas.microsoft.com/office/drawing/2014/main" id="{CDA9A91A-6557-4233-8A7A-7279D811BCAE}"/>
                  </a:ext>
                </a:extLst>
              </p:cNvPr>
              <p:cNvSpPr txBox="1">
                <a:spLocks noRot="1" noChangeAspect="1" noMove="1" noResize="1" noEditPoints="1" noAdjustHandles="1" noChangeArrowheads="1" noChangeShapeType="1" noTextEdit="1"/>
              </p:cNvSpPr>
              <p:nvPr/>
            </p:nvSpPr>
            <p:spPr>
              <a:xfrm>
                <a:off x="794682" y="5093919"/>
                <a:ext cx="4553694" cy="923330"/>
              </a:xfrm>
              <a:prstGeom prst="rect">
                <a:avLst/>
              </a:prstGeom>
              <a:blipFill>
                <a:blip r:embed="rId4"/>
                <a:stretch>
                  <a:fillRect l="-1071"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2D28DBB-14D9-45A7-857D-28B0D40B40C6}"/>
                  </a:ext>
                </a:extLst>
              </p:cNvPr>
              <p:cNvSpPr txBox="1"/>
              <p:nvPr/>
            </p:nvSpPr>
            <p:spPr>
              <a:xfrm>
                <a:off x="2511692" y="5144987"/>
                <a:ext cx="274690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i="1" dirty="0" err="1">
                              <a:latin typeface="Cambria Math" panose="02040503050406030204" pitchFamily="18" charset="0"/>
                              <a:ea typeface="微软雅黑" panose="020B0503020204020204" pitchFamily="34" charset="-122"/>
                            </a:rPr>
                            <m:t>𝑖</m:t>
                          </m:r>
                        </m:e>
                      </m:d>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𝑐𝑜𝑢𝑛𝑡</m:t>
                      </m:r>
                      <m:d>
                        <m:dPr>
                          <m:ctrlPr>
                            <a:rPr lang="en-US" altLang="zh-CN" i="1" dirty="0" smtClean="0">
                              <a:latin typeface="Cambria Math" panose="02040503050406030204" pitchFamily="18" charset="0"/>
                              <a:ea typeface="微软雅黑" panose="020B0503020204020204" pitchFamily="34" charset="-122"/>
                            </a:rPr>
                          </m:ctrlPr>
                        </m:dPr>
                        <m:e>
                          <m:r>
                            <a:rPr lang="en-US" altLang="zh-CN" i="1" dirty="0" err="1" smtClean="0">
                              <a:latin typeface="Cambria Math" panose="02040503050406030204" pitchFamily="18" charset="0"/>
                              <a:ea typeface="微软雅黑" panose="020B0503020204020204" pitchFamily="34" charset="-122"/>
                            </a:rPr>
                            <m:t>𝑖</m:t>
                          </m:r>
                        </m:e>
                      </m:d>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𝑛𝑜𝑖𝑠𝑒</m:t>
                      </m:r>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𝑖</m:t>
                      </m:r>
                      <m:r>
                        <a:rPr lang="en-US" altLang="zh-CN" b="0" i="1" dirty="0"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D2D28DBB-14D9-45A7-857D-28B0D40B40C6}"/>
                  </a:ext>
                </a:extLst>
              </p:cNvPr>
              <p:cNvSpPr txBox="1">
                <a:spLocks noRot="1" noChangeAspect="1" noMove="1" noResize="1" noEditPoints="1" noAdjustHandles="1" noChangeArrowheads="1" noChangeShapeType="1" noTextEdit="1"/>
              </p:cNvSpPr>
              <p:nvPr/>
            </p:nvSpPr>
            <p:spPr>
              <a:xfrm>
                <a:off x="2511692" y="5144987"/>
                <a:ext cx="2746906" cy="276999"/>
              </a:xfrm>
              <a:prstGeom prst="rect">
                <a:avLst/>
              </a:prstGeom>
              <a:blipFill>
                <a:blip r:embed="rId5"/>
                <a:stretch>
                  <a:fillRect l="-2217" r="-2217" b="-37778"/>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3A55B873-5B85-4D10-BCB1-1679BAC78C6F}"/>
              </a:ext>
            </a:extLst>
          </p:cNvPr>
          <p:cNvCxnSpPr/>
          <p:nvPr/>
        </p:nvCxnSpPr>
        <p:spPr>
          <a:xfrm>
            <a:off x="3433181" y="3245771"/>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5FBB0DC8-1723-4E2A-8770-47FE5BF2FEF7}"/>
              </a:ext>
            </a:extLst>
          </p:cNvPr>
          <p:cNvCxnSpPr/>
          <p:nvPr/>
        </p:nvCxnSpPr>
        <p:spPr>
          <a:xfrm>
            <a:off x="3433181" y="3636661"/>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C78574C-4401-40C0-B8AC-519C41E50CE2}"/>
              </a:ext>
            </a:extLst>
          </p:cNvPr>
          <p:cNvSpPr txBox="1"/>
          <p:nvPr/>
        </p:nvSpPr>
        <p:spPr>
          <a:xfrm>
            <a:off x="4076904" y="3055473"/>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不患病</a:t>
            </a:r>
          </a:p>
        </p:txBody>
      </p:sp>
      <p:sp>
        <p:nvSpPr>
          <p:cNvPr id="10" name="文本框 9">
            <a:extLst>
              <a:ext uri="{FF2B5EF4-FFF2-40B4-BE49-F238E27FC236}">
                <a16:creationId xmlns:a16="http://schemas.microsoft.com/office/drawing/2014/main" id="{E7992936-DE61-4725-AA00-0F850B55F52B}"/>
              </a:ext>
            </a:extLst>
          </p:cNvPr>
          <p:cNvSpPr txBox="1"/>
          <p:nvPr/>
        </p:nvSpPr>
        <p:spPr>
          <a:xfrm>
            <a:off x="4076905" y="3461540"/>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患病</a:t>
            </a:r>
          </a:p>
        </p:txBody>
      </p:sp>
      <p:pic>
        <p:nvPicPr>
          <p:cNvPr id="11" name="图片 10">
            <a:extLst>
              <a:ext uri="{FF2B5EF4-FFF2-40B4-BE49-F238E27FC236}">
                <a16:creationId xmlns:a16="http://schemas.microsoft.com/office/drawing/2014/main" id="{8924359C-A339-4893-8F3B-47BEF1742F78}"/>
              </a:ext>
            </a:extLst>
          </p:cNvPr>
          <p:cNvPicPr>
            <a:picLocks noChangeAspect="1"/>
          </p:cNvPicPr>
          <p:nvPr/>
        </p:nvPicPr>
        <p:blipFill>
          <a:blip r:embed="rId6"/>
          <a:stretch>
            <a:fillRect/>
          </a:stretch>
        </p:blipFill>
        <p:spPr>
          <a:xfrm>
            <a:off x="6224325" y="4943049"/>
            <a:ext cx="977031" cy="957873"/>
          </a:xfrm>
          <a:prstGeom prst="rect">
            <a:avLst/>
          </a:prstGeom>
        </p:spPr>
      </p:pic>
      <p:sp>
        <p:nvSpPr>
          <p:cNvPr id="12" name="对话气泡: 椭圆形 11">
            <a:extLst>
              <a:ext uri="{FF2B5EF4-FFF2-40B4-BE49-F238E27FC236}">
                <a16:creationId xmlns:a16="http://schemas.microsoft.com/office/drawing/2014/main" id="{959A744C-4465-4A01-9C5D-D3A89CF74951}"/>
              </a:ext>
            </a:extLst>
          </p:cNvPr>
          <p:cNvSpPr/>
          <p:nvPr/>
        </p:nvSpPr>
        <p:spPr>
          <a:xfrm>
            <a:off x="5695084" y="1895190"/>
            <a:ext cx="4789156" cy="2516156"/>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F426432-0751-486E-9594-115B39F0832F}"/>
                  </a:ext>
                </a:extLst>
              </p:cNvPr>
              <p:cNvSpPr txBox="1"/>
              <p:nvPr/>
            </p:nvSpPr>
            <p:spPr>
              <a:xfrm>
                <a:off x="6372488" y="2393545"/>
                <a:ext cx="3453122" cy="370358"/>
              </a:xfrm>
              <a:prstGeom prst="rect">
                <a:avLst/>
              </a:prstGeom>
              <a:noFill/>
            </p:spPr>
            <p:txBody>
              <a:bodyPr wrap="square" rtlCol="0">
                <a:spAutoFit/>
              </a:bodyPr>
              <a:lstStyle/>
              <a:p>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i="1" dirty="0" smtClean="0">
                            <a:latin typeface="Cambria Math" panose="02040503050406030204" pitchFamily="18" charset="0"/>
                            <a:ea typeface="微软雅黑" panose="020B0503020204020204" pitchFamily="34" charset="-122"/>
                          </a:rPr>
                          <m:t>3</m:t>
                        </m:r>
                      </m:e>
                    </m:d>
                    <m:r>
                      <a:rPr lang="zh-CN" altLang="en-US" i="1" dirty="0">
                        <a:latin typeface="Cambria Math" panose="02040503050406030204" pitchFamily="18" charset="0"/>
                        <a:ea typeface="微软雅黑" panose="020B0503020204020204" pitchFamily="34" charset="-122"/>
                      </a:rPr>
                      <m:t>为</m:t>
                    </m:r>
                    <m:r>
                      <a:rPr lang="en-US" altLang="zh-CN" dirty="0">
                        <a:latin typeface="Cambria Math" panose="02040503050406030204" pitchFamily="18" charset="0"/>
                        <a:ea typeface="微软雅黑" panose="020B0503020204020204" pitchFamily="34" charset="-122"/>
                      </a:rPr>
                      <m:t>{1.5</m:t>
                    </m:r>
                    <m:r>
                      <a:rPr lang="zh-CN" altLang="en-US" dirty="0">
                        <a:latin typeface="Cambria Math" panose="02040503050406030204" pitchFamily="18" charset="0"/>
                        <a:ea typeface="微软雅黑" panose="020B0503020204020204" pitchFamily="34" charset="-122"/>
                      </a:rPr>
                      <m:t>，</m:t>
                    </m:r>
                    <m:r>
                      <a:rPr lang="en-US" altLang="zh-CN" dirty="0">
                        <a:latin typeface="Cambria Math" panose="02040503050406030204" pitchFamily="18" charset="0"/>
                        <a:ea typeface="微软雅黑" panose="020B0503020204020204" pitchFamily="34" charset="-122"/>
                      </a:rPr>
                      <m:t>2</m:t>
                    </m:r>
                    <m:r>
                      <a:rPr lang="zh-CN" altLang="en-US" dirty="0">
                        <a:latin typeface="Cambria Math" panose="02040503050406030204" pitchFamily="18" charset="0"/>
                        <a:ea typeface="微软雅黑" panose="020B0503020204020204" pitchFamily="34" charset="-122"/>
                      </a:rPr>
                      <m:t>，</m:t>
                    </m:r>
                    <m:r>
                      <a:rPr lang="en-US" altLang="zh-CN" dirty="0">
                        <a:latin typeface="Cambria Math" panose="02040503050406030204" pitchFamily="18" charset="0"/>
                        <a:ea typeface="微软雅黑" panose="020B0503020204020204" pitchFamily="34" charset="-122"/>
                      </a:rPr>
                      <m:t>2.5}</m:t>
                    </m:r>
                  </m:oMath>
                </a14:m>
                <a:r>
                  <a:rPr lang="zh-CN" altLang="en-US" dirty="0">
                    <a:latin typeface="微软雅黑" panose="020B0503020204020204" pitchFamily="34" charset="-122"/>
                    <a:ea typeface="微软雅黑" panose="020B0503020204020204" pitchFamily="34" charset="-122"/>
                  </a:rPr>
                  <a:t>中某一个值</a:t>
                </a:r>
              </a:p>
            </p:txBody>
          </p:sp>
        </mc:Choice>
        <mc:Fallback xmlns="">
          <p:sp>
            <p:nvSpPr>
              <p:cNvPr id="13" name="文本框 12">
                <a:extLst>
                  <a:ext uri="{FF2B5EF4-FFF2-40B4-BE49-F238E27FC236}">
                    <a16:creationId xmlns:a16="http://schemas.microsoft.com/office/drawing/2014/main" id="{FF426432-0751-486E-9594-115B39F0832F}"/>
                  </a:ext>
                </a:extLst>
              </p:cNvPr>
              <p:cNvSpPr txBox="1">
                <a:spLocks noRot="1" noChangeAspect="1" noMove="1" noResize="1" noEditPoints="1" noAdjustHandles="1" noChangeArrowheads="1" noChangeShapeType="1" noTextEdit="1"/>
              </p:cNvSpPr>
              <p:nvPr/>
            </p:nvSpPr>
            <p:spPr>
              <a:xfrm>
                <a:off x="6372488" y="2393545"/>
                <a:ext cx="3453122" cy="370358"/>
              </a:xfrm>
              <a:prstGeom prst="rect">
                <a:avLst/>
              </a:prstGeom>
              <a:blipFill>
                <a:blip r:embed="rId7"/>
                <a:stretch>
                  <a:fillRect l="-529"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BC63B33-6FE1-4F6B-AB24-DF7DC1C44B46}"/>
                  </a:ext>
                </a:extLst>
              </p:cNvPr>
              <p:cNvSpPr txBox="1"/>
              <p:nvPr/>
            </p:nvSpPr>
            <p:spPr>
              <a:xfrm>
                <a:off x="6314297" y="2927197"/>
                <a:ext cx="35184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d>
                        <m:dPr>
                          <m:ctrlPr>
                            <a:rPr lang="en-US" altLang="zh-CN"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4</m:t>
                          </m:r>
                        </m:e>
                      </m:d>
                      <m:r>
                        <a:rPr lang="zh-CN" altLang="en-US" i="1" dirty="0">
                          <a:latin typeface="Cambria Math" panose="02040503050406030204" pitchFamily="18" charset="0"/>
                          <a:ea typeface="微软雅黑" panose="020B0503020204020204" pitchFamily="34" charset="-122"/>
                        </a:rPr>
                        <m:t>为</m:t>
                      </m:r>
                      <m:r>
                        <a:rPr lang="en-US" altLang="zh-CN" i="1" kern="100">
                          <a:latin typeface="Cambria Math" panose="02040503050406030204" pitchFamily="18" charset="0"/>
                          <a:ea typeface="宋体" panose="02010600030101010101" pitchFamily="2" charset="-122"/>
                          <a:cs typeface="Times New Roman" panose="02020603050405020304" pitchFamily="18" charset="0"/>
                        </a:rPr>
                        <m:t>{1.5</m:t>
                      </m:r>
                      <m:r>
                        <a:rPr lang="zh-CN"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r>
                        <a:rPr lang="zh-CN"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2.5}</m:t>
                      </m:r>
                      <m:r>
                        <m:rPr>
                          <m:nor/>
                        </m:rPr>
                        <a:rPr lang="zh-CN" altLang="en-US" dirty="0">
                          <a:latin typeface="微软雅黑" panose="020B0503020204020204" pitchFamily="34" charset="-122"/>
                          <a:ea typeface="微软雅黑" panose="020B0503020204020204" pitchFamily="34" charset="-122"/>
                        </a:rPr>
                        <m:t>中某一个值</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9BC63B33-6FE1-4F6B-AB24-DF7DC1C44B46}"/>
                  </a:ext>
                </a:extLst>
              </p:cNvPr>
              <p:cNvSpPr txBox="1">
                <a:spLocks noRot="1" noChangeAspect="1" noMove="1" noResize="1" noEditPoints="1" noAdjustHandles="1" noChangeArrowheads="1" noChangeShapeType="1" noTextEdit="1"/>
              </p:cNvSpPr>
              <p:nvPr/>
            </p:nvSpPr>
            <p:spPr>
              <a:xfrm>
                <a:off x="6314297" y="2927197"/>
                <a:ext cx="3518435" cy="369332"/>
              </a:xfrm>
              <a:prstGeom prst="rect">
                <a:avLst/>
              </a:prstGeom>
              <a:blipFill>
                <a:blip r:embed="rId8"/>
                <a:stretch>
                  <a:fillRect b="-16393"/>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99BCA669-0290-4CA2-BCD6-8962C34DCFFA}"/>
              </a:ext>
            </a:extLst>
          </p:cNvPr>
          <p:cNvSpPr/>
          <p:nvPr/>
        </p:nvSpPr>
        <p:spPr>
          <a:xfrm>
            <a:off x="5002547" y="3332365"/>
            <a:ext cx="730770" cy="716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B991360-7E6E-4871-87F7-2CDBB15B4666}"/>
                  </a:ext>
                </a:extLst>
              </p:cNvPr>
              <p:cNvSpPr txBox="1"/>
              <p:nvPr/>
            </p:nvSpPr>
            <p:spPr>
              <a:xfrm>
                <a:off x="6389056" y="3393662"/>
                <a:ext cx="3444898"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两次查询返回的结果以几乎相同的概率来自集合</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{1.5</m:t>
                    </m:r>
                    <m:r>
                      <a:rPr lang="zh-CN"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r>
                      <a:rPr lang="zh-CN"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2.5}</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AB991360-7E6E-4871-87F7-2CDBB15B4666}"/>
                  </a:ext>
                </a:extLst>
              </p:cNvPr>
              <p:cNvSpPr txBox="1">
                <a:spLocks noRot="1" noChangeAspect="1" noMove="1" noResize="1" noEditPoints="1" noAdjustHandles="1" noChangeArrowheads="1" noChangeShapeType="1" noTextEdit="1"/>
              </p:cNvSpPr>
              <p:nvPr/>
            </p:nvSpPr>
            <p:spPr>
              <a:xfrm>
                <a:off x="6389056" y="3393662"/>
                <a:ext cx="3444898" cy="646331"/>
              </a:xfrm>
              <a:prstGeom prst="rect">
                <a:avLst/>
              </a:prstGeom>
              <a:blipFill>
                <a:blip r:embed="rId9"/>
                <a:stretch>
                  <a:fillRect l="-1416" t="-5660" r="-354" b="-1415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C4BF828C-A5D1-46BA-A84C-278C32F00101}"/>
              </a:ext>
            </a:extLst>
          </p:cNvPr>
          <p:cNvSpPr txBox="1"/>
          <p:nvPr/>
        </p:nvSpPr>
        <p:spPr>
          <a:xfrm>
            <a:off x="7579129" y="5063057"/>
            <a:ext cx="396301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攻击者无法得到查询结果间的差异，从而能保证数据集中每个个体的安全。</a:t>
            </a:r>
            <a:endParaRPr lang="en-US" altLang="zh-CN"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抵抗差分攻击</a:t>
            </a:r>
          </a:p>
        </p:txBody>
      </p:sp>
      <p:cxnSp>
        <p:nvCxnSpPr>
          <p:cNvPr id="20" name="直接连接符 19">
            <a:extLst>
              <a:ext uri="{FF2B5EF4-FFF2-40B4-BE49-F238E27FC236}">
                <a16:creationId xmlns:a16="http://schemas.microsoft.com/office/drawing/2014/main" id="{605C6676-460B-40DA-A6D4-06BC5DB78750}"/>
              </a:ext>
            </a:extLst>
          </p:cNvPr>
          <p:cNvCxnSpPr/>
          <p:nvPr/>
        </p:nvCxnSpPr>
        <p:spPr>
          <a:xfrm>
            <a:off x="6159731" y="4943049"/>
            <a:ext cx="1122218" cy="1074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21" name="直接连接符 20">
            <a:extLst>
              <a:ext uri="{FF2B5EF4-FFF2-40B4-BE49-F238E27FC236}">
                <a16:creationId xmlns:a16="http://schemas.microsoft.com/office/drawing/2014/main" id="{1995DAC6-B75C-483D-94B1-AD4087FADBF8}"/>
              </a:ext>
            </a:extLst>
          </p:cNvPr>
          <p:cNvCxnSpPr>
            <a:cxnSpLocks/>
          </p:cNvCxnSpPr>
          <p:nvPr/>
        </p:nvCxnSpPr>
        <p:spPr>
          <a:xfrm flipH="1">
            <a:off x="6159731" y="4943049"/>
            <a:ext cx="980904" cy="107420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4628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1" y="931674"/>
            <a:ext cx="7737735"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差分隐私的实现：在查询函数的返回值中加入噪声</a:t>
            </a:r>
          </a:p>
        </p:txBody>
      </p:sp>
      <p:sp>
        <p:nvSpPr>
          <p:cNvPr id="56" name="矩形 55">
            <a:extLst>
              <a:ext uri="{FF2B5EF4-FFF2-40B4-BE49-F238E27FC236}">
                <a16:creationId xmlns:a16="http://schemas.microsoft.com/office/drawing/2014/main" id="{6A74E77D-FC69-408F-8543-AB7600A31189}"/>
              </a:ext>
            </a:extLst>
          </p:cNvPr>
          <p:cNvSpPr/>
          <p:nvPr/>
        </p:nvSpPr>
        <p:spPr>
          <a:xfrm>
            <a:off x="623121" y="4932545"/>
            <a:ext cx="10384914" cy="1231106"/>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如何确定加入多少噪声？</a:t>
            </a:r>
            <a:endParaRPr lang="en-US" altLang="zh-CN" dirty="0">
              <a:latin typeface="微软雅黑" panose="020B0503020204020204" pitchFamily="34" charset="-122"/>
              <a:ea typeface="微软雅黑" panose="020B0503020204020204" pitchFamily="34" charset="-122"/>
            </a:endParaRPr>
          </a:p>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噪声的大小与查询函数的敏感度有着密切的联系：</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     敏感度是指删除数据集中任一记录对查询结果造成的最大改变，主要分为全局敏感度和局部敏感度。</a:t>
            </a:r>
            <a:endParaRPr lang="en-US" altLang="zh-CN" dirty="0">
              <a:latin typeface="微软雅黑" panose="020B0503020204020204" pitchFamily="34" charset="-122"/>
              <a:ea typeface="微软雅黑" panose="020B0503020204020204" pitchFamily="34" charset="-122"/>
            </a:endParaRPr>
          </a:p>
        </p:txBody>
      </p:sp>
      <p:grpSp>
        <p:nvGrpSpPr>
          <p:cNvPr id="70" name="组合 69">
            <a:extLst>
              <a:ext uri="{FF2B5EF4-FFF2-40B4-BE49-F238E27FC236}">
                <a16:creationId xmlns:a16="http://schemas.microsoft.com/office/drawing/2014/main" id="{3EC05529-7782-430C-B341-D7804C90EF0A}"/>
              </a:ext>
            </a:extLst>
          </p:cNvPr>
          <p:cNvGrpSpPr/>
          <p:nvPr/>
        </p:nvGrpSpPr>
        <p:grpSpPr>
          <a:xfrm>
            <a:off x="3225536" y="1849342"/>
            <a:ext cx="5283311" cy="1066800"/>
            <a:chOff x="-304800" y="1950968"/>
            <a:chExt cx="5283311" cy="1066800"/>
          </a:xfrm>
        </p:grpSpPr>
        <p:sp>
          <p:nvSpPr>
            <p:cNvPr id="71" name="圆角矩形 4">
              <a:extLst>
                <a:ext uri="{FF2B5EF4-FFF2-40B4-BE49-F238E27FC236}">
                  <a16:creationId xmlns:a16="http://schemas.microsoft.com/office/drawing/2014/main" id="{FCFA2522-753F-4260-A9D0-680422BEF6CD}"/>
                </a:ext>
              </a:extLst>
            </p:cNvPr>
            <p:cNvSpPr/>
            <p:nvPr/>
          </p:nvSpPr>
          <p:spPr>
            <a:xfrm>
              <a:off x="-304800"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增大加入的噪声</a:t>
              </a:r>
            </a:p>
          </p:txBody>
        </p:sp>
        <p:sp>
          <p:nvSpPr>
            <p:cNvPr id="72" name="右箭头 8">
              <a:extLst>
                <a:ext uri="{FF2B5EF4-FFF2-40B4-BE49-F238E27FC236}">
                  <a16:creationId xmlns:a16="http://schemas.microsoft.com/office/drawing/2014/main" id="{7684D87A-845A-4FA8-BA24-0A668A029850}"/>
                </a:ext>
              </a:extLst>
            </p:cNvPr>
            <p:cNvSpPr/>
            <p:nvPr/>
          </p:nvSpPr>
          <p:spPr>
            <a:xfrm>
              <a:off x="2133600" y="2362200"/>
              <a:ext cx="381000" cy="244336"/>
            </a:xfrm>
            <a:prstGeom prst="rightArrow">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圆角矩形 25">
              <a:extLst>
                <a:ext uri="{FF2B5EF4-FFF2-40B4-BE49-F238E27FC236}">
                  <a16:creationId xmlns:a16="http://schemas.microsoft.com/office/drawing/2014/main" id="{90A99137-2BB4-450D-8119-D304B2823FEC}"/>
                </a:ext>
              </a:extLst>
            </p:cNvPr>
            <p:cNvSpPr/>
            <p:nvPr/>
          </p:nvSpPr>
          <p:spPr>
            <a:xfrm>
              <a:off x="2616311"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数据可用性下降</a:t>
              </a:r>
            </a:p>
          </p:txBody>
        </p:sp>
      </p:grpSp>
      <p:grpSp>
        <p:nvGrpSpPr>
          <p:cNvPr id="77" name="组合 76">
            <a:extLst>
              <a:ext uri="{FF2B5EF4-FFF2-40B4-BE49-F238E27FC236}">
                <a16:creationId xmlns:a16="http://schemas.microsoft.com/office/drawing/2014/main" id="{FCAD65F0-D9EB-40D1-A0CB-B5D88ACEA51E}"/>
              </a:ext>
            </a:extLst>
          </p:cNvPr>
          <p:cNvGrpSpPr/>
          <p:nvPr/>
        </p:nvGrpSpPr>
        <p:grpSpPr>
          <a:xfrm>
            <a:off x="3225536" y="3372969"/>
            <a:ext cx="5283311" cy="1066800"/>
            <a:chOff x="-304800" y="1950968"/>
            <a:chExt cx="5283311" cy="1066800"/>
          </a:xfrm>
        </p:grpSpPr>
        <p:sp>
          <p:nvSpPr>
            <p:cNvPr id="78" name="圆角矩形 4">
              <a:extLst>
                <a:ext uri="{FF2B5EF4-FFF2-40B4-BE49-F238E27FC236}">
                  <a16:creationId xmlns:a16="http://schemas.microsoft.com/office/drawing/2014/main" id="{977CA0EF-F3ED-4104-A684-F3BB53A08346}"/>
                </a:ext>
              </a:extLst>
            </p:cNvPr>
            <p:cNvSpPr/>
            <p:nvPr/>
          </p:nvSpPr>
          <p:spPr>
            <a:xfrm>
              <a:off x="-304800"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减小加入的噪声</a:t>
              </a:r>
            </a:p>
          </p:txBody>
        </p:sp>
        <p:sp>
          <p:nvSpPr>
            <p:cNvPr id="79" name="右箭头 8">
              <a:extLst>
                <a:ext uri="{FF2B5EF4-FFF2-40B4-BE49-F238E27FC236}">
                  <a16:creationId xmlns:a16="http://schemas.microsoft.com/office/drawing/2014/main" id="{D84685F4-4406-418F-A8EB-309307AA1336}"/>
                </a:ext>
              </a:extLst>
            </p:cNvPr>
            <p:cNvSpPr/>
            <p:nvPr/>
          </p:nvSpPr>
          <p:spPr>
            <a:xfrm>
              <a:off x="2133600" y="2362200"/>
              <a:ext cx="381000" cy="24433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0" name="圆角矩形 25">
              <a:extLst>
                <a:ext uri="{FF2B5EF4-FFF2-40B4-BE49-F238E27FC236}">
                  <a16:creationId xmlns:a16="http://schemas.microsoft.com/office/drawing/2014/main" id="{A864A8B2-45B1-4CF3-8146-6117155BB0B0}"/>
                </a:ext>
              </a:extLst>
            </p:cNvPr>
            <p:cNvSpPr/>
            <p:nvPr/>
          </p:nvSpPr>
          <p:spPr>
            <a:xfrm>
              <a:off x="2616311"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数据安全性下降</a:t>
              </a:r>
            </a:p>
          </p:txBody>
        </p:sp>
      </p:grpSp>
    </p:spTree>
    <p:extLst>
      <p:ext uri="{BB962C8B-B14F-4D97-AF65-F5344CB8AC3E}">
        <p14:creationId xmlns:p14="http://schemas.microsoft.com/office/powerpoint/2010/main" val="278124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全局敏感度</a:t>
            </a:r>
          </a:p>
        </p:txBody>
      </p:sp>
      <p:sp>
        <p:nvSpPr>
          <p:cNvPr id="4" name="矩形: 圆角 3">
            <a:extLst>
              <a:ext uri="{FF2B5EF4-FFF2-40B4-BE49-F238E27FC236}">
                <a16:creationId xmlns:a16="http://schemas.microsoft.com/office/drawing/2014/main" id="{C469C17B-396C-4251-B861-300848E82AE0}"/>
              </a:ext>
            </a:extLst>
          </p:cNvPr>
          <p:cNvSpPr/>
          <p:nvPr/>
        </p:nvSpPr>
        <p:spPr>
          <a:xfrm>
            <a:off x="957027" y="1707953"/>
            <a:ext cx="9961919" cy="1901784"/>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5469B7E-DE07-41A4-89E7-7791B6850509}"/>
                  </a:ext>
                </a:extLst>
              </p:cNvPr>
              <p:cNvSpPr txBox="1"/>
              <p:nvPr/>
            </p:nvSpPr>
            <p:spPr>
              <a:xfrm>
                <a:off x="1180888" y="1969873"/>
                <a:ext cx="9375754" cy="1338700"/>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全局敏感度：设有函数</a:t>
                </a:r>
                <a14:m>
                  <m:oMath xmlns:m="http://schemas.openxmlformats.org/officeDocument/2006/math">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𝑅</m:t>
                        </m:r>
                      </m:e>
                      <m:sub>
                        <m:r>
                          <a:rPr lang="en-US" altLang="zh-CN">
                            <a:latin typeface="Cambria Math" panose="02040503050406030204" pitchFamily="18" charset="0"/>
                            <a:ea typeface="微软雅黑" panose="020B0503020204020204" pitchFamily="34" charset="-122"/>
                          </a:rPr>
                          <m:t>𝑑</m:t>
                        </m:r>
                      </m:sub>
                    </m:sSub>
                  </m:oMath>
                </a14:m>
                <a:r>
                  <a:rPr lang="zh-CN" altLang="zh-CN" dirty="0">
                    <a:latin typeface="微软雅黑" panose="020B0503020204020204" pitchFamily="34" charset="-122"/>
                    <a:ea typeface="微软雅黑" panose="020B0503020204020204" pitchFamily="34" charset="-122"/>
                  </a:rPr>
                  <a:t>，输入为一数据集，输出为一</a:t>
                </a:r>
                <a14:m>
                  <m:oMath xmlns:m="http://schemas.openxmlformats.org/officeDocument/2006/math">
                    <m:r>
                      <a:rPr lang="en-US" altLang="zh-CN">
                        <a:latin typeface="Cambria Math" panose="02040503050406030204" pitchFamily="18" charset="0"/>
                        <a:ea typeface="微软雅黑" panose="020B0503020204020204" pitchFamily="34" charset="-122"/>
                      </a:rPr>
                      <m:t>𝑑</m:t>
                    </m:r>
                  </m:oMath>
                </a14:m>
                <a:r>
                  <a:rPr lang="zh-CN" altLang="zh-CN" dirty="0">
                    <a:latin typeface="微软雅黑" panose="020B0503020204020204" pitchFamily="34" charset="-122"/>
                    <a:ea typeface="微软雅黑" panose="020B0503020204020204" pitchFamily="34" charset="-122"/>
                  </a:rPr>
                  <a:t>维实数向量。对</a:t>
                </a:r>
                <a:r>
                  <a:rPr lang="zh-CN" altLang="zh-CN" b="1" dirty="0">
                    <a:solidFill>
                      <a:srgbClr val="FF0000"/>
                    </a:solidFill>
                    <a:latin typeface="微软雅黑" panose="020B0503020204020204" pitchFamily="34" charset="-122"/>
                    <a:ea typeface="微软雅黑" panose="020B0503020204020204" pitchFamily="34" charset="-122"/>
                  </a:rPr>
                  <a:t>任意的邻近数据集</a:t>
                </a:r>
                <a14:m>
                  <m:oMath xmlns:m="http://schemas.openxmlformats.org/officeDocument/2006/math">
                    <m:r>
                      <a:rPr lang="zh-CN" altLang="zh-CN" b="1" i="1">
                        <a:solidFill>
                          <a:srgbClr val="FF0000"/>
                        </a:solidFill>
                        <a:latin typeface="Cambria Math" panose="02040503050406030204" pitchFamily="18" charset="0"/>
                        <a:ea typeface="微软雅黑" panose="020B0503020204020204" pitchFamily="34" charset="-122"/>
                      </a:rPr>
                      <m:t>𝐃</m:t>
                    </m:r>
                  </m:oMath>
                </a14:m>
                <a:r>
                  <a:rPr lang="zh-CN" altLang="zh-CN" b="1" dirty="0">
                    <a:solidFill>
                      <a:srgbClr val="FF0000"/>
                    </a:solidFill>
                    <a:latin typeface="微软雅黑" panose="020B0503020204020204" pitchFamily="34" charset="-122"/>
                    <a:ea typeface="微软雅黑" panose="020B0503020204020204" pitchFamily="34" charset="-122"/>
                  </a:rPr>
                  <a:t> 和</a:t>
                </a:r>
                <a14:m>
                  <m:oMath xmlns:m="http://schemas.openxmlformats.org/officeDocument/2006/math">
                    <m:r>
                      <a:rPr lang="zh-CN" altLang="zh-CN" b="1" i="1">
                        <a:solidFill>
                          <a:srgbClr val="FF0000"/>
                        </a:solidFill>
                        <a:latin typeface="Cambria Math" panose="02040503050406030204" pitchFamily="18" charset="0"/>
                        <a:ea typeface="微软雅黑" panose="020B0503020204020204" pitchFamily="34" charset="-122"/>
                      </a:rPr>
                      <m:t>𝐃</m:t>
                    </m:r>
                    <m:r>
                      <a:rPr lang="en-US" altLang="zh-CN" b="1">
                        <a:solidFill>
                          <a:srgbClr val="FF0000"/>
                        </a:solidFill>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𝐺𝑆</m:t>
                          </m:r>
                        </m:e>
                        <m:sub>
                          <m:r>
                            <a:rPr lang="en-US" altLang="zh-CN">
                              <a:latin typeface="Cambria Math" panose="02040503050406030204" pitchFamily="18" charset="0"/>
                              <a:ea typeface="微软雅黑" panose="020B0503020204020204" pitchFamily="34" charset="-122"/>
                            </a:rPr>
                            <m:t>𝑓</m:t>
                          </m:r>
                        </m:sub>
                      </m:sSub>
                      <m:r>
                        <a:rPr lang="en-US" altLang="zh-CN">
                          <a:latin typeface="Cambria Math" panose="02040503050406030204" pitchFamily="18" charset="0"/>
                          <a:ea typeface="微软雅黑" panose="020B0503020204020204" pitchFamily="34" charset="-122"/>
                        </a:rPr>
                        <m:t>=</m:t>
                      </m:r>
                      <m:func>
                        <m:funcPr>
                          <m:ctrlPr>
                            <a:rPr lang="zh-CN" altLang="zh-CN" i="1">
                              <a:latin typeface="Cambria Math" panose="02040503050406030204" pitchFamily="18" charset="0"/>
                              <a:ea typeface="微软雅黑" panose="020B0503020204020204" pitchFamily="34" charset="-122"/>
                            </a:rPr>
                          </m:ctrlPr>
                        </m:funcPr>
                        <m:fName>
                          <m:limLow>
                            <m:limLowPr>
                              <m:ctrlPr>
                                <a:rPr lang="zh-CN" altLang="zh-CN" i="1">
                                  <a:latin typeface="Cambria Math" panose="02040503050406030204" pitchFamily="18" charset="0"/>
                                  <a:ea typeface="微软雅黑" panose="020B0503020204020204" pitchFamily="34" charset="-122"/>
                                </a:rPr>
                              </m:ctrlPr>
                            </m:limLowPr>
                            <m:e>
                              <m:r>
                                <m:rPr>
                                  <m:sty m:val="p"/>
                                </m:rPr>
                                <a:rPr lang="en-US" altLang="zh-CN">
                                  <a:latin typeface="Cambria Math" panose="02040503050406030204" pitchFamily="18" charset="0"/>
                                  <a:ea typeface="微软雅黑" panose="020B0503020204020204" pitchFamily="34" charset="-122"/>
                                </a:rPr>
                                <m:t>max</m:t>
                              </m:r>
                            </m:e>
                            <m:lim>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𝐷</m:t>
                                  </m:r>
                                </m:e>
                                <m:sup>
                                  <m:r>
                                    <a:rPr lang="en-US" altLang="zh-CN">
                                      <a:latin typeface="Cambria Math" panose="02040503050406030204" pitchFamily="18" charset="0"/>
                                      <a:ea typeface="微软雅黑" panose="020B0503020204020204" pitchFamily="34" charset="-122"/>
                                    </a:rPr>
                                    <m:t>′</m:t>
                                  </m:r>
                                </m:sup>
                              </m:sSup>
                            </m:lim>
                          </m:limLow>
                        </m:fName>
                        <m:e>
                          <m:sSub>
                            <m:sSubPr>
                              <m:ctrlPr>
                                <a:rPr lang="zh-CN" altLang="zh-CN" i="1">
                                  <a:latin typeface="Cambria Math" panose="02040503050406030204" pitchFamily="18" charset="0"/>
                                  <a:ea typeface="微软雅黑" panose="020B0503020204020204" pitchFamily="34" charset="-122"/>
                                </a:rPr>
                              </m:ctrlPr>
                            </m:sSubPr>
                            <m:e>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e>
                            <m:sub>
                              <m:r>
                                <a:rPr lang="en-US" altLang="zh-CN">
                                  <a:latin typeface="Cambria Math" panose="02040503050406030204" pitchFamily="18" charset="0"/>
                                  <a:ea typeface="微软雅黑" panose="020B0503020204020204" pitchFamily="34" charset="-122"/>
                                </a:rPr>
                                <m:t>1</m:t>
                              </m:r>
                            </m:sub>
                          </m:sSub>
                        </m:e>
                      </m:func>
                    </m:oMath>
                  </m:oMathPara>
                </a14:m>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称为函数</a:t>
                </a:r>
                <a14:m>
                  <m:oMath xmlns:m="http://schemas.openxmlformats.org/officeDocument/2006/math">
                    <m:r>
                      <a:rPr lang="en-US" altLang="zh-CN">
                        <a:latin typeface="Cambria Math" panose="02040503050406030204" pitchFamily="18" charset="0"/>
                        <a:ea typeface="微软雅黑" panose="020B0503020204020204" pitchFamily="34" charset="-122"/>
                      </a:rPr>
                      <m:t>𝑓</m:t>
                    </m:r>
                  </m:oMath>
                </a14:m>
                <a:r>
                  <a:rPr lang="zh-CN" altLang="zh-CN" dirty="0">
                    <a:latin typeface="微软雅黑" panose="020B0503020204020204" pitchFamily="34" charset="-122"/>
                    <a:ea typeface="微软雅黑" panose="020B0503020204020204" pitchFamily="34" charset="-122"/>
                  </a:rPr>
                  <a:t>的全局敏感度。其中，</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是</a:t>
                </a:r>
                <a14:m>
                  <m:oMath xmlns:m="http://schemas.openxmlformats.org/officeDocument/2006/math">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oMath>
                </a14:m>
                <a:r>
                  <a:rPr lang="zh-CN" altLang="zh-CN" dirty="0">
                    <a:latin typeface="微软雅黑" panose="020B0503020204020204" pitchFamily="34" charset="-122"/>
                    <a:ea typeface="微软雅黑" panose="020B0503020204020204" pitchFamily="34" charset="-122"/>
                  </a:rPr>
                  <a:t>和</a:t>
                </a:r>
                <a14:m>
                  <m:oMath xmlns:m="http://schemas.openxmlformats.org/officeDocument/2006/math">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之间的</a:t>
                </a:r>
                <a14:m>
                  <m:oMath xmlns:m="http://schemas.openxmlformats.org/officeDocument/2006/math">
                    <m:r>
                      <a:rPr lang="en-US" altLang="zh-CN">
                        <a:latin typeface="Cambria Math" panose="02040503050406030204" pitchFamily="18" charset="0"/>
                        <a:ea typeface="微软雅黑" panose="020B0503020204020204" pitchFamily="34" charset="-122"/>
                      </a:rPr>
                      <m:t>1−</m:t>
                    </m:r>
                  </m:oMath>
                </a14:m>
                <a:r>
                  <a:rPr lang="zh-CN" altLang="zh-CN" dirty="0">
                    <a:latin typeface="微软雅黑" panose="020B0503020204020204" pitchFamily="34" charset="-122"/>
                    <a:ea typeface="微软雅黑" panose="020B0503020204020204" pitchFamily="34" charset="-122"/>
                  </a:rPr>
                  <a:t>阶范式距离。</a:t>
                </a:r>
              </a:p>
            </p:txBody>
          </p:sp>
        </mc:Choice>
        <mc:Fallback xmlns="">
          <p:sp>
            <p:nvSpPr>
              <p:cNvPr id="5" name="文本框 4">
                <a:extLst>
                  <a:ext uri="{FF2B5EF4-FFF2-40B4-BE49-F238E27FC236}">
                    <a16:creationId xmlns:a16="http://schemas.microsoft.com/office/drawing/2014/main" id="{D5469B7E-DE07-41A4-89E7-7791B6850509}"/>
                  </a:ext>
                </a:extLst>
              </p:cNvPr>
              <p:cNvSpPr txBox="1">
                <a:spLocks noRot="1" noChangeAspect="1" noMove="1" noResize="1" noEditPoints="1" noAdjustHandles="1" noChangeArrowheads="1" noChangeShapeType="1" noTextEdit="1"/>
              </p:cNvSpPr>
              <p:nvPr/>
            </p:nvSpPr>
            <p:spPr>
              <a:xfrm>
                <a:off x="1180888" y="1969873"/>
                <a:ext cx="9375754" cy="1338700"/>
              </a:xfrm>
              <a:prstGeom prst="rect">
                <a:avLst/>
              </a:prstGeom>
              <a:blipFill>
                <a:blip r:embed="rId4"/>
                <a:stretch>
                  <a:fillRect l="-585" t="-2273" b="-6364"/>
                </a:stretch>
              </a:blipFill>
            </p:spPr>
            <p:txBody>
              <a:bodyPr/>
              <a:lstStyle/>
              <a:p>
                <a:r>
                  <a:rPr lang="zh-CN" altLang="en-US">
                    <a:noFill/>
                  </a:rPr>
                  <a:t> </a:t>
                </a:r>
              </a:p>
            </p:txBody>
          </p:sp>
        </mc:Fallback>
      </mc:AlternateContent>
      <p:graphicFrame>
        <p:nvGraphicFramePr>
          <p:cNvPr id="12" name="表格 11">
            <a:extLst>
              <a:ext uri="{FF2B5EF4-FFF2-40B4-BE49-F238E27FC236}">
                <a16:creationId xmlns:a16="http://schemas.microsoft.com/office/drawing/2014/main" id="{4B7A8F2A-14B4-4392-A654-959B7391DE0E}"/>
              </a:ext>
            </a:extLst>
          </p:cNvPr>
          <p:cNvGraphicFramePr/>
          <p:nvPr>
            <p:custDataLst>
              <p:tags r:id="rId1"/>
            </p:custDataLst>
            <p:extLst>
              <p:ext uri="{D42A27DB-BD31-4B8C-83A1-F6EECF244321}">
                <p14:modId xmlns:p14="http://schemas.microsoft.com/office/powerpoint/2010/main" val="1585959048"/>
              </p:ext>
            </p:extLst>
          </p:nvPr>
        </p:nvGraphicFramePr>
        <p:xfrm>
          <a:off x="890414" y="4544830"/>
          <a:ext cx="2231812" cy="1905000"/>
        </p:xfrm>
        <a:graphic>
          <a:graphicData uri="http://schemas.openxmlformats.org/drawingml/2006/table">
            <a:tbl>
              <a:tblPr firstRow="1" bandRow="1">
                <a:tableStyleId>{5C22544A-7EE6-4342-B048-85BDC9FD1C3A}</a:tableStyleId>
              </a:tblPr>
              <a:tblGrid>
                <a:gridCol w="1115695">
                  <a:extLst>
                    <a:ext uri="{9D8B030D-6E8A-4147-A177-3AD203B41FA5}">
                      <a16:colId xmlns:a16="http://schemas.microsoft.com/office/drawing/2014/main" val="20000"/>
                    </a:ext>
                  </a:extLst>
                </a:gridCol>
                <a:gridCol w="1116117">
                  <a:extLst>
                    <a:ext uri="{9D8B030D-6E8A-4147-A177-3AD203B41FA5}">
                      <a16:colId xmlns:a16="http://schemas.microsoft.com/office/drawing/2014/main" val="20001"/>
                    </a:ext>
                  </a:extLst>
                </a:gridCol>
              </a:tblGrid>
              <a:tr h="381000">
                <a:tc>
                  <a:txBody>
                    <a:bodyPr/>
                    <a:lstStyle/>
                    <a:p>
                      <a:pPr>
                        <a:buNone/>
                      </a:pPr>
                      <a:r>
                        <a:rPr lang="zh-CN" altLang="en-US" dirty="0">
                          <a:solidFill>
                            <a:srgbClr val="FFFFFF"/>
                          </a:solidFill>
                        </a:rPr>
                        <a:t>姓名</a:t>
                      </a: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lstStyle/>
                    <a:p>
                      <a:pPr>
                        <a:buNone/>
                      </a:pPr>
                      <a:r>
                        <a:rPr lang="zh-CN" altLang="en-US" sz="1800" dirty="0">
                          <a:solidFill>
                            <a:srgbClr val="FFFFFF"/>
                          </a:solidFill>
                          <a:sym typeface="+mn-ea"/>
                        </a:rPr>
                        <a:t>是否患病</a:t>
                      </a:r>
                      <a:endParaRPr lang="zh-CN" altLang="en-US" dirty="0">
                        <a:solidFill>
                          <a:srgbClr val="FFFFFF"/>
                        </a:solidFill>
                      </a:endParaRP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extLst>
                  <a:ext uri="{0D108BD9-81ED-4DB2-BD59-A6C34878D82A}">
                    <a16:rowId xmlns:a16="http://schemas.microsoft.com/office/drawing/2014/main" val="10000"/>
                  </a:ext>
                </a:extLst>
              </a:tr>
              <a:tr h="381000">
                <a:tc>
                  <a:txBody>
                    <a:bodyPr/>
                    <a:lstStyle/>
                    <a:p>
                      <a:pPr>
                        <a:buNone/>
                      </a:pPr>
                      <a:r>
                        <a:rPr lang="zh-CN" altLang="en-US" dirty="0">
                          <a:solidFill>
                            <a:srgbClr val="404040"/>
                          </a:solidFill>
                        </a:rPr>
                        <a:t>张三</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lstStyle/>
                    <a:p>
                      <a:pPr>
                        <a:buNone/>
                      </a:pPr>
                      <a:r>
                        <a:rPr lang="en-US" altLang="zh-CN" dirty="0">
                          <a:solidFill>
                            <a:srgbClr val="404040"/>
                          </a:solidFill>
                        </a:rPr>
                        <a:t>0</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extLst>
                  <a:ext uri="{0D108BD9-81ED-4DB2-BD59-A6C34878D82A}">
                    <a16:rowId xmlns:a16="http://schemas.microsoft.com/office/drawing/2014/main" val="10001"/>
                  </a:ext>
                </a:extLst>
              </a:tr>
              <a:tr h="381000">
                <a:tc>
                  <a:txBody>
                    <a:bodyPr/>
                    <a:lstStyle/>
                    <a:p>
                      <a:pPr>
                        <a:buNone/>
                      </a:pPr>
                      <a:r>
                        <a:rPr lang="zh-CN" altLang="en-US" dirty="0">
                          <a:solidFill>
                            <a:schemeClr val="tx1"/>
                          </a:solidFill>
                        </a:rPr>
                        <a:t>李四</a:t>
                      </a:r>
                      <a:endParaRPr lang="en-US" altLang="zh-CN" dirty="0">
                        <a:solidFill>
                          <a:schemeClr val="tx1"/>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chemeClr val="tx1"/>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2"/>
                  </a:ext>
                </a:extLst>
              </a:tr>
              <a:tr h="381000">
                <a:tc>
                  <a:txBody>
                    <a:bodyPr/>
                    <a:lstStyle/>
                    <a:p>
                      <a:pPr>
                        <a:buNone/>
                      </a:pPr>
                      <a:r>
                        <a:rPr lang="zh-CN" altLang="en-US" dirty="0">
                          <a:solidFill>
                            <a:srgbClr val="404040"/>
                          </a:solidFill>
                        </a:rPr>
                        <a:t>王五</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extLst>
                  <a:ext uri="{0D108BD9-81ED-4DB2-BD59-A6C34878D82A}">
                    <a16:rowId xmlns:a16="http://schemas.microsoft.com/office/drawing/2014/main" val="10003"/>
                  </a:ext>
                </a:extLst>
              </a:tr>
              <a:tr h="381000">
                <a:tc>
                  <a:txBody>
                    <a:bodyPr/>
                    <a:lstStyle/>
                    <a:p>
                      <a:pPr>
                        <a:buNone/>
                      </a:pPr>
                      <a:r>
                        <a:rPr lang="zh-CN" altLang="en-US" dirty="0">
                          <a:solidFill>
                            <a:srgbClr val="404040"/>
                          </a:solidFill>
                        </a:rPr>
                        <a:t>钱六</a:t>
                      </a:r>
                      <a:endParaRPr lang="en-US" altLang="zh-CN"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lstStyle/>
                    <a:p>
                      <a:pPr>
                        <a:buNone/>
                      </a:pPr>
                      <a:r>
                        <a:rPr lang="en-US" altLang="zh-CN" dirty="0">
                          <a:solidFill>
                            <a:srgbClr val="404040"/>
                          </a:solidFill>
                        </a:rPr>
                        <a:t>1</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extLst>
                  <a:ext uri="{0D108BD9-81ED-4DB2-BD59-A6C34878D82A}">
                    <a16:rowId xmlns:a16="http://schemas.microsoft.com/office/drawing/2014/main" val="10004"/>
                  </a:ext>
                </a:extLst>
              </a:tr>
            </a:tbl>
          </a:graphicData>
        </a:graphic>
      </p:graphicFrame>
      <p:sp>
        <p:nvSpPr>
          <p:cNvPr id="13" name="文本框 12">
            <a:extLst>
              <a:ext uri="{FF2B5EF4-FFF2-40B4-BE49-F238E27FC236}">
                <a16:creationId xmlns:a16="http://schemas.microsoft.com/office/drawing/2014/main" id="{CE5ACB34-2173-48C5-8D18-73D8B35CEC2A}"/>
              </a:ext>
            </a:extLst>
          </p:cNvPr>
          <p:cNvSpPr txBox="1"/>
          <p:nvPr/>
        </p:nvSpPr>
        <p:spPr>
          <a:xfrm>
            <a:off x="566290" y="4175498"/>
            <a:ext cx="3130427" cy="369332"/>
          </a:xfrm>
          <a:prstGeom prst="rect">
            <a:avLst/>
          </a:prstGeom>
          <a:noFill/>
        </p:spPr>
        <p:txBody>
          <a:bodyPr wrap="square" rtlCol="0">
            <a:spAutoFit/>
          </a:bodyPr>
          <a:lstStyle/>
          <a:p>
            <a:r>
              <a:rPr dirty="0">
                <a:latin typeface="微软雅黑" panose="020B0503020204020204" pitchFamily="34" charset="-122"/>
                <a:ea typeface="微软雅黑" panose="020B0503020204020204" pitchFamily="34" charset="-122"/>
                <a:sym typeface="+mn-ea"/>
              </a:rPr>
              <a:t>表5.</a:t>
            </a:r>
            <a:r>
              <a:rPr lang="en-US" altLang="zh-CN" dirty="0">
                <a:latin typeface="微软雅黑" panose="020B0503020204020204" pitchFamily="34" charset="-122"/>
                <a:ea typeface="微软雅黑" panose="020B0503020204020204" pitchFamily="34" charset="-122"/>
                <a:sym typeface="+mn-ea"/>
              </a:rPr>
              <a:t>7 </a:t>
            </a:r>
            <a:r>
              <a:rPr lang="zh-CN" altLang="en-US" dirty="0">
                <a:latin typeface="微软雅黑" panose="020B0503020204020204" pitchFamily="34" charset="-122"/>
                <a:ea typeface="微软雅黑" panose="020B0503020204020204" pitchFamily="34" charset="-122"/>
                <a:sym typeface="+mn-ea"/>
              </a:rPr>
              <a:t>医疗数据记录数据集</a:t>
            </a:r>
            <a:r>
              <a:rPr lang="en-US" altLang="zh-CN" dirty="0">
                <a:latin typeface="微软雅黑" panose="020B0503020204020204" pitchFamily="34" charset="-122"/>
                <a:ea typeface="微软雅黑" panose="020B0503020204020204" pitchFamily="34" charset="-122"/>
                <a:sym typeface="+mn-ea"/>
              </a:rPr>
              <a:t>D</a:t>
            </a:r>
            <a:endParaRPr lang="en-US" altLang="zh-CN" dirty="0"/>
          </a:p>
        </p:txBody>
      </p:sp>
      <p:cxnSp>
        <p:nvCxnSpPr>
          <p:cNvPr id="16" name="直接箭头连接符 15">
            <a:extLst>
              <a:ext uri="{FF2B5EF4-FFF2-40B4-BE49-F238E27FC236}">
                <a16:creationId xmlns:a16="http://schemas.microsoft.com/office/drawing/2014/main" id="{574CD2D3-7979-417C-A04E-FC2AD46E6029}"/>
              </a:ext>
            </a:extLst>
          </p:cNvPr>
          <p:cNvCxnSpPr/>
          <p:nvPr/>
        </p:nvCxnSpPr>
        <p:spPr>
          <a:xfrm>
            <a:off x="3052993" y="5110592"/>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ED34C6C-C01B-434E-90D4-1039AAE5B5CF}"/>
              </a:ext>
            </a:extLst>
          </p:cNvPr>
          <p:cNvCxnSpPr/>
          <p:nvPr/>
        </p:nvCxnSpPr>
        <p:spPr>
          <a:xfrm>
            <a:off x="3052993" y="5501482"/>
            <a:ext cx="50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25DEE68-2983-453A-B6F0-FB92DE1F3F45}"/>
              </a:ext>
            </a:extLst>
          </p:cNvPr>
          <p:cNvSpPr txBox="1"/>
          <p:nvPr/>
        </p:nvSpPr>
        <p:spPr>
          <a:xfrm>
            <a:off x="3696716" y="4920294"/>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不患病</a:t>
            </a:r>
          </a:p>
        </p:txBody>
      </p:sp>
      <p:sp>
        <p:nvSpPr>
          <p:cNvPr id="20" name="文本框 19">
            <a:extLst>
              <a:ext uri="{FF2B5EF4-FFF2-40B4-BE49-F238E27FC236}">
                <a16:creationId xmlns:a16="http://schemas.microsoft.com/office/drawing/2014/main" id="{4A5D9222-B497-42BE-9827-8153A2347519}"/>
              </a:ext>
            </a:extLst>
          </p:cNvPr>
          <p:cNvSpPr txBox="1"/>
          <p:nvPr/>
        </p:nvSpPr>
        <p:spPr>
          <a:xfrm>
            <a:off x="3696717" y="5326361"/>
            <a:ext cx="108192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患病</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B1BA23C-E256-4910-997E-B9E95DC6E043}"/>
                  </a:ext>
                </a:extLst>
              </p:cNvPr>
              <p:cNvSpPr/>
              <p:nvPr/>
            </p:nvSpPr>
            <p:spPr>
              <a:xfrm>
                <a:off x="4995326" y="4227159"/>
                <a:ext cx="6753328" cy="2369880"/>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计数查询函数：查询数据集中前</a:t>
                </a:r>
                <a14:m>
                  <m:oMath xmlns:m="http://schemas.openxmlformats.org/officeDocument/2006/math">
                    <m:r>
                      <a:rPr lang="en-US" altLang="zh-CN" i="1" dirty="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行患病的记录数量，考虑此函数：</a:t>
                </a:r>
                <a:endParaRPr lang="en-US" altLang="zh-CN" dirty="0">
                  <a:latin typeface="微软雅黑" panose="020B0503020204020204" pitchFamily="34" charset="-122"/>
                  <a:ea typeface="微软雅黑" panose="020B0503020204020204" pitchFamily="34" charset="-122"/>
                </a:endParaRPr>
              </a:p>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在不同数据集中的全局敏感度是否相同？</a:t>
                </a:r>
                <a:endParaRPr lang="en-US" altLang="zh-CN" dirty="0">
                  <a:latin typeface="微软雅黑" panose="020B0503020204020204" pitchFamily="34" charset="-122"/>
                  <a:ea typeface="微软雅黑" panose="020B0503020204020204" pitchFamily="34" charset="-122"/>
                </a:endParaRPr>
              </a:p>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全局敏感度是多少？</a:t>
                </a:r>
                <a:endParaRPr lang="en-US" altLang="zh-CN" dirty="0">
                  <a:latin typeface="微软雅黑" panose="020B0503020204020204" pitchFamily="34" charset="-122"/>
                  <a:ea typeface="微软雅黑" panose="020B0503020204020204" pitchFamily="34" charset="-122"/>
                </a:endParaRPr>
              </a:p>
              <a:p>
                <a:pPr marL="342900" indent="-34290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思考其他函数呢？比如求中位数函数。</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全局敏感度反映了一个查询函数在一对邻近数据集上进行查询时变化的最大范围，它与数据集无关，由查询函数本身决定。</a:t>
                </a:r>
                <a:endParaRPr lang="en-US" altLang="zh-CN" dirty="0">
                  <a:latin typeface="微软雅黑" panose="020B0503020204020204" pitchFamily="34" charset="-122"/>
                  <a:ea typeface="微软雅黑" panose="020B0503020204020204" pitchFamily="34" charset="-122"/>
                </a:endParaRPr>
              </a:p>
            </p:txBody>
          </p:sp>
        </mc:Choice>
        <mc:Fallback xmlns="">
          <p:sp>
            <p:nvSpPr>
              <p:cNvPr id="26" name="矩形 25">
                <a:extLst>
                  <a:ext uri="{FF2B5EF4-FFF2-40B4-BE49-F238E27FC236}">
                    <a16:creationId xmlns:a16="http://schemas.microsoft.com/office/drawing/2014/main" id="{0B1BA23C-E256-4910-997E-B9E95DC6E043}"/>
                  </a:ext>
                </a:extLst>
              </p:cNvPr>
              <p:cNvSpPr>
                <a:spLocks noRot="1" noChangeAspect="1" noMove="1" noResize="1" noEditPoints="1" noAdjustHandles="1" noChangeArrowheads="1" noChangeShapeType="1" noTextEdit="1"/>
              </p:cNvSpPr>
              <p:nvPr/>
            </p:nvSpPr>
            <p:spPr>
              <a:xfrm>
                <a:off x="4995326" y="4227159"/>
                <a:ext cx="6753328" cy="2369880"/>
              </a:xfrm>
              <a:prstGeom prst="rect">
                <a:avLst/>
              </a:prstGeom>
              <a:blipFill>
                <a:blip r:embed="rId5"/>
                <a:stretch>
                  <a:fillRect l="-722" t="-1285" r="-4152" b="-3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7468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从全局敏感度到局部敏感度</a:t>
            </a:r>
          </a:p>
        </p:txBody>
      </p:sp>
      <p:grpSp>
        <p:nvGrpSpPr>
          <p:cNvPr id="5" name="组合 4">
            <a:extLst>
              <a:ext uri="{FF2B5EF4-FFF2-40B4-BE49-F238E27FC236}">
                <a16:creationId xmlns:a16="http://schemas.microsoft.com/office/drawing/2014/main" id="{E14285B8-08A9-4CEC-A6BD-2D38E487F20E}"/>
              </a:ext>
            </a:extLst>
          </p:cNvPr>
          <p:cNvGrpSpPr/>
          <p:nvPr/>
        </p:nvGrpSpPr>
        <p:grpSpPr>
          <a:xfrm>
            <a:off x="4334646" y="2054594"/>
            <a:ext cx="5283311" cy="1066800"/>
            <a:chOff x="-304800" y="1950968"/>
            <a:chExt cx="5283311" cy="1066800"/>
          </a:xfrm>
        </p:grpSpPr>
        <p:sp>
          <p:nvSpPr>
            <p:cNvPr id="6" name="圆角矩形 4">
              <a:extLst>
                <a:ext uri="{FF2B5EF4-FFF2-40B4-BE49-F238E27FC236}">
                  <a16:creationId xmlns:a16="http://schemas.microsoft.com/office/drawing/2014/main" id="{4BBDC04D-058A-441F-9F51-3EA75EBD0624}"/>
                </a:ext>
              </a:extLst>
            </p:cNvPr>
            <p:cNvSpPr/>
            <p:nvPr/>
          </p:nvSpPr>
          <p:spPr>
            <a:xfrm>
              <a:off x="-304800"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根据全局敏感度添加噪声，如果查询函数全局敏感度较大</a:t>
              </a:r>
            </a:p>
          </p:txBody>
        </p:sp>
        <p:sp>
          <p:nvSpPr>
            <p:cNvPr id="7" name="右箭头 8">
              <a:extLst>
                <a:ext uri="{FF2B5EF4-FFF2-40B4-BE49-F238E27FC236}">
                  <a16:creationId xmlns:a16="http://schemas.microsoft.com/office/drawing/2014/main" id="{9E92D5EE-E312-4FC8-867B-9F3988EED8A3}"/>
                </a:ext>
              </a:extLst>
            </p:cNvPr>
            <p:cNvSpPr/>
            <p:nvPr/>
          </p:nvSpPr>
          <p:spPr>
            <a:xfrm>
              <a:off x="2133600" y="2362200"/>
              <a:ext cx="381000" cy="244336"/>
            </a:xfrm>
            <a:prstGeom prst="rightArrow">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圆角矩形 25">
              <a:extLst>
                <a:ext uri="{FF2B5EF4-FFF2-40B4-BE49-F238E27FC236}">
                  <a16:creationId xmlns:a16="http://schemas.microsoft.com/office/drawing/2014/main" id="{E06897C3-6F78-4918-9AAC-CF34F7DB4D48}"/>
                </a:ext>
              </a:extLst>
            </p:cNvPr>
            <p:cNvSpPr/>
            <p:nvPr/>
          </p:nvSpPr>
          <p:spPr>
            <a:xfrm>
              <a:off x="2616311"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在函数输出中添加足够的噪声</a:t>
              </a:r>
            </a:p>
          </p:txBody>
        </p:sp>
      </p:grpSp>
      <p:sp>
        <p:nvSpPr>
          <p:cNvPr id="9" name="圆角矩形 25">
            <a:extLst>
              <a:ext uri="{FF2B5EF4-FFF2-40B4-BE49-F238E27FC236}">
                <a16:creationId xmlns:a16="http://schemas.microsoft.com/office/drawing/2014/main" id="{6B7555D7-F582-4756-8C0B-0CD20F5CA65F}"/>
              </a:ext>
            </a:extLst>
          </p:cNvPr>
          <p:cNvSpPr/>
          <p:nvPr/>
        </p:nvSpPr>
        <p:spPr>
          <a:xfrm>
            <a:off x="1361366" y="2054594"/>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全局敏感度由查询函数本身决定</a:t>
            </a:r>
          </a:p>
        </p:txBody>
      </p:sp>
      <p:sp>
        <p:nvSpPr>
          <p:cNvPr id="10" name="右箭头 8">
            <a:extLst>
              <a:ext uri="{FF2B5EF4-FFF2-40B4-BE49-F238E27FC236}">
                <a16:creationId xmlns:a16="http://schemas.microsoft.com/office/drawing/2014/main" id="{81217807-701B-497A-B41C-8425674012FD}"/>
              </a:ext>
            </a:extLst>
          </p:cNvPr>
          <p:cNvSpPr/>
          <p:nvPr/>
        </p:nvSpPr>
        <p:spPr>
          <a:xfrm>
            <a:off x="3836719" y="2465826"/>
            <a:ext cx="381000" cy="244336"/>
          </a:xfrm>
          <a:prstGeom prst="rightArrow">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25">
            <a:extLst>
              <a:ext uri="{FF2B5EF4-FFF2-40B4-BE49-F238E27FC236}">
                <a16:creationId xmlns:a16="http://schemas.microsoft.com/office/drawing/2014/main" id="{5BC342A2-FE18-4B1A-A78D-16602A0F9C55}"/>
              </a:ext>
            </a:extLst>
          </p:cNvPr>
          <p:cNvSpPr/>
          <p:nvPr/>
        </p:nvSpPr>
        <p:spPr>
          <a:xfrm>
            <a:off x="4304095" y="3621621"/>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数据可用性较差</a:t>
            </a:r>
          </a:p>
        </p:txBody>
      </p:sp>
      <p:sp>
        <p:nvSpPr>
          <p:cNvPr id="12" name="右箭头 8">
            <a:extLst>
              <a:ext uri="{FF2B5EF4-FFF2-40B4-BE49-F238E27FC236}">
                <a16:creationId xmlns:a16="http://schemas.microsoft.com/office/drawing/2014/main" id="{C075FCE4-DDA1-4B14-B798-0EFE9D31E583}"/>
              </a:ext>
            </a:extLst>
          </p:cNvPr>
          <p:cNvSpPr/>
          <p:nvPr/>
        </p:nvSpPr>
        <p:spPr>
          <a:xfrm>
            <a:off x="3844600" y="4032853"/>
            <a:ext cx="381000" cy="244336"/>
          </a:xfrm>
          <a:prstGeom prst="rightArrow">
            <a:avLst>
              <a:gd name="adj1" fmla="val 50000"/>
              <a:gd name="adj2" fmla="val 37095"/>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圆角矩形 25">
            <a:extLst>
              <a:ext uri="{FF2B5EF4-FFF2-40B4-BE49-F238E27FC236}">
                <a16:creationId xmlns:a16="http://schemas.microsoft.com/office/drawing/2014/main" id="{212C73BC-09D4-45ED-9D6C-791D1E7EA3BD}"/>
              </a:ext>
            </a:extLst>
          </p:cNvPr>
          <p:cNvSpPr/>
          <p:nvPr/>
        </p:nvSpPr>
        <p:spPr>
          <a:xfrm>
            <a:off x="7263638" y="3621621"/>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对数据提供了过度的保护</a:t>
            </a:r>
          </a:p>
        </p:txBody>
      </p:sp>
      <p:sp>
        <p:nvSpPr>
          <p:cNvPr id="14" name="右箭头 8">
            <a:extLst>
              <a:ext uri="{FF2B5EF4-FFF2-40B4-BE49-F238E27FC236}">
                <a16:creationId xmlns:a16="http://schemas.microsoft.com/office/drawing/2014/main" id="{2F4E8739-FC9F-45DB-86F1-8940208EB7D5}"/>
              </a:ext>
            </a:extLst>
          </p:cNvPr>
          <p:cNvSpPr/>
          <p:nvPr/>
        </p:nvSpPr>
        <p:spPr>
          <a:xfrm>
            <a:off x="6804143" y="4032853"/>
            <a:ext cx="381000" cy="244336"/>
          </a:xfrm>
          <a:prstGeom prst="rightArrow">
            <a:avLst>
              <a:gd name="adj1" fmla="val 50000"/>
              <a:gd name="adj2" fmla="val 37095"/>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圆角矩形 25">
            <a:extLst>
              <a:ext uri="{FF2B5EF4-FFF2-40B4-BE49-F238E27FC236}">
                <a16:creationId xmlns:a16="http://schemas.microsoft.com/office/drawing/2014/main" id="{C3FD9D77-075A-4CAB-B99B-13C02EE0890E}"/>
              </a:ext>
            </a:extLst>
          </p:cNvPr>
          <p:cNvSpPr/>
          <p:nvPr/>
        </p:nvSpPr>
        <p:spPr>
          <a:xfrm>
            <a:off x="4296214" y="521368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怎么办？</a:t>
            </a:r>
          </a:p>
        </p:txBody>
      </p:sp>
      <p:sp>
        <p:nvSpPr>
          <p:cNvPr id="16" name="右箭头 8">
            <a:extLst>
              <a:ext uri="{FF2B5EF4-FFF2-40B4-BE49-F238E27FC236}">
                <a16:creationId xmlns:a16="http://schemas.microsoft.com/office/drawing/2014/main" id="{9FA0193E-D7EF-4406-8FFB-1D5577930175}"/>
              </a:ext>
            </a:extLst>
          </p:cNvPr>
          <p:cNvSpPr/>
          <p:nvPr/>
        </p:nvSpPr>
        <p:spPr>
          <a:xfrm>
            <a:off x="3836719" y="5624920"/>
            <a:ext cx="381000" cy="244336"/>
          </a:xfrm>
          <a:prstGeom prst="rightArrow">
            <a:avLst>
              <a:gd name="adj1" fmla="val 50000"/>
              <a:gd name="adj2" fmla="val 37095"/>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圆角矩形 25">
            <a:extLst>
              <a:ext uri="{FF2B5EF4-FFF2-40B4-BE49-F238E27FC236}">
                <a16:creationId xmlns:a16="http://schemas.microsoft.com/office/drawing/2014/main" id="{2BA0F7D9-D588-4C86-B48B-07ED0D6E043C}"/>
              </a:ext>
            </a:extLst>
          </p:cNvPr>
          <p:cNvSpPr/>
          <p:nvPr/>
        </p:nvSpPr>
        <p:spPr>
          <a:xfrm>
            <a:off x="7253805" y="5200383"/>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使用局部敏感度</a:t>
            </a:r>
          </a:p>
        </p:txBody>
      </p:sp>
      <p:sp>
        <p:nvSpPr>
          <p:cNvPr id="19" name="右箭头 8">
            <a:extLst>
              <a:ext uri="{FF2B5EF4-FFF2-40B4-BE49-F238E27FC236}">
                <a16:creationId xmlns:a16="http://schemas.microsoft.com/office/drawing/2014/main" id="{A8DA2EB0-3CFE-4003-AA71-7EF492ADABB0}"/>
              </a:ext>
            </a:extLst>
          </p:cNvPr>
          <p:cNvSpPr/>
          <p:nvPr/>
        </p:nvSpPr>
        <p:spPr>
          <a:xfrm>
            <a:off x="6794310" y="5611615"/>
            <a:ext cx="381000" cy="244336"/>
          </a:xfrm>
          <a:prstGeom prst="rightArrow">
            <a:avLst>
              <a:gd name="adj1" fmla="val 50000"/>
              <a:gd name="adj2" fmla="val 37095"/>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3605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 隐私保护技术初探</a:t>
            </a:r>
          </a:p>
        </p:txBody>
      </p:sp>
      <p:sp>
        <p:nvSpPr>
          <p:cNvPr id="3" name="文本框 2"/>
          <p:cNvSpPr txBox="1"/>
          <p:nvPr/>
        </p:nvSpPr>
        <p:spPr>
          <a:xfrm>
            <a:off x="1969770" y="2997835"/>
            <a:ext cx="7613015" cy="1476375"/>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本节首先介绍了网络空间安全中的隐私：从隐私这一概念的发展讲起，介绍了隐私的定义以及在网络安全空间中隐私的分类，随后介绍了各国有关隐私保护的法律法规；接着通过披露信息泄漏事件统计数据和典型的信息泄露事件展现隐私泄露的危害；最后分别从大数据领域和物联网领域隐私介绍了隐私保护技术的具体分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局部敏感度</a:t>
            </a:r>
          </a:p>
        </p:txBody>
      </p:sp>
      <p:sp>
        <p:nvSpPr>
          <p:cNvPr id="4" name="矩形: 圆角 3">
            <a:extLst>
              <a:ext uri="{FF2B5EF4-FFF2-40B4-BE49-F238E27FC236}">
                <a16:creationId xmlns:a16="http://schemas.microsoft.com/office/drawing/2014/main" id="{6BD19800-8458-4180-9DF0-47B323E3681A}"/>
              </a:ext>
            </a:extLst>
          </p:cNvPr>
          <p:cNvSpPr/>
          <p:nvPr/>
        </p:nvSpPr>
        <p:spPr>
          <a:xfrm>
            <a:off x="957027" y="1707952"/>
            <a:ext cx="9961919" cy="190235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AD783C5-B94D-4CC4-82D1-02C01E845543}"/>
                  </a:ext>
                </a:extLst>
              </p:cNvPr>
              <p:cNvSpPr txBox="1"/>
              <p:nvPr/>
            </p:nvSpPr>
            <p:spPr>
              <a:xfrm>
                <a:off x="1180888" y="1993522"/>
                <a:ext cx="9375754" cy="131600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局部敏感度：设有函数</a:t>
                </a:r>
                <a14:m>
                  <m:oMath xmlns:m="http://schemas.openxmlformats.org/officeDocument/2006/math">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𝑅</m:t>
                        </m:r>
                      </m:e>
                      <m:sub>
                        <m:r>
                          <a:rPr lang="en-US" altLang="zh-CN">
                            <a:latin typeface="Cambria Math" panose="02040503050406030204" pitchFamily="18" charset="0"/>
                            <a:ea typeface="微软雅黑" panose="020B0503020204020204" pitchFamily="34" charset="-122"/>
                          </a:rPr>
                          <m:t>𝑑</m:t>
                        </m:r>
                      </m:sub>
                    </m:sSub>
                  </m:oMath>
                </a14:m>
                <a:r>
                  <a:rPr lang="zh-CN" altLang="zh-CN" dirty="0">
                    <a:latin typeface="微软雅黑" panose="020B0503020204020204" pitchFamily="34" charset="-122"/>
                    <a:ea typeface="微软雅黑" panose="020B0503020204020204" pitchFamily="34" charset="-122"/>
                  </a:rPr>
                  <a:t>，输入为一数据集，输出为一</a:t>
                </a:r>
                <a14:m>
                  <m:oMath xmlns:m="http://schemas.openxmlformats.org/officeDocument/2006/math">
                    <m:r>
                      <a:rPr lang="en-US" altLang="zh-CN">
                        <a:latin typeface="Cambria Math" panose="02040503050406030204" pitchFamily="18" charset="0"/>
                        <a:ea typeface="微软雅黑" panose="020B0503020204020204" pitchFamily="34" charset="-122"/>
                      </a:rPr>
                      <m:t>𝑑</m:t>
                    </m:r>
                  </m:oMath>
                </a14:m>
                <a:r>
                  <a:rPr lang="zh-CN" altLang="zh-CN" dirty="0">
                    <a:latin typeface="微软雅黑" panose="020B0503020204020204" pitchFamily="34" charset="-122"/>
                    <a:ea typeface="微软雅黑" panose="020B0503020204020204" pitchFamily="34" charset="-122"/>
                  </a:rPr>
                  <a:t>维实数向量。对于</a:t>
                </a:r>
                <a:r>
                  <a:rPr lang="zh-CN" altLang="zh-CN" b="1" dirty="0">
                    <a:solidFill>
                      <a:srgbClr val="FF0000"/>
                    </a:solidFill>
                    <a:latin typeface="微软雅黑" panose="020B0503020204020204" pitchFamily="34" charset="-122"/>
                    <a:ea typeface="微软雅黑" panose="020B0503020204020204" pitchFamily="34" charset="-122"/>
                  </a:rPr>
                  <a:t>给定的数据集</a:t>
                </a:r>
                <a14:m>
                  <m:oMath xmlns:m="http://schemas.openxmlformats.org/officeDocument/2006/math">
                    <m:r>
                      <a:rPr lang="zh-CN" altLang="zh-CN" b="1" i="1">
                        <a:solidFill>
                          <a:srgbClr val="FF0000"/>
                        </a:solidFill>
                        <a:latin typeface="Cambria Math" panose="02040503050406030204" pitchFamily="18" charset="0"/>
                        <a:ea typeface="微软雅黑" panose="020B0503020204020204" pitchFamily="34" charset="-122"/>
                      </a:rPr>
                      <m:t>𝐃</m:t>
                    </m:r>
                  </m:oMath>
                </a14:m>
                <a:r>
                  <a:rPr lang="zh-CN" altLang="zh-CN" b="1" dirty="0">
                    <a:solidFill>
                      <a:srgbClr val="FF0000"/>
                    </a:solidFill>
                    <a:latin typeface="微软雅黑" panose="020B0503020204020204" pitchFamily="34" charset="-122"/>
                    <a:ea typeface="微软雅黑" panose="020B0503020204020204" pitchFamily="34" charset="-122"/>
                  </a:rPr>
                  <a:t> 和它的任意邻近数据集</a:t>
                </a:r>
                <a14:m>
                  <m:oMath xmlns:m="http://schemas.openxmlformats.org/officeDocument/2006/math">
                    <m:r>
                      <a:rPr lang="zh-CN" altLang="zh-CN" b="1" i="1">
                        <a:solidFill>
                          <a:srgbClr val="FF0000"/>
                        </a:solidFill>
                        <a:latin typeface="Cambria Math" panose="02040503050406030204" pitchFamily="18" charset="0"/>
                        <a:ea typeface="微软雅黑" panose="020B0503020204020204" pitchFamily="34" charset="-122"/>
                      </a:rPr>
                      <m:t>𝐃</m:t>
                    </m:r>
                    <m:r>
                      <a:rPr lang="en-US" altLang="zh-CN" b="1">
                        <a:solidFill>
                          <a:srgbClr val="FF0000"/>
                        </a:solidFill>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𝐿𝑆</m:t>
                          </m:r>
                        </m:e>
                        <m:sub>
                          <m:r>
                            <a:rPr lang="en-US" altLang="zh-CN">
                              <a:latin typeface="Cambria Math" panose="02040503050406030204" pitchFamily="18" charset="0"/>
                              <a:ea typeface="微软雅黑" panose="020B0503020204020204" pitchFamily="34" charset="-122"/>
                            </a:rPr>
                            <m:t>𝑓</m:t>
                          </m:r>
                        </m:sub>
                      </m:sSub>
                      <m:r>
                        <a:rPr lang="en-US" altLang="zh-CN">
                          <a:latin typeface="Cambria Math" panose="02040503050406030204" pitchFamily="18" charset="0"/>
                          <a:ea typeface="微软雅黑" panose="020B0503020204020204" pitchFamily="34" charset="-122"/>
                        </a:rPr>
                        <m:t>=</m:t>
                      </m:r>
                      <m:func>
                        <m:funcPr>
                          <m:ctrlPr>
                            <a:rPr lang="zh-CN" altLang="zh-CN" i="1">
                              <a:latin typeface="Cambria Math" panose="02040503050406030204" pitchFamily="18" charset="0"/>
                              <a:ea typeface="微软雅黑" panose="020B0503020204020204" pitchFamily="34" charset="-122"/>
                            </a:rPr>
                          </m:ctrlPr>
                        </m:funcPr>
                        <m:fName>
                          <m:limLow>
                            <m:limLowPr>
                              <m:ctrlPr>
                                <a:rPr lang="zh-CN" altLang="zh-CN" i="1">
                                  <a:latin typeface="Cambria Math" panose="02040503050406030204" pitchFamily="18" charset="0"/>
                                  <a:ea typeface="微软雅黑" panose="020B0503020204020204" pitchFamily="34" charset="-122"/>
                                </a:rPr>
                              </m:ctrlPr>
                            </m:limLowPr>
                            <m:e>
                              <m:r>
                                <m:rPr>
                                  <m:sty m:val="p"/>
                                </m:rPr>
                                <a:rPr lang="en-US" altLang="zh-CN">
                                  <a:latin typeface="Cambria Math" panose="02040503050406030204" pitchFamily="18" charset="0"/>
                                  <a:ea typeface="微软雅黑" panose="020B0503020204020204" pitchFamily="34" charset="-122"/>
                                </a:rPr>
                                <m:t>max</m:t>
                              </m:r>
                            </m:e>
                            <m:lim>
                              <m:sSup>
                                <m:sSupPr>
                                  <m:ctrlPr>
                                    <a:rPr lang="zh-CN" altLang="zh-CN" i="1">
                                      <a:latin typeface="Cambria Math" panose="02040503050406030204" pitchFamily="18" charset="0"/>
                                      <a:ea typeface="微软雅黑" panose="020B0503020204020204" pitchFamily="34" charset="-122"/>
                                    </a:rPr>
                                  </m:ctrlPr>
                                </m:sSupPr>
                                <m:e>
                                  <m:r>
                                    <a:rPr lang="en-US" altLang="zh-CN">
                                      <a:latin typeface="Cambria Math" panose="02040503050406030204" pitchFamily="18" charset="0"/>
                                      <a:ea typeface="微软雅黑" panose="020B0503020204020204" pitchFamily="34" charset="-122"/>
                                    </a:rPr>
                                    <m:t>𝐷</m:t>
                                  </m:r>
                                </m:e>
                                <m:sup>
                                  <m:r>
                                    <a:rPr lang="en-US" altLang="zh-CN">
                                      <a:latin typeface="Cambria Math" panose="02040503050406030204" pitchFamily="18" charset="0"/>
                                      <a:ea typeface="微软雅黑" panose="020B0503020204020204" pitchFamily="34" charset="-122"/>
                                    </a:rPr>
                                    <m:t>′</m:t>
                                  </m:r>
                                </m:sup>
                              </m:sSup>
                            </m:lim>
                          </m:limLow>
                        </m:fName>
                        <m:e>
                          <m:sSub>
                            <m:sSubPr>
                              <m:ctrlPr>
                                <a:rPr lang="zh-CN" altLang="zh-CN" i="1">
                                  <a:latin typeface="Cambria Math" panose="02040503050406030204" pitchFamily="18" charset="0"/>
                                  <a:ea typeface="微软雅黑" panose="020B0503020204020204" pitchFamily="34" charset="-122"/>
                                </a:rPr>
                              </m:ctrlPr>
                            </m:sSubPr>
                            <m:e>
                              <m:d>
                                <m:dPr>
                                  <m:begChr m:val="‖"/>
                                  <m:endChr m:val="‖"/>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𝑓</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𝐷</m:t>
                                  </m:r>
                                  <m:r>
                                    <a:rPr lang="en-US" altLang="zh-CN">
                                      <a:latin typeface="Cambria Math" panose="02040503050406030204" pitchFamily="18" charset="0"/>
                                      <a:ea typeface="微软雅黑" panose="020B0503020204020204" pitchFamily="34" charset="-122"/>
                                    </a:rPr>
                                    <m:t>′)</m:t>
                                  </m:r>
                                </m:e>
                              </m:d>
                            </m:e>
                            <m:sub>
                              <m:r>
                                <a:rPr lang="en-US" altLang="zh-CN">
                                  <a:latin typeface="Cambria Math" panose="02040503050406030204" pitchFamily="18" charset="0"/>
                                  <a:ea typeface="微软雅黑" panose="020B0503020204020204" pitchFamily="34" charset="-122"/>
                                </a:rPr>
                                <m:t>1</m:t>
                              </m:r>
                            </m:sub>
                          </m:sSub>
                        </m:e>
                      </m:func>
                    </m:oMath>
                  </m:oMathPara>
                </a14:m>
                <a:endParaRPr lang="zh-CN"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称为函数</a:t>
                </a:r>
                <a14:m>
                  <m:oMath xmlns:m="http://schemas.openxmlformats.org/officeDocument/2006/math">
                    <m:r>
                      <a:rPr lang="en-US" altLang="zh-CN">
                        <a:latin typeface="Cambria Math" panose="02040503050406030204" pitchFamily="18" charset="0"/>
                        <a:ea typeface="微软雅黑" panose="020B0503020204020204" pitchFamily="34" charset="-122"/>
                      </a:rPr>
                      <m:t>𝑓</m:t>
                    </m:r>
                  </m:oMath>
                </a14:m>
                <a:r>
                  <a:rPr lang="zh-CN" altLang="zh-CN" dirty="0">
                    <a:latin typeface="微软雅黑" panose="020B0503020204020204" pitchFamily="34" charset="-122"/>
                    <a:ea typeface="微软雅黑" panose="020B0503020204020204" pitchFamily="34" charset="-122"/>
                  </a:rPr>
                  <a:t>在</a:t>
                </a:r>
                <a14:m>
                  <m:oMath xmlns:m="http://schemas.openxmlformats.org/officeDocument/2006/math">
                    <m:r>
                      <a:rPr lang="en-US" altLang="zh-CN">
                        <a:latin typeface="Cambria Math" panose="02040503050406030204" pitchFamily="18" charset="0"/>
                        <a:ea typeface="微软雅黑" panose="020B0503020204020204" pitchFamily="34" charset="-122"/>
                      </a:rPr>
                      <m:t>𝐷</m:t>
                    </m:r>
                  </m:oMath>
                </a14:m>
                <a:r>
                  <a:rPr lang="zh-CN" altLang="zh-CN" dirty="0">
                    <a:latin typeface="微软雅黑" panose="020B0503020204020204" pitchFamily="34" charset="-122"/>
                    <a:ea typeface="微软雅黑" panose="020B0503020204020204" pitchFamily="34" charset="-122"/>
                  </a:rPr>
                  <a:t>上的局部敏感度。</a:t>
                </a:r>
              </a:p>
            </p:txBody>
          </p:sp>
        </mc:Choice>
        <mc:Fallback xmlns="">
          <p:sp>
            <p:nvSpPr>
              <p:cNvPr id="5" name="文本框 4">
                <a:extLst>
                  <a:ext uri="{FF2B5EF4-FFF2-40B4-BE49-F238E27FC236}">
                    <a16:creationId xmlns:a16="http://schemas.microsoft.com/office/drawing/2014/main" id="{EAD783C5-B94D-4CC4-82D1-02C01E845543}"/>
                  </a:ext>
                </a:extLst>
              </p:cNvPr>
              <p:cNvSpPr txBox="1">
                <a:spLocks noRot="1" noChangeAspect="1" noMove="1" noResize="1" noEditPoints="1" noAdjustHandles="1" noChangeArrowheads="1" noChangeShapeType="1" noTextEdit="1"/>
              </p:cNvSpPr>
              <p:nvPr/>
            </p:nvSpPr>
            <p:spPr>
              <a:xfrm>
                <a:off x="1180888" y="1993522"/>
                <a:ext cx="9375754" cy="1316001"/>
              </a:xfrm>
              <a:prstGeom prst="rect">
                <a:avLst/>
              </a:prstGeom>
              <a:blipFill>
                <a:blip r:embed="rId3"/>
                <a:stretch>
                  <a:fillRect l="-585" t="-2315" b="-6481"/>
                </a:stretch>
              </a:blipFill>
            </p:spPr>
            <p:txBody>
              <a:bodyPr/>
              <a:lstStyle/>
              <a:p>
                <a:r>
                  <a:rPr lang="zh-CN" altLang="en-US">
                    <a:noFill/>
                  </a:rPr>
                  <a:t> </a:t>
                </a:r>
              </a:p>
            </p:txBody>
          </p:sp>
        </mc:Fallback>
      </mc:AlternateContent>
      <p:sp>
        <p:nvSpPr>
          <p:cNvPr id="9" name="矩形: 圆角 53">
            <a:extLst>
              <a:ext uri="{FF2B5EF4-FFF2-40B4-BE49-F238E27FC236}">
                <a16:creationId xmlns:a16="http://schemas.microsoft.com/office/drawing/2014/main" id="{FDE51778-9CB7-418A-88CE-F42B94607313}"/>
              </a:ext>
            </a:extLst>
          </p:cNvPr>
          <p:cNvSpPr/>
          <p:nvPr/>
        </p:nvSpPr>
        <p:spPr>
          <a:xfrm>
            <a:off x="352233" y="4538689"/>
            <a:ext cx="4234045" cy="1902350"/>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D2B48ED-7A73-4E06-9699-2511885F1477}"/>
              </a:ext>
            </a:extLst>
          </p:cNvPr>
          <p:cNvSpPr txBox="1"/>
          <p:nvPr/>
        </p:nvSpPr>
        <p:spPr>
          <a:xfrm>
            <a:off x="835039" y="4976230"/>
            <a:ext cx="3268432"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对任意的邻近数据集𝐃 和𝐃</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只有查询函数决定</a:t>
            </a:r>
            <a:endParaRPr lang="en-US" altLang="zh-CN"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2413E1B6-A94B-487F-91E3-DE41D8BF7C7D}"/>
              </a:ext>
            </a:extLst>
          </p:cNvPr>
          <p:cNvSpPr/>
          <p:nvPr/>
        </p:nvSpPr>
        <p:spPr>
          <a:xfrm>
            <a:off x="509291" y="4360962"/>
            <a:ext cx="1724173"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全局敏感度</a:t>
            </a:r>
          </a:p>
        </p:txBody>
      </p:sp>
      <p:sp>
        <p:nvSpPr>
          <p:cNvPr id="15" name="矩形: 圆角 53">
            <a:extLst>
              <a:ext uri="{FF2B5EF4-FFF2-40B4-BE49-F238E27FC236}">
                <a16:creationId xmlns:a16="http://schemas.microsoft.com/office/drawing/2014/main" id="{46E9291D-4F45-4B07-9DB8-DAC7A7816D36}"/>
              </a:ext>
            </a:extLst>
          </p:cNvPr>
          <p:cNvSpPr/>
          <p:nvPr/>
        </p:nvSpPr>
        <p:spPr>
          <a:xfrm>
            <a:off x="7448664" y="4543675"/>
            <a:ext cx="4234045" cy="1902351"/>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D42AEB4-991E-4D0F-830C-A6D44573B044}"/>
              </a:ext>
            </a:extLst>
          </p:cNvPr>
          <p:cNvSpPr txBox="1"/>
          <p:nvPr/>
        </p:nvSpPr>
        <p:spPr>
          <a:xfrm>
            <a:off x="7872203" y="4842718"/>
            <a:ext cx="3268432" cy="14773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对给定的数据集𝐃 和它的任意邻近数据集𝐃</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由查询函数和给定的数据集中的数据共同决定</a:t>
            </a:r>
            <a:endParaRPr lang="en-US" altLang="zh-CN"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C3236158-133E-46D1-9277-3CFF2C18C7B3}"/>
              </a:ext>
            </a:extLst>
          </p:cNvPr>
          <p:cNvSpPr/>
          <p:nvPr/>
        </p:nvSpPr>
        <p:spPr>
          <a:xfrm>
            <a:off x="7605722" y="4365949"/>
            <a:ext cx="1724173"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局部敏感度</a:t>
            </a:r>
          </a:p>
        </p:txBody>
      </p:sp>
      <p:sp>
        <p:nvSpPr>
          <p:cNvPr id="20" name="任意多边形: 形状 19">
            <a:extLst>
              <a:ext uri="{FF2B5EF4-FFF2-40B4-BE49-F238E27FC236}">
                <a16:creationId xmlns:a16="http://schemas.microsoft.com/office/drawing/2014/main" id="{3361B205-C360-459A-88F0-AA4DD1BBE64C}"/>
              </a:ext>
            </a:extLst>
          </p:cNvPr>
          <p:cNvSpPr/>
          <p:nvPr/>
        </p:nvSpPr>
        <p:spPr>
          <a:xfrm>
            <a:off x="4745468" y="3747354"/>
            <a:ext cx="2624667" cy="1016148"/>
          </a:xfrm>
          <a:custGeom>
            <a:avLst/>
            <a:gdLst>
              <a:gd name="connsiteX0" fmla="*/ 0 w 2624667"/>
              <a:gd name="connsiteY0" fmla="*/ 1016148 h 1016148"/>
              <a:gd name="connsiteX1" fmla="*/ 1244600 w 2624667"/>
              <a:gd name="connsiteY1" fmla="*/ 148 h 1016148"/>
              <a:gd name="connsiteX2" fmla="*/ 2624667 w 2624667"/>
              <a:gd name="connsiteY2" fmla="*/ 956882 h 1016148"/>
            </a:gdLst>
            <a:ahLst/>
            <a:cxnLst>
              <a:cxn ang="0">
                <a:pos x="connsiteX0" y="connsiteY0"/>
              </a:cxn>
              <a:cxn ang="0">
                <a:pos x="connsiteX1" y="connsiteY1"/>
              </a:cxn>
              <a:cxn ang="0">
                <a:pos x="connsiteX2" y="connsiteY2"/>
              </a:cxn>
            </a:cxnLst>
            <a:rect l="l" t="t" r="r" b="b"/>
            <a:pathLst>
              <a:path w="2624667" h="1016148">
                <a:moveTo>
                  <a:pt x="0" y="1016148"/>
                </a:moveTo>
                <a:cubicBezTo>
                  <a:pt x="403578" y="513087"/>
                  <a:pt x="807156" y="10026"/>
                  <a:pt x="1244600" y="148"/>
                </a:cubicBezTo>
                <a:cubicBezTo>
                  <a:pt x="1682044" y="-9730"/>
                  <a:pt x="2153355" y="473576"/>
                  <a:pt x="2624667" y="956882"/>
                </a:cubicBezTo>
              </a:path>
            </a:pathLst>
          </a:custGeom>
          <a:ln>
            <a:head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ABA02B2-94A9-4C13-AB20-7E25C1025FD8}"/>
              </a:ext>
            </a:extLst>
          </p:cNvPr>
          <p:cNvSpPr txBox="1"/>
          <p:nvPr/>
        </p:nvSpPr>
        <p:spPr>
          <a:xfrm>
            <a:off x="4654143" y="4842718"/>
            <a:ext cx="2794521" cy="14773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l"/>
            <a:r>
              <a:rPr lang="zh-CN" altLang="en-US" dirty="0">
                <a:latin typeface="微软雅黑" panose="020B0503020204020204" pitchFamily="34" charset="-122"/>
                <a:ea typeface="微软雅黑" panose="020B0503020204020204" pitchFamily="34" charset="-122"/>
              </a:rPr>
              <a:t>当给定的数据集与全局敏感度中使</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阶范式距离达到最大的数据集相同时，局部敏感度就等于全局敏感度</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94487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差分隐私的组合特性</a:t>
            </a:r>
          </a:p>
        </p:txBody>
      </p:sp>
      <p:sp>
        <p:nvSpPr>
          <p:cNvPr id="4" name="矩形: 圆角 3">
            <a:extLst>
              <a:ext uri="{FF2B5EF4-FFF2-40B4-BE49-F238E27FC236}">
                <a16:creationId xmlns:a16="http://schemas.microsoft.com/office/drawing/2014/main" id="{6BD19800-8458-4180-9DF0-47B323E3681A}"/>
              </a:ext>
            </a:extLst>
          </p:cNvPr>
          <p:cNvSpPr/>
          <p:nvPr/>
        </p:nvSpPr>
        <p:spPr>
          <a:xfrm>
            <a:off x="1048967" y="3145291"/>
            <a:ext cx="9961919" cy="1565019"/>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AD783C5-B94D-4CC4-82D1-02C01E845543}"/>
                  </a:ext>
                </a:extLst>
              </p:cNvPr>
              <p:cNvSpPr txBox="1"/>
              <p:nvPr/>
            </p:nvSpPr>
            <p:spPr>
              <a:xfrm>
                <a:off x="1272828" y="3430861"/>
                <a:ext cx="9375754" cy="958980"/>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序列组合性：</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设有算法</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2</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𝑛</m:t>
                        </m:r>
                      </m:sub>
                    </m:sSub>
                  </m:oMath>
                </a14:m>
                <a:r>
                  <a:rPr lang="zh-CN" altLang="zh-CN" dirty="0">
                    <a:latin typeface="微软雅黑" panose="020B0503020204020204" pitchFamily="34" charset="-122"/>
                    <a:ea typeface="微软雅黑" panose="020B0503020204020204" pitchFamily="34" charset="-122"/>
                  </a:rPr>
                  <a:t>，其隐私保护预算分别为</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2</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𝑛</m:t>
                        </m:r>
                      </m:sub>
                    </m:sSub>
                  </m:oMath>
                </a14:m>
                <a:r>
                  <a:rPr lang="zh-CN" altLang="zh-CN" dirty="0">
                    <a:latin typeface="微软雅黑" panose="020B0503020204020204" pitchFamily="34" charset="-122"/>
                    <a:ea typeface="微软雅黑" panose="020B0503020204020204" pitchFamily="34" charset="-122"/>
                  </a:rPr>
                  <a:t>，那么对于同一数据集</a:t>
                </a:r>
                <a:r>
                  <a:rPr lang="en-US" altLang="zh-CN" dirty="0">
                    <a:latin typeface="微软雅黑" panose="020B0503020204020204" pitchFamily="34" charset="-122"/>
                    <a:ea typeface="微软雅黑" panose="020B0503020204020204" pitchFamily="34" charset="-122"/>
                  </a:rPr>
                  <a:t>D</a:t>
                </a:r>
                <a:r>
                  <a:rPr lang="zh-CN" altLang="zh-CN" dirty="0">
                    <a:latin typeface="微软雅黑" panose="020B0503020204020204" pitchFamily="34" charset="-122"/>
                    <a:ea typeface="微软雅黑" panose="020B0503020204020204" pitchFamily="34" charset="-122"/>
                  </a:rPr>
                  <a:t>，有这些算法构成的组合算法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1</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2</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𝑛</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e>
                    </m:d>
                  </m:oMath>
                </a14:m>
                <a:r>
                  <a:rPr lang="zh-CN" altLang="zh-CN" dirty="0">
                    <a:latin typeface="微软雅黑" panose="020B0503020204020204" pitchFamily="34" charset="-122"/>
                    <a:ea typeface="微软雅黑" panose="020B0503020204020204" pitchFamily="34" charset="-122"/>
                  </a:rPr>
                  <a:t>提供</a:t>
                </a:r>
                <a14:m>
                  <m:oMath xmlns:m="http://schemas.openxmlformats.org/officeDocument/2006/math">
                    <m:nary>
                      <m:naryPr>
                        <m:chr m:val="∑"/>
                        <m:ctrlPr>
                          <a:rPr lang="zh-CN" altLang="zh-CN" i="1">
                            <a:latin typeface="Cambria Math" panose="02040503050406030204" pitchFamily="18" charset="0"/>
                            <a:ea typeface="微软雅黑" panose="020B0503020204020204" pitchFamily="34" charset="-122"/>
                          </a:rPr>
                        </m:ctrlPr>
                      </m:naryPr>
                      <m:sub>
                        <m:r>
                          <a:rPr lang="en-US" altLang="zh-CN">
                            <a:latin typeface="Cambria Math" panose="02040503050406030204" pitchFamily="18" charset="0"/>
                            <a:ea typeface="微软雅黑" panose="020B0503020204020204" pitchFamily="34" charset="-122"/>
                          </a:rPr>
                          <m:t>𝑖</m:t>
                        </m:r>
                        <m:r>
                          <a:rPr lang="en-US" altLang="zh-CN">
                            <a:latin typeface="Cambria Math" panose="02040503050406030204" pitchFamily="18" charset="0"/>
                            <a:ea typeface="微软雅黑" panose="020B0503020204020204" pitchFamily="34" charset="-122"/>
                          </a:rPr>
                          <m:t>=1</m:t>
                        </m:r>
                      </m:sub>
                      <m:sup>
                        <m:r>
                          <a:rPr lang="en-US" altLang="zh-CN">
                            <a:latin typeface="Cambria Math" panose="02040503050406030204" pitchFamily="18" charset="0"/>
                            <a:ea typeface="微软雅黑" panose="020B0503020204020204" pitchFamily="34" charset="-122"/>
                          </a:rPr>
                          <m:t>𝑛</m:t>
                        </m:r>
                      </m:sup>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𝑖</m:t>
                            </m:r>
                          </m:sub>
                        </m:sSub>
                        <m:r>
                          <a:rPr lang="en-US" altLang="zh-CN">
                            <a:latin typeface="Cambria Math" panose="02040503050406030204" pitchFamily="18" charset="0"/>
                            <a:ea typeface="微软雅黑" panose="020B0503020204020204" pitchFamily="34" charset="-122"/>
                          </a:rPr>
                          <m:t>−</m:t>
                        </m:r>
                      </m:e>
                    </m:nary>
                  </m:oMath>
                </a14:m>
                <a:r>
                  <a:rPr lang="zh-CN" altLang="zh-CN" dirty="0">
                    <a:latin typeface="微软雅黑" panose="020B0503020204020204" pitchFamily="34" charset="-122"/>
                    <a:ea typeface="微软雅黑" panose="020B0503020204020204" pitchFamily="34" charset="-122"/>
                  </a:rPr>
                  <a:t>差分隐私保护。</a:t>
                </a:r>
              </a:p>
            </p:txBody>
          </p:sp>
        </mc:Choice>
        <mc:Fallback xmlns="">
          <p:sp>
            <p:nvSpPr>
              <p:cNvPr id="5" name="文本框 4">
                <a:extLst>
                  <a:ext uri="{FF2B5EF4-FFF2-40B4-BE49-F238E27FC236}">
                    <a16:creationId xmlns:a16="http://schemas.microsoft.com/office/drawing/2014/main" id="{EAD783C5-B94D-4CC4-82D1-02C01E845543}"/>
                  </a:ext>
                </a:extLst>
              </p:cNvPr>
              <p:cNvSpPr txBox="1">
                <a:spLocks noRot="1" noChangeAspect="1" noMove="1" noResize="1" noEditPoints="1" noAdjustHandles="1" noChangeArrowheads="1" noChangeShapeType="1" noTextEdit="1"/>
              </p:cNvSpPr>
              <p:nvPr/>
            </p:nvSpPr>
            <p:spPr>
              <a:xfrm>
                <a:off x="1272828" y="3430861"/>
                <a:ext cx="9375754" cy="958980"/>
              </a:xfrm>
              <a:prstGeom prst="rect">
                <a:avLst/>
              </a:prstGeom>
              <a:blipFill>
                <a:blip r:embed="rId3"/>
                <a:stretch>
                  <a:fillRect l="-585" t="-3822" r="-195" b="-70064"/>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491763A6-1831-430D-B51A-B64C1A031A95}"/>
              </a:ext>
            </a:extLst>
          </p:cNvPr>
          <p:cNvSpPr/>
          <p:nvPr/>
        </p:nvSpPr>
        <p:spPr>
          <a:xfrm>
            <a:off x="1049080" y="2037154"/>
            <a:ext cx="10093839" cy="646331"/>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由于在实际应用中通常需要对多个数据集进行综合分析，因此需要使多个输出同时满足差分隐私。而差分隐私包括两个组合特性，分别为序列组合性和并行组合性。</a:t>
            </a:r>
            <a:endParaRPr lang="en-US" altLang="zh-CN"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009C379B-82A1-4FB9-A4FF-B79200E6E204}"/>
              </a:ext>
            </a:extLst>
          </p:cNvPr>
          <p:cNvSpPr txBox="1"/>
          <p:nvPr/>
        </p:nvSpPr>
        <p:spPr>
          <a:xfrm>
            <a:off x="1272828" y="5193247"/>
            <a:ext cx="9375754" cy="646331"/>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如果给定算法序列中每一个随机算法单独能够满足差分隐私</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则对于整个给定算法序列也能够满足差分隐私，并且提供的隐私保护水平为全部隐私预算的总和</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4284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5.3.1 差分隐私基础</a:t>
            </a:r>
          </a:p>
        </p:txBody>
      </p:sp>
      <p:sp>
        <p:nvSpPr>
          <p:cNvPr id="18" name="矩形 17">
            <a:extLst>
              <a:ext uri="{FF2B5EF4-FFF2-40B4-BE49-F238E27FC236}">
                <a16:creationId xmlns:a16="http://schemas.microsoft.com/office/drawing/2014/main" id="{38122F30-6884-4149-8AEF-E2CFF6FF207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差分隐私的组合特性</a:t>
            </a:r>
          </a:p>
        </p:txBody>
      </p:sp>
      <p:sp>
        <p:nvSpPr>
          <p:cNvPr id="4" name="矩形: 圆角 3">
            <a:extLst>
              <a:ext uri="{FF2B5EF4-FFF2-40B4-BE49-F238E27FC236}">
                <a16:creationId xmlns:a16="http://schemas.microsoft.com/office/drawing/2014/main" id="{6BD19800-8458-4180-9DF0-47B323E3681A}"/>
              </a:ext>
            </a:extLst>
          </p:cNvPr>
          <p:cNvSpPr/>
          <p:nvPr/>
        </p:nvSpPr>
        <p:spPr>
          <a:xfrm>
            <a:off x="1048967" y="3145291"/>
            <a:ext cx="9961919" cy="1565019"/>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AD783C5-B94D-4CC4-82D1-02C01E845543}"/>
                  </a:ext>
                </a:extLst>
              </p:cNvPr>
              <p:cNvSpPr txBox="1"/>
              <p:nvPr/>
            </p:nvSpPr>
            <p:spPr>
              <a:xfrm>
                <a:off x="1272828" y="3430861"/>
                <a:ext cx="9375754" cy="95898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并行</a:t>
                </a:r>
                <a:r>
                  <a:rPr lang="zh-CN" altLang="zh-CN" dirty="0">
                    <a:latin typeface="微软雅黑" panose="020B0503020204020204" pitchFamily="34" charset="-122"/>
                    <a:ea typeface="微软雅黑" panose="020B0503020204020204" pitchFamily="34" charset="-122"/>
                  </a:rPr>
                  <a:t>组合性：</a:t>
                </a:r>
                <a:r>
                  <a:rPr lang="zh-CN" altLang="en-US" dirty="0">
                    <a:latin typeface="微软雅黑" panose="020B0503020204020204" pitchFamily="34" charset="-122"/>
                    <a:ea typeface="微软雅黑" panose="020B0503020204020204" pitchFamily="34" charset="-122"/>
                  </a:rPr>
                  <a:t>设有算法</a:t>
                </a:r>
                <a14:m>
                  <m:oMath xmlns:m="http://schemas.openxmlformats.org/officeDocument/2006/math">
                    <m:sSub>
                      <m:sSubPr>
                        <m:ctrlPr>
                          <a:rPr lang="zh-CN" altLang="zh-CN" i="1" smtClean="0">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2</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𝑛</m:t>
                        </m:r>
                      </m:sub>
                    </m:sSub>
                  </m:oMath>
                </a14:m>
                <a:r>
                  <a:rPr lang="zh-CN" altLang="zh-CN" dirty="0">
                    <a:latin typeface="微软雅黑" panose="020B0503020204020204" pitchFamily="34" charset="-122"/>
                    <a:ea typeface="微软雅黑" panose="020B0503020204020204" pitchFamily="34" charset="-122"/>
                  </a:rPr>
                  <a:t>，其隐私保护预算分别为</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2</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𝑛</m:t>
                        </m:r>
                      </m:sub>
                    </m:sSub>
                  </m:oMath>
                </a14:m>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那么对于不相交的数据集</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𝐷</m:t>
                        </m:r>
                      </m:e>
                      <m:sub>
                        <m:r>
                          <a:rPr lang="en-US" altLang="zh-CN">
                            <a:latin typeface="Cambria Math" panose="02040503050406030204" pitchFamily="18" charset="0"/>
                            <a:ea typeface="微软雅黑" panose="020B0503020204020204" pitchFamily="34" charset="-122"/>
                          </a:rPr>
                          <m:t>1</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𝐷</m:t>
                        </m:r>
                      </m:e>
                      <m:sub>
                        <m:r>
                          <a:rPr lang="en-US" altLang="zh-CN">
                            <a:latin typeface="Cambria Math" panose="02040503050406030204" pitchFamily="18" charset="0"/>
                            <a:ea typeface="微软雅黑" panose="020B0503020204020204" pitchFamily="34" charset="-122"/>
                          </a:rPr>
                          <m:t>2</m:t>
                        </m:r>
                      </m:sub>
                    </m:sSub>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𝐷</m:t>
                        </m:r>
                      </m:e>
                      <m:sub>
                        <m:r>
                          <a:rPr lang="en-US" altLang="zh-CN">
                            <a:latin typeface="Cambria Math" panose="02040503050406030204" pitchFamily="18" charset="0"/>
                            <a:ea typeface="微软雅黑" panose="020B0503020204020204" pitchFamily="34" charset="-122"/>
                          </a:rPr>
                          <m:t>𝑛</m:t>
                        </m:r>
                      </m:sub>
                    </m:sSub>
                    <m:r>
                      <a:rPr lang="en-US" altLang="zh-CN">
                        <a:latin typeface="Cambria Math" panose="02040503050406030204" pitchFamily="18" charset="0"/>
                        <a:ea typeface="微软雅黑" panose="020B0503020204020204" pitchFamily="34" charset="-122"/>
                      </a:rPr>
                      <m:t> </m:t>
                    </m:r>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由这些算法构成的组合算法</a:t>
                </a:r>
                <a14:m>
                  <m:oMath xmlns:m="http://schemas.openxmlformats.org/officeDocument/2006/math">
                    <m:r>
                      <a:rPr lang="en-US" altLang="zh-CN">
                        <a:latin typeface="Cambria Math" panose="02040503050406030204" pitchFamily="18" charset="0"/>
                        <a:ea typeface="微软雅黑" panose="020B0503020204020204" pitchFamily="34" charset="-122"/>
                      </a:rPr>
                      <m:t>𝑀</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1</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2</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𝑀</m:t>
                            </m:r>
                          </m:e>
                          <m:sub>
                            <m:r>
                              <a:rPr lang="en-US" altLang="zh-CN">
                                <a:latin typeface="Cambria Math" panose="02040503050406030204" pitchFamily="18" charset="0"/>
                                <a:ea typeface="微软雅黑" panose="020B0503020204020204" pitchFamily="34" charset="-122"/>
                              </a:rPr>
                              <m:t>𝑛</m:t>
                            </m:r>
                          </m:sub>
                        </m:sSub>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𝐷</m:t>
                            </m:r>
                          </m:e>
                        </m:d>
                      </m:e>
                    </m:d>
                  </m:oMath>
                </a14:m>
                <a:r>
                  <a:rPr lang="zh-CN" altLang="en-US" dirty="0">
                    <a:latin typeface="微软雅黑" panose="020B0503020204020204" pitchFamily="34" charset="-122"/>
                    <a:ea typeface="微软雅黑" panose="020B0503020204020204" pitchFamily="34" charset="-122"/>
                  </a:rPr>
                  <a:t>提供</a:t>
                </a:r>
                <a14:m>
                  <m:oMath xmlns:m="http://schemas.openxmlformats.org/officeDocument/2006/math">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𝑚𝑎𝑥</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𝜀</m:t>
                        </m:r>
                      </m:e>
                      <m:sub>
                        <m:r>
                          <a:rPr lang="en-US" altLang="zh-CN">
                            <a:latin typeface="Cambria Math" panose="02040503050406030204" pitchFamily="18" charset="0"/>
                            <a:ea typeface="微软雅黑" panose="020B0503020204020204" pitchFamily="34" charset="-122"/>
                          </a:rPr>
                          <m:t>𝑖</m:t>
                        </m:r>
                      </m:sub>
                    </m:sSub>
                    <m:r>
                      <a:rPr lang="en-US" altLang="zh-CN">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差分隐私保护。 </a:t>
                </a:r>
              </a:p>
            </p:txBody>
          </p:sp>
        </mc:Choice>
        <mc:Fallback xmlns="">
          <p:sp>
            <p:nvSpPr>
              <p:cNvPr id="5" name="文本框 4">
                <a:extLst>
                  <a:ext uri="{FF2B5EF4-FFF2-40B4-BE49-F238E27FC236}">
                    <a16:creationId xmlns:a16="http://schemas.microsoft.com/office/drawing/2014/main" id="{EAD783C5-B94D-4CC4-82D1-02C01E845543}"/>
                  </a:ext>
                </a:extLst>
              </p:cNvPr>
              <p:cNvSpPr txBox="1">
                <a:spLocks noRot="1" noChangeAspect="1" noMove="1" noResize="1" noEditPoints="1" noAdjustHandles="1" noChangeArrowheads="1" noChangeShapeType="1" noTextEdit="1"/>
              </p:cNvSpPr>
              <p:nvPr/>
            </p:nvSpPr>
            <p:spPr>
              <a:xfrm>
                <a:off x="1272828" y="3430861"/>
                <a:ext cx="9375754" cy="958980"/>
              </a:xfrm>
              <a:prstGeom prst="rect">
                <a:avLst/>
              </a:prstGeom>
              <a:blipFill>
                <a:blip r:embed="rId3"/>
                <a:stretch>
                  <a:fillRect l="-585" t="-3822" b="-9554"/>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491763A6-1831-430D-B51A-B64C1A031A95}"/>
              </a:ext>
            </a:extLst>
          </p:cNvPr>
          <p:cNvSpPr/>
          <p:nvPr/>
        </p:nvSpPr>
        <p:spPr>
          <a:xfrm>
            <a:off x="1049080" y="2037154"/>
            <a:ext cx="10093839" cy="646331"/>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由于在实际应用中通常需要对多个数据集进行综合分析，因此需要使多个输出同时满足差分隐私。而差分隐私包括两个组合特性，分别为序列组合性和并行组合性。</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09C379B-82A1-4FB9-A4FF-B79200E6E204}"/>
                  </a:ext>
                </a:extLst>
              </p:cNvPr>
              <p:cNvSpPr txBox="1"/>
              <p:nvPr/>
            </p:nvSpPr>
            <p:spPr>
              <a:xfrm>
                <a:off x="1272828" y="5174617"/>
                <a:ext cx="9375754" cy="923330"/>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如果有多个互不相交的数据集分别被包含两个或多个随机算法的算法序列作用</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并且每个随机算法各自满足</a:t>
                </a:r>
                <a14:m>
                  <m:oMath xmlns:m="http://schemas.openxmlformats.org/officeDocument/2006/math">
                    <m:r>
                      <a:rPr lang="en-US" altLang="zh-CN">
                        <a:latin typeface="Cambria Math" panose="02040503050406030204" pitchFamily="18" charset="0"/>
                        <a:ea typeface="微软雅黑" panose="020B0503020204020204" pitchFamily="34" charset="-122"/>
                      </a:rPr>
                      <m:t>𝜀</m:t>
                    </m:r>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差分隐私</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则该算法序列构成的组合算法也满足差分隐私，并且提供的隐私保护水平取决于算法序列中保护水平的最差者，即隐私保护预算最大者。</a:t>
                </a:r>
                <a:endParaRPr lang="en-US" altLang="zh-CN" dirty="0">
                  <a:latin typeface="微软雅黑" panose="020B0503020204020204" pitchFamily="34" charset="-122"/>
                  <a:ea typeface="微软雅黑" panose="020B0503020204020204" pitchFamily="34" charset="-122"/>
                </a:endParaRPr>
              </a:p>
            </p:txBody>
          </p:sp>
        </mc:Choice>
        <mc:Fallback xmlns="">
          <p:sp>
            <p:nvSpPr>
              <p:cNvPr id="24" name="文本框 23">
                <a:extLst>
                  <a:ext uri="{FF2B5EF4-FFF2-40B4-BE49-F238E27FC236}">
                    <a16:creationId xmlns:a16="http://schemas.microsoft.com/office/drawing/2014/main" id="{009C379B-82A1-4FB9-A4FF-B79200E6E204}"/>
                  </a:ext>
                </a:extLst>
              </p:cNvPr>
              <p:cNvSpPr txBox="1">
                <a:spLocks noRot="1" noChangeAspect="1" noMove="1" noResize="1" noEditPoints="1" noAdjustHandles="1" noChangeArrowheads="1" noChangeShapeType="1" noTextEdit="1"/>
              </p:cNvSpPr>
              <p:nvPr/>
            </p:nvSpPr>
            <p:spPr>
              <a:xfrm>
                <a:off x="1272828" y="5174617"/>
                <a:ext cx="9375754" cy="923330"/>
              </a:xfrm>
              <a:prstGeom prst="rect">
                <a:avLst/>
              </a:prstGeom>
              <a:blipFill>
                <a:blip r:embed="rId4"/>
                <a:stretch>
                  <a:fillRect l="-585" t="-3974" r="-195"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6317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5.3.2 数值型差分隐私</a:t>
            </a:r>
          </a:p>
        </p:txBody>
      </p:sp>
      <p:sp>
        <p:nvSpPr>
          <p:cNvPr id="9" name="矩形: 圆角 53">
            <a:extLst>
              <a:ext uri="{FF2B5EF4-FFF2-40B4-BE49-F238E27FC236}">
                <a16:creationId xmlns:a16="http://schemas.microsoft.com/office/drawing/2014/main" id="{2863E83C-5F33-46FB-BD62-8E0C7AA9CF6D}"/>
              </a:ext>
            </a:extLst>
          </p:cNvPr>
          <p:cNvSpPr/>
          <p:nvPr/>
        </p:nvSpPr>
        <p:spPr>
          <a:xfrm>
            <a:off x="1283091" y="2295053"/>
            <a:ext cx="4234045" cy="1902350"/>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D23B0C68-A688-40E0-86F9-57F66BAEA02D}"/>
              </a:ext>
            </a:extLst>
          </p:cNvPr>
          <p:cNvSpPr txBox="1"/>
          <p:nvPr/>
        </p:nvSpPr>
        <p:spPr>
          <a:xfrm>
            <a:off x="1704425" y="2738070"/>
            <a:ext cx="3706230"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处理数值型数据</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    例如数量</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采用</a:t>
            </a:r>
            <a:r>
              <a:rPr lang="zh-CN" altLang="zh-CN" dirty="0">
                <a:solidFill>
                  <a:srgbClr val="FF0000"/>
                </a:solidFill>
                <a:latin typeface="微软雅黑" panose="020B0503020204020204" pitchFamily="34" charset="-122"/>
                <a:ea typeface="微软雅黑" panose="020B0503020204020204" pitchFamily="34" charset="-122"/>
              </a:rPr>
              <a:t>拉普拉斯机制</a:t>
            </a:r>
            <a:r>
              <a:rPr lang="zh-CN" altLang="zh-CN" dirty="0">
                <a:latin typeface="微软雅黑" panose="020B0503020204020204" pitchFamily="34" charset="-122"/>
                <a:ea typeface="微软雅黑" panose="020B0503020204020204" pitchFamily="34" charset="-122"/>
              </a:rPr>
              <a:t>或者高斯机制</a:t>
            </a:r>
            <a:endParaRPr lang="en-US" altLang="zh-CN"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522C789-13A0-4486-8E16-A2AD2682F5AB}"/>
              </a:ext>
            </a:extLst>
          </p:cNvPr>
          <p:cNvSpPr/>
          <p:nvPr/>
        </p:nvSpPr>
        <p:spPr>
          <a:xfrm>
            <a:off x="1440149" y="2117326"/>
            <a:ext cx="1795925"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数值型差分隐私</a:t>
            </a:r>
          </a:p>
        </p:txBody>
      </p:sp>
      <p:sp>
        <p:nvSpPr>
          <p:cNvPr id="14" name="矩形: 圆角 53">
            <a:extLst>
              <a:ext uri="{FF2B5EF4-FFF2-40B4-BE49-F238E27FC236}">
                <a16:creationId xmlns:a16="http://schemas.microsoft.com/office/drawing/2014/main" id="{B5B63E29-613B-4FB1-8289-466E7771FB38}"/>
              </a:ext>
            </a:extLst>
          </p:cNvPr>
          <p:cNvSpPr/>
          <p:nvPr/>
        </p:nvSpPr>
        <p:spPr>
          <a:xfrm>
            <a:off x="6312526" y="2300039"/>
            <a:ext cx="4234045" cy="1902351"/>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D19059D-640C-451D-9FCB-B2DC8BB86335}"/>
              </a:ext>
            </a:extLst>
          </p:cNvPr>
          <p:cNvSpPr txBox="1"/>
          <p:nvPr/>
        </p:nvSpPr>
        <p:spPr>
          <a:xfrm>
            <a:off x="6666909" y="2735768"/>
            <a:ext cx="3268432"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处理非数值型（离散型）数据，例如颜色</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采用指数机制</a:t>
            </a:r>
            <a:endParaRPr lang="en-US" altLang="zh-CN"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1982428-E7F0-4A93-B96A-1CAB8CA12AA5}"/>
              </a:ext>
            </a:extLst>
          </p:cNvPr>
          <p:cNvSpPr/>
          <p:nvPr/>
        </p:nvSpPr>
        <p:spPr>
          <a:xfrm>
            <a:off x="6469584" y="2122313"/>
            <a:ext cx="2037737"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非数值型差分隐私</a:t>
            </a:r>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拉普拉斯机制</a:t>
            </a:r>
          </a:p>
        </p:txBody>
      </p:sp>
      <p:sp>
        <p:nvSpPr>
          <p:cNvPr id="19" name="矩形 18">
            <a:extLst>
              <a:ext uri="{FF2B5EF4-FFF2-40B4-BE49-F238E27FC236}">
                <a16:creationId xmlns:a16="http://schemas.microsoft.com/office/drawing/2014/main" id="{6BC1EBD2-8FC8-4940-9C56-94B88E17787E}"/>
              </a:ext>
            </a:extLst>
          </p:cNvPr>
          <p:cNvSpPr/>
          <p:nvPr/>
        </p:nvSpPr>
        <p:spPr>
          <a:xfrm>
            <a:off x="1283091" y="4979725"/>
            <a:ext cx="9487959" cy="646331"/>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拉普拉斯机制是一种广泛应用于数值型差分隐私的隐私保护机制，其思想为在数值型数据的查询结果中添加随机的满足拉普拉斯分布的噪声来实现差分隐私保护。</a:t>
            </a:r>
            <a:endParaRPr lang="en-US" altLang="zh-CN"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6011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5.3.2 数值型差分隐私</a:t>
            </a:r>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拉普拉斯分布</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6BC1EBD2-8FC8-4940-9C56-94B88E17787E}"/>
                  </a:ext>
                </a:extLst>
              </p:cNvPr>
              <p:cNvSpPr/>
              <p:nvPr/>
            </p:nvSpPr>
            <p:spPr>
              <a:xfrm>
                <a:off x="785593" y="2386377"/>
                <a:ext cx="9518696" cy="3642600"/>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拉普拉斯分布</a:t>
                </a:r>
                <a:r>
                  <a:rPr lang="zh-CN" altLang="en-US" dirty="0">
                    <a:solidFill>
                      <a:schemeClr val="dk1"/>
                    </a:solidFill>
                    <a:latin typeface="微软雅黑" panose="020B0503020204020204" pitchFamily="34" charset="-122"/>
                    <a:ea typeface="微软雅黑" panose="020B0503020204020204" pitchFamily="34" charset="-122"/>
                  </a:rPr>
                  <a:t>是一种连续的概率分布，其概率密度函数为：</a:t>
                </a:r>
                <a:endParaRPr lang="en-US" altLang="zh-CN" sz="1800" i="1" kern="100" dirty="0">
                  <a:effectLst/>
                  <a:latin typeface="Cambria Math" panose="02040503050406030204" pitchFamily="18" charset="0"/>
                  <a:ea typeface="宋体" panose="02010600030101010101" pitchFamily="2" charset="-122"/>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d>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𝑒𝑥𝑝</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d>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den>
                          </m:f>
                        </m:e>
                      </m:d>
                    </m:oMath>
                  </m:oMathPara>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其中位置参数为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𝜇</m:t>
                    </m:r>
                  </m:oMath>
                </a14:m>
                <a:r>
                  <a:rPr lang="zh-CN" altLang="en-US" dirty="0">
                    <a:solidFill>
                      <a:schemeClr val="dk1"/>
                    </a:solidFill>
                    <a:latin typeface="微软雅黑" panose="020B0503020204020204" pitchFamily="34" charset="-122"/>
                    <a:ea typeface="微软雅黑" panose="020B0503020204020204" pitchFamily="34" charset="-122"/>
                  </a:rPr>
                  <a:t>，</a:t>
                </a:r>
                <a:r>
                  <a:rPr lang="zh-CN" altLang="zh-CN" dirty="0">
                    <a:solidFill>
                      <a:schemeClr val="dk1"/>
                    </a:solidFill>
                    <a:latin typeface="微软雅黑" panose="020B0503020204020204" pitchFamily="34" charset="-122"/>
                    <a:ea typeface="微软雅黑" panose="020B0503020204020204" pitchFamily="34" charset="-122"/>
                  </a:rPr>
                  <a:t>尺度参数为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𝑏</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𝑏</m:t>
                    </m:r>
                    <m:r>
                      <a:rPr lang="en-US" altLang="zh-CN">
                        <a:solidFill>
                          <a:schemeClr val="dk1"/>
                        </a:solidFill>
                        <a:latin typeface="Cambria Math" panose="02040503050406030204" pitchFamily="18" charset="0"/>
                        <a:ea typeface="微软雅黑" panose="020B0503020204020204" pitchFamily="34" charset="-122"/>
                      </a:rPr>
                      <m:t>&gt;0)</m:t>
                    </m:r>
                  </m:oMath>
                </a14:m>
                <a:r>
                  <a:rPr lang="zh-CN" altLang="en-US" dirty="0">
                    <a:solidFill>
                      <a:schemeClr val="dk1"/>
                    </a:solidFill>
                    <a:latin typeface="微软雅黑" panose="020B0503020204020204" pitchFamily="34" charset="-122"/>
                    <a:ea typeface="微软雅黑" panose="020B0503020204020204" pitchFamily="34" charset="-122"/>
                  </a:rPr>
                  <a:t>，</a:t>
                </a:r>
                <a:r>
                  <a:rPr lang="zh-CN" altLang="zh-CN" dirty="0">
                    <a:solidFill>
                      <a:schemeClr val="dk1"/>
                    </a:solidFill>
                    <a:latin typeface="微软雅黑" panose="020B0503020204020204" pitchFamily="34" charset="-122"/>
                    <a:ea typeface="微软雅黑" panose="020B0503020204020204" pitchFamily="34" charset="-122"/>
                  </a:rPr>
                  <a:t>该分布的期望值为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𝜇</m:t>
                    </m:r>
                  </m:oMath>
                </a14:m>
                <a:r>
                  <a:rPr lang="zh-CN" altLang="zh-CN" dirty="0">
                    <a:solidFill>
                      <a:schemeClr val="dk1"/>
                    </a:solidFill>
                    <a:latin typeface="微软雅黑" panose="020B0503020204020204" pitchFamily="34" charset="-122"/>
                    <a:ea typeface="微软雅黑" panose="020B0503020204020204" pitchFamily="34" charset="-122"/>
                  </a:rPr>
                  <a:t>，方差为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2</m:t>
                    </m:r>
                    <m:sSup>
                      <m:sSupPr>
                        <m:ctrlPr>
                          <a:rPr lang="zh-CN" altLang="zh-CN" i="1">
                            <a:solidFill>
                              <a:schemeClr val="dk1"/>
                            </a:solidFill>
                            <a:latin typeface="Cambria Math" panose="02040503050406030204" pitchFamily="18" charset="0"/>
                            <a:ea typeface="微软雅黑" panose="020B0503020204020204" pitchFamily="34" charset="-122"/>
                          </a:rPr>
                        </m:ctrlPr>
                      </m:sSupPr>
                      <m:e>
                        <m:r>
                          <a:rPr lang="en-US" altLang="zh-CN">
                            <a:solidFill>
                              <a:schemeClr val="dk1"/>
                            </a:solidFill>
                            <a:latin typeface="Cambria Math" panose="02040503050406030204" pitchFamily="18" charset="0"/>
                            <a:ea typeface="微软雅黑" panose="020B0503020204020204" pitchFamily="34" charset="-122"/>
                          </a:rPr>
                          <m:t>𝑏</m:t>
                        </m:r>
                      </m:e>
                      <m:sup>
                        <m:r>
                          <a:rPr lang="en-US" altLang="zh-CN">
                            <a:solidFill>
                              <a:schemeClr val="dk1"/>
                            </a:solidFill>
                            <a:latin typeface="Cambria Math" panose="02040503050406030204" pitchFamily="18" charset="0"/>
                            <a:ea typeface="微软雅黑" panose="020B0503020204020204" pitchFamily="34" charset="-122"/>
                          </a:rPr>
                          <m:t>2</m:t>
                        </m:r>
                      </m:sup>
                    </m:sSup>
                  </m:oMath>
                </a14:m>
                <a:r>
                  <a:rPr lang="zh-CN" altLang="zh-CN"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a:p>
                <a:pPr>
                  <a:spcAft>
                    <a:spcPts val="1200"/>
                  </a:spcAft>
                </a:pPr>
                <a:endParaRPr lang="en-US" altLang="zh-CN" dirty="0">
                  <a:solidFill>
                    <a:schemeClr val="dk1"/>
                  </a:solidFill>
                  <a:latin typeface="微软雅黑" panose="020B0503020204020204" pitchFamily="34" charset="-122"/>
                  <a:ea typeface="微软雅黑" panose="020B0503020204020204" pitchFamily="34" charset="-122"/>
                </a:endParaRPr>
              </a:p>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记位置参数为</a:t>
                </a:r>
                <a:r>
                  <a:rPr lang="en-US" altLang="zh-CN" dirty="0">
                    <a:solidFill>
                      <a:schemeClr val="dk1"/>
                    </a:solidFill>
                    <a:latin typeface="微软雅黑" panose="020B0503020204020204" pitchFamily="34" charset="-122"/>
                    <a:ea typeface="微软雅黑" panose="020B0503020204020204" pitchFamily="34" charset="-122"/>
                  </a:rPr>
                  <a:t>0</a:t>
                </a:r>
                <a:r>
                  <a:rPr lang="zh-CN" altLang="zh-CN" dirty="0">
                    <a:solidFill>
                      <a:schemeClr val="dk1"/>
                    </a:solidFill>
                    <a:latin typeface="微软雅黑" panose="020B0503020204020204" pitchFamily="34" charset="-122"/>
                    <a:ea typeface="微软雅黑" panose="020B0503020204020204" pitchFamily="34" charset="-122"/>
                  </a:rPr>
                  <a:t>，尺度参数为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𝑏</m:t>
                    </m:r>
                  </m:oMath>
                </a14:m>
                <a:r>
                  <a:rPr lang="zh-CN" altLang="zh-CN" dirty="0">
                    <a:solidFill>
                      <a:schemeClr val="dk1"/>
                    </a:solidFill>
                    <a:latin typeface="微软雅黑" panose="020B0503020204020204" pitchFamily="34" charset="-122"/>
                    <a:ea typeface="微软雅黑" panose="020B0503020204020204" pitchFamily="34" charset="-122"/>
                  </a:rPr>
                  <a:t>的拉普拉斯分布为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𝑏</m:t>
                    </m:r>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，它的概率密度函数为：</a:t>
                </a:r>
                <a:endParaRPr lang="en-US" altLang="zh-CN" dirty="0">
                  <a:solidFill>
                    <a:schemeClr val="dk1"/>
                  </a:solidFill>
                  <a:latin typeface="微软雅黑" panose="020B0503020204020204" pitchFamily="34" charset="-122"/>
                  <a:ea typeface="微软雅黑" panose="020B0503020204020204"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𝑝</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𝑥</m:t>
                          </m:r>
                        </m:e>
                      </m:d>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1</m:t>
                          </m:r>
                        </m:num>
                        <m:den>
                          <m:r>
                            <a:rPr lang="en-US" altLang="zh-CN">
                              <a:solidFill>
                                <a:schemeClr val="dk1"/>
                              </a:solidFill>
                              <a:latin typeface="Cambria Math" panose="02040503050406030204" pitchFamily="18" charset="0"/>
                              <a:ea typeface="微软雅黑" panose="020B0503020204020204" pitchFamily="34" charset="-122"/>
                            </a:rPr>
                            <m:t>2</m:t>
                          </m:r>
                          <m:r>
                            <a:rPr lang="en-US" altLang="zh-CN">
                              <a:solidFill>
                                <a:schemeClr val="dk1"/>
                              </a:solidFill>
                              <a:latin typeface="Cambria Math" panose="02040503050406030204" pitchFamily="18" charset="0"/>
                              <a:ea typeface="微软雅黑" panose="020B0503020204020204" pitchFamily="34" charset="-122"/>
                            </a:rPr>
                            <m:t>𝑏</m:t>
                          </m:r>
                        </m:den>
                      </m:f>
                      <m:r>
                        <a:rPr lang="en-US" altLang="zh-CN">
                          <a:solidFill>
                            <a:schemeClr val="dk1"/>
                          </a:solidFill>
                          <a:latin typeface="Cambria Math" panose="02040503050406030204" pitchFamily="18" charset="0"/>
                          <a:ea typeface="微软雅黑" panose="020B0503020204020204" pitchFamily="34" charset="-122"/>
                        </a:rPr>
                        <m:t>𝑒𝑥𝑝</m:t>
                      </m:r>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𝑥</m:t>
                                  </m:r>
                                </m:e>
                              </m:d>
                            </m:num>
                            <m:den>
                              <m:r>
                                <a:rPr lang="en-US" altLang="zh-CN">
                                  <a:solidFill>
                                    <a:schemeClr val="dk1"/>
                                  </a:solidFill>
                                  <a:latin typeface="Cambria Math" panose="02040503050406030204" pitchFamily="18" charset="0"/>
                                  <a:ea typeface="微软雅黑" panose="020B0503020204020204" pitchFamily="34" charset="-122"/>
                                </a:rPr>
                                <m:t>𝑏</m:t>
                              </m:r>
                            </m:den>
                          </m:f>
                        </m:e>
                      </m:d>
                    </m:oMath>
                  </m:oMathPara>
                </a14:m>
                <a:endParaRPr lang="zh-CN" altLang="zh-CN" dirty="0">
                  <a:solidFill>
                    <a:schemeClr val="dk1"/>
                  </a:solidFill>
                  <a:latin typeface="微软雅黑" panose="020B0503020204020204" pitchFamily="34" charset="-122"/>
                  <a:ea typeface="微软雅黑" panose="020B0503020204020204" pitchFamily="34" charset="-122"/>
                </a:endParaRPr>
              </a:p>
              <a:p>
                <a:pPr>
                  <a:spcAft>
                    <a:spcPts val="1200"/>
                  </a:spcAft>
                </a:pP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6BC1EBD2-8FC8-4940-9C56-94B88E17787E}"/>
                  </a:ext>
                </a:extLst>
              </p:cNvPr>
              <p:cNvSpPr>
                <a:spLocks noRot="1" noChangeAspect="1" noMove="1" noResize="1" noEditPoints="1" noAdjustHandles="1" noChangeArrowheads="1" noChangeShapeType="1" noTextEdit="1"/>
              </p:cNvSpPr>
              <p:nvPr/>
            </p:nvSpPr>
            <p:spPr>
              <a:xfrm>
                <a:off x="785593" y="2386377"/>
                <a:ext cx="9518696" cy="3642600"/>
              </a:xfrm>
              <a:prstGeom prst="rect">
                <a:avLst/>
              </a:prstGeom>
              <a:blipFill>
                <a:blip r:embed="rId2"/>
                <a:stretch>
                  <a:fillRect l="-577" t="-836"/>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8EA5B39F-5270-4FB8-85CE-D97517E0B5C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807307" y="1735578"/>
            <a:ext cx="3279678" cy="2820641"/>
          </a:xfrm>
          <a:prstGeom prst="rect">
            <a:avLst/>
          </a:prstGeom>
        </p:spPr>
      </p:pic>
      <p:sp>
        <p:nvSpPr>
          <p:cNvPr id="20" name="文本框 19">
            <a:extLst>
              <a:ext uri="{FF2B5EF4-FFF2-40B4-BE49-F238E27FC236}">
                <a16:creationId xmlns:a16="http://schemas.microsoft.com/office/drawing/2014/main" id="{5048A9D9-F61E-44F4-BFB0-9B79B0C48BEB}"/>
              </a:ext>
            </a:extLst>
          </p:cNvPr>
          <p:cNvSpPr txBox="1"/>
          <p:nvPr/>
        </p:nvSpPr>
        <p:spPr>
          <a:xfrm>
            <a:off x="9157447" y="4712087"/>
            <a:ext cx="2668281" cy="646331"/>
          </a:xfrm>
          <a:prstGeom prst="rect">
            <a:avLst/>
          </a:prstGeom>
          <a:noFill/>
        </p:spPr>
        <p:txBody>
          <a:bodyPr wrap="square">
            <a:spAutoFit/>
          </a:bodyPr>
          <a:lstStyle/>
          <a:p>
            <a:pPr algn="ctr"/>
            <a:r>
              <a:rPr lang="zh-CN" altLang="zh-CN" dirty="0">
                <a:solidFill>
                  <a:schemeClr val="dk1"/>
                </a:solidFill>
                <a:latin typeface="微软雅黑" panose="020B0503020204020204" pitchFamily="34" charset="-122"/>
                <a:ea typeface="微软雅黑" panose="020B0503020204020204" pitchFamily="34" charset="-122"/>
              </a:rPr>
              <a:t>图</a:t>
            </a:r>
            <a:r>
              <a:rPr lang="en-US" altLang="zh-CN" dirty="0">
                <a:solidFill>
                  <a:schemeClr val="dk1"/>
                </a:solidFill>
                <a:latin typeface="微软雅黑" panose="020B0503020204020204" pitchFamily="34" charset="-122"/>
                <a:ea typeface="微软雅黑" panose="020B0503020204020204" pitchFamily="34" charset="-122"/>
              </a:rPr>
              <a:t>5.3 </a:t>
            </a:r>
            <a:r>
              <a:rPr lang="zh-CN" altLang="zh-CN" dirty="0">
                <a:solidFill>
                  <a:schemeClr val="dk1"/>
                </a:solidFill>
                <a:latin typeface="微软雅黑" panose="020B0503020204020204" pitchFamily="34" charset="-122"/>
                <a:ea typeface="微软雅黑" panose="020B0503020204020204" pitchFamily="34" charset="-122"/>
              </a:rPr>
              <a:t>不同尺度参数下的拉普拉斯分布图像</a:t>
            </a:r>
          </a:p>
        </p:txBody>
      </p:sp>
    </p:spTree>
    <p:extLst>
      <p:ext uri="{BB962C8B-B14F-4D97-AF65-F5344CB8AC3E}">
        <p14:creationId xmlns:p14="http://schemas.microsoft.com/office/powerpoint/2010/main" val="989731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DD3A7FBD-6C02-4C26-A8DD-588AC55B0384}"/>
              </a:ext>
            </a:extLst>
          </p:cNvPr>
          <p:cNvSpPr/>
          <p:nvPr/>
        </p:nvSpPr>
        <p:spPr>
          <a:xfrm>
            <a:off x="1243043" y="2691651"/>
            <a:ext cx="9961919" cy="251826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5.3.2 数值型差分隐私</a:t>
            </a:r>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拉普拉斯机制</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6BC1EBD2-8FC8-4940-9C56-94B88E17787E}"/>
                  </a:ext>
                </a:extLst>
              </p:cNvPr>
              <p:cNvSpPr/>
              <p:nvPr/>
            </p:nvSpPr>
            <p:spPr>
              <a:xfrm>
                <a:off x="1478862" y="2870613"/>
                <a:ext cx="9518696" cy="2159309"/>
              </a:xfrm>
              <a:prstGeom prst="rect">
                <a:avLst/>
              </a:prstGeom>
            </p:spPr>
            <p:txBody>
              <a:bodyPr wrap="square">
                <a:spAutoFit/>
              </a:bodyPr>
              <a:lstStyle/>
              <a:p>
                <a:pPr>
                  <a:spcAft>
                    <a:spcPts val="1200"/>
                  </a:spcAft>
                </a:pPr>
                <a:r>
                  <a:rPr lang="zh-CN" altLang="en-US" dirty="0">
                    <a:solidFill>
                      <a:schemeClr val="dk1"/>
                    </a:solidFill>
                    <a:latin typeface="微软雅黑" panose="020B0503020204020204" pitchFamily="34" charset="-122"/>
                    <a:ea typeface="微软雅黑" panose="020B0503020204020204" pitchFamily="34" charset="-122"/>
                  </a:rPr>
                  <a:t>拉普拉斯机制：对于任意的数据集</a:t>
                </a:r>
                <a:r>
                  <a:rPr lang="en-US" altLang="zh-CN" dirty="0">
                    <a:solidFill>
                      <a:schemeClr val="dk1"/>
                    </a:solidFill>
                    <a:latin typeface="微软雅黑" panose="020B0503020204020204" pitchFamily="34" charset="-122"/>
                    <a:ea typeface="微软雅黑" panose="020B0503020204020204" pitchFamily="34" charset="-122"/>
                  </a:rPr>
                  <a:t>D</a:t>
                </a:r>
                <a:r>
                  <a:rPr lang="zh-CN" altLang="en-US" dirty="0">
                    <a:solidFill>
                      <a:schemeClr val="dk1"/>
                    </a:solidFill>
                    <a:latin typeface="微软雅黑" panose="020B0503020204020204" pitchFamily="34" charset="-122"/>
                    <a:ea typeface="微软雅黑" panose="020B0503020204020204" pitchFamily="34" charset="-122"/>
                  </a:rPr>
                  <a:t>和函数</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𝑓</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sSup>
                      <m:sSupPr>
                        <m:ctrlPr>
                          <a:rPr lang="zh-CN" altLang="zh-CN" i="1">
                            <a:solidFill>
                              <a:schemeClr val="dk1"/>
                            </a:solidFill>
                            <a:latin typeface="Cambria Math" panose="02040503050406030204" pitchFamily="18" charset="0"/>
                            <a:ea typeface="微软雅黑" panose="020B0503020204020204" pitchFamily="34" charset="-122"/>
                          </a:rPr>
                        </m:ctrlPr>
                      </m:sSupPr>
                      <m:e>
                        <m:r>
                          <a:rPr lang="en-US" altLang="zh-CN">
                            <a:solidFill>
                              <a:schemeClr val="dk1"/>
                            </a:solidFill>
                            <a:latin typeface="Cambria Math" panose="02040503050406030204" pitchFamily="18" charset="0"/>
                            <a:ea typeface="微软雅黑" panose="020B0503020204020204" pitchFamily="34" charset="-122"/>
                          </a:rPr>
                          <m:t>𝑅</m:t>
                        </m:r>
                      </m:e>
                      <m:sup>
                        <m:r>
                          <a:rPr lang="en-US" altLang="zh-CN">
                            <a:solidFill>
                              <a:schemeClr val="dk1"/>
                            </a:solidFill>
                            <a:latin typeface="Cambria Math" panose="02040503050406030204" pitchFamily="18" charset="0"/>
                            <a:ea typeface="微软雅黑" panose="020B0503020204020204" pitchFamily="34" charset="-122"/>
                          </a:rPr>
                          <m:t>𝑑</m:t>
                        </m:r>
                      </m:sup>
                    </m:sSup>
                  </m:oMath>
                </a14:m>
                <a:r>
                  <a:rPr lang="zh-CN" altLang="en-US" dirty="0">
                    <a:solidFill>
                      <a:schemeClr val="dk1"/>
                    </a:solidFill>
                    <a:latin typeface="微软雅黑" panose="020B0503020204020204" pitchFamily="34" charset="-122"/>
                    <a:ea typeface="微软雅黑" panose="020B0503020204020204" pitchFamily="34" charset="-122"/>
                  </a:rPr>
                  <a:t>，其全局敏感度为</a:t>
                </a:r>
                <a14:m>
                  <m:oMath xmlns:m="http://schemas.openxmlformats.org/officeDocument/2006/math">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oMath>
                </a14:m>
                <a:r>
                  <a:rPr lang="zh-CN" altLang="en-US" dirty="0">
                    <a:solidFill>
                      <a:schemeClr val="dk1"/>
                    </a:solidFill>
                    <a:latin typeface="微软雅黑" panose="020B0503020204020204" pitchFamily="34" charset="-122"/>
                    <a:ea typeface="微软雅黑" panose="020B0503020204020204" pitchFamily="34" charset="-122"/>
                  </a:rPr>
                  <a:t>，若随机算法</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oMath>
                </a14:m>
                <a:r>
                  <a:rPr lang="zh-CN" altLang="en-US" dirty="0">
                    <a:solidFill>
                      <a:schemeClr val="dk1"/>
                    </a:solidFill>
                    <a:latin typeface="微软雅黑" panose="020B0503020204020204" pitchFamily="34" charset="-122"/>
                    <a:ea typeface="微软雅黑" panose="020B0503020204020204" pitchFamily="34" charset="-122"/>
                  </a:rPr>
                  <a:t>的输出结果满足</a:t>
                </a:r>
                <a:endParaRPr lang="en-US" altLang="zh-CN" dirty="0">
                  <a:solidFill>
                    <a:schemeClr val="dk1"/>
                  </a:solidFill>
                  <a:latin typeface="微软雅黑" panose="020B0503020204020204" pitchFamily="34" charset="-122"/>
                  <a:ea typeface="微软雅黑" panose="020B0503020204020204"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e>
                      </m:d>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𝑓</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e>
                      </m:d>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num>
                        <m:den>
                          <m:r>
                            <a:rPr lang="en-US" altLang="zh-CN">
                              <a:solidFill>
                                <a:schemeClr val="dk1"/>
                              </a:solidFill>
                              <a:latin typeface="Cambria Math" panose="02040503050406030204" pitchFamily="18" charset="0"/>
                              <a:ea typeface="微软雅黑" panose="020B0503020204020204" pitchFamily="34" charset="-122"/>
                            </a:rPr>
                            <m:t>𝜀</m:t>
                          </m:r>
                        </m:den>
                      </m:f>
                      <m:r>
                        <a:rPr lang="en-US" altLang="zh-CN">
                          <a:solidFill>
                            <a:schemeClr val="dk1"/>
                          </a:solidFill>
                          <a:latin typeface="Cambria Math" panose="02040503050406030204" pitchFamily="18" charset="0"/>
                          <a:ea typeface="微软雅黑" panose="020B0503020204020204" pitchFamily="34" charset="-122"/>
                        </a:rPr>
                        <m:t>)</m:t>
                      </m:r>
                    </m:oMath>
                  </m:oMathPara>
                </a14:m>
                <a:endParaRPr lang="zh-CN" altLang="zh-CN" dirty="0">
                  <a:solidFill>
                    <a:schemeClr val="dk1"/>
                  </a:solidFill>
                  <a:latin typeface="微软雅黑" panose="020B0503020204020204" pitchFamily="34" charset="-122"/>
                  <a:ea typeface="微软雅黑" panose="020B0503020204020204" pitchFamily="34" charset="-122"/>
                </a:endParaRPr>
              </a:p>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则算法</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oMath>
                </a14:m>
                <a:r>
                  <a:rPr lang="zh-CN" altLang="zh-CN" dirty="0">
                    <a:solidFill>
                      <a:schemeClr val="dk1"/>
                    </a:solidFill>
                    <a:latin typeface="微软雅黑" panose="020B0503020204020204" pitchFamily="34" charset="-122"/>
                    <a:ea typeface="微软雅黑" panose="020B0503020204020204" pitchFamily="34" charset="-122"/>
                  </a:rPr>
                  <a:t>满足</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,0)−</m:t>
                    </m:r>
                  </m:oMath>
                </a14:m>
                <a:r>
                  <a:rPr lang="zh-CN" altLang="zh-CN" dirty="0">
                    <a:solidFill>
                      <a:schemeClr val="dk1"/>
                    </a:solidFill>
                    <a:latin typeface="微软雅黑" panose="020B0503020204020204" pitchFamily="34" charset="-122"/>
                    <a:ea typeface="微软雅黑" panose="020B0503020204020204" pitchFamily="34" charset="-122"/>
                  </a:rPr>
                  <a:t>差分隐私保护，其中</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num>
                      <m:den>
                        <m:r>
                          <a:rPr lang="en-US" altLang="zh-CN">
                            <a:solidFill>
                              <a:schemeClr val="dk1"/>
                            </a:solidFill>
                            <a:latin typeface="Cambria Math" panose="02040503050406030204" pitchFamily="18" charset="0"/>
                            <a:ea typeface="微软雅黑" panose="020B0503020204020204" pitchFamily="34" charset="-122"/>
                          </a:rPr>
                          <m:t>𝜀</m:t>
                        </m:r>
                      </m:den>
                    </m:f>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为添加的随机噪声，服从尺度参数为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𝑏</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num>
                      <m:den>
                        <m:r>
                          <a:rPr lang="en-US" altLang="zh-CN">
                            <a:solidFill>
                              <a:schemeClr val="dk1"/>
                            </a:solidFill>
                            <a:latin typeface="Cambria Math" panose="02040503050406030204" pitchFamily="18" charset="0"/>
                            <a:ea typeface="微软雅黑" panose="020B0503020204020204" pitchFamily="34" charset="-122"/>
                          </a:rPr>
                          <m:t>𝜀</m:t>
                        </m:r>
                      </m:den>
                    </m:f>
                  </m:oMath>
                </a14:m>
                <a:r>
                  <a:rPr lang="zh-CN" altLang="zh-CN" dirty="0">
                    <a:solidFill>
                      <a:schemeClr val="dk1"/>
                    </a:solidFill>
                    <a:latin typeface="微软雅黑" panose="020B0503020204020204" pitchFamily="34" charset="-122"/>
                    <a:ea typeface="微软雅黑" panose="020B0503020204020204" pitchFamily="34" charset="-122"/>
                  </a:rPr>
                  <a:t>的拉普拉斯分布</a:t>
                </a:r>
                <a:r>
                  <a:rPr lang="zh-CN" altLang="en-US"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6BC1EBD2-8FC8-4940-9C56-94B88E17787E}"/>
                  </a:ext>
                </a:extLst>
              </p:cNvPr>
              <p:cNvSpPr>
                <a:spLocks noRot="1" noChangeAspect="1" noMove="1" noResize="1" noEditPoints="1" noAdjustHandles="1" noChangeArrowheads="1" noChangeShapeType="1" noTextEdit="1"/>
              </p:cNvSpPr>
              <p:nvPr/>
            </p:nvSpPr>
            <p:spPr>
              <a:xfrm>
                <a:off x="1478862" y="2870613"/>
                <a:ext cx="9518696" cy="2159309"/>
              </a:xfrm>
              <a:prstGeom prst="rect">
                <a:avLst/>
              </a:prstGeom>
              <a:blipFill>
                <a:blip r:embed="rId3"/>
                <a:stretch>
                  <a:fillRect l="-577" t="-1130" b="-4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4870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5.3.2 数值型差分隐私</a:t>
            </a:r>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拉普拉斯机制</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6BC1EBD2-8FC8-4940-9C56-94B88E17787E}"/>
                  </a:ext>
                </a:extLst>
              </p:cNvPr>
              <p:cNvSpPr/>
              <p:nvPr/>
            </p:nvSpPr>
            <p:spPr>
              <a:xfrm>
                <a:off x="1377261" y="1753012"/>
                <a:ext cx="9663271" cy="493981"/>
              </a:xfrm>
              <a:prstGeom prst="rect">
                <a:avLst/>
              </a:prstGeom>
            </p:spPr>
            <p:txBody>
              <a:bodyPr wrap="square">
                <a:spAutoFit/>
              </a:bodyPr>
              <a:lstStyle/>
              <a:p>
                <a:pPr>
                  <a:spcAft>
                    <a:spcPts val="1200"/>
                  </a:spcAft>
                </a:pP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num>
                      <m:den>
                        <m:r>
                          <a:rPr lang="en-US" altLang="zh-CN">
                            <a:solidFill>
                              <a:schemeClr val="dk1"/>
                            </a:solidFill>
                            <a:latin typeface="Cambria Math" panose="02040503050406030204" pitchFamily="18" charset="0"/>
                            <a:ea typeface="微软雅黑" panose="020B0503020204020204" pitchFamily="34" charset="-122"/>
                          </a:rPr>
                          <m:t>𝜀</m:t>
                        </m:r>
                      </m:den>
                    </m:f>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rPr>
                  <a:t>为</a:t>
                </a:r>
                <a:r>
                  <a:rPr lang="zh-CN" altLang="zh-CN" dirty="0">
                    <a:solidFill>
                      <a:schemeClr val="dk1"/>
                    </a:solidFill>
                    <a:latin typeface="微软雅黑" panose="020B0503020204020204" pitchFamily="34" charset="-122"/>
                    <a:ea typeface="微软雅黑" panose="020B0503020204020204" pitchFamily="34" charset="-122"/>
                  </a:rPr>
                  <a:t>服从尺度参数为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𝑏</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𝑓</m:t>
                        </m:r>
                      </m:num>
                      <m:den>
                        <m:r>
                          <a:rPr lang="en-US" altLang="zh-CN">
                            <a:solidFill>
                              <a:schemeClr val="dk1"/>
                            </a:solidFill>
                            <a:latin typeface="Cambria Math" panose="02040503050406030204" pitchFamily="18" charset="0"/>
                            <a:ea typeface="微软雅黑" panose="020B0503020204020204" pitchFamily="34" charset="-122"/>
                          </a:rPr>
                          <m:t>𝜀</m:t>
                        </m:r>
                      </m:den>
                    </m:f>
                  </m:oMath>
                </a14:m>
                <a:r>
                  <a:rPr lang="zh-CN" altLang="zh-CN" dirty="0">
                    <a:solidFill>
                      <a:schemeClr val="dk1"/>
                    </a:solidFill>
                    <a:latin typeface="微软雅黑" panose="020B0503020204020204" pitchFamily="34" charset="-122"/>
                    <a:ea typeface="微软雅黑" panose="020B0503020204020204" pitchFamily="34" charset="-122"/>
                  </a:rPr>
                  <a:t>的拉普拉斯分布的随机噪声</a:t>
                </a:r>
                <a:r>
                  <a:rPr lang="zh-CN" altLang="en-US" dirty="0">
                    <a:solidFill>
                      <a:schemeClr val="dk1"/>
                    </a:solidFill>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噪声量与</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Δ</m:t>
                    </m:r>
                    <m:r>
                      <a:rPr lang="en-US" altLang="zh-CN">
                        <a:latin typeface="Cambria Math" panose="02040503050406030204" pitchFamily="18" charset="0"/>
                        <a:ea typeface="微软雅黑" panose="020B0503020204020204" pitchFamily="34" charset="-122"/>
                      </a:rPr>
                      <m:t>𝑓</m:t>
                    </m:r>
                  </m:oMath>
                </a14:m>
                <a:r>
                  <a:rPr lang="zh-CN" altLang="zh-CN" dirty="0">
                    <a:latin typeface="微软雅黑" panose="020B0503020204020204" pitchFamily="34" charset="-122"/>
                    <a:ea typeface="微软雅黑" panose="020B0503020204020204" pitchFamily="34" charset="-122"/>
                  </a:rPr>
                  <a:t>成正比，与</a:t>
                </a:r>
                <a14:m>
                  <m:oMath xmlns:m="http://schemas.openxmlformats.org/officeDocument/2006/math">
                    <m:r>
                      <a:rPr lang="en-US" altLang="zh-CN">
                        <a:latin typeface="Cambria Math" panose="02040503050406030204" pitchFamily="18" charset="0"/>
                        <a:ea typeface="微软雅黑" panose="020B0503020204020204" pitchFamily="34" charset="-122"/>
                      </a:rPr>
                      <m:t>𝜀</m:t>
                    </m:r>
                  </m:oMath>
                </a14:m>
                <a:r>
                  <a:rPr lang="zh-CN" altLang="zh-CN" dirty="0">
                    <a:latin typeface="微软雅黑" panose="020B0503020204020204" pitchFamily="34" charset="-122"/>
                    <a:ea typeface="微软雅黑" panose="020B0503020204020204" pitchFamily="34" charset="-122"/>
                  </a:rPr>
                  <a:t>成反比</a:t>
                </a:r>
                <a:endParaRPr lang="en-US" altLang="zh-CN" dirty="0">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6BC1EBD2-8FC8-4940-9C56-94B88E17787E}"/>
                  </a:ext>
                </a:extLst>
              </p:cNvPr>
              <p:cNvSpPr>
                <a:spLocks noRot="1" noChangeAspect="1" noMove="1" noResize="1" noEditPoints="1" noAdjustHandles="1" noChangeArrowheads="1" noChangeShapeType="1" noTextEdit="1"/>
              </p:cNvSpPr>
              <p:nvPr/>
            </p:nvSpPr>
            <p:spPr>
              <a:xfrm>
                <a:off x="1377261" y="1753012"/>
                <a:ext cx="9663271" cy="493981"/>
              </a:xfrm>
              <a:prstGeom prst="rect">
                <a:avLst/>
              </a:prstGeom>
              <a:blipFill>
                <a:blip r:embed="rId3"/>
                <a:stretch>
                  <a:fillRect l="-189" r="-63" b="-617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35CE72EC-70B9-4700-AA73-4FBE754CD68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0147" y="2246993"/>
            <a:ext cx="4910950" cy="4113153"/>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CEE4E5B-936C-486F-BE46-7F08202673CB}"/>
                  </a:ext>
                </a:extLst>
              </p:cNvPr>
              <p:cNvSpPr/>
              <p:nvPr/>
            </p:nvSpPr>
            <p:spPr>
              <a:xfrm>
                <a:off x="5803497" y="2782669"/>
                <a:ext cx="4771369" cy="3447098"/>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左图为</a:t>
                </a:r>
                <a:r>
                  <a:rPr lang="zh-CN" altLang="zh-CN" dirty="0">
                    <a:solidFill>
                      <a:schemeClr val="dk1"/>
                    </a:solidFill>
                    <a:latin typeface="微软雅黑" panose="020B0503020204020204" pitchFamily="34" charset="-122"/>
                    <a:ea typeface="微软雅黑" panose="020B0503020204020204" pitchFamily="34" charset="-122"/>
                  </a:rPr>
                  <a:t>不同尺度参数下的拉普拉斯分布图像</a:t>
                </a:r>
                <a:r>
                  <a:rPr lang="zh-CN" altLang="en-US" dirty="0">
                    <a:solidFill>
                      <a:schemeClr val="dk1"/>
                    </a:solidFill>
                    <a:latin typeface="微软雅黑" panose="020B0503020204020204" pitchFamily="34" charset="-122"/>
                    <a:ea typeface="微软雅黑" panose="020B0503020204020204" pitchFamily="34" charset="-122"/>
                  </a:rPr>
                  <a:t>，假设全局敏感度</a:t>
                </a:r>
                <a14:m>
                  <m:oMath xmlns:m="http://schemas.openxmlformats.org/officeDocument/2006/math">
                    <m:r>
                      <m:rPr>
                        <m:sty m:val="p"/>
                      </m:rPr>
                      <a:rPr lang="en-US" altLang="zh-CN" smtClean="0">
                        <a:latin typeface="Cambria Math" panose="02040503050406030204" pitchFamily="18" charset="0"/>
                        <a:ea typeface="微软雅黑" panose="020B0503020204020204" pitchFamily="34" charset="-122"/>
                      </a:rPr>
                      <m:t>Δ</m:t>
                    </m:r>
                    <m:r>
                      <a:rPr lang="en-US" altLang="zh-CN" smtClean="0">
                        <a:latin typeface="Cambria Math" panose="02040503050406030204" pitchFamily="18" charset="0"/>
                        <a:ea typeface="微软雅黑" panose="020B0503020204020204" pitchFamily="34" charset="-122"/>
                      </a:rPr>
                      <m:t>𝑓</m:t>
                    </m:r>
                    <m:r>
                      <a:rPr lang="en-US" altLang="zh-CN" i="1">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随着</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oMath>
                </a14:m>
                <a:r>
                  <a:rPr lang="zh-CN" altLang="en-US" dirty="0">
                    <a:latin typeface="微软雅黑" panose="020B0503020204020204" pitchFamily="34" charset="-122"/>
                    <a:ea typeface="微软雅黑" panose="020B0503020204020204" pitchFamily="34" charset="-122"/>
                  </a:rPr>
                  <a:t>的减小</a:t>
                </a:r>
                <a:r>
                  <a:rPr lang="zh-CN" altLang="zh-CN" dirty="0">
                    <a:solidFill>
                      <a:schemeClr val="dk1"/>
                    </a:solidFill>
                    <a:latin typeface="微软雅黑" panose="020B0503020204020204" pitchFamily="34" charset="-122"/>
                    <a:ea typeface="微软雅黑" panose="020B0503020204020204" pitchFamily="34" charset="-122"/>
                  </a:rPr>
                  <a:t>即尺度参数不断增大时，加入的拉普拉斯噪声的概率密度越平均，加入的噪声为</a:t>
                </a:r>
                <a:r>
                  <a:rPr lang="en-US" altLang="zh-CN" dirty="0">
                    <a:solidFill>
                      <a:schemeClr val="dk1"/>
                    </a:solidFill>
                    <a:latin typeface="微软雅黑" panose="020B0503020204020204" pitchFamily="34" charset="-122"/>
                    <a:ea typeface="微软雅黑" panose="020B0503020204020204" pitchFamily="34" charset="-122"/>
                  </a:rPr>
                  <a:t>0</a:t>
                </a:r>
                <a:r>
                  <a:rPr lang="zh-CN" altLang="zh-CN" dirty="0">
                    <a:solidFill>
                      <a:schemeClr val="dk1"/>
                    </a:solidFill>
                    <a:latin typeface="微软雅黑" panose="020B0503020204020204" pitchFamily="34" charset="-122"/>
                    <a:ea typeface="微软雅黑" panose="020B0503020204020204" pitchFamily="34" charset="-122"/>
                  </a:rPr>
                  <a:t>的概率就越小，对输出的混淆程度越大（即使真实值变为一个和真实值具有较大差别的值的概率越大），因此保护程度就越高。</a:t>
                </a:r>
                <a:endParaRPr lang="en-US" altLang="zh-CN" dirty="0">
                  <a:solidFill>
                    <a:schemeClr val="dk1"/>
                  </a:solidFill>
                  <a:latin typeface="微软雅黑" panose="020B0503020204020204" pitchFamily="34" charset="-122"/>
                  <a:ea typeface="微软雅黑" panose="020B0503020204020204" pitchFamily="34" charset="-122"/>
                </a:endParaRPr>
              </a:p>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同样，全局敏感度越大，加入的噪声越大，保护程度越高，但是当全局敏感度较大时，根据全局敏感度生成的噪声往往会对数据提供过度的保护</a:t>
                </a:r>
                <a:r>
                  <a:rPr lang="zh-CN" altLang="en-US"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0" name="矩形 9">
                <a:extLst>
                  <a:ext uri="{FF2B5EF4-FFF2-40B4-BE49-F238E27FC236}">
                    <a16:creationId xmlns:a16="http://schemas.microsoft.com/office/drawing/2014/main" id="{0CEE4E5B-936C-486F-BE46-7F08202673CB}"/>
                  </a:ext>
                </a:extLst>
              </p:cNvPr>
              <p:cNvSpPr>
                <a:spLocks noRot="1" noChangeAspect="1" noMove="1" noResize="1" noEditPoints="1" noAdjustHandles="1" noChangeArrowheads="1" noChangeShapeType="1" noTextEdit="1"/>
              </p:cNvSpPr>
              <p:nvPr/>
            </p:nvSpPr>
            <p:spPr>
              <a:xfrm>
                <a:off x="5803497" y="2782669"/>
                <a:ext cx="4771369" cy="3447098"/>
              </a:xfrm>
              <a:prstGeom prst="rect">
                <a:avLst/>
              </a:prstGeom>
              <a:blipFill>
                <a:blip r:embed="rId5"/>
                <a:stretch>
                  <a:fillRect l="-1022" t="-883" r="-1149" b="-17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5758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5.3.2 数值型差分隐私</a:t>
            </a:r>
          </a:p>
        </p:txBody>
      </p:sp>
      <p:sp>
        <p:nvSpPr>
          <p:cNvPr id="12" name="矩形 11">
            <a:extLst>
              <a:ext uri="{FF2B5EF4-FFF2-40B4-BE49-F238E27FC236}">
                <a16:creationId xmlns:a16="http://schemas.microsoft.com/office/drawing/2014/main" id="{B3654613-96BA-4F7D-9F93-A6A8DD840541}"/>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统计查询和直方图查询</a:t>
            </a:r>
          </a:p>
        </p:txBody>
      </p:sp>
      <p:sp>
        <p:nvSpPr>
          <p:cNvPr id="13" name="矩形: 圆角 12">
            <a:extLst>
              <a:ext uri="{FF2B5EF4-FFF2-40B4-BE49-F238E27FC236}">
                <a16:creationId xmlns:a16="http://schemas.microsoft.com/office/drawing/2014/main" id="{776BC6A0-1E3C-440A-BFF1-70B1C5D967AC}"/>
              </a:ext>
            </a:extLst>
          </p:cNvPr>
          <p:cNvSpPr/>
          <p:nvPr/>
        </p:nvSpPr>
        <p:spPr>
          <a:xfrm>
            <a:off x="1201191" y="2208710"/>
            <a:ext cx="9789617" cy="1338482"/>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B23BEDD-C383-47C1-9E5B-702BCAF14785}"/>
                  </a:ext>
                </a:extLst>
              </p:cNvPr>
              <p:cNvSpPr/>
              <p:nvPr/>
            </p:nvSpPr>
            <p:spPr>
              <a:xfrm>
                <a:off x="1437010" y="2387671"/>
                <a:ext cx="9354060" cy="1038939"/>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统计查询（</a:t>
                </a:r>
                <a:r>
                  <a:rPr lang="en-US" altLang="zh-CN" dirty="0">
                    <a:solidFill>
                      <a:schemeClr val="dk1"/>
                    </a:solidFill>
                    <a:latin typeface="微软雅黑" panose="020B0503020204020204" pitchFamily="34" charset="-122"/>
                    <a:ea typeface="微软雅黑" panose="020B0503020204020204" pitchFamily="34" charset="-122"/>
                  </a:rPr>
                  <a:t>Counting Queries</a:t>
                </a:r>
                <a:r>
                  <a:rPr lang="zh-CN"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a:t>
                </a:r>
                <a:r>
                  <a:rPr lang="zh-CN" altLang="zh-CN" dirty="0">
                    <a:solidFill>
                      <a:schemeClr val="dk1"/>
                    </a:solidFill>
                    <a:latin typeface="微软雅黑" panose="020B0503020204020204" pitchFamily="34" charset="-122"/>
                    <a:ea typeface="微软雅黑" panose="020B0503020204020204" pitchFamily="34" charset="-122"/>
                  </a:rPr>
                  <a:t>查询数据集中有多少条数据满足给定的条件，每一条数据可能满足也可能不满足，因此其全局敏感度为</a:t>
                </a:r>
                <a:r>
                  <a:rPr lang="en-US" altLang="zh-CN" dirty="0">
                    <a:solidFill>
                      <a:schemeClr val="dk1"/>
                    </a:solidFill>
                    <a:latin typeface="微软雅黑" panose="020B0503020204020204" pitchFamily="34" charset="-122"/>
                    <a:ea typeface="微软雅黑" panose="020B0503020204020204" pitchFamily="34" charset="-122"/>
                  </a:rPr>
                  <a:t>1</a:t>
                </a:r>
                <a:r>
                  <a:rPr lang="zh-CN" altLang="zh-CN" dirty="0">
                    <a:solidFill>
                      <a:schemeClr val="dk1"/>
                    </a:solidFill>
                    <a:latin typeface="微软雅黑" panose="020B0503020204020204" pitchFamily="34" charset="-122"/>
                    <a:ea typeface="微软雅黑" panose="020B0503020204020204" pitchFamily="34" charset="-122"/>
                  </a:rPr>
                  <a:t>，可以直接在查询结果中加上</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1</m:t>
                        </m:r>
                      </m:num>
                      <m:den>
                        <m:r>
                          <a:rPr lang="en-US" altLang="zh-CN">
                            <a:solidFill>
                              <a:schemeClr val="dk1"/>
                            </a:solidFill>
                            <a:latin typeface="Cambria Math" panose="02040503050406030204" pitchFamily="18" charset="0"/>
                            <a:ea typeface="微软雅黑" panose="020B0503020204020204" pitchFamily="34" charset="-122"/>
                          </a:rPr>
                          <m:t>𝜀</m:t>
                        </m:r>
                      </m:den>
                    </m:f>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来实现差分隐私保护。</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4" name="矩形 13">
                <a:extLst>
                  <a:ext uri="{FF2B5EF4-FFF2-40B4-BE49-F238E27FC236}">
                    <a16:creationId xmlns:a16="http://schemas.microsoft.com/office/drawing/2014/main" id="{1B23BEDD-C383-47C1-9E5B-702BCAF14785}"/>
                  </a:ext>
                </a:extLst>
              </p:cNvPr>
              <p:cNvSpPr>
                <a:spLocks noRot="1" noChangeAspect="1" noMove="1" noResize="1" noEditPoints="1" noAdjustHandles="1" noChangeArrowheads="1" noChangeShapeType="1" noTextEdit="1"/>
              </p:cNvSpPr>
              <p:nvPr/>
            </p:nvSpPr>
            <p:spPr>
              <a:xfrm>
                <a:off x="1437010" y="2387671"/>
                <a:ext cx="9354060" cy="1038939"/>
              </a:xfrm>
              <a:prstGeom prst="rect">
                <a:avLst/>
              </a:prstGeom>
              <a:blipFill>
                <a:blip r:embed="rId3"/>
                <a:stretch>
                  <a:fillRect l="-587" t="-3529" b="-9412"/>
                </a:stretch>
              </a:blipFill>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9F93BACE-5A8B-4ADA-A4DA-C4C6F7F8FFE0}"/>
              </a:ext>
            </a:extLst>
          </p:cNvPr>
          <p:cNvSpPr/>
          <p:nvPr/>
        </p:nvSpPr>
        <p:spPr>
          <a:xfrm>
            <a:off x="1184856" y="3911258"/>
            <a:ext cx="9789617" cy="201506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2F73126-23B1-4F39-9BDA-A0A6450C4869}"/>
                  </a:ext>
                </a:extLst>
              </p:cNvPr>
              <p:cNvSpPr/>
              <p:nvPr/>
            </p:nvSpPr>
            <p:spPr>
              <a:xfrm>
                <a:off x="1437010" y="4090219"/>
                <a:ext cx="9354060" cy="1592937"/>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直方图查询（</a:t>
                </a:r>
                <a:r>
                  <a:rPr lang="en-US" altLang="zh-CN" dirty="0">
                    <a:solidFill>
                      <a:schemeClr val="dk1"/>
                    </a:solidFill>
                    <a:latin typeface="微软雅黑" panose="020B0503020204020204" pitchFamily="34" charset="-122"/>
                    <a:ea typeface="微软雅黑" panose="020B0503020204020204" pitchFamily="34" charset="-122"/>
                  </a:rPr>
                  <a:t>Histogram Queries</a:t>
                </a:r>
                <a:r>
                  <a:rPr lang="zh-CN"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a:t>
                </a:r>
                <a:r>
                  <a:rPr lang="zh-CN" altLang="zh-CN" dirty="0">
                    <a:solidFill>
                      <a:schemeClr val="dk1"/>
                    </a:solidFill>
                    <a:latin typeface="微软雅黑" panose="020B0503020204020204" pitchFamily="34" charset="-122"/>
                    <a:ea typeface="微软雅黑" panose="020B0503020204020204" pitchFamily="34" charset="-122"/>
                  </a:rPr>
                  <a:t>在直方图查询中，数据直方图中的数据表示每一个单元有多少条记录，虽然一个具有</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𝑘</m:t>
                    </m:r>
                  </m:oMath>
                </a14:m>
                <a:r>
                  <a:rPr lang="zh-CN" altLang="zh-CN" dirty="0">
                    <a:solidFill>
                      <a:schemeClr val="dk1"/>
                    </a:solidFill>
                    <a:latin typeface="微软雅黑" panose="020B0503020204020204" pitchFamily="34" charset="-122"/>
                    <a:ea typeface="微软雅黑" panose="020B0503020204020204" pitchFamily="34" charset="-122"/>
                  </a:rPr>
                  <a:t>个单元的直方图可以看做</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𝑘</m:t>
                    </m:r>
                  </m:oMath>
                </a14:m>
                <a:r>
                  <a:rPr lang="zh-CN" altLang="zh-CN" dirty="0">
                    <a:solidFill>
                      <a:schemeClr val="dk1"/>
                    </a:solidFill>
                    <a:latin typeface="微软雅黑" panose="020B0503020204020204" pitchFamily="34" charset="-122"/>
                    <a:ea typeface="微软雅黑" panose="020B0503020204020204" pitchFamily="34" charset="-122"/>
                  </a:rPr>
                  <a:t>个单独的计数查询，但是一行数据的增加或删除只会对这行数据所对应的那个单元的计数造成影响，因此每个单元之间是独立的，根据敏感度的定义，改变数据集中的一条数据只会影响一个单元的变化，其敏感度也为</a:t>
                </a:r>
                <a:r>
                  <a:rPr lang="en-US" altLang="zh-CN" dirty="0">
                    <a:solidFill>
                      <a:schemeClr val="dk1"/>
                    </a:solidFill>
                    <a:latin typeface="微软雅黑" panose="020B0503020204020204" pitchFamily="34" charset="-122"/>
                    <a:ea typeface="微软雅黑" panose="020B0503020204020204" pitchFamily="34" charset="-122"/>
                  </a:rPr>
                  <a:t>1</a:t>
                </a:r>
                <a:r>
                  <a:rPr lang="zh-CN" altLang="zh-CN" dirty="0">
                    <a:solidFill>
                      <a:schemeClr val="dk1"/>
                    </a:solidFill>
                    <a:latin typeface="微软雅黑" panose="020B0503020204020204" pitchFamily="34" charset="-122"/>
                    <a:ea typeface="微软雅黑" panose="020B0503020204020204" pitchFamily="34" charset="-122"/>
                  </a:rPr>
                  <a:t>，因此可以直接在查询结果中加上</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𝐿𝑎𝑝</m:t>
                    </m:r>
                    <m:r>
                      <a:rPr lang="en-US" altLang="zh-CN">
                        <a:solidFill>
                          <a:schemeClr val="dk1"/>
                        </a:solidFill>
                        <a:latin typeface="Cambria Math" panose="02040503050406030204" pitchFamily="18" charset="0"/>
                        <a:ea typeface="微软雅黑" panose="020B0503020204020204" pitchFamily="34" charset="-122"/>
                      </a:rPr>
                      <m:t>(</m:t>
                    </m:r>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1</m:t>
                        </m:r>
                      </m:num>
                      <m:den>
                        <m:r>
                          <a:rPr lang="en-US" altLang="zh-CN">
                            <a:solidFill>
                              <a:schemeClr val="dk1"/>
                            </a:solidFill>
                            <a:latin typeface="Cambria Math" panose="02040503050406030204" pitchFamily="18" charset="0"/>
                            <a:ea typeface="微软雅黑" panose="020B0503020204020204" pitchFamily="34" charset="-122"/>
                          </a:rPr>
                          <m:t>𝜀</m:t>
                        </m:r>
                      </m:den>
                    </m:f>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来实现差分隐私保护</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6" name="矩形 15">
                <a:extLst>
                  <a:ext uri="{FF2B5EF4-FFF2-40B4-BE49-F238E27FC236}">
                    <a16:creationId xmlns:a16="http://schemas.microsoft.com/office/drawing/2014/main" id="{22F73126-23B1-4F39-9BDA-A0A6450C4869}"/>
                  </a:ext>
                </a:extLst>
              </p:cNvPr>
              <p:cNvSpPr>
                <a:spLocks noRot="1" noChangeAspect="1" noMove="1" noResize="1" noEditPoints="1" noAdjustHandles="1" noChangeArrowheads="1" noChangeShapeType="1" noTextEdit="1"/>
              </p:cNvSpPr>
              <p:nvPr/>
            </p:nvSpPr>
            <p:spPr>
              <a:xfrm>
                <a:off x="1437010" y="4090219"/>
                <a:ext cx="9354060" cy="1592937"/>
              </a:xfrm>
              <a:prstGeom prst="rect">
                <a:avLst/>
              </a:prstGeom>
              <a:blipFill>
                <a:blip r:embed="rId4"/>
                <a:stretch>
                  <a:fillRect l="-587" t="-2299" r="-456" b="-1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8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a:t>
            </a:r>
            <a:r>
              <a:rPr kumimoji="1" lang="en-US" altLang="zh-CN" dirty="0"/>
              <a:t>3</a:t>
            </a:r>
            <a:r>
              <a:rPr kumimoji="1" dirty="0"/>
              <a:t> </a:t>
            </a:r>
            <a:r>
              <a:rPr kumimoji="1" lang="zh-CN" altLang="en-US" dirty="0"/>
              <a:t>非</a:t>
            </a:r>
            <a:r>
              <a:rPr kumimoji="1" dirty="0" err="1"/>
              <a:t>数值型差分隐私</a:t>
            </a:r>
            <a:endParaRPr kumimoji="1" dirty="0"/>
          </a:p>
        </p:txBody>
      </p:sp>
      <p:sp>
        <p:nvSpPr>
          <p:cNvPr id="9" name="矩形: 圆角 53">
            <a:extLst>
              <a:ext uri="{FF2B5EF4-FFF2-40B4-BE49-F238E27FC236}">
                <a16:creationId xmlns:a16="http://schemas.microsoft.com/office/drawing/2014/main" id="{F38C844C-526F-4AE4-A614-68B94DC526BA}"/>
              </a:ext>
            </a:extLst>
          </p:cNvPr>
          <p:cNvSpPr/>
          <p:nvPr/>
        </p:nvSpPr>
        <p:spPr>
          <a:xfrm>
            <a:off x="1283091" y="1897119"/>
            <a:ext cx="4234045" cy="1902350"/>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89EBF5F-BCE6-429F-A4E9-FF737FADA1D2}"/>
              </a:ext>
            </a:extLst>
          </p:cNvPr>
          <p:cNvSpPr txBox="1"/>
          <p:nvPr/>
        </p:nvSpPr>
        <p:spPr>
          <a:xfrm>
            <a:off x="1704425" y="2340136"/>
            <a:ext cx="3706230"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处理数值型数据</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    例如数量</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采用</a:t>
            </a:r>
            <a:r>
              <a:rPr lang="zh-CN" altLang="zh-CN" dirty="0">
                <a:solidFill>
                  <a:schemeClr val="tx1"/>
                </a:solidFill>
                <a:latin typeface="微软雅黑" panose="020B0503020204020204" pitchFamily="34" charset="-122"/>
                <a:ea typeface="微软雅黑" panose="020B0503020204020204" pitchFamily="34" charset="-122"/>
              </a:rPr>
              <a:t>拉普拉斯机制</a:t>
            </a:r>
            <a:r>
              <a:rPr lang="zh-CN" altLang="zh-CN" dirty="0">
                <a:latin typeface="微软雅黑" panose="020B0503020204020204" pitchFamily="34" charset="-122"/>
                <a:ea typeface="微软雅黑" panose="020B0503020204020204" pitchFamily="34" charset="-122"/>
              </a:rPr>
              <a:t>或者高斯机制</a:t>
            </a:r>
            <a:endParaRPr lang="en-US" altLang="zh-CN"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48B7870-5D81-4EF1-BB05-34A30D1A3784}"/>
              </a:ext>
            </a:extLst>
          </p:cNvPr>
          <p:cNvSpPr/>
          <p:nvPr/>
        </p:nvSpPr>
        <p:spPr>
          <a:xfrm>
            <a:off x="1440149" y="1719392"/>
            <a:ext cx="1795925"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数值型差分隐私</a:t>
            </a:r>
          </a:p>
        </p:txBody>
      </p:sp>
      <p:sp>
        <p:nvSpPr>
          <p:cNvPr id="14" name="矩形: 圆角 53">
            <a:extLst>
              <a:ext uri="{FF2B5EF4-FFF2-40B4-BE49-F238E27FC236}">
                <a16:creationId xmlns:a16="http://schemas.microsoft.com/office/drawing/2014/main" id="{E0456ADE-BB46-45BB-BC8C-9A1283B3040F}"/>
              </a:ext>
            </a:extLst>
          </p:cNvPr>
          <p:cNvSpPr/>
          <p:nvPr/>
        </p:nvSpPr>
        <p:spPr>
          <a:xfrm>
            <a:off x="6312526" y="1902105"/>
            <a:ext cx="4234045" cy="1902351"/>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35790B9-0EA2-45E9-9E93-06F98C3061C3}"/>
              </a:ext>
            </a:extLst>
          </p:cNvPr>
          <p:cNvSpPr txBox="1"/>
          <p:nvPr/>
        </p:nvSpPr>
        <p:spPr>
          <a:xfrm>
            <a:off x="6666909" y="2337834"/>
            <a:ext cx="3268432" cy="120032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处理非数值型（离散型）数据，例如颜色</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采用</a:t>
            </a:r>
            <a:r>
              <a:rPr lang="zh-CN" altLang="en-US" dirty="0">
                <a:solidFill>
                  <a:srgbClr val="FF0000"/>
                </a:solidFill>
                <a:latin typeface="微软雅黑" panose="020B0503020204020204" pitchFamily="34" charset="-122"/>
                <a:ea typeface="微软雅黑" panose="020B0503020204020204" pitchFamily="34" charset="-122"/>
              </a:rPr>
              <a:t>指数机制</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1EB32AD-943E-42C4-8E36-D2FD07E9F5F2}"/>
              </a:ext>
            </a:extLst>
          </p:cNvPr>
          <p:cNvSpPr/>
          <p:nvPr/>
        </p:nvSpPr>
        <p:spPr>
          <a:xfrm>
            <a:off x="6469584" y="1724379"/>
            <a:ext cx="2037737"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非数值型差分隐私</a:t>
            </a:r>
          </a:p>
        </p:txBody>
      </p:sp>
      <p:sp>
        <p:nvSpPr>
          <p:cNvPr id="17" name="矩形 16">
            <a:extLst>
              <a:ext uri="{FF2B5EF4-FFF2-40B4-BE49-F238E27FC236}">
                <a16:creationId xmlns:a16="http://schemas.microsoft.com/office/drawing/2014/main" id="{F461D0A9-1630-496C-9AC4-C11A81BE520E}"/>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指数机制</a:t>
            </a:r>
          </a:p>
        </p:txBody>
      </p:sp>
      <p:sp>
        <p:nvSpPr>
          <p:cNvPr id="18" name="矩形 17">
            <a:extLst>
              <a:ext uri="{FF2B5EF4-FFF2-40B4-BE49-F238E27FC236}">
                <a16:creationId xmlns:a16="http://schemas.microsoft.com/office/drawing/2014/main" id="{E680075F-5A06-409C-A594-ACDBF2064E30}"/>
              </a:ext>
            </a:extLst>
          </p:cNvPr>
          <p:cNvSpPr/>
          <p:nvPr/>
        </p:nvSpPr>
        <p:spPr>
          <a:xfrm>
            <a:off x="1283091" y="4497863"/>
            <a:ext cx="4790615" cy="369332"/>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对输出的数值结果加入噪声实现差分隐私</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4" name="箭头: 下 3">
            <a:extLst>
              <a:ext uri="{FF2B5EF4-FFF2-40B4-BE49-F238E27FC236}">
                <a16:creationId xmlns:a16="http://schemas.microsoft.com/office/drawing/2014/main" id="{EA44C12E-7F0F-477C-8DF4-4235E57D0E18}"/>
              </a:ext>
            </a:extLst>
          </p:cNvPr>
          <p:cNvSpPr/>
          <p:nvPr/>
        </p:nvSpPr>
        <p:spPr>
          <a:xfrm>
            <a:off x="3124200" y="3920066"/>
            <a:ext cx="423333" cy="457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BD4A8B59-5657-4177-8613-E2351A4F2995}"/>
              </a:ext>
            </a:extLst>
          </p:cNvPr>
          <p:cNvSpPr/>
          <p:nvPr/>
        </p:nvSpPr>
        <p:spPr>
          <a:xfrm>
            <a:off x="6118296" y="4529666"/>
            <a:ext cx="4790615" cy="646331"/>
          </a:xfrm>
          <a:prstGeom prst="rect">
            <a:avLst/>
          </a:prstGeom>
        </p:spPr>
        <p:txBody>
          <a:bodyPr wrap="square">
            <a:spAutoFit/>
          </a:bodyPr>
          <a:lstStyle/>
          <a:p>
            <a:pPr>
              <a:spcAft>
                <a:spcPts val="1200"/>
              </a:spcAft>
            </a:pPr>
            <a:r>
              <a:rPr lang="zh-CN" altLang="en-US" dirty="0">
                <a:solidFill>
                  <a:schemeClr val="dk1"/>
                </a:solidFill>
                <a:latin typeface="微软雅黑" panose="020B0503020204020204" pitchFamily="34" charset="-122"/>
                <a:ea typeface="微软雅黑" panose="020B0503020204020204" pitchFamily="34" charset="-122"/>
              </a:rPr>
              <a:t>根据查询返回的结果不是一个确定的结果，而是以一定的概率值返回的结果</a:t>
            </a:r>
            <a:endParaRPr lang="en-US" altLang="zh-CN" dirty="0">
              <a:solidFill>
                <a:schemeClr val="dk1"/>
              </a:solidFill>
              <a:latin typeface="微软雅黑" panose="020B0503020204020204" pitchFamily="34" charset="-122"/>
              <a:ea typeface="微软雅黑" panose="020B0503020204020204" pitchFamily="34" charset="-122"/>
            </a:endParaRPr>
          </a:p>
        </p:txBody>
      </p:sp>
      <p:sp>
        <p:nvSpPr>
          <p:cNvPr id="20" name="箭头: 下 19">
            <a:extLst>
              <a:ext uri="{FF2B5EF4-FFF2-40B4-BE49-F238E27FC236}">
                <a16:creationId xmlns:a16="http://schemas.microsoft.com/office/drawing/2014/main" id="{EE11F5B8-F230-481E-AF7D-DA633E6233B2}"/>
              </a:ext>
            </a:extLst>
          </p:cNvPr>
          <p:cNvSpPr/>
          <p:nvPr/>
        </p:nvSpPr>
        <p:spPr>
          <a:xfrm>
            <a:off x="7959405" y="3951869"/>
            <a:ext cx="423333" cy="457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D040AFA-ACF5-49E6-BED6-862FCC4FAE62}"/>
              </a:ext>
            </a:extLst>
          </p:cNvPr>
          <p:cNvSpPr/>
          <p:nvPr/>
        </p:nvSpPr>
        <p:spPr>
          <a:xfrm>
            <a:off x="1283091" y="5422729"/>
            <a:ext cx="9487959" cy="92333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zh-CN" dirty="0">
                <a:solidFill>
                  <a:schemeClr val="dk1"/>
                </a:solidFill>
                <a:latin typeface="微软雅黑" panose="020B0503020204020204" pitchFamily="34" charset="-122"/>
                <a:ea typeface="微软雅黑" panose="020B0503020204020204" pitchFamily="34" charset="-122"/>
              </a:rPr>
              <a:t>对于非数值型差分隐私而言，查询的输出是一组离散数据中的元素。</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指数机制的</a:t>
            </a:r>
            <a:r>
              <a:rPr lang="zh-CN" altLang="zh-CN" dirty="0">
                <a:solidFill>
                  <a:schemeClr val="dk1"/>
                </a:solidFill>
                <a:latin typeface="微软雅黑" panose="020B0503020204020204" pitchFamily="34" charset="-122"/>
                <a:ea typeface="微软雅黑" panose="020B0503020204020204" pitchFamily="34" charset="-122"/>
              </a:rPr>
              <a:t>思想为根据查询返回的结果是以一定的概率值返回的结果，概率值由可用性函数确定，得分高的结果输出概率高，得分低的结果输出概率低。</a:t>
            </a:r>
          </a:p>
        </p:txBody>
      </p:sp>
    </p:spTree>
    <p:extLst>
      <p:ext uri="{BB962C8B-B14F-4D97-AF65-F5344CB8AC3E}">
        <p14:creationId xmlns:p14="http://schemas.microsoft.com/office/powerpoint/2010/main" val="2610075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a:t>
            </a:r>
            <a:r>
              <a:rPr kumimoji="1" lang="en-US" altLang="zh-CN" dirty="0"/>
              <a:t>3</a:t>
            </a:r>
            <a:r>
              <a:rPr kumimoji="1" dirty="0"/>
              <a:t> </a:t>
            </a:r>
            <a:r>
              <a:rPr kumimoji="1" lang="zh-CN" altLang="en-US" dirty="0"/>
              <a:t>非</a:t>
            </a:r>
            <a:r>
              <a:rPr kumimoji="1" dirty="0" err="1"/>
              <a:t>数值型差分隐私</a:t>
            </a:r>
            <a:endParaRPr kumimoji="1" dirty="0"/>
          </a:p>
        </p:txBody>
      </p:sp>
      <p:sp>
        <p:nvSpPr>
          <p:cNvPr id="12" name="矩形 11">
            <a:extLst>
              <a:ext uri="{FF2B5EF4-FFF2-40B4-BE49-F238E27FC236}">
                <a16:creationId xmlns:a16="http://schemas.microsoft.com/office/drawing/2014/main" id="{E7BA4ACD-D398-4D19-A059-217051E7F6E3}"/>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指数机制</a:t>
            </a:r>
          </a:p>
        </p:txBody>
      </p:sp>
      <p:sp>
        <p:nvSpPr>
          <p:cNvPr id="13" name="矩形: 圆角 12">
            <a:extLst>
              <a:ext uri="{FF2B5EF4-FFF2-40B4-BE49-F238E27FC236}">
                <a16:creationId xmlns:a16="http://schemas.microsoft.com/office/drawing/2014/main" id="{BC795A9E-10ED-47EE-91FB-343B7F48AB16}"/>
              </a:ext>
            </a:extLst>
          </p:cNvPr>
          <p:cNvSpPr/>
          <p:nvPr/>
        </p:nvSpPr>
        <p:spPr>
          <a:xfrm>
            <a:off x="1131375" y="2351782"/>
            <a:ext cx="9961919" cy="107721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6C2DACF-5BF9-4452-BFC2-5424A14CF744}"/>
                  </a:ext>
                </a:extLst>
              </p:cNvPr>
              <p:cNvSpPr/>
              <p:nvPr/>
            </p:nvSpPr>
            <p:spPr>
              <a:xfrm>
                <a:off x="1367194" y="2530743"/>
                <a:ext cx="9518696" cy="646331"/>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设查询函数的输出域为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𝑅𝑎𝑛𝑔𝑒</m:t>
                    </m:r>
                  </m:oMath>
                </a14:m>
                <a:r>
                  <a:rPr lang="zh-CN" altLang="zh-CN" dirty="0">
                    <a:solidFill>
                      <a:schemeClr val="dk1"/>
                    </a:solidFill>
                    <a:latin typeface="微软雅黑" panose="020B0503020204020204" pitchFamily="34" charset="-122"/>
                    <a:ea typeface="微软雅黑" panose="020B0503020204020204" pitchFamily="34" charset="-122"/>
                  </a:rPr>
                  <a:t>，域中的每一个值</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𝑅𝑎𝑛𝑔𝑒</m:t>
                    </m:r>
                  </m:oMath>
                </a14:m>
                <a:r>
                  <a:rPr lang="zh-CN" altLang="zh-CN" dirty="0">
                    <a:solidFill>
                      <a:schemeClr val="dk1"/>
                    </a:solidFill>
                    <a:latin typeface="微软雅黑" panose="020B0503020204020204" pitchFamily="34" charset="-122"/>
                    <a:ea typeface="微软雅黑" panose="020B0503020204020204" pitchFamily="34" charset="-122"/>
                  </a:rPr>
                  <a:t>为一个实体对象，在指数机制下，函数</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𝑅</m:t>
                    </m:r>
                  </m:oMath>
                </a14:m>
                <a:r>
                  <a:rPr lang="zh-CN" altLang="zh-CN" dirty="0">
                    <a:solidFill>
                      <a:schemeClr val="dk1"/>
                    </a:solidFill>
                    <a:latin typeface="微软雅黑" panose="020B0503020204020204" pitchFamily="34" charset="-122"/>
                    <a:ea typeface="微软雅黑" panose="020B0503020204020204" pitchFamily="34" charset="-122"/>
                  </a:rPr>
                  <a:t>称为输出值</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oMath>
                </a14:m>
                <a:r>
                  <a:rPr lang="zh-CN" altLang="zh-CN" dirty="0">
                    <a:solidFill>
                      <a:schemeClr val="dk1"/>
                    </a:solidFill>
                    <a:latin typeface="微软雅黑" panose="020B0503020204020204" pitchFamily="34" charset="-122"/>
                    <a:ea typeface="微软雅黑" panose="020B0503020204020204" pitchFamily="34" charset="-122"/>
                  </a:rPr>
                  <a:t>的可用性函数，用来评估输出值</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oMath>
                </a14:m>
                <a:r>
                  <a:rPr lang="zh-CN" altLang="zh-CN" dirty="0">
                    <a:solidFill>
                      <a:schemeClr val="dk1"/>
                    </a:solidFill>
                    <a:latin typeface="微软雅黑" panose="020B0503020204020204" pitchFamily="34" charset="-122"/>
                    <a:ea typeface="微软雅黑" panose="020B0503020204020204" pitchFamily="34" charset="-122"/>
                  </a:rPr>
                  <a:t>的优劣程度。</a:t>
                </a:r>
              </a:p>
            </p:txBody>
          </p:sp>
        </mc:Choice>
        <mc:Fallback xmlns="">
          <p:sp>
            <p:nvSpPr>
              <p:cNvPr id="14" name="矩形 13">
                <a:extLst>
                  <a:ext uri="{FF2B5EF4-FFF2-40B4-BE49-F238E27FC236}">
                    <a16:creationId xmlns:a16="http://schemas.microsoft.com/office/drawing/2014/main" id="{56C2DACF-5BF9-4452-BFC2-5424A14CF744}"/>
                  </a:ext>
                </a:extLst>
              </p:cNvPr>
              <p:cNvSpPr>
                <a:spLocks noRot="1" noChangeAspect="1" noMove="1" noResize="1" noEditPoints="1" noAdjustHandles="1" noChangeArrowheads="1" noChangeShapeType="1" noTextEdit="1"/>
              </p:cNvSpPr>
              <p:nvPr/>
            </p:nvSpPr>
            <p:spPr>
              <a:xfrm>
                <a:off x="1367194" y="2530743"/>
                <a:ext cx="9518696" cy="646331"/>
              </a:xfrm>
              <a:prstGeom prst="rect">
                <a:avLst/>
              </a:prstGeom>
              <a:blipFill>
                <a:blip r:embed="rId3"/>
                <a:stretch>
                  <a:fillRect l="-512" t="-4717" b="-14151"/>
                </a:stretch>
              </a:blipFill>
            </p:spPr>
            <p:txBody>
              <a:bodyPr/>
              <a:lstStyle/>
              <a:p>
                <a:r>
                  <a:rPr lang="zh-CN" altLang="en-US">
                    <a:noFill/>
                  </a:rPr>
                  <a:t> </a:t>
                </a:r>
              </a:p>
            </p:txBody>
          </p:sp>
        </mc:Fallback>
      </mc:AlternateContent>
      <p:sp>
        <p:nvSpPr>
          <p:cNvPr id="16" name="矩形: 圆角 15">
            <a:extLst>
              <a:ext uri="{FF2B5EF4-FFF2-40B4-BE49-F238E27FC236}">
                <a16:creationId xmlns:a16="http://schemas.microsoft.com/office/drawing/2014/main" id="{EA8B7AEF-542D-44BB-B7D4-262C9ED1F322}"/>
              </a:ext>
            </a:extLst>
          </p:cNvPr>
          <p:cNvSpPr/>
          <p:nvPr/>
        </p:nvSpPr>
        <p:spPr>
          <a:xfrm>
            <a:off x="1101606" y="3845883"/>
            <a:ext cx="9961919" cy="159833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CE3E879-BDFD-4987-AC58-4D6E0A34E23C}"/>
                  </a:ext>
                </a:extLst>
              </p:cNvPr>
              <p:cNvSpPr/>
              <p:nvPr/>
            </p:nvSpPr>
            <p:spPr>
              <a:xfrm>
                <a:off x="1293449" y="4242295"/>
                <a:ext cx="9518696" cy="812658"/>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敏感度定义：</a:t>
                </a:r>
                <a14:m>
                  <m:oMath xmlns:m="http://schemas.openxmlformats.org/officeDocument/2006/math">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func>
                      <m:funcPr>
                        <m:ctrlPr>
                          <a:rPr lang="zh-CN" altLang="zh-CN" i="1">
                            <a:solidFill>
                              <a:schemeClr val="dk1"/>
                            </a:solidFill>
                            <a:latin typeface="Cambria Math" panose="02040503050406030204" pitchFamily="18" charset="0"/>
                            <a:ea typeface="微软雅黑" panose="020B0503020204020204" pitchFamily="34" charset="-122"/>
                          </a:rPr>
                        </m:ctrlPr>
                      </m:funcPr>
                      <m:fName>
                        <m:limLow>
                          <m:limLowPr>
                            <m:ctrlPr>
                              <a:rPr lang="zh-CN" altLang="zh-CN" i="1">
                                <a:solidFill>
                                  <a:schemeClr val="dk1"/>
                                </a:solidFill>
                                <a:latin typeface="Cambria Math" panose="02040503050406030204" pitchFamily="18" charset="0"/>
                                <a:ea typeface="微软雅黑" panose="020B0503020204020204" pitchFamily="34" charset="-122"/>
                              </a:rPr>
                            </m:ctrlPr>
                          </m:limLowPr>
                          <m:e>
                            <m:r>
                              <m:rPr>
                                <m:sty m:val="p"/>
                              </m:rPr>
                              <a:rPr lang="en-US" altLang="zh-CN">
                                <a:solidFill>
                                  <a:schemeClr val="dk1"/>
                                </a:solidFill>
                                <a:latin typeface="Cambria Math" panose="02040503050406030204" pitchFamily="18" charset="0"/>
                                <a:ea typeface="微软雅黑" panose="020B0503020204020204" pitchFamily="34" charset="-122"/>
                              </a:rPr>
                              <m:t>max</m:t>
                            </m:r>
                          </m:e>
                          <m:lim>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sSup>
                              <m:sSupPr>
                                <m:ctrlPr>
                                  <a:rPr lang="zh-CN" altLang="zh-CN" i="1">
                                    <a:solidFill>
                                      <a:schemeClr val="dk1"/>
                                    </a:solidFill>
                                    <a:latin typeface="Cambria Math" panose="02040503050406030204" pitchFamily="18" charset="0"/>
                                    <a:ea typeface="微软雅黑" panose="020B0503020204020204" pitchFamily="34" charset="-122"/>
                                  </a:rPr>
                                </m:ctrlPr>
                              </m:sSupPr>
                              <m:e>
                                <m:r>
                                  <a:rPr lang="en-US" altLang="zh-CN">
                                    <a:solidFill>
                                      <a:schemeClr val="dk1"/>
                                    </a:solidFill>
                                    <a:latin typeface="Cambria Math" panose="02040503050406030204" pitchFamily="18" charset="0"/>
                                    <a:ea typeface="微软雅黑" panose="020B0503020204020204" pitchFamily="34" charset="-122"/>
                                  </a:rPr>
                                  <m:t>𝐷</m:t>
                                </m:r>
                              </m:e>
                              <m:sup>
                                <m:r>
                                  <a:rPr lang="en-US" altLang="zh-CN">
                                    <a:solidFill>
                                      <a:schemeClr val="dk1"/>
                                    </a:solidFill>
                                    <a:latin typeface="Cambria Math" panose="02040503050406030204" pitchFamily="18" charset="0"/>
                                    <a:ea typeface="微软雅黑" panose="020B0503020204020204" pitchFamily="34" charset="-122"/>
                                  </a:rPr>
                                  <m:t>′</m:t>
                                </m:r>
                              </m:sup>
                            </m:sSup>
                          </m:lim>
                        </m:limLow>
                      </m:fName>
                      <m:e>
                        <m:sSub>
                          <m:sSubPr>
                            <m:ctrlPr>
                              <a:rPr lang="zh-CN" altLang="zh-CN" i="1">
                                <a:solidFill>
                                  <a:schemeClr val="dk1"/>
                                </a:solidFill>
                                <a:latin typeface="Cambria Math" panose="02040503050406030204" pitchFamily="18" charset="0"/>
                                <a:ea typeface="微软雅黑" panose="020B0503020204020204" pitchFamily="34" charset="-122"/>
                              </a:rPr>
                            </m:ctrlPr>
                          </m:sSubPr>
                          <m:e>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𝑞</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e>
                                </m:d>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sSup>
                                  <m:sSupPr>
                                    <m:ctrlPr>
                                      <a:rPr lang="zh-CN" altLang="zh-CN" i="1">
                                        <a:solidFill>
                                          <a:schemeClr val="dk1"/>
                                        </a:solidFill>
                                        <a:latin typeface="Cambria Math" panose="02040503050406030204" pitchFamily="18" charset="0"/>
                                        <a:ea typeface="微软雅黑" panose="020B0503020204020204" pitchFamily="34" charset="-122"/>
                                      </a:rPr>
                                    </m:ctrlPr>
                                  </m:sSupPr>
                                  <m:e>
                                    <m:r>
                                      <a:rPr lang="en-US" altLang="zh-CN">
                                        <a:solidFill>
                                          <a:schemeClr val="dk1"/>
                                        </a:solidFill>
                                        <a:latin typeface="Cambria Math" panose="02040503050406030204" pitchFamily="18" charset="0"/>
                                        <a:ea typeface="微软雅黑" panose="020B0503020204020204" pitchFamily="34" charset="-122"/>
                                      </a:rPr>
                                      <m:t>𝐷</m:t>
                                    </m:r>
                                  </m:e>
                                  <m:sup>
                                    <m:r>
                                      <a:rPr lang="en-US" altLang="zh-CN">
                                        <a:solidFill>
                                          <a:schemeClr val="dk1"/>
                                        </a:solidFill>
                                        <a:latin typeface="Cambria Math" panose="02040503050406030204" pitchFamily="18" charset="0"/>
                                        <a:ea typeface="微软雅黑" panose="020B0503020204020204" pitchFamily="34" charset="-122"/>
                                      </a:rPr>
                                      <m:t>′</m:t>
                                    </m:r>
                                  </m:sup>
                                </m:sSup>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e>
                            </m:d>
                          </m:e>
                          <m:sub>
                            <m:r>
                              <a:rPr lang="en-US" altLang="zh-CN">
                                <a:solidFill>
                                  <a:schemeClr val="dk1"/>
                                </a:solidFill>
                                <a:latin typeface="Cambria Math" panose="02040503050406030204" pitchFamily="18" charset="0"/>
                                <a:ea typeface="微软雅黑" panose="020B0503020204020204" pitchFamily="34" charset="-122"/>
                              </a:rPr>
                              <m:t>1</m:t>
                            </m:r>
                          </m:sub>
                        </m:sSub>
                      </m:e>
                    </m:func>
                  </m:oMath>
                </a14:m>
                <a:r>
                  <a:rPr lang="zh-CN" altLang="zh-CN" dirty="0">
                    <a:solidFill>
                      <a:schemeClr val="dk1"/>
                    </a:solidFill>
                    <a:latin typeface="微软雅黑" panose="020B0503020204020204" pitchFamily="34" charset="-122"/>
                    <a:ea typeface="微软雅黑" panose="020B0503020204020204" pitchFamily="34" charset="-122"/>
                  </a:rPr>
                  <a:t>，其中</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𝑞</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e>
                    </m:d>
                  </m:oMath>
                </a14:m>
                <a:r>
                  <a:rPr lang="zh-CN" altLang="zh-CN" dirty="0">
                    <a:solidFill>
                      <a:schemeClr val="dk1"/>
                    </a:solidFill>
                    <a:latin typeface="微软雅黑" panose="020B0503020204020204" pitchFamily="34" charset="-122"/>
                    <a:ea typeface="微软雅黑" panose="020B0503020204020204" pitchFamily="34" charset="-122"/>
                  </a:rPr>
                  <a:t>是可用性函数，</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𝐷</m:t>
                    </m:r>
                  </m:oMath>
                </a14:m>
                <a:r>
                  <a:rPr lang="zh-CN" altLang="zh-CN" dirty="0">
                    <a:solidFill>
                      <a:schemeClr val="dk1"/>
                    </a:solidFill>
                    <a:latin typeface="微软雅黑" panose="020B0503020204020204" pitchFamily="34" charset="-122"/>
                    <a:ea typeface="微软雅黑" panose="020B0503020204020204" pitchFamily="34" charset="-122"/>
                  </a:rPr>
                  <a:t>是指定数据集，</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𝑞</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e>
                    </m:d>
                  </m:oMath>
                </a14:m>
                <a:r>
                  <a:rPr lang="zh-CN" altLang="zh-CN" dirty="0">
                    <a:solidFill>
                      <a:schemeClr val="dk1"/>
                    </a:solidFill>
                    <a:latin typeface="微软雅黑" panose="020B0503020204020204" pitchFamily="34" charset="-122"/>
                    <a:ea typeface="微软雅黑" panose="020B0503020204020204" pitchFamily="34" charset="-122"/>
                  </a:rPr>
                  <a:t>表示某一个输出结果</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oMath>
                </a14:m>
                <a:r>
                  <a:rPr lang="zh-CN" altLang="zh-CN" dirty="0">
                    <a:solidFill>
                      <a:schemeClr val="dk1"/>
                    </a:solidFill>
                    <a:latin typeface="微软雅黑" panose="020B0503020204020204" pitchFamily="34" charset="-122"/>
                    <a:ea typeface="微软雅黑" panose="020B0503020204020204" pitchFamily="34" charset="-122"/>
                  </a:rPr>
                  <a:t>的分数。</a:t>
                </a:r>
              </a:p>
            </p:txBody>
          </p:sp>
        </mc:Choice>
        <mc:Fallback xmlns="">
          <p:sp>
            <p:nvSpPr>
              <p:cNvPr id="17" name="矩形 16">
                <a:extLst>
                  <a:ext uri="{FF2B5EF4-FFF2-40B4-BE49-F238E27FC236}">
                    <a16:creationId xmlns:a16="http://schemas.microsoft.com/office/drawing/2014/main" id="{0CE3E879-BDFD-4987-AC58-4D6E0A34E23C}"/>
                  </a:ext>
                </a:extLst>
              </p:cNvPr>
              <p:cNvSpPr>
                <a:spLocks noRot="1" noChangeAspect="1" noMove="1" noResize="1" noEditPoints="1" noAdjustHandles="1" noChangeArrowheads="1" noChangeShapeType="1" noTextEdit="1"/>
              </p:cNvSpPr>
              <p:nvPr/>
            </p:nvSpPr>
            <p:spPr>
              <a:xfrm>
                <a:off x="1293449" y="4242295"/>
                <a:ext cx="9518696" cy="812658"/>
              </a:xfrm>
              <a:prstGeom prst="rect">
                <a:avLst/>
              </a:prstGeom>
              <a:blipFill>
                <a:blip r:embed="rId4"/>
                <a:stretch>
                  <a:fillRect l="-512" t="-1504" b="-1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379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5.1.1 网络空间安全中的隐私</a:t>
            </a:r>
          </a:p>
        </p:txBody>
      </p:sp>
      <p:sp>
        <p:nvSpPr>
          <p:cNvPr id="6" name="文本框 5"/>
          <p:cNvSpPr txBox="1"/>
          <p:nvPr/>
        </p:nvSpPr>
        <p:spPr>
          <a:xfrm>
            <a:off x="538480" y="96964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隐私概念的发展</a:t>
            </a:r>
          </a:p>
        </p:txBody>
      </p:sp>
      <p:pic>
        <p:nvPicPr>
          <p:cNvPr id="4" name="图片 3" descr="原始人穿衣服"/>
          <p:cNvPicPr>
            <a:picLocks noChangeAspect="1"/>
          </p:cNvPicPr>
          <p:nvPr/>
        </p:nvPicPr>
        <p:blipFill>
          <a:blip r:embed="rId3"/>
          <a:stretch>
            <a:fillRect/>
          </a:stretch>
        </p:blipFill>
        <p:spPr>
          <a:xfrm>
            <a:off x="596900" y="1397000"/>
            <a:ext cx="3838575" cy="2549525"/>
          </a:xfrm>
          <a:prstGeom prst="rect">
            <a:avLst/>
          </a:prstGeom>
        </p:spPr>
      </p:pic>
      <p:pic>
        <p:nvPicPr>
          <p:cNvPr id="5" name="图片 4" descr="古代屏风"/>
          <p:cNvPicPr>
            <a:picLocks noChangeAspect="1"/>
          </p:cNvPicPr>
          <p:nvPr/>
        </p:nvPicPr>
        <p:blipFill>
          <a:blip r:embed="rId4"/>
          <a:stretch>
            <a:fillRect/>
          </a:stretch>
        </p:blipFill>
        <p:spPr>
          <a:xfrm>
            <a:off x="4846955" y="1142365"/>
            <a:ext cx="2565400" cy="2806700"/>
          </a:xfrm>
          <a:prstGeom prst="rect">
            <a:avLst/>
          </a:prstGeom>
        </p:spPr>
      </p:pic>
      <p:sp>
        <p:nvSpPr>
          <p:cNvPr id="7" name="文本框 6"/>
          <p:cNvSpPr txBox="1"/>
          <p:nvPr/>
        </p:nvSpPr>
        <p:spPr>
          <a:xfrm>
            <a:off x="596900" y="4582090"/>
            <a:ext cx="390842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隐私意识的萌芽</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用树皮、动物皮毛等来遮挡身体的隐私部位</a:t>
            </a:r>
            <a:endParaRPr lang="zh-CN" altLang="en-US" dirty="0"/>
          </a:p>
        </p:txBody>
      </p:sp>
      <p:sp>
        <p:nvSpPr>
          <p:cNvPr id="9" name="文本框 8"/>
          <p:cNvSpPr txBox="1"/>
          <p:nvPr/>
        </p:nvSpPr>
        <p:spPr>
          <a:xfrm>
            <a:off x="4659135" y="4694991"/>
            <a:ext cx="329374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保护隐私的各种形式：屏风</a:t>
            </a:r>
            <a:endParaRPr lang="zh-CN" altLang="en-US" dirty="0"/>
          </a:p>
        </p:txBody>
      </p:sp>
      <p:sp>
        <p:nvSpPr>
          <p:cNvPr id="10" name="文本框 9"/>
          <p:cNvSpPr txBox="1"/>
          <p:nvPr/>
        </p:nvSpPr>
        <p:spPr>
          <a:xfrm>
            <a:off x="7952880" y="4386335"/>
            <a:ext cx="3908425"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sym typeface="+mn-ea"/>
              </a:rPr>
              <a:t>1890 年，哈佛大学《法学评论》上发表了一篇题为《隐私权》的文章，文中使用了“隐私权”一词，被公认为隐私权概念的首次出现。</a:t>
            </a:r>
            <a:endParaRPr lang="zh-CN" altLang="en-US" dirty="0"/>
          </a:p>
        </p:txBody>
      </p:sp>
      <p:sp>
        <p:nvSpPr>
          <p:cNvPr id="11" name="文本框 10"/>
          <p:cNvSpPr txBox="1"/>
          <p:nvPr/>
        </p:nvSpPr>
        <p:spPr>
          <a:xfrm>
            <a:off x="1038860" y="6038850"/>
            <a:ext cx="10304145" cy="64516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随着</a:t>
            </a:r>
            <a:r>
              <a:rPr lang="zh-CN" altLang="en-US" dirty="0">
                <a:latin typeface="微软雅黑" panose="020B0503020204020204" pitchFamily="34" charset="-122"/>
                <a:ea typeface="微软雅黑" panose="020B0503020204020204" pitchFamily="34" charset="-122"/>
                <a:sym typeface="+mn-ea"/>
              </a:rPr>
              <a:t>社会科技和媒介形式</a:t>
            </a:r>
            <a:r>
              <a:rPr lang="en-US" altLang="zh-CN" dirty="0">
                <a:latin typeface="微软雅黑" panose="020B0503020204020204" pitchFamily="34" charset="-122"/>
                <a:ea typeface="微软雅黑" panose="020B0503020204020204" pitchFamily="34" charset="-122"/>
                <a:sym typeface="+mn-ea"/>
              </a:rPr>
              <a:t>的</a:t>
            </a:r>
            <a:r>
              <a:rPr lang="zh-CN" altLang="en-US" dirty="0">
                <a:latin typeface="微软雅黑" panose="020B0503020204020204" pitchFamily="34" charset="-122"/>
                <a:ea typeface="微软雅黑" panose="020B0503020204020204" pitchFamily="34" charset="-122"/>
                <a:sym typeface="+mn-ea"/>
              </a:rPr>
              <a:t>不断</a:t>
            </a:r>
            <a:r>
              <a:rPr lang="en-US" altLang="zh-CN" dirty="0">
                <a:latin typeface="微软雅黑" panose="020B0503020204020204" pitchFamily="34" charset="-122"/>
                <a:ea typeface="微软雅黑" panose="020B0503020204020204" pitchFamily="34" charset="-122"/>
                <a:sym typeface="+mn-ea"/>
              </a:rPr>
              <a:t>发展，</a:t>
            </a:r>
            <a:r>
              <a:rPr lang="zh-CN" altLang="en-US" dirty="0">
                <a:latin typeface="微软雅黑" panose="020B0503020204020204" pitchFamily="34" charset="-122"/>
                <a:ea typeface="微软雅黑" panose="020B0503020204020204" pitchFamily="34" charset="-122"/>
                <a:sym typeface="+mn-ea"/>
              </a:rPr>
              <a:t>网络已经成为了存储隐私数据的聚集地，</a:t>
            </a:r>
            <a:r>
              <a:rPr lang="en-US" altLang="zh-CN" dirty="0" err="1">
                <a:latin typeface="微软雅黑" panose="020B0503020204020204" pitchFamily="34" charset="-122"/>
                <a:ea typeface="微软雅黑" panose="020B0503020204020204" pitchFamily="34" charset="-122"/>
                <a:sym typeface="+mn-ea"/>
              </a:rPr>
              <a:t>人类隐私的范围已经从现实空间发展到了虚拟空间</a:t>
            </a:r>
            <a:r>
              <a:rPr lang="en-US" altLang="zh-CN" dirty="0">
                <a:latin typeface="微软雅黑" panose="020B0503020204020204" pitchFamily="34" charset="-122"/>
                <a:ea typeface="微软雅黑" panose="020B0503020204020204" pitchFamily="34" charset="-122"/>
                <a:sym typeface="+mn-ea"/>
              </a:rPr>
              <a:t>。</a:t>
            </a:r>
            <a:endParaRPr lang="en-US" altLang="zh-CN" dirty="0"/>
          </a:p>
        </p:txBody>
      </p:sp>
      <p:pic>
        <p:nvPicPr>
          <p:cNvPr id="12" name="图片 11" descr="哈佛大学"/>
          <p:cNvPicPr>
            <a:picLocks noChangeAspect="1"/>
          </p:cNvPicPr>
          <p:nvPr/>
        </p:nvPicPr>
        <p:blipFill>
          <a:blip r:embed="rId5"/>
          <a:stretch>
            <a:fillRect/>
          </a:stretch>
        </p:blipFill>
        <p:spPr>
          <a:xfrm>
            <a:off x="8670290" y="1517015"/>
            <a:ext cx="2057400" cy="20574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DD3A7FBD-6C02-4C26-A8DD-588AC55B0384}"/>
              </a:ext>
            </a:extLst>
          </p:cNvPr>
          <p:cNvSpPr/>
          <p:nvPr/>
        </p:nvSpPr>
        <p:spPr>
          <a:xfrm>
            <a:off x="1243043" y="2525328"/>
            <a:ext cx="9961919" cy="1480779"/>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131375" y="136525"/>
            <a:ext cx="10617279" cy="725407"/>
          </a:xfrm>
        </p:spPr>
        <p:txBody>
          <a:bodyPr>
            <a:normAutofit/>
          </a:bodyPr>
          <a:lstStyle/>
          <a:p>
            <a:r>
              <a:rPr kumimoji="1" dirty="0"/>
              <a:t>5.3.</a:t>
            </a:r>
            <a:r>
              <a:rPr kumimoji="1" lang="en-US" altLang="zh-CN" dirty="0"/>
              <a:t>3</a:t>
            </a:r>
            <a:r>
              <a:rPr kumimoji="1" dirty="0"/>
              <a:t> </a:t>
            </a:r>
            <a:r>
              <a:rPr kumimoji="1" lang="zh-CN" altLang="en-US" dirty="0"/>
              <a:t>非</a:t>
            </a:r>
            <a:r>
              <a:rPr kumimoji="1" dirty="0" err="1"/>
              <a:t>数值型差分隐私</a:t>
            </a:r>
            <a:endParaRPr kumimoji="1" dirty="0"/>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指数机制</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6BC1EBD2-8FC8-4940-9C56-94B88E17787E}"/>
                  </a:ext>
                </a:extLst>
              </p:cNvPr>
              <p:cNvSpPr/>
              <p:nvPr/>
            </p:nvSpPr>
            <p:spPr>
              <a:xfrm>
                <a:off x="1478862" y="2704290"/>
                <a:ext cx="9518696" cy="1140184"/>
              </a:xfrm>
              <a:prstGeom prst="rect">
                <a:avLst/>
              </a:prstGeom>
            </p:spPr>
            <p:txBody>
              <a:bodyPr wrap="square">
                <a:spAutoFit/>
              </a:bodyPr>
              <a:lstStyle/>
              <a:p>
                <a:pPr>
                  <a:spcAft>
                    <a:spcPts val="1200"/>
                  </a:spcAft>
                </a:pPr>
                <a:r>
                  <a:rPr lang="zh-CN" altLang="zh-CN" dirty="0">
                    <a:solidFill>
                      <a:schemeClr val="dk1"/>
                    </a:solidFill>
                    <a:latin typeface="微软雅黑" panose="020B0503020204020204" pitchFamily="34" charset="-122"/>
                    <a:ea typeface="微软雅黑" panose="020B0503020204020204" pitchFamily="34" charset="-122"/>
                  </a:rPr>
                  <a:t>指数机制：设随机算法</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oMath>
                </a14:m>
                <a:r>
                  <a:rPr lang="zh-CN" altLang="zh-CN" dirty="0">
                    <a:solidFill>
                      <a:schemeClr val="dk1"/>
                    </a:solidFill>
                    <a:latin typeface="微软雅黑" panose="020B0503020204020204" pitchFamily="34" charset="-122"/>
                    <a:ea typeface="微软雅黑" panose="020B0503020204020204" pitchFamily="34" charset="-122"/>
                  </a:rPr>
                  <a:t>输入为数据集</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𝐷</m:t>
                    </m:r>
                  </m:oMath>
                </a14:m>
                <a:r>
                  <a:rPr lang="zh-CN" altLang="zh-CN" dirty="0">
                    <a:solidFill>
                      <a:schemeClr val="dk1"/>
                    </a:solidFill>
                    <a:latin typeface="微软雅黑" panose="020B0503020204020204" pitchFamily="34" charset="-122"/>
                    <a:ea typeface="微软雅黑" panose="020B0503020204020204" pitchFamily="34" charset="-122"/>
                  </a:rPr>
                  <a:t>，输出为一实体对象，</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𝑅𝑎𝑛𝑔𝑒</m:t>
                    </m:r>
                  </m:oMath>
                </a14:m>
                <a:r>
                  <a:rPr lang="zh-CN" altLang="zh-CN" dirty="0">
                    <a:solidFill>
                      <a:schemeClr val="dk1"/>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𝑞</m:t>
                    </m:r>
                    <m:d>
                      <m:dPr>
                        <m:ctrlPr>
                          <a:rPr lang="zh-CN" altLang="zh-CN" i="1">
                            <a:solidFill>
                              <a:schemeClr val="dk1"/>
                            </a:solidFill>
                            <a:latin typeface="Cambria Math" panose="02040503050406030204" pitchFamily="18" charset="0"/>
                            <a:ea typeface="微软雅黑" panose="020B0503020204020204" pitchFamily="34" charset="-122"/>
                          </a:rPr>
                        </m:ctrlPr>
                      </m:dPr>
                      <m:e>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e>
                    </m:d>
                  </m:oMath>
                </a14:m>
                <a:r>
                  <a:rPr lang="zh-CN" altLang="zh-CN" dirty="0">
                    <a:solidFill>
                      <a:schemeClr val="dk1"/>
                    </a:solidFill>
                    <a:latin typeface="微软雅黑" panose="020B0503020204020204" pitchFamily="34" charset="-122"/>
                    <a:ea typeface="微软雅黑" panose="020B0503020204020204" pitchFamily="34" charset="-122"/>
                  </a:rPr>
                  <a:t>为可用性函数，</a:t>
                </a:r>
                <a14:m>
                  <m:oMath xmlns:m="http://schemas.openxmlformats.org/officeDocument/2006/math">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oMath>
                </a14:m>
                <a:r>
                  <a:rPr lang="zh-CN" altLang="zh-CN" dirty="0">
                    <a:solidFill>
                      <a:schemeClr val="dk1"/>
                    </a:solidFill>
                    <a:latin typeface="微软雅黑" panose="020B0503020204020204" pitchFamily="34" charset="-122"/>
                    <a:ea typeface="微软雅黑" panose="020B0503020204020204" pitchFamily="34" charset="-122"/>
                  </a:rPr>
                  <a:t>为函数</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的敏感度，若算法</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oMath>
                </a14:m>
                <a:r>
                  <a:rPr lang="zh-CN" altLang="zh-CN" dirty="0">
                    <a:solidFill>
                      <a:schemeClr val="dk1"/>
                    </a:solidFill>
                    <a:latin typeface="微软雅黑" panose="020B0503020204020204" pitchFamily="34" charset="-122"/>
                    <a:ea typeface="微软雅黑" panose="020B0503020204020204" pitchFamily="34" charset="-122"/>
                  </a:rPr>
                  <a:t>以正比于</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𝑒𝑥𝑝</m:t>
                    </m:r>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num>
                          <m:den>
                            <m:r>
                              <a:rPr lang="en-US" altLang="zh-CN">
                                <a:solidFill>
                                  <a:schemeClr val="dk1"/>
                                </a:solidFill>
                                <a:latin typeface="Cambria Math" panose="02040503050406030204" pitchFamily="18" charset="0"/>
                                <a:ea typeface="微软雅黑" panose="020B0503020204020204" pitchFamily="34" charset="-122"/>
                              </a:rPr>
                              <m:t>2</m:t>
                            </m:r>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den>
                        </m:f>
                      </m:e>
                    </m:d>
                  </m:oMath>
                </a14:m>
                <a:r>
                  <a:rPr lang="zh-CN" altLang="zh-CN" dirty="0">
                    <a:solidFill>
                      <a:schemeClr val="dk1"/>
                    </a:solidFill>
                    <a:latin typeface="微软雅黑" panose="020B0503020204020204" pitchFamily="34" charset="-122"/>
                    <a:ea typeface="微软雅黑" panose="020B0503020204020204" pitchFamily="34" charset="-122"/>
                  </a:rPr>
                  <a:t>的概率从</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𝑅𝑎𝑛𝑔𝑒</m:t>
                    </m:r>
                  </m:oMath>
                </a14:m>
                <a:r>
                  <a:rPr lang="zh-CN" altLang="zh-CN" dirty="0">
                    <a:solidFill>
                      <a:schemeClr val="dk1"/>
                    </a:solidFill>
                    <a:latin typeface="微软雅黑" panose="020B0503020204020204" pitchFamily="34" charset="-122"/>
                    <a:ea typeface="微软雅黑" panose="020B0503020204020204" pitchFamily="34" charset="-122"/>
                  </a:rPr>
                  <a:t>中选择并输出</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𝑟</m:t>
                    </m:r>
                  </m:oMath>
                </a14:m>
                <a:r>
                  <a:rPr lang="zh-CN" altLang="zh-CN" dirty="0">
                    <a:solidFill>
                      <a:schemeClr val="dk1"/>
                    </a:solidFill>
                    <a:latin typeface="微软雅黑" panose="020B0503020204020204" pitchFamily="34" charset="-122"/>
                    <a:ea typeface="微软雅黑" panose="020B0503020204020204" pitchFamily="34" charset="-122"/>
                  </a:rPr>
                  <a:t>，那么算法</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𝑀</m:t>
                    </m:r>
                  </m:oMath>
                </a14:m>
                <a:r>
                  <a:rPr lang="zh-CN" altLang="zh-CN" dirty="0">
                    <a:solidFill>
                      <a:schemeClr val="dk1"/>
                    </a:solidFill>
                    <a:latin typeface="微软雅黑" panose="020B0503020204020204" pitchFamily="34" charset="-122"/>
                    <a:ea typeface="微软雅黑" panose="020B0503020204020204" pitchFamily="34" charset="-122"/>
                  </a:rPr>
                  <a:t>提供</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m:t>
                    </m:r>
                  </m:oMath>
                </a14:m>
                <a:r>
                  <a:rPr lang="zh-CN" altLang="zh-CN" dirty="0">
                    <a:solidFill>
                      <a:schemeClr val="dk1"/>
                    </a:solidFill>
                    <a:latin typeface="微软雅黑" panose="020B0503020204020204" pitchFamily="34" charset="-122"/>
                    <a:ea typeface="微软雅黑" panose="020B0503020204020204" pitchFamily="34" charset="-122"/>
                  </a:rPr>
                  <a:t>差分隐私保护。</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6BC1EBD2-8FC8-4940-9C56-94B88E17787E}"/>
                  </a:ext>
                </a:extLst>
              </p:cNvPr>
              <p:cNvSpPr>
                <a:spLocks noRot="1" noChangeAspect="1" noMove="1" noResize="1" noEditPoints="1" noAdjustHandles="1" noChangeArrowheads="1" noChangeShapeType="1" noTextEdit="1"/>
              </p:cNvSpPr>
              <p:nvPr/>
            </p:nvSpPr>
            <p:spPr>
              <a:xfrm>
                <a:off x="1478862" y="2704290"/>
                <a:ext cx="9518696" cy="1140184"/>
              </a:xfrm>
              <a:prstGeom prst="rect">
                <a:avLst/>
              </a:prstGeom>
              <a:blipFill>
                <a:blip r:embed="rId3"/>
                <a:stretch>
                  <a:fillRect l="-577" t="-3209" b="-74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F2D8918-FC38-4373-A37B-12ED7E50D4B1}"/>
                  </a:ext>
                </a:extLst>
              </p:cNvPr>
              <p:cNvSpPr/>
              <p:nvPr/>
            </p:nvSpPr>
            <p:spPr>
              <a:xfrm>
                <a:off x="1352020" y="4846426"/>
                <a:ext cx="9487959" cy="863185"/>
              </a:xfrm>
              <a:prstGeom prst="rect">
                <a:avLst/>
              </a:prstGeom>
            </p:spPr>
            <p:txBody>
              <a:bodyPr wrap="square">
                <a:spAutoFit/>
              </a:bodyPr>
              <a:lstStyle/>
              <a:p>
                <a:pPr indent="266700" algn="just"/>
                <a:r>
                  <a:rPr lang="zh-CN" altLang="zh-CN" dirty="0">
                    <a:solidFill>
                      <a:schemeClr val="dk1"/>
                    </a:solidFill>
                    <a:latin typeface="微软雅黑" panose="020B0503020204020204" pitchFamily="34" charset="-122"/>
                    <a:ea typeface="微软雅黑" panose="020B0503020204020204" pitchFamily="34" charset="-122"/>
                  </a:rPr>
                  <a:t>由于</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𝑒𝑥𝑝</m:t>
                    </m:r>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num>
                          <m:den>
                            <m:r>
                              <a:rPr lang="en-US" altLang="zh-CN">
                                <a:solidFill>
                                  <a:schemeClr val="dk1"/>
                                </a:solidFill>
                                <a:latin typeface="Cambria Math" panose="02040503050406030204" pitchFamily="18" charset="0"/>
                                <a:ea typeface="微软雅黑" panose="020B0503020204020204" pitchFamily="34" charset="-122"/>
                              </a:rPr>
                              <m:t>2</m:t>
                            </m:r>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den>
                        </m:f>
                      </m:e>
                    </m:d>
                  </m:oMath>
                </a14:m>
                <a:r>
                  <a:rPr lang="zh-CN" altLang="zh-CN" dirty="0">
                    <a:solidFill>
                      <a:schemeClr val="dk1"/>
                    </a:solidFill>
                    <a:latin typeface="微软雅黑" panose="020B0503020204020204" pitchFamily="34" charset="-122"/>
                    <a:ea typeface="微软雅黑" panose="020B0503020204020204" pitchFamily="34" charset="-122"/>
                  </a:rPr>
                  <a:t>不是概率值，因此需要对所有可能输出的值进行归一化才能得到对应的概率值。</a:t>
                </a:r>
              </a:p>
            </p:txBody>
          </p:sp>
        </mc:Choice>
        <mc:Fallback xmlns="">
          <p:sp>
            <p:nvSpPr>
              <p:cNvPr id="6" name="矩形 5">
                <a:extLst>
                  <a:ext uri="{FF2B5EF4-FFF2-40B4-BE49-F238E27FC236}">
                    <a16:creationId xmlns:a16="http://schemas.microsoft.com/office/drawing/2014/main" id="{1F2D8918-FC38-4373-A37B-12ED7E50D4B1}"/>
                  </a:ext>
                </a:extLst>
              </p:cNvPr>
              <p:cNvSpPr>
                <a:spLocks noRot="1" noChangeAspect="1" noMove="1" noResize="1" noEditPoints="1" noAdjustHandles="1" noChangeArrowheads="1" noChangeShapeType="1" noTextEdit="1"/>
              </p:cNvSpPr>
              <p:nvPr/>
            </p:nvSpPr>
            <p:spPr>
              <a:xfrm>
                <a:off x="1352020" y="4846426"/>
                <a:ext cx="9487959" cy="863185"/>
              </a:xfrm>
              <a:prstGeom prst="rect">
                <a:avLst/>
              </a:prstGeom>
              <a:blipFill>
                <a:blip r:embed="rId4"/>
                <a:stretch>
                  <a:fillRect l="-578" r="-514" b="-98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23477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5.3.</a:t>
            </a:r>
            <a:r>
              <a:rPr kumimoji="1" lang="en-US" altLang="zh-CN" dirty="0"/>
              <a:t>3</a:t>
            </a:r>
            <a:r>
              <a:rPr kumimoji="1" dirty="0"/>
              <a:t> </a:t>
            </a:r>
            <a:r>
              <a:rPr kumimoji="1" lang="zh-CN" altLang="en-US" dirty="0"/>
              <a:t>非</a:t>
            </a:r>
            <a:r>
              <a:rPr kumimoji="1" dirty="0" err="1"/>
              <a:t>数值型差分隐私</a:t>
            </a:r>
            <a:endParaRPr kumimoji="1" dirty="0"/>
          </a:p>
        </p:txBody>
      </p:sp>
      <p:sp>
        <p:nvSpPr>
          <p:cNvPr id="18" name="矩形 17">
            <a:extLst>
              <a:ext uri="{FF2B5EF4-FFF2-40B4-BE49-F238E27FC236}">
                <a16:creationId xmlns:a16="http://schemas.microsoft.com/office/drawing/2014/main" id="{BB35E968-5D55-4F0D-A90F-31E01662A7EA}"/>
              </a:ext>
            </a:extLst>
          </p:cNvPr>
          <p:cNvSpPr/>
          <p:nvPr/>
        </p:nvSpPr>
        <p:spPr>
          <a:xfrm>
            <a:off x="392112" y="931674"/>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指数机制应用实例</a:t>
            </a:r>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13A20D97-44FC-49A9-9723-D411E27F003D}"/>
                  </a:ext>
                </a:extLst>
              </p:cNvPr>
              <p:cNvGraphicFramePr/>
              <p:nvPr>
                <p:custDataLst>
                  <p:tags r:id="rId1"/>
                </p:custDataLst>
                <p:extLst>
                  <p:ext uri="{D42A27DB-BD31-4B8C-83A1-F6EECF244321}">
                    <p14:modId xmlns:p14="http://schemas.microsoft.com/office/powerpoint/2010/main" val="3767110884"/>
                  </p:ext>
                </p:extLst>
              </p:nvPr>
            </p:nvGraphicFramePr>
            <p:xfrm>
              <a:off x="321617" y="3429000"/>
              <a:ext cx="6853263" cy="2200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678730">
                      <a:extLst>
                        <a:ext uri="{9D8B030D-6E8A-4147-A177-3AD203B41FA5}">
                          <a16:colId xmlns:a16="http://schemas.microsoft.com/office/drawing/2014/main" val="20001"/>
                        </a:ext>
                      </a:extLst>
                    </a:gridCol>
                    <a:gridCol w="1057270">
                      <a:extLst>
                        <a:ext uri="{9D8B030D-6E8A-4147-A177-3AD203B41FA5}">
                          <a16:colId xmlns:a16="http://schemas.microsoft.com/office/drawing/2014/main" val="20002"/>
                        </a:ext>
                      </a:extLst>
                    </a:gridCol>
                    <a:gridCol w="207153">
                      <a:extLst>
                        <a:ext uri="{9D8B030D-6E8A-4147-A177-3AD203B41FA5}">
                          <a16:colId xmlns:a16="http://schemas.microsoft.com/office/drawing/2014/main" val="20003"/>
                        </a:ext>
                      </a:extLst>
                    </a:gridCol>
                    <a:gridCol w="1160847">
                      <a:extLst>
                        <a:ext uri="{9D8B030D-6E8A-4147-A177-3AD203B41FA5}">
                          <a16:colId xmlns:a16="http://schemas.microsoft.com/office/drawing/2014/main" val="4180947468"/>
                        </a:ext>
                      </a:extLst>
                    </a:gridCol>
                    <a:gridCol w="116840">
                      <a:extLst>
                        <a:ext uri="{9D8B030D-6E8A-4147-A177-3AD203B41FA5}">
                          <a16:colId xmlns:a16="http://schemas.microsoft.com/office/drawing/2014/main" val="20004"/>
                        </a:ext>
                      </a:extLst>
                    </a:gridCol>
                    <a:gridCol w="1264423">
                      <a:extLst>
                        <a:ext uri="{9D8B030D-6E8A-4147-A177-3AD203B41FA5}">
                          <a16:colId xmlns:a16="http://schemas.microsoft.com/office/drawing/2014/main" val="1455035336"/>
                        </a:ext>
                      </a:extLst>
                    </a:gridCol>
                  </a:tblGrid>
                  <a:tr h="320040">
                    <a:tc rowSpan="2">
                      <a:txBody>
                        <a:bodyPr/>
                        <a:lstStyle/>
                        <a:p>
                          <a:pPr algn="ctr">
                            <a:buNone/>
                          </a:pPr>
                          <a:r>
                            <a:rPr lang="zh-CN" altLang="en-US" dirty="0">
                              <a:solidFill>
                                <a:schemeClr val="bg1"/>
                              </a:solidFill>
                            </a:rPr>
                            <a:t>疾病</a:t>
                          </a:r>
                        </a:p>
                      </a:txBody>
                      <a:tcPr>
                        <a:lnL w="19050" cap="rnd">
                          <a:solidFill>
                            <a:srgbClr val="03A9F5"/>
                          </a:solidFill>
                          <a:prstDash val="solid"/>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solidFill>
                          <a:srgbClr val="03A9F5"/>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可用性</a:t>
                          </a:r>
                          <a14:m>
                            <m:oMath xmlns:m="http://schemas.openxmlformats.org/officeDocument/2006/math">
                              <m:r>
                                <a:rPr lang="en-US" altLang="zh-CN" sz="1800" kern="100" smtClean="0">
                                  <a:solidFill>
                                    <a:schemeClr val="bg1"/>
                                  </a:solidFill>
                                  <a:effectLst/>
                                  <a:latin typeface="Cambria Math" panose="02040503050406030204" pitchFamily="18" charset="0"/>
                                </a:rPr>
                                <m:t>𝑞</m:t>
                              </m:r>
                              <m:r>
                                <a:rPr lang="en-US" altLang="zh-CN" sz="1800" kern="100" smtClean="0">
                                  <a:solidFill>
                                    <a:schemeClr val="bg1"/>
                                  </a:solidFill>
                                  <a:effectLst/>
                                  <a:latin typeface="Cambria Math" panose="02040503050406030204" pitchFamily="18" charset="0"/>
                                </a:rPr>
                                <m:t>(</m:t>
                              </m:r>
                              <m:r>
                                <a:rPr lang="en-US" altLang="zh-CN" sz="1800" kern="100" smtClean="0">
                                  <a:solidFill>
                                    <a:schemeClr val="bg1"/>
                                  </a:solidFill>
                                  <a:effectLst/>
                                  <a:latin typeface="Cambria Math" panose="02040503050406030204" pitchFamily="18" charset="0"/>
                                </a:rPr>
                                <m:t>𝐷</m:t>
                              </m:r>
                              <m:r>
                                <a:rPr lang="en-US" altLang="zh-CN" sz="1800" kern="100" smtClean="0">
                                  <a:solidFill>
                                    <a:schemeClr val="bg1"/>
                                  </a:solidFill>
                                  <a:effectLst/>
                                  <a:latin typeface="Cambria Math" panose="02040503050406030204" pitchFamily="18" charset="0"/>
                                </a:rPr>
                                <m:t>,</m:t>
                              </m:r>
                              <m:r>
                                <a:rPr lang="en-US" altLang="zh-CN" sz="1800" kern="100" smtClean="0">
                                  <a:solidFill>
                                    <a:schemeClr val="bg1"/>
                                  </a:solidFill>
                                  <a:effectLst/>
                                  <a:latin typeface="Cambria Math" panose="02040503050406030204" pitchFamily="18" charset="0"/>
                                </a:rPr>
                                <m:t>𝑟</m:t>
                              </m:r>
                              <m:r>
                                <a:rPr lang="en-US" altLang="zh-CN" sz="1800" kern="100" smtClean="0">
                                  <a:solidFill>
                                    <a:schemeClr val="bg1"/>
                                  </a:solidFill>
                                  <a:effectLst/>
                                  <a:latin typeface="Cambria Math" panose="02040503050406030204" pitchFamily="18" charset="0"/>
                                </a:rPr>
                                <m:t>)</m:t>
                              </m:r>
                            </m:oMath>
                          </a14:m>
                          <a:r>
                            <a:rPr lang="en-US" altLang="zh-CN" sz="1800" kern="100" dirty="0">
                              <a:solidFill>
                                <a:schemeClr val="bg1"/>
                              </a:solidFill>
                              <a:effectLst/>
                            </a:rPr>
                            <a:t> (</a:t>
                          </a:r>
                          <a14:m>
                            <m:oMath xmlns:m="http://schemas.openxmlformats.org/officeDocument/2006/math">
                              <m:r>
                                <m:rPr>
                                  <m:sty m:val="p"/>
                                </m:rPr>
                                <a:rPr lang="en-US" altLang="zh-CN" sz="1800" kern="100">
                                  <a:solidFill>
                                    <a:schemeClr val="bg1"/>
                                  </a:solidFill>
                                  <a:effectLst/>
                                  <a:latin typeface="Cambria Math" panose="02040503050406030204" pitchFamily="18" charset="0"/>
                                </a:rPr>
                                <m:t>Δ</m:t>
                              </m:r>
                              <m:r>
                                <a:rPr lang="en-US" altLang="zh-CN" sz="1800" kern="100">
                                  <a:solidFill>
                                    <a:schemeClr val="bg1"/>
                                  </a:solidFill>
                                  <a:effectLst/>
                                  <a:latin typeface="Cambria Math" panose="02040503050406030204" pitchFamily="18" charset="0"/>
                                </a:rPr>
                                <m:t>𝑞</m:t>
                              </m:r>
                              <m:r>
                                <a:rPr lang="en-US" altLang="zh-CN" sz="1800" kern="100">
                                  <a:solidFill>
                                    <a:schemeClr val="bg1"/>
                                  </a:solidFill>
                                  <a:effectLst/>
                                  <a:latin typeface="Cambria Math" panose="02040503050406030204" pitchFamily="18" charset="0"/>
                                </a:rPr>
                                <m:t>=1</m:t>
                              </m:r>
                            </m:oMath>
                          </a14:m>
                          <a:r>
                            <a:rPr lang="en-US" altLang="zh-CN" sz="1800" kern="100" dirty="0">
                              <a:solidFill>
                                <a:schemeClr val="bg1"/>
                              </a:solidFill>
                              <a:effectLst/>
                            </a:rPr>
                            <a:t>)</a:t>
                          </a:r>
                          <a:endParaRPr lang="zh-CN"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a:lnL w="3175">
                          <a:solidFill>
                            <a:srgbClr val="FFFFFF"/>
                          </a:solidFill>
                          <a:prstDash val="dot"/>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solidFill>
                          <a:srgbClr val="03A9F5"/>
                        </a:solidFill>
                      </a:tcPr>
                    </a:tc>
                    <a:tc gridSpan="5">
                      <a:txBody>
                        <a:bodyPr/>
                        <a:lstStyle/>
                        <a:p>
                          <a:pPr algn="ctr">
                            <a:buNone/>
                          </a:pPr>
                          <a:r>
                            <a:rPr lang="zh-CN" altLang="en-US" dirty="0">
                              <a:solidFill>
                                <a:schemeClr val="bg1"/>
                              </a:solidFill>
                            </a:rPr>
                            <a:t>概率</a:t>
                          </a:r>
                        </a:p>
                      </a:txBody>
                      <a:tcPr>
                        <a:lnL w="3175">
                          <a:solidFill>
                            <a:srgbClr val="FFFFFF"/>
                          </a:solidFill>
                          <a:prstDash val="dot"/>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solidFill>
                          <a:srgbClr val="03A9F5"/>
                        </a:solidFill>
                      </a:tcPr>
                    </a:tc>
                    <a:tc hMerge="1">
                      <a:txBody>
                        <a:bodyPr/>
                        <a:lstStyle/>
                        <a:p>
                          <a:pPr>
                            <a:buNone/>
                          </a:pPr>
                          <a:r>
                            <a:rPr lang="zh-CN" altLang="en-US" dirty="0">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hMerge="1">
                      <a:txBody>
                        <a:bodyPr/>
                        <a:lstStyle/>
                        <a:p>
                          <a:endParaRPr lang="zh-CN" altLang="en-US"/>
                        </a:p>
                      </a:txBody>
                      <a:tcPr/>
                    </a:tc>
                    <a:tc hMerge="1">
                      <a:txBody>
                        <a:bodyPr/>
                        <a:lstStyle/>
                        <a:p>
                          <a:pPr>
                            <a:buNone/>
                          </a:pPr>
                          <a:r>
                            <a:rPr lang="zh-CN" altLang="en-US" dirty="0">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hMerge="1">
                      <a:txBody>
                        <a:bodyPr/>
                        <a:lstStyle/>
                        <a:p>
                          <a:endParaRPr lang="zh-CN" altLang="en-US"/>
                        </a:p>
                      </a:txBody>
                      <a:tcPr/>
                    </a:tc>
                    <a:extLst>
                      <a:ext uri="{0D108BD9-81ED-4DB2-BD59-A6C34878D82A}">
                        <a16:rowId xmlns:a16="http://schemas.microsoft.com/office/drawing/2014/main" val="10000"/>
                      </a:ext>
                    </a:extLst>
                  </a:tr>
                  <a:tr h="320040">
                    <a:tc vMerge="1">
                      <a:txBody>
                        <a:bodyPr/>
                        <a:lstStyle/>
                        <a:p>
                          <a:endParaRPr lang="zh-CN" altLang="en-US"/>
                        </a:p>
                      </a:txBody>
                      <a:tcPr/>
                    </a:tc>
                    <a:tc v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kern="100" smtClean="0">
                                    <a:solidFill>
                                      <a:schemeClr val="bg1"/>
                                    </a:solidFill>
                                    <a:effectLst/>
                                    <a:latin typeface="Cambria Math" panose="02040503050406030204" pitchFamily="18" charset="0"/>
                                  </a:rPr>
                                  <m:t>𝜀</m:t>
                                </m:r>
                                <m:r>
                                  <a:rPr lang="en-US" altLang="zh-CN" sz="1800" kern="100" smtClean="0">
                                    <a:solidFill>
                                      <a:schemeClr val="bg1"/>
                                    </a:solidFill>
                                    <a:effectLst/>
                                    <a:latin typeface="Cambria Math" panose="02040503050406030204" pitchFamily="18" charset="0"/>
                                  </a:rPr>
                                  <m:t>=0</m:t>
                                </m:r>
                              </m:oMath>
                            </m:oMathPara>
                          </a14:m>
                          <a:endParaRPr lang="zh-CN"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solidFill>
                          <a:srgbClr val="03A9F5"/>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kern="100" smtClean="0">
                                    <a:solidFill>
                                      <a:schemeClr val="bg1"/>
                                    </a:solidFill>
                                    <a:effectLst/>
                                    <a:latin typeface="Cambria Math" panose="02040503050406030204" pitchFamily="18" charset="0"/>
                                  </a:rPr>
                                  <m:t>𝜀</m:t>
                                </m:r>
                                <m:r>
                                  <a:rPr lang="en-US" altLang="zh-CN" sz="1800" kern="100" smtClean="0">
                                    <a:solidFill>
                                      <a:schemeClr val="bg1"/>
                                    </a:solidFill>
                                    <a:effectLst/>
                                    <a:latin typeface="Cambria Math" panose="02040503050406030204" pitchFamily="18" charset="0"/>
                                  </a:rPr>
                                  <m:t>=0.1</m:t>
                                </m:r>
                              </m:oMath>
                            </m:oMathPara>
                          </a14:m>
                          <a:endParaRPr lang="zh-CN"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solidFill>
                          <a:srgbClr val="03A9F5"/>
                        </a:solidFill>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kern="100" smtClean="0">
                                    <a:solidFill>
                                      <a:schemeClr val="bg1"/>
                                    </a:solidFill>
                                    <a:effectLst/>
                                    <a:latin typeface="Cambria Math" panose="02040503050406030204" pitchFamily="18" charset="0"/>
                                  </a:rPr>
                                  <m:t>𝜀</m:t>
                                </m:r>
                                <m:r>
                                  <a:rPr lang="en-US" altLang="zh-CN" sz="1800" kern="100" smtClean="0">
                                    <a:solidFill>
                                      <a:schemeClr val="bg1"/>
                                    </a:solidFill>
                                    <a:effectLst/>
                                    <a:latin typeface="Cambria Math" panose="02040503050406030204" pitchFamily="18" charset="0"/>
                                  </a:rPr>
                                  <m:t>=1</m:t>
                                </m:r>
                              </m:oMath>
                            </m:oMathPara>
                          </a14:m>
                          <a:endParaRPr lang="zh-CN" alt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solidFill>
                          <a:srgbClr val="03A9F5"/>
                        </a:solidFill>
                      </a:tcPr>
                    </a:tc>
                    <a:extLst>
                      <a:ext uri="{0D108BD9-81ED-4DB2-BD59-A6C34878D82A}">
                        <a16:rowId xmlns:a16="http://schemas.microsoft.com/office/drawing/2014/main" val="1849257277"/>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流感</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19050">
                          <a:solidFill>
                            <a:srgbClr val="03A9F5"/>
                          </a:solidFill>
                          <a:prstDash val="solid"/>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30</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19050">
                          <a:solidFill>
                            <a:srgbClr val="03A9F5"/>
                          </a:solidFill>
                          <a:prstDash val="solid"/>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gridSpan="2">
                      <a:txBody>
                        <a:bodyPr/>
                        <a:lstStyle/>
                        <a:p>
                          <a:pPr>
                            <a:buNone/>
                          </a:pPr>
                          <a:r>
                            <a:rPr lang="en-US" altLang="zh-CN" dirty="0">
                              <a:solidFill>
                                <a:srgbClr val="404040"/>
                              </a:solidFill>
                            </a:rPr>
                            <a:t>0.424</a:t>
                          </a:r>
                        </a:p>
                      </a:txBody>
                      <a:tcPr>
                        <a:lnL w="3175" cap="flat" cmpd="sng" algn="ctr">
                          <a:solidFill>
                            <a:srgbClr val="03A9F5"/>
                          </a:solidFill>
                          <a:prstDash val="dot"/>
                          <a:round/>
                          <a:headEnd type="none" w="med" len="med"/>
                          <a:tailEnd type="none" w="med" len="me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hMerge="1">
                      <a:txBody>
                        <a:bodyPr/>
                        <a:lstStyle/>
                        <a:p>
                          <a:endParaRPr lang="zh-CN" altLang="en-US"/>
                        </a:p>
                      </a:txBody>
                      <a:tcPr/>
                    </a:tc>
                    <a:tc gridSpan="2">
                      <a:txBody>
                        <a:bodyPr/>
                        <a:lstStyle/>
                        <a:p>
                          <a:pPr>
                            <a:buNone/>
                          </a:pPr>
                          <a:r>
                            <a:rPr lang="en-US" altLang="zh-CN" dirty="0">
                              <a:solidFill>
                                <a:srgbClr val="404040"/>
                              </a:solidFill>
                            </a:rPr>
                            <a:t>0.924</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hMerge="1">
                      <a:txBody>
                        <a:bodyPr/>
                        <a:lstStyle/>
                        <a:p>
                          <a:endParaRPr lang="zh-CN" altLang="en-US"/>
                        </a:p>
                      </a:txBody>
                      <a:tcPr/>
                    </a:tc>
                    <a:extLst>
                      <a:ext uri="{0D108BD9-81ED-4DB2-BD59-A6C34878D82A}">
                        <a16:rowId xmlns:a16="http://schemas.microsoft.com/office/drawing/2014/main" val="10001"/>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脂肪肝</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FFFFF"/>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gridSpan="2">
                      <a:txBody>
                        <a:bodyPr/>
                        <a:lstStyle/>
                        <a:p>
                          <a:pPr>
                            <a:buNone/>
                          </a:pPr>
                          <a:r>
                            <a:rPr lang="en-US" altLang="zh-CN" dirty="0">
                              <a:solidFill>
                                <a:srgbClr val="404040"/>
                              </a:solidFill>
                            </a:rPr>
                            <a:t>0.330</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hMerge="1">
                      <a:txBody>
                        <a:bodyPr/>
                        <a:lstStyle/>
                        <a:p>
                          <a:endParaRPr lang="zh-CN" altLang="en-US"/>
                        </a:p>
                      </a:txBody>
                      <a:tcPr/>
                    </a:tc>
                    <a:tc gridSpan="2">
                      <a:txBody>
                        <a:bodyPr/>
                        <a:lstStyle/>
                        <a:p>
                          <a:pPr>
                            <a:buNone/>
                          </a:pPr>
                          <a:r>
                            <a:rPr lang="en-US" altLang="zh-CN" dirty="0">
                              <a:solidFill>
                                <a:srgbClr val="404040"/>
                              </a:solidFill>
                            </a:rPr>
                            <a:t>0.075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hMerge="1">
                      <a:txBody>
                        <a:bodyPr/>
                        <a:lstStyle/>
                        <a:p>
                          <a:endParaRPr lang="zh-CN" altLang="en-US"/>
                        </a:p>
                      </a:txBody>
                      <a:tcPr/>
                    </a:tc>
                    <a:extLst>
                      <a:ext uri="{0D108BD9-81ED-4DB2-BD59-A6C34878D82A}">
                        <a16:rowId xmlns:a16="http://schemas.microsoft.com/office/drawing/2014/main" val="10002"/>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哮喘</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8</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gridSpan="2">
                      <a:txBody>
                        <a:bodyPr/>
                        <a:lstStyle/>
                        <a:p>
                          <a:pPr>
                            <a:buNone/>
                          </a:pPr>
                          <a:r>
                            <a:rPr lang="en-US" altLang="zh-CN" dirty="0">
                              <a:solidFill>
                                <a:srgbClr val="404040"/>
                              </a:solidFill>
                            </a:rPr>
                            <a:t>0.141</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hMerge="1">
                      <a:txBody>
                        <a:bodyPr/>
                        <a:lstStyle/>
                        <a:p>
                          <a:endParaRPr lang="zh-CN" altLang="en-US"/>
                        </a:p>
                      </a:txBody>
                      <a:tcPr/>
                    </a:tc>
                    <a:tc gridSpan="2">
                      <a:txBody>
                        <a:bodyPr/>
                        <a:lstStyle/>
                        <a:p>
                          <a:pPr>
                            <a:buNone/>
                          </a:pPr>
                          <a:r>
                            <a:rPr lang="en-US" altLang="zh-CN" dirty="0">
                              <a:solidFill>
                                <a:srgbClr val="404040"/>
                              </a:solidFill>
                            </a:rPr>
                            <a:t>1.5E-05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hMerge="1">
                      <a:txBody>
                        <a:bodyPr/>
                        <a:lstStyle/>
                        <a:p>
                          <a:endParaRPr lang="zh-CN" altLang="en-US"/>
                        </a:p>
                      </a:txBody>
                      <a:tcPr/>
                    </a:tc>
                    <a:extLst>
                      <a:ext uri="{0D108BD9-81ED-4DB2-BD59-A6C34878D82A}">
                        <a16:rowId xmlns:a16="http://schemas.microsoft.com/office/drawing/2014/main" val="10003"/>
                      </a:ext>
                    </a:extLst>
                  </a:tr>
                  <a:tr h="367200">
                    <a:tc>
                      <a:txBody>
                        <a:bodyPr/>
                        <a:lstStyle/>
                        <a:p>
                          <a:pPr marL="0" algn="l" defTabSz="914400" rtl="0" eaLnBrk="1" latinLnBrk="0" hangingPunct="1">
                            <a:buNone/>
                          </a:pPr>
                          <a:r>
                            <a:rPr lang="zh-CN" altLang="en-US" sz="1800" kern="1200">
                              <a:solidFill>
                                <a:srgbClr val="404040"/>
                              </a:solidFill>
                              <a:latin typeface="+mn-lt"/>
                              <a:ea typeface="+mn-ea"/>
                              <a:cs typeface="+mn-cs"/>
                            </a:rPr>
                            <a:t>糖尿病</a:t>
                          </a:r>
                          <a:endParaRPr lang="zh-CN" altLang="en-US" sz="1800" kern="1200" dirty="0">
                            <a:solidFill>
                              <a:srgbClr val="404040"/>
                            </a:solidFill>
                            <a:latin typeface="+mn-lt"/>
                            <a:ea typeface="+mn-ea"/>
                            <a:cs typeface="+mn-cs"/>
                          </a:endParaRP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19050" cap="rnd">
                          <a:solidFill>
                            <a:srgbClr val="03A9F5"/>
                          </a:solidFill>
                          <a:prstDash val="solid"/>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2</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19050" cap="rnd">
                          <a:solidFill>
                            <a:srgbClr val="03A9F5"/>
                          </a:solidFill>
                          <a:prstDash val="solid"/>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gridSpan="2">
                      <a:txBody>
                        <a:bodyPr/>
                        <a:lstStyle/>
                        <a:p>
                          <a:pPr>
                            <a:buNone/>
                          </a:pPr>
                          <a:r>
                            <a:rPr lang="en-US" altLang="zh-CN" dirty="0">
                              <a:solidFill>
                                <a:srgbClr val="404040"/>
                              </a:solidFill>
                            </a:rPr>
                            <a:t>0.105</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hMerge="1">
                      <a:txBody>
                        <a:bodyPr/>
                        <a:lstStyle/>
                        <a:p>
                          <a:endParaRPr lang="zh-CN" altLang="en-US" dirty="0"/>
                        </a:p>
                      </a:txBody>
                      <a:tcPr/>
                    </a:tc>
                    <a:tc gridSpan="2">
                      <a:txBody>
                        <a:bodyPr/>
                        <a:lstStyle/>
                        <a:p>
                          <a:pPr>
                            <a:buNone/>
                          </a:pPr>
                          <a:r>
                            <a:rPr lang="en-US" altLang="zh-CN" dirty="0">
                              <a:solidFill>
                                <a:srgbClr val="404040"/>
                              </a:solidFill>
                            </a:rPr>
                            <a:t>7.7E-07</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 name="表格 7">
                <a:extLst>
                  <a:ext uri="{FF2B5EF4-FFF2-40B4-BE49-F238E27FC236}">
                    <a16:creationId xmlns:a16="http://schemas.microsoft.com/office/drawing/2014/main" id="{13A20D97-44FC-49A9-9723-D411E27F003D}"/>
                  </a:ext>
                </a:extLst>
              </p:cNvPr>
              <p:cNvGraphicFramePr/>
              <p:nvPr>
                <p:custDataLst>
                  <p:tags r:id="rId4"/>
                </p:custDataLst>
                <p:extLst>
                  <p:ext uri="{D42A27DB-BD31-4B8C-83A1-F6EECF244321}">
                    <p14:modId xmlns:p14="http://schemas.microsoft.com/office/powerpoint/2010/main" val="3767110884"/>
                  </p:ext>
                </p:extLst>
              </p:nvPr>
            </p:nvGraphicFramePr>
            <p:xfrm>
              <a:off x="321617" y="3429000"/>
              <a:ext cx="6853263" cy="2200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678730">
                      <a:extLst>
                        <a:ext uri="{9D8B030D-6E8A-4147-A177-3AD203B41FA5}">
                          <a16:colId xmlns:a16="http://schemas.microsoft.com/office/drawing/2014/main" val="20001"/>
                        </a:ext>
                      </a:extLst>
                    </a:gridCol>
                    <a:gridCol w="1057270">
                      <a:extLst>
                        <a:ext uri="{9D8B030D-6E8A-4147-A177-3AD203B41FA5}">
                          <a16:colId xmlns:a16="http://schemas.microsoft.com/office/drawing/2014/main" val="20002"/>
                        </a:ext>
                      </a:extLst>
                    </a:gridCol>
                    <a:gridCol w="207153">
                      <a:extLst>
                        <a:ext uri="{9D8B030D-6E8A-4147-A177-3AD203B41FA5}">
                          <a16:colId xmlns:a16="http://schemas.microsoft.com/office/drawing/2014/main" val="20003"/>
                        </a:ext>
                      </a:extLst>
                    </a:gridCol>
                    <a:gridCol w="1160847">
                      <a:extLst>
                        <a:ext uri="{9D8B030D-6E8A-4147-A177-3AD203B41FA5}">
                          <a16:colId xmlns:a16="http://schemas.microsoft.com/office/drawing/2014/main" val="4180947468"/>
                        </a:ext>
                      </a:extLst>
                    </a:gridCol>
                    <a:gridCol w="116840">
                      <a:extLst>
                        <a:ext uri="{9D8B030D-6E8A-4147-A177-3AD203B41FA5}">
                          <a16:colId xmlns:a16="http://schemas.microsoft.com/office/drawing/2014/main" val="20004"/>
                        </a:ext>
                      </a:extLst>
                    </a:gridCol>
                    <a:gridCol w="1264423">
                      <a:extLst>
                        <a:ext uri="{9D8B030D-6E8A-4147-A177-3AD203B41FA5}">
                          <a16:colId xmlns:a16="http://schemas.microsoft.com/office/drawing/2014/main" val="1455035336"/>
                        </a:ext>
                      </a:extLst>
                    </a:gridCol>
                  </a:tblGrid>
                  <a:tr h="365760">
                    <a:tc rowSpan="2">
                      <a:txBody>
                        <a:bodyPr/>
                        <a:lstStyle/>
                        <a:p>
                          <a:pPr algn="ctr">
                            <a:buNone/>
                          </a:pPr>
                          <a:r>
                            <a:rPr lang="zh-CN" altLang="en-US" dirty="0">
                              <a:solidFill>
                                <a:schemeClr val="bg1"/>
                              </a:solidFill>
                            </a:rPr>
                            <a:t>疾病</a:t>
                          </a:r>
                        </a:p>
                      </a:txBody>
                      <a:tcPr>
                        <a:lnL w="19050" cap="rnd">
                          <a:solidFill>
                            <a:srgbClr val="03A9F5"/>
                          </a:solidFill>
                          <a:prstDash val="solid"/>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solidFill>
                          <a:srgbClr val="03A9F5"/>
                        </a:solidFill>
                      </a:tcPr>
                    </a:tc>
                    <a:tc rowSpan="2">
                      <a:txBody>
                        <a:bodyPr/>
                        <a:lstStyle/>
                        <a:p>
                          <a:endParaRPr lang="zh-CN"/>
                        </a:p>
                      </a:txBody>
                      <a:tcPr>
                        <a:lnL w="3175">
                          <a:solidFill>
                            <a:srgbClr val="FFFFFF"/>
                          </a:solidFill>
                          <a:prstDash val="dot"/>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blipFill>
                          <a:blip r:embed="rId5"/>
                          <a:stretch>
                            <a:fillRect l="-82909" t="-4167" r="-228000" b="-214167"/>
                          </a:stretch>
                        </a:blipFill>
                      </a:tcPr>
                    </a:tc>
                    <a:tc gridSpan="5">
                      <a:txBody>
                        <a:bodyPr/>
                        <a:lstStyle/>
                        <a:p>
                          <a:pPr algn="ctr">
                            <a:buNone/>
                          </a:pPr>
                          <a:r>
                            <a:rPr lang="zh-CN" altLang="en-US" dirty="0">
                              <a:solidFill>
                                <a:schemeClr val="bg1"/>
                              </a:solidFill>
                            </a:rPr>
                            <a:t>概率</a:t>
                          </a:r>
                        </a:p>
                      </a:txBody>
                      <a:tcPr>
                        <a:lnL w="3175">
                          <a:solidFill>
                            <a:srgbClr val="FFFFFF"/>
                          </a:solidFill>
                          <a:prstDash val="dot"/>
                        </a:lnL>
                        <a:lnR w="3175">
                          <a:solidFill>
                            <a:srgbClr val="FFFFFF"/>
                          </a:solidFill>
                          <a:prstDash val="dot"/>
                        </a:lnR>
                        <a:lnT w="19050" cap="rnd">
                          <a:solidFill>
                            <a:srgbClr val="03A9F5"/>
                          </a:solidFill>
                          <a:prstDash val="solid"/>
                        </a:lnT>
                        <a:lnB w="19050" cap="flat" cmpd="sng" algn="ctr">
                          <a:solidFill>
                            <a:srgbClr val="03A9F5"/>
                          </a:solidFill>
                          <a:prstDash val="solid"/>
                          <a:round/>
                          <a:headEnd type="none" w="med" len="med"/>
                          <a:tailEnd type="none" w="med" len="med"/>
                        </a:lnB>
                        <a:solidFill>
                          <a:srgbClr val="03A9F5"/>
                        </a:solidFill>
                      </a:tcPr>
                    </a:tc>
                    <a:tc hMerge="1">
                      <a:txBody>
                        <a:bodyPr/>
                        <a:lstStyle/>
                        <a:p>
                          <a:pPr>
                            <a:buNone/>
                          </a:pPr>
                          <a:r>
                            <a:rPr lang="zh-CN" altLang="en-US" dirty="0">
                              <a:solidFill>
                                <a:srgbClr val="FFFFFF"/>
                              </a:solidFill>
                            </a:rPr>
                            <a:t>出生日期</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hMerge="1">
                      <a:txBody>
                        <a:bodyPr/>
                        <a:lstStyle/>
                        <a:p>
                          <a:endParaRPr lang="zh-CN" altLang="en-US"/>
                        </a:p>
                      </a:txBody>
                      <a:tcPr/>
                    </a:tc>
                    <a:tc hMerge="1">
                      <a:txBody>
                        <a:bodyPr/>
                        <a:lstStyle/>
                        <a:p>
                          <a:pPr>
                            <a:buNone/>
                          </a:pPr>
                          <a:r>
                            <a:rPr lang="zh-CN" altLang="en-US" dirty="0">
                              <a:solidFill>
                                <a:srgbClr val="FFFFFF"/>
                              </a:solidFill>
                            </a:rPr>
                            <a:t>邮政编码</a:t>
                          </a:r>
                        </a:p>
                      </a:txBody>
                      <a:tcPr>
                        <a:lnL w="3175">
                          <a:solidFill>
                            <a:srgbClr val="FFFFFF"/>
                          </a:solidFill>
                          <a:prstDash val="dot"/>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hMerge="1">
                      <a:txBody>
                        <a:bodyPr/>
                        <a:lstStyle/>
                        <a:p>
                          <a:endParaRPr lang="zh-CN" altLang="en-US"/>
                        </a:p>
                      </a:txBody>
                      <a:tcPr/>
                    </a:tc>
                    <a:extLst>
                      <a:ext uri="{0D108BD9-81ED-4DB2-BD59-A6C34878D82A}">
                        <a16:rowId xmlns:a16="http://schemas.microsoft.com/office/drawing/2014/main" val="10000"/>
                      </a:ext>
                    </a:extLst>
                  </a:tr>
                  <a:tr h="365760">
                    <a:tc vMerge="1">
                      <a:txBody>
                        <a:bodyPr/>
                        <a:lstStyle/>
                        <a:p>
                          <a:endParaRPr lang="zh-CN" altLang="en-US"/>
                        </a:p>
                      </a:txBody>
                      <a:tcPr/>
                    </a:tc>
                    <a:tc vMerge="1">
                      <a:txBody>
                        <a:bodyPr/>
                        <a:lstStyle/>
                        <a:p>
                          <a:endParaRPr lang="zh-CN" altLang="en-US"/>
                        </a:p>
                      </a:txBody>
                      <a:tcPr/>
                    </a:tc>
                    <a:tc gridSpan="2">
                      <a:txBody>
                        <a:bodyPr/>
                        <a:lstStyle/>
                        <a:p>
                          <a:endParaRPr lang="zh-CN"/>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blipFill>
                          <a:blip r:embed="rId5"/>
                          <a:stretch>
                            <a:fillRect l="-241827" t="-108333" r="-201442" b="-428333"/>
                          </a:stretch>
                        </a:blipFill>
                      </a:tcPr>
                    </a:tc>
                    <a:tc hMerge="1">
                      <a:txBody>
                        <a:bodyPr/>
                        <a:lstStyle/>
                        <a:p>
                          <a:endParaRPr lang="zh-CN" altLang="en-US"/>
                        </a:p>
                      </a:txBody>
                      <a:tcPr/>
                    </a:tc>
                    <a:tc gridSpan="2">
                      <a:txBody>
                        <a:bodyPr/>
                        <a:lstStyle/>
                        <a:p>
                          <a:endParaRPr lang="zh-CN"/>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blipFill>
                          <a:blip r:embed="rId5"/>
                          <a:stretch>
                            <a:fillRect l="-340191" t="-108333" r="-100478" b="-428333"/>
                          </a:stretch>
                        </a:blipFill>
                      </a:tcPr>
                    </a:tc>
                    <a:tc hMerge="1">
                      <a:txBody>
                        <a:bodyPr/>
                        <a:lstStyle/>
                        <a:p>
                          <a:endParaRPr lang="zh-CN" altLang="en-US"/>
                        </a:p>
                      </a:txBody>
                      <a:tcPr/>
                    </a:tc>
                    <a:tc>
                      <a:txBody>
                        <a:bodyPr/>
                        <a:lstStyle/>
                        <a:p>
                          <a:endParaRPr lang="zh-CN"/>
                        </a:p>
                      </a:txBody>
                      <a:tcPr>
                        <a:lnL w="3175" cap="flat" cmpd="sng" algn="ctr">
                          <a:solidFill>
                            <a:srgbClr val="FFFFFF"/>
                          </a:solidFill>
                          <a:prstDash val="dot"/>
                          <a:round/>
                          <a:headEnd type="none" w="med" len="med"/>
                          <a:tailEnd type="none" w="med" len="med"/>
                        </a:lnL>
                        <a:lnR w="3175" cap="flat" cmpd="sng" algn="ctr">
                          <a:solidFill>
                            <a:srgbClr val="FFFFFF"/>
                          </a:solidFill>
                          <a:prstDash val="dot"/>
                          <a:round/>
                          <a:headEnd type="none" w="med" len="med"/>
                          <a:tailEnd type="none" w="med" len="med"/>
                        </a:lnR>
                        <a:lnT w="19050" cap="flat" cmpd="sng" algn="ctr">
                          <a:solidFill>
                            <a:srgbClr val="03A9F5"/>
                          </a:solidFill>
                          <a:prstDash val="solid"/>
                          <a:round/>
                          <a:headEnd type="none" w="med" len="med"/>
                          <a:tailEnd type="none" w="med" len="med"/>
                        </a:lnT>
                        <a:lnB w="19050" cap="flat" cmpd="sng" algn="ctr">
                          <a:solidFill>
                            <a:srgbClr val="03A9F5"/>
                          </a:solidFill>
                          <a:prstDash val="solid"/>
                          <a:round/>
                          <a:headEnd type="none" w="med" len="med"/>
                          <a:tailEnd type="none" w="med" len="med"/>
                        </a:lnB>
                        <a:blipFill>
                          <a:blip r:embed="rId5"/>
                          <a:stretch>
                            <a:fillRect l="-442308" t="-108333" r="-962" b="-428333"/>
                          </a:stretch>
                        </a:blipFill>
                      </a:tcPr>
                    </a:tc>
                    <a:extLst>
                      <a:ext uri="{0D108BD9-81ED-4DB2-BD59-A6C34878D82A}">
                        <a16:rowId xmlns:a16="http://schemas.microsoft.com/office/drawing/2014/main" val="1849257277"/>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流感</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19050">
                          <a:solidFill>
                            <a:srgbClr val="03A9F5"/>
                          </a:solidFill>
                          <a:prstDash val="solid"/>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30</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19050">
                          <a:solidFill>
                            <a:srgbClr val="03A9F5"/>
                          </a:solidFill>
                          <a:prstDash val="solid"/>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gridSpan="2">
                      <a:txBody>
                        <a:bodyPr/>
                        <a:lstStyle/>
                        <a:p>
                          <a:pPr>
                            <a:buNone/>
                          </a:pPr>
                          <a:r>
                            <a:rPr lang="en-US" altLang="zh-CN" dirty="0">
                              <a:solidFill>
                                <a:srgbClr val="404040"/>
                              </a:solidFill>
                            </a:rPr>
                            <a:t>0.424</a:t>
                          </a:r>
                        </a:p>
                      </a:txBody>
                      <a:tcPr>
                        <a:lnL w="3175" cap="flat" cmpd="sng" algn="ctr">
                          <a:solidFill>
                            <a:srgbClr val="03A9F5"/>
                          </a:solidFill>
                          <a:prstDash val="dot"/>
                          <a:round/>
                          <a:headEnd type="none" w="med" len="med"/>
                          <a:tailEnd type="none" w="med" len="me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hMerge="1">
                      <a:txBody>
                        <a:bodyPr/>
                        <a:lstStyle/>
                        <a:p>
                          <a:endParaRPr lang="zh-CN" altLang="en-US"/>
                        </a:p>
                      </a:txBody>
                      <a:tcPr/>
                    </a:tc>
                    <a:tc gridSpan="2">
                      <a:txBody>
                        <a:bodyPr/>
                        <a:lstStyle/>
                        <a:p>
                          <a:pPr>
                            <a:buNone/>
                          </a:pPr>
                          <a:r>
                            <a:rPr lang="en-US" altLang="zh-CN" dirty="0">
                              <a:solidFill>
                                <a:srgbClr val="404040"/>
                              </a:solidFill>
                            </a:rPr>
                            <a:t>0.924</a:t>
                          </a:r>
                        </a:p>
                      </a:txBody>
                      <a:tcPr>
                        <a:lnL w="3175">
                          <a:solidFill>
                            <a:srgbClr val="03A9F5"/>
                          </a:solidFill>
                          <a:prstDash val="dot"/>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hMerge="1">
                      <a:txBody>
                        <a:bodyPr/>
                        <a:lstStyle/>
                        <a:p>
                          <a:endParaRPr lang="zh-CN" altLang="en-US"/>
                        </a:p>
                      </a:txBody>
                      <a:tcPr/>
                    </a:tc>
                    <a:extLst>
                      <a:ext uri="{0D108BD9-81ED-4DB2-BD59-A6C34878D82A}">
                        <a16:rowId xmlns:a16="http://schemas.microsoft.com/office/drawing/2014/main" val="10001"/>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脂肪肝</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FFFFF"/>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gridSpan="2">
                      <a:txBody>
                        <a:bodyPr/>
                        <a:lstStyle/>
                        <a:p>
                          <a:pPr>
                            <a:buNone/>
                          </a:pPr>
                          <a:r>
                            <a:rPr lang="en-US" altLang="zh-CN" dirty="0">
                              <a:solidFill>
                                <a:srgbClr val="404040"/>
                              </a:solidFill>
                            </a:rPr>
                            <a:t>0.330</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hMerge="1">
                      <a:txBody>
                        <a:bodyPr/>
                        <a:lstStyle/>
                        <a:p>
                          <a:endParaRPr lang="zh-CN" altLang="en-US"/>
                        </a:p>
                      </a:txBody>
                      <a:tcPr/>
                    </a:tc>
                    <a:tc gridSpan="2">
                      <a:txBody>
                        <a:bodyPr/>
                        <a:lstStyle/>
                        <a:p>
                          <a:pPr>
                            <a:buNone/>
                          </a:pPr>
                          <a:r>
                            <a:rPr lang="en-US" altLang="zh-CN" dirty="0">
                              <a:solidFill>
                                <a:srgbClr val="404040"/>
                              </a:solidFill>
                            </a:rPr>
                            <a:t>0.075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hMerge="1">
                      <a:txBody>
                        <a:bodyPr/>
                        <a:lstStyle/>
                        <a:p>
                          <a:endParaRPr lang="zh-CN" altLang="en-US"/>
                        </a:p>
                      </a:txBody>
                      <a:tcPr/>
                    </a:tc>
                    <a:extLst>
                      <a:ext uri="{0D108BD9-81ED-4DB2-BD59-A6C34878D82A}">
                        <a16:rowId xmlns:a16="http://schemas.microsoft.com/office/drawing/2014/main" val="10002"/>
                      </a:ext>
                    </a:extLst>
                  </a:tr>
                  <a:tr h="367200">
                    <a:tc>
                      <a:txBody>
                        <a:bodyPr/>
                        <a:lstStyle/>
                        <a:p>
                          <a:pPr marL="0" algn="l" defTabSz="914400" rtl="0" eaLnBrk="1" latinLnBrk="0" hangingPunct="1">
                            <a:buNone/>
                          </a:pPr>
                          <a:r>
                            <a:rPr lang="zh-CN" altLang="en-US" sz="1800" kern="1200" dirty="0">
                              <a:solidFill>
                                <a:srgbClr val="404040"/>
                              </a:solidFill>
                              <a:latin typeface="+mn-lt"/>
                              <a:ea typeface="+mn-ea"/>
                              <a:cs typeface="+mn-cs"/>
                            </a:rPr>
                            <a:t>哮喘</a:t>
                          </a: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8</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3175">
                          <a:solidFill>
                            <a:srgbClr val="03A9F5"/>
                          </a:solidFill>
                          <a:prstDash val="dot"/>
                        </a:lnB>
                        <a:solidFill>
                          <a:srgbClr val="F2F2F2"/>
                        </a:solidFill>
                      </a:tcPr>
                    </a:tc>
                    <a:tc>
                      <a:txBody>
                        <a:bodyPr/>
                        <a:lstStyle/>
                        <a:p>
                          <a:pPr marL="0" algn="l" defTabSz="914400" rtl="0" eaLnBrk="1" latinLnBrk="0" hangingPunct="1">
                            <a:buNone/>
                          </a:pPr>
                          <a:r>
                            <a:rPr lang="en-US" sz="1800" kern="120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gridSpan="2">
                      <a:txBody>
                        <a:bodyPr/>
                        <a:lstStyle/>
                        <a:p>
                          <a:pPr>
                            <a:buNone/>
                          </a:pPr>
                          <a:r>
                            <a:rPr lang="en-US" altLang="zh-CN" dirty="0">
                              <a:solidFill>
                                <a:srgbClr val="404040"/>
                              </a:solidFill>
                            </a:rPr>
                            <a:t>0.141</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hMerge="1">
                      <a:txBody>
                        <a:bodyPr/>
                        <a:lstStyle/>
                        <a:p>
                          <a:endParaRPr lang="zh-CN" altLang="en-US"/>
                        </a:p>
                      </a:txBody>
                      <a:tcPr/>
                    </a:tc>
                    <a:tc gridSpan="2">
                      <a:txBody>
                        <a:bodyPr/>
                        <a:lstStyle/>
                        <a:p>
                          <a:pPr>
                            <a:buNone/>
                          </a:pPr>
                          <a:r>
                            <a:rPr lang="en-US" altLang="zh-CN" dirty="0">
                              <a:solidFill>
                                <a:srgbClr val="404040"/>
                              </a:solidFill>
                            </a:rPr>
                            <a:t>1.5E-05</a:t>
                          </a:r>
                        </a:p>
                      </a:txBody>
                      <a:tcPr>
                        <a:lnL w="3175">
                          <a:solidFill>
                            <a:srgbClr val="03A9F5"/>
                          </a:solidFill>
                          <a:prstDash val="dot"/>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hMerge="1">
                      <a:txBody>
                        <a:bodyPr/>
                        <a:lstStyle/>
                        <a:p>
                          <a:endParaRPr lang="zh-CN" altLang="en-US"/>
                        </a:p>
                      </a:txBody>
                      <a:tcPr/>
                    </a:tc>
                    <a:extLst>
                      <a:ext uri="{0D108BD9-81ED-4DB2-BD59-A6C34878D82A}">
                        <a16:rowId xmlns:a16="http://schemas.microsoft.com/office/drawing/2014/main" val="10003"/>
                      </a:ext>
                    </a:extLst>
                  </a:tr>
                  <a:tr h="367200">
                    <a:tc>
                      <a:txBody>
                        <a:bodyPr/>
                        <a:lstStyle/>
                        <a:p>
                          <a:pPr marL="0" algn="l" defTabSz="914400" rtl="0" eaLnBrk="1" latinLnBrk="0" hangingPunct="1">
                            <a:buNone/>
                          </a:pPr>
                          <a:r>
                            <a:rPr lang="zh-CN" altLang="en-US" sz="1800" kern="1200">
                              <a:solidFill>
                                <a:srgbClr val="404040"/>
                              </a:solidFill>
                              <a:latin typeface="+mn-lt"/>
                              <a:ea typeface="+mn-ea"/>
                              <a:cs typeface="+mn-cs"/>
                            </a:rPr>
                            <a:t>糖尿病</a:t>
                          </a:r>
                          <a:endParaRPr lang="zh-CN" altLang="en-US" sz="1800" kern="1200" dirty="0">
                            <a:solidFill>
                              <a:srgbClr val="404040"/>
                            </a:solidFill>
                            <a:latin typeface="+mn-lt"/>
                            <a:ea typeface="+mn-ea"/>
                            <a:cs typeface="+mn-cs"/>
                          </a:endParaRPr>
                        </a:p>
                      </a:txBody>
                      <a:tcPr marL="68580" marR="68580" marT="0" marB="0">
                        <a:lnL w="19050" cap="rnd">
                          <a:solidFill>
                            <a:srgbClr val="03A9F5"/>
                          </a:solidFill>
                          <a:prstDash val="solid"/>
                        </a:lnL>
                        <a:lnR w="3175" cap="flat" cmpd="sng" algn="ctr">
                          <a:solidFill>
                            <a:srgbClr val="03A9F5"/>
                          </a:solidFill>
                          <a:prstDash val="dot"/>
                          <a:round/>
                          <a:headEnd type="none" w="med" len="med"/>
                          <a:tailEnd type="none" w="med" len="med"/>
                        </a:lnR>
                        <a:lnT w="3175">
                          <a:solidFill>
                            <a:srgbClr val="03A9F5"/>
                          </a:solidFill>
                          <a:prstDash val="dot"/>
                        </a:lnT>
                        <a:lnB w="19050" cap="rnd">
                          <a:solidFill>
                            <a:srgbClr val="03A9F5"/>
                          </a:solidFill>
                          <a:prstDash val="solid"/>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2</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cap="flat" cmpd="sng" algn="ctr">
                          <a:solidFill>
                            <a:srgbClr val="03A9F5"/>
                          </a:solidFill>
                          <a:prstDash val="dot"/>
                          <a:round/>
                          <a:headEnd type="none" w="med" len="med"/>
                          <a:tailEnd type="none" w="med" len="med"/>
                        </a:lnR>
                        <a:lnT w="3175">
                          <a:solidFill>
                            <a:srgbClr val="03A9F5"/>
                          </a:solidFill>
                          <a:prstDash val="dot"/>
                        </a:lnT>
                        <a:lnB w="19050" cap="rnd">
                          <a:solidFill>
                            <a:srgbClr val="03A9F5"/>
                          </a:solidFill>
                          <a:prstDash val="solid"/>
                        </a:lnB>
                        <a:solidFill>
                          <a:srgbClr val="FFFFFF"/>
                        </a:solidFill>
                      </a:tcPr>
                    </a:tc>
                    <a:tc>
                      <a:txBody>
                        <a:bodyPr/>
                        <a:lstStyle/>
                        <a:p>
                          <a:pPr marL="0" algn="l" defTabSz="914400" rtl="0" eaLnBrk="1" latinLnBrk="0" hangingPunct="1">
                            <a:buNone/>
                          </a:pPr>
                          <a:r>
                            <a:rPr lang="en-US" sz="1800" kern="1200" dirty="0">
                              <a:solidFill>
                                <a:srgbClr val="404040"/>
                              </a:solidFill>
                              <a:latin typeface="+mn-lt"/>
                              <a:ea typeface="+mn-ea"/>
                              <a:cs typeface="+mn-cs"/>
                            </a:rPr>
                            <a:t>0.25</a:t>
                          </a:r>
                          <a:endParaRPr lang="zh-CN" altLang="en-US" sz="1800" kern="1200" dirty="0">
                            <a:solidFill>
                              <a:srgbClr val="404040"/>
                            </a:solidFill>
                            <a:latin typeface="+mn-lt"/>
                            <a:ea typeface="+mn-ea"/>
                            <a:cs typeface="+mn-cs"/>
                          </a:endParaRPr>
                        </a:p>
                      </a:txBody>
                      <a:tcPr marL="68580" marR="68580" marT="0" marB="0">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gridSpan="2">
                      <a:txBody>
                        <a:bodyPr/>
                        <a:lstStyle/>
                        <a:p>
                          <a:pPr>
                            <a:buNone/>
                          </a:pPr>
                          <a:r>
                            <a:rPr lang="en-US" altLang="zh-CN" dirty="0">
                              <a:solidFill>
                                <a:srgbClr val="404040"/>
                              </a:solidFill>
                            </a:rPr>
                            <a:t>0.105</a:t>
                          </a:r>
                        </a:p>
                      </a:txBody>
                      <a:tcPr>
                        <a:lnL w="3175" cap="flat" cmpd="sng" algn="ctr">
                          <a:solidFill>
                            <a:srgbClr val="03A9F5"/>
                          </a:solidFill>
                          <a:prstDash val="dot"/>
                          <a:round/>
                          <a:headEnd type="none" w="med" len="med"/>
                          <a:tailEnd type="none" w="med" len="med"/>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hMerge="1">
                      <a:txBody>
                        <a:bodyPr/>
                        <a:lstStyle/>
                        <a:p>
                          <a:endParaRPr lang="zh-CN" altLang="en-US" dirty="0"/>
                        </a:p>
                      </a:txBody>
                      <a:tcPr/>
                    </a:tc>
                    <a:tc gridSpan="2">
                      <a:txBody>
                        <a:bodyPr/>
                        <a:lstStyle/>
                        <a:p>
                          <a:pPr>
                            <a:buNone/>
                          </a:pPr>
                          <a:r>
                            <a:rPr lang="en-US" altLang="zh-CN" dirty="0">
                              <a:solidFill>
                                <a:srgbClr val="404040"/>
                              </a:solidFill>
                            </a:rPr>
                            <a:t>7.7E-07</a:t>
                          </a:r>
                        </a:p>
                      </a:txBody>
                      <a:tcPr>
                        <a:lnL w="3175">
                          <a:solidFill>
                            <a:srgbClr val="03A9F5"/>
                          </a:solidFill>
                          <a:prstDash val="dot"/>
                        </a:lnL>
                        <a:lnR w="3175">
                          <a:solidFill>
                            <a:srgbClr val="03A9F5"/>
                          </a:solidFill>
                          <a:prstDash val="dot"/>
                        </a:lnR>
                        <a:lnT w="3175">
                          <a:solidFill>
                            <a:srgbClr val="03A9F5"/>
                          </a:solidFill>
                          <a:prstDash val="dot"/>
                        </a:lnT>
                        <a:lnB w="19050" cap="rnd">
                          <a:solidFill>
                            <a:srgbClr val="03A9F5"/>
                          </a:solidFill>
                          <a:prstDash val="solid"/>
                        </a:lnB>
                        <a:solidFill>
                          <a:srgbClr val="FFFFFF"/>
                        </a:solidFill>
                      </a:tcPr>
                    </a:tc>
                    <a:tc hMerge="1">
                      <a:txBody>
                        <a:bodyPr/>
                        <a:lstStyle/>
                        <a:p>
                          <a:endParaRPr lang="zh-CN" alt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A542DF3-A178-46C2-9159-E2C002A50FBC}"/>
                  </a:ext>
                </a:extLst>
              </p:cNvPr>
              <p:cNvSpPr/>
              <p:nvPr/>
            </p:nvSpPr>
            <p:spPr>
              <a:xfrm>
                <a:off x="668459" y="1623774"/>
                <a:ext cx="9487959" cy="169418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dirty="0">
                    <a:solidFill>
                      <a:schemeClr val="dk1"/>
                    </a:solidFill>
                    <a:latin typeface="微软雅黑" panose="020B0503020204020204" pitchFamily="34" charset="-122"/>
                    <a:ea typeface="微软雅黑" panose="020B0503020204020204" pitchFamily="34" charset="-122"/>
                  </a:rPr>
                  <a:t>表</a:t>
                </a:r>
                <a:r>
                  <a:rPr lang="en-US" altLang="zh-CN" dirty="0">
                    <a:solidFill>
                      <a:schemeClr val="dk1"/>
                    </a:solidFill>
                    <a:latin typeface="微软雅黑" panose="020B0503020204020204" pitchFamily="34" charset="-122"/>
                    <a:ea typeface="微软雅黑" panose="020B0503020204020204" pitchFamily="34" charset="-122"/>
                  </a:rPr>
                  <a:t>5.8</a:t>
                </a:r>
                <a:r>
                  <a:rPr lang="zh-CN" altLang="en-US" dirty="0">
                    <a:solidFill>
                      <a:schemeClr val="dk1"/>
                    </a:solidFill>
                    <a:latin typeface="微软雅黑" panose="020B0503020204020204" pitchFamily="34" charset="-122"/>
                    <a:ea typeface="微软雅黑" panose="020B0503020204020204" pitchFamily="34" charset="-122"/>
                  </a:rPr>
                  <a:t>是指数机制的一个实例应用，假设现在有四种疾病；</a:t>
                </a:r>
                <a:endParaRPr lang="en-US" altLang="zh-CN" dirty="0">
                  <a:solidFill>
                    <a:schemeClr val="dk1"/>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solidFill>
                    <a:schemeClr val="dk1"/>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p"/>
                  <a:defRPr/>
                </a:pPr>
                <a:r>
                  <a:rPr lang="zh-CN" altLang="en-US" dirty="0">
                    <a:solidFill>
                      <a:schemeClr val="dk1"/>
                    </a:solidFill>
                    <a:latin typeface="微软雅黑" panose="020B0503020204020204" pitchFamily="34" charset="-122"/>
                    <a:ea typeface="微软雅黑" panose="020B0503020204020204" pitchFamily="34" charset="-122"/>
                  </a:rPr>
                  <a:t>查询函数：查询出得病人数最多的那种疾病，</a:t>
                </a:r>
                <a:endParaRPr lang="en-US" altLang="zh-CN" dirty="0">
                  <a:solidFill>
                    <a:schemeClr val="dk1"/>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p"/>
                  <a:defRPr/>
                </a:pPr>
                <a:r>
                  <a:rPr lang="zh-CN" altLang="en-US" dirty="0">
                    <a:solidFill>
                      <a:schemeClr val="dk1"/>
                    </a:solidFill>
                    <a:latin typeface="微软雅黑" panose="020B0503020204020204" pitchFamily="34" charset="-122"/>
                    <a:ea typeface="微软雅黑" panose="020B0503020204020204" pitchFamily="34" charset="-122"/>
                  </a:rPr>
                  <a:t>可用性函数：计算某种疾病对应的人数，其敏感度为</a:t>
                </a:r>
                <a:r>
                  <a:rPr lang="en-US" altLang="zh-CN" dirty="0">
                    <a:solidFill>
                      <a:schemeClr val="dk1"/>
                    </a:solidFill>
                    <a:latin typeface="微软雅黑" panose="020B0503020204020204" pitchFamily="34" charset="-122"/>
                    <a:ea typeface="微软雅黑" panose="020B0503020204020204" pitchFamily="34" charset="-122"/>
                  </a:rPr>
                  <a:t>1</a:t>
                </a:r>
                <a:r>
                  <a:rPr lang="zh-CN" altLang="en-US"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a:p>
                <a:pPr marL="285750" lvl="0" indent="-285750">
                  <a:buFont typeface="Wingdings" panose="05000000000000000000" pitchFamily="2" charset="2"/>
                  <a:buChar char="p"/>
                  <a:defRPr/>
                </a:pPr>
                <a:r>
                  <a:rPr lang="zh-CN" altLang="en-US" dirty="0">
                    <a:solidFill>
                      <a:schemeClr val="dk1"/>
                    </a:solidFill>
                    <a:latin typeface="微软雅黑" panose="020B0503020204020204" pitchFamily="34" charset="-122"/>
                    <a:ea typeface="微软雅黑" panose="020B0503020204020204" pitchFamily="34" charset="-122"/>
                  </a:rPr>
                  <a:t>给定</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oMath>
                </a14:m>
                <a:r>
                  <a:rPr lang="zh-CN" altLang="en-US" dirty="0">
                    <a:solidFill>
                      <a:schemeClr val="dk1"/>
                    </a:solidFill>
                    <a:latin typeface="微软雅黑" panose="020B0503020204020204" pitchFamily="34" charset="-122"/>
                    <a:ea typeface="微软雅黑" panose="020B0503020204020204" pitchFamily="34" charset="-122"/>
                  </a:rPr>
                  <a:t>，计算</a:t>
                </a:r>
                <a14:m>
                  <m:oMath xmlns:m="http://schemas.openxmlformats.org/officeDocument/2006/math">
                    <m:r>
                      <a:rPr lang="en-US" altLang="zh-CN" smtClean="0">
                        <a:solidFill>
                          <a:schemeClr val="dk1"/>
                        </a:solidFill>
                        <a:latin typeface="Cambria Math" panose="02040503050406030204" pitchFamily="18" charset="0"/>
                        <a:ea typeface="微软雅黑" panose="020B0503020204020204" pitchFamily="34" charset="-122"/>
                      </a:rPr>
                      <m:t>𝑒𝑥𝑝</m:t>
                    </m:r>
                    <m:d>
                      <m:dPr>
                        <m:begChr m:val="{"/>
                        <m:endChr m:val="}"/>
                        <m:ctrlPr>
                          <a:rPr lang="zh-CN" altLang="zh-CN" i="1">
                            <a:solidFill>
                              <a:schemeClr val="dk1"/>
                            </a:solidFill>
                            <a:latin typeface="Cambria Math" panose="02040503050406030204" pitchFamily="18" charset="0"/>
                            <a:ea typeface="微软雅黑" panose="020B0503020204020204" pitchFamily="34" charset="-122"/>
                          </a:rPr>
                        </m:ctrlPr>
                      </m:dPr>
                      <m:e>
                        <m:f>
                          <m:fPr>
                            <m:ctrlPr>
                              <a:rPr lang="zh-CN" altLang="zh-CN" i="1">
                                <a:solidFill>
                                  <a:schemeClr val="dk1"/>
                                </a:solidFill>
                                <a:latin typeface="Cambria Math" panose="02040503050406030204" pitchFamily="18" charset="0"/>
                                <a:ea typeface="微软雅黑" panose="020B0503020204020204" pitchFamily="34" charset="-122"/>
                              </a:rPr>
                            </m:ctrlPr>
                          </m:fPr>
                          <m:num>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𝑞</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𝐷</m:t>
                            </m:r>
                            <m:r>
                              <a:rPr lang="en-US" altLang="zh-CN">
                                <a:solidFill>
                                  <a:schemeClr val="dk1"/>
                                </a:solidFill>
                                <a:latin typeface="Cambria Math" panose="02040503050406030204" pitchFamily="18" charset="0"/>
                                <a:ea typeface="微软雅黑" panose="020B0503020204020204" pitchFamily="34" charset="-122"/>
                              </a:rPr>
                              <m:t>,</m:t>
                            </m:r>
                            <m:r>
                              <a:rPr lang="en-US" altLang="zh-CN">
                                <a:solidFill>
                                  <a:schemeClr val="dk1"/>
                                </a:solidFill>
                                <a:latin typeface="Cambria Math" panose="02040503050406030204" pitchFamily="18" charset="0"/>
                                <a:ea typeface="微软雅黑" panose="020B0503020204020204" pitchFamily="34" charset="-122"/>
                              </a:rPr>
                              <m:t>𝑟</m:t>
                            </m:r>
                            <m:r>
                              <a:rPr lang="en-US" altLang="zh-CN">
                                <a:solidFill>
                                  <a:schemeClr val="dk1"/>
                                </a:solidFill>
                                <a:latin typeface="Cambria Math" panose="02040503050406030204" pitchFamily="18" charset="0"/>
                                <a:ea typeface="微软雅黑" panose="020B0503020204020204" pitchFamily="34" charset="-122"/>
                              </a:rPr>
                              <m:t>)</m:t>
                            </m:r>
                          </m:num>
                          <m:den>
                            <m:r>
                              <a:rPr lang="en-US" altLang="zh-CN">
                                <a:solidFill>
                                  <a:schemeClr val="dk1"/>
                                </a:solidFill>
                                <a:latin typeface="Cambria Math" panose="02040503050406030204" pitchFamily="18" charset="0"/>
                                <a:ea typeface="微软雅黑" panose="020B0503020204020204" pitchFamily="34" charset="-122"/>
                              </a:rPr>
                              <m:t>2</m:t>
                            </m:r>
                            <m:r>
                              <m:rPr>
                                <m:sty m:val="p"/>
                              </m:rPr>
                              <a:rPr lang="en-US" altLang="zh-CN">
                                <a:solidFill>
                                  <a:schemeClr val="dk1"/>
                                </a:solidFill>
                                <a:latin typeface="Cambria Math" panose="02040503050406030204" pitchFamily="18" charset="0"/>
                                <a:ea typeface="微软雅黑" panose="020B0503020204020204" pitchFamily="34" charset="-122"/>
                              </a:rPr>
                              <m:t>Δ</m:t>
                            </m:r>
                            <m:r>
                              <a:rPr lang="en-US" altLang="zh-CN">
                                <a:solidFill>
                                  <a:schemeClr val="dk1"/>
                                </a:solidFill>
                                <a:latin typeface="Cambria Math" panose="02040503050406030204" pitchFamily="18" charset="0"/>
                                <a:ea typeface="微软雅黑" panose="020B0503020204020204" pitchFamily="34" charset="-122"/>
                              </a:rPr>
                              <m:t>𝑞</m:t>
                            </m:r>
                          </m:den>
                        </m:f>
                      </m:e>
                    </m:d>
                  </m:oMath>
                </a14:m>
                <a:r>
                  <a:rPr lang="zh-CN" altLang="en-US" dirty="0">
                    <a:solidFill>
                      <a:schemeClr val="dk1"/>
                    </a:solidFill>
                    <a:latin typeface="微软雅黑" panose="020B0503020204020204" pitchFamily="34" charset="-122"/>
                    <a:ea typeface="微软雅黑" panose="020B0503020204020204" pitchFamily="34" charset="-122"/>
                  </a:rPr>
                  <a:t>并归一化。</a:t>
                </a:r>
                <a:endParaRPr lang="zh-CN"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9" name="矩形 8">
                <a:extLst>
                  <a:ext uri="{FF2B5EF4-FFF2-40B4-BE49-F238E27FC236}">
                    <a16:creationId xmlns:a16="http://schemas.microsoft.com/office/drawing/2014/main" id="{5A542DF3-A178-46C2-9159-E2C002A50FBC}"/>
                  </a:ext>
                </a:extLst>
              </p:cNvPr>
              <p:cNvSpPr>
                <a:spLocks noRot="1" noChangeAspect="1" noMove="1" noResize="1" noEditPoints="1" noAdjustHandles="1" noChangeArrowheads="1" noChangeShapeType="1" noTextEdit="1"/>
              </p:cNvSpPr>
              <p:nvPr/>
            </p:nvSpPr>
            <p:spPr>
              <a:xfrm>
                <a:off x="668459" y="1623774"/>
                <a:ext cx="9487959" cy="1694182"/>
              </a:xfrm>
              <a:prstGeom prst="rect">
                <a:avLst/>
              </a:prstGeom>
              <a:blipFill>
                <a:blip r:embed="rId6"/>
                <a:stretch>
                  <a:fillRect l="-578" t="-179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7CE7050-37C0-4CE7-A95B-6BBF0C9C49CE}"/>
              </a:ext>
            </a:extLst>
          </p:cNvPr>
          <p:cNvSpPr txBox="1"/>
          <p:nvPr/>
        </p:nvSpPr>
        <p:spPr>
          <a:xfrm>
            <a:off x="240624" y="5838568"/>
            <a:ext cx="6097314" cy="369332"/>
          </a:xfrm>
          <a:prstGeom prst="rect">
            <a:avLst/>
          </a:prstGeom>
          <a:noFill/>
        </p:spPr>
        <p:txBody>
          <a:bodyPr wrap="square">
            <a:spAutoFit/>
          </a:bodyPr>
          <a:lstStyle/>
          <a:p>
            <a:pPr indent="266700" algn="ctr"/>
            <a:r>
              <a:rPr lang="zh-CN" altLang="zh-CN" dirty="0">
                <a:solidFill>
                  <a:schemeClr val="dk1"/>
                </a:solidFill>
                <a:latin typeface="微软雅黑" panose="020B0503020204020204" pitchFamily="34" charset="-122"/>
                <a:ea typeface="微软雅黑" panose="020B0503020204020204" pitchFamily="34" charset="-122"/>
              </a:rPr>
              <a:t>表</a:t>
            </a:r>
            <a:r>
              <a:rPr lang="en-US" altLang="zh-CN" dirty="0">
                <a:solidFill>
                  <a:schemeClr val="dk1"/>
                </a:solidFill>
                <a:latin typeface="微软雅黑" panose="020B0503020204020204" pitchFamily="34" charset="-122"/>
                <a:ea typeface="微软雅黑" panose="020B0503020204020204" pitchFamily="34" charset="-122"/>
              </a:rPr>
              <a:t>5.8 </a:t>
            </a:r>
            <a:r>
              <a:rPr lang="zh-CN" altLang="zh-CN" dirty="0">
                <a:solidFill>
                  <a:schemeClr val="dk1"/>
                </a:solidFill>
                <a:latin typeface="微软雅黑" panose="020B0503020204020204" pitchFamily="34" charset="-122"/>
                <a:ea typeface="微软雅黑" panose="020B0503020204020204" pitchFamily="34" charset="-122"/>
              </a:rPr>
              <a:t>指数机制下对得病人数最多的疾病的查询</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4ADB44E-6332-4A2B-9E45-3F5A34939BB0}"/>
                  </a:ext>
                </a:extLst>
              </p:cNvPr>
              <p:cNvSpPr/>
              <p:nvPr/>
            </p:nvSpPr>
            <p:spPr>
              <a:xfrm>
                <a:off x="7432970" y="3318638"/>
                <a:ext cx="4315684" cy="2031325"/>
              </a:xfrm>
              <a:prstGeom prst="rect">
                <a:avLst/>
              </a:prstGeom>
            </p:spPr>
            <p:txBody>
              <a:bodyPr wrap="square">
                <a:spAutoFit/>
              </a:bodyPr>
              <a:lstStyle/>
              <a:p>
                <a:pPr marL="285750" indent="-285750">
                  <a:buFont typeface="Wingdings" panose="05000000000000000000" pitchFamily="2" charset="2"/>
                  <a:buChar char="p"/>
                  <a:defRPr/>
                </a:pPr>
                <a:r>
                  <a:rPr lang="zh-CN" altLang="zh-CN" dirty="0">
                    <a:solidFill>
                      <a:schemeClr val="dk1"/>
                    </a:solidFill>
                    <a:latin typeface="微软雅黑" panose="020B0503020204020204" pitchFamily="34" charset="-122"/>
                    <a:ea typeface="微软雅黑" panose="020B0503020204020204" pitchFamily="34" charset="-122"/>
                  </a:rPr>
                  <a:t>当</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r>
                      <a:rPr lang="en-US" altLang="zh-CN">
                        <a:solidFill>
                          <a:schemeClr val="dk1"/>
                        </a:solidFill>
                        <a:latin typeface="Cambria Math" panose="02040503050406030204" pitchFamily="18" charset="0"/>
                        <a:ea typeface="微软雅黑" panose="020B0503020204020204" pitchFamily="34" charset="-122"/>
                      </a:rPr>
                      <m:t>=0</m:t>
                    </m:r>
                  </m:oMath>
                </a14:m>
                <a:r>
                  <a:rPr lang="zh-CN" altLang="zh-CN" dirty="0">
                    <a:solidFill>
                      <a:schemeClr val="dk1"/>
                    </a:solidFill>
                    <a:latin typeface="微软雅黑" panose="020B0503020204020204" pitchFamily="34" charset="-122"/>
                    <a:ea typeface="微软雅黑" panose="020B0503020204020204" pitchFamily="34" charset="-122"/>
                  </a:rPr>
                  <a:t>时，各选项输出的概率相同，此时能够对数据提供完全的隐私保护，但是数据的可用性</a:t>
                </a:r>
                <a:r>
                  <a:rPr lang="en-US" altLang="zh-CN" dirty="0">
                    <a:solidFill>
                      <a:schemeClr val="dk1"/>
                    </a:solidFill>
                    <a:latin typeface="微软雅黑" panose="020B0503020204020204" pitchFamily="34" charset="-122"/>
                    <a:ea typeface="微软雅黑" panose="020B0503020204020204" pitchFamily="34" charset="-122"/>
                  </a:rPr>
                  <a:t>0</a:t>
                </a:r>
                <a:r>
                  <a:rPr lang="zh-CN" altLang="en-US" dirty="0">
                    <a:solidFill>
                      <a:schemeClr val="dk1"/>
                    </a:solidFill>
                    <a:latin typeface="微软雅黑" panose="020B0503020204020204" pitchFamily="34" charset="-122"/>
                    <a:ea typeface="微软雅黑" panose="020B0503020204020204" pitchFamily="34" charset="-122"/>
                  </a:rPr>
                  <a:t>；</a:t>
                </a:r>
                <a:endParaRPr lang="zh-CN" altLang="zh-CN" dirty="0">
                  <a:solidFill>
                    <a:schemeClr val="dk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defRPr/>
                </a:pPr>
                <a:r>
                  <a:rPr lang="zh-CN" altLang="zh-CN" dirty="0">
                    <a:solidFill>
                      <a:schemeClr val="dk1"/>
                    </a:solidFill>
                    <a:latin typeface="微软雅黑" panose="020B0503020204020204" pitchFamily="34" charset="-122"/>
                    <a:ea typeface="微软雅黑" panose="020B0503020204020204" pitchFamily="34" charset="-122"/>
                  </a:rPr>
                  <a:t>当</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oMath>
                </a14:m>
                <a:r>
                  <a:rPr lang="zh-CN" altLang="zh-CN" dirty="0">
                    <a:solidFill>
                      <a:schemeClr val="dk1"/>
                    </a:solidFill>
                    <a:latin typeface="微软雅黑" panose="020B0503020204020204" pitchFamily="34" charset="-122"/>
                    <a:ea typeface="微软雅黑" panose="020B0503020204020204" pitchFamily="34" charset="-122"/>
                  </a:rPr>
                  <a:t>较小时，各选项在可用性上的差异被抑制，被输出的概率趋于相同</a:t>
                </a:r>
                <a:r>
                  <a:rPr lang="zh-CN" altLang="en-US"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zh-CN" dirty="0">
                    <a:solidFill>
                      <a:schemeClr val="dk1"/>
                    </a:solidFill>
                    <a:latin typeface="微软雅黑" panose="020B0503020204020204" pitchFamily="34" charset="-122"/>
                    <a:ea typeface="微软雅黑" panose="020B0503020204020204" pitchFamily="34" charset="-122"/>
                  </a:rPr>
                  <a:t>隐私预算</a:t>
                </a:r>
                <a14:m>
                  <m:oMath xmlns:m="http://schemas.openxmlformats.org/officeDocument/2006/math">
                    <m:r>
                      <a:rPr lang="en-US" altLang="zh-CN">
                        <a:solidFill>
                          <a:schemeClr val="dk1"/>
                        </a:solidFill>
                        <a:latin typeface="Cambria Math" panose="02040503050406030204" pitchFamily="18" charset="0"/>
                        <a:ea typeface="微软雅黑" panose="020B0503020204020204" pitchFamily="34" charset="-122"/>
                      </a:rPr>
                      <m:t>𝜀</m:t>
                    </m:r>
                  </m:oMath>
                </a14:m>
                <a:r>
                  <a:rPr lang="zh-CN" altLang="zh-CN" dirty="0">
                    <a:solidFill>
                      <a:schemeClr val="dk1"/>
                    </a:solidFill>
                    <a:latin typeface="微软雅黑" panose="020B0503020204020204" pitchFamily="34" charset="-122"/>
                    <a:ea typeface="微软雅黑" panose="020B0503020204020204" pitchFamily="34" charset="-122"/>
                  </a:rPr>
                  <a:t>增大，可用性最好的选项被输出的概率不断增大</a:t>
                </a:r>
                <a:r>
                  <a:rPr lang="zh-CN" altLang="en-US" dirty="0">
                    <a:solidFill>
                      <a:schemeClr val="dk1"/>
                    </a:solidFill>
                    <a:latin typeface="微软雅黑" panose="020B0503020204020204" pitchFamily="34" charset="-122"/>
                    <a:ea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endParaRPr>
              </a:p>
            </p:txBody>
          </p:sp>
        </mc:Choice>
        <mc:Fallback xmlns="">
          <p:sp>
            <p:nvSpPr>
              <p:cNvPr id="12" name="矩形 11">
                <a:extLst>
                  <a:ext uri="{FF2B5EF4-FFF2-40B4-BE49-F238E27FC236}">
                    <a16:creationId xmlns:a16="http://schemas.microsoft.com/office/drawing/2014/main" id="{14ADB44E-6332-4A2B-9E45-3F5A34939BB0}"/>
                  </a:ext>
                </a:extLst>
              </p:cNvPr>
              <p:cNvSpPr>
                <a:spLocks noRot="1" noChangeAspect="1" noMove="1" noResize="1" noEditPoints="1" noAdjustHandles="1" noChangeArrowheads="1" noChangeShapeType="1" noTextEdit="1"/>
              </p:cNvSpPr>
              <p:nvPr/>
            </p:nvSpPr>
            <p:spPr>
              <a:xfrm>
                <a:off x="7432970" y="3318638"/>
                <a:ext cx="4315684" cy="2031325"/>
              </a:xfrm>
              <a:prstGeom prst="rect">
                <a:avLst/>
              </a:prstGeom>
              <a:blipFill>
                <a:blip r:embed="rId7"/>
                <a:stretch>
                  <a:fillRect l="-847" t="-1497" r="-2119" b="-3593"/>
                </a:stretch>
              </a:blipFill>
            </p:spPr>
            <p:txBody>
              <a:bodyPr/>
              <a:lstStyle/>
              <a:p>
                <a:r>
                  <a:rPr lang="zh-CN" altLang="en-US">
                    <a:noFill/>
                  </a:rPr>
                  <a:t> </a:t>
                </a:r>
              </a:p>
            </p:txBody>
          </p:sp>
        </mc:Fallback>
      </mc:AlternateContent>
      <p:sp>
        <p:nvSpPr>
          <p:cNvPr id="14" name="箭头: 下 13">
            <a:extLst>
              <a:ext uri="{FF2B5EF4-FFF2-40B4-BE49-F238E27FC236}">
                <a16:creationId xmlns:a16="http://schemas.microsoft.com/office/drawing/2014/main" id="{3DC2AC49-B67D-48CC-8C5A-8F0EDA2E8D36}"/>
              </a:ext>
            </a:extLst>
          </p:cNvPr>
          <p:cNvSpPr/>
          <p:nvPr/>
        </p:nvSpPr>
        <p:spPr>
          <a:xfrm>
            <a:off x="9379145" y="5349963"/>
            <a:ext cx="423333" cy="457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A560307-C9D6-4826-ACFE-EC8A987A7AAA}"/>
              </a:ext>
            </a:extLst>
          </p:cNvPr>
          <p:cNvSpPr/>
          <p:nvPr/>
        </p:nvSpPr>
        <p:spPr>
          <a:xfrm>
            <a:off x="7432970" y="5842123"/>
            <a:ext cx="4315684" cy="646331"/>
          </a:xfrm>
          <a:prstGeom prst="rect">
            <a:avLst/>
          </a:prstGeom>
        </p:spPr>
        <p:txBody>
          <a:bodyPr wrap="square">
            <a:spAutoFit/>
          </a:bodyPr>
          <a:lstStyle/>
          <a:p>
            <a:pPr lvl="0">
              <a:defRPr/>
            </a:pPr>
            <a:r>
              <a:rPr lang="zh-CN" altLang="zh-CN" dirty="0">
                <a:solidFill>
                  <a:schemeClr val="dk1"/>
                </a:solidFill>
                <a:latin typeface="微软雅黑" panose="020B0503020204020204" pitchFamily="34" charset="-122"/>
                <a:ea typeface="微软雅黑" panose="020B0503020204020204" pitchFamily="34" charset="-122"/>
              </a:rPr>
              <a:t>隐私预算和数据可用性成正比，和对数据的隐私保护程度成反比。</a:t>
            </a:r>
          </a:p>
        </p:txBody>
      </p:sp>
    </p:spTree>
    <p:extLst>
      <p:ext uri="{BB962C8B-B14F-4D97-AF65-F5344CB8AC3E}">
        <p14:creationId xmlns:p14="http://schemas.microsoft.com/office/powerpoint/2010/main" val="6775710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 同态加密</a:t>
            </a:r>
          </a:p>
        </p:txBody>
      </p:sp>
      <p:sp>
        <p:nvSpPr>
          <p:cNvPr id="3" name="文本框 2"/>
          <p:cNvSpPr txBox="1"/>
          <p:nvPr/>
        </p:nvSpPr>
        <p:spPr>
          <a:xfrm>
            <a:off x="2289492" y="2866178"/>
            <a:ext cx="7613015" cy="1753235"/>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       同态加密技术（Homomorphic Cryptosystem, HC）是指使用拥有同态性质的加密算法的隐私保护技术。它依赖于密码学原理，使在密文上进行的特定形式的代数运算得到的结果仍是加密的结果，即能够将密文上的操作直接映射到明文上，将计算后解密等价于先解密后计算。</a:t>
            </a:r>
          </a:p>
          <a:p>
            <a:pPr algn="l"/>
            <a:r>
              <a:rPr lang="en-US" altLang="zh-CN" dirty="0">
                <a:latin typeface="微软雅黑" panose="020B0503020204020204" pitchFamily="34" charset="-122"/>
                <a:ea typeface="微软雅黑" panose="020B0503020204020204" pitchFamily="34" charset="-122"/>
              </a:rPr>
              <a:t>       本节先介绍了同态加密技术的基础知识，然后分别介绍了半同态加密中的加法同态加密和乘法同态加密，最后介绍了全同态加密。</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10" name="矩形 9">
            <a:extLst>
              <a:ext uri="{FF2B5EF4-FFF2-40B4-BE49-F238E27FC236}">
                <a16:creationId xmlns:a16="http://schemas.microsoft.com/office/drawing/2014/main" id="{59F1FDC6-20EB-4DEF-9E90-01AB7A07F6C6}"/>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同态加密的提出</a:t>
            </a:r>
          </a:p>
        </p:txBody>
      </p:sp>
      <p:grpSp>
        <p:nvGrpSpPr>
          <p:cNvPr id="6" name="组合 5">
            <a:extLst>
              <a:ext uri="{FF2B5EF4-FFF2-40B4-BE49-F238E27FC236}">
                <a16:creationId xmlns:a16="http://schemas.microsoft.com/office/drawing/2014/main" id="{6FED87C5-0206-4F3F-AF81-B9BEA22CA80C}"/>
              </a:ext>
            </a:extLst>
          </p:cNvPr>
          <p:cNvGrpSpPr/>
          <p:nvPr/>
        </p:nvGrpSpPr>
        <p:grpSpPr>
          <a:xfrm>
            <a:off x="2998694" y="3177139"/>
            <a:ext cx="8438600" cy="1066800"/>
            <a:chOff x="-1820156" y="1950968"/>
            <a:chExt cx="8438600" cy="1066800"/>
          </a:xfrm>
        </p:grpSpPr>
        <p:sp>
          <p:nvSpPr>
            <p:cNvPr id="7" name="圆角矩形 4">
              <a:extLst>
                <a:ext uri="{FF2B5EF4-FFF2-40B4-BE49-F238E27FC236}">
                  <a16:creationId xmlns:a16="http://schemas.microsoft.com/office/drawing/2014/main" id="{8975A238-0A5B-4BE8-B636-7F6027CB0796}"/>
                </a:ext>
              </a:extLst>
            </p:cNvPr>
            <p:cNvSpPr/>
            <p:nvPr/>
          </p:nvSpPr>
          <p:spPr>
            <a:xfrm>
              <a:off x="-1820156" y="1950968"/>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加密</a:t>
              </a:r>
            </a:p>
          </p:txBody>
        </p:sp>
        <p:sp>
          <p:nvSpPr>
            <p:cNvPr id="11" name="圆角矩形 25">
              <a:extLst>
                <a:ext uri="{FF2B5EF4-FFF2-40B4-BE49-F238E27FC236}">
                  <a16:creationId xmlns:a16="http://schemas.microsoft.com/office/drawing/2014/main" id="{5C0529A3-77ED-4561-BBF0-6B88C0DC325F}"/>
                </a:ext>
              </a:extLst>
            </p:cNvPr>
            <p:cNvSpPr/>
            <p:nvPr/>
          </p:nvSpPr>
          <p:spPr>
            <a:xfrm>
              <a:off x="5457936" y="1950968"/>
              <a:ext cx="1160508"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接收方</a:t>
              </a:r>
            </a:p>
          </p:txBody>
        </p:sp>
      </p:grpSp>
      <p:sp>
        <p:nvSpPr>
          <p:cNvPr id="12" name="圆角矩形 25">
            <a:extLst>
              <a:ext uri="{FF2B5EF4-FFF2-40B4-BE49-F238E27FC236}">
                <a16:creationId xmlns:a16="http://schemas.microsoft.com/office/drawing/2014/main" id="{5191E18B-0FAB-410C-A3D3-95D66E4B1DC8}"/>
              </a:ext>
            </a:extLst>
          </p:cNvPr>
          <p:cNvSpPr/>
          <p:nvPr/>
        </p:nvSpPr>
        <p:spPr>
          <a:xfrm>
            <a:off x="698541" y="3177139"/>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发送方</a:t>
            </a:r>
          </a:p>
        </p:txBody>
      </p:sp>
      <p:sp>
        <p:nvSpPr>
          <p:cNvPr id="14" name="圆角矩形 4">
            <a:extLst>
              <a:ext uri="{FF2B5EF4-FFF2-40B4-BE49-F238E27FC236}">
                <a16:creationId xmlns:a16="http://schemas.microsoft.com/office/drawing/2014/main" id="{87615116-31C8-48D8-BC98-D3D911DFE196}"/>
              </a:ext>
            </a:extLst>
          </p:cNvPr>
          <p:cNvSpPr/>
          <p:nvPr/>
        </p:nvSpPr>
        <p:spPr>
          <a:xfrm>
            <a:off x="6842478" y="3167071"/>
            <a:ext cx="2362200"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解密</a:t>
            </a:r>
          </a:p>
        </p:txBody>
      </p:sp>
      <p:cxnSp>
        <p:nvCxnSpPr>
          <p:cNvPr id="5" name="直接箭头连接符 4">
            <a:extLst>
              <a:ext uri="{FF2B5EF4-FFF2-40B4-BE49-F238E27FC236}">
                <a16:creationId xmlns:a16="http://schemas.microsoft.com/office/drawing/2014/main" id="{49A71C79-DACC-4D54-BFC4-BC7CFDEBD619}"/>
              </a:ext>
            </a:extLst>
          </p:cNvPr>
          <p:cNvCxnSpPr>
            <a:cxnSpLocks/>
            <a:stCxn id="12" idx="3"/>
            <a:endCxn id="7" idx="1"/>
          </p:cNvCxnSpPr>
          <p:nvPr/>
        </p:nvCxnSpPr>
        <p:spPr>
          <a:xfrm>
            <a:off x="1911218" y="3710539"/>
            <a:ext cx="10874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文本框 17">
            <a:extLst>
              <a:ext uri="{FF2B5EF4-FFF2-40B4-BE49-F238E27FC236}">
                <a16:creationId xmlns:a16="http://schemas.microsoft.com/office/drawing/2014/main" id="{4CDA47E6-4154-49F6-A3F5-F9A81B3EADE2}"/>
              </a:ext>
            </a:extLst>
          </p:cNvPr>
          <p:cNvSpPr txBox="1"/>
          <p:nvPr/>
        </p:nvSpPr>
        <p:spPr>
          <a:xfrm>
            <a:off x="2089964" y="3293536"/>
            <a:ext cx="72998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明文</a:t>
            </a:r>
          </a:p>
        </p:txBody>
      </p:sp>
      <p:cxnSp>
        <p:nvCxnSpPr>
          <p:cNvPr id="19" name="直接箭头连接符 18">
            <a:extLst>
              <a:ext uri="{FF2B5EF4-FFF2-40B4-BE49-F238E27FC236}">
                <a16:creationId xmlns:a16="http://schemas.microsoft.com/office/drawing/2014/main" id="{59E87267-2896-4D72-BC12-D0FB7B0595C0}"/>
              </a:ext>
            </a:extLst>
          </p:cNvPr>
          <p:cNvCxnSpPr>
            <a:cxnSpLocks/>
          </p:cNvCxnSpPr>
          <p:nvPr/>
        </p:nvCxnSpPr>
        <p:spPr>
          <a:xfrm>
            <a:off x="4120150" y="2490454"/>
            <a:ext cx="0" cy="6866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 name="文本框 20">
            <a:extLst>
              <a:ext uri="{FF2B5EF4-FFF2-40B4-BE49-F238E27FC236}">
                <a16:creationId xmlns:a16="http://schemas.microsoft.com/office/drawing/2014/main" id="{ABB364A6-811A-4C4A-B43E-3736AA9AF60C}"/>
              </a:ext>
            </a:extLst>
          </p:cNvPr>
          <p:cNvSpPr txBox="1"/>
          <p:nvPr/>
        </p:nvSpPr>
        <p:spPr>
          <a:xfrm>
            <a:off x="3561063" y="2098769"/>
            <a:ext cx="123746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加密密钥</a:t>
            </a:r>
          </a:p>
        </p:txBody>
      </p:sp>
      <p:cxnSp>
        <p:nvCxnSpPr>
          <p:cNvPr id="22" name="直接箭头连接符 21">
            <a:extLst>
              <a:ext uri="{FF2B5EF4-FFF2-40B4-BE49-F238E27FC236}">
                <a16:creationId xmlns:a16="http://schemas.microsoft.com/office/drawing/2014/main" id="{2D5E358E-43CF-4DC2-A490-91A548DC803B}"/>
              </a:ext>
            </a:extLst>
          </p:cNvPr>
          <p:cNvCxnSpPr>
            <a:cxnSpLocks/>
            <a:endCxn id="14" idx="1"/>
          </p:cNvCxnSpPr>
          <p:nvPr/>
        </p:nvCxnSpPr>
        <p:spPr>
          <a:xfrm flipV="1">
            <a:off x="5360894" y="3700471"/>
            <a:ext cx="1481584" cy="100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文本框 23">
            <a:extLst>
              <a:ext uri="{FF2B5EF4-FFF2-40B4-BE49-F238E27FC236}">
                <a16:creationId xmlns:a16="http://schemas.microsoft.com/office/drawing/2014/main" id="{5F7092EE-7325-45B7-AA1F-2998A981C79E}"/>
              </a:ext>
            </a:extLst>
          </p:cNvPr>
          <p:cNvSpPr txBox="1"/>
          <p:nvPr/>
        </p:nvSpPr>
        <p:spPr>
          <a:xfrm>
            <a:off x="5723231" y="3293536"/>
            <a:ext cx="72998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密文</a:t>
            </a:r>
          </a:p>
        </p:txBody>
      </p:sp>
      <p:cxnSp>
        <p:nvCxnSpPr>
          <p:cNvPr id="25" name="直接箭头连接符 24">
            <a:extLst>
              <a:ext uri="{FF2B5EF4-FFF2-40B4-BE49-F238E27FC236}">
                <a16:creationId xmlns:a16="http://schemas.microsoft.com/office/drawing/2014/main" id="{649D0BE4-839C-4095-9AAA-F34164235BFB}"/>
              </a:ext>
            </a:extLst>
          </p:cNvPr>
          <p:cNvCxnSpPr>
            <a:cxnSpLocks/>
          </p:cNvCxnSpPr>
          <p:nvPr/>
        </p:nvCxnSpPr>
        <p:spPr>
          <a:xfrm>
            <a:off x="7977306" y="2483371"/>
            <a:ext cx="0" cy="68668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文本框 25">
            <a:extLst>
              <a:ext uri="{FF2B5EF4-FFF2-40B4-BE49-F238E27FC236}">
                <a16:creationId xmlns:a16="http://schemas.microsoft.com/office/drawing/2014/main" id="{0E6F1CCE-6647-4641-BBAD-52B26F84E0A7}"/>
              </a:ext>
            </a:extLst>
          </p:cNvPr>
          <p:cNvSpPr txBox="1"/>
          <p:nvPr/>
        </p:nvSpPr>
        <p:spPr>
          <a:xfrm>
            <a:off x="7418219" y="2107054"/>
            <a:ext cx="123746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解密密钥</a:t>
            </a:r>
          </a:p>
        </p:txBody>
      </p:sp>
      <p:cxnSp>
        <p:nvCxnSpPr>
          <p:cNvPr id="27" name="直接箭头连接符 26">
            <a:extLst>
              <a:ext uri="{FF2B5EF4-FFF2-40B4-BE49-F238E27FC236}">
                <a16:creationId xmlns:a16="http://schemas.microsoft.com/office/drawing/2014/main" id="{C33E67B4-F088-45AE-9EAA-5D6606DCA690}"/>
              </a:ext>
            </a:extLst>
          </p:cNvPr>
          <p:cNvCxnSpPr>
            <a:cxnSpLocks/>
          </p:cNvCxnSpPr>
          <p:nvPr/>
        </p:nvCxnSpPr>
        <p:spPr>
          <a:xfrm>
            <a:off x="9180971" y="3678273"/>
            <a:ext cx="10874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8" name="文本框 27">
            <a:extLst>
              <a:ext uri="{FF2B5EF4-FFF2-40B4-BE49-F238E27FC236}">
                <a16:creationId xmlns:a16="http://schemas.microsoft.com/office/drawing/2014/main" id="{02C5099B-C9E3-4E16-92AA-0034E496E012}"/>
              </a:ext>
            </a:extLst>
          </p:cNvPr>
          <p:cNvSpPr txBox="1"/>
          <p:nvPr/>
        </p:nvSpPr>
        <p:spPr>
          <a:xfrm>
            <a:off x="9359717" y="3261270"/>
            <a:ext cx="72998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明文</a:t>
            </a:r>
          </a:p>
        </p:txBody>
      </p:sp>
      <p:sp>
        <p:nvSpPr>
          <p:cNvPr id="29" name="矩形 28">
            <a:extLst>
              <a:ext uri="{FF2B5EF4-FFF2-40B4-BE49-F238E27FC236}">
                <a16:creationId xmlns:a16="http://schemas.microsoft.com/office/drawing/2014/main" id="{8A20C13F-4930-40DC-B7EF-3A7700C28FDA}"/>
              </a:ext>
            </a:extLst>
          </p:cNvPr>
          <p:cNvSpPr/>
          <p:nvPr/>
        </p:nvSpPr>
        <p:spPr>
          <a:xfrm>
            <a:off x="1137061" y="4687514"/>
            <a:ext cx="9487959" cy="120032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latin typeface="微软雅黑" panose="020B0503020204020204" pitchFamily="34" charset="-122"/>
                <a:ea typeface="微软雅黑" panose="020B0503020204020204" pitchFamily="34" charset="-122"/>
              </a:rPr>
              <a:t>数据在加密之后如果想要对数据进行运算，就必须要对密文进行解密，增加了不安全因素；</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利用同态加密来保护数据的私密性，这个概念最早是由</a:t>
            </a:r>
            <a:r>
              <a:rPr lang="en-US" altLang="zh-CN" dirty="0" err="1">
                <a:latin typeface="微软雅黑" panose="020B0503020204020204" pitchFamily="34" charset="-122"/>
                <a:ea typeface="微软雅黑" panose="020B0503020204020204" pitchFamily="34" charset="-122"/>
              </a:rPr>
              <a:t>Rivest</a:t>
            </a:r>
            <a:r>
              <a:rPr lang="zh-CN" altLang="en-US" dirty="0">
                <a:latin typeface="微软雅黑" panose="020B0503020204020204" pitchFamily="34" charset="-122"/>
                <a:ea typeface="微软雅黑" panose="020B0503020204020204" pitchFamily="34" charset="-122"/>
              </a:rPr>
              <a:t>等人在</a:t>
            </a:r>
            <a:r>
              <a:rPr lang="en-US" altLang="zh-CN" dirty="0">
                <a:latin typeface="微软雅黑" panose="020B0503020204020204" pitchFamily="34" charset="-122"/>
                <a:ea typeface="微软雅黑" panose="020B0503020204020204" pitchFamily="34" charset="-122"/>
              </a:rPr>
              <a:t>1978</a:t>
            </a:r>
            <a:r>
              <a:rPr lang="zh-CN" altLang="en-US" dirty="0">
                <a:latin typeface="微软雅黑" panose="020B0503020204020204" pitchFamily="34" charset="-122"/>
                <a:ea typeface="微软雅黑" panose="020B0503020204020204" pitchFamily="34" charset="-122"/>
              </a:rPr>
              <a:t>年提出的，其思想为能够对密文直接进行操作，并且计算结果的解密值与对应明文的计算结果相同。</a:t>
            </a:r>
            <a:endParaRPr lang="en-US" altLang="zh-CN"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97CDD644-9785-46AB-BD1F-176D206C81D0}"/>
              </a:ext>
            </a:extLst>
          </p:cNvPr>
          <p:cNvSpPr txBox="1"/>
          <p:nvPr/>
        </p:nvSpPr>
        <p:spPr>
          <a:xfrm>
            <a:off x="1415022" y="6003535"/>
            <a:ext cx="9682025"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第一个全同态加密构造者</a:t>
            </a:r>
            <a:r>
              <a:rPr lang="en-US" altLang="zh-CN" dirty="0">
                <a:latin typeface="微软雅黑" panose="020B0503020204020204" pitchFamily="34" charset="-122"/>
                <a:ea typeface="微软雅黑" panose="020B0503020204020204" pitchFamily="34" charset="-122"/>
              </a:rPr>
              <a:t>Gentry</a:t>
            </a:r>
            <a:r>
              <a:rPr lang="zh-CN" altLang="en-US" dirty="0">
                <a:latin typeface="微软雅黑" panose="020B0503020204020204" pitchFamily="34" charset="-122"/>
                <a:ea typeface="微软雅黑" panose="020B0503020204020204" pitchFamily="34" charset="-122"/>
              </a:rPr>
              <a:t>给出的直观定义为：</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A way to delegate processing of your data, without giving away access to it.</a:t>
            </a:r>
            <a:endParaRPr lang="zh-CN" altLang="en-US"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61182FC8-7D7F-4E38-A36C-347204755017}"/>
              </a:ext>
            </a:extLst>
          </p:cNvPr>
          <p:cNvSpPr/>
          <p:nvPr/>
        </p:nvSpPr>
        <p:spPr>
          <a:xfrm>
            <a:off x="761949" y="1757255"/>
            <a:ext cx="2656030" cy="36933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dirty="0">
                <a:latin typeface="微软雅黑" panose="020B0503020204020204" pitchFamily="34" charset="-122"/>
                <a:ea typeface="微软雅黑" panose="020B0503020204020204" pitchFamily="34" charset="-122"/>
              </a:rPr>
              <a:t>加密及解密的简要过程：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9271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9" name="矩形 8">
            <a:extLst>
              <a:ext uri="{FF2B5EF4-FFF2-40B4-BE49-F238E27FC236}">
                <a16:creationId xmlns:a16="http://schemas.microsoft.com/office/drawing/2014/main" id="{6062019F-3F6B-444F-B9C1-0BA40A5E0AD3}"/>
              </a:ext>
            </a:extLst>
          </p:cNvPr>
          <p:cNvSpPr/>
          <p:nvPr/>
        </p:nvSpPr>
        <p:spPr>
          <a:xfrm>
            <a:off x="1131375" y="2240795"/>
            <a:ext cx="9487959" cy="369331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latin typeface="微软雅黑" panose="020B0503020204020204" pitchFamily="34" charset="-122"/>
                <a:ea typeface="微软雅黑" panose="020B0503020204020204" pitchFamily="34" charset="-122"/>
              </a:rPr>
              <a:t>同态加密包括半同态加密、浅同态加密和全同态加密，</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r>
              <a:rPr lang="zh-CN" altLang="en-US" dirty="0">
                <a:latin typeface="微软雅黑" panose="020B0503020204020204" pitchFamily="34" charset="-122"/>
                <a:ea typeface="微软雅黑" panose="020B0503020204020204" pitchFamily="34" charset="-122"/>
              </a:rPr>
              <a:t>    半同态加密：仅支持加法同态（或乘法同态）的加密体制；</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r>
              <a:rPr lang="zh-CN" altLang="en-US" dirty="0">
                <a:latin typeface="微软雅黑" panose="020B0503020204020204" pitchFamily="34" charset="-122"/>
                <a:ea typeface="微软雅黑" panose="020B0503020204020204" pitchFamily="34" charset="-122"/>
              </a:rPr>
              <a:t>    浅同态加密：同时满足加同态和乘同态性质，只能进行有限次的加和乘运算；</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全同态加密：同时满足加同态和乘同态性质，可以进行任意多次加和乘运算。</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latin typeface="微软雅黑" panose="020B0503020204020204" pitchFamily="34" charset="-122"/>
                <a:ea typeface="微软雅黑" panose="020B0503020204020204" pitchFamily="34" charset="-122"/>
              </a:rPr>
              <a:t>国内外经过</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年的研究，不断提出新的加密方案，并逐渐应用于实际中。在很长的一段时间内，对同态加密的研究只停留在单独支持加法同态加密或乘法同态加密。</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直到</a:t>
            </a:r>
            <a:r>
              <a:rPr lang="en-US" altLang="zh-CN" dirty="0">
                <a:latin typeface="微软雅黑" panose="020B0503020204020204" pitchFamily="34" charset="-122"/>
                <a:ea typeface="微软雅黑" panose="020B0503020204020204" pitchFamily="34" charset="-122"/>
              </a:rPr>
              <a:t>2009</a:t>
            </a:r>
            <a:r>
              <a:rPr lang="zh-CN" altLang="en-US" dirty="0">
                <a:latin typeface="微软雅黑" panose="020B0503020204020204" pitchFamily="34" charset="-122"/>
                <a:ea typeface="微软雅黑" panose="020B0503020204020204" pitchFamily="34" charset="-122"/>
              </a:rPr>
              <a:t>年，当时在斯坦福大学计算机科学系就读的博士生</a:t>
            </a:r>
            <a:r>
              <a:rPr lang="en-US" altLang="zh-CN" dirty="0">
                <a:latin typeface="微软雅黑" panose="020B0503020204020204" pitchFamily="34" charset="-122"/>
                <a:ea typeface="微软雅黑" panose="020B0503020204020204" pitchFamily="34" charset="-122"/>
              </a:rPr>
              <a:t>Gentry</a:t>
            </a:r>
            <a:r>
              <a:rPr lang="zh-CN" altLang="en-US" dirty="0">
                <a:latin typeface="微软雅黑" panose="020B0503020204020204" pitchFamily="34" charset="-122"/>
                <a:ea typeface="微软雅黑" panose="020B0503020204020204" pitchFamily="34" charset="-122"/>
              </a:rPr>
              <a:t>才构造出了第一个真正的全同态加密体制，解决了密码学界的一个重大问题。随后很多密码学家在全同态加密体制的研究方面取得进展，使得全同态加密继续向实用化靠近，但因当前算法复杂度问题，离实用仍有距离。</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zh-CN" altLang="zh-CN" dirty="0">
              <a:solidFill>
                <a:schemeClr val="dk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9F1FDC6-20EB-4DEF-9E90-01AB7A07F6C6}"/>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同态加密的发展历史</a:t>
            </a:r>
          </a:p>
        </p:txBody>
      </p:sp>
    </p:spTree>
    <p:extLst>
      <p:ext uri="{BB962C8B-B14F-4D97-AF65-F5344CB8AC3E}">
        <p14:creationId xmlns:p14="http://schemas.microsoft.com/office/powerpoint/2010/main" val="6538095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9" name="矩形 8">
            <a:extLst>
              <a:ext uri="{FF2B5EF4-FFF2-40B4-BE49-F238E27FC236}">
                <a16:creationId xmlns:a16="http://schemas.microsoft.com/office/drawing/2014/main" id="{F78A704F-A3F4-4388-9F84-972982AD87A2}"/>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同态加密的四个算法</a:t>
            </a:r>
          </a:p>
        </p:txBody>
      </p:sp>
      <p:sp>
        <p:nvSpPr>
          <p:cNvPr id="10" name="矩形 9">
            <a:extLst>
              <a:ext uri="{FF2B5EF4-FFF2-40B4-BE49-F238E27FC236}">
                <a16:creationId xmlns:a16="http://schemas.microsoft.com/office/drawing/2014/main" id="{0F465C6A-DDE7-45C5-9F0F-3E25FBBDE11D}"/>
              </a:ext>
            </a:extLst>
          </p:cNvPr>
          <p:cNvSpPr/>
          <p:nvPr/>
        </p:nvSpPr>
        <p:spPr>
          <a:xfrm>
            <a:off x="1959147" y="2432620"/>
            <a:ext cx="5250175" cy="2585323"/>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dirty="0">
                <a:latin typeface="微软雅黑" panose="020B0503020204020204" pitchFamily="34" charset="-122"/>
                <a:ea typeface="微软雅黑" panose="020B0503020204020204" pitchFamily="34" charset="-122"/>
              </a:rPr>
              <a:t>一般的，同态加密算法由四个部分构成：</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dirty="0" err="1">
                <a:latin typeface="微软雅黑" panose="020B0503020204020204" pitchFamily="34" charset="-122"/>
                <a:ea typeface="微软雅黑" panose="020B0503020204020204" pitchFamily="34" charset="-122"/>
              </a:rPr>
              <a:t>KeyGen算法</a:t>
            </a:r>
            <a:r>
              <a:rPr lang="zh-CN" altLang="en-US" dirty="0">
                <a:latin typeface="微软雅黑" panose="020B0503020204020204" pitchFamily="34" charset="-122"/>
                <a:ea typeface="微软雅黑" panose="020B0503020204020204" pitchFamily="34" charset="-122"/>
              </a:rPr>
              <a:t>：由安全参数计算一对公私钥；</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defRPr/>
            </a:pPr>
            <a:r>
              <a:rPr lang="en-US" altLang="zh-CN" dirty="0" err="1">
                <a:latin typeface="微软雅黑" panose="020B0503020204020204" pitchFamily="34" charset="-122"/>
                <a:ea typeface="微软雅黑" panose="020B0503020204020204" pitchFamily="34" charset="-122"/>
              </a:rPr>
              <a:t>Encrypt算法</a:t>
            </a:r>
            <a:r>
              <a:rPr lang="zh-CN" altLang="en-US" dirty="0">
                <a:latin typeface="微软雅黑" panose="020B0503020204020204" pitchFamily="34" charset="-122"/>
                <a:ea typeface="微软雅黑" panose="020B0503020204020204" pitchFamily="34" charset="-122"/>
              </a:rPr>
              <a:t>：用公钥将明文加密为密文；</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dirty="0" err="1">
                <a:latin typeface="微软雅黑" panose="020B0503020204020204" pitchFamily="34" charset="-122"/>
                <a:ea typeface="微软雅黑" panose="020B0503020204020204" pitchFamily="34" charset="-122"/>
              </a:rPr>
              <a:t>Decrypt算法</a:t>
            </a:r>
            <a:r>
              <a:rPr lang="zh-CN" altLang="en-US" dirty="0">
                <a:latin typeface="微软雅黑" panose="020B0503020204020204" pitchFamily="34" charset="-122"/>
                <a:ea typeface="微软雅黑" panose="020B0503020204020204" pitchFamily="34" charset="-122"/>
              </a:rPr>
              <a:t>：用私钥将密文解密为明文；</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en-US" altLang="zh-CN" dirty="0" err="1">
                <a:latin typeface="微软雅黑" panose="020B0503020204020204" pitchFamily="34" charset="-122"/>
                <a:ea typeface="微软雅黑" panose="020B0503020204020204" pitchFamily="34" charset="-122"/>
              </a:rPr>
              <a:t>Evaluate算法</a:t>
            </a:r>
            <a:r>
              <a:rPr lang="zh-CN" altLang="en-US" dirty="0">
                <a:latin typeface="微软雅黑" panose="020B0503020204020204" pitchFamily="34" charset="-122"/>
                <a:ea typeface="微软雅黑" panose="020B0503020204020204" pitchFamily="34" charset="-122"/>
              </a:rPr>
              <a:t>：在密文上进行运算。</a:t>
            </a:r>
            <a:endParaRPr lang="zh-CN" altLang="zh-CN" dirty="0">
              <a:solidFill>
                <a:schemeClr val="dk1"/>
              </a:solidFill>
              <a:latin typeface="微软雅黑" panose="020B0503020204020204" pitchFamily="34" charset="-122"/>
              <a:ea typeface="微软雅黑" panose="020B0503020204020204" pitchFamily="34" charset="-122"/>
            </a:endParaRPr>
          </a:p>
        </p:txBody>
      </p:sp>
      <p:sp>
        <p:nvSpPr>
          <p:cNvPr id="4" name="右大括号 3">
            <a:extLst>
              <a:ext uri="{FF2B5EF4-FFF2-40B4-BE49-F238E27FC236}">
                <a16:creationId xmlns:a16="http://schemas.microsoft.com/office/drawing/2014/main" id="{24EEEFAB-3343-44F1-9808-3873DF13C626}"/>
              </a:ext>
            </a:extLst>
          </p:cNvPr>
          <p:cNvSpPr/>
          <p:nvPr/>
        </p:nvSpPr>
        <p:spPr>
          <a:xfrm>
            <a:off x="7352943" y="3111447"/>
            <a:ext cx="330200" cy="1227667"/>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54A56D59-61B7-4650-B9B2-9E73C340C496}"/>
              </a:ext>
            </a:extLst>
          </p:cNvPr>
          <p:cNvSpPr txBox="1"/>
          <p:nvPr/>
        </p:nvSpPr>
        <p:spPr>
          <a:xfrm>
            <a:off x="7880350" y="3138785"/>
            <a:ext cx="2279650"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通常公钥加密方案具备的三个算法，提供加密和解密功能</a:t>
            </a:r>
          </a:p>
        </p:txBody>
      </p:sp>
      <p:cxnSp>
        <p:nvCxnSpPr>
          <p:cNvPr id="13" name="直接箭头连接符 12">
            <a:extLst>
              <a:ext uri="{FF2B5EF4-FFF2-40B4-BE49-F238E27FC236}">
                <a16:creationId xmlns:a16="http://schemas.microsoft.com/office/drawing/2014/main" id="{89831043-4DC2-41AE-9A13-0147EAD1175D}"/>
              </a:ext>
            </a:extLst>
          </p:cNvPr>
          <p:cNvCxnSpPr/>
          <p:nvPr/>
        </p:nvCxnSpPr>
        <p:spPr>
          <a:xfrm>
            <a:off x="6460067" y="4783667"/>
            <a:ext cx="990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D9B4EF23-F0A6-4B1E-8C1C-00CB19A6A808}"/>
              </a:ext>
            </a:extLst>
          </p:cNvPr>
          <p:cNvSpPr txBox="1"/>
          <p:nvPr/>
        </p:nvSpPr>
        <p:spPr>
          <a:xfrm>
            <a:off x="7880349" y="4599001"/>
            <a:ext cx="2575983"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核心：对密文进行操作</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9" name="矩形 8">
            <a:extLst>
              <a:ext uri="{FF2B5EF4-FFF2-40B4-BE49-F238E27FC236}">
                <a16:creationId xmlns:a16="http://schemas.microsoft.com/office/drawing/2014/main" id="{F78A704F-A3F4-4388-9F84-972982AD87A2}"/>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同态加密举例</a:t>
            </a:r>
          </a:p>
        </p:txBody>
      </p:sp>
      <p:pic>
        <p:nvPicPr>
          <p:cNvPr id="5" name="图片 4">
            <a:extLst>
              <a:ext uri="{FF2B5EF4-FFF2-40B4-BE49-F238E27FC236}">
                <a16:creationId xmlns:a16="http://schemas.microsoft.com/office/drawing/2014/main" id="{7D637BC1-DAD2-498D-B47E-4185D16D7C62}"/>
              </a:ext>
            </a:extLst>
          </p:cNvPr>
          <p:cNvPicPr>
            <a:picLocks noChangeAspect="1"/>
          </p:cNvPicPr>
          <p:nvPr/>
        </p:nvPicPr>
        <p:blipFill>
          <a:blip r:embed="rId3"/>
          <a:stretch>
            <a:fillRect/>
          </a:stretch>
        </p:blipFill>
        <p:spPr>
          <a:xfrm>
            <a:off x="855809" y="1907882"/>
            <a:ext cx="1905000" cy="1905000"/>
          </a:xfrm>
          <a:prstGeom prst="rect">
            <a:avLst/>
          </a:prstGeom>
        </p:spPr>
      </p:pic>
      <p:sp>
        <p:nvSpPr>
          <p:cNvPr id="12" name="矩形 11">
            <a:extLst>
              <a:ext uri="{FF2B5EF4-FFF2-40B4-BE49-F238E27FC236}">
                <a16:creationId xmlns:a16="http://schemas.microsoft.com/office/drawing/2014/main" id="{1B48C7BF-9F72-4971-B568-611AF9E7FE2E}"/>
              </a:ext>
            </a:extLst>
          </p:cNvPr>
          <p:cNvSpPr/>
          <p:nvPr/>
        </p:nvSpPr>
        <p:spPr>
          <a:xfrm>
            <a:off x="3282203" y="2630525"/>
            <a:ext cx="5773590" cy="92333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dirty="0">
                <a:latin typeface="微软雅黑" panose="020B0503020204020204" pitchFamily="34" charset="-122"/>
                <a:ea typeface="微软雅黑" panose="020B0503020204020204" pitchFamily="34" charset="-122"/>
              </a:rPr>
              <a:t>Alice</a:t>
            </a:r>
            <a:r>
              <a:rPr lang="zh-CN" altLang="en-US" dirty="0">
                <a:latin typeface="微软雅黑" panose="020B0503020204020204" pitchFamily="34" charset="-122"/>
                <a:ea typeface="微软雅黑" panose="020B0503020204020204" pitchFamily="34" charset="-122"/>
              </a:rPr>
              <a:t>有一块金子，她想请工人把金子打造成一条项链，那么该如何防止金子被盗呢？</a:t>
            </a: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zh-CN" altLang="zh-CN" dirty="0">
              <a:solidFill>
                <a:schemeClr val="dk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5067B16-C847-429C-B75A-445945654EB3}"/>
              </a:ext>
            </a:extLst>
          </p:cNvPr>
          <p:cNvPicPr>
            <a:picLocks noChangeAspect="1"/>
          </p:cNvPicPr>
          <p:nvPr/>
        </p:nvPicPr>
        <p:blipFill>
          <a:blip r:embed="rId4"/>
          <a:stretch>
            <a:fillRect/>
          </a:stretch>
        </p:blipFill>
        <p:spPr>
          <a:xfrm>
            <a:off x="9577187" y="1854094"/>
            <a:ext cx="1905000" cy="1905000"/>
          </a:xfrm>
          <a:prstGeom prst="rect">
            <a:avLst/>
          </a:prstGeom>
        </p:spPr>
      </p:pic>
      <p:sp>
        <p:nvSpPr>
          <p:cNvPr id="8" name="箭头: 下 7">
            <a:extLst>
              <a:ext uri="{FF2B5EF4-FFF2-40B4-BE49-F238E27FC236}">
                <a16:creationId xmlns:a16="http://schemas.microsoft.com/office/drawing/2014/main" id="{CC1369FA-829B-42AC-85A4-D8DA4A4B7C8D}"/>
              </a:ext>
            </a:extLst>
          </p:cNvPr>
          <p:cNvSpPr/>
          <p:nvPr/>
        </p:nvSpPr>
        <p:spPr>
          <a:xfrm>
            <a:off x="5541628" y="4026189"/>
            <a:ext cx="737667" cy="112186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215CB31-3CB1-4FAF-914A-551D9A0DC9E9}"/>
              </a:ext>
            </a:extLst>
          </p:cNvPr>
          <p:cNvSpPr/>
          <p:nvPr/>
        </p:nvSpPr>
        <p:spPr>
          <a:xfrm>
            <a:off x="2429275" y="5555896"/>
            <a:ext cx="7333449" cy="36933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dirty="0">
                <a:solidFill>
                  <a:schemeClr val="dk1"/>
                </a:solidFill>
                <a:latin typeface="微软雅黑" panose="020B0503020204020204" pitchFamily="34" charset="-122"/>
                <a:ea typeface="微软雅黑" panose="020B0503020204020204" pitchFamily="34" charset="-122"/>
              </a:rPr>
              <a:t>想出一种办法，让工人可以对金子进行加工，但是却不能拿走任何金子</a:t>
            </a:r>
            <a:endParaRPr lang="zh-CN" altLang="zh-CN" dirty="0">
              <a:solidFill>
                <a:schemeClr val="dk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45791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9" name="矩形 8">
            <a:extLst>
              <a:ext uri="{FF2B5EF4-FFF2-40B4-BE49-F238E27FC236}">
                <a16:creationId xmlns:a16="http://schemas.microsoft.com/office/drawing/2014/main" id="{F78A704F-A3F4-4388-9F84-972982AD87A2}"/>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同态加密举例</a:t>
            </a:r>
          </a:p>
        </p:txBody>
      </p:sp>
      <p:sp>
        <p:nvSpPr>
          <p:cNvPr id="12" name="矩形 11">
            <a:extLst>
              <a:ext uri="{FF2B5EF4-FFF2-40B4-BE49-F238E27FC236}">
                <a16:creationId xmlns:a16="http://schemas.microsoft.com/office/drawing/2014/main" id="{1B48C7BF-9F72-4971-B568-611AF9E7FE2E}"/>
              </a:ext>
            </a:extLst>
          </p:cNvPr>
          <p:cNvSpPr/>
          <p:nvPr/>
        </p:nvSpPr>
        <p:spPr>
          <a:xfrm>
            <a:off x="923907" y="2592103"/>
            <a:ext cx="5773590" cy="286232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dirty="0">
                <a:latin typeface="微软雅黑" panose="020B0503020204020204" pitchFamily="34" charset="-122"/>
                <a:ea typeface="微软雅黑" panose="020B0503020204020204" pitchFamily="34" charset="-122"/>
              </a:rPr>
              <a:t>Alice</a:t>
            </a:r>
            <a:r>
              <a:rPr lang="zh-CN" altLang="en-US" dirty="0">
                <a:latin typeface="微软雅黑" panose="020B0503020204020204" pitchFamily="34" charset="-122"/>
                <a:ea typeface="微软雅黑" panose="020B0503020204020204" pitchFamily="34" charset="-122"/>
              </a:rPr>
              <a:t>可以这样做：</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把金子锁在一个密闭的箱子里，为箱子安装一副手</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b="0" i="0" dirty="0">
              <a:solidFill>
                <a:schemeClr val="dk1"/>
              </a:solidFill>
              <a:effectLst/>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工人通过手套对箱子内部的金子进行加工，但是由于箱子是锁着的，因此工人无法拿走金子；</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工人加工完后，</a:t>
            </a:r>
            <a:r>
              <a:rPr lang="en-US" altLang="zh-CN" dirty="0">
                <a:solidFill>
                  <a:schemeClr val="dk1"/>
                </a:solidFill>
                <a:latin typeface="微软雅黑" panose="020B0503020204020204" pitchFamily="34" charset="-122"/>
                <a:ea typeface="微软雅黑" panose="020B0503020204020204" pitchFamily="34" charset="-122"/>
              </a:rPr>
              <a:t>Alice</a:t>
            </a:r>
            <a:r>
              <a:rPr lang="zh-CN" altLang="en-US" dirty="0">
                <a:solidFill>
                  <a:schemeClr val="dk1"/>
                </a:solidFill>
                <a:latin typeface="微软雅黑" panose="020B0503020204020204" pitchFamily="34" charset="-122"/>
                <a:ea typeface="微软雅黑" panose="020B0503020204020204" pitchFamily="34" charset="-122"/>
              </a:rPr>
              <a:t>用钥匙将箱子打开，得到了加工好的项链。</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zh-CN" altLang="zh-CN" dirty="0">
              <a:solidFill>
                <a:schemeClr val="dk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082F651-7726-4F46-A654-D4A0E49FCF21}"/>
              </a:ext>
            </a:extLst>
          </p:cNvPr>
          <p:cNvPicPr>
            <a:picLocks noChangeAspect="1"/>
          </p:cNvPicPr>
          <p:nvPr/>
        </p:nvPicPr>
        <p:blipFill>
          <a:blip r:embed="rId3"/>
          <a:stretch>
            <a:fillRect/>
          </a:stretch>
        </p:blipFill>
        <p:spPr>
          <a:xfrm>
            <a:off x="7080155" y="2672700"/>
            <a:ext cx="4461031" cy="2695938"/>
          </a:xfrm>
          <a:prstGeom prst="rect">
            <a:avLst/>
          </a:prstGeom>
        </p:spPr>
      </p:pic>
    </p:spTree>
    <p:extLst>
      <p:ext uri="{BB962C8B-B14F-4D97-AF65-F5344CB8AC3E}">
        <p14:creationId xmlns:p14="http://schemas.microsoft.com/office/powerpoint/2010/main" val="13473912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9" name="矩形 8">
            <a:extLst>
              <a:ext uri="{FF2B5EF4-FFF2-40B4-BE49-F238E27FC236}">
                <a16:creationId xmlns:a16="http://schemas.microsoft.com/office/drawing/2014/main" id="{F78A704F-A3F4-4388-9F84-972982AD87A2}"/>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同态加密举例</a:t>
            </a:r>
          </a:p>
        </p:txBody>
      </p:sp>
      <p:sp>
        <p:nvSpPr>
          <p:cNvPr id="12" name="矩形 11">
            <a:extLst>
              <a:ext uri="{FF2B5EF4-FFF2-40B4-BE49-F238E27FC236}">
                <a16:creationId xmlns:a16="http://schemas.microsoft.com/office/drawing/2014/main" id="{1B48C7BF-9F72-4971-B568-611AF9E7FE2E}"/>
              </a:ext>
            </a:extLst>
          </p:cNvPr>
          <p:cNvSpPr/>
          <p:nvPr/>
        </p:nvSpPr>
        <p:spPr>
          <a:xfrm>
            <a:off x="893069" y="2592103"/>
            <a:ext cx="5773590" cy="2862322"/>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dirty="0">
                <a:latin typeface="微软雅黑" panose="020B0503020204020204" pitchFamily="34" charset="-122"/>
                <a:ea typeface="微软雅黑" panose="020B0503020204020204" pitchFamily="34" charset="-122"/>
              </a:rPr>
              <a:t>Alice</a:t>
            </a:r>
            <a:r>
              <a:rPr lang="zh-CN" altLang="en-US" dirty="0">
                <a:latin typeface="微软雅黑" panose="020B0503020204020204" pitchFamily="34" charset="-122"/>
                <a:ea typeface="微软雅黑" panose="020B0503020204020204" pitchFamily="34" charset="-122"/>
              </a:rPr>
              <a:t>可以这样做：</a:t>
            </a:r>
            <a:endParaRPr lang="en-US" altLang="zh-CN" dirty="0">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00000"/>
              </a:lnSpc>
              <a:spcBef>
                <a:spcPts val="0"/>
              </a:spcBef>
              <a:spcAft>
                <a:spcPts val="0"/>
              </a:spcAft>
              <a:buClrTx/>
              <a:buSzTx/>
              <a:tabLst/>
              <a:defRPr/>
            </a:pPr>
            <a:endParaRPr lang="en-US" altLang="zh-CN"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把金子</a:t>
            </a:r>
            <a:r>
              <a:rPr lang="zh-CN" altLang="en-US" b="1" dirty="0">
                <a:solidFill>
                  <a:schemeClr val="dk1"/>
                </a:solidFill>
                <a:latin typeface="微软雅黑" panose="020B0503020204020204" pitchFamily="34" charset="-122"/>
                <a:ea typeface="微软雅黑" panose="020B0503020204020204" pitchFamily="34" charset="-122"/>
              </a:rPr>
              <a:t>锁</a:t>
            </a:r>
            <a:r>
              <a:rPr lang="zh-CN" altLang="en-US" dirty="0">
                <a:solidFill>
                  <a:schemeClr val="dk1"/>
                </a:solidFill>
                <a:latin typeface="微软雅黑" panose="020B0503020204020204" pitchFamily="34" charset="-122"/>
                <a:ea typeface="微软雅黑" panose="020B0503020204020204" pitchFamily="34" charset="-122"/>
              </a:rPr>
              <a:t>在一个密闭的</a:t>
            </a:r>
            <a:r>
              <a:rPr lang="zh-CN" altLang="en-US" b="1" dirty="0">
                <a:solidFill>
                  <a:schemeClr val="dk1"/>
                </a:solidFill>
                <a:latin typeface="微软雅黑" panose="020B0503020204020204" pitchFamily="34" charset="-122"/>
                <a:ea typeface="微软雅黑" panose="020B0503020204020204" pitchFamily="34" charset="-122"/>
              </a:rPr>
              <a:t>箱子</a:t>
            </a:r>
            <a:r>
              <a:rPr lang="zh-CN" altLang="en-US" dirty="0">
                <a:solidFill>
                  <a:schemeClr val="dk1"/>
                </a:solidFill>
                <a:latin typeface="微软雅黑" panose="020B0503020204020204" pitchFamily="34" charset="-122"/>
                <a:ea typeface="微软雅黑" panose="020B0503020204020204" pitchFamily="34" charset="-122"/>
              </a:rPr>
              <a:t>里，为箱子安装一副手套</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b="0" i="0" dirty="0">
              <a:solidFill>
                <a:schemeClr val="dk1"/>
              </a:solidFill>
              <a:effectLst/>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工人通过手套对箱子内部的金子进行加工，但是由于箱子是锁着的，因此工人无法拿走金子；</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solidFill>
                  <a:schemeClr val="dk1"/>
                </a:solidFill>
                <a:latin typeface="微软雅黑" panose="020B0503020204020204" pitchFamily="34" charset="-122"/>
                <a:ea typeface="微软雅黑" panose="020B0503020204020204" pitchFamily="34" charset="-122"/>
              </a:rPr>
              <a:t>工人加工完后，</a:t>
            </a:r>
            <a:r>
              <a:rPr lang="en-US" altLang="zh-CN" dirty="0">
                <a:solidFill>
                  <a:schemeClr val="dk1"/>
                </a:solidFill>
                <a:latin typeface="微软雅黑" panose="020B0503020204020204" pitchFamily="34" charset="-122"/>
                <a:ea typeface="微软雅黑" panose="020B0503020204020204" pitchFamily="34" charset="-122"/>
              </a:rPr>
              <a:t>Alice</a:t>
            </a:r>
            <a:r>
              <a:rPr lang="zh-CN" altLang="en-US" dirty="0">
                <a:solidFill>
                  <a:schemeClr val="dk1"/>
                </a:solidFill>
                <a:latin typeface="微软雅黑" panose="020B0503020204020204" pitchFamily="34" charset="-122"/>
                <a:ea typeface="微软雅黑" panose="020B0503020204020204" pitchFamily="34" charset="-122"/>
              </a:rPr>
              <a:t>用钥匙将箱子打开，得到了加工好的项链。</a:t>
            </a:r>
            <a:endParaRPr lang="en-US" altLang="zh-CN" dirty="0">
              <a:solidFill>
                <a:schemeClr val="dk1"/>
              </a:solidFill>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lang="zh-CN" altLang="zh-CN" dirty="0">
              <a:solidFill>
                <a:schemeClr val="dk1"/>
              </a:solidFill>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A68004AF-78CD-4B53-8D3B-C2B60EE241F2}"/>
              </a:ext>
            </a:extLst>
          </p:cNvPr>
          <p:cNvCxnSpPr>
            <a:cxnSpLocks/>
          </p:cNvCxnSpPr>
          <p:nvPr/>
        </p:nvCxnSpPr>
        <p:spPr>
          <a:xfrm flipV="1">
            <a:off x="6615960" y="3327187"/>
            <a:ext cx="16366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5EEA6B23-69FB-4516-99B1-1325158F8046}"/>
              </a:ext>
            </a:extLst>
          </p:cNvPr>
          <p:cNvSpPr txBox="1"/>
          <p:nvPr/>
        </p:nvSpPr>
        <p:spPr>
          <a:xfrm>
            <a:off x="8275704" y="3142522"/>
            <a:ext cx="3472950"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将数据用同态加密方式进行加密</a:t>
            </a:r>
          </a:p>
        </p:txBody>
      </p:sp>
      <p:cxnSp>
        <p:nvCxnSpPr>
          <p:cNvPr id="17" name="直接箭头连接符 16">
            <a:extLst>
              <a:ext uri="{FF2B5EF4-FFF2-40B4-BE49-F238E27FC236}">
                <a16:creationId xmlns:a16="http://schemas.microsoft.com/office/drawing/2014/main" id="{756141E3-767E-4383-A656-058B58762782}"/>
              </a:ext>
            </a:extLst>
          </p:cNvPr>
          <p:cNvCxnSpPr>
            <a:cxnSpLocks/>
          </p:cNvCxnSpPr>
          <p:nvPr/>
        </p:nvCxnSpPr>
        <p:spPr>
          <a:xfrm flipV="1">
            <a:off x="6639005" y="4062523"/>
            <a:ext cx="16366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4A36995A-C37D-4022-9955-F52F8E6005C8}"/>
              </a:ext>
            </a:extLst>
          </p:cNvPr>
          <p:cNvSpPr txBox="1"/>
          <p:nvPr/>
        </p:nvSpPr>
        <p:spPr>
          <a:xfrm>
            <a:off x="8275704" y="3838598"/>
            <a:ext cx="3472950"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在不知道原数据的情况下对加密后的数据进行操作</a:t>
            </a:r>
          </a:p>
        </p:txBody>
      </p:sp>
      <p:cxnSp>
        <p:nvCxnSpPr>
          <p:cNvPr id="19" name="直接箭头连接符 18">
            <a:extLst>
              <a:ext uri="{FF2B5EF4-FFF2-40B4-BE49-F238E27FC236}">
                <a16:creationId xmlns:a16="http://schemas.microsoft.com/office/drawing/2014/main" id="{A5A5AA5E-5AC3-4FA7-BE0F-89E6D3844454}"/>
              </a:ext>
            </a:extLst>
          </p:cNvPr>
          <p:cNvCxnSpPr>
            <a:cxnSpLocks/>
          </p:cNvCxnSpPr>
          <p:nvPr/>
        </p:nvCxnSpPr>
        <p:spPr>
          <a:xfrm flipV="1">
            <a:off x="6607003" y="4832221"/>
            <a:ext cx="16366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a:extLst>
              <a:ext uri="{FF2B5EF4-FFF2-40B4-BE49-F238E27FC236}">
                <a16:creationId xmlns:a16="http://schemas.microsoft.com/office/drawing/2014/main" id="{97C34D41-068F-407F-8B65-457E8DA5E5C5}"/>
              </a:ext>
            </a:extLst>
          </p:cNvPr>
          <p:cNvSpPr txBox="1"/>
          <p:nvPr/>
        </p:nvSpPr>
        <p:spPr>
          <a:xfrm>
            <a:off x="8335903" y="4647556"/>
            <a:ext cx="3472950"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对结果进行解密，得到处理后的结果</a:t>
            </a:r>
          </a:p>
        </p:txBody>
      </p:sp>
      <p:cxnSp>
        <p:nvCxnSpPr>
          <p:cNvPr id="21" name="直接箭头连接符 20">
            <a:extLst>
              <a:ext uri="{FF2B5EF4-FFF2-40B4-BE49-F238E27FC236}">
                <a16:creationId xmlns:a16="http://schemas.microsoft.com/office/drawing/2014/main" id="{FA301382-854A-4C32-A30F-049E5B5881B1}"/>
              </a:ext>
            </a:extLst>
          </p:cNvPr>
          <p:cNvCxnSpPr>
            <a:cxnSpLocks/>
          </p:cNvCxnSpPr>
          <p:nvPr/>
        </p:nvCxnSpPr>
        <p:spPr>
          <a:xfrm flipV="1">
            <a:off x="2211342" y="2271388"/>
            <a:ext cx="2035896" cy="883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文本框 22">
            <a:extLst>
              <a:ext uri="{FF2B5EF4-FFF2-40B4-BE49-F238E27FC236}">
                <a16:creationId xmlns:a16="http://schemas.microsoft.com/office/drawing/2014/main" id="{961D9077-F57B-41A9-B7CF-6E4274A6C122}"/>
              </a:ext>
            </a:extLst>
          </p:cNvPr>
          <p:cNvSpPr txBox="1"/>
          <p:nvPr/>
        </p:nvSpPr>
        <p:spPr>
          <a:xfrm>
            <a:off x="4192928" y="1989169"/>
            <a:ext cx="1246019"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用户密钥</a:t>
            </a:r>
          </a:p>
        </p:txBody>
      </p:sp>
      <p:cxnSp>
        <p:nvCxnSpPr>
          <p:cNvPr id="26" name="直接箭头连接符 25">
            <a:extLst>
              <a:ext uri="{FF2B5EF4-FFF2-40B4-BE49-F238E27FC236}">
                <a16:creationId xmlns:a16="http://schemas.microsoft.com/office/drawing/2014/main" id="{D17AC8AD-27A1-4BFB-A357-23CF1BE0193A}"/>
              </a:ext>
            </a:extLst>
          </p:cNvPr>
          <p:cNvCxnSpPr>
            <a:cxnSpLocks/>
          </p:cNvCxnSpPr>
          <p:nvPr/>
        </p:nvCxnSpPr>
        <p:spPr>
          <a:xfrm flipV="1">
            <a:off x="3887440" y="2304888"/>
            <a:ext cx="2035896" cy="883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本框 26">
            <a:extLst>
              <a:ext uri="{FF2B5EF4-FFF2-40B4-BE49-F238E27FC236}">
                <a16:creationId xmlns:a16="http://schemas.microsoft.com/office/drawing/2014/main" id="{C338A0F1-754B-4AF1-800C-90F8F75AA15B}"/>
              </a:ext>
            </a:extLst>
          </p:cNvPr>
          <p:cNvSpPr txBox="1"/>
          <p:nvPr/>
        </p:nvSpPr>
        <p:spPr>
          <a:xfrm>
            <a:off x="5929515" y="2022589"/>
            <a:ext cx="1246019"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加密算法</a:t>
            </a:r>
          </a:p>
        </p:txBody>
      </p:sp>
    </p:spTree>
    <p:extLst>
      <p:ext uri="{BB962C8B-B14F-4D97-AF65-F5344CB8AC3E}">
        <p14:creationId xmlns:p14="http://schemas.microsoft.com/office/powerpoint/2010/main" val="25692632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8" name="矩形 7">
            <a:extLst>
              <a:ext uri="{FF2B5EF4-FFF2-40B4-BE49-F238E27FC236}">
                <a16:creationId xmlns:a16="http://schemas.microsoft.com/office/drawing/2014/main" id="{9F1CEB8E-69BC-4CF5-B310-9C2A3EF9E6DE}"/>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同态加密的应用</a:t>
            </a:r>
          </a:p>
        </p:txBody>
      </p:sp>
      <p:sp>
        <p:nvSpPr>
          <p:cNvPr id="9" name="矩形: 圆角 53">
            <a:extLst>
              <a:ext uri="{FF2B5EF4-FFF2-40B4-BE49-F238E27FC236}">
                <a16:creationId xmlns:a16="http://schemas.microsoft.com/office/drawing/2014/main" id="{B4405794-77EC-4709-B2D0-0F5D8A041ADE}"/>
              </a:ext>
            </a:extLst>
          </p:cNvPr>
          <p:cNvSpPr/>
          <p:nvPr/>
        </p:nvSpPr>
        <p:spPr>
          <a:xfrm>
            <a:off x="1131375" y="1849136"/>
            <a:ext cx="9524196" cy="1456919"/>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D85ED7F-7019-45E7-A897-10E87D8B18E1}"/>
              </a:ext>
            </a:extLst>
          </p:cNvPr>
          <p:cNvSpPr txBox="1"/>
          <p:nvPr/>
        </p:nvSpPr>
        <p:spPr>
          <a:xfrm>
            <a:off x="1288432" y="2182011"/>
            <a:ext cx="9168483"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l"/>
            <a:r>
              <a:rPr lang="zh-CN" altLang="en-US" dirty="0">
                <a:latin typeface="微软雅黑" panose="020B0503020204020204" pitchFamily="34" charset="-122"/>
                <a:ea typeface="微软雅黑" panose="020B0503020204020204" pitchFamily="34" charset="-122"/>
              </a:rPr>
              <a:t>为解决云计算领域中数据隐私保护的问题，常见的方法是由用户对数据进行加密，把加密后的密文信息存储在服务端，但是传统的加密方案难以满足用户需要服务器提供数据搜索、分析、处理等功能时的需求，全同态加密为这些功能的实现提供支持。</a:t>
            </a:r>
            <a:endParaRPr lang="en-US" altLang="zh-CN"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E3E6532-ECF7-424A-99F4-1B2CB62F158C}"/>
              </a:ext>
            </a:extLst>
          </p:cNvPr>
          <p:cNvSpPr/>
          <p:nvPr/>
        </p:nvSpPr>
        <p:spPr>
          <a:xfrm>
            <a:off x="1288433" y="1671410"/>
            <a:ext cx="1795925"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云计算</a:t>
            </a:r>
          </a:p>
        </p:txBody>
      </p:sp>
      <p:pic>
        <p:nvPicPr>
          <p:cNvPr id="15" name="图片 14">
            <a:extLst>
              <a:ext uri="{FF2B5EF4-FFF2-40B4-BE49-F238E27FC236}">
                <a16:creationId xmlns:a16="http://schemas.microsoft.com/office/drawing/2014/main" id="{C5F3C158-725D-48F9-B9BC-C4865BA657A0}"/>
              </a:ext>
            </a:extLst>
          </p:cNvPr>
          <p:cNvPicPr>
            <a:picLocks noChangeAspect="1"/>
          </p:cNvPicPr>
          <p:nvPr/>
        </p:nvPicPr>
        <p:blipFill>
          <a:blip r:embed="rId3"/>
          <a:stretch>
            <a:fillRect/>
          </a:stretch>
        </p:blipFill>
        <p:spPr>
          <a:xfrm>
            <a:off x="2131858" y="3638930"/>
            <a:ext cx="1905000" cy="1905000"/>
          </a:xfrm>
          <a:prstGeom prst="rect">
            <a:avLst/>
          </a:prstGeom>
        </p:spPr>
      </p:pic>
      <p:pic>
        <p:nvPicPr>
          <p:cNvPr id="4" name="图片 3">
            <a:extLst>
              <a:ext uri="{FF2B5EF4-FFF2-40B4-BE49-F238E27FC236}">
                <a16:creationId xmlns:a16="http://schemas.microsoft.com/office/drawing/2014/main" id="{E140E8D4-AC01-4448-9D88-CF587E395966}"/>
              </a:ext>
            </a:extLst>
          </p:cNvPr>
          <p:cNvPicPr>
            <a:picLocks noChangeAspect="1"/>
          </p:cNvPicPr>
          <p:nvPr/>
        </p:nvPicPr>
        <p:blipFill>
          <a:blip r:embed="rId4"/>
          <a:stretch>
            <a:fillRect/>
          </a:stretch>
        </p:blipFill>
        <p:spPr>
          <a:xfrm>
            <a:off x="8269598" y="3798154"/>
            <a:ext cx="1905000" cy="1905000"/>
          </a:xfrm>
          <a:prstGeom prst="rect">
            <a:avLst/>
          </a:prstGeom>
        </p:spPr>
      </p:pic>
      <p:sp>
        <p:nvSpPr>
          <p:cNvPr id="5" name="文本框 4">
            <a:extLst>
              <a:ext uri="{FF2B5EF4-FFF2-40B4-BE49-F238E27FC236}">
                <a16:creationId xmlns:a16="http://schemas.microsoft.com/office/drawing/2014/main" id="{00282D36-C4DA-4B45-9362-0F3E72C3C3C3}"/>
              </a:ext>
            </a:extLst>
          </p:cNvPr>
          <p:cNvSpPr txBox="1"/>
          <p:nvPr/>
        </p:nvSpPr>
        <p:spPr>
          <a:xfrm>
            <a:off x="1840312" y="5924830"/>
            <a:ext cx="2469635"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Alice</a:t>
            </a:r>
            <a:r>
              <a:rPr lang="zh-CN" altLang="en-US" dirty="0">
                <a:latin typeface="微软雅黑" panose="020B0503020204020204" pitchFamily="34" charset="-122"/>
                <a:ea typeface="微软雅黑" panose="020B0503020204020204" pitchFamily="34" charset="-122"/>
              </a:rPr>
              <a:t>想要处理数据，但是自身计算能力有限</a:t>
            </a:r>
          </a:p>
        </p:txBody>
      </p:sp>
      <p:sp>
        <p:nvSpPr>
          <p:cNvPr id="16" name="文本框 15">
            <a:extLst>
              <a:ext uri="{FF2B5EF4-FFF2-40B4-BE49-F238E27FC236}">
                <a16:creationId xmlns:a16="http://schemas.microsoft.com/office/drawing/2014/main" id="{F4CFEB68-B478-47C6-8CF8-5CC44CC7E1B2}"/>
              </a:ext>
            </a:extLst>
          </p:cNvPr>
          <p:cNvSpPr txBox="1"/>
          <p:nvPr/>
        </p:nvSpPr>
        <p:spPr>
          <a:xfrm>
            <a:off x="7987280" y="6043092"/>
            <a:ext cx="2469635"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云服务商提供计算服务</a:t>
            </a:r>
          </a:p>
        </p:txBody>
      </p:sp>
      <p:cxnSp>
        <p:nvCxnSpPr>
          <p:cNvPr id="7" name="直接箭头连接符 6">
            <a:extLst>
              <a:ext uri="{FF2B5EF4-FFF2-40B4-BE49-F238E27FC236}">
                <a16:creationId xmlns:a16="http://schemas.microsoft.com/office/drawing/2014/main" id="{7DB896E6-F9F8-47A0-9DD1-1CC76CEF7608}"/>
              </a:ext>
            </a:extLst>
          </p:cNvPr>
          <p:cNvCxnSpPr/>
          <p:nvPr/>
        </p:nvCxnSpPr>
        <p:spPr>
          <a:xfrm>
            <a:off x="4233903" y="4687261"/>
            <a:ext cx="3588443"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02D9FE42-3803-4FC5-A64C-C253AB638F69}"/>
              </a:ext>
            </a:extLst>
          </p:cNvPr>
          <p:cNvSpPr txBox="1"/>
          <p:nvPr/>
        </p:nvSpPr>
        <p:spPr>
          <a:xfrm>
            <a:off x="4523327" y="3969111"/>
            <a:ext cx="3009594"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如何在不泄露隐私的情况下让云服务商对数据进行计算？</a:t>
            </a:r>
          </a:p>
        </p:txBody>
      </p:sp>
    </p:spTree>
    <p:extLst>
      <p:ext uri="{BB962C8B-B14F-4D97-AF65-F5344CB8AC3E}">
        <p14:creationId xmlns:p14="http://schemas.microsoft.com/office/powerpoint/2010/main" val="141073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5.1.1 网络空间安全中的隐私</a:t>
            </a:r>
          </a:p>
        </p:txBody>
      </p:sp>
      <p:sp>
        <p:nvSpPr>
          <p:cNvPr id="5" name="文本框 4"/>
          <p:cNvSpPr txBox="1"/>
          <p:nvPr/>
        </p:nvSpPr>
        <p:spPr>
          <a:xfrm>
            <a:off x="1364324" y="3055687"/>
            <a:ext cx="8097520" cy="1200329"/>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sym typeface="+mn-ea"/>
              </a:rPr>
              <a:t>网络空间中，隐私信息主要被分为三类：</a:t>
            </a: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个人数据</a:t>
            </a: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网络行为数据</a:t>
            </a:r>
            <a:endParaRPr lang="en-US" altLang="zh-CN" dirty="0">
              <a:latin typeface="微软雅黑" panose="020B0503020204020204" pitchFamily="34" charset="-122"/>
              <a:ea typeface="微软雅黑" panose="020B0503020204020204" pitchFamily="34" charset="-122"/>
              <a:sym typeface="+mn-ea"/>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通信内容</a:t>
            </a:r>
          </a:p>
        </p:txBody>
      </p:sp>
      <p:sp>
        <p:nvSpPr>
          <p:cNvPr id="7" name="文本框 6"/>
          <p:cNvSpPr txBox="1"/>
          <p:nvPr/>
        </p:nvSpPr>
        <p:spPr>
          <a:xfrm>
            <a:off x="528955" y="1003300"/>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对隐私的简单定义</a:t>
            </a:r>
            <a:r>
              <a:rPr lang="zh-CN" altLang="en-US" dirty="0">
                <a:latin typeface="微软雅黑" panose="020B0503020204020204" pitchFamily="34" charset="-122"/>
                <a:ea typeface="微软雅黑" panose="020B0503020204020204" pitchFamily="34" charset="-122"/>
              </a:rPr>
              <a:t>及分类</a:t>
            </a:r>
            <a:endParaRPr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64324" y="2092041"/>
            <a:ext cx="8097520" cy="369332"/>
          </a:xfrm>
          <a:prstGeom prst="rect">
            <a:avLst/>
          </a:prstGeom>
          <a:noFill/>
        </p:spPr>
        <p:txBody>
          <a:bodyPr wrap="square" rtlCol="0">
            <a:spAutoFit/>
          </a:bodyPr>
          <a:lstStyle/>
          <a:p>
            <a:pPr marL="285750" indent="-285750"/>
            <a:r>
              <a:rPr lang="en-US" altLang="zh-CN" dirty="0" err="1">
                <a:latin typeface="微软雅黑" panose="020B0503020204020204" pitchFamily="34" charset="-122"/>
                <a:ea typeface="微软雅黑" panose="020B0503020204020204" pitchFamily="34" charset="-122"/>
                <a:sym typeface="+mn-ea"/>
              </a:rPr>
              <a:t>简单来说，隐私就是个人或者团体不愿被他人知晓的信息</a:t>
            </a:r>
            <a:r>
              <a:rPr lang="en-US" altLang="zh-CN" dirty="0">
                <a:latin typeface="微软雅黑" panose="020B0503020204020204" pitchFamily="34" charset="-122"/>
                <a:ea typeface="微软雅黑" panose="020B0503020204020204" pitchFamily="34" charset="-122"/>
                <a:sym typeface="+mn-ea"/>
              </a:rPr>
              <a:t>。</a:t>
            </a:r>
            <a:endParaRPr lang="zh-CN" altLang="en-US" dirty="0"/>
          </a:p>
        </p:txBody>
      </p:sp>
      <p:pic>
        <p:nvPicPr>
          <p:cNvPr id="6" name="图片 5" descr="身份证"/>
          <p:cNvPicPr>
            <a:picLocks noChangeAspect="1"/>
          </p:cNvPicPr>
          <p:nvPr/>
        </p:nvPicPr>
        <p:blipFill>
          <a:blip r:embed="rId3"/>
          <a:stretch>
            <a:fillRect/>
          </a:stretch>
        </p:blipFill>
        <p:spPr>
          <a:xfrm>
            <a:off x="1222771" y="4655128"/>
            <a:ext cx="2409429" cy="1663374"/>
          </a:xfrm>
          <a:prstGeom prst="rect">
            <a:avLst/>
          </a:prstGeom>
        </p:spPr>
      </p:pic>
      <p:pic>
        <p:nvPicPr>
          <p:cNvPr id="12" name="图片 11" descr="email"/>
          <p:cNvPicPr>
            <a:picLocks noChangeAspect="1"/>
          </p:cNvPicPr>
          <p:nvPr/>
        </p:nvPicPr>
        <p:blipFill>
          <a:blip r:embed="rId4"/>
          <a:stretch>
            <a:fillRect/>
          </a:stretch>
        </p:blipFill>
        <p:spPr>
          <a:xfrm>
            <a:off x="9177251" y="4655128"/>
            <a:ext cx="1504603" cy="1796673"/>
          </a:xfrm>
          <a:prstGeom prst="rect">
            <a:avLst/>
          </a:prstGeom>
        </p:spPr>
      </p:pic>
      <p:pic>
        <p:nvPicPr>
          <p:cNvPr id="14" name="图片 13" descr="历史记录"/>
          <p:cNvPicPr>
            <a:picLocks noChangeAspect="1"/>
          </p:cNvPicPr>
          <p:nvPr/>
        </p:nvPicPr>
        <p:blipFill>
          <a:blip r:embed="rId5"/>
          <a:stretch>
            <a:fillRect/>
          </a:stretch>
        </p:blipFill>
        <p:spPr>
          <a:xfrm>
            <a:off x="4615474" y="4655128"/>
            <a:ext cx="3487062" cy="1663373"/>
          </a:xfrm>
          <a:prstGeom prst="rect">
            <a:avLst/>
          </a:prstGeom>
        </p:spPr>
      </p:pic>
    </p:spTree>
    <p:extLst>
      <p:ext uri="{BB962C8B-B14F-4D97-AF65-F5344CB8AC3E}">
        <p14:creationId xmlns:p14="http://schemas.microsoft.com/office/powerpoint/2010/main" val="8416025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8" name="矩形 7">
            <a:extLst>
              <a:ext uri="{FF2B5EF4-FFF2-40B4-BE49-F238E27FC236}">
                <a16:creationId xmlns:a16="http://schemas.microsoft.com/office/drawing/2014/main" id="{9F1CEB8E-69BC-4CF5-B310-9C2A3EF9E6DE}"/>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同态加密的应用</a:t>
            </a:r>
          </a:p>
        </p:txBody>
      </p:sp>
      <p:pic>
        <p:nvPicPr>
          <p:cNvPr id="15" name="图片 14">
            <a:extLst>
              <a:ext uri="{FF2B5EF4-FFF2-40B4-BE49-F238E27FC236}">
                <a16:creationId xmlns:a16="http://schemas.microsoft.com/office/drawing/2014/main" id="{C5F3C158-725D-48F9-B9BC-C4865BA657A0}"/>
              </a:ext>
            </a:extLst>
          </p:cNvPr>
          <p:cNvPicPr>
            <a:picLocks noChangeAspect="1"/>
          </p:cNvPicPr>
          <p:nvPr/>
        </p:nvPicPr>
        <p:blipFill>
          <a:blip r:embed="rId3"/>
          <a:stretch>
            <a:fillRect/>
          </a:stretch>
        </p:blipFill>
        <p:spPr>
          <a:xfrm>
            <a:off x="1993546" y="2669023"/>
            <a:ext cx="1905000" cy="1905000"/>
          </a:xfrm>
          <a:prstGeom prst="rect">
            <a:avLst/>
          </a:prstGeom>
        </p:spPr>
      </p:pic>
      <p:pic>
        <p:nvPicPr>
          <p:cNvPr id="4" name="图片 3">
            <a:extLst>
              <a:ext uri="{FF2B5EF4-FFF2-40B4-BE49-F238E27FC236}">
                <a16:creationId xmlns:a16="http://schemas.microsoft.com/office/drawing/2014/main" id="{E140E8D4-AC01-4448-9D88-CF587E395966}"/>
              </a:ext>
            </a:extLst>
          </p:cNvPr>
          <p:cNvPicPr>
            <a:picLocks noChangeAspect="1"/>
          </p:cNvPicPr>
          <p:nvPr/>
        </p:nvPicPr>
        <p:blipFill>
          <a:blip r:embed="rId4"/>
          <a:stretch>
            <a:fillRect/>
          </a:stretch>
        </p:blipFill>
        <p:spPr>
          <a:xfrm>
            <a:off x="8131286" y="2828247"/>
            <a:ext cx="1905000" cy="1905000"/>
          </a:xfrm>
          <a:prstGeom prst="rect">
            <a:avLst/>
          </a:prstGeom>
        </p:spPr>
      </p:pic>
      <p:sp>
        <p:nvSpPr>
          <p:cNvPr id="5" name="文本框 4">
            <a:extLst>
              <a:ext uri="{FF2B5EF4-FFF2-40B4-BE49-F238E27FC236}">
                <a16:creationId xmlns:a16="http://schemas.microsoft.com/office/drawing/2014/main" id="{00282D36-C4DA-4B45-9362-0F3E72C3C3C3}"/>
              </a:ext>
            </a:extLst>
          </p:cNvPr>
          <p:cNvSpPr txBox="1"/>
          <p:nvPr/>
        </p:nvSpPr>
        <p:spPr>
          <a:xfrm>
            <a:off x="1702000" y="4954923"/>
            <a:ext cx="2469635"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Alice</a:t>
            </a:r>
            <a:r>
              <a:rPr lang="zh-CN" altLang="en-US" dirty="0">
                <a:latin typeface="微软雅黑" panose="020B0503020204020204" pitchFamily="34" charset="-122"/>
                <a:ea typeface="微软雅黑" panose="020B0503020204020204" pitchFamily="34" charset="-122"/>
              </a:rPr>
              <a:t>想要处理数据，但是自身计算能力有限</a:t>
            </a:r>
          </a:p>
        </p:txBody>
      </p:sp>
      <p:sp>
        <p:nvSpPr>
          <p:cNvPr id="16" name="文本框 15">
            <a:extLst>
              <a:ext uri="{FF2B5EF4-FFF2-40B4-BE49-F238E27FC236}">
                <a16:creationId xmlns:a16="http://schemas.microsoft.com/office/drawing/2014/main" id="{F4CFEB68-B478-47C6-8CF8-5CC44CC7E1B2}"/>
              </a:ext>
            </a:extLst>
          </p:cNvPr>
          <p:cNvSpPr txBox="1"/>
          <p:nvPr/>
        </p:nvSpPr>
        <p:spPr>
          <a:xfrm>
            <a:off x="7848968" y="5073185"/>
            <a:ext cx="2469635"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云服务商提供计算服务</a:t>
            </a:r>
          </a:p>
        </p:txBody>
      </p:sp>
      <p:cxnSp>
        <p:nvCxnSpPr>
          <p:cNvPr id="6" name="直接箭头连接符 5">
            <a:extLst>
              <a:ext uri="{FF2B5EF4-FFF2-40B4-BE49-F238E27FC236}">
                <a16:creationId xmlns:a16="http://schemas.microsoft.com/office/drawing/2014/main" id="{560DDDF5-8B2E-4C48-BF12-2C3B54081808}"/>
              </a:ext>
            </a:extLst>
          </p:cNvPr>
          <p:cNvCxnSpPr/>
          <p:nvPr/>
        </p:nvCxnSpPr>
        <p:spPr>
          <a:xfrm>
            <a:off x="4171635" y="3196980"/>
            <a:ext cx="36773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9738B36A-5789-4191-AF95-4757DEBEFB31}"/>
              </a:ext>
            </a:extLst>
          </p:cNvPr>
          <p:cNvSpPr txBox="1"/>
          <p:nvPr/>
        </p:nvSpPr>
        <p:spPr>
          <a:xfrm>
            <a:off x="4523398" y="2818353"/>
            <a:ext cx="300959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 CT = Encrypt(Key, Data)</a:t>
            </a:r>
            <a:endParaRPr lang="zh-CN" altLang="en-US"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38AA8982-AC6F-4C9A-A587-8CE9E38BA889}"/>
              </a:ext>
            </a:extLst>
          </p:cNvPr>
          <p:cNvCxnSpPr/>
          <p:nvPr/>
        </p:nvCxnSpPr>
        <p:spPr>
          <a:xfrm>
            <a:off x="4171635" y="3718712"/>
            <a:ext cx="36773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a:extLst>
              <a:ext uri="{FF2B5EF4-FFF2-40B4-BE49-F238E27FC236}">
                <a16:creationId xmlns:a16="http://schemas.microsoft.com/office/drawing/2014/main" id="{1CE00AFB-3017-4FC2-AD59-92A6EE82A357}"/>
              </a:ext>
            </a:extLst>
          </p:cNvPr>
          <p:cNvSpPr txBox="1"/>
          <p:nvPr/>
        </p:nvSpPr>
        <p:spPr>
          <a:xfrm>
            <a:off x="5132627" y="3335678"/>
            <a:ext cx="190500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 Function f()</a:t>
            </a:r>
            <a:endParaRPr lang="zh-CN" altLang="en-US"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4912D86-5EA0-4307-988C-D70BE29494BB}"/>
              </a:ext>
            </a:extLst>
          </p:cNvPr>
          <p:cNvSpPr txBox="1"/>
          <p:nvPr/>
        </p:nvSpPr>
        <p:spPr>
          <a:xfrm>
            <a:off x="6723530" y="1968287"/>
            <a:ext cx="5247024"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 CT’= Evaluate(f, CT) = Encrypt(Key, f(Data)) </a:t>
            </a:r>
            <a:endParaRPr lang="zh-CN" altLang="en-US" dirty="0">
              <a:latin typeface="微软雅黑" panose="020B0503020204020204" pitchFamily="34" charset="-122"/>
              <a:ea typeface="微软雅黑" panose="020B0503020204020204" pitchFamily="34" charset="-122"/>
            </a:endParaRPr>
          </a:p>
        </p:txBody>
      </p:sp>
      <p:cxnSp>
        <p:nvCxnSpPr>
          <p:cNvPr id="25" name="连接符: 曲线 24">
            <a:extLst>
              <a:ext uri="{FF2B5EF4-FFF2-40B4-BE49-F238E27FC236}">
                <a16:creationId xmlns:a16="http://schemas.microsoft.com/office/drawing/2014/main" id="{0252E0DB-B0A9-403F-B1D8-41D5A94D4133}"/>
              </a:ext>
            </a:extLst>
          </p:cNvPr>
          <p:cNvCxnSpPr>
            <a:cxnSpLocks/>
          </p:cNvCxnSpPr>
          <p:nvPr/>
        </p:nvCxnSpPr>
        <p:spPr>
          <a:xfrm rot="5400000" flipH="1" flipV="1">
            <a:off x="8931419" y="2350415"/>
            <a:ext cx="755577" cy="729984"/>
          </a:xfrm>
          <a:prstGeom prst="curvedConnector3">
            <a:avLst/>
          </a:prstGeom>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E7EF2EBC-1254-45D6-AA09-6667887DECDF}"/>
              </a:ext>
            </a:extLst>
          </p:cNvPr>
          <p:cNvCxnSpPr>
            <a:cxnSpLocks/>
          </p:cNvCxnSpPr>
          <p:nvPr/>
        </p:nvCxnSpPr>
        <p:spPr>
          <a:xfrm flipH="1">
            <a:off x="4171635" y="4286412"/>
            <a:ext cx="36773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a:extLst>
              <a:ext uri="{FF2B5EF4-FFF2-40B4-BE49-F238E27FC236}">
                <a16:creationId xmlns:a16="http://schemas.microsoft.com/office/drawing/2014/main" id="{574CFEE2-C14A-4E85-BABB-76109C735ECB}"/>
              </a:ext>
            </a:extLst>
          </p:cNvPr>
          <p:cNvSpPr txBox="1"/>
          <p:nvPr/>
        </p:nvSpPr>
        <p:spPr>
          <a:xfrm>
            <a:off x="4395267" y="3903378"/>
            <a:ext cx="3295953"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4.CT’= Encrypt(Key, f(Data)) </a:t>
            </a:r>
            <a:endParaRPr lang="zh-CN" altLang="en-US" dirty="0">
              <a:latin typeface="微软雅黑" panose="020B0503020204020204" pitchFamily="34" charset="-122"/>
              <a:ea typeface="微软雅黑" panose="020B0503020204020204" pitchFamily="34" charset="-122"/>
            </a:endParaRPr>
          </a:p>
        </p:txBody>
      </p:sp>
      <p:cxnSp>
        <p:nvCxnSpPr>
          <p:cNvPr id="32" name="连接符: 曲线 31">
            <a:extLst>
              <a:ext uri="{FF2B5EF4-FFF2-40B4-BE49-F238E27FC236}">
                <a16:creationId xmlns:a16="http://schemas.microsoft.com/office/drawing/2014/main" id="{FC3B6D21-6F48-4A1C-813E-79BCB6F4C421}"/>
              </a:ext>
            </a:extLst>
          </p:cNvPr>
          <p:cNvCxnSpPr>
            <a:cxnSpLocks/>
          </p:cNvCxnSpPr>
          <p:nvPr/>
        </p:nvCxnSpPr>
        <p:spPr>
          <a:xfrm rot="5400000" flipH="1" flipV="1">
            <a:off x="2847365" y="2184848"/>
            <a:ext cx="645288" cy="621722"/>
          </a:xfrm>
          <a:prstGeom prst="curvedConnector3">
            <a:avLst/>
          </a:prstGeom>
        </p:spPr>
        <p:style>
          <a:lnRef idx="3">
            <a:schemeClr val="dk1"/>
          </a:lnRef>
          <a:fillRef idx="0">
            <a:schemeClr val="dk1"/>
          </a:fillRef>
          <a:effectRef idx="2">
            <a:schemeClr val="dk1"/>
          </a:effectRef>
          <a:fontRef idx="minor">
            <a:schemeClr val="tx1"/>
          </a:fontRef>
        </p:style>
      </p:cxnSp>
      <p:sp>
        <p:nvSpPr>
          <p:cNvPr id="34" name="文本框 33">
            <a:extLst>
              <a:ext uri="{FF2B5EF4-FFF2-40B4-BE49-F238E27FC236}">
                <a16:creationId xmlns:a16="http://schemas.microsoft.com/office/drawing/2014/main" id="{6FFF2C91-10F6-470A-88B7-168000726882}"/>
              </a:ext>
            </a:extLst>
          </p:cNvPr>
          <p:cNvSpPr txBox="1"/>
          <p:nvPr/>
        </p:nvSpPr>
        <p:spPr>
          <a:xfrm>
            <a:off x="1664399" y="1793524"/>
            <a:ext cx="348331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5. f(Data) = Decrypt(Key, CT’)</a:t>
            </a:r>
            <a:endParaRPr lang="zh-CN" altLang="en-US"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E22D97EE-48F8-4A3B-9281-8DD07F782CB8}"/>
              </a:ext>
            </a:extLst>
          </p:cNvPr>
          <p:cNvSpPr txBox="1"/>
          <p:nvPr/>
        </p:nvSpPr>
        <p:spPr>
          <a:xfrm>
            <a:off x="967858" y="5946598"/>
            <a:ext cx="1052987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除此以外，也可用于医疗机构的数据分析场景，医疗机构的数据处理能力较弱，可使用同态加密在实现保护患者隐私的情况下将加密的数据委托给第三方处理。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29635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5">
            <a:extLst>
              <a:ext uri="{FF2B5EF4-FFF2-40B4-BE49-F238E27FC236}">
                <a16:creationId xmlns:a16="http://schemas.microsoft.com/office/drawing/2014/main" id="{0825D892-6928-47F2-BA72-8F94ABF310FD}"/>
              </a:ext>
            </a:extLst>
          </p:cNvPr>
          <p:cNvSpPr/>
          <p:nvPr/>
        </p:nvSpPr>
        <p:spPr>
          <a:xfrm>
            <a:off x="315045" y="3649110"/>
            <a:ext cx="4064854" cy="3072366"/>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8" name="矩形 7">
            <a:extLst>
              <a:ext uri="{FF2B5EF4-FFF2-40B4-BE49-F238E27FC236}">
                <a16:creationId xmlns:a16="http://schemas.microsoft.com/office/drawing/2014/main" id="{9F1CEB8E-69BC-4CF5-B310-9C2A3EF9E6DE}"/>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同态加密的应用</a:t>
            </a:r>
          </a:p>
        </p:txBody>
      </p:sp>
      <p:sp>
        <p:nvSpPr>
          <p:cNvPr id="9" name="矩形: 圆角 53">
            <a:extLst>
              <a:ext uri="{FF2B5EF4-FFF2-40B4-BE49-F238E27FC236}">
                <a16:creationId xmlns:a16="http://schemas.microsoft.com/office/drawing/2014/main" id="{B4405794-77EC-4709-B2D0-0F5D8A041ADE}"/>
              </a:ext>
            </a:extLst>
          </p:cNvPr>
          <p:cNvSpPr/>
          <p:nvPr/>
        </p:nvSpPr>
        <p:spPr>
          <a:xfrm>
            <a:off x="1208216" y="2005196"/>
            <a:ext cx="9226702" cy="1423804"/>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D85ED7F-7019-45E7-A897-10E87D8B18E1}"/>
              </a:ext>
            </a:extLst>
          </p:cNvPr>
          <p:cNvSpPr txBox="1"/>
          <p:nvPr/>
        </p:nvSpPr>
        <p:spPr>
          <a:xfrm>
            <a:off x="1757081" y="2330761"/>
            <a:ext cx="8009325"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l"/>
            <a:r>
              <a:rPr lang="zh-CN" altLang="zh-CN" dirty="0">
                <a:latin typeface="微软雅黑" panose="020B0503020204020204" pitchFamily="34" charset="-122"/>
                <a:ea typeface="微软雅黑" panose="020B0503020204020204" pitchFamily="34" charset="-122"/>
              </a:rPr>
              <a:t>与传统的投票方式相比，电子投票计票快捷准确，节省人力和开支，投票时具有便利性，而设计安全的电子选举系统是全同态加密的一个典型应用。</a:t>
            </a:r>
            <a:r>
              <a:rPr lang="zh-CN" altLang="en-US" dirty="0">
                <a:latin typeface="微软雅黑" panose="020B0503020204020204" pitchFamily="34" charset="-122"/>
                <a:ea typeface="微软雅黑" panose="020B0503020204020204" pitchFamily="34" charset="-122"/>
              </a:rPr>
              <a:t>在投票系统中，由于票数统计都是加法累加，只要找到具备加法同态的算法即可。</a:t>
            </a:r>
            <a:endParaRPr lang="en-US" altLang="zh-CN"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E3E6532-ECF7-424A-99F4-1B2CB62F158C}"/>
              </a:ext>
            </a:extLst>
          </p:cNvPr>
          <p:cNvSpPr/>
          <p:nvPr/>
        </p:nvSpPr>
        <p:spPr>
          <a:xfrm>
            <a:off x="1340257" y="1827469"/>
            <a:ext cx="1795925"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电子投票</a:t>
            </a:r>
          </a:p>
        </p:txBody>
      </p:sp>
      <p:sp>
        <p:nvSpPr>
          <p:cNvPr id="15" name="圆角矩形 25">
            <a:extLst>
              <a:ext uri="{FF2B5EF4-FFF2-40B4-BE49-F238E27FC236}">
                <a16:creationId xmlns:a16="http://schemas.microsoft.com/office/drawing/2014/main" id="{E5F616AD-5D53-4632-94A4-A4F582438D9C}"/>
              </a:ext>
            </a:extLst>
          </p:cNvPr>
          <p:cNvSpPr/>
          <p:nvPr/>
        </p:nvSpPr>
        <p:spPr>
          <a:xfrm>
            <a:off x="1025542" y="412227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投票原文</a:t>
            </a:r>
          </a:p>
        </p:txBody>
      </p:sp>
      <p:sp>
        <p:nvSpPr>
          <p:cNvPr id="16" name="圆角矩形 25">
            <a:extLst>
              <a:ext uri="{FF2B5EF4-FFF2-40B4-BE49-F238E27FC236}">
                <a16:creationId xmlns:a16="http://schemas.microsoft.com/office/drawing/2014/main" id="{848661C4-BB07-4B4D-95BC-D82E85BA00DA}"/>
              </a:ext>
            </a:extLst>
          </p:cNvPr>
          <p:cNvSpPr/>
          <p:nvPr/>
        </p:nvSpPr>
        <p:spPr>
          <a:xfrm>
            <a:off x="2937649" y="412227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投票密文</a:t>
            </a:r>
          </a:p>
        </p:txBody>
      </p:sp>
      <p:cxnSp>
        <p:nvCxnSpPr>
          <p:cNvPr id="17" name="直接箭头连接符 16">
            <a:extLst>
              <a:ext uri="{FF2B5EF4-FFF2-40B4-BE49-F238E27FC236}">
                <a16:creationId xmlns:a16="http://schemas.microsoft.com/office/drawing/2014/main" id="{EF6D2DED-29EB-463F-910F-C226F1834063}"/>
              </a:ext>
            </a:extLst>
          </p:cNvPr>
          <p:cNvCxnSpPr>
            <a:cxnSpLocks/>
          </p:cNvCxnSpPr>
          <p:nvPr/>
        </p:nvCxnSpPr>
        <p:spPr>
          <a:xfrm>
            <a:off x="2238219" y="4678727"/>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圆角矩形 25">
            <a:extLst>
              <a:ext uri="{FF2B5EF4-FFF2-40B4-BE49-F238E27FC236}">
                <a16:creationId xmlns:a16="http://schemas.microsoft.com/office/drawing/2014/main" id="{7E80AA30-191F-438B-B43D-234C73559286}"/>
              </a:ext>
            </a:extLst>
          </p:cNvPr>
          <p:cNvSpPr/>
          <p:nvPr/>
        </p:nvSpPr>
        <p:spPr>
          <a:xfrm>
            <a:off x="1025542" y="55599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投票原文</a:t>
            </a:r>
          </a:p>
        </p:txBody>
      </p:sp>
      <p:sp>
        <p:nvSpPr>
          <p:cNvPr id="19" name="圆角矩形 25">
            <a:extLst>
              <a:ext uri="{FF2B5EF4-FFF2-40B4-BE49-F238E27FC236}">
                <a16:creationId xmlns:a16="http://schemas.microsoft.com/office/drawing/2014/main" id="{CA9097E0-ACB3-46E7-AA21-47D955EF640B}"/>
              </a:ext>
            </a:extLst>
          </p:cNvPr>
          <p:cNvSpPr/>
          <p:nvPr/>
        </p:nvSpPr>
        <p:spPr>
          <a:xfrm>
            <a:off x="2937649" y="55599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投票密文</a:t>
            </a:r>
          </a:p>
        </p:txBody>
      </p:sp>
      <p:cxnSp>
        <p:nvCxnSpPr>
          <p:cNvPr id="20" name="直接箭头连接符 19">
            <a:extLst>
              <a:ext uri="{FF2B5EF4-FFF2-40B4-BE49-F238E27FC236}">
                <a16:creationId xmlns:a16="http://schemas.microsoft.com/office/drawing/2014/main" id="{41EEAFBD-1099-41F3-9666-8E015C690F3E}"/>
              </a:ext>
            </a:extLst>
          </p:cNvPr>
          <p:cNvCxnSpPr>
            <a:cxnSpLocks/>
          </p:cNvCxnSpPr>
          <p:nvPr/>
        </p:nvCxnSpPr>
        <p:spPr>
          <a:xfrm>
            <a:off x="2238219" y="6116367"/>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文本框 22">
            <a:extLst>
              <a:ext uri="{FF2B5EF4-FFF2-40B4-BE49-F238E27FC236}">
                <a16:creationId xmlns:a16="http://schemas.microsoft.com/office/drawing/2014/main" id="{FD568080-B783-42B9-9BCC-C5B00570560D}"/>
              </a:ext>
            </a:extLst>
          </p:cNvPr>
          <p:cNvSpPr txBox="1"/>
          <p:nvPr/>
        </p:nvSpPr>
        <p:spPr>
          <a:xfrm>
            <a:off x="381221" y="3717499"/>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投票方投票</a:t>
            </a:r>
          </a:p>
        </p:txBody>
      </p:sp>
      <p:sp>
        <p:nvSpPr>
          <p:cNvPr id="24" name="文本框 23">
            <a:extLst>
              <a:ext uri="{FF2B5EF4-FFF2-40B4-BE49-F238E27FC236}">
                <a16:creationId xmlns:a16="http://schemas.microsoft.com/office/drawing/2014/main" id="{401A40B8-5C49-4FC3-94C5-8AD5CEEF5BAF}"/>
              </a:ext>
            </a:extLst>
          </p:cNvPr>
          <p:cNvSpPr txBox="1"/>
          <p:nvPr/>
        </p:nvSpPr>
        <p:spPr>
          <a:xfrm>
            <a:off x="2169764" y="4254805"/>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加密</a:t>
            </a:r>
          </a:p>
        </p:txBody>
      </p:sp>
      <p:sp>
        <p:nvSpPr>
          <p:cNvPr id="25" name="文本框 24">
            <a:extLst>
              <a:ext uri="{FF2B5EF4-FFF2-40B4-BE49-F238E27FC236}">
                <a16:creationId xmlns:a16="http://schemas.microsoft.com/office/drawing/2014/main" id="{1746EFC6-1FED-47D7-95C1-B25D178C8CE2}"/>
              </a:ext>
            </a:extLst>
          </p:cNvPr>
          <p:cNvSpPr txBox="1"/>
          <p:nvPr/>
        </p:nvSpPr>
        <p:spPr>
          <a:xfrm>
            <a:off x="2169763" y="5747035"/>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加密</a:t>
            </a:r>
          </a:p>
        </p:txBody>
      </p:sp>
      <p:sp>
        <p:nvSpPr>
          <p:cNvPr id="26" name="圆角矩形 25">
            <a:extLst>
              <a:ext uri="{FF2B5EF4-FFF2-40B4-BE49-F238E27FC236}">
                <a16:creationId xmlns:a16="http://schemas.microsoft.com/office/drawing/2014/main" id="{24448D1F-B328-4B8B-ACE1-C97BFAD4435F}"/>
              </a:ext>
            </a:extLst>
          </p:cNvPr>
          <p:cNvSpPr/>
          <p:nvPr/>
        </p:nvSpPr>
        <p:spPr>
          <a:xfrm>
            <a:off x="5163517" y="4268148"/>
            <a:ext cx="1844322" cy="1825167"/>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圆角矩形 25">
            <a:extLst>
              <a:ext uri="{FF2B5EF4-FFF2-40B4-BE49-F238E27FC236}">
                <a16:creationId xmlns:a16="http://schemas.microsoft.com/office/drawing/2014/main" id="{EA7C65DF-1DA4-49B1-B652-3DD2C11FB589}"/>
              </a:ext>
            </a:extLst>
          </p:cNvPr>
          <p:cNvSpPr/>
          <p:nvPr/>
        </p:nvSpPr>
        <p:spPr>
          <a:xfrm>
            <a:off x="5531708" y="4851232"/>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票数统计</a:t>
            </a:r>
          </a:p>
        </p:txBody>
      </p:sp>
      <p:sp>
        <p:nvSpPr>
          <p:cNvPr id="33" name="文本框 32">
            <a:extLst>
              <a:ext uri="{FF2B5EF4-FFF2-40B4-BE49-F238E27FC236}">
                <a16:creationId xmlns:a16="http://schemas.microsoft.com/office/drawing/2014/main" id="{D71AC46B-0DD1-4530-9F47-37F6A3BAD8FA}"/>
              </a:ext>
            </a:extLst>
          </p:cNvPr>
          <p:cNvSpPr txBox="1"/>
          <p:nvPr/>
        </p:nvSpPr>
        <p:spPr>
          <a:xfrm>
            <a:off x="5090396" y="4371846"/>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记票方记票</a:t>
            </a:r>
          </a:p>
        </p:txBody>
      </p:sp>
      <p:cxnSp>
        <p:nvCxnSpPr>
          <p:cNvPr id="36" name="直接箭头连接符 35">
            <a:extLst>
              <a:ext uri="{FF2B5EF4-FFF2-40B4-BE49-F238E27FC236}">
                <a16:creationId xmlns:a16="http://schemas.microsoft.com/office/drawing/2014/main" id="{4CA86865-633A-44E5-85CE-2B052417F175}"/>
              </a:ext>
            </a:extLst>
          </p:cNvPr>
          <p:cNvCxnSpPr>
            <a:cxnSpLocks/>
          </p:cNvCxnSpPr>
          <p:nvPr/>
        </p:nvCxnSpPr>
        <p:spPr>
          <a:xfrm>
            <a:off x="4150326" y="4661229"/>
            <a:ext cx="1013191" cy="3225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直接箭头连接符 38">
            <a:extLst>
              <a:ext uri="{FF2B5EF4-FFF2-40B4-BE49-F238E27FC236}">
                <a16:creationId xmlns:a16="http://schemas.microsoft.com/office/drawing/2014/main" id="{6C7FBE4F-2C44-48D8-8E40-BEF48646458B}"/>
              </a:ext>
            </a:extLst>
          </p:cNvPr>
          <p:cNvCxnSpPr>
            <a:cxnSpLocks/>
          </p:cNvCxnSpPr>
          <p:nvPr/>
        </p:nvCxnSpPr>
        <p:spPr>
          <a:xfrm flipV="1">
            <a:off x="4150326" y="5448768"/>
            <a:ext cx="1013191" cy="6445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圆角矩形 25">
            <a:extLst>
              <a:ext uri="{FF2B5EF4-FFF2-40B4-BE49-F238E27FC236}">
                <a16:creationId xmlns:a16="http://schemas.microsoft.com/office/drawing/2014/main" id="{2EFE2E02-FA49-49FB-B287-D61F7D0FD6DF}"/>
              </a:ext>
            </a:extLst>
          </p:cNvPr>
          <p:cNvSpPr/>
          <p:nvPr/>
        </p:nvSpPr>
        <p:spPr>
          <a:xfrm>
            <a:off x="7707269" y="4231875"/>
            <a:ext cx="3798236" cy="19144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2" name="圆角矩形 25">
            <a:extLst>
              <a:ext uri="{FF2B5EF4-FFF2-40B4-BE49-F238E27FC236}">
                <a16:creationId xmlns:a16="http://schemas.microsoft.com/office/drawing/2014/main" id="{33C97A4A-C69E-4952-840F-DAFDB254D4EB}"/>
              </a:ext>
            </a:extLst>
          </p:cNvPr>
          <p:cNvSpPr/>
          <p:nvPr/>
        </p:nvSpPr>
        <p:spPr>
          <a:xfrm>
            <a:off x="8182303" y="4825280"/>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加密票数</a:t>
            </a:r>
          </a:p>
        </p:txBody>
      </p:sp>
      <p:sp>
        <p:nvSpPr>
          <p:cNvPr id="43" name="圆角矩形 25">
            <a:extLst>
              <a:ext uri="{FF2B5EF4-FFF2-40B4-BE49-F238E27FC236}">
                <a16:creationId xmlns:a16="http://schemas.microsoft.com/office/drawing/2014/main" id="{143C067D-19D6-4FE6-8146-37D2CDA621FC}"/>
              </a:ext>
            </a:extLst>
          </p:cNvPr>
          <p:cNvSpPr/>
          <p:nvPr/>
        </p:nvSpPr>
        <p:spPr>
          <a:xfrm>
            <a:off x="10094410" y="4825280"/>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结果公布</a:t>
            </a:r>
          </a:p>
        </p:txBody>
      </p:sp>
      <p:cxnSp>
        <p:nvCxnSpPr>
          <p:cNvPr id="44" name="直接箭头连接符 43">
            <a:extLst>
              <a:ext uri="{FF2B5EF4-FFF2-40B4-BE49-F238E27FC236}">
                <a16:creationId xmlns:a16="http://schemas.microsoft.com/office/drawing/2014/main" id="{666B1196-8FB0-418E-A1D2-67840DCE0B1D}"/>
              </a:ext>
            </a:extLst>
          </p:cNvPr>
          <p:cNvCxnSpPr>
            <a:cxnSpLocks/>
          </p:cNvCxnSpPr>
          <p:nvPr/>
        </p:nvCxnSpPr>
        <p:spPr>
          <a:xfrm>
            <a:off x="9394980" y="5381732"/>
            <a:ext cx="6740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8" name="文本框 47">
            <a:extLst>
              <a:ext uri="{FF2B5EF4-FFF2-40B4-BE49-F238E27FC236}">
                <a16:creationId xmlns:a16="http://schemas.microsoft.com/office/drawing/2014/main" id="{F940FDEB-1534-4659-A367-54F35FB5F7BE}"/>
              </a:ext>
            </a:extLst>
          </p:cNvPr>
          <p:cNvSpPr txBox="1"/>
          <p:nvPr/>
        </p:nvSpPr>
        <p:spPr>
          <a:xfrm>
            <a:off x="7566742" y="4313192"/>
            <a:ext cx="1653989"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公布方公布</a:t>
            </a:r>
          </a:p>
        </p:txBody>
      </p:sp>
      <p:sp>
        <p:nvSpPr>
          <p:cNvPr id="49" name="文本框 48">
            <a:extLst>
              <a:ext uri="{FF2B5EF4-FFF2-40B4-BE49-F238E27FC236}">
                <a16:creationId xmlns:a16="http://schemas.microsoft.com/office/drawing/2014/main" id="{C512A896-2ECD-42D1-8D6E-C697176E9BD8}"/>
              </a:ext>
            </a:extLst>
          </p:cNvPr>
          <p:cNvSpPr txBox="1"/>
          <p:nvPr/>
        </p:nvSpPr>
        <p:spPr>
          <a:xfrm>
            <a:off x="9326525" y="4957810"/>
            <a:ext cx="742485" cy="369332"/>
          </a:xfrm>
          <a:prstGeom prst="rect">
            <a:avLst/>
          </a:prstGeom>
          <a:noFill/>
        </p:spPr>
        <p:txBody>
          <a:bodyPr wrap="square">
            <a:spAutoFit/>
          </a:bodyPr>
          <a:lstStyle/>
          <a:p>
            <a:pPr algn="ctr"/>
            <a:r>
              <a:rPr lang="zh-CN" altLang="en-US" dirty="0">
                <a:latin typeface="微软雅黑" panose="020B0503020204020204" pitchFamily="34" charset="-122"/>
                <a:ea typeface="微软雅黑" panose="020B0503020204020204" pitchFamily="34" charset="-122"/>
              </a:rPr>
              <a:t>解密</a:t>
            </a:r>
          </a:p>
        </p:txBody>
      </p:sp>
      <p:cxnSp>
        <p:nvCxnSpPr>
          <p:cNvPr id="51" name="直接箭头连接符 50">
            <a:extLst>
              <a:ext uri="{FF2B5EF4-FFF2-40B4-BE49-F238E27FC236}">
                <a16:creationId xmlns:a16="http://schemas.microsoft.com/office/drawing/2014/main" id="{EE7C751E-51FE-4A7D-83DD-8B9CFBE1F457}"/>
              </a:ext>
            </a:extLst>
          </p:cNvPr>
          <p:cNvCxnSpPr>
            <a:cxnSpLocks/>
          </p:cNvCxnSpPr>
          <p:nvPr/>
        </p:nvCxnSpPr>
        <p:spPr>
          <a:xfrm>
            <a:off x="7007839" y="5182097"/>
            <a:ext cx="699430"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208960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5.4.1 同态加密基础</a:t>
            </a:r>
          </a:p>
        </p:txBody>
      </p:sp>
      <p:sp>
        <p:nvSpPr>
          <p:cNvPr id="8" name="矩形 7">
            <a:extLst>
              <a:ext uri="{FF2B5EF4-FFF2-40B4-BE49-F238E27FC236}">
                <a16:creationId xmlns:a16="http://schemas.microsoft.com/office/drawing/2014/main" id="{9F1CEB8E-69BC-4CF5-B310-9C2A3EF9E6DE}"/>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同态加密的优势与挑战</a:t>
            </a:r>
          </a:p>
        </p:txBody>
      </p:sp>
      <p:sp>
        <p:nvSpPr>
          <p:cNvPr id="6" name="矩形: 圆角 53">
            <a:extLst>
              <a:ext uri="{FF2B5EF4-FFF2-40B4-BE49-F238E27FC236}">
                <a16:creationId xmlns:a16="http://schemas.microsoft.com/office/drawing/2014/main" id="{8BF085AE-3FD0-4B82-A4A4-C5A6A73F5E34}"/>
              </a:ext>
            </a:extLst>
          </p:cNvPr>
          <p:cNvSpPr/>
          <p:nvPr/>
        </p:nvSpPr>
        <p:spPr>
          <a:xfrm>
            <a:off x="1496743" y="2383155"/>
            <a:ext cx="4234045" cy="3966845"/>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BB48291-BE68-4AD3-82FC-77ABF45B5365}"/>
              </a:ext>
            </a:extLst>
          </p:cNvPr>
          <p:cNvSpPr txBox="1"/>
          <p:nvPr/>
        </p:nvSpPr>
        <p:spPr>
          <a:xfrm>
            <a:off x="1760650" y="2755811"/>
            <a:ext cx="3706230" cy="3416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处理数值型数据通过对多个密文进行计算后再解密，减少了计算代价；</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可实现无密钥方对密文的计算，密文计算无须经过密钥方，减少了通信代价</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可实现让解密方只能获知最后的结果，而无法获得每一个密文的消息，可以保证信息的安全性</a:t>
            </a:r>
            <a:r>
              <a:rPr lang="zh-CN" altLang="en-US" dirty="0">
                <a:latin typeface="微软雅黑" panose="020B0503020204020204" pitchFamily="34" charset="-122"/>
                <a:ea typeface="微软雅黑" panose="020B0503020204020204" pitchFamily="34" charset="-122"/>
              </a:rPr>
              <a:t>（匿名电子投票）。</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38949F3B-F53B-4E26-8DA4-02DDD6269C57}"/>
              </a:ext>
            </a:extLst>
          </p:cNvPr>
          <p:cNvSpPr/>
          <p:nvPr/>
        </p:nvSpPr>
        <p:spPr>
          <a:xfrm>
            <a:off x="1653801" y="2205429"/>
            <a:ext cx="1795925"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优势</a:t>
            </a:r>
          </a:p>
        </p:txBody>
      </p:sp>
      <p:sp>
        <p:nvSpPr>
          <p:cNvPr id="10" name="矩形: 圆角 53">
            <a:extLst>
              <a:ext uri="{FF2B5EF4-FFF2-40B4-BE49-F238E27FC236}">
                <a16:creationId xmlns:a16="http://schemas.microsoft.com/office/drawing/2014/main" id="{E6190504-4BBE-4480-A00C-7170EDD1AAC6}"/>
              </a:ext>
            </a:extLst>
          </p:cNvPr>
          <p:cNvSpPr/>
          <p:nvPr/>
        </p:nvSpPr>
        <p:spPr>
          <a:xfrm>
            <a:off x="6526178" y="2388142"/>
            <a:ext cx="4234045" cy="3961858"/>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D074A11-E7FD-4604-8588-E4A9E5B7E959}"/>
              </a:ext>
            </a:extLst>
          </p:cNvPr>
          <p:cNvSpPr txBox="1"/>
          <p:nvPr/>
        </p:nvSpPr>
        <p:spPr>
          <a:xfrm>
            <a:off x="7008984" y="2755811"/>
            <a:ext cx="3268432" cy="3416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只能实现单比特加密，如何高效地实现全同态加密有待进一步研究；</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大多基于未论证的困难问题，寻找可论证的困难问题依然是个难题。</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需要额外的消除噪音算法，如何设计一个具有自然同态性的全同态加密方案依然是一个问题。</a:t>
            </a:r>
            <a:endParaRPr lang="en-US" altLang="zh-CN"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55A367E-99A3-49F8-8BD5-B144A84C2EF6}"/>
              </a:ext>
            </a:extLst>
          </p:cNvPr>
          <p:cNvSpPr/>
          <p:nvPr/>
        </p:nvSpPr>
        <p:spPr>
          <a:xfrm>
            <a:off x="6683236" y="2210416"/>
            <a:ext cx="2037737"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挑战</a:t>
            </a:r>
          </a:p>
        </p:txBody>
      </p:sp>
    </p:spTree>
    <p:extLst>
      <p:ext uri="{BB962C8B-B14F-4D97-AF65-F5344CB8AC3E}">
        <p14:creationId xmlns:p14="http://schemas.microsoft.com/office/powerpoint/2010/main" val="2203530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5.4.2 半同态加密</a:t>
            </a:r>
          </a:p>
        </p:txBody>
      </p:sp>
      <p:sp>
        <p:nvSpPr>
          <p:cNvPr id="18" name="矩形: 圆角 17">
            <a:extLst>
              <a:ext uri="{FF2B5EF4-FFF2-40B4-BE49-F238E27FC236}">
                <a16:creationId xmlns:a16="http://schemas.microsoft.com/office/drawing/2014/main" id="{9955CCD8-88D5-4DE8-B03F-8A2C196E14BD}"/>
              </a:ext>
            </a:extLst>
          </p:cNvPr>
          <p:cNvSpPr/>
          <p:nvPr/>
        </p:nvSpPr>
        <p:spPr>
          <a:xfrm>
            <a:off x="1185228" y="2697563"/>
            <a:ext cx="9961919" cy="2435372"/>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2E443DD7-0AFB-4500-A1ED-49D8E8ED08D6}"/>
                  </a:ext>
                </a:extLst>
              </p:cNvPr>
              <p:cNvSpPr/>
              <p:nvPr/>
            </p:nvSpPr>
            <p:spPr>
              <a:xfrm>
                <a:off x="1421047" y="2927927"/>
                <a:ext cx="9518696" cy="1974643"/>
              </a:xfrm>
              <a:prstGeom prst="rect">
                <a:avLst/>
              </a:prstGeom>
            </p:spPr>
            <p:txBody>
              <a:bodyPr wrap="square">
                <a:spAutoFit/>
              </a:bodyPr>
              <a:lstStyle/>
              <a:p>
                <a:pPr>
                  <a:spcAft>
                    <a:spcPts val="1200"/>
                  </a:spcAft>
                </a:pPr>
                <a:r>
                  <a:rPr lang="zh-CN" altLang="zh-CN" dirty="0">
                    <a:latin typeface="微软雅黑" panose="020B0503020204020204" pitchFamily="34" charset="-122"/>
                    <a:ea typeface="微软雅黑" panose="020B0503020204020204" pitchFamily="34" charset="-122"/>
                  </a:rPr>
                  <a:t>在一个加密方案中，用</a:t>
                </a:r>
                <a14:m>
                  <m:oMath xmlns:m="http://schemas.openxmlformats.org/officeDocument/2006/math">
                    <m:r>
                      <a:rPr lang="en-US" altLang="zh-CN">
                        <a:latin typeface="Cambria Math" panose="02040503050406030204" pitchFamily="18" charset="0"/>
                        <a:ea typeface="微软雅黑" panose="020B0503020204020204" pitchFamily="34" charset="-122"/>
                      </a:rPr>
                      <m:t>𝑎</m:t>
                    </m:r>
                  </m:oMath>
                </a14:m>
                <a:r>
                  <a:rPr lang="zh-CN" altLang="zh-CN" dirty="0">
                    <a:latin typeface="微软雅黑" panose="020B0503020204020204" pitchFamily="34" charset="-122"/>
                    <a:ea typeface="微软雅黑" panose="020B0503020204020204" pitchFamily="34" charset="-122"/>
                  </a:rPr>
                  <a:t>、</a:t>
                </a:r>
                <a14:m>
                  <m:oMath xmlns:m="http://schemas.openxmlformats.org/officeDocument/2006/math">
                    <m:r>
                      <a:rPr lang="en-US" altLang="zh-CN">
                        <a:latin typeface="Cambria Math" panose="02040503050406030204" pitchFamily="18" charset="0"/>
                        <a:ea typeface="微软雅黑" panose="020B0503020204020204" pitchFamily="34" charset="-122"/>
                      </a:rPr>
                      <m:t>𝑏</m:t>
                    </m:r>
                  </m:oMath>
                </a14:m>
                <a:r>
                  <a:rPr lang="zh-CN" altLang="zh-CN" dirty="0">
                    <a:latin typeface="微软雅黑" panose="020B0503020204020204" pitchFamily="34" charset="-122"/>
                    <a:ea typeface="微软雅黑" panose="020B0503020204020204" pitchFamily="34" charset="-122"/>
                  </a:rPr>
                  <a:t>表示明文，</a:t>
                </a:r>
                <a14:m>
                  <m:oMath xmlns:m="http://schemas.openxmlformats.org/officeDocument/2006/math">
                    <m:r>
                      <a:rPr lang="en-US" altLang="zh-CN">
                        <a:latin typeface="Cambria Math" panose="02040503050406030204" pitchFamily="18" charset="0"/>
                        <a:ea typeface="微软雅黑" panose="020B0503020204020204" pitchFamily="34" charset="-122"/>
                      </a:rPr>
                      <m:t>𝐸𝑛𝑐</m:t>
                    </m:r>
                  </m:oMath>
                </a14:m>
                <a:r>
                  <a:rPr lang="zh-CN" altLang="zh-CN" dirty="0">
                    <a:latin typeface="微软雅黑" panose="020B0503020204020204" pitchFamily="34" charset="-122"/>
                    <a:ea typeface="微软雅黑" panose="020B0503020204020204" pitchFamily="34" charset="-122"/>
                  </a:rPr>
                  <a:t>表示加密算法，</a:t>
                </a:r>
                <a14:m>
                  <m:oMath xmlns:m="http://schemas.openxmlformats.org/officeDocument/2006/math">
                    <m:r>
                      <a:rPr lang="en-US" altLang="zh-CN">
                        <a:latin typeface="Cambria Math" panose="02040503050406030204" pitchFamily="18" charset="0"/>
                        <a:ea typeface="微软雅黑" panose="020B0503020204020204" pitchFamily="34" charset="-122"/>
                      </a:rPr>
                      <m:t>𝐷𝑒𝑐</m:t>
                    </m:r>
                  </m:oMath>
                </a14:m>
                <a:r>
                  <a:rPr lang="zh-CN" altLang="zh-CN" dirty="0">
                    <a:latin typeface="微软雅黑" panose="020B0503020204020204" pitchFamily="34" charset="-122"/>
                    <a:ea typeface="微软雅黑" panose="020B0503020204020204" pitchFamily="34" charset="-122"/>
                  </a:rPr>
                  <a:t>表示解密算法，</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表示在明文域上的运算，</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表示在密文域上的运算，如果该加密方案中的加密算法和解密算法满足</a:t>
                </a:r>
                <a:endParaRPr lang="en-US" altLang="zh-CN" dirty="0">
                  <a:latin typeface="微软雅黑" panose="020B0503020204020204" pitchFamily="34" charset="-122"/>
                  <a:ea typeface="微软雅黑" panose="020B0503020204020204"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altLang="zh-CN" smtClean="0">
                          <a:latin typeface="Cambria Math" panose="02040503050406030204" pitchFamily="18" charset="0"/>
                          <a:ea typeface="微软雅黑" panose="020B0503020204020204" pitchFamily="34" charset="-122"/>
                        </a:rPr>
                        <m:t>𝐷𝑒𝑐</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𝑎</m:t>
                              </m:r>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𝑏</m:t>
                              </m:r>
                            </m:e>
                          </m:d>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𝑎</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𝑏</m:t>
                      </m:r>
                    </m:oMath>
                  </m:oMathPara>
                </a14:m>
                <a:endParaRPr lang="en-US" altLang="zh-CN" dirty="0">
                  <a:latin typeface="微软雅黑" panose="020B0503020204020204" pitchFamily="34" charset="-122"/>
                  <a:ea typeface="微软雅黑" panose="020B0503020204020204" pitchFamily="34" charset="-122"/>
                </a:endParaRPr>
              </a:p>
              <a:p>
                <a:pPr algn="ctr">
                  <a:spcAft>
                    <a:spcPts val="1200"/>
                  </a:spcAft>
                </a:pPr>
                <a:r>
                  <a:rPr lang="zh-CN" altLang="zh-CN" dirty="0">
                    <a:latin typeface="微软雅黑" panose="020B0503020204020204" pitchFamily="34" charset="-122"/>
                    <a:ea typeface="微软雅黑" panose="020B0503020204020204" pitchFamily="34" charset="-122"/>
                  </a:rPr>
                  <a:t>当</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表示乘法时，称该加密为乘法同态加密</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ctr">
                  <a:spcAft>
                    <a:spcPts val="1200"/>
                  </a:spcAft>
                </a:pPr>
                <a:r>
                  <a:rPr lang="zh-CN" altLang="zh-CN" dirty="0">
                    <a:latin typeface="微软雅黑" panose="020B0503020204020204" pitchFamily="34" charset="-122"/>
                    <a:ea typeface="微软雅黑" panose="020B0503020204020204" pitchFamily="34" charset="-122"/>
                  </a:rPr>
                  <a:t>当</a:t>
                </a:r>
                <a14:m>
                  <m:oMath xmlns:m="http://schemas.openxmlformats.org/officeDocument/2006/math">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表示加法时，称该加密为加法同态加密</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xmlns="">
          <p:sp>
            <p:nvSpPr>
              <p:cNvPr id="19" name="矩形 18">
                <a:extLst>
                  <a:ext uri="{FF2B5EF4-FFF2-40B4-BE49-F238E27FC236}">
                    <a16:creationId xmlns:a16="http://schemas.microsoft.com/office/drawing/2014/main" id="{2E443DD7-0AFB-4500-A1ED-49D8E8ED08D6}"/>
                  </a:ext>
                </a:extLst>
              </p:cNvPr>
              <p:cNvSpPr>
                <a:spLocks noRot="1" noChangeAspect="1" noMove="1" noResize="1" noEditPoints="1" noAdjustHandles="1" noChangeArrowheads="1" noChangeShapeType="1" noTextEdit="1"/>
              </p:cNvSpPr>
              <p:nvPr/>
            </p:nvSpPr>
            <p:spPr>
              <a:xfrm>
                <a:off x="1421047" y="2927927"/>
                <a:ext cx="9518696" cy="1974643"/>
              </a:xfrm>
              <a:prstGeom prst="rect">
                <a:avLst/>
              </a:prstGeom>
              <a:blipFill>
                <a:blip r:embed="rId3"/>
                <a:stretch>
                  <a:fillRect l="-512" t="-1543" b="-4012"/>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8ED8F105-688F-4DDB-B552-37A21B97E331}"/>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加法同态和乘法同态</a:t>
            </a:r>
          </a:p>
        </p:txBody>
      </p:sp>
    </p:spTree>
    <p:extLst>
      <p:ext uri="{BB962C8B-B14F-4D97-AF65-F5344CB8AC3E}">
        <p14:creationId xmlns:p14="http://schemas.microsoft.com/office/powerpoint/2010/main" val="35571997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5.4.2 半同态加密</a:t>
            </a:r>
          </a:p>
        </p:txBody>
      </p:sp>
      <p:sp>
        <p:nvSpPr>
          <p:cNvPr id="20" name="矩形 19">
            <a:extLst>
              <a:ext uri="{FF2B5EF4-FFF2-40B4-BE49-F238E27FC236}">
                <a16:creationId xmlns:a16="http://schemas.microsoft.com/office/drawing/2014/main" id="{8ED8F105-688F-4DDB-B552-37A21B97E331}"/>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乘法同态</a:t>
            </a:r>
          </a:p>
        </p:txBody>
      </p:sp>
      <p:sp>
        <p:nvSpPr>
          <p:cNvPr id="21" name="文本框 20">
            <a:extLst>
              <a:ext uri="{FF2B5EF4-FFF2-40B4-BE49-F238E27FC236}">
                <a16:creationId xmlns:a16="http://schemas.microsoft.com/office/drawing/2014/main" id="{B836FB96-3B98-497E-AD16-226CF4FAEC94}"/>
              </a:ext>
            </a:extLst>
          </p:cNvPr>
          <p:cNvSpPr txBox="1"/>
          <p:nvPr/>
        </p:nvSpPr>
        <p:spPr>
          <a:xfrm>
            <a:off x="1364331" y="2204139"/>
            <a:ext cx="9463338" cy="10772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spcAft>
                <a:spcPts val="1200"/>
              </a:spcAft>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RSA</a:t>
            </a:r>
            <a:r>
              <a:rPr lang="zh-CN" altLang="zh-CN" dirty="0">
                <a:latin typeface="微软雅黑" panose="020B0503020204020204" pitchFamily="34" charset="-122"/>
                <a:ea typeface="微软雅黑" panose="020B0503020204020204" pitchFamily="34" charset="-122"/>
              </a:rPr>
              <a:t>是最早的具有乘法同态性的加密方案，它是基于因子分解的困难问题的确定性加密</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1985</a:t>
            </a:r>
            <a:r>
              <a:rPr lang="zh-CN" altLang="zh-CN" dirty="0">
                <a:latin typeface="微软雅黑" panose="020B0503020204020204" pitchFamily="34" charset="-122"/>
                <a:ea typeface="微软雅黑" panose="020B0503020204020204" pitchFamily="34" charset="-122"/>
              </a:rPr>
              <a:t>年，</a:t>
            </a:r>
            <a:r>
              <a:rPr lang="en-US" altLang="zh-CN" dirty="0" err="1">
                <a:latin typeface="微软雅黑" panose="020B0503020204020204" pitchFamily="34" charset="-122"/>
                <a:ea typeface="微软雅黑" panose="020B0503020204020204" pitchFamily="34" charset="-122"/>
              </a:rPr>
              <a:t>ElGamal</a:t>
            </a:r>
            <a:r>
              <a:rPr lang="zh-CN" altLang="zh-CN" dirty="0">
                <a:latin typeface="微软雅黑" panose="020B0503020204020204" pitchFamily="34" charset="-122"/>
                <a:ea typeface="微软雅黑" panose="020B0503020204020204" pitchFamily="34" charset="-122"/>
              </a:rPr>
              <a:t>基于有限域上的离散对数困难假设设计了</a:t>
            </a:r>
            <a:r>
              <a:rPr lang="en-US" altLang="zh-CN" dirty="0" err="1">
                <a:latin typeface="微软雅黑" panose="020B0503020204020204" pitchFamily="34" charset="-122"/>
                <a:ea typeface="微软雅黑" panose="020B0503020204020204" pitchFamily="34" charset="-122"/>
              </a:rPr>
              <a:t>ElGamal</a:t>
            </a:r>
            <a:r>
              <a:rPr lang="zh-CN" altLang="zh-CN" dirty="0">
                <a:latin typeface="微软雅黑" panose="020B0503020204020204" pitchFamily="34" charset="-122"/>
                <a:ea typeface="微软雅黑" panose="020B0503020204020204" pitchFamily="34" charset="-122"/>
              </a:rPr>
              <a:t>加密算法，该加密算法也具有乘法同态性。</a:t>
            </a:r>
            <a:endParaRPr lang="en-US" altLang="zh-CN" dirty="0">
              <a:latin typeface="微软雅黑" panose="020B0503020204020204" pitchFamily="34" charset="-122"/>
              <a:ea typeface="微软雅黑" panose="020B0503020204020204" pitchFamily="34" charset="-122"/>
            </a:endParaRPr>
          </a:p>
        </p:txBody>
      </p:sp>
      <p:sp>
        <p:nvSpPr>
          <p:cNvPr id="22" name="矩形: 圆角 21">
            <a:extLst>
              <a:ext uri="{FF2B5EF4-FFF2-40B4-BE49-F238E27FC236}">
                <a16:creationId xmlns:a16="http://schemas.microsoft.com/office/drawing/2014/main" id="{6D4B4E15-A041-4ADE-B9EA-CFE91BD80D48}"/>
              </a:ext>
            </a:extLst>
          </p:cNvPr>
          <p:cNvSpPr/>
          <p:nvPr/>
        </p:nvSpPr>
        <p:spPr>
          <a:xfrm>
            <a:off x="1115040" y="4074940"/>
            <a:ext cx="9961919" cy="1766861"/>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0C9A85F8-BCCD-4C8A-B8D9-F792E8580858}"/>
                  </a:ext>
                </a:extLst>
              </p:cNvPr>
              <p:cNvSpPr/>
              <p:nvPr/>
            </p:nvSpPr>
            <p:spPr>
              <a:xfrm>
                <a:off x="1350859" y="4305304"/>
                <a:ext cx="9518696" cy="1252522"/>
              </a:xfrm>
              <a:prstGeom prst="rect">
                <a:avLst/>
              </a:prstGeom>
            </p:spPr>
            <p:txBody>
              <a:bodyPr wrap="square">
                <a:spAutoFit/>
              </a:bodyPr>
              <a:lstStyle/>
              <a:p>
                <a:pPr>
                  <a:spcAft>
                    <a:spcPts val="1200"/>
                  </a:spcAft>
                </a:pPr>
                <a:r>
                  <a:rPr lang="zh-CN" altLang="en-US" dirty="0">
                    <a:latin typeface="微软雅黑" panose="020B0503020204020204" pitchFamily="34" charset="-122"/>
                    <a:ea typeface="微软雅黑" panose="020B0503020204020204" pitchFamily="34" charset="-122"/>
                  </a:rPr>
                  <a:t>离散对数问题：</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给定素数</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𝑝</m:t>
                    </m:r>
                  </m:oMath>
                </a14:m>
                <a:r>
                  <a:rPr lang="zh-CN" altLang="en-US" dirty="0">
                    <a:latin typeface="微软雅黑" panose="020B0503020204020204" pitchFamily="34" charset="-122"/>
                    <a:ea typeface="微软雅黑" panose="020B0503020204020204" pitchFamily="34" charset="-122"/>
                  </a:rPr>
                  <a:t>，</a:t>
                </a:r>
                <a14:m>
                  <m:oMath xmlns:m="http://schemas.openxmlformats.org/officeDocument/2006/math">
                    <m:sSubSup>
                      <m:sSubSupPr>
                        <m:ctrlPr>
                          <a:rPr lang="en-US" altLang="zh-CN" i="1" dirty="0" smtClean="0">
                            <a:latin typeface="Cambria Math" panose="02040503050406030204" pitchFamily="18" charset="0"/>
                            <a:ea typeface="微软雅黑" panose="020B0503020204020204" pitchFamily="34" charset="-122"/>
                          </a:rPr>
                        </m:ctrlPr>
                      </m:sSubSupPr>
                      <m:e>
                        <m:r>
                          <m:rPr>
                            <m:sty m:val="p"/>
                          </m:rPr>
                          <a:rPr lang="en-US" altLang="zh-CN" i="1" dirty="0">
                            <a:latin typeface="Cambria Math" panose="02040503050406030204" pitchFamily="18" charset="0"/>
                            <a:ea typeface="微软雅黑" panose="020B0503020204020204" pitchFamily="34" charset="-122"/>
                          </a:rPr>
                          <m:t>Z</m:t>
                        </m:r>
                      </m:e>
                      <m:sub>
                        <m:r>
                          <a:rPr lang="en-US" altLang="zh-CN" b="0" i="1" dirty="0" smtClean="0">
                            <a:latin typeface="Cambria Math" panose="02040503050406030204" pitchFamily="18" charset="0"/>
                            <a:ea typeface="微软雅黑" panose="020B0503020204020204" pitchFamily="34" charset="-122"/>
                          </a:rPr>
                          <m:t>𝑝</m:t>
                        </m:r>
                      </m:sub>
                      <m:sup>
                        <m:r>
                          <a:rPr lang="en-US" altLang="zh-CN" b="0" i="1" dirty="0" smtClean="0">
                            <a:latin typeface="Cambria Math" panose="02040503050406030204" pitchFamily="18" charset="0"/>
                            <a:ea typeface="微软雅黑" panose="020B0503020204020204" pitchFamily="34" charset="-122"/>
                          </a:rPr>
                          <m:t>∗</m:t>
                        </m:r>
                      </m:sup>
                    </m:sSubSup>
                  </m:oMath>
                </a14:m>
                <a:r>
                  <a:rPr lang="zh-CN" altLang="en-US" dirty="0">
                    <a:latin typeface="微软雅黑" panose="020B0503020204020204" pitchFamily="34" charset="-122"/>
                    <a:ea typeface="微软雅黑" panose="020B0503020204020204" pitchFamily="34" charset="-122"/>
                  </a:rPr>
                  <a:t>的一个生成元</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𝛼</m:t>
                    </m:r>
                  </m:oMath>
                </a14:m>
                <a:r>
                  <a:rPr lang="zh-CN" altLang="en-US" dirty="0">
                    <a:latin typeface="微软雅黑" panose="020B0503020204020204" pitchFamily="34" charset="-122"/>
                    <a:ea typeface="微软雅黑" panose="020B0503020204020204" pitchFamily="34" charset="-122"/>
                  </a:rPr>
                  <a:t>，以及元素</a:t>
                </a:r>
                <a14:m>
                  <m:oMath xmlns:m="http://schemas.openxmlformats.org/officeDocument/2006/math">
                    <m:sSubSup>
                      <m:sSubSupPr>
                        <m:ctrlPr>
                          <a:rPr lang="en-US" altLang="zh-CN" i="1" dirty="0">
                            <a:latin typeface="Cambria Math" panose="02040503050406030204" pitchFamily="18" charset="0"/>
                            <a:ea typeface="微软雅黑" panose="020B0503020204020204" pitchFamily="34" charset="-122"/>
                          </a:rPr>
                        </m:ctrlPr>
                      </m:sSubSupPr>
                      <m:e>
                        <m:r>
                          <a:rPr lang="zh-CN" altLang="en-US" i="1" dirty="0" smtClean="0">
                            <a:latin typeface="Cambria Math" panose="02040503050406030204" pitchFamily="18" charset="0"/>
                            <a:ea typeface="微软雅黑" panose="020B0503020204020204" pitchFamily="34" charset="-122"/>
                          </a:rPr>
                          <m:t>𝛽</m:t>
                        </m:r>
                        <m:r>
                          <a:rPr lang="en-US" altLang="zh-CN" i="1" dirty="0">
                            <a:latin typeface="Cambria Math" panose="02040503050406030204" pitchFamily="18" charset="0"/>
                            <a:ea typeface="Cambria Math" panose="02040503050406030204" pitchFamily="18" charset="0"/>
                          </a:rPr>
                          <m:t>∈</m:t>
                        </m:r>
                        <m:r>
                          <m:rPr>
                            <m:sty m:val="p"/>
                          </m:rPr>
                          <a:rPr lang="en-US" altLang="zh-CN" i="1" dirty="0">
                            <a:latin typeface="Cambria Math" panose="02040503050406030204" pitchFamily="18" charset="0"/>
                            <a:ea typeface="微软雅黑" panose="020B0503020204020204" pitchFamily="34" charset="-122"/>
                          </a:rPr>
                          <m:t>Z</m:t>
                        </m:r>
                      </m:e>
                      <m:sub>
                        <m:r>
                          <a:rPr lang="en-US" altLang="zh-CN" i="1" dirty="0">
                            <a:latin typeface="Cambria Math" panose="02040503050406030204" pitchFamily="18" charset="0"/>
                            <a:ea typeface="微软雅黑" panose="020B0503020204020204" pitchFamily="34" charset="-122"/>
                          </a:rPr>
                          <m:t>𝑝</m:t>
                        </m:r>
                      </m:sub>
                      <m:sup>
                        <m:r>
                          <a:rPr lang="en-US" altLang="zh-CN" i="1" dirty="0">
                            <a:latin typeface="Cambria Math" panose="02040503050406030204" pitchFamily="18" charset="0"/>
                            <a:ea typeface="微软雅黑" panose="020B0503020204020204" pitchFamily="34" charset="-122"/>
                          </a:rPr>
                          <m:t>∗</m:t>
                        </m:r>
                      </m:sup>
                    </m:sSubSup>
                    <m:r>
                      <a:rPr lang="en-US" altLang="zh-CN" i="1" dirty="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，计算整数</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oMath>
                </a14:m>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0</m:t>
                    </m:r>
                    <m:r>
                      <a:rPr lang="en-US" altLang="zh-CN" b="0" i="1" dirty="0" smtClean="0">
                        <a:latin typeface="Cambria Math" panose="02040503050406030204" pitchFamily="18" charset="0"/>
                        <a:ea typeface="Cambria Math" panose="02040503050406030204" pitchFamily="18" charset="0"/>
                      </a:rPr>
                      <m:t>&lt;</m:t>
                    </m:r>
                    <m:r>
                      <a:rPr lang="en-US" altLang="zh-CN" i="1" dirty="0">
                        <a:latin typeface="Cambria Math" panose="02040503050406030204" pitchFamily="18" charset="0"/>
                        <a:ea typeface="微软雅黑" panose="020B0503020204020204" pitchFamily="34" charset="-122"/>
                      </a:rPr>
                      <m:t>𝑥</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𝑝</m:t>
                    </m:r>
                    <m:r>
                      <a:rPr lang="en-US" altLang="zh-CN" b="0" i="1" dirty="0" smtClean="0">
                        <a:latin typeface="Cambria Math" panose="02040503050406030204" pitchFamily="18" charset="0"/>
                        <a:ea typeface="Cambria Math" panose="02040503050406030204" pitchFamily="18" charset="0"/>
                      </a:rPr>
                      <m:t>−2 </m:t>
                    </m:r>
                  </m:oMath>
                </a14:m>
                <a:r>
                  <a:rPr lang="zh-CN" altLang="en-US" dirty="0">
                    <a:latin typeface="微软雅黑" panose="020B0503020204020204" pitchFamily="34" charset="-122"/>
                    <a:ea typeface="微软雅黑" panose="020B0503020204020204" pitchFamily="34" charset="-122"/>
                  </a:rPr>
                  <a:t>，满足</a:t>
                </a:r>
                <a:endParaRPr lang="en-US" altLang="zh-CN" dirty="0">
                  <a:latin typeface="微软雅黑" panose="020B0503020204020204" pitchFamily="34" charset="-122"/>
                  <a:ea typeface="微软雅黑" panose="020B0503020204020204" pitchFamily="34" charset="-122"/>
                </a:endParaRPr>
              </a:p>
              <a:p>
                <a:pPr>
                  <a:spcAft>
                    <a:spcPts val="1200"/>
                  </a:spcAft>
                </a:pP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β</m:t>
                    </m:r>
                    <m:r>
                      <a:rPr lang="zh-CN" altLang="en-US" i="1" smtClean="0">
                        <a:latin typeface="Cambria Math" panose="02040503050406030204" pitchFamily="18" charset="0"/>
                        <a:ea typeface="微软雅黑" panose="020B0503020204020204" pitchFamily="34" charset="-122"/>
                      </a:rPr>
                      <m:t>≡</m:t>
                    </m:r>
                    <m:sSup>
                      <m:sSupPr>
                        <m:ctrlPr>
                          <a:rPr lang="en-US" altLang="zh-CN" i="1" smtClean="0">
                            <a:latin typeface="Cambria Math" panose="02040503050406030204" pitchFamily="18" charset="0"/>
                            <a:ea typeface="微软雅黑" panose="020B0503020204020204" pitchFamily="34" charset="-122"/>
                          </a:rPr>
                        </m:ctrlPr>
                      </m:sSupPr>
                      <m:e>
                        <m:r>
                          <a:rPr lang="zh-CN" altLang="en-US" i="1" smtClean="0">
                            <a:latin typeface="Cambria Math" panose="02040503050406030204" pitchFamily="18" charset="0"/>
                            <a:ea typeface="微软雅黑" panose="020B0503020204020204" pitchFamily="34" charset="-122"/>
                          </a:rPr>
                          <m:t>𝛼</m:t>
                        </m:r>
                      </m:e>
                      <m:sup>
                        <m:r>
                          <a:rPr lang="en-US" altLang="zh-CN" b="0" i="1" smtClean="0">
                            <a:latin typeface="Cambria Math" panose="02040503050406030204" pitchFamily="18" charset="0"/>
                            <a:ea typeface="微软雅黑" panose="020B0503020204020204" pitchFamily="34" charset="-122"/>
                          </a:rPr>
                          <m:t>𝑥</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𝑚𝑜𝑑</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𝑝</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成立。</a:t>
                </a:r>
                <a:endParaRPr lang="en-US" altLang="zh-CN" dirty="0">
                  <a:latin typeface="微软雅黑" panose="020B0503020204020204" pitchFamily="34" charset="-122"/>
                  <a:ea typeface="微软雅黑" panose="020B0503020204020204" pitchFamily="34" charset="-122"/>
                </a:endParaRPr>
              </a:p>
            </p:txBody>
          </p:sp>
        </mc:Choice>
        <mc:Fallback xmlns="">
          <p:sp>
            <p:nvSpPr>
              <p:cNvPr id="23" name="矩形 22">
                <a:extLst>
                  <a:ext uri="{FF2B5EF4-FFF2-40B4-BE49-F238E27FC236}">
                    <a16:creationId xmlns:a16="http://schemas.microsoft.com/office/drawing/2014/main" id="{0C9A85F8-BCCD-4C8A-B8D9-F792E8580858}"/>
                  </a:ext>
                </a:extLst>
              </p:cNvPr>
              <p:cNvSpPr>
                <a:spLocks noRot="1" noChangeAspect="1" noMove="1" noResize="1" noEditPoints="1" noAdjustHandles="1" noChangeArrowheads="1" noChangeShapeType="1" noTextEdit="1"/>
              </p:cNvSpPr>
              <p:nvPr/>
            </p:nvSpPr>
            <p:spPr>
              <a:xfrm>
                <a:off x="1350859" y="4305304"/>
                <a:ext cx="9518696" cy="1252522"/>
              </a:xfrm>
              <a:prstGeom prst="rect">
                <a:avLst/>
              </a:prstGeom>
              <a:blipFill>
                <a:blip r:embed="rId3"/>
                <a:stretch>
                  <a:fillRect l="-577" t="-2427" b="-6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082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5.4.2 半同态加密</a:t>
            </a:r>
          </a:p>
        </p:txBody>
      </p:sp>
      <p:sp>
        <p:nvSpPr>
          <p:cNvPr id="20" name="矩形 19">
            <a:extLst>
              <a:ext uri="{FF2B5EF4-FFF2-40B4-BE49-F238E27FC236}">
                <a16:creationId xmlns:a16="http://schemas.microsoft.com/office/drawing/2014/main" id="{8ED8F105-688F-4DDB-B552-37A21B97E331}"/>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乘法同态</a:t>
            </a:r>
          </a:p>
        </p:txBody>
      </p:sp>
      <p:sp>
        <p:nvSpPr>
          <p:cNvPr id="22" name="矩形: 圆角 21">
            <a:extLst>
              <a:ext uri="{FF2B5EF4-FFF2-40B4-BE49-F238E27FC236}">
                <a16:creationId xmlns:a16="http://schemas.microsoft.com/office/drawing/2014/main" id="{6D4B4E15-A041-4ADE-B9EA-CFE91BD80D48}"/>
              </a:ext>
            </a:extLst>
          </p:cNvPr>
          <p:cNvSpPr/>
          <p:nvPr/>
        </p:nvSpPr>
        <p:spPr>
          <a:xfrm>
            <a:off x="1199707" y="2378759"/>
            <a:ext cx="9961919" cy="3276974"/>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0C9A85F8-BCCD-4C8A-B8D9-F792E8580858}"/>
                  </a:ext>
                </a:extLst>
              </p:cNvPr>
              <p:cNvSpPr/>
              <p:nvPr/>
            </p:nvSpPr>
            <p:spPr>
              <a:xfrm>
                <a:off x="1473597" y="2912500"/>
                <a:ext cx="9518696" cy="2237407"/>
              </a:xfrm>
              <a:prstGeom prst="rect">
                <a:avLst/>
              </a:prstGeom>
            </p:spPr>
            <p:txBody>
              <a:bodyPr wrap="square">
                <a:spAutoFit/>
              </a:bodyPr>
              <a:lstStyle/>
              <a:p>
                <a:pPr>
                  <a:spcAft>
                    <a:spcPts val="1200"/>
                  </a:spcAft>
                </a:pPr>
                <a:r>
                  <a:rPr lang="en-US" altLang="zh-CN" dirty="0">
                    <a:latin typeface="微软雅黑" panose="020B0503020204020204" pitchFamily="34" charset="-122"/>
                    <a:ea typeface="微软雅黑" panose="020B0503020204020204" pitchFamily="34" charset="-122"/>
                  </a:rPr>
                  <a:t>ElGamal </a:t>
                </a:r>
                <a:r>
                  <a:rPr lang="zh-CN" altLang="en-US" dirty="0">
                    <a:latin typeface="微软雅黑" panose="020B0503020204020204" pitchFamily="34" charset="-122"/>
                    <a:ea typeface="微软雅黑" panose="020B0503020204020204" pitchFamily="34" charset="-122"/>
                  </a:rPr>
                  <a:t>体制：</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记群</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上某</a:t>
                </a:r>
                <a:r>
                  <a:rPr lang="en-US" altLang="zh-CN" dirty="0" err="1">
                    <a:latin typeface="微软雅黑" panose="020B0503020204020204" pitchFamily="34" charset="-122"/>
                    <a:ea typeface="微软雅黑" panose="020B0503020204020204" pitchFamily="34" charset="-122"/>
                  </a:rPr>
                  <a:t>ElGamal</a:t>
                </a:r>
                <a:r>
                  <a:rPr lang="zh-CN" altLang="en-US" dirty="0">
                    <a:latin typeface="微软雅黑" panose="020B0503020204020204" pitchFamily="34" charset="-122"/>
                    <a:ea typeface="微软雅黑" panose="020B0503020204020204" pitchFamily="34" charset="-122"/>
                  </a:rPr>
                  <a:t>加密系统的公钥为</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𝑝</m:t>
                    </m:r>
                    <m:r>
                      <m:rPr>
                        <m:sty m:val="p"/>
                      </m:rPr>
                      <a:rPr lang="en-US" altLang="zh-CN" i="1" dirty="0">
                        <a:latin typeface="Cambria Math" panose="02040503050406030204" pitchFamily="18" charset="0"/>
                        <a:ea typeface="Cambria Math" panose="02040503050406030204" pitchFamily="18" charset="0"/>
                      </a:rPr>
                      <m:t>k</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𝐺</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𝑞</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𝑔</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h</m:t>
                        </m:r>
                      </m:e>
                    </m:d>
                    <m:r>
                      <a:rPr lang="en-US" altLang="zh-CN" b="0" i="1" dirty="0" smtClean="0">
                        <a:latin typeface="Cambria Math" panose="02040503050406030204" pitchFamily="18" charset="0"/>
                        <a:ea typeface="Cambria Math" panose="02040503050406030204" pitchFamily="18" charset="0"/>
                      </a:rPr>
                      <m:t> </m:t>
                    </m:r>
                  </m:oMath>
                </a14:m>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h</m:t>
                    </m:r>
                    <m:r>
                      <a:rPr lang="en-US" altLang="zh-CN" i="1" dirty="0" smtClean="0">
                        <a:latin typeface="Cambria Math" panose="02040503050406030204" pitchFamily="18" charset="0"/>
                        <a:ea typeface="微软雅黑" panose="020B0503020204020204" pitchFamily="34" charset="-122"/>
                      </a:rPr>
                      <m:t>=</m:t>
                    </m:r>
                    <m:sSup>
                      <m:sSupPr>
                        <m:ctrlPr>
                          <a:rPr lang="en-US" altLang="zh-CN" i="1" dirty="0" smtClean="0">
                            <a:latin typeface="Cambria Math" panose="02040503050406030204" pitchFamily="18" charset="0"/>
                            <a:ea typeface="微软雅黑" panose="020B0503020204020204" pitchFamily="34" charset="-122"/>
                          </a:rPr>
                        </m:ctrlPr>
                      </m:sSupPr>
                      <m:e>
                        <m:r>
                          <a:rPr lang="en-US" altLang="zh-CN" b="0" i="1" dirty="0" smtClean="0">
                            <a:latin typeface="Cambria Math" panose="02040503050406030204" pitchFamily="18" charset="0"/>
                            <a:ea typeface="微软雅黑" panose="020B0503020204020204" pitchFamily="34" charset="-122"/>
                          </a:rPr>
                          <m:t>𝑔</m:t>
                        </m:r>
                      </m:e>
                      <m:sup>
                        <m:r>
                          <a:rPr lang="en-US" altLang="zh-CN" b="0" i="1" dirty="0" smtClean="0">
                            <a:latin typeface="Cambria Math" panose="02040503050406030204" pitchFamily="18" charset="0"/>
                            <a:ea typeface="微软雅黑" panose="020B0503020204020204" pitchFamily="34" charset="-122"/>
                          </a:rPr>
                          <m:t>𝑥</m:t>
                        </m:r>
                      </m:sup>
                    </m:sSup>
                  </m:oMath>
                </a14:m>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oMath>
                </a14:m>
                <a:r>
                  <a:rPr lang="zh-CN" altLang="en-US" dirty="0">
                    <a:latin typeface="微软雅黑" panose="020B0503020204020204" pitchFamily="34" charset="-122"/>
                    <a:ea typeface="微软雅黑" panose="020B0503020204020204" pitchFamily="34" charset="-122"/>
                  </a:rPr>
                  <a:t>为秘密私钥。对消息</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oMath>
                </a14:m>
                <a:r>
                  <a:rPr lang="zh-CN" altLang="en-US" dirty="0">
                    <a:latin typeface="微软雅黑" panose="020B0503020204020204" pitchFamily="34" charset="-122"/>
                    <a:ea typeface="微软雅黑" panose="020B0503020204020204" pitchFamily="34" charset="-122"/>
                  </a:rPr>
                  <a:t>实施</a:t>
                </a:r>
                <a:r>
                  <a:rPr lang="en-US" altLang="zh-CN" dirty="0" err="1">
                    <a:latin typeface="微软雅黑" panose="020B0503020204020204" pitchFamily="34" charset="-122"/>
                    <a:ea typeface="微软雅黑" panose="020B0503020204020204" pitchFamily="34" charset="-122"/>
                  </a:rPr>
                  <a:t>ElGamal</a:t>
                </a:r>
                <a:r>
                  <a:rPr lang="zh-CN" altLang="en-US" dirty="0">
                    <a:latin typeface="微软雅黑" panose="020B0503020204020204" pitchFamily="34" charset="-122"/>
                    <a:ea typeface="微软雅黑" panose="020B0503020204020204" pitchFamily="34" charset="-122"/>
                  </a:rPr>
                  <a:t>加密后的密文可表示为</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𝐸</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𝑥</m:t>
                    </m:r>
                    <m:r>
                      <a:rPr lang="en-US" altLang="zh-CN" i="1" dirty="0" smtClean="0">
                        <a:latin typeface="Cambria Math" panose="02040503050406030204" pitchFamily="18" charset="0"/>
                        <a:ea typeface="微软雅黑" panose="020B0503020204020204" pitchFamily="34" charset="-122"/>
                      </a:rPr>
                      <m:t>)=(</m:t>
                    </m:r>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𝑔</m:t>
                        </m:r>
                      </m:e>
                      <m:sup>
                        <m:r>
                          <a:rPr lang="en-US" altLang="zh-CN" b="0" i="1" dirty="0" smtClean="0">
                            <a:latin typeface="Cambria Math" panose="02040503050406030204" pitchFamily="18" charset="0"/>
                            <a:ea typeface="微软雅黑" panose="020B0503020204020204" pitchFamily="34" charset="-122"/>
                          </a:rPr>
                          <m:t>𝑟</m:t>
                        </m:r>
                      </m:sup>
                    </m:sSup>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𝑚</m:t>
                    </m:r>
                    <m:r>
                      <a:rPr lang="en-US" altLang="zh-CN" b="0" i="1" dirty="0"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微软雅黑" panose="020B0503020204020204" pitchFamily="34" charset="-122"/>
                          </a:rPr>
                        </m:ctrlPr>
                      </m:sSupPr>
                      <m:e>
                        <m:r>
                          <a:rPr lang="en-US" altLang="zh-CN" b="0" i="1" dirty="0" smtClean="0">
                            <a:latin typeface="Cambria Math" panose="02040503050406030204" pitchFamily="18" charset="0"/>
                            <a:ea typeface="微软雅黑" panose="020B0503020204020204" pitchFamily="34" charset="-122"/>
                          </a:rPr>
                          <m:t>h</m:t>
                        </m:r>
                      </m:e>
                      <m:sup>
                        <m:r>
                          <a:rPr lang="en-US" altLang="zh-CN" i="1" dirty="0">
                            <a:latin typeface="Cambria Math" panose="02040503050406030204" pitchFamily="18" charset="0"/>
                            <a:ea typeface="微软雅黑" panose="020B0503020204020204" pitchFamily="34" charset="-122"/>
                          </a:rPr>
                          <m:t>𝑟</m:t>
                        </m:r>
                      </m:sup>
                    </m:sSup>
                    <m:r>
                      <a:rPr lang="en-US" altLang="zh-CN" i="1" dirty="0"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𝑟</m:t>
                    </m:r>
                    <m:sSub>
                      <m:sSubPr>
                        <m:ctrlPr>
                          <a:rPr lang="en-US" altLang="zh-CN" b="0" i="1" smtClean="0">
                            <a:latin typeface="Cambria Math" panose="02040503050406030204" pitchFamily="18" charset="0"/>
                            <a:ea typeface="微软雅黑" panose="020B0503020204020204" pitchFamily="34" charset="-122"/>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微软雅黑" panose="020B0503020204020204" pitchFamily="34" charset="-122"/>
                          </a:rPr>
                          <m:t>𝑅</m:t>
                        </m:r>
                      </m:sub>
                    </m:sSub>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𝑍</m:t>
                        </m:r>
                      </m:e>
                      <m:sub>
                        <m:r>
                          <a:rPr lang="en-US" altLang="zh-CN" b="0" i="1" smtClean="0">
                            <a:latin typeface="Cambria Math" panose="02040503050406030204" pitchFamily="18" charset="0"/>
                            <a:ea typeface="微软雅黑" panose="020B0503020204020204" pitchFamily="34" charset="-122"/>
                          </a:rPr>
                          <m:t>𝑞</m:t>
                        </m:r>
                      </m:sub>
                    </m:sSub>
                  </m:oMath>
                </a14:m>
                <a:r>
                  <a:rPr lang="zh-CN" altLang="en-US" dirty="0">
                    <a:latin typeface="微软雅黑" panose="020B0503020204020204" pitchFamily="34" charset="-122"/>
                    <a:ea typeface="微软雅黑" panose="020B0503020204020204" pitchFamily="34" charset="-122"/>
                  </a:rPr>
                  <a:t>。对于任意的明文消息</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m:t>
                    </m:r>
                    <m:r>
                      <a:rPr lang="en-US" altLang="zh-CN" i="1" dirty="0"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m:t>
                    </m:r>
                    <m:r>
                      <a:rPr lang="en-US" altLang="zh-CN" i="1" dirty="0" smtClean="0">
                        <a:latin typeface="Cambria Math" panose="02040503050406030204" pitchFamily="18" charset="0"/>
                        <a:ea typeface="微软雅黑" panose="020B0503020204020204" pitchFamily="34" charset="-122"/>
                      </a:rPr>
                      <m:t>2</m:t>
                    </m:r>
                  </m:oMath>
                </a14:m>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ElGamal</a:t>
                </a:r>
                <a:r>
                  <a:rPr lang="zh-CN" altLang="en-US" dirty="0">
                    <a:latin typeface="微软雅黑" panose="020B0503020204020204" pitchFamily="34" charset="-122"/>
                    <a:ea typeface="微软雅黑" panose="020B0503020204020204" pitchFamily="34" charset="-122"/>
                  </a:rPr>
                  <a:t>加密系统满足如下乘法同态性质：</a:t>
                </a:r>
                <a:endParaRPr lang="en-US" altLang="zh-CN" dirty="0">
                  <a:latin typeface="微软雅黑" panose="020B0503020204020204" pitchFamily="34" charset="-122"/>
                  <a:ea typeface="微软雅黑" panose="020B0503020204020204" pitchFamily="34" charset="-122"/>
                </a:endParaRPr>
              </a:p>
              <a:p>
                <a:pPr>
                  <a:spcAft>
                    <a:spcPts val="12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𝐸</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微软雅黑" panose="020B0503020204020204" pitchFamily="34" charset="-122"/>
                        </a:rPr>
                        <m:t>𝐸</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e>
                      </m:d>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𝑔</m:t>
                              </m:r>
                            </m:e>
                            <m:sup>
                              <m:sSub>
                                <m:sSubPr>
                                  <m:ctrlPr>
                                    <a:rPr lang="en-US" altLang="zh-CN"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𝑟</m:t>
                                  </m:r>
                                </m:e>
                                <m:sub>
                                  <m:r>
                                    <a:rPr lang="en-US" altLang="zh-CN" b="0" i="1" dirty="0" smtClean="0">
                                      <a:latin typeface="Cambria Math" panose="02040503050406030204" pitchFamily="18" charset="0"/>
                                      <a:ea typeface="微软雅黑" panose="020B0503020204020204" pitchFamily="34" charset="-122"/>
                                    </a:rPr>
                                    <m:t>1</m:t>
                                  </m:r>
                                </m:sub>
                              </m:sSub>
                            </m:sup>
                          </m:sSup>
                          <m:r>
                            <a:rPr lang="en-US" altLang="zh-CN" i="1" dirty="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h</m:t>
                              </m:r>
                            </m:e>
                            <m:sup>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i="1" dirty="0">
                                      <a:latin typeface="Cambria Math" panose="02040503050406030204" pitchFamily="18" charset="0"/>
                                      <a:ea typeface="微软雅黑" panose="020B0503020204020204" pitchFamily="34" charset="-122"/>
                                    </a:rPr>
                                    <m:t>1</m:t>
                                  </m:r>
                                </m:sub>
                              </m:sSub>
                            </m:sup>
                          </m:sSup>
                        </m:e>
                      </m:d>
                      <m:d>
                        <m:dPr>
                          <m:ctrlPr>
                            <a:rPr lang="en-US" altLang="zh-CN" b="0" i="1" smtClean="0">
                              <a:latin typeface="Cambria Math" panose="02040503050406030204" pitchFamily="18" charset="0"/>
                              <a:ea typeface="微软雅黑" panose="020B0503020204020204" pitchFamily="34" charset="-122"/>
                            </a:rPr>
                          </m:ctrlPr>
                        </m:dPr>
                        <m:e>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𝑔</m:t>
                              </m:r>
                            </m:e>
                            <m:sup>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b="0" i="1" dirty="0" smtClean="0">
                                      <a:latin typeface="Cambria Math" panose="02040503050406030204" pitchFamily="18" charset="0"/>
                                      <a:ea typeface="微软雅黑" panose="020B0503020204020204" pitchFamily="34" charset="-122"/>
                                    </a:rPr>
                                    <m:t>2</m:t>
                                  </m:r>
                                </m:sub>
                              </m:sSub>
                            </m:sup>
                          </m:sSup>
                          <m:r>
                            <a:rPr lang="en-US" altLang="zh-CN" i="1" dirty="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h</m:t>
                              </m:r>
                            </m:e>
                            <m:sup>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b="0" i="1" dirty="0" smtClean="0">
                                      <a:latin typeface="Cambria Math" panose="02040503050406030204" pitchFamily="18" charset="0"/>
                                      <a:ea typeface="微软雅黑" panose="020B0503020204020204" pitchFamily="34" charset="-122"/>
                                    </a:rPr>
                                    <m:t>2</m:t>
                                  </m:r>
                                </m:sub>
                              </m:sSub>
                            </m:sup>
                          </m:sSup>
                        </m:e>
                      </m:d>
                      <m:r>
                        <a:rPr lang="en-US" altLang="zh-CN" b="0" i="1" smtClean="0">
                          <a:latin typeface="Cambria Math" panose="02040503050406030204" pitchFamily="18" charset="0"/>
                          <a:ea typeface="微软雅黑" panose="020B0503020204020204" pitchFamily="34" charset="-122"/>
                        </a:rPr>
                        <m:t>=</m:t>
                      </m:r>
                      <m:d>
                        <m:dPr>
                          <m:ctrlPr>
                            <a:rPr lang="en-US" altLang="zh-CN" b="0" i="1" dirty="0" smtClean="0">
                              <a:latin typeface="Cambria Math" panose="02040503050406030204" pitchFamily="18" charset="0"/>
                              <a:ea typeface="微软雅黑" panose="020B0503020204020204" pitchFamily="34" charset="-122"/>
                            </a:rPr>
                          </m:ctrlPr>
                        </m:dPr>
                        <m:e>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𝑔</m:t>
                              </m:r>
                            </m:e>
                            <m:sup>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i="1" dirty="0">
                                      <a:latin typeface="Cambria Math" panose="02040503050406030204" pitchFamily="18" charset="0"/>
                                      <a:ea typeface="微软雅黑" panose="020B0503020204020204" pitchFamily="34" charset="-122"/>
                                    </a:rPr>
                                    <m:t>1</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i="1" dirty="0">
                                      <a:latin typeface="Cambria Math" panose="02040503050406030204" pitchFamily="18" charset="0"/>
                                      <a:ea typeface="微软雅黑" panose="020B0503020204020204" pitchFamily="34" charset="-122"/>
                                    </a:rPr>
                                    <m:t>2</m:t>
                                  </m:r>
                                </m:sub>
                              </m:sSub>
                            </m:sup>
                          </m:sSup>
                          <m:r>
                            <a:rPr lang="en-US" altLang="zh-CN" b="0" i="1" dirty="0" smtClean="0">
                              <a:latin typeface="Cambria Math" panose="02040503050406030204" pitchFamily="18" charset="0"/>
                              <a:ea typeface="微软雅黑" panose="020B0503020204020204" pitchFamily="34" charset="-122"/>
                            </a:rPr>
                            <m:t>,</m:t>
                          </m:r>
                          <m:d>
                            <m:dPr>
                              <m:ctrlPr>
                                <a:rPr lang="en-US" altLang="zh-CN" b="0" i="1" dirty="0"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2</m:t>
                                  </m:r>
                                </m:sub>
                              </m:sSub>
                            </m:e>
                          </m:d>
                          <m:sSup>
                            <m:sSupPr>
                              <m:ctrlPr>
                                <a:rPr lang="en-US" altLang="zh-CN" i="1" dirty="0">
                                  <a:latin typeface="Cambria Math" panose="02040503050406030204" pitchFamily="18" charset="0"/>
                                  <a:ea typeface="微软雅黑" panose="020B0503020204020204" pitchFamily="34" charset="-122"/>
                                </a:rPr>
                              </m:ctrlPr>
                            </m:sSupPr>
                            <m:e>
                              <m:r>
                                <a:rPr lang="en-US" altLang="zh-CN" i="1" dirty="0">
                                  <a:latin typeface="Cambria Math" panose="02040503050406030204" pitchFamily="18" charset="0"/>
                                  <a:ea typeface="微软雅黑" panose="020B0503020204020204" pitchFamily="34" charset="-122"/>
                                </a:rPr>
                                <m:t>h</m:t>
                              </m:r>
                            </m:e>
                            <m:sup>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i="1" dirty="0">
                                      <a:latin typeface="Cambria Math" panose="02040503050406030204" pitchFamily="18" charset="0"/>
                                      <a:ea typeface="微软雅黑" panose="020B0503020204020204" pitchFamily="34" charset="-122"/>
                                    </a:rPr>
                                    <m:t>1</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𝑟</m:t>
                                  </m:r>
                                </m:e>
                                <m:sub>
                                  <m:r>
                                    <a:rPr lang="en-US" altLang="zh-CN" i="1" dirty="0">
                                      <a:latin typeface="Cambria Math" panose="02040503050406030204" pitchFamily="18" charset="0"/>
                                      <a:ea typeface="微软雅黑" panose="020B0503020204020204" pitchFamily="34" charset="-122"/>
                                    </a:rPr>
                                    <m:t>2</m:t>
                                  </m:r>
                                </m:sub>
                              </m:sSub>
                            </m:sup>
                          </m:sSup>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𝐸</m:t>
                      </m:r>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1</m:t>
                          </m:r>
                        </m:sub>
                      </m:sSub>
                      <m:r>
                        <a:rPr lang="en-US" altLang="zh-CN" i="1" dirty="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oMath>
                  </m:oMathPara>
                </a14:m>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en-US" dirty="0">
                    <a:latin typeface="微软雅黑" panose="020B0503020204020204" pitchFamily="34" charset="-122"/>
                    <a:ea typeface="微软雅黑" panose="020B0503020204020204" pitchFamily="34" charset="-122"/>
                  </a:rPr>
                  <a:t>同理，</a:t>
                </a:r>
                <a:r>
                  <a:rPr lang="en-US" altLang="zh-CN" dirty="0" err="1">
                    <a:latin typeface="微软雅黑" panose="020B0503020204020204" pitchFamily="34" charset="-122"/>
                    <a:ea typeface="微软雅黑" panose="020B0503020204020204" pitchFamily="34" charset="-122"/>
                  </a:rPr>
                  <a:t>ElGamal</a:t>
                </a:r>
                <a:r>
                  <a:rPr lang="zh-CN" altLang="en-US" dirty="0">
                    <a:latin typeface="微软雅黑" panose="020B0503020204020204" pitchFamily="34" charset="-122"/>
                    <a:ea typeface="微软雅黑" panose="020B0503020204020204" pitchFamily="34" charset="-122"/>
                  </a:rPr>
                  <a:t>体制也支持任意次的乘法同态操作。</a:t>
                </a:r>
                <a:endParaRPr lang="en-US" altLang="zh-CN" dirty="0">
                  <a:latin typeface="微软雅黑" panose="020B0503020204020204" pitchFamily="34" charset="-122"/>
                  <a:ea typeface="微软雅黑" panose="020B0503020204020204" pitchFamily="34" charset="-122"/>
                </a:endParaRPr>
              </a:p>
            </p:txBody>
          </p:sp>
        </mc:Choice>
        <mc:Fallback xmlns="">
          <p:sp>
            <p:nvSpPr>
              <p:cNvPr id="23" name="矩形 22">
                <a:extLst>
                  <a:ext uri="{FF2B5EF4-FFF2-40B4-BE49-F238E27FC236}">
                    <a16:creationId xmlns:a16="http://schemas.microsoft.com/office/drawing/2014/main" id="{0C9A85F8-BCCD-4C8A-B8D9-F792E8580858}"/>
                  </a:ext>
                </a:extLst>
              </p:cNvPr>
              <p:cNvSpPr>
                <a:spLocks noRot="1" noChangeAspect="1" noMove="1" noResize="1" noEditPoints="1" noAdjustHandles="1" noChangeArrowheads="1" noChangeShapeType="1" noTextEdit="1"/>
              </p:cNvSpPr>
              <p:nvPr/>
            </p:nvSpPr>
            <p:spPr>
              <a:xfrm>
                <a:off x="1473597" y="2912500"/>
                <a:ext cx="9518696" cy="2237407"/>
              </a:xfrm>
              <a:prstGeom prst="rect">
                <a:avLst/>
              </a:prstGeom>
              <a:blipFill>
                <a:blip r:embed="rId3"/>
                <a:stretch>
                  <a:fillRect l="-577" t="-1635" r="-256" b="-3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308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5.4.2 半同态加密</a:t>
            </a:r>
          </a:p>
        </p:txBody>
      </p:sp>
      <p:sp>
        <p:nvSpPr>
          <p:cNvPr id="20" name="矩形 19">
            <a:extLst>
              <a:ext uri="{FF2B5EF4-FFF2-40B4-BE49-F238E27FC236}">
                <a16:creationId xmlns:a16="http://schemas.microsoft.com/office/drawing/2014/main" id="{8ED8F105-688F-4DDB-B552-37A21B97E331}"/>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加法同态</a:t>
            </a:r>
          </a:p>
        </p:txBody>
      </p:sp>
      <p:sp>
        <p:nvSpPr>
          <p:cNvPr id="21" name="文本框 20">
            <a:extLst>
              <a:ext uri="{FF2B5EF4-FFF2-40B4-BE49-F238E27FC236}">
                <a16:creationId xmlns:a16="http://schemas.microsoft.com/office/drawing/2014/main" id="{B836FB96-3B98-497E-AD16-226CF4FAEC94}"/>
              </a:ext>
            </a:extLst>
          </p:cNvPr>
          <p:cNvSpPr txBox="1"/>
          <p:nvPr/>
        </p:nvSpPr>
        <p:spPr>
          <a:xfrm>
            <a:off x="1541064" y="2089301"/>
            <a:ext cx="9463338"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具有加法同态性的加密方案有很多，应用最为广泛的为</a:t>
            </a:r>
            <a:r>
              <a:rPr lang="en-US" altLang="zh-CN" dirty="0" err="1">
                <a:latin typeface="微软雅黑" panose="020B0503020204020204" pitchFamily="34" charset="-122"/>
                <a:ea typeface="微软雅黑" panose="020B0503020204020204" pitchFamily="34" charset="-122"/>
              </a:rPr>
              <a:t>Paillier</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加密系统，它也是第一种具有加法同态性的加密算法，其安全性基于判定合数剩余类的问题于</a:t>
            </a:r>
            <a:r>
              <a:rPr lang="en-US" altLang="zh-CN" dirty="0">
                <a:latin typeface="微软雅黑" panose="020B0503020204020204" pitchFamily="34" charset="-122"/>
                <a:ea typeface="微软雅黑" panose="020B0503020204020204" pitchFamily="34" charset="-122"/>
              </a:rPr>
              <a:t>1999</a:t>
            </a:r>
            <a:r>
              <a:rPr lang="zh-CN" altLang="zh-CN" dirty="0">
                <a:latin typeface="微软雅黑" panose="020B0503020204020204" pitchFamily="34" charset="-122"/>
                <a:ea typeface="微软雅黑" panose="020B0503020204020204" pitchFamily="34" charset="-122"/>
              </a:rPr>
              <a:t>年被</a:t>
            </a:r>
            <a:r>
              <a:rPr lang="en-US" altLang="zh-CN" dirty="0" err="1">
                <a:latin typeface="微软雅黑" panose="020B0503020204020204" pitchFamily="34" charset="-122"/>
                <a:ea typeface="微软雅黑" panose="020B0503020204020204" pitchFamily="34" charset="-122"/>
              </a:rPr>
              <a:t>Paillier</a:t>
            </a:r>
            <a:r>
              <a:rPr lang="zh-CN" altLang="zh-CN" dirty="0">
                <a:latin typeface="微软雅黑" panose="020B0503020204020204" pitchFamily="34" charset="-122"/>
                <a:ea typeface="微软雅黑" panose="020B0503020204020204" pitchFamily="34" charset="-122"/>
              </a:rPr>
              <a:t>提出。</a:t>
            </a:r>
          </a:p>
        </p:txBody>
      </p:sp>
      <p:pic>
        <p:nvPicPr>
          <p:cNvPr id="4" name="图片 3">
            <a:extLst>
              <a:ext uri="{FF2B5EF4-FFF2-40B4-BE49-F238E27FC236}">
                <a16:creationId xmlns:a16="http://schemas.microsoft.com/office/drawing/2014/main" id="{402BABC5-9105-4674-ADEF-65D9991CF7DE}"/>
              </a:ext>
            </a:extLst>
          </p:cNvPr>
          <p:cNvPicPr>
            <a:picLocks noChangeAspect="1"/>
          </p:cNvPicPr>
          <p:nvPr/>
        </p:nvPicPr>
        <p:blipFill>
          <a:blip r:embed="rId3"/>
          <a:stretch>
            <a:fillRect/>
          </a:stretch>
        </p:blipFill>
        <p:spPr>
          <a:xfrm>
            <a:off x="1131375" y="3593700"/>
            <a:ext cx="10184081" cy="2383379"/>
          </a:xfrm>
          <a:prstGeom prst="rect">
            <a:avLst/>
          </a:prstGeom>
        </p:spPr>
      </p:pic>
    </p:spTree>
    <p:extLst>
      <p:ext uri="{BB962C8B-B14F-4D97-AF65-F5344CB8AC3E}">
        <p14:creationId xmlns:p14="http://schemas.microsoft.com/office/powerpoint/2010/main" val="4123006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5.4.2 半同态加密</a:t>
            </a:r>
          </a:p>
        </p:txBody>
      </p:sp>
      <p:pic>
        <p:nvPicPr>
          <p:cNvPr id="8" name="图片 7">
            <a:extLst>
              <a:ext uri="{FF2B5EF4-FFF2-40B4-BE49-F238E27FC236}">
                <a16:creationId xmlns:a16="http://schemas.microsoft.com/office/drawing/2014/main" id="{D18ED99D-88B4-4051-8BA3-EADB9D994E14}"/>
              </a:ext>
            </a:extLst>
          </p:cNvPr>
          <p:cNvPicPr>
            <a:picLocks noChangeAspect="1"/>
          </p:cNvPicPr>
          <p:nvPr/>
        </p:nvPicPr>
        <p:blipFill>
          <a:blip r:embed="rId3"/>
          <a:stretch>
            <a:fillRect/>
          </a:stretch>
        </p:blipFill>
        <p:spPr>
          <a:xfrm>
            <a:off x="670549" y="2088938"/>
            <a:ext cx="10850902" cy="3227144"/>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5.4.3 全同态加密</a:t>
            </a:r>
          </a:p>
        </p:txBody>
      </p:sp>
      <p:sp>
        <p:nvSpPr>
          <p:cNvPr id="9" name="矩形: 圆角 8">
            <a:extLst>
              <a:ext uri="{FF2B5EF4-FFF2-40B4-BE49-F238E27FC236}">
                <a16:creationId xmlns:a16="http://schemas.microsoft.com/office/drawing/2014/main" id="{D9A3A009-3BA0-4CE1-A0A8-F0B38B54DD35}"/>
              </a:ext>
            </a:extLst>
          </p:cNvPr>
          <p:cNvSpPr/>
          <p:nvPr/>
        </p:nvSpPr>
        <p:spPr>
          <a:xfrm>
            <a:off x="1115040" y="2540215"/>
            <a:ext cx="9961919" cy="309986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EA98AA2-E653-4185-8C63-F0322BE1DA22}"/>
                  </a:ext>
                </a:extLst>
              </p:cNvPr>
              <p:cNvSpPr/>
              <p:nvPr/>
            </p:nvSpPr>
            <p:spPr>
              <a:xfrm>
                <a:off x="1350859" y="2819447"/>
                <a:ext cx="9518696" cy="2543068"/>
              </a:xfrm>
              <a:prstGeom prst="rect">
                <a:avLst/>
              </a:prstGeom>
            </p:spPr>
            <p:txBody>
              <a:bodyPr wrap="square">
                <a:spAutoFit/>
              </a:bodyPr>
              <a:lstStyle/>
              <a:p>
                <a:pPr algn="just">
                  <a:spcAft>
                    <a:spcPts val="1200"/>
                  </a:spcAft>
                </a:pPr>
                <a:r>
                  <a:rPr lang="zh-CN" altLang="en-US" dirty="0">
                    <a:latin typeface="微软雅黑" panose="020B0503020204020204" pitchFamily="34" charset="-122"/>
                    <a:ea typeface="微软雅黑" panose="020B0503020204020204" pitchFamily="34" charset="-122"/>
                  </a:rPr>
                  <a:t>全同态加密指同时满足加同态和乘同态性质，可以进行任意多次加和乘运算的加密函数，用数学公式来表达，即满足</a:t>
                </a:r>
                <a:endParaRPr lang="en-US" altLang="zh-CN" dirty="0">
                  <a:latin typeface="微软雅黑" panose="020B0503020204020204" pitchFamily="34" charset="-122"/>
                  <a:ea typeface="微软雅黑" panose="020B0503020204020204" pitchFamily="34" charset="-122"/>
                </a:endParaRPr>
              </a:p>
              <a:p>
                <a:pPr algn="just">
                  <a:spcAft>
                    <a:spcPts val="1200"/>
                  </a:spcAft>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微软雅黑" panose="020B0503020204020204" pitchFamily="34" charset="-122"/>
                        </a:rPr>
                        <m:t>𝐷𝑒𝑐</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1</m:t>
                                      </m:r>
                                    </m:sub>
                                  </m:sSub>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2</m:t>
                                      </m:r>
                                    </m:sub>
                                  </m:sSub>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𝑘</m:t>
                                      </m:r>
                                    </m:sub>
                                  </m:sSub>
                                </m:e>
                              </m:d>
                            </m:e>
                          </m:d>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𝑓</m:t>
                      </m:r>
                      <m:d>
                        <m:dPr>
                          <m:ctrlPr>
                            <a:rPr lang="en-US"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𝑘</m:t>
                              </m:r>
                            </m:sub>
                          </m:sSub>
                        </m:e>
                      </m:d>
                    </m:oMath>
                  </m:oMathPara>
                </a14:m>
                <a:endParaRPr lang="en-US" altLang="zh-CN" dirty="0">
                  <a:latin typeface="微软雅黑" panose="020B0503020204020204" pitchFamily="34" charset="-122"/>
                  <a:ea typeface="微软雅黑" panose="020B0503020204020204" pitchFamily="34" charset="-122"/>
                </a:endParaRPr>
              </a:p>
              <a:p>
                <a:pPr algn="ctr">
                  <a:spcAft>
                    <a:spcPts val="1200"/>
                  </a:spcAft>
                </a:pPr>
                <a:r>
                  <a:rPr lang="zh-CN" altLang="en-US" dirty="0">
                    <a:latin typeface="微软雅黑" panose="020B0503020204020204" pitchFamily="34" charset="-122"/>
                    <a:ea typeface="微软雅黑" panose="020B0503020204020204" pitchFamily="34" charset="-122"/>
                  </a:rPr>
                  <a:t>或者</a:t>
                </a:r>
                <a14:m>
                  <m:oMath xmlns:m="http://schemas.openxmlformats.org/officeDocument/2006/math">
                    <m:r>
                      <m:rPr>
                        <m:nor/>
                      </m:rPr>
                      <a:rPr lang="zh-CN" altLang="en-US" dirty="0">
                        <a:latin typeface="微软雅黑" panose="020B0503020204020204" pitchFamily="34" charset="-122"/>
                        <a:ea typeface="微软雅黑" panose="020B0503020204020204" pitchFamily="34" charset="-122"/>
                      </a:rPr>
                      <m:t>写为</m:t>
                    </m:r>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1</m:t>
                                </m:r>
                              </m:sub>
                            </m:sSub>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2</m:t>
                                </m:r>
                              </m:sub>
                            </m:sSub>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𝐸𝑛𝑐</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𝑘</m:t>
                                </m:r>
                              </m:sub>
                            </m:sSub>
                          </m:e>
                        </m:d>
                      </m:e>
                    </m:d>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𝐸𝑛</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𝑓</m:t>
                    </m:r>
                    <m:d>
                      <m:dPr>
                        <m:ctrlPr>
                          <a:rPr lang="zh-CN" altLang="zh-CN" i="1">
                            <a:latin typeface="Cambria Math" panose="02040503050406030204" pitchFamily="18" charset="0"/>
                            <a:ea typeface="微软雅黑" panose="020B0503020204020204" pitchFamily="34" charset="-122"/>
                          </a:rPr>
                        </m:ctrlPr>
                      </m:dPr>
                      <m:e>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𝑚</m:t>
                            </m:r>
                          </m:e>
                          <m:sub>
                            <m:r>
                              <a:rPr lang="en-US" altLang="zh-CN">
                                <a:latin typeface="Cambria Math" panose="02040503050406030204" pitchFamily="18" charset="0"/>
                                <a:ea typeface="微软雅黑" panose="020B0503020204020204" pitchFamily="34" charset="-122"/>
                              </a:rPr>
                              <m:t>𝑘</m:t>
                            </m:r>
                          </m:sub>
                        </m:sSub>
                      </m:e>
                    </m:d>
                    <m:r>
                      <a:rPr lang="en-US" altLang="zh-CN">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algn="just">
                  <a:spcAft>
                    <a:spcPts val="1200"/>
                  </a:spcAft>
                </a:pPr>
                <a:r>
                  <a:rPr lang="zh-CN" altLang="en-US"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𝑓</m:t>
                    </m:r>
                  </m:oMath>
                </a14:m>
                <a:r>
                  <a:rPr lang="zh-CN" altLang="en-US" dirty="0">
                    <a:latin typeface="微软雅黑" panose="020B0503020204020204" pitchFamily="34" charset="-122"/>
                    <a:ea typeface="微软雅黑" panose="020B0503020204020204" pitchFamily="34" charset="-122"/>
                  </a:rPr>
                  <a:t>是任意函数，称为全同态加密。</a:t>
                </a:r>
                <a:endParaRPr lang="en-US" altLang="zh-CN" dirty="0">
                  <a:latin typeface="微软雅黑" panose="020B0503020204020204" pitchFamily="34" charset="-122"/>
                  <a:ea typeface="微软雅黑" panose="020B0503020204020204" pitchFamily="34" charset="-122"/>
                </a:endParaRPr>
              </a:p>
              <a:p>
                <a:pPr algn="just">
                  <a:spcAft>
                    <a:spcPts val="1200"/>
                  </a:spcAft>
                </a:pPr>
                <a:r>
                  <a:rPr lang="en-US" altLang="zh-CN" dirty="0">
                    <a:latin typeface="微软雅黑" panose="020B0503020204020204" pitchFamily="34" charset="-122"/>
                    <a:ea typeface="微软雅黑" panose="020B0503020204020204" pitchFamily="34" charset="-122"/>
                  </a:rPr>
                  <a:t>2009 </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Gentry</a:t>
                </a:r>
                <a:r>
                  <a:rPr lang="zh-CN" altLang="en-US" dirty="0">
                    <a:latin typeface="微软雅黑" panose="020B0503020204020204" pitchFamily="34" charset="-122"/>
                    <a:ea typeface="微软雅黑" panose="020B0503020204020204" pitchFamily="34" charset="-122"/>
                  </a:rPr>
                  <a:t>设计了首个全同态加密方案，这一里程碑事件激起了全同态研究的热潮。</a:t>
                </a:r>
                <a:endParaRPr lang="en-US" altLang="zh-CN" dirty="0">
                  <a:latin typeface="微软雅黑" panose="020B0503020204020204" pitchFamily="34" charset="-122"/>
                  <a:ea typeface="微软雅黑" panose="020B0503020204020204" pitchFamily="34" charset="-122"/>
                </a:endParaRPr>
              </a:p>
            </p:txBody>
          </p:sp>
        </mc:Choice>
        <mc:Fallback xmlns="">
          <p:sp>
            <p:nvSpPr>
              <p:cNvPr id="10" name="矩形 9">
                <a:extLst>
                  <a:ext uri="{FF2B5EF4-FFF2-40B4-BE49-F238E27FC236}">
                    <a16:creationId xmlns:a16="http://schemas.microsoft.com/office/drawing/2014/main" id="{7EA98AA2-E653-4185-8C63-F0322BE1DA22}"/>
                  </a:ext>
                </a:extLst>
              </p:cNvPr>
              <p:cNvSpPr>
                <a:spLocks noRot="1" noChangeAspect="1" noMove="1" noResize="1" noEditPoints="1" noAdjustHandles="1" noChangeArrowheads="1" noChangeShapeType="1" noTextEdit="1"/>
              </p:cNvSpPr>
              <p:nvPr/>
            </p:nvSpPr>
            <p:spPr>
              <a:xfrm>
                <a:off x="1350859" y="2819447"/>
                <a:ext cx="9518696" cy="2543068"/>
              </a:xfrm>
              <a:prstGeom prst="rect">
                <a:avLst/>
              </a:prstGeom>
              <a:blipFill>
                <a:blip r:embed="rId3"/>
                <a:stretch>
                  <a:fillRect l="-577" t="-1439" r="-512" b="-2878"/>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34BD1ED9-8140-4EDF-A379-25EF982E117F}"/>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全同态加密</a:t>
            </a:r>
          </a:p>
        </p:txBody>
      </p:sp>
    </p:spTree>
    <p:extLst>
      <p:ext uri="{BB962C8B-B14F-4D97-AF65-F5344CB8AC3E}">
        <p14:creationId xmlns:p14="http://schemas.microsoft.com/office/powerpoint/2010/main" val="2181784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5.4.3 全同态加密</a:t>
            </a:r>
          </a:p>
        </p:txBody>
      </p:sp>
      <p:sp>
        <p:nvSpPr>
          <p:cNvPr id="11" name="矩形 10">
            <a:extLst>
              <a:ext uri="{FF2B5EF4-FFF2-40B4-BE49-F238E27FC236}">
                <a16:creationId xmlns:a16="http://schemas.microsoft.com/office/drawing/2014/main" id="{34BD1ED9-8140-4EDF-A379-25EF982E117F}"/>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全同态加密分类</a:t>
            </a:r>
          </a:p>
        </p:txBody>
      </p:sp>
      <p:sp>
        <p:nvSpPr>
          <p:cNvPr id="7" name="矩形: 圆角 53">
            <a:extLst>
              <a:ext uri="{FF2B5EF4-FFF2-40B4-BE49-F238E27FC236}">
                <a16:creationId xmlns:a16="http://schemas.microsoft.com/office/drawing/2014/main" id="{64B86273-9B30-47EA-878C-81EDE99C842E}"/>
              </a:ext>
            </a:extLst>
          </p:cNvPr>
          <p:cNvSpPr/>
          <p:nvPr/>
        </p:nvSpPr>
        <p:spPr>
          <a:xfrm>
            <a:off x="1450180" y="1877295"/>
            <a:ext cx="9291640" cy="3171115"/>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51A571D-0367-436C-811A-88DCA0778EDC}"/>
              </a:ext>
            </a:extLst>
          </p:cNvPr>
          <p:cNvSpPr txBox="1"/>
          <p:nvPr/>
        </p:nvSpPr>
        <p:spPr>
          <a:xfrm>
            <a:off x="1766550" y="2271372"/>
            <a:ext cx="8658900" cy="258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也称为无界自举型全同态加密方案，其典型代表是</a:t>
            </a:r>
            <a:r>
              <a:rPr lang="en-US" altLang="zh-CN" dirty="0">
                <a:latin typeface="微软雅黑" panose="020B0503020204020204" pitchFamily="34" charset="-122"/>
                <a:ea typeface="微软雅黑" panose="020B0503020204020204" pitchFamily="34" charset="-122"/>
              </a:rPr>
              <a:t>Gentry</a:t>
            </a:r>
            <a:r>
              <a:rPr lang="zh-CN" altLang="en-US" dirty="0">
                <a:latin typeface="微软雅黑" panose="020B0503020204020204" pitchFamily="34" charset="-122"/>
                <a:ea typeface="微软雅黑" panose="020B0503020204020204" pitchFamily="34" charset="-122"/>
              </a:rPr>
              <a:t>方案。</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rPr>
              <a:t>Gentry</a:t>
            </a:r>
            <a:r>
              <a:rPr lang="zh-CN" altLang="en-US" dirty="0">
                <a:latin typeface="微软雅黑" panose="020B0503020204020204" pitchFamily="34" charset="-122"/>
                <a:ea typeface="微软雅黑" panose="020B0503020204020204" pitchFamily="34" charset="-122"/>
              </a:rPr>
              <a:t>的全同态加密方案可以支持任意深度的电路的计算，其主要思想为首先使用理想格构造一个半同态加密的方案，使该方案仅能够保持对明文进行较低次数的多项式运算时的同态性，然后给出一种将该方案修改为自举型方案的方法，最后证明了任意一个自举型方案都可以转换为全同态加密方案。</a:t>
            </a: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由于这类方案采用基于同态解密的自举技术，理论上可以进行无限深度的同态操作，但付出的代价是同态操作的计算开销、密钥规模和密文尺寸都比较大。</a:t>
            </a:r>
            <a:endParaRPr lang="en-US" altLang="zh-CN"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4EC98A11-C4D2-49BA-A0F5-05D6AF3A2A9C}"/>
              </a:ext>
            </a:extLst>
          </p:cNvPr>
          <p:cNvSpPr/>
          <p:nvPr/>
        </p:nvSpPr>
        <p:spPr>
          <a:xfrm>
            <a:off x="1607238" y="1699569"/>
            <a:ext cx="2541681"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无限层全同态加密方案</a:t>
            </a:r>
          </a:p>
        </p:txBody>
      </p:sp>
      <p:sp>
        <p:nvSpPr>
          <p:cNvPr id="16" name="矩形: 圆角 53">
            <a:extLst>
              <a:ext uri="{FF2B5EF4-FFF2-40B4-BE49-F238E27FC236}">
                <a16:creationId xmlns:a16="http://schemas.microsoft.com/office/drawing/2014/main" id="{692CDBAB-8607-465E-98CD-CF01A680D1E2}"/>
              </a:ext>
            </a:extLst>
          </p:cNvPr>
          <p:cNvSpPr/>
          <p:nvPr/>
        </p:nvSpPr>
        <p:spPr>
          <a:xfrm>
            <a:off x="1450180" y="5818700"/>
            <a:ext cx="9291640" cy="804938"/>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215EE9A4-56B6-42B5-86DA-34B63E9DBB85}"/>
              </a:ext>
            </a:extLst>
          </p:cNvPr>
          <p:cNvSpPr txBox="1"/>
          <p:nvPr/>
        </p:nvSpPr>
        <p:spPr>
          <a:xfrm>
            <a:off x="1766550" y="5841801"/>
            <a:ext cx="8658900"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典型代表是</a:t>
            </a:r>
            <a:r>
              <a:rPr lang="en-US" altLang="zh-CN" dirty="0">
                <a:latin typeface="微软雅黑" panose="020B0503020204020204" pitchFamily="34" charset="-122"/>
                <a:ea typeface="微软雅黑" panose="020B0503020204020204" pitchFamily="34" charset="-122"/>
              </a:rPr>
              <a:t>BGV</a:t>
            </a:r>
            <a:r>
              <a:rPr lang="zh-CN" altLang="en-US" dirty="0">
                <a:latin typeface="微软雅黑" panose="020B0503020204020204" pitchFamily="34" charset="-122"/>
                <a:ea typeface="微软雅黑" panose="020B0503020204020204" pitchFamily="34" charset="-122"/>
              </a:rPr>
              <a:t>方案，这类方案需要预先给定所需同态计算的深度来执行该深度的多项式同态操作，可以满足绝大多数应用的需要。</a:t>
            </a:r>
            <a:endParaRPr lang="en-US" altLang="zh-CN"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48807194-37A7-43E2-837B-86DA1E7C89CB}"/>
              </a:ext>
            </a:extLst>
          </p:cNvPr>
          <p:cNvSpPr/>
          <p:nvPr/>
        </p:nvSpPr>
        <p:spPr>
          <a:xfrm>
            <a:off x="1607238" y="5312839"/>
            <a:ext cx="2541681" cy="421681"/>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层次型全同态加密方案</a:t>
            </a:r>
          </a:p>
        </p:txBody>
      </p:sp>
    </p:spTree>
    <p:extLst>
      <p:ext uri="{BB962C8B-B14F-4D97-AF65-F5344CB8AC3E}">
        <p14:creationId xmlns:p14="http://schemas.microsoft.com/office/powerpoint/2010/main" val="362153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sym typeface="+mn-ea"/>
              </a:rPr>
              <a:t>5.1.1 网络空间安全中的隐私</a:t>
            </a:r>
            <a:endParaRPr kumimoji="1" lang="zh-CN" altLang="en-US" dirty="0"/>
          </a:p>
        </p:txBody>
      </p:sp>
      <p:sp>
        <p:nvSpPr>
          <p:cNvPr id="6" name="文本框 5"/>
          <p:cNvSpPr txBox="1"/>
          <p:nvPr/>
        </p:nvSpPr>
        <p:spPr>
          <a:xfrm>
            <a:off x="487680" y="1033145"/>
            <a:ext cx="7613015" cy="368300"/>
          </a:xfrm>
          <a:prstGeom prst="rect">
            <a:avLst/>
          </a:prstGeom>
          <a:noFill/>
        </p:spPr>
        <p:txBody>
          <a:bodyPr wrap="square" rtlCol="0">
            <a:spAutoFit/>
          </a:bodyPr>
          <a:lstStyle/>
          <a:p>
            <a:pPr marL="285750" indent="-285750" algn="l">
              <a:buFont typeface="Wingdings" panose="05000000000000000000" pitchFamily="2" charset="2"/>
              <a:buChar char="Ø"/>
            </a:pPr>
            <a:r>
              <a:rPr dirty="0" err="1">
                <a:latin typeface="微软雅黑" panose="020B0503020204020204" pitchFamily="34" charset="-122"/>
                <a:ea typeface="微软雅黑" panose="020B0503020204020204" pitchFamily="34" charset="-122"/>
              </a:rPr>
              <a:t>各个国家对于隐私保护的法律规定</a:t>
            </a:r>
            <a:endParaRPr dirty="0">
              <a:latin typeface="微软雅黑" panose="020B0503020204020204" pitchFamily="34" charset="-122"/>
              <a:ea typeface="微软雅黑" panose="020B0503020204020204" pitchFamily="34" charset="-122"/>
            </a:endParaRPr>
          </a:p>
        </p:txBody>
      </p:sp>
      <p:sp>
        <p:nvSpPr>
          <p:cNvPr id="10" name="矩形: 圆角 53">
            <a:extLst>
              <a:ext uri="{FF2B5EF4-FFF2-40B4-BE49-F238E27FC236}">
                <a16:creationId xmlns:a16="http://schemas.microsoft.com/office/drawing/2014/main" id="{B6748F89-6B6E-4EDA-8E14-B628F7CE3A84}"/>
              </a:ext>
            </a:extLst>
          </p:cNvPr>
          <p:cNvSpPr/>
          <p:nvPr/>
        </p:nvSpPr>
        <p:spPr>
          <a:xfrm>
            <a:off x="728703" y="1881687"/>
            <a:ext cx="5034533" cy="1436244"/>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F254385-C144-414F-B2EB-51DCFFA1F355}"/>
              </a:ext>
            </a:extLst>
          </p:cNvPr>
          <p:cNvSpPr txBox="1"/>
          <p:nvPr/>
        </p:nvSpPr>
        <p:spPr>
          <a:xfrm>
            <a:off x="969692" y="2138144"/>
            <a:ext cx="4552554"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德国在</a:t>
            </a:r>
            <a:r>
              <a:rPr lang="en-US" altLang="zh-CN" dirty="0">
                <a:latin typeface="微软雅黑" panose="020B0503020204020204" pitchFamily="34" charset="-122"/>
                <a:ea typeface="微软雅黑" panose="020B0503020204020204" pitchFamily="34" charset="-122"/>
                <a:sym typeface="+mn-ea"/>
              </a:rPr>
              <a:t>1970</a:t>
            </a:r>
            <a:r>
              <a:rPr lang="zh-CN" altLang="en-US" dirty="0">
                <a:latin typeface="微软雅黑" panose="020B0503020204020204" pitchFamily="34" charset="-122"/>
                <a:ea typeface="微软雅黑" panose="020B0503020204020204" pitchFamily="34" charset="-122"/>
                <a:sym typeface="+mn-ea"/>
              </a:rPr>
              <a:t>年</a:t>
            </a:r>
            <a:r>
              <a:rPr lang="zh-CN" altLang="en-US" dirty="0">
                <a:latin typeface="微软雅黑" panose="020B0503020204020204" pitchFamily="34" charset="-122"/>
                <a:ea typeface="微软雅黑" panose="020B0503020204020204" pitchFamily="34" charset="-122"/>
              </a:rPr>
              <a:t>设立了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联邦数据保护法</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美国在</a:t>
            </a:r>
            <a:r>
              <a:rPr lang="en-US" altLang="zh-CN" dirty="0">
                <a:latin typeface="微软雅黑" panose="020B0503020204020204" pitchFamily="34" charset="-122"/>
                <a:ea typeface="微软雅黑" panose="020B0503020204020204" pitchFamily="34" charset="-122"/>
              </a:rPr>
              <a:t>1980</a:t>
            </a:r>
            <a:r>
              <a:rPr lang="zh-CN" altLang="en-US" dirty="0">
                <a:latin typeface="微软雅黑" panose="020B0503020204020204" pitchFamily="34" charset="-122"/>
                <a:ea typeface="微软雅黑" panose="020B0503020204020204" pitchFamily="34" charset="-122"/>
              </a:rPr>
              <a:t>年发表了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隐私权</a:t>
            </a:r>
            <a:r>
              <a:rPr lang="en-US" altLang="zh-CN" dirty="0">
                <a:latin typeface="微软雅黑" panose="020B0503020204020204" pitchFamily="34" charset="-122"/>
                <a:ea typeface="微软雅黑" panose="020B0503020204020204" pitchFamily="34" charset="-122"/>
              </a:rPr>
              <a:t>》</a:t>
            </a: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英国在</a:t>
            </a:r>
            <a:r>
              <a:rPr lang="en-US" altLang="zh-CN" dirty="0">
                <a:latin typeface="微软雅黑" panose="020B0503020204020204" pitchFamily="34" charset="-122"/>
                <a:ea typeface="微软雅黑" panose="020B0503020204020204" pitchFamily="34" charset="-122"/>
              </a:rPr>
              <a:t>1984</a:t>
            </a:r>
            <a:r>
              <a:rPr lang="zh-CN" altLang="en-US" dirty="0">
                <a:latin typeface="微软雅黑" panose="020B0503020204020204" pitchFamily="34" charset="-122"/>
                <a:ea typeface="微软雅黑" panose="020B0503020204020204" pitchFamily="34" charset="-122"/>
              </a:rPr>
              <a:t>年设立了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数据保护法</a:t>
            </a:r>
            <a:r>
              <a:rPr lang="en-US" altLang="zh-CN" dirty="0">
                <a:latin typeface="微软雅黑" panose="020B0503020204020204" pitchFamily="34" charset="-122"/>
                <a:ea typeface="微软雅黑" panose="020B0503020204020204" pitchFamily="34" charset="-122"/>
              </a:rPr>
              <a:t>》</a:t>
            </a:r>
          </a:p>
        </p:txBody>
      </p:sp>
      <p:sp>
        <p:nvSpPr>
          <p:cNvPr id="12" name="矩形 11">
            <a:extLst>
              <a:ext uri="{FF2B5EF4-FFF2-40B4-BE49-F238E27FC236}">
                <a16:creationId xmlns:a16="http://schemas.microsoft.com/office/drawing/2014/main" id="{FFE325BC-E952-421D-98EB-0248466609EA}"/>
              </a:ext>
            </a:extLst>
          </p:cNvPr>
          <p:cNvSpPr/>
          <p:nvPr/>
        </p:nvSpPr>
        <p:spPr>
          <a:xfrm>
            <a:off x="975175" y="1596099"/>
            <a:ext cx="1549911" cy="442642"/>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他国</a:t>
            </a:r>
          </a:p>
        </p:txBody>
      </p:sp>
      <p:sp>
        <p:nvSpPr>
          <p:cNvPr id="13" name="矩形: 圆角 53">
            <a:extLst>
              <a:ext uri="{FF2B5EF4-FFF2-40B4-BE49-F238E27FC236}">
                <a16:creationId xmlns:a16="http://schemas.microsoft.com/office/drawing/2014/main" id="{49FFFC9F-A20E-48DC-9FAF-DC7D214779EC}"/>
              </a:ext>
            </a:extLst>
          </p:cNvPr>
          <p:cNvSpPr/>
          <p:nvPr/>
        </p:nvSpPr>
        <p:spPr>
          <a:xfrm>
            <a:off x="6445294" y="1857879"/>
            <a:ext cx="5034533" cy="2920104"/>
          </a:xfrm>
          <a:prstGeom prst="roundRect">
            <a:avLst>
              <a:gd name="adj" fmla="val 9425"/>
            </a:avLst>
          </a:prstGeom>
          <a:ln>
            <a:solidFill>
              <a:srgbClr val="4BACC6"/>
            </a:solid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B9DE7675-3342-4119-8AC6-39B5F78A3122}"/>
              </a:ext>
            </a:extLst>
          </p:cNvPr>
          <p:cNvSpPr txBox="1"/>
          <p:nvPr/>
        </p:nvSpPr>
        <p:spPr>
          <a:xfrm>
            <a:off x="6721772" y="2103797"/>
            <a:ext cx="4552554" cy="258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香港地区在</a:t>
            </a:r>
            <a:r>
              <a:rPr lang="en-US" altLang="zh-CN" dirty="0">
                <a:latin typeface="微软雅黑" panose="020B0503020204020204" pitchFamily="34" charset="-122"/>
                <a:ea typeface="微软雅黑" panose="020B0503020204020204" pitchFamily="34" charset="-122"/>
                <a:sym typeface="+mn-ea"/>
              </a:rPr>
              <a:t>1996</a:t>
            </a:r>
            <a:r>
              <a:rPr lang="zh-CN" altLang="en-US" dirty="0">
                <a:latin typeface="微软雅黑" panose="020B0503020204020204" pitchFamily="34" charset="-122"/>
                <a:ea typeface="微软雅黑" panose="020B0503020204020204" pitchFamily="34" charset="-122"/>
                <a:sym typeface="+mn-ea"/>
              </a:rPr>
              <a:t>年颁布了香港</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个人资料（隐私）条例</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卫生部在</a:t>
            </a:r>
            <a:r>
              <a:rPr lang="en-US" altLang="zh-CN" dirty="0">
                <a:latin typeface="微软雅黑" panose="020B0503020204020204" pitchFamily="34" charset="-122"/>
                <a:ea typeface="微软雅黑" panose="020B0503020204020204" pitchFamily="34" charset="-122"/>
                <a:sym typeface="+mn-ea"/>
              </a:rPr>
              <a:t>2002</a:t>
            </a:r>
            <a:r>
              <a:rPr lang="zh-CN" altLang="en-US" dirty="0">
                <a:latin typeface="微软雅黑" panose="020B0503020204020204" pitchFamily="34" charset="-122"/>
                <a:ea typeface="微软雅黑" panose="020B0503020204020204" pitchFamily="34" charset="-122"/>
                <a:sym typeface="+mn-ea"/>
              </a:rPr>
              <a:t>年起草了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医疗资料病例管理规定</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2003</a:t>
            </a:r>
            <a:r>
              <a:rPr lang="zh-CN" altLang="en-US" dirty="0">
                <a:latin typeface="微软雅黑" panose="020B0503020204020204" pitchFamily="34" charset="-122"/>
                <a:ea typeface="微软雅黑" panose="020B0503020204020204" pitchFamily="34" charset="-122"/>
                <a:sym typeface="+mn-ea"/>
              </a:rPr>
              <a:t>年颁布了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居民身份证法</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2017</a:t>
            </a:r>
            <a:r>
              <a:rPr lang="zh-CN" altLang="en-US" dirty="0">
                <a:latin typeface="微软雅黑" panose="020B0503020204020204" pitchFamily="34" charset="-122"/>
                <a:ea typeface="微软雅黑" panose="020B0503020204020204" pitchFamily="34" charset="-122"/>
                <a:sym typeface="+mn-ea"/>
              </a:rPr>
              <a:t>年颁布了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网络安全法</a:t>
            </a:r>
            <a:r>
              <a:rPr lang="en-US" altLang="zh-CN"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2020</a:t>
            </a:r>
            <a:r>
              <a:rPr lang="zh-CN" altLang="en-US" dirty="0">
                <a:latin typeface="微软雅黑" panose="020B0503020204020204" pitchFamily="34" charset="-122"/>
                <a:ea typeface="微软雅黑" panose="020B0503020204020204" pitchFamily="34" charset="-122"/>
                <a:sym typeface="+mn-ea"/>
              </a:rPr>
              <a:t>年发布了新版</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个人信息安全规范</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数据安全法（草案）</a:t>
            </a:r>
            <a:r>
              <a:rPr lang="en-US" altLang="zh-CN" dirty="0">
                <a:latin typeface="微软雅黑" panose="020B0503020204020204" pitchFamily="34" charset="-122"/>
                <a:ea typeface="微软雅黑" panose="020B0503020204020204" pitchFamily="34" charset="-122"/>
                <a:sym typeface="+mn-ea"/>
              </a:rPr>
              <a:t>》        </a:t>
            </a:r>
          </a:p>
          <a:p>
            <a:pPr marL="285750" indent="-285750" algn="l">
              <a:buFont typeface="Wingdings" panose="05000000000000000000" pitchFamily="2" charset="2"/>
              <a:buChar char="p"/>
            </a:pP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个人信息保护法</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也正在制定中</a:t>
            </a:r>
            <a:endParaRPr lang="en-US" altLang="zh-CN"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E20DEF70-BE65-4B1F-AA3C-3477149C980C}"/>
              </a:ext>
            </a:extLst>
          </p:cNvPr>
          <p:cNvSpPr/>
          <p:nvPr/>
        </p:nvSpPr>
        <p:spPr>
          <a:xfrm>
            <a:off x="6691766" y="1572292"/>
            <a:ext cx="1549911" cy="442642"/>
          </a:xfrm>
          <a:prstGeom prst="rect">
            <a:avLst/>
          </a:prstGeom>
          <a:solidFill>
            <a:srgbClr val="B7DEE8"/>
          </a:solidFill>
        </p:spPr>
        <p:style>
          <a:lnRef idx="3">
            <a:schemeClr val="lt1"/>
          </a:lnRef>
          <a:fillRef idx="1">
            <a:schemeClr val="accent6"/>
          </a:fillRef>
          <a:effectRef idx="1">
            <a:schemeClr val="accent6"/>
          </a:effectRef>
          <a:fontRef idx="minor">
            <a:schemeClr val="lt1"/>
          </a:fontRef>
        </p:style>
        <p:txBody>
          <a:bodyPr rtlCol="0" anchor="ctr"/>
          <a:lstStyle/>
          <a:p>
            <a:pPr lvl="0" algn="ctr"/>
            <a:r>
              <a:rPr lang="zh-CN" altLang="en-US" dirty="0">
                <a:solidFill>
                  <a:schemeClr val="tx1"/>
                </a:solidFill>
                <a:latin typeface="微软雅黑" panose="020B0503020204020204" pitchFamily="34" charset="-122"/>
                <a:ea typeface="微软雅黑" panose="020B0503020204020204" pitchFamily="34" charset="-122"/>
              </a:rPr>
              <a:t>我国</a:t>
            </a:r>
          </a:p>
        </p:txBody>
      </p:sp>
      <p:sp>
        <p:nvSpPr>
          <p:cNvPr id="16" name="矩形: 圆角 15">
            <a:extLst>
              <a:ext uri="{FF2B5EF4-FFF2-40B4-BE49-F238E27FC236}">
                <a16:creationId xmlns:a16="http://schemas.microsoft.com/office/drawing/2014/main" id="{5FB61FDB-DB3D-4E06-B2F5-95856744C2E9}"/>
              </a:ext>
            </a:extLst>
          </p:cNvPr>
          <p:cNvSpPr/>
          <p:nvPr/>
        </p:nvSpPr>
        <p:spPr>
          <a:xfrm>
            <a:off x="4450461" y="4923269"/>
            <a:ext cx="7183021" cy="1775898"/>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marL="285750" indent="-285750" algn="jus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mn-ea"/>
              </a:rPr>
              <a:t>隐私保护领域最应用范围最广的以及最受关注的一部法律：</a:t>
            </a:r>
            <a:br>
              <a:rPr lang="en-US" altLang="zh-CN" dirty="0">
                <a:latin typeface="微软雅黑" panose="020B0503020204020204" pitchFamily="34" charset="-122"/>
                <a:ea typeface="微软雅黑" panose="020B0503020204020204" pitchFamily="34" charset="-122"/>
                <a:sym typeface="+mn-ea"/>
              </a:rPr>
            </a:br>
            <a:r>
              <a:rPr lang="zh-CN" altLang="en-US" dirty="0">
                <a:latin typeface="微软雅黑" panose="020B0503020204020204" pitchFamily="34" charset="-122"/>
                <a:ea typeface="微软雅黑" panose="020B0503020204020204" pitchFamily="34" charset="-122"/>
                <a:sym typeface="+mn-ea"/>
              </a:rPr>
              <a:t>欧盟在</a:t>
            </a:r>
            <a:r>
              <a:rPr lang="en-US" altLang="zh-CN" dirty="0">
                <a:latin typeface="微软雅黑" panose="020B0503020204020204" pitchFamily="34" charset="-122"/>
                <a:ea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sym typeface="+mn-ea"/>
              </a:rPr>
              <a:t>年生效的</a:t>
            </a:r>
            <a:r>
              <a:rPr lang="en-US" altLang="zh-CN" dirty="0">
                <a:latin typeface="微软雅黑" panose="020B0503020204020204" pitchFamily="34" charset="-122"/>
                <a:ea typeface="微软雅黑" panose="020B0503020204020204" pitchFamily="34" charset="-122"/>
                <a:sym typeface="+mn-ea"/>
              </a:rPr>
              <a:t>GDPR</a:t>
            </a:r>
            <a:r>
              <a:rPr lang="zh-CN" altLang="en-US" dirty="0">
                <a:latin typeface="微软雅黑" panose="020B0503020204020204" pitchFamily="34" charset="-122"/>
                <a:ea typeface="微软雅黑" panose="020B0503020204020204" pitchFamily="34" charset="-122"/>
                <a:sym typeface="+mn-ea"/>
              </a:rPr>
              <a:t>（通用数据保护条例）。</a:t>
            </a:r>
            <a:endParaRPr lang="en-US" altLang="zh-CN" dirty="0">
              <a:latin typeface="微软雅黑" panose="020B0503020204020204" pitchFamily="34" charset="-122"/>
              <a:ea typeface="微软雅黑" panose="020B0503020204020204" pitchFamily="34" charset="-122"/>
              <a:sym typeface="+mn-ea"/>
            </a:endParaRPr>
          </a:p>
          <a:p>
            <a:pPr marL="285750" indent="-285750" algn="just">
              <a:buFont typeface="Wingdings" panose="05000000000000000000" pitchFamily="2" charset="2"/>
              <a:buChar char="p"/>
            </a:pPr>
            <a:endParaRPr lang="zh-CN" altLang="en-US" dirty="0"/>
          </a:p>
        </p:txBody>
      </p:sp>
      <p:pic>
        <p:nvPicPr>
          <p:cNvPr id="17" name="图片 16" descr="GDPR">
            <a:extLst>
              <a:ext uri="{FF2B5EF4-FFF2-40B4-BE49-F238E27FC236}">
                <a16:creationId xmlns:a16="http://schemas.microsoft.com/office/drawing/2014/main" id="{BA53F883-A561-4C41-87A3-072FA78A525B}"/>
              </a:ext>
            </a:extLst>
          </p:cNvPr>
          <p:cNvPicPr>
            <a:picLocks noChangeAspect="1"/>
          </p:cNvPicPr>
          <p:nvPr/>
        </p:nvPicPr>
        <p:blipFill>
          <a:blip r:embed="rId3"/>
          <a:stretch>
            <a:fillRect/>
          </a:stretch>
        </p:blipFill>
        <p:spPr>
          <a:xfrm>
            <a:off x="638046" y="4811715"/>
            <a:ext cx="3438525" cy="2007235"/>
          </a:xfrm>
          <a:prstGeom prst="rect">
            <a:avLst/>
          </a:prstGeom>
        </p:spPr>
      </p:pic>
      <p:sp>
        <p:nvSpPr>
          <p:cNvPr id="18" name="文本框 17">
            <a:extLst>
              <a:ext uri="{FF2B5EF4-FFF2-40B4-BE49-F238E27FC236}">
                <a16:creationId xmlns:a16="http://schemas.microsoft.com/office/drawing/2014/main" id="{72805EBE-FD55-4D36-AD83-CA3809D59E5C}"/>
              </a:ext>
            </a:extLst>
          </p:cNvPr>
          <p:cNvSpPr txBox="1"/>
          <p:nvPr/>
        </p:nvSpPr>
        <p:spPr>
          <a:xfrm>
            <a:off x="1750130" y="3880157"/>
            <a:ext cx="3685841" cy="369332"/>
          </a:xfrm>
          <a:prstGeom prst="rect">
            <a:avLst/>
          </a:prstGeom>
          <a:noFill/>
        </p:spPr>
        <p:txBody>
          <a:bodyPr wrap="square">
            <a:spAutoFit/>
          </a:bodyPr>
          <a:lstStyle/>
          <a:p>
            <a:pPr algn="l"/>
            <a:r>
              <a:rPr lang="zh-CN" altLang="en-US" dirty="0">
                <a:latin typeface="微软雅黑" panose="020B0503020204020204" pitchFamily="34" charset="-122"/>
                <a:ea typeface="微软雅黑" panose="020B0503020204020204" pitchFamily="34" charset="-122"/>
                <a:sym typeface="+mn-ea"/>
              </a:rPr>
              <a:t>我国相关法律颁布时间相对较晚</a:t>
            </a:r>
            <a:endParaRPr lang="zh-CN" altLang="en-US" dirty="0">
              <a:latin typeface="微软雅黑" panose="020B0503020204020204" pitchFamily="34" charset="-122"/>
              <a:ea typeface="微软雅黑" panose="020B0503020204020204" pitchFamily="34" charset="-122"/>
            </a:endParaRPr>
          </a:p>
        </p:txBody>
      </p:sp>
      <p:sp>
        <p:nvSpPr>
          <p:cNvPr id="19" name="箭头: 右 18">
            <a:extLst>
              <a:ext uri="{FF2B5EF4-FFF2-40B4-BE49-F238E27FC236}">
                <a16:creationId xmlns:a16="http://schemas.microsoft.com/office/drawing/2014/main" id="{FA6C40A2-344A-4560-BFB9-B4AB2A4245F4}"/>
              </a:ext>
            </a:extLst>
          </p:cNvPr>
          <p:cNvSpPr/>
          <p:nvPr/>
        </p:nvSpPr>
        <p:spPr>
          <a:xfrm>
            <a:off x="5150840" y="3964739"/>
            <a:ext cx="1023457" cy="1782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7062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5.4.3 全同态加密</a:t>
            </a:r>
          </a:p>
        </p:txBody>
      </p:sp>
      <p:sp>
        <p:nvSpPr>
          <p:cNvPr id="11" name="矩形 10">
            <a:extLst>
              <a:ext uri="{FF2B5EF4-FFF2-40B4-BE49-F238E27FC236}">
                <a16:creationId xmlns:a16="http://schemas.microsoft.com/office/drawing/2014/main" id="{34BD1ED9-8140-4EDF-A379-25EF982E117F}"/>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全同态加密与半同态加密</a:t>
            </a:r>
          </a:p>
        </p:txBody>
      </p:sp>
      <p:sp>
        <p:nvSpPr>
          <p:cNvPr id="17" name="文本框 16">
            <a:extLst>
              <a:ext uri="{FF2B5EF4-FFF2-40B4-BE49-F238E27FC236}">
                <a16:creationId xmlns:a16="http://schemas.microsoft.com/office/drawing/2014/main" id="{83BAD383-EC3B-4D7C-BF9C-20F525995C88}"/>
              </a:ext>
            </a:extLst>
          </p:cNvPr>
          <p:cNvSpPr txBox="1"/>
          <p:nvPr/>
        </p:nvSpPr>
        <p:spPr>
          <a:xfrm>
            <a:off x="1494959" y="2679783"/>
            <a:ext cx="9463338" cy="221599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latin typeface="微软雅黑" panose="020B0503020204020204" pitchFamily="34" charset="-122"/>
                <a:ea typeface="微软雅黑" panose="020B0503020204020204" pitchFamily="34" charset="-122"/>
              </a:rPr>
              <a:t>与半同态加密算法相比，全同态加密：</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加密算法功能更强大；</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具有较高的计算复杂度，加密算法设计更复杂；</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整体性能远不及半同态加密算法。相关研究报告显示，在一次使用全同态加密开源库为敏感医疗数据构建密文线性回归模型的尝试中，</a:t>
            </a:r>
            <a:r>
              <a:rPr lang="en-US" altLang="zh-CN" dirty="0">
                <a:latin typeface="微软雅黑" panose="020B0503020204020204" pitchFamily="34" charset="-122"/>
                <a:ea typeface="微软雅黑" panose="020B0503020204020204" pitchFamily="34" charset="-122"/>
              </a:rPr>
              <a:t>1M</a:t>
            </a:r>
            <a:r>
              <a:rPr lang="zh-CN" altLang="en-US" dirty="0">
                <a:latin typeface="微软雅黑" panose="020B0503020204020204" pitchFamily="34" charset="-122"/>
                <a:ea typeface="微软雅黑" panose="020B0503020204020204" pitchFamily="34" charset="-122"/>
              </a:rPr>
              <a:t>的明文数据编码后可能膨胀至约</a:t>
            </a:r>
            <a:r>
              <a:rPr lang="en-US" altLang="zh-CN" dirty="0">
                <a:latin typeface="微软雅黑" panose="020B0503020204020204" pitchFamily="34" charset="-122"/>
                <a:ea typeface="微软雅黑" panose="020B0503020204020204" pitchFamily="34" charset="-122"/>
              </a:rPr>
              <a:t>10G</a:t>
            </a:r>
            <a:r>
              <a:rPr lang="zh-CN" altLang="en-US" dirty="0">
                <a:latin typeface="微软雅黑" panose="020B0503020204020204" pitchFamily="34" charset="-122"/>
                <a:ea typeface="微软雅黑" panose="020B0503020204020204" pitchFamily="34" charset="-122"/>
              </a:rPr>
              <a:t>密文数据。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6495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dirty="0"/>
              <a:t>5.5 安全多方计算</a:t>
            </a:r>
          </a:p>
        </p:txBody>
      </p:sp>
      <p:sp>
        <p:nvSpPr>
          <p:cNvPr id="3" name="文本框 2"/>
          <p:cNvSpPr txBox="1"/>
          <p:nvPr/>
        </p:nvSpPr>
        <p:spPr>
          <a:xfrm>
            <a:off x="2289492" y="2821283"/>
            <a:ext cx="7613015" cy="2031325"/>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前面介绍的三种技术分别通过隐藏用户身份和数据的对应关系、为数据查询结果添加噪声、加密数据并将密文的操作映射到明文上来保护用户数据的隐私，而安全多方计算解决的是互不信任的参与方之间保护隐私的协同计算问题。</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本节分为两个部分，首先介绍了安全多方计算的定义、计算模型等基础知识；然后介绍了第一个被提出的安全多方计算问题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百万富翁协议及其解决方案</a:t>
            </a:r>
            <a:r>
              <a:rPr lang="en-US" altLang="zh-CN"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F534F78-6963-45C6-B725-3681D9EEAF9F}"/>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实际问题</a:t>
            </a:r>
          </a:p>
        </p:txBody>
      </p:sp>
      <p:sp>
        <p:nvSpPr>
          <p:cNvPr id="9" name="文本框 8">
            <a:extLst>
              <a:ext uri="{FF2B5EF4-FFF2-40B4-BE49-F238E27FC236}">
                <a16:creationId xmlns:a16="http://schemas.microsoft.com/office/drawing/2014/main" id="{7CAFE2BD-FF41-45C0-83E4-BEB08CD8C4E8}"/>
              </a:ext>
            </a:extLst>
          </p:cNvPr>
          <p:cNvSpPr txBox="1"/>
          <p:nvPr/>
        </p:nvSpPr>
        <p:spPr>
          <a:xfrm>
            <a:off x="670333" y="2433438"/>
            <a:ext cx="4514713" cy="28931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latin typeface="微软雅黑" panose="020B0503020204020204" pitchFamily="34" charset="-122"/>
                <a:ea typeface="微软雅黑" panose="020B0503020204020204" pitchFamily="34" charset="-122"/>
              </a:rPr>
              <a:t>考虑以下问题：</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有多家医院想要进行合作，使用所有的用户的医疗信息进行科学研究、实现对病人患病情况的分析预测等，但是为了保护患者的隐私，他们不能直接将数据共享出来；</a:t>
            </a: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多个商家想要合作促销，统计共同的用户画像，但是又不想让对方知道自己掌握的信息。</a:t>
            </a:r>
            <a:endParaRPr lang="en-US" altLang="zh-CN" dirty="0">
              <a:latin typeface="微软雅黑" panose="020B0503020204020204" pitchFamily="34" charset="-122"/>
              <a:ea typeface="微软雅黑" panose="020B0503020204020204" pitchFamily="34" charset="-122"/>
            </a:endParaRPr>
          </a:p>
        </p:txBody>
      </p:sp>
      <p:sp>
        <p:nvSpPr>
          <p:cNvPr id="4" name="箭头: 右 3">
            <a:extLst>
              <a:ext uri="{FF2B5EF4-FFF2-40B4-BE49-F238E27FC236}">
                <a16:creationId xmlns:a16="http://schemas.microsoft.com/office/drawing/2014/main" id="{BC8BB56C-6562-4E24-92F2-CC72AC3FC1E0}"/>
              </a:ext>
            </a:extLst>
          </p:cNvPr>
          <p:cNvSpPr/>
          <p:nvPr/>
        </p:nvSpPr>
        <p:spPr>
          <a:xfrm>
            <a:off x="5185046" y="3565641"/>
            <a:ext cx="1552174" cy="4687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851BE91-1DB1-4924-A518-C41602B9A6C6}"/>
              </a:ext>
            </a:extLst>
          </p:cNvPr>
          <p:cNvSpPr txBox="1"/>
          <p:nvPr/>
        </p:nvSpPr>
        <p:spPr>
          <a:xfrm>
            <a:off x="5275135" y="3244334"/>
            <a:ext cx="1237129"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如何实现？</a:t>
            </a:r>
          </a:p>
        </p:txBody>
      </p:sp>
      <p:sp>
        <p:nvSpPr>
          <p:cNvPr id="12" name="圆角矩形 25">
            <a:extLst>
              <a:ext uri="{FF2B5EF4-FFF2-40B4-BE49-F238E27FC236}">
                <a16:creationId xmlns:a16="http://schemas.microsoft.com/office/drawing/2014/main" id="{82EA01B7-3541-4B73-BC48-C3FE2C182110}"/>
              </a:ext>
            </a:extLst>
          </p:cNvPr>
          <p:cNvSpPr/>
          <p:nvPr/>
        </p:nvSpPr>
        <p:spPr>
          <a:xfrm>
            <a:off x="7006954" y="1597256"/>
            <a:ext cx="3589150" cy="131802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数据脱敏后授权</a:t>
            </a:r>
          </a:p>
        </p:txBody>
      </p:sp>
      <p:sp>
        <p:nvSpPr>
          <p:cNvPr id="18" name="圆角矩形 25">
            <a:extLst>
              <a:ext uri="{FF2B5EF4-FFF2-40B4-BE49-F238E27FC236}">
                <a16:creationId xmlns:a16="http://schemas.microsoft.com/office/drawing/2014/main" id="{7AFB0448-B5A5-4827-97A5-5AC973A5BB9D}"/>
              </a:ext>
            </a:extLst>
          </p:cNvPr>
          <p:cNvSpPr/>
          <p:nvPr/>
        </p:nvSpPr>
        <p:spPr>
          <a:xfrm>
            <a:off x="7006954" y="3134946"/>
            <a:ext cx="3589150" cy="131802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各自把数据发给可信第三方，可信第三方对数据进行处理</a:t>
            </a:r>
          </a:p>
        </p:txBody>
      </p:sp>
      <p:sp>
        <p:nvSpPr>
          <p:cNvPr id="19" name="圆角矩形 25">
            <a:extLst>
              <a:ext uri="{FF2B5EF4-FFF2-40B4-BE49-F238E27FC236}">
                <a16:creationId xmlns:a16="http://schemas.microsoft.com/office/drawing/2014/main" id="{168CF4DA-F6E2-4BF0-9015-5E6AFF521318}"/>
              </a:ext>
            </a:extLst>
          </p:cNvPr>
          <p:cNvSpPr/>
          <p:nvPr/>
        </p:nvSpPr>
        <p:spPr>
          <a:xfrm>
            <a:off x="7006954" y="4672637"/>
            <a:ext cx="3589150" cy="131802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把数据发送给其中某一方并签订合约，防止隐私泄露</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F3FE92-5C37-431D-903F-7DC185545DAA}"/>
                  </a:ext>
                </a:extLst>
              </p:cNvPr>
              <p:cNvSpPr txBox="1"/>
              <p:nvPr/>
            </p:nvSpPr>
            <p:spPr>
              <a:xfrm>
                <a:off x="9070143" y="6154596"/>
                <a:ext cx="472885"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ea typeface="微软雅黑" panose="020B0503020204020204" pitchFamily="34" charset="-122"/>
                        </a:rPr>
                        <m:t>⋯</m:t>
                      </m:r>
                    </m:oMath>
                  </m:oMathPara>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D4F3FE92-5C37-431D-903F-7DC185545DAA}"/>
                  </a:ext>
                </a:extLst>
              </p:cNvPr>
              <p:cNvSpPr txBox="1">
                <a:spLocks noRot="1" noChangeAspect="1" noMove="1" noResize="1" noEditPoints="1" noAdjustHandles="1" noChangeArrowheads="1" noChangeShapeType="1" noTextEdit="1"/>
              </p:cNvSpPr>
              <p:nvPr/>
            </p:nvSpPr>
            <p:spPr>
              <a:xfrm>
                <a:off x="9070143" y="6154596"/>
                <a:ext cx="472885" cy="492443"/>
              </a:xfrm>
              <a:prstGeom prst="rect">
                <a:avLst/>
              </a:prstGeom>
              <a:blipFill>
                <a:blip r:embed="rId3"/>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108E1102-D8E2-4096-9C71-1AA9E539F385}"/>
              </a:ext>
            </a:extLst>
          </p:cNvPr>
          <p:cNvSpPr txBox="1"/>
          <p:nvPr/>
        </p:nvSpPr>
        <p:spPr>
          <a:xfrm>
            <a:off x="10879667" y="3429000"/>
            <a:ext cx="1159933"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如何找可信第三方</a:t>
            </a:r>
          </a:p>
        </p:txBody>
      </p:sp>
      <p:sp>
        <p:nvSpPr>
          <p:cNvPr id="25" name="文本框 24">
            <a:extLst>
              <a:ext uri="{FF2B5EF4-FFF2-40B4-BE49-F238E27FC236}">
                <a16:creationId xmlns:a16="http://schemas.microsoft.com/office/drawing/2014/main" id="{5B8A1F1E-E270-4652-9C17-1E9DE36F6EE1}"/>
              </a:ext>
            </a:extLst>
          </p:cNvPr>
          <p:cNvSpPr txBox="1"/>
          <p:nvPr/>
        </p:nvSpPr>
        <p:spPr>
          <a:xfrm>
            <a:off x="10879666" y="5003372"/>
            <a:ext cx="1159933"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一定会遵守合约吗</a:t>
            </a:r>
          </a:p>
        </p:txBody>
      </p:sp>
      <p:sp>
        <p:nvSpPr>
          <p:cNvPr id="26" name="文本框 25">
            <a:extLst>
              <a:ext uri="{FF2B5EF4-FFF2-40B4-BE49-F238E27FC236}">
                <a16:creationId xmlns:a16="http://schemas.microsoft.com/office/drawing/2014/main" id="{6FC2B819-A2EB-46D4-BF3A-7DAB3D3CAE26}"/>
              </a:ext>
            </a:extLst>
          </p:cNvPr>
          <p:cNvSpPr txBox="1"/>
          <p:nvPr/>
        </p:nvSpPr>
        <p:spPr>
          <a:xfrm>
            <a:off x="10879665" y="1995483"/>
            <a:ext cx="1159933"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数据可用性降低</a:t>
            </a:r>
          </a:p>
        </p:txBody>
      </p:sp>
      <p:sp>
        <p:nvSpPr>
          <p:cNvPr id="27" name="文本框 26">
            <a:extLst>
              <a:ext uri="{FF2B5EF4-FFF2-40B4-BE49-F238E27FC236}">
                <a16:creationId xmlns:a16="http://schemas.microsoft.com/office/drawing/2014/main" id="{7E2D7835-C2A3-4376-B190-8ADD6E96B777}"/>
              </a:ext>
            </a:extLst>
          </p:cNvPr>
          <p:cNvSpPr txBox="1"/>
          <p:nvPr/>
        </p:nvSpPr>
        <p:spPr>
          <a:xfrm>
            <a:off x="3564464" y="6154596"/>
            <a:ext cx="4741335"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还有其他的解决办法吗？</a:t>
            </a:r>
          </a:p>
        </p:txBody>
      </p:sp>
    </p:spTree>
    <p:extLst>
      <p:ext uri="{BB962C8B-B14F-4D97-AF65-F5344CB8AC3E}">
        <p14:creationId xmlns:p14="http://schemas.microsoft.com/office/powerpoint/2010/main" val="1150120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F534F78-6963-45C6-B725-3681D9EEAF9F}"/>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a:t>
            </a:r>
          </a:p>
        </p:txBody>
      </p:sp>
      <p:sp>
        <p:nvSpPr>
          <p:cNvPr id="9" name="文本框 8">
            <a:extLst>
              <a:ext uri="{FF2B5EF4-FFF2-40B4-BE49-F238E27FC236}">
                <a16:creationId xmlns:a16="http://schemas.microsoft.com/office/drawing/2014/main" id="{7CAFE2BD-FF41-45C0-83E4-BEB08CD8C4E8}"/>
              </a:ext>
            </a:extLst>
          </p:cNvPr>
          <p:cNvSpPr txBox="1"/>
          <p:nvPr/>
        </p:nvSpPr>
        <p:spPr>
          <a:xfrm>
            <a:off x="793278" y="1889200"/>
            <a:ext cx="11078321"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latin typeface="微软雅黑" panose="020B0503020204020204" pitchFamily="34" charset="-122"/>
                <a:ea typeface="微软雅黑" panose="020B0503020204020204" pitchFamily="34" charset="-122"/>
              </a:rPr>
              <a:t>安全多方计算（</a:t>
            </a:r>
            <a:r>
              <a:rPr lang="en-US" altLang="zh-CN" dirty="0">
                <a:latin typeface="微软雅黑" panose="020B0503020204020204" pitchFamily="34" charset="-122"/>
                <a:ea typeface="微软雅黑" panose="020B0503020204020204" pitchFamily="34" charset="-122"/>
              </a:rPr>
              <a:t>secure multi-party computation, SMC</a:t>
            </a:r>
            <a:r>
              <a:rPr lang="zh-CN" altLang="en-US" dirty="0">
                <a:latin typeface="微软雅黑" panose="020B0503020204020204" pitchFamily="34" charset="-122"/>
                <a:ea typeface="微软雅黑" panose="020B0503020204020204" pitchFamily="34" charset="-122"/>
              </a:rPr>
              <a:t>）是一组互不信任的参与方之间保护隐私的协同计算问题：当有两方或者多方参与者决定互相合作并且各自需要提供自己的隐私或者秘密数据时，任意一方都不愿意让其他一方知晓自己提供的信息，安全多方计算就是为了解决此类问题而提出的。</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692D20BD-5CCC-4603-A660-2AFF6BD0DB00}"/>
              </a:ext>
            </a:extLst>
          </p:cNvPr>
          <p:cNvPicPr>
            <a:picLocks noChangeAspect="1"/>
          </p:cNvPicPr>
          <p:nvPr/>
        </p:nvPicPr>
        <p:blipFill>
          <a:blip r:embed="rId3"/>
          <a:stretch>
            <a:fillRect/>
          </a:stretch>
        </p:blipFill>
        <p:spPr>
          <a:xfrm>
            <a:off x="1024857" y="3012556"/>
            <a:ext cx="558053" cy="558053"/>
          </a:xfrm>
          <a:prstGeom prst="rect">
            <a:avLst/>
          </a:prstGeom>
        </p:spPr>
      </p:pic>
      <p:pic>
        <p:nvPicPr>
          <p:cNvPr id="13" name="图片 12">
            <a:extLst>
              <a:ext uri="{FF2B5EF4-FFF2-40B4-BE49-F238E27FC236}">
                <a16:creationId xmlns:a16="http://schemas.microsoft.com/office/drawing/2014/main" id="{EAA16400-6E05-41D4-A8AF-3A37334F6BF9}"/>
              </a:ext>
            </a:extLst>
          </p:cNvPr>
          <p:cNvPicPr>
            <a:picLocks noChangeAspect="1"/>
          </p:cNvPicPr>
          <p:nvPr/>
        </p:nvPicPr>
        <p:blipFill>
          <a:blip r:embed="rId3"/>
          <a:stretch>
            <a:fillRect/>
          </a:stretch>
        </p:blipFill>
        <p:spPr>
          <a:xfrm>
            <a:off x="1024853" y="3886317"/>
            <a:ext cx="558053" cy="558053"/>
          </a:xfrm>
          <a:prstGeom prst="rect">
            <a:avLst/>
          </a:prstGeom>
        </p:spPr>
      </p:pic>
      <p:pic>
        <p:nvPicPr>
          <p:cNvPr id="14" name="图片 13">
            <a:extLst>
              <a:ext uri="{FF2B5EF4-FFF2-40B4-BE49-F238E27FC236}">
                <a16:creationId xmlns:a16="http://schemas.microsoft.com/office/drawing/2014/main" id="{D282F4A9-77AE-4CD0-B761-71BE9E43E091}"/>
              </a:ext>
            </a:extLst>
          </p:cNvPr>
          <p:cNvPicPr>
            <a:picLocks noChangeAspect="1"/>
          </p:cNvPicPr>
          <p:nvPr/>
        </p:nvPicPr>
        <p:blipFill>
          <a:blip r:embed="rId3"/>
          <a:stretch>
            <a:fillRect/>
          </a:stretch>
        </p:blipFill>
        <p:spPr>
          <a:xfrm>
            <a:off x="1024855" y="5750483"/>
            <a:ext cx="558053" cy="558053"/>
          </a:xfrm>
          <a:prstGeom prst="rect">
            <a:avLst/>
          </a:prstGeom>
        </p:spPr>
      </p:pic>
      <p:pic>
        <p:nvPicPr>
          <p:cNvPr id="15" name="图片 14">
            <a:extLst>
              <a:ext uri="{FF2B5EF4-FFF2-40B4-BE49-F238E27FC236}">
                <a16:creationId xmlns:a16="http://schemas.microsoft.com/office/drawing/2014/main" id="{62D48EAC-3AB2-4E1C-A6B5-29852BCF5DE7}"/>
              </a:ext>
            </a:extLst>
          </p:cNvPr>
          <p:cNvPicPr>
            <a:picLocks noChangeAspect="1"/>
          </p:cNvPicPr>
          <p:nvPr/>
        </p:nvPicPr>
        <p:blipFill>
          <a:blip r:embed="rId3"/>
          <a:stretch>
            <a:fillRect/>
          </a:stretch>
        </p:blipFill>
        <p:spPr>
          <a:xfrm>
            <a:off x="1024854" y="4823574"/>
            <a:ext cx="558053" cy="558053"/>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7D7E8D0-38A0-46FF-89D4-BB05D4CF0811}"/>
                  </a:ext>
                </a:extLst>
              </p:cNvPr>
              <p:cNvSpPr txBox="1"/>
              <p:nvPr/>
            </p:nvSpPr>
            <p:spPr>
              <a:xfrm>
                <a:off x="1067436" y="6388370"/>
                <a:ext cx="472885"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ea typeface="微软雅黑" panose="020B0503020204020204" pitchFamily="34" charset="-122"/>
                        </a:rPr>
                        <m:t>⋯</m:t>
                      </m:r>
                    </m:oMath>
                  </m:oMathPara>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16" name="文本框 15">
                <a:extLst>
                  <a:ext uri="{FF2B5EF4-FFF2-40B4-BE49-F238E27FC236}">
                    <a16:creationId xmlns:a16="http://schemas.microsoft.com/office/drawing/2014/main" id="{E7D7E8D0-38A0-46FF-89D4-BB05D4CF0811}"/>
                  </a:ext>
                </a:extLst>
              </p:cNvPr>
              <p:cNvSpPr txBox="1">
                <a:spLocks noRot="1" noChangeAspect="1" noMove="1" noResize="1" noEditPoints="1" noAdjustHandles="1" noChangeArrowheads="1" noChangeShapeType="1" noTextEdit="1"/>
              </p:cNvSpPr>
              <p:nvPr/>
            </p:nvSpPr>
            <p:spPr>
              <a:xfrm>
                <a:off x="1067436" y="6388370"/>
                <a:ext cx="472885" cy="492443"/>
              </a:xfrm>
              <a:prstGeom prst="rect">
                <a:avLst/>
              </a:prstGeom>
              <a:blipFill>
                <a:blip r:embed="rId4"/>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F57F356D-1B7F-4E66-964F-CEDF0274E316}"/>
              </a:ext>
            </a:extLst>
          </p:cNvPr>
          <p:cNvPicPr>
            <a:picLocks noChangeAspect="1"/>
          </p:cNvPicPr>
          <p:nvPr/>
        </p:nvPicPr>
        <p:blipFill>
          <a:blip r:embed="rId5"/>
          <a:stretch>
            <a:fillRect/>
          </a:stretch>
        </p:blipFill>
        <p:spPr>
          <a:xfrm>
            <a:off x="3124841" y="3325240"/>
            <a:ext cx="2852537" cy="2852537"/>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3E63ACF-CC59-40C5-8C48-3A5EA6564261}"/>
                  </a:ext>
                </a:extLst>
              </p:cNvPr>
              <p:cNvSpPr txBox="1"/>
              <p:nvPr/>
            </p:nvSpPr>
            <p:spPr>
              <a:xfrm>
                <a:off x="3388096" y="4747902"/>
                <a:ext cx="2400138"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安全多方计算协议</a:t>
                </a:r>
                <a:endParaRPr lang="en-US" altLang="zh-CN" dirty="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ea typeface="微软雅黑" panose="020B0503020204020204" pitchFamily="34" charset="-122"/>
                        </a:rPr>
                        <m:t>𝑦</m:t>
                      </m:r>
                      <m:r>
                        <a:rPr lang="en-US" altLang="zh-CN" b="0" i="1" smtClean="0">
                          <a:solidFill>
                            <a:schemeClr val="bg1"/>
                          </a:solidFill>
                          <a:latin typeface="Cambria Math" panose="02040503050406030204" pitchFamily="18" charset="0"/>
                          <a:ea typeface="微软雅黑" panose="020B0503020204020204" pitchFamily="34" charset="-122"/>
                        </a:rPr>
                        <m:t>=</m:t>
                      </m:r>
                      <m:r>
                        <a:rPr lang="en-US" altLang="zh-CN" b="0" i="1" smtClean="0">
                          <a:solidFill>
                            <a:schemeClr val="bg1"/>
                          </a:solidFill>
                          <a:latin typeface="Cambria Math" panose="02040503050406030204" pitchFamily="18" charset="0"/>
                          <a:ea typeface="微软雅黑" panose="020B0503020204020204" pitchFamily="34" charset="-122"/>
                        </a:rPr>
                        <m:t>𝑓</m:t>
                      </m:r>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1</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b="0" i="1" smtClean="0">
                              <a:solidFill>
                                <a:schemeClr val="bg1"/>
                              </a:solidFill>
                              <a:latin typeface="Cambria Math" panose="02040503050406030204" pitchFamily="18" charset="0"/>
                              <a:ea typeface="微软雅黑" panose="020B0503020204020204" pitchFamily="34" charset="-122"/>
                            </a:rPr>
                            <m:t>2</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b="0" i="1" smtClean="0">
                              <a:solidFill>
                                <a:schemeClr val="bg1"/>
                              </a:solidFill>
                              <a:latin typeface="Cambria Math" panose="02040503050406030204" pitchFamily="18" charset="0"/>
                              <a:ea typeface="微软雅黑" panose="020B0503020204020204" pitchFamily="34" charset="-122"/>
                            </a:rPr>
                            <m:t>3</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4</m:t>
                          </m:r>
                        </m:sub>
                      </m:sSub>
                      <m:r>
                        <a:rPr lang="en-US" altLang="zh-CN" b="0" i="1" smtClean="0">
                          <a:solidFill>
                            <a:schemeClr val="bg1"/>
                          </a:solidFill>
                          <a:latin typeface="Cambria Math" panose="02040503050406030204" pitchFamily="18" charset="0"/>
                          <a:ea typeface="微软雅黑" panose="020B0503020204020204" pitchFamily="34" charset="-122"/>
                        </a:rPr>
                        <m:t>,…)</m:t>
                      </m:r>
                    </m:oMath>
                  </m:oMathPara>
                </a14:m>
                <a:endParaRPr lang="zh-CN" altLang="en-US" dirty="0">
                  <a:solidFill>
                    <a:schemeClr val="bg1"/>
                  </a:solidFill>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43E63ACF-CC59-40C5-8C48-3A5EA6564261}"/>
                  </a:ext>
                </a:extLst>
              </p:cNvPr>
              <p:cNvSpPr txBox="1">
                <a:spLocks noRot="1" noChangeAspect="1" noMove="1" noResize="1" noEditPoints="1" noAdjustHandles="1" noChangeArrowheads="1" noChangeShapeType="1" noTextEdit="1"/>
              </p:cNvSpPr>
              <p:nvPr/>
            </p:nvSpPr>
            <p:spPr>
              <a:xfrm>
                <a:off x="3388096" y="4747902"/>
                <a:ext cx="2400138" cy="646331"/>
              </a:xfrm>
              <a:prstGeom prst="rect">
                <a:avLst/>
              </a:prstGeom>
              <a:blipFill>
                <a:blip r:embed="rId6"/>
                <a:stretch>
                  <a:fillRect l="-2284" t="-5660" r="-508" b="-7547"/>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B251A374-34DD-45FF-B25F-8BD4377BA667}"/>
              </a:ext>
            </a:extLst>
          </p:cNvPr>
          <p:cNvCxnSpPr/>
          <p:nvPr/>
        </p:nvCxnSpPr>
        <p:spPr>
          <a:xfrm>
            <a:off x="1721223" y="3427289"/>
            <a:ext cx="1452282" cy="7991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AD0DB25-1977-4F9E-BB79-2A04E89F935B}"/>
                  </a:ext>
                </a:extLst>
              </p:cNvPr>
              <p:cNvSpPr txBox="1"/>
              <p:nvPr/>
            </p:nvSpPr>
            <p:spPr>
              <a:xfrm>
                <a:off x="2259105" y="3427289"/>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4" name="文本框 23">
                <a:extLst>
                  <a:ext uri="{FF2B5EF4-FFF2-40B4-BE49-F238E27FC236}">
                    <a16:creationId xmlns:a16="http://schemas.microsoft.com/office/drawing/2014/main" id="{AAD0DB25-1977-4F9E-BB79-2A04E89F935B}"/>
                  </a:ext>
                </a:extLst>
              </p:cNvPr>
              <p:cNvSpPr txBox="1">
                <a:spLocks noRot="1" noChangeAspect="1" noMove="1" noResize="1" noEditPoints="1" noAdjustHandles="1" noChangeArrowheads="1" noChangeShapeType="1" noTextEdit="1"/>
              </p:cNvSpPr>
              <p:nvPr/>
            </p:nvSpPr>
            <p:spPr>
              <a:xfrm>
                <a:off x="2259105" y="3427289"/>
                <a:ext cx="376518" cy="369332"/>
              </a:xfrm>
              <a:prstGeom prst="rect">
                <a:avLst/>
              </a:prstGeom>
              <a:blipFill>
                <a:blip r:embed="rId7"/>
                <a:stretch>
                  <a:fillRect/>
                </a:stretch>
              </a:blipFill>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4CF840AB-46D4-4844-8D4F-21D71022D3F0}"/>
              </a:ext>
            </a:extLst>
          </p:cNvPr>
          <p:cNvCxnSpPr>
            <a:cxnSpLocks/>
          </p:cNvCxnSpPr>
          <p:nvPr/>
        </p:nvCxnSpPr>
        <p:spPr>
          <a:xfrm>
            <a:off x="1634139" y="4303460"/>
            <a:ext cx="1539366" cy="215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4657DB34-C4E5-4804-B286-C8136CFDC877}"/>
              </a:ext>
            </a:extLst>
          </p:cNvPr>
          <p:cNvCxnSpPr>
            <a:cxnSpLocks/>
          </p:cNvCxnSpPr>
          <p:nvPr/>
        </p:nvCxnSpPr>
        <p:spPr>
          <a:xfrm>
            <a:off x="1672559" y="5102600"/>
            <a:ext cx="14522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a:extLst>
              <a:ext uri="{FF2B5EF4-FFF2-40B4-BE49-F238E27FC236}">
                <a16:creationId xmlns:a16="http://schemas.microsoft.com/office/drawing/2014/main" id="{BF1B60BB-DC5A-4DE1-9668-3262BC5D2FE2}"/>
              </a:ext>
            </a:extLst>
          </p:cNvPr>
          <p:cNvCxnSpPr>
            <a:cxnSpLocks/>
          </p:cNvCxnSpPr>
          <p:nvPr/>
        </p:nvCxnSpPr>
        <p:spPr>
          <a:xfrm flipV="1">
            <a:off x="1721223" y="5394917"/>
            <a:ext cx="1452282" cy="5739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1191BBE-BD6A-4CDC-B005-F8A86C21A986}"/>
                  </a:ext>
                </a:extLst>
              </p:cNvPr>
              <p:cNvSpPr txBox="1"/>
              <p:nvPr/>
            </p:nvSpPr>
            <p:spPr>
              <a:xfrm>
                <a:off x="2259105" y="4053064"/>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11191BBE-BD6A-4CDC-B005-F8A86C21A986}"/>
                  </a:ext>
                </a:extLst>
              </p:cNvPr>
              <p:cNvSpPr txBox="1">
                <a:spLocks noRot="1" noChangeAspect="1" noMove="1" noResize="1" noEditPoints="1" noAdjustHandles="1" noChangeArrowheads="1" noChangeShapeType="1" noTextEdit="1"/>
              </p:cNvSpPr>
              <p:nvPr/>
            </p:nvSpPr>
            <p:spPr>
              <a:xfrm>
                <a:off x="2259105" y="4053064"/>
                <a:ext cx="376518" cy="369332"/>
              </a:xfrm>
              <a:prstGeom prst="rect">
                <a:avLst/>
              </a:prstGeom>
              <a:blipFill>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3C954B99-5603-4B79-AC47-428B8BCC1EC0}"/>
                  </a:ext>
                </a:extLst>
              </p:cNvPr>
              <p:cNvSpPr txBox="1"/>
              <p:nvPr/>
            </p:nvSpPr>
            <p:spPr>
              <a:xfrm>
                <a:off x="2265428" y="4705761"/>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3</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3C954B99-5603-4B79-AC47-428B8BCC1EC0}"/>
                  </a:ext>
                </a:extLst>
              </p:cNvPr>
              <p:cNvSpPr txBox="1">
                <a:spLocks noRot="1" noChangeAspect="1" noMove="1" noResize="1" noEditPoints="1" noAdjustHandles="1" noChangeArrowheads="1" noChangeShapeType="1" noTextEdit="1"/>
              </p:cNvSpPr>
              <p:nvPr/>
            </p:nvSpPr>
            <p:spPr>
              <a:xfrm>
                <a:off x="2265428" y="4705761"/>
                <a:ext cx="37651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AA33B08-2AB8-4F01-ACE3-464041BED73A}"/>
                  </a:ext>
                </a:extLst>
              </p:cNvPr>
              <p:cNvSpPr txBox="1"/>
              <p:nvPr/>
            </p:nvSpPr>
            <p:spPr>
              <a:xfrm>
                <a:off x="2277434" y="5274799"/>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4</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3" name="文本框 32">
                <a:extLst>
                  <a:ext uri="{FF2B5EF4-FFF2-40B4-BE49-F238E27FC236}">
                    <a16:creationId xmlns:a16="http://schemas.microsoft.com/office/drawing/2014/main" id="{4AA33B08-2AB8-4F01-ACE3-464041BED73A}"/>
                  </a:ext>
                </a:extLst>
              </p:cNvPr>
              <p:cNvSpPr txBox="1">
                <a:spLocks noRot="1" noChangeAspect="1" noMove="1" noResize="1" noEditPoints="1" noAdjustHandles="1" noChangeArrowheads="1" noChangeShapeType="1" noTextEdit="1"/>
              </p:cNvSpPr>
              <p:nvPr/>
            </p:nvSpPr>
            <p:spPr>
              <a:xfrm>
                <a:off x="2277434" y="5274799"/>
                <a:ext cx="376518" cy="369332"/>
              </a:xfrm>
              <a:prstGeom prst="rect">
                <a:avLst/>
              </a:prstGeom>
              <a:blipFill>
                <a:blip r:embed="rId10"/>
                <a:stretch>
                  <a:fillRect/>
                </a:stretch>
              </a:blipFill>
            </p:spPr>
            <p:txBody>
              <a:bodyPr/>
              <a:lstStyle/>
              <a:p>
                <a:r>
                  <a:rPr lang="zh-CN" altLang="en-US">
                    <a:noFill/>
                  </a:rPr>
                  <a:t> </a:t>
                </a:r>
              </a:p>
            </p:txBody>
          </p:sp>
        </mc:Fallback>
      </mc:AlternateContent>
      <p:pic>
        <p:nvPicPr>
          <p:cNvPr id="35" name="图片 34">
            <a:extLst>
              <a:ext uri="{FF2B5EF4-FFF2-40B4-BE49-F238E27FC236}">
                <a16:creationId xmlns:a16="http://schemas.microsoft.com/office/drawing/2014/main" id="{2A4EF84C-9239-4217-8440-90A0C2335C6D}"/>
              </a:ext>
            </a:extLst>
          </p:cNvPr>
          <p:cNvPicPr>
            <a:picLocks noChangeAspect="1"/>
          </p:cNvPicPr>
          <p:nvPr/>
        </p:nvPicPr>
        <p:blipFill>
          <a:blip r:embed="rId3"/>
          <a:stretch>
            <a:fillRect/>
          </a:stretch>
        </p:blipFill>
        <p:spPr>
          <a:xfrm>
            <a:off x="6430337" y="3008949"/>
            <a:ext cx="558053" cy="558053"/>
          </a:xfrm>
          <a:prstGeom prst="rect">
            <a:avLst/>
          </a:prstGeom>
        </p:spPr>
      </p:pic>
      <p:pic>
        <p:nvPicPr>
          <p:cNvPr id="36" name="图片 35">
            <a:extLst>
              <a:ext uri="{FF2B5EF4-FFF2-40B4-BE49-F238E27FC236}">
                <a16:creationId xmlns:a16="http://schemas.microsoft.com/office/drawing/2014/main" id="{56778BF3-A692-4FE1-B546-06D806403EB7}"/>
              </a:ext>
            </a:extLst>
          </p:cNvPr>
          <p:cNvPicPr>
            <a:picLocks noChangeAspect="1"/>
          </p:cNvPicPr>
          <p:nvPr/>
        </p:nvPicPr>
        <p:blipFill>
          <a:blip r:embed="rId3"/>
          <a:stretch>
            <a:fillRect/>
          </a:stretch>
        </p:blipFill>
        <p:spPr>
          <a:xfrm>
            <a:off x="6430333" y="3882710"/>
            <a:ext cx="558053" cy="558053"/>
          </a:xfrm>
          <a:prstGeom prst="rect">
            <a:avLst/>
          </a:prstGeom>
        </p:spPr>
      </p:pic>
      <p:pic>
        <p:nvPicPr>
          <p:cNvPr id="37" name="图片 36">
            <a:extLst>
              <a:ext uri="{FF2B5EF4-FFF2-40B4-BE49-F238E27FC236}">
                <a16:creationId xmlns:a16="http://schemas.microsoft.com/office/drawing/2014/main" id="{606D9A6E-3C2B-4140-B283-0BAD3DB0BE29}"/>
              </a:ext>
            </a:extLst>
          </p:cNvPr>
          <p:cNvPicPr>
            <a:picLocks noChangeAspect="1"/>
          </p:cNvPicPr>
          <p:nvPr/>
        </p:nvPicPr>
        <p:blipFill>
          <a:blip r:embed="rId3"/>
          <a:stretch>
            <a:fillRect/>
          </a:stretch>
        </p:blipFill>
        <p:spPr>
          <a:xfrm>
            <a:off x="6430335" y="5746876"/>
            <a:ext cx="558053" cy="558053"/>
          </a:xfrm>
          <a:prstGeom prst="rect">
            <a:avLst/>
          </a:prstGeom>
        </p:spPr>
      </p:pic>
      <p:pic>
        <p:nvPicPr>
          <p:cNvPr id="38" name="图片 37">
            <a:extLst>
              <a:ext uri="{FF2B5EF4-FFF2-40B4-BE49-F238E27FC236}">
                <a16:creationId xmlns:a16="http://schemas.microsoft.com/office/drawing/2014/main" id="{0D8A7CF0-3C8E-4F64-AAC0-31B6B6F241AD}"/>
              </a:ext>
            </a:extLst>
          </p:cNvPr>
          <p:cNvPicPr>
            <a:picLocks noChangeAspect="1"/>
          </p:cNvPicPr>
          <p:nvPr/>
        </p:nvPicPr>
        <p:blipFill>
          <a:blip r:embed="rId3"/>
          <a:stretch>
            <a:fillRect/>
          </a:stretch>
        </p:blipFill>
        <p:spPr>
          <a:xfrm>
            <a:off x="6430334" y="4819967"/>
            <a:ext cx="558053" cy="558053"/>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B020552-70AB-43F2-961E-8FDDCD8114EB}"/>
                  </a:ext>
                </a:extLst>
              </p:cNvPr>
              <p:cNvSpPr txBox="1"/>
              <p:nvPr/>
            </p:nvSpPr>
            <p:spPr>
              <a:xfrm>
                <a:off x="6472916" y="6384763"/>
                <a:ext cx="472885"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ea typeface="微软雅黑" panose="020B0503020204020204" pitchFamily="34" charset="-122"/>
                        </a:rPr>
                        <m:t>⋯</m:t>
                      </m:r>
                    </m:oMath>
                  </m:oMathPara>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39" name="文本框 38">
                <a:extLst>
                  <a:ext uri="{FF2B5EF4-FFF2-40B4-BE49-F238E27FC236}">
                    <a16:creationId xmlns:a16="http://schemas.microsoft.com/office/drawing/2014/main" id="{AB020552-70AB-43F2-961E-8FDDCD8114EB}"/>
                  </a:ext>
                </a:extLst>
              </p:cNvPr>
              <p:cNvSpPr txBox="1">
                <a:spLocks noRot="1" noChangeAspect="1" noMove="1" noResize="1" noEditPoints="1" noAdjustHandles="1" noChangeArrowheads="1" noChangeShapeType="1" noTextEdit="1"/>
              </p:cNvSpPr>
              <p:nvPr/>
            </p:nvSpPr>
            <p:spPr>
              <a:xfrm>
                <a:off x="6472916" y="6384763"/>
                <a:ext cx="472885" cy="492443"/>
              </a:xfrm>
              <a:prstGeom prst="rect">
                <a:avLst/>
              </a:prstGeom>
              <a:blipFill>
                <a:blip r:embed="rId11"/>
                <a:stretch>
                  <a:fillRect/>
                </a:stretch>
              </a:blipFill>
            </p:spPr>
            <p:txBody>
              <a:bodyPr/>
              <a:lstStyle/>
              <a:p>
                <a:r>
                  <a:rPr lang="zh-CN" altLang="en-US">
                    <a:noFill/>
                  </a:rPr>
                  <a:t> </a:t>
                </a:r>
              </a:p>
            </p:txBody>
          </p:sp>
        </mc:Fallback>
      </mc:AlternateContent>
      <p:pic>
        <p:nvPicPr>
          <p:cNvPr id="40" name="图片 39">
            <a:extLst>
              <a:ext uri="{FF2B5EF4-FFF2-40B4-BE49-F238E27FC236}">
                <a16:creationId xmlns:a16="http://schemas.microsoft.com/office/drawing/2014/main" id="{AC9F8384-D324-4017-A25D-A1BD4AF778ED}"/>
              </a:ext>
            </a:extLst>
          </p:cNvPr>
          <p:cNvPicPr>
            <a:picLocks noChangeAspect="1"/>
          </p:cNvPicPr>
          <p:nvPr/>
        </p:nvPicPr>
        <p:blipFill>
          <a:blip r:embed="rId5"/>
          <a:stretch>
            <a:fillRect/>
          </a:stretch>
        </p:blipFill>
        <p:spPr>
          <a:xfrm>
            <a:off x="8530321" y="3321633"/>
            <a:ext cx="2852537" cy="2852537"/>
          </a:xfrm>
          <a:prstGeom prst="rect">
            <a:avLst/>
          </a:prstGeom>
        </p:spPr>
      </p:pic>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F9EF6A45-46F5-4A06-98E7-25486C9A2DC2}"/>
                  </a:ext>
                </a:extLst>
              </p:cNvPr>
              <p:cNvSpPr txBox="1"/>
              <p:nvPr/>
            </p:nvSpPr>
            <p:spPr>
              <a:xfrm>
                <a:off x="8793576" y="4744295"/>
                <a:ext cx="2400138"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安全多方计算协议</a:t>
                </a:r>
                <a:endParaRPr lang="en-US" altLang="zh-CN" dirty="0">
                  <a:solidFill>
                    <a:schemeClr val="bg1"/>
                  </a:solidFill>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ea typeface="微软雅黑" panose="020B0503020204020204" pitchFamily="34" charset="-122"/>
                        </a:rPr>
                        <m:t>𝑦</m:t>
                      </m:r>
                      <m:r>
                        <a:rPr lang="en-US" altLang="zh-CN" b="0" i="1" smtClean="0">
                          <a:solidFill>
                            <a:schemeClr val="bg1"/>
                          </a:solidFill>
                          <a:latin typeface="Cambria Math" panose="02040503050406030204" pitchFamily="18" charset="0"/>
                          <a:ea typeface="微软雅黑" panose="020B0503020204020204" pitchFamily="34" charset="-122"/>
                        </a:rPr>
                        <m:t>=</m:t>
                      </m:r>
                      <m:r>
                        <a:rPr lang="en-US" altLang="zh-CN" b="0" i="1" smtClean="0">
                          <a:solidFill>
                            <a:schemeClr val="bg1"/>
                          </a:solidFill>
                          <a:latin typeface="Cambria Math" panose="02040503050406030204" pitchFamily="18" charset="0"/>
                          <a:ea typeface="微软雅黑" panose="020B0503020204020204" pitchFamily="34" charset="-122"/>
                        </a:rPr>
                        <m:t>𝑓</m:t>
                      </m:r>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1</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b="0" i="1" smtClean="0">
                              <a:solidFill>
                                <a:schemeClr val="bg1"/>
                              </a:solidFill>
                              <a:latin typeface="Cambria Math" panose="02040503050406030204" pitchFamily="18" charset="0"/>
                              <a:ea typeface="微软雅黑" panose="020B0503020204020204" pitchFamily="34" charset="-122"/>
                            </a:rPr>
                            <m:t>2</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3</m:t>
                          </m:r>
                        </m:sub>
                      </m:sSub>
                      <m:r>
                        <a:rPr lang="en-US" altLang="zh-CN" b="0" i="1" smtClean="0">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4</m:t>
                          </m:r>
                        </m:sub>
                      </m:sSub>
                      <m:r>
                        <a:rPr lang="en-US" altLang="zh-CN" b="0" i="1" smtClean="0">
                          <a:solidFill>
                            <a:schemeClr val="bg1"/>
                          </a:solidFill>
                          <a:latin typeface="Cambria Math" panose="02040503050406030204" pitchFamily="18" charset="0"/>
                          <a:ea typeface="微软雅黑" panose="020B0503020204020204" pitchFamily="34" charset="-122"/>
                        </a:rPr>
                        <m:t>,…)</m:t>
                      </m:r>
                    </m:oMath>
                  </m:oMathPara>
                </a14:m>
                <a:endParaRPr lang="zh-CN" altLang="en-US"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1" name="文本框 40">
                <a:extLst>
                  <a:ext uri="{FF2B5EF4-FFF2-40B4-BE49-F238E27FC236}">
                    <a16:creationId xmlns:a16="http://schemas.microsoft.com/office/drawing/2014/main" id="{F9EF6A45-46F5-4A06-98E7-25486C9A2DC2}"/>
                  </a:ext>
                </a:extLst>
              </p:cNvPr>
              <p:cNvSpPr txBox="1">
                <a:spLocks noRot="1" noChangeAspect="1" noMove="1" noResize="1" noEditPoints="1" noAdjustHandles="1" noChangeArrowheads="1" noChangeShapeType="1" noTextEdit="1"/>
              </p:cNvSpPr>
              <p:nvPr/>
            </p:nvSpPr>
            <p:spPr>
              <a:xfrm>
                <a:off x="8793576" y="4744295"/>
                <a:ext cx="2400138" cy="646331"/>
              </a:xfrm>
              <a:prstGeom prst="rect">
                <a:avLst/>
              </a:prstGeom>
              <a:blipFill>
                <a:blip r:embed="rId12"/>
                <a:stretch>
                  <a:fillRect l="-2290" t="-4717" r="-763" b="-8491"/>
                </a:stretch>
              </a:blipFill>
            </p:spPr>
            <p:txBody>
              <a:bodyPr/>
              <a:lstStyle/>
              <a:p>
                <a:r>
                  <a:rPr lang="zh-CN" altLang="en-US">
                    <a:noFill/>
                  </a:rPr>
                  <a:t> </a:t>
                </a:r>
              </a:p>
            </p:txBody>
          </p:sp>
        </mc:Fallback>
      </mc:AlternateContent>
      <p:cxnSp>
        <p:nvCxnSpPr>
          <p:cNvPr id="42" name="直接箭头连接符 41">
            <a:extLst>
              <a:ext uri="{FF2B5EF4-FFF2-40B4-BE49-F238E27FC236}">
                <a16:creationId xmlns:a16="http://schemas.microsoft.com/office/drawing/2014/main" id="{2480EB83-1B42-4B20-889F-3A82E5A54B7E}"/>
              </a:ext>
            </a:extLst>
          </p:cNvPr>
          <p:cNvCxnSpPr/>
          <p:nvPr/>
        </p:nvCxnSpPr>
        <p:spPr>
          <a:xfrm>
            <a:off x="7126703" y="3423682"/>
            <a:ext cx="1452282" cy="79914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5675CEF-4F6E-475E-A3D5-B8DA423450B7}"/>
                  </a:ext>
                </a:extLst>
              </p:cNvPr>
              <p:cNvSpPr txBox="1"/>
              <p:nvPr/>
            </p:nvSpPr>
            <p:spPr>
              <a:xfrm>
                <a:off x="7664585" y="3423682"/>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3" name="文本框 42">
                <a:extLst>
                  <a:ext uri="{FF2B5EF4-FFF2-40B4-BE49-F238E27FC236}">
                    <a16:creationId xmlns:a16="http://schemas.microsoft.com/office/drawing/2014/main" id="{15675CEF-4F6E-475E-A3D5-B8DA423450B7}"/>
                  </a:ext>
                </a:extLst>
              </p:cNvPr>
              <p:cNvSpPr txBox="1">
                <a:spLocks noRot="1" noChangeAspect="1" noMove="1" noResize="1" noEditPoints="1" noAdjustHandles="1" noChangeArrowheads="1" noChangeShapeType="1" noTextEdit="1"/>
              </p:cNvSpPr>
              <p:nvPr/>
            </p:nvSpPr>
            <p:spPr>
              <a:xfrm>
                <a:off x="7664585" y="3423682"/>
                <a:ext cx="376518" cy="369332"/>
              </a:xfrm>
              <a:prstGeom prst="rect">
                <a:avLst/>
              </a:prstGeom>
              <a:blipFill>
                <a:blip r:embed="rId13"/>
                <a:stretch>
                  <a:fillRect b="-8333"/>
                </a:stretch>
              </a:blipFill>
            </p:spPr>
            <p:txBody>
              <a:bodyPr/>
              <a:lstStyle/>
              <a:p>
                <a:r>
                  <a:rPr lang="zh-CN" altLang="en-US">
                    <a:noFill/>
                  </a:rPr>
                  <a:t> </a:t>
                </a:r>
              </a:p>
            </p:txBody>
          </p:sp>
        </mc:Fallback>
      </mc:AlternateContent>
      <p:cxnSp>
        <p:nvCxnSpPr>
          <p:cNvPr id="44" name="直接箭头连接符 43">
            <a:extLst>
              <a:ext uri="{FF2B5EF4-FFF2-40B4-BE49-F238E27FC236}">
                <a16:creationId xmlns:a16="http://schemas.microsoft.com/office/drawing/2014/main" id="{AF735E79-6668-4228-901A-FB7DD9649B21}"/>
              </a:ext>
            </a:extLst>
          </p:cNvPr>
          <p:cNvCxnSpPr>
            <a:cxnSpLocks/>
          </p:cNvCxnSpPr>
          <p:nvPr/>
        </p:nvCxnSpPr>
        <p:spPr>
          <a:xfrm>
            <a:off x="7039619" y="4299853"/>
            <a:ext cx="1539366" cy="215286"/>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14C5D1D2-F6FB-49FC-B437-8CE33B3A5F41}"/>
              </a:ext>
            </a:extLst>
          </p:cNvPr>
          <p:cNvCxnSpPr>
            <a:cxnSpLocks/>
          </p:cNvCxnSpPr>
          <p:nvPr/>
        </p:nvCxnSpPr>
        <p:spPr>
          <a:xfrm>
            <a:off x="7078039" y="5098993"/>
            <a:ext cx="1452282"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id="{F81D3C86-7F4A-4CCA-BFFE-74E379661CD3}"/>
              </a:ext>
            </a:extLst>
          </p:cNvPr>
          <p:cNvCxnSpPr>
            <a:cxnSpLocks/>
          </p:cNvCxnSpPr>
          <p:nvPr/>
        </p:nvCxnSpPr>
        <p:spPr>
          <a:xfrm flipV="1">
            <a:off x="7126703" y="5391310"/>
            <a:ext cx="1452282" cy="57391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19CD4C6-7206-4731-8AB0-8475D3D0A1D1}"/>
                  </a:ext>
                </a:extLst>
              </p:cNvPr>
              <p:cNvSpPr txBox="1"/>
              <p:nvPr/>
            </p:nvSpPr>
            <p:spPr>
              <a:xfrm>
                <a:off x="7664585" y="4049457"/>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7" name="文本框 46">
                <a:extLst>
                  <a:ext uri="{FF2B5EF4-FFF2-40B4-BE49-F238E27FC236}">
                    <a16:creationId xmlns:a16="http://schemas.microsoft.com/office/drawing/2014/main" id="{019CD4C6-7206-4731-8AB0-8475D3D0A1D1}"/>
                  </a:ext>
                </a:extLst>
              </p:cNvPr>
              <p:cNvSpPr txBox="1">
                <a:spLocks noRot="1" noChangeAspect="1" noMove="1" noResize="1" noEditPoints="1" noAdjustHandles="1" noChangeArrowheads="1" noChangeShapeType="1" noTextEdit="1"/>
              </p:cNvSpPr>
              <p:nvPr/>
            </p:nvSpPr>
            <p:spPr>
              <a:xfrm>
                <a:off x="7664585" y="4049457"/>
                <a:ext cx="376518" cy="369332"/>
              </a:xfrm>
              <a:prstGeom prst="rect">
                <a:avLst/>
              </a:prstGeom>
              <a:blipFill>
                <a:blip r:embed="rId1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9AB3D1BE-52C4-4E28-86D0-50E047F68C73}"/>
                  </a:ext>
                </a:extLst>
              </p:cNvPr>
              <p:cNvSpPr txBox="1"/>
              <p:nvPr/>
            </p:nvSpPr>
            <p:spPr>
              <a:xfrm>
                <a:off x="7670908" y="4702154"/>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8" name="文本框 47">
                <a:extLst>
                  <a:ext uri="{FF2B5EF4-FFF2-40B4-BE49-F238E27FC236}">
                    <a16:creationId xmlns:a16="http://schemas.microsoft.com/office/drawing/2014/main" id="{9AB3D1BE-52C4-4E28-86D0-50E047F68C73}"/>
                  </a:ext>
                </a:extLst>
              </p:cNvPr>
              <p:cNvSpPr txBox="1">
                <a:spLocks noRot="1" noChangeAspect="1" noMove="1" noResize="1" noEditPoints="1" noAdjustHandles="1" noChangeArrowheads="1" noChangeShapeType="1" noTextEdit="1"/>
              </p:cNvSpPr>
              <p:nvPr/>
            </p:nvSpPr>
            <p:spPr>
              <a:xfrm>
                <a:off x="7670908" y="4702154"/>
                <a:ext cx="376518" cy="369332"/>
              </a:xfrm>
              <a:prstGeom prst="rect">
                <a:avLst/>
              </a:prstGeom>
              <a:blipFill>
                <a:blip r:embed="rId15"/>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18BAD84-A61A-4FDC-966E-B411F127BDB1}"/>
                  </a:ext>
                </a:extLst>
              </p:cNvPr>
              <p:cNvSpPr txBox="1"/>
              <p:nvPr/>
            </p:nvSpPr>
            <p:spPr>
              <a:xfrm>
                <a:off x="7682914" y="5271192"/>
                <a:ext cx="37651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𝑦</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9" name="文本框 48">
                <a:extLst>
                  <a:ext uri="{FF2B5EF4-FFF2-40B4-BE49-F238E27FC236}">
                    <a16:creationId xmlns:a16="http://schemas.microsoft.com/office/drawing/2014/main" id="{218BAD84-A61A-4FDC-966E-B411F127BDB1}"/>
                  </a:ext>
                </a:extLst>
              </p:cNvPr>
              <p:cNvSpPr txBox="1">
                <a:spLocks noRot="1" noChangeAspect="1" noMove="1" noResize="1" noEditPoints="1" noAdjustHandles="1" noChangeArrowheads="1" noChangeShapeType="1" noTextEdit="1"/>
              </p:cNvSpPr>
              <p:nvPr/>
            </p:nvSpPr>
            <p:spPr>
              <a:xfrm>
                <a:off x="7682914" y="5271192"/>
                <a:ext cx="376518" cy="369332"/>
              </a:xfrm>
              <a:prstGeom prst="rect">
                <a:avLst/>
              </a:prstGeom>
              <a:blipFill>
                <a:blip r:embed="rId16"/>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12695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安全多方计算形式化描述</a:t>
            </a:r>
          </a:p>
        </p:txBody>
      </p:sp>
      <p:sp>
        <p:nvSpPr>
          <p:cNvPr id="9" name="矩形: 圆角 8">
            <a:extLst>
              <a:ext uri="{FF2B5EF4-FFF2-40B4-BE49-F238E27FC236}">
                <a16:creationId xmlns:a16="http://schemas.microsoft.com/office/drawing/2014/main" id="{9E7C54DC-2E39-45DE-B85F-BC32844C7B96}"/>
              </a:ext>
            </a:extLst>
          </p:cNvPr>
          <p:cNvSpPr/>
          <p:nvPr/>
        </p:nvSpPr>
        <p:spPr>
          <a:xfrm>
            <a:off x="1199706" y="2017613"/>
            <a:ext cx="9961919" cy="1403135"/>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84CCBE0-C6BD-41FC-9DA5-8D7A2D393FC2}"/>
                  </a:ext>
                </a:extLst>
              </p:cNvPr>
              <p:cNvSpPr/>
              <p:nvPr/>
            </p:nvSpPr>
            <p:spPr>
              <a:xfrm>
                <a:off x="1435525" y="2296845"/>
                <a:ext cx="9518696" cy="923330"/>
              </a:xfrm>
              <a:prstGeom prst="rect">
                <a:avLst/>
              </a:prstGeom>
            </p:spPr>
            <p:txBody>
              <a:bodyPr wrap="square">
                <a:spAutoFit/>
              </a:bodyPr>
              <a:lstStyle/>
              <a:p>
                <a:pPr algn="just">
                  <a:spcAft>
                    <a:spcPts val="1200"/>
                  </a:spcAft>
                </a:pPr>
                <a:r>
                  <a:rPr lang="zh-CN" altLang="zh-CN" dirty="0">
                    <a:latin typeface="微软雅黑" panose="020B0503020204020204" pitchFamily="34" charset="-122"/>
                    <a:ea typeface="微软雅黑" panose="020B0503020204020204" pitchFamily="34" charset="-122"/>
                  </a:rPr>
                  <a:t>假定有</a:t>
                </a:r>
                <a14:m>
                  <m:oMath xmlns:m="http://schemas.openxmlformats.org/officeDocument/2006/math">
                    <m:r>
                      <a:rPr lang="en-US" altLang="zh-CN">
                        <a:latin typeface="Cambria Math" panose="02040503050406030204" pitchFamily="18" charset="0"/>
                        <a:ea typeface="微软雅黑" panose="020B0503020204020204" pitchFamily="34" charset="-122"/>
                      </a:rPr>
                      <m:t>𝑚</m:t>
                    </m:r>
                  </m:oMath>
                </a14:m>
                <a:r>
                  <a:rPr lang="zh-CN" altLang="zh-CN" dirty="0">
                    <a:latin typeface="微软雅黑" panose="020B0503020204020204" pitchFamily="34" charset="-122"/>
                    <a:ea typeface="微软雅黑" panose="020B0503020204020204" pitchFamily="34" charset="-122"/>
                  </a:rPr>
                  <a:t>个参与方</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𝑃</m:t>
                        </m:r>
                      </m:e>
                      <m:sub>
                        <m:r>
                          <a:rPr lang="en-US" altLang="zh-CN">
                            <a:latin typeface="Cambria Math" panose="02040503050406030204" pitchFamily="18" charset="0"/>
                            <a:ea typeface="微软雅黑" panose="020B0503020204020204" pitchFamily="34" charset="-122"/>
                          </a:rPr>
                          <m:t>𝑚</m:t>
                        </m:r>
                      </m:sub>
                    </m:sSub>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他们拥有各自的数据集</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𝑚</m:t>
                        </m:r>
                      </m:sub>
                    </m:sSub>
                  </m:oMath>
                </a14:m>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在无可信第三方的情况下如何安全地计算一个约定函数</a:t>
                </a:r>
                <a14:m>
                  <m:oMath xmlns:m="http://schemas.openxmlformats.org/officeDocument/2006/math">
                    <m:r>
                      <a:rPr lang="en-US" altLang="zh-CN">
                        <a:latin typeface="Cambria Math" panose="02040503050406030204" pitchFamily="18" charset="0"/>
                        <a:ea typeface="微软雅黑" panose="020B0503020204020204" pitchFamily="34" charset="-122"/>
                      </a:rPr>
                      <m:t>𝑦</m:t>
                    </m:r>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1</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2</m:t>
                        </m:r>
                      </m:sub>
                    </m:sSub>
                    <m:r>
                      <a:rPr lang="en-US" altLang="zh-CN">
                        <a:latin typeface="Cambria Math" panose="02040503050406030204" pitchFamily="18" charset="0"/>
                        <a:ea typeface="微软雅黑" panose="020B0503020204020204" pitchFamily="34" charset="-122"/>
                      </a:rPr>
                      <m:t>,⋯</m:t>
                    </m:r>
                    <m:sSub>
                      <m:sSubPr>
                        <m:ctrlPr>
                          <a:rPr lang="zh-CN" altLang="zh-CN" i="1">
                            <a:latin typeface="Cambria Math" panose="02040503050406030204" pitchFamily="18" charset="0"/>
                            <a:ea typeface="微软雅黑" panose="020B0503020204020204" pitchFamily="34" charset="-122"/>
                          </a:rPr>
                        </m:ctrlPr>
                      </m:sSubPr>
                      <m:e>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𝑑</m:t>
                        </m:r>
                      </m:e>
                      <m:sub>
                        <m:r>
                          <a:rPr lang="en-US" altLang="zh-CN">
                            <a:latin typeface="Cambria Math" panose="02040503050406030204" pitchFamily="18" charset="0"/>
                            <a:ea typeface="微软雅黑" panose="020B0503020204020204" pitchFamily="34" charset="-122"/>
                          </a:rPr>
                          <m:t>𝑚</m:t>
                        </m:r>
                      </m:sub>
                    </m:sSub>
                    <m:r>
                      <a:rPr lang="en-US" altLang="zh-CN">
                        <a:latin typeface="Cambria Math" panose="02040503050406030204" pitchFamily="18" charset="0"/>
                        <a:ea typeface="微软雅黑" panose="020B0503020204020204" pitchFamily="34" charset="-122"/>
                      </a:rPr>
                      <m:t>)</m:t>
                    </m:r>
                  </m:oMath>
                </a14:m>
                <a:r>
                  <a:rPr lang="zh-CN" altLang="zh-CN" dirty="0">
                    <a:latin typeface="微软雅黑" panose="020B0503020204020204" pitchFamily="34" charset="-122"/>
                    <a:ea typeface="微软雅黑" panose="020B0503020204020204" pitchFamily="34" charset="-122"/>
                  </a:rPr>
                  <a:t>，同时要求每个参与方除了计算结果外不能得到其他参与方的任何输入信息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xmlns="">
          <p:sp>
            <p:nvSpPr>
              <p:cNvPr id="10" name="矩形 9">
                <a:extLst>
                  <a:ext uri="{FF2B5EF4-FFF2-40B4-BE49-F238E27FC236}">
                    <a16:creationId xmlns:a16="http://schemas.microsoft.com/office/drawing/2014/main" id="{384CCBE0-C6BD-41FC-9DA5-8D7A2D393FC2}"/>
                  </a:ext>
                </a:extLst>
              </p:cNvPr>
              <p:cNvSpPr>
                <a:spLocks noRot="1" noChangeAspect="1" noMove="1" noResize="1" noEditPoints="1" noAdjustHandles="1" noChangeArrowheads="1" noChangeShapeType="1" noTextEdit="1"/>
              </p:cNvSpPr>
              <p:nvPr/>
            </p:nvSpPr>
            <p:spPr>
              <a:xfrm>
                <a:off x="1435525" y="2296845"/>
                <a:ext cx="9518696" cy="923330"/>
              </a:xfrm>
              <a:prstGeom prst="rect">
                <a:avLst/>
              </a:prstGeom>
              <a:blipFill>
                <a:blip r:embed="rId3"/>
                <a:stretch>
                  <a:fillRect l="-512" t="-3974" r="-512" b="-993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E78EA13-3613-4BDD-A611-161C7DE199EE}"/>
              </a:ext>
            </a:extLst>
          </p:cNvPr>
          <p:cNvSpPr txBox="1"/>
          <p:nvPr/>
        </p:nvSpPr>
        <p:spPr>
          <a:xfrm>
            <a:off x="1199706" y="4073797"/>
            <a:ext cx="9961919" cy="221599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en-US" dirty="0">
                <a:latin typeface="微软雅黑" panose="020B0503020204020204" pitchFamily="34" charset="-122"/>
                <a:ea typeface="微软雅黑" panose="020B0503020204020204" pitchFamily="34" charset="-122"/>
              </a:rPr>
              <a:t>安全多方计算的特征：</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输入独立性：安全多方计算研究的是如何在多方进行协作计算时保护各自的隐私数据，需要保证各方能够独立输入数据，计算时不泄露任何本地数据；</a:t>
            </a: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计算正确性：参与各方就某一计算任务约定一个协议，通过执行该协议进行协同计算，要保证计算结束后各方能够得到正确的计算结果；</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去中心化：各参与方地位平等，提供了去中心化的计算模式。</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4616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8" y="1016199"/>
            <a:ext cx="4408488"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安全多方计算的计算模型</a:t>
            </a:r>
          </a:p>
        </p:txBody>
      </p:sp>
      <p:sp>
        <p:nvSpPr>
          <p:cNvPr id="9" name="矩形: 圆角 8">
            <a:extLst>
              <a:ext uri="{FF2B5EF4-FFF2-40B4-BE49-F238E27FC236}">
                <a16:creationId xmlns:a16="http://schemas.microsoft.com/office/drawing/2014/main" id="{9E7C54DC-2E39-45DE-B85F-BC32844C7B96}"/>
              </a:ext>
            </a:extLst>
          </p:cNvPr>
          <p:cNvSpPr/>
          <p:nvPr/>
        </p:nvSpPr>
        <p:spPr>
          <a:xfrm>
            <a:off x="1199705" y="2093548"/>
            <a:ext cx="9961919" cy="869520"/>
          </a:xfrm>
          <a:prstGeom prst="round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384CCBE0-C6BD-41FC-9DA5-8D7A2D393FC2}"/>
              </a:ext>
            </a:extLst>
          </p:cNvPr>
          <p:cNvSpPr/>
          <p:nvPr/>
        </p:nvSpPr>
        <p:spPr>
          <a:xfrm>
            <a:off x="1421316" y="2236631"/>
            <a:ext cx="9518696" cy="646331"/>
          </a:xfrm>
          <a:prstGeom prst="rect">
            <a:avLst/>
          </a:prstGeom>
        </p:spPr>
        <p:txBody>
          <a:bodyPr wrap="square">
            <a:spAutoFit/>
          </a:bodyPr>
          <a:lstStyle/>
          <a:p>
            <a:r>
              <a:rPr lang="zh-CN" altLang="zh-CN" dirty="0">
                <a:solidFill>
                  <a:schemeClr val="dk1"/>
                </a:solidFill>
                <a:latin typeface="微软雅黑" panose="020B0503020204020204" pitchFamily="34" charset="-122"/>
                <a:ea typeface="微软雅黑" panose="020B0503020204020204" pitchFamily="34" charset="-122"/>
              </a:rPr>
              <a:t>安全多方计算的计算模型主要有基于“可信第三方”的计算模型、交互计算</a:t>
            </a:r>
            <a:r>
              <a:rPr lang="zh-CN" altLang="en-US" dirty="0">
                <a:solidFill>
                  <a:schemeClr val="dk1"/>
                </a:solidFill>
                <a:latin typeface="微软雅黑" panose="020B0503020204020204" pitchFamily="34" charset="-122"/>
                <a:ea typeface="微软雅黑" panose="020B0503020204020204" pitchFamily="34" charset="-122"/>
              </a:rPr>
              <a:t>模型</a:t>
            </a:r>
            <a:r>
              <a:rPr lang="zh-CN" altLang="zh-CN" dirty="0">
                <a:solidFill>
                  <a:schemeClr val="dk1"/>
                </a:solidFill>
                <a:latin typeface="微软雅黑" panose="020B0503020204020204" pitchFamily="34" charset="-122"/>
                <a:ea typeface="微软雅黑" panose="020B0503020204020204" pitchFamily="34" charset="-122"/>
              </a:rPr>
              <a:t>和外包计算</a:t>
            </a:r>
            <a:r>
              <a:rPr lang="zh-CN" altLang="en-US" dirty="0">
                <a:solidFill>
                  <a:schemeClr val="dk1"/>
                </a:solidFill>
                <a:latin typeface="微软雅黑" panose="020B0503020204020204" pitchFamily="34" charset="-122"/>
                <a:ea typeface="微软雅黑" panose="020B0503020204020204" pitchFamily="34" charset="-122"/>
              </a:rPr>
              <a:t>模型</a:t>
            </a:r>
            <a:r>
              <a:rPr lang="zh-CN" altLang="zh-CN" dirty="0">
                <a:solidFill>
                  <a:schemeClr val="dk1"/>
                </a:solidFill>
                <a:latin typeface="微软雅黑" panose="020B0503020204020204" pitchFamily="34" charset="-122"/>
                <a:ea typeface="微软雅黑" panose="020B0503020204020204" pitchFamily="34" charset="-122"/>
              </a:rPr>
              <a:t>。</a:t>
            </a:r>
          </a:p>
        </p:txBody>
      </p:sp>
      <p:pic>
        <p:nvPicPr>
          <p:cNvPr id="11" name="图片 10">
            <a:extLst>
              <a:ext uri="{FF2B5EF4-FFF2-40B4-BE49-F238E27FC236}">
                <a16:creationId xmlns:a16="http://schemas.microsoft.com/office/drawing/2014/main" id="{D71BDCB0-2283-4D4D-87BF-ABC46195474D}"/>
              </a:ext>
            </a:extLst>
          </p:cNvPr>
          <p:cNvPicPr>
            <a:picLocks noChangeAspect="1"/>
          </p:cNvPicPr>
          <p:nvPr/>
        </p:nvPicPr>
        <p:blipFill>
          <a:blip r:embed="rId3"/>
          <a:stretch>
            <a:fillRect/>
          </a:stretch>
        </p:blipFill>
        <p:spPr>
          <a:xfrm>
            <a:off x="1231197" y="5196994"/>
            <a:ext cx="380237" cy="452137"/>
          </a:xfrm>
          <a:prstGeom prst="rect">
            <a:avLst/>
          </a:prstGeom>
        </p:spPr>
      </p:pic>
      <p:pic>
        <p:nvPicPr>
          <p:cNvPr id="4" name="图片 3">
            <a:extLst>
              <a:ext uri="{FF2B5EF4-FFF2-40B4-BE49-F238E27FC236}">
                <a16:creationId xmlns:a16="http://schemas.microsoft.com/office/drawing/2014/main" id="{2CEC6884-0923-42FF-8885-266B628C0A99}"/>
              </a:ext>
            </a:extLst>
          </p:cNvPr>
          <p:cNvPicPr>
            <a:picLocks noChangeAspect="1"/>
          </p:cNvPicPr>
          <p:nvPr/>
        </p:nvPicPr>
        <p:blipFill>
          <a:blip r:embed="rId4"/>
          <a:stretch>
            <a:fillRect/>
          </a:stretch>
        </p:blipFill>
        <p:spPr>
          <a:xfrm>
            <a:off x="1878031" y="3648121"/>
            <a:ext cx="644077" cy="644077"/>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A395DC5-BD2A-4C5F-AD3F-F0696074FF07}"/>
                  </a:ext>
                </a:extLst>
              </p:cNvPr>
              <p:cNvSpPr txBox="1"/>
              <p:nvPr/>
            </p:nvSpPr>
            <p:spPr>
              <a:xfrm>
                <a:off x="1231197" y="5649131"/>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7" name="文本框 16">
                <a:extLst>
                  <a:ext uri="{FF2B5EF4-FFF2-40B4-BE49-F238E27FC236}">
                    <a16:creationId xmlns:a16="http://schemas.microsoft.com/office/drawing/2014/main" id="{9A395DC5-BD2A-4C5F-AD3F-F0696074FF07}"/>
                  </a:ext>
                </a:extLst>
              </p:cNvPr>
              <p:cNvSpPr txBox="1">
                <a:spLocks noRot="1" noChangeAspect="1" noMove="1" noResize="1" noEditPoints="1" noAdjustHandles="1" noChangeArrowheads="1" noChangeShapeType="1" noTextEdit="1"/>
              </p:cNvSpPr>
              <p:nvPr/>
            </p:nvSpPr>
            <p:spPr>
              <a:xfrm>
                <a:off x="1231197" y="5649131"/>
                <a:ext cx="380237" cy="307777"/>
              </a:xfrm>
              <a:prstGeom prst="rect">
                <a:avLst/>
              </a:prstGeom>
              <a:blipFill>
                <a:blip r:embed="rId5"/>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7CCD28D3-EE10-4EBC-AF79-A7E882C46014}"/>
              </a:ext>
            </a:extLst>
          </p:cNvPr>
          <p:cNvPicPr>
            <a:picLocks noChangeAspect="1"/>
          </p:cNvPicPr>
          <p:nvPr/>
        </p:nvPicPr>
        <p:blipFill>
          <a:blip r:embed="rId3"/>
          <a:stretch>
            <a:fillRect/>
          </a:stretch>
        </p:blipFill>
        <p:spPr>
          <a:xfrm>
            <a:off x="1935532" y="5261973"/>
            <a:ext cx="380237" cy="380237"/>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F0B4BAC-1B7C-4270-BBA3-46EA52E050E4}"/>
                  </a:ext>
                </a:extLst>
              </p:cNvPr>
              <p:cNvSpPr txBox="1"/>
              <p:nvPr/>
            </p:nvSpPr>
            <p:spPr>
              <a:xfrm>
                <a:off x="1935532" y="5642210"/>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9" name="文本框 18">
                <a:extLst>
                  <a:ext uri="{FF2B5EF4-FFF2-40B4-BE49-F238E27FC236}">
                    <a16:creationId xmlns:a16="http://schemas.microsoft.com/office/drawing/2014/main" id="{DF0B4BAC-1B7C-4270-BBA3-46EA52E050E4}"/>
                  </a:ext>
                </a:extLst>
              </p:cNvPr>
              <p:cNvSpPr txBox="1">
                <a:spLocks noRot="1" noChangeAspect="1" noMove="1" noResize="1" noEditPoints="1" noAdjustHandles="1" noChangeArrowheads="1" noChangeShapeType="1" noTextEdit="1"/>
              </p:cNvSpPr>
              <p:nvPr/>
            </p:nvSpPr>
            <p:spPr>
              <a:xfrm>
                <a:off x="1935532" y="5642210"/>
                <a:ext cx="380237" cy="307777"/>
              </a:xfrm>
              <a:prstGeom prst="rect">
                <a:avLst/>
              </a:prstGeom>
              <a:blipFill>
                <a:blip r:embed="rId6"/>
                <a:stretch>
                  <a:fillRect/>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BF259ABC-BDE1-4308-894A-0E1C466D5291}"/>
              </a:ext>
            </a:extLst>
          </p:cNvPr>
          <p:cNvPicPr>
            <a:picLocks noChangeAspect="1"/>
          </p:cNvPicPr>
          <p:nvPr/>
        </p:nvPicPr>
        <p:blipFill>
          <a:blip r:embed="rId3"/>
          <a:stretch>
            <a:fillRect/>
          </a:stretch>
        </p:blipFill>
        <p:spPr>
          <a:xfrm>
            <a:off x="2749708" y="5261973"/>
            <a:ext cx="380237" cy="380237"/>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7766BB4-DD44-4205-9C41-8EB2273B2A63}"/>
                  </a:ext>
                </a:extLst>
              </p:cNvPr>
              <p:cNvSpPr txBox="1"/>
              <p:nvPr/>
            </p:nvSpPr>
            <p:spPr>
              <a:xfrm>
                <a:off x="2749708" y="5642210"/>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87766BB4-DD44-4205-9C41-8EB2273B2A63}"/>
                  </a:ext>
                </a:extLst>
              </p:cNvPr>
              <p:cNvSpPr txBox="1">
                <a:spLocks noRot="1" noChangeAspect="1" noMove="1" noResize="1" noEditPoints="1" noAdjustHandles="1" noChangeArrowheads="1" noChangeShapeType="1" noTextEdit="1"/>
              </p:cNvSpPr>
              <p:nvPr/>
            </p:nvSpPr>
            <p:spPr>
              <a:xfrm>
                <a:off x="2749708" y="5642210"/>
                <a:ext cx="380237" cy="307777"/>
              </a:xfrm>
              <a:prstGeom prst="rect">
                <a:avLst/>
              </a:prstGeom>
              <a:blipFill>
                <a:blip r:embed="rId7"/>
                <a:stretch>
                  <a:fillRect/>
                </a:stretch>
              </a:blipFill>
            </p:spPr>
            <p:txBody>
              <a:bodyPr/>
              <a:lstStyle/>
              <a:p>
                <a:r>
                  <a:rPr lang="zh-CN" altLang="en-US">
                    <a:noFill/>
                  </a:rPr>
                  <a:t> </a:t>
                </a:r>
              </a:p>
            </p:txBody>
          </p:sp>
        </mc:Fallback>
      </mc:AlternateContent>
      <p:cxnSp>
        <p:nvCxnSpPr>
          <p:cNvPr id="23" name="直接箭头连接符 22">
            <a:extLst>
              <a:ext uri="{FF2B5EF4-FFF2-40B4-BE49-F238E27FC236}">
                <a16:creationId xmlns:a16="http://schemas.microsoft.com/office/drawing/2014/main" id="{2C61AE2C-9863-486E-8AB9-DDA9F762BD09}"/>
              </a:ext>
            </a:extLst>
          </p:cNvPr>
          <p:cNvCxnSpPr>
            <a:cxnSpLocks/>
            <a:stCxn id="11" idx="0"/>
          </p:cNvCxnSpPr>
          <p:nvPr/>
        </p:nvCxnSpPr>
        <p:spPr>
          <a:xfrm flipV="1">
            <a:off x="1421316" y="4347232"/>
            <a:ext cx="426110" cy="849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a:extLst>
              <a:ext uri="{FF2B5EF4-FFF2-40B4-BE49-F238E27FC236}">
                <a16:creationId xmlns:a16="http://schemas.microsoft.com/office/drawing/2014/main" id="{2E84D202-F20F-49E8-BEDD-646637FD2956}"/>
              </a:ext>
            </a:extLst>
          </p:cNvPr>
          <p:cNvCxnSpPr>
            <a:cxnSpLocks/>
          </p:cNvCxnSpPr>
          <p:nvPr/>
        </p:nvCxnSpPr>
        <p:spPr>
          <a:xfrm flipV="1">
            <a:off x="2141128" y="4340311"/>
            <a:ext cx="23641" cy="9216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3B8D2BB7-E78B-40BF-AE8A-F5CE3ABF7517}"/>
              </a:ext>
            </a:extLst>
          </p:cNvPr>
          <p:cNvCxnSpPr>
            <a:cxnSpLocks/>
            <a:stCxn id="20" idx="0"/>
          </p:cNvCxnSpPr>
          <p:nvPr/>
        </p:nvCxnSpPr>
        <p:spPr>
          <a:xfrm flipH="1" flipV="1">
            <a:off x="2479801" y="4333391"/>
            <a:ext cx="460026" cy="928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11ACCE8-5B6B-4CE8-9715-C1086178CD2F}"/>
                  </a:ext>
                </a:extLst>
              </p:cNvPr>
              <p:cNvSpPr txBox="1"/>
              <p:nvPr/>
            </p:nvSpPr>
            <p:spPr>
              <a:xfrm>
                <a:off x="1737583" y="3361451"/>
                <a:ext cx="1084817" cy="30848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ea typeface="微软雅黑" panose="020B0503020204020204" pitchFamily="34" charset="-122"/>
                        </a:rPr>
                        <m:t>可信第三方</m:t>
                      </m:r>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9" name="文本框 28">
                <a:extLst>
                  <a:ext uri="{FF2B5EF4-FFF2-40B4-BE49-F238E27FC236}">
                    <a16:creationId xmlns:a16="http://schemas.microsoft.com/office/drawing/2014/main" id="{711ACCE8-5B6B-4CE8-9715-C1086178CD2F}"/>
                  </a:ext>
                </a:extLst>
              </p:cNvPr>
              <p:cNvSpPr txBox="1">
                <a:spLocks noRot="1" noChangeAspect="1" noMove="1" noResize="1" noEditPoints="1" noAdjustHandles="1" noChangeArrowheads="1" noChangeShapeType="1" noTextEdit="1"/>
              </p:cNvSpPr>
              <p:nvPr/>
            </p:nvSpPr>
            <p:spPr>
              <a:xfrm>
                <a:off x="1737583" y="3361451"/>
                <a:ext cx="1084817" cy="308482"/>
              </a:xfrm>
              <a:prstGeom prst="rect">
                <a:avLst/>
              </a:prstGeom>
              <a:blipFill>
                <a:blip r:embed="rId8"/>
                <a:stretch>
                  <a:fillRect b="-7843"/>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EA89E233-2C7C-491B-AA29-3077DD788C15}"/>
              </a:ext>
            </a:extLst>
          </p:cNvPr>
          <p:cNvPicPr>
            <a:picLocks noChangeAspect="1"/>
          </p:cNvPicPr>
          <p:nvPr/>
        </p:nvPicPr>
        <p:blipFill>
          <a:blip r:embed="rId3"/>
          <a:stretch>
            <a:fillRect/>
          </a:stretch>
        </p:blipFill>
        <p:spPr>
          <a:xfrm>
            <a:off x="4671116" y="5210696"/>
            <a:ext cx="380237" cy="380237"/>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AC8D0F8-DB43-4C60-8647-FD3E6E6A63AB}"/>
                  </a:ext>
                </a:extLst>
              </p:cNvPr>
              <p:cNvSpPr txBox="1"/>
              <p:nvPr/>
            </p:nvSpPr>
            <p:spPr>
              <a:xfrm>
                <a:off x="4671116" y="5590933"/>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i="1">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1" name="文本框 30">
                <a:extLst>
                  <a:ext uri="{FF2B5EF4-FFF2-40B4-BE49-F238E27FC236}">
                    <a16:creationId xmlns:a16="http://schemas.microsoft.com/office/drawing/2014/main" id="{BAC8D0F8-DB43-4C60-8647-FD3E6E6A63AB}"/>
                  </a:ext>
                </a:extLst>
              </p:cNvPr>
              <p:cNvSpPr txBox="1">
                <a:spLocks noRot="1" noChangeAspect="1" noMove="1" noResize="1" noEditPoints="1" noAdjustHandles="1" noChangeArrowheads="1" noChangeShapeType="1" noTextEdit="1"/>
              </p:cNvSpPr>
              <p:nvPr/>
            </p:nvSpPr>
            <p:spPr>
              <a:xfrm>
                <a:off x="4671116" y="5590933"/>
                <a:ext cx="380237" cy="307777"/>
              </a:xfrm>
              <a:prstGeom prst="rect">
                <a:avLst/>
              </a:prstGeom>
              <a:blipFill>
                <a:blip r:embed="rId9"/>
                <a:stretch>
                  <a:fillRect/>
                </a:stretch>
              </a:blipFill>
            </p:spPr>
            <p:txBody>
              <a:bodyPr/>
              <a:lstStyle/>
              <a:p>
                <a:r>
                  <a:rPr lang="zh-CN" altLang="en-US">
                    <a:noFill/>
                  </a:rPr>
                  <a:t> </a:t>
                </a:r>
              </a:p>
            </p:txBody>
          </p:sp>
        </mc:Fallback>
      </mc:AlternateContent>
      <p:pic>
        <p:nvPicPr>
          <p:cNvPr id="32" name="图片 31">
            <a:extLst>
              <a:ext uri="{FF2B5EF4-FFF2-40B4-BE49-F238E27FC236}">
                <a16:creationId xmlns:a16="http://schemas.microsoft.com/office/drawing/2014/main" id="{C2FAA9AD-DBE1-49CC-9776-4A46892603BC}"/>
              </a:ext>
            </a:extLst>
          </p:cNvPr>
          <p:cNvPicPr>
            <a:picLocks noChangeAspect="1"/>
          </p:cNvPicPr>
          <p:nvPr/>
        </p:nvPicPr>
        <p:blipFill>
          <a:blip r:embed="rId3"/>
          <a:stretch>
            <a:fillRect/>
          </a:stretch>
        </p:blipFill>
        <p:spPr>
          <a:xfrm>
            <a:off x="6398539" y="5210696"/>
            <a:ext cx="380237" cy="380237"/>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243E15F-01B5-413F-B292-3A7780F23525}"/>
                  </a:ext>
                </a:extLst>
              </p:cNvPr>
              <p:cNvSpPr txBox="1"/>
              <p:nvPr/>
            </p:nvSpPr>
            <p:spPr>
              <a:xfrm>
                <a:off x="6398539" y="5590933"/>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3" name="文本框 32">
                <a:extLst>
                  <a:ext uri="{FF2B5EF4-FFF2-40B4-BE49-F238E27FC236}">
                    <a16:creationId xmlns:a16="http://schemas.microsoft.com/office/drawing/2014/main" id="{9243E15F-01B5-413F-B292-3A7780F23525}"/>
                  </a:ext>
                </a:extLst>
              </p:cNvPr>
              <p:cNvSpPr txBox="1">
                <a:spLocks noRot="1" noChangeAspect="1" noMove="1" noResize="1" noEditPoints="1" noAdjustHandles="1" noChangeArrowheads="1" noChangeShapeType="1" noTextEdit="1"/>
              </p:cNvSpPr>
              <p:nvPr/>
            </p:nvSpPr>
            <p:spPr>
              <a:xfrm>
                <a:off x="6398539" y="5590933"/>
                <a:ext cx="380237" cy="307777"/>
              </a:xfrm>
              <a:prstGeom prst="rect">
                <a:avLst/>
              </a:prstGeom>
              <a:blipFill>
                <a:blip r:embed="rId10"/>
                <a:stretch>
                  <a:fillRect/>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F8BA5DEB-4BD9-44FB-99C1-0CBAD6CFC4F6}"/>
              </a:ext>
            </a:extLst>
          </p:cNvPr>
          <p:cNvPicPr>
            <a:picLocks noChangeAspect="1"/>
          </p:cNvPicPr>
          <p:nvPr/>
        </p:nvPicPr>
        <p:blipFill>
          <a:blip r:embed="rId3"/>
          <a:stretch>
            <a:fillRect/>
          </a:stretch>
        </p:blipFill>
        <p:spPr>
          <a:xfrm>
            <a:off x="5571420" y="3589923"/>
            <a:ext cx="380237" cy="380237"/>
          </a:xfrm>
          <a:prstGeom prst="rect">
            <a:avLst/>
          </a:prstGeom>
        </p:spPr>
      </p:pic>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06F873D-FF05-4626-B03C-ACF3EC4F3F2A}"/>
                  </a:ext>
                </a:extLst>
              </p:cNvPr>
              <p:cNvSpPr txBox="1"/>
              <p:nvPr/>
            </p:nvSpPr>
            <p:spPr>
              <a:xfrm>
                <a:off x="5571420" y="3970160"/>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i="1">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5" name="文本框 34">
                <a:extLst>
                  <a:ext uri="{FF2B5EF4-FFF2-40B4-BE49-F238E27FC236}">
                    <a16:creationId xmlns:a16="http://schemas.microsoft.com/office/drawing/2014/main" id="{406F873D-FF05-4626-B03C-ACF3EC4F3F2A}"/>
                  </a:ext>
                </a:extLst>
              </p:cNvPr>
              <p:cNvSpPr txBox="1">
                <a:spLocks noRot="1" noChangeAspect="1" noMove="1" noResize="1" noEditPoints="1" noAdjustHandles="1" noChangeArrowheads="1" noChangeShapeType="1" noTextEdit="1"/>
              </p:cNvSpPr>
              <p:nvPr/>
            </p:nvSpPr>
            <p:spPr>
              <a:xfrm>
                <a:off x="5571420" y="3970160"/>
                <a:ext cx="380237" cy="307777"/>
              </a:xfrm>
              <a:prstGeom prst="rect">
                <a:avLst/>
              </a:prstGeom>
              <a:blipFill>
                <a:blip r:embed="rId11"/>
                <a:stretch>
                  <a:fillRect/>
                </a:stretch>
              </a:blipFill>
            </p:spPr>
            <p:txBody>
              <a:bodyPr/>
              <a:lstStyle/>
              <a:p>
                <a:r>
                  <a:rPr lang="zh-CN" altLang="en-US">
                    <a:noFill/>
                  </a:rPr>
                  <a:t> </a:t>
                </a:r>
              </a:p>
            </p:txBody>
          </p:sp>
        </mc:Fallback>
      </mc:AlternateContent>
      <p:cxnSp>
        <p:nvCxnSpPr>
          <p:cNvPr id="36" name="直接箭头连接符 35">
            <a:extLst>
              <a:ext uri="{FF2B5EF4-FFF2-40B4-BE49-F238E27FC236}">
                <a16:creationId xmlns:a16="http://schemas.microsoft.com/office/drawing/2014/main" id="{2E5FB1A2-1B5A-4096-8EAD-CE0586259DCD}"/>
              </a:ext>
            </a:extLst>
          </p:cNvPr>
          <p:cNvCxnSpPr>
            <a:cxnSpLocks/>
          </p:cNvCxnSpPr>
          <p:nvPr/>
        </p:nvCxnSpPr>
        <p:spPr>
          <a:xfrm flipH="1">
            <a:off x="5127307" y="5520576"/>
            <a:ext cx="12642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BBBA5E4-9851-4A38-BC2A-C711ED218F43}"/>
              </a:ext>
            </a:extLst>
          </p:cNvPr>
          <p:cNvCxnSpPr>
            <a:cxnSpLocks/>
          </p:cNvCxnSpPr>
          <p:nvPr/>
        </p:nvCxnSpPr>
        <p:spPr>
          <a:xfrm flipV="1">
            <a:off x="4861997" y="4346607"/>
            <a:ext cx="752990" cy="831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393D4BFF-644A-4C94-A1F8-F368685204E3}"/>
              </a:ext>
            </a:extLst>
          </p:cNvPr>
          <p:cNvCxnSpPr>
            <a:cxnSpLocks/>
          </p:cNvCxnSpPr>
          <p:nvPr/>
        </p:nvCxnSpPr>
        <p:spPr>
          <a:xfrm>
            <a:off x="5881202" y="4346607"/>
            <a:ext cx="668505" cy="831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3" name="图片 42">
            <a:extLst>
              <a:ext uri="{FF2B5EF4-FFF2-40B4-BE49-F238E27FC236}">
                <a16:creationId xmlns:a16="http://schemas.microsoft.com/office/drawing/2014/main" id="{695CE202-3211-4D5C-B447-55F65D661F52}"/>
              </a:ext>
            </a:extLst>
          </p:cNvPr>
          <p:cNvPicPr>
            <a:picLocks noChangeAspect="1"/>
          </p:cNvPicPr>
          <p:nvPr/>
        </p:nvPicPr>
        <p:blipFill>
          <a:blip r:embed="rId12"/>
          <a:stretch>
            <a:fillRect/>
          </a:stretch>
        </p:blipFill>
        <p:spPr>
          <a:xfrm>
            <a:off x="8231856" y="2870009"/>
            <a:ext cx="2597631" cy="2597631"/>
          </a:xfrm>
          <a:prstGeom prst="rect">
            <a:avLst/>
          </a:prstGeom>
        </p:spPr>
      </p:pic>
      <p:pic>
        <p:nvPicPr>
          <p:cNvPr id="44" name="图片 43">
            <a:extLst>
              <a:ext uri="{FF2B5EF4-FFF2-40B4-BE49-F238E27FC236}">
                <a16:creationId xmlns:a16="http://schemas.microsoft.com/office/drawing/2014/main" id="{CB9ED7D1-CE30-400C-BA55-30059146EBB7}"/>
              </a:ext>
            </a:extLst>
          </p:cNvPr>
          <p:cNvPicPr>
            <a:picLocks noChangeAspect="1"/>
          </p:cNvPicPr>
          <p:nvPr/>
        </p:nvPicPr>
        <p:blipFill>
          <a:blip r:embed="rId4"/>
          <a:stretch>
            <a:fillRect/>
          </a:stretch>
        </p:blipFill>
        <p:spPr>
          <a:xfrm>
            <a:off x="8766266" y="4177888"/>
            <a:ext cx="644077" cy="644077"/>
          </a:xfrm>
          <a:prstGeom prst="rect">
            <a:avLst/>
          </a:prstGeom>
        </p:spPr>
      </p:pic>
      <p:pic>
        <p:nvPicPr>
          <p:cNvPr id="45" name="图片 44">
            <a:extLst>
              <a:ext uri="{FF2B5EF4-FFF2-40B4-BE49-F238E27FC236}">
                <a16:creationId xmlns:a16="http://schemas.microsoft.com/office/drawing/2014/main" id="{9CBD2300-9A9A-4D5C-B111-2515DD2D9B61}"/>
              </a:ext>
            </a:extLst>
          </p:cNvPr>
          <p:cNvPicPr>
            <a:picLocks noChangeAspect="1"/>
          </p:cNvPicPr>
          <p:nvPr/>
        </p:nvPicPr>
        <p:blipFill>
          <a:blip r:embed="rId4"/>
          <a:stretch>
            <a:fillRect/>
          </a:stretch>
        </p:blipFill>
        <p:spPr>
          <a:xfrm>
            <a:off x="9184420" y="4176661"/>
            <a:ext cx="644077" cy="644077"/>
          </a:xfrm>
          <a:prstGeom prst="rect">
            <a:avLst/>
          </a:prstGeom>
        </p:spPr>
      </p:pic>
      <p:pic>
        <p:nvPicPr>
          <p:cNvPr id="46" name="图片 45">
            <a:extLst>
              <a:ext uri="{FF2B5EF4-FFF2-40B4-BE49-F238E27FC236}">
                <a16:creationId xmlns:a16="http://schemas.microsoft.com/office/drawing/2014/main" id="{7AA6A5D9-3F1B-430C-A232-46ABA1C67FC3}"/>
              </a:ext>
            </a:extLst>
          </p:cNvPr>
          <p:cNvPicPr>
            <a:picLocks noChangeAspect="1"/>
          </p:cNvPicPr>
          <p:nvPr/>
        </p:nvPicPr>
        <p:blipFill>
          <a:blip r:embed="rId4"/>
          <a:stretch>
            <a:fillRect/>
          </a:stretch>
        </p:blipFill>
        <p:spPr>
          <a:xfrm>
            <a:off x="9617433" y="4181767"/>
            <a:ext cx="644077" cy="644077"/>
          </a:xfrm>
          <a:prstGeom prst="rect">
            <a:avLst/>
          </a:prstGeom>
        </p:spPr>
      </p:pic>
      <p:pic>
        <p:nvPicPr>
          <p:cNvPr id="47" name="图片 46">
            <a:extLst>
              <a:ext uri="{FF2B5EF4-FFF2-40B4-BE49-F238E27FC236}">
                <a16:creationId xmlns:a16="http://schemas.microsoft.com/office/drawing/2014/main" id="{E11A3051-7010-4E35-9AF7-5F97FE02CECF}"/>
              </a:ext>
            </a:extLst>
          </p:cNvPr>
          <p:cNvPicPr>
            <a:picLocks noChangeAspect="1"/>
          </p:cNvPicPr>
          <p:nvPr/>
        </p:nvPicPr>
        <p:blipFill>
          <a:blip r:embed="rId4"/>
          <a:stretch>
            <a:fillRect/>
          </a:stretch>
        </p:blipFill>
        <p:spPr>
          <a:xfrm>
            <a:off x="8970650" y="3508296"/>
            <a:ext cx="644077" cy="644077"/>
          </a:xfrm>
          <a:prstGeom prst="rect">
            <a:avLst/>
          </a:prstGeom>
        </p:spPr>
      </p:pic>
      <p:pic>
        <p:nvPicPr>
          <p:cNvPr id="48" name="图片 47">
            <a:extLst>
              <a:ext uri="{FF2B5EF4-FFF2-40B4-BE49-F238E27FC236}">
                <a16:creationId xmlns:a16="http://schemas.microsoft.com/office/drawing/2014/main" id="{34ACEE3B-42D8-45D2-8DAF-BDA482443200}"/>
              </a:ext>
            </a:extLst>
          </p:cNvPr>
          <p:cNvPicPr>
            <a:picLocks noChangeAspect="1"/>
          </p:cNvPicPr>
          <p:nvPr/>
        </p:nvPicPr>
        <p:blipFill>
          <a:blip r:embed="rId4"/>
          <a:stretch>
            <a:fillRect/>
          </a:stretch>
        </p:blipFill>
        <p:spPr>
          <a:xfrm>
            <a:off x="9376472" y="3534867"/>
            <a:ext cx="644077" cy="644077"/>
          </a:xfrm>
          <a:prstGeom prst="rect">
            <a:avLst/>
          </a:prstGeom>
        </p:spPr>
      </p:pic>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6C97A526-0BC1-46CE-8020-378FFE85F866}"/>
                  </a:ext>
                </a:extLst>
              </p:cNvPr>
              <p:cNvSpPr txBox="1"/>
              <p:nvPr/>
            </p:nvSpPr>
            <p:spPr>
              <a:xfrm>
                <a:off x="10097306" y="3535895"/>
                <a:ext cx="108481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ea typeface="微软雅黑" panose="020B0503020204020204" pitchFamily="34" charset="-122"/>
                        </a:rPr>
                        <m:t>外包服务器</m:t>
                      </m:r>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49" name="文本框 48">
                <a:extLst>
                  <a:ext uri="{FF2B5EF4-FFF2-40B4-BE49-F238E27FC236}">
                    <a16:creationId xmlns:a16="http://schemas.microsoft.com/office/drawing/2014/main" id="{6C97A526-0BC1-46CE-8020-378FFE85F866}"/>
                  </a:ext>
                </a:extLst>
              </p:cNvPr>
              <p:cNvSpPr txBox="1">
                <a:spLocks noRot="1" noChangeAspect="1" noMove="1" noResize="1" noEditPoints="1" noAdjustHandles="1" noChangeArrowheads="1" noChangeShapeType="1" noTextEdit="1"/>
              </p:cNvSpPr>
              <p:nvPr/>
            </p:nvSpPr>
            <p:spPr>
              <a:xfrm>
                <a:off x="10097306" y="3535895"/>
                <a:ext cx="1084817" cy="307777"/>
              </a:xfrm>
              <a:prstGeom prst="rect">
                <a:avLst/>
              </a:prstGeom>
              <a:blipFill>
                <a:blip r:embed="rId13"/>
                <a:stretch>
                  <a:fillRect b="-7843"/>
                </a:stretch>
              </a:blipFill>
            </p:spPr>
            <p:txBody>
              <a:bodyPr/>
              <a:lstStyle/>
              <a:p>
                <a:r>
                  <a:rPr lang="zh-CN" altLang="en-US">
                    <a:noFill/>
                  </a:rPr>
                  <a:t> </a:t>
                </a:r>
              </a:p>
            </p:txBody>
          </p:sp>
        </mc:Fallback>
      </mc:AlternateContent>
      <p:pic>
        <p:nvPicPr>
          <p:cNvPr id="50" name="图片 49">
            <a:extLst>
              <a:ext uri="{FF2B5EF4-FFF2-40B4-BE49-F238E27FC236}">
                <a16:creationId xmlns:a16="http://schemas.microsoft.com/office/drawing/2014/main" id="{DA57F340-5B4F-44D1-AB68-C9E6FDB45936}"/>
              </a:ext>
            </a:extLst>
          </p:cNvPr>
          <p:cNvPicPr>
            <a:picLocks noChangeAspect="1"/>
          </p:cNvPicPr>
          <p:nvPr/>
        </p:nvPicPr>
        <p:blipFill>
          <a:blip r:embed="rId3"/>
          <a:stretch>
            <a:fillRect/>
          </a:stretch>
        </p:blipFill>
        <p:spPr>
          <a:xfrm>
            <a:off x="8319152" y="5643552"/>
            <a:ext cx="380237" cy="380237"/>
          </a:xfrm>
          <a:prstGeom prst="rect">
            <a:avLst/>
          </a:prstGeom>
        </p:spPr>
      </p:pic>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29A15218-4C6B-41E9-9D18-585B4F0461B4}"/>
                  </a:ext>
                </a:extLst>
              </p:cNvPr>
              <p:cNvSpPr txBox="1"/>
              <p:nvPr/>
            </p:nvSpPr>
            <p:spPr>
              <a:xfrm>
                <a:off x="8319152" y="6023789"/>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1" name="文本框 50">
                <a:extLst>
                  <a:ext uri="{FF2B5EF4-FFF2-40B4-BE49-F238E27FC236}">
                    <a16:creationId xmlns:a16="http://schemas.microsoft.com/office/drawing/2014/main" id="{29A15218-4C6B-41E9-9D18-585B4F0461B4}"/>
                  </a:ext>
                </a:extLst>
              </p:cNvPr>
              <p:cNvSpPr txBox="1">
                <a:spLocks noRot="1" noChangeAspect="1" noMove="1" noResize="1" noEditPoints="1" noAdjustHandles="1" noChangeArrowheads="1" noChangeShapeType="1" noTextEdit="1"/>
              </p:cNvSpPr>
              <p:nvPr/>
            </p:nvSpPr>
            <p:spPr>
              <a:xfrm>
                <a:off x="8319152" y="6023789"/>
                <a:ext cx="380237" cy="307777"/>
              </a:xfrm>
              <a:prstGeom prst="rect">
                <a:avLst/>
              </a:prstGeom>
              <a:blipFill>
                <a:blip r:embed="rId11"/>
                <a:stretch>
                  <a:fillRect/>
                </a:stretch>
              </a:blipFill>
            </p:spPr>
            <p:txBody>
              <a:bodyPr/>
              <a:lstStyle/>
              <a:p>
                <a:r>
                  <a:rPr lang="zh-CN" altLang="en-US">
                    <a:noFill/>
                  </a:rPr>
                  <a:t> </a:t>
                </a:r>
              </a:p>
            </p:txBody>
          </p:sp>
        </mc:Fallback>
      </mc:AlternateContent>
      <p:pic>
        <p:nvPicPr>
          <p:cNvPr id="52" name="图片 51">
            <a:extLst>
              <a:ext uri="{FF2B5EF4-FFF2-40B4-BE49-F238E27FC236}">
                <a16:creationId xmlns:a16="http://schemas.microsoft.com/office/drawing/2014/main" id="{952B7AA9-4661-43A1-9D98-2848EB1893A3}"/>
              </a:ext>
            </a:extLst>
          </p:cNvPr>
          <p:cNvPicPr>
            <a:picLocks noChangeAspect="1"/>
          </p:cNvPicPr>
          <p:nvPr/>
        </p:nvPicPr>
        <p:blipFill>
          <a:blip r:embed="rId3"/>
          <a:stretch>
            <a:fillRect/>
          </a:stretch>
        </p:blipFill>
        <p:spPr>
          <a:xfrm>
            <a:off x="9350909" y="5797232"/>
            <a:ext cx="380237" cy="380237"/>
          </a:xfrm>
          <a:prstGeom prst="rect">
            <a:avLst/>
          </a:prstGeom>
        </p:spPr>
      </p:pic>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ED36C44C-E921-4A96-82CC-64421D7C603F}"/>
                  </a:ext>
                </a:extLst>
              </p:cNvPr>
              <p:cNvSpPr txBox="1"/>
              <p:nvPr/>
            </p:nvSpPr>
            <p:spPr>
              <a:xfrm>
                <a:off x="9350909" y="6177469"/>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3" name="文本框 52">
                <a:extLst>
                  <a:ext uri="{FF2B5EF4-FFF2-40B4-BE49-F238E27FC236}">
                    <a16:creationId xmlns:a16="http://schemas.microsoft.com/office/drawing/2014/main" id="{ED36C44C-E921-4A96-82CC-64421D7C603F}"/>
                  </a:ext>
                </a:extLst>
              </p:cNvPr>
              <p:cNvSpPr txBox="1">
                <a:spLocks noRot="1" noChangeAspect="1" noMove="1" noResize="1" noEditPoints="1" noAdjustHandles="1" noChangeArrowheads="1" noChangeShapeType="1" noTextEdit="1"/>
              </p:cNvSpPr>
              <p:nvPr/>
            </p:nvSpPr>
            <p:spPr>
              <a:xfrm>
                <a:off x="9350909" y="6177469"/>
                <a:ext cx="380237" cy="307777"/>
              </a:xfrm>
              <a:prstGeom prst="rect">
                <a:avLst/>
              </a:prstGeom>
              <a:blipFill>
                <a:blip r:embed="rId14"/>
                <a:stretch>
                  <a:fillRect/>
                </a:stretch>
              </a:blipFill>
            </p:spPr>
            <p:txBody>
              <a:bodyPr/>
              <a:lstStyle/>
              <a:p>
                <a:r>
                  <a:rPr lang="zh-CN" altLang="en-US">
                    <a:noFill/>
                  </a:rPr>
                  <a:t> </a:t>
                </a:r>
              </a:p>
            </p:txBody>
          </p:sp>
        </mc:Fallback>
      </mc:AlternateContent>
      <p:pic>
        <p:nvPicPr>
          <p:cNvPr id="54" name="图片 53">
            <a:extLst>
              <a:ext uri="{FF2B5EF4-FFF2-40B4-BE49-F238E27FC236}">
                <a16:creationId xmlns:a16="http://schemas.microsoft.com/office/drawing/2014/main" id="{855BE559-63BE-4776-A16A-539B0525C855}"/>
              </a:ext>
            </a:extLst>
          </p:cNvPr>
          <p:cNvPicPr>
            <a:picLocks noChangeAspect="1"/>
          </p:cNvPicPr>
          <p:nvPr/>
        </p:nvPicPr>
        <p:blipFill>
          <a:blip r:embed="rId3"/>
          <a:stretch>
            <a:fillRect/>
          </a:stretch>
        </p:blipFill>
        <p:spPr>
          <a:xfrm>
            <a:off x="10560327" y="5612816"/>
            <a:ext cx="380237" cy="380237"/>
          </a:xfrm>
          <a:prstGeom prst="rect">
            <a:avLst/>
          </a:prstGeom>
        </p:spPr>
      </p:pic>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940E875-6606-466D-82D8-DFFA1C70AE8A}"/>
                  </a:ext>
                </a:extLst>
              </p:cNvPr>
              <p:cNvSpPr txBox="1"/>
              <p:nvPr/>
            </p:nvSpPr>
            <p:spPr>
              <a:xfrm>
                <a:off x="10560327" y="5993053"/>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5" name="文本框 54">
                <a:extLst>
                  <a:ext uri="{FF2B5EF4-FFF2-40B4-BE49-F238E27FC236}">
                    <a16:creationId xmlns:a16="http://schemas.microsoft.com/office/drawing/2014/main" id="{1940E875-6606-466D-82D8-DFFA1C70AE8A}"/>
                  </a:ext>
                </a:extLst>
              </p:cNvPr>
              <p:cNvSpPr txBox="1">
                <a:spLocks noRot="1" noChangeAspect="1" noMove="1" noResize="1" noEditPoints="1" noAdjustHandles="1" noChangeArrowheads="1" noChangeShapeType="1" noTextEdit="1"/>
              </p:cNvSpPr>
              <p:nvPr/>
            </p:nvSpPr>
            <p:spPr>
              <a:xfrm>
                <a:off x="10560327" y="5993053"/>
                <a:ext cx="380237" cy="307777"/>
              </a:xfrm>
              <a:prstGeom prst="rect">
                <a:avLst/>
              </a:prstGeom>
              <a:blipFill>
                <a:blip r:embed="rId15"/>
                <a:stretch>
                  <a:fillRect/>
                </a:stretch>
              </a:blipFill>
            </p:spPr>
            <p:txBody>
              <a:bodyPr/>
              <a:lstStyle/>
              <a:p>
                <a:r>
                  <a:rPr lang="zh-CN" altLang="en-US">
                    <a:noFill/>
                  </a:rPr>
                  <a:t> </a:t>
                </a:r>
              </a:p>
            </p:txBody>
          </p:sp>
        </mc:Fallback>
      </mc:AlternateContent>
      <p:cxnSp>
        <p:nvCxnSpPr>
          <p:cNvPr id="57" name="直接箭头连接符 56">
            <a:extLst>
              <a:ext uri="{FF2B5EF4-FFF2-40B4-BE49-F238E27FC236}">
                <a16:creationId xmlns:a16="http://schemas.microsoft.com/office/drawing/2014/main" id="{050F4301-2892-4C13-84B0-F8B4A83119CB}"/>
              </a:ext>
            </a:extLst>
          </p:cNvPr>
          <p:cNvCxnSpPr>
            <a:cxnSpLocks/>
          </p:cNvCxnSpPr>
          <p:nvPr/>
        </p:nvCxnSpPr>
        <p:spPr>
          <a:xfrm flipV="1">
            <a:off x="8497365" y="5052270"/>
            <a:ext cx="202024" cy="5534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直接箭头连接符 58">
            <a:extLst>
              <a:ext uri="{FF2B5EF4-FFF2-40B4-BE49-F238E27FC236}">
                <a16:creationId xmlns:a16="http://schemas.microsoft.com/office/drawing/2014/main" id="{4A9E1675-E1A0-4CCD-8CA4-5DFD249F8A8E}"/>
              </a:ext>
            </a:extLst>
          </p:cNvPr>
          <p:cNvCxnSpPr>
            <a:cxnSpLocks/>
          </p:cNvCxnSpPr>
          <p:nvPr/>
        </p:nvCxnSpPr>
        <p:spPr>
          <a:xfrm flipH="1" flipV="1">
            <a:off x="9452670" y="5052270"/>
            <a:ext cx="12773" cy="690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直接箭头连接符 60">
            <a:extLst>
              <a:ext uri="{FF2B5EF4-FFF2-40B4-BE49-F238E27FC236}">
                <a16:creationId xmlns:a16="http://schemas.microsoft.com/office/drawing/2014/main" id="{18D6AAD5-00DE-4E91-AE01-DCB089D0C745}"/>
              </a:ext>
            </a:extLst>
          </p:cNvPr>
          <p:cNvCxnSpPr>
            <a:cxnSpLocks/>
          </p:cNvCxnSpPr>
          <p:nvPr/>
        </p:nvCxnSpPr>
        <p:spPr>
          <a:xfrm flipH="1" flipV="1">
            <a:off x="10405146" y="5034781"/>
            <a:ext cx="340816" cy="5001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直接箭头连接符 63">
            <a:extLst>
              <a:ext uri="{FF2B5EF4-FFF2-40B4-BE49-F238E27FC236}">
                <a16:creationId xmlns:a16="http://schemas.microsoft.com/office/drawing/2014/main" id="{6CB0AE12-4DBC-4CB5-AE6D-E99E27E847A5}"/>
              </a:ext>
            </a:extLst>
          </p:cNvPr>
          <p:cNvCxnSpPr>
            <a:cxnSpLocks/>
          </p:cNvCxnSpPr>
          <p:nvPr/>
        </p:nvCxnSpPr>
        <p:spPr>
          <a:xfrm flipH="1">
            <a:off x="8651658" y="5073471"/>
            <a:ext cx="198509" cy="570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直接箭头连接符 65">
            <a:extLst>
              <a:ext uri="{FF2B5EF4-FFF2-40B4-BE49-F238E27FC236}">
                <a16:creationId xmlns:a16="http://schemas.microsoft.com/office/drawing/2014/main" id="{75AEC31C-9984-4E8E-AE03-2C41079AAE25}"/>
              </a:ext>
            </a:extLst>
          </p:cNvPr>
          <p:cNvCxnSpPr>
            <a:cxnSpLocks/>
          </p:cNvCxnSpPr>
          <p:nvPr/>
        </p:nvCxnSpPr>
        <p:spPr>
          <a:xfrm>
            <a:off x="9592098" y="5060425"/>
            <a:ext cx="25335" cy="6826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直接箭头连接符 69">
            <a:extLst>
              <a:ext uri="{FF2B5EF4-FFF2-40B4-BE49-F238E27FC236}">
                <a16:creationId xmlns:a16="http://schemas.microsoft.com/office/drawing/2014/main" id="{2BD5FE62-6454-4C09-9091-88747B83BFAF}"/>
              </a:ext>
            </a:extLst>
          </p:cNvPr>
          <p:cNvCxnSpPr>
            <a:cxnSpLocks/>
          </p:cNvCxnSpPr>
          <p:nvPr/>
        </p:nvCxnSpPr>
        <p:spPr>
          <a:xfrm>
            <a:off x="10288127" y="5066554"/>
            <a:ext cx="351587" cy="539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434469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811646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安全多方计算的计算模型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基于“可信第三方”计算模型</a:t>
            </a:r>
          </a:p>
        </p:txBody>
      </p:sp>
      <p:sp>
        <p:nvSpPr>
          <p:cNvPr id="7" name="文本框 6">
            <a:extLst>
              <a:ext uri="{FF2B5EF4-FFF2-40B4-BE49-F238E27FC236}">
                <a16:creationId xmlns:a16="http://schemas.microsoft.com/office/drawing/2014/main" id="{D9CC0254-1130-473D-8F21-877A429F5768}"/>
              </a:ext>
            </a:extLst>
          </p:cNvPr>
          <p:cNvSpPr txBox="1"/>
          <p:nvPr/>
        </p:nvSpPr>
        <p:spPr>
          <a:xfrm>
            <a:off x="461268" y="5091077"/>
            <a:ext cx="7145842" cy="80021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zh-CN" dirty="0">
                <a:latin typeface="微软雅黑" panose="020B0503020204020204" pitchFamily="34" charset="-122"/>
                <a:ea typeface="微软雅黑" panose="020B0503020204020204" pitchFamily="34" charset="-122"/>
              </a:rPr>
              <a:t>参与者得到计算结果</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可信第三方得到参与者的输入信息和计算结果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zh-CN" dirty="0">
                <a:latin typeface="微软雅黑" panose="020B0503020204020204" pitchFamily="34" charset="-122"/>
                <a:ea typeface="微软雅黑" panose="020B0503020204020204" pitchFamily="34" charset="-122"/>
              </a:rPr>
              <a:t>信息的保密性由可信第三方来保证</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9D96635C-3E7B-40D2-A880-57A0241764FE}"/>
              </a:ext>
            </a:extLst>
          </p:cNvPr>
          <p:cNvPicPr>
            <a:picLocks noChangeAspect="1"/>
          </p:cNvPicPr>
          <p:nvPr/>
        </p:nvPicPr>
        <p:blipFill>
          <a:blip r:embed="rId3"/>
          <a:stretch>
            <a:fillRect/>
          </a:stretch>
        </p:blipFill>
        <p:spPr>
          <a:xfrm>
            <a:off x="8577736" y="3961743"/>
            <a:ext cx="380237" cy="452137"/>
          </a:xfrm>
          <a:prstGeom prst="rect">
            <a:avLst/>
          </a:prstGeom>
        </p:spPr>
      </p:pic>
      <p:pic>
        <p:nvPicPr>
          <p:cNvPr id="12" name="图片 11">
            <a:extLst>
              <a:ext uri="{FF2B5EF4-FFF2-40B4-BE49-F238E27FC236}">
                <a16:creationId xmlns:a16="http://schemas.microsoft.com/office/drawing/2014/main" id="{A30EAC16-1BD1-4FC6-B487-F526B700DF29}"/>
              </a:ext>
            </a:extLst>
          </p:cNvPr>
          <p:cNvPicPr>
            <a:picLocks noChangeAspect="1"/>
          </p:cNvPicPr>
          <p:nvPr/>
        </p:nvPicPr>
        <p:blipFill>
          <a:blip r:embed="rId4"/>
          <a:stretch>
            <a:fillRect/>
          </a:stretch>
        </p:blipFill>
        <p:spPr>
          <a:xfrm>
            <a:off x="9224570" y="2412870"/>
            <a:ext cx="644077" cy="644077"/>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2A1F8F2-646F-4BB6-AEF5-B12C13B158EC}"/>
                  </a:ext>
                </a:extLst>
              </p:cNvPr>
              <p:cNvSpPr txBox="1"/>
              <p:nvPr/>
            </p:nvSpPr>
            <p:spPr>
              <a:xfrm>
                <a:off x="8577736" y="4413880"/>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62A1F8F2-646F-4BB6-AEF5-B12C13B158EC}"/>
                  </a:ext>
                </a:extLst>
              </p:cNvPr>
              <p:cNvSpPr txBox="1">
                <a:spLocks noRot="1" noChangeAspect="1" noMove="1" noResize="1" noEditPoints="1" noAdjustHandles="1" noChangeArrowheads="1" noChangeShapeType="1" noTextEdit="1"/>
              </p:cNvSpPr>
              <p:nvPr/>
            </p:nvSpPr>
            <p:spPr>
              <a:xfrm>
                <a:off x="8577736" y="4413880"/>
                <a:ext cx="380237" cy="307777"/>
              </a:xfrm>
              <a:prstGeom prst="rect">
                <a:avLst/>
              </a:prstGeom>
              <a:blipFill>
                <a:blip r:embed="rId5"/>
                <a:stretch>
                  <a:fillRect/>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E6416025-D30F-4A7F-B95C-9BB24DDDC49B}"/>
              </a:ext>
            </a:extLst>
          </p:cNvPr>
          <p:cNvPicPr>
            <a:picLocks noChangeAspect="1"/>
          </p:cNvPicPr>
          <p:nvPr/>
        </p:nvPicPr>
        <p:blipFill>
          <a:blip r:embed="rId3"/>
          <a:stretch>
            <a:fillRect/>
          </a:stretch>
        </p:blipFill>
        <p:spPr>
          <a:xfrm>
            <a:off x="9282071" y="4026722"/>
            <a:ext cx="380237" cy="380237"/>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6F8D509-AD49-41AC-B00F-63EFE531EC68}"/>
                  </a:ext>
                </a:extLst>
              </p:cNvPr>
              <p:cNvSpPr txBox="1"/>
              <p:nvPr/>
            </p:nvSpPr>
            <p:spPr>
              <a:xfrm>
                <a:off x="9282071" y="4406959"/>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86F8D509-AD49-41AC-B00F-63EFE531EC68}"/>
                  </a:ext>
                </a:extLst>
              </p:cNvPr>
              <p:cNvSpPr txBox="1">
                <a:spLocks noRot="1" noChangeAspect="1" noMove="1" noResize="1" noEditPoints="1" noAdjustHandles="1" noChangeArrowheads="1" noChangeShapeType="1" noTextEdit="1"/>
              </p:cNvSpPr>
              <p:nvPr/>
            </p:nvSpPr>
            <p:spPr>
              <a:xfrm>
                <a:off x="9282071" y="4406959"/>
                <a:ext cx="380237" cy="307777"/>
              </a:xfrm>
              <a:prstGeom prst="rect">
                <a:avLst/>
              </a:prstGeom>
              <a:blipFill>
                <a:blip r:embed="rId6"/>
                <a:stretch>
                  <a:fillRect/>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058C5D7C-806B-4CC0-94E8-7D4823AABCDC}"/>
              </a:ext>
            </a:extLst>
          </p:cNvPr>
          <p:cNvPicPr>
            <a:picLocks noChangeAspect="1"/>
          </p:cNvPicPr>
          <p:nvPr/>
        </p:nvPicPr>
        <p:blipFill>
          <a:blip r:embed="rId3"/>
          <a:stretch>
            <a:fillRect/>
          </a:stretch>
        </p:blipFill>
        <p:spPr>
          <a:xfrm>
            <a:off x="10096247" y="4026722"/>
            <a:ext cx="380237" cy="380237"/>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3F2CD17-C8A4-4742-A0C3-39F0CA91FAB3}"/>
                  </a:ext>
                </a:extLst>
              </p:cNvPr>
              <p:cNvSpPr txBox="1"/>
              <p:nvPr/>
            </p:nvSpPr>
            <p:spPr>
              <a:xfrm>
                <a:off x="10096247" y="4406959"/>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7" name="文本框 16">
                <a:extLst>
                  <a:ext uri="{FF2B5EF4-FFF2-40B4-BE49-F238E27FC236}">
                    <a16:creationId xmlns:a16="http://schemas.microsoft.com/office/drawing/2014/main" id="{B3F2CD17-C8A4-4742-A0C3-39F0CA91FAB3}"/>
                  </a:ext>
                </a:extLst>
              </p:cNvPr>
              <p:cNvSpPr txBox="1">
                <a:spLocks noRot="1" noChangeAspect="1" noMove="1" noResize="1" noEditPoints="1" noAdjustHandles="1" noChangeArrowheads="1" noChangeShapeType="1" noTextEdit="1"/>
              </p:cNvSpPr>
              <p:nvPr/>
            </p:nvSpPr>
            <p:spPr>
              <a:xfrm>
                <a:off x="10096247" y="4406959"/>
                <a:ext cx="380237" cy="307777"/>
              </a:xfrm>
              <a:prstGeom prst="rect">
                <a:avLst/>
              </a:prstGeom>
              <a:blipFill>
                <a:blip r:embed="rId7"/>
                <a:stretch>
                  <a:fillRect/>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75E45ACA-2323-45CA-A084-84394D02EEEF}"/>
              </a:ext>
            </a:extLst>
          </p:cNvPr>
          <p:cNvCxnSpPr>
            <a:cxnSpLocks/>
            <a:stCxn id="11" idx="0"/>
          </p:cNvCxnSpPr>
          <p:nvPr/>
        </p:nvCxnSpPr>
        <p:spPr>
          <a:xfrm flipV="1">
            <a:off x="8767855" y="3111981"/>
            <a:ext cx="426110" cy="849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6AB02A84-1CA2-4EAB-8E69-106F676E55EB}"/>
              </a:ext>
            </a:extLst>
          </p:cNvPr>
          <p:cNvCxnSpPr>
            <a:cxnSpLocks/>
          </p:cNvCxnSpPr>
          <p:nvPr/>
        </p:nvCxnSpPr>
        <p:spPr>
          <a:xfrm flipV="1">
            <a:off x="9487667" y="3105060"/>
            <a:ext cx="23641" cy="9216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F5F2178A-ABE1-4A3E-8159-B17C64D92ED9}"/>
              </a:ext>
            </a:extLst>
          </p:cNvPr>
          <p:cNvCxnSpPr>
            <a:cxnSpLocks/>
            <a:stCxn id="16" idx="0"/>
          </p:cNvCxnSpPr>
          <p:nvPr/>
        </p:nvCxnSpPr>
        <p:spPr>
          <a:xfrm flipH="1" flipV="1">
            <a:off x="9826340" y="3098140"/>
            <a:ext cx="460026" cy="928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36F7C37-1BC3-4DB3-9BF6-8802151C2553}"/>
                  </a:ext>
                </a:extLst>
              </p:cNvPr>
              <p:cNvSpPr txBox="1"/>
              <p:nvPr/>
            </p:nvSpPr>
            <p:spPr>
              <a:xfrm>
                <a:off x="9084122" y="2126200"/>
                <a:ext cx="1084817" cy="30848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ea typeface="微软雅黑" panose="020B0503020204020204" pitchFamily="34" charset="-122"/>
                        </a:rPr>
                        <m:t>可信第三方</m:t>
                      </m:r>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A36F7C37-1BC3-4DB3-9BF6-8802151C2553}"/>
                  </a:ext>
                </a:extLst>
              </p:cNvPr>
              <p:cNvSpPr txBox="1">
                <a:spLocks noRot="1" noChangeAspect="1" noMove="1" noResize="1" noEditPoints="1" noAdjustHandles="1" noChangeArrowheads="1" noChangeShapeType="1" noTextEdit="1"/>
              </p:cNvSpPr>
              <p:nvPr/>
            </p:nvSpPr>
            <p:spPr>
              <a:xfrm>
                <a:off x="9084122" y="2126200"/>
                <a:ext cx="1084817" cy="308482"/>
              </a:xfrm>
              <a:prstGeom prst="rect">
                <a:avLst/>
              </a:prstGeom>
              <a:blipFill>
                <a:blip r:embed="rId8"/>
                <a:stretch>
                  <a:fillRect b="-8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FE79F062-782C-4C52-BEF9-BF8952CD4BB6}"/>
              </a:ext>
            </a:extLst>
          </p:cNvPr>
          <p:cNvSpPr txBox="1"/>
          <p:nvPr/>
        </p:nvSpPr>
        <p:spPr>
          <a:xfrm>
            <a:off x="8179547" y="5094973"/>
            <a:ext cx="3454080" cy="92333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基于“可信第三方”计算模型：很难找到完全可信的第三方，</a:t>
            </a:r>
            <a:r>
              <a:rPr lang="zh-CN" altLang="zh-CN" dirty="0">
                <a:latin typeface="微软雅黑" panose="020B0503020204020204" pitchFamily="34" charset="-122"/>
                <a:ea typeface="微软雅黑" panose="020B0503020204020204" pitchFamily="34" charset="-122"/>
              </a:rPr>
              <a:t>不能满足实际中对安全性的需要</a:t>
            </a:r>
            <a:endParaRPr lang="zh-CN" altLang="en-US" dirty="0">
              <a:latin typeface="微软雅黑" panose="020B0503020204020204" pitchFamily="34" charset="-122"/>
              <a:ea typeface="微软雅黑" panose="020B0503020204020204" pitchFamily="34" charset="-122"/>
            </a:endParaRPr>
          </a:p>
        </p:txBody>
      </p:sp>
      <p:sp>
        <p:nvSpPr>
          <p:cNvPr id="23" name="圆角矩形 25">
            <a:extLst>
              <a:ext uri="{FF2B5EF4-FFF2-40B4-BE49-F238E27FC236}">
                <a16:creationId xmlns:a16="http://schemas.microsoft.com/office/drawing/2014/main" id="{36CBFBF2-67EC-4D74-A750-68FDFEC47744}"/>
              </a:ext>
            </a:extLst>
          </p:cNvPr>
          <p:cNvSpPr/>
          <p:nvPr/>
        </p:nvSpPr>
        <p:spPr>
          <a:xfrm>
            <a:off x="1345924" y="32625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参与方</a:t>
            </a:r>
          </a:p>
        </p:txBody>
      </p:sp>
      <p:sp>
        <p:nvSpPr>
          <p:cNvPr id="24" name="圆角矩形 25">
            <a:extLst>
              <a:ext uri="{FF2B5EF4-FFF2-40B4-BE49-F238E27FC236}">
                <a16:creationId xmlns:a16="http://schemas.microsoft.com/office/drawing/2014/main" id="{3AD98808-C3BB-4B2B-8173-78CFBD107102}"/>
              </a:ext>
            </a:extLst>
          </p:cNvPr>
          <p:cNvSpPr/>
          <p:nvPr/>
        </p:nvSpPr>
        <p:spPr>
          <a:xfrm>
            <a:off x="5049113" y="3262515"/>
            <a:ext cx="1212677" cy="1066800"/>
          </a:xfrm>
          <a:prstGeom prst="roundRect">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可信第三方</a:t>
            </a:r>
          </a:p>
        </p:txBody>
      </p:sp>
      <p:cxnSp>
        <p:nvCxnSpPr>
          <p:cNvPr id="4" name="直接箭头连接符 3">
            <a:extLst>
              <a:ext uri="{FF2B5EF4-FFF2-40B4-BE49-F238E27FC236}">
                <a16:creationId xmlns:a16="http://schemas.microsoft.com/office/drawing/2014/main" id="{6D2C1C1F-4FE2-47B8-8BFB-9A5C94717075}"/>
              </a:ext>
            </a:extLst>
          </p:cNvPr>
          <p:cNvCxnSpPr>
            <a:cxnSpLocks/>
          </p:cNvCxnSpPr>
          <p:nvPr/>
        </p:nvCxnSpPr>
        <p:spPr>
          <a:xfrm>
            <a:off x="2558601" y="3618115"/>
            <a:ext cx="2490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513B0676-B27B-4B06-B8F0-66A12E86B99E}"/>
              </a:ext>
            </a:extLst>
          </p:cNvPr>
          <p:cNvSpPr txBox="1"/>
          <p:nvPr/>
        </p:nvSpPr>
        <p:spPr>
          <a:xfrm>
            <a:off x="3424146" y="3244334"/>
            <a:ext cx="884896"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数据</a:t>
            </a:r>
          </a:p>
        </p:txBody>
      </p:sp>
      <p:cxnSp>
        <p:nvCxnSpPr>
          <p:cNvPr id="26" name="直接箭头连接符 25">
            <a:extLst>
              <a:ext uri="{FF2B5EF4-FFF2-40B4-BE49-F238E27FC236}">
                <a16:creationId xmlns:a16="http://schemas.microsoft.com/office/drawing/2014/main" id="{38805CBA-2274-41F5-B0CD-8D04DC2981FF}"/>
              </a:ext>
            </a:extLst>
          </p:cNvPr>
          <p:cNvCxnSpPr>
            <a:cxnSpLocks/>
          </p:cNvCxnSpPr>
          <p:nvPr/>
        </p:nvCxnSpPr>
        <p:spPr>
          <a:xfrm>
            <a:off x="2558601" y="4096349"/>
            <a:ext cx="2490512"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27" name="文本框 26">
            <a:extLst>
              <a:ext uri="{FF2B5EF4-FFF2-40B4-BE49-F238E27FC236}">
                <a16:creationId xmlns:a16="http://schemas.microsoft.com/office/drawing/2014/main" id="{E97D61B8-B962-4508-B09E-A2A749092F91}"/>
              </a:ext>
            </a:extLst>
          </p:cNvPr>
          <p:cNvSpPr txBox="1"/>
          <p:nvPr/>
        </p:nvSpPr>
        <p:spPr>
          <a:xfrm>
            <a:off x="3176012" y="3728535"/>
            <a:ext cx="1331265"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计算结果</a:t>
            </a:r>
          </a:p>
        </p:txBody>
      </p:sp>
    </p:spTree>
    <p:extLst>
      <p:ext uri="{BB962C8B-B14F-4D97-AF65-F5344CB8AC3E}">
        <p14:creationId xmlns:p14="http://schemas.microsoft.com/office/powerpoint/2010/main" val="37547600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6032665"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安全多方计算的计算模型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交互计算模型</a:t>
            </a:r>
          </a:p>
        </p:txBody>
      </p:sp>
      <p:sp>
        <p:nvSpPr>
          <p:cNvPr id="7" name="文本框 6">
            <a:extLst>
              <a:ext uri="{FF2B5EF4-FFF2-40B4-BE49-F238E27FC236}">
                <a16:creationId xmlns:a16="http://schemas.microsoft.com/office/drawing/2014/main" id="{D9CC0254-1130-473D-8F21-877A429F5768}"/>
              </a:ext>
            </a:extLst>
          </p:cNvPr>
          <p:cNvSpPr txBox="1"/>
          <p:nvPr/>
        </p:nvSpPr>
        <p:spPr>
          <a:xfrm>
            <a:off x="1165176" y="4547163"/>
            <a:ext cx="6710080" cy="150810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各个参与者按照约定的协议通过交互计算共同完成函数运算</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他们按照协议步骤执行计算，按协议的要求将中间结果发送给其他参与者同时接收其他参与者计算的中间结果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该计算模型中信息的保密性由协议的安全性来保证。</a:t>
            </a:r>
            <a:endParaRPr lang="en-US" altLang="zh-CN"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60C75D0A-7B57-4002-BBBD-9A377A8694B9}"/>
              </a:ext>
            </a:extLst>
          </p:cNvPr>
          <p:cNvPicPr>
            <a:picLocks noChangeAspect="1"/>
          </p:cNvPicPr>
          <p:nvPr/>
        </p:nvPicPr>
        <p:blipFill>
          <a:blip r:embed="rId3"/>
          <a:stretch>
            <a:fillRect/>
          </a:stretch>
        </p:blipFill>
        <p:spPr>
          <a:xfrm>
            <a:off x="8548849" y="4252324"/>
            <a:ext cx="380237" cy="380237"/>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F06E138-D954-4BF2-A0D8-5A2A5AC68681}"/>
                  </a:ext>
                </a:extLst>
              </p:cNvPr>
              <p:cNvSpPr txBox="1"/>
              <p:nvPr/>
            </p:nvSpPr>
            <p:spPr>
              <a:xfrm>
                <a:off x="8548849" y="4632561"/>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i="1">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8F06E138-D954-4BF2-A0D8-5A2A5AC68681}"/>
                  </a:ext>
                </a:extLst>
              </p:cNvPr>
              <p:cNvSpPr txBox="1">
                <a:spLocks noRot="1" noChangeAspect="1" noMove="1" noResize="1" noEditPoints="1" noAdjustHandles="1" noChangeArrowheads="1" noChangeShapeType="1" noTextEdit="1"/>
              </p:cNvSpPr>
              <p:nvPr/>
            </p:nvSpPr>
            <p:spPr>
              <a:xfrm>
                <a:off x="8548849" y="4632561"/>
                <a:ext cx="380237" cy="307777"/>
              </a:xfrm>
              <a:prstGeom prst="rect">
                <a:avLst/>
              </a:prstGeom>
              <a:blipFill>
                <a:blip r:embed="rId4"/>
                <a:stretch>
                  <a:fillRect/>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67C916B1-31D8-4DD6-A9D9-CF01DF41F745}"/>
              </a:ext>
            </a:extLst>
          </p:cNvPr>
          <p:cNvPicPr>
            <a:picLocks noChangeAspect="1"/>
          </p:cNvPicPr>
          <p:nvPr/>
        </p:nvPicPr>
        <p:blipFill>
          <a:blip r:embed="rId3"/>
          <a:stretch>
            <a:fillRect/>
          </a:stretch>
        </p:blipFill>
        <p:spPr>
          <a:xfrm>
            <a:off x="10276272" y="4252324"/>
            <a:ext cx="380237" cy="380237"/>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72DFCC0-E84F-48CB-8E83-36971AAAA12E}"/>
                  </a:ext>
                </a:extLst>
              </p:cNvPr>
              <p:cNvSpPr txBox="1"/>
              <p:nvPr/>
            </p:nvSpPr>
            <p:spPr>
              <a:xfrm>
                <a:off x="10276272" y="4632561"/>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5" name="文本框 24">
                <a:extLst>
                  <a:ext uri="{FF2B5EF4-FFF2-40B4-BE49-F238E27FC236}">
                    <a16:creationId xmlns:a16="http://schemas.microsoft.com/office/drawing/2014/main" id="{B72DFCC0-E84F-48CB-8E83-36971AAAA12E}"/>
                  </a:ext>
                </a:extLst>
              </p:cNvPr>
              <p:cNvSpPr txBox="1">
                <a:spLocks noRot="1" noChangeAspect="1" noMove="1" noResize="1" noEditPoints="1" noAdjustHandles="1" noChangeArrowheads="1" noChangeShapeType="1" noTextEdit="1"/>
              </p:cNvSpPr>
              <p:nvPr/>
            </p:nvSpPr>
            <p:spPr>
              <a:xfrm>
                <a:off x="10276272" y="4632561"/>
                <a:ext cx="380237" cy="307777"/>
              </a:xfrm>
              <a:prstGeom prst="rect">
                <a:avLst/>
              </a:prstGeom>
              <a:blipFill>
                <a:blip r:embed="rId5"/>
                <a:stretch>
                  <a:fillRect/>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9B4578B4-DF56-4E0F-89E4-AC053F7DE9DD}"/>
              </a:ext>
            </a:extLst>
          </p:cNvPr>
          <p:cNvPicPr>
            <a:picLocks noChangeAspect="1"/>
          </p:cNvPicPr>
          <p:nvPr/>
        </p:nvPicPr>
        <p:blipFill>
          <a:blip r:embed="rId3"/>
          <a:stretch>
            <a:fillRect/>
          </a:stretch>
        </p:blipFill>
        <p:spPr>
          <a:xfrm>
            <a:off x="9449153" y="2631551"/>
            <a:ext cx="380237" cy="380237"/>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DC951A3-6872-4A4E-8E06-D371CCB2C12E}"/>
                  </a:ext>
                </a:extLst>
              </p:cNvPr>
              <p:cNvSpPr txBox="1"/>
              <p:nvPr/>
            </p:nvSpPr>
            <p:spPr>
              <a:xfrm>
                <a:off x="9449153" y="3011788"/>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i="1">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7" name="文本框 26">
                <a:extLst>
                  <a:ext uri="{FF2B5EF4-FFF2-40B4-BE49-F238E27FC236}">
                    <a16:creationId xmlns:a16="http://schemas.microsoft.com/office/drawing/2014/main" id="{5DC951A3-6872-4A4E-8E06-D371CCB2C12E}"/>
                  </a:ext>
                </a:extLst>
              </p:cNvPr>
              <p:cNvSpPr txBox="1">
                <a:spLocks noRot="1" noChangeAspect="1" noMove="1" noResize="1" noEditPoints="1" noAdjustHandles="1" noChangeArrowheads="1" noChangeShapeType="1" noTextEdit="1"/>
              </p:cNvSpPr>
              <p:nvPr/>
            </p:nvSpPr>
            <p:spPr>
              <a:xfrm>
                <a:off x="9449153" y="3011788"/>
                <a:ext cx="380237" cy="307777"/>
              </a:xfrm>
              <a:prstGeom prst="rect">
                <a:avLst/>
              </a:prstGeom>
              <a:blipFill>
                <a:blip r:embed="rId6"/>
                <a:stretch>
                  <a:fillRect/>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19A61216-D72D-47B0-BD11-B6B6193E2688}"/>
              </a:ext>
            </a:extLst>
          </p:cNvPr>
          <p:cNvCxnSpPr>
            <a:cxnSpLocks/>
          </p:cNvCxnSpPr>
          <p:nvPr/>
        </p:nvCxnSpPr>
        <p:spPr>
          <a:xfrm flipH="1">
            <a:off x="9005040" y="4562204"/>
            <a:ext cx="12642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a:extLst>
              <a:ext uri="{FF2B5EF4-FFF2-40B4-BE49-F238E27FC236}">
                <a16:creationId xmlns:a16="http://schemas.microsoft.com/office/drawing/2014/main" id="{671486FA-D069-4A9D-BEC6-7BA301C71CB8}"/>
              </a:ext>
            </a:extLst>
          </p:cNvPr>
          <p:cNvCxnSpPr>
            <a:cxnSpLocks/>
          </p:cNvCxnSpPr>
          <p:nvPr/>
        </p:nvCxnSpPr>
        <p:spPr>
          <a:xfrm flipV="1">
            <a:off x="8739730" y="3388235"/>
            <a:ext cx="752990" cy="831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箭头连接符 29">
            <a:extLst>
              <a:ext uri="{FF2B5EF4-FFF2-40B4-BE49-F238E27FC236}">
                <a16:creationId xmlns:a16="http://schemas.microsoft.com/office/drawing/2014/main" id="{DDE7F400-4DE1-4D0B-908C-76C077B1F350}"/>
              </a:ext>
            </a:extLst>
          </p:cNvPr>
          <p:cNvCxnSpPr>
            <a:cxnSpLocks/>
          </p:cNvCxnSpPr>
          <p:nvPr/>
        </p:nvCxnSpPr>
        <p:spPr>
          <a:xfrm>
            <a:off x="9758935" y="3388235"/>
            <a:ext cx="668505" cy="831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文本框 2">
            <a:extLst>
              <a:ext uri="{FF2B5EF4-FFF2-40B4-BE49-F238E27FC236}">
                <a16:creationId xmlns:a16="http://schemas.microsoft.com/office/drawing/2014/main" id="{899CE540-92EF-46D6-A114-7E39E9A6E27B}"/>
              </a:ext>
            </a:extLst>
          </p:cNvPr>
          <p:cNvSpPr txBox="1"/>
          <p:nvPr/>
        </p:nvSpPr>
        <p:spPr>
          <a:xfrm>
            <a:off x="8069835" y="5367867"/>
            <a:ext cx="3378199"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交互计算模型：使用最为广泛</a:t>
            </a:r>
          </a:p>
        </p:txBody>
      </p:sp>
      <p:pic>
        <p:nvPicPr>
          <p:cNvPr id="31" name="图片 30">
            <a:extLst>
              <a:ext uri="{FF2B5EF4-FFF2-40B4-BE49-F238E27FC236}">
                <a16:creationId xmlns:a16="http://schemas.microsoft.com/office/drawing/2014/main" id="{760AC550-5484-484D-B137-532876887E21}"/>
              </a:ext>
            </a:extLst>
          </p:cNvPr>
          <p:cNvPicPr>
            <a:picLocks noChangeAspect="1"/>
          </p:cNvPicPr>
          <p:nvPr/>
        </p:nvPicPr>
        <p:blipFill>
          <a:blip r:embed="rId3"/>
          <a:stretch>
            <a:fillRect/>
          </a:stretch>
        </p:blipFill>
        <p:spPr>
          <a:xfrm>
            <a:off x="1800190" y="2757145"/>
            <a:ext cx="1124839" cy="1124839"/>
          </a:xfrm>
          <a:prstGeom prst="rect">
            <a:avLst/>
          </a:prstGeom>
        </p:spPr>
      </p:pic>
      <p:pic>
        <p:nvPicPr>
          <p:cNvPr id="33" name="图片 32">
            <a:extLst>
              <a:ext uri="{FF2B5EF4-FFF2-40B4-BE49-F238E27FC236}">
                <a16:creationId xmlns:a16="http://schemas.microsoft.com/office/drawing/2014/main" id="{FF446A6F-7FAB-4BE9-991C-76BCF8B65B34}"/>
              </a:ext>
            </a:extLst>
          </p:cNvPr>
          <p:cNvPicPr>
            <a:picLocks noChangeAspect="1"/>
          </p:cNvPicPr>
          <p:nvPr/>
        </p:nvPicPr>
        <p:blipFill>
          <a:blip r:embed="rId3"/>
          <a:stretch>
            <a:fillRect/>
          </a:stretch>
        </p:blipFill>
        <p:spPr>
          <a:xfrm>
            <a:off x="5800524" y="2766252"/>
            <a:ext cx="1124839" cy="1124839"/>
          </a:xfrm>
          <a:prstGeom prst="rect">
            <a:avLst/>
          </a:prstGeom>
        </p:spPr>
      </p:pic>
      <p:cxnSp>
        <p:nvCxnSpPr>
          <p:cNvPr id="5" name="直接箭头连接符 4">
            <a:extLst>
              <a:ext uri="{FF2B5EF4-FFF2-40B4-BE49-F238E27FC236}">
                <a16:creationId xmlns:a16="http://schemas.microsoft.com/office/drawing/2014/main" id="{D46DF025-3957-4FC6-B644-5E56FD643358}"/>
              </a:ext>
            </a:extLst>
          </p:cNvPr>
          <p:cNvCxnSpPr>
            <a:stCxn id="31" idx="3"/>
            <a:endCxn id="33" idx="1"/>
          </p:cNvCxnSpPr>
          <p:nvPr/>
        </p:nvCxnSpPr>
        <p:spPr>
          <a:xfrm>
            <a:off x="2925029" y="3319565"/>
            <a:ext cx="2875495" cy="910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4" name="文本框 33">
            <a:extLst>
              <a:ext uri="{FF2B5EF4-FFF2-40B4-BE49-F238E27FC236}">
                <a16:creationId xmlns:a16="http://schemas.microsoft.com/office/drawing/2014/main" id="{CE8EA9D8-97C6-40FC-A361-CF328511E3DA}"/>
              </a:ext>
            </a:extLst>
          </p:cNvPr>
          <p:cNvSpPr txBox="1"/>
          <p:nvPr/>
        </p:nvSpPr>
        <p:spPr>
          <a:xfrm>
            <a:off x="3516315" y="2930233"/>
            <a:ext cx="1650999"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共同约定协议</a:t>
            </a:r>
          </a:p>
        </p:txBody>
      </p:sp>
    </p:spTree>
    <p:extLst>
      <p:ext uri="{BB962C8B-B14F-4D97-AF65-F5344CB8AC3E}">
        <p14:creationId xmlns:p14="http://schemas.microsoft.com/office/powerpoint/2010/main" val="1050626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6134266"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安全多方计算的计算模型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外包计算模型</a:t>
            </a:r>
          </a:p>
        </p:txBody>
      </p:sp>
      <p:pic>
        <p:nvPicPr>
          <p:cNvPr id="22" name="图片 21">
            <a:extLst>
              <a:ext uri="{FF2B5EF4-FFF2-40B4-BE49-F238E27FC236}">
                <a16:creationId xmlns:a16="http://schemas.microsoft.com/office/drawing/2014/main" id="{AE5C22AC-4273-469A-B3D5-F48DAE510CA0}"/>
              </a:ext>
            </a:extLst>
          </p:cNvPr>
          <p:cNvPicPr>
            <a:picLocks noChangeAspect="1"/>
          </p:cNvPicPr>
          <p:nvPr/>
        </p:nvPicPr>
        <p:blipFill>
          <a:blip r:embed="rId3"/>
          <a:stretch>
            <a:fillRect/>
          </a:stretch>
        </p:blipFill>
        <p:spPr>
          <a:xfrm>
            <a:off x="8077656" y="1852403"/>
            <a:ext cx="2597631" cy="2597631"/>
          </a:xfrm>
          <a:prstGeom prst="rect">
            <a:avLst/>
          </a:prstGeom>
        </p:spPr>
      </p:pic>
      <p:pic>
        <p:nvPicPr>
          <p:cNvPr id="23" name="图片 22">
            <a:extLst>
              <a:ext uri="{FF2B5EF4-FFF2-40B4-BE49-F238E27FC236}">
                <a16:creationId xmlns:a16="http://schemas.microsoft.com/office/drawing/2014/main" id="{3BAAB07B-7A08-4A56-880E-ECB91FCDD18F}"/>
              </a:ext>
            </a:extLst>
          </p:cNvPr>
          <p:cNvPicPr>
            <a:picLocks noChangeAspect="1"/>
          </p:cNvPicPr>
          <p:nvPr/>
        </p:nvPicPr>
        <p:blipFill>
          <a:blip r:embed="rId4"/>
          <a:stretch>
            <a:fillRect/>
          </a:stretch>
        </p:blipFill>
        <p:spPr>
          <a:xfrm>
            <a:off x="8612066" y="3160282"/>
            <a:ext cx="644077" cy="644077"/>
          </a:xfrm>
          <a:prstGeom prst="rect">
            <a:avLst/>
          </a:prstGeom>
        </p:spPr>
      </p:pic>
      <p:pic>
        <p:nvPicPr>
          <p:cNvPr id="24" name="图片 23">
            <a:extLst>
              <a:ext uri="{FF2B5EF4-FFF2-40B4-BE49-F238E27FC236}">
                <a16:creationId xmlns:a16="http://schemas.microsoft.com/office/drawing/2014/main" id="{B300A52F-1EB1-44F9-A6DC-0ECA99E18102}"/>
              </a:ext>
            </a:extLst>
          </p:cNvPr>
          <p:cNvPicPr>
            <a:picLocks noChangeAspect="1"/>
          </p:cNvPicPr>
          <p:nvPr/>
        </p:nvPicPr>
        <p:blipFill>
          <a:blip r:embed="rId4"/>
          <a:stretch>
            <a:fillRect/>
          </a:stretch>
        </p:blipFill>
        <p:spPr>
          <a:xfrm>
            <a:off x="9030220" y="3159055"/>
            <a:ext cx="644077" cy="644077"/>
          </a:xfrm>
          <a:prstGeom prst="rect">
            <a:avLst/>
          </a:prstGeom>
        </p:spPr>
      </p:pic>
      <p:pic>
        <p:nvPicPr>
          <p:cNvPr id="25" name="图片 24">
            <a:extLst>
              <a:ext uri="{FF2B5EF4-FFF2-40B4-BE49-F238E27FC236}">
                <a16:creationId xmlns:a16="http://schemas.microsoft.com/office/drawing/2014/main" id="{6D5C2845-60F7-4507-9A6F-7E7724340F0C}"/>
              </a:ext>
            </a:extLst>
          </p:cNvPr>
          <p:cNvPicPr>
            <a:picLocks noChangeAspect="1"/>
          </p:cNvPicPr>
          <p:nvPr/>
        </p:nvPicPr>
        <p:blipFill>
          <a:blip r:embed="rId4"/>
          <a:stretch>
            <a:fillRect/>
          </a:stretch>
        </p:blipFill>
        <p:spPr>
          <a:xfrm>
            <a:off x="9463233" y="3164161"/>
            <a:ext cx="644077" cy="644077"/>
          </a:xfrm>
          <a:prstGeom prst="rect">
            <a:avLst/>
          </a:prstGeom>
        </p:spPr>
      </p:pic>
      <p:pic>
        <p:nvPicPr>
          <p:cNvPr id="26" name="图片 25">
            <a:extLst>
              <a:ext uri="{FF2B5EF4-FFF2-40B4-BE49-F238E27FC236}">
                <a16:creationId xmlns:a16="http://schemas.microsoft.com/office/drawing/2014/main" id="{B5D4DD2C-2E27-43BE-9390-D9207E704789}"/>
              </a:ext>
            </a:extLst>
          </p:cNvPr>
          <p:cNvPicPr>
            <a:picLocks noChangeAspect="1"/>
          </p:cNvPicPr>
          <p:nvPr/>
        </p:nvPicPr>
        <p:blipFill>
          <a:blip r:embed="rId4"/>
          <a:stretch>
            <a:fillRect/>
          </a:stretch>
        </p:blipFill>
        <p:spPr>
          <a:xfrm>
            <a:off x="8816450" y="2490690"/>
            <a:ext cx="644077" cy="644077"/>
          </a:xfrm>
          <a:prstGeom prst="rect">
            <a:avLst/>
          </a:prstGeom>
        </p:spPr>
      </p:pic>
      <p:pic>
        <p:nvPicPr>
          <p:cNvPr id="27" name="图片 26">
            <a:extLst>
              <a:ext uri="{FF2B5EF4-FFF2-40B4-BE49-F238E27FC236}">
                <a16:creationId xmlns:a16="http://schemas.microsoft.com/office/drawing/2014/main" id="{DCEA9574-CB86-4E64-8809-92BC421B98D8}"/>
              </a:ext>
            </a:extLst>
          </p:cNvPr>
          <p:cNvPicPr>
            <a:picLocks noChangeAspect="1"/>
          </p:cNvPicPr>
          <p:nvPr/>
        </p:nvPicPr>
        <p:blipFill>
          <a:blip r:embed="rId4"/>
          <a:stretch>
            <a:fillRect/>
          </a:stretch>
        </p:blipFill>
        <p:spPr>
          <a:xfrm>
            <a:off x="9222272" y="2517261"/>
            <a:ext cx="644077" cy="644077"/>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867A464-3CE4-4BD4-B307-BAE5BC0A24FA}"/>
                  </a:ext>
                </a:extLst>
              </p:cNvPr>
              <p:cNvSpPr txBox="1"/>
              <p:nvPr/>
            </p:nvSpPr>
            <p:spPr>
              <a:xfrm>
                <a:off x="9943106" y="2518289"/>
                <a:ext cx="108481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ea typeface="微软雅黑" panose="020B0503020204020204" pitchFamily="34" charset="-122"/>
                        </a:rPr>
                        <m:t>外包服务器</m:t>
                      </m:r>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8" name="文本框 27">
                <a:extLst>
                  <a:ext uri="{FF2B5EF4-FFF2-40B4-BE49-F238E27FC236}">
                    <a16:creationId xmlns:a16="http://schemas.microsoft.com/office/drawing/2014/main" id="{0867A464-3CE4-4BD4-B307-BAE5BC0A24FA}"/>
                  </a:ext>
                </a:extLst>
              </p:cNvPr>
              <p:cNvSpPr txBox="1">
                <a:spLocks noRot="1" noChangeAspect="1" noMove="1" noResize="1" noEditPoints="1" noAdjustHandles="1" noChangeArrowheads="1" noChangeShapeType="1" noTextEdit="1"/>
              </p:cNvSpPr>
              <p:nvPr/>
            </p:nvSpPr>
            <p:spPr>
              <a:xfrm>
                <a:off x="9943106" y="2518289"/>
                <a:ext cx="1084817" cy="307777"/>
              </a:xfrm>
              <a:prstGeom prst="rect">
                <a:avLst/>
              </a:prstGeom>
              <a:blipFill>
                <a:blip r:embed="rId5"/>
                <a:stretch>
                  <a:fillRect b="-7843"/>
                </a:stretch>
              </a:blipFill>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AA678958-A92F-4271-A039-A92A2AB1099D}"/>
              </a:ext>
            </a:extLst>
          </p:cNvPr>
          <p:cNvPicPr>
            <a:picLocks noChangeAspect="1"/>
          </p:cNvPicPr>
          <p:nvPr/>
        </p:nvPicPr>
        <p:blipFill>
          <a:blip r:embed="rId6"/>
          <a:stretch>
            <a:fillRect/>
          </a:stretch>
        </p:blipFill>
        <p:spPr>
          <a:xfrm>
            <a:off x="8164952" y="4625946"/>
            <a:ext cx="380237" cy="380237"/>
          </a:xfrm>
          <a:prstGeom prst="rect">
            <a:avLst/>
          </a:prstGeom>
        </p:spPr>
      </p:pic>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D9B9BA4-D1D6-4D55-B292-870D1D839B66}"/>
                  </a:ext>
                </a:extLst>
              </p:cNvPr>
              <p:cNvSpPr txBox="1"/>
              <p:nvPr/>
            </p:nvSpPr>
            <p:spPr>
              <a:xfrm>
                <a:off x="8164952" y="5006183"/>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0" name="文本框 29">
                <a:extLst>
                  <a:ext uri="{FF2B5EF4-FFF2-40B4-BE49-F238E27FC236}">
                    <a16:creationId xmlns:a16="http://schemas.microsoft.com/office/drawing/2014/main" id="{5D9B9BA4-D1D6-4D55-B292-870D1D839B66}"/>
                  </a:ext>
                </a:extLst>
              </p:cNvPr>
              <p:cNvSpPr txBox="1">
                <a:spLocks noRot="1" noChangeAspect="1" noMove="1" noResize="1" noEditPoints="1" noAdjustHandles="1" noChangeArrowheads="1" noChangeShapeType="1" noTextEdit="1"/>
              </p:cNvSpPr>
              <p:nvPr/>
            </p:nvSpPr>
            <p:spPr>
              <a:xfrm>
                <a:off x="8164952" y="5006183"/>
                <a:ext cx="380237" cy="307777"/>
              </a:xfrm>
              <a:prstGeom prst="rect">
                <a:avLst/>
              </a:prstGeom>
              <a:blipFill>
                <a:blip r:embed="rId7"/>
                <a:stretch>
                  <a:fillRect/>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EA6D5578-94FC-427F-84D9-C1FAAB4D653E}"/>
              </a:ext>
            </a:extLst>
          </p:cNvPr>
          <p:cNvPicPr>
            <a:picLocks noChangeAspect="1"/>
          </p:cNvPicPr>
          <p:nvPr/>
        </p:nvPicPr>
        <p:blipFill>
          <a:blip r:embed="rId6"/>
          <a:stretch>
            <a:fillRect/>
          </a:stretch>
        </p:blipFill>
        <p:spPr>
          <a:xfrm>
            <a:off x="9196709" y="4779626"/>
            <a:ext cx="380237" cy="380237"/>
          </a:xfrm>
          <a:prstGeom prst="rect">
            <a:avLst/>
          </a:prstGeom>
        </p:spPr>
      </p:pic>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128A95C-BE6E-4E12-AB16-1626E6A60405}"/>
                  </a:ext>
                </a:extLst>
              </p:cNvPr>
              <p:cNvSpPr txBox="1"/>
              <p:nvPr/>
            </p:nvSpPr>
            <p:spPr>
              <a:xfrm>
                <a:off x="9196709" y="5159863"/>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2" name="文本框 31">
                <a:extLst>
                  <a:ext uri="{FF2B5EF4-FFF2-40B4-BE49-F238E27FC236}">
                    <a16:creationId xmlns:a16="http://schemas.microsoft.com/office/drawing/2014/main" id="{F128A95C-BE6E-4E12-AB16-1626E6A60405}"/>
                  </a:ext>
                </a:extLst>
              </p:cNvPr>
              <p:cNvSpPr txBox="1">
                <a:spLocks noRot="1" noChangeAspect="1" noMove="1" noResize="1" noEditPoints="1" noAdjustHandles="1" noChangeArrowheads="1" noChangeShapeType="1" noTextEdit="1"/>
              </p:cNvSpPr>
              <p:nvPr/>
            </p:nvSpPr>
            <p:spPr>
              <a:xfrm>
                <a:off x="9196709" y="5159863"/>
                <a:ext cx="380237" cy="307777"/>
              </a:xfrm>
              <a:prstGeom prst="rect">
                <a:avLst/>
              </a:prstGeom>
              <a:blipFill>
                <a:blip r:embed="rId8"/>
                <a:stretch>
                  <a:fillRect/>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1D7CDA91-77C4-42B6-8E0A-219748E1446A}"/>
              </a:ext>
            </a:extLst>
          </p:cNvPr>
          <p:cNvPicPr>
            <a:picLocks noChangeAspect="1"/>
          </p:cNvPicPr>
          <p:nvPr/>
        </p:nvPicPr>
        <p:blipFill>
          <a:blip r:embed="rId6"/>
          <a:stretch>
            <a:fillRect/>
          </a:stretch>
        </p:blipFill>
        <p:spPr>
          <a:xfrm>
            <a:off x="10406127" y="4595210"/>
            <a:ext cx="380237" cy="380237"/>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75E5491-9A26-406B-A5BF-26B4D18CE91D}"/>
                  </a:ext>
                </a:extLst>
              </p:cNvPr>
              <p:cNvSpPr txBox="1"/>
              <p:nvPr/>
            </p:nvSpPr>
            <p:spPr>
              <a:xfrm>
                <a:off x="10406127" y="4975447"/>
                <a:ext cx="38023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𝑃</m:t>
                          </m:r>
                        </m:e>
                        <m:sub>
                          <m:r>
                            <a:rPr lang="en-US" altLang="zh-CN" sz="1400"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34" name="文本框 33">
                <a:extLst>
                  <a:ext uri="{FF2B5EF4-FFF2-40B4-BE49-F238E27FC236}">
                    <a16:creationId xmlns:a16="http://schemas.microsoft.com/office/drawing/2014/main" id="{575E5491-9A26-406B-A5BF-26B4D18CE91D}"/>
                  </a:ext>
                </a:extLst>
              </p:cNvPr>
              <p:cNvSpPr txBox="1">
                <a:spLocks noRot="1" noChangeAspect="1" noMove="1" noResize="1" noEditPoints="1" noAdjustHandles="1" noChangeArrowheads="1" noChangeShapeType="1" noTextEdit="1"/>
              </p:cNvSpPr>
              <p:nvPr/>
            </p:nvSpPr>
            <p:spPr>
              <a:xfrm>
                <a:off x="10406127" y="4975447"/>
                <a:ext cx="380237" cy="307777"/>
              </a:xfrm>
              <a:prstGeom prst="rect">
                <a:avLst/>
              </a:prstGeom>
              <a:blipFill>
                <a:blip r:embed="rId9"/>
                <a:stretch>
                  <a:fillRect/>
                </a:stretch>
              </a:blipFill>
            </p:spPr>
            <p:txBody>
              <a:bodyPr/>
              <a:lstStyle/>
              <a:p>
                <a:r>
                  <a:rPr lang="zh-CN" altLang="en-US">
                    <a:noFill/>
                  </a:rPr>
                  <a:t> </a:t>
                </a:r>
              </a:p>
            </p:txBody>
          </p:sp>
        </mc:Fallback>
      </mc:AlternateContent>
      <p:cxnSp>
        <p:nvCxnSpPr>
          <p:cNvPr id="35" name="直接箭头连接符 34">
            <a:extLst>
              <a:ext uri="{FF2B5EF4-FFF2-40B4-BE49-F238E27FC236}">
                <a16:creationId xmlns:a16="http://schemas.microsoft.com/office/drawing/2014/main" id="{6DBDA750-C13A-4C25-83A9-648573D88E68}"/>
              </a:ext>
            </a:extLst>
          </p:cNvPr>
          <p:cNvCxnSpPr>
            <a:cxnSpLocks/>
          </p:cNvCxnSpPr>
          <p:nvPr/>
        </p:nvCxnSpPr>
        <p:spPr>
          <a:xfrm flipV="1">
            <a:off x="8343165" y="4034664"/>
            <a:ext cx="202024" cy="5534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B53339C6-AD9B-4370-ACB9-5129C2EC31A4}"/>
              </a:ext>
            </a:extLst>
          </p:cNvPr>
          <p:cNvCxnSpPr>
            <a:cxnSpLocks/>
          </p:cNvCxnSpPr>
          <p:nvPr/>
        </p:nvCxnSpPr>
        <p:spPr>
          <a:xfrm flipH="1" flipV="1">
            <a:off x="9298470" y="4034664"/>
            <a:ext cx="12773" cy="690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a:extLst>
              <a:ext uri="{FF2B5EF4-FFF2-40B4-BE49-F238E27FC236}">
                <a16:creationId xmlns:a16="http://schemas.microsoft.com/office/drawing/2014/main" id="{E1FBC80D-C51D-44D1-B009-7ED6BC96D962}"/>
              </a:ext>
            </a:extLst>
          </p:cNvPr>
          <p:cNvCxnSpPr>
            <a:cxnSpLocks/>
          </p:cNvCxnSpPr>
          <p:nvPr/>
        </p:nvCxnSpPr>
        <p:spPr>
          <a:xfrm flipH="1" flipV="1">
            <a:off x="10250946" y="4017175"/>
            <a:ext cx="340816" cy="5001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2C472382-E796-4E87-8E45-EB2BE27CF262}"/>
              </a:ext>
            </a:extLst>
          </p:cNvPr>
          <p:cNvCxnSpPr>
            <a:cxnSpLocks/>
          </p:cNvCxnSpPr>
          <p:nvPr/>
        </p:nvCxnSpPr>
        <p:spPr>
          <a:xfrm flipH="1">
            <a:off x="8497458" y="4055865"/>
            <a:ext cx="198509" cy="570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E1510742-A4C4-4617-B1E2-E4406A407B32}"/>
              </a:ext>
            </a:extLst>
          </p:cNvPr>
          <p:cNvCxnSpPr>
            <a:cxnSpLocks/>
          </p:cNvCxnSpPr>
          <p:nvPr/>
        </p:nvCxnSpPr>
        <p:spPr>
          <a:xfrm>
            <a:off x="9437898" y="4042819"/>
            <a:ext cx="25335" cy="6826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96CF29C8-967A-49C8-846C-853344CD9337}"/>
              </a:ext>
            </a:extLst>
          </p:cNvPr>
          <p:cNvCxnSpPr>
            <a:cxnSpLocks/>
          </p:cNvCxnSpPr>
          <p:nvPr/>
        </p:nvCxnSpPr>
        <p:spPr>
          <a:xfrm>
            <a:off x="10133927" y="4048948"/>
            <a:ext cx="351587" cy="539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a:extLst>
              <a:ext uri="{FF2B5EF4-FFF2-40B4-BE49-F238E27FC236}">
                <a16:creationId xmlns:a16="http://schemas.microsoft.com/office/drawing/2014/main" id="{1A8623F7-3860-45C2-B75D-67A42A7F021E}"/>
              </a:ext>
            </a:extLst>
          </p:cNvPr>
          <p:cNvSpPr txBox="1"/>
          <p:nvPr/>
        </p:nvSpPr>
        <p:spPr>
          <a:xfrm>
            <a:off x="1077573" y="2283289"/>
            <a:ext cx="6556534" cy="36009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zh-CN" dirty="0">
                <a:latin typeface="微软雅黑" panose="020B0503020204020204" pitchFamily="34" charset="-122"/>
                <a:ea typeface="微软雅黑" panose="020B0503020204020204" pitchFamily="34" charset="-122"/>
              </a:rPr>
              <a:t>随着云计算的发展而发展起来的计算模型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各个参与者希望在使用云计算提供的价格低廉的计算资源的同时不想直接将信息委托给云计算服务提供商，也不想让他们得知计算结果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各个参与者将信息进行处理后存储在外包服务器上，由外包处理器对所有参与者的秘密信息进行计算，计算完成后将结果发送给各个参与者。</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外包服务器可能需要和参与者进行必要的信息交换，因此外包服务器可得到对加密信息计算的结果，计算的中间结果和参与者发送的中间结果</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参与者可得到计算结果和外包服务器发送的中间结果。</a:t>
            </a:r>
            <a:endParaRPr lang="en-US" altLang="zh-CN" dirty="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zh-CN" dirty="0">
                <a:latin typeface="微软雅黑" panose="020B0503020204020204" pitchFamily="34" charset="-122"/>
                <a:ea typeface="微软雅黑" panose="020B0503020204020204" pitchFamily="34" charset="-122"/>
              </a:rPr>
              <a:t>在此计算模型中信息的保密性由协议的安全性来保证。</a:t>
            </a:r>
          </a:p>
        </p:txBody>
      </p:sp>
    </p:spTree>
    <p:extLst>
      <p:ext uri="{BB962C8B-B14F-4D97-AF65-F5344CB8AC3E}">
        <p14:creationId xmlns:p14="http://schemas.microsoft.com/office/powerpoint/2010/main" val="34918753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75" y="136525"/>
            <a:ext cx="10617279" cy="725407"/>
          </a:xfrm>
        </p:spPr>
        <p:txBody>
          <a:bodyPr>
            <a:normAutofit/>
          </a:bodyPr>
          <a:lstStyle/>
          <a:p>
            <a:r>
              <a:rPr kumimoji="1" lang="zh-CN" altLang="en-US" dirty="0"/>
              <a:t>5.5.1 安全多方计算基础</a:t>
            </a:r>
          </a:p>
        </p:txBody>
      </p:sp>
      <p:sp>
        <p:nvSpPr>
          <p:cNvPr id="8" name="矩形 7">
            <a:extLst>
              <a:ext uri="{FF2B5EF4-FFF2-40B4-BE49-F238E27FC236}">
                <a16:creationId xmlns:a16="http://schemas.microsoft.com/office/drawing/2014/main" id="{54BC79D9-CB6F-416E-8D46-BA5705DA64F6}"/>
              </a:ext>
            </a:extLst>
          </p:cNvPr>
          <p:cNvSpPr/>
          <p:nvPr/>
        </p:nvSpPr>
        <p:spPr>
          <a:xfrm>
            <a:off x="461267" y="1016199"/>
            <a:ext cx="4703399" cy="5810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安全多方计算的基础密码协议</a:t>
            </a:r>
          </a:p>
        </p:txBody>
      </p:sp>
      <p:sp>
        <p:nvSpPr>
          <p:cNvPr id="41" name="文本框 40">
            <a:extLst>
              <a:ext uri="{FF2B5EF4-FFF2-40B4-BE49-F238E27FC236}">
                <a16:creationId xmlns:a16="http://schemas.microsoft.com/office/drawing/2014/main" id="{1A8623F7-3860-45C2-B75D-67A42A7F021E}"/>
              </a:ext>
            </a:extLst>
          </p:cNvPr>
          <p:cNvSpPr txBox="1"/>
          <p:nvPr/>
        </p:nvSpPr>
        <p:spPr>
          <a:xfrm>
            <a:off x="1382061" y="1676399"/>
            <a:ext cx="9209739" cy="163121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spcAft>
                <a:spcPts val="1200"/>
              </a:spcAft>
            </a:pPr>
            <a:r>
              <a:rPr lang="zh-CN" altLang="zh-CN" dirty="0">
                <a:latin typeface="微软雅黑" panose="020B0503020204020204" pitchFamily="34" charset="-122"/>
                <a:ea typeface="微软雅黑" panose="020B0503020204020204" pitchFamily="34" charset="-122"/>
              </a:rPr>
              <a:t>安全多方计算基础密码协议包括茫然传输</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Oblivious Transfer, OT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协议、</a:t>
            </a:r>
            <a:r>
              <a:rPr lang="zh-CN" altLang="en-US" dirty="0">
                <a:latin typeface="微软雅黑" panose="020B0503020204020204" pitchFamily="34" charset="-122"/>
                <a:ea typeface="微软雅黑" panose="020B0503020204020204" pitchFamily="34" charset="-122"/>
              </a:rPr>
              <a:t>混淆</a:t>
            </a:r>
            <a:r>
              <a:rPr lang="zh-CN" altLang="zh-CN" dirty="0">
                <a:latin typeface="微软雅黑" panose="020B0503020204020204" pitchFamily="34" charset="-122"/>
                <a:ea typeface="微软雅黑" panose="020B0503020204020204" pitchFamily="34" charset="-122"/>
              </a:rPr>
              <a:t>电路</a:t>
            </a:r>
            <a:r>
              <a:rPr lang="en-US" altLang="zh-CN" dirty="0">
                <a:latin typeface="微软雅黑" panose="020B0503020204020204" pitchFamily="34" charset="-122"/>
                <a:ea typeface="微软雅黑" panose="020B0503020204020204" pitchFamily="34" charset="-122"/>
              </a:rPr>
              <a:t>(Garbled Circuit, GC)</a:t>
            </a:r>
            <a:r>
              <a:rPr lang="zh-CN" altLang="zh-CN" dirty="0">
                <a:latin typeface="微软雅黑" panose="020B0503020204020204" pitchFamily="34" charset="-122"/>
                <a:ea typeface="微软雅黑" panose="020B0503020204020204" pitchFamily="34" charset="-122"/>
              </a:rPr>
              <a:t>协议、秘密共享</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Secret Sharing</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协议、</a:t>
            </a:r>
            <a:r>
              <a:rPr lang="en-US" altLang="zh-CN" dirty="0">
                <a:latin typeface="微软雅黑" panose="020B0503020204020204" pitchFamily="34" charset="-122"/>
                <a:ea typeface="微软雅黑" panose="020B0503020204020204" pitchFamily="34" charset="-122"/>
              </a:rPr>
              <a:t>GMW</a:t>
            </a:r>
            <a:r>
              <a:rPr lang="zh-CN" altLang="zh-CN" dirty="0">
                <a:latin typeface="微软雅黑" panose="020B0503020204020204" pitchFamily="34" charset="-122"/>
                <a:ea typeface="微软雅黑" panose="020B0503020204020204" pitchFamily="34" charset="-122"/>
              </a:rPr>
              <a:t>协议等。这些协议都是重要的密码学工具。</a:t>
            </a:r>
            <a:endParaRPr lang="en-US" altLang="zh-CN" dirty="0">
              <a:latin typeface="微软雅黑" panose="020B0503020204020204" pitchFamily="34" charset="-122"/>
              <a:ea typeface="微软雅黑" panose="020B0503020204020204" pitchFamily="34" charset="-122"/>
            </a:endParaRPr>
          </a:p>
          <a:p>
            <a:pPr>
              <a:spcAft>
                <a:spcPts val="1200"/>
              </a:spcAft>
            </a:pPr>
            <a:r>
              <a:rPr lang="zh-CN" altLang="zh-CN" dirty="0">
                <a:latin typeface="微软雅黑" panose="020B0503020204020204" pitchFamily="34" charset="-122"/>
                <a:ea typeface="微软雅黑" panose="020B0503020204020204" pitchFamily="34" charset="-122"/>
              </a:rPr>
              <a:t>安全多方计算是多种密码学基础工具的综合应用</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 在实现安全多方计算时也广泛地应用了同态加密技术</a:t>
            </a:r>
            <a:r>
              <a:rPr lang="zh-CN" altLang="en-US" dirty="0">
                <a:latin typeface="微软雅黑" panose="020B0503020204020204" pitchFamily="34" charset="-122"/>
                <a:ea typeface="微软雅黑" panose="020B0503020204020204" pitchFamily="34" charset="-122"/>
              </a:rPr>
              <a:t>，下图为简单的例子。</a:t>
            </a:r>
            <a:endParaRPr lang="en-US" altLang="zh-CN"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400D5185-B463-4A91-9222-D4D6A9019EB2}"/>
              </a:ext>
            </a:extLst>
          </p:cNvPr>
          <p:cNvPicPr>
            <a:picLocks noChangeAspect="1"/>
          </p:cNvPicPr>
          <p:nvPr/>
        </p:nvPicPr>
        <p:blipFill>
          <a:blip r:embed="rId3"/>
          <a:stretch>
            <a:fillRect/>
          </a:stretch>
        </p:blipFill>
        <p:spPr>
          <a:xfrm>
            <a:off x="1479638" y="5274944"/>
            <a:ext cx="481571" cy="481571"/>
          </a:xfrm>
          <a:prstGeom prst="rect">
            <a:avLst/>
          </a:prstGeom>
        </p:spPr>
      </p:pic>
      <p:pic>
        <p:nvPicPr>
          <p:cNvPr id="10" name="图片 9">
            <a:extLst>
              <a:ext uri="{FF2B5EF4-FFF2-40B4-BE49-F238E27FC236}">
                <a16:creationId xmlns:a16="http://schemas.microsoft.com/office/drawing/2014/main" id="{06C11F0A-0ECD-4FD1-97EB-B0F797864BAB}"/>
              </a:ext>
            </a:extLst>
          </p:cNvPr>
          <p:cNvPicPr>
            <a:picLocks noChangeAspect="1"/>
          </p:cNvPicPr>
          <p:nvPr/>
        </p:nvPicPr>
        <p:blipFill>
          <a:blip r:embed="rId3"/>
          <a:stretch>
            <a:fillRect/>
          </a:stretch>
        </p:blipFill>
        <p:spPr>
          <a:xfrm>
            <a:off x="2472775" y="3765830"/>
            <a:ext cx="481571" cy="481571"/>
          </a:xfrm>
          <a:prstGeom prst="rect">
            <a:avLst/>
          </a:prstGeom>
        </p:spPr>
      </p:pic>
      <p:pic>
        <p:nvPicPr>
          <p:cNvPr id="11" name="图片 10">
            <a:extLst>
              <a:ext uri="{FF2B5EF4-FFF2-40B4-BE49-F238E27FC236}">
                <a16:creationId xmlns:a16="http://schemas.microsoft.com/office/drawing/2014/main" id="{885FDB4A-0118-4BF9-A25C-5B0A1F97A82E}"/>
              </a:ext>
            </a:extLst>
          </p:cNvPr>
          <p:cNvPicPr>
            <a:picLocks noChangeAspect="1"/>
          </p:cNvPicPr>
          <p:nvPr/>
        </p:nvPicPr>
        <p:blipFill>
          <a:blip r:embed="rId3"/>
          <a:stretch>
            <a:fillRect/>
          </a:stretch>
        </p:blipFill>
        <p:spPr>
          <a:xfrm>
            <a:off x="3465912" y="5274943"/>
            <a:ext cx="481571" cy="481571"/>
          </a:xfrm>
          <a:prstGeom prst="rect">
            <a:avLst/>
          </a:prstGeom>
        </p:spPr>
      </p:pic>
      <p:pic>
        <p:nvPicPr>
          <p:cNvPr id="12" name="图片 11">
            <a:extLst>
              <a:ext uri="{FF2B5EF4-FFF2-40B4-BE49-F238E27FC236}">
                <a16:creationId xmlns:a16="http://schemas.microsoft.com/office/drawing/2014/main" id="{3339DE1C-5746-4CA3-9523-19AC4EA61905}"/>
              </a:ext>
            </a:extLst>
          </p:cNvPr>
          <p:cNvPicPr>
            <a:picLocks noChangeAspect="1"/>
          </p:cNvPicPr>
          <p:nvPr/>
        </p:nvPicPr>
        <p:blipFill>
          <a:blip r:embed="rId4"/>
          <a:stretch>
            <a:fillRect/>
          </a:stretch>
        </p:blipFill>
        <p:spPr>
          <a:xfrm>
            <a:off x="7944580" y="4058100"/>
            <a:ext cx="1880300" cy="1880300"/>
          </a:xfrm>
          <a:prstGeom prst="rect">
            <a:avLst/>
          </a:prstGeom>
        </p:spPr>
      </p:pic>
      <p:pic>
        <p:nvPicPr>
          <p:cNvPr id="16" name="图片 15">
            <a:extLst>
              <a:ext uri="{FF2B5EF4-FFF2-40B4-BE49-F238E27FC236}">
                <a16:creationId xmlns:a16="http://schemas.microsoft.com/office/drawing/2014/main" id="{8F48E816-319E-4470-82AA-8D8860D1957F}"/>
              </a:ext>
            </a:extLst>
          </p:cNvPr>
          <p:cNvPicPr>
            <a:picLocks noChangeAspect="1"/>
          </p:cNvPicPr>
          <p:nvPr/>
        </p:nvPicPr>
        <p:blipFill>
          <a:blip r:embed="rId3"/>
          <a:stretch>
            <a:fillRect/>
          </a:stretch>
        </p:blipFill>
        <p:spPr>
          <a:xfrm>
            <a:off x="6953852" y="5905833"/>
            <a:ext cx="481571" cy="481571"/>
          </a:xfrm>
          <a:prstGeom prst="rect">
            <a:avLst/>
          </a:prstGeom>
        </p:spPr>
      </p:pic>
      <p:pic>
        <p:nvPicPr>
          <p:cNvPr id="17" name="图片 16">
            <a:extLst>
              <a:ext uri="{FF2B5EF4-FFF2-40B4-BE49-F238E27FC236}">
                <a16:creationId xmlns:a16="http://schemas.microsoft.com/office/drawing/2014/main" id="{3CE5BE1D-1AF8-4FB4-BFE3-88B59A17773F}"/>
              </a:ext>
            </a:extLst>
          </p:cNvPr>
          <p:cNvPicPr>
            <a:picLocks noChangeAspect="1"/>
          </p:cNvPicPr>
          <p:nvPr/>
        </p:nvPicPr>
        <p:blipFill>
          <a:blip r:embed="rId3"/>
          <a:stretch>
            <a:fillRect/>
          </a:stretch>
        </p:blipFill>
        <p:spPr>
          <a:xfrm>
            <a:off x="8568775" y="3284259"/>
            <a:ext cx="481571" cy="481571"/>
          </a:xfrm>
          <a:prstGeom prst="rect">
            <a:avLst/>
          </a:prstGeom>
        </p:spPr>
      </p:pic>
      <p:pic>
        <p:nvPicPr>
          <p:cNvPr id="18" name="图片 17">
            <a:extLst>
              <a:ext uri="{FF2B5EF4-FFF2-40B4-BE49-F238E27FC236}">
                <a16:creationId xmlns:a16="http://schemas.microsoft.com/office/drawing/2014/main" id="{0B8EC9DE-4DFD-4D80-80C8-14624D539D3C}"/>
              </a:ext>
            </a:extLst>
          </p:cNvPr>
          <p:cNvPicPr>
            <a:picLocks noChangeAspect="1"/>
          </p:cNvPicPr>
          <p:nvPr/>
        </p:nvPicPr>
        <p:blipFill>
          <a:blip r:embed="rId3"/>
          <a:stretch>
            <a:fillRect/>
          </a:stretch>
        </p:blipFill>
        <p:spPr>
          <a:xfrm>
            <a:off x="10508736" y="5905833"/>
            <a:ext cx="481571" cy="48157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8616CEC-0827-42F4-A802-59C3EDDA1BF4}"/>
                  </a:ext>
                </a:extLst>
              </p:cNvPr>
              <p:cNvSpPr txBox="1"/>
              <p:nvPr/>
            </p:nvSpPr>
            <p:spPr>
              <a:xfrm>
                <a:off x="2812966" y="3894612"/>
                <a:ext cx="668866" cy="37029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88616CEC-0827-42F4-A802-59C3EDDA1BF4}"/>
                  </a:ext>
                </a:extLst>
              </p:cNvPr>
              <p:cNvSpPr txBox="1">
                <a:spLocks noRot="1" noChangeAspect="1" noMove="1" noResize="1" noEditPoints="1" noAdjustHandles="1" noChangeArrowheads="1" noChangeShapeType="1" noTextEdit="1"/>
              </p:cNvSpPr>
              <p:nvPr/>
            </p:nvSpPr>
            <p:spPr>
              <a:xfrm>
                <a:off x="2812966" y="3894612"/>
                <a:ext cx="668866" cy="3702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79ED895-ECF2-4305-B46A-268808730D09}"/>
                  </a:ext>
                </a:extLst>
              </p:cNvPr>
              <p:cNvSpPr txBox="1"/>
              <p:nvPr/>
            </p:nvSpPr>
            <p:spPr>
              <a:xfrm>
                <a:off x="1838296" y="5437641"/>
                <a:ext cx="668866" cy="37029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379ED895-ECF2-4305-B46A-268808730D09}"/>
                  </a:ext>
                </a:extLst>
              </p:cNvPr>
              <p:cNvSpPr txBox="1">
                <a:spLocks noRot="1" noChangeAspect="1" noMove="1" noResize="1" noEditPoints="1" noAdjustHandles="1" noChangeArrowheads="1" noChangeShapeType="1" noTextEdit="1"/>
              </p:cNvSpPr>
              <p:nvPr/>
            </p:nvSpPr>
            <p:spPr>
              <a:xfrm>
                <a:off x="1838296" y="5437641"/>
                <a:ext cx="668866" cy="3702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3D14BF3-9906-4628-8762-576FD8FD8372}"/>
                  </a:ext>
                </a:extLst>
              </p:cNvPr>
              <p:cNvSpPr txBox="1"/>
              <p:nvPr/>
            </p:nvSpPr>
            <p:spPr>
              <a:xfrm>
                <a:off x="3878850" y="5437641"/>
                <a:ext cx="668866" cy="370294"/>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3</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93D14BF3-9906-4628-8762-576FD8FD8372}"/>
                  </a:ext>
                </a:extLst>
              </p:cNvPr>
              <p:cNvSpPr txBox="1">
                <a:spLocks noRot="1" noChangeAspect="1" noMove="1" noResize="1" noEditPoints="1" noAdjustHandles="1" noChangeArrowheads="1" noChangeShapeType="1" noTextEdit="1"/>
              </p:cNvSpPr>
              <p:nvPr/>
            </p:nvSpPr>
            <p:spPr>
              <a:xfrm>
                <a:off x="3878850" y="5437641"/>
                <a:ext cx="668866" cy="37029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3C358DD-4B4A-429C-B18A-E1521E342FE2}"/>
                  </a:ext>
                </a:extLst>
              </p:cNvPr>
              <p:cNvSpPr txBox="1"/>
              <p:nvPr/>
            </p:nvSpPr>
            <p:spPr>
              <a:xfrm>
                <a:off x="2548708" y="4313629"/>
                <a:ext cx="380237"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1</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33C358DD-4B4A-429C-B18A-E1521E342FE2}"/>
                  </a:ext>
                </a:extLst>
              </p:cNvPr>
              <p:cNvSpPr txBox="1">
                <a:spLocks noRot="1" noChangeAspect="1" noMove="1" noResize="1" noEditPoints="1" noAdjustHandles="1" noChangeArrowheads="1" noChangeShapeType="1" noTextEdit="1"/>
              </p:cNvSpPr>
              <p:nvPr/>
            </p:nvSpPr>
            <p:spPr>
              <a:xfrm>
                <a:off x="2548708" y="4313629"/>
                <a:ext cx="380237" cy="369332"/>
              </a:xfrm>
              <a:prstGeom prst="rect">
                <a:avLst/>
              </a:prstGeom>
              <a:blipFill>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D6CB711-B3AC-468F-A138-2F4B43C3D248}"/>
                  </a:ext>
                </a:extLst>
              </p:cNvPr>
              <p:cNvSpPr txBox="1"/>
              <p:nvPr/>
            </p:nvSpPr>
            <p:spPr>
              <a:xfrm>
                <a:off x="1530304" y="5859143"/>
                <a:ext cx="380237"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2</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FD6CB711-B3AC-468F-A138-2F4B43C3D248}"/>
                  </a:ext>
                </a:extLst>
              </p:cNvPr>
              <p:cNvSpPr txBox="1">
                <a:spLocks noRot="1" noChangeAspect="1" noMove="1" noResize="1" noEditPoints="1" noAdjustHandles="1" noChangeArrowheads="1" noChangeShapeType="1" noTextEdit="1"/>
              </p:cNvSpPr>
              <p:nvPr/>
            </p:nvSpPr>
            <p:spPr>
              <a:xfrm>
                <a:off x="1530304" y="5859143"/>
                <a:ext cx="380237"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48D07F3-14EE-44AA-B2B4-66EA6459C7E4}"/>
                  </a:ext>
                </a:extLst>
              </p:cNvPr>
              <p:cNvSpPr txBox="1"/>
              <p:nvPr/>
            </p:nvSpPr>
            <p:spPr>
              <a:xfrm>
                <a:off x="3514589" y="5871981"/>
                <a:ext cx="380237"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3</m:t>
                          </m:r>
                        </m:sub>
                      </m:sSub>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24" name="文本框 23">
                <a:extLst>
                  <a:ext uri="{FF2B5EF4-FFF2-40B4-BE49-F238E27FC236}">
                    <a16:creationId xmlns:a16="http://schemas.microsoft.com/office/drawing/2014/main" id="{E48D07F3-14EE-44AA-B2B4-66EA6459C7E4}"/>
                  </a:ext>
                </a:extLst>
              </p:cNvPr>
              <p:cNvSpPr txBox="1">
                <a:spLocks noRot="1" noChangeAspect="1" noMove="1" noResize="1" noEditPoints="1" noAdjustHandles="1" noChangeArrowheads="1" noChangeShapeType="1" noTextEdit="1"/>
              </p:cNvSpPr>
              <p:nvPr/>
            </p:nvSpPr>
            <p:spPr>
              <a:xfrm>
                <a:off x="3514589" y="5871981"/>
                <a:ext cx="380237"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BFB28E2-9DE0-462A-8D45-E9DC31B46D6C}"/>
                  </a:ext>
                </a:extLst>
              </p:cNvPr>
              <p:cNvSpPr txBox="1"/>
              <p:nvPr/>
            </p:nvSpPr>
            <p:spPr>
              <a:xfrm>
                <a:off x="1589572" y="4779843"/>
                <a:ext cx="302529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想要计算</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𝑦</m:t>
                    </m:r>
                    <m:r>
                      <a:rPr lang="en-US" altLang="zh-CN" i="1" dirty="0"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oMath>
                </a14:m>
                <a:r>
                  <a:rPr lang="en-US" altLang="zh-CN" dirty="0">
                    <a:latin typeface="微软雅黑" panose="020B0503020204020204" pitchFamily="34" charset="-122"/>
                    <a:ea typeface="微软雅黑" panose="020B0503020204020204" pitchFamily="34" charset="-122"/>
                  </a:rPr>
                  <a:t>+</a:t>
                </a:r>
                <a:r>
                  <a:rPr lang="en-US" altLang="zh-CN" dirty="0">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3</m:t>
                        </m:r>
                      </m:sub>
                    </m:sSub>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a:extLst>
                  <a:ext uri="{FF2B5EF4-FFF2-40B4-BE49-F238E27FC236}">
                    <a16:creationId xmlns:a16="http://schemas.microsoft.com/office/drawing/2014/main" id="{EBFB28E2-9DE0-462A-8D45-E9DC31B46D6C}"/>
                  </a:ext>
                </a:extLst>
              </p:cNvPr>
              <p:cNvSpPr txBox="1">
                <a:spLocks noRot="1" noChangeAspect="1" noMove="1" noResize="1" noEditPoints="1" noAdjustHandles="1" noChangeArrowheads="1" noChangeShapeType="1" noTextEdit="1"/>
              </p:cNvSpPr>
              <p:nvPr/>
            </p:nvSpPr>
            <p:spPr>
              <a:xfrm>
                <a:off x="1589572" y="4779843"/>
                <a:ext cx="3025290" cy="369332"/>
              </a:xfrm>
              <a:prstGeom prst="rect">
                <a:avLst/>
              </a:prstGeom>
              <a:blipFill>
                <a:blip r:embed="rId11"/>
                <a:stretch>
                  <a:fillRect l="-1815" t="-8197" b="-24590"/>
                </a:stretch>
              </a:blipFill>
            </p:spPr>
            <p:txBody>
              <a:bodyPr/>
              <a:lstStyle/>
              <a:p>
                <a:r>
                  <a:rPr lang="zh-CN" altLang="en-US">
                    <a:noFill/>
                  </a:rPr>
                  <a:t> </a:t>
                </a:r>
              </a:p>
            </p:txBody>
          </p:sp>
        </mc:Fallback>
      </mc:AlternateContent>
      <p:cxnSp>
        <p:nvCxnSpPr>
          <p:cNvPr id="25" name="直接箭头连接符 24">
            <a:extLst>
              <a:ext uri="{FF2B5EF4-FFF2-40B4-BE49-F238E27FC236}">
                <a16:creationId xmlns:a16="http://schemas.microsoft.com/office/drawing/2014/main" id="{4E2FC631-2187-4EE2-AD4D-576F7925E08B}"/>
              </a:ext>
            </a:extLst>
          </p:cNvPr>
          <p:cNvCxnSpPr>
            <a:cxnSpLocks/>
          </p:cNvCxnSpPr>
          <p:nvPr/>
        </p:nvCxnSpPr>
        <p:spPr>
          <a:xfrm>
            <a:off x="8885761" y="3765830"/>
            <a:ext cx="21172" cy="6368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6F0EC34E-61FC-4B2B-BC3F-810F753237FC}"/>
              </a:ext>
            </a:extLst>
          </p:cNvPr>
          <p:cNvCxnSpPr>
            <a:cxnSpLocks/>
            <a:stCxn id="16" idx="3"/>
          </p:cNvCxnSpPr>
          <p:nvPr/>
        </p:nvCxnSpPr>
        <p:spPr>
          <a:xfrm flipV="1">
            <a:off x="7435423" y="5515728"/>
            <a:ext cx="743377" cy="6308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B7BD802E-5AED-4F05-B2E1-F488CFE78320}"/>
              </a:ext>
            </a:extLst>
          </p:cNvPr>
          <p:cNvCxnSpPr>
            <a:cxnSpLocks/>
          </p:cNvCxnSpPr>
          <p:nvPr/>
        </p:nvCxnSpPr>
        <p:spPr>
          <a:xfrm flipH="1" flipV="1">
            <a:off x="9512080" y="5529818"/>
            <a:ext cx="982369" cy="5562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箭头: 右 32">
            <a:extLst>
              <a:ext uri="{FF2B5EF4-FFF2-40B4-BE49-F238E27FC236}">
                <a16:creationId xmlns:a16="http://schemas.microsoft.com/office/drawing/2014/main" id="{202E1902-DFD3-4185-9314-10FFD73083CF}"/>
              </a:ext>
            </a:extLst>
          </p:cNvPr>
          <p:cNvSpPr/>
          <p:nvPr/>
        </p:nvSpPr>
        <p:spPr>
          <a:xfrm>
            <a:off x="5005161" y="4779843"/>
            <a:ext cx="1337733" cy="369332"/>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06CF5C5D-C148-4970-9FD2-4FD7980F7935}"/>
              </a:ext>
            </a:extLst>
          </p:cNvPr>
          <p:cNvSpPr txBox="1"/>
          <p:nvPr/>
        </p:nvSpPr>
        <p:spPr>
          <a:xfrm>
            <a:off x="4547716" y="4392603"/>
            <a:ext cx="3260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加法同态</a:t>
            </a:r>
            <a:r>
              <a:rPr lang="en-US" altLang="zh-CN" dirty="0" err="1">
                <a:latin typeface="微软雅黑" panose="020B0503020204020204" pitchFamily="34" charset="-122"/>
                <a:ea typeface="微软雅黑" panose="020B0503020204020204" pitchFamily="34" charset="-122"/>
              </a:rPr>
              <a:t>Paillier</a:t>
            </a:r>
            <a:r>
              <a:rPr lang="zh-CN" altLang="en-US" dirty="0">
                <a:latin typeface="微软雅黑" panose="020B0503020204020204" pitchFamily="34" charset="-122"/>
                <a:ea typeface="微软雅黑" panose="020B0503020204020204" pitchFamily="34" charset="-122"/>
              </a:rPr>
              <a:t>算法</a:t>
            </a: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8912B55-B269-486E-A87B-FB1F634CB78B}"/>
                  </a:ext>
                </a:extLst>
              </p:cNvPr>
              <p:cNvSpPr txBox="1"/>
              <p:nvPr/>
            </p:nvSpPr>
            <p:spPr>
              <a:xfrm>
                <a:off x="8717272" y="3879564"/>
                <a:ext cx="138904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𝐸𝑛𝑐</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9" name="文本框 38">
                <a:extLst>
                  <a:ext uri="{FF2B5EF4-FFF2-40B4-BE49-F238E27FC236}">
                    <a16:creationId xmlns:a16="http://schemas.microsoft.com/office/drawing/2014/main" id="{A8912B55-B269-486E-A87B-FB1F634CB78B}"/>
                  </a:ext>
                </a:extLst>
              </p:cNvPr>
              <p:cNvSpPr txBox="1">
                <a:spLocks noRot="1" noChangeAspect="1" noMove="1" noResize="1" noEditPoints="1" noAdjustHandles="1" noChangeArrowheads="1" noChangeShapeType="1" noTextEdit="1"/>
              </p:cNvSpPr>
              <p:nvPr/>
            </p:nvSpPr>
            <p:spPr>
              <a:xfrm>
                <a:off x="8717272" y="3879564"/>
                <a:ext cx="1389048" cy="369332"/>
              </a:xfrm>
              <a:prstGeom prst="rect">
                <a:avLst/>
              </a:prstGeom>
              <a:blipFill>
                <a:blip r:embed="rId12"/>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090701C6-13A9-48D6-BF8D-33C72BED8EB8}"/>
                  </a:ext>
                </a:extLst>
              </p:cNvPr>
              <p:cNvSpPr txBox="1"/>
              <p:nvPr/>
            </p:nvSpPr>
            <p:spPr>
              <a:xfrm>
                <a:off x="7528044" y="5721167"/>
                <a:ext cx="138904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Enc</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2</m:t>
                          </m:r>
                        </m:sub>
                      </m:sSub>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 name="文本框 39">
                <a:extLst>
                  <a:ext uri="{FF2B5EF4-FFF2-40B4-BE49-F238E27FC236}">
                    <a16:creationId xmlns:a16="http://schemas.microsoft.com/office/drawing/2014/main" id="{090701C6-13A9-48D6-BF8D-33C72BED8EB8}"/>
                  </a:ext>
                </a:extLst>
              </p:cNvPr>
              <p:cNvSpPr txBox="1">
                <a:spLocks noRot="1" noChangeAspect="1" noMove="1" noResize="1" noEditPoints="1" noAdjustHandles="1" noChangeArrowheads="1" noChangeShapeType="1" noTextEdit="1"/>
              </p:cNvSpPr>
              <p:nvPr/>
            </p:nvSpPr>
            <p:spPr>
              <a:xfrm>
                <a:off x="7528044" y="5721167"/>
                <a:ext cx="1389048" cy="369332"/>
              </a:xfrm>
              <a:prstGeom prst="rect">
                <a:avLst/>
              </a:prstGeom>
              <a:blipFill>
                <a:blip r:embed="rId1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8B4A21A-A642-4C9F-81B7-724043131A99}"/>
                  </a:ext>
                </a:extLst>
              </p:cNvPr>
              <p:cNvSpPr txBox="1"/>
              <p:nvPr/>
            </p:nvSpPr>
            <p:spPr>
              <a:xfrm>
                <a:off x="8963737" y="5716719"/>
                <a:ext cx="138904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Enc</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3</m:t>
                          </m:r>
                        </m:sub>
                      </m:sSub>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4" name="文本框 43">
                <a:extLst>
                  <a:ext uri="{FF2B5EF4-FFF2-40B4-BE49-F238E27FC236}">
                    <a16:creationId xmlns:a16="http://schemas.microsoft.com/office/drawing/2014/main" id="{98B4A21A-A642-4C9F-81B7-724043131A99}"/>
                  </a:ext>
                </a:extLst>
              </p:cNvPr>
              <p:cNvSpPr txBox="1">
                <a:spLocks noRot="1" noChangeAspect="1" noMove="1" noResize="1" noEditPoints="1" noAdjustHandles="1" noChangeArrowheads="1" noChangeShapeType="1" noTextEdit="1"/>
              </p:cNvSpPr>
              <p:nvPr/>
            </p:nvSpPr>
            <p:spPr>
              <a:xfrm>
                <a:off x="8963737" y="5716719"/>
                <a:ext cx="1389048" cy="369332"/>
              </a:xfrm>
              <a:prstGeom prst="rect">
                <a:avLst/>
              </a:prstGeom>
              <a:blipFill>
                <a:blip r:embed="rId14"/>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D9B871B0-ED05-4EB8-BFB6-289BE3F9233E}"/>
                  </a:ext>
                </a:extLst>
              </p:cNvPr>
              <p:cNvSpPr txBox="1"/>
              <p:nvPr/>
            </p:nvSpPr>
            <p:spPr>
              <a:xfrm>
                <a:off x="7952532" y="4875745"/>
                <a:ext cx="1950836"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𝐸𝑛𝑐</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m:rPr>
                              <m:sty m:val="p"/>
                            </m:rPr>
                            <a:rPr lang="en-US" altLang="zh-CN" i="1">
                              <a:latin typeface="Cambria Math" panose="02040503050406030204" pitchFamily="18" charset="0"/>
                              <a:ea typeface="微软雅黑" panose="020B0503020204020204" pitchFamily="34" charset="-122"/>
                            </a:rPr>
                            <m:t>Enc</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Enc</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2</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微软雅黑" panose="020B0503020204020204" pitchFamily="34" charset="-122"/>
                            </a:rPr>
                            <m:t>Enc</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3</m:t>
                          </m:r>
                        </m:sub>
                      </m:sSub>
                      <m:r>
                        <a:rPr lang="en-US" altLang="zh-CN" i="1">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5" name="文本框 44">
                <a:extLst>
                  <a:ext uri="{FF2B5EF4-FFF2-40B4-BE49-F238E27FC236}">
                    <a16:creationId xmlns:a16="http://schemas.microsoft.com/office/drawing/2014/main" id="{D9B871B0-ED05-4EB8-BFB6-289BE3F9233E}"/>
                  </a:ext>
                </a:extLst>
              </p:cNvPr>
              <p:cNvSpPr txBox="1">
                <a:spLocks noRot="1" noChangeAspect="1" noMove="1" noResize="1" noEditPoints="1" noAdjustHandles="1" noChangeArrowheads="1" noChangeShapeType="1" noTextEdit="1"/>
              </p:cNvSpPr>
              <p:nvPr/>
            </p:nvSpPr>
            <p:spPr>
              <a:xfrm>
                <a:off x="7952532" y="4875745"/>
                <a:ext cx="1950836" cy="639983"/>
              </a:xfrm>
              <a:prstGeom prst="rect">
                <a:avLst/>
              </a:prstGeom>
              <a:blipFill>
                <a:blip r:embed="rId15"/>
                <a:stretch>
                  <a:fillRect r="-4688" b="-7619"/>
                </a:stretch>
              </a:blipFill>
            </p:spPr>
            <p:txBody>
              <a:bodyPr/>
              <a:lstStyle/>
              <a:p>
                <a:r>
                  <a:rPr lang="zh-CN" altLang="en-US">
                    <a:noFill/>
                  </a:rPr>
                  <a:t> </a:t>
                </a:r>
              </a:p>
            </p:txBody>
          </p:sp>
        </mc:Fallback>
      </mc:AlternateContent>
      <p:cxnSp>
        <p:nvCxnSpPr>
          <p:cNvPr id="46" name="直接箭头连接符 45">
            <a:extLst>
              <a:ext uri="{FF2B5EF4-FFF2-40B4-BE49-F238E27FC236}">
                <a16:creationId xmlns:a16="http://schemas.microsoft.com/office/drawing/2014/main" id="{64E0AE97-BD8D-4827-8302-41FC68FE1A84}"/>
              </a:ext>
            </a:extLst>
          </p:cNvPr>
          <p:cNvCxnSpPr>
            <a:cxnSpLocks/>
          </p:cNvCxnSpPr>
          <p:nvPr/>
        </p:nvCxnSpPr>
        <p:spPr>
          <a:xfrm>
            <a:off x="8784969" y="3756478"/>
            <a:ext cx="21172" cy="636837"/>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508229E4-91A3-4A8D-AC94-313CF3575AFB}"/>
                  </a:ext>
                </a:extLst>
              </p:cNvPr>
              <p:cNvSpPr txBox="1"/>
              <p:nvPr/>
            </p:nvSpPr>
            <p:spPr>
              <a:xfrm>
                <a:off x="7866092" y="3890230"/>
                <a:ext cx="58417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𝐸𝑛𝑐</m:t>
                      </m:r>
                      <m:r>
                        <a:rPr lang="en-US" altLang="zh-CN" b="0" i="1" smtClean="0">
                          <a:latin typeface="Cambria Math" panose="02040503050406030204" pitchFamily="18" charset="0"/>
                          <a:ea typeface="微软雅黑" panose="020B0503020204020204" pitchFamily="34" charset="-122"/>
                        </a:rPr>
                        <m:t>(</m:t>
                      </m:r>
                      <m:r>
                        <a:rPr lang="en-US" altLang="zh-CN"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7" name="文本框 46">
                <a:extLst>
                  <a:ext uri="{FF2B5EF4-FFF2-40B4-BE49-F238E27FC236}">
                    <a16:creationId xmlns:a16="http://schemas.microsoft.com/office/drawing/2014/main" id="{508229E4-91A3-4A8D-AC94-313CF3575AFB}"/>
                  </a:ext>
                </a:extLst>
              </p:cNvPr>
              <p:cNvSpPr txBox="1">
                <a:spLocks noRot="1" noChangeAspect="1" noMove="1" noResize="1" noEditPoints="1" noAdjustHandles="1" noChangeArrowheads="1" noChangeShapeType="1" noTextEdit="1"/>
              </p:cNvSpPr>
              <p:nvPr/>
            </p:nvSpPr>
            <p:spPr>
              <a:xfrm>
                <a:off x="7866092" y="3890230"/>
                <a:ext cx="584178" cy="369332"/>
              </a:xfrm>
              <a:prstGeom prst="rect">
                <a:avLst/>
              </a:prstGeom>
              <a:blipFill>
                <a:blip r:embed="rId16"/>
                <a:stretch>
                  <a:fillRect r="-56250" b="-14754"/>
                </a:stretch>
              </a:blipFill>
            </p:spPr>
            <p:txBody>
              <a:bodyPr/>
              <a:lstStyle/>
              <a:p>
                <a:r>
                  <a:rPr lang="zh-CN" altLang="en-US">
                    <a:noFill/>
                  </a:rPr>
                  <a:t> </a:t>
                </a:r>
              </a:p>
            </p:txBody>
          </p:sp>
        </mc:Fallback>
      </mc:AlternateContent>
      <p:cxnSp>
        <p:nvCxnSpPr>
          <p:cNvPr id="48" name="直接箭头连接符 47">
            <a:extLst>
              <a:ext uri="{FF2B5EF4-FFF2-40B4-BE49-F238E27FC236}">
                <a16:creationId xmlns:a16="http://schemas.microsoft.com/office/drawing/2014/main" id="{AD5833CD-9E09-4740-8239-991CE519FEEC}"/>
              </a:ext>
            </a:extLst>
          </p:cNvPr>
          <p:cNvCxnSpPr>
            <a:cxnSpLocks/>
          </p:cNvCxnSpPr>
          <p:nvPr/>
        </p:nvCxnSpPr>
        <p:spPr>
          <a:xfrm flipV="1">
            <a:off x="7367887" y="5400152"/>
            <a:ext cx="671114" cy="582104"/>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E809259-9B84-4793-8DA3-09CFEFE98012}"/>
                  </a:ext>
                </a:extLst>
              </p:cNvPr>
              <p:cNvSpPr txBox="1"/>
              <p:nvPr/>
            </p:nvSpPr>
            <p:spPr>
              <a:xfrm>
                <a:off x="7020973" y="5316019"/>
                <a:ext cx="58417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𝐸𝑛𝑐</m:t>
                      </m:r>
                      <m:r>
                        <a:rPr lang="en-US" altLang="zh-CN" b="0" i="1" smtClean="0">
                          <a:latin typeface="Cambria Math" panose="02040503050406030204" pitchFamily="18" charset="0"/>
                          <a:ea typeface="微软雅黑" panose="020B0503020204020204" pitchFamily="34" charset="-122"/>
                        </a:rPr>
                        <m:t>(</m:t>
                      </m:r>
                      <m:r>
                        <a:rPr lang="en-US" altLang="zh-CN"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9" name="文本框 48">
                <a:extLst>
                  <a:ext uri="{FF2B5EF4-FFF2-40B4-BE49-F238E27FC236}">
                    <a16:creationId xmlns:a16="http://schemas.microsoft.com/office/drawing/2014/main" id="{7E809259-9B84-4793-8DA3-09CFEFE98012}"/>
                  </a:ext>
                </a:extLst>
              </p:cNvPr>
              <p:cNvSpPr txBox="1">
                <a:spLocks noRot="1" noChangeAspect="1" noMove="1" noResize="1" noEditPoints="1" noAdjustHandles="1" noChangeArrowheads="1" noChangeShapeType="1" noTextEdit="1"/>
              </p:cNvSpPr>
              <p:nvPr/>
            </p:nvSpPr>
            <p:spPr>
              <a:xfrm>
                <a:off x="7020973" y="5316019"/>
                <a:ext cx="584178" cy="369332"/>
              </a:xfrm>
              <a:prstGeom prst="rect">
                <a:avLst/>
              </a:prstGeom>
              <a:blipFill>
                <a:blip r:embed="rId17"/>
                <a:stretch>
                  <a:fillRect r="-56250" b="-14754"/>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885889C4-69BF-4B24-98AE-E912124A9F22}"/>
              </a:ext>
            </a:extLst>
          </p:cNvPr>
          <p:cNvCxnSpPr>
            <a:cxnSpLocks/>
          </p:cNvCxnSpPr>
          <p:nvPr/>
        </p:nvCxnSpPr>
        <p:spPr>
          <a:xfrm flipH="1" flipV="1">
            <a:off x="9672613" y="5418622"/>
            <a:ext cx="919187" cy="519778"/>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7A138094-F949-4133-B5AF-2A7B92883C61}"/>
                  </a:ext>
                </a:extLst>
              </p:cNvPr>
              <p:cNvSpPr txBox="1"/>
              <p:nvPr/>
            </p:nvSpPr>
            <p:spPr>
              <a:xfrm>
                <a:off x="9984002" y="5316019"/>
                <a:ext cx="584178"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𝐸𝑛𝑐</m:t>
                      </m:r>
                      <m:r>
                        <a:rPr lang="en-US" altLang="zh-CN" b="0" i="1" smtClean="0">
                          <a:latin typeface="Cambria Math" panose="02040503050406030204" pitchFamily="18" charset="0"/>
                          <a:ea typeface="微软雅黑" panose="020B0503020204020204" pitchFamily="34" charset="-122"/>
                        </a:rPr>
                        <m:t>(</m:t>
                      </m:r>
                      <m:r>
                        <a:rPr lang="en-US" altLang="zh-CN"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52" name="文本框 51">
                <a:extLst>
                  <a:ext uri="{FF2B5EF4-FFF2-40B4-BE49-F238E27FC236}">
                    <a16:creationId xmlns:a16="http://schemas.microsoft.com/office/drawing/2014/main" id="{7A138094-F949-4133-B5AF-2A7B92883C61}"/>
                  </a:ext>
                </a:extLst>
              </p:cNvPr>
              <p:cNvSpPr txBox="1">
                <a:spLocks noRot="1" noChangeAspect="1" noMove="1" noResize="1" noEditPoints="1" noAdjustHandles="1" noChangeArrowheads="1" noChangeShapeType="1" noTextEdit="1"/>
              </p:cNvSpPr>
              <p:nvPr/>
            </p:nvSpPr>
            <p:spPr>
              <a:xfrm>
                <a:off x="9984002" y="5316019"/>
                <a:ext cx="584178" cy="369332"/>
              </a:xfrm>
              <a:prstGeom prst="rect">
                <a:avLst/>
              </a:prstGeom>
              <a:blipFill>
                <a:blip r:embed="rId18"/>
                <a:stretch>
                  <a:fillRect r="-56250"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778B9A2-2069-4CA6-A23A-6BD6E527CA1C}"/>
                  </a:ext>
                </a:extLst>
              </p:cNvPr>
              <p:cNvSpPr txBox="1"/>
              <p:nvPr/>
            </p:nvSpPr>
            <p:spPr>
              <a:xfrm>
                <a:off x="9093433" y="3317545"/>
                <a:ext cx="2839972"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各方解密计算结果值得到</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𝑦</m:t>
                    </m:r>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54" name="文本框 53">
                <a:extLst>
                  <a:ext uri="{FF2B5EF4-FFF2-40B4-BE49-F238E27FC236}">
                    <a16:creationId xmlns:a16="http://schemas.microsoft.com/office/drawing/2014/main" id="{2778B9A2-2069-4CA6-A23A-6BD6E527CA1C}"/>
                  </a:ext>
                </a:extLst>
              </p:cNvPr>
              <p:cNvSpPr txBox="1">
                <a:spLocks noRot="1" noChangeAspect="1" noMove="1" noResize="1" noEditPoints="1" noAdjustHandles="1" noChangeArrowheads="1" noChangeShapeType="1" noTextEdit="1"/>
              </p:cNvSpPr>
              <p:nvPr/>
            </p:nvSpPr>
            <p:spPr>
              <a:xfrm>
                <a:off x="9093433" y="3317545"/>
                <a:ext cx="2839972" cy="369332"/>
              </a:xfrm>
              <a:prstGeom prst="rect">
                <a:avLst/>
              </a:prstGeom>
              <a:blipFill>
                <a:blip r:embed="rId19"/>
                <a:stretch>
                  <a:fillRect l="-1931"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9324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9a2f494-31e1-4cdf-9f4a-d4a8fbe5a632}"/>
  <p:tag name="TABLE_RECT" val="144*388.2*671.85*120"/>
  <p:tag name="TABLE_EMPHASIZE_COLOR" val="240117"/>
  <p:tag name="TABLE_ONEKEY_SKIN_IDX" val="1"/>
  <p:tag name="TABLE_SKINIDX" val="0"/>
  <p:tag name="TABLE_COLORIDX" val="9"/>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d5b2cf03-90a1-4cc0-928a-e722eb7f8ce0}"/>
  <p:tag name="TABLE_RECT" val="144*195*671.7*150"/>
  <p:tag name="TABLE_EMPHASIZE_COLOR" val="240117"/>
  <p:tag name="TABLE_ONEKEY_SKIN_IDX" val="1"/>
  <p:tag name="TABLE_SKINIDX" val="0"/>
  <p:tag name="TABLE_COLORIDX" val="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5b2cf03-90a1-4cc0-928a-e722eb7f8ce0}"/>
  <p:tag name="TABLE_RECT" val="144*195*671.7*150"/>
  <p:tag name="TABLE_EMPHASIZE_COLOR" val="240117"/>
  <p:tag name="TABLE_ONEKEY_SKIN_IDX" val="1"/>
  <p:tag name="TABLE_SKINIDX" val="0"/>
  <p:tag name="TABLE_COLORIDX" val="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5b2cf03-90a1-4cc0-928a-e722eb7f8ce0}"/>
  <p:tag name="TABLE_RECT" val="144*195*671.7*150"/>
  <p:tag name="TABLE_EMPHASIZE_COLOR" val="240117"/>
  <p:tag name="TABLE_ONEKEY_SKIN_IDX" val="1"/>
  <p:tag name="TABLE_SKINIDX" val="0"/>
  <p:tag name="TABLE_COLORIDX" val="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5b2cf03-90a1-4cc0-928a-e722eb7f8ce0}"/>
  <p:tag name="TABLE_RECT" val="144*195*671.7*150"/>
  <p:tag name="TABLE_EMPHASIZE_COLOR" val="240117"/>
  <p:tag name="TABLE_ONEKEY_SKIN_IDX" val="1"/>
  <p:tag name="TABLE_SKINIDX" val="0"/>
  <p:tag name="TABLE_COLORIDX" val="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5b2cf03-90a1-4cc0-928a-e722eb7f8ce0}"/>
  <p:tag name="TABLE_RECT" val="144*195*671.7*150"/>
  <p:tag name="TABLE_EMPHASIZE_COLOR" val="240117"/>
  <p:tag name="TABLE_ONEKEY_SKIN_IDX" val="1"/>
  <p:tag name="TABLE_SKINIDX" val="0"/>
  <p:tag name="TABLE_COLORIDX" val="9"/>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32f2d5df-e259-4368-9f6f-f3139c670398}"/>
  <p:tag name="TABLE_RECT" val="144*180*671.7*180"/>
  <p:tag name="TABLE_EMPHASIZE_COLOR" val="240117"/>
  <p:tag name="TABLE_ONEKEY_SKIN_IDX" val="1"/>
  <p:tag name="TABLE_SKINIDX" val="0"/>
  <p:tag name="TABLE_COLORIDX" val="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2d1be45-a13b-4eef-8153-399bb0a0a21f}"/>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f7517823-9757-4274-8200-e21d6eaa0b6f}"/>
  <p:tag name="TABLE_RECT" val="144*165*671.85*210"/>
  <p:tag name="TABLE_EMPHASIZE_COLOR" val="240117"/>
  <p:tag name="TABLE_ONEKEY_SKIN_IDX" val="1"/>
  <p:tag name="TABLE_SKINIDX" val="0"/>
  <p:tag name="TABLE_COLORIDX" val="9"/>
</p:tagLst>
</file>

<file path=ppt/theme/theme1.xml><?xml version="1.0" encoding="utf-8"?>
<a:theme xmlns:a="http://schemas.openxmlformats.org/drawingml/2006/main" name="1_Office 主题">
  <a:themeElements>
    <a:clrScheme name="达芬奇的左手">
      <a:dk1>
        <a:srgbClr val="000000"/>
      </a:dk1>
      <a:lt1>
        <a:srgbClr val="FFFFFF"/>
      </a:lt1>
      <a:dk2>
        <a:srgbClr val="44546A"/>
      </a:dk2>
      <a:lt2>
        <a:srgbClr val="E7E6E6"/>
      </a:lt2>
      <a:accent1>
        <a:srgbClr val="2A3D52"/>
      </a:accent1>
      <a:accent2>
        <a:srgbClr val="FEBA01"/>
      </a:accent2>
      <a:accent3>
        <a:srgbClr val="0070C0"/>
      </a:accent3>
      <a:accent4>
        <a:srgbClr val="C00000"/>
      </a:accent4>
      <a:accent5>
        <a:srgbClr val="38526E"/>
      </a:accent5>
      <a:accent6>
        <a:srgbClr val="BFBFBF"/>
      </a:accent6>
      <a:hlink>
        <a:srgbClr val="2A3D52"/>
      </a:hlink>
      <a:folHlink>
        <a:srgbClr val="C4AF99"/>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85750" indent="-285750" algn="l">
          <a:buFont typeface="Wingdings" panose="05000000000000000000" charset="0"/>
          <a:buChar char="ü"/>
          <a:defRPr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4621</TotalTime>
  <Words>16377</Words>
  <Application>Microsoft Office PowerPoint</Application>
  <PresentationFormat>宽屏</PresentationFormat>
  <Paragraphs>1519</Paragraphs>
  <Slides>109</Slides>
  <Notes>94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20" baseType="lpstr">
      <vt:lpstr>等线</vt:lpstr>
      <vt:lpstr>华文细黑</vt:lpstr>
      <vt:lpstr>微软雅黑</vt:lpstr>
      <vt:lpstr>微软雅黑 Light</vt:lpstr>
      <vt:lpstr>Arial</vt:lpstr>
      <vt:lpstr>Calibri</vt:lpstr>
      <vt:lpstr>Cambria Math</vt:lpstr>
      <vt:lpstr>Times New Roman</vt:lpstr>
      <vt:lpstr>Wingdings</vt:lpstr>
      <vt:lpstr>1_Office 主题</vt:lpstr>
      <vt:lpstr>Equation.KSEE3</vt:lpstr>
      <vt:lpstr>网络空间安全导论</vt:lpstr>
      <vt:lpstr>PowerPoint 演示文稿</vt:lpstr>
      <vt:lpstr>PowerPoint 演示文稿</vt:lpstr>
      <vt:lpstr>PowerPoint 演示文稿</vt:lpstr>
      <vt:lpstr>章节引言</vt:lpstr>
      <vt:lpstr>5.1 隐私保护技术初探</vt:lpstr>
      <vt:lpstr>5.1.1 网络空间安全中的隐私</vt:lpstr>
      <vt:lpstr>5.1.1 网络空间安全中的隐私</vt:lpstr>
      <vt:lpstr>5.1.1 网络空间安全中的隐私</vt:lpstr>
      <vt:lpstr>5.1.2 隐私泄露的危害</vt:lpstr>
      <vt:lpstr>5.1.2 隐私泄露的危害</vt:lpstr>
      <vt:lpstr>5.1.2 隐私泄露的危害</vt:lpstr>
      <vt:lpstr>5.1.2 隐私泄露的危害</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5.1.3 隐私保护技术介绍</vt:lpstr>
      <vt:lpstr>5.2 匿名化</vt:lpstr>
      <vt:lpstr>5.2.1 匿名化隐私保护模型</vt:lpstr>
      <vt:lpstr>5.2.1 匿名化隐私保护模型</vt:lpstr>
      <vt:lpstr>5.2.1 匿名化隐私保护模型</vt:lpstr>
      <vt:lpstr>5.2.1 匿名化隐私保护模型</vt:lpstr>
      <vt:lpstr>5.2.1 匿名化隐私保护模型</vt:lpstr>
      <vt:lpstr>5.2.1 匿名化隐私保护模型</vt:lpstr>
      <vt:lpstr>5.2.1 匿名化隐私保护模型</vt:lpstr>
      <vt:lpstr>5.2.1 匿名化隐私保护模型</vt:lpstr>
      <vt:lpstr>5.2.1 匿名化隐私保护模型</vt:lpstr>
      <vt:lpstr>5.2.1 匿名化隐私保护模型</vt:lpstr>
      <vt:lpstr>5.2.2 匿名化方法</vt:lpstr>
      <vt:lpstr>5.2.2 匿名化方法</vt:lpstr>
      <vt:lpstr>5.2.2 匿名化方法</vt:lpstr>
      <vt:lpstr>5.2.2 匿名化方法</vt:lpstr>
      <vt:lpstr>5.2.2 匿名化方法</vt:lpstr>
      <vt:lpstr>5.2.2 匿名化方法</vt:lpstr>
      <vt:lpstr>5.3 差分隐私</vt:lpstr>
      <vt:lpstr>5.3.1 差分隐私基础</vt:lpstr>
      <vt:lpstr>5.3.1 差分隐私基础</vt:lpstr>
      <vt:lpstr>5.3.1 差分隐私基础</vt:lpstr>
      <vt:lpstr>5.3.1 差分隐私基础</vt:lpstr>
      <vt:lpstr>5.3.1 差分隐私基础</vt:lpstr>
      <vt:lpstr>5.3.1 差分隐私基础</vt:lpstr>
      <vt:lpstr>5.3.1 差分隐私基础</vt:lpstr>
      <vt:lpstr>5.3.1 差分隐私基础</vt:lpstr>
      <vt:lpstr>5.3.1 差分隐私基础</vt:lpstr>
      <vt:lpstr>5.3.1 差分隐私基础</vt:lpstr>
      <vt:lpstr>5.3.1 差分隐私基础</vt:lpstr>
      <vt:lpstr>5.3.1 差分隐私基础</vt:lpstr>
      <vt:lpstr>5.3.2 数值型差分隐私</vt:lpstr>
      <vt:lpstr>5.3.2 数值型差分隐私</vt:lpstr>
      <vt:lpstr>5.3.2 数值型差分隐私</vt:lpstr>
      <vt:lpstr>5.3.2 数值型差分隐私</vt:lpstr>
      <vt:lpstr>5.3.2 数值型差分隐私</vt:lpstr>
      <vt:lpstr>5.3.3 非数值型差分隐私</vt:lpstr>
      <vt:lpstr>5.3.3 非数值型差分隐私</vt:lpstr>
      <vt:lpstr>5.3.3 非数值型差分隐私</vt:lpstr>
      <vt:lpstr>5.3.3 非数值型差分隐私</vt:lpstr>
      <vt:lpstr>5.4 同态加密</vt:lpstr>
      <vt:lpstr>5.4.1 同态加密基础</vt:lpstr>
      <vt:lpstr>5.4.1 同态加密基础</vt:lpstr>
      <vt:lpstr>5.4.1 同态加密基础</vt:lpstr>
      <vt:lpstr>5.4.1 同态加密基础</vt:lpstr>
      <vt:lpstr>5.4.1 同态加密基础</vt:lpstr>
      <vt:lpstr>5.4.1 同态加密基础</vt:lpstr>
      <vt:lpstr>5.4.1 同态加密基础</vt:lpstr>
      <vt:lpstr>5.4.1 同态加密基础</vt:lpstr>
      <vt:lpstr>5.4.1 同态加密基础</vt:lpstr>
      <vt:lpstr>5.4.1 同态加密基础</vt:lpstr>
      <vt:lpstr>5.4.2 半同态加密</vt:lpstr>
      <vt:lpstr>5.4.2 半同态加密</vt:lpstr>
      <vt:lpstr>5.4.2 半同态加密</vt:lpstr>
      <vt:lpstr>5.4.2 半同态加密</vt:lpstr>
      <vt:lpstr>5.4.2 半同态加密</vt:lpstr>
      <vt:lpstr>5.4.3 全同态加密</vt:lpstr>
      <vt:lpstr>5.4.3 全同态加密</vt:lpstr>
      <vt:lpstr>5.4.3 全同态加密</vt:lpstr>
      <vt:lpstr>5.5 安全多方计算</vt:lpstr>
      <vt:lpstr>5.5.1 安全多方计算基础</vt:lpstr>
      <vt:lpstr>5.5.1 安全多方计算基础</vt:lpstr>
      <vt:lpstr>5.5.1 安全多方计算基础</vt:lpstr>
      <vt:lpstr>5.5.1 安全多方计算基础</vt:lpstr>
      <vt:lpstr>5.5.1 安全多方计算基础</vt:lpstr>
      <vt:lpstr>5.5.1 安全多方计算基础</vt:lpstr>
      <vt:lpstr>5.5.1 安全多方计算基础</vt:lpstr>
      <vt:lpstr>5.5.1 安全多方计算基础</vt:lpstr>
      <vt:lpstr>5.5.1 安全多方计算基础</vt:lpstr>
      <vt:lpstr>5.5.1 安全多方计算基础</vt:lpstr>
      <vt:lpstr>5.5.2 百万富翁协议</vt:lpstr>
      <vt:lpstr>5.5.2 百万富翁协议</vt:lpstr>
      <vt:lpstr>5.5.2 百万富翁协议</vt:lpstr>
      <vt:lpstr>5.5.2 百万富翁协议</vt:lpstr>
      <vt:lpstr>5.5.1 安全多方计算基础</vt:lpstr>
      <vt:lpstr>5.5.1 安全多方计算基础</vt:lpstr>
      <vt:lpstr>5.6 实操：Paillier算法实现及应用</vt:lpstr>
      <vt:lpstr>第5章 隐私保护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魏 雅倩</cp:lastModifiedBy>
  <cp:revision>1381</cp:revision>
  <dcterms:created xsi:type="dcterms:W3CDTF">2020-08-30T11:20:00Z</dcterms:created>
  <dcterms:modified xsi:type="dcterms:W3CDTF">2021-01-08T12:23:01Z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