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70" r:id="rId6"/>
    <p:sldId id="262" r:id="rId7"/>
    <p:sldId id="266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71D69-1359-4C6A-BE5E-86B13DFA46D3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2BA3-6845-4603-942E-E6CCB29D2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24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AC71F-05BC-4B1C-9B94-E2A4980694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5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2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1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90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9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3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0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3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2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14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84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1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0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53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4AF7-808F-4ED2-9B23-7F91D0F17250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9395B-756F-425F-BDE4-5F9E508BD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F94188-7557-4168-A559-18C304A97BCB}"/>
              </a:ext>
            </a:extLst>
          </p:cNvPr>
          <p:cNvSpPr txBox="1"/>
          <p:nvPr/>
        </p:nvSpPr>
        <p:spPr>
          <a:xfrm>
            <a:off x="471055" y="1397629"/>
            <a:ext cx="112498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и внедрение политики безопасности организации или учреждения</a:t>
            </a:r>
            <a:endParaRPr lang="ru-RU" sz="6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508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="" xmlns:a16="http://schemas.microsoft.com/office/drawing/2014/main" id="{50880047-3A30-4345-9AF9-207E4A6F2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4322" y="488601"/>
          <a:ext cx="7343356" cy="588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374">
                  <a:extLst>
                    <a:ext uri="{9D8B030D-6E8A-4147-A177-3AD203B41FA5}">
                      <a16:colId xmlns="" xmlns:a16="http://schemas.microsoft.com/office/drawing/2014/main" val="3050102637"/>
                    </a:ext>
                  </a:extLst>
                </a:gridCol>
                <a:gridCol w="5472982">
                  <a:extLst>
                    <a:ext uri="{9D8B030D-6E8A-4147-A177-3AD203B41FA5}">
                      <a16:colId xmlns="" xmlns:a16="http://schemas.microsoft.com/office/drawing/2014/main" val="1222590576"/>
                    </a:ext>
                  </a:extLst>
                </a:gridCol>
              </a:tblGrid>
              <a:tr h="763471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Величина ущерба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extLst>
                  <a:ext uri="{0D108BD9-81ED-4DB2-BD59-A6C34878D82A}">
                    <a16:rowId xmlns="" xmlns:a16="http://schemas.microsoft.com/office/drawing/2014/main" val="3761016465"/>
                  </a:ext>
                </a:extLst>
              </a:tr>
              <a:tr h="1033753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Раскрытие информации принесет ничтожный моральный и финансовый ущерб поликлинике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extLst>
                  <a:ext uri="{0D108BD9-81ED-4DB2-BD59-A6C34878D82A}">
                    <a16:rowId xmlns="" xmlns:a16="http://schemas.microsoft.com/office/drawing/2014/main" val="2723277303"/>
                  </a:ext>
                </a:extLst>
              </a:tr>
              <a:tr h="1033753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Ущерб от атаки </a:t>
                      </a:r>
                      <a:endParaRPr lang="ru-RU" sz="1300">
                        <a:effectLst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есть, но он незначителен, основные финансовые операции не затронуты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111453" marB="111453"/>
                </a:tc>
                <a:extLst>
                  <a:ext uri="{0D108BD9-81ED-4DB2-BD59-A6C34878D82A}">
                    <a16:rowId xmlns="" xmlns:a16="http://schemas.microsoft.com/office/drawing/2014/main" val="2239040045"/>
                  </a:ext>
                </a:extLst>
              </a:tr>
              <a:tr h="1351411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Финансовые операции не ведутся в течение некоторого времени, за это время поликлиника терпит убытки, но его положение на рынке и количество пациентов изменяются минимально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extLst>
                  <a:ext uri="{0D108BD9-81ED-4DB2-BD59-A6C34878D82A}">
                    <a16:rowId xmlns="" xmlns:a16="http://schemas.microsoft.com/office/drawing/2014/main" val="415524816"/>
                  </a:ext>
                </a:extLst>
              </a:tr>
              <a:tr h="540564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300">
                        <a:effectLst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Значительные потери на рынке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extLst>
                  <a:ext uri="{0D108BD9-81ED-4DB2-BD59-A6C34878D82A}">
                    <a16:rowId xmlns="" xmlns:a16="http://schemas.microsoft.com/office/drawing/2014/main" val="530101110"/>
                  </a:ext>
                </a:extLst>
              </a:tr>
              <a:tr h="540564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Потери очень значительные, поликлиника теряет слове положение на рынке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extLst>
                  <a:ext uri="{0D108BD9-81ED-4DB2-BD59-A6C34878D82A}">
                    <a16:rowId xmlns="" xmlns:a16="http://schemas.microsoft.com/office/drawing/2014/main" val="597303080"/>
                  </a:ext>
                </a:extLst>
              </a:tr>
              <a:tr h="27028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Поликлиника прекращает свое существование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767" marR="84767" marT="0" marB="0"/>
                </a:tc>
                <a:extLst>
                  <a:ext uri="{0D108BD9-81ED-4DB2-BD59-A6C34878D82A}">
                    <a16:rowId xmlns="" xmlns:a16="http://schemas.microsoft.com/office/drawing/2014/main" val="112595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25425"/>
              </p:ext>
            </p:extLst>
          </p:nvPr>
        </p:nvGraphicFramePr>
        <p:xfrm>
          <a:off x="3010619" y="163906"/>
          <a:ext cx="4813540" cy="6277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361"/>
                <a:gridCol w="749608"/>
                <a:gridCol w="1017655"/>
                <a:gridCol w="1612916"/>
              </a:tblGrid>
              <a:tr h="299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Описание атаки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Ущерб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Вероятность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Риск 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</a:tr>
              <a:tr h="462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Спам</a:t>
                      </a:r>
                      <a:endParaRPr lang="ru-RU" sz="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0,4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0,4</a:t>
                      </a:r>
                      <a:endParaRPr lang="ru-RU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</a:tr>
              <a:tr h="658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Копирование жесткого диска</a:t>
                      </a:r>
                      <a:endParaRPr lang="ru-RU" sz="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</a:tr>
              <a:tr h="658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Террористическая атака извне</a:t>
                      </a:r>
                      <a:endParaRPr lang="ru-RU" sz="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</a:tr>
              <a:tr h="966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Утечка персональных данных сотрудников или пациентов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46808" marB="46808"/>
                </a:tc>
              </a:tr>
              <a:tr h="695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Непреднамеренное искажение информации</a:t>
                      </a:r>
                      <a:endParaRPr lang="ru-RU" sz="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0,8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347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Неавторизированный доступ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493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Землетрясения, наводнения, ураганы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326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Саботаж, забастовка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0,1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0,5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347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Отключение электричества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0,4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17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Вирусы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17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DDos </a:t>
                      </a:r>
                      <a:r>
                        <a:rPr lang="ru-RU" sz="700">
                          <a:effectLst/>
                        </a:rPr>
                        <a:t>атаки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326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Физические угрозы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17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Фишинг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0,3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0,6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  <a:tr h="173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Итого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5,1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00" marR="356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66C73D-054A-47A9-8AB3-38EAEED256E8}"/>
              </a:ext>
            </a:extLst>
          </p:cNvPr>
          <p:cNvSpPr txBox="1"/>
          <p:nvPr/>
        </p:nvSpPr>
        <p:spPr>
          <a:xfrm>
            <a:off x="457199" y="36947"/>
            <a:ext cx="1127760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целью защиты данных пациента применяются несколько программных компонентов и механизмов. Для предотвращения несанкционированного доступа развертываются средства авторизации, внедряются системы обнаружения и предотвращения вторжений, а также утечек информации. Может устанавливаться антивирусное программное обеспечение. Существует успешная практика использования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файерволов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криптографическим средствам защиты относят алгоритмы шифрования данных и внедрение электронной цифровой подписи. Системы аутентификации предполагают внедрение защиты с паролем, подпись сертификатами и открытие доступа по биометрическим данным.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Инструментальные средства анализа предполагают внедрение программного обеспечения для проведения мониторинга. К техническим относят комплексное внедрение технических средств защиты. Система бесперебойного питания предполагает установку, обслуживание источников бесперебойного питания, установку генераторов напряжения и резервирование нагрузки.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целью предотвращения взлома и краж используются специальные средства, включая электронные ключи и смарт-карты. Эти технологии позволяют повысить уровень защиты информационной системы на этапе аутентификации.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31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4D988E-828C-4B04-9E77-C173795FA4BA}"/>
              </a:ext>
            </a:extLst>
          </p:cNvPr>
          <p:cNvSpPr txBox="1"/>
          <p:nvPr/>
        </p:nvSpPr>
        <p:spPr>
          <a:xfrm>
            <a:off x="256742" y="2690336"/>
            <a:ext cx="11678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Цель: приобретение практических навыков разработки и внедрения эффективной политики информационной безопасности организации или учреждения.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7530C3-DD3B-4095-93B8-2AC11396EC0C}"/>
              </a:ext>
            </a:extLst>
          </p:cNvPr>
          <p:cNvSpPr txBox="1"/>
          <p:nvPr/>
        </p:nvSpPr>
        <p:spPr>
          <a:xfrm>
            <a:off x="300615" y="612844"/>
            <a:ext cx="115907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Научиться выделять и классифицировать особенности информационной или информационно-вычислительной системы (ИВС) организации или учреждения как объекта защиты.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Овладеть навыками принятия обоснованных решений по организационному и правовому регулированию проблем, относящихся к состоянию безопасности ИВС, обеспечению необходимого уровня защиты информации в ИВС.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Овладеть основными приемами анализа угроз информационной безопасности ИВС.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Научиться выявлять все возможные угрозы и их источники информационной безопасности в организации или учреждении, анализировать и оценивать собранные данные.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Разработать концепцию, основные элементы политики безопасности для организации или учреждения. </a:t>
            </a: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Разработать мероприятия по внедрению политики безопасности. </a:t>
            </a:r>
          </a:p>
        </p:txBody>
      </p:sp>
    </p:spTree>
    <p:extLst>
      <p:ext uri="{BB962C8B-B14F-4D97-AF65-F5344CB8AC3E}">
        <p14:creationId xmlns:p14="http://schemas.microsoft.com/office/powerpoint/2010/main" val="37149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BA2C8B2-17E3-4E1E-868D-CBD67C5D3924}"/>
              </a:ext>
            </a:extLst>
          </p:cNvPr>
          <p:cNvSpPr txBox="1"/>
          <p:nvPr/>
        </p:nvSpPr>
        <p:spPr>
          <a:xfrm>
            <a:off x="468703" y="229079"/>
            <a:ext cx="1145309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	Больница </a:t>
            </a:r>
            <a:r>
              <a:rPr lang="ru-RU" sz="2400" dirty="0"/>
              <a:t>– это лечебно-профилактическое учреждение здравоохранения, в котором оказывается специализированная медицинская помощь в условиях стационара. </a:t>
            </a:r>
          </a:p>
          <a:p>
            <a:pPr algn="just"/>
            <a:r>
              <a:rPr lang="ru-RU" sz="2400" dirty="0"/>
              <a:t>Основные задачи больниц: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оказание медицинской помощи при невозможности лечения или проведения сложных диагностических исследований в амбулаторно-поликлинических условиях;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оказание медицинской помощи в случае, если выздоровление или улучшение состояния пациента в стационаре может быть достигнуто быстрее, чем при амбулаторном лечении;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оказание медицинской помощи пациентам, пребывание которых в домашних условиях представляет угрозу для окружающих (при инфекционных, венерических заболеваниях, некоторых видах психических расстройств).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8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520" y="335846"/>
            <a:ext cx="10779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В зависимости от территории обслуживания все больницы делятся на: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 городские – комплексная лечебно-профилактическая стационарная помощь оказывается населению всего города или его части;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областные – специализированная стационарная и амбулаторно-консультативная медицинская помощь оказывается населению определенной области;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 центральные районные – специализированная медицинская помощь и организационно-методическое руководство здравоохранением оказывается населению района;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 участковые – специализированная медицинская помощь оказывается сельскому населению по основным специальностям (терапия, педиатрия, хирургия, акушерство, инфекционные заболевания);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 больницы сестринского ухода – медико-социальная помощь оказывается гражданам, которые страдают хроническими заболеваниями и нуждаются в постоянном круглосуточном медицинском наблюдении и уходе, но которым не требуется оказание медицинской помощи в стационарных условиях.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11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351041"/>
            <a:ext cx="10489720" cy="58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C05AA2-EBB1-4B3C-A8C4-40558D69AFD9}"/>
              </a:ext>
            </a:extLst>
          </p:cNvPr>
          <p:cNvSpPr txBox="1"/>
          <p:nvPr/>
        </p:nvSpPr>
        <p:spPr>
          <a:xfrm>
            <a:off x="346363" y="1905506"/>
            <a:ext cx="114992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К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объектам защиты медицинской информационной системы относят: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сведения в базе данных;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резервные и архивные копии сервера;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целевые данные администратора и начальника;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 обеспечения функционирования медицинской информационной системы;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обработка информации в медучреждении – сбор, хранение, передача;</a:t>
            </a:r>
          </a:p>
          <a:p>
            <a:pPr marL="342900" lvl="0" indent="-342900" algn="just"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производительность файлового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29953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CBD090-3AA6-4600-B5EA-27E4348A53AA}"/>
              </a:ext>
            </a:extLst>
          </p:cNvPr>
          <p:cNvSpPr txBox="1"/>
          <p:nvPr/>
        </p:nvSpPr>
        <p:spPr>
          <a:xfrm>
            <a:off x="293832" y="378690"/>
            <a:ext cx="11604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Классификация </a:t>
            </a:r>
            <a:r>
              <a:rPr lang="ru-RU" sz="2400" dirty="0"/>
              <a:t>угроз в основном делится на два вида: </a:t>
            </a:r>
            <a:r>
              <a:rPr lang="ru-RU" sz="2400" i="1" dirty="0"/>
              <a:t>естественные</a:t>
            </a:r>
            <a:r>
              <a:rPr lang="ru-RU" sz="2400" dirty="0"/>
              <a:t> и </a:t>
            </a:r>
            <a:r>
              <a:rPr lang="ru-RU" sz="2400" i="1" dirty="0"/>
              <a:t>искусственные</a:t>
            </a:r>
            <a:r>
              <a:rPr lang="ru-RU" sz="2400" dirty="0"/>
              <a:t>.</a:t>
            </a:r>
          </a:p>
          <a:p>
            <a:r>
              <a:rPr lang="ru-RU" sz="2400" i="1" dirty="0"/>
              <a:t>Естественные</a:t>
            </a:r>
            <a:r>
              <a:rPr lang="ru-RU" sz="2400" dirty="0"/>
              <a:t> угрозы - это угрозы, которые возникают в результате природных катастроф, таких как землетрясения, цунами, ураганы, пожары и т.д. Вот несколько примеров естественных угроз, которые могут повлиять на информационную безопасность больниц: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Потеря электропитания: природные катастрофы могут привести к потере электропитания, что может привести к неработоспособности системы хранения и обработки медицинской информации.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Потеря связи: природные катастрофы могут привести к потере связи, что может привести к невозможности получения доступа к медицинской информации.</a:t>
            </a:r>
          </a:p>
          <a:p>
            <a:pPr indent="323850" algn="just">
              <a:spcAft>
                <a:spcPts val="0"/>
              </a:spcAft>
            </a:pPr>
            <a:endParaRPr lang="ru-RU" sz="24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B568D1-45B5-4CE7-A433-0338108B4310}"/>
              </a:ext>
            </a:extLst>
          </p:cNvPr>
          <p:cNvSpPr txBox="1"/>
          <p:nvPr/>
        </p:nvSpPr>
        <p:spPr>
          <a:xfrm>
            <a:off x="88404" y="64265"/>
            <a:ext cx="115148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	Искусственные</a:t>
            </a:r>
            <a:r>
              <a:rPr lang="ru-RU" sz="2400" dirty="0" smtClean="0"/>
              <a:t> </a:t>
            </a:r>
            <a:r>
              <a:rPr lang="ru-RU" sz="2400" dirty="0"/>
              <a:t>угрозы - это угрозы, которые создаются или порождаются человеком, а не природой. Вот несколько примеров искусственных угроз, которые могут повлиять на информационную безопасность больниц: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Кибератаки</a:t>
            </a:r>
            <a:r>
              <a:rPr lang="ru-RU" sz="2400" dirty="0" smtClean="0"/>
              <a:t>: злоумышленники могут использовать различные методы, такие как </a:t>
            </a:r>
            <a:r>
              <a:rPr lang="ru-RU" sz="2400" dirty="0" err="1" smtClean="0"/>
              <a:t>фишинг</a:t>
            </a:r>
            <a:r>
              <a:rPr lang="ru-RU" sz="2400" dirty="0" smtClean="0"/>
              <a:t>, вирусы и взломы, чтобы получить несанкционированный доступ к медицинской информации </a:t>
            </a:r>
            <a:r>
              <a:rPr lang="ru-RU" sz="2400" dirty="0"/>
              <a:t>и использовать её для мошенничества или кражи личных данных.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Внутренние угрозы: сотрудники больницы могут неумышленно или преднамеренно нарушать </a:t>
            </a:r>
            <a:r>
              <a:rPr lang="ru-RU" sz="2400" dirty="0" smtClean="0"/>
              <a:t>политику </a:t>
            </a:r>
            <a:r>
              <a:rPr lang="ru-RU" sz="2400" dirty="0"/>
              <a:t>безопасности, например, раскрывать конфиденциальную информацию или создавать уязвимости в системе.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Угрозы физической безопасности: кража или утеря медицинских устройств, на которых хранится конфиденциальная информация, или несанкционированный доступ к ним.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Социальная инженерия: злоумышленники могут использовать обман и манипуляцию, чтобы убедить сотрудников или пациентов раскрыть свою конфиденциальную информацию или предоставить доступ к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864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455</Words>
  <Application>Microsoft Office PowerPoint</Application>
  <PresentationFormat>Широкоэкранный</PresentationFormat>
  <Paragraphs>121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2023-03-13T22:19:59Z</dcterms:created>
  <dcterms:modified xsi:type="dcterms:W3CDTF">2023-03-21T07:51:10Z</dcterms:modified>
</cp:coreProperties>
</file>