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60" r:id="rId7"/>
    <p:sldId id="258" r:id="rId8"/>
    <p:sldId id="261" r:id="rId9"/>
    <p:sldId id="262" r:id="rId10"/>
    <p:sldId id="283" r:id="rId11"/>
    <p:sldId id="264" r:id="rId12"/>
    <p:sldId id="266" r:id="rId13"/>
    <p:sldId id="284" r:id="rId14"/>
    <p:sldId id="28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55" autoAdjust="0"/>
  </p:normalViewPr>
  <p:slideViewPr>
    <p:cSldViewPr snapToGrid="0">
      <p:cViewPr varScale="1">
        <p:scale>
          <a:sx n="88" d="100"/>
          <a:sy n="88" d="100"/>
        </p:scale>
        <p:origin x="255" y="5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650123" y="1376856"/>
            <a:ext cx="10279117" cy="1324304"/>
          </a:xfrm>
        </p:spPr>
        <p:txBody>
          <a:bodyPr/>
          <a:lstStyle/>
          <a:p>
            <a:r>
              <a:rPr lang="en-US" dirty="0"/>
              <a:t>KEYLOGGER IN PYTHON </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3721608"/>
            <a:ext cx="9283367" cy="2069592"/>
          </a:xfrm>
        </p:spPr>
        <p:txBody>
          <a:bodyPr>
            <a:normAutofit lnSpcReduction="10000"/>
          </a:bodyPr>
          <a:lstStyle/>
          <a:p>
            <a:pPr marL="0" indent="0">
              <a:buNone/>
            </a:pPr>
            <a:r>
              <a:rPr lang="en-US" sz="2400" b="1" dirty="0">
                <a:solidFill>
                  <a:schemeClr val="accent4">
                    <a:lumMod val="60000"/>
                    <a:lumOff val="40000"/>
                  </a:schemeClr>
                </a:solidFill>
                <a:latin typeface="Arial" panose="020B0604020202020204" pitchFamily="34" charset="0"/>
              </a:rPr>
              <a:t>PRESENTED BY:</a:t>
            </a:r>
          </a:p>
          <a:p>
            <a:pPr marL="0" indent="0" algn="ctr">
              <a:buNone/>
            </a:pPr>
            <a:r>
              <a:rPr lang="en-US" sz="2400" b="1" dirty="0">
                <a:solidFill>
                  <a:schemeClr val="accent4">
                    <a:lumMod val="60000"/>
                    <a:lumOff val="40000"/>
                  </a:schemeClr>
                </a:solidFill>
                <a:latin typeface="Arial" panose="020B0604020202020204" pitchFamily="34" charset="0"/>
              </a:rPr>
              <a:t>           SHEIK SOHAIL AHAMED N</a:t>
            </a:r>
          </a:p>
          <a:p>
            <a:pPr marL="0" indent="0" algn="ctr">
              <a:buNone/>
            </a:pPr>
            <a:r>
              <a:rPr lang="en-US" sz="2400" b="1" dirty="0">
                <a:solidFill>
                  <a:schemeClr val="accent4">
                    <a:lumMod val="60000"/>
                    <a:lumOff val="40000"/>
                  </a:schemeClr>
                </a:solidFill>
                <a:latin typeface="Arial" panose="020B0604020202020204" pitchFamily="34" charset="0"/>
              </a:rPr>
              <a:t>            INFORMATION TECHNOLOGY</a:t>
            </a:r>
          </a:p>
          <a:p>
            <a:pPr marL="0" indent="0" algn="ctr">
              <a:buNone/>
            </a:pPr>
            <a:r>
              <a:rPr lang="en-US" sz="2400" b="1" dirty="0">
                <a:solidFill>
                  <a:schemeClr val="accent4">
                    <a:lumMod val="60000"/>
                    <a:lumOff val="40000"/>
                  </a:schemeClr>
                </a:solidFill>
                <a:latin typeface="Arial" panose="020B0604020202020204" pitchFamily="34" charset="0"/>
              </a:rPr>
              <a:t>      ANJALAI AMMAL MAHALINGAM ENGINEERING                 COLLEGE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41300" y="555164"/>
            <a:ext cx="11214100" cy="535531"/>
          </a:xfrm>
        </p:spPr>
        <p:txBody>
          <a:bodyPr/>
          <a:lstStyle/>
          <a:p>
            <a:r>
              <a:rPr lang="en-IN" b="1" i="0" u="none" strike="noStrike" dirty="0">
                <a:effectLst/>
                <a:latin typeface="Arial" panose="020B0604020202020204" pitchFamily="34" charset="0"/>
              </a:rPr>
              <a:t>FUTURE SCOPE</a:t>
            </a:r>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4" name="TextBox 3">
            <a:extLst>
              <a:ext uri="{FF2B5EF4-FFF2-40B4-BE49-F238E27FC236}">
                <a16:creationId xmlns:a16="http://schemas.microsoft.com/office/drawing/2014/main" id="{FD43CA51-E4EC-1566-F035-B7E9D17328DE}"/>
              </a:ext>
            </a:extLst>
          </p:cNvPr>
          <p:cNvSpPr txBox="1"/>
          <p:nvPr/>
        </p:nvSpPr>
        <p:spPr>
          <a:xfrm>
            <a:off x="185057" y="1431471"/>
            <a:ext cx="12006943" cy="1785104"/>
          </a:xfrm>
          <a:prstGeom prst="rect">
            <a:avLst/>
          </a:prstGeom>
          <a:noFill/>
        </p:spPr>
        <p:txBody>
          <a:bodyPr wrap="square">
            <a:spAutoFit/>
          </a:bodyPr>
          <a:lstStyle/>
          <a:p>
            <a:pPr rtl="0">
              <a:spcBef>
                <a:spcPts val="0"/>
              </a:spcBef>
              <a:spcAft>
                <a:spcPts val="0"/>
              </a:spcAft>
            </a:pPr>
            <a:r>
              <a:rPr lang="en-US" sz="2000" b="1" i="0" u="none" strike="noStrike" dirty="0">
                <a:solidFill>
                  <a:schemeClr val="bg1"/>
                </a:solidFill>
                <a:effectLst/>
                <a:latin typeface="Arial" panose="020B0604020202020204" pitchFamily="34" charset="0"/>
              </a:rPr>
              <a:t>Security and Troubleshooting</a:t>
            </a:r>
            <a:r>
              <a:rPr lang="en-US" sz="2000" b="0" i="0" u="none" strike="noStrike" dirty="0">
                <a:solidFill>
                  <a:schemeClr val="bg1"/>
                </a:solidFill>
                <a:effectLst/>
                <a:latin typeface="Arial" panose="020B0604020202020204" pitchFamily="34" charset="0"/>
              </a:rPr>
              <a:t>:</a:t>
            </a:r>
            <a:endParaRPr lang="en-US" b="0" dirty="0">
              <a:solidFill>
                <a:schemeClr val="bg1"/>
              </a:solidFill>
              <a:effectLst/>
            </a:endParaRPr>
          </a:p>
          <a:p>
            <a:pPr marL="285750" indent="-285750" rtl="0" fontAlgn="base">
              <a:spcBef>
                <a:spcPts val="0"/>
              </a:spcBef>
              <a:spcAft>
                <a:spcPts val="0"/>
              </a:spcAft>
              <a:buFont typeface="Wingdings" panose="05000000000000000000" pitchFamily="2" charset="2"/>
              <a:buChar char="v"/>
            </a:pPr>
            <a:r>
              <a:rPr lang="en-US" sz="1800" b="1" i="0" u="none" strike="noStrike" dirty="0">
                <a:solidFill>
                  <a:schemeClr val="bg1"/>
                </a:solidFill>
                <a:effectLst/>
                <a:latin typeface="Calibri" panose="020F0502020204030204" pitchFamily="34" charset="0"/>
              </a:rPr>
              <a:t> </a:t>
            </a:r>
            <a:r>
              <a:rPr lang="en-US" sz="1800" b="1" i="0" u="none" strike="noStrike" dirty="0">
                <a:solidFill>
                  <a:schemeClr val="bg1"/>
                </a:solidFill>
                <a:effectLst/>
                <a:latin typeface="Arial" panose="020B0604020202020204" pitchFamily="34" charset="0"/>
              </a:rPr>
              <a:t>Key loggers can continue to play a crucial role in troubleshooting technical problems with computers and business networks. They help identify issues related to keyboard input, system behavior, and software conflicts. Key loggers can be integrated into security systems to detect unauthorized access attempts or suspicious activities. By monitoring keystrokes, they can raise alerts when unusual patterns are detected</a:t>
            </a:r>
            <a:r>
              <a:rPr lang="en-US" sz="1800" b="0" i="0" u="none" strike="noStrike" dirty="0">
                <a:solidFill>
                  <a:schemeClr val="bg1"/>
                </a:solidFill>
                <a:effectLst/>
                <a:latin typeface="Arial" panose="020B0604020202020204" pitchFamily="34" charset="0"/>
              </a:rPr>
              <a:t>.</a:t>
            </a:r>
            <a:endParaRPr lang="en-US" sz="1800" b="1" i="0" u="none" strike="noStrike" dirty="0">
              <a:solidFill>
                <a:schemeClr val="bg1"/>
              </a:solidFill>
              <a:effectLst/>
              <a:latin typeface="Noto Sans Symbols"/>
            </a:endParaRPr>
          </a:p>
        </p:txBody>
      </p:sp>
      <p:sp>
        <p:nvSpPr>
          <p:cNvPr id="8" name="TextBox 7">
            <a:extLst>
              <a:ext uri="{FF2B5EF4-FFF2-40B4-BE49-F238E27FC236}">
                <a16:creationId xmlns:a16="http://schemas.microsoft.com/office/drawing/2014/main" id="{6ACB2D0D-343C-5E3D-4E09-B504F3788453}"/>
              </a:ext>
            </a:extLst>
          </p:cNvPr>
          <p:cNvSpPr txBox="1"/>
          <p:nvPr/>
        </p:nvSpPr>
        <p:spPr>
          <a:xfrm>
            <a:off x="185057" y="3216575"/>
            <a:ext cx="11950699" cy="3200876"/>
          </a:xfrm>
          <a:prstGeom prst="rect">
            <a:avLst/>
          </a:prstGeom>
          <a:noFill/>
        </p:spPr>
        <p:txBody>
          <a:bodyPr wrap="square">
            <a:spAutoFit/>
          </a:bodyPr>
          <a:lstStyle/>
          <a:p>
            <a:pPr rtl="0">
              <a:spcBef>
                <a:spcPts val="0"/>
              </a:spcBef>
              <a:spcAft>
                <a:spcPts val="0"/>
              </a:spcAft>
            </a:pPr>
            <a:r>
              <a:rPr lang="en-US" sz="2000" b="1" i="0" u="none" strike="noStrike" dirty="0">
                <a:solidFill>
                  <a:schemeClr val="bg1"/>
                </a:solidFill>
                <a:effectLst/>
                <a:latin typeface="Arial" panose="020B0604020202020204" pitchFamily="34" charset="0"/>
              </a:rPr>
              <a:t>User Monitoring and Productivity:</a:t>
            </a:r>
            <a:endParaRPr lang="en-US" b="0" dirty="0">
              <a:solidFill>
                <a:schemeClr val="bg1"/>
              </a:solidFill>
              <a:effectLst/>
            </a:endParaRPr>
          </a:p>
          <a:p>
            <a:pPr marL="285750" indent="-285750" rtl="0" fontAlgn="base">
              <a:spcBef>
                <a:spcPts val="0"/>
              </a:spcBef>
              <a:spcAft>
                <a:spcPts val="0"/>
              </a:spcAft>
              <a:buFont typeface="Wingdings" panose="05000000000000000000" pitchFamily="2" charset="2"/>
              <a:buChar char="v"/>
            </a:pPr>
            <a:r>
              <a:rPr lang="en-US" sz="1800" b="1" i="0" u="none" strike="noStrike" dirty="0">
                <a:solidFill>
                  <a:schemeClr val="bg1"/>
                </a:solidFill>
                <a:effectLst/>
                <a:latin typeface="Arial" panose="020B0604020202020204" pitchFamily="34" charset="0"/>
              </a:rPr>
              <a:t>Organizations can use key loggers to monitor employee productivity, track work-related activities, and ensure compliance with company policies.</a:t>
            </a:r>
            <a:endParaRPr lang="en-US" sz="1800" b="1" i="0" u="none" strike="noStrike" dirty="0">
              <a:solidFill>
                <a:schemeClr val="bg1"/>
              </a:solidFill>
              <a:effectLst/>
              <a:latin typeface="Noto Sans Symbols"/>
            </a:endParaRPr>
          </a:p>
          <a:p>
            <a:pPr marL="285750" indent="-285750" rtl="0" fontAlgn="base">
              <a:spcBef>
                <a:spcPts val="0"/>
              </a:spcBef>
              <a:spcAft>
                <a:spcPts val="0"/>
              </a:spcAft>
              <a:buFont typeface="Wingdings" panose="05000000000000000000" pitchFamily="2" charset="2"/>
              <a:buChar char="v"/>
            </a:pPr>
            <a:r>
              <a:rPr lang="en-US" sz="1800" b="1" i="0" u="none" strike="noStrike" dirty="0">
                <a:solidFill>
                  <a:schemeClr val="bg1"/>
                </a:solidFill>
                <a:effectLst/>
                <a:latin typeface="Arial" panose="020B0604020202020204" pitchFamily="34" charset="0"/>
              </a:rPr>
              <a:t> Key loggers can help parents keep an eye on their children’s online activities, ensuring their safety and responsible internet usage.</a:t>
            </a:r>
          </a:p>
          <a:p>
            <a:pPr marL="285750" indent="-285750" rtl="0" fontAlgn="base">
              <a:spcBef>
                <a:spcPts val="0"/>
              </a:spcBef>
              <a:spcAft>
                <a:spcPts val="0"/>
              </a:spcAft>
              <a:buFont typeface="Wingdings" panose="05000000000000000000" pitchFamily="2" charset="2"/>
              <a:buChar char="v"/>
            </a:pPr>
            <a:endParaRPr lang="en-US" sz="1800" b="1" i="0" u="none" strike="noStrike" dirty="0">
              <a:solidFill>
                <a:schemeClr val="bg1"/>
              </a:solidFill>
              <a:effectLst/>
              <a:latin typeface="Noto Sans Symbols"/>
            </a:endParaRPr>
          </a:p>
          <a:p>
            <a:pPr rtl="0">
              <a:spcBef>
                <a:spcPts val="0"/>
              </a:spcBef>
              <a:spcAft>
                <a:spcPts val="0"/>
              </a:spcAft>
            </a:pPr>
            <a:r>
              <a:rPr lang="en-US" sz="2000" b="1" i="0" u="none" strike="noStrike" dirty="0">
                <a:solidFill>
                  <a:schemeClr val="bg1"/>
                </a:solidFill>
                <a:effectLst/>
                <a:latin typeface="Arial" panose="020B0604020202020204" pitchFamily="34" charset="0"/>
              </a:rPr>
              <a:t>Cross-Platform Key loggers: </a:t>
            </a:r>
            <a:endParaRPr lang="en-US" b="0" dirty="0">
              <a:solidFill>
                <a:schemeClr val="bg1"/>
              </a:solidFill>
              <a:effectLst/>
            </a:endParaRPr>
          </a:p>
          <a:p>
            <a:pPr marL="285750" indent="-285750" rtl="0" fontAlgn="base">
              <a:spcBef>
                <a:spcPts val="0"/>
              </a:spcBef>
              <a:spcAft>
                <a:spcPts val="0"/>
              </a:spcAft>
              <a:buFont typeface="Wingdings" panose="05000000000000000000" pitchFamily="2" charset="2"/>
              <a:buChar char="v"/>
            </a:pPr>
            <a:r>
              <a:rPr lang="en-US" sz="1800" b="1" i="0" u="none" strike="noStrike" dirty="0">
                <a:solidFill>
                  <a:schemeClr val="bg1"/>
                </a:solidFill>
                <a:effectLst/>
                <a:latin typeface="Arial" panose="020B0604020202020204" pitchFamily="34" charset="0"/>
              </a:rPr>
              <a:t>Extend key loggers to work on multiple operating systems (Windows, Linux, macOS, Android, iOS).</a:t>
            </a:r>
            <a:endParaRPr lang="en-US" sz="1800" b="1" i="0" u="none" strike="noStrike" dirty="0">
              <a:solidFill>
                <a:schemeClr val="bg1"/>
              </a:solidFill>
              <a:effectLst/>
              <a:latin typeface="Noto Sans Symbols"/>
            </a:endParaRPr>
          </a:p>
          <a:p>
            <a:pPr marL="285750" indent="-285750" rtl="0" fontAlgn="base">
              <a:spcBef>
                <a:spcPts val="0"/>
              </a:spcBef>
              <a:spcAft>
                <a:spcPts val="0"/>
              </a:spcAft>
              <a:buFont typeface="Wingdings" panose="05000000000000000000" pitchFamily="2" charset="2"/>
              <a:buChar char="v"/>
            </a:pPr>
            <a:r>
              <a:rPr lang="en-US" sz="1800" b="1" i="0" u="none" strike="noStrike" dirty="0">
                <a:solidFill>
                  <a:schemeClr val="bg1"/>
                </a:solidFill>
                <a:effectLst/>
                <a:latin typeface="Arial" panose="020B0604020202020204" pitchFamily="34" charset="0"/>
              </a:rPr>
              <a:t>Cloud Integration: Store logs securely in the cloud, allowing remote access and analysis.</a:t>
            </a:r>
            <a:endParaRPr lang="en-US" sz="1800" b="1" i="0" u="none" strike="noStrike" dirty="0">
              <a:solidFill>
                <a:schemeClr val="bg1"/>
              </a:solidFill>
              <a:effectLst/>
              <a:latin typeface="Noto Sans Symbols"/>
            </a:endParaRPr>
          </a:p>
          <a:p>
            <a:pPr marL="285750" indent="-285750" rtl="0" fontAlgn="base">
              <a:spcBef>
                <a:spcPts val="0"/>
              </a:spcBef>
              <a:spcAft>
                <a:spcPts val="0"/>
              </a:spcAft>
              <a:buFont typeface="Wingdings" panose="05000000000000000000" pitchFamily="2" charset="2"/>
              <a:buChar char="v"/>
            </a:pPr>
            <a:r>
              <a:rPr lang="en-US" sz="1800" b="1" i="0" u="none" strike="noStrike" dirty="0">
                <a:solidFill>
                  <a:schemeClr val="bg1"/>
                </a:solidFill>
                <a:effectLst/>
                <a:latin typeface="Arial" panose="020B0604020202020204" pitchFamily="34" charset="0"/>
              </a:rPr>
              <a:t>Machine Learning: Implement machine learning algorithms to detect anomalies or predict user behavior based on keystrokes.</a:t>
            </a:r>
            <a:endParaRPr lang="en-US" sz="1800" b="1" i="0" u="none" strike="noStrike" dirty="0">
              <a:solidFill>
                <a:schemeClr val="bg1"/>
              </a:solidFill>
              <a:effectLst/>
              <a:latin typeface="Noto Sans Symbols"/>
            </a:endParaRP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538A29-D98A-4D7F-E1B0-4712EC8217C2}"/>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5" name="TextBox 4">
            <a:extLst>
              <a:ext uri="{FF2B5EF4-FFF2-40B4-BE49-F238E27FC236}">
                <a16:creationId xmlns:a16="http://schemas.microsoft.com/office/drawing/2014/main" id="{18891DE9-7B26-C4D8-6F20-508320C3552B}"/>
              </a:ext>
            </a:extLst>
          </p:cNvPr>
          <p:cNvSpPr txBox="1"/>
          <p:nvPr/>
        </p:nvSpPr>
        <p:spPr>
          <a:xfrm>
            <a:off x="685800" y="566447"/>
            <a:ext cx="6096000" cy="584775"/>
          </a:xfrm>
          <a:prstGeom prst="rect">
            <a:avLst/>
          </a:prstGeom>
          <a:noFill/>
        </p:spPr>
        <p:txBody>
          <a:bodyPr wrap="square">
            <a:spAutoFit/>
          </a:bodyPr>
          <a:lstStyle/>
          <a:p>
            <a:r>
              <a:rPr lang="en-IN" sz="3200" b="1" i="0" u="none" strike="noStrike" dirty="0">
                <a:solidFill>
                  <a:schemeClr val="bg1"/>
                </a:solidFill>
                <a:effectLst/>
                <a:latin typeface="Arial" panose="020B0604020202020204" pitchFamily="34" charset="0"/>
              </a:rPr>
              <a:t>REFERENCES</a:t>
            </a:r>
            <a:endParaRPr lang="en-IN" sz="3200" dirty="0">
              <a:solidFill>
                <a:schemeClr val="bg1"/>
              </a:solidFill>
            </a:endParaRPr>
          </a:p>
        </p:txBody>
      </p:sp>
      <p:sp>
        <p:nvSpPr>
          <p:cNvPr id="7" name="TextBox 6">
            <a:extLst>
              <a:ext uri="{FF2B5EF4-FFF2-40B4-BE49-F238E27FC236}">
                <a16:creationId xmlns:a16="http://schemas.microsoft.com/office/drawing/2014/main" id="{8F66E640-3580-AD1A-09A9-779F124923EF}"/>
              </a:ext>
            </a:extLst>
          </p:cNvPr>
          <p:cNvSpPr txBox="1"/>
          <p:nvPr/>
        </p:nvSpPr>
        <p:spPr>
          <a:xfrm>
            <a:off x="560614" y="1562099"/>
            <a:ext cx="11049000" cy="4832092"/>
          </a:xfrm>
          <a:prstGeom prst="rect">
            <a:avLst/>
          </a:prstGeom>
          <a:noFill/>
        </p:spPr>
        <p:txBody>
          <a:bodyPr wrap="square">
            <a:spAutoFit/>
          </a:bodyPr>
          <a:lstStyle/>
          <a:p>
            <a:pPr marL="457200" indent="-457200" rtl="0" fontAlgn="base">
              <a:spcBef>
                <a:spcPts val="0"/>
              </a:spcBef>
              <a:spcAft>
                <a:spcPts val="0"/>
              </a:spcAft>
              <a:buFont typeface="Wingdings" panose="05000000000000000000" pitchFamily="2" charset="2"/>
              <a:buChar char="Ø"/>
            </a:pPr>
            <a:r>
              <a:rPr lang="en-IN" sz="2800" b="1" i="0" u="none" strike="noStrike" dirty="0" err="1">
                <a:solidFill>
                  <a:schemeClr val="bg1"/>
                </a:solidFill>
                <a:effectLst/>
                <a:latin typeface="Arial" panose="020B0604020202020204" pitchFamily="34" charset="0"/>
              </a:rPr>
              <a:t>GeeksforGeeks</a:t>
            </a:r>
            <a:r>
              <a:rPr lang="en-IN" sz="2800" b="1" i="0" u="none" strike="noStrike" dirty="0">
                <a:solidFill>
                  <a:schemeClr val="bg1"/>
                </a:solidFill>
                <a:effectLst/>
                <a:latin typeface="Arial" panose="020B0604020202020204" pitchFamily="34" charset="0"/>
              </a:rPr>
              <a:t> provides a detailed tutorial on creating a keylogger using Python. It covers capturing keystrokes, saving logs, and handling security considerations.</a:t>
            </a:r>
          </a:p>
          <a:p>
            <a:pPr marL="457200" indent="-457200" rtl="0" fontAlgn="base">
              <a:spcBef>
                <a:spcPts val="0"/>
              </a:spcBef>
              <a:spcAft>
                <a:spcPts val="0"/>
              </a:spcAft>
              <a:buFont typeface="Wingdings" panose="05000000000000000000" pitchFamily="2" charset="2"/>
              <a:buChar char="Ø"/>
            </a:pPr>
            <a:endParaRPr lang="en-IN" sz="2800" b="1" i="0" u="none" strike="noStrike" dirty="0">
              <a:solidFill>
                <a:schemeClr val="bg1"/>
              </a:solidFill>
              <a:effectLst/>
              <a:latin typeface="Noto Sans Symbols"/>
            </a:endParaRPr>
          </a:p>
          <a:p>
            <a:pPr marL="457200" indent="-457200" rtl="0" fontAlgn="base">
              <a:spcBef>
                <a:spcPts val="0"/>
              </a:spcBef>
              <a:spcAft>
                <a:spcPts val="0"/>
              </a:spcAft>
              <a:buFont typeface="Wingdings" panose="05000000000000000000" pitchFamily="2" charset="2"/>
              <a:buChar char="Ø"/>
            </a:pPr>
            <a:r>
              <a:rPr lang="en-IN" sz="2800" b="1" i="0" u="none" strike="noStrike" dirty="0">
                <a:solidFill>
                  <a:schemeClr val="bg1"/>
                </a:solidFill>
                <a:effectLst/>
                <a:latin typeface="Arial" panose="020B0604020202020204" pitchFamily="34" charset="0"/>
              </a:rPr>
              <a:t>Design a Key logger in Python – </a:t>
            </a:r>
            <a:r>
              <a:rPr lang="en-IN" sz="2800" b="1" i="0" u="none" strike="noStrike" dirty="0" err="1">
                <a:solidFill>
                  <a:schemeClr val="bg1"/>
                </a:solidFill>
                <a:effectLst/>
                <a:latin typeface="Arial" panose="020B0604020202020204" pitchFamily="34" charset="0"/>
              </a:rPr>
              <a:t>GeeksforGeeks</a:t>
            </a:r>
            <a:r>
              <a:rPr lang="en-IN" sz="2800" b="1" i="0" u="none" strike="noStrike" dirty="0">
                <a:solidFill>
                  <a:schemeClr val="bg1"/>
                </a:solidFill>
                <a:effectLst/>
                <a:latin typeface="Arial" panose="020B0604020202020204" pitchFamily="34" charset="0"/>
              </a:rPr>
              <a:t>.</a:t>
            </a:r>
          </a:p>
          <a:p>
            <a:pPr marL="457200" indent="-457200" rtl="0" fontAlgn="base">
              <a:spcBef>
                <a:spcPts val="0"/>
              </a:spcBef>
              <a:spcAft>
                <a:spcPts val="0"/>
              </a:spcAft>
              <a:buFont typeface="Wingdings" panose="05000000000000000000" pitchFamily="2" charset="2"/>
              <a:buChar char="Ø"/>
            </a:pPr>
            <a:endParaRPr lang="en-IN" sz="2800" b="1" i="0" u="none" strike="noStrike" dirty="0">
              <a:solidFill>
                <a:schemeClr val="bg1"/>
              </a:solidFill>
              <a:effectLst/>
              <a:latin typeface="Noto Sans Symbols"/>
            </a:endParaRPr>
          </a:p>
          <a:p>
            <a:pPr marL="457200" indent="-457200" rtl="0" fontAlgn="base">
              <a:spcBef>
                <a:spcPts val="0"/>
              </a:spcBef>
              <a:spcAft>
                <a:spcPts val="0"/>
              </a:spcAft>
              <a:buFont typeface="Wingdings" panose="05000000000000000000" pitchFamily="2" charset="2"/>
              <a:buChar char="Ø"/>
            </a:pPr>
            <a:r>
              <a:rPr lang="en-IN" sz="2800" b="1" i="0" u="none" strike="noStrike" dirty="0">
                <a:solidFill>
                  <a:schemeClr val="bg1"/>
                </a:solidFill>
                <a:effectLst/>
                <a:latin typeface="Arial" panose="020B0604020202020204" pitchFamily="34" charset="0"/>
              </a:rPr>
              <a:t>Wikipedia’s article on keystroke logging provides an overview of keyloggers, their history, and various applications.</a:t>
            </a:r>
          </a:p>
          <a:p>
            <a:pPr marL="457200" indent="-457200" rtl="0" fontAlgn="base">
              <a:spcBef>
                <a:spcPts val="0"/>
              </a:spcBef>
              <a:spcAft>
                <a:spcPts val="0"/>
              </a:spcAft>
              <a:buFont typeface="Wingdings" panose="05000000000000000000" pitchFamily="2" charset="2"/>
              <a:buChar char="Ø"/>
            </a:pPr>
            <a:endParaRPr lang="en-IN" sz="2800" b="1" i="0" u="none" strike="noStrike" dirty="0">
              <a:solidFill>
                <a:schemeClr val="bg1"/>
              </a:solidFill>
              <a:effectLst/>
              <a:latin typeface="Noto Sans Symbols"/>
            </a:endParaRPr>
          </a:p>
          <a:p>
            <a:pPr marL="457200" indent="-457200" rtl="0" fontAlgn="base">
              <a:spcBef>
                <a:spcPts val="0"/>
              </a:spcBef>
              <a:spcAft>
                <a:spcPts val="0"/>
              </a:spcAft>
              <a:buFont typeface="Wingdings" panose="05000000000000000000" pitchFamily="2" charset="2"/>
              <a:buChar char="Ø"/>
            </a:pPr>
            <a:r>
              <a:rPr lang="en-IN" sz="2800" b="1" i="0" u="none" strike="noStrike" dirty="0">
                <a:solidFill>
                  <a:schemeClr val="bg1"/>
                </a:solidFill>
                <a:effectLst/>
                <a:latin typeface="Arial" panose="020B0604020202020204" pitchFamily="34" charset="0"/>
              </a:rPr>
              <a:t>Keystroke Logging – Wikipedia</a:t>
            </a:r>
            <a:endParaRPr lang="en-IN" sz="2800" b="1" i="0" u="none" strike="noStrike" dirty="0">
              <a:solidFill>
                <a:schemeClr val="bg1"/>
              </a:solidFill>
              <a:effectLst/>
              <a:latin typeface="Noto Sans Symbols"/>
            </a:endParaRPr>
          </a:p>
        </p:txBody>
      </p:sp>
    </p:spTree>
    <p:extLst>
      <p:ext uri="{BB962C8B-B14F-4D97-AF65-F5344CB8AC3E}">
        <p14:creationId xmlns:p14="http://schemas.microsoft.com/office/powerpoint/2010/main" val="159129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17783" y="2807208"/>
            <a:ext cx="9760945" cy="1243584"/>
          </a:xfrm>
        </p:spPr>
        <p:txBody>
          <a:bodyPr/>
          <a:lstStyle/>
          <a:p>
            <a:r>
              <a:rPr lang="en-US" sz="9600" dirty="0">
                <a:latin typeface="Arial Black" panose="020B0A04020102020204" pitchFamily="34" charset="0"/>
              </a:rPr>
              <a:t>Thank You </a:t>
            </a:r>
            <a:endParaRPr lang="en-GB" sz="9600" dirty="0">
              <a:latin typeface="Arial Black" panose="020B0A04020102020204" pitchFamily="34"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33014" y="1079938"/>
            <a:ext cx="7781544" cy="859055"/>
          </a:xfrm>
        </p:spPr>
        <p:txBody>
          <a:bodyPr/>
          <a:lstStyle/>
          <a:p>
            <a:r>
              <a:rPr lang="en-US"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94912" y="2337499"/>
            <a:ext cx="7119646" cy="3800541"/>
          </a:xfrm>
        </p:spPr>
        <p:txBody>
          <a:bodyPr>
            <a:normAutofit/>
          </a:bodyPr>
          <a:lstStyle/>
          <a:p>
            <a:r>
              <a:rPr lang="en-US" dirty="0"/>
              <a:t>• </a:t>
            </a:r>
            <a:r>
              <a:rPr lang="en-US" sz="2400" dirty="0">
                <a:latin typeface="Arial" panose="020B0604020202020204" pitchFamily="34" charset="0"/>
              </a:rPr>
              <a:t>Problem Statement</a:t>
            </a:r>
          </a:p>
          <a:p>
            <a:r>
              <a:rPr lang="en-US" sz="2400" dirty="0">
                <a:latin typeface="Arial" panose="020B0604020202020204" pitchFamily="34" charset="0"/>
              </a:rPr>
              <a:t>• Proposed System/Solution </a:t>
            </a:r>
          </a:p>
          <a:p>
            <a:r>
              <a:rPr lang="en-US" sz="2400" dirty="0">
                <a:latin typeface="Arial" panose="020B0604020202020204" pitchFamily="34" charset="0"/>
              </a:rPr>
              <a:t>• System Development Approach </a:t>
            </a:r>
          </a:p>
          <a:p>
            <a:r>
              <a:rPr lang="en-US" sz="2400" dirty="0">
                <a:latin typeface="Arial" panose="020B0604020202020204" pitchFamily="34" charset="0"/>
              </a:rPr>
              <a:t>• Algorithm &amp; Deployment </a:t>
            </a:r>
          </a:p>
          <a:p>
            <a:r>
              <a:rPr lang="en-US" sz="2400" dirty="0">
                <a:latin typeface="Arial" panose="020B0604020202020204" pitchFamily="34" charset="0"/>
              </a:rPr>
              <a:t>• Result (Output Image) </a:t>
            </a:r>
          </a:p>
          <a:p>
            <a:r>
              <a:rPr lang="en-US" sz="2400" dirty="0">
                <a:latin typeface="Arial" panose="020B0604020202020204" pitchFamily="34" charset="0"/>
              </a:rPr>
              <a:t>• Conclusion </a:t>
            </a:r>
          </a:p>
          <a:p>
            <a:r>
              <a:rPr lang="en-US" sz="2400" dirty="0">
                <a:latin typeface="Arial" panose="020B0604020202020204" pitchFamily="34" charset="0"/>
              </a:rPr>
              <a:t>• Future Scope </a:t>
            </a:r>
          </a:p>
          <a:p>
            <a:r>
              <a:rPr lang="en-US" sz="2400" dirty="0">
                <a:latin typeface="Arial" panose="020B0604020202020204" pitchFamily="34" charset="0"/>
              </a:rPr>
              <a:t>• References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99393" y="281152"/>
            <a:ext cx="8130172" cy="859055"/>
          </a:xfrm>
        </p:spPr>
        <p:txBody>
          <a:bodyPr/>
          <a:lstStyle/>
          <a:p>
            <a:r>
              <a:rPr lang="en-US"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37510" y="1545021"/>
            <a:ext cx="10592641" cy="2974427"/>
          </a:xfrm>
        </p:spPr>
        <p:txBody>
          <a:bodyPr>
            <a:noAutofit/>
          </a:bodyPr>
          <a:lstStyle/>
          <a:p>
            <a:pPr marL="342900" indent="-342900">
              <a:buFont typeface="Wingdings" panose="05000000000000000000" pitchFamily="2" charset="2"/>
              <a:buChar char="ü"/>
            </a:pPr>
            <a:r>
              <a:rPr lang="en-US" sz="2800" dirty="0"/>
              <a:t>Develop a key logger application in Python that captures keystrokes from the keyboard input of a user and records them into a log file. The key logger should run in the background without the user's explicit knowledge. It should be able to capture keystrokes from any application or window the user interacts with.</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064610" y="90980"/>
            <a:ext cx="4600466" cy="535531"/>
          </a:xfrm>
        </p:spPr>
        <p:txBody>
          <a:bodyPr/>
          <a:lstStyle/>
          <a:p>
            <a:r>
              <a:rPr lang="en-US" dirty="0"/>
              <a:t>PROPOSED SOLUTION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68167" y="626510"/>
            <a:ext cx="11939750" cy="6053689"/>
          </a:xfrm>
        </p:spPr>
        <p:txBody>
          <a:bodyPr/>
          <a:lstStyle/>
          <a:p>
            <a:pPr>
              <a:buFont typeface="Wingdings" panose="05000000000000000000" pitchFamily="2" charset="2"/>
              <a:buChar char="Ø"/>
            </a:pPr>
            <a:r>
              <a:rPr lang="en-US" b="1" dirty="0"/>
              <a:t>Proposed Solution for Key logger in Python</a:t>
            </a:r>
            <a:r>
              <a:rPr lang="en-US" dirty="0"/>
              <a:t>: </a:t>
            </a:r>
          </a:p>
          <a:p>
            <a:pPr>
              <a:buFont typeface="Wingdings" panose="05000000000000000000" pitchFamily="2" charset="2"/>
              <a:buChar char="Ø"/>
            </a:pPr>
            <a:r>
              <a:rPr lang="en-US" b="1" dirty="0"/>
              <a:t>Platform Compatibility</a:t>
            </a:r>
            <a:r>
              <a:rPr lang="en-US" dirty="0"/>
              <a:t>: Ensure the key logger is compatible with both Windows and Linux operating systems. You may need to use platform-specific libraries or APIs to achieve this.</a:t>
            </a:r>
          </a:p>
          <a:p>
            <a:pPr>
              <a:buFont typeface="Wingdings" panose="05000000000000000000" pitchFamily="2" charset="2"/>
              <a:buChar char="Ø"/>
            </a:pPr>
            <a:r>
              <a:rPr lang="en-US" dirty="0"/>
              <a:t> </a:t>
            </a:r>
            <a:r>
              <a:rPr lang="en-US" b="1" dirty="0"/>
              <a:t>Keystroke Capturing</a:t>
            </a:r>
            <a:r>
              <a:rPr lang="en-US" dirty="0"/>
              <a:t>: Utilize libraries such as </a:t>
            </a:r>
            <a:r>
              <a:rPr lang="en-US" dirty="0" err="1"/>
              <a:t>pynput</a:t>
            </a:r>
            <a:r>
              <a:rPr lang="en-US" dirty="0"/>
              <a:t> to capture keystrokes from the keyboard input. This library allows you to monitor and control input devices such as keyboards and mice.</a:t>
            </a:r>
          </a:p>
          <a:p>
            <a:pPr>
              <a:buFont typeface="Wingdings" panose="05000000000000000000" pitchFamily="2" charset="2"/>
              <a:buChar char="Ø"/>
            </a:pPr>
            <a:r>
              <a:rPr lang="en-US" dirty="0"/>
              <a:t> </a:t>
            </a:r>
            <a:r>
              <a:rPr lang="en-US" b="1" dirty="0"/>
              <a:t>Logging</a:t>
            </a:r>
            <a:r>
              <a:rPr lang="en-US" dirty="0"/>
              <a:t>: Create a log file to store the captured keystrokes. Each keystroke should be accompanied by a timestamp indicating when it occurred. You can use Python's built-in date time module for timestamping. </a:t>
            </a:r>
          </a:p>
          <a:p>
            <a:pPr>
              <a:buFont typeface="Wingdings" panose="05000000000000000000" pitchFamily="2" charset="2"/>
              <a:buChar char="Ø"/>
            </a:pPr>
            <a:r>
              <a:rPr lang="en-US" b="1" dirty="0"/>
              <a:t>Running in Background</a:t>
            </a:r>
            <a:r>
              <a:rPr lang="en-US" dirty="0"/>
              <a:t>: Implement the key logger to run silently in the background without any visible indication to the user. This may involve techniques like running the script as a daemon or using system-level hooks for intercepting keyboard events. </a:t>
            </a:r>
          </a:p>
          <a:p>
            <a:pPr>
              <a:buFont typeface="Wingdings" panose="05000000000000000000" pitchFamily="2" charset="2"/>
              <a:buChar char="Ø"/>
            </a:pPr>
            <a:r>
              <a:rPr lang="en-US" b="1" dirty="0"/>
              <a:t>Stopping the Key logger</a:t>
            </a:r>
            <a:r>
              <a:rPr lang="en-US" dirty="0"/>
              <a:t>: Provide functionality to stop the key logger either by a predefined key combination or by terminating the application. This ensures that the user has control over the keylogging process and can stop it if needed. </a:t>
            </a:r>
          </a:p>
          <a:p>
            <a:pPr>
              <a:buFont typeface="Wingdings" panose="05000000000000000000" pitchFamily="2" charset="2"/>
              <a:buChar char="Ø"/>
            </a:pPr>
            <a:r>
              <a:rPr lang="en-US" b="1" dirty="0"/>
              <a:t>Ethical and Legal Considerations</a:t>
            </a:r>
            <a:r>
              <a:rPr lang="en-US" dirty="0"/>
              <a:t>: Before implementing the key logger, consider the ethical implications and legal consequences associated with monitoring keyboard input without consent. Ensure that the key logger is used responsibly and only for legitimate purposes, such as educational or research purposes, or with explicit consent from authorized individuals. </a:t>
            </a:r>
          </a:p>
          <a:p>
            <a:pPr>
              <a:buFont typeface="Wingdings" panose="05000000000000000000" pitchFamily="2" charset="2"/>
              <a:buChar char="Ø"/>
            </a:pPr>
            <a:r>
              <a:rPr lang="en-US" b="1" dirty="0"/>
              <a:t>Testing and Validation</a:t>
            </a:r>
            <a:r>
              <a:rPr lang="en-US" dirty="0"/>
              <a:t>: Thoroughly test the key logger to ensure it captures keystrokes accurately and operates as intended on both Windows and Linux platforms. Validate the logging functionality and ensure that the log file contains the necessary information with proper timestamping. </a:t>
            </a:r>
          </a:p>
          <a:p>
            <a:pPr>
              <a:buFont typeface="Wingdings" panose="05000000000000000000" pitchFamily="2" charset="2"/>
              <a:buChar char="Ø"/>
            </a:pPr>
            <a:r>
              <a:rPr lang="en-US" b="1" dirty="0"/>
              <a:t>Documentation</a:t>
            </a:r>
            <a:r>
              <a:rPr lang="en-US" dirty="0"/>
              <a:t>: Provide clear documentation explaining how to use the key logger, its features, and any potential risks or ethical considerations. Include instructions on how to install, run, and stop the key logger, as well as guidelines for ethical usage.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a:t>SYSTEM APPROACH</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 Placeholder 9"/>
          <p:cNvSpPr>
            <a:spLocks noGrp="1"/>
          </p:cNvSpPr>
          <p:nvPr>
            <p:ph type="body" sz="quarter" idx="3"/>
          </p:nvPr>
        </p:nvSpPr>
        <p:spPr>
          <a:xfrm>
            <a:off x="630621" y="1681162"/>
            <a:ext cx="11027979" cy="4633913"/>
          </a:xfrm>
        </p:spPr>
        <p:txBody>
          <a:bodyPr>
            <a:normAutofit/>
          </a:bodyPr>
          <a:lstStyle/>
          <a:p>
            <a:pPr algn="l"/>
            <a:r>
              <a:rPr lang="en-US" sz="2400" dirty="0"/>
              <a:t>System Approach for Key logger in Python:</a:t>
            </a:r>
          </a:p>
          <a:p>
            <a:pPr algn="l"/>
            <a:r>
              <a:rPr lang="en-US" sz="2400" dirty="0"/>
              <a:t>• </a:t>
            </a:r>
            <a:r>
              <a:rPr lang="en-US" sz="2400" b="0" dirty="0"/>
              <a:t>Input Capture </a:t>
            </a:r>
          </a:p>
          <a:p>
            <a:pPr algn="l"/>
            <a:r>
              <a:rPr lang="en-US" sz="2400" b="0" dirty="0"/>
              <a:t>• Logging </a:t>
            </a:r>
          </a:p>
          <a:p>
            <a:pPr algn="l"/>
            <a:r>
              <a:rPr lang="en-US" sz="2400" b="0" dirty="0"/>
              <a:t>• Background Execution </a:t>
            </a:r>
          </a:p>
          <a:p>
            <a:pPr algn="l"/>
            <a:r>
              <a:rPr lang="en-US" sz="2400" b="0" dirty="0"/>
              <a:t>• Stop Mechanism </a:t>
            </a:r>
          </a:p>
          <a:p>
            <a:pPr algn="l"/>
            <a:r>
              <a:rPr lang="en-US" sz="2400" b="0" dirty="0"/>
              <a:t>• Cross-Platform Compatibility </a:t>
            </a:r>
          </a:p>
          <a:p>
            <a:pPr algn="l"/>
            <a:r>
              <a:rPr lang="en-US" sz="2400" b="0" dirty="0"/>
              <a:t>• Ethical and Legal Considerations </a:t>
            </a:r>
          </a:p>
          <a:p>
            <a:pPr algn="l"/>
            <a:r>
              <a:rPr lang="en-US" sz="2400" b="0" dirty="0"/>
              <a:t>• Testing and Documentation</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ALGORITHM AND DEPLOYMENT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4" name="TextBox 13"/>
          <p:cNvSpPr txBox="1"/>
          <p:nvPr/>
        </p:nvSpPr>
        <p:spPr>
          <a:xfrm>
            <a:off x="1250731" y="1078456"/>
            <a:ext cx="10001469" cy="5632311"/>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Algorithm for </a:t>
            </a:r>
            <a:r>
              <a:rPr lang="en-US" b="1" dirty="0" err="1">
                <a:solidFill>
                  <a:schemeClr val="bg1"/>
                </a:solidFill>
                <a:latin typeface="Arial" panose="020B0604020202020204" pitchFamily="34" charset="0"/>
                <a:cs typeface="Arial" panose="020B0604020202020204" pitchFamily="34" charset="0"/>
              </a:rPr>
              <a:t>Keylogger</a:t>
            </a:r>
            <a:r>
              <a:rPr lang="en-US" b="1" dirty="0">
                <a:solidFill>
                  <a:schemeClr val="bg1"/>
                </a:solidFill>
                <a:latin typeface="Arial" panose="020B0604020202020204" pitchFamily="34" charset="0"/>
                <a:cs typeface="Arial" panose="020B0604020202020204" pitchFamily="34" charset="0"/>
              </a:rPr>
              <a:t> in Python</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Import necessary libraries such as </a:t>
            </a:r>
            <a:r>
              <a:rPr lang="en-US" dirty="0" err="1">
                <a:solidFill>
                  <a:schemeClr val="bg1"/>
                </a:solidFill>
                <a:latin typeface="Arial" panose="020B0604020202020204" pitchFamily="34" charset="0"/>
                <a:cs typeface="Arial" panose="020B0604020202020204" pitchFamily="34" charset="0"/>
              </a:rPr>
              <a:t>pynput</a:t>
            </a:r>
            <a:r>
              <a:rPr lang="en-US" dirty="0">
                <a:solidFill>
                  <a:schemeClr val="bg1"/>
                </a:solidFill>
                <a:latin typeface="Arial" panose="020B0604020202020204" pitchFamily="34" charset="0"/>
                <a:cs typeface="Arial" panose="020B0604020202020204" pitchFamily="34" charset="0"/>
              </a:rPr>
              <a:t> for capturing keyboard input and </a:t>
            </a:r>
            <a:r>
              <a:rPr lang="en-US" dirty="0" err="1">
                <a:solidFill>
                  <a:schemeClr val="bg1"/>
                </a:solidFill>
                <a:latin typeface="Arial" panose="020B0604020202020204" pitchFamily="34" charset="0"/>
                <a:cs typeface="Arial" panose="020B0604020202020204" pitchFamily="34" charset="0"/>
              </a:rPr>
              <a:t>datetime</a:t>
            </a:r>
            <a:r>
              <a:rPr lang="en-US" dirty="0">
                <a:solidFill>
                  <a:schemeClr val="bg1"/>
                </a:solidFill>
                <a:latin typeface="Arial" panose="020B0604020202020204" pitchFamily="34" charset="0"/>
                <a:cs typeface="Arial" panose="020B0604020202020204" pitchFamily="34" charset="0"/>
              </a:rPr>
              <a:t> for timestamping.</a:t>
            </a:r>
          </a:p>
          <a:p>
            <a:r>
              <a:rPr lang="en-US" dirty="0">
                <a:solidFill>
                  <a:schemeClr val="bg1"/>
                </a:solidFill>
                <a:latin typeface="Arial" panose="020B0604020202020204" pitchFamily="34" charset="0"/>
                <a:cs typeface="Arial" panose="020B0604020202020204" pitchFamily="34" charset="0"/>
              </a:rPr>
              <a:t>• Define a function to log keystrokes along with timestamps.</a:t>
            </a:r>
          </a:p>
          <a:p>
            <a:r>
              <a:rPr lang="en-US" dirty="0">
                <a:solidFill>
                  <a:schemeClr val="bg1"/>
                </a:solidFill>
                <a:latin typeface="Arial" panose="020B0604020202020204" pitchFamily="34" charset="0"/>
                <a:cs typeface="Arial" panose="020B0604020202020204" pitchFamily="34" charset="0"/>
              </a:rPr>
              <a:t>• Create a listener object to monitor keyboard events.</a:t>
            </a:r>
          </a:p>
          <a:p>
            <a:r>
              <a:rPr lang="en-US" dirty="0">
                <a:solidFill>
                  <a:schemeClr val="bg1"/>
                </a:solidFill>
                <a:latin typeface="Arial" panose="020B0604020202020204" pitchFamily="34" charset="0"/>
                <a:cs typeface="Arial" panose="020B0604020202020204" pitchFamily="34" charset="0"/>
              </a:rPr>
              <a:t>• Define callback functions to handle key press and release events.</a:t>
            </a:r>
          </a:p>
          <a:p>
            <a:r>
              <a:rPr lang="en-US" dirty="0">
                <a:solidFill>
                  <a:schemeClr val="bg1"/>
                </a:solidFill>
                <a:latin typeface="Arial" panose="020B0604020202020204" pitchFamily="34" charset="0"/>
                <a:cs typeface="Arial" panose="020B0604020202020204" pitchFamily="34" charset="0"/>
              </a:rPr>
              <a:t>• Capture the pressed key, timestamp it, and append it to the log file.</a:t>
            </a:r>
          </a:p>
          <a:p>
            <a:r>
              <a:rPr lang="en-US" dirty="0">
                <a:solidFill>
                  <a:schemeClr val="bg1"/>
                </a:solidFill>
                <a:latin typeface="Arial" panose="020B0604020202020204" pitchFamily="34" charset="0"/>
                <a:cs typeface="Arial" panose="020B0604020202020204" pitchFamily="34" charset="0"/>
              </a:rPr>
              <a:t>• Implement a mechanism to stop the </a:t>
            </a:r>
            <a:r>
              <a:rPr lang="en-US" dirty="0" err="1">
                <a:solidFill>
                  <a:schemeClr val="bg1"/>
                </a:solidFill>
                <a:latin typeface="Arial" panose="020B0604020202020204" pitchFamily="34" charset="0"/>
                <a:cs typeface="Arial" panose="020B0604020202020204" pitchFamily="34" charset="0"/>
              </a:rPr>
              <a:t>keylogger</a:t>
            </a:r>
            <a:r>
              <a:rPr lang="en-US" dirty="0">
                <a:solidFill>
                  <a:schemeClr val="bg1"/>
                </a:solidFill>
                <a:latin typeface="Arial" panose="020B0604020202020204" pitchFamily="34" charset="0"/>
                <a:cs typeface="Arial" panose="020B0604020202020204" pitchFamily="34" charset="0"/>
              </a:rPr>
              <a:t> (e.g., a specific key combination).</a:t>
            </a:r>
          </a:p>
          <a:p>
            <a:r>
              <a:rPr lang="en-US" dirty="0">
                <a:solidFill>
                  <a:schemeClr val="bg1"/>
                </a:solidFill>
                <a:latin typeface="Arial" panose="020B0604020202020204" pitchFamily="34" charset="0"/>
                <a:cs typeface="Arial" panose="020B0604020202020204" pitchFamily="34" charset="0"/>
              </a:rPr>
              <a:t>• Ensure cross-platform compatibility.</a:t>
            </a:r>
          </a:p>
          <a:p>
            <a:r>
              <a:rPr lang="en-US" dirty="0">
                <a:solidFill>
                  <a:schemeClr val="bg1"/>
                </a:solidFill>
                <a:latin typeface="Arial" panose="020B0604020202020204" pitchFamily="34" charset="0"/>
                <a:cs typeface="Arial" panose="020B0604020202020204" pitchFamily="34" charset="0"/>
              </a:rPr>
              <a:t>• Consider ethical and legal implications.</a:t>
            </a:r>
          </a:p>
          <a:p>
            <a:r>
              <a:rPr lang="en-US" dirty="0">
                <a:solidFill>
                  <a:schemeClr val="bg1"/>
                </a:solidFill>
                <a:latin typeface="Arial" panose="020B0604020202020204" pitchFamily="34" charset="0"/>
                <a:cs typeface="Arial" panose="020B0604020202020204" pitchFamily="34" charset="0"/>
              </a:rPr>
              <a:t>• Test thoroughly.</a:t>
            </a:r>
          </a:p>
          <a:p>
            <a:r>
              <a:rPr lang="en-US" b="1" dirty="0">
                <a:solidFill>
                  <a:schemeClr val="bg1"/>
                </a:solidFill>
                <a:latin typeface="Arial" panose="020B0604020202020204" pitchFamily="34" charset="0"/>
                <a:cs typeface="Arial" panose="020B0604020202020204" pitchFamily="34" charset="0"/>
              </a:rPr>
              <a:t>Deployment</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Write the </a:t>
            </a:r>
            <a:r>
              <a:rPr lang="en-US" dirty="0" err="1">
                <a:solidFill>
                  <a:schemeClr val="bg1"/>
                </a:solidFill>
                <a:latin typeface="Arial" panose="020B0604020202020204" pitchFamily="34" charset="0"/>
                <a:cs typeface="Arial" panose="020B0604020202020204" pitchFamily="34" charset="0"/>
              </a:rPr>
              <a:t>keylogger</a:t>
            </a:r>
            <a:r>
              <a:rPr lang="en-US" dirty="0">
                <a:solidFill>
                  <a:schemeClr val="bg1"/>
                </a:solidFill>
                <a:latin typeface="Arial" panose="020B0604020202020204" pitchFamily="34" charset="0"/>
                <a:cs typeface="Arial" panose="020B0604020202020204" pitchFamily="34" charset="0"/>
              </a:rPr>
              <a:t> code in a Python script (e.g., keylogger.py).</a:t>
            </a:r>
          </a:p>
          <a:p>
            <a:r>
              <a:rPr lang="en-US" dirty="0">
                <a:solidFill>
                  <a:schemeClr val="bg1"/>
                </a:solidFill>
                <a:latin typeface="Arial" panose="020B0604020202020204" pitchFamily="34" charset="0"/>
                <a:cs typeface="Arial" panose="020B0604020202020204" pitchFamily="34" charset="0"/>
              </a:rPr>
              <a:t>• Create a deployment package containing the script and any necessary dependencies.</a:t>
            </a:r>
          </a:p>
          <a:p>
            <a:r>
              <a:rPr lang="en-US" dirty="0">
                <a:solidFill>
                  <a:schemeClr val="bg1"/>
                </a:solidFill>
                <a:latin typeface="Arial" panose="020B0604020202020204" pitchFamily="34" charset="0"/>
                <a:cs typeface="Arial" panose="020B0604020202020204" pitchFamily="34" charset="0"/>
              </a:rPr>
              <a:t>• Optionally, compile the Python script to an executable using tools like </a:t>
            </a:r>
            <a:r>
              <a:rPr lang="en-US" dirty="0" err="1">
                <a:solidFill>
                  <a:schemeClr val="bg1"/>
                </a:solidFill>
                <a:latin typeface="Arial" panose="020B0604020202020204" pitchFamily="34" charset="0"/>
                <a:cs typeface="Arial" panose="020B0604020202020204" pitchFamily="34" charset="0"/>
              </a:rPr>
              <a:t>pyinstaller</a:t>
            </a:r>
            <a:r>
              <a:rPr lang="en-US" dirty="0">
                <a:solidFill>
                  <a:schemeClr val="bg1"/>
                </a:solidFill>
                <a:latin typeface="Arial" panose="020B0604020202020204" pitchFamily="34" charset="0"/>
                <a:cs typeface="Arial" panose="020B0604020202020204" pitchFamily="34" charset="0"/>
              </a:rPr>
              <a:t> for easier deployment.</a:t>
            </a:r>
          </a:p>
          <a:p>
            <a:r>
              <a:rPr lang="en-US" dirty="0">
                <a:solidFill>
                  <a:schemeClr val="bg1"/>
                </a:solidFill>
                <a:latin typeface="Arial" panose="020B0604020202020204" pitchFamily="34" charset="0"/>
                <a:cs typeface="Arial" panose="020B0604020202020204" pitchFamily="34" charset="0"/>
              </a:rPr>
              <a:t>• Deploy the </a:t>
            </a:r>
            <a:r>
              <a:rPr lang="en-US" dirty="0" err="1">
                <a:solidFill>
                  <a:schemeClr val="bg1"/>
                </a:solidFill>
                <a:latin typeface="Arial" panose="020B0604020202020204" pitchFamily="34" charset="0"/>
                <a:cs typeface="Arial" panose="020B0604020202020204" pitchFamily="34" charset="0"/>
              </a:rPr>
              <a:t>keylogger</a:t>
            </a:r>
            <a:r>
              <a:rPr lang="en-US" dirty="0">
                <a:solidFill>
                  <a:schemeClr val="bg1"/>
                </a:solidFill>
                <a:latin typeface="Arial" panose="020B0604020202020204" pitchFamily="34" charset="0"/>
                <a:cs typeface="Arial" panose="020B0604020202020204" pitchFamily="34" charset="0"/>
              </a:rPr>
              <a:t> on target systems with appropriate permissions and user consent.</a:t>
            </a:r>
          </a:p>
          <a:p>
            <a:r>
              <a:rPr lang="en-US" dirty="0">
                <a:solidFill>
                  <a:schemeClr val="bg1"/>
                </a:solidFill>
                <a:latin typeface="Arial" panose="020B0604020202020204" pitchFamily="34" charset="0"/>
                <a:cs typeface="Arial" panose="020B0604020202020204" pitchFamily="34" charset="0"/>
              </a:rPr>
              <a:t>• Monitor the log file generated by the </a:t>
            </a:r>
            <a:r>
              <a:rPr lang="en-US" dirty="0" err="1">
                <a:solidFill>
                  <a:schemeClr val="bg1"/>
                </a:solidFill>
                <a:latin typeface="Arial" panose="020B0604020202020204" pitchFamily="34" charset="0"/>
                <a:cs typeface="Arial" panose="020B0604020202020204" pitchFamily="34" charset="0"/>
              </a:rPr>
              <a:t>keylogger</a:t>
            </a:r>
            <a:r>
              <a:rPr lang="en-US" dirty="0">
                <a:solidFill>
                  <a:schemeClr val="bg1"/>
                </a:solidFill>
                <a:latin typeface="Arial" panose="020B0604020202020204" pitchFamily="34" charset="0"/>
                <a:cs typeface="Arial" panose="020B0604020202020204" pitchFamily="34" charset="0"/>
              </a:rPr>
              <a:t> for captured keystrokes.</a:t>
            </a:r>
          </a:p>
          <a:p>
            <a:r>
              <a:rPr lang="en-US" dirty="0">
                <a:solidFill>
                  <a:schemeClr val="bg1"/>
                </a:solidFill>
                <a:latin typeface="Arial" panose="020B0604020202020204" pitchFamily="34" charset="0"/>
                <a:cs typeface="Arial" panose="020B0604020202020204" pitchFamily="34" charset="0"/>
              </a:rPr>
              <a:t>• Ensure responsible usage and compliance with ethical and legal guidelines.</a:t>
            </a:r>
          </a:p>
          <a:p>
            <a:r>
              <a:rPr lang="en-US" dirty="0">
                <a:solidFill>
                  <a:schemeClr val="bg1"/>
                </a:solidFill>
                <a:latin typeface="Arial" panose="020B0604020202020204" pitchFamily="34" charset="0"/>
                <a:cs typeface="Arial" panose="020B0604020202020204" pitchFamily="34" charset="0"/>
              </a:rPr>
              <a:t>• Provide documentation and instructions for installation, usage, and ethical considerations</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977900" y="0"/>
            <a:ext cx="11214100" cy="535531"/>
          </a:xfrm>
        </p:spPr>
        <p:txBody>
          <a:bodyPr/>
          <a:lstStyle/>
          <a:p>
            <a:r>
              <a:rPr lang="en-US" dirty="0">
                <a:latin typeface="Arial" panose="020B0604020202020204" pitchFamily="34" charset="0"/>
                <a:cs typeface="Arial" panose="020B0604020202020204" pitchFamily="34" charset="0"/>
              </a:rPr>
              <a:t>DEPLOYMENT APPROACH</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9" name="TextBox 8"/>
          <p:cNvSpPr txBox="1"/>
          <p:nvPr/>
        </p:nvSpPr>
        <p:spPr>
          <a:xfrm>
            <a:off x="199695" y="267765"/>
            <a:ext cx="11992305" cy="6740307"/>
          </a:xfrm>
          <a:prstGeom prst="rect">
            <a:avLst/>
          </a:prstGeom>
          <a:noFill/>
        </p:spPr>
        <p:txBody>
          <a:bodyPr wrap="square" rtlCol="0">
            <a:spAutoFit/>
          </a:bodyPr>
          <a:lstStyle/>
          <a:p>
            <a:endParaRPr lang="en-US" b="1" dirty="0">
              <a:solidFill>
                <a:schemeClr val="bg1"/>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Local Deployment:</a:t>
            </a:r>
          </a:p>
          <a:p>
            <a:pPr marL="285750" indent="-285750">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Run the Python script on the local machine where you want to capture keystrokes.</a:t>
            </a:r>
          </a:p>
          <a:p>
            <a:pPr marL="285750" indent="-285750">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Ensure that the script runs in the background (e.g., minimize the console window).</a:t>
            </a:r>
          </a:p>
          <a:p>
            <a:pPr marL="285750" indent="-285750">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The key logger will save all keystrokes to the specified log file.</a:t>
            </a:r>
          </a:p>
          <a:p>
            <a:endParaRPr lang="en-US" dirty="0">
              <a:solidFill>
                <a:schemeClr val="bg1"/>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Executable Creation:</a:t>
            </a:r>
          </a:p>
          <a:p>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Convert the Python script into an executable (e.g., using tools like </a:t>
            </a:r>
            <a:r>
              <a:rPr lang="en-US" dirty="0" err="1">
                <a:solidFill>
                  <a:schemeClr val="bg1"/>
                </a:solidFill>
                <a:latin typeface="Arial" panose="020B0604020202020204" pitchFamily="34" charset="0"/>
                <a:cs typeface="Arial" panose="020B0604020202020204" pitchFamily="34" charset="0"/>
              </a:rPr>
              <a:t>py</a:t>
            </a:r>
            <a:r>
              <a:rPr lang="en-US" dirty="0">
                <a:solidFill>
                  <a:schemeClr val="bg1"/>
                </a:solidFill>
                <a:latin typeface="Arial" panose="020B0604020202020204" pitchFamily="34" charset="0"/>
                <a:cs typeface="Arial" panose="020B0604020202020204" pitchFamily="34" charset="0"/>
              </a:rPr>
              <a:t> installer or </a:t>
            </a:r>
            <a:r>
              <a:rPr lang="en-US" dirty="0" err="1">
                <a:solidFill>
                  <a:schemeClr val="bg1"/>
                </a:solidFill>
                <a:latin typeface="Arial" panose="020B0604020202020204" pitchFamily="34" charset="0"/>
                <a:cs typeface="Arial" panose="020B0604020202020204" pitchFamily="34" charset="0"/>
              </a:rPr>
              <a:t>cx_Freeze</a:t>
            </a:r>
            <a:r>
              <a:rPr lang="en-US" dirty="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Distribute the executable to target machines.</a:t>
            </a:r>
          </a:p>
          <a:p>
            <a:pPr marL="285750" indent="-285750">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Users can run the executable discreetly to start the key logger.</a:t>
            </a:r>
          </a:p>
          <a:p>
            <a:endParaRPr lang="en-US" dirty="0">
              <a:solidFill>
                <a:schemeClr val="bg1"/>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Ethical Considerations:</a:t>
            </a:r>
          </a:p>
          <a:p>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Always use key loggers responsibly and legally.</a:t>
            </a:r>
          </a:p>
          <a:p>
            <a:pPr marL="285750" indent="-285750">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Obtain proper consent before deploying a key logger.</a:t>
            </a:r>
          </a:p>
          <a:p>
            <a:pPr marL="285750" indent="-285750">
              <a:buFont typeface="Wingdings" panose="05000000000000000000" pitchFamily="2" charset="2"/>
              <a:buChar char="v"/>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Educate users about the purpose and scope of monitoring.</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47044" y="322588"/>
            <a:ext cx="11214100" cy="535531"/>
          </a:xfrm>
        </p:spPr>
        <p:txBody>
          <a:bodyPr/>
          <a:lstStyle/>
          <a:p>
            <a:r>
              <a:rPr lang="en-US" dirty="0">
                <a:latin typeface="Arial" panose="020B0604020202020204" pitchFamily="34" charset="0"/>
                <a:cs typeface="Arial" panose="020B0604020202020204" pitchFamily="34" charset="0"/>
              </a:rPr>
              <a:t>RESULTS</a:t>
            </a: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6" name="TextBox 5"/>
          <p:cNvSpPr txBox="1"/>
          <p:nvPr/>
        </p:nvSpPr>
        <p:spPr>
          <a:xfrm>
            <a:off x="2985571" y="991518"/>
            <a:ext cx="8375573"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The key logger runs and saves all key Logs to “c:\output.txt”.</a:t>
            </a:r>
          </a:p>
        </p:txBody>
      </p:sp>
      <p:pic>
        <p:nvPicPr>
          <p:cNvPr id="7" name="Picture 6"/>
          <p:cNvPicPr>
            <a:picLocks noChangeAspect="1"/>
          </p:cNvPicPr>
          <p:nvPr/>
        </p:nvPicPr>
        <p:blipFill>
          <a:blip r:embed="rId2"/>
          <a:stretch>
            <a:fillRect/>
          </a:stretch>
        </p:blipFill>
        <p:spPr>
          <a:xfrm>
            <a:off x="267437" y="2022452"/>
            <a:ext cx="3724979" cy="4718713"/>
          </a:xfrm>
          <a:prstGeom prst="rect">
            <a:avLst/>
          </a:prstGeom>
        </p:spPr>
      </p:pic>
      <p:pic>
        <p:nvPicPr>
          <p:cNvPr id="9" name="Picture 8"/>
          <p:cNvPicPr>
            <a:picLocks noChangeAspect="1"/>
          </p:cNvPicPr>
          <p:nvPr/>
        </p:nvPicPr>
        <p:blipFill>
          <a:blip r:embed="rId3"/>
          <a:stretch>
            <a:fillRect/>
          </a:stretch>
        </p:blipFill>
        <p:spPr>
          <a:xfrm>
            <a:off x="4132513" y="2052934"/>
            <a:ext cx="3950550" cy="4657748"/>
          </a:xfrm>
          <a:prstGeom prst="rect">
            <a:avLst/>
          </a:prstGeom>
        </p:spPr>
      </p:pic>
      <p:pic>
        <p:nvPicPr>
          <p:cNvPr id="10" name="Picture 9"/>
          <p:cNvPicPr>
            <a:picLocks noChangeAspect="1"/>
          </p:cNvPicPr>
          <p:nvPr/>
        </p:nvPicPr>
        <p:blipFill>
          <a:blip r:embed="rId4"/>
          <a:stretch>
            <a:fillRect/>
          </a:stretch>
        </p:blipFill>
        <p:spPr>
          <a:xfrm>
            <a:off x="8223160" y="2022452"/>
            <a:ext cx="3968840" cy="4657748"/>
          </a:xfrm>
          <a:prstGeom prst="rect">
            <a:avLst/>
          </a:prstGeom>
        </p:spPr>
      </p:pic>
      <p:sp>
        <p:nvSpPr>
          <p:cNvPr id="11" name="TextBox 10"/>
          <p:cNvSpPr txBox="1"/>
          <p:nvPr/>
        </p:nvSpPr>
        <p:spPr>
          <a:xfrm>
            <a:off x="473725" y="1506985"/>
            <a:ext cx="3183875" cy="923330"/>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 TO START KEY LOGGER</a:t>
            </a:r>
          </a:p>
          <a:p>
            <a:br>
              <a:rPr lang="en-US" b="1" dirty="0">
                <a:solidFill>
                  <a:schemeClr val="bg1"/>
                </a:solidFill>
                <a:latin typeface="Arial" panose="020B0604020202020204" pitchFamily="34" charset="0"/>
                <a:cs typeface="Arial" panose="020B0604020202020204" pitchFamily="34" charset="0"/>
              </a:rPr>
            </a:br>
            <a:endParaRPr lang="en-US"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4321061" y="1550203"/>
            <a:ext cx="3762002" cy="923330"/>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KEY LOGGER RUNNING</a:t>
            </a:r>
          </a:p>
          <a:p>
            <a:br>
              <a:rPr lang="en-US" b="1" dirty="0">
                <a:solidFill>
                  <a:schemeClr val="bg1"/>
                </a:solidFill>
                <a:latin typeface="Arial" panose="020B0604020202020204" pitchFamily="34" charset="0"/>
                <a:cs typeface="Arial" panose="020B0604020202020204" pitchFamily="34" charset="0"/>
              </a:rPr>
            </a:br>
            <a:endParaRPr lang="en-US"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8746524" y="1494249"/>
            <a:ext cx="3272877" cy="923330"/>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KEY LOGGER TERMINATED</a:t>
            </a:r>
          </a:p>
          <a:p>
            <a:br>
              <a:rPr lang="en-US" b="1" dirty="0">
                <a:solidFill>
                  <a:schemeClr val="bg1"/>
                </a:solidFill>
                <a:latin typeface="Arial" panose="020B0604020202020204" pitchFamily="34" charset="0"/>
                <a:cs typeface="Arial" panose="020B0604020202020204" pitchFamily="34" charset="0"/>
              </a:rPr>
            </a:b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CONCLUSION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4" name="TextBox 3">
            <a:extLst>
              <a:ext uri="{FF2B5EF4-FFF2-40B4-BE49-F238E27FC236}">
                <a16:creationId xmlns:a16="http://schemas.microsoft.com/office/drawing/2014/main" id="{25303218-26E7-1865-D2D6-DCEB3DD98543}"/>
              </a:ext>
            </a:extLst>
          </p:cNvPr>
          <p:cNvSpPr txBox="1"/>
          <p:nvPr/>
        </p:nvSpPr>
        <p:spPr>
          <a:xfrm>
            <a:off x="255813" y="1589314"/>
            <a:ext cx="11533415" cy="5262979"/>
          </a:xfrm>
          <a:prstGeom prst="rect">
            <a:avLst/>
          </a:prstGeom>
          <a:noFill/>
        </p:spPr>
        <p:txBody>
          <a:bodyPr wrap="square">
            <a:spAutoFit/>
          </a:bodyPr>
          <a:lstStyle/>
          <a:p>
            <a:pPr marL="457200" indent="-457200">
              <a:buFont typeface="Wingdings" panose="05000000000000000000" pitchFamily="2" charset="2"/>
              <a:buChar char="v"/>
            </a:pPr>
            <a:r>
              <a:rPr lang="en-US" sz="2800" dirty="0">
                <a:solidFill>
                  <a:schemeClr val="bg1"/>
                </a:solidFill>
              </a:rPr>
              <a:t>our Python key logger project aims to capture keystrokes on a computer system. It can be used for security, monitoring, research, or educational purposes.</a:t>
            </a:r>
          </a:p>
          <a:p>
            <a:pPr marL="457200" indent="-457200">
              <a:buFont typeface="Wingdings" panose="05000000000000000000" pitchFamily="2" charset="2"/>
              <a:buChar char="v"/>
            </a:pPr>
            <a:endParaRPr lang="en-US" sz="2800" dirty="0">
              <a:solidFill>
                <a:schemeClr val="bg1"/>
              </a:solidFill>
            </a:endParaRPr>
          </a:p>
          <a:p>
            <a:pPr marL="457200" indent="-457200">
              <a:buFont typeface="Wingdings" panose="05000000000000000000" pitchFamily="2" charset="2"/>
              <a:buChar char="v"/>
            </a:pPr>
            <a:r>
              <a:rPr lang="en-US" sz="2800" dirty="0">
                <a:solidFill>
                  <a:schemeClr val="bg1"/>
                </a:solidFill>
              </a:rPr>
              <a:t>In conclusion, the key logger project serves as a valuable learning experience, providing insights into cybersecurity, ethical considerations, and the responsible development of monitoring </a:t>
            </a:r>
            <a:r>
              <a:rPr lang="en-US" sz="2800" dirty="0" err="1">
                <a:solidFill>
                  <a:schemeClr val="bg1"/>
                </a:solidFill>
              </a:rPr>
              <a:t>tools.By</a:t>
            </a:r>
            <a:r>
              <a:rPr lang="en-US" sz="2800" dirty="0">
                <a:solidFill>
                  <a:schemeClr val="bg1"/>
                </a:solidFill>
              </a:rPr>
              <a:t> approaching key logger development with a commitment to ethics and integrity,</a:t>
            </a:r>
          </a:p>
          <a:p>
            <a:pPr marL="457200" indent="-457200">
              <a:buFont typeface="Wingdings" panose="05000000000000000000" pitchFamily="2" charset="2"/>
              <a:buChar char="v"/>
            </a:pPr>
            <a:endParaRPr lang="en-US" sz="2800" dirty="0">
              <a:solidFill>
                <a:schemeClr val="bg1"/>
              </a:solidFill>
            </a:endParaRPr>
          </a:p>
          <a:p>
            <a:pPr marL="457200" indent="-457200">
              <a:buFont typeface="Wingdings" panose="05000000000000000000" pitchFamily="2" charset="2"/>
              <a:buChar char="v"/>
            </a:pPr>
            <a:r>
              <a:rPr lang="en-US" sz="2800" dirty="0">
                <a:solidFill>
                  <a:schemeClr val="bg1"/>
                </a:solidFill>
              </a:rPr>
              <a:t>we can harness the potential of such tools while safe guarding privacy and respecting individual rights</a:t>
            </a:r>
            <a:r>
              <a:rPr lang="en-US" dirty="0">
                <a:solidFill>
                  <a:schemeClr val="bg1"/>
                </a:solidFill>
              </a:rPr>
              <a:t>.</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purl.org/dc/dcmitype/"/>
    <ds:schemaRef ds:uri="http://schemas.microsoft.com/office/2006/documentManagement/types"/>
    <ds:schemaRef ds:uri="http://purl.org/dc/terms/"/>
    <ds:schemaRef ds:uri="http://schemas.microsoft.com/office/2006/metadata/properties"/>
    <ds:schemaRef ds:uri="http://purl.org/dc/elements/1.1/"/>
    <ds:schemaRef ds:uri="71af3243-3dd4-4a8d-8c0d-dd76da1f02a5"/>
    <ds:schemaRef ds:uri="http://schemas.microsoft.com/office/infopath/2007/PartnerControls"/>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1190</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Noto Sans Symbols</vt:lpstr>
      <vt:lpstr>Trade Gothic LT Pro</vt:lpstr>
      <vt:lpstr>Trebuchet MS</vt:lpstr>
      <vt:lpstr>Wingdings</vt:lpstr>
      <vt:lpstr>Office Theme</vt:lpstr>
      <vt:lpstr>KEYLOGGER IN PYTHON </vt:lpstr>
      <vt:lpstr>OUTLINE:</vt:lpstr>
      <vt:lpstr>PROBLEM STATEMENT</vt:lpstr>
      <vt:lpstr>PROPOSED SOLUTION</vt:lpstr>
      <vt:lpstr>SYSTEM APPROACH</vt:lpstr>
      <vt:lpstr>ALGORITHM AND DEPLOYMENT</vt:lpstr>
      <vt:lpstr>DEPLOYMENT APPROACH</vt:lpstr>
      <vt:lpstr>RESULTS</vt:lpstr>
      <vt:lpstr>CONCLUSION</vt:lpstr>
      <vt:lpstr>FUTURE SCOPE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2024-04-05T09:59:03Z</dcterms:created>
  <dcterms:modified xsi:type="dcterms:W3CDTF">2024-04-10T09:24:07Z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