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t>‹#›</a:t>
            </a:fld>
            <a:endParaRPr lang="en-US"/>
          </a:p>
        </p:txBody>
      </p:sp>
    </p:spTree>
    <p:extLst>
      <p:ext uri="{BB962C8B-B14F-4D97-AF65-F5344CB8AC3E}">
        <p14:creationId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problem icon"/>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7648" y="1379652"/>
            <a:ext cx="377128" cy="377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7285" y="1398902"/>
            <a:ext cx="1297671"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a:t>
            </a:r>
            <a:r>
              <a:rPr lang="en-US" sz="1000"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Business Problem</a:t>
            </a:r>
            <a:endPar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356477" y="1286287"/>
            <a:ext cx="1869489" cy="60639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6476" y="2013315"/>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56477" y="2740343"/>
            <a:ext cx="1869489" cy="60639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476" y="3467371"/>
            <a:ext cx="1869489" cy="6063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56475" y="4194399"/>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6476" y="4921427"/>
            <a:ext cx="1869489" cy="60639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56475" y="5648454"/>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13821" y="2126514"/>
            <a:ext cx="865995"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a:t>
            </a:r>
            <a:r>
              <a:rPr lang="en-US" sz="1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Solution</a:t>
            </a:r>
            <a:endPar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2" name="Picture 4" descr="Image result for solut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88" y="2126514"/>
            <a:ext cx="380146" cy="38014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70499" y="2840931"/>
            <a:ext cx="1152638"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44" name="Picture 6" descr="Image result for tech stack icon"/>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94009" y="2861978"/>
            <a:ext cx="310682" cy="35029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870499" y="3591712"/>
            <a:ext cx="1223862"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a:t>
            </a:r>
            <a:r>
              <a:rPr lang="en-US" sz="1000" b="1"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Place/ Positioning</a:t>
            </a:r>
            <a:endPar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pic>
        <p:nvPicPr>
          <p:cNvPr id="46" name="Picture 8" descr="Image result for position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796" y="3615623"/>
            <a:ext cx="332200" cy="3322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694054" y="4208217"/>
            <a:ext cx="1505528"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p>
        </p:txBody>
      </p:sp>
      <p:pic>
        <p:nvPicPr>
          <p:cNvPr id="48" name="Picture 10" descr="Image result for cos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194" y="4331330"/>
            <a:ext cx="296285" cy="35027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764985" y="5101671"/>
            <a:ext cx="1505528" cy="24590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50" name="Picture 12" descr="Image result for technology icon"/>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13" y="5037612"/>
            <a:ext cx="374020" cy="37402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437316" y="5715720"/>
            <a:ext cx="433183" cy="488003"/>
            <a:chOff x="5813659" y="3660088"/>
            <a:chExt cx="673766" cy="946813"/>
          </a:xfrm>
        </p:grpSpPr>
        <p:pic>
          <p:nvPicPr>
            <p:cNvPr id="52" name="Picture 14" descr="Image result for industries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Image result for industries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p:cNvSpPr/>
          <p:nvPr/>
        </p:nvSpPr>
        <p:spPr>
          <a:xfrm>
            <a:off x="959047" y="5755113"/>
            <a:ext cx="1028295" cy="430887"/>
          </a:xfrm>
          <a:prstGeom prst="rect">
            <a:avLst/>
          </a:prstGeom>
        </p:spPr>
        <p:txBody>
          <a:bodyPr wrap="square">
            <a:spAutoFit/>
          </a:bodyPr>
          <a:lstStyle/>
          <a:p>
            <a:pPr algn="ctr">
              <a:lnSpc>
                <a:spcPct val="110000"/>
              </a:lnSpc>
              <a:spcBef>
                <a:spcPts val="300"/>
              </a:spcBef>
              <a:spcAft>
                <a:spcPts val="600"/>
              </a:spcAft>
            </a:pPr>
            <a:r>
              <a:rPr lang="en-US" sz="10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Industry </a:t>
            </a: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Alignment</a:t>
            </a:r>
          </a:p>
        </p:txBody>
      </p:sp>
      <p:cxnSp>
        <p:nvCxnSpPr>
          <p:cNvPr id="5" name="Straight Connector 4"/>
          <p:cNvCxnSpPr/>
          <p:nvPr/>
        </p:nvCxnSpPr>
        <p:spPr>
          <a:xfrm>
            <a:off x="2016316" y="1892678"/>
            <a:ext cx="9654458" cy="0"/>
          </a:xfrm>
          <a:prstGeom prst="line">
            <a:avLst/>
          </a:prstGeom>
          <a:no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2042698" y="2623936"/>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2016316" y="3342535"/>
            <a:ext cx="9654458" cy="0"/>
          </a:xfrm>
          <a:prstGeom prst="line">
            <a:avLst/>
          </a:pr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a:off x="2042698" y="4805932"/>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p:nvCxnSpPr>
        <p:spPr>
          <a:xfrm>
            <a:off x="2016316" y="5527818"/>
            <a:ext cx="9654458" cy="0"/>
          </a:xfrm>
          <a:prstGeom prst="line">
            <a:avLst/>
          </a:prstGeom>
          <a:noFill/>
          <a:ln w="1905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p:nvCxnSpPr>
        <p:spPr>
          <a:xfrm>
            <a:off x="2016316" y="6254699"/>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 name="Rectangle 5"/>
          <p:cNvSpPr/>
          <p:nvPr/>
        </p:nvSpPr>
        <p:spPr>
          <a:xfrm>
            <a:off x="2346036" y="1342729"/>
            <a:ext cx="9194255" cy="40011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US" sz="1000" dirty="0" smtClean="0">
                <a:latin typeface="Verdana" panose="020B0604030504040204" pitchFamily="34" charset="0"/>
                <a:ea typeface="Verdana" panose="020B0604030504040204" pitchFamily="34" charset="0"/>
                <a:cs typeface="Verdana" panose="020B0604030504040204" pitchFamily="34" charset="0"/>
              </a:rPr>
              <a:t>Now a days water is being polluted by sediments and salts that</a:t>
            </a:r>
            <a:r>
              <a:rPr lang="en-US" sz="1000" dirty="0" smtClean="0">
                <a:latin typeface="Verdana" panose="020B0604030504040204" pitchFamily="34" charset="0"/>
                <a:ea typeface="Verdana" panose="020B0604030504040204" pitchFamily="34" charset="0"/>
                <a:cs typeface="Verdana" panose="020B0604030504040204" pitchFamily="34" charset="0"/>
              </a:rPr>
              <a:t> are dissolved in wate</a:t>
            </a:r>
            <a:r>
              <a:rPr lang="en-US" sz="1000" dirty="0" smtClean="0">
                <a:latin typeface="Verdana" panose="020B0604030504040204" pitchFamily="34" charset="0"/>
                <a:ea typeface="Verdana" panose="020B0604030504040204" pitchFamily="34" charset="0"/>
                <a:cs typeface="Verdana" panose="020B0604030504040204" pitchFamily="34" charset="0"/>
              </a:rPr>
              <a:t>r because of industrial waste and many rural areas are facing many health problems so Detection of water quality in industries needs to be addressed </a:t>
            </a:r>
            <a:r>
              <a:rPr lang="en-US" sz="1000" dirty="0" smtClean="0">
                <a:latin typeface="Verdana" panose="020B0604030504040204" pitchFamily="34" charset="0"/>
                <a:ea typeface="Verdana" panose="020B0604030504040204" pitchFamily="34" charset="0"/>
                <a:cs typeface="Verdana" panose="020B0604030504040204" pitchFamily="34" charset="0"/>
              </a:rPr>
              <a:t>&gt;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2289250" y="2047730"/>
            <a:ext cx="9344620" cy="553998"/>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IN" sz="1000" dirty="0">
                <a:latin typeface="Verdana" panose="020B0604030504040204" pitchFamily="34" charset="0"/>
                <a:ea typeface="Verdana" panose="020B0604030504040204" pitchFamily="34" charset="0"/>
                <a:cs typeface="Verdana" panose="020B0604030504040204" pitchFamily="34" charset="0"/>
              </a:rPr>
              <a:t>Lightweight and portable digital meters, colorimeters, and photometers are available for water testing. So, by considering the results from each test we take the data and apply ML algorithms to detect the types of pollutants and giving the permissible limit value for each chemical in the water mixture. In this way we can prevent water contamination by the industries. </a:t>
            </a:r>
            <a:r>
              <a:rPr lang="en-US" sz="1000" dirty="0" smtClean="0">
                <a:latin typeface="Verdana" panose="020B0604030504040204" pitchFamily="34" charset="0"/>
                <a:ea typeface="Verdana" panose="020B0604030504040204" pitchFamily="34" charset="0"/>
                <a:cs typeface="Verdana" panose="020B0604030504040204" pitchFamily="34" charset="0"/>
              </a:rPr>
              <a:t>&gt;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2381126" y="2742415"/>
            <a:ext cx="9316030" cy="438582"/>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IN" sz="1000" b="1" dirty="0">
                <a:latin typeface="Verdana" panose="020B0604030504040204" pitchFamily="34" charset="0"/>
                <a:ea typeface="Verdana" panose="020B0604030504040204" pitchFamily="34" charset="0"/>
                <a:cs typeface="Verdana" panose="020B0604030504040204" pitchFamily="34" charset="0"/>
              </a:rPr>
              <a:t>Open Source</a:t>
            </a:r>
            <a:r>
              <a:rPr lang="en-IN" sz="1000" dirty="0">
                <a:latin typeface="Verdana" panose="020B0604030504040204" pitchFamily="34" charset="0"/>
                <a:ea typeface="Verdana" panose="020B0604030504040204" pitchFamily="34" charset="0"/>
                <a:cs typeface="Verdana" panose="020B0604030504040204" pitchFamily="34" charset="0"/>
              </a:rPr>
              <a:t>: MongoDB/</a:t>
            </a:r>
            <a:r>
              <a:rPr lang="en-IN" sz="1000" dirty="0" err="1">
                <a:latin typeface="Verdana" panose="020B0604030504040204" pitchFamily="34" charset="0"/>
                <a:ea typeface="Verdana" panose="020B0604030504040204" pitchFamily="34" charset="0"/>
                <a:cs typeface="Verdana" panose="020B0604030504040204" pitchFamily="34" charset="0"/>
              </a:rPr>
              <a:t>Hbase</a:t>
            </a:r>
            <a:r>
              <a:rPr lang="en-IN" sz="1000" dirty="0">
                <a:latin typeface="Verdana" panose="020B0604030504040204" pitchFamily="34" charset="0"/>
                <a:ea typeface="Verdana" panose="020B0604030504040204" pitchFamily="34" charset="0"/>
                <a:cs typeface="Verdana" panose="020B0604030504040204" pitchFamily="34" charset="0"/>
              </a:rPr>
              <a:t>, </a:t>
            </a:r>
            <a:r>
              <a:rPr lang="en-IN" sz="1000" dirty="0" err="1">
                <a:latin typeface="Verdana" panose="020B0604030504040204" pitchFamily="34" charset="0"/>
                <a:ea typeface="Verdana" panose="020B0604030504040204" pitchFamily="34" charset="0"/>
                <a:cs typeface="Verdana" panose="020B0604030504040204" pitchFamily="34" charset="0"/>
              </a:rPr>
              <a:t>FireBase</a:t>
            </a:r>
            <a:r>
              <a:rPr lang="en-IN" sz="1000" dirty="0">
                <a:latin typeface="Verdana" panose="020B0604030504040204" pitchFamily="34" charset="0"/>
                <a:ea typeface="Verdana" panose="020B0604030504040204" pitchFamily="34" charset="0"/>
                <a:cs typeface="Verdana" panose="020B0604030504040204" pitchFamily="34" charset="0"/>
              </a:rPr>
              <a:t>, Hadoop, R, Python3</a:t>
            </a:r>
          </a:p>
          <a:p>
            <a:pPr marL="0" lvl="1">
              <a:spcBef>
                <a:spcPts val="300"/>
              </a:spcBef>
              <a:buSzPct val="100000"/>
            </a:pPr>
            <a:r>
              <a:rPr lang="en-IN" sz="1000" b="1" dirty="0">
                <a:latin typeface="Verdana" panose="020B0604030504040204" pitchFamily="34" charset="0"/>
                <a:ea typeface="Verdana" panose="020B0604030504040204" pitchFamily="34" charset="0"/>
                <a:cs typeface="Verdana" panose="020B0604030504040204" pitchFamily="34" charset="0"/>
              </a:rPr>
              <a:t>Licensed</a:t>
            </a:r>
            <a:r>
              <a:rPr lang="en-IN" sz="1000" dirty="0">
                <a:latin typeface="Verdana" panose="020B0604030504040204" pitchFamily="34" charset="0"/>
                <a:ea typeface="Verdana" panose="020B0604030504040204" pitchFamily="34" charset="0"/>
                <a:cs typeface="Verdana" panose="020B0604030504040204" pitchFamily="34" charset="0"/>
              </a:rPr>
              <a:t>: if any </a:t>
            </a:r>
            <a:r>
              <a:rPr lang="en-US" sz="1000" dirty="0" smtClean="0">
                <a:latin typeface="Verdana" panose="020B0604030504040204" pitchFamily="34" charset="0"/>
                <a:ea typeface="Verdana" panose="020B0604030504040204" pitchFamily="34" charset="0"/>
                <a:cs typeface="Verdana" panose="020B0604030504040204" pitchFamily="34" charset="0"/>
              </a:rPr>
              <a:t>&gt;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381125" y="3475348"/>
            <a:ext cx="9386001" cy="553998"/>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&lt;</a:t>
            </a:r>
            <a:r>
              <a:rPr lang="en-IN" sz="1000" dirty="0">
                <a:latin typeface="Verdana" panose="020B0604030504040204" pitchFamily="34" charset="0"/>
                <a:ea typeface="Verdana" panose="020B0604030504040204" pitchFamily="34" charset="0"/>
                <a:cs typeface="Verdana" panose="020B0604030504040204" pitchFamily="34" charset="0"/>
              </a:rPr>
              <a:t> Transportation and Fuel Industries are highly complex and competitive. This solution will help industries in real time monitoring of water quality, measurement of contaminants, reducing the overall operations and maintenance cost, and reducing impact on environment. It will also help in giving suggestions related to the health measures that needs to be taken before hand by the industry. </a:t>
            </a:r>
            <a:r>
              <a:rPr lang="en-US" sz="1000" dirty="0" smtClean="0">
                <a:latin typeface="Verdana" panose="020B0604030504040204" pitchFamily="34" charset="0"/>
                <a:ea typeface="Verdana" panose="020B0604030504040204" pitchFamily="34" charset="0"/>
                <a:cs typeface="Verdana" panose="020B0604030504040204" pitchFamily="34" charset="0"/>
              </a:rPr>
              <a:t>&gt;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2346036" y="4277122"/>
            <a:ext cx="8575964" cy="438582"/>
          </a:xfrm>
          <a:prstGeom prst="rect">
            <a:avLst/>
          </a:prstGeom>
        </p:spPr>
        <p:txBody>
          <a:bodyPr wrap="square">
            <a:spAutoFit/>
          </a:bodyPr>
          <a:lstStyle/>
          <a:p>
            <a:pPr marL="0" lvl="1">
              <a:spcBef>
                <a:spcPts val="300"/>
              </a:spcBef>
              <a:buSzPct val="100000"/>
            </a:pPr>
            <a:r>
              <a:rPr lang="en-IN" sz="1000" dirty="0" smtClean="0">
                <a:latin typeface="Verdana" panose="020B0604030504040204" pitchFamily="34" charset="0"/>
                <a:ea typeface="Verdana" panose="020B0604030504040204" pitchFamily="34" charset="0"/>
                <a:cs typeface="Verdana" panose="020B0604030504040204" pitchFamily="34" charset="0"/>
              </a:rPr>
              <a:t>&lt;For </a:t>
            </a:r>
            <a:r>
              <a:rPr lang="en-IN" sz="1000" dirty="0">
                <a:latin typeface="Verdana" panose="020B0604030504040204" pitchFamily="34" charset="0"/>
                <a:ea typeface="Verdana" panose="020B0604030504040204" pitchFamily="34" charset="0"/>
                <a:cs typeface="Verdana" panose="020B0604030504040204" pitchFamily="34" charset="0"/>
              </a:rPr>
              <a:t>Each sample to be tested it takes 30 Minutes </a:t>
            </a:r>
            <a:r>
              <a:rPr lang="en-IN" sz="1000" dirty="0" smtClean="0">
                <a:latin typeface="Verdana" panose="020B0604030504040204" pitchFamily="34" charset="0"/>
                <a:ea typeface="Verdana" panose="020B0604030504040204" pitchFamily="34" charset="0"/>
                <a:cs typeface="Verdana" panose="020B0604030504040204" pitchFamily="34" charset="0"/>
              </a:rPr>
              <a:t> For </a:t>
            </a:r>
            <a:r>
              <a:rPr lang="en-IN" sz="1000" dirty="0">
                <a:latin typeface="Verdana" panose="020B0604030504040204" pitchFamily="34" charset="0"/>
                <a:ea typeface="Verdana" panose="020B0604030504040204" pitchFamily="34" charset="0"/>
                <a:cs typeface="Verdana" panose="020B0604030504040204" pitchFamily="34" charset="0"/>
              </a:rPr>
              <a:t>complete data to be stored nearly 5 to 6 Hours per day</a:t>
            </a:r>
          </a:p>
          <a:p>
            <a:pPr marL="0" lvl="1">
              <a:spcBef>
                <a:spcPts val="300"/>
              </a:spcBef>
              <a:buSzPct val="100000"/>
            </a:pPr>
            <a:r>
              <a:rPr lang="en-IN" sz="1000" dirty="0">
                <a:latin typeface="Verdana" panose="020B0604030504040204" pitchFamily="34" charset="0"/>
                <a:ea typeface="Verdana" panose="020B0604030504040204" pitchFamily="34" charset="0"/>
                <a:cs typeface="Verdana" panose="020B0604030504040204" pitchFamily="34" charset="0"/>
              </a:rPr>
              <a:t>Hardware Cost ranges from 3000 </a:t>
            </a:r>
            <a:r>
              <a:rPr lang="en-IN" sz="1000" dirty="0" smtClean="0">
                <a:latin typeface="Verdana" panose="020B0604030504040204" pitchFamily="34" charset="0"/>
                <a:ea typeface="Verdana" panose="020B0604030504040204" pitchFamily="34" charset="0"/>
                <a:cs typeface="Verdana" panose="020B0604030504040204" pitchFamily="34" charset="0"/>
              </a:rPr>
              <a:t>– 5000 ,Software </a:t>
            </a:r>
            <a:r>
              <a:rPr lang="en-IN" sz="1000" dirty="0">
                <a:latin typeface="Verdana" panose="020B0604030504040204" pitchFamily="34" charset="0"/>
                <a:ea typeface="Verdana" panose="020B0604030504040204" pitchFamily="34" charset="0"/>
                <a:cs typeface="Verdana" panose="020B0604030504040204" pitchFamily="34" charset="0"/>
              </a:rPr>
              <a:t>Cost depend on the Licensed Tools </a:t>
            </a:r>
            <a:r>
              <a:rPr lang="en-US" sz="1000" dirty="0" smtClean="0">
                <a:latin typeface="Verdana" panose="020B0604030504040204" pitchFamily="34" charset="0"/>
                <a:ea typeface="Verdana" panose="020B0604030504040204" pitchFamily="34" charset="0"/>
                <a:cs typeface="Verdana" panose="020B0604030504040204" pitchFamily="34" charset="0"/>
              </a:rPr>
              <a:t>&gt;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2398252" y="5085962"/>
            <a:ext cx="2217274" cy="246221"/>
          </a:xfrm>
          <a:prstGeom prst="rect">
            <a:avLst/>
          </a:prstGeom>
        </p:spPr>
        <p:txBody>
          <a:bodyPr wrap="non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Data Science</a:t>
            </a:r>
            <a:r>
              <a:rPr lang="en-US" sz="1000" dirty="0" smtClean="0">
                <a:latin typeface="Verdana" panose="020B0604030504040204" pitchFamily="34" charset="0"/>
                <a:ea typeface="Verdana" panose="020B0604030504040204" pitchFamily="34" charset="0"/>
                <a:cs typeface="Verdana" panose="020B0604030504040204" pitchFamily="34" charset="0"/>
              </a:rPr>
              <a:t>/Machine Learning</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2346435" y="5739882"/>
            <a:ext cx="2255746" cy="246221"/>
          </a:xfrm>
          <a:prstGeom prst="rect">
            <a:avLst/>
          </a:prstGeom>
        </p:spPr>
        <p:txBody>
          <a:bodyPr wrap="non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Energy, Resources &amp; Industrials</a:t>
            </a:r>
          </a:p>
        </p:txBody>
      </p:sp>
      <p:cxnSp>
        <p:nvCxnSpPr>
          <p:cNvPr id="64" name="Straight Connector 63"/>
          <p:cNvCxnSpPr/>
          <p:nvPr/>
        </p:nvCxnSpPr>
        <p:spPr>
          <a:xfrm>
            <a:off x="2016316" y="4073762"/>
            <a:ext cx="9654458" cy="0"/>
          </a:xfrm>
          <a:prstGeom prst="line">
            <a:avLst/>
          </a:prstGeom>
          <a:noFill/>
          <a:ln w="1905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265556" y="802885"/>
            <a:ext cx="2051326" cy="276614"/>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Defined Deliverables</a:t>
            </a:r>
          </a:p>
        </p:txBody>
      </p:sp>
      <p:sp>
        <p:nvSpPr>
          <p:cNvPr id="16" name="Rectangle 15"/>
          <p:cNvSpPr/>
          <p:nvPr/>
        </p:nvSpPr>
        <p:spPr>
          <a:xfrm>
            <a:off x="6042617" y="797851"/>
            <a:ext cx="1654619" cy="295466"/>
          </a:xfrm>
          <a:prstGeom prst="rect">
            <a:avLst/>
          </a:prstGeom>
        </p:spPr>
        <p:txBody>
          <a:bodyPr wrap="square">
            <a:spAutoFit/>
          </a:bodyPr>
          <a:lstStyle/>
          <a:p>
            <a:pPr algn="ctr">
              <a:lnSpc>
                <a:spcPct val="110000"/>
              </a:lnSpc>
            </a:pPr>
            <a:r>
              <a:rPr lang="en-US"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Use Case</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Text Placeholder 3"/>
          <p:cNvSpPr txBox="1">
            <a:spLocks/>
          </p:cNvSpPr>
          <p:nvPr/>
        </p:nvSpPr>
        <p:spPr>
          <a:xfrm>
            <a:off x="356474" y="251427"/>
            <a:ext cx="11314299" cy="3692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0">
              <a:defRPr/>
            </a:pPr>
            <a:r>
              <a:rPr lang="en-IN" sz="2400" b="1" i="1" dirty="0">
                <a:solidFill>
                  <a:schemeClr val="accent6"/>
                </a:solidFill>
                <a:latin typeface="Verdana"/>
              </a:rPr>
              <a:t>Detection Of Water Quality in Industrial </a:t>
            </a:r>
            <a:r>
              <a:rPr lang="en-IN" sz="2400" b="1" i="1" dirty="0" smtClean="0">
                <a:solidFill>
                  <a:schemeClr val="accent6"/>
                </a:solidFill>
                <a:latin typeface="Verdana"/>
              </a:rPr>
              <a:t>Plants</a:t>
            </a:r>
            <a:endParaRPr kumimoji="0" lang="en-US" sz="2400" b="1" i="1" u="none" strike="noStrike" kern="1200" cap="none" spc="0" normalizeH="0" baseline="0" noProof="0" dirty="0">
              <a:ln>
                <a:noFill/>
              </a:ln>
              <a:solidFill>
                <a:schemeClr val="accent6"/>
              </a:solidFill>
              <a:effectLst/>
              <a:uLnTx/>
              <a:uFillTx/>
              <a:latin typeface="Verdana"/>
              <a:ea typeface="+mn-ea"/>
              <a:cs typeface="+mn-cs"/>
            </a:endParaRPr>
          </a:p>
        </p:txBody>
      </p:sp>
    </p:spTree>
    <p:extLst>
      <p:ext uri="{BB962C8B-B14F-4D97-AF65-F5344CB8AC3E}">
        <p14:creationId xmlns:p14="http://schemas.microsoft.com/office/powerpoint/2010/main" val="61268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280</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Jeevan Rishi Kumar</cp:lastModifiedBy>
  <cp:revision>15</cp:revision>
  <dcterms:created xsi:type="dcterms:W3CDTF">2018-02-28T13:17:13Z</dcterms:created>
  <dcterms:modified xsi:type="dcterms:W3CDTF">2019-03-05T16:59:07Z</dcterms:modified>
</cp:coreProperties>
</file>