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8" r:id="rId7"/>
    <p:sldId id="269" r:id="rId8"/>
    <p:sldId id="263" r:id="rId9"/>
    <p:sldId id="284"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61" r:id="rId23"/>
    <p:sldId id="262" r:id="rId24"/>
    <p:sldId id="266" r:id="rId25"/>
    <p:sldId id="267" r:id="rId26"/>
    <p:sldId id="285" r:id="rId27"/>
    <p:sldId id="287" r:id="rId28"/>
    <p:sldId id="286"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Proof of Burn</a:t>
            </a:r>
            <a:br>
              <a:rPr lang="en-US" dirty="0">
                <a:solidFill>
                  <a:schemeClr val="bg1"/>
                </a:solidFill>
              </a:rPr>
            </a:br>
            <a:endParaRPr lang="en-US" dirty="0">
              <a:solidFill>
                <a:schemeClr val="bg1"/>
              </a:solidFill>
            </a:endParaRPr>
          </a:p>
        </p:txBody>
      </p:sp>
      <p:sp>
        <p:nvSpPr>
          <p:cNvPr id="3" name="Subtitle 2"/>
          <p:cNvSpPr>
            <a:spLocks noGrp="1"/>
          </p:cNvSpPr>
          <p:nvPr>
            <p:ph type="subTitle" idx="1"/>
          </p:nvPr>
        </p:nvSpPr>
        <p:spPr>
          <a:xfrm>
            <a:off x="1428750" y="3509963"/>
            <a:ext cx="9144000" cy="1655762"/>
          </a:xfrm>
        </p:spPr>
        <p:txBody>
          <a:bodyPr/>
          <a:lstStyle/>
          <a:p>
            <a:endParaRPr lang="en-US"/>
          </a:p>
          <a:p>
            <a:r>
              <a:rPr lang="en-IN" altLang="en-US"/>
              <a:t>                                                                           P. Abhiram reddy</a:t>
            </a:r>
            <a:endParaRPr lang="en-IN" altLang="en-US"/>
          </a:p>
          <a:p>
            <a:r>
              <a:rPr lang="en-IN" altLang="en-US"/>
              <a:t>                                                                              CB.EN.P2CYS20021</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853565" y="1825625"/>
            <a:ext cx="8484235"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004695" y="2000885"/>
            <a:ext cx="8181975" cy="4000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271270" y="2138680"/>
            <a:ext cx="9648825" cy="3724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20000"/>
          </a:bodyPr>
          <a:p>
            <a:r>
              <a:rPr lang="en-US"/>
              <a:t>Proof-of-burn has been used as a mechanism to destroy cryptocurrency in a verifiable manner.</a:t>
            </a:r>
            <a:endParaRPr lang="en-US"/>
          </a:p>
          <a:p>
            <a:r>
              <a:rPr lang="en-US"/>
              <a:t>It consists of two functions: First, a function whichgenerates a cryptocurrency address. When a user sends money to this</a:t>
            </a:r>
            <a:r>
              <a:rPr lang="en-IN" altLang="en-US"/>
              <a:t> </a:t>
            </a:r>
            <a:r>
              <a:rPr lang="en-US"/>
              <a:t>address, the money is irrevocably destroyed. Second, a verification function which checks that an address is really unspendable.</a:t>
            </a:r>
            <a:endParaRPr lang="en-US"/>
          </a:p>
          <a:p>
            <a:r>
              <a:rPr lang="en-US"/>
              <a:t>We propose the</a:t>
            </a:r>
            <a:r>
              <a:rPr lang="en-IN" altLang="en-US"/>
              <a:t> </a:t>
            </a:r>
            <a:r>
              <a:rPr lang="en-US"/>
              <a:t>following properties for burn protocols. </a:t>
            </a:r>
            <a:endParaRPr lang="en-US"/>
          </a:p>
          <a:p>
            <a:pPr>
              <a:buFont typeface="Wingdings" panose="05000000000000000000" charset="0"/>
              <a:buChar char="Ø"/>
            </a:pPr>
            <a:r>
              <a:rPr lang="en-IN" altLang="en-US"/>
              <a:t>correctness</a:t>
            </a:r>
            <a:endParaRPr lang="en-IN" altLang="en-US"/>
          </a:p>
          <a:p>
            <a:pPr>
              <a:buFont typeface="Wingdings" panose="05000000000000000000" charset="0"/>
              <a:buChar char="Ø"/>
            </a:pPr>
            <a:r>
              <a:rPr lang="en-IN" altLang="en-US"/>
              <a:t>Unspendability</a:t>
            </a:r>
            <a:endParaRPr lang="en-IN" altLang="en-US"/>
          </a:p>
          <a:p>
            <a:pPr>
              <a:buFont typeface="Wingdings" panose="05000000000000000000" charset="0"/>
              <a:buChar char="Ø"/>
            </a:pPr>
            <a:r>
              <a:rPr lang="en-IN" altLang="en-US"/>
              <a:t>Binding</a:t>
            </a:r>
            <a:endParaRPr lang="en-IN" altLang="en-US"/>
          </a:p>
          <a:p>
            <a:pPr>
              <a:buFont typeface="Wingdings" panose="05000000000000000000" charset="0"/>
              <a:buChar char="Ø"/>
            </a:pPr>
            <a:r>
              <a:rPr lang="en-IN" altLang="en-US"/>
              <a:t>Uncensorability</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333625" y="1825625"/>
            <a:ext cx="7524115" cy="4351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066290" y="1825625"/>
            <a:ext cx="8058785"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162810" y="1825625"/>
            <a:ext cx="7865110" cy="4351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878840" y="1825625"/>
            <a:ext cx="10433685" cy="43516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604135" y="1825625"/>
            <a:ext cx="6982460" cy="43516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838200" y="2156460"/>
            <a:ext cx="10515600" cy="36887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a:t>
            </a:r>
            <a:r>
              <a:rPr lang="en-IN" altLang="en-US"/>
              <a:t>ition</a:t>
            </a:r>
            <a:endParaRPr lang="en-IN" altLang="en-US"/>
          </a:p>
        </p:txBody>
      </p:sp>
      <p:sp>
        <p:nvSpPr>
          <p:cNvPr id="3" name="Content Placeholder 2"/>
          <p:cNvSpPr>
            <a:spLocks noGrp="1"/>
          </p:cNvSpPr>
          <p:nvPr>
            <p:ph idx="1"/>
          </p:nvPr>
        </p:nvSpPr>
        <p:spPr/>
        <p:txBody>
          <a:bodyPr/>
          <a:p>
            <a:r>
              <a:rPr lang="en-US"/>
              <a:t>Proof of Burn (PoB) is a particular consensus protocol in which miners gain the power to mine a block by “burning” a portion of the tokens they have in their possession. That is, the mining capacity is given to the miner who spends a part of his money for the right to mine a block and claim his reward.</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p:cNvPicPr>
            <a:picLocks noChangeAspect="1"/>
          </p:cNvPicPr>
          <p:nvPr>
            <p:ph sz="half" idx="1"/>
          </p:nvPr>
        </p:nvPicPr>
        <p:blipFill>
          <a:blip r:embed="rId1"/>
          <a:stretch>
            <a:fillRect/>
          </a:stretch>
        </p:blipFill>
        <p:spPr>
          <a:xfrm>
            <a:off x="838200" y="496570"/>
            <a:ext cx="7016115" cy="3084195"/>
          </a:xfrm>
          <a:prstGeom prst="rect">
            <a:avLst/>
          </a:prstGeom>
        </p:spPr>
      </p:pic>
      <p:pic>
        <p:nvPicPr>
          <p:cNvPr id="5" name="Content Placeholder 4"/>
          <p:cNvPicPr>
            <a:picLocks noChangeAspect="1"/>
          </p:cNvPicPr>
          <p:nvPr>
            <p:ph sz="half" idx="2"/>
          </p:nvPr>
        </p:nvPicPr>
        <p:blipFill>
          <a:blip r:embed="rId2"/>
          <a:stretch>
            <a:fillRect/>
          </a:stretch>
        </p:blipFill>
        <p:spPr>
          <a:xfrm>
            <a:off x="3206115" y="3849370"/>
            <a:ext cx="8245475" cy="22269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 </a:t>
            </a:r>
            <a:endParaRPr lang="en-US"/>
          </a:p>
        </p:txBody>
      </p:sp>
      <p:sp>
        <p:nvSpPr>
          <p:cNvPr id="3" name="Content Placeholder 2"/>
          <p:cNvSpPr>
            <a:spLocks noGrp="1"/>
          </p:cNvSpPr>
          <p:nvPr>
            <p:ph idx="1"/>
          </p:nvPr>
        </p:nvSpPr>
        <p:spPr/>
        <p:txBody>
          <a:bodyPr/>
          <a:p>
            <a:r>
              <a:rPr lang="en-US"/>
              <a:t>More sustainable. Reduced power consumption. </a:t>
            </a:r>
            <a:endParaRPr lang="en-US"/>
          </a:p>
          <a:p>
            <a:r>
              <a:rPr lang="en-US"/>
              <a:t>No need for mining hardware. Coin burns are virtual mining rigs.</a:t>
            </a:r>
            <a:endParaRPr lang="en-US"/>
          </a:p>
          <a:p>
            <a:r>
              <a:rPr lang="en-US"/>
              <a:t>Coin burns reduce the circulating supply (market scarcity).</a:t>
            </a:r>
            <a:endParaRPr lang="en-US"/>
          </a:p>
          <a:p>
            <a:r>
              <a:rPr lang="en-US"/>
              <a:t>Encourages long-term commitment by the miners.</a:t>
            </a:r>
            <a:endParaRPr lang="en-US"/>
          </a:p>
          <a:p>
            <a:r>
              <a:rPr lang="en-US"/>
              <a:t>Coin distribution/mining tends to be less centralized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Disadvantages</a:t>
            </a:r>
            <a:endParaRPr lang="en-US"/>
          </a:p>
        </p:txBody>
      </p:sp>
      <p:sp>
        <p:nvSpPr>
          <p:cNvPr id="3" name="Content Placeholder 2"/>
          <p:cNvSpPr>
            <a:spLocks noGrp="1"/>
          </p:cNvSpPr>
          <p:nvPr>
            <p:ph idx="1"/>
          </p:nvPr>
        </p:nvSpPr>
        <p:spPr/>
        <p:txBody>
          <a:bodyPr>
            <a:normAutofit lnSpcReduction="20000"/>
          </a:bodyPr>
          <a:p>
            <a:r>
              <a:rPr lang="en-US"/>
              <a:t>Some say that PoB is not really eco-friendly because the Bitcoins being burned are generated through PoW mining, which requires lots of resources.</a:t>
            </a:r>
            <a:endParaRPr lang="en-US"/>
          </a:p>
          <a:p>
            <a:r>
              <a:rPr lang="en-US"/>
              <a:t>Not proven to work on larger scales. More testing is needed to confirm its efficiency and security.</a:t>
            </a:r>
            <a:endParaRPr lang="en-US"/>
          </a:p>
          <a:p>
            <a:r>
              <a:rPr lang="en-US"/>
              <a:t>The process of burning coin is not always transparent or easily verifiable by the average user.</a:t>
            </a:r>
            <a:endParaRPr lang="en-US"/>
          </a:p>
          <a:p>
            <a:r>
              <a:rPr lang="en-US"/>
              <a:t>Proof-of-burn has also been called a high risk protocol, as there is no guarantee that a user will ever recover the full value of the coin being burned</a:t>
            </a:r>
            <a:r>
              <a:rPr lang="en-IN" altLang="en-US"/>
              <a:t>.</a:t>
            </a:r>
            <a:endParaRPr lang="en-I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Examples and Real-Time Usecases</a:t>
            </a:r>
            <a:endParaRPr lang="en-US"/>
          </a:p>
        </p:txBody>
      </p:sp>
      <p:sp>
        <p:nvSpPr>
          <p:cNvPr id="3" name="Content Placeholder 2"/>
          <p:cNvSpPr>
            <a:spLocks noGrp="1"/>
          </p:cNvSpPr>
          <p:nvPr>
            <p:ph idx="1"/>
          </p:nvPr>
        </p:nvSpPr>
        <p:spPr/>
        <p:txBody>
          <a:bodyPr>
            <a:normAutofit/>
          </a:bodyPr>
          <a:p>
            <a:r>
              <a:rPr lang="en-US"/>
              <a:t>Examples of implementations of proof of burn include Slimcoin (SLM) and  Counterparty(XCP). </a:t>
            </a:r>
            <a:endParaRPr lang="en-US"/>
          </a:p>
          <a:p>
            <a:r>
              <a:rPr lang="en-US"/>
              <a:t>In the case of Slimcoin, proof of burn is used as its consensus algorithm and mining method. </a:t>
            </a:r>
            <a:endParaRPr lang="en-US"/>
          </a:p>
          <a:p>
            <a:r>
              <a:rPr lang="en-US"/>
              <a:t>In contrast, Counterparty uses proof of burn for seeding its tokens. Those participating sent bitcoins to an unspendable Bitcoin address and received the Counterparty tokens in return.</a:t>
            </a:r>
            <a:endParaRPr lang="en-US"/>
          </a:p>
          <a:p>
            <a:r>
              <a:rPr lang="en-US"/>
              <a:t>Satozhi (SATOZ) is the first token in the world to use this new protocol. This protocol uses the logicof burning the token supply in the block chain, and then creating a new token in the pool every 10</a:t>
            </a:r>
            <a:r>
              <a:rPr lang="en-IN" altLang="en-US"/>
              <a:t> </a:t>
            </a:r>
            <a:r>
              <a:rPr lang="en-US"/>
              <a:t>minutes.</a:t>
            </a:r>
            <a:endParaRPr lang="en-US"/>
          </a:p>
          <a:p>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Examples and Real-Time Usecases</a:t>
            </a:r>
            <a:endParaRPr lang="en-US"/>
          </a:p>
        </p:txBody>
      </p:sp>
      <p:sp>
        <p:nvSpPr>
          <p:cNvPr id="5" name="Content Placeholder 4"/>
          <p:cNvSpPr/>
          <p:nvPr>
            <p:ph sz="half" idx="1"/>
          </p:nvPr>
        </p:nvSpPr>
        <p:spPr>
          <a:xfrm>
            <a:off x="898525" y="1478915"/>
            <a:ext cx="5181600" cy="4351338"/>
          </a:xfrm>
        </p:spPr>
        <p:txBody>
          <a:bodyPr>
            <a:normAutofit lnSpcReduction="10000"/>
          </a:bodyPr>
          <a:p>
            <a:r>
              <a:rPr lang="en-US"/>
              <a:t>There are 3 Types of SATOZ HOLDER</a:t>
            </a:r>
            <a:endParaRPr lang="en-US"/>
          </a:p>
          <a:p>
            <a:pPr marL="0" indent="0">
              <a:buNone/>
            </a:pPr>
            <a:r>
              <a:rPr lang="en-US"/>
              <a:t>1. TRADERS: Users who only buy SATOZ and keep it in their smart wallet and wait for the price</a:t>
            </a:r>
            <a:r>
              <a:rPr lang="en-IN" altLang="en-US"/>
              <a:t> </a:t>
            </a:r>
            <a:r>
              <a:rPr lang="en-US"/>
              <a:t>increase, as a store of value.</a:t>
            </a:r>
            <a:endParaRPr lang="en-US"/>
          </a:p>
          <a:p>
            <a:pPr marL="0" indent="0">
              <a:buNone/>
            </a:pPr>
            <a:r>
              <a:rPr lang="en-US"/>
              <a:t>2. SUPPLIER: Users who buy SATOZ then burn it, and will get SATOZ prizes in their smart wallet</a:t>
            </a:r>
            <a:r>
              <a:rPr lang="en-IN" altLang="en-US"/>
              <a:t> </a:t>
            </a:r>
            <a:r>
              <a:rPr lang="en-US"/>
              <a:t>every 10 minutes automatically.</a:t>
            </a:r>
            <a:endParaRPr lang="en-US"/>
          </a:p>
          <a:p>
            <a:pPr marL="0" indent="0">
              <a:buNone/>
            </a:pPr>
            <a:r>
              <a:rPr lang="en-US"/>
              <a:t>3. LIQUIDATOR: Users who buy and liquidate SATOZ into a pool (such as PancakeSwap), with</a:t>
            </a:r>
            <a:r>
              <a:rPr lang="en-IN" altLang="en-US"/>
              <a:t> </a:t>
            </a:r>
            <a:r>
              <a:rPr lang="en-US"/>
              <a:t>the same or different pairs.</a:t>
            </a:r>
            <a:endParaRPr lang="en-US"/>
          </a:p>
          <a:p>
            <a:pPr marL="0" indent="0">
              <a:buNone/>
            </a:pPr>
            <a:endParaRPr lang="en-US"/>
          </a:p>
        </p:txBody>
      </p:sp>
      <p:pic>
        <p:nvPicPr>
          <p:cNvPr id="6" name="Content Placeholder 5"/>
          <p:cNvPicPr>
            <a:picLocks noChangeAspect="1"/>
          </p:cNvPicPr>
          <p:nvPr>
            <p:ph sz="half" idx="2"/>
          </p:nvPr>
        </p:nvPicPr>
        <p:blipFill>
          <a:blip r:embed="rId1"/>
          <a:stretch>
            <a:fillRect/>
          </a:stretch>
        </p:blipFill>
        <p:spPr>
          <a:xfrm>
            <a:off x="6461125" y="1773555"/>
            <a:ext cx="5166360" cy="43345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2377440" y="1096645"/>
            <a:ext cx="7314565" cy="46647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492125" y="2271395"/>
            <a:ext cx="5527675" cy="3796665"/>
          </a:xfrm>
          <a:prstGeom prst="rect">
            <a:avLst/>
          </a:prstGeom>
        </p:spPr>
      </p:pic>
      <p:pic>
        <p:nvPicPr>
          <p:cNvPr id="6" name="Content Placeholder 5"/>
          <p:cNvPicPr>
            <a:picLocks noChangeAspect="1"/>
          </p:cNvPicPr>
          <p:nvPr>
            <p:ph sz="half" idx="2"/>
          </p:nvPr>
        </p:nvPicPr>
        <p:blipFill>
          <a:blip r:embed="rId2"/>
          <a:stretch>
            <a:fillRect/>
          </a:stretch>
        </p:blipFill>
        <p:spPr>
          <a:xfrm>
            <a:off x="6172200" y="2271395"/>
            <a:ext cx="5709920" cy="37973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638810" y="3121025"/>
            <a:ext cx="5380990" cy="2496185"/>
          </a:xfrm>
          <a:prstGeom prst="rect">
            <a:avLst/>
          </a:prstGeom>
        </p:spPr>
      </p:pic>
      <p:pic>
        <p:nvPicPr>
          <p:cNvPr id="6" name="Content Placeholder 5"/>
          <p:cNvPicPr>
            <a:picLocks noChangeAspect="1"/>
          </p:cNvPicPr>
          <p:nvPr>
            <p:ph sz="half" idx="2"/>
          </p:nvPr>
        </p:nvPicPr>
        <p:blipFill>
          <a:blip r:embed="rId2"/>
          <a:stretch>
            <a:fillRect/>
          </a:stretch>
        </p:blipFill>
        <p:spPr>
          <a:xfrm>
            <a:off x="6405880" y="2853690"/>
            <a:ext cx="5259705" cy="290258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101" name="Content Placeholder 100"/>
          <p:cNvPicPr/>
          <p:nvPr>
            <p:ph idx="1"/>
          </p:nvPr>
        </p:nvPicPr>
        <p:blipFill>
          <a:blip r:embed="rId1"/>
          <a:stretch>
            <a:fillRect/>
          </a:stretch>
        </p:blipFill>
        <p:spPr>
          <a:xfrm>
            <a:off x="1141095" y="516255"/>
            <a:ext cx="9371330" cy="571373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History of the Consensus Algorithm</a:t>
            </a:r>
            <a:endParaRPr lang="en-US"/>
          </a:p>
        </p:txBody>
      </p:sp>
      <p:sp>
        <p:nvSpPr>
          <p:cNvPr id="3" name="Content Placeholder 2"/>
          <p:cNvSpPr>
            <a:spLocks noGrp="1"/>
          </p:cNvSpPr>
          <p:nvPr>
            <p:ph idx="1"/>
          </p:nvPr>
        </p:nvSpPr>
        <p:spPr/>
        <p:txBody>
          <a:bodyPr/>
          <a:p>
            <a:r>
              <a:rPr lang="en-US"/>
              <a:t>This protocol was designed by Iain Stewart, who he presented his idea about Proof of Burn, on the popular Bitcointalk forum, in December 2012. Iain uses an analogy to describe the algorithm: burned coins are like mining rigs. In this analogy, a miner burns his coins to buy a virtual mining rig that gives him the power to mine blocks. The more coins burned by the miner, the larger his virtual mining “platform” will be.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Need</a:t>
            </a:r>
            <a:r>
              <a:rPr lang="en-IN" altLang="en-US">
                <a:sym typeface="+mn-ea"/>
              </a:rPr>
              <a:t> </a:t>
            </a:r>
            <a:r>
              <a:rPr lang="en-US">
                <a:sym typeface="+mn-ea"/>
              </a:rPr>
              <a:t>of </a:t>
            </a:r>
            <a:r>
              <a:rPr lang="en-US" dirty="0">
                <a:sym typeface="+mn-ea"/>
              </a:rPr>
              <a:t>Proof of Burn</a:t>
            </a:r>
            <a:r>
              <a:rPr lang="en-US">
                <a:sym typeface="+mn-ea"/>
              </a:rPr>
              <a:t> Consensus Algorithm</a:t>
            </a:r>
            <a:endParaRPr lang="en-IN" altLang="en-US">
              <a:sym typeface="+mn-ea"/>
            </a:endParaRPr>
          </a:p>
        </p:txBody>
      </p:sp>
      <p:sp>
        <p:nvSpPr>
          <p:cNvPr id="3" name="Content Placeholder 2"/>
          <p:cNvSpPr>
            <a:spLocks noGrp="1"/>
          </p:cNvSpPr>
          <p:nvPr>
            <p:ph idx="1"/>
          </p:nvPr>
        </p:nvSpPr>
        <p:spPr/>
        <p:txBody>
          <a:bodyPr>
            <a:normAutofit fontScale="90000"/>
          </a:bodyPr>
          <a:p>
            <a:pPr marL="0" indent="0">
              <a:buNone/>
            </a:pPr>
            <a:endParaRPr lang="en-US"/>
          </a:p>
          <a:p>
            <a:pPr>
              <a:buFont typeface="Arial" panose="020B0604020202020204" pitchFamily="34" charset="0"/>
              <a:buChar char="•"/>
            </a:pPr>
            <a:r>
              <a:rPr lang="en-US">
                <a:sym typeface="+mn-ea"/>
              </a:rPr>
              <a:t>The most well-known type of consensus-generating algorithms is called proof of work (POW). In a POW system, miners are rewarded for updating the blockchain. This entails using computing power to solve a mathematical equation and results in a monetary reward. Bitcoin, the original and most popular cryptocurrency, uses a POW system.</a:t>
            </a:r>
            <a:endParaRPr lang="en-US">
              <a:sym typeface="+mn-ea"/>
            </a:endParaRPr>
          </a:p>
          <a:p>
            <a:pPr>
              <a:buFont typeface="Arial" panose="020B0604020202020204" pitchFamily="34" charset="0"/>
              <a:buChar char="•"/>
            </a:pPr>
            <a:r>
              <a:rPr lang="en-US">
                <a:sym typeface="+mn-ea"/>
              </a:rPr>
              <a:t>The biggest disadvantage of proof-of-work centers on the computational capabilities needed to solve mathematical problems in authenticating blockchain transactions have negative environmental impacts.Because the POW method is so resource-intensive, it's not very efficient.</a:t>
            </a:r>
            <a:endParaRPr lang="en-US">
              <a:sym typeface="+mn-ea"/>
            </a:endParaRPr>
          </a:p>
          <a:p>
            <a:pPr>
              <a:buNone/>
            </a:pPr>
            <a:endParaRPr lang="en-US"/>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Need</a:t>
            </a:r>
            <a:r>
              <a:rPr lang="en-IN" altLang="en-US">
                <a:sym typeface="+mn-ea"/>
              </a:rPr>
              <a:t> </a:t>
            </a:r>
            <a:r>
              <a:rPr lang="en-US">
                <a:sym typeface="+mn-ea"/>
              </a:rPr>
              <a:t>of </a:t>
            </a:r>
            <a:r>
              <a:rPr lang="en-US" dirty="0">
                <a:sym typeface="+mn-ea"/>
              </a:rPr>
              <a:t>Proof of Burn</a:t>
            </a:r>
            <a:r>
              <a:rPr lang="en-US">
                <a:sym typeface="+mn-ea"/>
              </a:rPr>
              <a:t> Consensus Algorithm</a:t>
            </a:r>
            <a:br>
              <a:rPr lang="en-IN" altLang="en-US">
                <a:sym typeface="+mn-ea"/>
              </a:rPr>
            </a:br>
            <a:endParaRPr lang="en-US"/>
          </a:p>
        </p:txBody>
      </p:sp>
      <p:sp>
        <p:nvSpPr>
          <p:cNvPr id="3" name="Content Placeholder 2"/>
          <p:cNvSpPr>
            <a:spLocks noGrp="1"/>
          </p:cNvSpPr>
          <p:nvPr>
            <p:ph idx="1"/>
          </p:nvPr>
        </p:nvSpPr>
        <p:spPr/>
        <p:txBody>
          <a:bodyPr>
            <a:normAutofit lnSpcReduction="20000"/>
          </a:bodyPr>
          <a:p>
            <a:r>
              <a:rPr lang="en-US"/>
              <a:t>Proof of stake (POS) is another algorithm that allots mining rights to miners proportional to their stakes held in the cryptocurrency.In this system, the blockchain is maintained by a randomly selected group of validators who “stake” the native network tokens by locking them into the blockchain to produce and approve blocks</a:t>
            </a:r>
            <a:r>
              <a:rPr lang="en-IN" altLang="en-US"/>
              <a:t>.</a:t>
            </a:r>
            <a:endParaRPr lang="en-IN" altLang="en-US"/>
          </a:p>
          <a:p>
            <a:pPr marL="0" indent="0">
              <a:buNone/>
            </a:pPr>
            <a:endParaRPr lang="en-IN" altLang="en-US"/>
          </a:p>
          <a:p>
            <a:r>
              <a:rPr lang="en-IN" altLang="en-US"/>
              <a:t>Validators, on the other hand, are individuals chosen randomly to validate transactions after they have staked their coins. Although they are chosen at random, users with a larger stake usually have a better chance of being selected. Because ot this benefits flow increasingly to the largest coin holders, in a POS system, the richer you are, the richer you get. And the stacked coins can be sold at any time so inflation can be possible. </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Need</a:t>
            </a:r>
            <a:r>
              <a:rPr lang="en-IN" altLang="en-US">
                <a:sym typeface="+mn-ea"/>
              </a:rPr>
              <a:t> </a:t>
            </a:r>
            <a:r>
              <a:rPr lang="en-US">
                <a:sym typeface="+mn-ea"/>
              </a:rPr>
              <a:t>of </a:t>
            </a:r>
            <a:r>
              <a:rPr lang="en-US" dirty="0">
                <a:sym typeface="+mn-ea"/>
              </a:rPr>
              <a:t>Proof of Burn</a:t>
            </a:r>
            <a:r>
              <a:rPr lang="en-US">
                <a:sym typeface="+mn-ea"/>
              </a:rPr>
              <a:t> Consensus Algorithm</a:t>
            </a:r>
            <a:endParaRPr lang="en-US"/>
          </a:p>
        </p:txBody>
      </p:sp>
      <p:sp>
        <p:nvSpPr>
          <p:cNvPr id="3" name="Content Placeholder 2"/>
          <p:cNvSpPr>
            <a:spLocks noGrp="1"/>
          </p:cNvSpPr>
          <p:nvPr>
            <p:ph idx="1"/>
          </p:nvPr>
        </p:nvSpPr>
        <p:spPr/>
        <p:txBody>
          <a:bodyPr>
            <a:normAutofit fontScale="80000"/>
          </a:bodyPr>
          <a:p>
            <a:r>
              <a:rPr lang="en-US"/>
              <a:t>POB is often called a POW system without energy waste. It operates on the principle of allowing miners to “burn” virtual currency tokens. They are then granted the right to write blocks in proportion to the coins burnt.</a:t>
            </a:r>
            <a:r>
              <a:rPr lang="en-IN" altLang="en-US"/>
              <a:t> So here no resources are wasted for mining the block.</a:t>
            </a:r>
            <a:endParaRPr lang="en-IN" altLang="en-US"/>
          </a:p>
          <a:p>
            <a:endParaRPr lang="en-US"/>
          </a:p>
          <a:p>
            <a:r>
              <a:rPr lang="en-US"/>
              <a:t>One thing that PoB and PoS have in common is the fact that the block validators have to invest their coins in order to participate in the consensus mechanism. However, PoS blockchains require forgers to stake their coins, usually locking them up. But if they decide to leave the network, they may take those coins back and sell them in the market. Therefore, there is no permanent market scarcity in such a scenario because coins are only taken out of circulation for a certain period of time. On the other hand, PoB block validators have to destroy their coins forever, creating a permanent economic scarcity.</a:t>
            </a:r>
            <a:r>
              <a:rPr lang="en-IN" altLang="en-US"/>
              <a:t> And we can also impose the panality on fradulent transaction same as proof of stack.</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Proof of Burn work</a:t>
            </a:r>
            <a:r>
              <a:rPr lang="en-IN" altLang="en-US"/>
              <a:t>ing</a:t>
            </a:r>
            <a:endParaRPr lang="en-IN" altLang="en-US"/>
          </a:p>
        </p:txBody>
      </p:sp>
      <p:sp>
        <p:nvSpPr>
          <p:cNvPr id="3" name="Content Placeholder 2"/>
          <p:cNvSpPr>
            <a:spLocks noGrp="1"/>
          </p:cNvSpPr>
          <p:nvPr>
            <p:ph idx="1"/>
          </p:nvPr>
        </p:nvSpPr>
        <p:spPr/>
        <p:txBody>
          <a:bodyPr>
            <a:normAutofit fontScale="90000" lnSpcReduction="10000"/>
          </a:bodyPr>
          <a:p>
            <a:r>
              <a:rPr lang="en-US"/>
              <a:t>The Proof of Burn (PoB) consensus protocol has a very particular way of reaching consensus and validating transactions within the blockchain. In the, miners must send cryptocurrencies to a verifiable public address. This address is known as eater addresses o dining direction, from where they will never be able to obtain them again. That is, miners must make a kind of investment in the blockchain with cryptocurrencies. And because of the greater number of cryptocurrencies burned in the network, the greater the mining power that the miner reaches.</a:t>
            </a:r>
            <a:endParaRPr lang="en-US"/>
          </a:p>
          <a:p>
            <a:r>
              <a:rPr lang="en-US"/>
              <a:t>In other words, miners must invest in the blockchain to demonstrate their commitment to the network. In this sense, this protocol is closely related to the Proof of Work (PoW). The difference is that miners should not invest in expensive and powerful computing equipment, but rather in tokens and cryptocurrencies.</a:t>
            </a:r>
            <a:endParaRPr lang="en-US"/>
          </a:p>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325880" y="1825625"/>
            <a:ext cx="9539605"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Proof of Burn </a:t>
            </a:r>
            <a:r>
              <a:rPr lang="en-IN" altLang="en-US">
                <a:sym typeface="+mn-ea"/>
              </a:rPr>
              <a:t>paper</a:t>
            </a:r>
            <a:endParaRPr lang="en-IN" altLang="en-US">
              <a:sym typeface="+mn-ea"/>
            </a:endParaRPr>
          </a:p>
        </p:txBody>
      </p:sp>
      <p:pic>
        <p:nvPicPr>
          <p:cNvPr id="4" name="Content Placeholder 3"/>
          <p:cNvPicPr>
            <a:picLocks noChangeAspect="1"/>
          </p:cNvPicPr>
          <p:nvPr>
            <p:ph idx="1"/>
          </p:nvPr>
        </p:nvPicPr>
        <p:blipFill>
          <a:blip r:embed="rId1"/>
          <a:stretch>
            <a:fillRect/>
          </a:stretch>
        </p:blipFill>
        <p:spPr>
          <a:xfrm>
            <a:off x="2823845" y="1825625"/>
            <a:ext cx="6543675" cy="43516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6603</Words>
  <Application>WPS Presentation</Application>
  <PresentationFormat>Widescreen</PresentationFormat>
  <Paragraphs>81</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SimSun</vt:lpstr>
      <vt:lpstr>Wingdings</vt:lpstr>
      <vt:lpstr>Calibri Light</vt:lpstr>
      <vt:lpstr>Calibri</vt:lpstr>
      <vt:lpstr>Microsoft YaHei</vt:lpstr>
      <vt:lpstr>Arial Unicode MS</vt:lpstr>
      <vt:lpstr>Wingdings</vt:lpstr>
      <vt:lpstr>Office Theme</vt:lpstr>
      <vt:lpstr>Proof of Burn </vt:lpstr>
      <vt:lpstr>Definition</vt:lpstr>
      <vt:lpstr>History of the Consensus Algorithm</vt:lpstr>
      <vt:lpstr>Need of the Consensus Algorithm</vt:lpstr>
      <vt:lpstr>PowerPoint 演示文稿</vt:lpstr>
      <vt:lpstr>PowerPoint 演示文稿</vt:lpstr>
      <vt:lpstr>Proof of Burn working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Advantages </vt:lpstr>
      <vt:lpstr>Disadvantages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cse.pirate</cp:lastModifiedBy>
  <cp:revision>4</cp:revision>
  <dcterms:created xsi:type="dcterms:W3CDTF">2021-10-18T15:38:00Z</dcterms:created>
  <dcterms:modified xsi:type="dcterms:W3CDTF">2021-10-19T08:12:48Z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5148851A82024C3BAEF4941A7B78F275</vt:lpwstr>
  </property>
  <property fmtid="{D5CDD505-2E9C-101B-9397-08002B2CF9AE}" pid="3" name="KSOProductBuildVer">
    <vt:lpwstr>1033-11.2.0.10323</vt:lpwstr>
  </property>
</Properties>
</file>