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61" r:id="rId3"/>
    <p:sldId id="262" r:id="rId4"/>
    <p:sldId id="260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99" d="100"/>
          <a:sy n="99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11/25/22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0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4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1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7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1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8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11/25/22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112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5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os.ru/opendata/7704786030-passajiropotok-po-stantsiyam-moskovskogo-metropoliten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Размытый вид на подземную железную дорогу в движении">
            <a:extLst>
              <a:ext uri="{FF2B5EF4-FFF2-40B4-BE49-F238E27FC236}">
                <a16:creationId xmlns:a16="http://schemas.microsoft.com/office/drawing/2014/main" id="{3B3E1532-A7E9-24EA-8335-59EB0C441C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73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09B91-F80D-D5AB-4EC4-445C1424F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Autofit/>
          </a:bodyPr>
          <a:lstStyle/>
          <a:p>
            <a:r>
              <a:rPr lang="ru-RU" sz="3200" dirty="0"/>
              <a:t>Цифровой прорыв 2022: Амурская область</a:t>
            </a:r>
            <a:br>
              <a:rPr lang="ru-RU" sz="3200" dirty="0"/>
            </a:br>
            <a:br>
              <a:rPr lang="ru-RU" sz="3200" dirty="0"/>
            </a:br>
            <a:r>
              <a:rPr lang="en-US" sz="3200" dirty="0"/>
              <a:t>”</a:t>
            </a:r>
            <a:r>
              <a:rPr lang="ru-RU" sz="3200" dirty="0"/>
              <a:t>Прогнозирование маршрутов передвижения московского метрополитена</a:t>
            </a:r>
            <a:r>
              <a:rPr lang="en-US" sz="3200" dirty="0"/>
              <a:t>”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3F0B37-6E79-C68F-DB96-F145654AE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Выполнил: Николаев Иван Витальевич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123284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0C28F-A439-2F4B-42FE-0D736E7B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Суть поставленной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96249F-3905-1318-DDE3-5BCD97EB7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42011"/>
            <a:ext cx="10058400" cy="38496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sz="1800" dirty="0"/>
              <a:t>На основании данных о пассажирах, которые воспользовались метро дважды за сутки, при наличии информации о первом заходе в метро, необходимо предсказать, на какой станции и через какой промежуток времени, этот пассажир воспользуется метро повторно.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Таким образом, данное задание подразумевает в себе сразу два предсказания: одно (предсказание станции второго захода из ограниченного числа станций) - задача классификации, второе – задача регрессии (определение подходящего времени из непрерывного промежутка).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Данные: 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Строк в тренировочном </a:t>
            </a:r>
            <a:r>
              <a:rPr lang="ru-RU" sz="1800" dirty="0" err="1"/>
              <a:t>датасете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dirty="0"/>
              <a:t>Признаков в тренировочном </a:t>
            </a:r>
            <a:r>
              <a:rPr lang="ru-RU" sz="1800" dirty="0" err="1"/>
              <a:t>датасете</a:t>
            </a:r>
            <a:r>
              <a:rPr lang="ru-RU" sz="1800" dirty="0"/>
              <a:t>, включая </a:t>
            </a:r>
            <a:r>
              <a:rPr lang="en-US" sz="1800" dirty="0"/>
              <a:t>ID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91399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0C28F-A439-2F4B-42FE-0D736E7B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Добавление внешних данных: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96249F-3905-1318-DDE3-5BCD97EB7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42011"/>
            <a:ext cx="10058400" cy="384962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sz="1800" dirty="0"/>
              <a:t>Мною были проанализированы открытые источники информации о Московском метрополитене, которые могли бы добавить ясности к существующему </a:t>
            </a:r>
            <a:r>
              <a:rPr lang="ru-RU" sz="1800" dirty="0" err="1"/>
              <a:t>датасету</a:t>
            </a:r>
            <a:r>
              <a:rPr lang="ru-RU" sz="1800" dirty="0"/>
              <a:t> и помочь будущей модели более точно разделить данные на требуемые классы.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Подходящий </a:t>
            </a:r>
            <a:r>
              <a:rPr lang="ru-RU" sz="1800" dirty="0" err="1"/>
              <a:t>датасет</a:t>
            </a:r>
            <a:r>
              <a:rPr lang="ru-RU" sz="1800" dirty="0"/>
              <a:t> был найден на портале открытых данных Правительства Москвы – Пассажиропоток по станциям Московского метрополитена: </a:t>
            </a:r>
            <a:r>
              <a:rPr lang="en" sz="1800" dirty="0">
                <a:hlinkClick r:id="rId2"/>
              </a:rPr>
              <a:t>https://data.mos.ru/opendata/7704786030-passajiropotok-po-stantsiyam-moskovskogo-metropolitena</a:t>
            </a:r>
            <a:r>
              <a:rPr lang="ru-RU" sz="1800" dirty="0"/>
              <a:t> 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Он был обработан (файл</a:t>
            </a:r>
            <a:r>
              <a:rPr lang="en-US" sz="1800" dirty="0"/>
              <a:t> ”</a:t>
            </a:r>
            <a:r>
              <a:rPr lang="ru-RU" sz="1800" dirty="0"/>
              <a:t>Пассажиропоток.</a:t>
            </a:r>
            <a:r>
              <a:rPr lang="en-US" sz="1800" dirty="0" err="1"/>
              <a:t>ipynb</a:t>
            </a:r>
            <a:r>
              <a:rPr lang="en-US" sz="1800" dirty="0"/>
              <a:t>” </a:t>
            </a:r>
            <a:r>
              <a:rPr lang="ru-RU" sz="1800" dirty="0"/>
              <a:t>в</a:t>
            </a:r>
            <a:r>
              <a:rPr lang="en-US" sz="1800" dirty="0"/>
              <a:t> </a:t>
            </a:r>
            <a:r>
              <a:rPr lang="ru-RU" sz="1800" dirty="0"/>
              <a:t>репозитории</a:t>
            </a:r>
            <a:r>
              <a:rPr lang="en-US" sz="1800" dirty="0"/>
              <a:t>)</a:t>
            </a:r>
            <a:r>
              <a:rPr lang="ru-RU" sz="1800" dirty="0"/>
              <a:t>, были выбраны самые новые данные и переименованы необходимые станции. После этого, его интегрировали в основной </a:t>
            </a:r>
            <a:r>
              <a:rPr lang="ru-RU" sz="1800" dirty="0" err="1"/>
              <a:t>датасет</a:t>
            </a:r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44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E5BED-9C8C-086F-D3F2-A32CC76B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22567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Гипотезы, инсайты и выводы по работе с данными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54A5EA-0FB7-E79F-136A-D41A8383D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45" y="1249251"/>
            <a:ext cx="6080975" cy="496615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ru-RU" sz="1800" dirty="0"/>
              <a:t>Данные загромождены ненужной информацией. Поэтому производилась существенная предобработка:</a:t>
            </a: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sz="1800" dirty="0"/>
              <a:t>Зачастую информация признаков дублировала друг друга: </a:t>
            </a:r>
            <a:r>
              <a:rPr lang="en-US" sz="1800" dirty="0"/>
              <a:t>ID </a:t>
            </a:r>
            <a:r>
              <a:rPr lang="ru-RU" sz="1800" dirty="0"/>
              <a:t>линии или Название линии – необходимо оставить что-то одно.</a:t>
            </a: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sz="1800" dirty="0"/>
              <a:t>Содержалась лишняя информация</a:t>
            </a:r>
            <a:r>
              <a:rPr lang="en-US" sz="1800" dirty="0"/>
              <a:t>. </a:t>
            </a:r>
            <a:r>
              <a:rPr lang="ru-RU" sz="1800" dirty="0"/>
              <a:t>Например, признак </a:t>
            </a:r>
            <a:r>
              <a:rPr lang="en-US" sz="1800" dirty="0" err="1"/>
              <a:t>ticket_id</a:t>
            </a:r>
            <a:r>
              <a:rPr lang="ru-RU" sz="1800" dirty="0"/>
              <a:t> для каждого объекта разный и никак не может повлиять на исход предсказаний.</a:t>
            </a: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sz="1800" dirty="0"/>
              <a:t>После отбора полностью нелогичных данных также была визуализирована корреляционная матрица и с помощью нее отобраны взаимозаменяемые признаки (</a:t>
            </a:r>
            <a:r>
              <a:rPr lang="ru-RU" sz="1800" dirty="0" err="1"/>
              <a:t>коэф</a:t>
            </a:r>
            <a:r>
              <a:rPr lang="ru-RU" sz="1800" dirty="0"/>
              <a:t>. </a:t>
            </a:r>
            <a:r>
              <a:rPr lang="ru-RU" sz="1800" dirty="0" err="1"/>
              <a:t>коррелляции</a:t>
            </a:r>
            <a:r>
              <a:rPr lang="ru-RU" sz="1800" dirty="0"/>
              <a:t> </a:t>
            </a:r>
            <a:r>
              <a:rPr lang="en-US" sz="1800" dirty="0"/>
              <a:t>~ 1)</a:t>
            </a:r>
            <a:endParaRPr lang="ru-RU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F9D78A-5D75-7FA8-6A31-84799B6AA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575" y="1249251"/>
            <a:ext cx="4456112" cy="472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44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759D9-0B14-17A3-5102-B528E7B7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Описание</a:t>
            </a:r>
            <a:r>
              <a:rPr lang="en-US" dirty="0"/>
              <a:t> </a:t>
            </a:r>
            <a:r>
              <a:rPr lang="ru-RU" dirty="0"/>
              <a:t>выбранной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28029C-1638-04EA-D4A2-3A51B372D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Для задачи классификации оптимальным вариантом стала модель с использованием случайных лесов (</a:t>
            </a:r>
            <a:r>
              <a:rPr lang="en-US" dirty="0"/>
              <a:t>Random Forest)</a:t>
            </a:r>
          </a:p>
          <a:p>
            <a:pPr>
              <a:lnSpc>
                <a:spcPct val="150000"/>
              </a:lnSpc>
            </a:pPr>
            <a:r>
              <a:rPr lang="ru-RU" dirty="0"/>
              <a:t>Для задачи регрессии была выбрана модель </a:t>
            </a:r>
            <a:r>
              <a:rPr lang="en-US" dirty="0" err="1"/>
              <a:t>CatBoost</a:t>
            </a:r>
            <a:r>
              <a:rPr lang="en-US" dirty="0"/>
              <a:t>, </a:t>
            </a:r>
            <a:r>
              <a:rPr lang="ru-RU" dirty="0"/>
              <a:t>разработанная компанией Яндекса. По утверждениям ее создателей она предсказывает значения лучше других похожих алгоритмов. И на наших данных, по результатам тестирования данный алгоритм предсказывает регрессионные значения лучше всего.</a:t>
            </a:r>
          </a:p>
        </p:txBody>
      </p:sp>
    </p:spTree>
    <p:extLst>
      <p:ext uri="{BB962C8B-B14F-4D97-AF65-F5344CB8AC3E}">
        <p14:creationId xmlns:p14="http://schemas.microsoft.com/office/powerpoint/2010/main" val="330316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FBFE1-AF39-BFF3-5D4C-45550DAE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Обоснование точности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72B27-7FEF-7AD7-E2C4-B31797E1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В качестве метрики для оценки качества предсказаний была взята формула из задания: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" dirty="0"/>
              <a:t>result = 0.5 * Recall + 0.5 * R2 </a:t>
            </a:r>
            <a:endParaRPr lang="ru-RU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ru-RU" dirty="0"/>
              <a:t>Таким образом, для задачи классификации у нас мы стремимся максимизировать </a:t>
            </a:r>
            <a:r>
              <a:rPr lang="en-US" dirty="0"/>
              <a:t>recall</a:t>
            </a:r>
            <a:r>
              <a:rPr lang="ru-RU" dirty="0"/>
              <a:t>, а для задачи регрессии максимизировать </a:t>
            </a:r>
            <a:r>
              <a:rPr lang="en-US" dirty="0"/>
              <a:t>R2.</a:t>
            </a:r>
            <a:endParaRPr lang="en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01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2E3493C-9EE5-40C5-9902-4A0416374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3C2DD8-0EC6-4B41-91E6-4A8E336AF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Объект 4" descr="Изображение выглядит как человек, стена, внутренний, одежда&#10;&#10;Автоматически созданное описание">
            <a:extLst>
              <a:ext uri="{FF2B5EF4-FFF2-40B4-BE49-F238E27FC236}">
                <a16:creationId xmlns:a16="http://schemas.microsoft.com/office/drawing/2014/main" id="{40456FE8-0A8F-2C25-AE3E-D38F4F226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96" r="-2" b="-2"/>
          <a:stretch/>
        </p:blipFill>
        <p:spPr>
          <a:xfrm>
            <a:off x="234696" y="237744"/>
            <a:ext cx="3996183" cy="63825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5E3F933-FC69-4374-A35F-CF403653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494" y="374904"/>
            <a:ext cx="7440649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E179D-0C7F-89EE-B203-580F2E58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192" y="642593"/>
            <a:ext cx="6280826" cy="17465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Контактные данные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D3654-6C99-97BF-E97C-18DAB3E52E26}"/>
              </a:ext>
            </a:extLst>
          </p:cNvPr>
          <p:cNvSpPr txBox="1"/>
          <p:nvPr/>
        </p:nvSpPr>
        <p:spPr>
          <a:xfrm>
            <a:off x="4965192" y="2386584"/>
            <a:ext cx="6280826" cy="364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b="1" dirty="0" err="1"/>
              <a:t>Обо</a:t>
            </a:r>
            <a:r>
              <a:rPr lang="en-US" b="1" dirty="0"/>
              <a:t> </a:t>
            </a:r>
            <a:r>
              <a:rPr lang="en-US" b="1" dirty="0" err="1"/>
              <a:t>мне</a:t>
            </a:r>
            <a:r>
              <a:rPr lang="en-US" b="1" dirty="0"/>
              <a:t>: 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 err="1"/>
              <a:t>Студент</a:t>
            </a:r>
            <a:r>
              <a:rPr lang="en-US" dirty="0"/>
              <a:t> </a:t>
            </a:r>
            <a:r>
              <a:rPr lang="en-US" dirty="0" err="1"/>
              <a:t>Финансового</a:t>
            </a:r>
            <a:r>
              <a:rPr lang="en-US" dirty="0"/>
              <a:t> </a:t>
            </a:r>
            <a:r>
              <a:rPr lang="en-US" dirty="0" err="1"/>
              <a:t>университета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Правительстве</a:t>
            </a:r>
            <a:r>
              <a:rPr lang="en-US" dirty="0"/>
              <a:t> РФ 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 err="1"/>
              <a:t>Факультет</a:t>
            </a:r>
            <a:r>
              <a:rPr lang="en-US" dirty="0"/>
              <a:t>: </a:t>
            </a:r>
            <a:r>
              <a:rPr lang="en-US" dirty="0" err="1"/>
              <a:t>Информационных</a:t>
            </a:r>
            <a:r>
              <a:rPr lang="en-US" dirty="0"/>
              <a:t> </a:t>
            </a:r>
            <a:r>
              <a:rPr lang="en-US" dirty="0" err="1"/>
              <a:t>Технологий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Анализа</a:t>
            </a:r>
            <a:r>
              <a:rPr lang="en-US" dirty="0"/>
              <a:t> </a:t>
            </a:r>
            <a:r>
              <a:rPr lang="en-US" dirty="0" err="1"/>
              <a:t>Больших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endParaRPr lang="en-US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 err="1"/>
              <a:t>Курс</a:t>
            </a:r>
            <a:r>
              <a:rPr lang="en-US" dirty="0"/>
              <a:t>: 3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 err="1"/>
              <a:t>Направление</a:t>
            </a:r>
            <a:r>
              <a:rPr lang="en-US" dirty="0"/>
              <a:t>: </a:t>
            </a:r>
            <a:r>
              <a:rPr lang="en-US" dirty="0" err="1"/>
              <a:t>Бизнес-информатика</a:t>
            </a:r>
            <a:endParaRPr lang="en-US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 err="1"/>
              <a:t>Проходил</a:t>
            </a:r>
            <a:r>
              <a:rPr lang="en-US" dirty="0"/>
              <a:t> </a:t>
            </a:r>
            <a:r>
              <a:rPr lang="en-US" dirty="0" err="1"/>
              <a:t>несколько</a:t>
            </a:r>
            <a:r>
              <a:rPr lang="en-US" dirty="0"/>
              <a:t> </a:t>
            </a:r>
            <a:r>
              <a:rPr lang="en-US" dirty="0" err="1"/>
              <a:t>курсов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Машинному</a:t>
            </a:r>
            <a:r>
              <a:rPr lang="en-US" dirty="0"/>
              <a:t> </a:t>
            </a:r>
            <a:r>
              <a:rPr lang="en-US" dirty="0" err="1"/>
              <a:t>обучению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Samsung Innovation Campus, </a:t>
            </a:r>
            <a:r>
              <a:rPr lang="en-US" dirty="0" err="1"/>
              <a:t>Stepik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Karpov</a:t>
            </a:r>
            <a:r>
              <a:rPr lang="en-US" dirty="0"/>
              <a:t> Courses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 err="1"/>
              <a:t>Контактный</a:t>
            </a:r>
            <a:r>
              <a:rPr lang="en-US" dirty="0"/>
              <a:t> </a:t>
            </a:r>
            <a:r>
              <a:rPr lang="en-US" dirty="0" err="1"/>
              <a:t>телефон</a:t>
            </a:r>
            <a:r>
              <a:rPr lang="en-US" dirty="0"/>
              <a:t>: +79197626712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 err="1"/>
              <a:t>Почта</a:t>
            </a:r>
            <a:r>
              <a:rPr lang="en-US" dirty="0"/>
              <a:t>: ivannikolaev02@mail.ru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97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451</Words>
  <Application>Microsoft Macintosh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Garamond</vt:lpstr>
      <vt:lpstr>Gill Sans MT</vt:lpstr>
      <vt:lpstr>SavonVTI</vt:lpstr>
      <vt:lpstr>Цифровой прорыв 2022: Амурская область  ”Прогнозирование маршрутов передвижения московского метрополитена”</vt:lpstr>
      <vt:lpstr>Суть поставленной задачи:</vt:lpstr>
      <vt:lpstr>Добавление внешних данных:</vt:lpstr>
      <vt:lpstr>Гипотезы, инсайты и выводы по работе с данными</vt:lpstr>
      <vt:lpstr>Описание выбранной модели</vt:lpstr>
      <vt:lpstr>Обоснование точности решения</vt:lpstr>
      <vt:lpstr>Контактные данные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Цифровой прорыв 2022: Амурская область  ”Прогнозирование маршрутов передвижения московского метрополитена”</dc:title>
  <dc:creator>Николаев Иван Витальевич</dc:creator>
  <cp:lastModifiedBy>Николаев Иван Витальевич</cp:lastModifiedBy>
  <cp:revision>3</cp:revision>
  <dcterms:created xsi:type="dcterms:W3CDTF">2022-11-24T15:30:13Z</dcterms:created>
  <dcterms:modified xsi:type="dcterms:W3CDTF">2022-11-25T01:26:17Z</dcterms:modified>
</cp:coreProperties>
</file>