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 varScale="1">
        <p:scale>
          <a:sx n="88" d="100"/>
          <a:sy n="8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speedyracer\Downloads\&#1043;&#1088;&#1072;&#1092;&#1080;&#1082;&#1080;%20&#1058;&#1069;&#1050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speedyracer\Downloads\&#1043;&#1088;&#1072;&#1092;&#1080;&#1082;&#1080;%20&#1058;&#1069;&#105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speedyracer\Downloads\&#1043;&#1088;&#1072;&#1092;&#1080;&#1082;&#1080;%20&#1058;&#1069;&#1050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chemeClr val="tx1"/>
                </a:solidFill>
              </a:rPr>
              <a:t>Оборот предприятий по производству продукции топливно-энергетического комплекса, млрд. руб.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'Оборот предприятий'!$B$1</c:f>
              <c:strCache>
                <c:ptCount val="1"/>
                <c:pt idx="0">
                  <c:v>Оборот предприятий по производству продукции топливно-энергетического комплекса, млрд. руб.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'Оборот предприятий'!$A$2:$A$24</c:f>
              <c:strCache>
                <c:ptCount val="23"/>
                <c:pt idx="0">
                  <c:v>Ямало-Ненецкий АО</c:v>
                </c:pt>
                <c:pt idx="1">
                  <c:v>Республика Алтай</c:v>
                </c:pt>
                <c:pt idx="2">
                  <c:v>г. Москва</c:v>
                </c:pt>
                <c:pt idx="3">
                  <c:v>Тюменская область</c:v>
                </c:pt>
                <c:pt idx="4">
                  <c:v>Республика Саха (Якутия)</c:v>
                </c:pt>
                <c:pt idx="5">
                  <c:v>Новосибирская область</c:v>
                </c:pt>
                <c:pt idx="6">
                  <c:v>Республика Татарстан</c:v>
                </c:pt>
                <c:pt idx="7">
                  <c:v>Иркутская область</c:v>
                </c:pt>
                <c:pt idx="8">
                  <c:v>Еврейская АО</c:v>
                </c:pt>
                <c:pt idx="9">
                  <c:v>г. Санкт-Петербург</c:v>
                </c:pt>
                <c:pt idx="10">
                  <c:v>Кемеровская область</c:v>
                </c:pt>
                <c:pt idx="11">
                  <c:v>Самарская область</c:v>
                </c:pt>
                <c:pt idx="12">
                  <c:v>Камчатский край</c:v>
                </c:pt>
                <c:pt idx="13">
                  <c:v>Московская область</c:v>
                </c:pt>
                <c:pt idx="14">
                  <c:v>Оренбургская область</c:v>
                </c:pt>
                <c:pt idx="15">
                  <c:v>Республика Коми</c:v>
                </c:pt>
                <c:pt idx="16">
                  <c:v>Пермский край</c:v>
                </c:pt>
                <c:pt idx="17">
                  <c:v>Республика Башкортостан</c:v>
                </c:pt>
                <c:pt idx="18">
                  <c:v>Свердловская область</c:v>
                </c:pt>
                <c:pt idx="19">
                  <c:v>Нижегородская область</c:v>
                </c:pt>
                <c:pt idx="20">
                  <c:v>Краснодарский край</c:v>
                </c:pt>
                <c:pt idx="21">
                  <c:v>Астраханская область</c:v>
                </c:pt>
                <c:pt idx="22">
                  <c:v>Челябинская область</c:v>
                </c:pt>
              </c:strCache>
            </c:strRef>
          </c:cat>
          <c:val>
            <c:numRef>
              <c:f>'Оборот предприятий'!$B$2:$B$24</c:f>
              <c:numCache>
                <c:formatCode>0.00</c:formatCode>
                <c:ptCount val="23"/>
                <c:pt idx="0" formatCode="General">
                  <c:v>3772.3</c:v>
                </c:pt>
                <c:pt idx="1">
                  <c:v>3389.1</c:v>
                </c:pt>
                <c:pt idx="2" formatCode="General">
                  <c:v>3230.1</c:v>
                </c:pt>
                <c:pt idx="3" formatCode="General">
                  <c:v>1983.9</c:v>
                </c:pt>
                <c:pt idx="4" formatCode="General">
                  <c:v>1819.7</c:v>
                </c:pt>
                <c:pt idx="5" formatCode="General">
                  <c:v>1196.2</c:v>
                </c:pt>
                <c:pt idx="6" formatCode="General">
                  <c:v>1040.2</c:v>
                </c:pt>
                <c:pt idx="7" formatCode="General">
                  <c:v>873.6</c:v>
                </c:pt>
                <c:pt idx="8" formatCode="General">
                  <c:v>714.1</c:v>
                </c:pt>
                <c:pt idx="9" formatCode="General">
                  <c:v>658.6</c:v>
                </c:pt>
                <c:pt idx="10" formatCode="General">
                  <c:v>570.20000000000005</c:v>
                </c:pt>
                <c:pt idx="11" formatCode="General">
                  <c:v>514</c:v>
                </c:pt>
                <c:pt idx="12" formatCode="General">
                  <c:v>495</c:v>
                </c:pt>
                <c:pt idx="13" formatCode="General">
                  <c:v>486.7</c:v>
                </c:pt>
                <c:pt idx="14" formatCode="General">
                  <c:v>474.4</c:v>
                </c:pt>
                <c:pt idx="15" formatCode="General">
                  <c:v>404.4</c:v>
                </c:pt>
                <c:pt idx="16" formatCode="General">
                  <c:v>379.4</c:v>
                </c:pt>
                <c:pt idx="17" formatCode="General">
                  <c:v>352.5</c:v>
                </c:pt>
                <c:pt idx="18" formatCode="General">
                  <c:v>338.4</c:v>
                </c:pt>
                <c:pt idx="19" formatCode="General">
                  <c:v>310.10000000000002</c:v>
                </c:pt>
                <c:pt idx="20" formatCode="General">
                  <c:v>284.8</c:v>
                </c:pt>
                <c:pt idx="21" formatCode="General">
                  <c:v>283</c:v>
                </c:pt>
                <c:pt idx="22" formatCode="General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C8-2646-98F4-A6A8718F5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0645760"/>
        <c:axId val="1"/>
        <c:axId val="0"/>
      </c:bar3DChart>
      <c:catAx>
        <c:axId val="5806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06457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chemeClr val="tx1"/>
                </a:solidFill>
              </a:rPr>
              <a:t>Объем экспорта продукции топливно-энергетического комплекса, млн. долл.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Экспорт!$B$1</c:f>
              <c:strCache>
                <c:ptCount val="1"/>
                <c:pt idx="0">
                  <c:v>Объем экспорта продукции топливно-энергетического комплекса, млн. долл.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Экспорт!$A$2:$A$15</c:f>
              <c:strCache>
                <c:ptCount val="14"/>
                <c:pt idx="0">
                  <c:v>г. Москва</c:v>
                </c:pt>
                <c:pt idx="1">
                  <c:v>Республика Алтай</c:v>
                </c:pt>
                <c:pt idx="2">
                  <c:v>Ямало-Ненецкий АО</c:v>
                </c:pt>
                <c:pt idx="3">
                  <c:v>г. Санкт-Петербург</c:v>
                </c:pt>
                <c:pt idx="4">
                  <c:v>Республика Саха (Якутия)</c:v>
                </c:pt>
                <c:pt idx="5">
                  <c:v>Новосибирская область</c:v>
                </c:pt>
                <c:pt idx="6">
                  <c:v>Республика Татарстан</c:v>
                </c:pt>
                <c:pt idx="7">
                  <c:v>Еврейская автономная область</c:v>
                </c:pt>
                <c:pt idx="8">
                  <c:v>Краснодарский край</c:v>
                </c:pt>
                <c:pt idx="9">
                  <c:v>Ленинградская область</c:v>
                </c:pt>
                <c:pt idx="10">
                  <c:v>Республика Башкортостан</c:v>
                </c:pt>
                <c:pt idx="11">
                  <c:v>Тюменская область</c:v>
                </c:pt>
                <c:pt idx="12">
                  <c:v>Челябинская область</c:v>
                </c:pt>
                <c:pt idx="13">
                  <c:v>Самарская область</c:v>
                </c:pt>
              </c:strCache>
            </c:strRef>
          </c:cat>
          <c:val>
            <c:numRef>
              <c:f>Экспорт!$B$2:$B$15</c:f>
              <c:numCache>
                <c:formatCode>General</c:formatCode>
                <c:ptCount val="14"/>
                <c:pt idx="0">
                  <c:v>123701</c:v>
                </c:pt>
                <c:pt idx="1">
                  <c:v>15184</c:v>
                </c:pt>
                <c:pt idx="2">
                  <c:v>14328</c:v>
                </c:pt>
                <c:pt idx="3">
                  <c:v>13433</c:v>
                </c:pt>
                <c:pt idx="4">
                  <c:v>11516</c:v>
                </c:pt>
                <c:pt idx="5">
                  <c:v>10997</c:v>
                </c:pt>
                <c:pt idx="6">
                  <c:v>9770</c:v>
                </c:pt>
                <c:pt idx="7">
                  <c:v>9492</c:v>
                </c:pt>
                <c:pt idx="8">
                  <c:v>4035</c:v>
                </c:pt>
                <c:pt idx="9">
                  <c:v>3236</c:v>
                </c:pt>
                <c:pt idx="10">
                  <c:v>2430</c:v>
                </c:pt>
                <c:pt idx="11">
                  <c:v>2326</c:v>
                </c:pt>
                <c:pt idx="12">
                  <c:v>2004</c:v>
                </c:pt>
                <c:pt idx="13">
                  <c:v>1884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D-484F-B2B2-859537A62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747344"/>
        <c:axId val="1"/>
        <c:axId val="0"/>
      </c:bar3DChart>
      <c:catAx>
        <c:axId val="53874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87473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Импорт!$B$1</c:f>
              <c:strCache>
                <c:ptCount val="1"/>
                <c:pt idx="0">
                  <c:v>Объем импорта продукции топливно-энергетического комплекса, млн. долл.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Импорт!$A$2:$A$25</c:f>
              <c:strCache>
                <c:ptCount val="24"/>
                <c:pt idx="0">
                  <c:v>г. Москва</c:v>
                </c:pt>
                <c:pt idx="1">
                  <c:v>Республика Алтай</c:v>
                </c:pt>
                <c:pt idx="2">
                  <c:v>Оренбургская область</c:v>
                </c:pt>
                <c:pt idx="3">
                  <c:v>Свердловская область</c:v>
                </c:pt>
                <c:pt idx="4">
                  <c:v>Ростовская область</c:v>
                </c:pt>
                <c:pt idx="5">
                  <c:v>Республика Саха (Якутия)</c:v>
                </c:pt>
                <c:pt idx="6">
                  <c:v>Липецкая область</c:v>
                </c:pt>
                <c:pt idx="7">
                  <c:v>Республика Татарстан</c:v>
                </c:pt>
                <c:pt idx="8">
                  <c:v>г. Санкт-Петербург</c:v>
                </c:pt>
                <c:pt idx="9">
                  <c:v>Кемеровская область</c:v>
                </c:pt>
                <c:pt idx="10">
                  <c:v>Забайкальский край</c:v>
                </c:pt>
                <c:pt idx="11">
                  <c:v>Хабаровский край</c:v>
                </c:pt>
                <c:pt idx="12">
                  <c:v>Томская область</c:v>
                </c:pt>
                <c:pt idx="13">
                  <c:v>Иркутская область</c:v>
                </c:pt>
                <c:pt idx="14">
                  <c:v>Московская область</c:v>
                </c:pt>
                <c:pt idx="15">
                  <c:v>Нижегородская область</c:v>
                </c:pt>
                <c:pt idx="16">
                  <c:v>Омская область</c:v>
                </c:pt>
                <c:pt idx="17">
                  <c:v>Еврейская автономная область</c:v>
                </c:pt>
                <c:pt idx="18">
                  <c:v>Алтайский край</c:v>
                </c:pt>
                <c:pt idx="19">
                  <c:v>Калужская область</c:v>
                </c:pt>
                <c:pt idx="20">
                  <c:v>Новосибирская область</c:v>
                </c:pt>
                <c:pt idx="21">
                  <c:v>Самарская область</c:v>
                </c:pt>
                <c:pt idx="22">
                  <c:v>Смоленская область</c:v>
                </c:pt>
                <c:pt idx="23">
                  <c:v>Рязанская область</c:v>
                </c:pt>
              </c:strCache>
            </c:strRef>
          </c:cat>
          <c:val>
            <c:numRef>
              <c:f>Импорт!$B$2:$B$25</c:f>
              <c:numCache>
                <c:formatCode>General</c:formatCode>
                <c:ptCount val="24"/>
                <c:pt idx="0">
                  <c:v>676</c:v>
                </c:pt>
                <c:pt idx="1">
                  <c:v>302</c:v>
                </c:pt>
                <c:pt idx="2">
                  <c:v>192</c:v>
                </c:pt>
                <c:pt idx="3">
                  <c:v>133</c:v>
                </c:pt>
                <c:pt idx="4">
                  <c:v>101</c:v>
                </c:pt>
                <c:pt idx="5">
                  <c:v>94</c:v>
                </c:pt>
                <c:pt idx="6">
                  <c:v>88</c:v>
                </c:pt>
                <c:pt idx="7">
                  <c:v>87</c:v>
                </c:pt>
                <c:pt idx="8">
                  <c:v>84</c:v>
                </c:pt>
                <c:pt idx="9">
                  <c:v>66</c:v>
                </c:pt>
                <c:pt idx="10">
                  <c:v>55</c:v>
                </c:pt>
                <c:pt idx="11">
                  <c:v>52</c:v>
                </c:pt>
                <c:pt idx="12">
                  <c:v>52</c:v>
                </c:pt>
                <c:pt idx="13">
                  <c:v>47</c:v>
                </c:pt>
                <c:pt idx="14">
                  <c:v>47</c:v>
                </c:pt>
                <c:pt idx="15">
                  <c:v>45</c:v>
                </c:pt>
                <c:pt idx="16">
                  <c:v>41</c:v>
                </c:pt>
                <c:pt idx="17">
                  <c:v>22</c:v>
                </c:pt>
                <c:pt idx="18">
                  <c:v>21</c:v>
                </c:pt>
                <c:pt idx="19">
                  <c:v>20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B-3647-83C3-595ACFFBC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3114224"/>
        <c:axId val="1"/>
        <c:axId val="0"/>
      </c:bar3DChart>
      <c:catAx>
        <c:axId val="54311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31142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2F5BA-7CBB-7D73-5D35-C1B1670AD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 </a:t>
            </a:r>
            <a:r>
              <a:rPr lang="ru-RU" dirty="0" err="1"/>
              <a:t>ТЭк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4834B-FC80-2BB0-2644-252F2E1B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9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F88AC73-27A1-55A6-2CA9-D1FF129B3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135443"/>
              </p:ext>
            </p:extLst>
          </p:nvPr>
        </p:nvGraphicFramePr>
        <p:xfrm>
          <a:off x="804334" y="804334"/>
          <a:ext cx="10583332" cy="524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96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254928A-3CE6-EE7A-1817-F701A31F7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286627"/>
              </p:ext>
            </p:extLst>
          </p:nvPr>
        </p:nvGraphicFramePr>
        <p:xfrm>
          <a:off x="804334" y="804334"/>
          <a:ext cx="10583332" cy="524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13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19C27A8-436C-B4D9-BF0E-E07761CE4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140638"/>
              </p:ext>
            </p:extLst>
          </p:nvPr>
        </p:nvGraphicFramePr>
        <p:xfrm>
          <a:off x="804334" y="804334"/>
          <a:ext cx="10583332" cy="524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88181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</TotalTime>
  <Words>34</Words>
  <Application>Microsoft Macintosh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Прогноз ТЭк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 ТЭк</dc:title>
  <dc:creator>Николаев Иван Витальевич</dc:creator>
  <cp:lastModifiedBy>Николаев Иван Витальевич</cp:lastModifiedBy>
  <cp:revision>1</cp:revision>
  <dcterms:created xsi:type="dcterms:W3CDTF">2023-06-27T09:55:29Z</dcterms:created>
  <dcterms:modified xsi:type="dcterms:W3CDTF">2023-06-27T09:57:53Z</dcterms:modified>
</cp:coreProperties>
</file>