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sldIdLst>
    <p:sldId id="256" r:id="rId2"/>
    <p:sldId id="260" r:id="rId3"/>
    <p:sldId id="257" r:id="rId4"/>
    <p:sldId id="258" r:id="rId5"/>
    <p:sldId id="259" r:id="rId6"/>
    <p:sldId id="261" r:id="rId7"/>
    <p:sldId id="279" r:id="rId8"/>
    <p:sldId id="280" r:id="rId9"/>
    <p:sldId id="281" r:id="rId10"/>
    <p:sldId id="282" r:id="rId11"/>
    <p:sldId id="283" r:id="rId12"/>
    <p:sldId id="284" r:id="rId13"/>
    <p:sldId id="285" r:id="rId14"/>
    <p:sldId id="286" r:id="rId15"/>
    <p:sldId id="264" r:id="rId16"/>
    <p:sldId id="271" r:id="rId17"/>
    <p:sldId id="288" r:id="rId18"/>
    <p:sldId id="289" r:id="rId19"/>
    <p:sldId id="298" r:id="rId20"/>
    <p:sldId id="299" r:id="rId21"/>
    <p:sldId id="300" r:id="rId22"/>
    <p:sldId id="265" r:id="rId23"/>
    <p:sldId id="267" r:id="rId24"/>
    <p:sldId id="269" r:id="rId25"/>
    <p:sldId id="278" r:id="rId26"/>
    <p:sldId id="27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1" autoAdjust="0"/>
    <p:restoredTop sz="94674"/>
  </p:normalViewPr>
  <p:slideViewPr>
    <p:cSldViewPr snapToGrid="0">
      <p:cViewPr>
        <p:scale>
          <a:sx n="137" d="100"/>
          <a:sy n="137" d="100"/>
        </p:scale>
        <p:origin x="48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10</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11</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12</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13</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14</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15</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16</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17</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19</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353689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21</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832800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4200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23</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24</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25</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26</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5</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7</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8</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9</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t>6 October 2023</a:t>
            </a:fld>
            <a:endParaRPr lang="en-US"/>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t>6 October 2023</a:t>
            </a:fld>
            <a:endParaRPr lang="en-US"/>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t>6 October 2023</a:t>
            </a:fld>
            <a:endParaRPr lang="en-US"/>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panose="02020603050405020304"/>
              <a:buNone/>
              <a:defRPr sz="2400"/>
            </a:lvl1pPr>
            <a:lvl2pPr lvl="1" algn="ctr">
              <a:lnSpc>
                <a:spcPct val="100000"/>
              </a:lnSpc>
              <a:spcBef>
                <a:spcPts val="400"/>
              </a:spcBef>
              <a:spcAft>
                <a:spcPts val="0"/>
              </a:spcAft>
              <a:buClr>
                <a:schemeClr val="dk1"/>
              </a:buClr>
              <a:buSzPts val="2000"/>
              <a:buFont typeface="Times New Roman" panose="02020603050405020304"/>
              <a:buNone/>
              <a:defRPr sz="2000"/>
            </a:lvl2pPr>
            <a:lvl3pPr lvl="2" algn="ctr">
              <a:lnSpc>
                <a:spcPct val="100000"/>
              </a:lnSpc>
              <a:spcBef>
                <a:spcPts val="360"/>
              </a:spcBef>
              <a:spcAft>
                <a:spcPts val="0"/>
              </a:spcAft>
              <a:buClr>
                <a:schemeClr val="dk1"/>
              </a:buClr>
              <a:buSzPts val="1800"/>
              <a:buFont typeface="Times New Roman" panose="02020603050405020304"/>
              <a:buNone/>
              <a:defRPr sz="1800"/>
            </a:lvl3pPr>
            <a:lvl4pPr lvl="3" algn="ctr">
              <a:lnSpc>
                <a:spcPct val="100000"/>
              </a:lnSpc>
              <a:spcBef>
                <a:spcPts val="320"/>
              </a:spcBef>
              <a:spcAft>
                <a:spcPts val="0"/>
              </a:spcAft>
              <a:buClr>
                <a:schemeClr val="dk1"/>
              </a:buClr>
              <a:buSzPts val="1600"/>
              <a:buFont typeface="Times New Roman" panose="02020603050405020304"/>
              <a:buNone/>
              <a:defRPr sz="1600"/>
            </a:lvl4pPr>
            <a:lvl5pPr lvl="4" algn="ctr">
              <a:lnSpc>
                <a:spcPct val="100000"/>
              </a:lnSpc>
              <a:spcBef>
                <a:spcPts val="320"/>
              </a:spcBef>
              <a:spcAft>
                <a:spcPts val="0"/>
              </a:spcAft>
              <a:buClr>
                <a:schemeClr val="dk1"/>
              </a:buClr>
              <a:buSzPts val="1600"/>
              <a:buFont typeface="Times New Roman" panose="02020603050405020304"/>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t>6 October 2023</a:t>
            </a:fld>
            <a:endParaRPr lang="en-US"/>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panose="02020603050405020304"/>
              <a:buNone/>
              <a:defRPr sz="2400"/>
            </a:lvl1pPr>
            <a:lvl2pPr marL="914400" lvl="1" indent="-228600" algn="l">
              <a:lnSpc>
                <a:spcPct val="100000"/>
              </a:lnSpc>
              <a:spcBef>
                <a:spcPts val="400"/>
              </a:spcBef>
              <a:spcAft>
                <a:spcPts val="0"/>
              </a:spcAft>
              <a:buClr>
                <a:schemeClr val="dk1"/>
              </a:buClr>
              <a:buSzPts val="2000"/>
              <a:buFont typeface="Times New Roman" panose="02020603050405020304"/>
              <a:buNone/>
              <a:defRPr sz="2000"/>
            </a:lvl2pPr>
            <a:lvl3pPr marL="1371600" lvl="2" indent="-228600" algn="l">
              <a:lnSpc>
                <a:spcPct val="100000"/>
              </a:lnSpc>
              <a:spcBef>
                <a:spcPts val="360"/>
              </a:spcBef>
              <a:spcAft>
                <a:spcPts val="0"/>
              </a:spcAft>
              <a:buClr>
                <a:schemeClr val="dk1"/>
              </a:buClr>
              <a:buSzPts val="1800"/>
              <a:buFont typeface="Times New Roman" panose="02020603050405020304"/>
              <a:buNone/>
              <a:defRPr sz="1800"/>
            </a:lvl3pPr>
            <a:lvl4pPr marL="1828800" lvl="3" indent="-228600" algn="l">
              <a:lnSpc>
                <a:spcPct val="100000"/>
              </a:lnSpc>
              <a:spcBef>
                <a:spcPts val="320"/>
              </a:spcBef>
              <a:spcAft>
                <a:spcPts val="0"/>
              </a:spcAft>
              <a:buClr>
                <a:schemeClr val="dk1"/>
              </a:buClr>
              <a:buSzPts val="1600"/>
              <a:buFont typeface="Times New Roman" panose="02020603050405020304"/>
              <a:buNone/>
              <a:defRPr sz="1600"/>
            </a:lvl4pPr>
            <a:lvl5pPr marL="2286000" lvl="4" indent="-228600" algn="l">
              <a:lnSpc>
                <a:spcPct val="100000"/>
              </a:lnSpc>
              <a:spcBef>
                <a:spcPts val="320"/>
              </a:spcBef>
              <a:spcAft>
                <a:spcPts val="0"/>
              </a:spcAft>
              <a:buClr>
                <a:schemeClr val="dk1"/>
              </a:buClr>
              <a:buSzPts val="1600"/>
              <a:buFont typeface="Times New Roman" panose="020206030504050203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t>6 October 2023</a:t>
            </a:fld>
            <a:endParaRPr lang="en-US"/>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t>6 October 2023</a:t>
            </a:fld>
            <a:endParaRPr lang="en-US"/>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panose="02020603050405020304"/>
              <a:buNone/>
              <a:defRPr sz="2400" b="1"/>
            </a:lvl1pPr>
            <a:lvl2pPr marL="914400" lvl="1" indent="-228600" algn="l">
              <a:lnSpc>
                <a:spcPct val="100000"/>
              </a:lnSpc>
              <a:spcBef>
                <a:spcPts val="400"/>
              </a:spcBef>
              <a:spcAft>
                <a:spcPts val="0"/>
              </a:spcAft>
              <a:buClr>
                <a:schemeClr val="dk1"/>
              </a:buClr>
              <a:buSzPts val="2000"/>
              <a:buFont typeface="Times New Roman" panose="02020603050405020304"/>
              <a:buNone/>
              <a:defRPr sz="2000" b="1"/>
            </a:lvl2pPr>
            <a:lvl3pPr marL="1371600" lvl="2" indent="-228600" algn="l">
              <a:lnSpc>
                <a:spcPct val="100000"/>
              </a:lnSpc>
              <a:spcBef>
                <a:spcPts val="360"/>
              </a:spcBef>
              <a:spcAft>
                <a:spcPts val="0"/>
              </a:spcAft>
              <a:buClr>
                <a:schemeClr val="dk1"/>
              </a:buClr>
              <a:buSzPts val="1800"/>
              <a:buFont typeface="Times New Roman" panose="02020603050405020304"/>
              <a:buNone/>
              <a:defRPr sz="1800" b="1"/>
            </a:lvl3pPr>
            <a:lvl4pPr marL="1828800" lvl="3" indent="-228600" algn="l">
              <a:lnSpc>
                <a:spcPct val="100000"/>
              </a:lnSpc>
              <a:spcBef>
                <a:spcPts val="320"/>
              </a:spcBef>
              <a:spcAft>
                <a:spcPts val="0"/>
              </a:spcAft>
              <a:buClr>
                <a:schemeClr val="dk1"/>
              </a:buClr>
              <a:buSzPts val="1600"/>
              <a:buFont typeface="Times New Roman" panose="02020603050405020304"/>
              <a:buNone/>
              <a:defRPr sz="1600" b="1"/>
            </a:lvl4pPr>
            <a:lvl5pPr marL="2286000" lvl="4" indent="-228600" algn="l">
              <a:lnSpc>
                <a:spcPct val="100000"/>
              </a:lnSpc>
              <a:spcBef>
                <a:spcPts val="320"/>
              </a:spcBef>
              <a:spcAft>
                <a:spcPts val="0"/>
              </a:spcAft>
              <a:buClr>
                <a:schemeClr val="dk1"/>
              </a:buClr>
              <a:buSzPts val="1600"/>
              <a:buFont typeface="Times New Roman" panose="020206030504050203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panose="02020603050405020304"/>
              <a:buNone/>
              <a:defRPr sz="2400" b="1"/>
            </a:lvl1pPr>
            <a:lvl2pPr marL="914400" lvl="1" indent="-228600" algn="l">
              <a:lnSpc>
                <a:spcPct val="100000"/>
              </a:lnSpc>
              <a:spcBef>
                <a:spcPts val="400"/>
              </a:spcBef>
              <a:spcAft>
                <a:spcPts val="0"/>
              </a:spcAft>
              <a:buClr>
                <a:schemeClr val="dk1"/>
              </a:buClr>
              <a:buSzPts val="2000"/>
              <a:buFont typeface="Times New Roman" panose="02020603050405020304"/>
              <a:buNone/>
              <a:defRPr sz="2000" b="1"/>
            </a:lvl2pPr>
            <a:lvl3pPr marL="1371600" lvl="2" indent="-228600" algn="l">
              <a:lnSpc>
                <a:spcPct val="100000"/>
              </a:lnSpc>
              <a:spcBef>
                <a:spcPts val="360"/>
              </a:spcBef>
              <a:spcAft>
                <a:spcPts val="0"/>
              </a:spcAft>
              <a:buClr>
                <a:schemeClr val="dk1"/>
              </a:buClr>
              <a:buSzPts val="1800"/>
              <a:buFont typeface="Times New Roman" panose="02020603050405020304"/>
              <a:buNone/>
              <a:defRPr sz="1800" b="1"/>
            </a:lvl3pPr>
            <a:lvl4pPr marL="1828800" lvl="3" indent="-228600" algn="l">
              <a:lnSpc>
                <a:spcPct val="100000"/>
              </a:lnSpc>
              <a:spcBef>
                <a:spcPts val="320"/>
              </a:spcBef>
              <a:spcAft>
                <a:spcPts val="0"/>
              </a:spcAft>
              <a:buClr>
                <a:schemeClr val="dk1"/>
              </a:buClr>
              <a:buSzPts val="1600"/>
              <a:buFont typeface="Times New Roman" panose="02020603050405020304"/>
              <a:buNone/>
              <a:defRPr sz="1600" b="1"/>
            </a:lvl4pPr>
            <a:lvl5pPr marL="2286000" lvl="4" indent="-228600" algn="l">
              <a:lnSpc>
                <a:spcPct val="100000"/>
              </a:lnSpc>
              <a:spcBef>
                <a:spcPts val="320"/>
              </a:spcBef>
              <a:spcAft>
                <a:spcPts val="0"/>
              </a:spcAft>
              <a:buClr>
                <a:schemeClr val="dk1"/>
              </a:buClr>
              <a:buSzPts val="1600"/>
              <a:buFont typeface="Times New Roman" panose="020206030504050203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t>6 October 2023</a:t>
            </a:fld>
            <a:endParaRPr lang="en-US"/>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panose="02020603050405020304"/>
              <a:buChar char="•"/>
              <a:defRPr sz="3200"/>
            </a:lvl1pPr>
            <a:lvl2pPr marL="914400" lvl="1" indent="-406400" algn="l">
              <a:lnSpc>
                <a:spcPct val="100000"/>
              </a:lnSpc>
              <a:spcBef>
                <a:spcPts val="560"/>
              </a:spcBef>
              <a:spcAft>
                <a:spcPts val="0"/>
              </a:spcAft>
              <a:buClr>
                <a:schemeClr val="dk1"/>
              </a:buClr>
              <a:buSzPts val="2800"/>
              <a:buFont typeface="Times New Roman" panose="02020603050405020304"/>
              <a:buChar char="–"/>
              <a:defRPr sz="2800"/>
            </a:lvl2pPr>
            <a:lvl3pPr marL="1371600" lvl="2" indent="-381000" algn="l">
              <a:lnSpc>
                <a:spcPct val="100000"/>
              </a:lnSpc>
              <a:spcBef>
                <a:spcPts val="480"/>
              </a:spcBef>
              <a:spcAft>
                <a:spcPts val="0"/>
              </a:spcAft>
              <a:buClr>
                <a:schemeClr val="dk1"/>
              </a:buClr>
              <a:buSzPts val="2400"/>
              <a:buFont typeface="Times New Roman" panose="02020603050405020304"/>
              <a:buChar char="•"/>
              <a:defRPr sz="2400"/>
            </a:lvl3pPr>
            <a:lvl4pPr marL="1828800" lvl="3" indent="-355600" algn="l">
              <a:lnSpc>
                <a:spcPct val="100000"/>
              </a:lnSpc>
              <a:spcBef>
                <a:spcPts val="400"/>
              </a:spcBef>
              <a:spcAft>
                <a:spcPts val="0"/>
              </a:spcAft>
              <a:buClr>
                <a:schemeClr val="dk1"/>
              </a:buClr>
              <a:buSzPts val="2000"/>
              <a:buFont typeface="Times New Roman" panose="02020603050405020304"/>
              <a:buChar char="–"/>
              <a:defRPr sz="2000"/>
            </a:lvl4pPr>
            <a:lvl5pPr marL="2286000" lvl="4" indent="-355600" algn="l">
              <a:lnSpc>
                <a:spcPct val="100000"/>
              </a:lnSpc>
              <a:spcBef>
                <a:spcPts val="400"/>
              </a:spcBef>
              <a:spcAft>
                <a:spcPts val="0"/>
              </a:spcAft>
              <a:buClr>
                <a:schemeClr val="dk1"/>
              </a:buClr>
              <a:buSzPts val="2000"/>
              <a:buFont typeface="Times New Roman" panose="020206030504050203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panose="02020603050405020304"/>
              <a:buNone/>
              <a:defRPr sz="1600"/>
            </a:lvl1pPr>
            <a:lvl2pPr marL="914400" lvl="1" indent="-228600" algn="l">
              <a:lnSpc>
                <a:spcPct val="100000"/>
              </a:lnSpc>
              <a:spcBef>
                <a:spcPts val="280"/>
              </a:spcBef>
              <a:spcAft>
                <a:spcPts val="0"/>
              </a:spcAft>
              <a:buClr>
                <a:schemeClr val="dk1"/>
              </a:buClr>
              <a:buSzPts val="1400"/>
              <a:buFont typeface="Times New Roman" panose="02020603050405020304"/>
              <a:buNone/>
              <a:defRPr sz="1400"/>
            </a:lvl2pPr>
            <a:lvl3pPr marL="1371600" lvl="2" indent="-228600" algn="l">
              <a:lnSpc>
                <a:spcPct val="100000"/>
              </a:lnSpc>
              <a:spcBef>
                <a:spcPts val="240"/>
              </a:spcBef>
              <a:spcAft>
                <a:spcPts val="0"/>
              </a:spcAft>
              <a:buClr>
                <a:schemeClr val="dk1"/>
              </a:buClr>
              <a:buSzPts val="1200"/>
              <a:buFont typeface="Times New Roman" panose="02020603050405020304"/>
              <a:buNone/>
              <a:defRPr sz="1200"/>
            </a:lvl3pPr>
            <a:lvl4pPr marL="1828800" lvl="3" indent="-228600" algn="l">
              <a:lnSpc>
                <a:spcPct val="100000"/>
              </a:lnSpc>
              <a:spcBef>
                <a:spcPts val="200"/>
              </a:spcBef>
              <a:spcAft>
                <a:spcPts val="0"/>
              </a:spcAft>
              <a:buClr>
                <a:schemeClr val="dk1"/>
              </a:buClr>
              <a:buSzPts val="1000"/>
              <a:buFont typeface="Times New Roman" panose="02020603050405020304"/>
              <a:buNone/>
              <a:defRPr sz="1000"/>
            </a:lvl4pPr>
            <a:lvl5pPr marL="2286000" lvl="4" indent="-228600" algn="l">
              <a:lnSpc>
                <a:spcPct val="100000"/>
              </a:lnSpc>
              <a:spcBef>
                <a:spcPts val="200"/>
              </a:spcBef>
              <a:spcAft>
                <a:spcPts val="0"/>
              </a:spcAft>
              <a:buClr>
                <a:schemeClr val="dk1"/>
              </a:buClr>
              <a:buSzPts val="1000"/>
              <a:buFont typeface="Times New Roman" panose="020206030504050203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t>6 October 2023</a:t>
            </a:fld>
            <a:endParaRPr lang="en-US"/>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panose="02020603050405020304"/>
              <a:buNone/>
              <a:defRPr sz="1600"/>
            </a:lvl1pPr>
            <a:lvl2pPr marL="914400" lvl="1" indent="-228600" algn="l">
              <a:lnSpc>
                <a:spcPct val="100000"/>
              </a:lnSpc>
              <a:spcBef>
                <a:spcPts val="280"/>
              </a:spcBef>
              <a:spcAft>
                <a:spcPts val="0"/>
              </a:spcAft>
              <a:buClr>
                <a:schemeClr val="dk1"/>
              </a:buClr>
              <a:buSzPts val="1400"/>
              <a:buFont typeface="Times New Roman" panose="02020603050405020304"/>
              <a:buNone/>
              <a:defRPr sz="1400"/>
            </a:lvl2pPr>
            <a:lvl3pPr marL="1371600" lvl="2" indent="-228600" algn="l">
              <a:lnSpc>
                <a:spcPct val="100000"/>
              </a:lnSpc>
              <a:spcBef>
                <a:spcPts val="240"/>
              </a:spcBef>
              <a:spcAft>
                <a:spcPts val="0"/>
              </a:spcAft>
              <a:buClr>
                <a:schemeClr val="dk1"/>
              </a:buClr>
              <a:buSzPts val="1200"/>
              <a:buFont typeface="Times New Roman" panose="02020603050405020304"/>
              <a:buNone/>
              <a:defRPr sz="1200"/>
            </a:lvl3pPr>
            <a:lvl4pPr marL="1828800" lvl="3" indent="-228600" algn="l">
              <a:lnSpc>
                <a:spcPct val="100000"/>
              </a:lnSpc>
              <a:spcBef>
                <a:spcPts val="200"/>
              </a:spcBef>
              <a:spcAft>
                <a:spcPts val="0"/>
              </a:spcAft>
              <a:buClr>
                <a:schemeClr val="dk1"/>
              </a:buClr>
              <a:buSzPts val="1000"/>
              <a:buFont typeface="Times New Roman" panose="02020603050405020304"/>
              <a:buNone/>
              <a:defRPr sz="1000"/>
            </a:lvl4pPr>
            <a:lvl5pPr marL="2286000" lvl="4" indent="-228600" algn="l">
              <a:lnSpc>
                <a:spcPct val="100000"/>
              </a:lnSpc>
              <a:spcBef>
                <a:spcPts val="200"/>
              </a:spcBef>
              <a:spcAft>
                <a:spcPts val="0"/>
              </a:spcAft>
              <a:buClr>
                <a:schemeClr val="dk1"/>
              </a:buClr>
              <a:buSzPts val="1000"/>
              <a:buFont typeface="Times New Roman" panose="020206030504050203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t>6 October 2023</a:t>
            </a:fld>
            <a:endParaRPr lang="en-US"/>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t>6 October 2023</a:t>
            </a:fld>
            <a:endParaRPr lang="en-US"/>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panose="02020603050405020304"/>
              <a:buChar char="•"/>
              <a:def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406400" algn="l" rtl="0">
              <a:lnSpc>
                <a:spcPct val="100000"/>
              </a:lnSpc>
              <a:spcBef>
                <a:spcPts val="560"/>
              </a:spcBef>
              <a:spcAft>
                <a:spcPts val="0"/>
              </a:spcAft>
              <a:buClr>
                <a:schemeClr val="dk1"/>
              </a:buClr>
              <a:buSzPts val="2800"/>
              <a:buFont typeface="Times New Roman" panose="020206030504050203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81000" algn="l" rtl="0">
              <a:lnSpc>
                <a:spcPct val="100000"/>
              </a:lnSpc>
              <a:spcBef>
                <a:spcPts val="480"/>
              </a:spcBef>
              <a:spcAft>
                <a:spcPts val="0"/>
              </a:spcAft>
              <a:buClr>
                <a:schemeClr val="dk1"/>
              </a:buClr>
              <a:buSzPts val="2400"/>
              <a:buFont typeface="Times New Roman" panose="02020603050405020304"/>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55600" algn="l" rtl="0">
              <a:lnSpc>
                <a:spcPct val="100000"/>
              </a:lnSpc>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lnSpc>
                <a:spcPct val="100000"/>
              </a:lnSpc>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fld id="{B8A5363C-25EE-49EE-8F58-FC70F37812F9}" type="datetime3">
              <a:rPr lang="en-US" smtClean="0"/>
              <a:t>6 October 2023</a:t>
            </a:fld>
            <a:endParaRPr lang="en-US"/>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doi.org/10.1016/j.cose.2017.10.002"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0" name="Google Shape;90;p1"/>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5" name="Google Shape;95;p1"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96" name="Google Shape;96;p1"/>
          <p:cNvSpPr txBox="1"/>
          <p:nvPr/>
        </p:nvSpPr>
        <p:spPr>
          <a:xfrm>
            <a:off x="919659" y="1667828"/>
            <a:ext cx="7272808"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panose="02020603050405020304"/>
              <a:buNone/>
            </a:pPr>
            <a:r>
              <a:rPr lang="en-US" sz="3200" b="0" i="0" u="none" strike="noStrike" cap="none" dirty="0">
                <a:solidFill>
                  <a:srgbClr val="000000"/>
                </a:solidFill>
                <a:latin typeface="Arial" panose="020B0604020202020204"/>
                <a:ea typeface="Arial" panose="020B0604020202020204"/>
                <a:cs typeface="Arial" panose="020B0604020202020204"/>
                <a:sym typeface="Arial" panose="020B0604020202020204"/>
              </a:rPr>
              <a:t>Role based access control with homomorphic encryption for secure data exchange in the cloud</a:t>
            </a:r>
          </a:p>
        </p:txBody>
      </p:sp>
      <p:sp>
        <p:nvSpPr>
          <p:cNvPr id="97" name="Google Shape;97;p1"/>
          <p:cNvSpPr txBox="1"/>
          <p:nvPr/>
        </p:nvSpPr>
        <p:spPr>
          <a:xfrm>
            <a:off x="5421312" y="5384817"/>
            <a:ext cx="3425825" cy="646290"/>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0" u="none" strike="noStrike" cap="none" dirty="0">
                <a:solidFill>
                  <a:schemeClr val="dk1"/>
                </a:solidFill>
                <a:latin typeface="Times New Roman Regular" panose="02020603050405020304" charset="0"/>
                <a:ea typeface="Times New Roman" panose="02020603050405020304"/>
                <a:cs typeface="Times New Roman Regular" panose="02020603050405020304" charset="0"/>
                <a:sym typeface="Times New Roman" panose="02020603050405020304"/>
              </a:rPr>
              <a:t>Aakash T, 20BCS025</a:t>
            </a:r>
          </a:p>
          <a:p>
            <a:pPr>
              <a:buClr>
                <a:schemeClr val="dk1"/>
              </a:buClr>
              <a:buSzPts val="1800"/>
            </a:pPr>
            <a:r>
              <a:rPr lang="en-US" sz="1800" i="0" u="none" strike="noStrike" cap="none" dirty="0">
                <a:solidFill>
                  <a:schemeClr val="dk1"/>
                </a:solidFill>
                <a:latin typeface="Times New Roman Regular" panose="02020603050405020304" charset="0"/>
                <a:ea typeface="Times New Roman" panose="02020603050405020304"/>
                <a:cs typeface="Times New Roman Regular" panose="02020603050405020304" charset="0"/>
                <a:sym typeface="Times New Roman" panose="02020603050405020304"/>
              </a:rPr>
              <a:t>Jerry J A Roshan, 20BCS034</a:t>
            </a:r>
          </a:p>
        </p:txBody>
      </p:sp>
      <p:sp>
        <p:nvSpPr>
          <p:cNvPr id="2" name="Google Shape;97;p1"/>
          <p:cNvSpPr txBox="1"/>
          <p:nvPr/>
        </p:nvSpPr>
        <p:spPr>
          <a:xfrm>
            <a:off x="0" y="4918220"/>
            <a:ext cx="3752411"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panose="020206030504050203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GUIDED BY,</a:t>
            </a:r>
          </a:p>
          <a:p>
            <a:pPr marL="0" marR="0" lvl="0" indent="0" algn="ctr" rtl="0">
              <a:lnSpc>
                <a:spcPct val="100000"/>
              </a:lnSpc>
              <a:spcBef>
                <a:spcPts val="0"/>
              </a:spcBef>
              <a:spcAft>
                <a:spcPts val="0"/>
              </a:spcAft>
              <a:buClr>
                <a:schemeClr val="dk1"/>
              </a:buClr>
              <a:buSzPts val="1800"/>
              <a:buFont typeface="Times New Roman" panose="02020603050405020304"/>
              <a:buNone/>
            </a:pP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800"/>
              <a:buFont typeface="Times New Roman" panose="02020603050405020304"/>
              <a:buNone/>
            </a:pPr>
            <a:r>
              <a:rPr lang="en-IN" altLang="en-US" sz="1600" kern="1200" noProof="0" dirty="0">
                <a:ln>
                  <a:noFill/>
                </a:ln>
                <a:solidFill>
                  <a:schemeClr val="tx1"/>
                </a:solidFill>
                <a:effectLst/>
                <a:uLnTx/>
                <a:uFillTx/>
                <a:latin typeface="+mj-lt"/>
                <a:ea typeface="+mn-ea"/>
                <a:cs typeface="Arial" panose="020B0604020202020204" pitchFamily="34" charset="0"/>
                <a:sym typeface="+mn-ea"/>
              </a:rPr>
              <a:t>Mrs. P. ABINAYA</a:t>
            </a:r>
          </a:p>
          <a:p>
            <a:pPr marL="0" marR="0" lvl="0" indent="0" algn="ctr" rtl="0">
              <a:lnSpc>
                <a:spcPct val="100000"/>
              </a:lnSpc>
              <a:spcBef>
                <a:spcPts val="0"/>
              </a:spcBef>
              <a:spcAft>
                <a:spcPts val="0"/>
              </a:spcAft>
              <a:buClr>
                <a:schemeClr val="dk1"/>
              </a:buClr>
              <a:buSzPts val="1800"/>
              <a:buFont typeface="Times New Roman" panose="02020603050405020304"/>
              <a:buNone/>
            </a:pPr>
            <a:r>
              <a:rPr lang="en-IN" altLang="en-US" sz="1600" kern="1200" noProof="0" dirty="0">
                <a:ln>
                  <a:noFill/>
                </a:ln>
                <a:solidFill>
                  <a:schemeClr val="tx1"/>
                </a:solidFill>
                <a:effectLst/>
                <a:uLnTx/>
                <a:uFillTx/>
                <a:latin typeface="+mj-lt"/>
                <a:ea typeface="+mn-ea"/>
                <a:cs typeface="Arial" panose="020B0604020202020204" pitchFamily="34" charset="0"/>
                <a:sym typeface="+mn-ea"/>
              </a:rPr>
              <a:t>Assistant Professor (Sr. Grade)</a:t>
            </a:r>
          </a:p>
          <a:p>
            <a:pPr marL="0" marR="0" lvl="0" indent="0" algn="ctr" rtl="0">
              <a:lnSpc>
                <a:spcPct val="100000"/>
              </a:lnSpc>
              <a:spcBef>
                <a:spcPts val="0"/>
              </a:spcBef>
              <a:spcAft>
                <a:spcPts val="0"/>
              </a:spcAft>
              <a:buClr>
                <a:schemeClr val="dk1"/>
              </a:buClr>
              <a:buSzPts val="1800"/>
              <a:buFont typeface="Times New Roman" panose="02020603050405020304"/>
              <a:buNone/>
            </a:pPr>
            <a:endPar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10</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- 5</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12444" y="5715227"/>
            <a:ext cx="8143875" cy="521970"/>
          </a:xfrm>
          <a:prstGeom prst="rect">
            <a:avLst/>
          </a:prstGeom>
        </p:spPr>
        <p:txBody>
          <a:bodyPr>
            <a:spAutoFit/>
          </a:bodyPr>
          <a:lstStyle/>
          <a:p>
            <a:pPr algn="just">
              <a:defRPr/>
            </a:pPr>
            <a:r>
              <a:rPr lang="en-US" dirty="0">
                <a:cs typeface="Arial" panose="020B0604020202020204" pitchFamily="34" charset="0"/>
              </a:rPr>
              <a:t>C. Zhang, X. P. Wu, X. Zheng, and S. Yu, "Driver drowsiness detection using multi-channel second order blind identifications," IEEE Access, vol. 7, pp. 11829-11843, Jan. 2019.</a:t>
            </a:r>
          </a:p>
        </p:txBody>
      </p:sp>
      <p:graphicFrame>
        <p:nvGraphicFramePr>
          <p:cNvPr id="4" name="Table 3"/>
          <p:cNvGraphicFramePr/>
          <p:nvPr>
            <p:extLst>
              <p:ext uri="{D42A27DB-BD31-4B8C-83A1-F6EECF244321}">
                <p14:modId xmlns:p14="http://schemas.microsoft.com/office/powerpoint/2010/main" val="542893454"/>
              </p:ext>
            </p:extLst>
          </p:nvPr>
        </p:nvGraphicFramePr>
        <p:xfrm>
          <a:off x="55245" y="1034415"/>
          <a:ext cx="9058275" cy="4439459"/>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35280">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 2019</a:t>
                      </a:r>
                    </a:p>
                  </a:txBody>
                  <a:tcPr anchor="ctr"/>
                </a:tc>
                <a:extLst>
                  <a:ext uri="{0D108BD9-81ED-4DB2-BD59-A6C34878D82A}">
                    <a16:rowId xmlns:a16="http://schemas.microsoft.com/office/drawing/2014/main" val="10000"/>
                  </a:ext>
                </a:extLst>
              </a:tr>
              <a:tr h="579120">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r>
                        <a:rPr lang="en-US" sz="1400" dirty="0"/>
                        <a:t>A novel hybrid authentication protocol utilizing lattice-based cryptography for IoT devices in fog networks</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528955">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r>
                        <a:rPr lang="en-IN" sz="1400" dirty="0"/>
                        <a:t>Kumar Sekhar Roy, </a:t>
                      </a:r>
                      <a:r>
                        <a:rPr lang="en-IN" sz="1400" dirty="0" err="1"/>
                        <a:t>Subhrajyoti</a:t>
                      </a:r>
                      <a:r>
                        <a:rPr lang="en-IN" sz="1400" dirty="0"/>
                        <a:t> Debb , </a:t>
                      </a:r>
                      <a:r>
                        <a:rPr lang="en-IN" sz="1400" dirty="0" err="1"/>
                        <a:t>Hemanta</a:t>
                      </a:r>
                      <a:r>
                        <a:rPr lang="en-IN" sz="1400" dirty="0"/>
                        <a:t> Kumar </a:t>
                      </a:r>
                      <a:r>
                        <a:rPr lang="en-IN" sz="1400" dirty="0" err="1"/>
                        <a:t>Kalitac</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1605715">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r>
                        <a:rPr lang="en-US" sz="1400" b="0" dirty="0">
                          <a:latin typeface="Calibri" panose="020F0502020204030204" pitchFamily="34" charset="0"/>
                          <a:cs typeface="Calibri" panose="020F0502020204030204" pitchFamily="34" charset="0"/>
                        </a:rPr>
                        <a:t>The proposed algorithm includes features such as nonce and time stamp to prevent replay attacks, mutual authentication to prevent impersonation, and protection against privileged insider attacks. They also verify the security of their authentication protocol using the Automated Validation of Internet Security Protocols and Applications (AVISPA) tool.</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1390389">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b="0" dirty="0">
                          <a:latin typeface="Calibri" panose="020F0502020204030204" pitchFamily="34" charset="0"/>
                          <a:cs typeface="Calibri" panose="020F0502020204030204" pitchFamily="34" charset="0"/>
                        </a:rPr>
                        <a:t>The proposed protocol is evaluated in a simulated environment, and its performance in a real-world scenario may differ.</a:t>
                      </a:r>
                    </a:p>
                    <a:p>
                      <a:pPr marL="285750" indent="-285750">
                        <a:buFont typeface="Arial" panose="020B0604020202020204" pitchFamily="34" charset="0"/>
                        <a:buChar char="•"/>
                      </a:pPr>
                      <a:r>
                        <a:rPr lang="en-US" sz="1400" b="0" dirty="0">
                          <a:latin typeface="Calibri" panose="020F0502020204030204" pitchFamily="34" charset="0"/>
                          <a:cs typeface="Calibri" panose="020F0502020204030204" pitchFamily="34" charset="0"/>
                        </a:rPr>
                        <a:t>The proposed protocol relies on the assumption that lattice-based cryptography is secure against quantum computers, which is still an open research problem.</a:t>
                      </a:r>
                      <a:endParaRPr lang="en-US" sz="1400" dirty="0"/>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11</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- 6</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00062" y="5842317"/>
            <a:ext cx="8143875" cy="521970"/>
          </a:xfrm>
          <a:prstGeom prst="rect">
            <a:avLst/>
          </a:prstGeom>
        </p:spPr>
        <p:txBody>
          <a:bodyPr>
            <a:spAutoFit/>
          </a:bodyPr>
          <a:lstStyle/>
          <a:p>
            <a:pPr algn="just">
              <a:defRPr/>
            </a:pPr>
            <a:r>
              <a:rPr lang="en-US" dirty="0">
                <a:cs typeface="Arial" panose="020B0604020202020204" pitchFamily="34" charset="0"/>
              </a:rPr>
              <a:t>H. Yang, L. Liu,W.Min, X. Yang, and X. Xiong, “Driver yawning detection based on subtle facial action recognition,” IEEE Trans. Multimedia, vol. 23,pp. 572–583, Apr. 2020.</a:t>
            </a:r>
          </a:p>
        </p:txBody>
      </p:sp>
      <p:graphicFrame>
        <p:nvGraphicFramePr>
          <p:cNvPr id="4" name="Table 3"/>
          <p:cNvGraphicFramePr/>
          <p:nvPr>
            <p:extLst>
              <p:ext uri="{D42A27DB-BD31-4B8C-83A1-F6EECF244321}">
                <p14:modId xmlns:p14="http://schemas.microsoft.com/office/powerpoint/2010/main" val="3421624021"/>
              </p:ext>
            </p:extLst>
          </p:nvPr>
        </p:nvGraphicFramePr>
        <p:xfrm>
          <a:off x="43180" y="1002030"/>
          <a:ext cx="9058275" cy="4512394"/>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46458">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2020</a:t>
                      </a:r>
                    </a:p>
                  </a:txBody>
                  <a:tcPr anchor="ctr"/>
                </a:tc>
                <a:extLst>
                  <a:ext uri="{0D108BD9-81ED-4DB2-BD59-A6C34878D82A}">
                    <a16:rowId xmlns:a16="http://schemas.microsoft.com/office/drawing/2014/main" val="10000"/>
                  </a:ext>
                </a:extLst>
              </a:tr>
              <a:tr h="542942">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r>
                        <a:rPr lang="en-IN" sz="1400" dirty="0"/>
                        <a:t>Post-quantum cryptography for automotive systems</a:t>
                      </a:r>
                      <a:endParaRPr lang="en-US"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537636">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r>
                        <a:rPr lang="en-IN" sz="1400" dirty="0"/>
                        <a:t>Tim </a:t>
                      </a:r>
                      <a:r>
                        <a:rPr lang="en-IN" sz="1400" dirty="0" err="1"/>
                        <a:t>Fritzmann</a:t>
                      </a:r>
                      <a:r>
                        <a:rPr lang="en-IN" sz="1400" dirty="0"/>
                        <a:t>, Jonas </a:t>
                      </a:r>
                      <a:r>
                        <a:rPr lang="en-IN" sz="1400" dirty="0" err="1"/>
                        <a:t>Vith</a:t>
                      </a:r>
                      <a:r>
                        <a:rPr lang="en-IN" sz="1400" dirty="0"/>
                        <a:t>, Daniel </a:t>
                      </a:r>
                      <a:r>
                        <a:rPr lang="en-IN" sz="1400" dirty="0" err="1"/>
                        <a:t>Flórez</a:t>
                      </a:r>
                      <a:r>
                        <a:rPr lang="en-IN" sz="1400" dirty="0"/>
                        <a:t>, Johanna </a:t>
                      </a:r>
                      <a:r>
                        <a:rPr lang="en-IN" sz="1400" dirty="0" err="1"/>
                        <a:t>Sepúlveda</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1479055">
                <a:tc>
                  <a:txBody>
                    <a:bodyPr/>
                    <a:lstStyle/>
                    <a:p>
                      <a:pPr algn="ctr">
                        <a:buNone/>
                      </a:pPr>
                      <a:r>
                        <a:rPr lang="en-US" sz="1400" b="1" dirty="0">
                          <a:latin typeface="Times New Roman Bold" panose="02020603050405020304" charset="0"/>
                          <a:cs typeface="Times New Roman Bold" panose="02020603050405020304" charset="0"/>
                        </a:rPr>
                        <a:t>Description</a:t>
                      </a:r>
                    </a:p>
                  </a:txBody>
                  <a:tcPr anchor="ctr"/>
                </a:tc>
                <a:tc>
                  <a:txBody>
                    <a:bodyPr/>
                    <a:lstStyle/>
                    <a:p>
                      <a:r>
                        <a:rPr lang="en-US" sz="1400" b="0" dirty="0">
                          <a:latin typeface="Calibri" panose="020F0502020204030204" pitchFamily="34" charset="0"/>
                          <a:cs typeface="Calibri" panose="020F0502020204030204" pitchFamily="34" charset="0"/>
                        </a:rPr>
                        <a:t>The paper focuses on the investigation of PKE/KEM schemes and extends the authors' previous work on </a:t>
                      </a:r>
                      <a:r>
                        <a:rPr lang="en-US" sz="1400" b="0" dirty="0" err="1">
                          <a:latin typeface="Calibri" panose="020F0502020204030204" pitchFamily="34" charset="0"/>
                          <a:cs typeface="Calibri" panose="020F0502020204030204" pitchFamily="34" charset="0"/>
                        </a:rPr>
                        <a:t>ThreeBears</a:t>
                      </a:r>
                      <a:r>
                        <a:rPr lang="en-US" sz="1400" b="0" dirty="0">
                          <a:latin typeface="Calibri" panose="020F0502020204030204" pitchFamily="34" charset="0"/>
                          <a:cs typeface="Calibri" panose="020F0502020204030204" pitchFamily="34" charset="0"/>
                        </a:rPr>
                        <a:t>, an efficient second-round NIST candidate. The authors analyze four lattice-based KEM/encryption algorithms implemented on the automotive microcontroller AURIX and show that they can achieve competitive performance.</a:t>
                      </a:r>
                    </a:p>
                  </a:txBody>
                  <a:tcPr anchor="ctr"/>
                </a:tc>
                <a:extLst>
                  <a:ext uri="{0D108BD9-81ED-4DB2-BD59-A6C34878D82A}">
                    <a16:rowId xmlns:a16="http://schemas.microsoft.com/office/drawing/2014/main" val="10004"/>
                  </a:ext>
                </a:extLst>
              </a:tr>
              <a:tr h="1606303">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The paper does not provide a comprehensive analysis of all post-quantum cryptography schemes, and it only focuses on a specific set of finalists and alternate candidates. </a:t>
                      </a:r>
                    </a:p>
                    <a:p>
                      <a:pPr marL="285750" indent="-28575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The paper does not provide a detailed analysis of the performance characteristics of the investigated schemes in real-world automotive systems.</a:t>
                      </a:r>
                      <a:endParaRPr lang="en-US" sz="1400" dirty="0"/>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12</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- 7</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06399" y="5954713"/>
            <a:ext cx="8143875" cy="521970"/>
          </a:xfrm>
          <a:prstGeom prst="rect">
            <a:avLst/>
          </a:prstGeom>
        </p:spPr>
        <p:txBody>
          <a:bodyPr>
            <a:spAutoFit/>
          </a:bodyPr>
          <a:lstStyle/>
          <a:p>
            <a:pPr algn="just">
              <a:defRPr/>
            </a:pPr>
            <a:r>
              <a:rPr lang="en-US" dirty="0">
                <a:cs typeface="Arial" panose="020B0604020202020204" pitchFamily="34" charset="0"/>
              </a:rPr>
              <a:t>N. X. Li, J. J. Jain, and C. Busso, "Modeling of driver behavior in real world scenarios using multiple noninvasive sensors," IEEE Trans. Multimedia, vol. 15, no. 5, pp. 1213–1225, Aug. 2013.</a:t>
            </a:r>
          </a:p>
        </p:txBody>
      </p:sp>
      <p:graphicFrame>
        <p:nvGraphicFramePr>
          <p:cNvPr id="4" name="Table 3"/>
          <p:cNvGraphicFramePr/>
          <p:nvPr>
            <p:extLst>
              <p:ext uri="{D42A27DB-BD31-4B8C-83A1-F6EECF244321}">
                <p14:modId xmlns:p14="http://schemas.microsoft.com/office/powerpoint/2010/main" val="1937514698"/>
              </p:ext>
            </p:extLst>
          </p:nvPr>
        </p:nvGraphicFramePr>
        <p:xfrm>
          <a:off x="43180" y="1002030"/>
          <a:ext cx="9058275" cy="4553948"/>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35280">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 2022</a:t>
                      </a:r>
                    </a:p>
                  </a:txBody>
                  <a:tcPr anchor="ctr"/>
                </a:tc>
                <a:extLst>
                  <a:ext uri="{0D108BD9-81ED-4DB2-BD59-A6C34878D82A}">
                    <a16:rowId xmlns:a16="http://schemas.microsoft.com/office/drawing/2014/main" val="10000"/>
                  </a:ext>
                </a:extLst>
              </a:tr>
              <a:tr h="579120">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r>
                        <a:rPr lang="en-US" sz="1400" dirty="0"/>
                        <a:t>Offline/Online lattice-based ciphertext policy attribute-based encryption</a:t>
                      </a:r>
                      <a:endParaRPr lang="en-US"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35280">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r>
                        <a:rPr lang="en-IN" sz="1400" dirty="0" err="1"/>
                        <a:t>Xingbing</a:t>
                      </a:r>
                      <a:r>
                        <a:rPr lang="en-IN" sz="1400" dirty="0"/>
                        <a:t> Fu </a:t>
                      </a:r>
                      <a:r>
                        <a:rPr lang="en-IN" sz="1400" dirty="0" err="1"/>
                        <a:t>Yinglun</a:t>
                      </a:r>
                      <a:r>
                        <a:rPr lang="en-IN" sz="1400" dirty="0"/>
                        <a:t> Wang, Lin You, </a:t>
                      </a:r>
                      <a:r>
                        <a:rPr lang="en-IN" sz="1400" dirty="0" err="1"/>
                        <a:t>Jianting</a:t>
                      </a:r>
                      <a:r>
                        <a:rPr lang="en-IN" sz="1400" dirty="0"/>
                        <a:t> Ning, </a:t>
                      </a:r>
                      <a:r>
                        <a:rPr lang="en-IN" sz="1400" dirty="0" err="1"/>
                        <a:t>Ziquan</a:t>
                      </a:r>
                      <a:r>
                        <a:rPr lang="en-IN" sz="1400" dirty="0"/>
                        <a:t> Hu and Fagen Li</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2059033">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r>
                        <a:rPr lang="en-US" sz="1400" b="0" dirty="0">
                          <a:latin typeface="Calibri" panose="020F0502020204030204" pitchFamily="34" charset="0"/>
                          <a:cs typeface="Calibri" panose="020F0502020204030204" pitchFamily="34" charset="0"/>
                        </a:rPr>
                        <a:t>The authors employ the offline/online techniques to optimize attribute-based encryption. When the mobile devices are charging, the preparation work can be performed, and ABE operations can be rapidly performed on the move, which makes it significantly save the battery. The scheme uses the RLWE-based (polynomial ring) construction rather than the LWE-based (matrix) construction. The use of polynomial rings significantly reduces the time and space costs.</a:t>
                      </a:r>
                    </a:p>
                  </a:txBody>
                  <a:tcPr anchor="ctr"/>
                </a:tc>
                <a:extLst>
                  <a:ext uri="{0D108BD9-81ED-4DB2-BD59-A6C34878D82A}">
                    <a16:rowId xmlns:a16="http://schemas.microsoft.com/office/drawing/2014/main" val="10003"/>
                  </a:ext>
                </a:extLst>
              </a:tr>
              <a:tr h="1245235">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dirty="0"/>
                        <a:t>Controlled Data Collection: Recorded on predefined routes, not accounting for diverse driving conditions.</a:t>
                      </a:r>
                    </a:p>
                    <a:p>
                      <a:pPr marL="285750" indent="-285750">
                        <a:buFont typeface="Arial" panose="020B0604020202020204" pitchFamily="34" charset="0"/>
                        <a:buChar char="•"/>
                      </a:pPr>
                      <a:r>
                        <a:rPr lang="en-US" sz="1400" dirty="0"/>
                        <a:t>Limited Feature Scope: Potential insights from facial expressions and specialized driving maneuvers unexplored.</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13</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- 8</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06399" y="5954713"/>
            <a:ext cx="8143875" cy="521970"/>
          </a:xfrm>
          <a:prstGeom prst="rect">
            <a:avLst/>
          </a:prstGeom>
        </p:spPr>
        <p:txBody>
          <a:bodyPr>
            <a:spAutoFit/>
          </a:bodyPr>
          <a:lstStyle/>
          <a:p>
            <a:pPr algn="just">
              <a:defRPr/>
            </a:pPr>
            <a:r>
              <a:rPr lang="en-US" dirty="0">
                <a:cs typeface="Arial" panose="020B0604020202020204" pitchFamily="34" charset="0"/>
              </a:rPr>
              <a:t>V. Kazemi and J. Sullivan, "One millisecond face alignment with an ensemble of regression trees," in Proc. IEEE Conf. Comput. Vis. Pattern Recognit., Columbus, OH, USA, 2014, pp. 1867–1874.</a:t>
            </a:r>
          </a:p>
        </p:txBody>
      </p:sp>
      <p:graphicFrame>
        <p:nvGraphicFramePr>
          <p:cNvPr id="4" name="Table 3"/>
          <p:cNvGraphicFramePr/>
          <p:nvPr>
            <p:extLst>
              <p:ext uri="{D42A27DB-BD31-4B8C-83A1-F6EECF244321}">
                <p14:modId xmlns:p14="http://schemas.microsoft.com/office/powerpoint/2010/main" val="1948208597"/>
              </p:ext>
            </p:extLst>
          </p:nvPr>
        </p:nvGraphicFramePr>
        <p:xfrm>
          <a:off x="43180" y="1002030"/>
          <a:ext cx="9058275" cy="4405993"/>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35280">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a:latin typeface="Arial" panose="020B0604020202020204" pitchFamily="34" charset="0"/>
                          <a:cs typeface="Arial" panose="020B0604020202020204" pitchFamily="34" charset="0"/>
                        </a:rPr>
                        <a:t>2014</a:t>
                      </a:r>
                    </a:p>
                  </a:txBody>
                  <a:tcPr anchor="ctr"/>
                </a:tc>
                <a:extLst>
                  <a:ext uri="{0D108BD9-81ED-4DB2-BD59-A6C34878D82A}">
                    <a16:rowId xmlns:a16="http://schemas.microsoft.com/office/drawing/2014/main" val="10000"/>
                  </a:ext>
                </a:extLst>
              </a:tr>
              <a:tr h="579120">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pPr>
                        <a:buNone/>
                      </a:pPr>
                      <a:r>
                        <a:rPr lang="en-IN" sz="1400" dirty="0"/>
                        <a:t>A hybrid elliptic curve cryptography (HECC) technique for fast encryption of data for public cloud security</a:t>
                      </a:r>
                      <a:endParaRPr lang="en-US" sz="1400" dirty="0"/>
                    </a:p>
                  </a:txBody>
                  <a:tcPr anchor="ctr"/>
                </a:tc>
                <a:extLst>
                  <a:ext uri="{0D108BD9-81ED-4DB2-BD59-A6C34878D82A}">
                    <a16:rowId xmlns:a16="http://schemas.microsoft.com/office/drawing/2014/main" val="10001"/>
                  </a:ext>
                </a:extLst>
              </a:tr>
              <a:tr h="335280">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r>
                        <a:rPr lang="en-US" sz="1400" dirty="0" err="1"/>
                        <a:t>Va</a:t>
                      </a:r>
                      <a:r>
                        <a:rPr lang="en-IN" sz="1400" dirty="0"/>
                        <a:t>B. Ranganatha Rao, B. Sujatha </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1601833">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r>
                        <a:rPr lang="en-US" sz="1400" b="0" dirty="0">
                          <a:latin typeface="Calibri" panose="020F0502020204030204" pitchFamily="34" charset="0"/>
                          <a:cs typeface="Calibri" panose="020F0502020204030204" pitchFamily="34" charset="0"/>
                        </a:rPr>
                        <a:t>The paper proposes a hybrid structure that uses lightweight elliptic curve algorithms, efficient key generation and management, and improved encryption and decryption procedures. The paper also discusses the use of a public-key infrastructure (PKI) to mitigate cloud security risks and the need for further research to evaluate the efficacy and efficiency of PKI implementations. </a:t>
                      </a:r>
                    </a:p>
                  </a:txBody>
                  <a:tcPr anchor="ctr"/>
                </a:tc>
                <a:extLst>
                  <a:ext uri="{0D108BD9-81ED-4DB2-BD59-A6C34878D82A}">
                    <a16:rowId xmlns:a16="http://schemas.microsoft.com/office/drawing/2014/main" val="10003"/>
                  </a:ext>
                </a:extLst>
              </a:tr>
              <a:tr h="1554480">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b="0" dirty="0">
                          <a:latin typeface="Calibri" panose="020F0502020204030204" pitchFamily="34" charset="0"/>
                          <a:cs typeface="Calibri" panose="020F0502020204030204" pitchFamily="34" charset="0"/>
                        </a:rPr>
                        <a:t>further research is necessary to evaluate the effectiveness, scalability, and flexibility of multilayer algorithms for protecting various kinds of data in cloud storage, as well as to assess the viability and performance of different authentication mechanisms in massive cloud infrastructures</a:t>
                      </a:r>
                    </a:p>
                    <a:p>
                      <a:pPr marL="285750" indent="-285750">
                        <a:buFont typeface="Arial" panose="020B0604020202020204" pitchFamily="34" charset="0"/>
                        <a:buChar char="•"/>
                      </a:pPr>
                      <a:r>
                        <a:rPr lang="en-US" sz="1400" b="0" dirty="0">
                          <a:latin typeface="Calibri" panose="020F0502020204030204" pitchFamily="34" charset="0"/>
                          <a:cs typeface="Calibri" panose="020F0502020204030204" pitchFamily="34" charset="0"/>
                        </a:rPr>
                        <a:t>there is a research gap in examining the reliability and scalability of the authentication mechanism in cloud systems.</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14</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- 9</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61181" y="5775802"/>
            <a:ext cx="8143875" cy="521970"/>
          </a:xfrm>
          <a:prstGeom prst="rect">
            <a:avLst/>
          </a:prstGeom>
        </p:spPr>
        <p:txBody>
          <a:bodyPr>
            <a:spAutoFit/>
          </a:bodyPr>
          <a:lstStyle/>
          <a:p>
            <a:pPr algn="just">
              <a:defRPr/>
            </a:pPr>
            <a:r>
              <a:rPr lang="en-US" dirty="0">
                <a:cs typeface="Arial" panose="020B0604020202020204" pitchFamily="34" charset="0"/>
              </a:rPr>
              <a:t>H. B. Kang, "Various approaches for driver and driving behavior monitoring: A review," in Proc. IEEE Int. Conf. Comput. Vis., Sydney, NSW, Australia, 2013, pp. 616–623.</a:t>
            </a:r>
          </a:p>
        </p:txBody>
      </p:sp>
      <p:graphicFrame>
        <p:nvGraphicFramePr>
          <p:cNvPr id="4" name="Table 3"/>
          <p:cNvGraphicFramePr/>
          <p:nvPr>
            <p:extLst>
              <p:ext uri="{D42A27DB-BD31-4B8C-83A1-F6EECF244321}">
                <p14:modId xmlns:p14="http://schemas.microsoft.com/office/powerpoint/2010/main" val="3493523726"/>
              </p:ext>
            </p:extLst>
          </p:nvPr>
        </p:nvGraphicFramePr>
        <p:xfrm>
          <a:off x="43180" y="1002030"/>
          <a:ext cx="9058275" cy="4685911"/>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35280">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a:latin typeface="Arial" panose="020B0604020202020204" pitchFamily="34" charset="0"/>
                          <a:cs typeface="Arial" panose="020B0604020202020204" pitchFamily="34" charset="0"/>
                        </a:rPr>
                        <a:t>2013</a:t>
                      </a:r>
                    </a:p>
                  </a:txBody>
                  <a:tcPr anchor="ctr"/>
                </a:tc>
                <a:extLst>
                  <a:ext uri="{0D108BD9-81ED-4DB2-BD59-A6C34878D82A}">
                    <a16:rowId xmlns:a16="http://schemas.microsoft.com/office/drawing/2014/main" val="10000"/>
                  </a:ext>
                </a:extLst>
              </a:tr>
              <a:tr h="579120">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r>
                        <a:rPr lang="en-IN" sz="14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Handling Security issues by using homomorphic encryption in multi-cloud environment</a:t>
                      </a:r>
                    </a:p>
                  </a:txBody>
                  <a:tcPr anchor="ctr"/>
                </a:tc>
                <a:extLst>
                  <a:ext uri="{0D108BD9-81ED-4DB2-BD59-A6C34878D82A}">
                    <a16:rowId xmlns:a16="http://schemas.microsoft.com/office/drawing/2014/main" val="10001"/>
                  </a:ext>
                </a:extLst>
              </a:tr>
              <a:tr h="335280">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r>
                        <a:rPr lang="en-IN" sz="1400" dirty="0" err="1"/>
                        <a:t>Yulliwas</a:t>
                      </a:r>
                      <a:r>
                        <a:rPr lang="en-IN" sz="1400" dirty="0"/>
                        <a:t> </a:t>
                      </a:r>
                      <a:r>
                        <a:rPr lang="en-IN" sz="1400" dirty="0" err="1"/>
                        <a:t>Ameur</a:t>
                      </a:r>
                      <a:r>
                        <a:rPr lang="en-IN" sz="1400" dirty="0"/>
                        <a:t>, </a:t>
                      </a:r>
                      <a:r>
                        <a:rPr lang="en-IN" sz="1400" dirty="0" err="1"/>
                        <a:t>Samia</a:t>
                      </a:r>
                      <a:r>
                        <a:rPr lang="en-IN" sz="1400" dirty="0"/>
                        <a:t> </a:t>
                      </a:r>
                      <a:r>
                        <a:rPr lang="en-IN" sz="1400" dirty="0" err="1"/>
                        <a:t>Bouzefranea</a:t>
                      </a:r>
                      <a:r>
                        <a:rPr lang="en-IN" sz="1400" dirty="0"/>
                        <a:t>, Le Vinh </a:t>
                      </a:r>
                      <a:r>
                        <a:rPr lang="en-IN" sz="1400" dirty="0" err="1"/>
                        <a:t>Thinh</a:t>
                      </a:r>
                      <a:endParaRPr lang="en-IN" sz="1400" b="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1881751">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r>
                        <a:rPr lang="en-US" sz="1400" b="0" dirty="0">
                          <a:latin typeface="Calibri" panose="020F0502020204030204" pitchFamily="34" charset="0"/>
                          <a:cs typeface="Calibri" panose="020F0502020204030204" pitchFamily="34" charset="0"/>
                        </a:rPr>
                        <a:t>state of the art on homomorphic encryption and explores the main challenges to tackle in real applications for multi-cloud architecture. It provides a detailed description of multi-cloud computing privacy challenges using homomorphic encryption and introduces a new architecture proposed for the multi-cloud electronic medical records. The solution has been implemented using </a:t>
                      </a:r>
                      <a:r>
                        <a:rPr lang="en-US" sz="1400" b="0" dirty="0" err="1">
                          <a:latin typeface="Calibri" panose="020F0502020204030204" pitchFamily="34" charset="0"/>
                          <a:cs typeface="Calibri" panose="020F0502020204030204" pitchFamily="34" charset="0"/>
                        </a:rPr>
                        <a:t>OpenFHE</a:t>
                      </a:r>
                      <a:r>
                        <a:rPr lang="en-US" sz="1400" b="0" dirty="0">
                          <a:latin typeface="Calibri" panose="020F0502020204030204" pitchFamily="34" charset="0"/>
                          <a:cs typeface="Calibri" panose="020F0502020204030204" pitchFamily="34" charset="0"/>
                        </a:rPr>
                        <a:t> and </a:t>
                      </a:r>
                      <a:r>
                        <a:rPr lang="en-US" sz="1400" b="0" dirty="0" err="1">
                          <a:latin typeface="Calibri" panose="020F0502020204030204" pitchFamily="34" charset="0"/>
                          <a:cs typeface="Calibri" panose="020F0502020204030204" pitchFamily="34" charset="0"/>
                        </a:rPr>
                        <a:t>DepSky</a:t>
                      </a:r>
                      <a:r>
                        <a:rPr lang="en-US" sz="1400" b="0" dirty="0">
                          <a:latin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10003"/>
                  </a:ext>
                </a:extLst>
              </a:tr>
              <a:tr h="1554480">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the paper acknowledges the challenges of applying homomorphic encryption in multi-cloud real-world applications and identifies the need toto tackle these challenges.</a:t>
                      </a:r>
                    </a:p>
                    <a:p>
                      <a:pPr marL="285750" indent="-28575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the paper mentions that computation overhead arises as the size of the file increases. </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15</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1672770" y="555836"/>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panose="020206030504050203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System design </a:t>
            </a:r>
          </a:p>
        </p:txBody>
      </p:sp>
      <p:sp>
        <p:nvSpPr>
          <p:cNvPr id="3" name="Content Placeholder 4"/>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spcBef>
                <a:spcPct val="0"/>
              </a:spcBef>
              <a:buFontTx/>
              <a:buNone/>
              <a:tabLst>
                <a:tab pos="520700" algn="l"/>
              </a:tabLst>
            </a:pP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1B26B9-CE48-176A-6C1E-99524AAC3D48}"/>
              </a:ext>
            </a:extLst>
          </p:cNvPr>
          <p:cNvPicPr>
            <a:picLocks noChangeAspect="1"/>
          </p:cNvPicPr>
          <p:nvPr/>
        </p:nvPicPr>
        <p:blipFill>
          <a:blip r:embed="rId5"/>
          <a:srcRect/>
          <a:stretch/>
        </p:blipFill>
        <p:spPr>
          <a:xfrm>
            <a:off x="1481780" y="1025867"/>
            <a:ext cx="5937325" cy="61493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16</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panose="020206030504050203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p>
        </p:txBody>
      </p:sp>
      <p:sp>
        <p:nvSpPr>
          <p:cNvPr id="3" name="Content Placeholder 4"/>
          <p:cNvSpPr txBox="1">
            <a:spLocks noChangeArrowheads="1"/>
          </p:cNvSpPr>
          <p:nvPr/>
        </p:nvSpPr>
        <p:spPr>
          <a:xfrm>
            <a:off x="205105" y="1318260"/>
            <a:ext cx="8733790" cy="510476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spcBef>
                <a:spcPct val="0"/>
              </a:spcBef>
              <a:buFontTx/>
              <a:buNone/>
              <a:tabLst>
                <a:tab pos="520700" algn="l"/>
              </a:tabLst>
            </a:pPr>
            <a:r>
              <a:rPr lang="en-US" altLang="en-IN" sz="1600" dirty="0">
                <a:latin typeface="Times New Roman" panose="02020603050405020304" pitchFamily="18" charset="0"/>
                <a:cs typeface="Times New Roman" panose="02020603050405020304" pitchFamily="18" charset="0"/>
              </a:rPr>
              <a:t>Module Description: PQC-based RBAC with OPA for Enhanced Security</a:t>
            </a:r>
          </a:p>
          <a:p>
            <a:pPr algn="just">
              <a:lnSpc>
                <a:spcPct val="150000"/>
              </a:lnSpc>
              <a:spcBef>
                <a:spcPct val="0"/>
              </a:spcBef>
              <a:buFontTx/>
              <a:buNone/>
              <a:tabLst>
                <a:tab pos="520700" algn="l"/>
              </a:tabLst>
            </a:pPr>
            <a:r>
              <a:rPr lang="en-US" altLang="en-IN" sz="1600" dirty="0">
                <a:latin typeface="Times New Roman" panose="02020603050405020304" pitchFamily="18" charset="0"/>
                <a:cs typeface="Times New Roman" panose="02020603050405020304" pitchFamily="18" charset="0"/>
              </a:rPr>
              <a:t>Input: PQC encryption algorithm, OPA policy engine, user roles and permissions</a:t>
            </a:r>
          </a:p>
          <a:p>
            <a:pPr algn="just">
              <a:lnSpc>
                <a:spcPct val="150000"/>
              </a:lnSpc>
              <a:spcBef>
                <a:spcPct val="0"/>
              </a:spcBef>
              <a:buFontTx/>
              <a:buNone/>
              <a:tabLst>
                <a:tab pos="520700" algn="l"/>
              </a:tabLst>
            </a:pPr>
            <a:r>
              <a:rPr lang="en-US" altLang="en-IN" sz="1600" dirty="0">
                <a:latin typeface="Times New Roman" panose="02020603050405020304" pitchFamily="18" charset="0"/>
                <a:cs typeface="Times New Roman" panose="02020603050405020304" pitchFamily="18" charset="0"/>
              </a:rPr>
              <a:t>Output: A secure and efficient access control system</a:t>
            </a:r>
          </a:p>
          <a:p>
            <a:pPr algn="just">
              <a:lnSpc>
                <a:spcPct val="150000"/>
              </a:lnSpc>
              <a:spcBef>
                <a:spcPct val="0"/>
              </a:spcBef>
              <a:buFontTx/>
              <a:buNone/>
              <a:tabLst>
                <a:tab pos="520700" algn="l"/>
              </a:tabLst>
            </a:pPr>
            <a:endParaRPr lang="en-US" altLang="en-IN" sz="1600"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r>
              <a:rPr lang="en-US" altLang="en-IN" sz="1600" dirty="0">
                <a:latin typeface="Times New Roman" panose="02020603050405020304" pitchFamily="18" charset="0"/>
                <a:cs typeface="Times New Roman" panose="02020603050405020304" pitchFamily="18" charset="0"/>
              </a:rPr>
              <a:t>Description:</a:t>
            </a:r>
          </a:p>
          <a:p>
            <a:pPr algn="just">
              <a:lnSpc>
                <a:spcPct val="150000"/>
              </a:lnSpc>
              <a:spcBef>
                <a:spcPct val="0"/>
              </a:spcBef>
              <a:tabLst>
                <a:tab pos="520700" algn="l"/>
              </a:tabLst>
            </a:pPr>
            <a:r>
              <a:rPr lang="en-US" altLang="en-IN" sz="1600" dirty="0">
                <a:latin typeface="Times New Roman" panose="02020603050405020304" pitchFamily="18" charset="0"/>
                <a:cs typeface="Times New Roman" panose="02020603050405020304" pitchFamily="18" charset="0"/>
              </a:rPr>
              <a:t>The PQC-based RBAC with OPA module is a secure and efficient access control system that uses post-quantum cryptography (PQC) and the Open Policy Agent (OPA) policy engine to enforce fine-grained access control policies.</a:t>
            </a:r>
          </a:p>
          <a:p>
            <a:pPr algn="just">
              <a:lnSpc>
                <a:spcPct val="150000"/>
              </a:lnSpc>
              <a:spcBef>
                <a:spcPct val="0"/>
              </a:spcBef>
              <a:tabLst>
                <a:tab pos="520700" algn="l"/>
              </a:tabLst>
            </a:pPr>
            <a:endParaRPr lang="en-US" altLang="en-IN" sz="1600"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r>
              <a:rPr lang="en-US" altLang="en-IN" sz="1600" dirty="0">
                <a:latin typeface="Times New Roman" panose="02020603050405020304" pitchFamily="18" charset="0"/>
                <a:cs typeface="Times New Roman" panose="02020603050405020304" pitchFamily="18" charset="0"/>
              </a:rPr>
              <a:t>PQC encryption is resistant to attacks by quantum computers, which makes it ideal for protecting data in cloud and distributed systems. OPA is a flexible and powerful policy engine that can be used to write and enforce complex access control policies in a declarative manner.</a:t>
            </a:r>
          </a:p>
          <a:p>
            <a:pPr algn="just">
              <a:lnSpc>
                <a:spcPct val="150000"/>
              </a:lnSpc>
              <a:spcBef>
                <a:spcPct val="0"/>
              </a:spcBef>
              <a:tabLst>
                <a:tab pos="520700" algn="l"/>
              </a:tabLst>
            </a:pPr>
            <a:endParaRPr lang="en-US" alt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17</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135255" y="626745"/>
            <a:ext cx="8978900" cy="57772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spcBef>
                <a:spcPct val="0"/>
              </a:spcBef>
              <a:tabLst>
                <a:tab pos="520700" algn="l"/>
              </a:tabLst>
            </a:pPr>
            <a:endParaRPr lang="en-US" altLang="en-IN" sz="1600" dirty="0">
              <a:latin typeface="Times New Roman" panose="02020603050405020304" pitchFamily="18" charset="0"/>
              <a:cs typeface="Times New Roman" panose="02020603050405020304" pitchFamily="18" charset="0"/>
              <a:sym typeface="+mn-ea"/>
            </a:endParaRPr>
          </a:p>
          <a:p>
            <a:pPr algn="just">
              <a:lnSpc>
                <a:spcPct val="150000"/>
              </a:lnSpc>
              <a:spcBef>
                <a:spcPct val="0"/>
              </a:spcBef>
              <a:tabLst>
                <a:tab pos="520700" algn="l"/>
              </a:tabLst>
            </a:pPr>
            <a:r>
              <a:rPr lang="en-US" altLang="en-IN" sz="1600" u="sng" dirty="0">
                <a:latin typeface="Times New Roman" panose="02020603050405020304" pitchFamily="18" charset="0"/>
                <a:cs typeface="Times New Roman" panose="02020603050405020304" pitchFamily="18" charset="0"/>
                <a:sym typeface="+mn-ea"/>
              </a:rPr>
              <a:t>The PQC-based RBAC with OPA module consists of the following components:</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sym typeface="+mn-ea"/>
              </a:rPr>
              <a:t>PQC encryption module: This module is responsible for encrypting and decrypting data using a PQC encryption algorithm.</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sym typeface="+mn-ea"/>
              </a:rPr>
              <a:t>RBAC module: This module manages user roles and permissions.</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sym typeface="+mn-ea"/>
              </a:rPr>
              <a:t>OPA module: This module makes authorization decisions based on the user's role, permissions, and other factors.</a:t>
            </a:r>
          </a:p>
          <a:p>
            <a:pPr algn="just">
              <a:lnSpc>
                <a:spcPct val="150000"/>
              </a:lnSpc>
              <a:spcBef>
                <a:spcPct val="0"/>
              </a:spcBef>
              <a:tabLst>
                <a:tab pos="520700" algn="l"/>
              </a:tabLst>
            </a:pPr>
            <a:endParaRPr lang="en-US" altLang="en-IN" sz="1600" u="sng"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r>
              <a:rPr lang="en-US" altLang="en-IN" sz="1600" u="sng" dirty="0">
                <a:latin typeface="Times New Roman" panose="02020603050405020304" pitchFamily="18" charset="0"/>
                <a:cs typeface="Times New Roman" panose="02020603050405020304" pitchFamily="18" charset="0"/>
              </a:rPr>
              <a:t>To use the PQC-based RBAC with OPA module: </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configure the PQC encryption module and the OPA module.</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define the user roles and permissions that you want to use. </a:t>
            </a: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write OPA policies to enforce the desired access control rules.</a:t>
            </a:r>
          </a:p>
          <a:p>
            <a:pPr algn="just">
              <a:lnSpc>
                <a:spcPct val="150000"/>
              </a:lnSpc>
              <a:spcBef>
                <a:spcPct val="0"/>
              </a:spcBef>
              <a:tabLst>
                <a:tab pos="520700" algn="l"/>
              </a:tabLst>
            </a:pPr>
            <a:endParaRPr lang="en-US" alt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18</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135255" y="626745"/>
            <a:ext cx="8978900" cy="57772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spcBef>
                <a:spcPct val="0"/>
              </a:spcBef>
              <a:tabLst>
                <a:tab pos="520700" algn="l"/>
              </a:tabLst>
            </a:pPr>
            <a:endParaRPr lang="en-US" altLang="en-IN" sz="1600"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endParaRPr lang="en-US" altLang="en-IN" sz="1600" u="sng"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r>
              <a:rPr lang="en-US" altLang="en-IN" sz="1600" u="sng" dirty="0">
                <a:latin typeface="Times New Roman" panose="02020603050405020304" pitchFamily="18" charset="0"/>
                <a:cs typeface="Times New Roman" panose="02020603050405020304" pitchFamily="18" charset="0"/>
              </a:rPr>
              <a:t>The PQC-based RBAC with OPA module offers a number of benefits, including:</a:t>
            </a:r>
          </a:p>
          <a:p>
            <a:pPr algn="just">
              <a:lnSpc>
                <a:spcPct val="150000"/>
              </a:lnSpc>
              <a:spcBef>
                <a:spcPct val="0"/>
              </a:spcBef>
              <a:tabLst>
                <a:tab pos="520700" algn="l"/>
              </a:tabLst>
            </a:pPr>
            <a:endParaRPr lang="en-US" altLang="en-IN" sz="1600" u="sng" dirty="0">
              <a:latin typeface="Times New Roman" panose="02020603050405020304" pitchFamily="18" charset="0"/>
              <a:cs typeface="Times New Roman" panose="02020603050405020304" pitchFamily="18" charset="0"/>
            </a:endParaRP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Improved security: PQC encryption is resistant to attacks by quantum computers, and OPA provides a number of security features, such as policy validation and policy testing.</a:t>
            </a:r>
          </a:p>
          <a:p>
            <a:pPr marL="285750" indent="-285750" algn="just">
              <a:lnSpc>
                <a:spcPct val="150000"/>
              </a:lnSpc>
              <a:spcBef>
                <a:spcPct val="0"/>
              </a:spcBef>
              <a:buFont typeface="Arial" panose="020B0604020202020204" pitchFamily="34" charset="0"/>
              <a:buChar char="•"/>
              <a:tabLst>
                <a:tab pos="520700" algn="l"/>
              </a:tabLst>
            </a:pPr>
            <a:endParaRPr lang="en-US" altLang="en-IN" sz="1600" dirty="0">
              <a:latin typeface="Times New Roman" panose="02020603050405020304" pitchFamily="18" charset="0"/>
              <a:cs typeface="Times New Roman" panose="02020603050405020304" pitchFamily="18" charset="0"/>
            </a:endParaRP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Increased efficiency: OPA can make authorization decisions in real time, which can improve the performance of applications.</a:t>
            </a:r>
          </a:p>
          <a:p>
            <a:pPr marL="285750" indent="-285750" algn="just">
              <a:lnSpc>
                <a:spcPct val="150000"/>
              </a:lnSpc>
              <a:spcBef>
                <a:spcPct val="0"/>
              </a:spcBef>
              <a:buFont typeface="Arial" panose="020B0604020202020204" pitchFamily="34" charset="0"/>
              <a:buChar char="•"/>
              <a:tabLst>
                <a:tab pos="520700" algn="l"/>
              </a:tabLst>
            </a:pPr>
            <a:endParaRPr lang="en-US" altLang="en-IN" sz="1600" dirty="0">
              <a:latin typeface="Times New Roman" panose="02020603050405020304" pitchFamily="18" charset="0"/>
              <a:cs typeface="Times New Roman" panose="02020603050405020304" pitchFamily="18" charset="0"/>
            </a:endParaRPr>
          </a:p>
          <a:p>
            <a:pPr marL="285750" indent="-285750" algn="just">
              <a:lnSpc>
                <a:spcPct val="150000"/>
              </a:lnSpc>
              <a:spcBef>
                <a:spcPct val="0"/>
              </a:spcBef>
              <a:buFont typeface="Arial" panose="020B0604020202020204" pitchFamily="34" charset="0"/>
              <a:buChar char="•"/>
              <a:tabLst>
                <a:tab pos="520700" algn="l"/>
              </a:tabLst>
            </a:pPr>
            <a:r>
              <a:rPr lang="en-US" altLang="en-IN" sz="1600" dirty="0">
                <a:latin typeface="Times New Roman" panose="02020603050405020304" pitchFamily="18" charset="0"/>
                <a:cs typeface="Times New Roman" panose="02020603050405020304" pitchFamily="18" charset="0"/>
              </a:rPr>
              <a:t>Reduced complexity: OPA is a declarative policy engine, which means that policies can be written in a human-readable format. This can simplify the management of access control policies.</a:t>
            </a:r>
            <a:endParaRPr lang="en-US" altLang="en-IN" sz="1600" b="1" dirty="0">
              <a:latin typeface="Times New Roman" panose="02020603050405020304" pitchFamily="18" charset="0"/>
              <a:cs typeface="Times New Roman" panose="02020603050405020304" pitchFamily="18" charset="0"/>
            </a:endParaRPr>
          </a:p>
          <a:p>
            <a:pPr marL="0" indent="0" algn="just">
              <a:lnSpc>
                <a:spcPct val="150000"/>
              </a:lnSpc>
              <a:spcBef>
                <a:spcPct val="0"/>
              </a:spcBef>
              <a:buFont typeface="+mj-lt"/>
              <a:buNone/>
              <a:tabLst>
                <a:tab pos="520700" algn="l"/>
              </a:tabLst>
            </a:pPr>
            <a:endParaRPr lang="en-US" alt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19</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135255" y="626745"/>
            <a:ext cx="8978900" cy="57772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150000"/>
              </a:lnSpc>
              <a:spcBef>
                <a:spcPct val="0"/>
              </a:spcBef>
              <a:buFont typeface="+mj-lt"/>
              <a:buNone/>
              <a:tabLst>
                <a:tab pos="520700" algn="l"/>
              </a:tabLst>
            </a:pPr>
            <a:r>
              <a:rPr lang="en-US" altLang="en-IN" u="sng" dirty="0">
                <a:latin typeface="Times New Roman" panose="02020603050405020304" pitchFamily="18" charset="0"/>
                <a:cs typeface="Times New Roman" panose="02020603050405020304" pitchFamily="18" charset="0"/>
              </a:rPr>
              <a:t>NTRU Encrypt Key Generation:</a:t>
            </a:r>
          </a:p>
          <a:p>
            <a:pPr marL="0" indent="0" algn="just">
              <a:lnSpc>
                <a:spcPct val="150000"/>
              </a:lnSpc>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Input: No specific input required for key generation.</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Output: Public key h(x) and private key (f(x),g(x)).</a:t>
            </a:r>
          </a:p>
          <a:p>
            <a:pPr marL="0" indent="0" algn="just">
              <a:lnSpc>
                <a:spcPct val="150000"/>
              </a:lnSpc>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buFont typeface="+mj-lt"/>
              <a:buAutoNum type="arabicPeriod"/>
              <a:tabLst>
                <a:tab pos="520700" algn="l"/>
              </a:tabLst>
            </a:pPr>
            <a:r>
              <a:rPr lang="en-US" altLang="en-IN" dirty="0">
                <a:latin typeface="Times New Roman" panose="02020603050405020304" pitchFamily="18" charset="0"/>
                <a:cs typeface="Times New Roman" panose="02020603050405020304" pitchFamily="18" charset="0"/>
              </a:rPr>
              <a:t>Parameter Selection:</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Choose parameters for the NTRU Encrypt scheme, such as the degree of the polynomial, the number of coefficients, and other relevant parameters.</a:t>
            </a:r>
          </a:p>
          <a:p>
            <a:pPr algn="just">
              <a:lnSpc>
                <a:spcPct val="150000"/>
              </a:lnSpc>
              <a:spcBef>
                <a:spcPct val="0"/>
              </a:spcBef>
              <a:tabLst>
                <a:tab pos="520700" algn="l"/>
              </a:tabLst>
            </a:pPr>
            <a:endParaRPr lang="en-US" altLang="en-IN" dirty="0">
              <a:latin typeface="Times New Roman" panose="02020603050405020304" pitchFamily="18" charset="0"/>
              <a:cs typeface="Times New Roman" panose="02020603050405020304" pitchFamily="18" charset="0"/>
            </a:endParaRP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2.     Key Generation:</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Generate two sets of random polynomials, f(x) and g(x), with specific properties based on the chosen parameters.</a:t>
            </a:r>
          </a:p>
          <a:p>
            <a:pPr marL="0" indent="0" algn="just">
              <a:lnSpc>
                <a:spcPct val="150000"/>
              </a:lnSpc>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3.     Public and Private Key:</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The public key is generated as </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h(x)=f(x)⋅g(x)mod  q</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 where q is a modulus. The private key is (f(x),g(x)).</a:t>
            </a: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1" name="Google Shape;151;p1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53" name="Google Shape;153;p12"/>
          <p:cNvSpPr txBox="1">
            <a:spLocks noGrp="1"/>
          </p:cNvSpPr>
          <p:nvPr>
            <p:ph type="body" idx="1"/>
          </p:nvPr>
        </p:nvSpPr>
        <p:spPr>
          <a:xfrm>
            <a:off x="498475" y="1515109"/>
            <a:ext cx="8282940" cy="4903153"/>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IN" sz="1800" dirty="0"/>
              <a:t>Encryption and access control are essential security measures for protecting data in the cloud. Traditional encryption algorithms are vulnerable to attacks by quantum computers, which poses a significant threat to the security of cloud-based systems. Additionally, traditional access control systems can be complex and difficult to manage. This paper proposes a PQC-based RBAC system with OPA to address the challenges of traditional encryption and access control systems. PQC encryption is resistant to attacks by quantum computers, and OPA is a flexible and powerful policy engine that can be used to enforce fine-grained access control policies.</a:t>
            </a:r>
            <a:br>
              <a:rPr lang="en-IN" sz="1800" dirty="0"/>
            </a:br>
            <a:endParaRPr lang="en-IN" sz="1800" dirty="0"/>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7" name="Google Shape;157;p1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20</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135255" y="626745"/>
            <a:ext cx="8978900" cy="57772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150000"/>
              </a:lnSpc>
              <a:spcBef>
                <a:spcPct val="0"/>
              </a:spcBef>
              <a:buFont typeface="+mj-lt"/>
              <a:buNone/>
              <a:tabLst>
                <a:tab pos="520700" algn="l"/>
              </a:tabLst>
            </a:pPr>
            <a:r>
              <a:rPr lang="en-US" altLang="en-IN" u="sng" dirty="0" err="1">
                <a:latin typeface="Times New Roman" panose="02020603050405020304" pitchFamily="18" charset="0"/>
                <a:cs typeface="Times New Roman" panose="02020603050405020304" pitchFamily="18" charset="0"/>
              </a:rPr>
              <a:t>NTRUEncrypt</a:t>
            </a:r>
            <a:r>
              <a:rPr lang="en-US" altLang="en-IN" u="sng" dirty="0">
                <a:latin typeface="Times New Roman" panose="02020603050405020304" pitchFamily="18" charset="0"/>
                <a:cs typeface="Times New Roman" panose="02020603050405020304" pitchFamily="18" charset="0"/>
              </a:rPr>
              <a:t> Encryption:</a:t>
            </a:r>
          </a:p>
          <a:p>
            <a:pPr marL="0" indent="0" algn="just">
              <a:lnSpc>
                <a:spcPct val="150000"/>
              </a:lnSpc>
              <a:spcBef>
                <a:spcPct val="0"/>
              </a:spcBef>
              <a:buFont typeface="+mj-lt"/>
              <a:buNone/>
              <a:tabLst>
                <a:tab pos="520700" algn="l"/>
              </a:tabLst>
            </a:pPr>
            <a:endParaRPr lang="en-US" altLang="en-IN" u="sng" dirty="0">
              <a:latin typeface="Times New Roman" panose="02020603050405020304" pitchFamily="18" charset="0"/>
              <a:cs typeface="Times New Roman" panose="02020603050405020304" pitchFamily="18" charset="0"/>
            </a:endParaRP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Input: Recipient's public key h(x), Plaintext message m.</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Output: Ciphertext c(x).</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Parameters: Public key parameters, such as h(x) and modulus q.</a:t>
            </a:r>
          </a:p>
          <a:p>
            <a:pPr marL="0" indent="0" algn="just">
              <a:lnSpc>
                <a:spcPct val="150000"/>
              </a:lnSpc>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buFont typeface="+mj-lt"/>
              <a:buAutoNum type="arabicPeriod"/>
              <a:tabLst>
                <a:tab pos="520700" algn="l"/>
              </a:tabLst>
            </a:pPr>
            <a:r>
              <a:rPr lang="en-US" altLang="en-IN" dirty="0">
                <a:latin typeface="Times New Roman" panose="02020603050405020304" pitchFamily="18" charset="0"/>
                <a:cs typeface="Times New Roman" panose="02020603050405020304" pitchFamily="18" charset="0"/>
              </a:rPr>
              <a:t>Select Recipient's Public Key: </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Obtain the recipient's public key h(x).</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2.     Message Encoding: </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Encode the plaintext message mm into a polynomial m(x).</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3.     Error Polynomial: </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Generate a small polynomial e(x) with coefficients from a small set, adding this to m(x) to form m(x)+e(x) .</a:t>
            </a:r>
          </a:p>
          <a:p>
            <a:pPr marL="342900" indent="-342900" algn="just">
              <a:lnSpc>
                <a:spcPct val="150000"/>
              </a:lnSpc>
              <a:spcBef>
                <a:spcPct val="0"/>
              </a:spcBef>
              <a:buAutoNum type="arabicPlain" startAt="4"/>
              <a:tabLst>
                <a:tab pos="520700" algn="l"/>
              </a:tabLst>
            </a:pPr>
            <a:r>
              <a:rPr lang="en-US" altLang="en-IN" dirty="0">
                <a:latin typeface="Times New Roman" panose="02020603050405020304" pitchFamily="18" charset="0"/>
                <a:cs typeface="Times New Roman" panose="02020603050405020304" pitchFamily="18" charset="0"/>
              </a:rPr>
              <a:t>Cipher Polynomial: </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Compute the cipher polynomial c(x)=(3m(x)+e(x))mod  q.</a:t>
            </a:r>
          </a:p>
          <a:p>
            <a:pPr marL="342900" indent="-342900" algn="just">
              <a:lnSpc>
                <a:spcPct val="150000"/>
              </a:lnSpc>
              <a:spcBef>
                <a:spcPct val="0"/>
              </a:spcBef>
              <a:buAutoNum type="arabicPeriod" startAt="5"/>
              <a:tabLst>
                <a:tab pos="520700" algn="l"/>
              </a:tabLst>
            </a:pPr>
            <a:r>
              <a:rPr lang="en-US" altLang="en-IN" dirty="0">
                <a:latin typeface="Times New Roman" panose="02020603050405020304" pitchFamily="18" charset="0"/>
                <a:cs typeface="Times New Roman" panose="02020603050405020304" pitchFamily="18" charset="0"/>
              </a:rPr>
              <a:t>Ciphertext: </a:t>
            </a:r>
          </a:p>
          <a:p>
            <a:pPr lvl="1"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Send c(x) as the ciphertext to the recipient.</a:t>
            </a: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60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21</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135255" y="626745"/>
            <a:ext cx="8978900" cy="57772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150000"/>
              </a:lnSpc>
              <a:spcBef>
                <a:spcPct val="0"/>
              </a:spcBef>
              <a:buFont typeface="+mj-lt"/>
              <a:buNone/>
              <a:tabLst>
                <a:tab pos="520700" algn="l"/>
              </a:tabLst>
            </a:pPr>
            <a:r>
              <a:rPr lang="en-US" altLang="en-IN" u="sng" dirty="0" err="1">
                <a:latin typeface="Times New Roman" panose="02020603050405020304" pitchFamily="18" charset="0"/>
                <a:cs typeface="Times New Roman" panose="02020603050405020304" pitchFamily="18" charset="0"/>
              </a:rPr>
              <a:t>NTRUEncrypt</a:t>
            </a:r>
            <a:r>
              <a:rPr lang="en-US" altLang="en-IN" u="sng" dirty="0">
                <a:latin typeface="Times New Roman" panose="02020603050405020304" pitchFamily="18" charset="0"/>
                <a:cs typeface="Times New Roman" panose="02020603050405020304" pitchFamily="18" charset="0"/>
              </a:rPr>
              <a:t> Decryption:</a:t>
            </a:r>
          </a:p>
          <a:p>
            <a:pPr marL="0" indent="0" algn="just">
              <a:lnSpc>
                <a:spcPct val="150000"/>
              </a:lnSpc>
              <a:spcBef>
                <a:spcPct val="0"/>
              </a:spcBef>
              <a:buFont typeface="+mj-lt"/>
              <a:buNone/>
              <a:tabLst>
                <a:tab pos="520700" algn="l"/>
              </a:tabLst>
            </a:pPr>
            <a:endParaRPr lang="en-US" altLang="en-IN" u="sng" dirty="0">
              <a:latin typeface="Times New Roman" panose="02020603050405020304" pitchFamily="18" charset="0"/>
              <a:cs typeface="Times New Roman" panose="02020603050405020304" pitchFamily="18" charset="0"/>
            </a:endParaRP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Input: Ciphertext c(x), Recipient's private key (f(x),g(x)).</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Output: Decrypted plaintext message mm.</a:t>
            </a:r>
          </a:p>
          <a:p>
            <a:pPr marL="0" indent="0" algn="just">
              <a:lnSpc>
                <a:spcPct val="150000"/>
              </a:lnSpc>
              <a:spcBef>
                <a:spcPct val="0"/>
              </a:spcBef>
              <a:buFont typeface="+mj-lt"/>
              <a:buNone/>
              <a:tabLst>
                <a:tab pos="520700" algn="l"/>
              </a:tabLst>
            </a:pPr>
            <a:r>
              <a:rPr lang="en-US" altLang="en-IN" dirty="0">
                <a:latin typeface="Times New Roman" panose="02020603050405020304" pitchFamily="18" charset="0"/>
                <a:cs typeface="Times New Roman" panose="02020603050405020304" pitchFamily="18" charset="0"/>
              </a:rPr>
              <a:t>Parameters: Private key parameters, such as (f(x),g(x)), and modulus q.</a:t>
            </a: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342900" indent="-342900" algn="just">
              <a:lnSpc>
                <a:spcPct val="150000"/>
              </a:lnSpc>
              <a:spcBef>
                <a:spcPct val="0"/>
              </a:spcBef>
              <a:buFont typeface="+mj-lt"/>
              <a:buAutoNum type="arabicPeriod"/>
              <a:tabLst>
                <a:tab pos="520700" algn="l"/>
              </a:tabLst>
            </a:pPr>
            <a:r>
              <a:rPr lang="en-US" altLang="en-IN" dirty="0">
                <a:latin typeface="Times New Roman" panose="02020603050405020304" pitchFamily="18" charset="0"/>
                <a:cs typeface="Times New Roman" panose="02020603050405020304" pitchFamily="18" charset="0"/>
              </a:rPr>
              <a:t>Private Key Retrieval:</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Retrieve the private key (f(x),g(x)) corresponding to the recipient's public key.</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2.     Polynomial Computations:</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Compute c1(x)=c(x)⋅f(x)mod  q and c2(x)=c1(x)mod  p, where p is another modulus.</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3.     Decoded Message:</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Decode c2(x) to retrieve the original message polynomial m(x).</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4.     Error Recovery:</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Recover the error polynomial e(x) by subtracting 3m(x)mod  q from c(x).</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5.     Original Message:</a:t>
            </a:r>
          </a:p>
          <a:p>
            <a:pPr algn="just">
              <a:lnSpc>
                <a:spcPct val="150000"/>
              </a:lnSpc>
              <a:spcBef>
                <a:spcPct val="0"/>
              </a:spcBef>
              <a:tabLst>
                <a:tab pos="520700" algn="l"/>
              </a:tabLst>
            </a:pPr>
            <a:r>
              <a:rPr lang="en-US" altLang="en-IN" dirty="0">
                <a:latin typeface="Times New Roman" panose="02020603050405020304" pitchFamily="18" charset="0"/>
                <a:cs typeface="Times New Roman" panose="02020603050405020304" pitchFamily="18" charset="0"/>
              </a:rPr>
              <a:t>	Obtain the original message mm by decoding m(x).</a:t>
            </a: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a:p>
            <a:pPr marL="0" indent="0" algn="just">
              <a:spcBef>
                <a:spcPct val="0"/>
              </a:spcBef>
              <a:buFont typeface="+mj-lt"/>
              <a:buNone/>
              <a:tabLst>
                <a:tab pos="520700" algn="l"/>
              </a:tabLst>
            </a:pPr>
            <a:endParaRPr lang="en-US" alt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71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Implementation results and discussion </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b="1" u="sng" dirty="0">
                <a:latin typeface="Times New Roman" panose="02020603050405020304" pitchFamily="18" charset="0"/>
                <a:cs typeface="Times New Roman" panose="02020603050405020304" pitchFamily="18" charset="0"/>
              </a:rPr>
              <a:t>RBAC in OPA:</a:t>
            </a:r>
          </a:p>
          <a:p>
            <a:pPr>
              <a:spcBef>
                <a:spcPct val="0"/>
              </a:spcBef>
              <a:tabLst>
                <a:tab pos="520700" algn="l"/>
              </a:tabLst>
            </a:pPr>
            <a:endParaRPr lang="en-US" altLang="en-US" b="1" u="sng" dirty="0">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b="1" u="sng" dirty="0">
                <a:latin typeface="Times New Roman" panose="02020603050405020304" pitchFamily="18" charset="0"/>
                <a:cs typeface="Times New Roman" panose="02020603050405020304" pitchFamily="18" charset="0"/>
              </a:rPr>
            </a:br>
            <a:endParaRPr lang="en-US" altLang="en-US" b="1" u="sng"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D1D262-65C1-05BB-185B-B5D022A58EFE}"/>
              </a:ext>
            </a:extLst>
          </p:cNvPr>
          <p:cNvPicPr>
            <a:picLocks noChangeAspect="1"/>
          </p:cNvPicPr>
          <p:nvPr/>
        </p:nvPicPr>
        <p:blipFill>
          <a:blip r:embed="rId5"/>
          <a:stretch>
            <a:fillRect/>
          </a:stretch>
        </p:blipFill>
        <p:spPr>
          <a:xfrm>
            <a:off x="296678" y="1804734"/>
            <a:ext cx="3322421" cy="4490837"/>
          </a:xfrm>
          <a:prstGeom prst="rect">
            <a:avLst/>
          </a:prstGeom>
        </p:spPr>
      </p:pic>
      <p:sp>
        <p:nvSpPr>
          <p:cNvPr id="5" name="TextBox 4">
            <a:extLst>
              <a:ext uri="{FF2B5EF4-FFF2-40B4-BE49-F238E27FC236}">
                <a16:creationId xmlns:a16="http://schemas.microsoft.com/office/drawing/2014/main" id="{9595A117-0640-79D0-1030-89DE2599139C}"/>
              </a:ext>
            </a:extLst>
          </p:cNvPr>
          <p:cNvSpPr txBox="1"/>
          <p:nvPr/>
        </p:nvSpPr>
        <p:spPr>
          <a:xfrm>
            <a:off x="4427621" y="2156059"/>
            <a:ext cx="184731" cy="307777"/>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3472900C-731E-16B0-6C5E-6D84D8EF98DF}"/>
              </a:ext>
            </a:extLst>
          </p:cNvPr>
          <p:cNvPicPr>
            <a:picLocks noChangeAspect="1"/>
          </p:cNvPicPr>
          <p:nvPr/>
        </p:nvPicPr>
        <p:blipFill>
          <a:blip r:embed="rId6"/>
          <a:stretch>
            <a:fillRect/>
          </a:stretch>
        </p:blipFill>
        <p:spPr>
          <a:xfrm>
            <a:off x="3719834" y="1825933"/>
            <a:ext cx="1516309" cy="2375551"/>
          </a:xfrm>
          <a:prstGeom prst="rect">
            <a:avLst/>
          </a:prstGeom>
        </p:spPr>
      </p:pic>
      <p:pic>
        <p:nvPicPr>
          <p:cNvPr id="13" name="Picture 12">
            <a:extLst>
              <a:ext uri="{FF2B5EF4-FFF2-40B4-BE49-F238E27FC236}">
                <a16:creationId xmlns:a16="http://schemas.microsoft.com/office/drawing/2014/main" id="{4C24D0D8-A301-152B-9587-27098AE9D31D}"/>
              </a:ext>
            </a:extLst>
          </p:cNvPr>
          <p:cNvPicPr>
            <a:picLocks noChangeAspect="1"/>
          </p:cNvPicPr>
          <p:nvPr/>
        </p:nvPicPr>
        <p:blipFill>
          <a:blip r:embed="rId7"/>
          <a:stretch>
            <a:fillRect/>
          </a:stretch>
        </p:blipFill>
        <p:spPr>
          <a:xfrm>
            <a:off x="3721871" y="4186900"/>
            <a:ext cx="1514272" cy="2215324"/>
          </a:xfrm>
          <a:prstGeom prst="rect">
            <a:avLst/>
          </a:prstGeom>
        </p:spPr>
      </p:pic>
      <p:sp>
        <p:nvSpPr>
          <p:cNvPr id="14" name="TextBox 13">
            <a:extLst>
              <a:ext uri="{FF2B5EF4-FFF2-40B4-BE49-F238E27FC236}">
                <a16:creationId xmlns:a16="http://schemas.microsoft.com/office/drawing/2014/main" id="{9FAB8439-9D53-5D65-C446-A2EE6E18066E}"/>
              </a:ext>
            </a:extLst>
          </p:cNvPr>
          <p:cNvSpPr txBox="1"/>
          <p:nvPr/>
        </p:nvSpPr>
        <p:spPr>
          <a:xfrm>
            <a:off x="3719834" y="1459872"/>
            <a:ext cx="1516309" cy="307777"/>
          </a:xfrm>
          <a:prstGeom prst="rect">
            <a:avLst/>
          </a:prstGeom>
          <a:noFill/>
        </p:spPr>
        <p:txBody>
          <a:bodyPr wrap="square" rtlCol="0">
            <a:spAutoFit/>
          </a:bodyPr>
          <a:lstStyle/>
          <a:p>
            <a:r>
              <a:rPr lang="en-US" b="1" u="sng" dirty="0"/>
              <a:t>Data</a:t>
            </a:r>
          </a:p>
        </p:txBody>
      </p:sp>
      <p:pic>
        <p:nvPicPr>
          <p:cNvPr id="16" name="Picture 15">
            <a:extLst>
              <a:ext uri="{FF2B5EF4-FFF2-40B4-BE49-F238E27FC236}">
                <a16:creationId xmlns:a16="http://schemas.microsoft.com/office/drawing/2014/main" id="{CFF2B485-271E-AE44-69AB-904AD81B9D51}"/>
              </a:ext>
            </a:extLst>
          </p:cNvPr>
          <p:cNvPicPr>
            <a:picLocks noChangeAspect="1"/>
          </p:cNvPicPr>
          <p:nvPr/>
        </p:nvPicPr>
        <p:blipFill>
          <a:blip r:embed="rId8"/>
          <a:stretch>
            <a:fillRect/>
          </a:stretch>
        </p:blipFill>
        <p:spPr>
          <a:xfrm>
            <a:off x="5434013" y="2082800"/>
            <a:ext cx="2921000" cy="1346200"/>
          </a:xfrm>
          <a:prstGeom prst="rect">
            <a:avLst/>
          </a:prstGeom>
        </p:spPr>
      </p:pic>
      <p:sp>
        <p:nvSpPr>
          <p:cNvPr id="17" name="TextBox 16">
            <a:extLst>
              <a:ext uri="{FF2B5EF4-FFF2-40B4-BE49-F238E27FC236}">
                <a16:creationId xmlns:a16="http://schemas.microsoft.com/office/drawing/2014/main" id="{5CA104C2-47A3-8CF0-CF22-F8AEE4B5D0C3}"/>
              </a:ext>
            </a:extLst>
          </p:cNvPr>
          <p:cNvSpPr txBox="1"/>
          <p:nvPr/>
        </p:nvSpPr>
        <p:spPr>
          <a:xfrm>
            <a:off x="5343369" y="1728093"/>
            <a:ext cx="620683" cy="307777"/>
          </a:xfrm>
          <a:prstGeom prst="rect">
            <a:avLst/>
          </a:prstGeom>
          <a:noFill/>
        </p:spPr>
        <p:txBody>
          <a:bodyPr wrap="none" rtlCol="0">
            <a:spAutoFit/>
          </a:bodyPr>
          <a:lstStyle/>
          <a:p>
            <a:r>
              <a:rPr lang="en-US" b="1" u="sng" dirty="0"/>
              <a:t>Input</a:t>
            </a:r>
          </a:p>
        </p:txBody>
      </p:sp>
      <p:sp>
        <p:nvSpPr>
          <p:cNvPr id="18" name="TextBox 17">
            <a:extLst>
              <a:ext uri="{FF2B5EF4-FFF2-40B4-BE49-F238E27FC236}">
                <a16:creationId xmlns:a16="http://schemas.microsoft.com/office/drawing/2014/main" id="{BF675B9E-6B23-00A9-03E5-4CE7FC44DF7A}"/>
              </a:ext>
            </a:extLst>
          </p:cNvPr>
          <p:cNvSpPr txBox="1"/>
          <p:nvPr/>
        </p:nvSpPr>
        <p:spPr>
          <a:xfrm>
            <a:off x="5434013" y="3674913"/>
            <a:ext cx="769763" cy="307777"/>
          </a:xfrm>
          <a:prstGeom prst="rect">
            <a:avLst/>
          </a:prstGeom>
          <a:noFill/>
        </p:spPr>
        <p:txBody>
          <a:bodyPr wrap="none" rtlCol="0">
            <a:spAutoFit/>
          </a:bodyPr>
          <a:lstStyle/>
          <a:p>
            <a:r>
              <a:rPr lang="en-US" b="1" u="sng" dirty="0"/>
              <a:t>Output</a:t>
            </a:r>
          </a:p>
        </p:txBody>
      </p:sp>
      <p:pic>
        <p:nvPicPr>
          <p:cNvPr id="20" name="Picture 19">
            <a:extLst>
              <a:ext uri="{FF2B5EF4-FFF2-40B4-BE49-F238E27FC236}">
                <a16:creationId xmlns:a16="http://schemas.microsoft.com/office/drawing/2014/main" id="{1F4B5933-1FC9-229E-6433-6075F0B7D45E}"/>
              </a:ext>
            </a:extLst>
          </p:cNvPr>
          <p:cNvPicPr>
            <a:picLocks noChangeAspect="1"/>
          </p:cNvPicPr>
          <p:nvPr/>
        </p:nvPicPr>
        <p:blipFill>
          <a:blip r:embed="rId9"/>
          <a:stretch>
            <a:fillRect/>
          </a:stretch>
        </p:blipFill>
        <p:spPr>
          <a:xfrm>
            <a:off x="5461000" y="4073083"/>
            <a:ext cx="2921000" cy="1346200"/>
          </a:xfrm>
          <a:prstGeom prst="rect">
            <a:avLst/>
          </a:prstGeom>
        </p:spPr>
      </p:pic>
    </p:spTree>
    <p:extLst>
      <p:ext uri="{BB962C8B-B14F-4D97-AF65-F5344CB8AC3E}">
        <p14:creationId xmlns:p14="http://schemas.microsoft.com/office/powerpoint/2010/main" val="228950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23</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325677" y="679300"/>
            <a:ext cx="8224598"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dk1"/>
              </a:buClr>
              <a:buSzPts val="3200"/>
              <a:buFont typeface="Times New Roman" panose="02020603050405020304"/>
              <a:buNone/>
            </a:pPr>
            <a:r>
              <a:rPr lang="en-US" sz="32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Work(s) completed so far</a:t>
            </a:r>
          </a:p>
        </p:txBody>
      </p:sp>
      <p:sp>
        <p:nvSpPr>
          <p:cNvPr id="3" name="Content Placeholder 4"/>
          <p:cNvSpPr txBox="1">
            <a:spLocks noChangeArrowheads="1"/>
          </p:cNvSpPr>
          <p:nvPr/>
        </p:nvSpPr>
        <p:spPr>
          <a:xfrm>
            <a:off x="325677" y="1476193"/>
            <a:ext cx="8604011" cy="5847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2"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OPA with RBAC Integration</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2" name="Google Shape;142;p2">
            <a:extLst>
              <a:ext uri="{FF2B5EF4-FFF2-40B4-BE49-F238E27FC236}">
                <a16:creationId xmlns:a16="http://schemas.microsoft.com/office/drawing/2014/main" id="{163B55FB-ED16-C5DE-0FF5-90104F065D6B}"/>
              </a:ext>
            </a:extLst>
          </p:cNvPr>
          <p:cNvSpPr txBox="1"/>
          <p:nvPr/>
        </p:nvSpPr>
        <p:spPr>
          <a:xfrm>
            <a:off x="325677" y="2446240"/>
            <a:ext cx="8404964"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dk1"/>
              </a:buClr>
              <a:buSzPts val="3200"/>
              <a:buFont typeface="Times New Roman" panose="02020603050405020304"/>
              <a:buNone/>
            </a:pPr>
            <a:r>
              <a:rPr lang="en-US" sz="32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Work(s) yet to complete</a:t>
            </a:r>
          </a:p>
        </p:txBody>
      </p:sp>
      <p:sp>
        <p:nvSpPr>
          <p:cNvPr id="5" name="Content Placeholder 4">
            <a:extLst>
              <a:ext uri="{FF2B5EF4-FFF2-40B4-BE49-F238E27FC236}">
                <a16:creationId xmlns:a16="http://schemas.microsoft.com/office/drawing/2014/main" id="{20393CFA-18C5-EA33-5649-6AF862FA64E7}"/>
              </a:ext>
            </a:extLst>
          </p:cNvPr>
          <p:cNvSpPr txBox="1">
            <a:spLocks noChangeArrowheads="1"/>
          </p:cNvSpPr>
          <p:nvPr/>
        </p:nvSpPr>
        <p:spPr>
          <a:xfrm>
            <a:off x="325677" y="3242291"/>
            <a:ext cx="8604011" cy="25140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2"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PQC Implementation.</a:t>
            </a:r>
          </a:p>
          <a:p>
            <a:pPr marL="342900" lvl="2" indent="-342900">
              <a:spcBef>
                <a:spcPct val="0"/>
              </a:spcBef>
              <a:buFont typeface="Arial" panose="020B0604020202020204" pitchFamily="34" charset="0"/>
              <a:buChar char="•"/>
              <a:tabLst>
                <a:tab pos="520700" algn="l"/>
              </a:tabLst>
            </a:pPr>
            <a:r>
              <a:rPr lang="en-US" altLang="en-US" sz="2400" dirty="0">
                <a:latin typeface="Times New Roman" panose="02020603050405020304" pitchFamily="18" charset="0"/>
                <a:cs typeface="Times New Roman" panose="02020603050405020304" pitchFamily="18" charset="0"/>
              </a:rPr>
              <a:t>PQC based RSA Integration.</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24</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panose="020206030504050203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3" name="Content Placeholder 4"/>
          <p:cNvSpPr txBox="1">
            <a:spLocks noChangeArrowheads="1"/>
          </p:cNvSpPr>
          <p:nvPr/>
        </p:nvSpPr>
        <p:spPr>
          <a:xfrm>
            <a:off x="205127" y="1264035"/>
            <a:ext cx="8733745" cy="51002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1" indent="-342900" algn="just">
              <a:buFont typeface="Times New Roman" panose="02020603050405020304" pitchFamily="18" charset="0"/>
              <a:buAutoNum type="arabicPeriod"/>
            </a:pPr>
            <a:r>
              <a:rPr lang="en-US" altLang="en-US" sz="1800" dirty="0">
                <a:sym typeface="+mn-ea"/>
              </a:rPr>
              <a:t>A. </a:t>
            </a:r>
            <a:r>
              <a:rPr lang="en-US" altLang="en-US" sz="1800" dirty="0" err="1">
                <a:sym typeface="+mn-ea"/>
              </a:rPr>
              <a:t>Kousalya</a:t>
            </a:r>
            <a:r>
              <a:rPr lang="en-US" altLang="en-US" sz="1800" dirty="0">
                <a:sym typeface="+mn-ea"/>
              </a:rPr>
              <a:t>, Nam-</a:t>
            </a:r>
            <a:r>
              <a:rPr lang="en-US" altLang="en-US" sz="1800" dirty="0" err="1">
                <a:sym typeface="+mn-ea"/>
              </a:rPr>
              <a:t>kyun</a:t>
            </a:r>
            <a:r>
              <a:rPr lang="en-US" altLang="en-US" sz="1800" dirty="0">
                <a:sym typeface="+mn-ea"/>
              </a:rPr>
              <a:t> </a:t>
            </a:r>
            <a:r>
              <a:rPr lang="en-US" altLang="en-US" sz="1800" dirty="0" err="1">
                <a:sym typeface="+mn-ea"/>
              </a:rPr>
              <a:t>Baik</a:t>
            </a:r>
            <a:r>
              <a:rPr lang="en-US" altLang="en-US" sz="1800" dirty="0">
                <a:sym typeface="+mn-ea"/>
              </a:rPr>
              <a:t>, </a:t>
            </a:r>
            <a:r>
              <a:rPr lang="en-US" altLang="en-US" sz="1800" b="1" dirty="0">
                <a:solidFill>
                  <a:srgbClr val="0070C0"/>
                </a:solidFill>
                <a:sym typeface="+mn-ea"/>
              </a:rPr>
              <a:t>”Enhance cloud security and effectiveness using improved RSA-based RBAC with XACML technique”</a:t>
            </a:r>
            <a:r>
              <a:rPr lang="en-US" altLang="en-US" sz="1800" dirty="0">
                <a:solidFill>
                  <a:srgbClr val="0070C0"/>
                </a:solidFill>
                <a:sym typeface="+mn-ea"/>
              </a:rPr>
              <a:t>, </a:t>
            </a:r>
            <a:r>
              <a:rPr lang="en-US" altLang="en-US" sz="1800" dirty="0">
                <a:sym typeface="+mn-ea"/>
              </a:rPr>
              <a:t>International Journal of Intelligent Networks, Volume 4, 2023, Pages 62-67, ISSN 2666-6030, https://</a:t>
            </a:r>
            <a:r>
              <a:rPr lang="en-US" altLang="en-US" sz="1800" dirty="0" err="1">
                <a:sym typeface="+mn-ea"/>
              </a:rPr>
              <a:t>doi.org</a:t>
            </a:r>
            <a:r>
              <a:rPr lang="en-US" altLang="en-US" sz="1800" dirty="0">
                <a:sym typeface="+mn-ea"/>
              </a:rPr>
              <a:t>/10.1016/j.ijin.2023.03.003.</a:t>
            </a:r>
          </a:p>
          <a:p>
            <a:pPr marL="342900" lvl="1" indent="-342900" algn="just">
              <a:buFont typeface="Times New Roman" panose="02020603050405020304" pitchFamily="18" charset="0"/>
              <a:buAutoNum type="arabicPeriod"/>
            </a:pPr>
            <a:r>
              <a:rPr lang="en-US" altLang="en-US" sz="1800" dirty="0">
                <a:sym typeface="+mn-ea"/>
              </a:rPr>
              <a:t>D. Jang, M. Shin and D. </a:t>
            </a:r>
            <a:r>
              <a:rPr lang="en-US" altLang="en-US" sz="1800" dirty="0" err="1">
                <a:sym typeface="+mn-ea"/>
              </a:rPr>
              <a:t>Pathirage</a:t>
            </a:r>
            <a:r>
              <a:rPr lang="en-US" altLang="en-US" sz="1800" dirty="0">
                <a:sym typeface="+mn-ea"/>
              </a:rPr>
              <a:t>, "Security Fault Tolerance for Access Control," 2020 IEEE International Conference on Autonomic Computing and Self-Organizing Systems Companion (ACSOS-C), Washington, DC, USA, 2020, pp. 212-217, </a:t>
            </a:r>
            <a:r>
              <a:rPr lang="en-US" altLang="en-US" sz="1800" dirty="0" err="1">
                <a:sym typeface="+mn-ea"/>
              </a:rPr>
              <a:t>doi</a:t>
            </a:r>
            <a:r>
              <a:rPr lang="en-US" altLang="en-US" sz="1800" dirty="0">
                <a:sym typeface="+mn-ea"/>
              </a:rPr>
              <a:t>: 10.1109/ACSOS-C51401.2020.00058.</a:t>
            </a:r>
          </a:p>
          <a:p>
            <a:pPr marL="342900" lvl="1" indent="-342900" algn="just">
              <a:buFont typeface="Times New Roman" panose="02020603050405020304" pitchFamily="18" charset="0"/>
              <a:buAutoNum type="arabicPeriod"/>
            </a:pPr>
            <a:r>
              <a:rPr lang="en-US" sz="1800" dirty="0">
                <a:cs typeface="Arial" panose="020B0604020202020204" pitchFamily="34" charset="0"/>
              </a:rPr>
              <a:t>Mariusz </a:t>
            </a:r>
            <a:r>
              <a:rPr lang="en-US" sz="1800" dirty="0" err="1">
                <a:cs typeface="Arial" panose="020B0604020202020204" pitchFamily="34" charset="0"/>
              </a:rPr>
              <a:t>Sepczuk</a:t>
            </a:r>
            <a:r>
              <a:rPr lang="en-US" sz="1800" dirty="0">
                <a:cs typeface="Arial" panose="020B0604020202020204" pitchFamily="34" charset="0"/>
              </a:rPr>
              <a:t>, Zbigniew </a:t>
            </a:r>
            <a:r>
              <a:rPr lang="en-US" sz="1800" dirty="0" err="1">
                <a:cs typeface="Arial" panose="020B0604020202020204" pitchFamily="34" charset="0"/>
              </a:rPr>
              <a:t>Kotulski</a:t>
            </a:r>
            <a:r>
              <a:rPr lang="en-US" sz="1800" dirty="0">
                <a:cs typeface="Arial" panose="020B0604020202020204" pitchFamily="34" charset="0"/>
              </a:rPr>
              <a:t>, A new risk-based authentication management model oriented on user's experience, Computers &amp; Security, Volume 73, 2018, Pages 17-33, ISSN 0167-4048, </a:t>
            </a:r>
            <a:r>
              <a:rPr lang="en-US" sz="1800" dirty="0">
                <a:cs typeface="Arial" panose="020B0604020202020204" pitchFamily="34" charset="0"/>
                <a:hlinkClick r:id="rId5"/>
              </a:rPr>
              <a:t>https://doi.org/10.1016/j.cose.2017.10.002</a:t>
            </a:r>
            <a:r>
              <a:rPr lang="en-US" sz="1800" dirty="0">
                <a:cs typeface="Arial" panose="020B0604020202020204" pitchFamily="34" charset="0"/>
              </a:rPr>
              <a:t>.</a:t>
            </a:r>
          </a:p>
          <a:p>
            <a:pPr marL="342900" lvl="1" indent="-342900" algn="just">
              <a:buFont typeface="Times New Roman" panose="02020603050405020304" pitchFamily="18" charset="0"/>
              <a:buAutoNum type="arabicPeriod"/>
            </a:pPr>
            <a:r>
              <a:rPr lang="en-US" sz="1800" dirty="0">
                <a:cs typeface="Arial" panose="020B0604020202020204" pitchFamily="34" charset="0"/>
              </a:rPr>
              <a:t>Shahab </a:t>
            </a:r>
            <a:r>
              <a:rPr lang="en-US" sz="1800" dirty="0" err="1">
                <a:cs typeface="Arial" panose="020B0604020202020204" pitchFamily="34" charset="0"/>
              </a:rPr>
              <a:t>Shamshirband</a:t>
            </a:r>
            <a:r>
              <a:rPr lang="en-US" sz="1800" dirty="0">
                <a:cs typeface="Arial" panose="020B0604020202020204" pitchFamily="34" charset="0"/>
              </a:rPr>
              <a:t>, </a:t>
            </a:r>
            <a:r>
              <a:rPr lang="en-US" sz="1800" dirty="0" err="1">
                <a:cs typeface="Arial" panose="020B0604020202020204" pitchFamily="34" charset="0"/>
              </a:rPr>
              <a:t>Mahdis</a:t>
            </a:r>
            <a:r>
              <a:rPr lang="en-US" sz="1800" dirty="0">
                <a:cs typeface="Arial" panose="020B0604020202020204" pitchFamily="34" charset="0"/>
              </a:rPr>
              <a:t> </a:t>
            </a:r>
            <a:r>
              <a:rPr lang="en-US" sz="1800" dirty="0" err="1">
                <a:cs typeface="Arial" panose="020B0604020202020204" pitchFamily="34" charset="0"/>
              </a:rPr>
              <a:t>Fathi</a:t>
            </a:r>
            <a:r>
              <a:rPr lang="en-US" sz="1800" dirty="0">
                <a:cs typeface="Arial" panose="020B0604020202020204" pitchFamily="34" charset="0"/>
              </a:rPr>
              <a:t>, Anthony T. </a:t>
            </a:r>
            <a:r>
              <a:rPr lang="en-US" sz="1800" dirty="0" err="1">
                <a:cs typeface="Arial" panose="020B0604020202020204" pitchFamily="34" charset="0"/>
              </a:rPr>
              <a:t>Chronopoulos</a:t>
            </a:r>
            <a:r>
              <a:rPr lang="en-US" sz="1800" dirty="0">
                <a:cs typeface="Arial" panose="020B0604020202020204" pitchFamily="34" charset="0"/>
              </a:rPr>
              <a:t>, Antonio </a:t>
            </a:r>
            <a:r>
              <a:rPr lang="en-US" sz="1800" dirty="0" err="1">
                <a:cs typeface="Arial" panose="020B0604020202020204" pitchFamily="34" charset="0"/>
              </a:rPr>
              <a:t>Montieri</a:t>
            </a:r>
            <a:r>
              <a:rPr lang="en-US" sz="1800" dirty="0">
                <a:cs typeface="Arial" panose="020B0604020202020204" pitchFamily="34" charset="0"/>
              </a:rPr>
              <a:t>, Fabio Palumbo, Antonio </a:t>
            </a:r>
            <a:r>
              <a:rPr lang="en-US" sz="1800" dirty="0" err="1">
                <a:cs typeface="Arial" panose="020B0604020202020204" pitchFamily="34" charset="0"/>
              </a:rPr>
              <a:t>Pescapè</a:t>
            </a:r>
            <a:r>
              <a:rPr lang="en-US" sz="1800" dirty="0">
                <a:cs typeface="Arial" panose="020B0604020202020204" pitchFamily="34" charset="0"/>
              </a:rPr>
              <a:t>, Computational intelligence intrusion detection techniques in mobile cloud computing environments: Review, taxonomy, and open research issues, Journal of Information Security and Applications, Volume 55, 2020, 102582, ISSN 2214-2126,https://</a:t>
            </a:r>
            <a:r>
              <a:rPr lang="en-US" sz="1800" dirty="0" err="1">
                <a:cs typeface="Arial" panose="020B0604020202020204" pitchFamily="34" charset="0"/>
              </a:rPr>
              <a:t>doi.org</a:t>
            </a:r>
            <a:r>
              <a:rPr lang="en-US" sz="1800" dirty="0">
                <a:cs typeface="Arial" panose="020B0604020202020204" pitchFamily="34" charset="0"/>
              </a:rPr>
              <a:t>/10.1016/j.jisa.2020.102582. </a:t>
            </a:r>
            <a:endParaRPr lang="en-US" altLang="en-US" sz="1800" dirty="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25</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3" name="Content Placeholder 4"/>
          <p:cNvSpPr txBox="1">
            <a:spLocks noChangeArrowheads="1"/>
          </p:cNvSpPr>
          <p:nvPr/>
        </p:nvSpPr>
        <p:spPr>
          <a:xfrm>
            <a:off x="205105" y="788035"/>
            <a:ext cx="8733790" cy="54552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lgn="just">
              <a:buFont typeface="+mj-lt"/>
              <a:buAutoNum type="arabicPeriod" startAt="6"/>
            </a:pPr>
            <a:r>
              <a:rPr lang="en-US" sz="1800" dirty="0">
                <a:cs typeface="Arial" panose="020B0604020202020204" pitchFamily="34" charset="0"/>
              </a:rPr>
              <a:t>S.K.B. Sangeetha, K. </a:t>
            </a:r>
            <a:r>
              <a:rPr lang="en-US" sz="1800" dirty="0" err="1">
                <a:cs typeface="Arial" panose="020B0604020202020204" pitchFamily="34" charset="0"/>
              </a:rPr>
              <a:t>Veningston</a:t>
            </a:r>
            <a:r>
              <a:rPr lang="en-US" sz="1800" dirty="0">
                <a:cs typeface="Arial" panose="020B0604020202020204" pitchFamily="34" charset="0"/>
              </a:rPr>
              <a:t>, </a:t>
            </a:r>
            <a:r>
              <a:rPr lang="en-US" sz="1800" dirty="0" err="1">
                <a:cs typeface="Arial" panose="020B0604020202020204" pitchFamily="34" charset="0"/>
              </a:rPr>
              <a:t>Vanlin</a:t>
            </a:r>
            <a:r>
              <a:rPr lang="en-US" sz="1800" dirty="0">
                <a:cs typeface="Arial" panose="020B0604020202020204" pitchFamily="34" charset="0"/>
              </a:rPr>
              <a:t> Sathya, R. </a:t>
            </a:r>
            <a:r>
              <a:rPr lang="en-US" sz="1800" dirty="0" err="1">
                <a:cs typeface="Arial" panose="020B0604020202020204" pitchFamily="34" charset="0"/>
              </a:rPr>
              <a:t>Kanthavel</a:t>
            </a:r>
            <a:r>
              <a:rPr lang="en-US" sz="1800" dirty="0">
                <a:cs typeface="Arial" panose="020B0604020202020204" pitchFamily="34" charset="0"/>
              </a:rPr>
              <a:t>, Chapter 3 - Design of a novel privacy preservation based cyber security system framework for secure medical data transactions in cloud storage, Editor(s): D. Jude Hemanth, Brij B. Gupta, Mohamed </a:t>
            </a:r>
            <a:r>
              <a:rPr lang="en-US" sz="1800" dirty="0" err="1">
                <a:cs typeface="Arial" panose="020B0604020202020204" pitchFamily="34" charset="0"/>
              </a:rPr>
              <a:t>Elhoseny</a:t>
            </a:r>
            <a:r>
              <a:rPr lang="en-US" sz="1800" dirty="0">
                <a:cs typeface="Arial" panose="020B0604020202020204" pitchFamily="34" charset="0"/>
              </a:rPr>
              <a:t>, Swati Vijay Shinde, In Intelligent Data-Centric Systems, Intelligent Edge Computing for Cyber Physical Applications, Academic Press, 2023, Pages 35-43, ISBN 9780323994125, https://</a:t>
            </a:r>
            <a:r>
              <a:rPr lang="en-US" sz="1800" dirty="0" err="1">
                <a:cs typeface="Arial" panose="020B0604020202020204" pitchFamily="34" charset="0"/>
              </a:rPr>
              <a:t>doi.org</a:t>
            </a:r>
            <a:r>
              <a:rPr lang="en-US" sz="1800" dirty="0">
                <a:cs typeface="Arial" panose="020B0604020202020204" pitchFamily="34" charset="0"/>
              </a:rPr>
              <a:t>/10.1016/B978-0-323-99412-5.00006-X.</a:t>
            </a:r>
            <a:endParaRPr lang="en-US" altLang="en-IN" sz="1800" dirty="0">
              <a:sym typeface="+mn-ea"/>
            </a:endParaRPr>
          </a:p>
          <a:p>
            <a:pPr marL="342900" indent="-342900" algn="just">
              <a:buFont typeface="+mj-lt"/>
              <a:buAutoNum type="arabicPeriod" startAt="6"/>
            </a:pPr>
            <a:r>
              <a:rPr lang="en-US" altLang="en-IN" sz="1800" dirty="0">
                <a:sym typeface="+mn-ea"/>
              </a:rPr>
              <a:t>I. H. Choi, C. H. </a:t>
            </a:r>
            <a:r>
              <a:rPr lang="en-US" altLang="en-IN" sz="1800" dirty="0" err="1">
                <a:sym typeface="+mn-ea"/>
              </a:rPr>
              <a:t>Jeong</a:t>
            </a:r>
            <a:r>
              <a:rPr lang="en-US" altLang="en-IN" sz="1800" dirty="0">
                <a:sym typeface="+mn-ea"/>
              </a:rPr>
              <a:t>, and Y. G. Kim, “Tracking a driver’s face </a:t>
            </a:r>
            <a:r>
              <a:rPr lang="en-US" altLang="en-IN" sz="1800" dirty="0" err="1">
                <a:sym typeface="+mn-ea"/>
              </a:rPr>
              <a:t>againstextreme</a:t>
            </a:r>
            <a:r>
              <a:rPr lang="en-US" altLang="en-IN" sz="1800" dirty="0">
                <a:sym typeface="+mn-ea"/>
              </a:rPr>
              <a:t> head poses and inference of drowsiness using a hidden </a:t>
            </a:r>
            <a:r>
              <a:rPr lang="en-US" altLang="en-IN" sz="1800" dirty="0" err="1">
                <a:sym typeface="+mn-ea"/>
              </a:rPr>
              <a:t>Markovmodel</a:t>
            </a:r>
            <a:r>
              <a:rPr lang="en-US" altLang="en-IN" sz="1800" dirty="0">
                <a:sym typeface="+mn-ea"/>
              </a:rPr>
              <a:t>,” Appl. Sci.-Basel, vol. 6, no. 5, May 2016</a:t>
            </a:r>
          </a:p>
          <a:p>
            <a:pPr marL="342900" indent="-342900" algn="just">
              <a:buFont typeface="+mj-lt"/>
              <a:buAutoNum type="arabicPeriod" startAt="6"/>
            </a:pPr>
            <a:endParaRPr lang="en-US" altLang="en-IN" sz="1800" dirty="0">
              <a:sym typeface="+mn-ea"/>
            </a:endParaRPr>
          </a:p>
          <a:p>
            <a:pPr marL="342900" indent="-342900" algn="just">
              <a:buFont typeface="+mj-lt"/>
              <a:buAutoNum type="arabicPeriod" startAt="6"/>
            </a:pPr>
            <a:r>
              <a:rPr lang="en-US" altLang="en-IN" sz="1800" dirty="0">
                <a:sym typeface="+mn-ea"/>
              </a:rPr>
              <a:t>C. Zhang, X. P. Wu, X. Zheng, and S. Yu, “Driver drowsiness detection      us_x0002_ing multi-channel second order blind identifications,” IEEE Access, vol. 7,pp. 11829–11843, Jan. 2019.</a:t>
            </a:r>
            <a:endParaRPr lang="en-US" altLang="en-IN" sz="1800" dirty="0"/>
          </a:p>
          <a:p>
            <a:pPr marL="342900" indent="-342900" algn="just">
              <a:buFont typeface="+mj-lt"/>
              <a:buAutoNum type="arabicPeriod" startAt="6"/>
            </a:pPr>
            <a:r>
              <a:rPr lang="en-US" altLang="en-IN" sz="1800" dirty="0">
                <a:sym typeface="+mn-ea"/>
              </a:rPr>
              <a:t>H. Yang, L. Liu,W.Min, X. Yang, and X. Xiong, “Driver yawning detection based on subtle facial action recognition,” IEEE Trans. Multimedia, vol. 23,pp. 572–583, Apr. 2020.</a:t>
            </a:r>
            <a:endParaRPr lang="en-US" altLang="en-IN" sz="1800" dirty="0"/>
          </a:p>
          <a:p>
            <a:pPr marL="342900" indent="-342900" algn="just">
              <a:buFont typeface="+mj-lt"/>
              <a:buAutoNum type="arabicPeriod" startAt="6"/>
            </a:pPr>
            <a:r>
              <a:rPr lang="en-US" altLang="en-IN" sz="1800" dirty="0">
                <a:sym typeface="+mn-ea"/>
              </a:rPr>
              <a:t>N. X. Li, J. J. Jain, and C. Busso, “Modeling of driver behavior in real world scenarios using multiple noninvasive sensors,” IEEE Trans. Multimedia,vol. 15, no. 5, pp. 1213–1225, Aug. 2013.</a:t>
            </a:r>
            <a:endParaRPr lang="en-US" altLang="en-IN" sz="1800" dirty="0"/>
          </a:p>
          <a:p>
            <a:pPr marL="342900" indent="-342900" algn="just">
              <a:buFont typeface="+mj-lt"/>
              <a:buAutoNum type="arabicPeriod" startAt="6"/>
            </a:pPr>
            <a:r>
              <a:rPr lang="en-US" altLang="en-IN" sz="1800" dirty="0">
                <a:sym typeface="+mn-ea"/>
              </a:rPr>
              <a:t>M. Omidyeganeh, S. Shirmohammadi, S. Abtahi, A. Khurshid, and L.Martel, “Yawning detection using embedded smart cameras,” IEEE Trans.Instrum. Meas., vol. 65, no. 3, pp. 570–582, Mar. 2016.</a:t>
            </a:r>
            <a:endParaRPr lang="en-US" altLang="en-IN" sz="1800" dirty="0"/>
          </a:p>
          <a:p>
            <a:pPr marL="342900" indent="-342900" algn="just">
              <a:buFont typeface="+mj-lt"/>
              <a:buAutoNum type="arabicPeriod" startAt="6"/>
            </a:pPr>
            <a:r>
              <a:rPr lang="en-US" altLang="en-IN" sz="1800" dirty="0">
                <a:sym typeface="+mn-ea"/>
              </a:rPr>
              <a:t>H. B. Kang, “Various approaches for driver and driving behavior moni_x0002_toring: A review,” in Proc IEEE Int. Conf. Comput. Vis., Sydney, NSW,Australia, 2013, pp. 616–623</a:t>
            </a:r>
            <a:endParaRPr lang="en-US" altLang="en-IN" sz="1800" dirty="0"/>
          </a:p>
          <a:p>
            <a:pPr marL="342900" lvl="1" indent="-342900" algn="just">
              <a:buFont typeface="Times New Roman" panose="02020603050405020304" pitchFamily="18" charset="0"/>
              <a:buNone/>
            </a:pP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26</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1070429" y="2844265"/>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panose="020206030504050203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6" name="Google Shape;106;g13e7f44d304_0_0"/>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3</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1" name="Google Shape;111;g13e7f44d304_0_0"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Content Placeholder 4"/>
          <p:cNvSpPr txBox="1">
            <a:spLocks noChangeArrowheads="1"/>
          </p:cNvSpPr>
          <p:nvPr/>
        </p:nvSpPr>
        <p:spPr>
          <a:xfrm>
            <a:off x="500025" y="1778658"/>
            <a:ext cx="8143875" cy="44530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panose="02020603050405020304"/>
              <a:buNone/>
              <a:defRPr sz="3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indent="-342900">
              <a:spcBef>
                <a:spcPts val="360"/>
              </a:spcBef>
              <a:buClr>
                <a:schemeClr val="dk1"/>
              </a:buClr>
              <a:buSzPts val="1800"/>
              <a:buFont typeface="Times New Roman" panose="02020603050405020304"/>
              <a:buChar char="–"/>
              <a:defRPr sz="2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indent="-342900">
              <a:spcBef>
                <a:spcPts val="360"/>
              </a:spcBef>
              <a:buClr>
                <a:schemeClr val="dk1"/>
              </a:buClr>
              <a:buSzPts val="1800"/>
              <a:buFont typeface="Times New Roman" panose="02020603050405020304"/>
              <a:buChar char="•"/>
              <a:defRPr sz="2400">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indent="-342900">
              <a:spcBef>
                <a:spcPts val="360"/>
              </a:spcBef>
              <a:buClr>
                <a:schemeClr val="dk1"/>
              </a:buClr>
              <a:buSzPts val="1800"/>
              <a:buFont typeface="Times New Roman" panose="02020603050405020304"/>
              <a:buChar char="–"/>
              <a:defRPr sz="2000">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indent="-342900">
              <a:spcBef>
                <a:spcPts val="360"/>
              </a:spcBef>
              <a:buClr>
                <a:schemeClr val="dk1"/>
              </a:buClr>
              <a:buSzPts val="1800"/>
              <a:buFont typeface="Times New Roman" panose="02020603050405020304"/>
              <a:buChar char="»"/>
              <a:defRPr sz="2000">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indent="-342900">
              <a:lnSpc>
                <a:spcPct val="90000"/>
              </a:lnSpc>
              <a:spcBef>
                <a:spcPts val="500"/>
              </a:spcBef>
              <a:buClr>
                <a:schemeClr val="dk1"/>
              </a:buClr>
              <a:buSzPts val="1800"/>
              <a:buChar char="•"/>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indent="-342900">
              <a:lnSpc>
                <a:spcPct val="90000"/>
              </a:lnSpc>
              <a:spcBef>
                <a:spcPts val="500"/>
              </a:spcBef>
              <a:buClr>
                <a:schemeClr val="dk1"/>
              </a:buClr>
              <a:buSzPts val="1800"/>
              <a:buChar char="•"/>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indent="-342900">
              <a:lnSpc>
                <a:spcPct val="90000"/>
              </a:lnSpc>
              <a:spcBef>
                <a:spcPts val="500"/>
              </a:spcBef>
              <a:buClr>
                <a:schemeClr val="dk1"/>
              </a:buClr>
              <a:buSzPts val="1800"/>
              <a:buChar char="•"/>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indent="-342900">
              <a:lnSpc>
                <a:spcPct val="90000"/>
              </a:lnSpc>
              <a:spcBef>
                <a:spcPts val="500"/>
              </a:spcBef>
              <a:buClr>
                <a:schemeClr val="dk1"/>
              </a:buClr>
              <a:buSzPts val="1800"/>
              <a:buChar char="•"/>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457200" indent="-342900" algn="just">
              <a:lnSpc>
                <a:spcPct val="150000"/>
              </a:lnSpc>
              <a:buFont typeface="Arial" panose="020B0604020202020204" pitchFamily="34" charset="0"/>
              <a:buChar char="•"/>
            </a:pPr>
            <a:r>
              <a:rPr lang="en-IN" sz="1600" dirty="0"/>
              <a:t>Traditional encryption and access control systems are vulnerable to attacks by quantum computers. This is a major security risk for organizations that store and process sensitive data.</a:t>
            </a:r>
          </a:p>
          <a:p>
            <a:pPr marL="457200" indent="-342900" algn="just">
              <a:lnSpc>
                <a:spcPct val="150000"/>
              </a:lnSpc>
              <a:buFont typeface="Arial" panose="020B0604020202020204" pitchFamily="34" charset="0"/>
              <a:buChar char="•"/>
            </a:pPr>
            <a:r>
              <a:rPr lang="en-IN" sz="1600" dirty="0"/>
              <a:t>In this paper, we propose a PQC-based RBAC system with OPA to improve the security and efficiency of access control in dynamic online environments. PQC encryption is resistant to attacks by quantum computers, and OPA is a flexible and powerful policy engine.</a:t>
            </a:r>
          </a:p>
          <a:p>
            <a:pPr marL="457200" indent="-342900" algn="just">
              <a:lnSpc>
                <a:spcPct val="150000"/>
              </a:lnSpc>
              <a:buFont typeface="Arial" panose="020B0604020202020204" pitchFamily="34" charset="0"/>
              <a:buChar char="•"/>
            </a:pPr>
            <a:r>
              <a:rPr lang="en-IN" sz="1600" dirty="0"/>
              <a:t>Our system consists of a PQC encryption module, an RBAC module, and an OPA module. The PQC encryption module is responsible for encrypting and decrypting data. The RBAC module manages user roles and permissions. The OPA module makes authorization decisions based on the user's role, permissions, and other factors.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1" name="Google Shape;121;p3"/>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4</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t>6 October 2023</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6" name="Google Shape;126;p3"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27" name="Google Shape;127;p3"/>
          <p:cNvSpPr txBox="1"/>
          <p:nvPr/>
        </p:nvSpPr>
        <p:spPr>
          <a:xfrm>
            <a:off x="723900" y="1270631"/>
            <a:ext cx="35814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Content Placeholder 4"/>
          <p:cNvSpPr txBox="1">
            <a:spLocks noChangeArrowheads="1"/>
          </p:cNvSpPr>
          <p:nvPr/>
        </p:nvSpPr>
        <p:spPr>
          <a:xfrm>
            <a:off x="600075" y="211772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eaLnBrk="0" fontAlgn="base" hangingPunct="0">
              <a:lnSpc>
                <a:spcPct val="150000"/>
              </a:lnSpc>
              <a:spcBef>
                <a:spcPct val="0"/>
              </a:spcBef>
              <a:spcAft>
                <a:spcPct val="0"/>
              </a:spcAft>
              <a:buClrTx/>
              <a:buFont typeface="Arial" panose="020B0604020202020204" pitchFamily="34" charset="0"/>
              <a:buChar char="•"/>
              <a:tabLst>
                <a:tab pos="520700" algn="l"/>
              </a:tabLst>
              <a:defRPr/>
            </a:pPr>
            <a:r>
              <a:rPr lang="en-US" altLang="en-IN" sz="2400" dirty="0">
                <a:solidFill>
                  <a:schemeClr val="tx1"/>
                </a:solidFill>
                <a:latin typeface="Times New Roman Regular" panose="02020603050405020304" charset="0"/>
                <a:ea typeface="+mn-ea"/>
                <a:cs typeface="Times New Roman Regular" panose="02020603050405020304" charset="0"/>
                <a:sym typeface="+mn-ea"/>
              </a:rPr>
              <a:t>To i</a:t>
            </a:r>
            <a:r>
              <a:rPr lang="en-US" altLang="en-IN" sz="2400" noProof="0" dirty="0" err="1">
                <a:ln>
                  <a:noFill/>
                </a:ln>
                <a:solidFill>
                  <a:schemeClr val="tx1"/>
                </a:solidFill>
                <a:effectLst/>
                <a:uLnTx/>
                <a:uFillTx/>
                <a:latin typeface="Times New Roman Regular" panose="02020603050405020304" charset="0"/>
                <a:ea typeface="+mn-ea"/>
                <a:cs typeface="Times New Roman Regular" panose="02020603050405020304" charset="0"/>
                <a:sym typeface="+mn-ea"/>
              </a:rPr>
              <a:t>mplement</a:t>
            </a:r>
            <a:r>
              <a:rPr lang="en-US" altLang="en-IN"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rPr>
              <a:t> a PQC-based RBAC system with OPA for real-time authorization decisions</a:t>
            </a:r>
          </a:p>
          <a:p>
            <a:pPr eaLnBrk="0" fontAlgn="base" hangingPunct="0">
              <a:lnSpc>
                <a:spcPct val="150000"/>
              </a:lnSpc>
              <a:spcBef>
                <a:spcPct val="0"/>
              </a:spcBef>
              <a:spcAft>
                <a:spcPct val="0"/>
              </a:spcAft>
              <a:buClrTx/>
              <a:tabLst>
                <a:tab pos="520700" algn="l"/>
              </a:tabLst>
              <a:defRPr/>
            </a:pPr>
            <a:endParaRPr lang="en-US" altLang="en-IN"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endParaRPr>
          </a:p>
          <a:p>
            <a:pPr marL="342900" indent="-342900" eaLnBrk="0" fontAlgn="base" hangingPunct="0">
              <a:lnSpc>
                <a:spcPct val="150000"/>
              </a:lnSpc>
              <a:spcBef>
                <a:spcPct val="0"/>
              </a:spcBef>
              <a:spcAft>
                <a:spcPct val="0"/>
              </a:spcAft>
              <a:buClrTx/>
              <a:buFont typeface="Arial" panose="020B0604020202020204" pitchFamily="34" charset="0"/>
              <a:buChar char="•"/>
              <a:tabLst>
                <a:tab pos="520700" algn="l"/>
              </a:tabLst>
              <a:defRPr/>
            </a:pPr>
            <a:r>
              <a:rPr lang="en-US" altLang="en-IN"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rPr>
              <a:t>To improve the security and performance of access control in dynamic online environments.</a:t>
            </a: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5</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723899" y="1284216"/>
            <a:ext cx="441415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Expected Outcomes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Content Placeholder 4"/>
          <p:cNvSpPr txBox="1">
            <a:spLocks noChangeArrowheads="1"/>
          </p:cNvSpPr>
          <p:nvPr/>
        </p:nvSpPr>
        <p:spPr>
          <a:xfrm>
            <a:off x="600075" y="2153874"/>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eaLnBrk="0" fontAlgn="base" hangingPunct="0">
              <a:lnSpc>
                <a:spcPct val="150000"/>
              </a:lnSpc>
              <a:spcBef>
                <a:spcPct val="0"/>
              </a:spcBef>
              <a:spcAft>
                <a:spcPct val="0"/>
              </a:spcAft>
              <a:buClrTx/>
              <a:buFont typeface="Arial" panose="020B0604020202020204" pitchFamily="34" charset="0"/>
              <a:buChar char="•"/>
              <a:tabLst>
                <a:tab pos="520700" algn="l"/>
              </a:tabLst>
              <a:defRPr/>
            </a:pPr>
            <a:r>
              <a:rPr lang="en-IN" altLang="en-US"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rPr>
              <a:t>A prototype PQC-based RBAC system with OPA</a:t>
            </a:r>
          </a:p>
          <a:p>
            <a:pPr eaLnBrk="0" fontAlgn="base" hangingPunct="0">
              <a:lnSpc>
                <a:spcPct val="150000"/>
              </a:lnSpc>
              <a:spcBef>
                <a:spcPct val="0"/>
              </a:spcBef>
              <a:spcAft>
                <a:spcPct val="0"/>
              </a:spcAft>
              <a:buClrTx/>
              <a:tabLst>
                <a:tab pos="520700" algn="l"/>
              </a:tabLst>
              <a:defRPr/>
            </a:pPr>
            <a:endParaRPr lang="en-IN" altLang="en-US"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endParaRPr>
          </a:p>
          <a:p>
            <a:pPr marL="342900" indent="-342900" eaLnBrk="0" fontAlgn="base" hangingPunct="0">
              <a:lnSpc>
                <a:spcPct val="150000"/>
              </a:lnSpc>
              <a:spcBef>
                <a:spcPct val="0"/>
              </a:spcBef>
              <a:spcAft>
                <a:spcPct val="0"/>
              </a:spcAft>
              <a:buClrTx/>
              <a:buFont typeface="Arial" panose="020B0604020202020204" pitchFamily="34" charset="0"/>
              <a:buChar char="•"/>
              <a:tabLst>
                <a:tab pos="520700" algn="l"/>
              </a:tabLst>
              <a:defRPr/>
            </a:pPr>
            <a:r>
              <a:rPr lang="en-IN" altLang="en-US"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rPr>
              <a:t>A performance evaluation of the proposed system</a:t>
            </a:r>
          </a:p>
          <a:p>
            <a:pPr eaLnBrk="0" fontAlgn="base" hangingPunct="0">
              <a:lnSpc>
                <a:spcPct val="150000"/>
              </a:lnSpc>
              <a:spcBef>
                <a:spcPct val="0"/>
              </a:spcBef>
              <a:spcAft>
                <a:spcPct val="0"/>
              </a:spcAft>
              <a:buClrTx/>
              <a:tabLst>
                <a:tab pos="520700" algn="l"/>
              </a:tabLst>
              <a:defRPr/>
            </a:pPr>
            <a:endParaRPr lang="en-IN" altLang="en-US"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endParaRPr>
          </a:p>
          <a:p>
            <a:pPr marL="342900" indent="-342900" eaLnBrk="0" fontAlgn="base" hangingPunct="0">
              <a:lnSpc>
                <a:spcPct val="150000"/>
              </a:lnSpc>
              <a:spcBef>
                <a:spcPct val="0"/>
              </a:spcBef>
              <a:spcAft>
                <a:spcPct val="0"/>
              </a:spcAft>
              <a:buClrTx/>
              <a:buFont typeface="Arial" panose="020B0604020202020204" pitchFamily="34" charset="0"/>
              <a:buChar char="•"/>
              <a:tabLst>
                <a:tab pos="520700" algn="l"/>
              </a:tabLst>
              <a:defRPr/>
            </a:pPr>
            <a:r>
              <a:rPr lang="en-IN" altLang="en-US" sz="2400" noProof="0" dirty="0">
                <a:ln>
                  <a:noFill/>
                </a:ln>
                <a:solidFill>
                  <a:schemeClr val="tx1"/>
                </a:solidFill>
                <a:effectLst/>
                <a:uLnTx/>
                <a:uFillTx/>
                <a:latin typeface="Times New Roman Regular" panose="02020603050405020304" charset="0"/>
                <a:ea typeface="+mn-ea"/>
                <a:cs typeface="Times New Roman Regular" panose="02020603050405020304" charset="0"/>
                <a:sym typeface="+mn-ea"/>
              </a:rPr>
              <a:t>A security analysis of the proposed system.</a:t>
            </a:r>
            <a:br>
              <a:rPr lang="en-IN" altLang="en-US" sz="2400" dirty="0">
                <a:latin typeface="Times New Roman Regular" panose="02020603050405020304" charset="0"/>
                <a:cs typeface="Times New Roman Regular" panose="02020603050405020304" charset="0"/>
              </a:rPr>
            </a:br>
            <a:endParaRPr lang="en-IN" altLang="en-US" sz="2400" dirty="0">
              <a:latin typeface="Times New Roman Regular" panose="02020603050405020304" charset="0"/>
              <a:cs typeface="Times New Roman Regular" panose="02020603050405020304" charset="0"/>
            </a:endParaRPr>
          </a:p>
          <a:p>
            <a:pPr>
              <a:lnSpc>
                <a:spcPct val="150000"/>
              </a:lnSpc>
              <a:spcBef>
                <a:spcPct val="0"/>
              </a:spcBef>
              <a:buFontTx/>
              <a:buNone/>
              <a:tabLst>
                <a:tab pos="520700" algn="l"/>
              </a:tabLst>
              <a:defRPr/>
            </a:pPr>
            <a:endParaRPr lang="en-IN" altLang="en-US" sz="2400" dirty="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6</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- 1</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99744" y="5779194"/>
            <a:ext cx="8143875" cy="646331"/>
          </a:xfrm>
          <a:prstGeom prst="rect">
            <a:avLst/>
          </a:prstGeom>
        </p:spPr>
        <p:txBody>
          <a:bodyPr>
            <a:spAutoFit/>
          </a:bodyPr>
          <a:lstStyle/>
          <a:p>
            <a:pPr algn="just">
              <a:defRPr/>
            </a:pPr>
            <a:r>
              <a:rPr lang="en-US" sz="1200" dirty="0">
                <a:cs typeface="Arial" panose="020B0604020202020204" pitchFamily="34" charset="0"/>
              </a:rPr>
              <a:t>D. Jang, M. Shin and D. </a:t>
            </a:r>
            <a:r>
              <a:rPr lang="en-US" sz="1200" dirty="0" err="1">
                <a:cs typeface="Arial" panose="020B0604020202020204" pitchFamily="34" charset="0"/>
              </a:rPr>
              <a:t>Pathirage</a:t>
            </a:r>
            <a:r>
              <a:rPr lang="en-US" sz="1200" dirty="0">
                <a:cs typeface="Arial" panose="020B0604020202020204" pitchFamily="34" charset="0"/>
              </a:rPr>
              <a:t>, "Security Fault Tolerance for Access Control," 2020 IEEE International Conference on Autonomic Computing and Self-Organizing Systems Companion (ACSOS-C), Washington, DC, USA, 2020, pp. 212-217, </a:t>
            </a:r>
            <a:r>
              <a:rPr lang="en-US" sz="1200" dirty="0" err="1">
                <a:cs typeface="Arial" panose="020B0604020202020204" pitchFamily="34" charset="0"/>
              </a:rPr>
              <a:t>doi</a:t>
            </a:r>
            <a:r>
              <a:rPr lang="en-US" sz="1200" dirty="0">
                <a:cs typeface="Arial" panose="020B0604020202020204" pitchFamily="34" charset="0"/>
              </a:rPr>
              <a:t>: 10.1109/ACSOS-C51401.2020.00058.</a:t>
            </a:r>
          </a:p>
        </p:txBody>
      </p:sp>
      <p:graphicFrame>
        <p:nvGraphicFramePr>
          <p:cNvPr id="4" name="Table 3"/>
          <p:cNvGraphicFramePr/>
          <p:nvPr>
            <p:extLst>
              <p:ext uri="{D42A27DB-BD31-4B8C-83A1-F6EECF244321}">
                <p14:modId xmlns:p14="http://schemas.microsoft.com/office/powerpoint/2010/main" val="3566072485"/>
              </p:ext>
            </p:extLst>
          </p:nvPr>
        </p:nvGraphicFramePr>
        <p:xfrm>
          <a:off x="57785" y="1088390"/>
          <a:ext cx="9032875" cy="4487078"/>
        </p:xfrm>
        <a:graphic>
          <a:graphicData uri="http://schemas.openxmlformats.org/drawingml/2006/table">
            <a:tbl>
              <a:tblPr firstRow="1" bandRow="1">
                <a:tableStyleId>{5C22544A-7EE6-4342-B048-85BDC9FD1C3A}</a:tableStyleId>
              </a:tblPr>
              <a:tblGrid>
                <a:gridCol w="2782570">
                  <a:extLst>
                    <a:ext uri="{9D8B030D-6E8A-4147-A177-3AD203B41FA5}">
                      <a16:colId xmlns:a16="http://schemas.microsoft.com/office/drawing/2014/main" val="20000"/>
                    </a:ext>
                  </a:extLst>
                </a:gridCol>
                <a:gridCol w="6250305">
                  <a:extLst>
                    <a:ext uri="{9D8B030D-6E8A-4147-A177-3AD203B41FA5}">
                      <a16:colId xmlns:a16="http://schemas.microsoft.com/office/drawing/2014/main" val="20001"/>
                    </a:ext>
                  </a:extLst>
                </a:gridCol>
              </a:tblGrid>
              <a:tr h="343414">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2020</a:t>
                      </a:r>
                    </a:p>
                  </a:txBody>
                  <a:tcPr anchor="ctr"/>
                </a:tc>
                <a:extLst>
                  <a:ext uri="{0D108BD9-81ED-4DB2-BD59-A6C34878D82A}">
                    <a16:rowId xmlns:a16="http://schemas.microsoft.com/office/drawing/2014/main" val="10000"/>
                  </a:ext>
                </a:extLst>
              </a:tr>
              <a:tr h="593169">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pPr>
                        <a:buNone/>
                      </a:pPr>
                      <a:r>
                        <a:rPr lang="en-US" sz="1400" dirty="0"/>
                        <a:t>Security Fault Tolerance for Access Control</a:t>
                      </a:r>
                    </a:p>
                  </a:txBody>
                  <a:tcPr anchor="ctr"/>
                </a:tc>
                <a:extLst>
                  <a:ext uri="{0D108BD9-81ED-4DB2-BD59-A6C34878D82A}">
                    <a16:rowId xmlns:a16="http://schemas.microsoft.com/office/drawing/2014/main" val="10001"/>
                  </a:ext>
                </a:extLst>
              </a:tr>
              <a:tr h="593169">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pPr>
                        <a:buNone/>
                      </a:pPr>
                      <a:r>
                        <a:rPr lang="en-US" sz="1400" dirty="0"/>
                        <a:t>D. Jang, M. Shin and D. </a:t>
                      </a:r>
                      <a:r>
                        <a:rPr lang="en-US" sz="1400" dirty="0" err="1"/>
                        <a:t>Pathirage</a:t>
                      </a:r>
                      <a:endParaRPr lang="en-US" sz="1400" dirty="0"/>
                    </a:p>
                  </a:txBody>
                  <a:tcPr anchor="ctr"/>
                </a:tc>
                <a:extLst>
                  <a:ext uri="{0D108BD9-81ED-4DB2-BD59-A6C34878D82A}">
                    <a16:rowId xmlns:a16="http://schemas.microsoft.com/office/drawing/2014/main" val="10002"/>
                  </a:ext>
                </a:extLst>
              </a:tr>
              <a:tr h="1365135">
                <a:tc>
                  <a:txBody>
                    <a:bodyPr/>
                    <a:lstStyle/>
                    <a:p>
                      <a:pPr algn="ctr">
                        <a:buNone/>
                      </a:pPr>
                      <a:r>
                        <a:rPr lang="en-US" sz="1400" b="1" dirty="0">
                          <a:latin typeface="Times New Roman Bold" panose="02020603050405020304" charset="0"/>
                          <a:cs typeface="Times New Roman Bold" panose="02020603050405020304" charset="0"/>
                        </a:rPr>
                        <a:t>Description</a:t>
                      </a:r>
                    </a:p>
                  </a:txBody>
                  <a:tcPr anchor="ctr"/>
                </a:tc>
                <a:tc>
                  <a:txBody>
                    <a:bodyPr/>
                    <a:lstStyle/>
                    <a:p>
                      <a:pPr>
                        <a:lnSpc>
                          <a:spcPct val="100000"/>
                        </a:lnSpc>
                        <a:buNone/>
                      </a:pPr>
                      <a:r>
                        <a:rPr lang="en-US" sz="1400" dirty="0"/>
                        <a:t>The study uses a Security Fault Tolerance (SFT) technique. It guarantees semantic identity between the original and SFT access control by utilizing Role-Based Access Control (RBAC) and Extended Access Control List (EACL).</a:t>
                      </a:r>
                    </a:p>
                  </a:txBody>
                  <a:tcPr anchor="ctr"/>
                </a:tc>
                <a:extLst>
                  <a:ext uri="{0D108BD9-81ED-4DB2-BD59-A6C34878D82A}">
                    <a16:rowId xmlns:a16="http://schemas.microsoft.com/office/drawing/2014/main" val="10003"/>
                  </a:ext>
                </a:extLst>
              </a:tr>
              <a:tr h="1592191">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dirty="0"/>
                        <a:t>The proposed system was tested on a limited number of EEG datasets, and further testing is required to validate its performance on a larger dataset.</a:t>
                      </a:r>
                    </a:p>
                    <a:p>
                      <a:pPr marL="285750" indent="-285750">
                        <a:buFont typeface="Arial" panose="020B0604020202020204" pitchFamily="34" charset="0"/>
                        <a:buChar char="•"/>
                      </a:pPr>
                      <a:r>
                        <a:rPr lang="en-US" sz="1400" dirty="0"/>
                        <a:t>The proposed system requires a large amount of training data to achieve high accuracy, which may not be available in some cases</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7</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- 2</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06400" y="5832057"/>
            <a:ext cx="8143875" cy="646331"/>
          </a:xfrm>
          <a:prstGeom prst="rect">
            <a:avLst/>
          </a:prstGeom>
        </p:spPr>
        <p:txBody>
          <a:bodyPr>
            <a:spAutoFit/>
          </a:bodyPr>
          <a:lstStyle/>
          <a:p>
            <a:pPr algn="just">
              <a:defRPr/>
            </a:pPr>
            <a:r>
              <a:rPr lang="en-US" sz="1200" dirty="0">
                <a:cs typeface="Arial" panose="020B0604020202020204" pitchFamily="34" charset="0"/>
              </a:rPr>
              <a:t>Mariusz </a:t>
            </a:r>
            <a:r>
              <a:rPr lang="en-US" sz="1200" dirty="0" err="1">
                <a:cs typeface="Arial" panose="020B0604020202020204" pitchFamily="34" charset="0"/>
              </a:rPr>
              <a:t>Sepczuk</a:t>
            </a:r>
            <a:r>
              <a:rPr lang="en-US" sz="1200" dirty="0">
                <a:cs typeface="Arial" panose="020B0604020202020204" pitchFamily="34" charset="0"/>
              </a:rPr>
              <a:t>, Zbigniew </a:t>
            </a:r>
            <a:r>
              <a:rPr lang="en-US" sz="1200" dirty="0" err="1">
                <a:cs typeface="Arial" panose="020B0604020202020204" pitchFamily="34" charset="0"/>
              </a:rPr>
              <a:t>Kotulski</a:t>
            </a:r>
            <a:r>
              <a:rPr lang="en-US" sz="1200" dirty="0">
                <a:cs typeface="Arial" panose="020B0604020202020204" pitchFamily="34" charset="0"/>
              </a:rPr>
              <a:t>, A new risk-based authentication management model oriented on user's experience, Computers &amp; Security, Volume 73, 2018, Pages 17-33, ISSN 0167-4048, https://</a:t>
            </a:r>
            <a:r>
              <a:rPr lang="en-US" sz="1200" dirty="0" err="1">
                <a:cs typeface="Arial" panose="020B0604020202020204" pitchFamily="34" charset="0"/>
              </a:rPr>
              <a:t>doi.org</a:t>
            </a:r>
            <a:r>
              <a:rPr lang="en-US" sz="1200" dirty="0">
                <a:cs typeface="Arial" panose="020B0604020202020204" pitchFamily="34" charset="0"/>
              </a:rPr>
              <a:t>/10.1016/j.cose.2017.10.002.</a:t>
            </a:r>
          </a:p>
        </p:txBody>
      </p:sp>
      <p:graphicFrame>
        <p:nvGraphicFramePr>
          <p:cNvPr id="4" name="Table 3"/>
          <p:cNvGraphicFramePr/>
          <p:nvPr>
            <p:extLst>
              <p:ext uri="{D42A27DB-BD31-4B8C-83A1-F6EECF244321}">
                <p14:modId xmlns:p14="http://schemas.microsoft.com/office/powerpoint/2010/main" val="2939942206"/>
              </p:ext>
            </p:extLst>
          </p:nvPr>
        </p:nvGraphicFramePr>
        <p:xfrm>
          <a:off x="57785" y="1088390"/>
          <a:ext cx="9032875" cy="4687361"/>
        </p:xfrm>
        <a:graphic>
          <a:graphicData uri="http://schemas.openxmlformats.org/drawingml/2006/table">
            <a:tbl>
              <a:tblPr firstRow="1" bandRow="1">
                <a:tableStyleId>{5C22544A-7EE6-4342-B048-85BDC9FD1C3A}</a:tableStyleId>
              </a:tblPr>
              <a:tblGrid>
                <a:gridCol w="2782570">
                  <a:extLst>
                    <a:ext uri="{9D8B030D-6E8A-4147-A177-3AD203B41FA5}">
                      <a16:colId xmlns:a16="http://schemas.microsoft.com/office/drawing/2014/main" val="20000"/>
                    </a:ext>
                  </a:extLst>
                </a:gridCol>
                <a:gridCol w="6250305">
                  <a:extLst>
                    <a:ext uri="{9D8B030D-6E8A-4147-A177-3AD203B41FA5}">
                      <a16:colId xmlns:a16="http://schemas.microsoft.com/office/drawing/2014/main" val="20001"/>
                    </a:ext>
                  </a:extLst>
                </a:gridCol>
              </a:tblGrid>
              <a:tr h="335280">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2018</a:t>
                      </a:r>
                    </a:p>
                  </a:txBody>
                  <a:tcPr anchor="ctr"/>
                </a:tc>
                <a:extLst>
                  <a:ext uri="{0D108BD9-81ED-4DB2-BD59-A6C34878D82A}">
                    <a16:rowId xmlns:a16="http://schemas.microsoft.com/office/drawing/2014/main" val="10000"/>
                  </a:ext>
                </a:extLst>
              </a:tr>
              <a:tr h="579120">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pPr>
                        <a:buNone/>
                      </a:pPr>
                      <a:r>
                        <a:rPr lang="en-US" sz="1400" dirty="0"/>
                        <a:t>A new risk-based authentication management model oriented on user's experience</a:t>
                      </a:r>
                    </a:p>
                  </a:txBody>
                  <a:tcPr anchor="ctr"/>
                </a:tc>
                <a:extLst>
                  <a:ext uri="{0D108BD9-81ED-4DB2-BD59-A6C34878D82A}">
                    <a16:rowId xmlns:a16="http://schemas.microsoft.com/office/drawing/2014/main" val="10001"/>
                  </a:ext>
                </a:extLst>
              </a:tr>
              <a:tr h="579120">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pPr>
                        <a:buNone/>
                      </a:pPr>
                      <a:r>
                        <a:rPr lang="en-US" sz="1400" dirty="0"/>
                        <a:t>M. </a:t>
                      </a:r>
                      <a:r>
                        <a:rPr lang="en-US" sz="1400" dirty="0" err="1"/>
                        <a:t>Sepczuk</a:t>
                      </a:r>
                      <a:r>
                        <a:rPr lang="en-US" sz="1400" dirty="0"/>
                        <a:t>, Z. </a:t>
                      </a:r>
                      <a:r>
                        <a:rPr lang="en-US" sz="1400" dirty="0" err="1"/>
                        <a:t>Kotulski</a:t>
                      </a:r>
                      <a:endParaRPr lang="en-US" sz="1400" dirty="0"/>
                    </a:p>
                  </a:txBody>
                  <a:tcPr anchor="ctr"/>
                </a:tc>
                <a:extLst>
                  <a:ext uri="{0D108BD9-81ED-4DB2-BD59-A6C34878D82A}">
                    <a16:rowId xmlns:a16="http://schemas.microsoft.com/office/drawing/2014/main" val="10002"/>
                  </a:ext>
                </a:extLst>
              </a:tr>
              <a:tr h="1639361">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pPr>
                        <a:buNone/>
                      </a:pPr>
                      <a:r>
                        <a:rPr lang="en-US" sz="1400" dirty="0"/>
                        <a:t>The goal of the paper is to improve user experience while preserving data security. It presents a risk-based authentication approach leveraging contextual data. The strategy uses multiple layers of authentication with a goal of achieving a balance between security levels (</a:t>
                      </a:r>
                      <a:r>
                        <a:rPr lang="en-US" sz="1400" dirty="0" err="1"/>
                        <a:t>QoP</a:t>
                      </a:r>
                      <a:r>
                        <a:rPr lang="en-US" sz="1400" dirty="0"/>
                        <a:t>) and user pleasure (</a:t>
                      </a:r>
                      <a:r>
                        <a:rPr lang="en-US" sz="1400" dirty="0" err="1"/>
                        <a:t>QoE</a:t>
                      </a:r>
                      <a:r>
                        <a:rPr lang="en-US" sz="1400" dirty="0"/>
                        <a:t>).</a:t>
                      </a:r>
                    </a:p>
                  </a:txBody>
                  <a:tcPr anchor="ctr"/>
                </a:tc>
                <a:extLst>
                  <a:ext uri="{0D108BD9-81ED-4DB2-BD59-A6C34878D82A}">
                    <a16:rowId xmlns:a16="http://schemas.microsoft.com/office/drawing/2014/main" val="10003"/>
                  </a:ext>
                </a:extLst>
              </a:tr>
              <a:tr h="1554480">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dirty="0"/>
                        <a:t>The specific contextual data utilized and the adaptability of the model across diverse service environments may impact its generalizability. </a:t>
                      </a:r>
                    </a:p>
                    <a:p>
                      <a:pPr marL="285750" indent="-285750">
                        <a:buFont typeface="Arial" panose="020B0604020202020204" pitchFamily="34" charset="0"/>
                        <a:buChar char="•"/>
                      </a:pPr>
                      <a:r>
                        <a:rPr lang="en-US" sz="1400" dirty="0"/>
                        <a:t>The paper does not extensively delve into implementation challenges or potential user-related concerns associated with the proposed risk-based authentication model.</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8</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- 3</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99744" y="5693645"/>
            <a:ext cx="8143875" cy="830997"/>
          </a:xfrm>
          <a:prstGeom prst="rect">
            <a:avLst/>
          </a:prstGeom>
        </p:spPr>
        <p:txBody>
          <a:bodyPr>
            <a:spAutoFit/>
          </a:bodyPr>
          <a:lstStyle/>
          <a:p>
            <a:pPr algn="just">
              <a:defRPr/>
            </a:pPr>
            <a:r>
              <a:rPr lang="en-US" sz="1200" dirty="0">
                <a:cs typeface="Arial" panose="020B0604020202020204" pitchFamily="34" charset="0"/>
              </a:rPr>
              <a:t>Shahab </a:t>
            </a:r>
            <a:r>
              <a:rPr lang="en-US" sz="1200" dirty="0" err="1">
                <a:cs typeface="Arial" panose="020B0604020202020204" pitchFamily="34" charset="0"/>
              </a:rPr>
              <a:t>Shamshirband</a:t>
            </a:r>
            <a:r>
              <a:rPr lang="en-US" sz="1200" dirty="0">
                <a:cs typeface="Arial" panose="020B0604020202020204" pitchFamily="34" charset="0"/>
              </a:rPr>
              <a:t>, </a:t>
            </a:r>
            <a:r>
              <a:rPr lang="en-US" sz="1200" dirty="0" err="1">
                <a:cs typeface="Arial" panose="020B0604020202020204" pitchFamily="34" charset="0"/>
              </a:rPr>
              <a:t>Mahdis</a:t>
            </a:r>
            <a:r>
              <a:rPr lang="en-US" sz="1200" dirty="0">
                <a:cs typeface="Arial" panose="020B0604020202020204" pitchFamily="34" charset="0"/>
              </a:rPr>
              <a:t> </a:t>
            </a:r>
            <a:r>
              <a:rPr lang="en-US" sz="1200" dirty="0" err="1">
                <a:cs typeface="Arial" panose="020B0604020202020204" pitchFamily="34" charset="0"/>
              </a:rPr>
              <a:t>Fathi</a:t>
            </a:r>
            <a:r>
              <a:rPr lang="en-US" sz="1200" dirty="0">
                <a:cs typeface="Arial" panose="020B0604020202020204" pitchFamily="34" charset="0"/>
              </a:rPr>
              <a:t>, Anthony T. </a:t>
            </a:r>
            <a:r>
              <a:rPr lang="en-US" sz="1200" dirty="0" err="1">
                <a:cs typeface="Arial" panose="020B0604020202020204" pitchFamily="34" charset="0"/>
              </a:rPr>
              <a:t>Chronopoulos</a:t>
            </a:r>
            <a:r>
              <a:rPr lang="en-US" sz="1200" dirty="0">
                <a:cs typeface="Arial" panose="020B0604020202020204" pitchFamily="34" charset="0"/>
              </a:rPr>
              <a:t>, Antonio </a:t>
            </a:r>
            <a:r>
              <a:rPr lang="en-US" sz="1200" dirty="0" err="1">
                <a:cs typeface="Arial" panose="020B0604020202020204" pitchFamily="34" charset="0"/>
              </a:rPr>
              <a:t>Montieri</a:t>
            </a:r>
            <a:r>
              <a:rPr lang="en-US" sz="1200" dirty="0">
                <a:cs typeface="Arial" panose="020B0604020202020204" pitchFamily="34" charset="0"/>
              </a:rPr>
              <a:t>, Fabio Palumbo, Antonio </a:t>
            </a:r>
            <a:r>
              <a:rPr lang="en-US" sz="1200" dirty="0" err="1">
                <a:cs typeface="Arial" panose="020B0604020202020204" pitchFamily="34" charset="0"/>
              </a:rPr>
              <a:t>Pescapè</a:t>
            </a:r>
            <a:r>
              <a:rPr lang="en-US" sz="1200" dirty="0">
                <a:cs typeface="Arial" panose="020B0604020202020204" pitchFamily="34" charset="0"/>
              </a:rPr>
              <a:t>, Computational intelligence intrusion detection techniques in mobile cloud computing environments: Review, taxonomy, and open research issues, Journal of Information Security and Applications, Volume 55, 2020, 102582, ISSN 2214-2126,https://</a:t>
            </a:r>
            <a:r>
              <a:rPr lang="en-US" sz="1200" dirty="0" err="1">
                <a:cs typeface="Arial" panose="020B0604020202020204" pitchFamily="34" charset="0"/>
              </a:rPr>
              <a:t>doi.org</a:t>
            </a:r>
            <a:r>
              <a:rPr lang="en-US" sz="1200" dirty="0">
                <a:cs typeface="Arial" panose="020B0604020202020204" pitchFamily="34" charset="0"/>
              </a:rPr>
              <a:t>/10.1016/j.jisa.2020.102582. </a:t>
            </a:r>
          </a:p>
        </p:txBody>
      </p:sp>
      <p:graphicFrame>
        <p:nvGraphicFramePr>
          <p:cNvPr id="4" name="Table 3"/>
          <p:cNvGraphicFramePr/>
          <p:nvPr>
            <p:extLst>
              <p:ext uri="{D42A27DB-BD31-4B8C-83A1-F6EECF244321}">
                <p14:modId xmlns:p14="http://schemas.microsoft.com/office/powerpoint/2010/main" val="960368843"/>
              </p:ext>
            </p:extLst>
          </p:nvPr>
        </p:nvGraphicFramePr>
        <p:xfrm>
          <a:off x="55245" y="1034415"/>
          <a:ext cx="9058275" cy="4627349"/>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28406">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2020</a:t>
                      </a:r>
                    </a:p>
                  </a:txBody>
                  <a:tcPr anchor="ctr"/>
                </a:tc>
                <a:extLst>
                  <a:ext uri="{0D108BD9-81ED-4DB2-BD59-A6C34878D82A}">
                    <a16:rowId xmlns:a16="http://schemas.microsoft.com/office/drawing/2014/main" val="10000"/>
                  </a:ext>
                </a:extLst>
              </a:tr>
              <a:tr h="806088">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pPr>
                        <a:buNone/>
                      </a:pPr>
                      <a:r>
                        <a:rPr lang="en-US" sz="1400" dirty="0"/>
                        <a:t>Computational intelligence intrusion detection techniques in mobile cloud computing environments: Review, taxonomy, and open research issues</a:t>
                      </a:r>
                    </a:p>
                  </a:txBody>
                  <a:tcPr anchor="ctr"/>
                </a:tc>
                <a:extLst>
                  <a:ext uri="{0D108BD9-81ED-4DB2-BD59-A6C34878D82A}">
                    <a16:rowId xmlns:a16="http://schemas.microsoft.com/office/drawing/2014/main" val="10001"/>
                  </a:ext>
                </a:extLst>
              </a:tr>
              <a:tr h="567247">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pPr>
                        <a:buNone/>
                      </a:pPr>
                      <a:r>
                        <a:rPr lang="en-US" sz="1400" dirty="0"/>
                        <a:t>Shahab </a:t>
                      </a:r>
                      <a:r>
                        <a:rPr lang="en-US" sz="1400" dirty="0" err="1"/>
                        <a:t>Shamshirband</a:t>
                      </a:r>
                      <a:r>
                        <a:rPr lang="en-US" sz="1400" dirty="0"/>
                        <a:t>, </a:t>
                      </a:r>
                      <a:r>
                        <a:rPr lang="en-US" sz="1400" dirty="0" err="1"/>
                        <a:t>Mahdis</a:t>
                      </a:r>
                      <a:r>
                        <a:rPr lang="en-US" sz="1400" dirty="0"/>
                        <a:t> </a:t>
                      </a:r>
                      <a:r>
                        <a:rPr lang="en-US" sz="1400" dirty="0" err="1"/>
                        <a:t>Fathi</a:t>
                      </a:r>
                      <a:r>
                        <a:rPr lang="en-US" sz="1400" dirty="0"/>
                        <a:t>, Anthony T. </a:t>
                      </a:r>
                      <a:r>
                        <a:rPr lang="en-US" sz="1400" dirty="0" err="1"/>
                        <a:t>Chronopoulos</a:t>
                      </a:r>
                      <a:r>
                        <a:rPr lang="en-US" sz="1400" dirty="0"/>
                        <a:t>, Antonio </a:t>
                      </a:r>
                      <a:r>
                        <a:rPr lang="en-US" sz="1400" dirty="0" err="1"/>
                        <a:t>Montieri</a:t>
                      </a:r>
                      <a:r>
                        <a:rPr lang="en-US" sz="1400" dirty="0"/>
                        <a:t>, Fabio Palumbo, Antonio </a:t>
                      </a:r>
                      <a:r>
                        <a:rPr lang="en-US" sz="1400" dirty="0" err="1"/>
                        <a:t>Pescapè</a:t>
                      </a:r>
                      <a:r>
                        <a:rPr lang="en-US" sz="1400" dirty="0"/>
                        <a:t>,</a:t>
                      </a:r>
                    </a:p>
                  </a:txBody>
                  <a:tcPr anchor="ctr"/>
                </a:tc>
                <a:extLst>
                  <a:ext uri="{0D108BD9-81ED-4DB2-BD59-A6C34878D82A}">
                    <a16:rowId xmlns:a16="http://schemas.microsoft.com/office/drawing/2014/main" val="10002"/>
                  </a:ext>
                </a:extLst>
              </a:tr>
              <a:tr h="1773214">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pPr>
                        <a:buNone/>
                      </a:pPr>
                      <a:r>
                        <a:rPr lang="en-US" sz="1400" dirty="0"/>
                        <a:t>This paper presents a comprehensive survey of intrusion detection systems (IDS) utilizing computational intelligence in mobile cloud computing (MCC) environments. Addressing the rising cyber threats to cloud-stored data, the study classifies CI-based IDS methods, offering a unique taxonomy and critically assessing previous literature. The work identifies advantages, explores limitations, and outlines open research issues, providing valuable insights for securing MCC.</a:t>
                      </a:r>
                    </a:p>
                  </a:txBody>
                  <a:tcPr anchor="ctr"/>
                </a:tc>
                <a:extLst>
                  <a:ext uri="{0D108BD9-81ED-4DB2-BD59-A6C34878D82A}">
                    <a16:rowId xmlns:a16="http://schemas.microsoft.com/office/drawing/2014/main" val="10003"/>
                  </a:ext>
                </a:extLst>
              </a:tr>
              <a:tr h="1152394">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US" sz="1400" dirty="0"/>
                        <a:t>Primarily focuses on known security threats, possibly overlooking emerging ones.</a:t>
                      </a:r>
                    </a:p>
                    <a:p>
                      <a:pPr marL="285750" indent="-285750">
                        <a:buFont typeface="Arial" panose="020B0604020202020204" pitchFamily="34" charset="0"/>
                        <a:buChar char="•"/>
                      </a:pPr>
                      <a:r>
                        <a:rPr lang="en-US" sz="1400" dirty="0"/>
                        <a:t>Generalizability of CI-based IDS methods to diverse MCC settings requires further investigation.</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srcRect/>
          <a:stretch>
            <a:fill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Department of Computer Science and Engineering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
          <p:cNvPicPr preferRelativeResize="0"/>
          <p:nvPr/>
        </p:nvPicPr>
        <p:blipFill rotWithShape="1">
          <a:blip r:embed="rId3"/>
          <a:srcRect/>
          <a:stretch>
            <a:fill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rPr>
              <a:t>9</a:t>
            </a:fld>
            <a:endParaRPr sz="1600" b="1" i="0" u="none" strike="noStrike" cap="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t>6 October 2023</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Mepco Schlenk Engineering College </a:t>
            </a:r>
            <a:r>
              <a:rPr lang="en-US" sz="1800" b="1" i="0"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rPr>
              <a:t>(Autonomous)</a:t>
            </a:r>
            <a:endParaRPr sz="1800" b="1" i="1" u="none" strike="noStrike" cap="none">
              <a:solidFill>
                <a:srgbClr val="47FFD0"/>
              </a:solidFill>
              <a:latin typeface="Comic Sans MS" panose="030F0702030302020204"/>
              <a:ea typeface="Comic Sans MS" panose="030F0702030302020204"/>
              <a:cs typeface="Comic Sans MS" panose="030F0702030302020204"/>
              <a:sym typeface="Comic Sans MS" panose="030F0702030302020204"/>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2" descr="A picture containing text, sign, watch&#10;&#10;Description automatically generated"/>
          <p:cNvPicPr preferRelativeResize="0"/>
          <p:nvPr/>
        </p:nvPicPr>
        <p:blipFill rotWithShape="1">
          <a:blip r:embed="rId4"/>
          <a:srcRect/>
          <a:stretch>
            <a:fillRect/>
          </a:stretch>
        </p:blipFill>
        <p:spPr>
          <a:xfrm>
            <a:off x="8382000" y="47625"/>
            <a:ext cx="731838" cy="714375"/>
          </a:xfrm>
          <a:prstGeom prst="rect">
            <a:avLst/>
          </a:prstGeom>
          <a:noFill/>
          <a:ln>
            <a:noFill/>
          </a:ln>
        </p:spPr>
      </p:pic>
      <p:sp>
        <p:nvSpPr>
          <p:cNvPr id="142" name="Google Shape;142;p2"/>
          <p:cNvSpPr txBox="1"/>
          <p:nvPr/>
        </p:nvSpPr>
        <p:spPr>
          <a:xfrm>
            <a:off x="2995295" y="609600"/>
            <a:ext cx="315277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 - 4</a:t>
            </a:r>
          </a:p>
        </p:txBody>
      </p:sp>
      <p:sp>
        <p:nvSpPr>
          <p:cNvPr id="2" name="Content Placeholder 4"/>
          <p:cNvSpPr txBox="1">
            <a:spLocks noChangeArrowheads="1"/>
          </p:cNvSpPr>
          <p:nvPr/>
        </p:nvSpPr>
        <p:spPr>
          <a:xfrm>
            <a:off x="152400" y="1615282"/>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defRPr/>
            </a:pPr>
            <a:endParaRPr lang="en-IN" alt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19239" y="5585262"/>
            <a:ext cx="8480120" cy="1015663"/>
          </a:xfrm>
          <a:prstGeom prst="rect">
            <a:avLst/>
          </a:prstGeom>
        </p:spPr>
        <p:txBody>
          <a:bodyPr wrap="square">
            <a:spAutoFit/>
          </a:bodyPr>
          <a:lstStyle/>
          <a:p>
            <a:pPr algn="just">
              <a:defRPr/>
            </a:pPr>
            <a:r>
              <a:rPr lang="en-US" sz="1200" dirty="0">
                <a:cs typeface="Arial" panose="020B0604020202020204" pitchFamily="34" charset="0"/>
              </a:rPr>
              <a:t>S.K.B. Sangeetha, K. </a:t>
            </a:r>
            <a:r>
              <a:rPr lang="en-US" sz="1200" dirty="0" err="1">
                <a:cs typeface="Arial" panose="020B0604020202020204" pitchFamily="34" charset="0"/>
              </a:rPr>
              <a:t>Veningston</a:t>
            </a:r>
            <a:r>
              <a:rPr lang="en-US" sz="1200" dirty="0">
                <a:cs typeface="Arial" panose="020B0604020202020204" pitchFamily="34" charset="0"/>
              </a:rPr>
              <a:t>, </a:t>
            </a:r>
            <a:r>
              <a:rPr lang="en-US" sz="1200" dirty="0" err="1">
                <a:cs typeface="Arial" panose="020B0604020202020204" pitchFamily="34" charset="0"/>
              </a:rPr>
              <a:t>Vanlin</a:t>
            </a:r>
            <a:r>
              <a:rPr lang="en-US" sz="1200" dirty="0">
                <a:cs typeface="Arial" panose="020B0604020202020204" pitchFamily="34" charset="0"/>
              </a:rPr>
              <a:t> Sathya, R. </a:t>
            </a:r>
            <a:r>
              <a:rPr lang="en-US" sz="1200" dirty="0" err="1">
                <a:cs typeface="Arial" panose="020B0604020202020204" pitchFamily="34" charset="0"/>
              </a:rPr>
              <a:t>Kanthavel</a:t>
            </a:r>
            <a:r>
              <a:rPr lang="en-US" sz="1200" dirty="0">
                <a:cs typeface="Arial" panose="020B0604020202020204" pitchFamily="34" charset="0"/>
              </a:rPr>
              <a:t>, Chapter 3 - Design of a novel privacy preservation based cyber security system framework for secure medical data transactions in cloud storage, Editor(s): D. Jude Hemanth, Brij B. Gupta, Mohamed </a:t>
            </a:r>
            <a:r>
              <a:rPr lang="en-US" sz="1200" dirty="0" err="1">
                <a:cs typeface="Arial" panose="020B0604020202020204" pitchFamily="34" charset="0"/>
              </a:rPr>
              <a:t>Elhoseny</a:t>
            </a:r>
            <a:r>
              <a:rPr lang="en-US" sz="1200" dirty="0">
                <a:cs typeface="Arial" panose="020B0604020202020204" pitchFamily="34" charset="0"/>
              </a:rPr>
              <a:t>, Swati Vijay Shinde, In Intelligent Data-Centric Systems, Intelligent Edge Computing for Cyber Physical Applications, Academic Press, 2023, Pages 35-43, ISBN 9780323994125, https://</a:t>
            </a:r>
            <a:r>
              <a:rPr lang="en-US" sz="1200" dirty="0" err="1">
                <a:cs typeface="Arial" panose="020B0604020202020204" pitchFamily="34" charset="0"/>
              </a:rPr>
              <a:t>doi.org</a:t>
            </a:r>
            <a:r>
              <a:rPr lang="en-US" sz="1200" dirty="0">
                <a:cs typeface="Arial" panose="020B0604020202020204" pitchFamily="34" charset="0"/>
              </a:rPr>
              <a:t>/10.1016/B978-0-323-99412-5.00006-X.</a:t>
            </a:r>
          </a:p>
        </p:txBody>
      </p:sp>
      <p:graphicFrame>
        <p:nvGraphicFramePr>
          <p:cNvPr id="4" name="Table 3"/>
          <p:cNvGraphicFramePr/>
          <p:nvPr>
            <p:extLst>
              <p:ext uri="{D42A27DB-BD31-4B8C-83A1-F6EECF244321}">
                <p14:modId xmlns:p14="http://schemas.microsoft.com/office/powerpoint/2010/main" val="1574454143"/>
              </p:ext>
            </p:extLst>
          </p:nvPr>
        </p:nvGraphicFramePr>
        <p:xfrm>
          <a:off x="30162" y="1068705"/>
          <a:ext cx="9058275" cy="4477812"/>
        </p:xfrm>
        <a:graphic>
          <a:graphicData uri="http://schemas.openxmlformats.org/drawingml/2006/table">
            <a:tbl>
              <a:tblPr firstRow="1" bandRow="1">
                <a:tableStyleId>{5C22544A-7EE6-4342-B048-85BDC9FD1C3A}</a:tableStyleId>
              </a:tblPr>
              <a:tblGrid>
                <a:gridCol w="2790190">
                  <a:extLst>
                    <a:ext uri="{9D8B030D-6E8A-4147-A177-3AD203B41FA5}">
                      <a16:colId xmlns:a16="http://schemas.microsoft.com/office/drawing/2014/main" val="20000"/>
                    </a:ext>
                  </a:extLst>
                </a:gridCol>
                <a:gridCol w="6268085">
                  <a:extLst>
                    <a:ext uri="{9D8B030D-6E8A-4147-A177-3AD203B41FA5}">
                      <a16:colId xmlns:a16="http://schemas.microsoft.com/office/drawing/2014/main" val="20001"/>
                    </a:ext>
                  </a:extLst>
                </a:gridCol>
              </a:tblGrid>
              <a:tr h="338159">
                <a:tc>
                  <a:txBody>
                    <a:bodyPr/>
                    <a:lstStyle/>
                    <a:p>
                      <a:pPr algn="ctr">
                        <a:buNone/>
                      </a:pPr>
                      <a:r>
                        <a:rPr lang="en-US" sz="1400" b="1">
                          <a:latin typeface="Times New Roman Bold" panose="02020603050405020304" charset="0"/>
                          <a:cs typeface="Times New Roman Bold" panose="02020603050405020304" charset="0"/>
                        </a:rPr>
                        <a:t>Published Year</a:t>
                      </a:r>
                    </a:p>
                  </a:txBody>
                  <a:tcPr anchor="ctr"/>
                </a:tc>
                <a:tc>
                  <a:txBody>
                    <a:bodyPr/>
                    <a:lstStyle/>
                    <a:p>
                      <a:pPr algn="l">
                        <a:buNone/>
                      </a:pPr>
                      <a:r>
                        <a:rPr lang="en-US" sz="1400" b="0" dirty="0">
                          <a:latin typeface="Arial" panose="020B0604020202020204" pitchFamily="34" charset="0"/>
                          <a:cs typeface="Arial" panose="020B0604020202020204" pitchFamily="34" charset="0"/>
                        </a:rPr>
                        <a:t> 2023</a:t>
                      </a:r>
                    </a:p>
                  </a:txBody>
                  <a:tcPr anchor="ctr"/>
                </a:tc>
                <a:extLst>
                  <a:ext uri="{0D108BD9-81ED-4DB2-BD59-A6C34878D82A}">
                    <a16:rowId xmlns:a16="http://schemas.microsoft.com/office/drawing/2014/main" val="10000"/>
                  </a:ext>
                </a:extLst>
              </a:tr>
              <a:tr h="584093">
                <a:tc>
                  <a:txBody>
                    <a:bodyPr/>
                    <a:lstStyle/>
                    <a:p>
                      <a:pPr algn="ctr">
                        <a:buNone/>
                      </a:pPr>
                      <a:r>
                        <a:rPr lang="en-US" sz="1400" b="1">
                          <a:latin typeface="Times New Roman Bold" panose="02020603050405020304" charset="0"/>
                          <a:cs typeface="Times New Roman Bold" panose="02020603050405020304" charset="0"/>
                        </a:rPr>
                        <a:t>Paper Title</a:t>
                      </a:r>
                    </a:p>
                  </a:txBody>
                  <a:tcPr anchor="ctr"/>
                </a:tc>
                <a:tc>
                  <a:txBody>
                    <a:bodyPr/>
                    <a:lstStyle/>
                    <a:p>
                      <a:pPr>
                        <a:buNone/>
                      </a:pPr>
                      <a:r>
                        <a:rPr lang="en-IN" sz="1400" b="0" i="0" u="none" strike="noStrike" cap="none" dirty="0">
                          <a:solidFill>
                            <a:schemeClr val="dk1"/>
                          </a:solidFill>
                          <a:effectLst/>
                          <a:latin typeface="+mn-lt"/>
                          <a:ea typeface="+mn-ea"/>
                          <a:cs typeface="+mn-cs"/>
                          <a:sym typeface="Arial" panose="020B0604020202020204"/>
                        </a:rPr>
                        <a:t>Design of a novel privacy preservation based cyber security system framework for secure medical data transactions in cloud storage</a:t>
                      </a:r>
                      <a:endParaRPr lang="en-US" sz="1400" dirty="0"/>
                    </a:p>
                  </a:txBody>
                  <a:tcPr anchor="ctr"/>
                </a:tc>
                <a:extLst>
                  <a:ext uri="{0D108BD9-81ED-4DB2-BD59-A6C34878D82A}">
                    <a16:rowId xmlns:a16="http://schemas.microsoft.com/office/drawing/2014/main" val="10001"/>
                  </a:ext>
                </a:extLst>
              </a:tr>
              <a:tr h="426566">
                <a:tc>
                  <a:txBody>
                    <a:bodyPr/>
                    <a:lstStyle/>
                    <a:p>
                      <a:pPr algn="ctr">
                        <a:buNone/>
                      </a:pPr>
                      <a:r>
                        <a:rPr lang="en-US" sz="1400" b="1">
                          <a:latin typeface="Times New Roman Bold" panose="02020603050405020304" charset="0"/>
                          <a:cs typeface="Times New Roman Bold" panose="02020603050405020304" charset="0"/>
                        </a:rPr>
                        <a:t>Author</a:t>
                      </a:r>
                    </a:p>
                  </a:txBody>
                  <a:tcPr anchor="ctr"/>
                </a:tc>
                <a:tc>
                  <a:txBody>
                    <a:bodyPr/>
                    <a:lstStyle/>
                    <a:p>
                      <a:pPr>
                        <a:buNone/>
                      </a:pPr>
                      <a:r>
                        <a:rPr lang="en-US" sz="1400" dirty="0"/>
                        <a:t>S.K.B. Sangeetha, K. </a:t>
                      </a:r>
                      <a:r>
                        <a:rPr lang="en-US" sz="1400" dirty="0" err="1"/>
                        <a:t>Veningston</a:t>
                      </a:r>
                      <a:r>
                        <a:rPr lang="en-US" sz="1400" dirty="0"/>
                        <a:t>, </a:t>
                      </a:r>
                      <a:r>
                        <a:rPr lang="en-US" sz="1400" dirty="0" err="1"/>
                        <a:t>Vanlin</a:t>
                      </a:r>
                      <a:r>
                        <a:rPr lang="en-US" sz="1400" dirty="0"/>
                        <a:t> Sathya, R. </a:t>
                      </a:r>
                      <a:r>
                        <a:rPr lang="en-US" sz="1400" dirty="0" err="1"/>
                        <a:t>Kanthavel</a:t>
                      </a:r>
                      <a:endParaRPr lang="en-US" sz="1400" dirty="0"/>
                    </a:p>
                  </a:txBody>
                  <a:tcPr anchor="ctr"/>
                </a:tc>
                <a:extLst>
                  <a:ext uri="{0D108BD9-81ED-4DB2-BD59-A6C34878D82A}">
                    <a16:rowId xmlns:a16="http://schemas.microsoft.com/office/drawing/2014/main" val="10002"/>
                  </a:ext>
                </a:extLst>
              </a:tr>
              <a:tr h="1315233">
                <a:tc>
                  <a:txBody>
                    <a:bodyPr/>
                    <a:lstStyle/>
                    <a:p>
                      <a:pPr algn="ctr">
                        <a:buNone/>
                      </a:pPr>
                      <a:r>
                        <a:rPr lang="en-US" sz="1400" b="1">
                          <a:latin typeface="Times New Roman Bold" panose="02020603050405020304" charset="0"/>
                          <a:cs typeface="Times New Roman Bold" panose="02020603050405020304" charset="0"/>
                        </a:rPr>
                        <a:t>Description</a:t>
                      </a:r>
                    </a:p>
                  </a:txBody>
                  <a:tcPr anchor="ctr"/>
                </a:tc>
                <a:tc>
                  <a:txBody>
                    <a:bodyPr/>
                    <a:lstStyle/>
                    <a:p>
                      <a:pPr>
                        <a:buNone/>
                      </a:pPr>
                      <a:r>
                        <a:rPr lang="en-US" sz="1400" dirty="0"/>
                        <a:t>This chapter presents a novel Privacy Preserved Cyber Security Approach (PPCSA) to enhance the protection of medical data in cloud storage. Utilizing a unique metaheuristic method for key generation, the framework demonstrates superior cost efficiency in comparison to existing algorithms across diverse datasets.</a:t>
                      </a:r>
                    </a:p>
                  </a:txBody>
                  <a:tcPr anchor="ctr"/>
                </a:tc>
                <a:extLst>
                  <a:ext uri="{0D108BD9-81ED-4DB2-BD59-A6C34878D82A}">
                    <a16:rowId xmlns:a16="http://schemas.microsoft.com/office/drawing/2014/main" val="10003"/>
                  </a:ext>
                </a:extLst>
              </a:tr>
              <a:tr h="1813761">
                <a:tc>
                  <a:txBody>
                    <a:bodyPr/>
                    <a:lstStyle/>
                    <a:p>
                      <a:pPr algn="ctr">
                        <a:buNone/>
                      </a:pPr>
                      <a:r>
                        <a:rPr lang="en-US" sz="1400" b="1">
                          <a:latin typeface="Times New Roman Bold" panose="02020603050405020304" charset="0"/>
                          <a:cs typeface="Times New Roman Bold" panose="02020603050405020304" charset="0"/>
                        </a:rPr>
                        <a:t>Limitation</a:t>
                      </a:r>
                    </a:p>
                  </a:txBody>
                  <a:tcPr anchor="ctr"/>
                </a:tc>
                <a:tc>
                  <a:txBody>
                    <a:bodyPr/>
                    <a:lstStyle/>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panose="020B0604020202020204"/>
                        </a:rPr>
                        <a:t>The framework's effectiveness relies on the chosen metaheuristic method, potentially introducing sensitivity to algorithmic variations.</a:t>
                      </a:r>
                    </a:p>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panose="020B0604020202020204"/>
                        </a:rPr>
                        <a:t>Evaluation on specific datasets (WHO, CDC, </a:t>
                      </a:r>
                      <a:r>
                        <a:rPr lang="en-IN" sz="1400" b="0" i="0" u="none" strike="noStrike" cap="none" dirty="0" err="1">
                          <a:solidFill>
                            <a:schemeClr val="dk1"/>
                          </a:solidFill>
                          <a:effectLst/>
                          <a:latin typeface="+mn-lt"/>
                          <a:ea typeface="+mn-ea"/>
                          <a:cs typeface="+mn-cs"/>
                          <a:sym typeface="Arial" panose="020B0604020202020204"/>
                        </a:rPr>
                        <a:t>data.gov</a:t>
                      </a:r>
                      <a:r>
                        <a:rPr lang="en-IN" sz="1400" b="0" i="0" u="none" strike="noStrike" cap="none" dirty="0">
                          <a:solidFill>
                            <a:schemeClr val="dk1"/>
                          </a:solidFill>
                          <a:effectLst/>
                          <a:latin typeface="+mn-lt"/>
                          <a:ea typeface="+mn-ea"/>
                          <a:cs typeface="+mn-cs"/>
                          <a:sym typeface="Arial" panose="020B0604020202020204"/>
                        </a:rPr>
                        <a:t>) may restrict the generalizability of PPCSA's performance to a broader range of medical data scenarios.</a:t>
                      </a:r>
                    </a:p>
                    <a:p>
                      <a:pPr marL="285750" indent="-285750">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panose="020B0604020202020204"/>
                        </a:rPr>
                        <a:t>The intricacies of the sanitization and restoration processes may pose challenges in real-world implementation, demanding careful consideration of computational and practical feasibility.</a:t>
                      </a:r>
                      <a:endParaRPr lang="en-US" sz="1400" dirty="0"/>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3963</Words>
  <Application>Microsoft Macintosh PowerPoint</Application>
  <PresentationFormat>On-screen Show (4:3)</PresentationFormat>
  <Paragraphs>391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vt:lpstr>
      <vt:lpstr>Calibri</vt:lpstr>
      <vt:lpstr>Comic Sans MS</vt:lpstr>
      <vt:lpstr>Times New Roman</vt:lpstr>
      <vt:lpstr>Times New Roman Bold</vt:lpstr>
      <vt:lpstr>Times New Roman Regular</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MR.T. AAKASH</cp:lastModifiedBy>
  <cp:revision>156</cp:revision>
  <dcterms:created xsi:type="dcterms:W3CDTF">2023-10-05T05:40:04Z</dcterms:created>
  <dcterms:modified xsi:type="dcterms:W3CDTF">2023-10-06T04:06:46Z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