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69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52760c70e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52760c70e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7edabb377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7edabb377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7edabb377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7edabb377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7edabb377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7edabb377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7edabb377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7edabb37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edabb377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edabb377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52760c70e_7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52760c70e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52760c70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52760c70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edabb37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edabb3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edabb377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edabb37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52760c70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52760c70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7edabb377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7edabb377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7edabb377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7edabb377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7edabb377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7edabb377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7edabb377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7edabb37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7edabb377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7edabb377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edabb377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edabb377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52760c70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52760c70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52760c7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52760c7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7edabb377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edabb377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52760c70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52760c7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52760c70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52760c70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52760c70e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52760c70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52760c70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52760c70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communityprofiles.planning.nyc.gov/"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communityprofiles.planning.nyc.gov/"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data.cityofnewyork.us/Business/Tobacco-Retail-Dealer-and-Electronic-Cigarette-Ret/ymyu-3dbp/data" TargetMode="External"/><Relationship Id="rId4" Type="http://schemas.openxmlformats.org/officeDocument/2006/relationships/hyperlink" Target="https://researchguides.journalism.cuny.edu/NYCResearc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cityofnewyork.us/Business/Tobacco-Retail-Dealer-and-Electronic-Cigarette-Ret/ymyu-3dbp/dat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communityprofiles.planning.nyc.gov/" TargetMode="External"/><Relationship Id="rId4" Type="http://schemas.openxmlformats.org/officeDocument/2006/relationships/hyperlink" Target="https://researchguides.journalism.cuny.edu/NYCResearc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ata.cityofnewyork.us/Business/Tobacco-Retail-Dealer-and-Electronic-Cigarette-Ret/ymyu-3dbp/data"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0775" y="328475"/>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Mining Project: </a:t>
            </a:r>
            <a:r>
              <a:rPr lang="en" sz="1400"/>
              <a:t>Insight of NYC districts regarding the tobacco licensing system for soon to be tobacco business owner, Josh.</a:t>
            </a:r>
            <a:endParaRPr sz="1400"/>
          </a:p>
        </p:txBody>
      </p:sp>
      <p:sp>
        <p:nvSpPr>
          <p:cNvPr id="60" name="Google Shape;60;p13"/>
          <p:cNvSpPr txBox="1">
            <a:spLocks noGrp="1"/>
          </p:cNvSpPr>
          <p:nvPr>
            <p:ph type="subTitle" idx="1"/>
          </p:nvPr>
        </p:nvSpPr>
        <p:spPr>
          <a:xfrm>
            <a:off x="510450" y="3182333"/>
            <a:ext cx="8123100" cy="10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Alvin Munar</a:t>
            </a:r>
            <a:endParaRPr/>
          </a:p>
          <a:p>
            <a:pPr marL="0" lvl="0" indent="0" algn="l" rtl="0">
              <a:spcBef>
                <a:spcPts val="0"/>
              </a:spcBef>
              <a:spcAft>
                <a:spcPts val="0"/>
              </a:spcAft>
              <a:buNone/>
            </a:pPr>
            <a:r>
              <a:rPr lang="en"/>
              <a:t>Katherine Gallego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58975" y="29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117" name="Google Shape;117;p22"/>
          <p:cNvSpPr txBox="1">
            <a:spLocks noGrp="1"/>
          </p:cNvSpPr>
          <p:nvPr>
            <p:ph type="body" idx="1"/>
          </p:nvPr>
        </p:nvSpPr>
        <p:spPr>
          <a:xfrm>
            <a:off x="311700" y="865000"/>
            <a:ext cx="8520600" cy="4174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24242"/>
              </a:buClr>
              <a:buSzPts val="1600"/>
              <a:buChar char="●"/>
            </a:pPr>
            <a:r>
              <a:rPr lang="en" sz="1600">
                <a:solidFill>
                  <a:srgbClr val="424242"/>
                </a:solidFill>
              </a:rPr>
              <a:t>Data will be used from NYC Open Data:</a:t>
            </a:r>
            <a:endParaRPr sz="1600">
              <a:solidFill>
                <a:srgbClr val="424242"/>
              </a:solidFill>
            </a:endParaRPr>
          </a:p>
          <a:p>
            <a:pPr marL="914400" lvl="1" indent="-273050" algn="l" rtl="0">
              <a:spcBef>
                <a:spcPts val="0"/>
              </a:spcBef>
              <a:spcAft>
                <a:spcPts val="0"/>
              </a:spcAft>
              <a:buClr>
                <a:srgbClr val="424242"/>
              </a:buClr>
              <a:buSzPts val="700"/>
              <a:buChar char="○"/>
            </a:pPr>
            <a:r>
              <a:rPr lang="en" sz="1600">
                <a:solidFill>
                  <a:srgbClr val="424242"/>
                </a:solidFill>
              </a:rPr>
              <a:t>Tobacco Retail Dealer and Electronic Cigarette Retail Dealer Caps by Community District</a:t>
            </a:r>
            <a:endParaRPr sz="1600">
              <a:solidFill>
                <a:srgbClr val="424242"/>
              </a:solidFill>
            </a:endParaRPr>
          </a:p>
          <a:p>
            <a:pPr marL="914400" lvl="1" indent="-330200" algn="l" rtl="0">
              <a:spcBef>
                <a:spcPts val="0"/>
              </a:spcBef>
              <a:spcAft>
                <a:spcPts val="0"/>
              </a:spcAft>
              <a:buClr>
                <a:srgbClr val="424242"/>
              </a:buClr>
              <a:buSzPts val="1600"/>
              <a:buChar char="○"/>
            </a:pPr>
            <a:r>
              <a:rPr lang="en" sz="1600">
                <a:solidFill>
                  <a:srgbClr val="424242"/>
                </a:solidFill>
              </a:rPr>
              <a:t>We will concentrate on the Sum of Active Tobacco Retail Dealer Licenses and the Sum of Tobacco Retail Dealer Cap. </a:t>
            </a:r>
            <a:endParaRPr sz="1600">
              <a:solidFill>
                <a:srgbClr val="424242"/>
              </a:solidFill>
            </a:endParaRPr>
          </a:p>
          <a:p>
            <a:pPr marL="457200" lvl="0" indent="-330200" algn="l" rtl="0">
              <a:spcBef>
                <a:spcPts val="0"/>
              </a:spcBef>
              <a:spcAft>
                <a:spcPts val="0"/>
              </a:spcAft>
              <a:buClr>
                <a:srgbClr val="424242"/>
              </a:buClr>
              <a:buSzPts val="1600"/>
              <a:buChar char="●"/>
            </a:pPr>
            <a:r>
              <a:rPr lang="en" sz="1600">
                <a:solidFill>
                  <a:srgbClr val="424242"/>
                </a:solidFill>
              </a:rPr>
              <a:t>Based on the dataset, we used a pivot table to show which borough, then district has the less densely populated smoke shop.</a:t>
            </a:r>
            <a:endParaRPr sz="1600">
              <a:solidFill>
                <a:srgbClr val="424242"/>
              </a:solidFill>
            </a:endParaRPr>
          </a:p>
          <a:p>
            <a:pPr marL="457200" lvl="0" indent="-330200" algn="l" rtl="0">
              <a:spcBef>
                <a:spcPts val="0"/>
              </a:spcBef>
              <a:spcAft>
                <a:spcPts val="0"/>
              </a:spcAft>
              <a:buClr>
                <a:srgbClr val="424242"/>
              </a:buClr>
              <a:buSzPts val="1600"/>
              <a:buChar char="●"/>
            </a:pPr>
            <a:r>
              <a:rPr lang="en" sz="1600">
                <a:solidFill>
                  <a:srgbClr val="424242"/>
                </a:solidFill>
              </a:rPr>
              <a:t>The pivot table provided better insight of the aggregated data.</a:t>
            </a:r>
            <a:endParaRPr sz="1600">
              <a:solidFill>
                <a:srgbClr val="424242"/>
              </a:solidFill>
            </a:endParaRPr>
          </a:p>
          <a:p>
            <a:pPr marL="457200" lvl="0" indent="-330200" algn="l" rtl="0">
              <a:spcBef>
                <a:spcPts val="0"/>
              </a:spcBef>
              <a:spcAft>
                <a:spcPts val="0"/>
              </a:spcAft>
              <a:buClr>
                <a:srgbClr val="424242"/>
              </a:buClr>
              <a:buSzPts val="1600"/>
              <a:buChar char="●"/>
            </a:pPr>
            <a:r>
              <a:rPr lang="en" sz="1600">
                <a:solidFill>
                  <a:srgbClr val="424242"/>
                </a:solidFill>
              </a:rPr>
              <a:t>The Bronx consists of districts 1-10, the following districts with neighborhoods are listed: </a:t>
            </a:r>
            <a:endParaRPr sz="1600">
              <a:solidFill>
                <a:srgbClr val="424242"/>
              </a:solidFill>
            </a:endParaRPr>
          </a:p>
          <a:p>
            <a:pPr marL="914400" lvl="1" indent="-317500" algn="l" rtl="0">
              <a:spcBef>
                <a:spcPts val="0"/>
              </a:spcBef>
              <a:spcAft>
                <a:spcPts val="0"/>
              </a:spcAft>
              <a:buClr>
                <a:srgbClr val="424242"/>
              </a:buClr>
              <a:buSzPts val="1400"/>
              <a:buChar char="○"/>
            </a:pPr>
            <a:r>
              <a:rPr lang="en">
                <a:solidFill>
                  <a:srgbClr val="424242"/>
                </a:solidFill>
              </a:rPr>
              <a:t>Bronx District 1: Melrose, Mott Haven, Port Morris</a:t>
            </a:r>
            <a:endParaRPr>
              <a:solidFill>
                <a:srgbClr val="424242"/>
              </a:solidFill>
            </a:endParaRPr>
          </a:p>
          <a:p>
            <a:pPr marL="914400" lvl="1" indent="-317500" algn="l" rtl="0">
              <a:spcBef>
                <a:spcPts val="0"/>
              </a:spcBef>
              <a:spcAft>
                <a:spcPts val="0"/>
              </a:spcAft>
              <a:buClr>
                <a:srgbClr val="424242"/>
              </a:buClr>
              <a:buSzPts val="1400"/>
              <a:buChar char="○"/>
            </a:pPr>
            <a:r>
              <a:rPr lang="en">
                <a:solidFill>
                  <a:srgbClr val="424242"/>
                </a:solidFill>
              </a:rPr>
              <a:t>Bronx District 2: Hunts Point, Longwood</a:t>
            </a:r>
            <a:endParaRPr>
              <a:solidFill>
                <a:srgbClr val="424242"/>
              </a:solidFill>
            </a:endParaRPr>
          </a:p>
          <a:p>
            <a:pPr marL="914400" lvl="1" indent="-317500" algn="l" rtl="0">
              <a:spcBef>
                <a:spcPts val="0"/>
              </a:spcBef>
              <a:spcAft>
                <a:spcPts val="0"/>
              </a:spcAft>
              <a:buClr>
                <a:srgbClr val="424242"/>
              </a:buClr>
              <a:buSzPts val="1400"/>
              <a:buChar char="○"/>
            </a:pPr>
            <a:r>
              <a:rPr lang="en">
                <a:solidFill>
                  <a:srgbClr val="424242"/>
                </a:solidFill>
              </a:rPr>
              <a:t>Bronx District 3: Claremont, Crotona Park East, Melrose, Morrisania</a:t>
            </a:r>
            <a:endParaRPr>
              <a:solidFill>
                <a:srgbClr val="424242"/>
              </a:solidFill>
            </a:endParaRPr>
          </a:p>
          <a:p>
            <a:pPr marL="914400" lvl="1" indent="-317500" algn="l" rtl="0">
              <a:spcBef>
                <a:spcPts val="0"/>
              </a:spcBef>
              <a:spcAft>
                <a:spcPts val="0"/>
              </a:spcAft>
              <a:buClr>
                <a:srgbClr val="424242"/>
              </a:buClr>
              <a:buSzPts val="1400"/>
              <a:buChar char="○"/>
            </a:pPr>
            <a:r>
              <a:rPr lang="en">
                <a:solidFill>
                  <a:srgbClr val="424242"/>
                </a:solidFill>
              </a:rPr>
              <a:t>Bronx District 4: Concourse, Concourse Village, East Concourse, HIghbridge, Mount Eden</a:t>
            </a:r>
            <a:endParaRPr>
              <a:solidFill>
                <a:srgbClr val="424242"/>
              </a:solidFill>
            </a:endParaRPr>
          </a:p>
          <a:p>
            <a:pPr marL="914400" lvl="1" indent="-317500" algn="l" rtl="0">
              <a:spcBef>
                <a:spcPts val="0"/>
              </a:spcBef>
              <a:spcAft>
                <a:spcPts val="0"/>
              </a:spcAft>
              <a:buClr>
                <a:srgbClr val="424242"/>
              </a:buClr>
              <a:buSzPts val="1400"/>
              <a:buChar char="○"/>
            </a:pPr>
            <a:r>
              <a:rPr lang="en">
                <a:solidFill>
                  <a:srgbClr val="424242"/>
                </a:solidFill>
              </a:rPr>
              <a:t>Bronx District 5: Fordham, Morris Heights, Mount Hope, University Heights</a:t>
            </a:r>
            <a:endParaRPr>
              <a:solidFill>
                <a:srgbClr val="424242"/>
              </a:solidFill>
            </a:endParaRPr>
          </a:p>
          <a:p>
            <a:pPr marL="9144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158975" y="29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cont.</a:t>
            </a:r>
            <a:endParaRPr/>
          </a:p>
        </p:txBody>
      </p:sp>
      <p:sp>
        <p:nvSpPr>
          <p:cNvPr id="123" name="Google Shape;123;p23"/>
          <p:cNvSpPr txBox="1">
            <a:spLocks noGrp="1"/>
          </p:cNvSpPr>
          <p:nvPr>
            <p:ph type="body" idx="1"/>
          </p:nvPr>
        </p:nvSpPr>
        <p:spPr>
          <a:xfrm>
            <a:off x="311700" y="865000"/>
            <a:ext cx="8520600" cy="417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Bronx consists of districts 1-12, the following districts with neighborhoods are listed: </a:t>
            </a:r>
            <a:endParaRPr/>
          </a:p>
          <a:p>
            <a:pPr marL="914400" lvl="1" indent="-317500" algn="l" rtl="0">
              <a:spcBef>
                <a:spcPts val="0"/>
              </a:spcBef>
              <a:spcAft>
                <a:spcPts val="0"/>
              </a:spcAft>
              <a:buSzPts val="1400"/>
              <a:buChar char="○"/>
            </a:pPr>
            <a:r>
              <a:rPr lang="en"/>
              <a:t>Bronx District 6: Bethgate, Belmont, Bronx Park South, East Tremont, West Farms</a:t>
            </a:r>
            <a:endParaRPr/>
          </a:p>
          <a:p>
            <a:pPr marL="914400" lvl="1" indent="-317500" algn="l" rtl="0">
              <a:spcBef>
                <a:spcPts val="0"/>
              </a:spcBef>
              <a:spcAft>
                <a:spcPts val="0"/>
              </a:spcAft>
              <a:buSzPts val="1400"/>
              <a:buChar char="○"/>
            </a:pPr>
            <a:r>
              <a:rPr lang="en"/>
              <a:t>Bronx District 7: Bedford Park, Fordham, Kingsbridge Heights, Norwood, University Heights </a:t>
            </a:r>
            <a:endParaRPr/>
          </a:p>
          <a:p>
            <a:pPr marL="914400" lvl="1" indent="-317500" algn="l" rtl="0">
              <a:spcBef>
                <a:spcPts val="0"/>
              </a:spcBef>
              <a:spcAft>
                <a:spcPts val="0"/>
              </a:spcAft>
              <a:buSzPts val="1400"/>
              <a:buChar char="○"/>
            </a:pPr>
            <a:r>
              <a:rPr lang="en"/>
              <a:t>Bronx District 8: Fieldston, Kingsbridge, Marble Hill, North Riverdale, Riverdale, Spuyten Duyvil</a:t>
            </a:r>
            <a:endParaRPr/>
          </a:p>
          <a:p>
            <a:pPr marL="914400" lvl="1" indent="-317500" algn="l" rtl="0">
              <a:spcBef>
                <a:spcPts val="0"/>
              </a:spcBef>
              <a:spcAft>
                <a:spcPts val="0"/>
              </a:spcAft>
              <a:buSzPts val="1400"/>
              <a:buChar char="○"/>
            </a:pPr>
            <a:r>
              <a:rPr lang="en"/>
              <a:t>Bronx District 9: Bronx River, Castle Hill, Clason Point, Harding Park, Parkchester, Soundview, Soundview-Bruckner, Unionport</a:t>
            </a:r>
            <a:endParaRPr/>
          </a:p>
          <a:p>
            <a:pPr marL="914400" lvl="1" indent="-317500" algn="l" rtl="0">
              <a:spcBef>
                <a:spcPts val="0"/>
              </a:spcBef>
              <a:spcAft>
                <a:spcPts val="0"/>
              </a:spcAft>
              <a:buSzPts val="1400"/>
              <a:buChar char="○"/>
            </a:pPr>
            <a:r>
              <a:rPr lang="en"/>
              <a:t>Bronx District 10: City Island, Co-op City, Country Club, Edgewater Park, Pelham Bay, Schuylerville, Throgs Neck, Westchester Square</a:t>
            </a:r>
            <a:endParaRPr/>
          </a:p>
          <a:p>
            <a:pPr marL="914400" lvl="1" indent="-317500" algn="l" rtl="0">
              <a:spcBef>
                <a:spcPts val="0"/>
              </a:spcBef>
              <a:spcAft>
                <a:spcPts val="0"/>
              </a:spcAft>
              <a:buSzPts val="1400"/>
              <a:buChar char="○"/>
            </a:pPr>
            <a:r>
              <a:rPr lang="en"/>
              <a:t>Bronx District 11: Allerton, Bronxdale, Indian Village, Morris Park, Pelham Gardens, Pelham Parkway, Van Nest</a:t>
            </a:r>
            <a:endParaRPr/>
          </a:p>
          <a:p>
            <a:pPr marL="914400" lvl="1" indent="-317500" algn="l" rtl="0">
              <a:spcBef>
                <a:spcPts val="0"/>
              </a:spcBef>
              <a:spcAft>
                <a:spcPts val="0"/>
              </a:spcAft>
              <a:buSzPts val="1400"/>
              <a:buChar char="○"/>
            </a:pPr>
            <a:r>
              <a:rPr lang="en"/>
              <a:t>Bronx District 12: Baychester, Eastchester, Edenwald, Olinville, Wakefield, Williamsbridge, Woodlawn.</a:t>
            </a:r>
            <a:endParaRPr/>
          </a:p>
          <a:p>
            <a:pPr marL="91440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58975" y="29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129" name="Google Shape;129;p24"/>
          <p:cNvSpPr txBox="1">
            <a:spLocks noGrp="1"/>
          </p:cNvSpPr>
          <p:nvPr>
            <p:ph type="body" idx="1"/>
          </p:nvPr>
        </p:nvSpPr>
        <p:spPr>
          <a:xfrm>
            <a:off x="311700" y="865000"/>
            <a:ext cx="8520600" cy="417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Manhattan consists of districts 1-12, the following districts with neighborhoods are listed </a:t>
            </a:r>
            <a:r>
              <a:rPr lang="en" sz="1400">
                <a:solidFill>
                  <a:srgbClr val="666666"/>
                </a:solidFill>
              </a:rPr>
              <a:t>below</a:t>
            </a:r>
            <a:r>
              <a:rPr lang="en" sz="1400"/>
              <a:t>: </a:t>
            </a:r>
            <a:endParaRPr sz="1400"/>
          </a:p>
          <a:p>
            <a:pPr marL="914400" lvl="1" indent="-317500" algn="l" rtl="0">
              <a:lnSpc>
                <a:spcPct val="100000"/>
              </a:lnSpc>
              <a:spcBef>
                <a:spcPts val="0"/>
              </a:spcBef>
              <a:spcAft>
                <a:spcPts val="0"/>
              </a:spcAft>
              <a:buSzPts val="1400"/>
              <a:buChar char="○"/>
            </a:pPr>
            <a:r>
              <a:rPr lang="en"/>
              <a:t>Manhattan District 1: Battery Park City, Civic Center, Ellis Island, Governors Island, Liberty Island, South Street Seaport, Tribeca, Wall Street, World Trade Center</a:t>
            </a:r>
            <a:endParaRPr/>
          </a:p>
          <a:p>
            <a:pPr marL="914400" lvl="1" indent="-317500" algn="l" rtl="0">
              <a:lnSpc>
                <a:spcPct val="100000"/>
              </a:lnSpc>
              <a:spcBef>
                <a:spcPts val="0"/>
              </a:spcBef>
              <a:spcAft>
                <a:spcPts val="0"/>
              </a:spcAft>
              <a:buSzPts val="1400"/>
              <a:buChar char="○"/>
            </a:pPr>
            <a:r>
              <a:rPr lang="en"/>
              <a:t>Manhattan District 2: Greenwich Village, Hudson Square, Little Italy, NoHo, SoHo, South Village, West VIllage</a:t>
            </a:r>
            <a:endParaRPr/>
          </a:p>
          <a:p>
            <a:pPr marL="914400" lvl="1" indent="-317500" algn="l" rtl="0">
              <a:lnSpc>
                <a:spcPct val="100000"/>
              </a:lnSpc>
              <a:spcBef>
                <a:spcPts val="0"/>
              </a:spcBef>
              <a:spcAft>
                <a:spcPts val="0"/>
              </a:spcAft>
              <a:buSzPts val="1400"/>
              <a:buChar char="○"/>
            </a:pPr>
            <a:r>
              <a:rPr lang="en"/>
              <a:t>Manhattan District 3: Claremont, Crotona Park East, Melrose, Morrisania</a:t>
            </a:r>
            <a:endParaRPr/>
          </a:p>
          <a:p>
            <a:pPr marL="914400" lvl="1" indent="-317500" algn="l" rtl="0">
              <a:lnSpc>
                <a:spcPct val="100000"/>
              </a:lnSpc>
              <a:spcBef>
                <a:spcPts val="0"/>
              </a:spcBef>
              <a:spcAft>
                <a:spcPts val="0"/>
              </a:spcAft>
              <a:buSzPts val="1400"/>
              <a:buChar char="○"/>
            </a:pPr>
            <a:r>
              <a:rPr lang="en"/>
              <a:t>Manhattan District 4: Chelsea, Clinton, Hudson Yards</a:t>
            </a:r>
            <a:endParaRPr/>
          </a:p>
          <a:p>
            <a:pPr marL="914400" lvl="1" indent="-317500" algn="l" rtl="0">
              <a:lnSpc>
                <a:spcPct val="100000"/>
              </a:lnSpc>
              <a:spcBef>
                <a:spcPts val="0"/>
              </a:spcBef>
              <a:spcAft>
                <a:spcPts val="0"/>
              </a:spcAft>
              <a:buSzPts val="1400"/>
              <a:buChar char="○"/>
            </a:pPr>
            <a:r>
              <a:rPr lang="en"/>
              <a:t>Manhattan District 5: Flatiron, Gramercy Park, Herald Square, Midtown, Midtown South, Murray Hills, Times Square, Union Square</a:t>
            </a:r>
            <a:endParaRPr/>
          </a:p>
          <a:p>
            <a:pPr marL="914400" lvl="1" indent="-317500" algn="l" rtl="0">
              <a:lnSpc>
                <a:spcPct val="100000"/>
              </a:lnSpc>
              <a:spcBef>
                <a:spcPts val="0"/>
              </a:spcBef>
              <a:spcAft>
                <a:spcPts val="0"/>
              </a:spcAft>
              <a:buSzPts val="1400"/>
              <a:buChar char="○"/>
            </a:pPr>
            <a:r>
              <a:rPr lang="en"/>
              <a:t>Manhattan District 6: Beekman Place, Gramercy Park, Murray Hill, Peter Cooper Village, Stuyvesant Town,  Sutton Place, Tudor City, Turtle Bay</a:t>
            </a:r>
            <a:endParaRPr/>
          </a:p>
          <a:p>
            <a:pPr marL="914400" lvl="1" indent="-317500" algn="l" rtl="0">
              <a:lnSpc>
                <a:spcPct val="100000"/>
              </a:lnSpc>
              <a:spcBef>
                <a:spcPts val="0"/>
              </a:spcBef>
              <a:spcAft>
                <a:spcPts val="0"/>
              </a:spcAft>
              <a:buSzPts val="1400"/>
              <a:buChar char="○"/>
            </a:pPr>
            <a:r>
              <a:rPr lang="en"/>
              <a:t>Manhattan District 7: Lincoln Square, Manhattan Valley, Upper West Side</a:t>
            </a:r>
            <a:endParaRPr/>
          </a:p>
          <a:p>
            <a:pPr marL="914400" lvl="1" indent="-317500" algn="l" rtl="0">
              <a:lnSpc>
                <a:spcPct val="100000"/>
              </a:lnSpc>
              <a:spcBef>
                <a:spcPts val="0"/>
              </a:spcBef>
              <a:spcAft>
                <a:spcPts val="0"/>
              </a:spcAft>
              <a:buSzPts val="1400"/>
              <a:buChar char="○"/>
            </a:pPr>
            <a:r>
              <a:rPr lang="en"/>
              <a:t>Manhattan District 8: Carnegie Hill, Lenox Hill, Roosevelt Island, Upper East Side, Yorkville</a:t>
            </a:r>
            <a:endParaRPr/>
          </a:p>
          <a:p>
            <a:pPr marL="914400" lvl="1" indent="-317500" algn="l" rtl="0">
              <a:lnSpc>
                <a:spcPct val="100000"/>
              </a:lnSpc>
              <a:spcBef>
                <a:spcPts val="0"/>
              </a:spcBef>
              <a:spcAft>
                <a:spcPts val="0"/>
              </a:spcAft>
              <a:buSzPts val="1400"/>
              <a:buChar char="○"/>
            </a:pPr>
            <a:r>
              <a:rPr lang="en"/>
              <a:t>Manhattan District 9: Hamilton Heights, Manhattanville, Morningside Heights, West Harlem</a:t>
            </a:r>
            <a:endParaRPr/>
          </a:p>
          <a:p>
            <a:pPr marL="914400" lvl="1" indent="-317500" algn="l" rtl="0">
              <a:lnSpc>
                <a:spcPct val="100000"/>
              </a:lnSpc>
              <a:spcBef>
                <a:spcPts val="0"/>
              </a:spcBef>
              <a:spcAft>
                <a:spcPts val="0"/>
              </a:spcAft>
              <a:buSzPts val="1400"/>
              <a:buChar char="○"/>
            </a:pPr>
            <a:r>
              <a:rPr lang="en"/>
              <a:t>Manhattan District 10: Central Harlem</a:t>
            </a:r>
            <a:endParaRPr/>
          </a:p>
          <a:p>
            <a:pPr marL="914400" lvl="1" indent="-317500" algn="l" rtl="0">
              <a:lnSpc>
                <a:spcPct val="100000"/>
              </a:lnSpc>
              <a:spcBef>
                <a:spcPts val="0"/>
              </a:spcBef>
              <a:spcAft>
                <a:spcPts val="0"/>
              </a:spcAft>
              <a:buSzPts val="1400"/>
              <a:buChar char="○"/>
            </a:pPr>
            <a:r>
              <a:rPr lang="en"/>
              <a:t>Manhattan District 11: East Harlem, Harlem, Randall’s Island Park, Wards Island Park</a:t>
            </a:r>
            <a:endParaRPr/>
          </a:p>
          <a:p>
            <a:pPr marL="914400" lvl="1" indent="-317500" algn="l" rtl="0">
              <a:lnSpc>
                <a:spcPct val="100000"/>
              </a:lnSpc>
              <a:spcBef>
                <a:spcPts val="0"/>
              </a:spcBef>
              <a:spcAft>
                <a:spcPts val="0"/>
              </a:spcAft>
              <a:buSzPts val="1400"/>
              <a:buChar char="○"/>
            </a:pPr>
            <a:r>
              <a:rPr lang="en"/>
              <a:t>Manhattan District 12: Inwood, Washington Heights</a:t>
            </a:r>
            <a:endParaRPr/>
          </a:p>
          <a:p>
            <a:pPr marL="914400" lvl="0" indent="0" algn="l" rtl="0">
              <a:lnSpc>
                <a:spcPct val="100000"/>
              </a:lnSpc>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58975" y="29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135" name="Google Shape;135;p25"/>
          <p:cNvSpPr txBox="1">
            <a:spLocks noGrp="1"/>
          </p:cNvSpPr>
          <p:nvPr>
            <p:ph type="body" idx="1"/>
          </p:nvPr>
        </p:nvSpPr>
        <p:spPr>
          <a:xfrm>
            <a:off x="311700" y="865000"/>
            <a:ext cx="8520600" cy="417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Brooklyn consists of districts 1-18, the following districts with neighborhoods are listed </a:t>
            </a:r>
            <a:r>
              <a:rPr lang="en" sz="1400">
                <a:solidFill>
                  <a:schemeClr val="accent2"/>
                </a:solidFill>
              </a:rPr>
              <a:t>below</a:t>
            </a:r>
            <a:r>
              <a:rPr lang="en" sz="1400"/>
              <a:t>: </a:t>
            </a:r>
            <a:endParaRPr sz="1400"/>
          </a:p>
          <a:p>
            <a:pPr marL="914400" lvl="1" indent="-298450" algn="l" rtl="0">
              <a:lnSpc>
                <a:spcPct val="100000"/>
              </a:lnSpc>
              <a:spcBef>
                <a:spcPts val="0"/>
              </a:spcBef>
              <a:spcAft>
                <a:spcPts val="0"/>
              </a:spcAft>
              <a:buSzPts val="1100"/>
              <a:buChar char="○"/>
            </a:pPr>
            <a:r>
              <a:rPr lang="en" sz="1100"/>
              <a:t>Brooklyn District 1: East Williamsburg, Greenpoint, Northside, Southside, Williamsburg</a:t>
            </a:r>
            <a:endParaRPr sz="1100"/>
          </a:p>
          <a:p>
            <a:pPr marL="914400" lvl="1" indent="-298450" algn="l" rtl="0">
              <a:lnSpc>
                <a:spcPct val="100000"/>
              </a:lnSpc>
              <a:spcBef>
                <a:spcPts val="0"/>
              </a:spcBef>
              <a:spcAft>
                <a:spcPts val="0"/>
              </a:spcAft>
              <a:buSzPts val="1100"/>
              <a:buChar char="○"/>
            </a:pPr>
            <a:r>
              <a:rPr lang="en" sz="1100"/>
              <a:t>Brooklyn District 2: Boerum Hill, Brooklyn Heights, Clinton Hill, Downtown Brooklyn, DUMBO, Fort Greene, Fulton Ferry, Navy Yard, Vinegar Hill</a:t>
            </a:r>
            <a:endParaRPr sz="1100"/>
          </a:p>
          <a:p>
            <a:pPr marL="914400" lvl="1" indent="-298450" algn="l" rtl="0">
              <a:lnSpc>
                <a:spcPct val="100000"/>
              </a:lnSpc>
              <a:spcBef>
                <a:spcPts val="0"/>
              </a:spcBef>
              <a:spcAft>
                <a:spcPts val="0"/>
              </a:spcAft>
              <a:buSzPts val="1100"/>
              <a:buChar char="○"/>
            </a:pPr>
            <a:r>
              <a:rPr lang="en" sz="1100"/>
              <a:t>Brooklyn District 3: Bedford-Stuyvesant, Stuyvesant Heights, Tompkins Park North</a:t>
            </a:r>
            <a:endParaRPr sz="1100"/>
          </a:p>
          <a:p>
            <a:pPr marL="914400" lvl="1" indent="-298450" algn="l" rtl="0">
              <a:lnSpc>
                <a:spcPct val="100000"/>
              </a:lnSpc>
              <a:spcBef>
                <a:spcPts val="0"/>
              </a:spcBef>
              <a:spcAft>
                <a:spcPts val="0"/>
              </a:spcAft>
              <a:buSzPts val="1100"/>
              <a:buChar char="○"/>
            </a:pPr>
            <a:r>
              <a:rPr lang="en" sz="1100"/>
              <a:t>Brooklyn District 4: Bushwick</a:t>
            </a:r>
            <a:endParaRPr sz="1100"/>
          </a:p>
          <a:p>
            <a:pPr marL="914400" lvl="1" indent="-298450" algn="l" rtl="0">
              <a:lnSpc>
                <a:spcPct val="100000"/>
              </a:lnSpc>
              <a:spcBef>
                <a:spcPts val="0"/>
              </a:spcBef>
              <a:spcAft>
                <a:spcPts val="0"/>
              </a:spcAft>
              <a:buSzPts val="1100"/>
              <a:buChar char="○"/>
            </a:pPr>
            <a:r>
              <a:rPr lang="en" sz="1100"/>
              <a:t>Brooklyn District 5: Broadway Junction, City Line, Cypress Hills, East New York, Highland Park, New Lots, Spring Creek, Starrett City</a:t>
            </a:r>
            <a:endParaRPr sz="1100"/>
          </a:p>
          <a:p>
            <a:pPr marL="914400" lvl="1" indent="-298450" algn="l" rtl="0">
              <a:lnSpc>
                <a:spcPct val="100000"/>
              </a:lnSpc>
              <a:spcBef>
                <a:spcPts val="0"/>
              </a:spcBef>
              <a:spcAft>
                <a:spcPts val="0"/>
              </a:spcAft>
              <a:buSzPts val="1100"/>
              <a:buChar char="○"/>
            </a:pPr>
            <a:r>
              <a:rPr lang="en" sz="1100"/>
              <a:t>Brooklyn District 6: Carroll Gardens, Cobble Hill, Columbia St, Gowanus, Park Slope, Red Hook</a:t>
            </a:r>
            <a:endParaRPr sz="1100"/>
          </a:p>
          <a:p>
            <a:pPr marL="914400" lvl="1" indent="-298450" algn="l" rtl="0">
              <a:lnSpc>
                <a:spcPct val="100000"/>
              </a:lnSpc>
              <a:spcBef>
                <a:spcPts val="0"/>
              </a:spcBef>
              <a:spcAft>
                <a:spcPts val="0"/>
              </a:spcAft>
              <a:buSzPts val="1100"/>
              <a:buChar char="○"/>
            </a:pPr>
            <a:r>
              <a:rPr lang="en" sz="1100"/>
              <a:t>Brooklyn District 7: Sunset Park, Windsor Terrace</a:t>
            </a:r>
            <a:endParaRPr sz="1100"/>
          </a:p>
          <a:p>
            <a:pPr marL="914400" lvl="1" indent="-298450" algn="l" rtl="0">
              <a:lnSpc>
                <a:spcPct val="100000"/>
              </a:lnSpc>
              <a:spcBef>
                <a:spcPts val="0"/>
              </a:spcBef>
              <a:spcAft>
                <a:spcPts val="0"/>
              </a:spcAft>
              <a:buSzPts val="1100"/>
              <a:buChar char="○"/>
            </a:pPr>
            <a:r>
              <a:rPr lang="en" sz="1100"/>
              <a:t>Brooklyn District 8: Crown Heights, Prospect Heights, Weeksville</a:t>
            </a:r>
            <a:endParaRPr sz="1100"/>
          </a:p>
          <a:p>
            <a:pPr marL="914400" lvl="1" indent="-298450" algn="l" rtl="0">
              <a:lnSpc>
                <a:spcPct val="100000"/>
              </a:lnSpc>
              <a:spcBef>
                <a:spcPts val="0"/>
              </a:spcBef>
              <a:spcAft>
                <a:spcPts val="0"/>
              </a:spcAft>
              <a:buSzPts val="1100"/>
              <a:buChar char="○"/>
            </a:pPr>
            <a:r>
              <a:rPr lang="en" sz="1100"/>
              <a:t>Brooklyn District 9: Crown Heights South, Prospect Lefferts Garden, Wingate</a:t>
            </a:r>
            <a:endParaRPr sz="1100"/>
          </a:p>
          <a:p>
            <a:pPr marL="914400" lvl="1" indent="-298450" algn="l" rtl="0">
              <a:lnSpc>
                <a:spcPct val="100000"/>
              </a:lnSpc>
              <a:spcBef>
                <a:spcPts val="0"/>
              </a:spcBef>
              <a:spcAft>
                <a:spcPts val="0"/>
              </a:spcAft>
              <a:buSzPts val="1100"/>
              <a:buChar char="○"/>
            </a:pPr>
            <a:r>
              <a:rPr lang="en" sz="1100"/>
              <a:t>Brooklyn District 10: Bay Ridge, Dyker Heights, Fort Hamilton</a:t>
            </a:r>
            <a:endParaRPr sz="1100"/>
          </a:p>
          <a:p>
            <a:pPr marL="914400" lvl="1" indent="-298450" algn="l" rtl="0">
              <a:lnSpc>
                <a:spcPct val="100000"/>
              </a:lnSpc>
              <a:spcBef>
                <a:spcPts val="0"/>
              </a:spcBef>
              <a:spcAft>
                <a:spcPts val="0"/>
              </a:spcAft>
              <a:buSzPts val="1100"/>
              <a:buChar char="○"/>
            </a:pPr>
            <a:r>
              <a:rPr lang="en" sz="1100"/>
              <a:t>Brooklyn District 11: Bath Beach, Bensonhurst, Gravesend, Mapleton</a:t>
            </a:r>
            <a:endParaRPr sz="1100"/>
          </a:p>
          <a:p>
            <a:pPr marL="914400" lvl="1" indent="-298450" algn="l" rtl="0">
              <a:lnSpc>
                <a:spcPct val="100000"/>
              </a:lnSpc>
              <a:spcBef>
                <a:spcPts val="0"/>
              </a:spcBef>
              <a:spcAft>
                <a:spcPts val="0"/>
              </a:spcAft>
              <a:buSzPts val="1100"/>
              <a:buChar char="○"/>
            </a:pPr>
            <a:r>
              <a:rPr lang="en" sz="1100"/>
              <a:t>Brooklyn District 12: Borough Park, Kensington, Ocean Parkway</a:t>
            </a:r>
            <a:endParaRPr sz="1100"/>
          </a:p>
          <a:p>
            <a:pPr marL="914400" lvl="1" indent="-298450" algn="l" rtl="0">
              <a:lnSpc>
                <a:spcPct val="100000"/>
              </a:lnSpc>
              <a:spcBef>
                <a:spcPts val="0"/>
              </a:spcBef>
              <a:spcAft>
                <a:spcPts val="0"/>
              </a:spcAft>
              <a:buSzPts val="1100"/>
              <a:buChar char="○"/>
            </a:pPr>
            <a:r>
              <a:rPr lang="en" sz="1100"/>
              <a:t>Brooklyn District 13: Brighton Beach, Coney Island, Gravesend, Homecrest, Sea Gate, West Brighton</a:t>
            </a:r>
            <a:endParaRPr sz="1100"/>
          </a:p>
          <a:p>
            <a:pPr marL="914400" lvl="1" indent="-298450" algn="l" rtl="0">
              <a:lnSpc>
                <a:spcPct val="100000"/>
              </a:lnSpc>
              <a:spcBef>
                <a:spcPts val="0"/>
              </a:spcBef>
              <a:spcAft>
                <a:spcPts val="0"/>
              </a:spcAft>
              <a:buSzPts val="1100"/>
              <a:buChar char="○"/>
            </a:pPr>
            <a:r>
              <a:rPr lang="en" sz="1100"/>
              <a:t>Brooklyn District 14: Ditmas Park, Flatbush, Manhattan Terrace, Midwood, Ocean Parkway, Prospect Park South </a:t>
            </a:r>
            <a:endParaRPr sz="1100"/>
          </a:p>
          <a:p>
            <a:pPr marL="914400" lvl="1" indent="-298450" algn="l" rtl="0">
              <a:lnSpc>
                <a:spcPct val="100000"/>
              </a:lnSpc>
              <a:spcBef>
                <a:spcPts val="0"/>
              </a:spcBef>
              <a:spcAft>
                <a:spcPts val="0"/>
              </a:spcAft>
              <a:buSzPts val="1100"/>
              <a:buChar char="○"/>
            </a:pPr>
            <a:r>
              <a:rPr lang="en" sz="1100"/>
              <a:t>Brooklyn District 15: Gerritsen Beach, Gravesend, Homecrest, Kings Highway, Manhattan Beach, Plumb Beach, Sheepshead Bay</a:t>
            </a:r>
            <a:endParaRPr sz="1100"/>
          </a:p>
          <a:p>
            <a:pPr marL="914400" lvl="1" indent="-298450" algn="l" rtl="0">
              <a:lnSpc>
                <a:spcPct val="100000"/>
              </a:lnSpc>
              <a:spcBef>
                <a:spcPts val="0"/>
              </a:spcBef>
              <a:spcAft>
                <a:spcPts val="0"/>
              </a:spcAft>
              <a:buSzPts val="1100"/>
              <a:buChar char="○"/>
            </a:pPr>
            <a:r>
              <a:rPr lang="en" sz="1100"/>
              <a:t>Brooklyn District 16: Broadway Junction, Brownsville, Ocean Hill</a:t>
            </a:r>
            <a:endParaRPr sz="1100"/>
          </a:p>
          <a:p>
            <a:pPr marL="914400" lvl="1" indent="-298450" algn="l" rtl="0">
              <a:lnSpc>
                <a:spcPct val="100000"/>
              </a:lnSpc>
              <a:spcBef>
                <a:spcPts val="0"/>
              </a:spcBef>
              <a:spcAft>
                <a:spcPts val="0"/>
              </a:spcAft>
              <a:buSzPts val="1100"/>
              <a:buChar char="○"/>
            </a:pPr>
            <a:r>
              <a:rPr lang="en" sz="1100"/>
              <a:t>Brooklyn District 17: East Flatbush, Farragut, Flatbush, Northeast Flatbush, Remsen Village, Rugby, Erasmus</a:t>
            </a:r>
            <a:endParaRPr sz="1100"/>
          </a:p>
          <a:p>
            <a:pPr marL="914400" lvl="1" indent="-298450" algn="l" rtl="0">
              <a:lnSpc>
                <a:spcPct val="100000"/>
              </a:lnSpc>
              <a:spcBef>
                <a:spcPts val="0"/>
              </a:spcBef>
              <a:spcAft>
                <a:spcPts val="0"/>
              </a:spcAft>
              <a:buSzPts val="1100"/>
              <a:buChar char="○"/>
            </a:pPr>
            <a:r>
              <a:rPr lang="en" sz="1100"/>
              <a:t>Brooklyn District 18: Bergen Beach, Canarsie, Flatlands, Georgetown, Marine Park, Mill Basin, Mill Island, Paerdegat Basin</a:t>
            </a:r>
            <a:endParaRPr sz="1100"/>
          </a:p>
          <a:p>
            <a:pPr marL="914400" lvl="0" indent="0" algn="l" rtl="0">
              <a:lnSpc>
                <a:spcPct val="100000"/>
              </a:lnSpc>
              <a:spcBef>
                <a:spcPts val="1600"/>
              </a:spcBef>
              <a:spcAft>
                <a:spcPts val="1600"/>
              </a:spcAft>
              <a:buNone/>
            </a:pP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a:p>
            <a:pPr marL="0" lvl="0" indent="0" algn="l" rtl="0">
              <a:spcBef>
                <a:spcPts val="0"/>
              </a:spcBef>
              <a:spcAft>
                <a:spcPts val="0"/>
              </a:spcAft>
              <a:buNone/>
            </a:pPr>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Queens consists of districts 1-14, the following districts with neighborhoods are </a:t>
            </a:r>
            <a:r>
              <a:rPr lang="en" sz="1400">
                <a:solidFill>
                  <a:schemeClr val="accent2"/>
                </a:solidFill>
              </a:rPr>
              <a:t>listed below:</a:t>
            </a:r>
            <a:endParaRPr sz="1400"/>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1: </a:t>
            </a:r>
            <a:r>
              <a:rPr lang="en" sz="1000">
                <a:solidFill>
                  <a:srgbClr val="424242"/>
                </a:solidFill>
                <a:highlight>
                  <a:srgbClr val="FEFEFE"/>
                </a:highlight>
              </a:rPr>
              <a:t>Astoria, Astoria Heights, Queensbridge, Dutch Kills, Long Island City, Ravenswood, Rikers Island (BX), Steinway</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2: </a:t>
            </a:r>
            <a:r>
              <a:rPr lang="en" sz="1000">
                <a:solidFill>
                  <a:srgbClr val="424242"/>
                </a:solidFill>
                <a:highlight>
                  <a:srgbClr val="FEFEFE"/>
                </a:highlight>
              </a:rPr>
              <a:t>Blissville, Hunters Point, Long Island City, Sunnyside, Sunnyside Gardens, Woodside</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3: </a:t>
            </a:r>
            <a:r>
              <a:rPr lang="en" sz="1000">
                <a:solidFill>
                  <a:srgbClr val="424242"/>
                </a:solidFill>
                <a:highlight>
                  <a:srgbClr val="FEFEFE"/>
                </a:highlight>
              </a:rPr>
              <a:t>East Elmhurst, Jackson Heights, North Corona </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4: </a:t>
            </a:r>
            <a:r>
              <a:rPr lang="en" sz="1000">
                <a:solidFill>
                  <a:srgbClr val="424242"/>
                </a:solidFill>
                <a:highlight>
                  <a:srgbClr val="FEFEFE"/>
                </a:highlight>
              </a:rPr>
              <a:t>Corona, Corona Heights, Elmhurst, Lefrak City</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5: </a:t>
            </a:r>
            <a:r>
              <a:rPr lang="en" sz="1000">
                <a:solidFill>
                  <a:srgbClr val="424242"/>
                </a:solidFill>
                <a:highlight>
                  <a:srgbClr val="FEFEFE"/>
                </a:highlight>
              </a:rPr>
              <a:t>Glendale, Maspeth, Middle Village, Ridgewood </a:t>
            </a:r>
            <a:endParaRPr sz="1000">
              <a:solidFill>
                <a:srgbClr val="424242"/>
              </a:solidFill>
              <a:highlight>
                <a:srgbClr val="FEFEFE"/>
              </a:highlight>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6:</a:t>
            </a:r>
            <a:r>
              <a:rPr lang="en" sz="1000">
                <a:solidFill>
                  <a:srgbClr val="424242"/>
                </a:solidFill>
                <a:highlight>
                  <a:srgbClr val="FEFEFE"/>
                </a:highlight>
              </a:rPr>
              <a:t>Forest Hills, Forest Hills Gardens, Rego Park</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7: </a:t>
            </a:r>
            <a:r>
              <a:rPr lang="en" sz="1000">
                <a:solidFill>
                  <a:srgbClr val="424242"/>
                </a:solidFill>
                <a:highlight>
                  <a:srgbClr val="FEFEFE"/>
                </a:highlight>
              </a:rPr>
              <a:t>Auburndale, Bay Terrace, Beechhurst, Clearview, College Point, Downtown Flushing, East Flushing, Flushing, Malba, Murray Hill, Queensboro Hill, Waldheim, Whitestone </a:t>
            </a:r>
            <a:endParaRPr sz="1000">
              <a:solidFill>
                <a:srgbClr val="424242"/>
              </a:solidFill>
              <a:highlight>
                <a:srgbClr val="FEFEFE"/>
              </a:highlight>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8: </a:t>
            </a:r>
            <a:r>
              <a:rPr lang="en" sz="1000">
                <a:solidFill>
                  <a:srgbClr val="424242"/>
                </a:solidFill>
                <a:highlight>
                  <a:srgbClr val="FEFEFE"/>
                </a:highlight>
              </a:rPr>
              <a:t>Briarwood, Fresh Meadows, Hillcrest, Holliswood, Jamaica, Jamaica Estates, Jamaica Hills, Kew Gardens Hills, Pomonok, Utopia </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9: </a:t>
            </a:r>
            <a:r>
              <a:rPr lang="en" sz="1000">
                <a:solidFill>
                  <a:srgbClr val="424242"/>
                </a:solidFill>
                <a:highlight>
                  <a:srgbClr val="FEFEFE"/>
                </a:highlight>
              </a:rPr>
              <a:t>Kew Gardens, Ozone Park, Richmond Hill, Woodhaven </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10: </a:t>
            </a:r>
            <a:r>
              <a:rPr lang="en" sz="1000">
                <a:solidFill>
                  <a:srgbClr val="424242"/>
                </a:solidFill>
                <a:highlight>
                  <a:srgbClr val="FEFEFE"/>
                </a:highlight>
              </a:rPr>
              <a:t>Howard Beach, Lindenwood, Old Howard Beach, Ozone Park, South Ozone Park </a:t>
            </a:r>
            <a:endParaRPr sz="1000">
              <a:solidFill>
                <a:srgbClr val="424242"/>
              </a:solidFill>
              <a:highlight>
                <a:srgbClr val="FEFEFE"/>
              </a:highlight>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11: </a:t>
            </a:r>
            <a:r>
              <a:rPr lang="en" sz="1000">
                <a:solidFill>
                  <a:srgbClr val="424242"/>
                </a:solidFill>
                <a:highlight>
                  <a:srgbClr val="FEFEFE"/>
                </a:highlight>
              </a:rPr>
              <a:t>Auburndale, Bayside, Douglaston, Hollis Hills, Little Neck, Oakland Gardens</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12: </a:t>
            </a:r>
            <a:r>
              <a:rPr lang="en" sz="1000">
                <a:solidFill>
                  <a:srgbClr val="424242"/>
                </a:solidFill>
                <a:highlight>
                  <a:srgbClr val="FEFEFE"/>
                </a:highlight>
              </a:rPr>
              <a:t>Hollis, Jamaica, Jamaica Center, North Springfield Gardens, Rochdale, South Jamaica, St. Albans </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13: </a:t>
            </a:r>
            <a:r>
              <a:rPr lang="en" sz="1000">
                <a:solidFill>
                  <a:srgbClr val="424242"/>
                </a:solidFill>
                <a:highlight>
                  <a:srgbClr val="FEFEFE"/>
                </a:highlight>
              </a:rPr>
              <a:t>Bellaire, Bellerose, Brookville, Cambria Heights, Floral Park, Glen Oaks, Laurelton, New Hyde Park, Queens Village, Rosedale, Springfield Gardens </a:t>
            </a:r>
            <a:endParaRPr sz="1000">
              <a:solidFill>
                <a:srgbClr val="424242"/>
              </a:solidFill>
            </a:endParaRPr>
          </a:p>
          <a:p>
            <a:pPr marL="914400" lvl="1" indent="-292100" algn="l" rtl="0">
              <a:lnSpc>
                <a:spcPct val="100000"/>
              </a:lnSpc>
              <a:spcBef>
                <a:spcPts val="0"/>
              </a:spcBef>
              <a:spcAft>
                <a:spcPts val="0"/>
              </a:spcAft>
              <a:buClr>
                <a:srgbClr val="424242"/>
              </a:buClr>
              <a:buSzPts val="1000"/>
              <a:buChar char="○"/>
            </a:pPr>
            <a:r>
              <a:rPr lang="en" sz="1000">
                <a:solidFill>
                  <a:srgbClr val="424242"/>
                </a:solidFill>
              </a:rPr>
              <a:t>Queens District 14: </a:t>
            </a:r>
            <a:r>
              <a:rPr lang="en" sz="1000">
                <a:solidFill>
                  <a:srgbClr val="424242"/>
                </a:solidFill>
                <a:highlight>
                  <a:srgbClr val="FEFEFE"/>
                </a:highlight>
              </a:rPr>
              <a:t>Arverne, Bayswater, Belle Harbor, Breezy Point, Broad Channel, Edgemere, Far Rockaway, Hammels, Neponsit, Rockaway Park, The Rockaways, Roxbury, Seaside, Somerville </a:t>
            </a:r>
            <a:endParaRPr sz="1000">
              <a:solidFill>
                <a:srgbClr val="424242"/>
              </a:solidFill>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a:p>
            <a:pPr marL="0" lvl="0" indent="0" algn="l" rtl="0">
              <a:spcBef>
                <a:spcPts val="0"/>
              </a:spcBef>
              <a:spcAft>
                <a:spcPts val="0"/>
              </a:spcAft>
              <a:buNone/>
            </a:pP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24242"/>
              </a:buClr>
              <a:buSzPts val="1400"/>
              <a:buChar char="●"/>
            </a:pPr>
            <a:r>
              <a:rPr lang="en" sz="1400">
                <a:solidFill>
                  <a:srgbClr val="424242"/>
                </a:solidFill>
              </a:rPr>
              <a:t>Staten Island consists of districts 1-3, the following districts with neighborhoods are listed below: </a:t>
            </a:r>
            <a:endParaRPr sz="1400">
              <a:solidFill>
                <a:srgbClr val="424242"/>
              </a:solidFill>
            </a:endParaRPr>
          </a:p>
          <a:p>
            <a:pPr marL="914400" lvl="1" indent="-317500" algn="l" rtl="0">
              <a:lnSpc>
                <a:spcPct val="100000"/>
              </a:lnSpc>
              <a:spcBef>
                <a:spcPts val="0"/>
              </a:spcBef>
              <a:spcAft>
                <a:spcPts val="0"/>
              </a:spcAft>
              <a:buClr>
                <a:srgbClr val="424242"/>
              </a:buClr>
              <a:buSzPts val="1400"/>
              <a:buChar char="○"/>
            </a:pPr>
            <a:r>
              <a:rPr lang="en">
                <a:solidFill>
                  <a:srgbClr val="424242"/>
                </a:solidFill>
              </a:rPr>
              <a:t>Staten Island District 1: </a:t>
            </a:r>
            <a:r>
              <a:rPr lang="en">
                <a:solidFill>
                  <a:srgbClr val="424242"/>
                </a:solidFill>
                <a:highlight>
                  <a:srgbClr val="FEFEFE"/>
                </a:highlight>
              </a:rPr>
              <a:t>Arlington, Castleton Corners, Clifton, Elm Park, Fox Hills, Graniteville, Grymes Hill, Howland Hook, Livingston, Mariners Harbor, New Brighton, Old Place, Park Hill, Port Ivory, Port Richmond, Randall Manor, Rosebank, Shore Acres, Silver Lake, St. George, Stapleton, Sunnyside, Tompkinsville, Ward Hill, West Brighton, West New Brighton, Westerleigh, Willowbrook</a:t>
            </a:r>
            <a:endParaRPr>
              <a:solidFill>
                <a:srgbClr val="424242"/>
              </a:solidFill>
            </a:endParaRPr>
          </a:p>
          <a:p>
            <a:pPr marL="914400" lvl="1" indent="-317500" algn="l" rtl="0">
              <a:lnSpc>
                <a:spcPct val="100000"/>
              </a:lnSpc>
              <a:spcBef>
                <a:spcPts val="0"/>
              </a:spcBef>
              <a:spcAft>
                <a:spcPts val="0"/>
              </a:spcAft>
              <a:buClr>
                <a:srgbClr val="424242"/>
              </a:buClr>
              <a:buSzPts val="1400"/>
              <a:buChar char="○"/>
            </a:pPr>
            <a:r>
              <a:rPr lang="en">
                <a:solidFill>
                  <a:srgbClr val="424242"/>
                </a:solidFill>
              </a:rPr>
              <a:t>Staten Island District 2: </a:t>
            </a:r>
            <a:r>
              <a:rPr lang="en">
                <a:solidFill>
                  <a:srgbClr val="424242"/>
                </a:solidFill>
                <a:highlight>
                  <a:srgbClr val="FEFEFE"/>
                </a:highlight>
              </a:rPr>
              <a:t>Arrochar, Bloomfield, Bulls Head, Chelsea, Concord, Dongan Hills, Egbertville, Emerson Hill, Grant City, Grasmere, Heartland Village, Lighthouse Hill, Manor Heights, Midland Beach, New Dorp, New Dorp Beach, New Springville, Old Town, South Beach, Todt Hill, Travis, Willowbrook </a:t>
            </a:r>
            <a:endParaRPr>
              <a:solidFill>
                <a:srgbClr val="424242"/>
              </a:solidFill>
              <a:highlight>
                <a:srgbClr val="FEFEFE"/>
              </a:highlight>
            </a:endParaRPr>
          </a:p>
          <a:p>
            <a:pPr marL="914400" lvl="1" indent="-317500" algn="l" rtl="0">
              <a:lnSpc>
                <a:spcPct val="100000"/>
              </a:lnSpc>
              <a:spcBef>
                <a:spcPts val="0"/>
              </a:spcBef>
              <a:spcAft>
                <a:spcPts val="0"/>
              </a:spcAft>
              <a:buClr>
                <a:srgbClr val="424242"/>
              </a:buClr>
              <a:buSzPts val="1400"/>
              <a:buChar char="○"/>
            </a:pPr>
            <a:r>
              <a:rPr lang="en">
                <a:solidFill>
                  <a:srgbClr val="424242"/>
                </a:solidFill>
              </a:rPr>
              <a:t>Staten Island District 3: </a:t>
            </a:r>
            <a:r>
              <a:rPr lang="en">
                <a:solidFill>
                  <a:srgbClr val="424242"/>
                </a:solidFill>
                <a:highlight>
                  <a:srgbClr val="FEFEFE"/>
                </a:highlight>
              </a:rPr>
              <a:t>Annadale, Arden Heights, Bay Terrace, Butler Manor, Charleston, Eltingville, Fresh Kills, Great Kills, Greenridge, Huguenot, Oakwood, Oakwood Beach, Oakwood Heights, Pleasant Plains, Prince's Bay, Richmond Town, Richmond Valley, Rossville, Sandy Ground, Tottenville, Woodrow</a:t>
            </a:r>
            <a:endParaRPr>
              <a:solidFill>
                <a:srgbClr val="424242"/>
              </a:solidFill>
            </a:endParaRPr>
          </a:p>
          <a:p>
            <a:pPr marL="914400" lvl="0" indent="0" algn="l" rtl="0">
              <a:lnSpc>
                <a:spcPct val="100000"/>
              </a:lnSpc>
              <a:spcBef>
                <a:spcPts val="1600"/>
              </a:spcBef>
              <a:spcAft>
                <a:spcPts val="0"/>
              </a:spcAft>
              <a:buNone/>
            </a:pPr>
            <a:endParaRPr sz="1000">
              <a:solidFill>
                <a:srgbClr val="424242"/>
              </a:solidFill>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t>
            </a:r>
            <a:r>
              <a:rPr lang="en" sz="2400" i="1"/>
              <a:t>cont.</a:t>
            </a:r>
            <a:endParaRPr sz="2400" i="1"/>
          </a:p>
        </p:txBody>
      </p:sp>
      <p:sp>
        <p:nvSpPr>
          <p:cNvPr id="153" name="Google Shape;153;p28"/>
          <p:cNvSpPr txBox="1">
            <a:spLocks noGrp="1"/>
          </p:cNvSpPr>
          <p:nvPr>
            <p:ph type="body" idx="1"/>
          </p:nvPr>
        </p:nvSpPr>
        <p:spPr>
          <a:xfrm>
            <a:off x="311700" y="1152475"/>
            <a:ext cx="39759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a:t>For this Pivot table model, we focused on the sum of Tobacco Retail Dealer, Cap in relation to the districts for each borough. </a:t>
            </a:r>
            <a:endParaRPr sz="1600"/>
          </a:p>
          <a:p>
            <a:pPr marL="457200" lvl="0" indent="-330200" algn="l" rtl="0">
              <a:lnSpc>
                <a:spcPct val="100000"/>
              </a:lnSpc>
              <a:spcBef>
                <a:spcPts val="0"/>
              </a:spcBef>
              <a:spcAft>
                <a:spcPts val="0"/>
              </a:spcAft>
              <a:buSzPts val="1600"/>
              <a:buChar char="●"/>
            </a:pPr>
            <a:r>
              <a:rPr lang="en" sz="1600"/>
              <a:t>Bronx shows that it has 1266 active tobacco retail dealer cap across its 12 Community Board. </a:t>
            </a:r>
            <a:endParaRPr sz="1600"/>
          </a:p>
          <a:p>
            <a:pPr marL="457200" lvl="0" indent="-330200" algn="l" rtl="0">
              <a:lnSpc>
                <a:spcPct val="100000"/>
              </a:lnSpc>
              <a:spcBef>
                <a:spcPts val="0"/>
              </a:spcBef>
              <a:spcAft>
                <a:spcPts val="0"/>
              </a:spcAft>
              <a:buSzPts val="1600"/>
              <a:buChar char="●"/>
            </a:pPr>
            <a:r>
              <a:rPr lang="en" sz="1600"/>
              <a:t>Brooklyn has 2022 active retail dealer cap across 18 board.</a:t>
            </a:r>
            <a:endParaRPr sz="1600"/>
          </a:p>
          <a:p>
            <a:pPr marL="457200" lvl="0" indent="0" algn="l" rtl="0">
              <a:lnSpc>
                <a:spcPct val="100000"/>
              </a:lnSpc>
              <a:spcBef>
                <a:spcPts val="1600"/>
              </a:spcBef>
              <a:spcAft>
                <a:spcPts val="1600"/>
              </a:spcAft>
              <a:buNone/>
            </a:pPr>
            <a:endParaRPr sz="1100"/>
          </a:p>
        </p:txBody>
      </p:sp>
      <p:pic>
        <p:nvPicPr>
          <p:cNvPr id="154" name="Google Shape;154;p28"/>
          <p:cNvPicPr preferRelativeResize="0"/>
          <p:nvPr/>
        </p:nvPicPr>
        <p:blipFill>
          <a:blip r:embed="rId3">
            <a:alphaModFix/>
          </a:blip>
          <a:stretch>
            <a:fillRect/>
          </a:stretch>
        </p:blipFill>
        <p:spPr>
          <a:xfrm>
            <a:off x="4287497" y="1152474"/>
            <a:ext cx="4771003"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6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t>
            </a:r>
            <a:r>
              <a:rPr lang="en" sz="2400" i="1"/>
              <a:t>cont.</a:t>
            </a:r>
            <a:endParaRPr sz="2400" i="1"/>
          </a:p>
          <a:p>
            <a:pPr marL="0" lvl="0" indent="0" algn="l" rtl="0">
              <a:spcBef>
                <a:spcPts val="0"/>
              </a:spcBef>
              <a:spcAft>
                <a:spcPts val="0"/>
              </a:spcAft>
              <a:buNone/>
            </a:pPr>
            <a:endParaRPr/>
          </a:p>
        </p:txBody>
      </p:sp>
      <p:sp>
        <p:nvSpPr>
          <p:cNvPr id="160" name="Google Shape;160;p29"/>
          <p:cNvSpPr txBox="1">
            <a:spLocks noGrp="1"/>
          </p:cNvSpPr>
          <p:nvPr>
            <p:ph type="body" idx="1"/>
          </p:nvPr>
        </p:nvSpPr>
        <p:spPr>
          <a:xfrm>
            <a:off x="311700" y="1152475"/>
            <a:ext cx="39342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Manhattan has 12 Community Board and 1694 active tobacco dealer. </a:t>
            </a:r>
            <a:endParaRPr sz="1700"/>
          </a:p>
          <a:p>
            <a:pPr marL="457200" lvl="0" indent="-336550" algn="l" rtl="0">
              <a:spcBef>
                <a:spcPts val="0"/>
              </a:spcBef>
              <a:spcAft>
                <a:spcPts val="0"/>
              </a:spcAft>
              <a:buSzPts val="1700"/>
              <a:buChar char="●"/>
            </a:pPr>
            <a:r>
              <a:rPr lang="en" sz="1700"/>
              <a:t>Queens has 14 Community Board and 1586 active dealers.</a:t>
            </a:r>
            <a:endParaRPr sz="1700"/>
          </a:p>
          <a:p>
            <a:pPr marL="457200" lvl="0" indent="-336550" algn="l" rtl="0">
              <a:spcBef>
                <a:spcPts val="0"/>
              </a:spcBef>
              <a:spcAft>
                <a:spcPts val="0"/>
              </a:spcAft>
              <a:buSzPts val="1700"/>
              <a:buChar char="●"/>
            </a:pPr>
            <a:r>
              <a:rPr lang="en" sz="1700"/>
              <a:t>Staten Island has 317 active tobacco retail dealer and 3 community board. </a:t>
            </a:r>
            <a:endParaRPr sz="1700"/>
          </a:p>
        </p:txBody>
      </p:sp>
      <p:pic>
        <p:nvPicPr>
          <p:cNvPr id="161" name="Google Shape;161;p29"/>
          <p:cNvPicPr preferRelativeResize="0"/>
          <p:nvPr/>
        </p:nvPicPr>
        <p:blipFill>
          <a:blip r:embed="rId3">
            <a:alphaModFix/>
          </a:blip>
          <a:stretch>
            <a:fillRect/>
          </a:stretch>
        </p:blipFill>
        <p:spPr>
          <a:xfrm>
            <a:off x="4245900" y="1152475"/>
            <a:ext cx="4593299" cy="365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t>
            </a:r>
            <a:r>
              <a:rPr lang="en" sz="2400" i="1"/>
              <a:t>cont.</a:t>
            </a:r>
            <a:endParaRPr sz="2400" i="1"/>
          </a:p>
        </p:txBody>
      </p:sp>
      <p:sp>
        <p:nvSpPr>
          <p:cNvPr id="167" name="Google Shape;167;p30"/>
          <p:cNvSpPr txBox="1">
            <a:spLocks noGrp="1"/>
          </p:cNvSpPr>
          <p:nvPr>
            <p:ph type="body" idx="1"/>
          </p:nvPr>
        </p:nvSpPr>
        <p:spPr>
          <a:xfrm>
            <a:off x="249175" y="942575"/>
            <a:ext cx="4062300" cy="43206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3C4043"/>
              </a:buClr>
              <a:buSzPts val="1500"/>
              <a:buChar char="●"/>
            </a:pPr>
            <a:r>
              <a:rPr lang="en" sz="1500">
                <a:solidFill>
                  <a:srgbClr val="3C4043"/>
                </a:solidFill>
              </a:rPr>
              <a:t>District 5 of Manhattan, which is all of Flatiron, Gramercy Park, Herald Square, Midtown, Midtown South, Murray Hill, Times Square, Union Square, has 155 retailer tobacco shops. </a:t>
            </a:r>
            <a:endParaRPr sz="1500">
              <a:solidFill>
                <a:srgbClr val="3C4043"/>
              </a:solidFill>
            </a:endParaRPr>
          </a:p>
          <a:p>
            <a:pPr marL="457200" lvl="0" indent="-323850" algn="l" rtl="0">
              <a:lnSpc>
                <a:spcPct val="100000"/>
              </a:lnSpc>
              <a:spcBef>
                <a:spcPts val="0"/>
              </a:spcBef>
              <a:spcAft>
                <a:spcPts val="0"/>
              </a:spcAft>
              <a:buClr>
                <a:srgbClr val="3C4043"/>
              </a:buClr>
              <a:buSzPts val="1500"/>
              <a:buChar char="●"/>
            </a:pPr>
            <a:r>
              <a:rPr lang="en" sz="1500">
                <a:solidFill>
                  <a:srgbClr val="3C4043"/>
                </a:solidFill>
              </a:rPr>
              <a:t>There are 285 active active licenses but don’t have a shop set up yet will eventually set up a shop. </a:t>
            </a:r>
            <a:endParaRPr sz="1500">
              <a:solidFill>
                <a:srgbClr val="3C4043"/>
              </a:solidFill>
            </a:endParaRPr>
          </a:p>
          <a:p>
            <a:pPr marL="457200" lvl="0" indent="-323850" algn="l" rtl="0">
              <a:lnSpc>
                <a:spcPct val="100000"/>
              </a:lnSpc>
              <a:spcBef>
                <a:spcPts val="0"/>
              </a:spcBef>
              <a:spcAft>
                <a:spcPts val="0"/>
              </a:spcAft>
              <a:buClr>
                <a:srgbClr val="3C4043"/>
              </a:buClr>
              <a:buSzPts val="1500"/>
              <a:buChar char="●"/>
            </a:pPr>
            <a:r>
              <a:rPr lang="en" sz="1500">
                <a:solidFill>
                  <a:srgbClr val="3C4043"/>
                </a:solidFill>
              </a:rPr>
              <a:t>District 5 has the highest concentration  number of smoke shops out of all the districts and boroughs. </a:t>
            </a:r>
            <a:endParaRPr sz="1500">
              <a:solidFill>
                <a:srgbClr val="3C4043"/>
              </a:solidFill>
            </a:endParaRPr>
          </a:p>
          <a:p>
            <a:pPr marL="457200" lvl="0" indent="-323850" algn="l" rtl="0">
              <a:lnSpc>
                <a:spcPct val="100000"/>
              </a:lnSpc>
              <a:spcBef>
                <a:spcPts val="0"/>
              </a:spcBef>
              <a:spcAft>
                <a:spcPts val="0"/>
              </a:spcAft>
              <a:buClr>
                <a:srgbClr val="3C4043"/>
              </a:buClr>
              <a:buSzPts val="1500"/>
              <a:buChar char="●"/>
            </a:pPr>
            <a:r>
              <a:rPr lang="en" sz="1500">
                <a:solidFill>
                  <a:srgbClr val="3C4043"/>
                </a:solidFill>
              </a:rPr>
              <a:t>With the highest concentration number of smoke shops, we conclude that competition is highly visible creating an environment inducing more smoke usage. </a:t>
            </a:r>
            <a:endParaRPr sz="1500">
              <a:solidFill>
                <a:srgbClr val="3C4043"/>
              </a:solidFill>
            </a:endParaRPr>
          </a:p>
          <a:p>
            <a:pPr marL="0" lvl="0" indent="0" algn="l" rtl="0">
              <a:spcBef>
                <a:spcPts val="1600"/>
              </a:spcBef>
              <a:spcAft>
                <a:spcPts val="1600"/>
              </a:spcAft>
              <a:buNone/>
            </a:pPr>
            <a:endParaRPr/>
          </a:p>
        </p:txBody>
      </p:sp>
      <p:pic>
        <p:nvPicPr>
          <p:cNvPr id="168" name="Google Shape;168;p30"/>
          <p:cNvPicPr preferRelativeResize="0"/>
          <p:nvPr/>
        </p:nvPicPr>
        <p:blipFill>
          <a:blip r:embed="rId3">
            <a:alphaModFix/>
          </a:blip>
          <a:stretch>
            <a:fillRect/>
          </a:stretch>
        </p:blipFill>
        <p:spPr>
          <a:xfrm>
            <a:off x="4697650" y="215800"/>
            <a:ext cx="3792425" cy="486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t>
            </a:r>
            <a:r>
              <a:rPr lang="en" sz="2400" i="1"/>
              <a:t>cont.</a:t>
            </a:r>
            <a:endParaRPr sz="2400" i="1"/>
          </a:p>
          <a:p>
            <a:pPr marL="0" lvl="0" indent="0" algn="l" rtl="0">
              <a:spcBef>
                <a:spcPts val="0"/>
              </a:spcBef>
              <a:spcAft>
                <a:spcPts val="0"/>
              </a:spcAft>
              <a:buNone/>
            </a:pPr>
            <a:endParaRPr/>
          </a:p>
        </p:txBody>
      </p:sp>
      <p:sp>
        <p:nvSpPr>
          <p:cNvPr id="174" name="Google Shape;174;p31"/>
          <p:cNvSpPr txBox="1">
            <a:spLocks noGrp="1"/>
          </p:cNvSpPr>
          <p:nvPr>
            <p:ph type="body" idx="1"/>
          </p:nvPr>
        </p:nvSpPr>
        <p:spPr>
          <a:xfrm>
            <a:off x="311700" y="1152475"/>
            <a:ext cx="4306500" cy="3990900"/>
          </a:xfrm>
          <a:prstGeom prst="rect">
            <a:avLst/>
          </a:prstGeom>
        </p:spPr>
        <p:txBody>
          <a:bodyPr spcFirstLastPara="1" wrap="square" lIns="91425" tIns="91425" rIns="91425" bIns="91425" anchor="t" anchorCtr="0">
            <a:noAutofit/>
          </a:bodyPr>
          <a:lstStyle/>
          <a:p>
            <a:pPr marL="914400" lvl="0" indent="-317500" algn="l" rtl="0">
              <a:lnSpc>
                <a:spcPct val="100000"/>
              </a:lnSpc>
              <a:spcBef>
                <a:spcPts val="0"/>
              </a:spcBef>
              <a:spcAft>
                <a:spcPts val="0"/>
              </a:spcAft>
              <a:buClr>
                <a:srgbClr val="3C4043"/>
              </a:buClr>
              <a:buSzPts val="1400"/>
              <a:buChar char="●"/>
            </a:pPr>
            <a:r>
              <a:rPr lang="en">
                <a:solidFill>
                  <a:srgbClr val="3C4043"/>
                </a:solidFill>
              </a:rPr>
              <a:t>District 11 of Queens Auburndale, Bayside, Douglaston, Hollis Hills, Little Neck, Oakland Gardens has 28 retailer tobacco shops.</a:t>
            </a:r>
            <a:endParaRPr>
              <a:solidFill>
                <a:srgbClr val="3C4043"/>
              </a:solidFill>
            </a:endParaRPr>
          </a:p>
          <a:p>
            <a:pPr marL="914400" lvl="0" indent="-317500" algn="l" rtl="0">
              <a:lnSpc>
                <a:spcPct val="100000"/>
              </a:lnSpc>
              <a:spcBef>
                <a:spcPts val="0"/>
              </a:spcBef>
              <a:spcAft>
                <a:spcPts val="0"/>
              </a:spcAft>
              <a:buClr>
                <a:srgbClr val="3C4043"/>
              </a:buClr>
              <a:buSzPts val="1400"/>
              <a:buChar char="●"/>
            </a:pPr>
            <a:r>
              <a:rPr lang="en">
                <a:solidFill>
                  <a:srgbClr val="3C4043"/>
                </a:solidFill>
              </a:rPr>
              <a:t>There are 54 active licenses but don't have a shop set up yet but will eventually set up a shop. </a:t>
            </a:r>
            <a:endParaRPr>
              <a:solidFill>
                <a:srgbClr val="3C4043"/>
              </a:solidFill>
            </a:endParaRPr>
          </a:p>
          <a:p>
            <a:pPr marL="914400" lvl="0" indent="-317500" algn="l" rtl="0">
              <a:lnSpc>
                <a:spcPct val="100000"/>
              </a:lnSpc>
              <a:spcBef>
                <a:spcPts val="0"/>
              </a:spcBef>
              <a:spcAft>
                <a:spcPts val="0"/>
              </a:spcAft>
              <a:buClr>
                <a:srgbClr val="3C4043"/>
              </a:buClr>
              <a:buSzPts val="1400"/>
              <a:buChar char="●"/>
            </a:pPr>
            <a:r>
              <a:rPr lang="en">
                <a:solidFill>
                  <a:srgbClr val="3C4043"/>
                </a:solidFill>
              </a:rPr>
              <a:t>Similarly, we analyzed that District 11 in Queens had the lowest concentration number of smoke shops.  </a:t>
            </a:r>
            <a:endParaRPr>
              <a:solidFill>
                <a:srgbClr val="3C4043"/>
              </a:solidFill>
            </a:endParaRPr>
          </a:p>
          <a:p>
            <a:pPr marL="914400" lvl="0" indent="-317500" algn="l" rtl="0">
              <a:lnSpc>
                <a:spcPct val="100000"/>
              </a:lnSpc>
              <a:spcBef>
                <a:spcPts val="0"/>
              </a:spcBef>
              <a:spcAft>
                <a:spcPts val="0"/>
              </a:spcAft>
              <a:buClr>
                <a:srgbClr val="3C4043"/>
              </a:buClr>
              <a:buSzPts val="1400"/>
              <a:buChar char="●"/>
            </a:pPr>
            <a:r>
              <a:rPr lang="en">
                <a:solidFill>
                  <a:srgbClr val="3C4043"/>
                </a:solidFill>
              </a:rPr>
              <a:t>With the lowest concentration number of smoke shops, we conclude that competition is low visible creating an environment inducing less smoke usage. </a:t>
            </a:r>
            <a:endParaRPr>
              <a:solidFill>
                <a:srgbClr val="3C4043"/>
              </a:solidFill>
            </a:endParaRPr>
          </a:p>
          <a:p>
            <a:pPr marL="914400" lvl="0" indent="0" algn="l" rtl="0">
              <a:lnSpc>
                <a:spcPct val="100000"/>
              </a:lnSpc>
              <a:spcBef>
                <a:spcPts val="1600"/>
              </a:spcBef>
              <a:spcAft>
                <a:spcPts val="1600"/>
              </a:spcAft>
              <a:buNone/>
            </a:pPr>
            <a:endParaRPr>
              <a:solidFill>
                <a:srgbClr val="3C4043"/>
              </a:solidFill>
            </a:endParaRPr>
          </a:p>
        </p:txBody>
      </p:sp>
      <p:pic>
        <p:nvPicPr>
          <p:cNvPr id="175" name="Google Shape;175;p31"/>
          <p:cNvPicPr preferRelativeResize="0"/>
          <p:nvPr/>
        </p:nvPicPr>
        <p:blipFill>
          <a:blip r:embed="rId3">
            <a:alphaModFix/>
          </a:blip>
          <a:stretch>
            <a:fillRect/>
          </a:stretch>
        </p:blipFill>
        <p:spPr>
          <a:xfrm>
            <a:off x="4981129" y="159800"/>
            <a:ext cx="3702433" cy="4983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Mining Process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With the help of CRISP-DM, we can easily implement a process of steps for data mining and analysis. </a:t>
            </a:r>
            <a:endParaRPr/>
          </a:p>
          <a:p>
            <a:pPr marL="457200" lvl="0" indent="-342900" algn="l" rtl="0">
              <a:spcBef>
                <a:spcPts val="0"/>
              </a:spcBef>
              <a:spcAft>
                <a:spcPts val="0"/>
              </a:spcAft>
              <a:buSzPts val="1800"/>
              <a:buChar char="●"/>
            </a:pPr>
            <a:r>
              <a:rPr lang="en"/>
              <a:t>CRISP-DM (Cross-Industry Standard Process for Data Mining) is a detailed model consisting of 6 steps which include:</a:t>
            </a:r>
            <a:endParaRPr/>
          </a:p>
          <a:p>
            <a:pPr marL="457200" lvl="0" indent="-342900" algn="l" rtl="0">
              <a:spcBef>
                <a:spcPts val="0"/>
              </a:spcBef>
              <a:spcAft>
                <a:spcPts val="0"/>
              </a:spcAft>
              <a:buSzPts val="1800"/>
              <a:buChar char="●"/>
            </a:pPr>
            <a:r>
              <a:rPr lang="en"/>
              <a:t>1. Business Understanding</a:t>
            </a:r>
            <a:endParaRPr/>
          </a:p>
          <a:p>
            <a:pPr marL="457200" lvl="0" indent="-342900" algn="l" rtl="0">
              <a:spcBef>
                <a:spcPts val="0"/>
              </a:spcBef>
              <a:spcAft>
                <a:spcPts val="0"/>
              </a:spcAft>
              <a:buSzPts val="1800"/>
              <a:buChar char="●"/>
            </a:pPr>
            <a:r>
              <a:rPr lang="en"/>
              <a:t>2. Data understanding</a:t>
            </a:r>
            <a:endParaRPr/>
          </a:p>
          <a:p>
            <a:pPr marL="457200" lvl="0" indent="-342900" algn="l" rtl="0">
              <a:spcBef>
                <a:spcPts val="0"/>
              </a:spcBef>
              <a:spcAft>
                <a:spcPts val="0"/>
              </a:spcAft>
              <a:buSzPts val="1800"/>
              <a:buChar char="●"/>
            </a:pPr>
            <a:r>
              <a:rPr lang="en"/>
              <a:t>3. Data Preparation</a:t>
            </a:r>
            <a:endParaRPr/>
          </a:p>
          <a:p>
            <a:pPr marL="457200" lvl="0" indent="-342900" algn="l" rtl="0">
              <a:spcBef>
                <a:spcPts val="0"/>
              </a:spcBef>
              <a:spcAft>
                <a:spcPts val="0"/>
              </a:spcAft>
              <a:buSzPts val="1800"/>
              <a:buChar char="●"/>
            </a:pPr>
            <a:r>
              <a:rPr lang="en"/>
              <a:t>4. Modeling</a:t>
            </a:r>
            <a:endParaRPr/>
          </a:p>
          <a:p>
            <a:pPr marL="457200" lvl="0" indent="-342900" algn="l" rtl="0">
              <a:spcBef>
                <a:spcPts val="0"/>
              </a:spcBef>
              <a:spcAft>
                <a:spcPts val="0"/>
              </a:spcAft>
              <a:buSzPts val="1800"/>
              <a:buChar char="●"/>
            </a:pPr>
            <a:r>
              <a:rPr lang="en"/>
              <a:t>5. Evaluation</a:t>
            </a:r>
            <a:endParaRPr/>
          </a:p>
          <a:p>
            <a:pPr marL="457200" lvl="0" indent="-342900" algn="l" rtl="0">
              <a:spcBef>
                <a:spcPts val="0"/>
              </a:spcBef>
              <a:spcAft>
                <a:spcPts val="0"/>
              </a:spcAft>
              <a:buSzPts val="1800"/>
              <a:buChar char="●"/>
            </a:pPr>
            <a:r>
              <a:rPr lang="en"/>
              <a:t>6. Deployment</a:t>
            </a:r>
            <a:endParaRPr/>
          </a:p>
        </p:txBody>
      </p:sp>
      <p:pic>
        <p:nvPicPr>
          <p:cNvPr id="67" name="Google Shape;67;p14"/>
          <p:cNvPicPr preferRelativeResize="0"/>
          <p:nvPr/>
        </p:nvPicPr>
        <p:blipFill>
          <a:blip r:embed="rId3">
            <a:alphaModFix/>
          </a:blip>
          <a:stretch>
            <a:fillRect/>
          </a:stretch>
        </p:blipFill>
        <p:spPr>
          <a:xfrm>
            <a:off x="5244175" y="2227350"/>
            <a:ext cx="3588125" cy="2826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cont.</a:t>
            </a:r>
            <a:endParaRPr/>
          </a:p>
        </p:txBody>
      </p:sp>
      <p:sp>
        <p:nvSpPr>
          <p:cNvPr id="181" name="Google Shape;181;p32"/>
          <p:cNvSpPr txBox="1">
            <a:spLocks noGrp="1"/>
          </p:cNvSpPr>
          <p:nvPr>
            <p:ph type="body" idx="1"/>
          </p:nvPr>
        </p:nvSpPr>
        <p:spPr>
          <a:xfrm>
            <a:off x="311700" y="1152475"/>
            <a:ext cx="4080300" cy="34164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Clr>
                <a:srgbClr val="3C4043"/>
              </a:buClr>
              <a:buSzPts val="1800"/>
              <a:buChar char="●"/>
            </a:pPr>
            <a:r>
              <a:rPr lang="en" sz="1400">
                <a:solidFill>
                  <a:srgbClr val="3C4043"/>
                </a:solidFill>
              </a:rPr>
              <a:t>These findings may reflect consumer demand.</a:t>
            </a:r>
            <a:endParaRPr sz="1400">
              <a:solidFill>
                <a:srgbClr val="3C4043"/>
              </a:solidFill>
            </a:endParaRPr>
          </a:p>
          <a:p>
            <a:pPr marL="914400" lvl="0" indent="-317500" algn="l" rtl="0">
              <a:lnSpc>
                <a:spcPct val="100000"/>
              </a:lnSpc>
              <a:spcBef>
                <a:spcPts val="0"/>
              </a:spcBef>
              <a:spcAft>
                <a:spcPts val="0"/>
              </a:spcAft>
              <a:buClr>
                <a:srgbClr val="3C4043"/>
              </a:buClr>
              <a:buSzPts val="1400"/>
              <a:buChar char="●"/>
            </a:pPr>
            <a:r>
              <a:rPr lang="en" sz="1400">
                <a:solidFill>
                  <a:srgbClr val="3C4043"/>
                </a:solidFill>
              </a:rPr>
              <a:t>We concluded that convenience and proximity play a factor in District 11 of Queens.</a:t>
            </a:r>
            <a:endParaRPr sz="1400">
              <a:solidFill>
                <a:srgbClr val="3C4043"/>
              </a:solidFill>
            </a:endParaRPr>
          </a:p>
          <a:p>
            <a:pPr marL="914400" lvl="0" indent="-317500" algn="l" rtl="0">
              <a:lnSpc>
                <a:spcPct val="100000"/>
              </a:lnSpc>
              <a:spcBef>
                <a:spcPts val="0"/>
              </a:spcBef>
              <a:spcAft>
                <a:spcPts val="0"/>
              </a:spcAft>
              <a:buClr>
                <a:srgbClr val="3C4043"/>
              </a:buClr>
              <a:buSzPts val="1400"/>
              <a:buChar char="●"/>
            </a:pPr>
            <a:r>
              <a:rPr lang="en" sz="1400">
                <a:solidFill>
                  <a:srgbClr val="3C4043"/>
                </a:solidFill>
              </a:rPr>
              <a:t>Queens District 11 is considered to be more rural in comparison to District 5 of Manhattan. </a:t>
            </a:r>
            <a:endParaRPr sz="1400">
              <a:solidFill>
                <a:srgbClr val="3C4043"/>
              </a:solidFill>
            </a:endParaRPr>
          </a:p>
          <a:p>
            <a:pPr marL="914400" lvl="0" indent="-317500" algn="l" rtl="0">
              <a:lnSpc>
                <a:spcPct val="100000"/>
              </a:lnSpc>
              <a:spcBef>
                <a:spcPts val="0"/>
              </a:spcBef>
              <a:spcAft>
                <a:spcPts val="0"/>
              </a:spcAft>
              <a:buClr>
                <a:srgbClr val="3C4043"/>
              </a:buClr>
              <a:buSzPts val="1400"/>
              <a:buChar char="●"/>
            </a:pPr>
            <a:r>
              <a:rPr lang="en" sz="1400">
                <a:solidFill>
                  <a:srgbClr val="3C4043"/>
                </a:solidFill>
              </a:rPr>
              <a:t>It would be more convenient to set up a store at walking distance for consumers.</a:t>
            </a:r>
            <a:endParaRPr sz="1400">
              <a:solidFill>
                <a:srgbClr val="3C4043"/>
              </a:solidFill>
            </a:endParaRPr>
          </a:p>
          <a:p>
            <a:pPr marL="914400" lvl="0" indent="0" algn="l" rtl="0">
              <a:lnSpc>
                <a:spcPct val="100000"/>
              </a:lnSpc>
              <a:spcBef>
                <a:spcPts val="1600"/>
              </a:spcBef>
              <a:spcAft>
                <a:spcPts val="1600"/>
              </a:spcAft>
              <a:buNone/>
            </a:pPr>
            <a:endParaRPr sz="1400">
              <a:solidFill>
                <a:srgbClr val="3C4043"/>
              </a:solidFill>
            </a:endParaRPr>
          </a:p>
        </p:txBody>
      </p:sp>
      <p:pic>
        <p:nvPicPr>
          <p:cNvPr id="182" name="Google Shape;182;p32"/>
          <p:cNvPicPr preferRelativeResize="0"/>
          <p:nvPr/>
        </p:nvPicPr>
        <p:blipFill>
          <a:blip r:embed="rId3">
            <a:alphaModFix/>
          </a:blip>
          <a:stretch>
            <a:fillRect/>
          </a:stretch>
        </p:blipFill>
        <p:spPr>
          <a:xfrm>
            <a:off x="4797950" y="644900"/>
            <a:ext cx="4131000" cy="402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a:t>
            </a:r>
            <a:endParaRPr/>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Based on the data we gathered using pivot tables to visualize the amount of smoke shop per district.</a:t>
            </a:r>
            <a:endParaRPr/>
          </a:p>
          <a:p>
            <a:pPr marL="457200" lvl="0" indent="-317500" algn="l" rtl="0">
              <a:spcBef>
                <a:spcPts val="0"/>
              </a:spcBef>
              <a:spcAft>
                <a:spcPts val="0"/>
              </a:spcAft>
              <a:buSzPts val="1400"/>
              <a:buChar char="●"/>
            </a:pPr>
            <a:r>
              <a:rPr lang="en"/>
              <a:t>We looked at how many district there are in each borough and by using a pivot table we can see how many smoke shops are in each district.</a:t>
            </a:r>
            <a:endParaRPr/>
          </a:p>
          <a:p>
            <a:pPr marL="457200" lvl="0" indent="-317500" algn="l" rtl="0">
              <a:spcBef>
                <a:spcPts val="0"/>
              </a:spcBef>
              <a:spcAft>
                <a:spcPts val="0"/>
              </a:spcAft>
              <a:buSzPts val="1400"/>
              <a:buChar char="●"/>
            </a:pPr>
            <a:r>
              <a:rPr lang="en"/>
              <a:t>We can use a supervised data mining technique. With regression to determine the best possible outcome for where Josh can set up shop.</a:t>
            </a:r>
            <a:endParaRPr/>
          </a:p>
          <a:p>
            <a:pPr marL="457200" lvl="0" indent="-317500" algn="l" rtl="0">
              <a:lnSpc>
                <a:spcPct val="100000"/>
              </a:lnSpc>
              <a:spcBef>
                <a:spcPts val="0"/>
              </a:spcBef>
              <a:spcAft>
                <a:spcPts val="0"/>
              </a:spcAft>
              <a:buClr>
                <a:srgbClr val="666666"/>
              </a:buClr>
              <a:buSzPts val="1400"/>
              <a:buChar char="●"/>
            </a:pPr>
            <a:r>
              <a:rPr lang="en">
                <a:solidFill>
                  <a:srgbClr val="666666"/>
                </a:solidFill>
              </a:rPr>
              <a:t>Clustering algorithms such as K-means clustering, are noted as a distance-based method that create clusters so that the intra-cluster variation is minimized. In each cluster for k-means, it is represented by a centroid which represents a mean of points assigned to the cluster.</a:t>
            </a:r>
            <a:r>
              <a:rPr lang="en" sz="1500">
                <a:solidFill>
                  <a:srgbClr val="666666"/>
                </a:solidFill>
              </a:rPr>
              <a:t> </a:t>
            </a:r>
            <a:endParaRPr>
              <a:solidFill>
                <a:srgbClr val="666666"/>
              </a:solidFill>
            </a:endParaRPr>
          </a:p>
          <a:p>
            <a:pPr marL="457200" lvl="0" indent="-317500" algn="l" rtl="0">
              <a:spcBef>
                <a:spcPts val="0"/>
              </a:spcBef>
              <a:spcAft>
                <a:spcPts val="0"/>
              </a:spcAft>
              <a:buSzPts val="1400"/>
              <a:buChar char="●"/>
            </a:pPr>
            <a:r>
              <a:rPr lang="en"/>
              <a:t>This should solve the business problem because the algorithm will indicate where the best possible outcome should be. It helps determine where the least amount of smokes shop will be.</a:t>
            </a:r>
            <a:endParaRPr/>
          </a:p>
          <a:p>
            <a:pPr marL="45720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a:t>
            </a:r>
            <a:r>
              <a:rPr lang="en" sz="2500" i="1"/>
              <a:t>cont.</a:t>
            </a:r>
            <a:endParaRPr sz="2500" i="1"/>
          </a:p>
        </p:txBody>
      </p:sp>
      <p:sp>
        <p:nvSpPr>
          <p:cNvPr id="194" name="Google Shape;194;p34"/>
          <p:cNvSpPr txBox="1">
            <a:spLocks noGrp="1"/>
          </p:cNvSpPr>
          <p:nvPr>
            <p:ph type="body" idx="1"/>
          </p:nvPr>
        </p:nvSpPr>
        <p:spPr>
          <a:xfrm>
            <a:off x="311700" y="1133750"/>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Pros:</a:t>
            </a:r>
            <a:endParaRPr sz="1200"/>
          </a:p>
          <a:p>
            <a:pPr marL="914400" lvl="1" indent="-304800" algn="l" rtl="0">
              <a:spcBef>
                <a:spcPts val="0"/>
              </a:spcBef>
              <a:spcAft>
                <a:spcPts val="0"/>
              </a:spcAft>
              <a:buSzPts val="1200"/>
              <a:buChar char="○"/>
            </a:pPr>
            <a:r>
              <a:rPr lang="en"/>
              <a:t>Regression attempts to estimate the numerical value of the smoke shops per district and cross reference that with the maps of each district to determine the density of the district. (</a:t>
            </a:r>
            <a:r>
              <a:rPr lang="en" u="sng">
                <a:solidFill>
                  <a:schemeClr val="accent5"/>
                </a:solidFill>
                <a:hlinkClick r:id="rId3"/>
              </a:rPr>
              <a:t>NYC Community District Profiles</a:t>
            </a:r>
            <a:r>
              <a:rPr lang="en"/>
              <a:t>)</a:t>
            </a:r>
            <a:endParaRPr/>
          </a:p>
          <a:p>
            <a:pPr marL="914400" lvl="1" indent="-304800" algn="l" rtl="0">
              <a:spcBef>
                <a:spcPts val="0"/>
              </a:spcBef>
              <a:spcAft>
                <a:spcPts val="0"/>
              </a:spcAft>
              <a:buSzPts val="1200"/>
              <a:buChar char="○"/>
            </a:pPr>
            <a:r>
              <a:rPr lang="en"/>
              <a:t>The algorithm has data inputs and specific targets and will use the data to predict the outcome.</a:t>
            </a:r>
            <a:endParaRPr/>
          </a:p>
          <a:p>
            <a:pPr marL="914400" lvl="1" indent="-304800" algn="l" rtl="0">
              <a:spcBef>
                <a:spcPts val="0"/>
              </a:spcBef>
              <a:spcAft>
                <a:spcPts val="0"/>
              </a:spcAft>
              <a:buSzPts val="1200"/>
              <a:buChar char="○"/>
            </a:pPr>
            <a:r>
              <a:rPr lang="en"/>
              <a:t>Use Link Prediction to predict the connections between data items such as the smoke shops in the district with the borough.</a:t>
            </a:r>
            <a:endParaRPr/>
          </a:p>
          <a:p>
            <a:pPr marL="914400" lvl="1" indent="-304800" algn="l" rtl="0">
              <a:spcBef>
                <a:spcPts val="0"/>
              </a:spcBef>
              <a:spcAft>
                <a:spcPts val="0"/>
              </a:spcAft>
              <a:buSzPts val="1200"/>
              <a:buChar char="○"/>
            </a:pPr>
            <a:r>
              <a:rPr lang="en"/>
              <a:t>Linear regression will optimize the model to fit the data.</a:t>
            </a:r>
            <a:endParaRPr/>
          </a:p>
          <a:p>
            <a:pPr marL="457200" lvl="0" indent="-304800" algn="l" rtl="0">
              <a:spcBef>
                <a:spcPts val="0"/>
              </a:spcBef>
              <a:spcAft>
                <a:spcPts val="0"/>
              </a:spcAft>
              <a:buSzPts val="1200"/>
              <a:buChar char="●"/>
            </a:pPr>
            <a:r>
              <a:rPr lang="en" sz="1200"/>
              <a:t>Cons:</a:t>
            </a:r>
            <a:endParaRPr sz="1200"/>
          </a:p>
          <a:p>
            <a:pPr marL="914400" lvl="1" indent="-304800" algn="l" rtl="0">
              <a:spcBef>
                <a:spcPts val="0"/>
              </a:spcBef>
              <a:spcAft>
                <a:spcPts val="0"/>
              </a:spcAft>
              <a:buSzPts val="1200"/>
              <a:buChar char="○"/>
            </a:pPr>
            <a:r>
              <a:rPr lang="en"/>
              <a:t>An unsupervised data mining technique can use profiling as a data mining task to profile the district to see which one has the most and least smokers. (</a:t>
            </a:r>
            <a:r>
              <a:rPr lang="en" u="sng">
                <a:solidFill>
                  <a:schemeClr val="accent5"/>
                </a:solidFill>
                <a:hlinkClick r:id="rId3"/>
              </a:rPr>
              <a:t>NYC Community District Profiles</a:t>
            </a:r>
            <a:r>
              <a:rPr lang="en"/>
              <a:t>)</a:t>
            </a:r>
            <a:endParaRPr/>
          </a:p>
          <a:p>
            <a:pPr marL="914400" lvl="1" indent="-304800" algn="l" rtl="0">
              <a:spcBef>
                <a:spcPts val="0"/>
              </a:spcBef>
              <a:spcAft>
                <a:spcPts val="0"/>
              </a:spcAft>
              <a:buSzPts val="1200"/>
              <a:buChar char="○"/>
            </a:pPr>
            <a:r>
              <a:rPr lang="en"/>
              <a:t>Clustering can cluster all of the smoke shops in each district to a centroid which is the district. Then cluster the district to a centroid which is the borough to determine which borough has the least densely populated borough and district by smoke shops. </a:t>
            </a:r>
            <a:endParaRPr/>
          </a:p>
          <a:p>
            <a:pPr marL="914400" lvl="1" indent="-304800" algn="l" rtl="0">
              <a:spcBef>
                <a:spcPts val="0"/>
              </a:spcBef>
              <a:spcAft>
                <a:spcPts val="0"/>
              </a:spcAft>
              <a:buSzPts val="1200"/>
              <a:buChar char="○"/>
            </a:pPr>
            <a:r>
              <a:rPr lang="en"/>
              <a:t>With clustering it will give the k-means of the value which is the density of the district/borough.</a:t>
            </a:r>
            <a:endParaRPr/>
          </a:p>
          <a:p>
            <a:pPr marL="914400" lvl="1" indent="-304800" algn="l" rtl="0">
              <a:spcBef>
                <a:spcPts val="0"/>
              </a:spcBef>
              <a:spcAft>
                <a:spcPts val="0"/>
              </a:spcAft>
              <a:buSzPts val="1200"/>
              <a:buChar char="○"/>
            </a:pPr>
            <a:r>
              <a:rPr lang="en"/>
              <a:t>Co-occurence the amount of smoke shops with the amount of smokers in the district/borough.</a:t>
            </a:r>
            <a:endParaRPr/>
          </a:p>
          <a:p>
            <a:pPr marL="457200" lvl="0" indent="0" algn="l" rtl="0">
              <a:spcBef>
                <a:spcPts val="1600"/>
              </a:spcBef>
              <a:spcAft>
                <a:spcPts val="160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a:t>
            </a:r>
            <a:endParaRPr/>
          </a:p>
        </p:txBody>
      </p:sp>
      <p:sp>
        <p:nvSpPr>
          <p:cNvPr id="200" name="Google Shape;200;p3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chemeClr val="accent2"/>
              </a:buClr>
              <a:buSzPts val="1700"/>
              <a:buChar char="●"/>
            </a:pPr>
            <a:r>
              <a:rPr lang="en" sz="1700">
                <a:solidFill>
                  <a:schemeClr val="accent2"/>
                </a:solidFill>
              </a:rPr>
              <a:t>We used linear regression to estimate or predict whether Josh will be more susceptible in opening his smoke shop business in a district where there is more or less of a presence in smoke shop businesses. </a:t>
            </a:r>
            <a:endParaRPr sz="1700">
              <a:solidFill>
                <a:schemeClr val="accent2"/>
              </a:solidFill>
            </a:endParaRPr>
          </a:p>
          <a:p>
            <a:pPr marL="457200" lvl="0" indent="-336550" algn="l" rtl="0">
              <a:lnSpc>
                <a:spcPct val="100000"/>
              </a:lnSpc>
              <a:spcBef>
                <a:spcPts val="0"/>
              </a:spcBef>
              <a:spcAft>
                <a:spcPts val="0"/>
              </a:spcAft>
              <a:buClr>
                <a:schemeClr val="accent2"/>
              </a:buClr>
              <a:buSzPts val="1700"/>
              <a:buChar char="●"/>
            </a:pPr>
            <a:r>
              <a:rPr lang="en" sz="1700">
                <a:solidFill>
                  <a:schemeClr val="accent2"/>
                </a:solidFill>
              </a:rPr>
              <a:t>Similarly, classification technique can also be used to predict which borough and district in a given data to determine the most efficient location for a smoke shop.  </a:t>
            </a:r>
            <a:endParaRPr sz="1700">
              <a:solidFill>
                <a:schemeClr val="accent2"/>
              </a:solidFill>
            </a:endParaRPr>
          </a:p>
          <a:p>
            <a:pPr marL="457200" lvl="0" indent="-336550" algn="l" rtl="0">
              <a:lnSpc>
                <a:spcPct val="100000"/>
              </a:lnSpc>
              <a:spcBef>
                <a:spcPts val="0"/>
              </a:spcBef>
              <a:spcAft>
                <a:spcPts val="0"/>
              </a:spcAft>
              <a:buClr>
                <a:schemeClr val="accent2"/>
              </a:buClr>
              <a:buSzPts val="1700"/>
              <a:buChar char="●"/>
            </a:pPr>
            <a:r>
              <a:rPr lang="en" sz="1700">
                <a:solidFill>
                  <a:schemeClr val="accent2"/>
                </a:solidFill>
              </a:rPr>
              <a:t>Linear regression algorithm is mostly likely going to be the supervised data mining task because of the the algorithm will optimize to fit the model to the data.</a:t>
            </a:r>
            <a:endParaRPr sz="1700">
              <a:solidFill>
                <a:schemeClr val="accent2"/>
              </a:solidFill>
            </a:endParaRPr>
          </a:p>
          <a:p>
            <a:pPr marL="457200" lvl="0" indent="-336550" algn="l" rtl="0">
              <a:lnSpc>
                <a:spcPct val="100000"/>
              </a:lnSpc>
              <a:spcBef>
                <a:spcPts val="0"/>
              </a:spcBef>
              <a:spcAft>
                <a:spcPts val="0"/>
              </a:spcAft>
              <a:buClr>
                <a:schemeClr val="accent2"/>
              </a:buClr>
              <a:buSzPts val="1700"/>
              <a:buChar char="●"/>
            </a:pPr>
            <a:r>
              <a:rPr lang="en" sz="1700">
                <a:solidFill>
                  <a:schemeClr val="accent2"/>
                </a:solidFill>
              </a:rPr>
              <a:t>The regression analysis results can also indicate that districts with a high number of distribution in active tobacco retail dealer licenses may have a correlation to the number of active smokers for each district. </a:t>
            </a:r>
            <a:endParaRPr sz="1700">
              <a:solidFill>
                <a:schemeClr val="accent2"/>
              </a:solidFill>
            </a:endParaRPr>
          </a:p>
          <a:p>
            <a:pPr marL="457200" lvl="0" indent="-336550" algn="l" rtl="0">
              <a:lnSpc>
                <a:spcPct val="100000"/>
              </a:lnSpc>
              <a:spcBef>
                <a:spcPts val="0"/>
              </a:spcBef>
              <a:spcAft>
                <a:spcPts val="0"/>
              </a:spcAft>
              <a:buClr>
                <a:schemeClr val="accent2"/>
              </a:buClr>
              <a:buSzPts val="1700"/>
              <a:buChar char="●"/>
            </a:pPr>
            <a:r>
              <a:rPr lang="en" sz="1700">
                <a:solidFill>
                  <a:schemeClr val="accent2"/>
                </a:solidFill>
              </a:rPr>
              <a:t>Our goal for this study is to determine whether the distribution of tobacco licenses and the amount of active retail tobacco dealer will denote where the more profitable district will be in terms of how many active tobacco retailers are in each district?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a:t>
            </a:r>
            <a:endParaRPr/>
          </a:p>
        </p:txBody>
      </p:sp>
      <p:sp>
        <p:nvSpPr>
          <p:cNvPr id="206" name="Google Shape;20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results will indicate which borough then district has the least density of smoke shops.</a:t>
            </a:r>
            <a:endParaRPr/>
          </a:p>
          <a:p>
            <a:pPr marL="457200" lvl="0" indent="-317500" algn="l" rtl="0">
              <a:spcBef>
                <a:spcPts val="0"/>
              </a:spcBef>
              <a:spcAft>
                <a:spcPts val="0"/>
              </a:spcAft>
              <a:buSzPts val="1400"/>
              <a:buChar char="●"/>
            </a:pPr>
            <a:r>
              <a:rPr lang="en"/>
              <a:t>Josh will then use that results to help make his decision on where he should set up his smoke shop.</a:t>
            </a:r>
            <a:endParaRPr/>
          </a:p>
          <a:p>
            <a:pPr marL="457200" lvl="0" indent="-317500" algn="l" rtl="0">
              <a:spcBef>
                <a:spcPts val="0"/>
              </a:spcBef>
              <a:spcAft>
                <a:spcPts val="0"/>
              </a:spcAft>
              <a:buSzPts val="1400"/>
              <a:buChar char="●"/>
            </a:pPr>
            <a:r>
              <a:rPr lang="en"/>
              <a:t>There is no cyber ethical issues. No data is being mined from individuals or businesses regarding personal or important information. </a:t>
            </a:r>
            <a:endParaRPr/>
          </a:p>
          <a:p>
            <a:pPr marL="457200" lvl="0" indent="-317500" algn="l" rtl="0">
              <a:spcBef>
                <a:spcPts val="0"/>
              </a:spcBef>
              <a:spcAft>
                <a:spcPts val="0"/>
              </a:spcAft>
              <a:buSzPts val="1400"/>
              <a:buChar char="●"/>
            </a:pPr>
            <a:r>
              <a:rPr lang="en"/>
              <a:t>Aside from cyber moral issues. There are health issues. This data is useful in terms of limiting the amount of tobacco retailers products throughout NYC districts. NYC is implementing strategies to reduce where and by whom tobacco products are sold.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12" name="Google Shape;21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100" u="sng">
                <a:solidFill>
                  <a:schemeClr val="hlink"/>
                </a:solidFill>
                <a:latin typeface="Arial"/>
                <a:ea typeface="Arial"/>
                <a:cs typeface="Arial"/>
                <a:sym typeface="Arial"/>
                <a:hlinkClick r:id="rId3"/>
              </a:rPr>
              <a:t>https://communityprofiles.planning.nyc.gov/</a:t>
            </a:r>
            <a:endParaRPr/>
          </a:p>
          <a:p>
            <a:pPr marL="457200" lvl="0" indent="-342900" algn="l" rtl="0">
              <a:spcBef>
                <a:spcPts val="0"/>
              </a:spcBef>
              <a:spcAft>
                <a:spcPts val="0"/>
              </a:spcAft>
              <a:buSzPts val="1800"/>
              <a:buChar char="●"/>
            </a:pPr>
            <a:r>
              <a:rPr lang="en" sz="1100" u="sng">
                <a:solidFill>
                  <a:schemeClr val="hlink"/>
                </a:solidFill>
                <a:latin typeface="Arial"/>
                <a:ea typeface="Arial"/>
                <a:cs typeface="Arial"/>
                <a:sym typeface="Arial"/>
                <a:hlinkClick r:id="rId4"/>
              </a:rPr>
              <a:t>https://researchguides.journalism.cuny.edu/NYCResearch</a:t>
            </a:r>
            <a:endParaRPr/>
          </a:p>
          <a:p>
            <a:pPr marL="457200" lvl="0" indent="-342900" algn="l" rtl="0">
              <a:spcBef>
                <a:spcPts val="0"/>
              </a:spcBef>
              <a:spcAft>
                <a:spcPts val="0"/>
              </a:spcAft>
              <a:buSzPts val="1800"/>
              <a:buChar char="●"/>
            </a:pPr>
            <a:r>
              <a:rPr lang="en" sz="1100" u="sng">
                <a:solidFill>
                  <a:schemeClr val="hlink"/>
                </a:solidFill>
                <a:latin typeface="Arial"/>
                <a:ea typeface="Arial"/>
                <a:cs typeface="Arial"/>
                <a:sym typeface="Arial"/>
                <a:hlinkClick r:id="rId5"/>
              </a:rPr>
              <a:t>https://data.cityofnewyork.us/Business/Tobacco-Retail-Dealer-and-Electronic-Cigarette-Ret/ymyu-3dbp/data</a:t>
            </a:r>
            <a:endParaRPr/>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Josh is a prospective business owner and wants to open shop. He is uncertain that opening up a shop in a district where there is a high volume of tobacco retailers will have more competition and become less profitable. Should Josh decide to open a shop in a district where there is less volume of smoke shops?</a:t>
            </a:r>
            <a:endParaRPr/>
          </a:p>
          <a:p>
            <a:pPr marL="0" lvl="0" indent="0" algn="l" rtl="0">
              <a:spcBef>
                <a:spcPts val="1600"/>
              </a:spcBef>
              <a:spcAft>
                <a:spcPts val="0"/>
              </a:spcAft>
              <a:buNone/>
            </a:pPr>
            <a:endParaRPr/>
          </a:p>
          <a:p>
            <a:pPr marL="0" lvl="0" indent="457200" algn="l" rtl="0">
              <a:spcBef>
                <a:spcPts val="1600"/>
              </a:spcBef>
              <a:spcAft>
                <a:spcPts val="1600"/>
              </a:spcAft>
              <a:buNone/>
            </a:pPr>
            <a:r>
              <a:rPr lang="en"/>
              <a:t>Solution: Josh will rely on a dataset to see which area has the less amount of smoke shops so he has less competition.  </a:t>
            </a:r>
            <a:endParaRPr/>
          </a:p>
        </p:txBody>
      </p:sp>
      <p:sp>
        <p:nvSpPr>
          <p:cNvPr id="74" name="Google Shape;74;p15"/>
          <p:cNvSpPr/>
          <p:nvPr/>
        </p:nvSpPr>
        <p:spPr>
          <a:xfrm>
            <a:off x="517125" y="1298600"/>
            <a:ext cx="293700" cy="188100"/>
          </a:xfrm>
          <a:prstGeom prst="rightArrow">
            <a:avLst>
              <a:gd name="adj1" fmla="val 50000"/>
              <a:gd name="adj2" fmla="val 50000"/>
            </a:avLst>
          </a:prstGeom>
          <a:solidFill>
            <a:srgbClr val="42424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4043"/>
              </a:solidFill>
            </a:endParaRPr>
          </a:p>
        </p:txBody>
      </p:sp>
      <p:sp>
        <p:nvSpPr>
          <p:cNvPr id="75" name="Google Shape;75;p15"/>
          <p:cNvSpPr/>
          <p:nvPr/>
        </p:nvSpPr>
        <p:spPr>
          <a:xfrm>
            <a:off x="517125" y="3232500"/>
            <a:ext cx="293700" cy="188100"/>
          </a:xfrm>
          <a:prstGeom prst="rightArrow">
            <a:avLst>
              <a:gd name="adj1" fmla="val 50000"/>
              <a:gd name="adj2" fmla="val 50000"/>
            </a:avLst>
          </a:prstGeom>
          <a:solidFill>
            <a:srgbClr val="42424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Understanding </a:t>
            </a:r>
            <a:endParaRPr/>
          </a:p>
        </p:txBody>
      </p:sp>
      <p:sp>
        <p:nvSpPr>
          <p:cNvPr id="81" name="Google Shape;81;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424242"/>
              </a:buClr>
              <a:buSzPts val="1700"/>
              <a:buChar char="●"/>
            </a:pPr>
            <a:r>
              <a:rPr lang="en" sz="1700">
                <a:solidFill>
                  <a:srgbClr val="424242"/>
                </a:solidFill>
              </a:rPr>
              <a:t>We need a dataset to understand the objectives for the project and understand the intended goals. From there, we can determine what the problem is going to be.</a:t>
            </a:r>
            <a:endParaRPr sz="1700">
              <a:solidFill>
                <a:srgbClr val="424242"/>
              </a:solidFill>
            </a:endParaRPr>
          </a:p>
          <a:p>
            <a:pPr marL="457200" lvl="0" indent="-336550" algn="l" rtl="0">
              <a:spcBef>
                <a:spcPts val="0"/>
              </a:spcBef>
              <a:spcAft>
                <a:spcPts val="0"/>
              </a:spcAft>
              <a:buClr>
                <a:srgbClr val="424242"/>
              </a:buClr>
              <a:buSzPts val="1700"/>
              <a:buChar char="●"/>
            </a:pPr>
            <a:r>
              <a:rPr lang="en" sz="1700">
                <a:solidFill>
                  <a:srgbClr val="424242"/>
                </a:solidFill>
              </a:rPr>
              <a:t>How will data mining answer the business problem?</a:t>
            </a:r>
            <a:endParaRPr sz="1700">
              <a:solidFill>
                <a:srgbClr val="424242"/>
              </a:solidFill>
            </a:endParaRPr>
          </a:p>
          <a:p>
            <a:pPr marL="914400" lvl="1" indent="-336550" algn="l" rtl="0">
              <a:spcBef>
                <a:spcPts val="0"/>
              </a:spcBef>
              <a:spcAft>
                <a:spcPts val="0"/>
              </a:spcAft>
              <a:buClr>
                <a:srgbClr val="424242"/>
              </a:buClr>
              <a:buSzPts val="1700"/>
              <a:buChar char="○"/>
            </a:pPr>
            <a:r>
              <a:rPr lang="en" sz="1700">
                <a:solidFill>
                  <a:srgbClr val="424242"/>
                </a:solidFill>
              </a:rPr>
              <a:t>Data mining solution will give us a better perspective of how to approach a business problem using a data set.</a:t>
            </a:r>
            <a:endParaRPr sz="1700">
              <a:solidFill>
                <a:srgbClr val="424242"/>
              </a:solidFill>
            </a:endParaRPr>
          </a:p>
          <a:p>
            <a:pPr marL="457200" lvl="0" indent="-336550" algn="l" rtl="0">
              <a:spcBef>
                <a:spcPts val="0"/>
              </a:spcBef>
              <a:spcAft>
                <a:spcPts val="0"/>
              </a:spcAft>
              <a:buClr>
                <a:srgbClr val="424242"/>
              </a:buClr>
              <a:buSzPts val="1700"/>
              <a:buChar char="●"/>
            </a:pPr>
            <a:r>
              <a:rPr lang="en" sz="1700">
                <a:solidFill>
                  <a:srgbClr val="424242"/>
                </a:solidFill>
              </a:rPr>
              <a:t>The purpose of this project is to provide an overview/insight of a tobacco licensing system that includes the quantity, location and type of tobacco product while complying to government regulation.</a:t>
            </a:r>
            <a:endParaRPr sz="1700">
              <a:solidFill>
                <a:srgbClr val="424242"/>
              </a:solidFill>
            </a:endParaRPr>
          </a:p>
          <a:p>
            <a:pPr marL="457200" lvl="0" indent="-336550" algn="l" rtl="0">
              <a:spcBef>
                <a:spcPts val="0"/>
              </a:spcBef>
              <a:spcAft>
                <a:spcPts val="0"/>
              </a:spcAft>
              <a:buClr>
                <a:srgbClr val="424242"/>
              </a:buClr>
              <a:buSzPts val="1700"/>
              <a:buChar char="●"/>
            </a:pPr>
            <a:r>
              <a:rPr lang="en" sz="1700">
                <a:solidFill>
                  <a:srgbClr val="424242"/>
                </a:solidFill>
              </a:rPr>
              <a:t>We want to dissect whether or not it will be beneficial to open a smoke shop in a district with a higher concentration of tobacco retail shops vs. a lower concentration of tobacco retail shops.</a:t>
            </a:r>
            <a:endParaRPr sz="1700">
              <a:solidFill>
                <a:srgbClr val="424242"/>
              </a:solidFill>
            </a:endParaRPr>
          </a:p>
          <a:p>
            <a:pPr marL="457200" lvl="0" indent="0" algn="l" rtl="0">
              <a:spcBef>
                <a:spcPts val="1600"/>
              </a:spcBef>
              <a:spcAft>
                <a:spcPts val="1600"/>
              </a:spcAft>
              <a:buNone/>
            </a:pP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Understanding cont.</a:t>
            </a:r>
            <a:endParaRPr/>
          </a:p>
        </p:txBody>
      </p:sp>
      <p:sp>
        <p:nvSpPr>
          <p:cNvPr id="87" name="Google Shape;87;p1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24242"/>
              </a:buClr>
              <a:buSzPts val="1800"/>
              <a:buChar char="●"/>
            </a:pPr>
            <a:r>
              <a:rPr lang="en">
                <a:solidFill>
                  <a:srgbClr val="424242"/>
                </a:solidFill>
              </a:rPr>
              <a:t>We will utilize data from NYC open data from 2020 in order to construct Machine Learning Models (Supervised data mining). The models will denote which district will best predict where Josh can open his smoke shop. </a:t>
            </a:r>
            <a:endParaRPr>
              <a:solidFill>
                <a:srgbClr val="424242"/>
              </a:solidFill>
            </a:endParaRPr>
          </a:p>
          <a:p>
            <a:pPr marL="457200" lvl="0" indent="-342900" algn="l" rtl="0">
              <a:lnSpc>
                <a:spcPct val="100000"/>
              </a:lnSpc>
              <a:spcBef>
                <a:spcPts val="0"/>
              </a:spcBef>
              <a:spcAft>
                <a:spcPts val="0"/>
              </a:spcAft>
              <a:buClr>
                <a:srgbClr val="424242"/>
              </a:buClr>
              <a:buSzPts val="1800"/>
              <a:buChar char="●"/>
            </a:pPr>
            <a:r>
              <a:rPr lang="en">
                <a:solidFill>
                  <a:srgbClr val="424242"/>
                </a:solidFill>
              </a:rPr>
              <a:t>How (precisely) will a data mining solution address the business problem?</a:t>
            </a:r>
            <a:r>
              <a:rPr lang="en" b="1">
                <a:solidFill>
                  <a:srgbClr val="424242"/>
                </a:solidFill>
              </a:rPr>
              <a:t> </a:t>
            </a:r>
            <a:endParaRPr b="1">
              <a:solidFill>
                <a:srgbClr val="424242"/>
              </a:solidFill>
            </a:endParaRPr>
          </a:p>
          <a:p>
            <a:pPr marL="914400" lvl="1" indent="-317500" algn="l" rtl="0">
              <a:lnSpc>
                <a:spcPct val="100000"/>
              </a:lnSpc>
              <a:spcBef>
                <a:spcPts val="0"/>
              </a:spcBef>
              <a:spcAft>
                <a:spcPts val="0"/>
              </a:spcAft>
              <a:buClr>
                <a:srgbClr val="424242"/>
              </a:buClr>
              <a:buSzPts val="1400"/>
              <a:buChar char="○"/>
            </a:pPr>
            <a:r>
              <a:rPr lang="en">
                <a:solidFill>
                  <a:srgbClr val="424242"/>
                </a:solidFill>
              </a:rPr>
              <a:t>Among the districts, where is it likely that Josh will open up his smoke shop?</a:t>
            </a:r>
            <a:endParaRPr>
              <a:solidFill>
                <a:srgbClr val="424242"/>
              </a:solidFill>
            </a:endParaRPr>
          </a:p>
          <a:p>
            <a:pPr marL="914400" lvl="1" indent="-317500" algn="l" rtl="0">
              <a:lnSpc>
                <a:spcPct val="100000"/>
              </a:lnSpc>
              <a:spcBef>
                <a:spcPts val="0"/>
              </a:spcBef>
              <a:spcAft>
                <a:spcPts val="0"/>
              </a:spcAft>
              <a:buClr>
                <a:srgbClr val="424242"/>
              </a:buClr>
              <a:buSzPts val="1400"/>
              <a:buChar char="○"/>
            </a:pPr>
            <a:r>
              <a:rPr lang="en">
                <a:solidFill>
                  <a:srgbClr val="424242"/>
                </a:solidFill>
              </a:rPr>
              <a:t>Will using regression to estimate or predict whether Josh will be more susceptible in opening his smoke shop business in a district where there is more or less of a presence in smoke shop businesses? </a:t>
            </a:r>
            <a:endParaRPr sz="1500">
              <a:solidFill>
                <a:srgbClr val="424242"/>
              </a:solidFill>
              <a:latin typeface="Roboto"/>
              <a:ea typeface="Roboto"/>
              <a:cs typeface="Roboto"/>
              <a:sym typeface="Roboto"/>
            </a:endParaRPr>
          </a:p>
          <a:p>
            <a:pPr marL="457200" lvl="0" indent="-342900" algn="l" rtl="0">
              <a:lnSpc>
                <a:spcPct val="100000"/>
              </a:lnSpc>
              <a:spcBef>
                <a:spcPts val="0"/>
              </a:spcBef>
              <a:spcAft>
                <a:spcPts val="0"/>
              </a:spcAft>
              <a:buClr>
                <a:srgbClr val="424242"/>
              </a:buClr>
              <a:buSzPts val="1800"/>
              <a:buChar char="●"/>
            </a:pPr>
            <a:r>
              <a:rPr lang="en">
                <a:solidFill>
                  <a:srgbClr val="424242"/>
                </a:solidFill>
              </a:rPr>
              <a:t>Similarly, we believe that by implementing clustering methods might help denote concentrations of tobacco localities and can help Josh to make a suitable choice on where to put his smoke shop.  </a:t>
            </a:r>
            <a:endParaRPr>
              <a:solidFill>
                <a:srgbClr val="424242"/>
              </a:solidFill>
            </a:endParaRPr>
          </a:p>
          <a:p>
            <a:pPr marL="457200" lvl="0" indent="0" algn="l" rtl="0">
              <a:lnSpc>
                <a:spcPct val="100000"/>
              </a:lnSpc>
              <a:spcBef>
                <a:spcPts val="1600"/>
              </a:spcBef>
              <a:spcAft>
                <a:spcPts val="1600"/>
              </a:spcAft>
              <a:buNone/>
            </a:pP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24242"/>
              </a:buClr>
              <a:buSzPts val="1800"/>
              <a:buChar char="●"/>
            </a:pPr>
            <a:r>
              <a:rPr lang="en">
                <a:solidFill>
                  <a:srgbClr val="424242"/>
                </a:solidFill>
              </a:rPr>
              <a:t>We found a reliable data from </a:t>
            </a:r>
            <a:r>
              <a:rPr lang="en" i="1">
                <a:solidFill>
                  <a:srgbClr val="424242"/>
                </a:solidFill>
              </a:rPr>
              <a:t>NYC Open Data 2020. </a:t>
            </a:r>
            <a:r>
              <a:rPr lang="en" sz="1400">
                <a:solidFill>
                  <a:srgbClr val="424242"/>
                </a:solidFill>
              </a:rPr>
              <a:t>(</a:t>
            </a:r>
            <a:r>
              <a:rPr lang="en" sz="1400" u="sng">
                <a:solidFill>
                  <a:schemeClr val="accent5"/>
                </a:solidFill>
                <a:hlinkClick r:id="rId3"/>
              </a:rPr>
              <a:t>NYCOpenData</a:t>
            </a:r>
            <a:r>
              <a:rPr lang="en" sz="1400">
                <a:solidFill>
                  <a:srgbClr val="424242"/>
                </a:solidFill>
              </a:rPr>
              <a:t>) </a:t>
            </a:r>
            <a:endParaRPr sz="1400">
              <a:solidFill>
                <a:srgbClr val="424242"/>
              </a:solidFill>
            </a:endParaRPr>
          </a:p>
          <a:p>
            <a:pPr marL="457200" lvl="0" indent="-342900" algn="l" rtl="0">
              <a:spcBef>
                <a:spcPts val="0"/>
              </a:spcBef>
              <a:spcAft>
                <a:spcPts val="0"/>
              </a:spcAft>
              <a:buClr>
                <a:srgbClr val="424242"/>
              </a:buClr>
              <a:buSzPts val="1800"/>
              <a:buChar char="●"/>
            </a:pPr>
            <a:r>
              <a:rPr lang="en">
                <a:solidFill>
                  <a:srgbClr val="424242"/>
                </a:solidFill>
              </a:rPr>
              <a:t>We will use the data aggregated from the NYC Open Data to find a solution on the business problem and see if data mining will help prove the answer to the solution. </a:t>
            </a:r>
            <a:endParaRPr>
              <a:solidFill>
                <a:srgbClr val="424242"/>
              </a:solidFill>
            </a:endParaRPr>
          </a:p>
          <a:p>
            <a:pPr marL="457200" lvl="0" indent="-342900" algn="l" rtl="0">
              <a:spcBef>
                <a:spcPts val="0"/>
              </a:spcBef>
              <a:spcAft>
                <a:spcPts val="0"/>
              </a:spcAft>
              <a:buClr>
                <a:srgbClr val="424242"/>
              </a:buClr>
              <a:buSzPts val="1800"/>
              <a:buChar char="●"/>
            </a:pPr>
            <a:r>
              <a:rPr lang="en">
                <a:solidFill>
                  <a:srgbClr val="424242"/>
                </a:solidFill>
              </a:rPr>
              <a:t>Similarly, we can use this community district map to locate each tobacco licensed retail shop. </a:t>
            </a:r>
            <a:r>
              <a:rPr lang="en" sz="1400">
                <a:solidFill>
                  <a:srgbClr val="424242"/>
                </a:solidFill>
              </a:rPr>
              <a:t>(</a:t>
            </a:r>
            <a:r>
              <a:rPr lang="en" sz="1400" u="sng">
                <a:solidFill>
                  <a:schemeClr val="accent5"/>
                </a:solidFill>
                <a:hlinkClick r:id="rId4"/>
              </a:rPr>
              <a:t>Craig Newark Graduate School of Journalism</a:t>
            </a:r>
            <a:r>
              <a:rPr lang="en" sz="1400">
                <a:solidFill>
                  <a:srgbClr val="424242"/>
                </a:solidFill>
              </a:rPr>
              <a:t>) (</a:t>
            </a:r>
            <a:r>
              <a:rPr lang="en" sz="1400" u="sng">
                <a:solidFill>
                  <a:schemeClr val="accent5"/>
                </a:solidFill>
                <a:hlinkClick r:id="rId5"/>
              </a:rPr>
              <a:t>NYC Planning | Community Profiles</a:t>
            </a:r>
            <a:r>
              <a:rPr lang="en" sz="1400">
                <a:solidFill>
                  <a:srgbClr val="424242"/>
                </a:solidFill>
              </a:rPr>
              <a:t>)</a:t>
            </a:r>
            <a:endParaRPr sz="1400">
              <a:solidFill>
                <a:srgbClr val="424242"/>
              </a:solidFill>
            </a:endParaRPr>
          </a:p>
          <a:p>
            <a:pPr marL="457200" lvl="0" indent="-342900" algn="l" rtl="0">
              <a:spcBef>
                <a:spcPts val="0"/>
              </a:spcBef>
              <a:spcAft>
                <a:spcPts val="0"/>
              </a:spcAft>
              <a:buClr>
                <a:srgbClr val="424242"/>
              </a:buClr>
              <a:buSzPts val="1800"/>
              <a:buChar char="●"/>
            </a:pPr>
            <a:r>
              <a:rPr lang="en">
                <a:solidFill>
                  <a:srgbClr val="424242"/>
                </a:solidFill>
              </a:rPr>
              <a:t>We obtained a total of number of Tobacco Retail Dealer licenses allowed throughout the districts of  NYC (n=3879) known as supervised data. </a:t>
            </a:r>
            <a:endParaRPr>
              <a:solidFill>
                <a:srgbClr val="424242"/>
              </a:solidFill>
            </a:endParaRPr>
          </a:p>
          <a:p>
            <a:pPr marL="0" lvl="0" indent="0" algn="l" rtl="0">
              <a:spcBef>
                <a:spcPts val="1600"/>
              </a:spcBef>
              <a:spcAft>
                <a:spcPts val="0"/>
              </a:spcAft>
              <a:buNone/>
            </a:pPr>
            <a:endParaRPr sz="1200"/>
          </a:p>
          <a:p>
            <a:pPr marL="457200" lvl="0" indent="0" algn="l" rtl="0">
              <a:spcBef>
                <a:spcPts val="1600"/>
              </a:spcBef>
              <a:spcAft>
                <a:spcPts val="0"/>
              </a:spcAft>
              <a:buNone/>
            </a:pPr>
            <a:endParaRPr sz="1200"/>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900" u="sng">
                <a:solidFill>
                  <a:schemeClr val="hlink"/>
                </a:solidFill>
                <a:hlinkClick r:id="rId3"/>
              </a:rPr>
              <a:t>Tobacco Retail Dealer and Electronic Cigarette Retail Dealer Caps by Community District</a:t>
            </a:r>
            <a:r>
              <a:rPr lang="en" sz="1900"/>
              <a:t> </a:t>
            </a:r>
            <a:endParaRPr sz="1900"/>
          </a:p>
        </p:txBody>
      </p:sp>
      <p:pic>
        <p:nvPicPr>
          <p:cNvPr id="99" name="Google Shape;99;p19"/>
          <p:cNvPicPr preferRelativeResize="0"/>
          <p:nvPr/>
        </p:nvPicPr>
        <p:blipFill>
          <a:blip r:embed="rId4">
            <a:alphaModFix/>
          </a:blip>
          <a:stretch>
            <a:fillRect/>
          </a:stretch>
        </p:blipFill>
        <p:spPr>
          <a:xfrm>
            <a:off x="540550" y="1152425"/>
            <a:ext cx="8062904"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Understanding </a:t>
            </a:r>
            <a:r>
              <a:rPr lang="en" sz="2400" i="1"/>
              <a:t>cont.</a:t>
            </a:r>
            <a:endParaRPr sz="2400" i="1"/>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the data, it shows the attributes such as:</a:t>
            </a:r>
            <a:endParaRPr/>
          </a:p>
          <a:p>
            <a:pPr marL="914400" lvl="1" indent="-317500" algn="l" rtl="0">
              <a:spcBef>
                <a:spcPts val="0"/>
              </a:spcBef>
              <a:spcAft>
                <a:spcPts val="0"/>
              </a:spcAft>
              <a:buSzPts val="1400"/>
              <a:buChar char="○"/>
            </a:pPr>
            <a:r>
              <a:rPr lang="en" u="sng"/>
              <a:t>Borough</a:t>
            </a:r>
            <a:r>
              <a:rPr lang="en"/>
              <a:t>: Where the business is located. </a:t>
            </a:r>
            <a:endParaRPr/>
          </a:p>
          <a:p>
            <a:pPr marL="914400" lvl="1" indent="-317500" algn="l" rtl="0">
              <a:spcBef>
                <a:spcPts val="0"/>
              </a:spcBef>
              <a:spcAft>
                <a:spcPts val="0"/>
              </a:spcAft>
              <a:buSzPts val="1400"/>
              <a:buChar char="○"/>
            </a:pPr>
            <a:r>
              <a:rPr lang="en" u="sng"/>
              <a:t>Community Board</a:t>
            </a:r>
            <a:r>
              <a:rPr lang="en"/>
              <a:t>: Community District Number where the Business is located.</a:t>
            </a:r>
            <a:endParaRPr/>
          </a:p>
          <a:p>
            <a:pPr marL="914400" lvl="1" indent="-317500" algn="l" rtl="0">
              <a:spcBef>
                <a:spcPts val="0"/>
              </a:spcBef>
              <a:spcAft>
                <a:spcPts val="0"/>
              </a:spcAft>
              <a:buSzPts val="1400"/>
              <a:buChar char="○"/>
            </a:pPr>
            <a:r>
              <a:rPr lang="en" u="sng"/>
              <a:t>Community District Name </a:t>
            </a:r>
            <a:endParaRPr u="sng"/>
          </a:p>
          <a:p>
            <a:pPr marL="914400" lvl="1" indent="-317500" algn="l" rtl="0">
              <a:spcBef>
                <a:spcPts val="0"/>
              </a:spcBef>
              <a:spcAft>
                <a:spcPts val="0"/>
              </a:spcAft>
              <a:buSzPts val="1400"/>
              <a:buChar char="○"/>
            </a:pPr>
            <a:r>
              <a:rPr lang="en" u="sng"/>
              <a:t>Tobacco Retail Dealer Cap</a:t>
            </a:r>
            <a:r>
              <a:rPr lang="en"/>
              <a:t>: Maximum number of Tobacco Retail Dealer licenses allowed in the Community District. Calculated as 50 percent of the number of active non-pharmacy Tobacco Retail Dealer licenses as of the cutoff date (February 24, 2018).</a:t>
            </a:r>
            <a:endParaRPr/>
          </a:p>
          <a:p>
            <a:pPr marL="914400" lvl="1" indent="-317500" algn="l" rtl="0">
              <a:spcBef>
                <a:spcPts val="0"/>
              </a:spcBef>
              <a:spcAft>
                <a:spcPts val="0"/>
              </a:spcAft>
              <a:buSzPts val="1400"/>
              <a:buChar char="○"/>
            </a:pPr>
            <a:r>
              <a:rPr lang="en" u="sng"/>
              <a:t>Active Tobacco Retail Dealer Licenses</a:t>
            </a:r>
            <a:r>
              <a:rPr lang="en"/>
              <a:t>: Number of active Tobacco Retail Dealer licenses in the Community District as of the last run date of the report, minus all Tobacco Retail Dealer licenses held by pharmacies.</a:t>
            </a:r>
            <a:endParaRPr/>
          </a:p>
          <a:p>
            <a:pPr marL="9144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Understanding </a:t>
            </a:r>
            <a:r>
              <a:rPr lang="en" sz="2400" i="1"/>
              <a:t>cont.</a:t>
            </a:r>
            <a:endParaRPr sz="2400" i="1"/>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SzPts val="1400"/>
              <a:buChar char="○"/>
            </a:pPr>
            <a:r>
              <a:rPr lang="en" u="sng"/>
              <a:t>TRD (Tobacco Retail Dealer) Under Cap</a:t>
            </a:r>
            <a:endParaRPr u="sng"/>
          </a:p>
          <a:p>
            <a:pPr marL="914400" lvl="1" indent="-317500" algn="l" rtl="0">
              <a:spcBef>
                <a:spcPts val="0"/>
              </a:spcBef>
              <a:spcAft>
                <a:spcPts val="0"/>
              </a:spcAft>
              <a:buSzPts val="1400"/>
              <a:buChar char="○"/>
            </a:pPr>
            <a:r>
              <a:rPr lang="en" u="sng"/>
              <a:t>Electronic Cigarette Retail Dealer Cap</a:t>
            </a:r>
            <a:r>
              <a:rPr lang="en"/>
              <a:t>: Maximum number of Electronic Cigarette Retail Dealer licenses assigned to the Community District. Calculated as 50 percent of the number of active Electronic Cigarette Retail Dealer licenses as of the cutoff date (August 23, 2018).</a:t>
            </a:r>
            <a:endParaRPr/>
          </a:p>
          <a:p>
            <a:pPr marL="914400" lvl="1" indent="-317500" algn="l" rtl="0">
              <a:spcBef>
                <a:spcPts val="0"/>
              </a:spcBef>
              <a:spcAft>
                <a:spcPts val="0"/>
              </a:spcAft>
              <a:buSzPts val="1400"/>
              <a:buChar char="○"/>
            </a:pPr>
            <a:r>
              <a:rPr lang="en" u="sng"/>
              <a:t>Active Electronic Cigarette Retail Dealer Licenses</a:t>
            </a:r>
            <a:r>
              <a:rPr lang="en"/>
              <a:t>: Number of active Electronic Cigarette Retail Dealer licenses in the Community District as of the last run date of the report.</a:t>
            </a:r>
            <a:endParaRPr/>
          </a:p>
          <a:p>
            <a:pPr marL="914400" lvl="1" indent="-317500" algn="l" rtl="0">
              <a:spcBef>
                <a:spcPts val="0"/>
              </a:spcBef>
              <a:spcAft>
                <a:spcPts val="0"/>
              </a:spcAft>
              <a:buSzPts val="1400"/>
              <a:buChar char="○"/>
            </a:pPr>
            <a:r>
              <a:rPr lang="en" u="sng"/>
              <a:t>ECD Available Under Cap</a:t>
            </a:r>
            <a:endParaRPr u="sng"/>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3198</Words>
  <Application>Microsoft Office PowerPoint</Application>
  <PresentationFormat>On-screen Show (16:9)</PresentationFormat>
  <Paragraphs>179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vt:lpstr>
      <vt:lpstr>Proxima Nova</vt:lpstr>
      <vt:lpstr>Arial</vt:lpstr>
      <vt:lpstr>Lato</vt:lpstr>
      <vt:lpstr>Spearmint</vt:lpstr>
      <vt:lpstr>Data Mining Project: Insight of NYC districts regarding the tobacco licensing system for soon to be tobacco business owner, Josh.</vt:lpstr>
      <vt:lpstr>Data Mining Process</vt:lpstr>
      <vt:lpstr>Business Problem</vt:lpstr>
      <vt:lpstr>Business Understanding </vt:lpstr>
      <vt:lpstr>Business Understanding cont.</vt:lpstr>
      <vt:lpstr>Data Analysis</vt:lpstr>
      <vt:lpstr>Tobacco Retail Dealer and Electronic Cigarette Retail Dealer Caps by Community District </vt:lpstr>
      <vt:lpstr>Data Understanding cont.</vt:lpstr>
      <vt:lpstr>Data Understanding cont.</vt:lpstr>
      <vt:lpstr>Data Preparation</vt:lpstr>
      <vt:lpstr>Data Preparation cont.</vt:lpstr>
      <vt:lpstr>Data Preparation</vt:lpstr>
      <vt:lpstr>Data Preparation</vt:lpstr>
      <vt:lpstr>Data Preparation </vt:lpstr>
      <vt:lpstr>Data Preparation </vt:lpstr>
      <vt:lpstr>Data Preparation cont.</vt:lpstr>
      <vt:lpstr>Data Preparation cont. </vt:lpstr>
      <vt:lpstr>Data Preparation cont.</vt:lpstr>
      <vt:lpstr>Data Preparation cont. </vt:lpstr>
      <vt:lpstr>Data Preparation cont.</vt:lpstr>
      <vt:lpstr>Modelling</vt:lpstr>
      <vt:lpstr>Modelling cont.</vt:lpstr>
      <vt:lpstr>Evaluation</vt:lpstr>
      <vt:lpstr>Deployment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 Insight of NYC districts regarding the tobacco licensing system for soon to be tobacco business owner, Josh.</dc:title>
  <dc:creator>Alvin Munar</dc:creator>
  <cp:lastModifiedBy>Alvin Munar</cp:lastModifiedBy>
  <cp:revision>1</cp:revision>
  <dcterms:modified xsi:type="dcterms:W3CDTF">2020-05-13T20:43:17Z</dcterms:modified>
</cp:coreProperties>
</file>