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0" r:id="rId6"/>
    <p:sldId id="261" r:id="rId7"/>
    <p:sldId id="262" r:id="rId8"/>
    <p:sldId id="263" r:id="rId9"/>
    <p:sldId id="268"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70012" autoAdjust="0"/>
  </p:normalViewPr>
  <p:slideViewPr>
    <p:cSldViewPr snapToGrid="0">
      <p:cViewPr>
        <p:scale>
          <a:sx n="50" d="100"/>
          <a:sy n="50" d="100"/>
        </p:scale>
        <p:origin x="1230"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0T12:25:17.34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F2AF4-E81A-40B2-A0E0-DADD9B9D6E0C}"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0217D-47AB-4B76-8B8D-4A5E42C64066}" type="slidenum">
              <a:rPr lang="en-US" smtClean="0"/>
              <a:t>‹#›</a:t>
            </a:fld>
            <a:endParaRPr lang="en-US"/>
          </a:p>
        </p:txBody>
      </p:sp>
    </p:spTree>
    <p:extLst>
      <p:ext uri="{BB962C8B-B14F-4D97-AF65-F5344CB8AC3E}">
        <p14:creationId xmlns:p14="http://schemas.microsoft.com/office/powerpoint/2010/main" val="10738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Hello everyone, welcome to our seminar today, 'Introduction to Docker: Streamlining Your Software Development Process'. My name is [Your Name] and I'm thrilled to be here with you all. This session is designed to help you understand what Docker is, and how it can enhance and streamline your software development process.</a:t>
            </a:r>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1</a:t>
            </a:fld>
            <a:endParaRPr lang="en-US"/>
          </a:p>
        </p:txBody>
      </p:sp>
    </p:spTree>
    <p:extLst>
      <p:ext uri="{BB962C8B-B14F-4D97-AF65-F5344CB8AC3E}">
        <p14:creationId xmlns:p14="http://schemas.microsoft.com/office/powerpoint/2010/main" val="308366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two ways that we can install dependencies. In this case, this is pip and Python, but for example with node you would copy over your </a:t>
            </a:r>
            <a:r>
              <a:rPr lang="en-US" dirty="0" err="1"/>
              <a:t>package.json</a:t>
            </a:r>
            <a:r>
              <a:rPr lang="en-US" dirty="0"/>
              <a:t> and then run the NPM install and whatever else you need to do</a:t>
            </a:r>
          </a:p>
          <a:p>
            <a:endParaRPr lang="en-US" dirty="0"/>
          </a:p>
          <a:p>
            <a:r>
              <a:rPr lang="en-US" dirty="0"/>
              <a:t>NOTE AGAIN: Ability to combine commands with &amp;&amp; to make that image layer a cached layer leading to quicker subsequent builds.</a:t>
            </a:r>
          </a:p>
          <a:p>
            <a:endParaRPr lang="en-US" dirty="0"/>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11</a:t>
            </a:fld>
            <a:endParaRPr lang="en-US"/>
          </a:p>
        </p:txBody>
      </p:sp>
    </p:spTree>
    <p:extLst>
      <p:ext uri="{BB962C8B-B14F-4D97-AF65-F5344CB8AC3E}">
        <p14:creationId xmlns:p14="http://schemas.microsoft.com/office/powerpoint/2010/main" val="251544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[[ORDERED FROM LEAST FREQUENTLY CHANGED TO MOST FREQUENTLY CHANGED]]</a:t>
            </a:r>
          </a:p>
          <a:p>
            <a:endParaRPr lang="en-US" dirty="0"/>
          </a:p>
          <a:p>
            <a:r>
              <a:rPr lang="en-US" b="0" i="0" dirty="0" err="1">
                <a:solidFill>
                  <a:srgbClr val="D1D5DB"/>
                </a:solidFill>
                <a:effectLst/>
                <a:latin typeface="Söhne"/>
              </a:rPr>
              <a:t>Dockerfile</a:t>
            </a:r>
            <a:r>
              <a:rPr lang="en-US" b="0" i="0" dirty="0">
                <a:solidFill>
                  <a:srgbClr val="D1D5DB"/>
                </a:solidFill>
                <a:effectLst/>
                <a:latin typeface="Söhne"/>
              </a:rPr>
              <a:t> instructions should be ordered from least frequently changed to most frequently changed. This way, when you modify your application's source code, Docker can reuse the cached layers for installing dependencies and other setup tasks, and only the layers for the source code need to be rebuilt.</a:t>
            </a:r>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12</a:t>
            </a:fld>
            <a:endParaRPr lang="en-US"/>
          </a:p>
        </p:txBody>
      </p:sp>
    </p:spTree>
    <p:extLst>
      <p:ext uri="{BB962C8B-B14F-4D97-AF65-F5344CB8AC3E}">
        <p14:creationId xmlns:p14="http://schemas.microsoft.com/office/powerpoint/2010/main" val="1519172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13</a:t>
            </a:fld>
            <a:endParaRPr lang="en-US"/>
          </a:p>
        </p:txBody>
      </p:sp>
    </p:spTree>
    <p:extLst>
      <p:ext uri="{BB962C8B-B14F-4D97-AF65-F5344CB8AC3E}">
        <p14:creationId xmlns:p14="http://schemas.microsoft.com/office/powerpoint/2010/main" val="32362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docker compose file</a:t>
            </a:r>
          </a:p>
          <a:p>
            <a:r>
              <a:rPr lang="en-US" dirty="0"/>
              <a:t>The nginx config file</a:t>
            </a:r>
          </a:p>
          <a:p>
            <a:r>
              <a:rPr lang="en-US" dirty="0"/>
              <a:t>And the part where were are getting the name of the agent from the environment variables</a:t>
            </a:r>
          </a:p>
          <a:p>
            <a:endParaRPr lang="en-US" dirty="0"/>
          </a:p>
          <a:p>
            <a:r>
              <a:rPr lang="en-US" dirty="0"/>
              <a:t>---</a:t>
            </a:r>
          </a:p>
          <a:p>
            <a:endParaRPr lang="en-US" dirty="0"/>
          </a:p>
          <a:p>
            <a:r>
              <a:rPr lang="en-US" dirty="0"/>
              <a:t>Segway to demo on laptop</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15</a:t>
            </a:fld>
            <a:endParaRPr lang="en-US"/>
          </a:p>
        </p:txBody>
      </p:sp>
    </p:spTree>
    <p:extLst>
      <p:ext uri="{BB962C8B-B14F-4D97-AF65-F5344CB8AC3E}">
        <p14:creationId xmlns:p14="http://schemas.microsoft.com/office/powerpoint/2010/main" val="96996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Let's quickly go over our agenda for today:</a:t>
            </a:r>
          </a:p>
          <a:p>
            <a:pPr algn="l"/>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We'll start by understanding the age-old problem of software development and deployment that necessitated the development of Docker.</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Next, we'll dive into a comparison between Virtual Machines and Docker Containers, two major technologies that have changed the landscape of application deployment.</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We'll then introduce Docker, its key concepts, and terminology, to ensure everyone has a solid foundation.</a:t>
            </a:r>
          </a:p>
          <a:p>
            <a:pPr algn="l">
              <a:buFont typeface="Arial" panose="020B0604020202020204" pitchFamily="34" charset="0"/>
              <a:buChar char="•"/>
            </a:pPr>
            <a:r>
              <a:rPr lang="en-US" b="0" i="0" dirty="0">
                <a:solidFill>
                  <a:srgbClr val="D1D5DB"/>
                </a:solidFill>
                <a:effectLst/>
                <a:latin typeface="Söhne"/>
              </a:rPr>
              <a:t>We'll discuss the Docker workflow and see how Docker actually works.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After understanding Docker, we'll move to why Docker is so important for software developers and the benefits it brings.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Then, we'll get our hands dirty with some basic Docker commands.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We'll discuss various use cases where Docker can be applied.</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Finally, we'll wrap up the seminar with a conclusion and a Q&amp;A session, where I welcome your thoughts and any questions you may have."</a:t>
            </a:r>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2</a:t>
            </a:fld>
            <a:endParaRPr lang="en-US"/>
          </a:p>
        </p:txBody>
      </p:sp>
    </p:spTree>
    <p:extLst>
      <p:ext uri="{BB962C8B-B14F-4D97-AF65-F5344CB8AC3E}">
        <p14:creationId xmlns:p14="http://schemas.microsoft.com/office/powerpoint/2010/main" val="385138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D1D5DB"/>
                </a:solidFill>
                <a:effectLst/>
                <a:latin typeface="Söhne"/>
              </a:rPr>
              <a:t>Software development and deployment come with their own set of challenges. For a long time, developers and organizations have been wrestling with problems like environment inconsistencies, the time-consuming setup of development environments, and scalability issues. Has anyone here ever heard the phrase 'But it works on my machine?' Well, it represents a common problem in software development.</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[DEV ENV STORY]</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Welcome to the very first problem Docker aims to solve - environment inconsistencies. Different development, testing, and production environments can lead to inconsistent behavior of your applications. Even the slightest variations in OS, system libraries, or supporting software versions can cause an application to behave unexpectedly.“</a:t>
            </a:r>
          </a:p>
          <a:p>
            <a:pPr algn="l">
              <a:buFont typeface="Arial" panose="020B0604020202020204" pitchFamily="34" charset="0"/>
              <a:buNone/>
            </a:pP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[LEAD INTO DOCKER INTRO]</a:t>
            </a:r>
          </a:p>
        </p:txBody>
      </p:sp>
      <p:sp>
        <p:nvSpPr>
          <p:cNvPr id="4" name="Slide Number Placeholder 3"/>
          <p:cNvSpPr>
            <a:spLocks noGrp="1"/>
          </p:cNvSpPr>
          <p:nvPr>
            <p:ph type="sldNum" sz="quarter" idx="5"/>
          </p:nvPr>
        </p:nvSpPr>
        <p:spPr/>
        <p:txBody>
          <a:bodyPr/>
          <a:lstStyle/>
          <a:p>
            <a:fld id="{6F30217D-47AB-4B76-8B8D-4A5E42C64066}" type="slidenum">
              <a:rPr lang="en-US" smtClean="0"/>
              <a:t>3</a:t>
            </a:fld>
            <a:endParaRPr lang="en-US"/>
          </a:p>
        </p:txBody>
      </p:sp>
    </p:spTree>
    <p:extLst>
      <p:ext uri="{BB962C8B-B14F-4D97-AF65-F5344CB8AC3E}">
        <p14:creationId xmlns:p14="http://schemas.microsoft.com/office/powerpoint/2010/main" val="327364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To tackle these challenges, Docker was introduced. Docker is a platform that makes it easier to create, deploy, and run applications by using containers. But what is a container?</a:t>
            </a:r>
          </a:p>
          <a:p>
            <a:endParaRPr lang="en-US" b="0" i="0" dirty="0">
              <a:solidFill>
                <a:srgbClr val="D1D5DB"/>
              </a:solidFill>
              <a:effectLst/>
              <a:latin typeface="Söhne"/>
            </a:endParaRPr>
          </a:p>
          <a:p>
            <a:r>
              <a:rPr lang="en-US" b="0" i="0" dirty="0">
                <a:solidFill>
                  <a:srgbClr val="D1D5DB"/>
                </a:solidFill>
                <a:effectLst/>
                <a:latin typeface="Söhne"/>
              </a:rPr>
              <a:t>This magic box could capture the exact environment in which Sam's code runs perfectly, including all the system settings, libraries, and dependencies. And guess what? Sam could then carry this magic box anywhere - to a testing environment, a staging environment, or a production server. The code would still run perfectly, just as it did on Sam's local machine.</a:t>
            </a:r>
          </a:p>
          <a:p>
            <a:endParaRPr lang="en-US" b="0" i="0" dirty="0">
              <a:solidFill>
                <a:srgbClr val="D1D5DB"/>
              </a:solidFill>
              <a:effectLst/>
              <a:latin typeface="Söhne"/>
            </a:endParaRPr>
          </a:p>
          <a:p>
            <a:r>
              <a:rPr lang="en-US" b="0" i="0" dirty="0">
                <a:solidFill>
                  <a:srgbClr val="D1D5DB"/>
                </a:solidFill>
                <a:effectLst/>
                <a:latin typeface="Söhne"/>
              </a:rPr>
              <a:t>[[JOKE]] – [[HERE IS WHERE YOU WANT TO CHIME IN BUT THAT’S JUST A VM]]</a:t>
            </a:r>
          </a:p>
          <a:p>
            <a:endParaRPr lang="en-US" b="0" i="0" dirty="0">
              <a:solidFill>
                <a:srgbClr val="D1D5DB"/>
              </a:solidFill>
              <a:effectLst/>
              <a:latin typeface="Söhne"/>
            </a:endParaRPr>
          </a:p>
          <a:p>
            <a:r>
              <a:rPr lang="en-US" b="0" i="0" dirty="0">
                <a:solidFill>
                  <a:srgbClr val="D1D5DB"/>
                </a:solidFill>
                <a:effectLst/>
                <a:latin typeface="Söhne"/>
              </a:rPr>
              <a:t>[[LEAD TO VM VS DOCKER]]</a:t>
            </a:r>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4</a:t>
            </a:fld>
            <a:endParaRPr lang="en-US"/>
          </a:p>
        </p:txBody>
      </p:sp>
    </p:spTree>
    <p:extLst>
      <p:ext uri="{BB962C8B-B14F-4D97-AF65-F5344CB8AC3E}">
        <p14:creationId xmlns:p14="http://schemas.microsoft.com/office/powerpoint/2010/main" val="146106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 Virtual Machine is like a computer within a computer. It runs on a physical computer, called the host, but it acts like a separate computer, called the guest. Each VM has its own operating system, its own software, and its own resources. It's like renting an entire apartment for yourself. You have all the space, but you're also responsible for all the maintenance</a:t>
            </a:r>
          </a:p>
          <a:p>
            <a:endParaRPr lang="en-US" b="0" i="0" dirty="0">
              <a:solidFill>
                <a:srgbClr val="D1D5DB"/>
              </a:solidFill>
              <a:effectLst/>
              <a:latin typeface="Söhne"/>
            </a:endParaRPr>
          </a:p>
          <a:p>
            <a:pPr algn="l"/>
            <a:r>
              <a:rPr lang="en-US" b="0" i="0" dirty="0">
                <a:solidFill>
                  <a:srgbClr val="D1D5DB"/>
                </a:solidFill>
                <a:effectLst/>
                <a:latin typeface="Söhne"/>
              </a:rPr>
              <a:t>On the other hand, Docker Containers, are lightweight alternatives to VMs. Think of containers like sharing an apartment with friends. Each one of you has your own room (which can be thought of as your application and its dependencies), but you all share the common areas like the kitchen and living room (which are the OS and the underlying infrastructure).</a:t>
            </a:r>
            <a:br>
              <a:rPr lang="en-US" b="0" i="0" dirty="0">
                <a:solidFill>
                  <a:srgbClr val="D1D5DB"/>
                </a:solidFill>
                <a:effectLst/>
                <a:latin typeface="Söhne"/>
              </a:rPr>
            </a:br>
            <a:endParaRPr lang="en-US" b="0" i="0" dirty="0">
              <a:solidFill>
                <a:srgbClr val="D1D5DB"/>
              </a:solidFill>
              <a:effectLst/>
              <a:latin typeface="Söhne"/>
            </a:endParaRPr>
          </a:p>
          <a:p>
            <a:pPr algn="l"/>
            <a:r>
              <a:rPr lang="en-US" b="0" i="0" dirty="0">
                <a:solidFill>
                  <a:srgbClr val="D1D5DB"/>
                </a:solidFill>
                <a:effectLst/>
                <a:latin typeface="Söhne"/>
              </a:rPr>
              <a:t>Containers share the host system’s OS kernel and don't require an OS per application, which makes them more lightweight. They encapsulate the application's software environment, ensuring it runs uniformly across different platforms</a:t>
            </a:r>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5</a:t>
            </a:fld>
            <a:endParaRPr lang="en-US"/>
          </a:p>
        </p:txBody>
      </p:sp>
    </p:spTree>
    <p:extLst>
      <p:ext uri="{BB962C8B-B14F-4D97-AF65-F5344CB8AC3E}">
        <p14:creationId xmlns:p14="http://schemas.microsoft.com/office/powerpoint/2010/main" val="20569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"So, when should we use VMs and when should we use Docker?</a:t>
            </a:r>
          </a:p>
          <a:p>
            <a:pPr algn="l"/>
            <a:endParaRPr lang="en-US" b="0" i="0" dirty="0">
              <a:solidFill>
                <a:srgbClr val="D1D5DB"/>
              </a:solidFill>
              <a:effectLst/>
              <a:latin typeface="Söhne"/>
            </a:endParaRPr>
          </a:p>
          <a:p>
            <a:pPr algn="l"/>
            <a:r>
              <a:rPr lang="en-US" b="0" i="0" dirty="0">
                <a:solidFill>
                  <a:srgbClr val="D1D5DB"/>
                </a:solidFill>
                <a:effectLst/>
                <a:latin typeface="Söhne"/>
              </a:rPr>
              <a:t>Virtual Machines are excellent for running applications that require all of the operating system's resources and functionality when you need to run multiple applications that are not necessarily on the same operating system, or when you have apps that need to leverage hardware virtualization.</a:t>
            </a:r>
          </a:p>
          <a:p>
            <a:pPr algn="l"/>
            <a:endParaRPr lang="en-US" b="0" i="0" dirty="0">
              <a:solidFill>
                <a:srgbClr val="D1D5DB"/>
              </a:solidFill>
              <a:effectLst/>
              <a:latin typeface="Söhne"/>
            </a:endParaRPr>
          </a:p>
          <a:p>
            <a:pPr algn="l"/>
            <a:r>
              <a:rPr lang="en-US" b="0" i="0" dirty="0">
                <a:solidFill>
                  <a:srgbClr val="D1D5DB"/>
                </a:solidFill>
                <a:effectLst/>
                <a:latin typeface="Söhne"/>
              </a:rPr>
              <a:t>Docker is a better choice when your applications are built as microservices or when you need to deploy multiple instances of your application on a single machine.</a:t>
            </a:r>
          </a:p>
          <a:p>
            <a:pPr algn="l"/>
            <a:endParaRPr lang="en-US" b="0" i="0" dirty="0">
              <a:solidFill>
                <a:srgbClr val="D1D5DB"/>
              </a:solidFill>
              <a:effectLst/>
              <a:latin typeface="Söhne"/>
            </a:endParaRPr>
          </a:p>
          <a:p>
            <a:pPr algn="l"/>
            <a:r>
              <a:rPr lang="en-US" b="0" i="0" dirty="0">
                <a:solidFill>
                  <a:srgbClr val="D1D5DB"/>
                </a:solidFill>
                <a:effectLst/>
                <a:latin typeface="Söhne"/>
              </a:rPr>
              <a:t>For example, if you're developing a large-scale application that involves several components each running on a different operating system, VMs might be the way to go.</a:t>
            </a:r>
          </a:p>
          <a:p>
            <a:pPr algn="l"/>
            <a:endParaRPr lang="en-US" b="0" i="0" dirty="0">
              <a:solidFill>
                <a:srgbClr val="D1D5DB"/>
              </a:solidFill>
              <a:effectLst/>
              <a:latin typeface="Söhne"/>
            </a:endParaRPr>
          </a:p>
          <a:p>
            <a:pPr algn="l"/>
            <a:r>
              <a:rPr lang="en-US" b="0" i="0" dirty="0">
                <a:solidFill>
                  <a:srgbClr val="D1D5DB"/>
                </a:solidFill>
                <a:effectLst/>
                <a:latin typeface="Söhne"/>
              </a:rPr>
              <a:t>On the other hand, if you're developing an application using microservices, where you need to rapidly scale up or down, Docker containers would be a more efficient choice due to their lightweight nature and faster start-up time."</a:t>
            </a:r>
          </a:p>
          <a:p>
            <a:pPr algn="l"/>
            <a:r>
              <a:rPr lang="en-US" b="0" i="0" dirty="0">
                <a:solidFill>
                  <a:srgbClr val="D1D5DB"/>
                </a:solidFill>
                <a:effectLst/>
                <a:latin typeface="Söhne"/>
              </a:rPr>
              <a:t>"But remember, these are not hard and fast rules. The choice between VMs and Docker often depends on your specific use case, resources, and the architecture of your application."</a:t>
            </a:r>
          </a:p>
          <a:p>
            <a:br>
              <a:rPr lang="en-US" dirty="0"/>
            </a:br>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6</a:t>
            </a:fld>
            <a:endParaRPr lang="en-US"/>
          </a:p>
        </p:txBody>
      </p:sp>
    </p:spTree>
    <p:extLst>
      <p:ext uri="{BB962C8B-B14F-4D97-AF65-F5344CB8AC3E}">
        <p14:creationId xmlns:p14="http://schemas.microsoft.com/office/powerpoint/2010/main" val="46583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D1D5DB"/>
              </a:solidFill>
              <a:effectLst/>
              <a:latin typeface="Söhne"/>
            </a:endParaRPr>
          </a:p>
          <a:p>
            <a:r>
              <a:rPr lang="en-US" b="0" i="0" dirty="0">
                <a:solidFill>
                  <a:srgbClr val="D1D5DB"/>
                </a:solidFill>
                <a:effectLst/>
                <a:latin typeface="Söhne"/>
              </a:rPr>
              <a:t>[[-DOCKER IMAGES-]]</a:t>
            </a:r>
          </a:p>
          <a:p>
            <a:r>
              <a:rPr lang="en-US" b="0" i="0" dirty="0">
                <a:solidFill>
                  <a:srgbClr val="D1D5DB"/>
                </a:solidFill>
                <a:effectLst/>
                <a:latin typeface="Söhne"/>
              </a:rPr>
              <a:t>First up, we have 'Docker Images'. Now, I'm not talking about beautiful landscape photos or artistic portraits here. A Docker image is a lightweight, standalone, executable package that includes everything needed to run a piece of software. It's like a recipe with a list of ingredients and instructions to make your favorite dish - your software application.“</a:t>
            </a:r>
          </a:p>
          <a:p>
            <a:endParaRPr lang="en-US" b="0" i="0" dirty="0">
              <a:solidFill>
                <a:srgbClr val="D1D5DB"/>
              </a:solidFill>
              <a:effectLst/>
              <a:latin typeface="Söhne"/>
            </a:endParaRPr>
          </a:p>
          <a:p>
            <a:r>
              <a:rPr lang="en-US" b="0" i="0" dirty="0">
                <a:solidFill>
                  <a:srgbClr val="D1D5DB"/>
                </a:solidFill>
                <a:effectLst/>
                <a:latin typeface="Söhne"/>
              </a:rPr>
              <a:t>[[=DATA SENSITIVITY=]]</a:t>
            </a:r>
          </a:p>
          <a:p>
            <a:pPr algn="l"/>
            <a:r>
              <a:rPr lang="en-US" b="0" i="0" dirty="0">
                <a:solidFill>
                  <a:srgbClr val="D1D5DB"/>
                </a:solidFill>
                <a:effectLst/>
                <a:latin typeface="Söhne"/>
              </a:rPr>
              <a:t>Before we move on, let's talk about something a bit serious - cloud-based data storage. Now, we all love our clouds, right? They're accessible from anywhere, easy to use, and quite handy for storing and sharing files. But, when you're at work, things can get a bit...cloudy.</a:t>
            </a:r>
          </a:p>
          <a:p>
            <a:pPr algn="l"/>
            <a:r>
              <a:rPr lang="en-US" b="0" i="0" dirty="0">
                <a:solidFill>
                  <a:srgbClr val="D1D5DB"/>
                </a:solidFill>
                <a:effectLst/>
                <a:latin typeface="Söhne"/>
              </a:rPr>
              <a:t>Keep in mind that any data you store in a cloud-based system may leave your organization's network. This includes Docker Registries, which we just talked about. In a world where data privacy and security are more important than ever, it's crucial to ensure that you're not unknowingly sharing sensitive information.</a:t>
            </a:r>
          </a:p>
          <a:p>
            <a:br>
              <a:rPr lang="en-US" dirty="0"/>
            </a:b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7</a:t>
            </a:fld>
            <a:endParaRPr lang="en-US"/>
          </a:p>
        </p:txBody>
      </p:sp>
    </p:spTree>
    <p:extLst>
      <p:ext uri="{BB962C8B-B14F-4D97-AF65-F5344CB8AC3E}">
        <p14:creationId xmlns:p14="http://schemas.microsoft.com/office/powerpoint/2010/main" val="2368468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Y2K: </a:t>
            </a:r>
            <a:r>
              <a:rPr lang="en-US" b="1" i="0" dirty="0">
                <a:solidFill>
                  <a:srgbClr val="BDC1C6"/>
                </a:solidFill>
                <a:effectLst/>
                <a:latin typeface="Google Sans"/>
              </a:rPr>
              <a:t>8569 as of 6/20/23</a:t>
            </a:r>
          </a:p>
          <a:p>
            <a:endParaRPr lang="en-US" b="1" i="0" dirty="0">
              <a:solidFill>
                <a:srgbClr val="BDC1C6"/>
              </a:solidFill>
              <a:effectLst/>
              <a:latin typeface="Google Sans"/>
            </a:endParaRPr>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9</a:t>
            </a:fld>
            <a:endParaRPr lang="en-US"/>
          </a:p>
        </p:txBody>
      </p:sp>
    </p:spTree>
    <p:extLst>
      <p:ext uri="{BB962C8B-B14F-4D97-AF65-F5344CB8AC3E}">
        <p14:creationId xmlns:p14="http://schemas.microsoft.com/office/powerpoint/2010/main" val="1866467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Docker utilizes a layering system for Docker images, which can significantly improve build times and image storage if used correctly. Each instruction in a </a:t>
            </a:r>
            <a:r>
              <a:rPr lang="en-US" b="0" i="0" dirty="0" err="1">
                <a:solidFill>
                  <a:srgbClr val="D1D5DB"/>
                </a:solidFill>
                <a:effectLst/>
                <a:latin typeface="Söhne"/>
              </a:rPr>
              <a:t>Dockerfile</a:t>
            </a:r>
            <a:r>
              <a:rPr lang="en-US" b="0" i="0" dirty="0">
                <a:solidFill>
                  <a:srgbClr val="D1D5DB"/>
                </a:solidFill>
                <a:effectLst/>
                <a:latin typeface="Söhne"/>
              </a:rPr>
              <a:t> creates a new layer in the image, and Docker uses a caching mechanism that only rebuilds layers of the image that have changed since the last build.</a:t>
            </a:r>
          </a:p>
          <a:p>
            <a:br>
              <a:rPr lang="en-US" dirty="0"/>
            </a:b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Order your </a:t>
            </a:r>
            <a:r>
              <a:rPr lang="en-US" b="1" i="0" dirty="0" err="1">
                <a:solidFill>
                  <a:srgbClr val="D1D5DB"/>
                </a:solidFill>
                <a:effectLst/>
                <a:latin typeface="Söhne"/>
              </a:rPr>
              <a:t>Dockerfile</a:t>
            </a:r>
            <a:r>
              <a:rPr lang="en-US" b="1" i="0" dirty="0">
                <a:solidFill>
                  <a:srgbClr val="D1D5DB"/>
                </a:solidFill>
                <a:effectLst/>
                <a:latin typeface="Söhne"/>
              </a:rPr>
              <a:t> instructions carefully:</a:t>
            </a:r>
            <a:r>
              <a:rPr lang="en-US" b="0" i="0" dirty="0">
                <a:solidFill>
                  <a:srgbClr val="D1D5DB"/>
                </a:solidFill>
                <a:effectLst/>
                <a:latin typeface="Söhne"/>
              </a:rPr>
              <a:t> </a:t>
            </a:r>
            <a:r>
              <a:rPr lang="en-US" b="0" i="0" dirty="0" err="1">
                <a:solidFill>
                  <a:srgbClr val="D1D5DB"/>
                </a:solidFill>
                <a:effectLst/>
                <a:latin typeface="Söhne"/>
              </a:rPr>
              <a:t>Dockerfile</a:t>
            </a:r>
            <a:r>
              <a:rPr lang="en-US" b="0" i="0" dirty="0">
                <a:solidFill>
                  <a:srgbClr val="D1D5DB"/>
                </a:solidFill>
                <a:effectLst/>
                <a:latin typeface="Söhne"/>
              </a:rPr>
              <a:t> instructions should be ordered from least frequently changed to most frequently changed. This way, when you modify your application's source code, Docker can reuse the cached layers for installing dependencies and other setup tasks, and only the layers for the source code need to be rebuilt.</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Combine RUN instructions when possible:</a:t>
            </a:r>
            <a:r>
              <a:rPr lang="en-US" b="0" i="0" dirty="0">
                <a:solidFill>
                  <a:srgbClr val="D1D5DB"/>
                </a:solidFill>
                <a:effectLst/>
                <a:latin typeface="Söhne"/>
              </a:rPr>
              <a:t> Each </a:t>
            </a:r>
            <a:r>
              <a:rPr lang="en-US" b="0" i="0" dirty="0" err="1">
                <a:solidFill>
                  <a:srgbClr val="D1D5DB"/>
                </a:solidFill>
                <a:effectLst/>
                <a:latin typeface="Söhne"/>
              </a:rPr>
              <a:t>Dockerfile</a:t>
            </a:r>
            <a:r>
              <a:rPr lang="en-US" b="0" i="0" dirty="0">
                <a:solidFill>
                  <a:srgbClr val="D1D5DB"/>
                </a:solidFill>
                <a:effectLst/>
                <a:latin typeface="Söhne"/>
              </a:rPr>
              <a:t> instruction creates a new layer, and layers take up space. To minimize the number of layers, you can chain RUN instructions using &amp;&amp;, but do so judiciously to maintain readability.</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Use .</a:t>
            </a:r>
            <a:r>
              <a:rPr lang="en-US" b="1" i="0" dirty="0" err="1">
                <a:solidFill>
                  <a:srgbClr val="D1D5DB"/>
                </a:solidFill>
                <a:effectLst/>
                <a:latin typeface="Söhne"/>
              </a:rPr>
              <a:t>dockerignore</a:t>
            </a:r>
            <a:r>
              <a:rPr lang="en-US" b="1" i="0" dirty="0">
                <a:solidFill>
                  <a:srgbClr val="D1D5DB"/>
                </a:solidFill>
                <a:effectLst/>
                <a:latin typeface="Söhne"/>
              </a:rPr>
              <a:t> file:</a:t>
            </a:r>
            <a:r>
              <a:rPr lang="en-US" b="0" i="0" dirty="0">
                <a:solidFill>
                  <a:srgbClr val="D1D5DB"/>
                </a:solidFill>
                <a:effectLst/>
                <a:latin typeface="Söhne"/>
              </a:rPr>
              <a:t> Much like .</a:t>
            </a:r>
            <a:r>
              <a:rPr lang="en-US" b="0" i="0" dirty="0" err="1">
                <a:solidFill>
                  <a:srgbClr val="D1D5DB"/>
                </a:solidFill>
                <a:effectLst/>
                <a:latin typeface="Söhne"/>
              </a:rPr>
              <a:t>gitignore</a:t>
            </a:r>
            <a:r>
              <a:rPr lang="en-US" b="0" i="0" dirty="0">
                <a:solidFill>
                  <a:srgbClr val="D1D5DB"/>
                </a:solidFill>
                <a:effectLst/>
                <a:latin typeface="Söhne"/>
              </a:rPr>
              <a:t>, you can use a .</a:t>
            </a:r>
            <a:r>
              <a:rPr lang="en-US" b="0" i="0" dirty="0" err="1">
                <a:solidFill>
                  <a:srgbClr val="D1D5DB"/>
                </a:solidFill>
                <a:effectLst/>
                <a:latin typeface="Söhne"/>
              </a:rPr>
              <a:t>dockerignore</a:t>
            </a:r>
            <a:r>
              <a:rPr lang="en-US" b="0" i="0" dirty="0">
                <a:solidFill>
                  <a:srgbClr val="D1D5DB"/>
                </a:solidFill>
                <a:effectLst/>
                <a:latin typeface="Söhne"/>
              </a:rPr>
              <a:t> file to prevent your local modules and debug logs from being copied onto your Docker image and possibly overwriting modules installed within your image.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Avoid installing unnecessary packages:</a:t>
            </a:r>
            <a:r>
              <a:rPr lang="en-US" b="0" i="0" dirty="0">
                <a:solidFill>
                  <a:srgbClr val="D1D5DB"/>
                </a:solidFill>
                <a:effectLst/>
                <a:latin typeface="Söhne"/>
              </a:rPr>
              <a:t> Only install the necessary packages that your application needs to run. Each additional package increases the build time and the size of the image.</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Use multi-stage builds:</a:t>
            </a:r>
            <a:r>
              <a:rPr lang="en-US" b="0" i="0" dirty="0">
                <a:solidFill>
                  <a:srgbClr val="D1D5DB"/>
                </a:solidFill>
                <a:effectLst/>
                <a:latin typeface="Söhne"/>
              </a:rPr>
              <a:t> If your application requires a build system or includes extra tools in the image that are not needed to run the application, consider using a multi-stage build. This allows you to have a "build" stage where you compile your application, and a "production" stage where you copy only the built application from the build stage, resulting in a smaller final image.</a:t>
            </a:r>
          </a:p>
          <a:p>
            <a:endParaRPr lang="en-US" dirty="0"/>
          </a:p>
        </p:txBody>
      </p:sp>
      <p:sp>
        <p:nvSpPr>
          <p:cNvPr id="4" name="Slide Number Placeholder 3"/>
          <p:cNvSpPr>
            <a:spLocks noGrp="1"/>
          </p:cNvSpPr>
          <p:nvPr>
            <p:ph type="sldNum" sz="quarter" idx="5"/>
          </p:nvPr>
        </p:nvSpPr>
        <p:spPr/>
        <p:txBody>
          <a:bodyPr/>
          <a:lstStyle/>
          <a:p>
            <a:fld id="{6F30217D-47AB-4B76-8B8D-4A5E42C64066}" type="slidenum">
              <a:rPr lang="en-US" smtClean="0"/>
              <a:t>10</a:t>
            </a:fld>
            <a:endParaRPr lang="en-US"/>
          </a:p>
        </p:txBody>
      </p:sp>
    </p:spTree>
    <p:extLst>
      <p:ext uri="{BB962C8B-B14F-4D97-AF65-F5344CB8AC3E}">
        <p14:creationId xmlns:p14="http://schemas.microsoft.com/office/powerpoint/2010/main" val="96466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F054-1CE3-9F8C-30A0-2EBA562084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90E8C-5A0D-DF66-1A08-8CA0B6DF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BFDD9A-71F1-3B1B-8936-9C24C9F0CC4A}"/>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5" name="Footer Placeholder 4">
            <a:extLst>
              <a:ext uri="{FF2B5EF4-FFF2-40B4-BE49-F238E27FC236}">
                <a16:creationId xmlns:a16="http://schemas.microsoft.com/office/drawing/2014/main" id="{282E04CB-E10E-95E6-2F07-42C185737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156D-6849-837D-C662-E55B02B17D1E}"/>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135375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96C9-171C-0C35-E908-37E73FB5B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71F342-FEB3-F320-27F6-F4BE5A7D3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DD259-02FD-DBB9-138A-A8A6E3F091B8}"/>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5" name="Footer Placeholder 4">
            <a:extLst>
              <a:ext uri="{FF2B5EF4-FFF2-40B4-BE49-F238E27FC236}">
                <a16:creationId xmlns:a16="http://schemas.microsoft.com/office/drawing/2014/main" id="{77449FDA-278C-8B7D-FC7E-29E636775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E5FFE-BD8C-3C23-0E68-D2C6A5AD4F22}"/>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327995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710339-256A-2328-AB45-266DE98CB0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972EA5-28B3-7407-DA78-8D2354672E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6E4BB-385F-B2CE-EE79-0D904E9470CA}"/>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5" name="Footer Placeholder 4">
            <a:extLst>
              <a:ext uri="{FF2B5EF4-FFF2-40B4-BE49-F238E27FC236}">
                <a16:creationId xmlns:a16="http://schemas.microsoft.com/office/drawing/2014/main" id="{DC84BDB3-C5FA-33A9-AEC1-21681C10D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26A76-CDC1-24C9-1A51-2A894C0CADD7}"/>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10655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A3A5-C57A-273A-BC5B-A4B7B8F7CB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851B9-F600-6E22-7BB7-95CBDABE6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BDE8F-3D2C-7037-AFEC-19BDE7114296}"/>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5" name="Footer Placeholder 4">
            <a:extLst>
              <a:ext uri="{FF2B5EF4-FFF2-40B4-BE49-F238E27FC236}">
                <a16:creationId xmlns:a16="http://schemas.microsoft.com/office/drawing/2014/main" id="{E41FFF09-9413-EE82-E997-377ECC620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B5AEC-CBA3-C18A-06BA-2B73F74DF815}"/>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414345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A6DC-7F59-6075-C0DD-2317D3884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F365D3-3166-D8A4-A6ED-1E827D992C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F300E-E319-9449-984D-F8F03DCD6FFF}"/>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5" name="Footer Placeholder 4">
            <a:extLst>
              <a:ext uri="{FF2B5EF4-FFF2-40B4-BE49-F238E27FC236}">
                <a16:creationId xmlns:a16="http://schemas.microsoft.com/office/drawing/2014/main" id="{A4B4A10C-FE91-4576-04FF-4D7F2FDDF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39F97-7C05-B78C-C40B-DC8EEE4C15BF}"/>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410455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4031-1FA4-41D0-2377-24BC03A87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D5EC0-8D01-F0EC-FE6F-42505FC50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9A4EFF-6245-9CFC-E5D8-41BEF4789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BF9B0B-56C7-4115-B475-6F94951C759E}"/>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6" name="Footer Placeholder 5">
            <a:extLst>
              <a:ext uri="{FF2B5EF4-FFF2-40B4-BE49-F238E27FC236}">
                <a16:creationId xmlns:a16="http://schemas.microsoft.com/office/drawing/2014/main" id="{B7A9E550-2582-F172-C51D-5D3288D5D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E264B-A147-BAD8-6EE2-833E853A6C31}"/>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188745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2727-E942-91AF-AC80-37F708B08C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528346-A9EA-F1F6-EBBB-26CFF2FB7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9B2AA-B2AE-8127-B4ED-70552323F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806FC8-C3E3-C3FE-00C6-7691B685A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7E60C-2D3D-AC2E-DF85-2CADD6249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BF07AA-2AD4-5A1A-AEDA-D5C195D4F956}"/>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8" name="Footer Placeholder 7">
            <a:extLst>
              <a:ext uri="{FF2B5EF4-FFF2-40B4-BE49-F238E27FC236}">
                <a16:creationId xmlns:a16="http://schemas.microsoft.com/office/drawing/2014/main" id="{38E20385-2E4D-4264-D8ED-19F90BCDB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FC3A7-2854-7BB5-6945-68927DD2DCB1}"/>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20031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08FB-2386-29D7-675C-956345E10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CDD70B-9888-87C3-3092-BD74B36A6F86}"/>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4" name="Footer Placeholder 3">
            <a:extLst>
              <a:ext uri="{FF2B5EF4-FFF2-40B4-BE49-F238E27FC236}">
                <a16:creationId xmlns:a16="http://schemas.microsoft.com/office/drawing/2014/main" id="{1DB64554-A5BF-990C-D5E2-10B192AEA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F0D38-92EA-45F9-ABD6-46BD1088435B}"/>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373907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70DC5-39C6-B76E-CA13-E89B3235A879}"/>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3" name="Footer Placeholder 2">
            <a:extLst>
              <a:ext uri="{FF2B5EF4-FFF2-40B4-BE49-F238E27FC236}">
                <a16:creationId xmlns:a16="http://schemas.microsoft.com/office/drawing/2014/main" id="{158EC668-B007-6AB1-A009-F8820CBFC5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C31DF-9527-834E-A022-51523E305ED9}"/>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68124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957B-017E-424B-B0A5-48CE65017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0A3A10-7C15-E52F-DF78-139890BBC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C97DAC-F364-8E57-E195-8D91F2BD4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0D02B-CC9E-22A5-D90E-B2BFBE915336}"/>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6" name="Footer Placeholder 5">
            <a:extLst>
              <a:ext uri="{FF2B5EF4-FFF2-40B4-BE49-F238E27FC236}">
                <a16:creationId xmlns:a16="http://schemas.microsoft.com/office/drawing/2014/main" id="{F986CFE8-C3A3-8400-CFB6-92A0BE8A0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AF46E-1E80-5C92-05A1-395F102E7069}"/>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313001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C067-26E1-9F6F-CD5D-180B687B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17215-1DE7-9F02-4041-7197F8C4A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CD27E-405C-C977-CF10-B38D25786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48F66-6A7F-35F8-0C06-1ABC5A59417C}"/>
              </a:ext>
            </a:extLst>
          </p:cNvPr>
          <p:cNvSpPr>
            <a:spLocks noGrp="1"/>
          </p:cNvSpPr>
          <p:nvPr>
            <p:ph type="dt" sz="half" idx="10"/>
          </p:nvPr>
        </p:nvSpPr>
        <p:spPr/>
        <p:txBody>
          <a:bodyPr/>
          <a:lstStyle/>
          <a:p>
            <a:fld id="{5C1951F8-5E41-476E-A9FB-B21F56718CE4}" type="datetimeFigureOut">
              <a:rPr lang="en-US" smtClean="0"/>
              <a:t>6/19/2023</a:t>
            </a:fld>
            <a:endParaRPr lang="en-US"/>
          </a:p>
        </p:txBody>
      </p:sp>
      <p:sp>
        <p:nvSpPr>
          <p:cNvPr id="6" name="Footer Placeholder 5">
            <a:extLst>
              <a:ext uri="{FF2B5EF4-FFF2-40B4-BE49-F238E27FC236}">
                <a16:creationId xmlns:a16="http://schemas.microsoft.com/office/drawing/2014/main" id="{C71B7369-A30F-76E5-560A-B1176594A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8EAAC-0DF1-628F-060C-C218BC8ABC7D}"/>
              </a:ext>
            </a:extLst>
          </p:cNvPr>
          <p:cNvSpPr>
            <a:spLocks noGrp="1"/>
          </p:cNvSpPr>
          <p:nvPr>
            <p:ph type="sldNum" sz="quarter" idx="12"/>
          </p:nvPr>
        </p:nvSpPr>
        <p:spPr/>
        <p:txBody>
          <a:bodyPr/>
          <a:lstStyle/>
          <a:p>
            <a:fld id="{6D2BDB36-E89B-46B9-87B5-8A086DA56BC5}" type="slidenum">
              <a:rPr lang="en-US" smtClean="0"/>
              <a:t>‹#›</a:t>
            </a:fld>
            <a:endParaRPr lang="en-US"/>
          </a:p>
        </p:txBody>
      </p:sp>
    </p:spTree>
    <p:extLst>
      <p:ext uri="{BB962C8B-B14F-4D97-AF65-F5344CB8AC3E}">
        <p14:creationId xmlns:p14="http://schemas.microsoft.com/office/powerpoint/2010/main" val="53521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726BA-7D60-2D51-3890-9BCE5CC27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26C8C4-6758-2AB6-86CA-C1C265FE9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3988E-DEA0-FC4F-AB5C-D9AEB1E2A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951F8-5E41-476E-A9FB-B21F56718CE4}" type="datetimeFigureOut">
              <a:rPr lang="en-US" smtClean="0"/>
              <a:t>6/19/2023</a:t>
            </a:fld>
            <a:endParaRPr lang="en-US"/>
          </a:p>
        </p:txBody>
      </p:sp>
      <p:sp>
        <p:nvSpPr>
          <p:cNvPr id="5" name="Footer Placeholder 4">
            <a:extLst>
              <a:ext uri="{FF2B5EF4-FFF2-40B4-BE49-F238E27FC236}">
                <a16:creationId xmlns:a16="http://schemas.microsoft.com/office/drawing/2014/main" id="{3C5540D9-33F0-CD5D-09E2-F7EE3B7A8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DD944-52CF-978B-914D-58F66293D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BDB36-E89B-46B9-87B5-8A086DA56BC5}" type="slidenum">
              <a:rPr lang="en-US" smtClean="0"/>
              <a:t>‹#›</a:t>
            </a:fld>
            <a:endParaRPr lang="en-US"/>
          </a:p>
        </p:txBody>
      </p:sp>
    </p:spTree>
    <p:extLst>
      <p:ext uri="{BB962C8B-B14F-4D97-AF65-F5344CB8AC3E}">
        <p14:creationId xmlns:p14="http://schemas.microsoft.com/office/powerpoint/2010/main" val="647500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C397-A7CE-65A9-9029-D12C289F81B2}"/>
              </a:ext>
            </a:extLst>
          </p:cNvPr>
          <p:cNvSpPr>
            <a:spLocks noGrp="1"/>
          </p:cNvSpPr>
          <p:nvPr>
            <p:ph type="ctrTitle"/>
          </p:nvPr>
        </p:nvSpPr>
        <p:spPr/>
        <p:txBody>
          <a:bodyPr>
            <a:normAutofit fontScale="90000"/>
          </a:bodyPr>
          <a:lstStyle/>
          <a:p>
            <a:r>
              <a:rPr lang="en-US" dirty="0"/>
              <a:t>Introduction to Docker: Streamlining Your Software Development Process</a:t>
            </a:r>
          </a:p>
        </p:txBody>
      </p:sp>
      <p:sp>
        <p:nvSpPr>
          <p:cNvPr id="3" name="Subtitle 2">
            <a:extLst>
              <a:ext uri="{FF2B5EF4-FFF2-40B4-BE49-F238E27FC236}">
                <a16:creationId xmlns:a16="http://schemas.microsoft.com/office/drawing/2014/main" id="{417C2FD6-A500-E889-335C-1F2A9468C7D6}"/>
              </a:ext>
            </a:extLst>
          </p:cNvPr>
          <p:cNvSpPr>
            <a:spLocks noGrp="1"/>
          </p:cNvSpPr>
          <p:nvPr>
            <p:ph type="subTitle" idx="1"/>
          </p:nvPr>
        </p:nvSpPr>
        <p:spPr/>
        <p:txBody>
          <a:bodyPr/>
          <a:lstStyle/>
          <a:p>
            <a:r>
              <a:rPr lang="en-US" dirty="0"/>
              <a:t>Elliot Mason</a:t>
            </a:r>
          </a:p>
        </p:txBody>
      </p:sp>
    </p:spTree>
    <p:extLst>
      <p:ext uri="{BB962C8B-B14F-4D97-AF65-F5344CB8AC3E}">
        <p14:creationId xmlns:p14="http://schemas.microsoft.com/office/powerpoint/2010/main" val="148439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F0EA-38F3-000F-4DEA-6905D543B047}"/>
              </a:ext>
            </a:extLst>
          </p:cNvPr>
          <p:cNvSpPr>
            <a:spLocks noGrp="1"/>
          </p:cNvSpPr>
          <p:nvPr>
            <p:ph type="title"/>
          </p:nvPr>
        </p:nvSpPr>
        <p:spPr/>
        <p:txBody>
          <a:bodyPr/>
          <a:lstStyle/>
          <a:p>
            <a:r>
              <a:rPr lang="en-US"/>
              <a:t>Dockerfile</a:t>
            </a:r>
            <a:endParaRPr lang="en-US" dirty="0"/>
          </a:p>
        </p:txBody>
      </p:sp>
      <p:sp>
        <p:nvSpPr>
          <p:cNvPr id="3" name="Content Placeholder 2">
            <a:extLst>
              <a:ext uri="{FF2B5EF4-FFF2-40B4-BE49-F238E27FC236}">
                <a16:creationId xmlns:a16="http://schemas.microsoft.com/office/drawing/2014/main" id="{63732E3C-129C-1A5C-6E77-AF8465071F39}"/>
              </a:ext>
            </a:extLst>
          </p:cNvPr>
          <p:cNvSpPr>
            <a:spLocks noGrp="1"/>
          </p:cNvSpPr>
          <p:nvPr>
            <p:ph sz="half" idx="1"/>
          </p:nvPr>
        </p:nvSpPr>
        <p:spPr/>
        <p:txBody>
          <a:bodyPr/>
          <a:lstStyle/>
          <a:p>
            <a:r>
              <a:rPr lang="en-US" dirty="0"/>
              <a:t>Order </a:t>
            </a:r>
            <a:r>
              <a:rPr lang="en-US" dirty="0" err="1"/>
              <a:t>Dockefile</a:t>
            </a:r>
            <a:r>
              <a:rPr lang="en-US" dirty="0"/>
              <a:t> instructions carefully</a:t>
            </a:r>
          </a:p>
          <a:p>
            <a:r>
              <a:rPr lang="en-US" dirty="0"/>
              <a:t>Use .</a:t>
            </a:r>
            <a:r>
              <a:rPr lang="en-US" dirty="0" err="1"/>
              <a:t>dockerignore</a:t>
            </a:r>
            <a:r>
              <a:rPr lang="en-US" dirty="0"/>
              <a:t> file</a:t>
            </a:r>
          </a:p>
          <a:p>
            <a:r>
              <a:rPr lang="en-US" dirty="0"/>
              <a:t>Avoid installing unnecessary packages</a:t>
            </a:r>
          </a:p>
        </p:txBody>
      </p:sp>
      <p:sp>
        <p:nvSpPr>
          <p:cNvPr id="15" name="Content Placeholder 14">
            <a:extLst>
              <a:ext uri="{FF2B5EF4-FFF2-40B4-BE49-F238E27FC236}">
                <a16:creationId xmlns:a16="http://schemas.microsoft.com/office/drawing/2014/main" id="{CBA74AA0-CB25-F464-1315-2CFB3BE0F174}"/>
              </a:ext>
            </a:extLst>
          </p:cNvPr>
          <p:cNvSpPr>
            <a:spLocks noGrp="1"/>
          </p:cNvSpPr>
          <p:nvPr>
            <p:ph sz="half" idx="2"/>
          </p:nvPr>
        </p:nvSpPr>
        <p:spPr/>
        <p:txBody>
          <a:bodyPr/>
          <a:lstStyle/>
          <a:p>
            <a:endParaRPr lang="en-US"/>
          </a:p>
        </p:txBody>
      </p:sp>
      <p:pic>
        <p:nvPicPr>
          <p:cNvPr id="17" name="Picture 16">
            <a:extLst>
              <a:ext uri="{FF2B5EF4-FFF2-40B4-BE49-F238E27FC236}">
                <a16:creationId xmlns:a16="http://schemas.microsoft.com/office/drawing/2014/main" id="{FEF47B03-E7BD-E45A-F956-FF1F4F7E39A8}"/>
              </a:ext>
            </a:extLst>
          </p:cNvPr>
          <p:cNvPicPr>
            <a:picLocks noChangeAspect="1"/>
          </p:cNvPicPr>
          <p:nvPr/>
        </p:nvPicPr>
        <p:blipFill>
          <a:blip r:embed="rId3"/>
          <a:stretch>
            <a:fillRect/>
          </a:stretch>
        </p:blipFill>
        <p:spPr>
          <a:xfrm>
            <a:off x="5546027" y="1825625"/>
            <a:ext cx="6433946" cy="3894606"/>
          </a:xfrm>
          <a:prstGeom prst="rect">
            <a:avLst/>
          </a:prstGeom>
        </p:spPr>
      </p:pic>
    </p:spTree>
    <p:extLst>
      <p:ext uri="{BB962C8B-B14F-4D97-AF65-F5344CB8AC3E}">
        <p14:creationId xmlns:p14="http://schemas.microsoft.com/office/powerpoint/2010/main" val="184781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6C6C-A23E-3342-51C5-FD58567994CA}"/>
              </a:ext>
            </a:extLst>
          </p:cNvPr>
          <p:cNvSpPr>
            <a:spLocks noGrp="1"/>
          </p:cNvSpPr>
          <p:nvPr>
            <p:ph type="title"/>
          </p:nvPr>
        </p:nvSpPr>
        <p:spPr/>
        <p:txBody>
          <a:bodyPr/>
          <a:lstStyle/>
          <a:p>
            <a:r>
              <a:rPr lang="en-US" dirty="0"/>
              <a:t>Installing Requirements</a:t>
            </a:r>
          </a:p>
        </p:txBody>
      </p:sp>
      <p:sp>
        <p:nvSpPr>
          <p:cNvPr id="3" name="Content Placeholder 2">
            <a:extLst>
              <a:ext uri="{FF2B5EF4-FFF2-40B4-BE49-F238E27FC236}">
                <a16:creationId xmlns:a16="http://schemas.microsoft.com/office/drawing/2014/main" id="{0CF76051-ACDF-FF9E-940D-1E432A35D3E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1EB6E1A-2BE9-E34D-1D50-4F8602325195}"/>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90B4B985-F874-DE08-1156-8FD1E21B90CD}"/>
              </a:ext>
            </a:extLst>
          </p:cNvPr>
          <p:cNvPicPr>
            <a:picLocks noChangeAspect="1"/>
          </p:cNvPicPr>
          <p:nvPr/>
        </p:nvPicPr>
        <p:blipFill>
          <a:blip r:embed="rId3"/>
          <a:stretch>
            <a:fillRect/>
          </a:stretch>
        </p:blipFill>
        <p:spPr>
          <a:xfrm>
            <a:off x="203758" y="1563535"/>
            <a:ext cx="11784483" cy="4875518"/>
          </a:xfrm>
          <a:prstGeom prst="rect">
            <a:avLst/>
          </a:prstGeom>
        </p:spPr>
      </p:pic>
    </p:spTree>
    <p:extLst>
      <p:ext uri="{BB962C8B-B14F-4D97-AF65-F5344CB8AC3E}">
        <p14:creationId xmlns:p14="http://schemas.microsoft.com/office/powerpoint/2010/main" val="121175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4F3A-F655-DE2F-79F9-D82ABF14873D}"/>
              </a:ext>
            </a:extLst>
          </p:cNvPr>
          <p:cNvSpPr>
            <a:spLocks noGrp="1"/>
          </p:cNvSpPr>
          <p:nvPr>
            <p:ph type="title"/>
          </p:nvPr>
        </p:nvSpPr>
        <p:spPr/>
        <p:txBody>
          <a:bodyPr/>
          <a:lstStyle/>
          <a:p>
            <a:r>
              <a:rPr lang="en-US" dirty="0"/>
              <a:t>Order of Operations when </a:t>
            </a:r>
            <a:r>
              <a:rPr lang="en-US" dirty="0" err="1"/>
              <a:t>Dockerfile-ing</a:t>
            </a:r>
            <a:endParaRPr lang="en-US" dirty="0"/>
          </a:p>
        </p:txBody>
      </p:sp>
      <p:sp>
        <p:nvSpPr>
          <p:cNvPr id="3" name="Content Placeholder 2">
            <a:extLst>
              <a:ext uri="{FF2B5EF4-FFF2-40B4-BE49-F238E27FC236}">
                <a16:creationId xmlns:a16="http://schemas.microsoft.com/office/drawing/2014/main" id="{038E0917-4D86-78AC-B98C-4A4286C4228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6980D63-0268-CC8E-F900-0A240403C0E4}"/>
              </a:ext>
            </a:extLst>
          </p:cNvPr>
          <p:cNvSpPr>
            <a:spLocks noGrp="1"/>
          </p:cNvSpPr>
          <p:nvPr>
            <p:ph sz="half" idx="2"/>
          </p:nvPr>
        </p:nvSpPr>
        <p:spPr/>
        <p:txBody>
          <a:bodyPr/>
          <a:lstStyle/>
          <a:p>
            <a:endParaRPr lang="en-US"/>
          </a:p>
        </p:txBody>
      </p:sp>
      <p:pic>
        <p:nvPicPr>
          <p:cNvPr id="10" name="Picture 9">
            <a:extLst>
              <a:ext uri="{FF2B5EF4-FFF2-40B4-BE49-F238E27FC236}">
                <a16:creationId xmlns:a16="http://schemas.microsoft.com/office/drawing/2014/main" id="{5300E142-5450-E3D0-AEAE-A63FF43F4730}"/>
              </a:ext>
            </a:extLst>
          </p:cNvPr>
          <p:cNvPicPr>
            <a:picLocks noChangeAspect="1"/>
          </p:cNvPicPr>
          <p:nvPr/>
        </p:nvPicPr>
        <p:blipFill>
          <a:blip r:embed="rId3"/>
          <a:stretch>
            <a:fillRect/>
          </a:stretch>
        </p:blipFill>
        <p:spPr>
          <a:xfrm>
            <a:off x="4915126" y="1295575"/>
            <a:ext cx="6591073" cy="4031147"/>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18F88516-49C1-9DC6-9F64-00DCA04A05D2}"/>
                  </a:ext>
                </a:extLst>
              </p14:cNvPr>
              <p14:cNvContentPartPr/>
              <p14:nvPr/>
            </p14:nvContentPartPr>
            <p14:xfrm>
              <a:off x="1855827" y="2524449"/>
              <a:ext cx="360" cy="360"/>
            </p14:xfrm>
          </p:contentPart>
        </mc:Choice>
        <mc:Fallback>
          <p:pic>
            <p:nvPicPr>
              <p:cNvPr id="12" name="Ink 11">
                <a:extLst>
                  <a:ext uri="{FF2B5EF4-FFF2-40B4-BE49-F238E27FC236}">
                    <a16:creationId xmlns:a16="http://schemas.microsoft.com/office/drawing/2014/main" id="{18F88516-49C1-9DC6-9F64-00DCA04A05D2}"/>
                  </a:ext>
                </a:extLst>
              </p:cNvPr>
              <p:cNvPicPr/>
              <p:nvPr/>
            </p:nvPicPr>
            <p:blipFill>
              <a:blip r:embed="rId5"/>
              <a:stretch>
                <a:fillRect/>
              </a:stretch>
            </p:blipFill>
            <p:spPr>
              <a:xfrm>
                <a:off x="1847187" y="2515449"/>
                <a:ext cx="18000" cy="18000"/>
              </a:xfrm>
              <a:prstGeom prst="rect">
                <a:avLst/>
              </a:prstGeom>
            </p:spPr>
          </p:pic>
        </mc:Fallback>
      </mc:AlternateContent>
      <p:pic>
        <p:nvPicPr>
          <p:cNvPr id="14" name="Picture 13">
            <a:extLst>
              <a:ext uri="{FF2B5EF4-FFF2-40B4-BE49-F238E27FC236}">
                <a16:creationId xmlns:a16="http://schemas.microsoft.com/office/drawing/2014/main" id="{2BCFBB53-FC58-FE32-29C2-88B56FFEB8AE}"/>
              </a:ext>
            </a:extLst>
          </p:cNvPr>
          <p:cNvPicPr>
            <a:picLocks noChangeAspect="1"/>
          </p:cNvPicPr>
          <p:nvPr/>
        </p:nvPicPr>
        <p:blipFill>
          <a:blip r:embed="rId6"/>
          <a:stretch>
            <a:fillRect/>
          </a:stretch>
        </p:blipFill>
        <p:spPr>
          <a:xfrm>
            <a:off x="648460" y="4176516"/>
            <a:ext cx="4531314" cy="2680352"/>
          </a:xfrm>
          <a:prstGeom prst="rect">
            <a:avLst/>
          </a:prstGeom>
        </p:spPr>
      </p:pic>
    </p:spTree>
    <p:extLst>
      <p:ext uri="{BB962C8B-B14F-4D97-AF65-F5344CB8AC3E}">
        <p14:creationId xmlns:p14="http://schemas.microsoft.com/office/powerpoint/2010/main" val="261679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470B-45EF-7BFF-B07C-F87BEAAE0EDE}"/>
              </a:ext>
            </a:extLst>
          </p:cNvPr>
          <p:cNvSpPr>
            <a:spLocks noGrp="1"/>
          </p:cNvSpPr>
          <p:nvPr>
            <p:ph type="title"/>
          </p:nvPr>
        </p:nvSpPr>
        <p:spPr/>
        <p:txBody>
          <a:bodyPr/>
          <a:lstStyle/>
          <a:p>
            <a:r>
              <a:rPr lang="en-US" dirty="0"/>
              <a:t>Breaking install before source copy</a:t>
            </a:r>
          </a:p>
        </p:txBody>
      </p:sp>
      <p:sp>
        <p:nvSpPr>
          <p:cNvPr id="3" name="Content Placeholder 2">
            <a:extLst>
              <a:ext uri="{FF2B5EF4-FFF2-40B4-BE49-F238E27FC236}">
                <a16:creationId xmlns:a16="http://schemas.microsoft.com/office/drawing/2014/main" id="{405682C9-51C3-032E-7C68-D37E514BD88C}"/>
              </a:ext>
            </a:extLst>
          </p:cNvPr>
          <p:cNvSpPr>
            <a:spLocks noGrp="1"/>
          </p:cNvSpPr>
          <p:nvPr>
            <p:ph sz="half" idx="1"/>
          </p:nvPr>
        </p:nvSpPr>
        <p:spPr>
          <a:xfrm>
            <a:off x="389554" y="1907512"/>
            <a:ext cx="5181600" cy="4351338"/>
          </a:xfrm>
        </p:spPr>
        <p:txBody>
          <a:bodyPr/>
          <a:lstStyle/>
          <a:p>
            <a:pPr marL="0" indent="0">
              <a:buNone/>
            </a:pPr>
            <a:r>
              <a:rPr lang="en-US" dirty="0"/>
              <a:t>Least to Most</a:t>
            </a:r>
          </a:p>
        </p:txBody>
      </p:sp>
      <p:sp>
        <p:nvSpPr>
          <p:cNvPr id="4" name="Content Placeholder 3">
            <a:extLst>
              <a:ext uri="{FF2B5EF4-FFF2-40B4-BE49-F238E27FC236}">
                <a16:creationId xmlns:a16="http://schemas.microsoft.com/office/drawing/2014/main" id="{31378C66-2355-2985-29C0-4F4D10BD6ED1}"/>
              </a:ext>
            </a:extLst>
          </p:cNvPr>
          <p:cNvSpPr>
            <a:spLocks noGrp="1"/>
          </p:cNvSpPr>
          <p:nvPr>
            <p:ph sz="half" idx="2"/>
          </p:nvPr>
        </p:nvSpPr>
        <p:spPr>
          <a:xfrm>
            <a:off x="6373294" y="1907512"/>
            <a:ext cx="5181600" cy="4351338"/>
          </a:xfrm>
        </p:spPr>
        <p:txBody>
          <a:bodyPr/>
          <a:lstStyle/>
          <a:p>
            <a:pPr marL="0" indent="0">
              <a:buNone/>
            </a:pPr>
            <a:r>
              <a:rPr lang="en-US" dirty="0"/>
              <a:t>Most to Least</a:t>
            </a:r>
          </a:p>
        </p:txBody>
      </p:sp>
      <p:pic>
        <p:nvPicPr>
          <p:cNvPr id="8" name="Picture 7">
            <a:extLst>
              <a:ext uri="{FF2B5EF4-FFF2-40B4-BE49-F238E27FC236}">
                <a16:creationId xmlns:a16="http://schemas.microsoft.com/office/drawing/2014/main" id="{9DEBF021-894B-4599-F192-F4521F538D5D}"/>
              </a:ext>
            </a:extLst>
          </p:cNvPr>
          <p:cNvPicPr>
            <a:picLocks noChangeAspect="1"/>
          </p:cNvPicPr>
          <p:nvPr/>
        </p:nvPicPr>
        <p:blipFill>
          <a:blip r:embed="rId3"/>
          <a:stretch>
            <a:fillRect/>
          </a:stretch>
        </p:blipFill>
        <p:spPr>
          <a:xfrm>
            <a:off x="6373294" y="2444479"/>
            <a:ext cx="5738500" cy="3622266"/>
          </a:xfrm>
          <a:prstGeom prst="rect">
            <a:avLst/>
          </a:prstGeom>
        </p:spPr>
      </p:pic>
      <p:pic>
        <p:nvPicPr>
          <p:cNvPr id="10" name="Picture 9">
            <a:extLst>
              <a:ext uri="{FF2B5EF4-FFF2-40B4-BE49-F238E27FC236}">
                <a16:creationId xmlns:a16="http://schemas.microsoft.com/office/drawing/2014/main" id="{2DE3D62B-22B8-3278-1CCE-C88864AF2C9E}"/>
              </a:ext>
            </a:extLst>
          </p:cNvPr>
          <p:cNvPicPr>
            <a:picLocks noChangeAspect="1"/>
          </p:cNvPicPr>
          <p:nvPr/>
        </p:nvPicPr>
        <p:blipFill>
          <a:blip r:embed="rId4"/>
          <a:stretch>
            <a:fillRect/>
          </a:stretch>
        </p:blipFill>
        <p:spPr>
          <a:xfrm>
            <a:off x="389554" y="2444401"/>
            <a:ext cx="5451688" cy="3622344"/>
          </a:xfrm>
          <a:prstGeom prst="rect">
            <a:avLst/>
          </a:prstGeom>
        </p:spPr>
      </p:pic>
    </p:spTree>
    <p:extLst>
      <p:ext uri="{BB962C8B-B14F-4D97-AF65-F5344CB8AC3E}">
        <p14:creationId xmlns:p14="http://schemas.microsoft.com/office/powerpoint/2010/main" val="193231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51937763-9403-2122-FA18-F64EEC7F009B}"/>
              </a:ext>
            </a:extLst>
          </p:cNvPr>
          <p:cNvSpPr>
            <a:spLocks noGrp="1"/>
          </p:cNvSpPr>
          <p:nvPr>
            <p:ph type="title"/>
          </p:nvPr>
        </p:nvSpPr>
        <p:spPr>
          <a:xfrm>
            <a:off x="2558716" y="955309"/>
            <a:ext cx="7074568" cy="2898975"/>
          </a:xfrm>
        </p:spPr>
        <p:txBody>
          <a:bodyPr vert="horz" lIns="91440" tIns="45720" rIns="91440" bIns="45720" rtlCol="0" anchor="b">
            <a:normAutofit fontScale="90000"/>
          </a:bodyPr>
          <a:lstStyle/>
          <a:p>
            <a:pPr algn="ctr"/>
            <a:r>
              <a:rPr lang="en-US" sz="6100" kern="1200" dirty="0">
                <a:solidFill>
                  <a:srgbClr val="FFFFFF"/>
                </a:solidFill>
                <a:latin typeface="+mj-lt"/>
                <a:ea typeface="+mj-ea"/>
                <a:cs typeface="+mj-cs"/>
              </a:rPr>
              <a:t>What if we are trying to serve millions of requests with our Y2K </a:t>
            </a:r>
            <a:r>
              <a:rPr lang="en-US" sz="6100" dirty="0">
                <a:solidFill>
                  <a:srgbClr val="FFFFFF"/>
                </a:solidFill>
              </a:rPr>
              <a:t>f</a:t>
            </a:r>
            <a:r>
              <a:rPr lang="en-US" sz="6100" kern="1200" dirty="0">
                <a:solidFill>
                  <a:srgbClr val="FFFFFF"/>
                </a:solidFill>
                <a:latin typeface="+mj-lt"/>
                <a:ea typeface="+mj-ea"/>
                <a:cs typeface="+mj-cs"/>
              </a:rPr>
              <a:t>lask container??</a:t>
            </a:r>
          </a:p>
        </p:txBody>
      </p:sp>
      <p:sp>
        <p:nvSpPr>
          <p:cNvPr id="6" name="Text Placeholder 5">
            <a:extLst>
              <a:ext uri="{FF2B5EF4-FFF2-40B4-BE49-F238E27FC236}">
                <a16:creationId xmlns:a16="http://schemas.microsoft.com/office/drawing/2014/main" id="{F6B193B7-1036-3D0E-EC1A-74D386865F6E}"/>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r>
              <a:rPr lang="en-US" kern="1200">
                <a:solidFill>
                  <a:srgbClr val="FFFFFF"/>
                </a:solidFill>
                <a:latin typeface="+mn-lt"/>
                <a:ea typeface="+mn-ea"/>
                <a:cs typeface="+mn-cs"/>
              </a:rPr>
              <a:t>Baby intro to container orchestration concepts and basic implementation </a:t>
            </a:r>
          </a:p>
        </p:txBody>
      </p:sp>
      <p:sp>
        <p:nvSpPr>
          <p:cNvPr id="15"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94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2EBF-D7B0-867D-AD57-C0F1A141700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18910B4-832E-4F78-06C3-F85E9FEFDDD9}"/>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616C40CA-F075-BC29-762B-7015154E85E0}"/>
              </a:ext>
            </a:extLst>
          </p:cNvPr>
          <p:cNvPicPr>
            <a:picLocks noChangeAspect="1"/>
          </p:cNvPicPr>
          <p:nvPr/>
        </p:nvPicPr>
        <p:blipFill>
          <a:blip r:embed="rId3"/>
          <a:stretch>
            <a:fillRect/>
          </a:stretch>
        </p:blipFill>
        <p:spPr>
          <a:xfrm>
            <a:off x="213627" y="80485"/>
            <a:ext cx="5882373" cy="6777515"/>
          </a:xfrm>
          <a:prstGeom prst="rect">
            <a:avLst/>
          </a:prstGeom>
        </p:spPr>
      </p:pic>
      <p:pic>
        <p:nvPicPr>
          <p:cNvPr id="7" name="Picture 6">
            <a:extLst>
              <a:ext uri="{FF2B5EF4-FFF2-40B4-BE49-F238E27FC236}">
                <a16:creationId xmlns:a16="http://schemas.microsoft.com/office/drawing/2014/main" id="{266155D9-1FE2-C8FC-B066-B0B96E10E267}"/>
              </a:ext>
            </a:extLst>
          </p:cNvPr>
          <p:cNvPicPr>
            <a:picLocks noChangeAspect="1"/>
          </p:cNvPicPr>
          <p:nvPr/>
        </p:nvPicPr>
        <p:blipFill>
          <a:blip r:embed="rId4"/>
          <a:stretch>
            <a:fillRect/>
          </a:stretch>
        </p:blipFill>
        <p:spPr>
          <a:xfrm>
            <a:off x="6451316" y="80485"/>
            <a:ext cx="4643272" cy="4526774"/>
          </a:xfrm>
          <a:prstGeom prst="rect">
            <a:avLst/>
          </a:prstGeom>
        </p:spPr>
      </p:pic>
      <p:pic>
        <p:nvPicPr>
          <p:cNvPr id="9" name="Picture 8">
            <a:extLst>
              <a:ext uri="{FF2B5EF4-FFF2-40B4-BE49-F238E27FC236}">
                <a16:creationId xmlns:a16="http://schemas.microsoft.com/office/drawing/2014/main" id="{CEEDF4FC-79AB-FF32-A394-CCFE5A923C15}"/>
              </a:ext>
            </a:extLst>
          </p:cNvPr>
          <p:cNvPicPr>
            <a:picLocks noChangeAspect="1"/>
          </p:cNvPicPr>
          <p:nvPr/>
        </p:nvPicPr>
        <p:blipFill>
          <a:blip r:embed="rId5"/>
          <a:stretch>
            <a:fillRect/>
          </a:stretch>
        </p:blipFill>
        <p:spPr>
          <a:xfrm>
            <a:off x="6451316" y="4807170"/>
            <a:ext cx="5522848" cy="1384558"/>
          </a:xfrm>
          <a:prstGeom prst="rect">
            <a:avLst/>
          </a:prstGeom>
        </p:spPr>
      </p:pic>
    </p:spTree>
    <p:extLst>
      <p:ext uri="{BB962C8B-B14F-4D97-AF65-F5344CB8AC3E}">
        <p14:creationId xmlns:p14="http://schemas.microsoft.com/office/powerpoint/2010/main" val="2523273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C78A-67BF-C49E-9B2C-8DAB697F479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E1B62DB-1FE0-2D25-0507-74D8CF258DAF}"/>
              </a:ext>
            </a:extLst>
          </p:cNvPr>
          <p:cNvSpPr>
            <a:spLocks noGrp="1"/>
          </p:cNvSpPr>
          <p:nvPr>
            <p:ph idx="1"/>
          </p:nvPr>
        </p:nvSpPr>
        <p:spPr/>
        <p:txBody>
          <a:bodyPr/>
          <a:lstStyle/>
          <a:p>
            <a:r>
              <a:rPr lang="en-US" dirty="0"/>
              <a:t>Why is Docker Needed?</a:t>
            </a:r>
          </a:p>
          <a:p>
            <a:r>
              <a:rPr lang="en-US" dirty="0"/>
              <a:t>VMs vs. Docker Containers: A Comparison</a:t>
            </a:r>
          </a:p>
          <a:p>
            <a:r>
              <a:rPr lang="en-US" dirty="0"/>
              <a:t>An Introduction to Docker: Key Concepts and Terminology</a:t>
            </a:r>
          </a:p>
          <a:p>
            <a:r>
              <a:rPr lang="en-US" dirty="0"/>
              <a:t>The Docker Workflow: How Docker Works?</a:t>
            </a:r>
          </a:p>
          <a:p>
            <a:r>
              <a:rPr lang="en-US" dirty="0"/>
              <a:t>Benefits of Docker in Software Development</a:t>
            </a:r>
          </a:p>
          <a:p>
            <a:r>
              <a:rPr lang="en-US" dirty="0"/>
              <a:t>Hands-on: Basic Docker Commands</a:t>
            </a:r>
          </a:p>
          <a:p>
            <a:r>
              <a:rPr lang="en-US" dirty="0"/>
              <a:t>Use Cases of Docker</a:t>
            </a:r>
          </a:p>
          <a:p>
            <a:r>
              <a:rPr lang="en-US" dirty="0"/>
              <a:t>Conclusion and Q&amp;A</a:t>
            </a:r>
          </a:p>
        </p:txBody>
      </p:sp>
    </p:spTree>
    <p:extLst>
      <p:ext uri="{BB962C8B-B14F-4D97-AF65-F5344CB8AC3E}">
        <p14:creationId xmlns:p14="http://schemas.microsoft.com/office/powerpoint/2010/main" val="253843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Clip from The Matrix 1999 meme generated using ImgFip">
            <a:extLst>
              <a:ext uri="{FF2B5EF4-FFF2-40B4-BE49-F238E27FC236}">
                <a16:creationId xmlns:a16="http://schemas.microsoft.com/office/drawing/2014/main" id="{068F0600-42C6-B4E8-1571-DE54498E5C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675471"/>
            <a:ext cx="10905066" cy="550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4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klift lifting a container in the yard">
            <a:extLst>
              <a:ext uri="{FF2B5EF4-FFF2-40B4-BE49-F238E27FC236}">
                <a16:creationId xmlns:a16="http://schemas.microsoft.com/office/drawing/2014/main" id="{5B645B5B-181C-3E1F-92E7-97FDC65AFB48}"/>
              </a:ext>
            </a:extLst>
          </p:cNvPr>
          <p:cNvPicPr>
            <a:picLocks noChangeAspect="1"/>
          </p:cNvPicPr>
          <p:nvPr/>
        </p:nvPicPr>
        <p:blipFill rotWithShape="1">
          <a:blip r:embed="rId3"/>
          <a:srcRect t="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F285A-7A8F-DF7B-3443-F1B07EA63E78}"/>
              </a:ext>
            </a:extLst>
          </p:cNvPr>
          <p:cNvSpPr>
            <a:spLocks noGrp="1"/>
          </p:cNvSpPr>
          <p:nvPr>
            <p:ph type="title"/>
          </p:nvPr>
        </p:nvSpPr>
        <p:spPr>
          <a:xfrm>
            <a:off x="5732060" y="372068"/>
            <a:ext cx="6815692" cy="1116184"/>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7200" b="1" dirty="0">
                <a:solidFill>
                  <a:schemeClr val="accent1">
                    <a:lumMod val="20000"/>
                    <a:lumOff val="80000"/>
                  </a:schemeClr>
                </a:solidFill>
              </a:rPr>
              <a:t>ENTER DOCKER</a:t>
            </a:r>
          </a:p>
        </p:txBody>
      </p:sp>
    </p:spTree>
    <p:extLst>
      <p:ext uri="{BB962C8B-B14F-4D97-AF65-F5344CB8AC3E}">
        <p14:creationId xmlns:p14="http://schemas.microsoft.com/office/powerpoint/2010/main" val="87304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3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BFD63-F1BF-AEC2-3F4C-99C7A4C7F8DC}"/>
              </a:ext>
            </a:extLst>
          </p:cNvPr>
          <p:cNvSpPr>
            <a:spLocks noGrp="1"/>
          </p:cNvSpPr>
          <p:nvPr>
            <p:ph type="title"/>
          </p:nvPr>
        </p:nvSpPr>
        <p:spPr>
          <a:xfrm>
            <a:off x="1008184" y="174032"/>
            <a:ext cx="10175631" cy="1111843"/>
          </a:xfrm>
          <a:prstGeom prst="rect">
            <a:avLst/>
          </a:prstGeom>
        </p:spPr>
        <p:txBody>
          <a:bodyPr vert="horz" lIns="91440" tIns="45720" rIns="91440" bIns="45720" rtlCol="0" anchor="ctr">
            <a:normAutofit/>
          </a:bodyPr>
          <a:lstStyle/>
          <a:p>
            <a:pPr algn="ctr"/>
            <a:r>
              <a:rPr lang="en-US" sz="4000" kern="1200">
                <a:latin typeface="+mj-lt"/>
                <a:ea typeface="+mj-ea"/>
                <a:cs typeface="+mj-cs"/>
              </a:rPr>
              <a:t>VM vs Docker</a:t>
            </a:r>
          </a:p>
        </p:txBody>
      </p:sp>
      <p:sp>
        <p:nvSpPr>
          <p:cNvPr id="4" name="Content Placeholder 3">
            <a:extLst>
              <a:ext uri="{FF2B5EF4-FFF2-40B4-BE49-F238E27FC236}">
                <a16:creationId xmlns:a16="http://schemas.microsoft.com/office/drawing/2014/main" id="{55806923-02B3-FF8F-DDA2-0C46B6BADB82}"/>
              </a:ext>
            </a:extLst>
          </p:cNvPr>
          <p:cNvSpPr>
            <a:spLocks noGrp="1"/>
          </p:cNvSpPr>
          <p:nvPr>
            <p:ph idx="1"/>
          </p:nvPr>
        </p:nvSpPr>
        <p:spPr>
          <a:xfrm>
            <a:off x="1008184" y="1459907"/>
            <a:ext cx="10175630" cy="767904"/>
          </a:xfrm>
        </p:spPr>
        <p:txBody>
          <a:bodyPr anchor="ctr">
            <a:normAutofit/>
          </a:bodyPr>
          <a:lstStyle/>
          <a:p>
            <a:pPr algn="ctr"/>
            <a:endParaRPr lang="en-US" sz="2000"/>
          </a:p>
        </p:txBody>
      </p:sp>
      <p:pic>
        <p:nvPicPr>
          <p:cNvPr id="1028" name="Picture 4" descr="Containers and VMs Together | Docker">
            <a:extLst>
              <a:ext uri="{FF2B5EF4-FFF2-40B4-BE49-F238E27FC236}">
                <a16:creationId xmlns:a16="http://schemas.microsoft.com/office/drawing/2014/main" id="{43AB30C4-C95A-872F-393D-D081D0D188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8286" y="2405149"/>
            <a:ext cx="9229331"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7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29A2-ED1E-F8B0-E253-000E3EEC755A}"/>
              </a:ext>
            </a:extLst>
          </p:cNvPr>
          <p:cNvSpPr>
            <a:spLocks noGrp="1"/>
          </p:cNvSpPr>
          <p:nvPr>
            <p:ph type="title"/>
          </p:nvPr>
        </p:nvSpPr>
        <p:spPr/>
        <p:txBody>
          <a:bodyPr/>
          <a:lstStyle/>
          <a:p>
            <a:r>
              <a:rPr lang="en-US" dirty="0"/>
              <a:t>When to Docker or VM?</a:t>
            </a:r>
          </a:p>
        </p:txBody>
      </p:sp>
      <p:sp>
        <p:nvSpPr>
          <p:cNvPr id="3" name="Content Placeholder 2">
            <a:extLst>
              <a:ext uri="{FF2B5EF4-FFF2-40B4-BE49-F238E27FC236}">
                <a16:creationId xmlns:a16="http://schemas.microsoft.com/office/drawing/2014/main" id="{CA621ED1-9052-EC01-2F25-83BAA52AE4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755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EA4E-1632-EBE1-D111-B8ECA2E22F85}"/>
              </a:ext>
            </a:extLst>
          </p:cNvPr>
          <p:cNvSpPr>
            <a:spLocks noGrp="1"/>
          </p:cNvSpPr>
          <p:nvPr>
            <p:ph type="title"/>
          </p:nvPr>
        </p:nvSpPr>
        <p:spPr/>
        <p:txBody>
          <a:bodyPr/>
          <a:lstStyle/>
          <a:p>
            <a:r>
              <a:rPr lang="en-US" dirty="0"/>
              <a:t>Docker Terminology</a:t>
            </a:r>
          </a:p>
        </p:txBody>
      </p:sp>
      <p:sp>
        <p:nvSpPr>
          <p:cNvPr id="3" name="Content Placeholder 2">
            <a:extLst>
              <a:ext uri="{FF2B5EF4-FFF2-40B4-BE49-F238E27FC236}">
                <a16:creationId xmlns:a16="http://schemas.microsoft.com/office/drawing/2014/main" id="{05702572-FAE2-B427-E38B-A5557995F0BC}"/>
              </a:ext>
            </a:extLst>
          </p:cNvPr>
          <p:cNvSpPr>
            <a:spLocks noGrp="1"/>
          </p:cNvSpPr>
          <p:nvPr>
            <p:ph sz="half" idx="1"/>
          </p:nvPr>
        </p:nvSpPr>
        <p:spPr/>
        <p:txBody>
          <a:bodyPr/>
          <a:lstStyle/>
          <a:p>
            <a:r>
              <a:rPr lang="en-US" dirty="0"/>
              <a:t>Docker Images</a:t>
            </a:r>
          </a:p>
          <a:p>
            <a:r>
              <a:rPr lang="en-US" dirty="0"/>
              <a:t>Docker Engine</a:t>
            </a:r>
          </a:p>
          <a:p>
            <a:r>
              <a:rPr lang="en-US" dirty="0"/>
              <a:t>Docker Daemon</a:t>
            </a:r>
          </a:p>
          <a:p>
            <a:r>
              <a:rPr lang="en-US" dirty="0"/>
              <a:t>Docker Client</a:t>
            </a:r>
          </a:p>
          <a:p>
            <a:r>
              <a:rPr lang="en-US" dirty="0"/>
              <a:t>Docker Registers</a:t>
            </a:r>
          </a:p>
        </p:txBody>
      </p:sp>
      <p:sp>
        <p:nvSpPr>
          <p:cNvPr id="4" name="Content Placeholder 3">
            <a:extLst>
              <a:ext uri="{FF2B5EF4-FFF2-40B4-BE49-F238E27FC236}">
                <a16:creationId xmlns:a16="http://schemas.microsoft.com/office/drawing/2014/main" id="{5267CC99-EB8E-68C5-711F-E000343F4F0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98571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3779-261A-ACA2-874A-76B9F5739CA7}"/>
              </a:ext>
            </a:extLst>
          </p:cNvPr>
          <p:cNvSpPr>
            <a:spLocks noGrp="1"/>
          </p:cNvSpPr>
          <p:nvPr>
            <p:ph type="title"/>
          </p:nvPr>
        </p:nvSpPr>
        <p:spPr/>
        <p:txBody>
          <a:bodyPr/>
          <a:lstStyle/>
          <a:p>
            <a:r>
              <a:rPr lang="en-US" dirty="0"/>
              <a:t>Example Y2K API Workflow</a:t>
            </a:r>
          </a:p>
        </p:txBody>
      </p:sp>
      <p:sp>
        <p:nvSpPr>
          <p:cNvPr id="3" name="Text Placeholder 2">
            <a:extLst>
              <a:ext uri="{FF2B5EF4-FFF2-40B4-BE49-F238E27FC236}">
                <a16:creationId xmlns:a16="http://schemas.microsoft.com/office/drawing/2014/main" id="{1CB11C44-687B-2FB4-846C-76C55E8F0E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78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884D54-CFCF-AA30-E47C-9EF4E2540694}"/>
              </a:ext>
            </a:extLst>
          </p:cNvPr>
          <p:cNvSpPr>
            <a:spLocks noGrp="1"/>
          </p:cNvSpPr>
          <p:nvPr>
            <p:ph type="title"/>
          </p:nvPr>
        </p:nvSpPr>
        <p:spPr>
          <a:xfrm>
            <a:off x="630936" y="640080"/>
            <a:ext cx="4818888" cy="1481328"/>
          </a:xfrm>
        </p:spPr>
        <p:txBody>
          <a:bodyPr anchor="b">
            <a:normAutofit/>
          </a:bodyPr>
          <a:lstStyle/>
          <a:p>
            <a:r>
              <a:rPr lang="en-US" sz="5000"/>
              <a:t>How many days since Y2K?</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5B089EF-7BB1-54FE-6EA2-621627C411BC}"/>
              </a:ext>
            </a:extLst>
          </p:cNvPr>
          <p:cNvSpPr>
            <a:spLocks noGrp="1"/>
          </p:cNvSpPr>
          <p:nvPr>
            <p:ph idx="1"/>
          </p:nvPr>
        </p:nvSpPr>
        <p:spPr>
          <a:xfrm>
            <a:off x="630936" y="2660904"/>
            <a:ext cx="4818888" cy="3547872"/>
          </a:xfrm>
        </p:spPr>
        <p:txBody>
          <a:bodyPr anchor="t">
            <a:normAutofit/>
          </a:bodyPr>
          <a:lstStyle/>
          <a:p>
            <a:r>
              <a:rPr lang="en-US" sz="2200"/>
              <a:t>Basic Python Flask Application</a:t>
            </a:r>
          </a:p>
          <a:p>
            <a:r>
              <a:rPr lang="en-US" sz="2200"/>
              <a:t>Single response at root of app</a:t>
            </a:r>
          </a:p>
          <a:p>
            <a:r>
              <a:rPr lang="en-US" sz="2200"/>
              <a:t>Returns agent name, current date, and days since Y2K</a:t>
            </a:r>
          </a:p>
        </p:txBody>
      </p:sp>
      <p:pic>
        <p:nvPicPr>
          <p:cNvPr id="7" name="Picture 6">
            <a:extLst>
              <a:ext uri="{FF2B5EF4-FFF2-40B4-BE49-F238E27FC236}">
                <a16:creationId xmlns:a16="http://schemas.microsoft.com/office/drawing/2014/main" id="{C60A07EA-1780-30B2-3B7E-1C7C1AC79303}"/>
              </a:ext>
            </a:extLst>
          </p:cNvPr>
          <p:cNvPicPr>
            <a:picLocks noChangeAspect="1"/>
          </p:cNvPicPr>
          <p:nvPr/>
        </p:nvPicPr>
        <p:blipFill>
          <a:blip r:embed="rId3"/>
          <a:stretch>
            <a:fillRect/>
          </a:stretch>
        </p:blipFill>
        <p:spPr>
          <a:xfrm>
            <a:off x="6099048" y="641851"/>
            <a:ext cx="5458968" cy="5574297"/>
          </a:xfrm>
          <a:prstGeom prst="rect">
            <a:avLst/>
          </a:prstGeom>
        </p:spPr>
      </p:pic>
      <p:pic>
        <p:nvPicPr>
          <p:cNvPr id="9" name="Picture 8">
            <a:extLst>
              <a:ext uri="{FF2B5EF4-FFF2-40B4-BE49-F238E27FC236}">
                <a16:creationId xmlns:a16="http://schemas.microsoft.com/office/drawing/2014/main" id="{F0A7CA48-976E-78FB-7CBA-B3DC74204B73}"/>
              </a:ext>
            </a:extLst>
          </p:cNvPr>
          <p:cNvPicPr>
            <a:picLocks noChangeAspect="1"/>
          </p:cNvPicPr>
          <p:nvPr/>
        </p:nvPicPr>
        <p:blipFill>
          <a:blip r:embed="rId4"/>
          <a:stretch>
            <a:fillRect/>
          </a:stretch>
        </p:blipFill>
        <p:spPr>
          <a:xfrm>
            <a:off x="659281" y="4434840"/>
            <a:ext cx="5267507" cy="1773936"/>
          </a:xfrm>
          <a:prstGeom prst="rect">
            <a:avLst/>
          </a:prstGeom>
        </p:spPr>
      </p:pic>
    </p:spTree>
    <p:extLst>
      <p:ext uri="{BB962C8B-B14F-4D97-AF65-F5344CB8AC3E}">
        <p14:creationId xmlns:p14="http://schemas.microsoft.com/office/powerpoint/2010/main" val="940422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1699</Words>
  <Application>Microsoft Office PowerPoint</Application>
  <PresentationFormat>Widescreen</PresentationFormat>
  <Paragraphs>130</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Google Sans</vt:lpstr>
      <vt:lpstr>Söhne</vt:lpstr>
      <vt:lpstr>Office Theme</vt:lpstr>
      <vt:lpstr>Introduction to Docker: Streamlining Your Software Development Process</vt:lpstr>
      <vt:lpstr>Agenda</vt:lpstr>
      <vt:lpstr>PowerPoint Presentation</vt:lpstr>
      <vt:lpstr>ENTER DOCKER</vt:lpstr>
      <vt:lpstr>VM vs Docker</vt:lpstr>
      <vt:lpstr>When to Docker or VM?</vt:lpstr>
      <vt:lpstr>Docker Terminology</vt:lpstr>
      <vt:lpstr>Example Y2K API Workflow</vt:lpstr>
      <vt:lpstr>How many days since Y2K?</vt:lpstr>
      <vt:lpstr>Dockerfile</vt:lpstr>
      <vt:lpstr>Installing Requirements</vt:lpstr>
      <vt:lpstr>Order of Operations when Dockerfile-ing</vt:lpstr>
      <vt:lpstr>Breaking install before source copy</vt:lpstr>
      <vt:lpstr>What if we are trying to serve millions of requests with our Y2K flask container??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Streamlining Your Software Development Process</dc:title>
  <dc:creator>Elliot Mason</dc:creator>
  <cp:lastModifiedBy>Elliot Mason</cp:lastModifiedBy>
  <cp:revision>1</cp:revision>
  <dcterms:created xsi:type="dcterms:W3CDTF">2023-06-20T03:22:08Z</dcterms:created>
  <dcterms:modified xsi:type="dcterms:W3CDTF">2023-06-20T15:53:40Z</dcterms:modified>
</cp:coreProperties>
</file>