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8" r:id="rId6"/>
    <p:sldId id="257" r:id="rId7"/>
    <p:sldId id="269" r:id="rId8"/>
    <p:sldId id="270" r:id="rId9"/>
    <p:sldId id="271" r:id="rId10"/>
    <p:sldId id="272" r:id="rId11"/>
    <p:sldId id="258" r:id="rId12"/>
    <p:sldId id="273" r:id="rId13"/>
    <p:sldId id="274" r:id="rId14"/>
    <p:sldId id="275" r:id="rId15"/>
    <p:sldId id="259" r:id="rId16"/>
    <p:sldId id="276" r:id="rId17"/>
    <p:sldId id="260" r:id="rId18"/>
    <p:sldId id="277" r:id="rId19"/>
    <p:sldId id="266" r:id="rId20"/>
    <p:sldId id="262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3065" autoAdjust="0"/>
  </p:normalViewPr>
  <p:slideViewPr>
    <p:cSldViewPr snapToGrid="0" showGuides="1">
      <p:cViewPr>
        <p:scale>
          <a:sx n="73" d="100"/>
          <a:sy n="73" d="100"/>
        </p:scale>
        <p:origin x="-5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75" d="100"/>
          <a:sy n="75" d="100"/>
        </p:scale>
        <p:origin x="4092" y="51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Matemáticas</c:v>
                </c:pt>
              </c:strCache>
            </c:strRef>
          </c:tx>
          <c:invertIfNegative val="0"/>
          <c:cat>
            <c:numRef>
              <c:f>Hoja1!$A$2:$A$4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Hoja1!$B$2:$B$4</c:f>
              <c:numCache>
                <c:formatCode>0%</c:formatCode>
                <c:ptCount val="3"/>
                <c:pt idx="0">
                  <c:v>0.88571428571428579</c:v>
                </c:pt>
                <c:pt idx="1">
                  <c:v>0.83257142857142863</c:v>
                </c:pt>
                <c:pt idx="2">
                  <c:v>0.75314285714285722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Letras</c:v>
                </c:pt>
              </c:strCache>
            </c:strRef>
          </c:tx>
          <c:invertIfNegative val="0"/>
          <c:cat>
            <c:numRef>
              <c:f>Hoja1!$A$2:$A$4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Hoja1!$C$2:$C$4</c:f>
              <c:numCache>
                <c:formatCode>0%</c:formatCode>
                <c:ptCount val="3"/>
                <c:pt idx="0">
                  <c:v>0.68571428571428572</c:v>
                </c:pt>
                <c:pt idx="1">
                  <c:v>0.60857142857142854</c:v>
                </c:pt>
                <c:pt idx="2">
                  <c:v>0.62457142857142856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Ciencias</c:v>
                </c:pt>
              </c:strCache>
            </c:strRef>
          </c:tx>
          <c:invertIfNegative val="0"/>
          <c:cat>
            <c:numRef>
              <c:f>Hoja1!$A$2:$A$4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Hoja1!$D$2:$D$4</c:f>
              <c:numCache>
                <c:formatCode>0%</c:formatCode>
                <c:ptCount val="3"/>
                <c:pt idx="0">
                  <c:v>0.61142857142857143</c:v>
                </c:pt>
                <c:pt idx="1">
                  <c:v>0.57800000000000007</c:v>
                </c:pt>
                <c:pt idx="2">
                  <c:v>0.54571428571428571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29376"/>
        <c:axId val="4247552"/>
      </c:barChart>
      <c:catAx>
        <c:axId val="4229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47552"/>
        <c:crosses val="autoZero"/>
        <c:auto val="1"/>
        <c:lblAlgn val="ctr"/>
        <c:lblOffset val="100"/>
        <c:noMultiLvlLbl val="0"/>
      </c:catAx>
      <c:valAx>
        <c:axId val="424755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4229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P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 dirty="0"/>
              <a:t>Nivel de comportamiento de los estudiantes del 5to año de secundaria del colegio Neil Armstrong.</a:t>
            </a:r>
          </a:p>
          <a:p>
            <a:pPr>
              <a:defRPr/>
            </a:pPr>
            <a:r>
              <a:rPr lang="es-PE" sz="1800" dirty="0"/>
              <a:t>Fuente: Evaluación  Psicotécnica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Nivel de comportamiento de los estudiantes del 5to año de secundaria del colegio Neil Armstrong</c:v>
                </c:pt>
              </c:strCache>
            </c:strRef>
          </c:tx>
          <c:invertIfNegative val="0"/>
          <c:cat>
            <c:numRef>
              <c:f>Hoja1!$A$2:$A$4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Hoja1!$B$2:$B$4</c:f>
              <c:numCache>
                <c:formatCode>0%</c:formatCode>
                <c:ptCount val="3"/>
                <c:pt idx="0">
                  <c:v>0.86</c:v>
                </c:pt>
                <c:pt idx="1">
                  <c:v>0.55999999999999994</c:v>
                </c:pt>
                <c:pt idx="2">
                  <c:v>0.44000000000000006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22272"/>
        <c:axId val="4436352"/>
      </c:barChart>
      <c:catAx>
        <c:axId val="4422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436352"/>
        <c:crosses val="autoZero"/>
        <c:auto val="1"/>
        <c:lblAlgn val="ctr"/>
        <c:lblOffset val="100"/>
        <c:noMultiLvlLbl val="0"/>
      </c:catAx>
      <c:valAx>
        <c:axId val="443635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4422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P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 dirty="0"/>
              <a:t>Nivel de </a:t>
            </a:r>
            <a:r>
              <a:rPr lang="es-PE" dirty="0" smtClean="0"/>
              <a:t>atención</a:t>
            </a:r>
            <a:r>
              <a:rPr lang="es-PE" baseline="0" dirty="0" smtClean="0"/>
              <a:t> a clases de los estudiantes del </a:t>
            </a:r>
            <a:r>
              <a:rPr lang="es-PE" dirty="0" smtClean="0"/>
              <a:t>5to </a:t>
            </a:r>
            <a:r>
              <a:rPr lang="es-PE" dirty="0"/>
              <a:t>año de secundaria del colegio Neil Armstrong.</a:t>
            </a:r>
          </a:p>
          <a:p>
            <a:pPr>
              <a:defRPr/>
            </a:pPr>
            <a:r>
              <a:rPr lang="es-PE" sz="1800" dirty="0"/>
              <a:t>Fuente: </a:t>
            </a:r>
            <a:r>
              <a:rPr lang="es-PE" sz="1800" dirty="0" smtClean="0"/>
              <a:t>Evaluación</a:t>
            </a:r>
            <a:r>
              <a:rPr lang="es-PE" sz="1800" baseline="0" dirty="0" smtClean="0"/>
              <a:t> para medir el nivel de atención</a:t>
            </a:r>
            <a:endParaRPr lang="es-PE" sz="18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Nivel de atención a clases de los estudiantes del 5to año de secundaria del colegio Neil Armstrong</c:v>
                </c:pt>
              </c:strCache>
            </c:strRef>
          </c:tx>
          <c:invertIfNegative val="0"/>
          <c:cat>
            <c:numRef>
              <c:f>Hoja1!$A$2:$A$4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Hoja1!$B$2:$B$4</c:f>
              <c:numCache>
                <c:formatCode>0%</c:formatCode>
                <c:ptCount val="3"/>
                <c:pt idx="0">
                  <c:v>0.48</c:v>
                </c:pt>
                <c:pt idx="1">
                  <c:v>0.33999999999999997</c:v>
                </c:pt>
                <c:pt idx="2">
                  <c:v>0.45999999999999996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76512"/>
        <c:axId val="5778048"/>
      </c:barChart>
      <c:catAx>
        <c:axId val="5776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778048"/>
        <c:crosses val="autoZero"/>
        <c:auto val="1"/>
        <c:lblAlgn val="ctr"/>
        <c:lblOffset val="100"/>
        <c:noMultiLvlLbl val="0"/>
      </c:catAx>
      <c:valAx>
        <c:axId val="577804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57765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P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/>
      <dgm:spPr/>
      <dgm:t>
        <a:bodyPr rtlCol="0"/>
        <a:lstStyle/>
        <a:p>
          <a:pPr rtl="0"/>
          <a:r>
            <a:rPr lang="es-ES" noProof="0" dirty="0" smtClean="0"/>
            <a:t>Objetivo Específico 1</a:t>
          </a:r>
          <a:endParaRPr lang="es-ES" noProof="0" dirty="0"/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9D72CDD3-5859-43DB-BD75-0C3C30E3DE62}">
      <dgm:prSet phldrT="[Text]" custT="1"/>
      <dgm:spPr/>
      <dgm:t>
        <a:bodyPr rtlCol="0"/>
        <a:lstStyle/>
        <a:p>
          <a:pPr rtl="0"/>
          <a:r>
            <a:rPr lang="es-PE" sz="1600" noProof="0" dirty="0" smtClean="0"/>
            <a:t>Evaluar los efectos que origina el uso de un Software Adaptativo en estudiantes pre – universitarios.</a:t>
          </a:r>
          <a:endParaRPr lang="es-ES" sz="1600" noProof="0" dirty="0"/>
        </a:p>
      </dgm:t>
    </dgm:pt>
    <dgm:pt modelId="{1D5B1F83-33A7-4298-BC11-2B1252AFAEA5}" type="par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15E25BD4-1EBF-43C2-8885-DBF66B8429E1}" type="sib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/>
      <dgm:spPr/>
      <dgm:t>
        <a:bodyPr rtlCol="0"/>
        <a:lstStyle/>
        <a:p>
          <a:pPr rtl="0"/>
          <a:r>
            <a:rPr lang="es-ES" noProof="0" dirty="0" smtClean="0"/>
            <a:t>Objetivo Específico 2</a:t>
          </a:r>
          <a:endParaRPr lang="es-ES" noProof="0" dirty="0"/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D5197DDB-D5D2-499F-B255-CF7BB5AE2B43}">
      <dgm:prSet phldrT="[Text]"/>
      <dgm:spPr/>
      <dgm:t>
        <a:bodyPr rtlCol="0"/>
        <a:lstStyle/>
        <a:p>
          <a:pPr rtl="0"/>
          <a:r>
            <a:rPr lang="es-PE" noProof="0" dirty="0" smtClean="0"/>
            <a:t>Sentar las bases para que posteriormente otras investigaciones, referentes a los Sistemas Hipermedia Adaptativos Educativos (SHAE), puedan profundizar muchos más en este tipo de sistemas.</a:t>
          </a:r>
          <a:endParaRPr lang="es-ES" noProof="0" dirty="0"/>
        </a:p>
      </dgm:t>
    </dgm:pt>
    <dgm:pt modelId="{B14A4DC9-F40A-4867-ADB8-4BA8A1F83766}" type="par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F2454A-2FA8-4B3A-AC63-4A0B9FD04A75}" type="sib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2" custScaleY="340307" custLinFactNeighborX="-64590" custLinFactNeighborY="-2515"/>
      <dgm:spPr/>
      <dgm:t>
        <a:bodyPr rtlCol="0"/>
        <a:lstStyle/>
        <a:p>
          <a:pPr rtl="0"/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2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2" custLinFactNeighborX="-64590" custLinFactNeighborY="-91"/>
      <dgm:spPr/>
      <dgm:t>
        <a:bodyPr rtlCol="0"/>
        <a:lstStyle/>
        <a:p>
          <a:pPr rtl="0"/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1" presStyleCnt="2" custScaleY="335898" custLinFactNeighborX="24326" custLinFactNeighborY="2264"/>
      <dgm:spPr/>
      <dgm:t>
        <a:bodyPr rtlCol="0"/>
        <a:lstStyle/>
        <a:p>
          <a:pPr rtl="0"/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1" presStyleCnt="2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2" custLinFactNeighborX="15865" custLinFactNeighborY="2858"/>
      <dgm:spPr/>
      <dgm:t>
        <a:bodyPr rtlCol="0"/>
        <a:lstStyle/>
        <a:p>
          <a:pPr rtl="0"/>
          <a:endParaRPr lang="en-US"/>
        </a:p>
      </dgm:t>
    </dgm:pt>
  </dgm:ptLst>
  <dgm:cxnLst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28/11/2018</a:t>
            </a:fld>
            <a:r>
              <a:rPr lang="es-ES" dirty="0" smtClean="0"/>
              <a:t>​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28/11/2018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  <a:endParaRPr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8747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110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2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274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2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Responder:</a:t>
            </a:r>
            <a:r>
              <a:rPr lang="es-ES" baseline="0" dirty="0" smtClean="0"/>
              <a:t> Qué produce el bajo rendimiento en el colegio?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807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2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1397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75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2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 smtClean="0"/>
              <a:t>​</a:t>
            </a:r>
            <a:fld id="{934A2FF8-4559-4149-8B79-D85ED6F0B853}" type="datetime1">
              <a:rPr lang="es-ES" smtClean="0"/>
              <a:pPr/>
              <a:t>28/11/2018</a:t>
            </a:fld>
            <a:r>
              <a:rPr lang="es-ES" dirty="0" smtClean="0"/>
              <a:t>​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 smtClean="0"/>
              <a:t>​</a:t>
            </a:r>
            <a:fld id="{99FE88BC-BA9C-41DB-8175-8FC1D1B95355}" type="datetime1">
              <a:rPr lang="es-ES" smtClean="0"/>
              <a:pPr/>
              <a:t>28/11/2018</a:t>
            </a:fld>
            <a:r>
              <a:rPr lang="es-ES" dirty="0" smtClean="0"/>
              <a:t>​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 smtClean="0"/>
              <a:t>​</a:t>
            </a:r>
            <a:fld id="{7776A268-E945-41BF-9F85-D7A3B8400346}" type="datetime1">
              <a:rPr lang="es-ES" smtClean="0"/>
              <a:pPr/>
              <a:t>28/11/2018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 smtClean="0"/>
              <a:t>​</a:t>
            </a:r>
            <a:fld id="{CEC05348-D021-422A-8D9F-89EEB8C0F442}" type="datetime1">
              <a:rPr lang="es-ES" smtClean="0"/>
              <a:pPr/>
              <a:t>28/11/2018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28/11/2018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 smtClean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 smtClean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  <a:endParaRPr lang="es-ES" sz="1200" i="1" noProof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28/11/2018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28/11/2018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 smtClean="0"/>
              <a:t>​</a:t>
            </a:r>
            <a:fld id="{5B79CF11-FD05-4F88-8EC3-5D4F176B79FC}" type="datetime1">
              <a:rPr lang="es-ES" smtClean="0"/>
              <a:pPr/>
              <a:t>28/11/2018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 smtClean="0"/>
              <a:t>​</a:t>
            </a:r>
            <a:fld id="{FEAFC309-1B63-44A4-A9FC-29FA1501E26B}" type="datetime1">
              <a:rPr lang="es-ES" smtClean="0"/>
              <a:pPr/>
              <a:t>28/11/2018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28/11/2018</a:t>
            </a:fld>
            <a:r>
              <a:rPr lang="es-ES" dirty="0" smtClean="0"/>
              <a:t>​</a:t>
            </a:r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 smtClean="0"/>
              <a:t>​</a:t>
            </a:r>
            <a:fld id="{5146D9C0-42AF-411F-B87E-5CF0AD6A3E2D}" type="datetime1">
              <a:rPr lang="es-ES" smtClean="0"/>
              <a:pPr/>
              <a:t>28/11/2018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28/11/2018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yan.calcina@unmsm.edu.p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052648" y="1874083"/>
            <a:ext cx="5734050" cy="2219691"/>
          </a:xfrm>
        </p:spPr>
        <p:txBody>
          <a:bodyPr rtlCol="0" anchor="ctr">
            <a:noAutofit/>
          </a:bodyPr>
          <a:lstStyle/>
          <a:p>
            <a:pPr algn="just"/>
            <a:r>
              <a:rPr lang="es-PE" sz="2000" dirty="0"/>
              <a:t>Sistema tutor inteligente Hipermedia Adaptativo para mejorar el rendimiento académico de los estudiantes del 5to año de secundaria del Colegio Neil Armstrong</a:t>
            </a:r>
            <a:endParaRPr lang="es-ES" sz="2000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104900" y="3806389"/>
            <a:ext cx="5734050" cy="1719200"/>
          </a:xfrm>
        </p:spPr>
        <p:txBody>
          <a:bodyPr rtlCol="0">
            <a:noAutofit/>
          </a:bodyPr>
          <a:lstStyle/>
          <a:p>
            <a:pPr rtl="0">
              <a:lnSpc>
                <a:spcPct val="160000"/>
              </a:lnSpc>
            </a:pPr>
            <a:r>
              <a:rPr lang="es-ES" sz="1600" b="1" dirty="0" smtClean="0"/>
              <a:t>Autor</a:t>
            </a:r>
            <a:r>
              <a:rPr lang="es-ES" sz="1600" dirty="0" smtClean="0"/>
              <a:t>: Calcina Aguilar, </a:t>
            </a:r>
            <a:r>
              <a:rPr lang="es-ES" sz="1600" dirty="0" err="1" smtClean="0"/>
              <a:t>Brayan</a:t>
            </a:r>
            <a:r>
              <a:rPr lang="es-ES" sz="1600" dirty="0" smtClean="0"/>
              <a:t> </a:t>
            </a:r>
            <a:r>
              <a:rPr lang="es-ES" sz="1600" dirty="0" err="1" smtClean="0"/>
              <a:t>Esthiver</a:t>
            </a:r>
            <a:endParaRPr lang="es-ES" sz="1600" dirty="0" smtClean="0"/>
          </a:p>
          <a:p>
            <a:pPr rtl="0">
              <a:lnSpc>
                <a:spcPct val="160000"/>
              </a:lnSpc>
            </a:pPr>
            <a:r>
              <a:rPr lang="es-ES" sz="1600" b="1" dirty="0" smtClean="0"/>
              <a:t>Correo</a:t>
            </a:r>
            <a:r>
              <a:rPr lang="es-ES" sz="1600" dirty="0" smtClean="0"/>
              <a:t>: </a:t>
            </a:r>
            <a:r>
              <a:rPr lang="es-ES" sz="1600" dirty="0" smtClean="0">
                <a:hlinkClick r:id="rId3"/>
              </a:rPr>
              <a:t>brayan.calcina@unmsm.edu.pe</a:t>
            </a:r>
            <a:endParaRPr lang="es-ES" sz="1600" dirty="0" smtClean="0"/>
          </a:p>
          <a:p>
            <a:pPr rtl="0">
              <a:lnSpc>
                <a:spcPct val="160000"/>
              </a:lnSpc>
            </a:pPr>
            <a:r>
              <a:rPr lang="es-ES" sz="1600" b="1" dirty="0" smtClean="0"/>
              <a:t>Escuela</a:t>
            </a:r>
            <a:r>
              <a:rPr lang="es-ES" sz="1600" dirty="0" smtClean="0"/>
              <a:t>: Ingeniería de sistemas</a:t>
            </a:r>
          </a:p>
          <a:p>
            <a:pPr algn="ctr" rtl="0">
              <a:lnSpc>
                <a:spcPct val="160000"/>
              </a:lnSpc>
            </a:pPr>
            <a:r>
              <a:rPr lang="es-ES" sz="24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2018</a:t>
            </a:r>
            <a:endParaRPr lang="es-ES" sz="24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Marcador de posición de imagen 3" descr="Libro abierto en una mesa, con estanterías de libros borrosas en el fondo" title="Imagen de ejemplo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pic>
        <p:nvPicPr>
          <p:cNvPr id="1032" name="Picture 8" descr="Resultado de imagen para universidad nacional mayor de san marcos insign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1" y="206376"/>
            <a:ext cx="705394" cy="82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3944983" y="432121"/>
            <a:ext cx="7039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chemeClr val="bg2"/>
                </a:solidFill>
              </a:rPr>
              <a:t>Facultad de Ingeniería de Sistemas e Informática</a:t>
            </a:r>
            <a:endParaRPr lang="es-PE" sz="2400" b="1" dirty="0">
              <a:solidFill>
                <a:schemeClr val="bg2"/>
              </a:solidFill>
            </a:endParaRPr>
          </a:p>
        </p:txBody>
      </p:sp>
      <p:pic>
        <p:nvPicPr>
          <p:cNvPr id="1034" name="Picture 10" descr="Resultado de imagen para fisi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40" y="164494"/>
            <a:ext cx="954743" cy="95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Definición del problema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691250"/>
              </p:ext>
            </p:extLst>
          </p:nvPr>
        </p:nvGraphicFramePr>
        <p:xfrm>
          <a:off x="1257300" y="17526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074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es-ES" dirty="0" smtClean="0"/>
              <a:t>OBJETIVOS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77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Objetivo General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9998529" cy="4571999"/>
          </a:xfrm>
        </p:spPr>
        <p:txBody>
          <a:bodyPr rtlCol="0"/>
          <a:lstStyle/>
          <a:p>
            <a:pPr algn="just"/>
            <a:r>
              <a:rPr lang="es-PE" dirty="0"/>
              <a:t>El objetivo de </a:t>
            </a:r>
            <a:r>
              <a:rPr lang="es-PE" dirty="0" smtClean="0"/>
              <a:t>nuestra tesis  </a:t>
            </a:r>
            <a:r>
              <a:rPr lang="es-PE" dirty="0"/>
              <a:t>será desarrollar un Sistema tutor Inteligente Hipermedia Adaptativo para </a:t>
            </a:r>
            <a:r>
              <a:rPr lang="es-PE" dirty="0" smtClean="0"/>
              <a:t>ayudar a revertir </a:t>
            </a:r>
            <a:r>
              <a:rPr lang="es-PE" dirty="0"/>
              <a:t>el bajo rendimiento  académico de los estudiantes del 5° año de secundaria del colegio Neil Armstrong.</a:t>
            </a:r>
            <a:endParaRPr lang="es-ES" dirty="0"/>
          </a:p>
        </p:txBody>
      </p:sp>
      <p:pic>
        <p:nvPicPr>
          <p:cNvPr id="5122" name="Picture 2" descr="Resultado de imagen para objeti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472" y="298323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 General</a:t>
            </a:r>
            <a:r>
              <a:rPr lang="es-PE" dirty="0"/>
              <a:t>: ¿Qué </a:t>
            </a:r>
            <a:r>
              <a:rPr lang="es-PE" dirty="0" smtClean="0"/>
              <a:t>hacer para revertirlo?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endParaRPr lang="es-PE" dirty="0" smtClean="0"/>
          </a:p>
          <a:p>
            <a:pPr algn="just"/>
            <a:r>
              <a:rPr lang="es-PE" dirty="0" smtClean="0"/>
              <a:t>Prueba de aptitud matemática.</a:t>
            </a:r>
          </a:p>
          <a:p>
            <a:pPr algn="just"/>
            <a:r>
              <a:rPr lang="es-PE" dirty="0" smtClean="0"/>
              <a:t>Establecimiento del tipo de estudiante.</a:t>
            </a:r>
          </a:p>
          <a:p>
            <a:pPr algn="just"/>
            <a:r>
              <a:rPr lang="es-PE" dirty="0" smtClean="0"/>
              <a:t>Establecimiento de reglas pedagógicas</a:t>
            </a:r>
          </a:p>
          <a:p>
            <a:pPr algn="just"/>
            <a:r>
              <a:rPr lang="es-PE" dirty="0" smtClean="0"/>
              <a:t>Introducción de un Sistema Hipermedia Adaptativo Educativo a la institución.</a:t>
            </a:r>
          </a:p>
          <a:p>
            <a:pPr algn="just"/>
            <a:r>
              <a:rPr lang="es-PE" dirty="0" smtClean="0"/>
              <a:t>Seguimiento académico hacia los estudiantes.</a:t>
            </a:r>
            <a:endParaRPr lang="es-PE" dirty="0"/>
          </a:p>
        </p:txBody>
      </p:sp>
      <p:pic>
        <p:nvPicPr>
          <p:cNvPr id="6146" name="Picture 2" descr="Resultado de imagen para supervisiÃ³n de estudiant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016" y="2239845"/>
            <a:ext cx="3962400" cy="263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46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Objetivos Específicos</a:t>
            </a:r>
            <a:endParaRPr lang="es-ES" dirty="0"/>
          </a:p>
        </p:txBody>
      </p:sp>
      <p:graphicFrame>
        <p:nvGraphicFramePr>
          <p:cNvPr id="4" name="Marcador de posición de contenido 3" descr="Lista apilada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282957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es-ES" dirty="0" smtClean="0"/>
              <a:t>MARCO TEÓRICO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28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Marco teórico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783772" y="3161212"/>
            <a:ext cx="2455818" cy="10319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Sistema Hipermedia Adaptativo</a:t>
            </a:r>
            <a:endParaRPr lang="es-PE" b="1" dirty="0"/>
          </a:p>
        </p:txBody>
      </p:sp>
      <p:sp>
        <p:nvSpPr>
          <p:cNvPr id="7" name="6 Rectángulo"/>
          <p:cNvSpPr/>
          <p:nvPr/>
        </p:nvSpPr>
        <p:spPr>
          <a:xfrm>
            <a:off x="4484910" y="1476103"/>
            <a:ext cx="1881051" cy="11234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Modelo de dominio</a:t>
            </a:r>
            <a:endParaRPr lang="es-PE" b="1" dirty="0"/>
          </a:p>
        </p:txBody>
      </p:sp>
      <p:sp>
        <p:nvSpPr>
          <p:cNvPr id="8" name="7 Rectángulo"/>
          <p:cNvSpPr/>
          <p:nvPr/>
        </p:nvSpPr>
        <p:spPr>
          <a:xfrm>
            <a:off x="4484911" y="3115492"/>
            <a:ext cx="1881051" cy="11234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Modelo de usuario</a:t>
            </a:r>
            <a:endParaRPr lang="es-PE" b="1" dirty="0"/>
          </a:p>
        </p:txBody>
      </p:sp>
      <p:sp>
        <p:nvSpPr>
          <p:cNvPr id="9" name="8 Rectángulo"/>
          <p:cNvSpPr/>
          <p:nvPr/>
        </p:nvSpPr>
        <p:spPr>
          <a:xfrm>
            <a:off x="4484909" y="4824549"/>
            <a:ext cx="1881051" cy="11234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Modelo de adaptación</a:t>
            </a:r>
            <a:endParaRPr lang="es-PE" b="1" dirty="0"/>
          </a:p>
        </p:txBody>
      </p:sp>
      <p:sp>
        <p:nvSpPr>
          <p:cNvPr id="10" name="9 Flecha derecha"/>
          <p:cNvSpPr/>
          <p:nvPr/>
        </p:nvSpPr>
        <p:spPr>
          <a:xfrm rot="19709386">
            <a:off x="3160303" y="2736849"/>
            <a:ext cx="1403892" cy="92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10 Flecha derecha"/>
          <p:cNvSpPr/>
          <p:nvPr/>
        </p:nvSpPr>
        <p:spPr>
          <a:xfrm>
            <a:off x="3239589" y="3643305"/>
            <a:ext cx="1245320" cy="92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11 Flecha derecha"/>
          <p:cNvSpPr/>
          <p:nvPr/>
        </p:nvSpPr>
        <p:spPr>
          <a:xfrm rot="1502915" flipV="1">
            <a:off x="3184253" y="4431217"/>
            <a:ext cx="1339239" cy="115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13 Rectángulo"/>
          <p:cNvSpPr/>
          <p:nvPr/>
        </p:nvSpPr>
        <p:spPr>
          <a:xfrm>
            <a:off x="7080068" y="4963886"/>
            <a:ext cx="1881051" cy="844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Módulo de Interfaz</a:t>
            </a:r>
            <a:endParaRPr lang="es-PE" b="1" dirty="0"/>
          </a:p>
        </p:txBody>
      </p:sp>
      <p:sp>
        <p:nvSpPr>
          <p:cNvPr id="15" name="14 Flecha curvada hacia la derecha"/>
          <p:cNvSpPr/>
          <p:nvPr/>
        </p:nvSpPr>
        <p:spPr>
          <a:xfrm>
            <a:off x="3731622" y="5303521"/>
            <a:ext cx="753289" cy="12627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6" name="15 Flecha curvada hacia la izquierda"/>
          <p:cNvSpPr/>
          <p:nvPr/>
        </p:nvSpPr>
        <p:spPr>
          <a:xfrm>
            <a:off x="6365962" y="5320938"/>
            <a:ext cx="609604" cy="12453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4108265" y="6522719"/>
            <a:ext cx="1393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Adaptabilidad</a:t>
            </a:r>
            <a:endParaRPr lang="es-PE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397125" y="6522719"/>
            <a:ext cx="1177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err="1" smtClean="0"/>
              <a:t>Adaptividad</a:t>
            </a:r>
            <a:endParaRPr lang="es-PE" b="1" dirty="0"/>
          </a:p>
        </p:txBody>
      </p:sp>
      <p:sp>
        <p:nvSpPr>
          <p:cNvPr id="22" name="21 Elipse"/>
          <p:cNvSpPr/>
          <p:nvPr/>
        </p:nvSpPr>
        <p:spPr>
          <a:xfrm>
            <a:off x="7759336" y="2565346"/>
            <a:ext cx="3487784" cy="22485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Tipo de usuario: Modelo de </a:t>
            </a:r>
            <a:r>
              <a:rPr lang="es-PE" b="1" dirty="0" err="1" smtClean="0"/>
              <a:t>Felder</a:t>
            </a:r>
            <a:r>
              <a:rPr lang="es-PE" b="1" dirty="0" smtClean="0"/>
              <a:t> y </a:t>
            </a:r>
            <a:r>
              <a:rPr lang="es-PE" b="1" dirty="0" err="1" smtClean="0"/>
              <a:t>Silverman</a:t>
            </a:r>
            <a:endParaRPr lang="es-PE" b="1" dirty="0"/>
          </a:p>
        </p:txBody>
      </p:sp>
      <p:sp>
        <p:nvSpPr>
          <p:cNvPr id="23" name="22 Flecha derecha"/>
          <p:cNvSpPr/>
          <p:nvPr/>
        </p:nvSpPr>
        <p:spPr>
          <a:xfrm>
            <a:off x="6365960" y="3533504"/>
            <a:ext cx="1393374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25 Flecha curvada hacia abajo"/>
          <p:cNvSpPr/>
          <p:nvPr/>
        </p:nvSpPr>
        <p:spPr>
          <a:xfrm>
            <a:off x="5643154" y="4349932"/>
            <a:ext cx="2377439" cy="4746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7" name="26 Nube"/>
          <p:cNvSpPr/>
          <p:nvPr/>
        </p:nvSpPr>
        <p:spPr>
          <a:xfrm>
            <a:off x="7115990" y="1501912"/>
            <a:ext cx="1809206" cy="107178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Matemática, letras y ciencias</a:t>
            </a:r>
            <a:endParaRPr lang="es-PE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6383381" y="1992084"/>
            <a:ext cx="696687" cy="117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Metodología: MOOMH (Metodología Orientada a Objetos Multimedia e Hipermedia)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Consta de 4 fases:</a:t>
            </a:r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 smtClean="0"/>
              <a:t>1. Modelo de requerimiento</a:t>
            </a:r>
          </a:p>
          <a:p>
            <a:pPr rtl="0"/>
            <a:r>
              <a:rPr lang="es-ES" dirty="0" smtClean="0"/>
              <a:t>2. Modelo de análisis</a:t>
            </a:r>
          </a:p>
          <a:p>
            <a:pPr rtl="0"/>
            <a:r>
              <a:rPr lang="es-ES" dirty="0" smtClean="0"/>
              <a:t>3. Modelo de diseño</a:t>
            </a:r>
          </a:p>
          <a:p>
            <a:pPr rtl="0"/>
            <a:r>
              <a:rPr lang="es-ES" dirty="0" smtClean="0"/>
              <a:t>4. Modelo de implementación</a:t>
            </a:r>
            <a:endParaRPr lang="es-ES" dirty="0"/>
          </a:p>
        </p:txBody>
      </p:sp>
      <p:pic>
        <p:nvPicPr>
          <p:cNvPr id="7" name="6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246" y="1704563"/>
            <a:ext cx="2505710" cy="37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7 Imag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884" y="2429553"/>
            <a:ext cx="4137116" cy="2312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es-ES" dirty="0" smtClean="0"/>
              <a:t>ANTECEDENTES DEL PROBLEMA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200" dirty="0" smtClean="0"/>
              <a:t>Antecedentes del problema</a:t>
            </a:r>
            <a:endParaRPr lang="es-ES" sz="3200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b="1" dirty="0" smtClean="0"/>
              <a:t>Innovación tecnológica vs educación</a:t>
            </a:r>
          </a:p>
          <a:p>
            <a:pPr rtl="0"/>
            <a:endParaRPr lang="es-ES" dirty="0"/>
          </a:p>
        </p:txBody>
      </p:sp>
      <p:pic>
        <p:nvPicPr>
          <p:cNvPr id="1026" name="Picture 2" descr="Resultado de imagen para innovaciÃ³n tecnolÃ³g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24" y="2347496"/>
            <a:ext cx="4932535" cy="308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32" y="2422062"/>
            <a:ext cx="43815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200" dirty="0" smtClean="0"/>
              <a:t>Antecedentes del problema</a:t>
            </a:r>
            <a:endParaRPr lang="es-PE" sz="32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104899" y="1600200"/>
            <a:ext cx="7568837" cy="4572000"/>
          </a:xfrm>
        </p:spPr>
        <p:txBody>
          <a:bodyPr>
            <a:normAutofit/>
          </a:bodyPr>
          <a:lstStyle/>
          <a:p>
            <a:r>
              <a:rPr lang="es-PE" dirty="0"/>
              <a:t>Ratio alumnos por </a:t>
            </a:r>
            <a:r>
              <a:rPr lang="es-PE" dirty="0" smtClean="0"/>
              <a:t>computadora</a:t>
            </a:r>
            <a:r>
              <a:rPr lang="es-PE" dirty="0"/>
              <a:t>, secundaria (número de alumnos</a:t>
            </a:r>
            <a:r>
              <a:rPr lang="es-PE" dirty="0" smtClean="0"/>
              <a:t>)</a:t>
            </a:r>
          </a:p>
          <a:p>
            <a:r>
              <a:rPr lang="es-PE" dirty="0"/>
              <a:t>Fuente: Censo Educativo del Ministerio de </a:t>
            </a:r>
            <a:r>
              <a:rPr lang="es-PE" dirty="0" smtClean="0"/>
              <a:t>Educación - </a:t>
            </a:r>
            <a:r>
              <a:rPr lang="es-PE" dirty="0"/>
              <a:t>Unidad de </a:t>
            </a:r>
            <a:r>
              <a:rPr lang="es-PE" dirty="0" smtClean="0"/>
              <a:t>Estadística</a:t>
            </a:r>
            <a:endParaRPr lang="es-PE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115" y="1310641"/>
            <a:ext cx="23431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690" y="4815840"/>
            <a:ext cx="2286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10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Antecedente del problema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4900" y="1600200"/>
            <a:ext cx="4120243" cy="4572000"/>
          </a:xfrm>
        </p:spPr>
        <p:txBody>
          <a:bodyPr/>
          <a:lstStyle/>
          <a:p>
            <a:r>
              <a:rPr lang="es-PE" dirty="0"/>
              <a:t>Gasto público en educación por alumno, secundaria (soles corrientes</a:t>
            </a:r>
            <a:r>
              <a:rPr lang="es-PE" dirty="0" smtClean="0"/>
              <a:t>)</a:t>
            </a:r>
          </a:p>
          <a:p>
            <a:r>
              <a:rPr lang="es-PE" dirty="0"/>
              <a:t>Fuente: Sistema Integrado de Administración Financiera del Sector Público (SIAF-SP) del Ministerio de Economía y Finanzas (datos de gasto público), y Censo Educativo del Ministerio de Educación-Unidad de Estadística (datos de matrícula).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353" y="1418680"/>
            <a:ext cx="5681527" cy="525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16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Antecedentes del problema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4900" y="1600200"/>
            <a:ext cx="3649980" cy="4572000"/>
          </a:xfrm>
        </p:spPr>
        <p:txBody>
          <a:bodyPr>
            <a:normAutofit fontScale="85000" lnSpcReduction="20000"/>
          </a:bodyPr>
          <a:lstStyle/>
          <a:p>
            <a:r>
              <a:rPr lang="es-PE" dirty="0"/>
              <a:t>Alumnos que logran los aprendizajes del grado (% de alumnos de 2º grado de secundaria participantes en evaluación censal)</a:t>
            </a:r>
          </a:p>
          <a:p>
            <a:r>
              <a:rPr lang="es-PE" dirty="0"/>
              <a:t>Porcentaje de alumnos de un nivel y grado determinado que alcanzaron los objetivos de aprendizaje esperados en la competencia Comprensión de Textos, área Matemática o Historia, Geografía y Economía, de acuerdo a la estructura curricular </a:t>
            </a:r>
            <a:r>
              <a:rPr lang="es-PE" dirty="0" smtClean="0"/>
              <a:t>vigente</a:t>
            </a:r>
            <a:r>
              <a:rPr lang="es-PE" dirty="0"/>
              <a:t>	</a:t>
            </a:r>
          </a:p>
          <a:p>
            <a:r>
              <a:rPr lang="es-PE" dirty="0"/>
              <a:t>Evaluación Censal de Estudiantes del Ministerio de Educación-Oficina de Medición de la Calidad de los Aprendizajes.					</a:t>
            </a:r>
          </a:p>
          <a:p>
            <a:endParaRPr lang="es-P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938" y="1630950"/>
            <a:ext cx="6572250" cy="339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938" y="5029198"/>
            <a:ext cx="6572250" cy="171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93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es-ES" dirty="0" smtClean="0"/>
              <a:t>DEFINICIÓN DEL PROBLEMA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465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Definición del problema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4900" y="1600200"/>
            <a:ext cx="3793671" cy="4572000"/>
          </a:xfrm>
        </p:spPr>
        <p:txBody>
          <a:bodyPr/>
          <a:lstStyle/>
          <a:p>
            <a:r>
              <a:rPr lang="es-PE" dirty="0"/>
              <a:t>Nivel académico de los estudiantes del 5° año de </a:t>
            </a:r>
            <a:r>
              <a:rPr lang="es-PE" dirty="0" smtClean="0"/>
              <a:t>secundaria del Colegio Neil Armstrong en </a:t>
            </a:r>
            <a:r>
              <a:rPr lang="es-PE" dirty="0"/>
              <a:t>las áreas de Matemáticas, letras y </a:t>
            </a:r>
            <a:r>
              <a:rPr lang="es-PE" dirty="0" smtClean="0"/>
              <a:t>ciencias</a:t>
            </a:r>
          </a:p>
          <a:p>
            <a:endParaRPr lang="es-PE" dirty="0"/>
          </a:p>
          <a:p>
            <a:r>
              <a:rPr lang="es-PE" b="1" dirty="0" smtClean="0"/>
              <a:t>Fuente</a:t>
            </a:r>
            <a:r>
              <a:rPr lang="es-PE" dirty="0" smtClean="0"/>
              <a:t>: Registro de notas de los estudiantes de 5to año de secundaria, del colegio Neil Armstrong, desde el 2015 al 2017.</a:t>
            </a:r>
            <a:endParaRPr lang="es-PE" dirty="0"/>
          </a:p>
        </p:txBody>
      </p:sp>
      <p:graphicFrame>
        <p:nvGraphicFramePr>
          <p:cNvPr id="5" name="4 Gráfico"/>
          <p:cNvGraphicFramePr/>
          <p:nvPr>
            <p:extLst>
              <p:ext uri="{D42A27DB-BD31-4B8C-83A1-F6EECF244321}">
                <p14:modId xmlns:p14="http://schemas.microsoft.com/office/powerpoint/2010/main" val="2129574826"/>
              </p:ext>
            </p:extLst>
          </p:nvPr>
        </p:nvGraphicFramePr>
        <p:xfrm>
          <a:off x="5081453" y="1580605"/>
          <a:ext cx="6439988" cy="4075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Definición del problema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794128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785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0</TotalTime>
  <Words>532</Words>
  <Application>Microsoft Office PowerPoint</Application>
  <PresentationFormat>Personalizado</PresentationFormat>
  <Paragraphs>74</Paragraphs>
  <Slides>17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TF03431380</vt:lpstr>
      <vt:lpstr>Sistema tutor inteligente Hipermedia Adaptativo para mejorar el rendimiento académico de los estudiantes del 5to año de secundaria del Colegio Neil Armstrong</vt:lpstr>
      <vt:lpstr>ANTECEDENTES DEL PROBLEMA</vt:lpstr>
      <vt:lpstr>Antecedentes del problema</vt:lpstr>
      <vt:lpstr>Antecedentes del problema</vt:lpstr>
      <vt:lpstr>Antecedente del problema</vt:lpstr>
      <vt:lpstr>Antecedentes del problema</vt:lpstr>
      <vt:lpstr>DEFINICIÓN DEL PROBLEMA</vt:lpstr>
      <vt:lpstr>Definición del problema</vt:lpstr>
      <vt:lpstr>Definición del problema</vt:lpstr>
      <vt:lpstr>Definición del problema</vt:lpstr>
      <vt:lpstr>OBJETIVOS</vt:lpstr>
      <vt:lpstr>Objetivo General</vt:lpstr>
      <vt:lpstr>Objetivo General: ¿Qué hacer para revertirlo?</vt:lpstr>
      <vt:lpstr>Objetivos Específicos</vt:lpstr>
      <vt:lpstr>MARCO TEÓRICO</vt:lpstr>
      <vt:lpstr>Marco teórico</vt:lpstr>
      <vt:lpstr>Metodología: MOOMH (Metodología Orientada a Objetos Multimedia e Hipermedia)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2018-11-28T05:23:51Z</dcterms:created>
  <dcterms:modified xsi:type="dcterms:W3CDTF">2018-11-28T07:48:55Z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