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6" r:id="rId3"/>
    <p:sldId id="257" r:id="rId4"/>
    <p:sldId id="258" r:id="rId5"/>
    <p:sldId id="274" r:id="rId6"/>
    <p:sldId id="275" r:id="rId7"/>
    <p:sldId id="260" r:id="rId8"/>
    <p:sldId id="270" r:id="rId9"/>
    <p:sldId id="261" r:id="rId10"/>
    <p:sldId id="262" r:id="rId11"/>
    <p:sldId id="264" r:id="rId12"/>
    <p:sldId id="272" r:id="rId13"/>
    <p:sldId id="265" r:id="rId14"/>
    <p:sldId id="266" r:id="rId15"/>
    <p:sldId id="267" r:id="rId16"/>
    <p:sldId id="268" r:id="rId17"/>
    <p:sldId id="271" r:id="rId18"/>
    <p:sldId id="273" r:id="rId19"/>
    <p:sldId id="263" r:id="rId20"/>
    <p:sldId id="259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375" autoAdjust="0"/>
  </p:normalViewPr>
  <p:slideViewPr>
    <p:cSldViewPr snapToGrid="0">
      <p:cViewPr varScale="1">
        <p:scale>
          <a:sx n="116" d="100"/>
          <a:sy n="116" d="100"/>
        </p:scale>
        <p:origin x="92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F8BC1-DC94-491B-AA44-0232F744EE98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B709C-82E0-4ADF-BDA3-CCA1C8B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09C-82E0-4ADF-BDA3-CCA1C8B222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18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30000" dirty="0"/>
              <a:t>1 </a:t>
            </a:r>
            <a:r>
              <a:rPr lang="en-US" dirty="0"/>
              <a:t>https://stackoverflow.blog/2023/01/09/beyond-git-the-other-version-control-systems-developers-use/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09C-82E0-4ADF-BDA3-CCA1C8B222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9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30000" dirty="0"/>
              <a:t>1 </a:t>
            </a:r>
            <a:r>
              <a:rPr lang="en-US" dirty="0"/>
              <a:t>https://marc.info/?l=git&amp;m=117254154130732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09C-82E0-4ADF-BDA3-CCA1C8B222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30000"/>
              <a:t>1 </a:t>
            </a:r>
            <a:r>
              <a:rPr lang="en-US"/>
              <a:t>https://archive.kernel.org/oldwiki/git.wiki.kernel.org/index.php/GitFaq.html#Why_the_.27Git.27_name.3F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09C-82E0-4ADF-BDA3-CCA1C8B222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70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30000"/>
              <a:t>1 </a:t>
            </a:r>
            <a:r>
              <a:rPr lang="en-US"/>
              <a:t>https</a:t>
            </a:r>
            <a:r>
              <a:rPr lang="en-US" dirty="0"/>
              <a:t>://www.w3schools.com/git/git_intro.asp?remote=github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09C-82E0-4ADF-BDA3-CCA1C8B222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65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we need to be able to read diffs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09C-82E0-4ADF-BDA3-CCA1C8B222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14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```git diff greet_full_v1.py greet_full_v2.py```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09C-82E0-4ADF-BDA3-CCA1C8B222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70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```git diff math_utils_v1.py math_utils_v2.py```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09C-82E0-4ADF-BDA3-CCA1C8B222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8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A25F-48AD-B7A3-3D9B-3DC3D785A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12A15-0410-A7CA-A9D8-43BD6886A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027A1-7EB5-0678-EB0F-650BD7B1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CD30D-C707-EB24-E631-D0451E6B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F5385-DE6D-8457-5ACD-902B1E93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3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F05C-D7EF-5DD7-5B29-8067C281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6CAE4-D35F-85E7-A561-0472D0142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E66C2-9C95-EC8F-720A-9C8863D0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F4CD3-5BE8-2C21-1F39-C3BEA301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8F81B-BAB9-52AF-BC0A-B082CAED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5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CCCD4-E901-D1B7-0598-0B4D8B557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6BE0A-5750-FAD2-A712-54D0658DC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281E4-28CD-068B-6B84-79616DA4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4B8E5-218E-8A95-9C7B-9AD6E113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58F7A-96B7-F5F9-B822-707F84EE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E8FF-C29E-832A-62CC-98208FD9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C758-482B-B04E-6693-84A94C27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F02A-3EC3-EF5E-5348-2ECC8647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1EE27-3A20-798D-1B53-55760CE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FF262-6B8A-639D-9851-1AE367AF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0059-E2BC-1473-39CC-15889DEA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1B869-6C06-B8EB-8134-94D2618AD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E57A-45D6-4AD5-E128-CC20E783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44356-7F30-E967-816E-C02EB29E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4828-8B95-C055-1C79-3A7A17E1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D627-4126-76BB-49CC-802CFFF6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C272-A5FE-0B53-A485-80572D12E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4E39B-8710-B75C-19D6-9A82A326F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56664-2E10-493D-CCC1-B9E27A5E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7F7E-8CC3-D827-3CEB-A0E08CA0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2C5AF-AA21-6708-D407-33B69060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7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E94E-DFF8-943E-DDFA-415C8E48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345A4-E5B0-1A62-8126-29B3C5507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56270-B9B5-E71A-2149-E811DBE22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7C6EA-372E-8E64-137C-309D937C3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D8AB6-06E1-1E5E-D69B-4FF3E4AD2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2951-0E22-332B-1311-0A93829A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CB479-047E-CADF-B092-2256E580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4F650-2A37-7168-D60A-83240E51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73E8-07E9-6DBA-4B58-0F006DBF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B0C66-A579-0584-C8F0-C08D22BD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86C8B-EAF0-CD26-3391-1348194E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BD3A4-7CC0-30C1-054F-19F58BFD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3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005CB-030B-87A2-8223-E4BCC2CC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AD0A9-F024-B816-7EBD-88CE31B9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0A1DF-9945-3A9E-875B-C3039D4C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1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7D6D-A7B7-74EA-6F74-BAC98296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8D3C-1A6F-289C-01D0-FC0269EF3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6C649-11FB-438A-AD59-9806225D3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33B82-9CC4-ADC8-65F7-7702DD6C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91D42-AB19-DC33-0C4F-15A205A2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150-C001-8E81-3EC1-3DDA1A93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FBEE-5F3F-09CB-1278-2077F79F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2B50E-E870-E70E-745E-2E54A284A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93A78-C31E-B4A9-9675-6EE1ABDBE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B3F99-4D89-78FF-4394-11CBCC52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28536-9E77-1351-C658-12CAD5C9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4B597-920A-8C39-6BCC-B5718135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2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F8DD6-DC8D-60A8-7AED-7A54D993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3D89E-F2CC-501A-84A7-751FA933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F7C5-AC27-5A2E-74B5-8E4B34E80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1AFA9C-17DA-4726-B9E3-ADECF7729AF7}" type="datetimeFigureOut">
              <a:rPr lang="en-US" smtClean="0"/>
              <a:t>11-Jul-25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E2961-5381-C070-6902-913FCE181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B73D-B979-BBAE-F054-B23CBA44E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8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091F-047B-2674-0073-FA849E63A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42EE6-F67F-D586-74AE-D61EB6584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AI2C Tech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6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E7E1-5007-4AE4-7184-0E16484F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05251-2D4B-A497-23C3-47E79F40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developer teams are not just one person</a:t>
            </a:r>
          </a:p>
          <a:p>
            <a:r>
              <a:rPr lang="en-US" dirty="0"/>
              <a:t>Having version control limits hassle across changes / teams</a:t>
            </a:r>
          </a:p>
          <a:p>
            <a:r>
              <a:rPr lang="en-US" dirty="0"/>
              <a:t>See how the code has changed over time</a:t>
            </a:r>
          </a:p>
          <a:p>
            <a:r>
              <a:rPr lang="en-US" dirty="0"/>
              <a:t>Analyze those changes for problem areas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(an aside) Not just for code…</a:t>
            </a:r>
          </a:p>
        </p:txBody>
      </p:sp>
    </p:spTree>
    <p:extLst>
      <p:ext uri="{BB962C8B-B14F-4D97-AF65-F5344CB8AC3E}">
        <p14:creationId xmlns:p14="http://schemas.microsoft.com/office/powerpoint/2010/main" val="282357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32F2-A960-67B0-FCA5-48E81B08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2E49D-2DEB-4DD7-F850-18370AB9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keep telling you that you can see what changed</a:t>
            </a:r>
          </a:p>
          <a:p>
            <a:r>
              <a:rPr lang="en-US" dirty="0"/>
              <a:t>So… how do we do that?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we need to learn to read diffs…</a:t>
            </a:r>
          </a:p>
        </p:txBody>
      </p:sp>
    </p:spTree>
    <p:extLst>
      <p:ext uri="{BB962C8B-B14F-4D97-AF65-F5344CB8AC3E}">
        <p14:creationId xmlns:p14="http://schemas.microsoft.com/office/powerpoint/2010/main" val="28743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7692-784B-6471-E7C2-215E8D4E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Diff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9B7D79-B631-FD4B-3EA1-BD4208DB0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963136"/>
              </p:ext>
            </p:extLst>
          </p:nvPr>
        </p:nvGraphicFramePr>
        <p:xfrm>
          <a:off x="838200" y="2721134"/>
          <a:ext cx="10515600" cy="25603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97136338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093382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Command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411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diff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Show unstaged changes.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40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diff --cached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Show staged changes.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237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diff HEAD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Compare working directory with last commit.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757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diff &lt;commit1&gt; &lt;commit2&gt;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Compare two commits.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379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diff &lt;branch1&gt; &lt;branch2&gt;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Show differences between two branches.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782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diff &lt;commit&gt; &lt;file&gt;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Compare a file between commits.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655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01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0141-3775-131F-3F3E-87C8C636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diff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C86DEA1-B784-1BDA-0779-7A04406A83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239428"/>
            <a:ext cx="5181600" cy="3523732"/>
          </a:xfrm>
        </p:spPr>
      </p:pic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3B027A47-8620-9A7C-2620-AE24DDB7B1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257952"/>
            <a:ext cx="5181600" cy="3486684"/>
          </a:xfrm>
        </p:spPr>
      </p:pic>
    </p:spTree>
    <p:extLst>
      <p:ext uri="{BB962C8B-B14F-4D97-AF65-F5344CB8AC3E}">
        <p14:creationId xmlns:p14="http://schemas.microsoft.com/office/powerpoint/2010/main" val="1928194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BDD6-72A7-D0B0-E6AF-4552C861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diff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B50B7E-A532-0C99-0A24-26A46C90D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3188" y="1459643"/>
            <a:ext cx="6172200" cy="392918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BA69F0-0F08-B167-ADFA-98D94BBB6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Diffed two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metadata…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“a” is denoted by ‘-’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“b” is denoted by ‘+’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04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2B6F2-21A6-61CE-09E7-0E589D8D7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3C76-77C3-6007-0B71-5FA1C479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diff, again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43C203B8-4BDD-DE3A-CF3A-54EB1FC778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1909" y="1825625"/>
            <a:ext cx="3734182" cy="4351338"/>
          </a:xfr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4CA5FD62-4AD9-8904-8583-0E86A4982F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09714" y="1825625"/>
            <a:ext cx="3506572" cy="4351338"/>
          </a:xfrm>
        </p:spPr>
      </p:pic>
    </p:spTree>
    <p:extLst>
      <p:ext uri="{BB962C8B-B14F-4D97-AF65-F5344CB8AC3E}">
        <p14:creationId xmlns:p14="http://schemas.microsoft.com/office/powerpoint/2010/main" val="314626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63911-FFFA-2708-0A5B-A7A30C0A1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BAF4-F608-D5F6-C8B7-0490E81E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the diff, again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F6D816-095D-2C52-50FA-8067388D5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DAF0E0E-A623-8C9A-704E-F5CB1B349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1393" y="987425"/>
            <a:ext cx="5075790" cy="4873625"/>
          </a:xfrm>
        </p:spPr>
      </p:pic>
    </p:spTree>
    <p:extLst>
      <p:ext uri="{BB962C8B-B14F-4D97-AF65-F5344CB8AC3E}">
        <p14:creationId xmlns:p14="http://schemas.microsoft.com/office/powerpoint/2010/main" val="881817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94E8-1089-B923-67AC-D34A37A3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Log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143736-BFBF-B3B4-C6B5-358C3212F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076687"/>
              </p:ext>
            </p:extLst>
          </p:nvPr>
        </p:nvGraphicFramePr>
        <p:xfrm>
          <a:off x="838200" y="2401094"/>
          <a:ext cx="10515600" cy="32004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55805334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46230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Command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801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log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Show commit history.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7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log --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oneline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Condensed log (1 line per commit).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04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log -p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Show log with diffs.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509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log --stat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Show summary of changes per file.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795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log --graph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Show commit history as a graph (great with branches).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715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log &lt;file&gt;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Show commit history for a specific file.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38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log -n &lt;num&gt;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Show the latest &lt;num&gt; commits.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48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081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703F05-852F-AE03-891C-5F619074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8BCFF-F88D-9947-8910-B16FF4E68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viewing file changes</a:t>
            </a:r>
          </a:p>
          <a:p>
            <a:r>
              <a:rPr lang="en-US" dirty="0"/>
              <a:t>Practice comparing commits</a:t>
            </a:r>
          </a:p>
        </p:txBody>
      </p:sp>
    </p:spTree>
    <p:extLst>
      <p:ext uri="{BB962C8B-B14F-4D97-AF65-F5344CB8AC3E}">
        <p14:creationId xmlns:p14="http://schemas.microsoft.com/office/powerpoint/2010/main" val="863485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99FB4F-27F1-F233-52FE-0F7DF3BC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command line???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5D7988A-6F76-A2AA-FDE8-CA4E3DD3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practice using terminals</a:t>
            </a:r>
          </a:p>
          <a:p>
            <a:r>
              <a:rPr lang="en-US" dirty="0"/>
              <a:t>Not every UI exposes all the commands</a:t>
            </a:r>
          </a:p>
          <a:p>
            <a:r>
              <a:rPr lang="en-US" dirty="0"/>
              <a:t>Most servers are terminal-only</a:t>
            </a:r>
          </a:p>
          <a:p>
            <a:r>
              <a:rPr lang="en-US" dirty="0"/>
              <a:t>Using commands allows us to automate / script / chain</a:t>
            </a:r>
          </a:p>
          <a:p>
            <a:r>
              <a:rPr lang="en-US" dirty="0"/>
              <a:t>Reading documentation for command-line utilities is an art…</a:t>
            </a:r>
          </a:p>
        </p:txBody>
      </p:sp>
    </p:spTree>
    <p:extLst>
      <p:ext uri="{BB962C8B-B14F-4D97-AF65-F5344CB8AC3E}">
        <p14:creationId xmlns:p14="http://schemas.microsoft.com/office/powerpoint/2010/main" val="127147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4FC3-936E-ADB4-A109-85DC71B4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511E-B47C-7649-ADF9-AB70F272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basic git concepts</a:t>
            </a:r>
          </a:p>
          <a:p>
            <a:r>
              <a:rPr lang="en-US" dirty="0"/>
              <a:t>Use basic git commands to manage a local repository</a:t>
            </a:r>
          </a:p>
          <a:p>
            <a:r>
              <a:rPr lang="en-US" dirty="0"/>
              <a:t>Use basic git commands to view a </a:t>
            </a:r>
            <a:r>
              <a:rPr lang="en-US"/>
              <a:t>repository’s history and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2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D62AE3-67D3-4386-F1B7-88A1EB58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Case of Fire…</a:t>
            </a:r>
          </a:p>
        </p:txBody>
      </p:sp>
      <p:pic>
        <p:nvPicPr>
          <p:cNvPr id="5" name="Content Placeholder 4" descr="A close-up of a computer&#10;&#10;AI-generated content may be incorrect.">
            <a:extLst>
              <a:ext uri="{FF2B5EF4-FFF2-40B4-BE49-F238E27FC236}">
                <a16:creationId xmlns:a16="http://schemas.microsoft.com/office/drawing/2014/main" id="{71AE6F73-1DA5-68A1-59E3-F0B3184FC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52" y="184436"/>
            <a:ext cx="4890020" cy="648912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31BDCB-3189-9F3D-E16A-D6B632891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black text with black text&#10;&#10;AI-generated content may be incorrect.">
            <a:extLst>
              <a:ext uri="{FF2B5EF4-FFF2-40B4-BE49-F238E27FC236}">
                <a16:creationId xmlns:a16="http://schemas.microsoft.com/office/drawing/2014/main" id="{C5E48F06-E508-FD93-A7F7-B365F10D0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" y="1957031"/>
            <a:ext cx="45148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8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780C-69C8-C9EC-EFFE-743697D8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D219-6236-4E53-1092-B1799F8B7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– </a:t>
            </a:r>
            <a:r>
              <a:rPr lang="en-US" dirty="0" err="1"/>
              <a:t>linux</a:t>
            </a:r>
            <a:r>
              <a:rPr lang="en-US" dirty="0"/>
              <a:t> command history</a:t>
            </a:r>
          </a:p>
          <a:p>
            <a:r>
              <a:rPr lang="en-US" dirty="0"/>
              <a:t>grep – pattern matching utility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9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A857-5BCF-55F5-4639-94263C20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pic>
        <p:nvPicPr>
          <p:cNvPr id="5" name="Content Placeholder 4" descr="A comic strip of a person sitting at a computer&#10;&#10;AI-generated content may be incorrect.">
            <a:extLst>
              <a:ext uri="{FF2B5EF4-FFF2-40B4-BE49-F238E27FC236}">
                <a16:creationId xmlns:a16="http://schemas.microsoft.com/office/drawing/2014/main" id="{122F70D5-C25F-39AD-5693-F76DF9474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669" y="410251"/>
            <a:ext cx="4634883" cy="617984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87B4E5-37F7-8992-97C5-021CE0A7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38A7-D426-D0C4-FB45-5AAD0E0F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VCS</a:t>
            </a:r>
          </a:p>
        </p:txBody>
      </p:sp>
      <p:pic>
        <p:nvPicPr>
          <p:cNvPr id="5" name="Content Placeholder 4" descr="A blue background with a black and red line&#10;&#10;AI-generated content may be incorrect.">
            <a:extLst>
              <a:ext uri="{FF2B5EF4-FFF2-40B4-BE49-F238E27FC236}">
                <a16:creationId xmlns:a16="http://schemas.microsoft.com/office/drawing/2014/main" id="{B25B6F12-89B8-B7D1-7822-538779D8F1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16"/>
            <a:ext cx="5181600" cy="2820955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3C0E8C-49B9-5D16-BFEA-84D515C8F7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93% of developers use git</a:t>
            </a:r>
            <a:r>
              <a:rPr lang="en-US" baseline="300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6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8D1C-B343-B7E3-1F46-7BD820A2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16D19B-55D2-69B9-3EC2-ECD0A1C96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by Linus Torvalds</a:t>
            </a:r>
          </a:p>
          <a:p>
            <a:r>
              <a:rPr lang="en-US" dirty="0"/>
              <a:t>Wrote the basics in about two weeks</a:t>
            </a:r>
            <a:r>
              <a:rPr lang="en-US" baseline="30000" dirty="0"/>
              <a:t>1</a:t>
            </a:r>
            <a:endParaRPr lang="en-US" dirty="0"/>
          </a:p>
          <a:p>
            <a:r>
              <a:rPr lang="en-US" dirty="0"/>
              <a:t>The first commit was for git itself</a:t>
            </a:r>
          </a:p>
        </p:txBody>
      </p:sp>
      <p:pic>
        <p:nvPicPr>
          <p:cNvPr id="8" name="Picture 7" descr="A close up of a logo&#10;&#10;AI-generated content may be incorrect.">
            <a:extLst>
              <a:ext uri="{FF2B5EF4-FFF2-40B4-BE49-F238E27FC236}">
                <a16:creationId xmlns:a16="http://schemas.microsoft.com/office/drawing/2014/main" id="{7D325183-B327-ED50-DE8C-53FC46502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16" y="4538461"/>
            <a:ext cx="4924926" cy="20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5E6E-1D2C-BDBF-F422-02A454A4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  <a:r>
              <a:rPr lang="en-US" baseline="30000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BBD55-6E46-2A26-4EDD-825374407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Quoting Linus: "I'm an egotistical bastard, and I name all my projects after myself. First 'Linux', now 'Git'". </a:t>
            </a:r>
          </a:p>
          <a:p>
            <a:r>
              <a:rPr lang="en-US" dirty="0"/>
              <a:t>Alternatively, in Linus' own words as the inventor of Git: "git" can mean anything, depending on your mood: </a:t>
            </a:r>
          </a:p>
          <a:p>
            <a:pPr lvl="1"/>
            <a:r>
              <a:rPr lang="en-US" dirty="0"/>
              <a:t>Random three-letter combination that is pronounceable, and not actually used by any common UNIX command. The fact that it is a mispronunciation of "get" may or may not be relevant. </a:t>
            </a:r>
          </a:p>
          <a:p>
            <a:pPr lvl="1"/>
            <a:r>
              <a:rPr lang="en-US" dirty="0"/>
              <a:t>Stupid. Contemptible and despicable. Simple. Take your pick from the dictionary of slang. </a:t>
            </a:r>
          </a:p>
          <a:p>
            <a:pPr lvl="1"/>
            <a:r>
              <a:rPr lang="en-US" dirty="0"/>
              <a:t>"Global information tracker": you're in a good mood, and it actually works for you. Angels sing and light suddenly fills the room. </a:t>
            </a:r>
          </a:p>
          <a:p>
            <a:pPr lvl="1"/>
            <a:r>
              <a:rPr lang="en-US" dirty="0"/>
              <a:t>"Goddamn idiotic truckload of </a:t>
            </a:r>
            <a:r>
              <a:rPr lang="en-US" dirty="0" err="1"/>
              <a:t>sh</a:t>
            </a:r>
            <a:r>
              <a:rPr lang="en-US" dirty="0"/>
              <a:t>*t": when it breaks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4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B6F3-2D54-C2A4-B7C5-BB256E73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FEEE7-68D6-F84F-2A42-C96CC948C1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Terminology</a:t>
            </a:r>
            <a:r>
              <a:rPr lang="en-US" baseline="30000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E5ED-DD3F-E7B3-0F21-A1259A7B0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Repository</a:t>
            </a:r>
            <a:r>
              <a:rPr lang="en-US" dirty="0">
                <a:highlight>
                  <a:srgbClr val="FFFF00"/>
                </a:highlight>
              </a:rPr>
              <a:t> (today)</a:t>
            </a:r>
          </a:p>
          <a:p>
            <a:r>
              <a:rPr lang="en-US" b="1" dirty="0">
                <a:highlight>
                  <a:srgbClr val="FFFF00"/>
                </a:highlight>
              </a:rPr>
              <a:t>Clone</a:t>
            </a:r>
            <a:r>
              <a:rPr lang="en-US" dirty="0">
                <a:highlight>
                  <a:srgbClr val="FFFF00"/>
                </a:highlight>
              </a:rPr>
              <a:t> (today)</a:t>
            </a:r>
          </a:p>
          <a:p>
            <a:r>
              <a:rPr lang="en-US" b="1" dirty="0">
                <a:highlight>
                  <a:srgbClr val="FFFF00"/>
                </a:highlight>
              </a:rPr>
              <a:t>Stage</a:t>
            </a:r>
            <a:r>
              <a:rPr lang="en-US" dirty="0">
                <a:highlight>
                  <a:srgbClr val="FFFF00"/>
                </a:highlight>
              </a:rPr>
              <a:t> (today)</a:t>
            </a:r>
          </a:p>
          <a:p>
            <a:r>
              <a:rPr lang="en-US" b="1" dirty="0">
                <a:highlight>
                  <a:srgbClr val="FFFF00"/>
                </a:highlight>
              </a:rPr>
              <a:t>Commit</a:t>
            </a:r>
            <a:r>
              <a:rPr lang="en-US" dirty="0">
                <a:highlight>
                  <a:srgbClr val="FFFF00"/>
                </a:highlight>
              </a:rPr>
              <a:t> (today)</a:t>
            </a:r>
          </a:p>
          <a:p>
            <a:r>
              <a:rPr lang="en-US" b="1" dirty="0"/>
              <a:t>Branch</a:t>
            </a:r>
            <a:r>
              <a:rPr lang="en-US" dirty="0"/>
              <a:t> (later)</a:t>
            </a:r>
          </a:p>
          <a:p>
            <a:r>
              <a:rPr lang="en-US" b="1" dirty="0"/>
              <a:t>Merge</a:t>
            </a:r>
            <a:r>
              <a:rPr lang="en-US" dirty="0"/>
              <a:t> (later)</a:t>
            </a:r>
          </a:p>
          <a:p>
            <a:r>
              <a:rPr lang="en-US" b="1" dirty="0"/>
              <a:t>Fetch</a:t>
            </a:r>
            <a:r>
              <a:rPr lang="en-US" dirty="0"/>
              <a:t> (later)</a:t>
            </a:r>
            <a:endParaRPr lang="en-US" b="1" dirty="0"/>
          </a:p>
          <a:p>
            <a:r>
              <a:rPr lang="en-US" b="1" dirty="0"/>
              <a:t>Pull</a:t>
            </a:r>
            <a:r>
              <a:rPr lang="en-US" dirty="0"/>
              <a:t> (later)</a:t>
            </a:r>
          </a:p>
          <a:p>
            <a:r>
              <a:rPr lang="en-US" b="1" dirty="0"/>
              <a:t>Push</a:t>
            </a:r>
            <a:r>
              <a:rPr lang="en-US" dirty="0"/>
              <a:t> (later)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1EBED7-C130-9ADF-B15E-FF6A709F3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552AD-8D06-5967-2120-D82EF2A636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Initialize repository (or clone)</a:t>
            </a:r>
          </a:p>
          <a:p>
            <a:r>
              <a:rPr lang="en-US" dirty="0"/>
              <a:t>Make changes</a:t>
            </a:r>
          </a:p>
          <a:p>
            <a:r>
              <a:rPr lang="en-US" dirty="0"/>
              <a:t>Stage changes</a:t>
            </a:r>
          </a:p>
          <a:p>
            <a:r>
              <a:rPr lang="en-US" dirty="0"/>
              <a:t>Commit changes</a:t>
            </a:r>
          </a:p>
          <a:p>
            <a:r>
              <a:rPr lang="en-US" dirty="0"/>
              <a:t>???</a:t>
            </a:r>
          </a:p>
          <a:p>
            <a:r>
              <a:rPr lang="en-US" dirty="0"/>
              <a:t>Profit</a:t>
            </a:r>
          </a:p>
        </p:txBody>
      </p:sp>
    </p:spTree>
    <p:extLst>
      <p:ext uri="{BB962C8B-B14F-4D97-AF65-F5344CB8AC3E}">
        <p14:creationId xmlns:p14="http://schemas.microsoft.com/office/powerpoint/2010/main" val="314227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FDAE-7576-5161-BEDF-14827F59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 / Reset / Revert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A1D6D1-D91C-FEEE-56D8-6B7D4D65B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669021"/>
              </p:ext>
            </p:extLst>
          </p:nvPr>
        </p:nvGraphicFramePr>
        <p:xfrm>
          <a:off x="838200" y="2629694"/>
          <a:ext cx="10515600" cy="27432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28442902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307744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Command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00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commit -m "message"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Commit staged changes with a message.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994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commit -a -m "message"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Stage all modified (tracked) files and commit.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107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commit --amend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Modify the last commit (message or content).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158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reset HEAD~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Undo the last commit but keep the changes unstaged.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711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git revert &lt;commit&gt;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Create a new commit that reverses a specific commit.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10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35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A79DFE-CA6D-199F-1D8F-0A25E480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8DBF7A-ABA5-7245-19D0-84C717D3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Initialize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some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Observe effects of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Stage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changes</a:t>
            </a:r>
          </a:p>
        </p:txBody>
      </p:sp>
    </p:spTree>
    <p:extLst>
      <p:ext uri="{BB962C8B-B14F-4D97-AF65-F5344CB8AC3E}">
        <p14:creationId xmlns:p14="http://schemas.microsoft.com/office/powerpoint/2010/main" val="401843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825</Words>
  <Application>Microsoft Office PowerPoint</Application>
  <PresentationFormat>Widescreen</PresentationFormat>
  <Paragraphs>139</Paragraphs>
  <Slides>21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Courier New</vt:lpstr>
      <vt:lpstr>Office Theme</vt:lpstr>
      <vt:lpstr>Intro to Version Control</vt:lpstr>
      <vt:lpstr>Objectives</vt:lpstr>
      <vt:lpstr>Version Control</vt:lpstr>
      <vt:lpstr>Common VCS</vt:lpstr>
      <vt:lpstr>Git</vt:lpstr>
      <vt:lpstr>Why Git?1</vt:lpstr>
      <vt:lpstr>Basic Ideas</vt:lpstr>
      <vt:lpstr>Git Commit / Reset / Revert</vt:lpstr>
      <vt:lpstr>Hands-On #1</vt:lpstr>
      <vt:lpstr>But why…</vt:lpstr>
      <vt:lpstr>Git History</vt:lpstr>
      <vt:lpstr>Git Diff</vt:lpstr>
      <vt:lpstr>Spot the diff</vt:lpstr>
      <vt:lpstr>Spot the diff</vt:lpstr>
      <vt:lpstr>Spot the diff, again</vt:lpstr>
      <vt:lpstr>Spot the diff, again</vt:lpstr>
      <vt:lpstr>Git Log</vt:lpstr>
      <vt:lpstr>Hands-On #2</vt:lpstr>
      <vt:lpstr>Why the command line???</vt:lpstr>
      <vt:lpstr>In Case of Fire…</vt:lpstr>
      <vt:lpstr>Other useful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Shafer</dc:creator>
  <cp:lastModifiedBy>Ethan Shafer</cp:lastModifiedBy>
  <cp:revision>65</cp:revision>
  <dcterms:created xsi:type="dcterms:W3CDTF">2025-07-09T23:54:51Z</dcterms:created>
  <dcterms:modified xsi:type="dcterms:W3CDTF">2025-07-11T21:51:19Z</dcterms:modified>
</cp:coreProperties>
</file>