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Play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4D1AB0-2925-4953-8AE0-7B973092ED5E}">
  <a:tblStyle styleId="{4B4D1AB0-2925-4953-8AE0-7B973092ED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lay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First, we need to be able to read diffs</a:t>
            </a:r>
            <a:endParaRPr/>
          </a:p>
        </p:txBody>
      </p:sp>
      <p:sp>
        <p:nvSpPr>
          <p:cNvPr id="170" name="Google Shape;170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```git diff greet_full_v1.py greet_full_v2.py```</a:t>
            </a:r>
            <a:endParaRPr/>
          </a:p>
        </p:txBody>
      </p:sp>
      <p:sp>
        <p:nvSpPr>
          <p:cNvPr id="178" name="Google Shape;17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```git diff math_utils_v1.py math_utils_v2.py```</a:t>
            </a:r>
            <a:endParaRPr/>
          </a:p>
        </p:txBody>
      </p:sp>
      <p:sp>
        <p:nvSpPr>
          <p:cNvPr id="193" name="Google Shape;193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0677852e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70677852e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/>
              <a:t>1 </a:t>
            </a:r>
            <a:r>
              <a:rPr lang="en-US"/>
              <a:t>https://stackoverflow.blog/2023/01/09/beyond-git-the-other-version-control-systems-developers-use/</a:t>
            </a:r>
            <a:endParaRPr/>
          </a:p>
        </p:txBody>
      </p:sp>
      <p:sp>
        <p:nvSpPr>
          <p:cNvPr id="107" name="Google Shape;10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/>
              <a:t>1 </a:t>
            </a:r>
            <a:r>
              <a:rPr lang="en-US"/>
              <a:t>https://marc.info/?l=git&amp;m=117254154130732</a:t>
            </a:r>
            <a:endParaRPr/>
          </a:p>
        </p:txBody>
      </p:sp>
      <p:sp>
        <p:nvSpPr>
          <p:cNvPr id="115" name="Google Shape;11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/>
              <a:t>1 </a:t>
            </a:r>
            <a:r>
              <a:rPr lang="en-US"/>
              <a:t>https://archive.kernel.org/oldwiki/git.wiki.kernel.org/index.php/GitFaq.html#Why_the_.27Git.27_name.3F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aseline="30000" lang="en-US"/>
              <a:t>1 </a:t>
            </a:r>
            <a:r>
              <a:rPr lang="en-US"/>
              <a:t>https://www.w3schools.com/git/git_intro.asp?remote=github</a:t>
            </a:r>
            <a:endParaRPr/>
          </a:p>
        </p:txBody>
      </p:sp>
      <p:sp>
        <p:nvSpPr>
          <p:cNvPr id="130" name="Google Shape;13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31" name="Google Shape;31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jpg"/><Relationship Id="rId4" Type="http://schemas.openxmlformats.org/officeDocument/2006/relationships/image" Target="../media/image9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hmygit.org/" TargetMode="External"/><Relationship Id="rId4" Type="http://schemas.openxmlformats.org/officeDocument/2006/relationships/hyperlink" Target="https://learngitbranching.js.org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US"/>
              <a:t>Intro to Version Control</a:t>
            </a:r>
            <a:endParaRPr/>
          </a:p>
        </p:txBody>
      </p:sp>
      <p:sp>
        <p:nvSpPr>
          <p:cNvPr id="89" name="Google Shape;89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AI2C Tech Intro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But why…</a:t>
            </a:r>
            <a:endParaRPr/>
          </a:p>
        </p:txBody>
      </p:sp>
      <p:sp>
        <p:nvSpPr>
          <p:cNvPr id="154" name="Google Shape;15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developer teams are not just one person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Having version control limits hassle across changes / teams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See how the code has changed over time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Analyze those changes for problem areas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(an aside) Not just for code…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Git History</a:t>
            </a:r>
            <a:endParaRPr/>
          </a:p>
        </p:txBody>
      </p:sp>
      <p:sp>
        <p:nvSpPr>
          <p:cNvPr id="160" name="Google Shape;16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 keep telling you that you can see what changed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So… how do we do that?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First we need to learn to read diffs…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Git Diff</a:t>
            </a:r>
            <a:endParaRPr/>
          </a:p>
        </p:txBody>
      </p:sp>
      <p:graphicFrame>
        <p:nvGraphicFramePr>
          <p:cNvPr id="166" name="Google Shape;166;p24"/>
          <p:cNvGraphicFramePr/>
          <p:nvPr/>
        </p:nvGraphicFramePr>
        <p:xfrm>
          <a:off x="838200" y="27211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{4B4D1AB0-2925-4953-8AE0-7B973092ED5E}</a:tableStyleId>
              </a:tblPr>
              <a:tblGrid>
                <a:gridCol w="5257800"/>
                <a:gridCol w="5257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Command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Description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diff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Show unstaged changes.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diff --cached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Show staged changes.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diff HEAD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Compare working directory with last commit.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diff &lt;commit1&gt; &lt;commit2&gt;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Compare two commits.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diff &lt;branch1&gt; &lt;branch2&gt;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Show differences between two branches.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diff &lt;commit&gt; &lt;file&gt;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Compare a file between commits.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Spot the diff</a:t>
            </a:r>
            <a:endParaRPr/>
          </a:p>
        </p:txBody>
      </p:sp>
      <p:pic>
        <p:nvPicPr>
          <p:cNvPr id="173" name="Google Shape;173;p2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39428"/>
            <a:ext cx="5181600" cy="3523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5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72200" y="2257952"/>
            <a:ext cx="5181600" cy="3486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/>
              <a:t>Spot the diff</a:t>
            </a:r>
            <a:endParaRPr/>
          </a:p>
        </p:txBody>
      </p:sp>
      <p:pic>
        <p:nvPicPr>
          <p:cNvPr id="181" name="Google Shape;181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83188" y="1459643"/>
            <a:ext cx="6172200" cy="3929189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Diffed two files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File metadata…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File “a” is denoted by ‘-’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/>
              <a:t>File “b” is denoted by ‘+’</a:t>
            </a:r>
            <a:endParaRPr/>
          </a:p>
          <a:p>
            <a:pPr indent="-184150" lvl="0" marL="2857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Spot the diff, again</a:t>
            </a:r>
            <a:endParaRPr/>
          </a:p>
        </p:txBody>
      </p:sp>
      <p:pic>
        <p:nvPicPr>
          <p:cNvPr id="188" name="Google Shape;188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1909" y="1825625"/>
            <a:ext cx="3734182" cy="43513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9714" y="1825625"/>
            <a:ext cx="3506572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/>
              <a:t>Spot the diff, again</a:t>
            </a:r>
            <a:endParaRPr/>
          </a:p>
        </p:txBody>
      </p:sp>
      <p:sp>
        <p:nvSpPr>
          <p:cNvPr id="196" name="Google Shape;196;p2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id="197" name="Google Shape;197;p2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31393" y="987425"/>
            <a:ext cx="5075790" cy="4873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Git Log</a:t>
            </a:r>
            <a:endParaRPr/>
          </a:p>
        </p:txBody>
      </p:sp>
      <p:graphicFrame>
        <p:nvGraphicFramePr>
          <p:cNvPr id="203" name="Google Shape;203;p29"/>
          <p:cNvGraphicFramePr/>
          <p:nvPr/>
        </p:nvGraphicFramePr>
        <p:xfrm>
          <a:off x="838200" y="24010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{4B4D1AB0-2925-4953-8AE0-7B973092ED5E}</a:tableStyleId>
              </a:tblPr>
              <a:tblGrid>
                <a:gridCol w="5257800"/>
                <a:gridCol w="5257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Command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Description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log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Show commit history.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log --oneline</a:t>
                      </a:r>
                      <a:endParaRPr sz="1800" u="none" cap="none" strike="noStrike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Condensed log (1 line per commit).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log -p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Show log with diffs.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log --stat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Show summary of changes per file.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log --graph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Show commit history as a graph (great with branches).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log &lt;file&gt;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Show commit history for a specific file.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log -n &lt;num&gt;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Show the latest &lt;num&gt; commits.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Hands-On #2</a:t>
            </a:r>
            <a:endParaRPr/>
          </a:p>
        </p:txBody>
      </p:sp>
      <p:sp>
        <p:nvSpPr>
          <p:cNvPr id="209" name="Google Shape;209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Practice viewing file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Practice comparing commits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Why the command line???</a:t>
            </a:r>
            <a:endParaRPr/>
          </a:p>
        </p:txBody>
      </p:sp>
      <p:sp>
        <p:nvSpPr>
          <p:cNvPr id="215" name="Google Shape;215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Good practice using terminals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 every UI exposes all the commands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Most servers are terminal-only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Using commands allows us to automate / script / chain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Reading documentation for command-line utilities is an art…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95" name="Google Shape;95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Discuss basic git concepts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basic git commands to manage a local repository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Use basic git commands to view a repository’s history and changes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/>
              <a:t>In Case of Fire…</a:t>
            </a:r>
            <a:endParaRPr/>
          </a:p>
        </p:txBody>
      </p:sp>
      <p:pic>
        <p:nvPicPr>
          <p:cNvPr descr="A close-up of a computer&#10;&#10;AI-generated content may be incorrect." id="221" name="Google Shape;221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5452" y="184436"/>
            <a:ext cx="4890020" cy="6489127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  <p:pic>
        <p:nvPicPr>
          <p:cNvPr descr="A black text with black text&#10;&#10;AI-generated content may be incorrect." id="223" name="Google Shape;223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481" y="1957031"/>
            <a:ext cx="4514850" cy="225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/>
              <a:t>Other Resources (HIGHLY RECOMMEND)</a:t>
            </a:r>
            <a:endParaRPr/>
          </a:p>
        </p:txBody>
      </p:sp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838200" y="1756750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Oh My Git!</a:t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Learn Git Branching</a:t>
            </a:r>
            <a:endParaRPr sz="3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44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Other useful commands</a:t>
            </a:r>
            <a:endParaRPr/>
          </a:p>
        </p:txBody>
      </p:sp>
      <p:sp>
        <p:nvSpPr>
          <p:cNvPr id="235" name="Google Shape;235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history – linux command history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grep – pattern matching utility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</a:pPr>
            <a:r>
              <a:rPr lang="en-US"/>
              <a:t>Version Control</a:t>
            </a:r>
            <a:endParaRPr/>
          </a:p>
        </p:txBody>
      </p:sp>
      <p:pic>
        <p:nvPicPr>
          <p:cNvPr descr="A comic strip of a person sitting at a computer&#10;&#10;AI-generated content may be incorrect." id="102" name="Google Shape;102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7669" y="410251"/>
            <a:ext cx="4634883" cy="617984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Common VCS</a:t>
            </a:r>
            <a:endParaRPr/>
          </a:p>
        </p:txBody>
      </p:sp>
      <p:pic>
        <p:nvPicPr>
          <p:cNvPr descr="A blue background with a black and red line&#10;&#10;AI-generated content may be incorrect." id="110" name="Google Shape;110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590816"/>
            <a:ext cx="5181600" cy="282095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93% of developers use git</a:t>
            </a:r>
            <a:r>
              <a:rPr baseline="30000" lang="en-US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Git</a:t>
            </a:r>
            <a:endParaRPr/>
          </a:p>
        </p:txBody>
      </p:sp>
      <p:sp>
        <p:nvSpPr>
          <p:cNvPr id="118" name="Google Shape;118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Made by Linus Torvalds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Wrote the basics in about two weeks</a:t>
            </a:r>
            <a:r>
              <a:rPr baseline="30000" lang="en-US"/>
              <a:t>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first commit was for git itself</a:t>
            </a:r>
            <a:endParaRPr/>
          </a:p>
        </p:txBody>
      </p:sp>
      <p:pic>
        <p:nvPicPr>
          <p:cNvPr descr="A close up of a logo&#10;&#10;AI-generated content may be incorrect." id="119" name="Google Shape;11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76716" y="4538461"/>
            <a:ext cx="4924926" cy="20571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Why Git?</a:t>
            </a:r>
            <a:r>
              <a:rPr baseline="30000" lang="en-US"/>
              <a:t>1</a:t>
            </a:r>
            <a:endParaRPr/>
          </a:p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Quoting Linus: "I'm an egotistical bastard, and I name all my projects after myself. First 'Linux', now 'Git'".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Alternatively, in Linus' own words as the inventor of Git: "git" can mean anything, depending on your mood: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Random three-letter combination that is pronounceable, and not actually used by any common UNIX command. The fact that it is a mispronunciation of "get" may or may not be relevant.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Stupid. Contemptible and despicable. Simple. Take your pick from the dictionary of slang.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"Global information tracker": you're in a good mood, and it actually works for you. Angels sing and light suddenly fills the room.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"Goddamn idiotic truckload of sh*t": when it breaks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Basic Ideas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Terminology</a:t>
            </a:r>
            <a:r>
              <a:rPr baseline="30000" lang="en-US"/>
              <a:t>1</a:t>
            </a:r>
            <a:endParaRPr/>
          </a:p>
        </p:txBody>
      </p:sp>
      <p:sp>
        <p:nvSpPr>
          <p:cNvPr id="134" name="Google Shape;134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highlight>
                  <a:srgbClr val="FFFF00"/>
                </a:highlight>
              </a:rPr>
              <a:t>Repository</a:t>
            </a:r>
            <a:r>
              <a:rPr lang="en-US">
                <a:highlight>
                  <a:srgbClr val="FFFF00"/>
                </a:highlight>
              </a:rPr>
              <a:t> (today)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highlight>
                  <a:srgbClr val="FFFF00"/>
                </a:highlight>
              </a:rPr>
              <a:t>Clone</a:t>
            </a:r>
            <a:r>
              <a:rPr lang="en-US">
                <a:highlight>
                  <a:srgbClr val="FFFF00"/>
                </a:highlight>
              </a:rPr>
              <a:t> (today)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highlight>
                  <a:srgbClr val="FFFF00"/>
                </a:highlight>
              </a:rPr>
              <a:t>Stage</a:t>
            </a:r>
            <a:r>
              <a:rPr lang="en-US">
                <a:highlight>
                  <a:srgbClr val="FFFF00"/>
                </a:highlight>
              </a:rPr>
              <a:t> (today)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>
                <a:highlight>
                  <a:srgbClr val="FFFF00"/>
                </a:highlight>
              </a:rPr>
              <a:t>Commit</a:t>
            </a:r>
            <a:r>
              <a:rPr lang="en-US">
                <a:highlight>
                  <a:srgbClr val="FFFF00"/>
                </a:highlight>
              </a:rPr>
              <a:t> (today)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Branch</a:t>
            </a:r>
            <a:r>
              <a:rPr lang="en-US"/>
              <a:t> (later)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Merge</a:t>
            </a:r>
            <a:r>
              <a:rPr lang="en-US"/>
              <a:t> (later)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Fetch</a:t>
            </a:r>
            <a:r>
              <a:rPr lang="en-US"/>
              <a:t> (later)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Pull</a:t>
            </a:r>
            <a:r>
              <a:rPr lang="en-US"/>
              <a:t> (later)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Push</a:t>
            </a:r>
            <a:r>
              <a:rPr lang="en-US"/>
              <a:t> (later)</a:t>
            </a:r>
            <a:endParaRPr/>
          </a:p>
        </p:txBody>
      </p:sp>
      <p:sp>
        <p:nvSpPr>
          <p:cNvPr id="135" name="Google Shape;135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Process</a:t>
            </a:r>
            <a:endParaRPr/>
          </a:p>
        </p:txBody>
      </p:sp>
      <p:sp>
        <p:nvSpPr>
          <p:cNvPr id="136" name="Google Shape;136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Initialize repository (or clone)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Make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Stage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Commit changes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???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Profit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Git Commit / Reset / Revert</a:t>
            </a:r>
            <a:endParaRPr/>
          </a:p>
        </p:txBody>
      </p:sp>
      <p:graphicFrame>
        <p:nvGraphicFramePr>
          <p:cNvPr id="142" name="Google Shape;142;p20"/>
          <p:cNvGraphicFramePr/>
          <p:nvPr/>
        </p:nvGraphicFramePr>
        <p:xfrm>
          <a:off x="838200" y="26296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{4B4D1AB0-2925-4953-8AE0-7B973092ED5E}</a:tableStyleId>
              </a:tblPr>
              <a:tblGrid>
                <a:gridCol w="5257800"/>
                <a:gridCol w="52578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Command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/>
                        <a:t>Description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commit -m "message"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Commit staged changes with a message.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commit -a -m "message"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Stage all modified (tracked) files and commit.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commit --amend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Modify the last commit (message or content).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reset HEAD~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Undo the last commit but keep the changes unstaged.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ourier New"/>
                        <a:buNone/>
                      </a:pPr>
                      <a:r>
                        <a:rPr lang="en-US" sz="1800" u="none" cap="none" strike="noStrike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git revert &lt;commit&gt;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Create a new commit that reverses a specific commit.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n-US"/>
              <a:t>Hands-On #1</a:t>
            </a:r>
            <a:endParaRPr/>
          </a:p>
        </p:txBody>
      </p:sp>
      <p:sp>
        <p:nvSpPr>
          <p:cNvPr id="148" name="Google Shape;148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Initialize repository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Make some changes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Observe effects of changes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Stage changes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lang="en-US"/>
              <a:t>Commit changes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