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3" r:id="rId6"/>
    <p:sldId id="270" r:id="rId7"/>
    <p:sldId id="271" r:id="rId8"/>
    <p:sldId id="258" r:id="rId9"/>
    <p:sldId id="257" r:id="rId10"/>
    <p:sldId id="259" r:id="rId11"/>
    <p:sldId id="266" r:id="rId12"/>
    <p:sldId id="267" r:id="rId13"/>
    <p:sldId id="264" r:id="rId14"/>
    <p:sldId id="265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28" autoAdjust="0"/>
  </p:normalViewPr>
  <p:slideViewPr>
    <p:cSldViewPr snapToGrid="0">
      <p:cViewPr varScale="1">
        <p:scale>
          <a:sx n="98" d="100"/>
          <a:sy n="98" d="100"/>
        </p:scale>
        <p:origin x="8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54D4-40B1-4F4F-A71E-587F6353CB71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79270-E9D6-4AB0-B8D4-A4702B609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47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https://www.nasa.gov/wp-content/uploads/2016/10/585637main_swfaultsfailuresfixes.pdf</a:t>
            </a:r>
          </a:p>
          <a:p>
            <a:endParaRPr lang="en-US" dirty="0"/>
          </a:p>
          <a:p>
            <a:r>
              <a:rPr lang="en-US" dirty="0"/>
              <a:t>https://raygun.com/blog/costly-software-errors-history/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79270-E9D6-4AB0-B8D4-A4702B609E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25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https://docs.python-guide.org/writing/structure/#modules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79270-E9D6-4AB0-B8D4-A4702B609E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30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an intro that these ideas exist</a:t>
            </a:r>
          </a:p>
          <a:p>
            <a:r>
              <a:rPr lang="en-US" dirty="0"/>
              <a:t>https://refactoring.guru/design-patterns/catalog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79270-E9D6-4AB0-B8D4-A4702B609E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2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https://dev.to/romansery/why-you-should-favor-composition-over-inheritance-57m6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79270-E9D6-4AB0-B8D4-A4702B609E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34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look at select examples moving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79270-E9D6-4AB0-B8D4-A4702B609E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BA9D-FFF9-B261-0E55-678A25681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C1D36-A4CC-C258-7DC5-DF52BDEA8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006BE-76B8-2CB6-DCDF-C47C89BD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02FAB-A1CA-61B1-7FDE-FE2743A7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AA824-2E87-11B9-20DC-6645F7BC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D073-49FE-798F-34C8-8D57FC80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404AB-8393-5A0A-65DA-5A743C9B9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AA1E-F011-4A9F-FDBE-33BAF8E7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055C4-8757-6AF9-141C-5F341465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96025-A635-2498-5D3E-CBF51EE4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1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ABE4B-4556-4819-69A2-6E687C8B6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C3C21-C82E-28D7-B4A5-1BDAE0E6E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D49C6-D66C-5B1E-09CB-A7EF1103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9CC6D-6ADB-9580-582C-737FAFB4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6D62-F62C-746E-AA29-ACF2F247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9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3DE7-8D04-2A53-E2B4-BB10D3D5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55A2E-92A1-57A7-DF70-001B5665F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90F24-4621-67F9-813A-9D6B8D51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18137-5071-776F-297E-F15D086C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51F70-7C9A-37D9-96C8-80ADE1B0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0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E12E-B806-14ED-48A5-8A2CC9DB1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F68F-2B43-C05D-674A-2B3987247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78C-42BB-77A8-D16F-0549D48E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274B5-0613-462E-96B2-5EFDDD3D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45445-9EE7-1AA3-182B-F404798D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7174-628E-234E-B403-FB09FD9B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2BAA-A33D-B33D-DACC-8CD3790E8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5C778-E8BB-1D42-6640-52CBB6B5B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A1C76-2883-A80C-5BBD-E36C710F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DBCE-6E34-FB0C-014C-EB3D4A76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FF368-02E8-98E0-DFD3-FEA024EA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AFBD-E53A-A045-105E-67CC389D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265D1-DC7B-0E6E-528A-A29A34CFF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071FA-04AA-CDFB-0AB9-E409F766F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68F26-F217-1F02-9945-54F7B378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3D870-836C-26A2-9F48-BC8B13F60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4B8DA-A39F-3443-FFD4-774C5731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FFF74-92FB-DB3B-2714-6B2B4265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959A0-AD1A-2960-A5EA-8D21B831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2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1C63-2789-8F8C-EFD2-DD3EA757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C07F9-772F-6829-EFD5-3930B944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45000-1BBE-1E3C-D859-4B503323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E49DB-E84F-6C27-0403-74678B8D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0149C-FB45-CD29-17F7-846FE5AB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B3EC7-E9BA-FCB6-66FE-394DB39C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DB17F-3277-39D8-D739-DB5FFB6B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A1A3-5C79-1D50-B65D-5D07B193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B71DE-8743-1391-B432-C869B82F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DB559-6DC1-13E8-FAEB-026DB0E1C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26DA-3ED1-5EED-42F9-653E6FB7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C6245-76C9-52B3-E570-CAA6D177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7912A-0DCD-4C57-8712-96970DC6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1274-9B22-DEFC-51CD-51F145F4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7CB32-7E38-BAA9-F2AD-4E0C14D58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D3C11-E883-9D6A-004B-0A2B24F63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21E6D-639F-5DE2-789D-D686D527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5BCEC-E843-56FC-F640-C260FC85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814EC-763E-2424-CAB9-87A978B4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A82FE-86AD-4AA2-10C4-DDBBFB56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F5992-F201-7069-E314-F5B2028C4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76D8E-2652-3767-1EF0-7B72F9EA1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AB107-25BC-6B8E-A454-08C3DDF22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BF9F6-DB3D-4FA6-F33D-FE361CA99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1AF1-0705-E4C2-EC73-4FC0346A2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Clean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CF54C-979E-11B6-6C35-4FAB32486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AI2C Tech Intro</a:t>
            </a:r>
          </a:p>
        </p:txBody>
      </p:sp>
    </p:spTree>
    <p:extLst>
      <p:ext uri="{BB962C8B-B14F-4D97-AF65-F5344CB8AC3E}">
        <p14:creationId xmlns:p14="http://schemas.microsoft.com/office/powerpoint/2010/main" val="47948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8B9D9-63F1-ECFB-585C-F6E7F995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Repeat Yourself (DRY)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3137-22B6-32AD-C8C3-F33778CA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code is more likely to have errors, especially during changes</a:t>
            </a:r>
          </a:p>
          <a:p>
            <a:r>
              <a:rPr lang="en-US" dirty="0"/>
              <a:t>If you ever find yourself copying &amp; pasting code in multiple places…</a:t>
            </a:r>
          </a:p>
          <a:p>
            <a:pPr lvl="1"/>
            <a:r>
              <a:rPr lang="en-US" dirty="0"/>
              <a:t>Probably a good candidate for a function</a:t>
            </a:r>
          </a:p>
          <a:p>
            <a:pPr lvl="1"/>
            <a:r>
              <a:rPr lang="en-US" dirty="0"/>
              <a:t>Or a loop</a:t>
            </a:r>
          </a:p>
        </p:txBody>
      </p:sp>
    </p:spTree>
    <p:extLst>
      <p:ext uri="{BB962C8B-B14F-4D97-AF65-F5344CB8AC3E}">
        <p14:creationId xmlns:p14="http://schemas.microsoft.com/office/powerpoint/2010/main" val="304029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CB90-BAC8-2C5D-3712-2F782899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&amp;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C27F5-EB6B-62E2-A896-D04A747F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bundle functionality into an installable artifact</a:t>
            </a:r>
          </a:p>
          <a:p>
            <a:r>
              <a:rPr lang="en-US" dirty="0"/>
              <a:t>A package can have multiple modules</a:t>
            </a:r>
          </a:p>
          <a:p>
            <a:r>
              <a:rPr lang="en-US" dirty="0"/>
              <a:t>Packages are any directory with a file called `__init__.py`</a:t>
            </a:r>
          </a:p>
          <a:p>
            <a:r>
              <a:rPr lang="en-US" dirty="0"/>
              <a:t>Every python file is effectively a module</a:t>
            </a:r>
          </a:p>
          <a:p>
            <a:endParaRPr lang="en-US" dirty="0"/>
          </a:p>
          <a:p>
            <a:r>
              <a:rPr lang="en-US" dirty="0"/>
              <a:t>Easy way to bundle your code and share with others for re-use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AE88B-382C-412D-21D1-0919D2DC7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640" y="5092530"/>
            <a:ext cx="5001323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51CC-96DA-A170-9BDF-CA1DDC3F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696E-C8BF-648F-4248-7D21EF56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Creational – How do we make objects?</a:t>
            </a:r>
          </a:p>
          <a:p>
            <a:r>
              <a:rPr lang="en-US" dirty="0"/>
              <a:t>Structural – How do we structure our objects?</a:t>
            </a:r>
          </a:p>
          <a:p>
            <a:r>
              <a:rPr lang="en-US" dirty="0"/>
              <a:t>Behavioral – How do our objects interact?</a:t>
            </a:r>
          </a:p>
        </p:txBody>
      </p:sp>
    </p:spTree>
    <p:extLst>
      <p:ext uri="{BB962C8B-B14F-4D97-AF65-F5344CB8AC3E}">
        <p14:creationId xmlns:p14="http://schemas.microsoft.com/office/powerpoint/2010/main" val="281569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8650-F179-1B91-302C-0F3BF0AA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Objects, Inheritance,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8448E-1F21-F3C9-27AB-16CB0D765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 is a powerful way (to shoot yourself in the foot)</a:t>
            </a:r>
          </a:p>
          <a:p>
            <a:r>
              <a:rPr lang="en-US" dirty="0"/>
              <a:t>Composition over inheritance</a:t>
            </a:r>
          </a:p>
          <a:p>
            <a:pPr lvl="1"/>
            <a:r>
              <a:rPr lang="en-US" dirty="0"/>
              <a:t>Promotes loose coupling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73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C3678D-063F-76F6-4C7C-5CD29411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what’s the deal?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808C6-1C0D-7BBA-A58D-01E18830B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apply these ideas?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13968A-B5FD-D3CF-FDFC-1317B4946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042" y="1872818"/>
            <a:ext cx="4889083" cy="352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962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1C4E34-4958-19FF-6EB6-B6C5B835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 and Techniques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25D94D-7111-E8AB-2012-E40F171863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3314DE-F1D6-97AF-84BC-4CC9EE088C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Software Design Processes</a:t>
            </a:r>
          </a:p>
          <a:p>
            <a:r>
              <a:rPr lang="en-US" dirty="0"/>
              <a:t>Code Reviews</a:t>
            </a:r>
          </a:p>
          <a:p>
            <a:r>
              <a:rPr lang="en-US" dirty="0"/>
              <a:t>Test Cases</a:t>
            </a:r>
          </a:p>
          <a:p>
            <a:r>
              <a:rPr lang="en-US" dirty="0"/>
              <a:t>Pair Programming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88DF68-4BF3-15B5-48DC-6E6E715F3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822E7-07DB-9EFA-2479-C78885DB19B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  <a:p>
            <a:pPr lvl="1"/>
            <a:r>
              <a:rPr lang="en-US" dirty="0"/>
              <a:t>Formatters (black)</a:t>
            </a:r>
          </a:p>
          <a:p>
            <a:pPr lvl="1"/>
            <a:r>
              <a:rPr lang="en-US" dirty="0"/>
              <a:t>Linters (</a:t>
            </a:r>
            <a:r>
              <a:rPr lang="en-US" dirty="0" err="1"/>
              <a:t>pylint</a:t>
            </a:r>
            <a:r>
              <a:rPr lang="en-US" dirty="0"/>
              <a:t>)</a:t>
            </a:r>
          </a:p>
          <a:p>
            <a:r>
              <a:rPr lang="en-US" dirty="0"/>
              <a:t>Dynamic analysis</a:t>
            </a:r>
          </a:p>
          <a:p>
            <a:pPr lvl="1"/>
            <a:r>
              <a:rPr lang="en-US" dirty="0"/>
              <a:t>Debuggers</a:t>
            </a:r>
          </a:p>
          <a:p>
            <a:pPr lvl="1"/>
            <a:r>
              <a:rPr lang="en-US" dirty="0"/>
              <a:t>Profilers</a:t>
            </a:r>
          </a:p>
          <a:p>
            <a:r>
              <a:rPr lang="en-US" dirty="0"/>
              <a:t>Repository analysis</a:t>
            </a:r>
          </a:p>
          <a:p>
            <a:r>
              <a:rPr lang="en-US" dirty="0"/>
              <a:t>Pre-commit hooks</a:t>
            </a:r>
          </a:p>
        </p:txBody>
      </p:sp>
    </p:spTree>
    <p:extLst>
      <p:ext uri="{BB962C8B-B14F-4D97-AF65-F5344CB8AC3E}">
        <p14:creationId xmlns:p14="http://schemas.microsoft.com/office/powerpoint/2010/main" val="1202502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C65107-8E07-8266-ADFE-60646C2F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#1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AE6363-D32F-2F9D-1D68-ACDDEC6E4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 </a:t>
            </a:r>
            <a:r>
              <a:rPr lang="en-US" dirty="0" err="1"/>
              <a:t>autoformatter</a:t>
            </a:r>
            <a:r>
              <a:rPr lang="en-US" dirty="0"/>
              <a:t> to style code</a:t>
            </a:r>
          </a:p>
          <a:p>
            <a:r>
              <a:rPr lang="en-US" dirty="0"/>
              <a:t>Use a linter to identify problem areas</a:t>
            </a:r>
          </a:p>
          <a:p>
            <a:r>
              <a:rPr lang="en-US" dirty="0"/>
              <a:t>Setup pre-commit hooks to handle issues before commits</a:t>
            </a:r>
          </a:p>
          <a:p>
            <a:endParaRPr lang="en-US" dirty="0"/>
          </a:p>
          <a:p>
            <a:r>
              <a:rPr lang="en-US" dirty="0"/>
              <a:t>Write unit tests to validate functionality – if time permits</a:t>
            </a:r>
          </a:p>
        </p:txBody>
      </p:sp>
    </p:spTree>
    <p:extLst>
      <p:ext uri="{BB962C8B-B14F-4D97-AF65-F5344CB8AC3E}">
        <p14:creationId xmlns:p14="http://schemas.microsoft.com/office/powerpoint/2010/main" val="362089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1778-41E6-3A43-F93A-5F34A200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4153-FBCD-2BB3-86F5-24E20F7F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importance of “clean code”</a:t>
            </a:r>
          </a:p>
          <a:p>
            <a:r>
              <a:rPr lang="en-US" dirty="0"/>
              <a:t>Identify “code smells”</a:t>
            </a:r>
          </a:p>
          <a:p>
            <a:r>
              <a:rPr lang="en-US" dirty="0"/>
              <a:t>Utilize tooling and processes to improve </a:t>
            </a:r>
            <a:r>
              <a:rPr lang="en-US"/>
              <a:t>code quality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(buckle 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4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03C4-BA97-DEFC-CF1D-A41D4F49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They Write the Right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935F1-D38C-BC73-957C-55524CCBB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Effectively 0 bugs</a:t>
            </a:r>
          </a:p>
          <a:p>
            <a:r>
              <a:rPr lang="en-US" dirty="0"/>
              <a:t>Safety-driven</a:t>
            </a:r>
          </a:p>
          <a:p>
            <a:r>
              <a:rPr lang="en-US" dirty="0"/>
              <a:t>Exhaustive specification, collaborative agreements, rigid change control</a:t>
            </a:r>
          </a:p>
          <a:p>
            <a:endParaRPr lang="en-US" dirty="0"/>
          </a:p>
          <a:p>
            <a:r>
              <a:rPr lang="en-US" dirty="0"/>
              <a:t>The process is the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2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72F2-3229-E939-BB8F-F51D66FB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064FB-E282-D408-E94A-D8A208A0C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uncovering better ways of developing software by doing it and helping others do it. Through this work we have come to value:</a:t>
            </a:r>
          </a:p>
          <a:p>
            <a:pPr lvl="1"/>
            <a:r>
              <a:rPr lang="en-US" dirty="0"/>
              <a:t>Individuals and interactions over processes and tools</a:t>
            </a:r>
          </a:p>
          <a:p>
            <a:pPr lvl="1"/>
            <a:r>
              <a:rPr lang="en-US" dirty="0"/>
              <a:t>Working software over comprehensive documentation</a:t>
            </a:r>
          </a:p>
          <a:p>
            <a:pPr lvl="1"/>
            <a:r>
              <a:rPr lang="en-US" dirty="0"/>
              <a:t>Customer collaboration over contract negotiation</a:t>
            </a:r>
          </a:p>
          <a:p>
            <a:pPr lvl="1"/>
            <a:r>
              <a:rPr lang="en-US" dirty="0"/>
              <a:t>Responding to change over following a plan</a:t>
            </a:r>
          </a:p>
          <a:p>
            <a:r>
              <a:rPr lang="en-US" dirty="0"/>
              <a:t>That is, while there is value in the items on the right, we value the items on the left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3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46D7-AD54-E1BB-412E-0132D9B1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they compare?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DD7E23-D467-A263-5F9C-CEBB7508B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798571"/>
              </p:ext>
            </p:extLst>
          </p:nvPr>
        </p:nvGraphicFramePr>
        <p:xfrm>
          <a:off x="838200" y="1892532"/>
          <a:ext cx="10515600" cy="3657600"/>
        </p:xfrm>
        <a:graphic>
          <a:graphicData uri="http://schemas.openxmlformats.org/drawingml/2006/table">
            <a:tbl>
              <a:tblPr/>
              <a:tblGrid>
                <a:gridCol w="2724615">
                  <a:extLst>
                    <a:ext uri="{9D8B030D-6E8A-4147-A177-3AD203B41FA5}">
                      <a16:colId xmlns:a16="http://schemas.microsoft.com/office/drawing/2014/main" val="1021654905"/>
                    </a:ext>
                  </a:extLst>
                </a:gridCol>
                <a:gridCol w="3930805">
                  <a:extLst>
                    <a:ext uri="{9D8B030D-6E8A-4147-A177-3AD203B41FA5}">
                      <a16:colId xmlns:a16="http://schemas.microsoft.com/office/drawing/2014/main" val="3155938336"/>
                    </a:ext>
                  </a:extLst>
                </a:gridCol>
                <a:gridCol w="3860180">
                  <a:extLst>
                    <a:ext uri="{9D8B030D-6E8A-4147-A177-3AD203B41FA5}">
                      <a16:colId xmlns:a16="http://schemas.microsoft.com/office/drawing/2014/main" val="41204046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Aspect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NASA Shuttle Software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Typical Commercial Software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9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/>
                        <a:t>Lines of 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~420,000 per version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 or greater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96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/>
                        <a:t>Error Count per Version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~1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~100-1000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265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/>
                        <a:t>Change Control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Rigid, all changes must be agreed &amp; documented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Flexible, often agile or approximate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344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/>
                        <a:t>Redundancy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Quadruple redundancy with voting system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88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/>
                        <a:t>Certification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 human sign-off before every launch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Usually no formal, legal gate sign-off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108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/>
                        <a:t>Design Philosophy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Blueprint-style specs; predict bugs early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Iterative deployment; fix bugs post-launch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33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4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E7AD-016E-68F5-2E8A-CEBE7FB8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matter?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A7B21-CD39-45E7-8D9C-C4AE67B65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3020" y="663000"/>
            <a:ext cx="8605959" cy="5971334"/>
          </a:xfrm>
        </p:spPr>
      </p:pic>
    </p:spTree>
    <p:extLst>
      <p:ext uri="{BB962C8B-B14F-4D97-AF65-F5344CB8AC3E}">
        <p14:creationId xmlns:p14="http://schemas.microsoft.com/office/powerpoint/2010/main" val="383605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4977B-D0E9-E758-D099-5F8B8226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Coding Faults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EE047-32ED-55E6-6C24-AB67AA539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thoughts &amp; techniques</a:t>
            </a:r>
          </a:p>
        </p:txBody>
      </p:sp>
    </p:spTree>
    <p:extLst>
      <p:ext uri="{BB962C8B-B14F-4D97-AF65-F5344CB8AC3E}">
        <p14:creationId xmlns:p14="http://schemas.microsoft.com/office/powerpoint/2010/main" val="195270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6B46-0BEF-9BA7-B42C-693CB098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PEP 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0EE1C-5514-D329-B647-BD69B8AE9B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Beautiful is better than ugly.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Explicit is better than implicit.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Simple is better than complex.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Complex is better than complicated.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Flat is better than nested.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Sparse is better than dense.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Readability counts.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Special cases aren't special enough to break the rules.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Although practicality beats purity.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Errors should never pass silently.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Unless explicitly silenced.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F048F9-DD31-4CF5-2F87-72A32D5DB4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en-US" dirty="0"/>
              <a:t>In the face of ambiguity, refuse the temptation to guess.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There should be one-- and preferably only one --obvious way to do it.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Although that way may not be obvious at first unless you're Dutch.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Now is better than never.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Although never is often better than *right* now.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If the implementation is hard to explain, it's a bad idea.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If the implementation is easy to explain, it may be a good idea.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Namespaces are one honking great idea -- let's do more of those!</a:t>
            </a:r>
          </a:p>
        </p:txBody>
      </p:sp>
    </p:spTree>
    <p:extLst>
      <p:ext uri="{BB962C8B-B14F-4D97-AF65-F5344CB8AC3E}">
        <p14:creationId xmlns:p14="http://schemas.microsoft.com/office/powerpoint/2010/main" val="248538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6E67-3B0A-1EF6-AA22-1F17095D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PEP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5516-98BC-2807-70B4-CDB97913C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Style Guide</a:t>
            </a:r>
          </a:p>
          <a:p>
            <a:r>
              <a:rPr lang="en-US" dirty="0"/>
              <a:t>Covers</a:t>
            </a:r>
          </a:p>
          <a:p>
            <a:pPr lvl="1"/>
            <a:r>
              <a:rPr lang="en-US" dirty="0"/>
              <a:t>Indentation</a:t>
            </a:r>
          </a:p>
          <a:p>
            <a:pPr lvl="1"/>
            <a:r>
              <a:rPr lang="en-US" dirty="0"/>
              <a:t>Docstrings</a:t>
            </a:r>
          </a:p>
          <a:p>
            <a:pPr lvl="1"/>
            <a:r>
              <a:rPr lang="en-US" dirty="0"/>
              <a:t>Long code lines</a:t>
            </a:r>
          </a:p>
          <a:p>
            <a:pPr lvl="1"/>
            <a:r>
              <a:rPr lang="en-US" dirty="0"/>
              <a:t>Whitespace in a line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Naming conventions</a:t>
            </a:r>
          </a:p>
          <a:p>
            <a:pPr lvl="1"/>
            <a:r>
              <a:rPr lang="en-US" dirty="0"/>
              <a:t>And more!</a:t>
            </a:r>
          </a:p>
          <a:p>
            <a:r>
              <a:rPr lang="en-US" dirty="0"/>
              <a:t>Why is style important?</a:t>
            </a:r>
          </a:p>
        </p:txBody>
      </p:sp>
    </p:spTree>
    <p:extLst>
      <p:ext uri="{BB962C8B-B14F-4D97-AF65-F5344CB8AC3E}">
        <p14:creationId xmlns:p14="http://schemas.microsoft.com/office/powerpoint/2010/main" val="97956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710</Words>
  <Application>Microsoft Office PowerPoint</Application>
  <PresentationFormat>Widescreen</PresentationFormat>
  <Paragraphs>135</Paragraphs>
  <Slides>16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Writing Clean Code</vt:lpstr>
      <vt:lpstr>Objectives</vt:lpstr>
      <vt:lpstr>They Write the Right Stuff</vt:lpstr>
      <vt:lpstr>The Agile Manifesto</vt:lpstr>
      <vt:lpstr>How do they compare?</vt:lpstr>
      <vt:lpstr>Does it matter?</vt:lpstr>
      <vt:lpstr>Reducing Coding Faults</vt:lpstr>
      <vt:lpstr>PEP 20</vt:lpstr>
      <vt:lpstr>PEP 8</vt:lpstr>
      <vt:lpstr>Don’t Repeat Yourself (DRY)</vt:lpstr>
      <vt:lpstr>Packages &amp; Modules</vt:lpstr>
      <vt:lpstr>Design Patterns</vt:lpstr>
      <vt:lpstr>Objects, Inheritance, Composition</vt:lpstr>
      <vt:lpstr>So what’s the deal?</vt:lpstr>
      <vt:lpstr>Tooling and Techniques</vt:lpstr>
      <vt:lpstr>Hands-On #1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Shafer</dc:creator>
  <cp:lastModifiedBy>Ethan Shafer</cp:lastModifiedBy>
  <cp:revision>72</cp:revision>
  <dcterms:created xsi:type="dcterms:W3CDTF">2025-07-21T12:27:25Z</dcterms:created>
  <dcterms:modified xsi:type="dcterms:W3CDTF">2025-07-29T16:20:45Z</dcterms:modified>
</cp:coreProperties>
</file>