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70" r:id="rId7"/>
    <p:sldId id="271" r:id="rId8"/>
    <p:sldId id="258" r:id="rId9"/>
    <p:sldId id="257" r:id="rId10"/>
    <p:sldId id="259" r:id="rId11"/>
    <p:sldId id="266" r:id="rId12"/>
    <p:sldId id="267" r:id="rId13"/>
    <p:sldId id="272" r:id="rId14"/>
    <p:sldId id="264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28" autoAdjust="0"/>
  </p:normalViewPr>
  <p:slideViewPr>
    <p:cSldViewPr snapToGrid="0">
      <p:cViewPr varScale="1">
        <p:scale>
          <a:sx n="107" d="100"/>
          <a:sy n="107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54D4-40B1-4F4F-A71E-587F6353CB71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9270-E9D6-4AB0-B8D4-A4702B609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https://www.nasa.gov/wp-content/uploads/2016/10/585637main_swfaultsfailuresfixes.pdf</a:t>
            </a:r>
          </a:p>
          <a:p>
            <a:endParaRPr lang="en-US" dirty="0"/>
          </a:p>
          <a:p>
            <a:r>
              <a:rPr lang="en-US" dirty="0"/>
              <a:t>https://raygun.com/blog/costly-software-errors-history/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https://docs.python-guide.org/writing/structure/#modules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https://dev.to/romansery/why-you-should-favor-composition-over-inheritance-57m6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look at select examples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https://github.com/analysis-tools-dev/dynamic-analysis?tab=readme-ov-file#python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A9D-FFF9-B261-0E55-678A2568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1D36-A4CC-C258-7DC5-DF52BDEA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6BE-76B8-2CB6-DCDF-C47C89B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2FAB-A1CA-61B1-7FDE-FE2743A7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A824-2E87-11B9-20DC-6645F7B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073-49FE-798F-34C8-8D57FC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04AB-8393-5A0A-65DA-5A743C9B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A1E-F011-4A9F-FDBE-33BAF8E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55C4-8757-6AF9-141C-5F341465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6025-A635-2498-5D3E-CBF51EE4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ABE4B-4556-4819-69A2-6E687C8B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3C21-C82E-28D7-B4A5-1BDAE0E6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49C6-D66C-5B1E-09CB-A7EF110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CC6D-6ADB-9580-582C-737FAFB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6D62-F62C-746E-AA29-ACF2F2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DE7-8D04-2A53-E2B4-BB10D3D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5A2E-92A1-57A7-DF70-001B5665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0F24-4621-67F9-813A-9D6B8D5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8137-5071-776F-297E-F15D086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1F70-7C9A-37D9-96C8-80ADE1B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12E-B806-14ED-48A5-8A2CC9DB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F68F-2B43-C05D-674A-2B398724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78C-42BB-77A8-D16F-0549D48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74B5-0613-462E-96B2-5EFDDD3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5445-9EE7-1AA3-182B-F404798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174-628E-234E-B403-FB09FD9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BAA-A33D-B33D-DACC-8CD3790E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5C778-E8BB-1D42-6640-52CBB6B5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1C76-2883-A80C-5BBD-E36C71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DBCE-6E34-FB0C-014C-EB3D4A7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F368-02E8-98E0-DFD3-FEA024E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AFBD-E53A-A045-105E-67CC389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65D1-DC7B-0E6E-528A-A29A34CF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71FA-04AA-CDFB-0AB9-E409F766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8F26-F217-1F02-9945-54F7B378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3D870-836C-26A2-9F48-BC8B13F6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4B8DA-A39F-3443-FFD4-774C57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FFF74-92FB-DB3B-2714-6B2B4265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59A0-AD1A-2960-A5EA-8D21B83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1C63-2789-8F8C-EFD2-DD3EA75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C07F9-772F-6829-EFD5-3930B94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5000-1BBE-1E3C-D859-4B50332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E49DB-E84F-6C27-0403-74678B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0149C-FB45-CD29-17F7-846FE5A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3EC7-E9BA-FCB6-66FE-394DB39C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DB17F-3277-39D8-D739-DB5FFB6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A1A3-5C79-1D50-B65D-5D07B193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71DE-8743-1391-B432-C869B82F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B559-6DC1-13E8-FAEB-026DB0E1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26DA-3ED1-5EED-42F9-653E6FB7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6245-76C9-52B3-E570-CAA6D17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12A-0DCD-4C57-8712-96970DC6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1274-9B22-DEFC-51CD-51F145F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CB32-7E38-BAA9-F2AD-4E0C14D5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3C11-E883-9D6A-004B-0A2B24F6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1E6D-639F-5DE2-789D-D686D52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BCEC-E843-56FC-F640-C260FC8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14EC-763E-2424-CAB9-87A978B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82FE-86AD-4AA2-10C4-DDBBFB56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5992-F201-7069-E314-F5B2028C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D8E-2652-3767-1EF0-7B72F9EA1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B107-25BC-6B8E-A454-08C3DDF2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F9F6-DB3D-4FA6-F33D-FE361CA9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AF1-0705-E4C2-EC73-4FC0346A2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F54C-979E-11B6-6C35-4FAB3248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47948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B9D9-63F1-ECFB-585C-F6E7F995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137-22B6-32AD-C8C3-F33778C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code is more likely to have errors, especially during changes</a:t>
            </a:r>
          </a:p>
          <a:p>
            <a:r>
              <a:rPr lang="en-US" dirty="0"/>
              <a:t>If you ever find yourself copying &amp; pasting code in multiple places…</a:t>
            </a:r>
          </a:p>
          <a:p>
            <a:pPr lvl="1"/>
            <a:r>
              <a:rPr lang="en-US" dirty="0"/>
              <a:t>Probably a good candidate for a function</a:t>
            </a:r>
          </a:p>
          <a:p>
            <a:pPr lvl="1"/>
            <a:r>
              <a:rPr lang="en-US" dirty="0"/>
              <a:t>Or a loop</a:t>
            </a:r>
          </a:p>
        </p:txBody>
      </p:sp>
    </p:spTree>
    <p:extLst>
      <p:ext uri="{BB962C8B-B14F-4D97-AF65-F5344CB8AC3E}">
        <p14:creationId xmlns:p14="http://schemas.microsoft.com/office/powerpoint/2010/main" val="30402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B90-BAC8-2C5D-3712-2F78289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7F5-EB6B-62E2-A896-D04A747F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bundle functionality into an installable artifact</a:t>
            </a:r>
          </a:p>
          <a:p>
            <a:r>
              <a:rPr lang="en-US" dirty="0"/>
              <a:t>A package can have multiple modules</a:t>
            </a:r>
          </a:p>
          <a:p>
            <a:r>
              <a:rPr lang="en-US" dirty="0"/>
              <a:t>Packages are any directory with a file called `__init__.py`</a:t>
            </a:r>
          </a:p>
          <a:p>
            <a:r>
              <a:rPr lang="en-US" dirty="0"/>
              <a:t>Every python file is effectively a module</a:t>
            </a:r>
          </a:p>
          <a:p>
            <a:endParaRPr lang="en-US" dirty="0"/>
          </a:p>
          <a:p>
            <a:r>
              <a:rPr lang="en-US" dirty="0"/>
              <a:t>Easy way to bundle your code and share with others for re-use</a:t>
            </a:r>
          </a:p>
        </p:txBody>
      </p:sp>
    </p:spTree>
    <p:extLst>
      <p:ext uri="{BB962C8B-B14F-4D97-AF65-F5344CB8AC3E}">
        <p14:creationId xmlns:p14="http://schemas.microsoft.com/office/powerpoint/2010/main" val="42224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1CC-96DA-A170-9BDF-CA1DDC3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696E-C8BF-648F-4248-7D21EF5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661A-E272-E0C1-9D8D-18C21FC1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Anxiety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2724-EC4A-0F20-01CF-93A08B47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650-F179-1B91-302C-0F3BF0A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Inheritance,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448E-1F21-F3C9-27AB-16CB0D76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powerful way (to shoot yourself in the foot)</a:t>
            </a:r>
          </a:p>
          <a:p>
            <a:r>
              <a:rPr lang="en-US" dirty="0"/>
              <a:t>Composition over inheritance</a:t>
            </a:r>
          </a:p>
          <a:p>
            <a:pPr lvl="1"/>
            <a:r>
              <a:rPr lang="en-US" dirty="0"/>
              <a:t>Promotes loose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3678D-063F-76F6-4C7C-5CD2941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deal?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08C6-1C0D-7BBA-A58D-01E18830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apply these ideas?</a:t>
            </a:r>
          </a:p>
        </p:txBody>
      </p:sp>
    </p:spTree>
    <p:extLst>
      <p:ext uri="{BB962C8B-B14F-4D97-AF65-F5344CB8AC3E}">
        <p14:creationId xmlns:p14="http://schemas.microsoft.com/office/powerpoint/2010/main" val="391596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10A1-2CAB-E75F-2FC9-CC139E2D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3968A-B5FD-D3CF-FDFC-1317B4946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22" y="1896568"/>
            <a:ext cx="6372152" cy="45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9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7715-C799-D1FD-47B7-F9E310DA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DF6B-2FED-613C-856B-DB784C75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Formatters (black)</a:t>
            </a:r>
          </a:p>
          <a:p>
            <a:pPr lvl="1"/>
            <a:r>
              <a:rPr lang="en-US" dirty="0"/>
              <a:t>Linters (</a:t>
            </a:r>
            <a:r>
              <a:rPr lang="en-US" dirty="0" err="1"/>
              <a:t>pylint</a:t>
            </a:r>
            <a:r>
              <a:rPr lang="en-US" dirty="0"/>
              <a:t>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Debuggers</a:t>
            </a:r>
          </a:p>
          <a:p>
            <a:pPr lvl="1"/>
            <a:r>
              <a:rPr lang="en-US" dirty="0"/>
              <a:t>Profilers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778-41E6-3A43-F93A-5F34A200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4153-FBCD-2BB3-86F5-24E20F7F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“clean code”</a:t>
            </a:r>
          </a:p>
          <a:p>
            <a:r>
              <a:rPr lang="en-US" dirty="0"/>
              <a:t>Identify “code smells”</a:t>
            </a:r>
          </a:p>
          <a:p>
            <a:r>
              <a:rPr lang="en-US" dirty="0"/>
              <a:t>Utilize tooling and processes to improve </a:t>
            </a:r>
            <a:r>
              <a:rPr lang="en-US"/>
              <a:t>code quality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(buckle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C4-BA97-DEFC-CF1D-A41D4F49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Write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5F1-D38C-BC73-957C-55524CCB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0 bugs</a:t>
            </a:r>
          </a:p>
          <a:p>
            <a:r>
              <a:rPr lang="en-US" dirty="0"/>
              <a:t>Safety-driven</a:t>
            </a:r>
          </a:p>
          <a:p>
            <a:r>
              <a:rPr lang="en-US" dirty="0"/>
              <a:t>Exhaustive specification, collaborative agreements, rigid change control</a:t>
            </a:r>
          </a:p>
          <a:p>
            <a:endParaRPr lang="en-US" dirty="0"/>
          </a:p>
          <a:p>
            <a:r>
              <a:rPr lang="en-US" dirty="0"/>
              <a:t>The process is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2F2-3229-E939-BB8F-F51D66FB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64FB-E282-D408-E94A-D8A208A0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uncovering better ways of developing software by doing it and helping others do it. Through this work we have come to value: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  <a:p>
            <a:r>
              <a:rPr lang="en-US" dirty="0"/>
              <a:t>That is, while there is value in the items on the right, we value the items on the left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6D7-AD54-E1BB-412E-0132D9B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DD7E23-D467-A263-5F9C-CEBB7508B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98571"/>
              </p:ext>
            </p:extLst>
          </p:nvPr>
        </p:nvGraphicFramePr>
        <p:xfrm>
          <a:off x="838200" y="1892532"/>
          <a:ext cx="10515600" cy="3657600"/>
        </p:xfrm>
        <a:graphic>
          <a:graphicData uri="http://schemas.openxmlformats.org/drawingml/2006/table">
            <a:tbl>
              <a:tblPr/>
              <a:tblGrid>
                <a:gridCol w="2724615">
                  <a:extLst>
                    <a:ext uri="{9D8B030D-6E8A-4147-A177-3AD203B41FA5}">
                      <a16:colId xmlns:a16="http://schemas.microsoft.com/office/drawing/2014/main" val="1021654905"/>
                    </a:ext>
                  </a:extLst>
                </a:gridCol>
                <a:gridCol w="3930805">
                  <a:extLst>
                    <a:ext uri="{9D8B030D-6E8A-4147-A177-3AD203B41FA5}">
                      <a16:colId xmlns:a16="http://schemas.microsoft.com/office/drawing/2014/main" val="3155938336"/>
                    </a:ext>
                  </a:extLst>
                </a:gridCol>
                <a:gridCol w="3860180">
                  <a:extLst>
                    <a:ext uri="{9D8B030D-6E8A-4147-A177-3AD203B41FA5}">
                      <a16:colId xmlns:a16="http://schemas.microsoft.com/office/drawing/2014/main" val="4120404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NASA Shuttle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Typical Commercial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9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Lines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~420,000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or greater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Error Count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~100-1000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6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Change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Rigid, all changes must be agreed &amp; documented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Flexible, often agile or approximate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Redundancy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Quadruple redundancy with voting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8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Certification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 human sign-off before every 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no formal, legal gate sign-off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0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Design Philosophy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Blueprint-style specs; predict bugs early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deployment; fix bugs post-launch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7AD-016E-68F5-2E8A-CEBE7FB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7B21-CD39-45E7-8D9C-C4AE67B6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020" y="663000"/>
            <a:ext cx="8605959" cy="5971334"/>
          </a:xfrm>
        </p:spPr>
      </p:pic>
    </p:spTree>
    <p:extLst>
      <p:ext uri="{BB962C8B-B14F-4D97-AF65-F5344CB8AC3E}">
        <p14:creationId xmlns:p14="http://schemas.microsoft.com/office/powerpoint/2010/main" val="3836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4977B-D0E9-E758-D099-5F8B822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Coding Faults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E047-32ED-55E6-6C24-AB67AA53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19527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B46-0BEF-9BA7-B42C-693CB09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1C-5514-D329-B647-BD69B8AE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Beautiful is better than ugly.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 is better than implicit.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is better than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is better than complicated.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Flat is better than nested.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Sparse is better than dense.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Readability 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Special cases aren't special enough to break the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Although practicality beats purity.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 should never pass silently.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Unless explicitly silenced.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048F9-DD31-4CF5-2F87-72A32D5DB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In the face of ambiguity, refuse the temptation to guess.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There should be one-- and preferably only one --obvious way to do it.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that way may not be obvious at first unless you're Dutch.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Now is better than never.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never is often better than *right* now.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hard to explain, it's a bad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easy to explain, it may be a good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48538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E67-3B0A-1EF6-AA22-1F1709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516-98BC-2807-70B4-CDB97913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Style Guide</a:t>
            </a:r>
          </a:p>
          <a:p>
            <a:r>
              <a:rPr lang="en-US" dirty="0"/>
              <a:t>Covers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Docstrings</a:t>
            </a:r>
          </a:p>
          <a:p>
            <a:pPr lvl="1"/>
            <a:r>
              <a:rPr lang="en-US" dirty="0"/>
              <a:t>Long code lines</a:t>
            </a:r>
          </a:p>
          <a:p>
            <a:pPr lvl="1"/>
            <a:r>
              <a:rPr lang="en-US" dirty="0"/>
              <a:t>Whitespace in a line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And more!</a:t>
            </a:r>
          </a:p>
          <a:p>
            <a:r>
              <a:rPr lang="en-US" dirty="0"/>
              <a:t>Why is style important?</a:t>
            </a:r>
          </a:p>
        </p:txBody>
      </p:sp>
    </p:spTree>
    <p:extLst>
      <p:ext uri="{BB962C8B-B14F-4D97-AF65-F5344CB8AC3E}">
        <p14:creationId xmlns:p14="http://schemas.microsoft.com/office/powerpoint/2010/main" val="9795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635</Words>
  <Application>Microsoft Office PowerPoint</Application>
  <PresentationFormat>Widescreen</PresentationFormat>
  <Paragraphs>118</Paragraphs>
  <Slides>17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Writing Clean Code</vt:lpstr>
      <vt:lpstr>Objectives</vt:lpstr>
      <vt:lpstr>They Write the Right Stuff</vt:lpstr>
      <vt:lpstr>The Agile Manifesto</vt:lpstr>
      <vt:lpstr>How do they compare?</vt:lpstr>
      <vt:lpstr>Does it matter?</vt:lpstr>
      <vt:lpstr>Reducing Coding Faults</vt:lpstr>
      <vt:lpstr>PEP 20</vt:lpstr>
      <vt:lpstr>PEP 8</vt:lpstr>
      <vt:lpstr>Don’t Repeat Yourself (DRY)</vt:lpstr>
      <vt:lpstr>Packages &amp; Modules</vt:lpstr>
      <vt:lpstr>Design Patterns</vt:lpstr>
      <vt:lpstr>Performance Anxiety</vt:lpstr>
      <vt:lpstr>Objects, Inheritance, Composition</vt:lpstr>
      <vt:lpstr>So what’s the deal?</vt:lpstr>
      <vt:lpstr>PowerPoint Presentation</vt:lpstr>
      <vt:lpstr>Tooling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52</cp:revision>
  <dcterms:created xsi:type="dcterms:W3CDTF">2025-07-21T12:27:25Z</dcterms:created>
  <dcterms:modified xsi:type="dcterms:W3CDTF">2025-07-29T15:28:15Z</dcterms:modified>
</cp:coreProperties>
</file>