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9"/>
  </p:notes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5" r:id="rId9"/>
    <p:sldId id="268" r:id="rId10"/>
    <p:sldId id="267" r:id="rId11"/>
    <p:sldId id="264" r:id="rId12"/>
    <p:sldId id="262" r:id="rId13"/>
    <p:sldId id="270" r:id="rId14"/>
    <p:sldId id="269" r:id="rId15"/>
    <p:sldId id="271" r:id="rId16"/>
    <p:sldId id="273" r:id="rId17"/>
    <p:sldId id="272" r:id="rId1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89804" autoAdjust="0"/>
  </p:normalViewPr>
  <p:slideViewPr>
    <p:cSldViewPr snapToGrid="0">
      <p:cViewPr varScale="1">
        <p:scale>
          <a:sx n="74" d="100"/>
          <a:sy n="74" d="100"/>
        </p:scale>
        <p:origin x="1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AE2CED0-0053-4CA5-BBA9-1B4221C85B40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410795-42AE-41C2-B777-14342A77114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684910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https://lukemerrett.com/different-merge-types-in-git/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84410795-42AE-41C2-B777-14342A77114C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5762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AF3BF4-A71D-449D-2EF9-AFD034590B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0B28BDF-186A-C300-2672-07E96A9B3FB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282207-3850-A856-C35D-7AE25A805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22D7254-F64A-562F-5198-3A8F5F98AE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D593DDF-DD21-D785-FDBB-08F8A1225A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464402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ABAFBF-AC69-949B-A9D6-D06E045D03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020CEEF-AC42-A32D-4FD3-9038A6A489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C7788D1-418D-C1F3-19C2-56C6A81FC2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AEB81A-D9A8-6735-5220-A5A7FBDE3F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2B6B69-17B9-F424-0E92-979B5FDA07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58787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F3F6F964-D484-C721-963B-82FC068C74A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3B152DC-5F04-5FAF-0910-74738EF907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96779F-1E36-055A-49FE-D5CEC88E7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0ED82A3-C253-03CD-BFF9-F3DC091619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208C735-A242-D25F-1705-0F0227C5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80742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137932-C746-C5E2-7718-A6CC89CF7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2A685A-1E52-74BF-8AC6-FF1F85447B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F301EE-39B2-D708-1D76-1B9876E3B1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FA19BC-C95E-94BF-FA71-F46C36CE58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35A9D89-941E-3B37-29B7-F057E4BA622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8618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945CAB-58E8-701B-3728-DD10E34750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72517AC-185B-C509-95A4-0419A651597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FC32A1-D737-35BB-1DB4-5B2BD288A06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1437594-A1A1-F71E-F61D-64E4F7F7B5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D7887F2-3BDA-F550-2F55-ACC7EEA03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41222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BD42D0-F42C-A7AD-451A-4EE6501812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A46013-3C83-B03F-180D-3F23214C56B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D91CD4A-3A28-146E-C83F-F79EA416F3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0207822-0D3E-2524-6605-B1549F9F5A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C55B03-2E61-3D01-E355-C160E34142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BF2FE4D-F4E1-835F-C314-1B8981F328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78846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01254-0A1A-948C-3B75-5D938535B8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DB54A14-5081-599B-A4FC-756EFEE30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1ADC669-3C0C-5AF6-AC0B-6A2C426EE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426BA5D-46FC-0724-17BC-92A670D9631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88295893-46C8-3A4D-16E5-E9D9C9BF41E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921E390-934E-66E2-48DC-E06BEEB9B0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02E2536-4C9E-6198-DCB5-72E5F2366D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66D2B7D-54B9-214E-C5B9-44566B0C40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71762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F50F1B-E2C1-1BB6-6E97-FB3BE652600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BF582F4-31FF-FDD2-D7F8-A44EAD8933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D8F6723-D7F5-4F47-1088-36D84851E7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F468211-ED9F-95A7-C4C7-0E8E1EFB6F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670999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4518063-6D04-3E81-9250-C9951B8B71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DDF01D0-118D-0E68-8891-BEDDBDD591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56AC74E-6D02-5CD2-A8D3-6CE9979822F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77782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C31951-655E-3AEC-53F6-41EB0D2459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F1DD75-8DF7-8685-8BDA-1E2D37A3419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649D0B3-9249-8312-FE8A-C6DFCF20016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B373ACE-FED8-11D9-70C2-03FE7C65A1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24FB979-78DD-1D2D-75E1-40CC96F7A78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AB82C58-95AB-49C0-97EE-60A6E94203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230630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11295E-C509-9104-FB80-340C752A70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1DD486D-E389-BED7-AD11-D1508397919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7D82BAD0-071E-5BB3-7465-EED931B0E7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59CD7-CDDD-FD93-65BA-AE6471C7EF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1F718B3-930C-AC60-725B-07C853D177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976A46F-B5A1-0DA8-4350-4E8707CC9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283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E3FB3317-E072-47F0-DBF0-8840127BC7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C3F646-5C4E-93F3-7D68-39FBD81000F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45F7677-C47E-C9F9-B40C-752F0CDE02F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BCBADB4-C04F-4E32-9A86-DF1B5AA91BC6}" type="datetimeFigureOut">
              <a:rPr lang="en-US" smtClean="0"/>
              <a:t>7/22/2025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63B29C-B371-C528-C92B-BA99613E202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1147D6-4723-DCD5-1121-3DA15FEE697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555D33F-208A-4E68-BA99-CA02230725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4849972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gif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FB89E-D437-DDEE-EF60-D8FEAACA94F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Branching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416B13B-C7A6-E7BA-F0D6-EB060527ED5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AI2C Tech Intro</a:t>
            </a:r>
          </a:p>
        </p:txBody>
      </p:sp>
    </p:spTree>
    <p:extLst>
      <p:ext uri="{BB962C8B-B14F-4D97-AF65-F5344CB8AC3E}">
        <p14:creationId xmlns:p14="http://schemas.microsoft.com/office/powerpoint/2010/main" val="2405161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CA6B3-EF80-B170-8B9B-0F02A95FF9E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E852CD-2DDD-F55F-1ACE-80F37A841D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Conflicts (Resolution)</a:t>
            </a:r>
          </a:p>
        </p:txBody>
      </p:sp>
      <p:pic>
        <p:nvPicPr>
          <p:cNvPr id="7" name="Content Placeholder 6">
            <a:extLst>
              <a:ext uri="{FF2B5EF4-FFF2-40B4-BE49-F238E27FC236}">
                <a16:creationId xmlns:a16="http://schemas.microsoft.com/office/drawing/2014/main" id="{0EC7B6BE-5C5A-15F5-4A6E-A4C0C112223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613610" y="1219431"/>
            <a:ext cx="6244403" cy="2801100"/>
          </a:xfr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B997A3A-A334-6CEF-CED0-E67F684E0B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28841" y="3981346"/>
            <a:ext cx="6309552" cy="28011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8846491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456DA5-3D21-92FF-34B4-C70A956E2D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Conflicts (Pretty Colors)</a:t>
            </a:r>
          </a:p>
        </p:txBody>
      </p:sp>
      <p:pic>
        <p:nvPicPr>
          <p:cNvPr id="3074" name="Picture 2">
            <a:extLst>
              <a:ext uri="{FF2B5EF4-FFF2-40B4-BE49-F238E27FC236}">
                <a16:creationId xmlns:a16="http://schemas.microsoft.com/office/drawing/2014/main" id="{68675508-4E5B-8D8D-51AE-760662C64C10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567303" y="1825625"/>
            <a:ext cx="7057393" cy="435133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0475310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58EAB4-7253-7E9F-1250-6385F41BD0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#1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63335C9-73F6-7580-48E5-B50C562317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Make and merge branches</a:t>
            </a:r>
          </a:p>
          <a:p>
            <a:r>
              <a:rPr lang="en-US" dirty="0"/>
              <a:t>Resolve conflicts</a:t>
            </a:r>
          </a:p>
        </p:txBody>
      </p:sp>
    </p:spTree>
    <p:extLst>
      <p:ext uri="{BB962C8B-B14F-4D97-AF65-F5344CB8AC3E}">
        <p14:creationId xmlns:p14="http://schemas.microsoft.com/office/powerpoint/2010/main" val="325512513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16C1A1-F35F-DB0A-51CA-06D8DDA64B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Viewing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4E6D48-0922-FA22-A215-9A863078B79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for Windows has tig built-in</a:t>
            </a:r>
          </a:p>
          <a:p>
            <a:r>
              <a:rPr lang="en-US" dirty="0"/>
              <a:t>VS Code has branch visualization extensions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0595764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C90FB0-AE62-4F16-CDEC-B51DCB403B7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Merging Strategies</a:t>
            </a:r>
            <a:endParaRPr lang="en-US" dirty="0"/>
          </a:p>
        </p:txBody>
      </p:sp>
      <p:pic>
        <p:nvPicPr>
          <p:cNvPr id="7170" name="Picture 2" descr="Understanding Git merge strategies - Mastering Microsoft Dynamics 365 ...">
            <a:extLst>
              <a:ext uri="{FF2B5EF4-FFF2-40B4-BE49-F238E27FC236}">
                <a16:creationId xmlns:a16="http://schemas.microsoft.com/office/drawing/2014/main" id="{FF416298-C934-01A9-67AF-A2D5DD961814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5607192" y="987425"/>
            <a:ext cx="5324191" cy="4873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7552C7B-727A-220E-3B83-7707EE432434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Fast-forward applies all commits onto the other branch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--no-ff keeps the branch history and creates a merge commit with all changes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dirty="0"/>
              <a:t>--squash</a:t>
            </a:r>
          </a:p>
        </p:txBody>
      </p:sp>
    </p:spTree>
    <p:extLst>
      <p:ext uri="{BB962C8B-B14F-4D97-AF65-F5344CB8AC3E}">
        <p14:creationId xmlns:p14="http://schemas.microsoft.com/office/powerpoint/2010/main" val="233603466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9395DF-39D3-B8C4-7C76-A3C061391E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Rebasing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56D04F-99F6-E1E9-9733-BD62A84E50FD}"/>
              </a:ext>
            </a:extLst>
          </p:cNvPr>
          <p:cNvSpPr>
            <a:spLocks noGrp="1"/>
          </p:cNvSpPr>
          <p:nvPr>
            <p:ph type="body" sz="half" idx="2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8194" name="Picture 2" descr="How to Rebase in Git: Explained Step-by-Step - Become A Better Programmer">
            <a:extLst>
              <a:ext uri="{FF2B5EF4-FFF2-40B4-BE49-F238E27FC236}">
                <a16:creationId xmlns:a16="http://schemas.microsoft.com/office/drawing/2014/main" id="{EBB635A1-D0BD-7359-97E0-8461B133C3BD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3188" y="1495425"/>
            <a:ext cx="6172200" cy="38576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117765443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DF02DD6C-962D-6C04-6EF2-7E6FE2F2D1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One strategy (feature branch)</a:t>
            </a:r>
          </a:p>
        </p:txBody>
      </p:sp>
      <p:sp>
        <p:nvSpPr>
          <p:cNvPr id="7" name="Content Placeholder 6">
            <a:extLst>
              <a:ext uri="{FF2B5EF4-FFF2-40B4-BE49-F238E27FC236}">
                <a16:creationId xmlns:a16="http://schemas.microsoft.com/office/drawing/2014/main" id="{F317216A-5550-4CD2-84FC-448ADD6F1CF6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r>
              <a:rPr lang="en-US" dirty="0"/>
              <a:t>git fetch</a:t>
            </a:r>
          </a:p>
          <a:p>
            <a:r>
              <a:rPr lang="en-US" dirty="0"/>
              <a:t>git rebase main</a:t>
            </a:r>
          </a:p>
          <a:p>
            <a:r>
              <a:rPr lang="en-US" dirty="0"/>
              <a:t>git checkout main</a:t>
            </a:r>
          </a:p>
          <a:p>
            <a:r>
              <a:rPr lang="en-US" dirty="0"/>
              <a:t>git merge --squash feature-a</a:t>
            </a:r>
          </a:p>
          <a:p>
            <a:r>
              <a:rPr lang="en-US" dirty="0"/>
              <a:t>git commit -m “feature-a”</a:t>
            </a:r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7A63E8BC-03B2-00D5-F761-688A37E568B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5645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A4FCAFD4-556D-F1D7-CEAD-18E98C43A2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Hands-On #2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CEE901-90E5-A079-F7AB-9D5BBFA965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Visualize different merging strategies</a:t>
            </a:r>
          </a:p>
        </p:txBody>
      </p:sp>
    </p:spTree>
    <p:extLst>
      <p:ext uri="{BB962C8B-B14F-4D97-AF65-F5344CB8AC3E}">
        <p14:creationId xmlns:p14="http://schemas.microsoft.com/office/powerpoint/2010/main" val="16353504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DDF13C-EF4C-AC2D-69C5-D96E2312A6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Objectives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30F9A6-D074-B4DD-AA37-66A632B0C1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Utilize branching to manage changes to a git repository</a:t>
            </a:r>
          </a:p>
          <a:p>
            <a:r>
              <a:rPr lang="en-US" dirty="0"/>
              <a:t>Discuss the different merge strategies</a:t>
            </a:r>
          </a:p>
          <a:p>
            <a:r>
              <a:rPr lang="en-US" dirty="0"/>
              <a:t>Resolve merge conflicts</a:t>
            </a:r>
          </a:p>
        </p:txBody>
      </p:sp>
    </p:spTree>
    <p:extLst>
      <p:ext uri="{BB962C8B-B14F-4D97-AF65-F5344CB8AC3E}">
        <p14:creationId xmlns:p14="http://schemas.microsoft.com/office/powerpoint/2010/main" val="14452100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2D06D3-8399-980A-3E9A-996E53D44D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Git Review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2FF1031-5C8D-20A1-2FE1-25E3AF94578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Repository</a:t>
            </a:r>
          </a:p>
          <a:p>
            <a:r>
              <a:rPr lang="en-US" dirty="0"/>
              <a:t>Staged vs </a:t>
            </a:r>
            <a:r>
              <a:rPr lang="en-US" dirty="0" err="1"/>
              <a:t>unstaged</a:t>
            </a:r>
            <a:endParaRPr lang="en-US" dirty="0"/>
          </a:p>
          <a:p>
            <a:r>
              <a:rPr lang="en-US" dirty="0"/>
              <a:t>Commit</a:t>
            </a:r>
          </a:p>
          <a:p>
            <a:r>
              <a:rPr lang="en-US" dirty="0"/>
              <a:t>Diff?</a:t>
            </a:r>
          </a:p>
        </p:txBody>
      </p:sp>
    </p:spTree>
    <p:extLst>
      <p:ext uri="{BB962C8B-B14F-4D97-AF65-F5344CB8AC3E}">
        <p14:creationId xmlns:p14="http://schemas.microsoft.com/office/powerpoint/2010/main" val="307689693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3E56DC8-4CE8-7214-363E-A9FAF50D2C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B5372C-2BEE-6542-A860-0599647620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Repositories are a tree-like structure</a:t>
            </a:r>
          </a:p>
          <a:p>
            <a:r>
              <a:rPr lang="en-US" dirty="0"/>
              <a:t>Trees have branches</a:t>
            </a:r>
          </a:p>
          <a:p>
            <a:r>
              <a:rPr lang="en-US" dirty="0"/>
              <a:t>Branches are made off of the trunk, or other branches</a:t>
            </a:r>
          </a:p>
        </p:txBody>
      </p:sp>
      <p:pic>
        <p:nvPicPr>
          <p:cNvPr id="9" name="Content Placeholder 8" descr="A diagram of a software development process&#10;&#10;AI-generated content may be incorrect.">
            <a:extLst>
              <a:ext uri="{FF2B5EF4-FFF2-40B4-BE49-F238E27FC236}">
                <a16:creationId xmlns:a16="http://schemas.microsoft.com/office/drawing/2014/main" id="{1161691D-16F9-BA6C-2075-4117CB22F932}"/>
              </a:ext>
            </a:extLst>
          </p:cNvPr>
          <p:cNvPicPr>
            <a:picLocks noGrp="1" noChangeAspect="1"/>
          </p:cNvPicPr>
          <p:nvPr>
            <p:ph sz="half" idx="4294967295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317750" y="3419475"/>
            <a:ext cx="7556500" cy="34385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15983768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E1EAA1-9B24-D6D1-A2FD-45548B2309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branch?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ABC358-BA3A-F9F2-ADE4-15EE7BA47F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Parallel work</a:t>
            </a:r>
          </a:p>
          <a:p>
            <a:r>
              <a:rPr lang="en-US" dirty="0"/>
              <a:t>Safe experimentation</a:t>
            </a:r>
          </a:p>
          <a:p>
            <a:r>
              <a:rPr lang="en-US" dirty="0"/>
              <a:t>Protect the main branch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0844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D75F00-D104-8674-1791-8E7BCAF42E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“Normal” branches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E8E0E4-5E30-AE1B-598E-5569673842C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Main</a:t>
            </a:r>
          </a:p>
          <a:p>
            <a:r>
              <a:rPr lang="en-US" dirty="0"/>
              <a:t>Develop</a:t>
            </a:r>
          </a:p>
          <a:p>
            <a:r>
              <a:rPr lang="en-US" dirty="0"/>
              <a:t>Feature</a:t>
            </a:r>
          </a:p>
          <a:p>
            <a:r>
              <a:rPr lang="en-US" dirty="0"/>
              <a:t>Bugfix</a:t>
            </a:r>
          </a:p>
          <a:p>
            <a:r>
              <a:rPr lang="en-US" dirty="0"/>
              <a:t>Release</a:t>
            </a:r>
          </a:p>
          <a:p>
            <a:r>
              <a:rPr lang="en-US" dirty="0"/>
              <a:t>Hotfix</a:t>
            </a:r>
          </a:p>
          <a:p>
            <a:endParaRPr lang="en-US" dirty="0"/>
          </a:p>
        </p:txBody>
      </p:sp>
      <p:pic>
        <p:nvPicPr>
          <p:cNvPr id="9218" name="Picture 2" descr="Diagram Of Git System Github Branching Workflow Diagram">
            <a:extLst>
              <a:ext uri="{FF2B5EF4-FFF2-40B4-BE49-F238E27FC236}">
                <a16:creationId xmlns:a16="http://schemas.microsoft.com/office/drawing/2014/main" id="{90082470-912B-389A-C308-06664437AF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68091" y="1469811"/>
            <a:ext cx="7646988" cy="5388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227126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0134B-E65B-715D-4850-247A78106FC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Conflicts</a:t>
            </a:r>
          </a:p>
        </p:txBody>
      </p:sp>
      <p:pic>
        <p:nvPicPr>
          <p:cNvPr id="2050" name="Picture 2">
            <a:extLst>
              <a:ext uri="{FF2B5EF4-FFF2-40B4-BE49-F238E27FC236}">
                <a16:creationId xmlns:a16="http://schemas.microsoft.com/office/drawing/2014/main" id="{E9F7CFC6-8C84-502C-4A89-1882265B4365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80288" y="1275945"/>
            <a:ext cx="8231424" cy="308823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2052" name="Picture 4" descr="It Burns GIFs - Find &amp; Share on GIPHY">
            <a:extLst>
              <a:ext uri="{FF2B5EF4-FFF2-40B4-BE49-F238E27FC236}">
                <a16:creationId xmlns:a16="http://schemas.microsoft.com/office/drawing/2014/main" id="{BC0294A4-37B0-2F1E-3C34-C9A5AF144D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14750" y="4412672"/>
            <a:ext cx="4762500" cy="1981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8163216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33D131-ADA7-8C3C-0154-D53E660DCF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Reading Conflicts (They’re not scary)</a:t>
            </a:r>
          </a:p>
        </p:txBody>
      </p:sp>
      <p:pic>
        <p:nvPicPr>
          <p:cNvPr id="6" name="Content Placeholder 5">
            <a:extLst>
              <a:ext uri="{FF2B5EF4-FFF2-40B4-BE49-F238E27FC236}">
                <a16:creationId xmlns:a16="http://schemas.microsoft.com/office/drawing/2014/main" id="{ABF13EFD-7FCA-4F84-19BA-8AB8F2A1713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690687"/>
            <a:ext cx="9933123" cy="4517607"/>
          </a:xfrm>
        </p:spPr>
      </p:pic>
    </p:spTree>
    <p:extLst>
      <p:ext uri="{BB962C8B-B14F-4D97-AF65-F5344CB8AC3E}">
        <p14:creationId xmlns:p14="http://schemas.microsoft.com/office/powerpoint/2010/main" val="2918518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9650D-8433-6280-35F4-F6878BC826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After resolving?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3429A-D957-8750-C9BD-BB63FD8CA7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Git add / commit</a:t>
            </a:r>
          </a:p>
        </p:txBody>
      </p:sp>
      <p:pic>
        <p:nvPicPr>
          <p:cNvPr id="5122" name="Picture 2" descr="Image result for git conflict">
            <a:extLst>
              <a:ext uri="{FF2B5EF4-FFF2-40B4-BE49-F238E27FC236}">
                <a16:creationId xmlns:a16="http://schemas.microsoft.com/office/drawing/2014/main" id="{E9A2D120-7440-4544-B2B8-C56C2665CA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751346" y="1173121"/>
            <a:ext cx="5718759" cy="51271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760772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657</TotalTime>
  <Words>190</Words>
  <Application>Microsoft Office PowerPoint</Application>
  <PresentationFormat>Widescreen</PresentationFormat>
  <Paragraphs>53</Paragraphs>
  <Slides>17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Aptos</vt:lpstr>
      <vt:lpstr>Aptos Display</vt:lpstr>
      <vt:lpstr>Arial</vt:lpstr>
      <vt:lpstr>Office Theme</vt:lpstr>
      <vt:lpstr>Branching</vt:lpstr>
      <vt:lpstr>Objectives</vt:lpstr>
      <vt:lpstr>Git Review</vt:lpstr>
      <vt:lpstr>Branches</vt:lpstr>
      <vt:lpstr>Why branch?</vt:lpstr>
      <vt:lpstr>“Normal” branches</vt:lpstr>
      <vt:lpstr>Conflicts</vt:lpstr>
      <vt:lpstr>Reading Conflicts (They’re not scary)</vt:lpstr>
      <vt:lpstr>After resolving?</vt:lpstr>
      <vt:lpstr>Reading Conflicts (Resolution)</vt:lpstr>
      <vt:lpstr>Reading Conflicts (Pretty Colors)</vt:lpstr>
      <vt:lpstr>Hands-On #1</vt:lpstr>
      <vt:lpstr>Viewing Branches</vt:lpstr>
      <vt:lpstr>Merging Strategies</vt:lpstr>
      <vt:lpstr>Rebasing</vt:lpstr>
      <vt:lpstr>One strategy (feature branch)</vt:lpstr>
      <vt:lpstr>Hands-On #2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Ethan Shafer</dc:creator>
  <cp:lastModifiedBy>Ethan Shafer</cp:lastModifiedBy>
  <cp:revision>70</cp:revision>
  <dcterms:created xsi:type="dcterms:W3CDTF">2025-07-21T13:16:33Z</dcterms:created>
  <dcterms:modified xsi:type="dcterms:W3CDTF">2025-07-22T17:06:04Z</dcterms:modified>
</cp:coreProperties>
</file>