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512" r:id="rId5"/>
    <p:sldId id="259" r:id="rId6"/>
    <p:sldId id="260" r:id="rId7"/>
    <p:sldId id="511" r:id="rId8"/>
    <p:sldId id="262" r:id="rId9"/>
    <p:sldId id="265" r:id="rId10"/>
    <p:sldId id="264" r:id="rId11"/>
    <p:sldId id="263" r:id="rId12"/>
    <p:sldId id="266" r:id="rId13"/>
    <p:sldId id="509" r:id="rId14"/>
    <p:sldId id="268" r:id="rId15"/>
    <p:sldId id="51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class is different than </a:t>
            </a:r>
            <a:r>
              <a:rPr lang="en-US" i="1" dirty="0"/>
              <a:t>instantiating</a:t>
            </a:r>
            <a:r>
              <a:rPr lang="en-US" i="0" dirty="0"/>
              <a:t> the class</a:t>
            </a:r>
          </a:p>
          <a:p>
            <a:endParaRPr lang="en-US" i="0" dirty="0"/>
          </a:p>
          <a:p>
            <a:r>
              <a:rPr lang="en-US" i="0" dirty="0"/>
              <a:t>Line 7 instantiates the class, lines 1-5 define the class.</a:t>
            </a:r>
          </a:p>
          <a:p>
            <a:endParaRPr lang="en-US" i="0" dirty="0"/>
          </a:p>
          <a:p>
            <a:r>
              <a:rPr lang="en-US" i="0" dirty="0"/>
              <a:t>Just like defining a function and calling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US" dirty="0"/>
              <a:t>https://docs.python.org/3/reference/datamodel.html#basic-customization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FE7D-F7DB-A08D-6069-3C8592C2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6F55C-2FB1-D876-429B-93331F9F3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6E452-4B50-54A6-CCB5-AC4FE160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ECCB-8479-2F89-9338-278D085DE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057-464D-13F5-77D2-14C4F30A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B45-D8F3-3403-1AF3-F1CB45707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Spacecraft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8029-32BC-C3B7-C540-23DEE311C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A89-F435-3162-5AE0-0FFC9FF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FFC-0BC8-66D7-FE2F-BD012CAD4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interface that accepts multiple types</a:t>
            </a:r>
          </a:p>
          <a:p>
            <a:r>
              <a:rPr lang="en-US" dirty="0"/>
              <a:t>Can you think of any that we’ve used?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12F224-256C-C204-6FAB-AA2D96A7E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8149" y="2769120"/>
            <a:ext cx="3824000" cy="1441837"/>
          </a:xfrm>
        </p:spPr>
      </p:pic>
    </p:spTree>
    <p:extLst>
      <p:ext uri="{BB962C8B-B14F-4D97-AF65-F5344CB8AC3E}">
        <p14:creationId xmlns:p14="http://schemas.microsoft.com/office/powerpoint/2010/main" val="27560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FC6D-A8D9-3E3D-4D63-D06538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0B87-149B-D812-6672-0AEFF667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93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has many “magic methods” built-in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'__bool__’, </a:t>
            </a:r>
            <a:br>
              <a:rPr lang="en-US" dirty="0"/>
            </a:br>
            <a:r>
              <a:rPr lang="en-US" dirty="0"/>
              <a:t>'__class__’,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delattr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dir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'__doc__’, </a:t>
            </a:r>
            <a:br>
              <a:rPr lang="en-US" dirty="0"/>
            </a:br>
            <a:r>
              <a:rPr lang="en-US" dirty="0"/>
              <a:t>'__eq__’, </a:t>
            </a:r>
            <a:br>
              <a:rPr lang="en-US" dirty="0"/>
            </a:br>
            <a:r>
              <a:rPr lang="en-US" dirty="0"/>
              <a:t>'__format__’,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getattribute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getstate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'__hash__’,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init_subclass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'__le__’,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lt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'__ne__’, </a:t>
            </a:r>
            <a:br>
              <a:rPr lang="en-US" dirty="0"/>
            </a:br>
            <a:r>
              <a:rPr lang="en-US" dirty="0"/>
              <a:t>'__new__’, </a:t>
            </a:r>
            <a:br>
              <a:rPr lang="en-US" dirty="0"/>
            </a:br>
            <a:r>
              <a:rPr lang="en-US" dirty="0"/>
              <a:t>'__reduce__’,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reduce_ex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repr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setattr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sizeof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'__str__’,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subclasshook</a:t>
            </a:r>
            <a:r>
              <a:rPr lang="en-US" dirty="0"/>
              <a:t>__'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ECEE-A22F-0F3C-7589-841C4AA7B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These methods are called by python to do many operations like sorting or printing</a:t>
            </a:r>
          </a:p>
          <a:p>
            <a:r>
              <a:rPr lang="en-US" dirty="0"/>
              <a:t>You can “overload” or override these methods by defining your own method in a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63DCE-CF7B-51A6-3C41-F1FB289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29398"/>
            <a:ext cx="4833257" cy="34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1EF8-21DC-82AA-DD06-75DA1D6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Magic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4682-84FB-59AA-9013-2AB096242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 &amp; Representation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(the constructor)</a:t>
            </a:r>
          </a:p>
          <a:p>
            <a:pPr lvl="1"/>
            <a:r>
              <a:rPr lang="en-US" dirty="0"/>
              <a:t>__str__  (used by print)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(official representation)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__eq__ (==)</a:t>
            </a:r>
          </a:p>
          <a:p>
            <a:pPr lvl="1"/>
            <a:r>
              <a:rPr lang="en-US" dirty="0"/>
              <a:t>__ne__ (!=)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lt</a:t>
            </a:r>
            <a:r>
              <a:rPr lang="en-US" dirty="0"/>
              <a:t>__ (&lt;)</a:t>
            </a:r>
          </a:p>
          <a:p>
            <a:pPr lvl="1"/>
            <a:r>
              <a:rPr lang="en-US" dirty="0"/>
              <a:t>__le__ (&lt;=)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gt</a:t>
            </a:r>
            <a:r>
              <a:rPr lang="en-US" dirty="0"/>
              <a:t>__ (&gt;)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ge</a:t>
            </a:r>
            <a:r>
              <a:rPr lang="en-US" dirty="0"/>
              <a:t>__ (&gt;=)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80F7C-6060-97C4-9F72-B375F95C9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__add__ (+)</a:t>
            </a:r>
          </a:p>
          <a:p>
            <a:pPr lvl="1"/>
            <a:r>
              <a:rPr lang="en-US" dirty="0"/>
              <a:t>__sub__ (-)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mul</a:t>
            </a:r>
            <a:r>
              <a:rPr lang="en-US" dirty="0"/>
              <a:t>__ (*)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truediv</a:t>
            </a:r>
            <a:r>
              <a:rPr lang="en-US" dirty="0"/>
              <a:t>__ (/)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floordiv</a:t>
            </a:r>
            <a:r>
              <a:rPr lang="en-US" dirty="0"/>
              <a:t>__ (//)</a:t>
            </a:r>
          </a:p>
          <a:p>
            <a:pPr lvl="1"/>
            <a:r>
              <a:rPr lang="en-US" dirty="0"/>
              <a:t>__mod__ (%)</a:t>
            </a:r>
          </a:p>
          <a:p>
            <a:pPr lvl="1"/>
            <a:r>
              <a:rPr lang="en-US" dirty="0"/>
              <a:t>__pow__ (**)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205351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245-B9ED-F8C8-796D-18FED3A3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311B-654A-9038-72A8-653A37CDA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your own Planet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263C-9B5F-81F9-30E5-C26680A61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8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F80-2958-3B41-1B0E-0B01E4A0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1278-9DB9-4C3A-C328-B97AC5ADD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Player class</a:t>
            </a:r>
          </a:p>
          <a:p>
            <a:r>
              <a:rPr lang="en-US" dirty="0"/>
              <a:t>Build the terminal instructions for the game!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84A0-522E-5AB7-06AF-04DFAEF75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1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E125A5-5436-DD96-1370-73C37989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3B77-E794-2112-3E9C-59A7C596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6AA4-23DE-E654-F8E9-463AD749C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inherit from other classes</a:t>
            </a:r>
          </a:p>
          <a:p>
            <a:r>
              <a:rPr lang="en-US" dirty="0"/>
              <a:t>Receives all those classes properties and methods</a:t>
            </a:r>
          </a:p>
          <a:p>
            <a:r>
              <a:rPr lang="en-US" dirty="0"/>
              <a:t>Can overwrite properties / methods with your own</a:t>
            </a:r>
          </a:p>
          <a:p>
            <a:r>
              <a:rPr lang="en-US" dirty="0"/>
              <a:t>All classes inherit from </a:t>
            </a:r>
            <a:r>
              <a:rPr lang="en-US" i="1" dirty="0"/>
              <a:t>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2EF7F-1B87-E82A-ECFC-13AE0B39F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27906"/>
            <a:ext cx="5245282" cy="4753987"/>
          </a:xfrm>
        </p:spPr>
      </p:pic>
    </p:spTree>
    <p:extLst>
      <p:ext uri="{BB962C8B-B14F-4D97-AF65-F5344CB8AC3E}">
        <p14:creationId xmlns:p14="http://schemas.microsoft.com/office/powerpoint/2010/main" val="254168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classes in a python program to encapsulate functionality</a:t>
            </a:r>
          </a:p>
          <a:p>
            <a:r>
              <a:rPr lang="en-US" dirty="0"/>
              <a:t>Discuss uses of classes and their interactions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3358-02A1-9D11-085E-A784D40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00E-78B1-F8B2-7357-53D3DF6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in the real world are objects</a:t>
            </a:r>
          </a:p>
          <a:p>
            <a:r>
              <a:rPr lang="en-US" dirty="0"/>
              <a:t>Objects interact with each other</a:t>
            </a:r>
          </a:p>
          <a:p>
            <a:r>
              <a:rPr lang="en-US" dirty="0"/>
              <a:t>Similar types of objects operate in the same manner</a:t>
            </a:r>
          </a:p>
          <a:p>
            <a:r>
              <a:rPr lang="en-US" dirty="0"/>
              <a:t>Seems like a good way to model software</a:t>
            </a:r>
          </a:p>
          <a:p>
            <a:endParaRPr lang="en-US" dirty="0"/>
          </a:p>
          <a:p>
            <a:r>
              <a:rPr lang="en-US" dirty="0"/>
              <a:t>Encapsulation – hiding complexity behind an interface</a:t>
            </a:r>
          </a:p>
        </p:txBody>
      </p:sp>
    </p:spTree>
    <p:extLst>
      <p:ext uri="{BB962C8B-B14F-4D97-AF65-F5344CB8AC3E}">
        <p14:creationId xmlns:p14="http://schemas.microsoft.com/office/powerpoint/2010/main" val="4033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D8565-A38F-1BBF-B2FE-EE4B4837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53AE7-3FCD-522A-B77C-D2A40D8E7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64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289-3677-E7D2-3D3D-8007E8A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0A8-4284-9C05-3D99-2A1EA69D0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– stored data / properties of the class</a:t>
            </a:r>
          </a:p>
          <a:p>
            <a:r>
              <a:rPr lang="en-US" dirty="0"/>
              <a:t>Methods – what the class can do</a:t>
            </a:r>
          </a:p>
          <a:p>
            <a:endParaRPr lang="en-US" dirty="0"/>
          </a:p>
          <a:p>
            <a:r>
              <a:rPr lang="en-US" dirty="0"/>
              <a:t>Objects are instantiations of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3C24B-B9DC-51FD-5409-08DEFAB75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60" y="2399506"/>
            <a:ext cx="6246240" cy="3203575"/>
          </a:xfrm>
        </p:spPr>
      </p:pic>
    </p:spTree>
    <p:extLst>
      <p:ext uri="{BB962C8B-B14F-4D97-AF65-F5344CB8AC3E}">
        <p14:creationId xmlns:p14="http://schemas.microsoft.com/office/powerpoint/2010/main" val="3948538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D0-67EA-0F85-3A2B-058FB5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8302-21D8-3347-CA0D-D5D4B25E7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i="1" dirty="0"/>
              <a:t>constructed </a:t>
            </a:r>
            <a:r>
              <a:rPr lang="en-US" dirty="0"/>
              <a:t>from classes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defines that behavior</a:t>
            </a:r>
          </a:p>
          <a:p>
            <a:r>
              <a:rPr lang="en-US" dirty="0"/>
              <a:t>We can set attributes during the constructor</a:t>
            </a:r>
          </a:p>
          <a:p>
            <a:r>
              <a:rPr lang="en-US" dirty="0"/>
              <a:t>The self keyword references an instantiated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BB53A-91EC-FC6C-7076-9A811DB0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769000" cy="3508375"/>
          </a:xfrm>
        </p:spPr>
      </p:pic>
    </p:spTree>
    <p:extLst>
      <p:ext uri="{BB962C8B-B14F-4D97-AF65-F5344CB8AC3E}">
        <p14:creationId xmlns:p14="http://schemas.microsoft.com/office/powerpoint/2010/main" val="97342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1F67-2A90-22AB-D79B-CF73D5BB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00675-9CED-421A-857E-2F1308B3953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1DC54-2DDA-FDAC-D170-3BDB7FE972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9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3C6-E251-3490-C61A-40103F4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C1A-2351-36C1-5C4B-9633F141A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Classes</a:t>
            </a:r>
            <a:r>
              <a:rPr lang="en-US" dirty="0"/>
              <a:t> can have their own attributes and methods</a:t>
            </a:r>
          </a:p>
          <a:p>
            <a:r>
              <a:rPr lang="en-US" i="1" dirty="0"/>
              <a:t>Instances</a:t>
            </a:r>
            <a:r>
              <a:rPr lang="en-US" dirty="0"/>
              <a:t> can have their own properties and methods</a:t>
            </a:r>
          </a:p>
          <a:p>
            <a:endParaRPr lang="en-US" dirty="0"/>
          </a:p>
          <a:p>
            <a:r>
              <a:rPr lang="en-US" dirty="0"/>
              <a:t>Pay special attention to the example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D6C81-E9DA-071D-E4CA-11B1BA7E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059886" cy="5860447"/>
          </a:xfrm>
        </p:spPr>
      </p:pic>
    </p:spTree>
    <p:extLst>
      <p:ext uri="{BB962C8B-B14F-4D97-AF65-F5344CB8AC3E}">
        <p14:creationId xmlns:p14="http://schemas.microsoft.com/office/powerpoint/2010/main" val="1095448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945-85EB-E3BF-A59F-DAF78256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other</a:t>
            </a:r>
            <a:r>
              <a:rPr lang="en-US" dirty="0"/>
              <a:t>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BE0-AC32-50E8-7E8A-3D053049F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 of a class is type class</a:t>
            </a:r>
          </a:p>
          <a:p>
            <a:r>
              <a:rPr lang="en-US" dirty="0"/>
              <a:t>The type of an object is class name</a:t>
            </a:r>
          </a:p>
          <a:p>
            <a:endParaRPr lang="en-US" dirty="0"/>
          </a:p>
          <a:p>
            <a:r>
              <a:rPr lang="en-US" dirty="0"/>
              <a:t>See object’s options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By convention, things with ‘__’ or ‘_’ are not to be used outside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8008-51D0-602F-0769-50A15B48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546</Words>
  <Application>Microsoft Office PowerPoint</Application>
  <PresentationFormat>Widescreen</PresentationFormat>
  <Paragraphs>90</Paragraphs>
  <Slides>16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Classes</vt:lpstr>
      <vt:lpstr>Objectives</vt:lpstr>
      <vt:lpstr>Object Oriented Programming</vt:lpstr>
      <vt:lpstr>Objects Example</vt:lpstr>
      <vt:lpstr>Objects</vt:lpstr>
      <vt:lpstr>Other class ideas</vt:lpstr>
      <vt:lpstr>RPS Example</vt:lpstr>
      <vt:lpstr>Class attributes</vt:lpstr>
      <vt:lpstr>Other other class ideas</vt:lpstr>
      <vt:lpstr>Hands-On #1</vt:lpstr>
      <vt:lpstr>Polymorphism</vt:lpstr>
      <vt:lpstr>Magic Methods and Overloads</vt:lpstr>
      <vt:lpstr>Other Magic Methods</vt:lpstr>
      <vt:lpstr>Hands-On #2</vt:lpstr>
      <vt:lpstr>Final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52</cp:revision>
  <dcterms:created xsi:type="dcterms:W3CDTF">2025-07-21T13:16:33Z</dcterms:created>
  <dcterms:modified xsi:type="dcterms:W3CDTF">2025-08-01T14:15:11Z</dcterms:modified>
</cp:coreProperties>
</file>