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57" r:id="rId4"/>
    <p:sldId id="262" r:id="rId5"/>
    <p:sldId id="263" r:id="rId6"/>
    <p:sldId id="267" r:id="rId7"/>
    <p:sldId id="273" r:id="rId8"/>
    <p:sldId id="264" r:id="rId9"/>
    <p:sldId id="270" r:id="rId10"/>
    <p:sldId id="271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7" r:id="rId22"/>
    <p:sldId id="285" r:id="rId23"/>
    <p:sldId id="288" r:id="rId24"/>
    <p:sldId id="289" r:id="rId25"/>
    <p:sldId id="290" r:id="rId26"/>
    <p:sldId id="286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A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9114-FC23-4898-A122-E7E70AC61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FB56D-CFD3-410F-BE06-E48157550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2B2-E934-4F39-8D11-BC622479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01FC-2406-48BB-8694-27E2BC7E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C69D-0E88-4719-AE06-DDAEEB1C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ABCD-9628-4F72-94F5-C74FF791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2DE83-1C0C-4F6C-A54F-DF71BD52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0998-5D77-4572-A1E5-4AC28BB7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FB85-4079-45BE-84F0-ADDFC0DC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BBC75-D66B-4919-AFE9-94D4BDDF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8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A1870-F1EB-4DFB-B947-81B38FF2E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8AAAF-BA8E-47DD-A7C8-D3D659616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96CC-CD0B-41AD-ACAB-38001FDB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EC8A-7E4D-4E87-B0A7-A09A5DBC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163E-3170-4669-89F9-160B17B6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FA8E-596D-46C5-9507-4EED2E6E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B20C-E82C-4184-BB9C-3A6E65787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AC59-6776-42E2-9C66-4FFCA7C6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B279-3720-4D47-B3FB-313C81D1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D39E-2A07-4895-806D-AB2AEDC0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65E4-710C-4B9A-A89F-A1AC39AB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0AAB4-4A86-4CCD-8270-1D535DE9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277A3-7587-4527-BEB2-D260251C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81B7-86BC-4BBE-94CA-0AB7DA30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29F3-6A23-47E5-A4F8-E4CE37F7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40D9-0F20-472E-BC37-335A49EA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3ECF-DF18-4D80-8727-B0219346E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B9424-86F6-475D-B6D8-1D3299C2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E172A-E6AD-4A33-844A-F1B174A1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47BA4-BAEF-406B-A6B9-B6093B9E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323B-3FEB-40F2-A225-05437CD4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2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B9E8-E135-48DA-B42F-25FC87E5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1D361-0AE3-4A8E-8D30-B189B45DC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97EDA-B3D5-4029-B41F-332474471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2310D-DF09-4547-A623-1C443E484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E7A0A-F143-42D0-8A45-4BCBC1147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3D86D-E608-499F-9BA7-02547007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E67B7-EEA8-42DB-A1B2-44C65228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BD705-6AC4-45BC-8833-2B53109D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9333-F7A5-4224-BD04-2787A374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DDE82-FBF3-40F9-95FC-71452509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D3FA9-EB2E-4545-9977-5D16BCA0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7ACD6-3880-4AAC-90CE-C0169339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0494-890C-46F4-81A3-099F927B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075E0-ACE2-4556-A66B-58F388A6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8F5A2-410A-49F4-9682-C90800E4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7CC1-98B9-480D-A360-CA27D8DA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0D65-B0DD-4C6A-8CF8-05EE7058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DBF8D-8ECF-4B9A-97B9-089CDB26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D016-83E3-4BB0-8BCE-702445A8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2141E-6242-4469-8D5C-A42531FB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32F67-E37F-4642-BA96-1507B7EA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CCFC-1129-446D-83EE-F8AF2F8F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E52B1-E95E-4A1B-B8EC-4A0C4F87C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ACD6C-DCE4-466E-90E1-846DA9E8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D8B5-EE28-43D3-8114-5B3CDC99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02821-B4EA-4AD2-945E-2975A445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A31D8-A693-4A47-957E-B358E2DF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E4E19-0570-4C1C-B4C6-F21EDAAD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7BE8-01C4-49C9-BCB8-0E2ED64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8BC6-DE2B-4DF7-B7CF-2ACD454B5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CF63C-2087-4992-BC77-A9637573CDE5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02B2-684A-4F93-A372-954346319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85F6-779A-4C83-8178-926815927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82B6-7793-48CE-9329-8A2C558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dotnet/api/microsoft.powershell.commands.basichtmlwebresponseobject?view=powershellsdk-7.0.0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microsoft.com/en-us/dotnet/api/microsoft.powershell.commands.basichtmlwebresponseobject?view=powershellsdk-7.0.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powershell/module/microsoft.powershell.utility/invoke-expression?view=powershell-7.2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net.networkcredential.-ctor?view=net-6.0#system-net-networkcredential-ctor(system-string-system-security-securestring)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3E22E6-1856-4CAE-93A4-2634BA541A43}"/>
              </a:ext>
            </a:extLst>
          </p:cNvPr>
          <p:cNvSpPr txBox="1"/>
          <p:nvPr/>
        </p:nvSpPr>
        <p:spPr>
          <a:xfrm>
            <a:off x="922635" y="1250575"/>
            <a:ext cx="4604274" cy="416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6000" b="1" dirty="0">
                <a:solidFill>
                  <a:srgbClr val="12ACDC"/>
                </a:solidFill>
                <a:latin typeface="Ubuntu"/>
              </a:rPr>
              <a:t>Inspect Code</a:t>
            </a:r>
            <a:endParaRPr lang="en-GB" sz="6000" b="1" dirty="0">
              <a:latin typeface="Ubuntu" panose="020B0504030602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E3579-415C-4574-BAF7-1CB9490E6AD2}"/>
              </a:ext>
            </a:extLst>
          </p:cNvPr>
          <p:cNvSpPr txBox="1"/>
          <p:nvPr/>
        </p:nvSpPr>
        <p:spPr>
          <a:xfrm>
            <a:off x="6293224" y="860612"/>
            <a:ext cx="4797909" cy="502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50,000-foot glance.</a:t>
            </a:r>
          </a:p>
        </p:txBody>
      </p:sp>
    </p:spTree>
    <p:extLst>
      <p:ext uri="{BB962C8B-B14F-4D97-AF65-F5344CB8AC3E}">
        <p14:creationId xmlns:p14="http://schemas.microsoft.com/office/powerpoint/2010/main" val="356081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3E22E6-1856-4CAE-93A4-2634BA541A43}"/>
              </a:ext>
            </a:extLst>
          </p:cNvPr>
          <p:cNvSpPr txBox="1"/>
          <p:nvPr/>
        </p:nvSpPr>
        <p:spPr>
          <a:xfrm>
            <a:off x="922635" y="1250575"/>
            <a:ext cx="4604274" cy="416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GB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Analyze</a:t>
            </a:r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 &amp; Annotate</a:t>
            </a:r>
            <a:endParaRPr lang="en-US" sz="8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E3579-415C-4574-BAF7-1CB9490E6AD2}"/>
              </a:ext>
            </a:extLst>
          </p:cNvPr>
          <p:cNvSpPr txBox="1"/>
          <p:nvPr/>
        </p:nvSpPr>
        <p:spPr>
          <a:xfrm>
            <a:off x="6293224" y="860612"/>
            <a:ext cx="4797909" cy="502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Google is your friend.</a:t>
            </a:r>
          </a:p>
        </p:txBody>
      </p:sp>
    </p:spTree>
    <p:extLst>
      <p:ext uri="{BB962C8B-B14F-4D97-AF65-F5344CB8AC3E}">
        <p14:creationId xmlns:p14="http://schemas.microsoft.com/office/powerpoint/2010/main" val="330019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(rainbow)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First function is "rainbow"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Rainbow takes in one input and return one output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two methods, "FromBase64String" and "UTF8.GetString". Let's Google these to find out what they do: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Microsoft docs tells me FromBase64String converts base64 data into an 8-bit unsigned integer array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Microsoft docs tells me UTF8.GetString converts the integer array into a UTF8 human-readable string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117048C-5E1E-4BD0-B25A-9140839B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64" y="5055303"/>
            <a:ext cx="10526484" cy="11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(rainbow)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50403060203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Putting it all together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know that "rainbow" takes in a base64encoded data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It decodes the base64 data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Returns the string representation of that base64 data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9" name="Picture 5" descr="Text&#10;&#10;Description automatically generated">
            <a:extLst>
              <a:ext uri="{FF2B5EF4-FFF2-40B4-BE49-F238E27FC236}">
                <a16:creationId xmlns:a16="http://schemas.microsoft.com/office/drawing/2014/main" id="{89A612EF-80E8-456E-B5FA-189FC747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4" y="4059027"/>
            <a:ext cx="11140751" cy="13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2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Next function is "butterfly"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Butterfly doesn't take in an input, but does return one output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 see a lot more going on here, let's step through it to unpack what is going 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659A13-EC3A-4056-B8BB-E7288602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05" y="3429000"/>
            <a:ext cx="10236199" cy="28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First, we see two variables are defined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actually don't quite know what these will be used for yet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56FF30AC-DB9A-40E7-AE12-212FA832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8" y="2724764"/>
            <a:ext cx="11207376" cy="31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1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3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7C51007-9536-4F6D-94D9-F94FB3B75810}"/>
              </a:ext>
            </a:extLst>
          </p:cNvPr>
          <p:cNvSpPr txBox="1">
            <a:spLocks/>
          </p:cNvSpPr>
          <p:nvPr/>
        </p:nvSpPr>
        <p:spPr>
          <a:xfrm>
            <a:off x="411480" y="2013404"/>
            <a:ext cx="4391025" cy="28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One of the variables, "$monarch", looks like it might be base64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can try to run this in Cyber Chef, to see what we get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Turns out it's not base64 data...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5000000000000000000" pitchFamily="2" charset="2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We'll have to inspect more of the code to figure out what this 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93DC0-CA6B-4BEC-813F-3582058D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047" y="1315289"/>
            <a:ext cx="6911788" cy="49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82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Next, we see some complex statements, we can step through one at a time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This is a good example of when to split a statement up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lang="en-US" sz="1600" dirty="0">
              <a:solidFill>
                <a:srgbClr val="FFFFFF"/>
              </a:solidFill>
              <a:latin typeface="Ubuntu"/>
            </a:endParaRPr>
          </a:p>
          <a:p>
            <a:pPr marL="177800" lvl="1" indent="-177800">
              <a:spcAft>
                <a:spcPts val="600"/>
              </a:spcAft>
              <a:buClr>
                <a:srgbClr val="0070AD"/>
              </a:buClr>
              <a:buFont typeface="Wingdings" panose="020B0604020202020204" pitchFamily="34" charset="0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can use a backtick character ("`") to break the statement up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 see the use of a pipe character "|", so this tells me we're feeding the output of the first half into the input of the second half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pic>
        <p:nvPicPr>
          <p:cNvPr id="9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CE03095-FBD1-4B44-9D08-04DE3823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4467195"/>
            <a:ext cx="10580914" cy="13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2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first half, I see some string formatting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Denoted the curly braces with numbers inside and the "-f", this the syntax for string formatting in PowerShell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we shuffle the strings around, using order seen below (2 -&gt; 0 -&gt; 1), we have "IWR" which is PowerShell shorthand for Invoke-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WebRequest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 see a call to our "rainbow" function, which if we recall is how we base64 decode something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We're sending "$float" into base64 decode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can use Cyber Chef to decode this</a:t>
            </a:r>
          </a:p>
        </p:txBody>
      </p:sp>
      <p:pic>
        <p:nvPicPr>
          <p:cNvPr id="9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CE03095-FBD1-4B44-9D08-04DE3823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8" y="4714457"/>
            <a:ext cx="10580914" cy="13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7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1B9F7CF-D7BF-456E-983F-591368B8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18" y="1244870"/>
            <a:ext cx="9395162" cy="54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Simplify</a:t>
            </a: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20B0604020202020204" pitchFamily="34" charset="0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Can you reduce the statement down to make it easier to work with?</a:t>
            </a: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20B0604020202020204" pitchFamily="34" charset="0"/>
              <a:buChar char="§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20B0604020202020204" pitchFamily="34" charset="0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It's helpful to make a copy of the code before editing, in case we mess something up</a:t>
            </a: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20B0604020202020204" pitchFamily="34" charset="0"/>
              <a:buChar char="§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20B0604020202020204" pitchFamily="34" charset="0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Substituting in the things we just learned, we get the following: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7" name="Picture 4" descr="Text&#10;&#10;Description automatically generated">
            <a:extLst>
              <a:ext uri="{FF2B5EF4-FFF2-40B4-BE49-F238E27FC236}">
                <a16:creationId xmlns:a16="http://schemas.microsoft.com/office/drawing/2014/main" id="{7470E502-A1A5-46A5-8448-325E6D1B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4008187"/>
            <a:ext cx="10145486" cy="1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8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622926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Variables, Functions, objects</a:t>
            </a:r>
            <a:endParaRPr lang="en-US" sz="28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976822" y="1863738"/>
            <a:ext cx="10327857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is the purpose of this step? Why are we stopping to inspect things?</a:t>
            </a: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Take stock of what the code is doing at a high-level</a:t>
            </a: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Find interesting things of note that we can look into</a:t>
            </a: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Glean a rough program flow</a:t>
            </a: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Use the things we find as a checklist of things to go through</a:t>
            </a:r>
          </a:p>
        </p:txBody>
      </p:sp>
    </p:spTree>
    <p:extLst>
      <p:ext uri="{BB962C8B-B14F-4D97-AF65-F5344CB8AC3E}">
        <p14:creationId xmlns:p14="http://schemas.microsoft.com/office/powerpoint/2010/main" val="249182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Let's look at the second half of the statement,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pass in the contents of 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pastebin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 website to "Select-Object"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Looking up "Select-Object" from the MSDN docs page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Specifically, "-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ExpandProperty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 flag, will select a property that is chosen in this case "Content".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"Property" defines an object's property, in the case of IWR it returns a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BasicHtmlWebResponseObject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", that has the property "Content" -- in other words, the content of the webpage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  <a:hlinkClick r:id="rId2"/>
              </a:rPr>
              <a:t>https://docs.microsoft.com/en-us/dotnet/api/microsoft.powershell.commands.basichtmlwebresponseobject?view=powershellsdk-7.0.0</a:t>
            </a:r>
          </a:p>
        </p:txBody>
      </p:sp>
      <p:pic>
        <p:nvPicPr>
          <p:cNvPr id="7" name="Picture 4" descr="Text&#10;&#10;Description automatically generated">
            <a:extLst>
              <a:ext uri="{FF2B5EF4-FFF2-40B4-BE49-F238E27FC236}">
                <a16:creationId xmlns:a16="http://schemas.microsoft.com/office/drawing/2014/main" id="{848074A4-AEAF-4091-BFD0-C46649C8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08" y="5026779"/>
            <a:ext cx="10145486" cy="1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4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Let's look at the second half of the statement,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pass in the contents of 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pastebin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 website to "Select-Object"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Looking up "Select-Object" from the MSDN docs page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Specifically, "-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ExpandProperty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 flag, will select a property that is chosen in this case "Content".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"Property" defines an object's property, in the case of IWR it returns a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BasicHtmlWebResponseObject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", that has the property "Content" -- in other words, the content of the webpage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  <a:hlinkClick r:id="rId2"/>
              </a:rPr>
              <a:t>https://docs.microsoft.com/en-us/dotnet/api/microsoft.powershell.commands.basichtmlwebresponseobject?view=powershellsdk-7.0.0</a:t>
            </a:r>
          </a:p>
        </p:txBody>
      </p:sp>
      <p:pic>
        <p:nvPicPr>
          <p:cNvPr id="7" name="Picture 4" descr="Text&#10;&#10;Description automatically generated">
            <a:extLst>
              <a:ext uri="{FF2B5EF4-FFF2-40B4-BE49-F238E27FC236}">
                <a16:creationId xmlns:a16="http://schemas.microsoft.com/office/drawing/2014/main" id="{848074A4-AEAF-4091-BFD0-C46649C8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08" y="5026779"/>
            <a:ext cx="10145486" cy="13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4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First, I notice string formatting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Again, denoted by curly braces with numbers inside them, and a "-f" following it. This is the string-formatting syntax for PowerShell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So, if we do the same type of re-ordering that we did previously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For example, putting the string together 2-&gt;0-&gt;1, we get "IEX"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So, what the heck is IEX?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To the Googles!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IEX is another PowerShell short-hand for Invoke-Expression, which according to the MSDN docs page it "runs commands on the local computer"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  <a:hlinkClick r:id="rId2"/>
              </a:rPr>
              <a:t>https://docs.microsoft.com/en-us/powershell/module/microsoft.powershell.utility/invoke-expression?view=powershell-7.2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9A52F60-F7A6-4D1E-9F95-1EABC790E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27" y="5610670"/>
            <a:ext cx="11583955" cy="3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3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223230" y="9144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WARNING!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IEX IS DANGEROUS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MUST NERF IEX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DELETE THIS AND DON'T RUN IT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9A52F60-F7A6-4D1E-9F95-1EABC790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21" y="4474190"/>
            <a:ext cx="11583955" cy="3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7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223230" y="9144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22B00CA-493E-4041-88BD-21441C1F2524}"/>
              </a:ext>
            </a:extLst>
          </p:cNvPr>
          <p:cNvSpPr txBox="1">
            <a:spLocks/>
          </p:cNvSpPr>
          <p:nvPr/>
        </p:nvSpPr>
        <p:spPr>
          <a:xfrm>
            <a:off x="590780" y="1447800"/>
            <a:ext cx="11220219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we run, the NERFED command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Powershell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, we get the following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can see that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System.Net.NetworkCredential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actually decodes our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SecureString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Which we can see is "rainbow" followed by more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you recall, rainbow is our base64 decode function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Let's run this through Cyber Chef to see what we're working with</a:t>
            </a:r>
          </a:p>
        </p:txBody>
      </p:sp>
      <p:pic>
        <p:nvPicPr>
          <p:cNvPr id="12" name="Picture 5" descr="Text&#10;&#10;Description automatically generated">
            <a:extLst>
              <a:ext uri="{FF2B5EF4-FFF2-40B4-BE49-F238E27FC236}">
                <a16:creationId xmlns:a16="http://schemas.microsoft.com/office/drawing/2014/main" id="{5F6F0CCF-CC38-4039-816E-1E280D9F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2032367"/>
            <a:ext cx="11935899" cy="3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4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After decoding the base64, we have the following: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26B3D5B-0FE9-4089-8325-D99C4E37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47" y="1844638"/>
            <a:ext cx="8420847" cy="45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60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Updating our hypothesis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31AF5296-6B11-441C-84DD-6AC8CC04CA38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you recall, we had a hypothesis that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System.Net.NetworkCredential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 would pull network information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After doing some of our analysis, turns out we were actually wrong about what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System.Net.NetworkCredential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was doing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pic>
        <p:nvPicPr>
          <p:cNvPr id="15" name="Picture 5" descr="Text&#10;&#10;Description automatically generated">
            <a:extLst>
              <a:ext uri="{FF2B5EF4-FFF2-40B4-BE49-F238E27FC236}">
                <a16:creationId xmlns:a16="http://schemas.microsoft.com/office/drawing/2014/main" id="{8ED8BEAA-5013-4AD2-AFA1-BC9A25ED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" y="5379191"/>
            <a:ext cx="12133729" cy="395207"/>
          </a:xfrm>
          <a:prstGeom prst="rect">
            <a:avLst/>
          </a:prstGeom>
        </p:spPr>
      </p:pic>
      <p:pic>
        <p:nvPicPr>
          <p:cNvPr id="16" name="Picture 5" descr="Text&#10;&#10;Description automatically generated">
            <a:extLst>
              <a:ext uri="{FF2B5EF4-FFF2-40B4-BE49-F238E27FC236}">
                <a16:creationId xmlns:a16="http://schemas.microsoft.com/office/drawing/2014/main" id="{14699275-B6AD-4428-B155-243D1612F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624" y="1853315"/>
            <a:ext cx="5814526" cy="26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86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223230" y="9144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B41A9F-E724-4B7E-8E52-75E9283405A0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So, what is going on?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we Google what "System.Net.NetworkCredential" is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you might notice that Microsoft has a few different versions of what this does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Comparing this to our code, we see it pass some data: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First argument: "" -&gt; which is a String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Second argument: (ConvertTo-SecureString –k ($kisses) $monarch) -&gt; which returns a SecureString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So, we want to look at the second one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NetworkCredential(String, SecureString)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pic>
        <p:nvPicPr>
          <p:cNvPr id="13" name="Picture 6" descr="Table&#10;&#10;Description automatically generated">
            <a:extLst>
              <a:ext uri="{FF2B5EF4-FFF2-40B4-BE49-F238E27FC236}">
                <a16:creationId xmlns:a16="http://schemas.microsoft.com/office/drawing/2014/main" id="{34F585F6-A407-4F59-9FDD-24630439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706" y="945453"/>
            <a:ext cx="3411893" cy="2268991"/>
          </a:xfrm>
          <a:prstGeom prst="rect">
            <a:avLst/>
          </a:prstGeom>
        </p:spPr>
      </p:pic>
      <p:pic>
        <p:nvPicPr>
          <p:cNvPr id="14" name="Picture 5" descr="Text&#10;&#10;Description automatically generated">
            <a:extLst>
              <a:ext uri="{FF2B5EF4-FFF2-40B4-BE49-F238E27FC236}">
                <a16:creationId xmlns:a16="http://schemas.microsoft.com/office/drawing/2014/main" id="{D6540CFE-041C-4825-9D24-38C6E473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4303426"/>
            <a:ext cx="12133729" cy="3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87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is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NetworkCredential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doing?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NetworkCredential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() creates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NetworkCredential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Object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NetworkCredential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Object provides credentials for password-based authentication</a:t>
            </a:r>
          </a:p>
          <a:p>
            <a:pPr marL="361950" marR="0" lvl="2" indent="-184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2ABDB"/>
              </a:buClr>
              <a:buSzTx/>
              <a:buFont typeface="Arial" panose="05000000000000000000" pitchFamily="2" charset="2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This object has a property called "Username", which is the username you would authentication with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object also has a property called "Password", which we can give it a String 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SecureString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. But on the backend, it will store it as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SecureString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50403060203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Can you figure out how we decode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SecureString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NetworkCredential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?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lang="en-US" sz="1400" dirty="0">
                <a:solidFill>
                  <a:srgbClr val="FFFFFF"/>
                </a:solidFill>
                <a:latin typeface="Ubuntu"/>
                <a:hlinkClick r:id="rId2"/>
              </a:rPr>
              <a:t>https://learn.microsoft.com/en-us/dotnet/api/system.net.networkcredential.-ctor?view=net-6.0#system-net-networkcredential-ctor(system-string-system-security-securestring)</a:t>
            </a:r>
            <a:endParaRPr lang="en-US" sz="1400" dirty="0">
              <a:solidFill>
                <a:srgbClr val="FFFFFF"/>
              </a:solidFill>
              <a:latin typeface="Ubuntu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SecureString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is more base64 data and needs to be decoded. You have already learned how to do it. So give it a go.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261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(butterfly)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126776" y="1447800"/>
            <a:ext cx="996225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Putting it all together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learned that butterfly() pulls the webpage contents from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pastebin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link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contents of that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pastebin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link are fed into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ConvertTo-SecureString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System.Net.NetworkCredential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is used to decode our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SecureString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Our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SecureString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is more base64 data, which decoding that we get a long string about a happy pony!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lang="en-US" sz="1400" dirty="0">
              <a:solidFill>
                <a:srgbClr val="FFFFFF"/>
              </a:solidFill>
              <a:latin typeface="Ubuntu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lang="en-US" sz="1400" dirty="0">
              <a:solidFill>
                <a:srgbClr val="FFFFFF"/>
              </a:solidFill>
              <a:latin typeface="Ubuntu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604020202020204" pitchFamily="34" charset="0"/>
              <a:buChar char="§"/>
              <a:tabLst/>
              <a:defRPr/>
            </a:pPr>
            <a:r>
              <a:rPr lang="en-US" dirty="0">
                <a:solidFill>
                  <a:srgbClr val="FFFFFF"/>
                </a:solidFill>
                <a:latin typeface="Ubuntu"/>
              </a:rPr>
              <a:t>Let’s simplify the code with what we know now.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lang="en-US" sz="1400" dirty="0">
              <a:solidFill>
                <a:srgbClr val="FFFFFF"/>
              </a:solidFill>
              <a:latin typeface="Ubuntu"/>
            </a:endParaRPr>
          </a:p>
          <a:p>
            <a:pPr marL="361950" marR="0" lvl="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7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C675DA-9C89-4806-8282-CAE4EDB0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9" y="3042570"/>
            <a:ext cx="11618258" cy="1072719"/>
          </a:xfrm>
          <a:prstGeom prst="rect">
            <a:avLst/>
          </a:prstGeom>
        </p:spPr>
      </p:pic>
      <p:pic>
        <p:nvPicPr>
          <p:cNvPr id="9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CAEFAF9-C9B5-4F8D-955C-F2756B89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8689"/>
            <a:ext cx="11924553" cy="8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4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12ACDC"/>
                </a:solidFill>
                <a:latin typeface="+mj-lt"/>
                <a:ea typeface="+mj-ea"/>
                <a:cs typeface="+mj-cs"/>
              </a:rPr>
              <a:t>Functions &amp; methods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7C51007-9536-4F6D-94D9-F94FB3B75810}"/>
              </a:ext>
            </a:extLst>
          </p:cNvPr>
          <p:cNvSpPr txBox="1">
            <a:spLocks/>
          </p:cNvSpPr>
          <p:nvPr/>
        </p:nvSpPr>
        <p:spPr>
          <a:xfrm>
            <a:off x="77822" y="1215515"/>
            <a:ext cx="4721290" cy="5255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is a function?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block of code that can take in data, process it, and optionally return information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Functions will generally have a specific purpose to them</a:t>
            </a:r>
          </a:p>
          <a:p>
            <a:pPr marL="71755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for example, you might have a function that takes in a number and returns true if it is a prime number or false if it is not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604020202020204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Functions have to be called, they don't run by themselves</a:t>
            </a:r>
          </a:p>
          <a:p>
            <a:pPr marL="361950" marR="0" lvl="2" indent="-184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2AB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Example: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function butterfly{...}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is a method?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block of code that can take in data, process it, and optionally return information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Methods are functions for classes (Class objects)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Example: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System.Convert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]::FromBase64String()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Courier New"/>
              </a:rPr>
              <a:t>Another example: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New-Object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System.Net.NetworkCredential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()</a:t>
            </a:r>
          </a:p>
        </p:txBody>
      </p:sp>
      <p:pic>
        <p:nvPicPr>
          <p:cNvPr id="20" name="Picture 6" descr="Text&#10;&#10;Description automatically generated">
            <a:extLst>
              <a:ext uri="{FF2B5EF4-FFF2-40B4-BE49-F238E27FC236}">
                <a16:creationId xmlns:a16="http://schemas.microsoft.com/office/drawing/2014/main" id="{6F12B189-F26C-4400-A508-0B2A2F95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05" y="1074420"/>
            <a:ext cx="7392889" cy="53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81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(pony)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0980CE37-0013-4E5B-A7CA-C88578FE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" y="1351830"/>
            <a:ext cx="10243670" cy="47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5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(pony)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73D9C9B-6192-41D8-9706-529663056350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fourth function, is "pony"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 notice that "pony" doesn't take an input, but does return something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other thing that I notice right off the bat, is that we have array indexing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can tell that we have array indexing because we have a variable followed by a set of square-brackets with a number inside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2155F5C7-FCB2-4E74-B195-09593E28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88" y="3480948"/>
            <a:ext cx="6672729" cy="30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47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(pony)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40B795C-29BB-457D-8B75-E33FF58811DB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code we have does indexing over a string!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Let's break this down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4AF9958E-86DC-4805-97B8-088CB8AB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12" y="2554595"/>
            <a:ext cx="8107082" cy="37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60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(pony)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48DE73D-9766-40C9-A11C-C7B951B99E53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you remember, "butterfly" returned that long string, "I am a little - 4 year old pony - that dreams of being a unicorn. I want to play and romp around in the sky for like 10x a day. I want to ride rainbows and shoot butterflies out of my horn!"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We're assigning that to "$trot", so "$trot" is now a copy of that long string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do string indexing on $trot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Remember notice the square-brackets!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Let's walkthrough the first line together, and we'll update the rest of the code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8" name="Picture 5" descr="Text&#10;&#10;Description automatically generated">
            <a:extLst>
              <a:ext uri="{FF2B5EF4-FFF2-40B4-BE49-F238E27FC236}">
                <a16:creationId xmlns:a16="http://schemas.microsoft.com/office/drawing/2014/main" id="{E87F4334-972C-46F1-BFAA-E5A537CE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" y="3237211"/>
            <a:ext cx="11737787" cy="6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9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(pony)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4CE442E-F4AC-4C5E-AB06-5CE6FDDFBFB2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we translated $trot[68], we would get a "w"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we translated $trot[7], we would get a "l"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we translated $trot[21], we would get a "r"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we keep going, we get "wlrmdr.exe"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C3B240D-5DC0-4125-87A1-164CC860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7" y="1018447"/>
            <a:ext cx="11618258" cy="689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90EF2D-AE8B-465D-97FF-40EE6C23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36" y="2201703"/>
            <a:ext cx="5148729" cy="45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4E1D8F-7069-4CA5-9E7A-1E775124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635" y="3237063"/>
            <a:ext cx="5148729" cy="525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58BA91-3AC3-4690-848D-2AE4D7CF8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635" y="4357385"/>
            <a:ext cx="5148729" cy="47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18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(pony)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9419457-056E-48C8-8221-5274D799EA80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And if we keep substituting things in, we can simplify our code to: 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5996EB46-0757-4141-8A75-22D23C6A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5737"/>
            <a:ext cx="9384552" cy="454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15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(pony)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462382A-F4E6-48CF-ABB7-094C0440B240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simplified return statement from pony would be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We're almost done, we can see the command pretty much built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,Sans-Serif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Putting it all together: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Wingdings,Sans-Serif" panose="05000000000000000000" pitchFamily="2" charset="2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used string-indexing to construct our command from a completely different string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Wingdings,Sans-Serif" panose="05000000000000000000" pitchFamily="2" charset="2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Wingdings,Sans-Serif" panose="05000000000000000000" pitchFamily="2" charset="2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Returned the command that we will likely be calling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3F0A2CA-68F8-473B-8C1A-68763D93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59" y="1990720"/>
            <a:ext cx="11401611" cy="426208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6BBB40C9-3D37-4290-8CC8-5C0955AA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35" y="3323032"/>
            <a:ext cx="10482729" cy="10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0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(unicorn)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70EEE94-10D2-492E-943E-7175099FF717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5646364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 see a few things in unicorn function: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"pony" is being reassigned to "$little". This means we're taking the output of the pony function and putting that in the variable "$little"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"foreach" loop running over "$little"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71755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We'll dissect what happens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$fly was initialized as an empty string, turns out we end up returning it $fly. This tells me we're going to use $fly to build our final command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8" name="Picture 4" descr="Text&#10;&#10;Description automatically generated">
            <a:extLst>
              <a:ext uri="{FF2B5EF4-FFF2-40B4-BE49-F238E27FC236}">
                <a16:creationId xmlns:a16="http://schemas.microsoft.com/office/drawing/2014/main" id="{8E8E43FE-295A-4650-84CD-8EBACAC7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48" y="1826248"/>
            <a:ext cx="5828552" cy="32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17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(unicorn)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F7F3EBC-6859-4908-9D2E-CDC633ECF93F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5646364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Let's talk foreach-loops: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foreach loop is a special type of "for-loop", where we iterate over each element in the array without needing to know the size ahead of time.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"foreach" loop example: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Foreach (element in array) 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// do something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}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So, this is going to step through each item from pony, one item at a time.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10" name="Picture 4" descr="Text&#10;&#10;Description automatically generated">
            <a:extLst>
              <a:ext uri="{FF2B5EF4-FFF2-40B4-BE49-F238E27FC236}">
                <a16:creationId xmlns:a16="http://schemas.microsoft.com/office/drawing/2014/main" id="{5F9D06D1-576F-489A-8BA3-090959D7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53" y="2136278"/>
            <a:ext cx="5828552" cy="32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27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(unicorn)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70EEE94-10D2-492E-943E-7175099FF717}"/>
              </a:ext>
            </a:extLst>
          </p:cNvPr>
          <p:cNvSpPr txBox="1">
            <a:spLocks/>
          </p:cNvSpPr>
          <p:nvPr/>
        </p:nvSpPr>
        <p:spPr>
          <a:xfrm>
            <a:off x="404812" y="1447800"/>
            <a:ext cx="5684519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 see a few things in unicorn function: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"pony" is being reassigned to "$little". This means we're taking the output of the pony function and putting that in the variable "$little"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"foreach" loop running over "$little"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71755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We'll dissect what happens here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36195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$fly was initialized as an empty string, turns out we end up returning it $fly. This tells me we're going to use $fly to build our final command which will be a string of $little concatenated together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8" name="Picture 4" descr="Text&#10;&#10;Description automatically generated">
            <a:extLst>
              <a:ext uri="{FF2B5EF4-FFF2-40B4-BE49-F238E27FC236}">
                <a16:creationId xmlns:a16="http://schemas.microsoft.com/office/drawing/2014/main" id="{8E8E43FE-295A-4650-84CD-8EBACAC7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48" y="1724416"/>
            <a:ext cx="5828552" cy="2933129"/>
          </a:xfrm>
          <a:prstGeom prst="rect">
            <a:avLst/>
          </a:prstGeom>
        </p:spPr>
      </p:pic>
      <p:pic>
        <p:nvPicPr>
          <p:cNvPr id="9" name="Picture 5" descr="Text&#10;&#10;Description automatically generated">
            <a:extLst>
              <a:ext uri="{FF2B5EF4-FFF2-40B4-BE49-F238E27FC236}">
                <a16:creationId xmlns:a16="http://schemas.microsoft.com/office/drawing/2014/main" id="{BB4F71AA-48D3-4357-ADDB-FA24E3F0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46" y="4886939"/>
            <a:ext cx="10004611" cy="17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7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12ACDC"/>
                </a:solidFill>
                <a:latin typeface="+mj-lt"/>
                <a:ea typeface="+mj-ea"/>
                <a:cs typeface="+mj-cs"/>
              </a:rPr>
              <a:t>Modules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7C51007-9536-4F6D-94D9-F94FB3B75810}"/>
              </a:ext>
            </a:extLst>
          </p:cNvPr>
          <p:cNvSpPr txBox="1">
            <a:spLocks/>
          </p:cNvSpPr>
          <p:nvPr/>
        </p:nvSpPr>
        <p:spPr>
          <a:xfrm>
            <a:off x="408086" y="1215515"/>
            <a:ext cx="4391025" cy="4426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These are .NET and PowerShell specific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20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is a module?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PowerShell cmdlet, function, or alias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They'll generally appear as two words separated by a hyphen ("-")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20B0504030602030204" pitchFamily="34" charset="0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are some examples?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Set-Alias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Select-Object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New-Object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ConvertTo-SecureString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pic>
        <p:nvPicPr>
          <p:cNvPr id="20" name="Picture 6" descr="Text&#10;&#10;Description automatically generated">
            <a:extLst>
              <a:ext uri="{FF2B5EF4-FFF2-40B4-BE49-F238E27FC236}">
                <a16:creationId xmlns:a16="http://schemas.microsoft.com/office/drawing/2014/main" id="{6F12B189-F26C-4400-A508-0B2A2F95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05" y="1074420"/>
            <a:ext cx="7392889" cy="53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111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What do the functions do? (unicorn)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EA8E929-B3AF-46F6-9318-9DEEE20624BC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0950481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After we finish concatenating (combining) all the Strings together, we end up with the final command: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361950" marR="0" lvl="2" indent="-184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2ABD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Putting it all together: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take in the array from "pony" of our disjointed command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Returns the fully assembled command, ready to be run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25A9016-7993-4EBD-A4A7-B6693C77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2031425"/>
            <a:ext cx="11476317" cy="87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00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Program flow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C46642B-BC44-4B0C-814A-06FAAEDE82D1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0950481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you recall earlier, we can't call these functions by themselves, usually code outside of these functions help control the "main" program flow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have to look at the last two piece of our code to figure out how this whole thing is run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When we look at code outside the functions, we resolve them top-to-bottom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7461D7E-B413-45D9-ADFF-1B3490FE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2" y="3133148"/>
            <a:ext cx="10549964" cy="33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98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Program flow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1623DAA-DB07-465F-93A4-6CDBF9A38214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0950481" cy="4951413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does "set-alias" do?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we look this up on the Microsoft docs page: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set-alias creates or changes an alias for a commandlet or other command in PowerShell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So, this code is essentially giving a command a nickname to have another name to call it by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new nickname we're giving it comes after "-Name"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71755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"i-am-sprinkles-the"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original command comes after "-Value"</a:t>
            </a:r>
          </a:p>
          <a:p>
            <a:pPr marL="71755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"IeX"</a:t>
            </a:r>
          </a:p>
          <a:p>
            <a:pPr marL="71755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IeX now has a new nickname we can use called "i-am-sprinkles-the"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6C6EA0D-97BC-41D8-9809-5CE89DCB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18" y="3096920"/>
            <a:ext cx="7621494" cy="8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31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Program flow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D64A14C-5D1A-44D5-8EAE-CBB972C073E5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0950481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saw that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-am-sprinkles-the" was an alias (or nickname) for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5000000000000000000" pitchFamily="2" charset="2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already learned is a way to execute commands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So, if we substitute in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 for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-am-sprinkles-the" and what we got back from "unicorn"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5000000000000000000" pitchFamily="2" charset="2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can see this will run 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deobfuscated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final command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Again, DO NOT RUN COMMANDS INSIDE OF IEX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5000000000000000000" pitchFamily="2" charset="2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This example is safe, but in the real world could potentially result in downloading malware or executing malicious code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92642F30-C334-47F0-9665-E2CEF71B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56" y="2170206"/>
            <a:ext cx="4613088" cy="709705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7E950E02-E13E-45A0-A1ED-88FCEAD5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2" y="3837290"/>
            <a:ext cx="12111317" cy="4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08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Program flow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FBBF157-7A27-45B8-B260-94041E600684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6811775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In this statement, we make a call to the function "unicorn"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Once, we're inside of the "unicorn" function, the first thing we see is a function call to "pony“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Once, we're inside the "pony" function, the first thing we see is a call to "butterfly"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This is one example, but we see this happen throughout the code. Inside of "butterfly" we call "rainbow" to base64 decode a blob of text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9A236D19-78E1-490B-8FFD-017E2F52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6" y="1447800"/>
            <a:ext cx="4021230" cy="604370"/>
          </a:xfrm>
          <a:prstGeom prst="rect">
            <a:avLst/>
          </a:prstGeom>
        </p:spPr>
      </p:pic>
      <p:pic>
        <p:nvPicPr>
          <p:cNvPr id="11" name="Picture 7" descr="Text&#10;&#10;Description automatically generated">
            <a:extLst>
              <a:ext uri="{FF2B5EF4-FFF2-40B4-BE49-F238E27FC236}">
                <a16:creationId xmlns:a16="http://schemas.microsoft.com/office/drawing/2014/main" id="{FE32FDDE-73B1-4007-BAD0-13CCC629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96" y="2053014"/>
            <a:ext cx="3808319" cy="1092947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E67EF1A2-4AD2-4222-801E-D64C9A083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816" y="3145961"/>
            <a:ext cx="3412751" cy="893295"/>
          </a:xfrm>
          <a:prstGeom prst="rect">
            <a:avLst/>
          </a:prstGeom>
        </p:spPr>
      </p:pic>
      <p:pic>
        <p:nvPicPr>
          <p:cNvPr id="13" name="Picture 7" descr="Text&#10;&#10;Description automatically generated">
            <a:extLst>
              <a:ext uri="{FF2B5EF4-FFF2-40B4-BE49-F238E27FC236}">
                <a16:creationId xmlns:a16="http://schemas.microsoft.com/office/drawing/2014/main" id="{3BE6D59E-7575-466E-B8A2-09EA3B91F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588" y="4039256"/>
            <a:ext cx="4657492" cy="8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45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cap="all" dirty="0">
                <a:solidFill>
                  <a:srgbClr val="12ACDC"/>
                </a:solidFill>
                <a:latin typeface="Ubuntu Medium"/>
              </a:rPr>
              <a:t>What does the script do?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2EF6448-0815-453B-AB59-D36499F013ED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bg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If we were to run this, we get the following: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is "wlrmdr.exe"?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happens when we pass it "-a 11" instead of "-a 10"?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BEC907DB-4264-4F70-9B3D-91C1FBC94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71"/>
          <a:stretch/>
        </p:blipFill>
        <p:spPr>
          <a:xfrm>
            <a:off x="1884810" y="3101971"/>
            <a:ext cx="3596379" cy="1485019"/>
          </a:xfrm>
          <a:prstGeom prst="rect">
            <a:avLst/>
          </a:prstGeom>
        </p:spPr>
      </p:pic>
      <p:pic>
        <p:nvPicPr>
          <p:cNvPr id="15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E2CCFAAC-30E7-4AEB-A2B2-4E526D4B2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224" y="1482165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variables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7C51007-9536-4F6D-94D9-F94FB3B75810}"/>
              </a:ext>
            </a:extLst>
          </p:cNvPr>
          <p:cNvSpPr txBox="1">
            <a:spLocks/>
          </p:cNvSpPr>
          <p:nvPr/>
        </p:nvSpPr>
        <p:spPr>
          <a:xfrm>
            <a:off x="64852" y="1215515"/>
            <a:ext cx="4734260" cy="525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are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 place to temporarily store information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do variables look like?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You can recognize a variable by the usage of a single equals sign ("=")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71755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variable is on the left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71755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50403060203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data put into the variable is on the right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" panose="020B0504030602030204" pitchFamily="34" charset="0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Examples: In PowerShell, C# they start with a dollar sign  ("$")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71755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$glitter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717550" marR="0" lvl="4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$breeze</a:t>
            </a:r>
          </a:p>
        </p:txBody>
      </p:sp>
      <p:pic>
        <p:nvPicPr>
          <p:cNvPr id="20" name="Picture 6" descr="Text&#10;&#10;Description automatically generated">
            <a:extLst>
              <a:ext uri="{FF2B5EF4-FFF2-40B4-BE49-F238E27FC236}">
                <a16:creationId xmlns:a16="http://schemas.microsoft.com/office/drawing/2014/main" id="{6F12B189-F26C-4400-A508-0B2A2F95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05" y="1074420"/>
            <a:ext cx="7392889" cy="539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3E22E6-1856-4CAE-93A4-2634BA541A43}"/>
              </a:ext>
            </a:extLst>
          </p:cNvPr>
          <p:cNvSpPr txBox="1"/>
          <p:nvPr/>
        </p:nvSpPr>
        <p:spPr>
          <a:xfrm>
            <a:off x="1014141" y="2799995"/>
            <a:ext cx="393203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3200" b="1" dirty="0">
                <a:solidFill>
                  <a:srgbClr val="12ACDC"/>
                </a:solidFill>
                <a:latin typeface="Ubuntu" panose="020B0504030602030204" pitchFamily="34" charset="0"/>
              </a:rPr>
              <a:t>Create Plan</a:t>
            </a:r>
            <a:endParaRPr lang="en-GB" sz="3200" b="1" dirty="0">
              <a:latin typeface="Ubuntu" panose="020B0504030602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E3579-415C-4574-BAF7-1CB9490E6AD2}"/>
              </a:ext>
            </a:extLst>
          </p:cNvPr>
          <p:cNvSpPr txBox="1"/>
          <p:nvPr/>
        </p:nvSpPr>
        <p:spPr>
          <a:xfrm>
            <a:off x="1498060" y="3597567"/>
            <a:ext cx="297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Think small bite-size pieces.</a:t>
            </a:r>
          </a:p>
        </p:txBody>
      </p:sp>
    </p:spTree>
    <p:extLst>
      <p:ext uri="{BB962C8B-B14F-4D97-AF65-F5344CB8AC3E}">
        <p14:creationId xmlns:p14="http://schemas.microsoft.com/office/powerpoint/2010/main" val="217544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Divide and Conquer</a:t>
            </a:r>
            <a:endParaRPr lang="en-US" sz="32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2904262" y="2083035"/>
            <a:ext cx="6407287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Group items into small chunks or tasks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Make an action items list of those groups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Reorder the groups</a:t>
            </a:r>
          </a:p>
          <a:p>
            <a:pPr marL="635000" lvl="2" indent="-177800">
              <a:spcAft>
                <a:spcPts val="6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Prioritize quick-win translations over more complex statements</a:t>
            </a:r>
          </a:p>
        </p:txBody>
      </p:sp>
    </p:spTree>
    <p:extLst>
      <p:ext uri="{BB962C8B-B14F-4D97-AF65-F5344CB8AC3E}">
        <p14:creationId xmlns:p14="http://schemas.microsoft.com/office/powerpoint/2010/main" val="219386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Divide and conquer</a:t>
            </a:r>
            <a:endParaRPr lang="en-US" sz="40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976822" y="1863738"/>
            <a:ext cx="1032785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What did we notice in our previous inspection step?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have 5 functions we have to figure out what they do and how they inter-connect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How does this code run?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have base64 decoding with "FromBase64String"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see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System.Net.NetworkCredential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"; which sounds like it's asking/taking 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networkcredentials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 from somewhere?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see something using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ConvertTo-SecureString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", not sure for what yet</a:t>
            </a: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539750" marR="0" lvl="3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Ubuntu,Sans-Serif" panose="05000000000000000000" pitchFamily="2" charset="2"/>
              <a:buChar char="–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We need to figure out what order we want to investigate the things above</a:t>
            </a:r>
          </a:p>
        </p:txBody>
      </p:sp>
    </p:spTree>
    <p:extLst>
      <p:ext uri="{BB962C8B-B14F-4D97-AF65-F5344CB8AC3E}">
        <p14:creationId xmlns:p14="http://schemas.microsoft.com/office/powerpoint/2010/main" val="367367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16A2E019-59ED-4449-8EA1-7D47BA98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65793"/>
            <a:ext cx="5684519" cy="748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rgbClr val="12ACDC"/>
                </a:solidFill>
                <a:effectLst/>
                <a:uLnTx/>
                <a:uFillTx/>
                <a:latin typeface="Ubuntu Medium"/>
                <a:ea typeface="+mj-ea"/>
                <a:cs typeface="+mj-cs"/>
              </a:rPr>
              <a:t>Divide and Conquer</a:t>
            </a:r>
            <a:endParaRPr lang="en-US" sz="3200" kern="1200" dirty="0">
              <a:solidFill>
                <a:srgbClr val="12ACD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0D9301A-71EF-4D4C-8D26-AE850008B689}"/>
              </a:ext>
            </a:extLst>
          </p:cNvPr>
          <p:cNvSpPr txBox="1">
            <a:spLocks/>
          </p:cNvSpPr>
          <p:nvPr/>
        </p:nvSpPr>
        <p:spPr>
          <a:xfrm>
            <a:off x="404813" y="1447800"/>
            <a:ext cx="11406187" cy="495141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490CA-D20F-411A-B8BD-77671C4707B1}"/>
              </a:ext>
            </a:extLst>
          </p:cNvPr>
          <p:cNvSpPr txBox="1"/>
          <p:nvPr/>
        </p:nvSpPr>
        <p:spPr>
          <a:xfrm>
            <a:off x="1854739" y="2220977"/>
            <a:ext cx="8482520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This is the general order we want to work through the code</a:t>
            </a:r>
          </a:p>
          <a:p>
            <a:pPr marL="70485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Identify what the functions do?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  <a:p>
            <a:pPr marL="70485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70485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Figure how the code is supposed to flow</a:t>
            </a:r>
          </a:p>
          <a:p>
            <a:pPr marL="70485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70485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Decode everything (i.e. if we have nested code it will likely be inside the base64 data)</a:t>
            </a:r>
          </a:p>
          <a:p>
            <a:pPr marL="70485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70485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F878A"/>
              </a:buClr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Figure out all the small details of what is happening on each line (prioritize quick wins)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00B1141-1A98-4A8B-AC61-7626289E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749" y="4666865"/>
            <a:ext cx="2608500" cy="19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8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2929</Words>
  <Application>Microsoft Office PowerPoint</Application>
  <PresentationFormat>Widescreen</PresentationFormat>
  <Paragraphs>406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Ubuntu</vt:lpstr>
      <vt:lpstr>Ubuntu Medium</vt:lpstr>
      <vt:lpstr>Ubuntu,Sans-Serif</vt:lpstr>
      <vt:lpstr>Wingdings</vt:lpstr>
      <vt:lpstr>Wingdings,Sans-Serif</vt:lpstr>
      <vt:lpstr>Office Theme</vt:lpstr>
      <vt:lpstr>PowerPoint Presentation</vt:lpstr>
      <vt:lpstr>Variables, Functions, objects</vt:lpstr>
      <vt:lpstr>Functions &amp; methods</vt:lpstr>
      <vt:lpstr>Modules</vt:lpstr>
      <vt:lpstr>variables</vt:lpstr>
      <vt:lpstr>PowerPoint Presentation</vt:lpstr>
      <vt:lpstr>Divide and Conquer</vt:lpstr>
      <vt:lpstr>Divide and conquer</vt:lpstr>
      <vt:lpstr>Divide and Conquer</vt:lpstr>
      <vt:lpstr>PowerPoint Presentation</vt:lpstr>
      <vt:lpstr>What do the functions do? (rainbow)</vt:lpstr>
      <vt:lpstr>What do the functions do? (rainbow)</vt:lpstr>
      <vt:lpstr>What do the functions do? (butterfly)</vt:lpstr>
      <vt:lpstr>What do the functions do? (butterfly)</vt:lpstr>
      <vt:lpstr>What do the functions do? (butterfly)</vt:lpstr>
      <vt:lpstr>What do the functions do? (butterfly)</vt:lpstr>
      <vt:lpstr>What do the functions do? (butterfly)</vt:lpstr>
      <vt:lpstr>What do the functions do? (butterfly)</vt:lpstr>
      <vt:lpstr>What do the functions do? (butterfly)</vt:lpstr>
      <vt:lpstr>What do the functions do? (butterfly)</vt:lpstr>
      <vt:lpstr>What do the functions do? (butterfly)</vt:lpstr>
      <vt:lpstr>What do the functions do? (butterfly)</vt:lpstr>
      <vt:lpstr>What do the functions do? (butterfly)</vt:lpstr>
      <vt:lpstr>What do the functions do? (butterfly)</vt:lpstr>
      <vt:lpstr>What do the functions do? (butterfly)</vt:lpstr>
      <vt:lpstr>Updating our hypothesis</vt:lpstr>
      <vt:lpstr>What do the functions do? (butterfly)</vt:lpstr>
      <vt:lpstr>What do the functions do? (butterfly)</vt:lpstr>
      <vt:lpstr>What do the functions do? (butterfly)</vt:lpstr>
      <vt:lpstr>What do the functions do? (pony)</vt:lpstr>
      <vt:lpstr>What do the functions do? (pony)</vt:lpstr>
      <vt:lpstr>What do the functions do? (pony)</vt:lpstr>
      <vt:lpstr>What do the functions do? (pony)</vt:lpstr>
      <vt:lpstr>What do the functions do? (pony)</vt:lpstr>
      <vt:lpstr>What do the functions do? (pony)</vt:lpstr>
      <vt:lpstr>What do the functions do? (pony)</vt:lpstr>
      <vt:lpstr>What do the functions do? (unicorn)</vt:lpstr>
      <vt:lpstr>What do the functions do? (unicorn)</vt:lpstr>
      <vt:lpstr>What do the functions do? (unicorn)</vt:lpstr>
      <vt:lpstr>What do the functions do? (unicorn)</vt:lpstr>
      <vt:lpstr>Program flow</vt:lpstr>
      <vt:lpstr>Program flow</vt:lpstr>
      <vt:lpstr>Program flow</vt:lpstr>
      <vt:lpstr>Program flow</vt:lpstr>
      <vt:lpstr>What does the script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Miller</dc:creator>
  <cp:lastModifiedBy>Trevor Miller</cp:lastModifiedBy>
  <cp:revision>1</cp:revision>
  <dcterms:created xsi:type="dcterms:W3CDTF">2023-01-13T18:10:35Z</dcterms:created>
  <dcterms:modified xsi:type="dcterms:W3CDTF">2023-01-13T21:28:40Z</dcterms:modified>
</cp:coreProperties>
</file>