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70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A00"/>
    <a:srgbClr val="C742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6" autoAdjust="0"/>
    <p:restoredTop sz="94719" autoAdjust="0"/>
  </p:normalViewPr>
  <p:slideViewPr>
    <p:cSldViewPr snapToGrid="0">
      <p:cViewPr varScale="1">
        <p:scale>
          <a:sx n="85" d="100"/>
          <a:sy n="85" d="100"/>
        </p:scale>
        <p:origin x="11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1ACF7-E5F1-42FC-940E-43C6A26CF511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76D7-D172-4858-BB39-3DBD1A20A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  <a:p>
            <a:r>
              <a:rPr lang="en-US" dirty="0"/>
              <a:t>https://www.vmware.com/solutions/virtualization.html#:~:text=Virtualization%20relies%20on%20software%20to,of%20scale%20and%20greater%20efficiency.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28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1 also called Bare Metal</a:t>
            </a:r>
          </a:p>
          <a:p>
            <a:r>
              <a:rPr lang="en-US" dirty="0"/>
              <a:t>Type 2 also called Hosted Hypervisors </a:t>
            </a:r>
          </a:p>
          <a:p>
            <a:endParaRPr lang="en-US" dirty="0"/>
          </a:p>
          <a:p>
            <a:r>
              <a:rPr lang="en-US" dirty="0"/>
              <a:t>TASK: </a:t>
            </a:r>
          </a:p>
          <a:p>
            <a:r>
              <a:rPr lang="en-US" dirty="0"/>
              <a:t>Research on the examples of Type 1 and Type 2 hypervisors and their use cases.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4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You can work with other virtualization programs like VMWare.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97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leave the default options to complete installation unless otherwise.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90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99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https://www.virtualbox.org/manual/ch04.html#guestadd-intro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4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https://www.virtualbox.org/manual/ch04.html#guestadd-intro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40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https://www.virtualbox.org/manual/ch04.html#guestadd-intro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C76D7-D172-4858-BB39-3DBD1A20AC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89DE-ECE3-FD4C-3633-B0728F51D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E306-CBA3-B576-2001-1BD3B88A9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167F-201F-F1AA-C1ED-A54ADF50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F1E2-BB13-CCAD-B299-B0BED25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21B8-A79C-1482-1A41-53986607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9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4C21-0157-1794-69BF-B77426A2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0E020-5F52-5B19-4F27-9ADEF20A2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831A-9F87-E329-D925-18A9C107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17D5-4F0C-717B-E6BA-8EACE071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106-F664-C642-41D2-F70BC715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0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1FDA3-6D08-ADD9-42C9-DC9289E38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A393E-F1ED-694F-BAA9-081559DAF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ADC2-D9D6-7CDC-4A46-92BC3C0BD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32A7-E5AE-B4BE-8F7D-11720B07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0296-B379-A42C-4B44-BA3E79F5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6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2AD-FA1A-0334-680E-EABD09B8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56B9-5C81-78C2-169F-6238730B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38EE-CD1F-F229-EE9E-708D05ED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7948-9F04-642B-53A1-F750826C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3C43-9970-9579-662A-1301A44D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7F17-1FF3-C90A-6374-C9FEB562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78425-A33F-36BF-A33F-C1400442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18E0-5142-A2E1-4F9E-2BD186AB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6EFD4-4F06-FFAF-716D-4DBD089A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1C5C-E8F5-18B1-A1EC-086F34C0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C73D-CD82-1273-14CA-BB2F617A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A7AE-F982-D60A-C479-6C2E5EDCB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D3814-917F-4EA4-4559-E43D90334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C98CF-EA2C-DE50-F22B-C3CB61B4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3F17-E1ED-D60F-49D2-E376D979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E6258-23E5-4B51-E671-FD6D9EF7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7E76-4B89-7EA9-9BE7-E92D9C98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E0C69-A00B-A30E-1489-19B209093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89316-9C98-C783-0C59-2D2F971C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7283E-3C80-8149-70A3-38CDCF83C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AD4B-56E8-2852-14C1-505E9D354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06AEE-BB86-742B-F9FC-843421AD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3EFF2-E396-C360-BAFE-E8E0EE34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CF40B-FAD4-8EA0-29DF-B9F321DC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8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3005-5561-780D-F06E-B07FB6E1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3F1CC-191D-2089-11F9-EFC88E67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0E269-9CCB-E42C-107C-6BC7FE83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BAC45-492E-E56D-793F-3CB9E6E1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2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329AC-8F44-34E8-4D67-F4C5B0D7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B4497-9C86-BAF0-61C1-6FDCA537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2BFBD-6BCD-4D2B-67FA-37037416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70C9-B19A-61C1-FFEA-4B83F10F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87E4-82B8-7D45-1873-C1164DA3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B66D-C169-B17A-B892-CFF694669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9F9A-5059-9A14-05B1-B9EB767A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21D23-8AA3-D704-4483-6309B02C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AC403-FFFF-9944-68F1-ADE9119A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0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F7B2-D83E-C114-C86B-377555CA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7A264-3AB6-4F4A-8242-66948EB3C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95562-7F5A-34F0-F3CC-03F1DC3CD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A7E64-078C-1A52-956A-95D5EC40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2C973-1F8B-D0CF-E7C3-FD5BDED7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2975-5E7A-2CAD-D463-F6A4E980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5852C-5CBE-D29B-8DD4-DAF9C5D5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1D2C-4B90-6888-EA19-27692C97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1F0D-587D-34E4-9C5B-208D3858C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554B-97E7-44AE-9575-6B402E8EF209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EFF0-3614-1A2A-DE42-407AD28D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01DF-4932-4BB3-7DAB-B043BC04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927F9-518D-41D8-8C95-B2451F36E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rtualbox.org/manual/ch04.html#guestadd-intr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mware.com/topics/glossary/content/hypervis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mware.com/topics/glossary/content/virtual-mach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ownload.virtualbox.org/virtualbox/7.0.0/Oracle_VM_VirtualBox_Extension_Pack-7.0.0.vbox-extpac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0359-BF6C-A8B5-EDD6-77B1F513A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F117B-D2A9-7F91-8496-6A6F7EBF6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03DAB-2564-840F-F662-78B3FDFC8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DF5D8-FB76-2E2F-E2F0-231F7960D8A1}"/>
              </a:ext>
            </a:extLst>
          </p:cNvPr>
          <p:cNvSpPr/>
          <p:nvPr/>
        </p:nvSpPr>
        <p:spPr>
          <a:xfrm>
            <a:off x="211954" y="515975"/>
            <a:ext cx="3829957" cy="3829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B45F6-7E27-AC9A-2C61-736DC1D2E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6" t="4060" r="5488" b="3432"/>
          <a:stretch/>
        </p:blipFill>
        <p:spPr>
          <a:xfrm>
            <a:off x="511437" y="758226"/>
            <a:ext cx="3307971" cy="3261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3E099-E6D2-E81B-42A0-303A8E5B26F5}"/>
              </a:ext>
            </a:extLst>
          </p:cNvPr>
          <p:cNvSpPr txBox="1"/>
          <p:nvPr/>
        </p:nvSpPr>
        <p:spPr>
          <a:xfrm>
            <a:off x="4118891" y="551530"/>
            <a:ext cx="75050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VULNERABILITY ASSESMENT &amp;</a:t>
            </a:r>
          </a:p>
          <a:p>
            <a:pPr algn="ctr"/>
            <a:r>
              <a:rPr lang="en-US" sz="66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PENETRATION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24342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193902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325055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</a:t>
            </a:r>
            <a:r>
              <a:rPr lang="en-US" sz="28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| </a:t>
            </a:r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Installing Guest OS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E2234A-8F15-C839-54D5-1038F339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1" y="4833924"/>
            <a:ext cx="1362647" cy="1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DAE12-9C00-ED73-B4AA-9CAF26CDB7D1}"/>
              </a:ext>
            </a:extLst>
          </p:cNvPr>
          <p:cNvCxnSpPr>
            <a:cxnSpLocks/>
          </p:cNvCxnSpPr>
          <p:nvPr/>
        </p:nvCxnSpPr>
        <p:spPr>
          <a:xfrm flipV="1">
            <a:off x="5553805" y="3000375"/>
            <a:ext cx="0" cy="514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E99F614-F553-C447-714A-31147C3ED8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335" t="7830" r="19762" b="21495"/>
          <a:stretch/>
        </p:blipFill>
        <p:spPr>
          <a:xfrm>
            <a:off x="470512" y="1386342"/>
            <a:ext cx="6693741" cy="48468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11019-B292-AEC4-CDBE-008D8D66A6DA}"/>
              </a:ext>
            </a:extLst>
          </p:cNvPr>
          <p:cNvSpPr txBox="1"/>
          <p:nvPr/>
        </p:nvSpPr>
        <p:spPr>
          <a:xfrm>
            <a:off x="578708" y="1110467"/>
            <a:ext cx="3097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3</a:t>
            </a:r>
            <a:endParaRPr lang="en-US" sz="2000" b="1" dirty="0">
              <a:solidFill>
                <a:srgbClr val="FF0000"/>
              </a:solidFill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A5FB2-3ACC-C257-D476-793C09BFD593}"/>
              </a:ext>
            </a:extLst>
          </p:cNvPr>
          <p:cNvSpPr txBox="1"/>
          <p:nvPr/>
        </p:nvSpPr>
        <p:spPr>
          <a:xfrm>
            <a:off x="229212" y="5965448"/>
            <a:ext cx="76574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&gt; </a:t>
            </a:r>
            <a:r>
              <a:rPr lang="en-US" sz="24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Navigate to the location of the VirtualBox Machine Definition file </a:t>
            </a:r>
            <a:endParaRPr lang="en-US" sz="2000" b="1" i="1" dirty="0">
              <a:solidFill>
                <a:srgbClr val="FF0000"/>
              </a:solidFill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1B1ECE-523D-D192-4ACD-9D64347CE147}"/>
              </a:ext>
            </a:extLst>
          </p:cNvPr>
          <p:cNvSpPr txBox="1"/>
          <p:nvPr/>
        </p:nvSpPr>
        <p:spPr>
          <a:xfrm>
            <a:off x="8125938" y="1628314"/>
            <a:ext cx="35955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&gt; </a:t>
            </a:r>
            <a:r>
              <a:rPr lang="en-US" sz="24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Follow prompts to complete Adding Machine</a:t>
            </a:r>
            <a:endParaRPr lang="en-US" sz="2000" b="1" i="1" dirty="0">
              <a:solidFill>
                <a:srgbClr val="FF0000"/>
              </a:solidFill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04AFE-A094-DF8A-0EF7-5D2F9CD3B284}"/>
              </a:ext>
            </a:extLst>
          </p:cNvPr>
          <p:cNvSpPr txBox="1"/>
          <p:nvPr/>
        </p:nvSpPr>
        <p:spPr>
          <a:xfrm>
            <a:off x="10740571" y="1200116"/>
            <a:ext cx="30970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4</a:t>
            </a:r>
            <a:endParaRPr lang="en-US" sz="2000" b="1" dirty="0">
              <a:solidFill>
                <a:srgbClr val="FF0000"/>
              </a:solidFill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5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346302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477455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</a:t>
            </a:r>
            <a:r>
              <a:rPr lang="en-US" sz="28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| </a:t>
            </a:r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VirtualBox Terms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E2234A-8F15-C839-54D5-1038F339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1" y="4833924"/>
            <a:ext cx="1362647" cy="1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92DB-6FA4-25CE-67DA-362F4ED6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2" y="1390883"/>
            <a:ext cx="4139588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Clone </a:t>
            </a: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Save state</a:t>
            </a: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Move </a:t>
            </a: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Import</a:t>
            </a: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Export</a:t>
            </a: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Snapshot</a:t>
            </a:r>
          </a:p>
          <a:p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7B7233-2CFD-45CF-693F-CCB545A95375}"/>
              </a:ext>
            </a:extLst>
          </p:cNvPr>
          <p:cNvSpPr txBox="1">
            <a:spLocks/>
          </p:cNvSpPr>
          <p:nvPr/>
        </p:nvSpPr>
        <p:spPr>
          <a:xfrm>
            <a:off x="4991100" y="1390883"/>
            <a:ext cx="67303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Other requirements:</a:t>
            </a: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 Guest Additions</a:t>
            </a:r>
          </a:p>
          <a:p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want more info? refer to </a:t>
            </a:r>
            <a:r>
              <a:rPr lang="en-US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man</a:t>
            </a:r>
          </a:p>
          <a:p>
            <a:pPr lvl="2"/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4"/>
              </a:rPr>
              <a:t>https://www.virtualbox.org/manual/ch04.html#guestadd-intro</a:t>
            </a: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8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346302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477455"/>
            <a:ext cx="9273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</a:t>
            </a:r>
            <a:r>
              <a:rPr lang="en-US" sz="28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| </a:t>
            </a:r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Networking | Networking Modes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E2234A-8F15-C839-54D5-1038F339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1" y="4833924"/>
            <a:ext cx="1362647" cy="1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92DB-6FA4-25CE-67DA-362F4ED6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58" y="1390883"/>
            <a:ext cx="8062099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Oracle VM VirtualBox supports up to 8 virtual adapters. </a:t>
            </a:r>
          </a:p>
          <a:p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Commonly used for our labs:</a:t>
            </a:r>
          </a:p>
          <a:p>
            <a:pPr lvl="1"/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NAT</a:t>
            </a:r>
          </a:p>
          <a:p>
            <a:pPr lvl="1"/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NAT Network</a:t>
            </a:r>
          </a:p>
          <a:p>
            <a:pPr lvl="1"/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Internal Network</a:t>
            </a:r>
          </a:p>
          <a:p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Refer to manual</a:t>
            </a:r>
          </a:p>
          <a:p>
            <a:r>
              <a:rPr lang="en-US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https://www.virtualbox.org/manual/ch06.html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8C121-CBEB-C668-34DE-610B3D0F51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9" t="23093" r="31110" b="22898"/>
          <a:stretch/>
        </p:blipFill>
        <p:spPr>
          <a:xfrm>
            <a:off x="6922465" y="1960803"/>
            <a:ext cx="4499429" cy="45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346302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477455"/>
            <a:ext cx="92730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Lab Instruction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E2234A-8F15-C839-54D5-1038F339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1" y="4833924"/>
            <a:ext cx="1362647" cy="1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92DB-6FA4-25CE-67DA-362F4ED6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58" y="1390883"/>
            <a:ext cx="8062099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 VirtualBox</a:t>
            </a:r>
          </a:p>
          <a:p>
            <a:r>
              <a:rPr lang="en-US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Add Kali Linux Virtual Machine</a:t>
            </a:r>
          </a:p>
          <a:p>
            <a:r>
              <a:rPr lang="en-US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 VirtualBox Guest Additions</a:t>
            </a:r>
          </a:p>
          <a:p>
            <a:endParaRPr lang="en-US" sz="200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8C121-CBEB-C668-34DE-610B3D0F51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9" t="23093" r="31110" b="22898"/>
          <a:stretch/>
        </p:blipFill>
        <p:spPr>
          <a:xfrm>
            <a:off x="6922465" y="1960803"/>
            <a:ext cx="4499429" cy="455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8EE-7477-233C-C309-2D813BBD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16075"/>
            <a:ext cx="10972800" cy="4351338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US" sz="36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 Lab Setup</a:t>
            </a:r>
          </a:p>
          <a:p>
            <a:pPr lvl="1">
              <a:lnSpc>
                <a:spcPct val="200000"/>
              </a:lnSpc>
            </a:pPr>
            <a:endParaRPr lang="en-US" sz="360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426128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9" y="55728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outline 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1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8EE-7477-233C-C309-2D813BBD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616075"/>
            <a:ext cx="109728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3600" dirty="0">
                <a:latin typeface="Arial" panose="020B0604020202020204" pitchFamily="34" charset="0"/>
                <a:ea typeface="Red Hat Display" panose="02010303040201060303" pitchFamily="2" charset="0"/>
                <a:cs typeface="Arial" panose="020B0604020202020204" pitchFamily="34" charset="0"/>
              </a:rPr>
              <a:t>“do not over-estimate how much you can achieve in the short term and under-estimate how much you can achieve in the long-term”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sz="3600" dirty="0">
                <a:latin typeface="Arial" panose="020B0604020202020204" pitchFamily="34" charset="0"/>
                <a:ea typeface="Red Hat Display" panose="02010303040201060303" pitchFamily="2" charset="0"/>
                <a:cs typeface="Arial" panose="020B0604020202020204" pitchFamily="34" charset="0"/>
              </a:rPr>
              <a:t>Learning is a process …</a:t>
            </a:r>
          </a:p>
          <a:p>
            <a:pPr lvl="1">
              <a:lnSpc>
                <a:spcPct val="200000"/>
              </a:lnSpc>
            </a:pPr>
            <a:endParaRPr lang="en-US" sz="360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426128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9" y="55728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qtd 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4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8EE-7477-233C-C309-2D813BBD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58" y="1470709"/>
            <a:ext cx="10972800" cy="50833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Understand virtualization/hypervisors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 VirtualBox/VMWare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Understand/execute hypervisor operations – snapshot, pause, clone, export, import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Network/Configure VirtualBox network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Install/manage virtual OS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Understand structure of Windows/Linux OS</a:t>
            </a:r>
          </a:p>
          <a:p>
            <a:pPr>
              <a:lnSpc>
                <a:spcPct val="150000"/>
              </a:lnSpc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426128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557281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objectives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0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8EE-7477-233C-C309-2D813BBD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2" y="1616075"/>
            <a:ext cx="113976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 ?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 relies on software to simulate hardware functionality and create a virtual computer system.</a:t>
            </a:r>
          </a:p>
          <a:p>
            <a:pPr marL="0" indent="0">
              <a:buNone/>
            </a:pPr>
            <a:endParaRPr lang="en-US" b="0" i="0" dirty="0">
              <a:effectLst/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 thin layer of software called a “</a:t>
            </a:r>
            <a:r>
              <a:rPr lang="en-US" b="0" i="0" u="none" strike="noStrike" dirty="0">
                <a:effectLst/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hypervisor</a:t>
            </a:r>
            <a:r>
              <a:rPr lang="en-US" b="0" i="0" dirty="0">
                <a:effectLst/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” decouples the virtual machines from the host and dynamically allocates computing resources to each </a:t>
            </a:r>
            <a:r>
              <a:rPr lang="en-US" b="0" i="0" u="none" strike="noStrike" dirty="0">
                <a:effectLst/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machine</a:t>
            </a:r>
            <a:r>
              <a:rPr lang="en-US" b="0" i="0" dirty="0">
                <a:effectLst/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 as needed.</a:t>
            </a:r>
            <a:endParaRPr lang="en-US" b="1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 include interaction between </a:t>
            </a:r>
            <a:r>
              <a:rPr lang="en-US" b="1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Host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</a:t>
            </a:r>
            <a:r>
              <a:rPr lang="en-US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and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</a:t>
            </a:r>
            <a:r>
              <a:rPr lang="en-US" b="1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Guest</a:t>
            </a:r>
            <a:r>
              <a:rPr lang="en-US" b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</a:t>
            </a:r>
            <a:r>
              <a:rPr lang="en-US" b="1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systems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426128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557281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Virtualization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5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8EE-7477-233C-C309-2D813BBD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2" y="1470709"/>
            <a:ext cx="11397638" cy="4351338"/>
          </a:xfrm>
        </p:spPr>
        <p:txBody>
          <a:bodyPr>
            <a:normAutofit/>
          </a:bodyPr>
          <a:lstStyle/>
          <a:p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pPr marL="0" indent="0">
              <a:buNone/>
            </a:pPr>
            <a:endParaRPr lang="en-US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426128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4B4D2-9FC7-68D1-1078-A9B8FC2E7A9F}"/>
              </a:ext>
            </a:extLst>
          </p:cNvPr>
          <p:cNvSpPr txBox="1"/>
          <p:nvPr/>
        </p:nvSpPr>
        <p:spPr>
          <a:xfrm>
            <a:off x="733558" y="557281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Virtualization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F92905-3334-A778-D7CA-5019699B00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2" t="9269" r="3965" b="6630"/>
          <a:stretch/>
        </p:blipFill>
        <p:spPr>
          <a:xfrm>
            <a:off x="2199396" y="1735692"/>
            <a:ext cx="9668754" cy="49638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854772-66E1-89E0-1C3A-DE426FDCBFC0}"/>
              </a:ext>
            </a:extLst>
          </p:cNvPr>
          <p:cNvSpPr txBox="1">
            <a:spLocks/>
          </p:cNvSpPr>
          <p:nvPr/>
        </p:nvSpPr>
        <p:spPr>
          <a:xfrm>
            <a:off x="470512" y="1470709"/>
            <a:ext cx="3448345" cy="529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What types ?</a:t>
            </a:r>
            <a:endParaRPr lang="en-US" b="1" i="1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2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8EE-7477-233C-C309-2D813BBD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1" y="1470709"/>
            <a:ext cx="11340489" cy="43926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Download latest setup from original website:</a:t>
            </a:r>
          </a:p>
          <a:p>
            <a:r>
              <a:rPr lang="en-US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3"/>
              </a:rPr>
              <a:t>https://www.virtualbox.org/wiki/Downloads</a:t>
            </a:r>
            <a:endParaRPr lang="en-US" sz="200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  <a:p>
            <a:r>
              <a:rPr lang="en-US" sz="20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Also, download VirtualBox Extension Pack </a:t>
            </a:r>
            <a:r>
              <a:rPr lang="en-US" sz="18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  <a:hlinkClick r:id="rId4"/>
              </a:rPr>
              <a:t>https://download.virtualbox.org/virtualbox/7.0.0/Oracle_VM_VirtualBox_Extension_Pack-7.0.0.vbox-extpack</a:t>
            </a:r>
            <a:endParaRPr lang="en-US" sz="200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426128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557281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</a:t>
            </a:r>
            <a:r>
              <a:rPr lang="en-US" sz="28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| </a:t>
            </a:r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Installing VirtualBox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45D46A-A34E-7390-43BD-CE0490BD1A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616" r="29531" b="14870"/>
          <a:stretch/>
        </p:blipFill>
        <p:spPr>
          <a:xfrm>
            <a:off x="470511" y="3273171"/>
            <a:ext cx="5424074" cy="331272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2ED9A78-43D5-BFB3-B5A5-F3671952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1" y="4833924"/>
            <a:ext cx="1362647" cy="1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83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D8EE-7477-233C-C309-2D813BBD0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11" y="1412653"/>
            <a:ext cx="11340489" cy="439269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Run installer package and follow prompts to complete installation </a:t>
            </a:r>
            <a:r>
              <a:rPr lang="en-US" sz="2400" i="1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(maintain defaults)</a:t>
            </a:r>
            <a:endParaRPr lang="en-US" sz="2000" i="1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426128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557281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</a:t>
            </a:r>
            <a:r>
              <a:rPr lang="en-US" sz="28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| </a:t>
            </a:r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Installing VirtualBox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7E2234A-8F15-C839-54D5-1038F339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1" y="4833924"/>
            <a:ext cx="1362647" cy="1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480575-4E90-5DF5-8161-5F932A0711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696" t="24595" r="33820" b="32600"/>
          <a:stretch/>
        </p:blipFill>
        <p:spPr>
          <a:xfrm>
            <a:off x="809397" y="2181645"/>
            <a:ext cx="5823631" cy="445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7E2234A-8F15-C839-54D5-1038F339D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71" y="4833924"/>
            <a:ext cx="1362647" cy="175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2D4693-3022-1B83-5AA5-F36F01000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714" t="8254" r="20357" b="16059"/>
          <a:stretch/>
        </p:blipFill>
        <p:spPr>
          <a:xfrm>
            <a:off x="5969065" y="1632700"/>
            <a:ext cx="6004873" cy="4740589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E186BF44-67F6-0360-3FDE-9D72B11D8A32}"/>
              </a:ext>
            </a:extLst>
          </p:cNvPr>
          <p:cNvSpPr txBox="1">
            <a:spLocks/>
          </p:cNvSpPr>
          <p:nvPr/>
        </p:nvSpPr>
        <p:spPr>
          <a:xfrm>
            <a:off x="470512" y="295502"/>
            <a:ext cx="11632707" cy="913428"/>
          </a:xfrm>
          <a:prstGeom prst="rect">
            <a:avLst/>
          </a:prstGeom>
          <a:solidFill>
            <a:srgbClr val="00B0F0"/>
          </a:solidFill>
        </p:spPr>
        <p:txBody>
          <a:bodyPr>
            <a:normAutofit fontScale="3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6A5FB2-3ACC-C257-D476-793C09BFD593}"/>
              </a:ext>
            </a:extLst>
          </p:cNvPr>
          <p:cNvSpPr txBox="1"/>
          <p:nvPr/>
        </p:nvSpPr>
        <p:spPr>
          <a:xfrm>
            <a:off x="5969065" y="6365734"/>
            <a:ext cx="600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&gt; </a:t>
            </a:r>
            <a:r>
              <a:rPr lang="en-US" sz="24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Click on </a:t>
            </a:r>
            <a:r>
              <a:rPr lang="en-US" sz="2400" b="1" i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Machine</a:t>
            </a:r>
            <a:r>
              <a:rPr lang="en-US" sz="24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and </a:t>
            </a:r>
            <a:r>
              <a:rPr lang="en-US" sz="2400" b="1" i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Add</a:t>
            </a:r>
            <a:endParaRPr lang="en-US" sz="2000" b="1" i="1" dirty="0">
              <a:solidFill>
                <a:srgbClr val="FF0000"/>
              </a:solidFill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FC951-9AA8-55AD-7E97-DB2286F21662}"/>
              </a:ext>
            </a:extLst>
          </p:cNvPr>
          <p:cNvSpPr txBox="1"/>
          <p:nvPr/>
        </p:nvSpPr>
        <p:spPr>
          <a:xfrm>
            <a:off x="733558" y="426655"/>
            <a:ext cx="7857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$ </a:t>
            </a:r>
            <a:r>
              <a:rPr lang="en-US" sz="24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Virtualization</a:t>
            </a:r>
            <a:r>
              <a:rPr lang="en-US" sz="2800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 | </a:t>
            </a:r>
            <a:r>
              <a:rPr lang="en-US" sz="2800" b="1" dirty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Installing Guest OS</a:t>
            </a:r>
            <a:endParaRPr lang="en-US" sz="2800" b="1" dirty="0">
              <a:solidFill>
                <a:schemeClr val="bg1"/>
              </a:solidFill>
              <a:latin typeface="+mj-lt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CACD1-E667-6424-6CE6-B7FF1CE28F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94" t="8972" r="17623" b="15634"/>
          <a:stretch/>
        </p:blipFill>
        <p:spPr>
          <a:xfrm>
            <a:off x="280639" y="1690756"/>
            <a:ext cx="5441794" cy="42907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11019-B292-AEC4-CDBE-008D8D66A6DA}"/>
              </a:ext>
            </a:extLst>
          </p:cNvPr>
          <p:cNvSpPr txBox="1"/>
          <p:nvPr/>
        </p:nvSpPr>
        <p:spPr>
          <a:xfrm>
            <a:off x="527271" y="1208930"/>
            <a:ext cx="309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1</a:t>
            </a:r>
            <a:endParaRPr lang="en-US" sz="2000" b="1" dirty="0">
              <a:solidFill>
                <a:srgbClr val="FF0000"/>
              </a:solidFill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2BA8B9-F9E4-8F07-70FF-BF1A94266FB4}"/>
              </a:ext>
            </a:extLst>
          </p:cNvPr>
          <p:cNvSpPr txBox="1"/>
          <p:nvPr/>
        </p:nvSpPr>
        <p:spPr>
          <a:xfrm>
            <a:off x="11421894" y="1167536"/>
            <a:ext cx="389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2</a:t>
            </a:r>
            <a:endParaRPr lang="en-US" sz="2000" b="1" dirty="0">
              <a:solidFill>
                <a:srgbClr val="FF0000"/>
              </a:solidFill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89CFD6-18F4-8664-6F1C-994ABA4F98DA}"/>
              </a:ext>
            </a:extLst>
          </p:cNvPr>
          <p:cNvCxnSpPr>
            <a:cxnSpLocks/>
          </p:cNvCxnSpPr>
          <p:nvPr/>
        </p:nvCxnSpPr>
        <p:spPr>
          <a:xfrm>
            <a:off x="6430091" y="1393066"/>
            <a:ext cx="0" cy="440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D16751E-2B43-D984-5BBA-0D7AAC459C1E}"/>
              </a:ext>
            </a:extLst>
          </p:cNvPr>
          <p:cNvSpPr/>
          <p:nvPr/>
        </p:nvSpPr>
        <p:spPr>
          <a:xfrm>
            <a:off x="6216967" y="2124075"/>
            <a:ext cx="1843087" cy="180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116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510</Words>
  <Application>Microsoft Office PowerPoint</Application>
  <PresentationFormat>Widescreen</PresentationFormat>
  <Paragraphs>112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Red Hat Display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Kwaku</dc:creator>
  <cp:lastModifiedBy>Kwaku</cp:lastModifiedBy>
  <cp:revision>111</cp:revision>
  <dcterms:created xsi:type="dcterms:W3CDTF">2022-10-11T21:09:33Z</dcterms:created>
  <dcterms:modified xsi:type="dcterms:W3CDTF">2022-10-13T11:16:33Z</dcterms:modified>
</cp:coreProperties>
</file>