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Ko+cPmBWJnodeVMNdmvv79EMZ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8bf53a66f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8bf53a66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796fef235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796fef23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4460" lvl="0" marL="228600" rtl="0" algn="l">
              <a:lnSpc>
                <a:spcPct val="90000"/>
              </a:lnSpc>
              <a:spcBef>
                <a:spcPts val="1000"/>
              </a:spcBef>
              <a:spcAft>
                <a:spcPts val="0"/>
              </a:spcAft>
              <a:buClr>
                <a:schemeClr val="lt1"/>
              </a:buClr>
              <a:buSzPts val="400"/>
              <a:buChar char="•"/>
            </a:pPr>
            <a:r>
              <a:t/>
            </a:r>
            <a:endParaRPr sz="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796fef235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796fef23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acb6ed6a3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acb6ed6a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796fef235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796fef23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nmap to scan open ports</a:t>
            </a:r>
            <a:endParaRPr/>
          </a:p>
          <a:p>
            <a:pPr indent="0" lvl="0" marL="0" rtl="0" algn="l">
              <a:spcBef>
                <a:spcPts val="0"/>
              </a:spcBef>
              <a:spcAft>
                <a:spcPts val="0"/>
              </a:spcAft>
              <a:buNone/>
            </a:pPr>
            <a:r>
              <a:rPr lang="en-US"/>
              <a:t>hydra for brute force</a:t>
            </a:r>
            <a:endParaRPr/>
          </a:p>
          <a:p>
            <a:pPr indent="0" lvl="0" marL="0" rtl="0" algn="l">
              <a:spcBef>
                <a:spcPts val="0"/>
              </a:spcBef>
              <a:spcAft>
                <a:spcPts val="0"/>
              </a:spcAft>
              <a:buNone/>
            </a:pPr>
            <a:r>
              <a:rPr lang="en-US"/>
              <a:t>owasp zap and openvas and nikto to scan for vulnerabilities</a:t>
            </a:r>
            <a:endParaRPr/>
          </a:p>
          <a:p>
            <a:pPr indent="0" lvl="0" marL="0" rtl="0" algn="l">
              <a:spcBef>
                <a:spcPts val="0"/>
              </a:spcBef>
              <a:spcAft>
                <a:spcPts val="0"/>
              </a:spcAft>
              <a:buNone/>
            </a:pPr>
            <a:r>
              <a:rPr lang="en-US"/>
              <a:t>sqlmap for injection attack</a:t>
            </a:r>
            <a:endParaRPr/>
          </a:p>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8bf53a6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8bf53a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796fef23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796fef23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796fef235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796fef23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Hydra is a brute-forcing tool that helps penetration testers and ethical hackers crack the passwords of network services. Hydra can perform rapid dictionary attacks against more than 50 protocols. This includes telnet, FTP, HTTP, HTTPS, SMB, databases, and several other services</a:t>
            </a:r>
            <a:endParaRPr>
              <a:solidFill>
                <a:schemeClr val="dk1"/>
              </a:solidFill>
            </a:endParaRPr>
          </a:p>
          <a:p>
            <a:pPr indent="0" lvl="0" marL="0" rtl="0" algn="l">
              <a:spcBef>
                <a:spcPts val="0"/>
              </a:spcBef>
              <a:spcAft>
                <a:spcPts val="0"/>
              </a:spcAft>
              <a:buNone/>
            </a:pPr>
            <a:r>
              <a:rPr lang="en-US">
                <a:solidFill>
                  <a:schemeClr val="dk1"/>
                </a:solidFill>
              </a:rPr>
              <a:t>Cmd ran$ sudo hydra -l user -P /usr/share/wordlists/rockyou.txt 192.168.10.161 ftp</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796fef235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796fef23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796fef23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796fef2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10"/>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0"/>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0"/>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9"/>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19"/>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2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1"/>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1"/>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21"/>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36" name="Google Shape;136;p21"/>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2"/>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4"/>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4"/>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24"/>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4"/>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4"/>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24"/>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4"/>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4"/>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24"/>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5"/>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6"/>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6"/>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6"/>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6"/>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HD-ShadowLong.png" id="33" name="Google Shape;33;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4" name="Google Shape;34;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5" name="Google Shape;35;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1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pic>
        <p:nvPicPr>
          <p:cNvPr descr="HD-ShadowLong.png" id="44" name="Google Shape;44;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5" name="Google Shape;45;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6" name="Google Shape;46;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3"/>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3"/>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1" name="Google Shape;51;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pic>
        <p:nvPicPr>
          <p:cNvPr descr="HD-ShadowLong.png" id="55" name="Google Shape;55;p1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6" name="Google Shape;56;p1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7" name="Google Shape;57;p1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1" name="Google Shape;61;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pic>
        <p:nvPicPr>
          <p:cNvPr descr="HD-ShadowLong.png" id="65" name="Google Shape;65;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6" name="Google Shape;66;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7" name="Google Shape;67;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1" name="Google Shape;71;p15"/>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15"/>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3" name="Google Shape;73;p15"/>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pic>
        <p:nvPicPr>
          <p:cNvPr descr="HD-ShadowLong.png" id="78" name="Google Shape;78;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9" name="Google Shape;79;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0" name="Google Shape;80;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pic>
        <p:nvPicPr>
          <p:cNvPr descr="HD-ShadowShort.png" id="87" name="Google Shape;87;p17"/>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8" name="Google Shape;88;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8"/>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18"/>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9"/>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drive.google.com/file/d/1IluoPcfnr4JNtuhqA9wef5lV4U4OOmVW/view" TargetMode="External"/><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192.168.10.161/cyberwarrior/"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jpg"/><Relationship Id="rId5" Type="http://schemas.openxmlformats.org/officeDocument/2006/relationships/image" Target="../media/image19.jpg"/><Relationship Id="rId6"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Final Capstone</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Joel Taylor, Joseph Larkin , &amp; Maureen Kennedy</a:t>
            </a:r>
            <a:endParaRPr/>
          </a:p>
          <a:p>
            <a:pPr indent="0" lvl="0" marL="0" rtl="0" algn="r">
              <a:lnSpc>
                <a:spcPct val="90000"/>
              </a:lnSpc>
              <a:spcBef>
                <a:spcPts val="1000"/>
              </a:spcBef>
              <a:spcAft>
                <a:spcPts val="0"/>
              </a:spcAft>
              <a:buClr>
                <a:schemeClr val="lt1"/>
              </a:buClr>
              <a:buSzPts val="2000"/>
              <a:buNone/>
            </a:pPr>
            <a:r>
              <a:rPr lang="en-US"/>
              <a:t>Coppertones Cybersecurity Group</a:t>
            </a:r>
            <a:endParaRPr/>
          </a:p>
        </p:txBody>
      </p:sp>
      <p:pic>
        <p:nvPicPr>
          <p:cNvPr id="204" name="Google Shape;204;p1"/>
          <p:cNvPicPr preferRelativeResize="0"/>
          <p:nvPr/>
        </p:nvPicPr>
        <p:blipFill>
          <a:blip r:embed="rId3">
            <a:alphaModFix/>
          </a:blip>
          <a:stretch>
            <a:fillRect/>
          </a:stretch>
        </p:blipFill>
        <p:spPr>
          <a:xfrm>
            <a:off x="9739150" y="2603975"/>
            <a:ext cx="1842826" cy="16436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38bf53a66f_2_13"/>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Video Demonstration</a:t>
            </a:r>
            <a:endParaRPr/>
          </a:p>
        </p:txBody>
      </p:sp>
      <p:pic>
        <p:nvPicPr>
          <p:cNvPr id="278" name="Google Shape;278;g238bf53a66f_2_13"/>
          <p:cNvPicPr preferRelativeResize="0"/>
          <p:nvPr/>
        </p:nvPicPr>
        <p:blipFill>
          <a:blip r:embed="rId3">
            <a:alphaModFix/>
          </a:blip>
          <a:stretch>
            <a:fillRect/>
          </a:stretch>
        </p:blipFill>
        <p:spPr>
          <a:xfrm>
            <a:off x="10596375" y="612325"/>
            <a:ext cx="1595626" cy="1353552"/>
          </a:xfrm>
          <a:prstGeom prst="rect">
            <a:avLst/>
          </a:prstGeom>
          <a:noFill/>
          <a:ln>
            <a:noFill/>
          </a:ln>
        </p:spPr>
      </p:pic>
      <p:pic>
        <p:nvPicPr>
          <p:cNvPr id="279" name="Google Shape;279;g238bf53a66f_2_13" title="2023-04-24 21-12-31.mkv">
            <a:hlinkClick r:id="rId4"/>
          </p:cNvPr>
          <p:cNvPicPr preferRelativeResize="0"/>
          <p:nvPr/>
        </p:nvPicPr>
        <p:blipFill>
          <a:blip r:embed="rId5">
            <a:alphaModFix/>
          </a:blip>
          <a:stretch>
            <a:fillRect/>
          </a:stretch>
        </p:blipFill>
        <p:spPr>
          <a:xfrm>
            <a:off x="3712600" y="2500825"/>
            <a:ext cx="5881150" cy="321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OWASP Top Ten &amp; BBank Top Risks</a:t>
            </a:r>
            <a:endParaRPr/>
          </a:p>
        </p:txBody>
      </p:sp>
      <p:sp>
        <p:nvSpPr>
          <p:cNvPr id="285" name="Google Shape;285;p5"/>
          <p:cNvSpPr txBox="1"/>
          <p:nvPr>
            <p:ph idx="1" type="body"/>
          </p:nvPr>
        </p:nvSpPr>
        <p:spPr>
          <a:xfrm>
            <a:off x="194782" y="2250173"/>
            <a:ext cx="5328300" cy="419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BBank Top Potential Risks:</a:t>
            </a:r>
            <a:endParaRPr/>
          </a:p>
          <a:p>
            <a:pPr indent="0" lvl="0" marL="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Font typeface="Trebuchet MS"/>
              <a:buChar char="-"/>
            </a:pPr>
            <a:r>
              <a:rPr lang="en-US"/>
              <a:t>SQL Injection</a:t>
            </a:r>
            <a:endParaRPr/>
          </a:p>
          <a:p>
            <a:pPr indent="-228600" lvl="0" marL="228600" rtl="0" algn="l">
              <a:lnSpc>
                <a:spcPct val="90000"/>
              </a:lnSpc>
              <a:spcBef>
                <a:spcPts val="1000"/>
              </a:spcBef>
              <a:spcAft>
                <a:spcPts val="0"/>
              </a:spcAft>
              <a:buClr>
                <a:schemeClr val="lt1"/>
              </a:buClr>
              <a:buSzPts val="2400"/>
              <a:buFont typeface="Trebuchet MS"/>
              <a:buChar char="-"/>
            </a:pPr>
            <a:r>
              <a:rPr lang="en-US"/>
              <a:t>SSL/TLS: Certificate Expired</a:t>
            </a:r>
            <a:endParaRPr/>
          </a:p>
          <a:p>
            <a:pPr indent="-190500" lvl="0" marL="228600" rtl="0" algn="l">
              <a:lnSpc>
                <a:spcPct val="90000"/>
              </a:lnSpc>
              <a:spcBef>
                <a:spcPts val="1000"/>
              </a:spcBef>
              <a:spcAft>
                <a:spcPts val="0"/>
              </a:spcAft>
              <a:buSzPts val="1800"/>
              <a:buChar char="-"/>
            </a:pPr>
            <a:r>
              <a:rPr lang="en-US"/>
              <a:t>Phishing &amp; Spear Phishing </a:t>
            </a:r>
            <a:endParaRPr/>
          </a:p>
          <a:p>
            <a:pPr indent="0" lvl="0" marL="228600" rtl="0" algn="l">
              <a:lnSpc>
                <a:spcPct val="90000"/>
              </a:lnSpc>
              <a:spcBef>
                <a:spcPts val="1000"/>
              </a:spcBef>
              <a:spcAft>
                <a:spcPts val="0"/>
              </a:spcAft>
              <a:buNone/>
            </a:pPr>
            <a:r>
              <a:t/>
            </a:r>
            <a:endParaRPr/>
          </a:p>
        </p:txBody>
      </p:sp>
      <p:pic>
        <p:nvPicPr>
          <p:cNvPr id="286" name="Google Shape;286;p5"/>
          <p:cNvPicPr preferRelativeResize="0"/>
          <p:nvPr>
            <p:ph idx="2" type="body"/>
          </p:nvPr>
        </p:nvPicPr>
        <p:blipFill rotWithShape="1">
          <a:blip r:embed="rId3">
            <a:alphaModFix/>
          </a:blip>
          <a:srcRect b="0" l="0" r="0" t="0"/>
          <a:stretch/>
        </p:blipFill>
        <p:spPr>
          <a:xfrm>
            <a:off x="5093748" y="2336873"/>
            <a:ext cx="7047946" cy="3767899"/>
          </a:xfrm>
          <a:prstGeom prst="rect">
            <a:avLst/>
          </a:prstGeom>
          <a:noFill/>
          <a:ln>
            <a:noFill/>
          </a:ln>
        </p:spPr>
      </p:pic>
      <p:pic>
        <p:nvPicPr>
          <p:cNvPr id="287" name="Google Shape;287;p5"/>
          <p:cNvPicPr preferRelativeResize="0"/>
          <p:nvPr/>
        </p:nvPicPr>
        <p:blipFill>
          <a:blip r:embed="rId4">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3796fef235_2_13"/>
          <p:cNvSpPr txBox="1"/>
          <p:nvPr>
            <p:ph type="title"/>
          </p:nvPr>
        </p:nvSpPr>
        <p:spPr>
          <a:xfrm>
            <a:off x="680325" y="337125"/>
            <a:ext cx="9613800" cy="113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Risk &amp; Recommendations</a:t>
            </a:r>
            <a:endParaRPr/>
          </a:p>
        </p:txBody>
      </p:sp>
      <p:sp>
        <p:nvSpPr>
          <p:cNvPr id="293" name="Google Shape;293;g23796fef235_2_13"/>
          <p:cNvSpPr txBox="1"/>
          <p:nvPr>
            <p:ph idx="1" type="body"/>
          </p:nvPr>
        </p:nvSpPr>
        <p:spPr>
          <a:xfrm>
            <a:off x="539400" y="2042000"/>
            <a:ext cx="11202000" cy="4546200"/>
          </a:xfrm>
          <a:prstGeom prst="rect">
            <a:avLst/>
          </a:prstGeom>
        </p:spPr>
        <p:txBody>
          <a:bodyPr anchorCtr="0" anchor="t" bIns="45700" lIns="91425" spcFirstLastPara="1" rIns="91425" wrap="square" tIns="45700">
            <a:normAutofit fontScale="70000" lnSpcReduction="10000"/>
          </a:bodyPr>
          <a:lstStyle/>
          <a:p>
            <a:pPr indent="0" lvl="0" marL="0" rtl="0" algn="l">
              <a:spcBef>
                <a:spcPts val="1000"/>
              </a:spcBef>
              <a:spcAft>
                <a:spcPts val="0"/>
              </a:spcAft>
              <a:buNone/>
            </a:pPr>
            <a:r>
              <a:rPr lang="en-US"/>
              <a:t>SQL Injections</a:t>
            </a:r>
            <a:endParaRPr/>
          </a:p>
          <a:p>
            <a:pPr indent="0" lvl="0" marL="0" rtl="0" algn="l">
              <a:spcBef>
                <a:spcPts val="1000"/>
              </a:spcBef>
              <a:spcAft>
                <a:spcPts val="0"/>
              </a:spcAft>
              <a:buNone/>
            </a:pPr>
            <a:r>
              <a:rPr lang="en-US"/>
              <a:t>Risk High - (CWE:89)</a:t>
            </a:r>
            <a:endParaRPr/>
          </a:p>
          <a:p>
            <a:pPr indent="0" lvl="0" marL="0" rtl="0" algn="l">
              <a:spcBef>
                <a:spcPts val="1000"/>
              </a:spcBef>
              <a:spcAft>
                <a:spcPts val="0"/>
              </a:spcAft>
              <a:buNone/>
            </a:pPr>
            <a:r>
              <a:rPr lang="en-US"/>
              <a:t>The impact of this </a:t>
            </a:r>
            <a:r>
              <a:rPr lang="en-US"/>
              <a:t>vulnerability</a:t>
            </a:r>
            <a:r>
              <a:rPr lang="en-US"/>
              <a:t> is far reaching.  A successful attack may result in the unauthorized viewing of user lists, the deletion of entire tables and the attacker could possible obtain administrative rights to the database.</a:t>
            </a:r>
            <a:endParaRPr/>
          </a:p>
          <a:p>
            <a:pPr indent="0" lvl="0" marL="0" rtl="0" algn="l">
              <a:spcBef>
                <a:spcPts val="1000"/>
              </a:spcBef>
              <a:spcAft>
                <a:spcPts val="0"/>
              </a:spcAft>
              <a:buNone/>
            </a:pPr>
            <a:r>
              <a:rPr lang="en-US"/>
              <a:t>Recommendations:</a:t>
            </a:r>
            <a:endParaRPr/>
          </a:p>
          <a:p>
            <a:pPr indent="-308610" lvl="0" marL="457200" rtl="0" algn="l">
              <a:spcBef>
                <a:spcPts val="1000"/>
              </a:spcBef>
              <a:spcAft>
                <a:spcPts val="0"/>
              </a:spcAft>
              <a:buSzPct val="75000"/>
              <a:buChar char="•"/>
            </a:pPr>
            <a:r>
              <a:rPr lang="en-US"/>
              <a:t>Do not trust client side input, even if there is client side validation in place.  All data on the server side should be type checked.  </a:t>
            </a:r>
            <a:endParaRPr/>
          </a:p>
          <a:p>
            <a:pPr indent="-308610" lvl="0" marL="457200" rtl="0" algn="l">
              <a:spcBef>
                <a:spcPts val="0"/>
              </a:spcBef>
              <a:spcAft>
                <a:spcPts val="0"/>
              </a:spcAft>
              <a:buSzPct val="75000"/>
              <a:buChar char="•"/>
            </a:pPr>
            <a:r>
              <a:rPr lang="en-US"/>
              <a:t>If BBank decides to use JDBC, they should use Prepared Statements or Callable Statement, with parameters passed by ‘?’.  </a:t>
            </a:r>
            <a:endParaRPr/>
          </a:p>
          <a:p>
            <a:pPr indent="-308610" lvl="0" marL="457200" rtl="0" algn="l">
              <a:spcBef>
                <a:spcPts val="0"/>
              </a:spcBef>
              <a:spcAft>
                <a:spcPts val="0"/>
              </a:spcAft>
              <a:buSzPct val="75000"/>
              <a:buChar char="•"/>
            </a:pPr>
            <a:r>
              <a:rPr lang="en-US"/>
              <a:t>If BBank decides to use ASP, they should use ADO Command Objects with strong type checking and parameterized queries.</a:t>
            </a:r>
            <a:endParaRPr/>
          </a:p>
          <a:p>
            <a:pPr indent="-308610" lvl="0" marL="457200" rtl="0" algn="l">
              <a:spcBef>
                <a:spcPts val="0"/>
              </a:spcBef>
              <a:spcAft>
                <a:spcPts val="0"/>
              </a:spcAft>
              <a:buSzPct val="75000"/>
              <a:buChar char="•"/>
            </a:pPr>
            <a:r>
              <a:rPr lang="en-US"/>
              <a:t>Do not link strings into queries in the stored procedure, or use ‘exec’, exec immediate, or equivalent functionality.  </a:t>
            </a:r>
            <a:endParaRPr/>
          </a:p>
          <a:p>
            <a:pPr indent="-308610" lvl="0" marL="457200" rtl="0" algn="l">
              <a:spcBef>
                <a:spcPts val="0"/>
              </a:spcBef>
              <a:spcAft>
                <a:spcPts val="0"/>
              </a:spcAft>
              <a:buSzPct val="75000"/>
              <a:buChar char="•"/>
            </a:pPr>
            <a:r>
              <a:rPr lang="en-US"/>
              <a:t>Do not create dynamic SQL queries using simple string links.  </a:t>
            </a:r>
            <a:endParaRPr/>
          </a:p>
          <a:p>
            <a:pPr indent="-308610" lvl="0" marL="457200" rtl="0" algn="l">
              <a:spcBef>
                <a:spcPts val="0"/>
              </a:spcBef>
              <a:spcAft>
                <a:spcPts val="0"/>
              </a:spcAft>
              <a:buSzPct val="75000"/>
              <a:buChar char="•"/>
            </a:pPr>
            <a:r>
              <a:rPr lang="en-US"/>
              <a:t>Apply an ‘allow list’ of allowed characters or a ‘deny </a:t>
            </a:r>
            <a:r>
              <a:rPr lang="en-US"/>
              <a:t>list</a:t>
            </a:r>
            <a:r>
              <a:rPr lang="en-US"/>
              <a:t>’ of disallowed characters in user input.  </a:t>
            </a:r>
            <a:endParaRPr/>
          </a:p>
          <a:p>
            <a:pPr indent="-308610" lvl="0" marL="457200" rtl="0" algn="l">
              <a:spcBef>
                <a:spcPts val="0"/>
              </a:spcBef>
              <a:spcAft>
                <a:spcPts val="0"/>
              </a:spcAft>
              <a:buSzPct val="75000"/>
              <a:buChar char="•"/>
            </a:pPr>
            <a:r>
              <a:rPr lang="en-US"/>
              <a:t>Apply the principle of least privilege by using the least privileged database user possible.  </a:t>
            </a:r>
            <a:endParaRPr/>
          </a:p>
          <a:p>
            <a:pPr indent="-308610" lvl="0" marL="457200" rtl="0" algn="l">
              <a:spcBef>
                <a:spcPts val="0"/>
              </a:spcBef>
              <a:spcAft>
                <a:spcPts val="0"/>
              </a:spcAft>
              <a:buSzPct val="75000"/>
              <a:buChar char="•"/>
            </a:pPr>
            <a:r>
              <a:rPr lang="en-US"/>
              <a:t>Avoid using the ‘sa’ or ‘db-owner’ database users.  </a:t>
            </a:r>
            <a:endParaRPr/>
          </a:p>
          <a:p>
            <a:pPr indent="-308610" lvl="0" marL="457200" rtl="0" algn="l">
              <a:spcBef>
                <a:spcPts val="0"/>
              </a:spcBef>
              <a:spcAft>
                <a:spcPts val="0"/>
              </a:spcAft>
              <a:buSzPct val="75000"/>
              <a:buChar char="•"/>
            </a:pPr>
            <a:r>
              <a:rPr lang="en-US"/>
              <a:t>These recommendations do not eliminate SQL injection, but minimizes its impact.  Grant the minimum </a:t>
            </a:r>
            <a:r>
              <a:rPr lang="en-US"/>
              <a:t>database</a:t>
            </a:r>
            <a:r>
              <a:rPr lang="en-US"/>
              <a:t> that is needed for the application.</a:t>
            </a:r>
            <a:endParaRPr/>
          </a:p>
        </p:txBody>
      </p:sp>
      <p:pic>
        <p:nvPicPr>
          <p:cNvPr id="294" name="Google Shape;294;g23796fef235_2_13"/>
          <p:cNvPicPr preferRelativeResize="0"/>
          <p:nvPr/>
        </p:nvPicPr>
        <p:blipFill>
          <a:blip r:embed="rId3">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3796fef235_2_19"/>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Risks &amp; Recommendations OWASP Cont.</a:t>
            </a:r>
            <a:endParaRPr/>
          </a:p>
        </p:txBody>
      </p:sp>
      <p:sp>
        <p:nvSpPr>
          <p:cNvPr id="300" name="Google Shape;300;g23796fef235_2_19"/>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SSL/TLS: Certificate Expired</a:t>
            </a:r>
            <a:endParaRPr/>
          </a:p>
          <a:p>
            <a:pPr indent="0" lvl="0" marL="0" rtl="0" algn="l">
              <a:spcBef>
                <a:spcPts val="1000"/>
              </a:spcBef>
              <a:spcAft>
                <a:spcPts val="0"/>
              </a:spcAft>
              <a:buNone/>
            </a:pPr>
            <a:r>
              <a:rPr lang="en-US"/>
              <a:t>Risk: Medium</a:t>
            </a:r>
            <a:endParaRPr/>
          </a:p>
          <a:p>
            <a:pPr indent="0" lvl="0" marL="0" rtl="0" algn="l">
              <a:spcBef>
                <a:spcPts val="1000"/>
              </a:spcBef>
              <a:spcAft>
                <a:spcPts val="0"/>
              </a:spcAft>
              <a:buNone/>
            </a:pPr>
            <a:r>
              <a:rPr lang="en-US"/>
              <a:t>The remote </a:t>
            </a:r>
            <a:r>
              <a:rPr lang="en-US"/>
              <a:t>server's</a:t>
            </a:r>
            <a:r>
              <a:rPr lang="en-US"/>
              <a:t> SSL/TLS certificate has already expired.  This means clients cannot verify your website.  It also means it is not in compliance with the latest security standards, making the encryption vulnerable to attack.</a:t>
            </a:r>
            <a:endParaRPr/>
          </a:p>
          <a:p>
            <a:pPr indent="0" lvl="0" marL="0" rtl="0" algn="l">
              <a:spcBef>
                <a:spcPts val="1000"/>
              </a:spcBef>
              <a:spcAft>
                <a:spcPts val="0"/>
              </a:spcAft>
              <a:buNone/>
            </a:pPr>
            <a:r>
              <a:rPr lang="en-US"/>
              <a:t>Recommendation: </a:t>
            </a:r>
            <a:endParaRPr/>
          </a:p>
          <a:p>
            <a:pPr indent="-342900" lvl="0" marL="457200" rtl="0" algn="l">
              <a:spcBef>
                <a:spcPts val="1000"/>
              </a:spcBef>
              <a:spcAft>
                <a:spcPts val="0"/>
              </a:spcAft>
              <a:buSzPts val="1800"/>
              <a:buChar char="●"/>
            </a:pPr>
            <a:r>
              <a:rPr lang="en-US"/>
              <a:t>Replace the SSL/TLS certificate.</a:t>
            </a:r>
            <a:endParaRPr/>
          </a:p>
          <a:p>
            <a:pPr indent="-342900" lvl="0" marL="457200" rtl="0" algn="l">
              <a:spcBef>
                <a:spcPts val="0"/>
              </a:spcBef>
              <a:spcAft>
                <a:spcPts val="0"/>
              </a:spcAft>
              <a:buSzPts val="1800"/>
              <a:buChar char="●"/>
            </a:pPr>
            <a:r>
              <a:rPr lang="en-US"/>
              <a:t>Review &amp; maintain all certificates.</a:t>
            </a:r>
            <a:endParaRPr/>
          </a:p>
        </p:txBody>
      </p:sp>
      <p:pic>
        <p:nvPicPr>
          <p:cNvPr id="301" name="Google Shape;301;g23796fef235_2_19"/>
          <p:cNvPicPr preferRelativeResize="0"/>
          <p:nvPr/>
        </p:nvPicPr>
        <p:blipFill>
          <a:blip r:embed="rId3">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3acb6ed6a3_3_0"/>
          <p:cNvSpPr txBox="1"/>
          <p:nvPr>
            <p:ph type="title"/>
          </p:nvPr>
        </p:nvSpPr>
        <p:spPr>
          <a:xfrm>
            <a:off x="680321" y="753227"/>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Phishing &amp; Spear Phishing</a:t>
            </a:r>
            <a:endParaRPr/>
          </a:p>
        </p:txBody>
      </p:sp>
      <p:sp>
        <p:nvSpPr>
          <p:cNvPr id="307" name="Google Shape;307;g23acb6ed6a3_3_0"/>
          <p:cNvSpPr txBox="1"/>
          <p:nvPr>
            <p:ph idx="1" type="body"/>
          </p:nvPr>
        </p:nvSpPr>
        <p:spPr>
          <a:xfrm>
            <a:off x="5991125" y="2336875"/>
            <a:ext cx="56442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08" name="Google Shape;308;g23acb6ed6a3_3_0"/>
          <p:cNvSpPr txBox="1"/>
          <p:nvPr>
            <p:ph idx="2" type="body"/>
          </p:nvPr>
        </p:nvSpPr>
        <p:spPr>
          <a:xfrm>
            <a:off x="260425" y="1929125"/>
            <a:ext cx="5565600" cy="4253700"/>
          </a:xfrm>
          <a:prstGeom prst="rect">
            <a:avLst/>
          </a:prstGeom>
        </p:spPr>
        <p:txBody>
          <a:bodyPr anchorCtr="0" anchor="ctr"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lang="en-US" sz="2400"/>
              <a:t>Phishing - fraudulent emails looking to obtain sensitive information </a:t>
            </a:r>
            <a:endParaRPr sz="2400"/>
          </a:p>
          <a:p>
            <a:pPr indent="0" lvl="0" marL="0" rtl="0" algn="l">
              <a:spcBef>
                <a:spcPts val="1000"/>
              </a:spcBef>
              <a:spcAft>
                <a:spcPts val="0"/>
              </a:spcAft>
              <a:buClr>
                <a:schemeClr val="dk1"/>
              </a:buClr>
              <a:buSzPct val="45833"/>
              <a:buFont typeface="Arial"/>
              <a:buNone/>
            </a:pPr>
            <a:r>
              <a:rPr lang="en-US" sz="2400"/>
              <a:t>Spear Phishing - targets specific individuals or groups within an organization.  </a:t>
            </a:r>
            <a:endParaRPr sz="2400"/>
          </a:p>
          <a:p>
            <a:pPr indent="0" lvl="0" marL="0" rtl="0" algn="l">
              <a:spcBef>
                <a:spcPts val="1000"/>
              </a:spcBef>
              <a:spcAft>
                <a:spcPts val="0"/>
              </a:spcAft>
              <a:buClr>
                <a:schemeClr val="dk1"/>
              </a:buClr>
              <a:buSzPct val="45833"/>
              <a:buFont typeface="Arial"/>
              <a:buNone/>
            </a:pPr>
            <a:r>
              <a:t/>
            </a:r>
            <a:endParaRPr sz="2400"/>
          </a:p>
          <a:p>
            <a:pPr indent="0" lvl="0" marL="0" rtl="0" algn="l">
              <a:spcBef>
                <a:spcPts val="1000"/>
              </a:spcBef>
              <a:spcAft>
                <a:spcPts val="0"/>
              </a:spcAft>
              <a:buClr>
                <a:schemeClr val="dk1"/>
              </a:buClr>
              <a:buSzPct val="45833"/>
              <a:buFont typeface="Arial"/>
              <a:buNone/>
            </a:pPr>
            <a:r>
              <a:rPr lang="en-US" sz="2400"/>
              <a:t>Recommendations:</a:t>
            </a:r>
            <a:endParaRPr sz="2400"/>
          </a:p>
          <a:p>
            <a:pPr indent="-369570" lvl="0" marL="457200" rtl="0" algn="l">
              <a:spcBef>
                <a:spcPts val="1000"/>
              </a:spcBef>
              <a:spcAft>
                <a:spcPts val="0"/>
              </a:spcAft>
              <a:buSzPct val="100000"/>
              <a:buChar char="●"/>
            </a:pPr>
            <a:r>
              <a:rPr lang="en-US" sz="2400"/>
              <a:t>Be aware of unusual emails.</a:t>
            </a:r>
            <a:endParaRPr sz="2400"/>
          </a:p>
          <a:p>
            <a:pPr indent="-369570" lvl="0" marL="457200" rtl="0" algn="l">
              <a:spcBef>
                <a:spcPts val="0"/>
              </a:spcBef>
              <a:spcAft>
                <a:spcPts val="0"/>
              </a:spcAft>
              <a:buSzPct val="100000"/>
              <a:buChar char="●"/>
            </a:pPr>
            <a:r>
              <a:rPr lang="en-US" sz="2400"/>
              <a:t>Do not click or open any attachments or links from unknown sources.</a:t>
            </a:r>
            <a:endParaRPr sz="2400"/>
          </a:p>
          <a:p>
            <a:pPr indent="-369570" lvl="0" marL="457200" rtl="0" algn="l">
              <a:spcBef>
                <a:spcPts val="0"/>
              </a:spcBef>
              <a:spcAft>
                <a:spcPts val="0"/>
              </a:spcAft>
              <a:buSzPct val="100000"/>
              <a:buChar char="●"/>
            </a:pPr>
            <a:r>
              <a:rPr lang="en-US" sz="2400"/>
              <a:t>Block email addresses that are malicious.</a:t>
            </a:r>
            <a:endParaRPr sz="2400"/>
          </a:p>
          <a:p>
            <a:pPr indent="-369570" lvl="0" marL="457200" rtl="0" algn="l">
              <a:spcBef>
                <a:spcPts val="0"/>
              </a:spcBef>
              <a:spcAft>
                <a:spcPts val="0"/>
              </a:spcAft>
              <a:buSzPct val="100000"/>
              <a:buChar char="●"/>
            </a:pPr>
            <a:r>
              <a:rPr lang="en-US" sz="2400"/>
              <a:t>Back up data.</a:t>
            </a:r>
            <a:endParaRPr sz="2400"/>
          </a:p>
          <a:p>
            <a:pPr indent="-369570" lvl="0" marL="457200" rtl="0" algn="l">
              <a:spcBef>
                <a:spcPts val="0"/>
              </a:spcBef>
              <a:spcAft>
                <a:spcPts val="0"/>
              </a:spcAft>
              <a:buSzPct val="100000"/>
              <a:buChar char="●"/>
            </a:pPr>
            <a:r>
              <a:rPr lang="en-US" sz="2400"/>
              <a:t>Use Multi-factor authentication (MFA)</a:t>
            </a:r>
            <a:endParaRPr/>
          </a:p>
        </p:txBody>
      </p:sp>
      <p:pic>
        <p:nvPicPr>
          <p:cNvPr id="309" name="Google Shape;309;g23acb6ed6a3_3_0"/>
          <p:cNvPicPr preferRelativeResize="0"/>
          <p:nvPr/>
        </p:nvPicPr>
        <p:blipFill>
          <a:blip r:embed="rId3">
            <a:alphaModFix/>
          </a:blip>
          <a:stretch>
            <a:fillRect/>
          </a:stretch>
        </p:blipFill>
        <p:spPr>
          <a:xfrm>
            <a:off x="5916088" y="2336875"/>
            <a:ext cx="3036276" cy="2545650"/>
          </a:xfrm>
          <a:prstGeom prst="rect">
            <a:avLst/>
          </a:prstGeom>
          <a:noFill/>
          <a:ln>
            <a:noFill/>
          </a:ln>
        </p:spPr>
      </p:pic>
      <p:pic>
        <p:nvPicPr>
          <p:cNvPr id="310" name="Google Shape;310;g23acb6ed6a3_3_0"/>
          <p:cNvPicPr preferRelativeResize="0"/>
          <p:nvPr/>
        </p:nvPicPr>
        <p:blipFill>
          <a:blip r:embed="rId4">
            <a:alphaModFix/>
          </a:blip>
          <a:stretch>
            <a:fillRect/>
          </a:stretch>
        </p:blipFill>
        <p:spPr>
          <a:xfrm>
            <a:off x="9109949" y="3766975"/>
            <a:ext cx="2891925" cy="2545650"/>
          </a:xfrm>
          <a:prstGeom prst="rect">
            <a:avLst/>
          </a:prstGeom>
          <a:noFill/>
          <a:ln>
            <a:noFill/>
          </a:ln>
        </p:spPr>
      </p:pic>
      <p:pic>
        <p:nvPicPr>
          <p:cNvPr id="311" name="Google Shape;311;g23acb6ed6a3_3_0"/>
          <p:cNvPicPr preferRelativeResize="0"/>
          <p:nvPr/>
        </p:nvPicPr>
        <p:blipFill>
          <a:blip r:embed="rId5">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3796fef235_3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 Closing</a:t>
            </a:r>
            <a:endParaRPr/>
          </a:p>
        </p:txBody>
      </p:sp>
      <p:sp>
        <p:nvSpPr>
          <p:cNvPr id="317" name="Google Shape;317;g23796fef235_3_0"/>
          <p:cNvSpPr txBox="1"/>
          <p:nvPr>
            <p:ph idx="1" type="body"/>
          </p:nvPr>
        </p:nvSpPr>
        <p:spPr>
          <a:xfrm>
            <a:off x="680325" y="2336875"/>
            <a:ext cx="8565600" cy="4029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Roboto"/>
                <a:ea typeface="Roboto"/>
                <a:cs typeface="Roboto"/>
                <a:sym typeface="Roboto"/>
              </a:rPr>
              <a:t>BBank must ensure an ongoing plan for monitoring, triaging, and applying updates and configuration changes for the lifetime of the application.  This also means proper and consistent training for all employees.  As well as proper review with clients on how to keep their account information confidential to prevent possible data breaches.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And remember, whether it’s out in the sun or in your network, you can always rely on the Coppertones!</a:t>
            </a:r>
            <a:endParaRPr/>
          </a:p>
        </p:txBody>
      </p:sp>
      <p:pic>
        <p:nvPicPr>
          <p:cNvPr id="318" name="Google Shape;318;g23796fef235_3_0"/>
          <p:cNvPicPr preferRelativeResize="0"/>
          <p:nvPr/>
        </p:nvPicPr>
        <p:blipFill>
          <a:blip r:embed="rId3">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680321" y="748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Goals &amp; Objectives</a:t>
            </a:r>
            <a:endParaRPr/>
          </a:p>
        </p:txBody>
      </p:sp>
      <p:sp>
        <p:nvSpPr>
          <p:cNvPr id="210" name="Google Shape;210;p2"/>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lt1"/>
              </a:buClr>
              <a:buSzPts val="2400"/>
              <a:buNone/>
            </a:pPr>
            <a:r>
              <a:rPr lang="en-US"/>
              <a:t>Our goal is to perform a grey box vulnerability scan of BBank customer portal using IP: </a:t>
            </a:r>
            <a:r>
              <a:rPr lang="en-US" u="sng">
                <a:solidFill>
                  <a:schemeClr val="hlink"/>
                </a:solidFill>
                <a:hlinkClick r:id="rId3"/>
              </a:rPr>
              <a:t>http://192.168.10.161/cyberwarrior/</a:t>
            </a:r>
            <a:r>
              <a:rPr lang="en-US"/>
              <a:t>.</a:t>
            </a:r>
            <a:endParaRPr/>
          </a:p>
          <a:p>
            <a:pPr indent="457200" lvl="0" marL="0" rtl="0" algn="l">
              <a:lnSpc>
                <a:spcPct val="90000"/>
              </a:lnSpc>
              <a:spcBef>
                <a:spcPts val="0"/>
              </a:spcBef>
              <a:spcAft>
                <a:spcPts val="0"/>
              </a:spcAft>
              <a:buClr>
                <a:schemeClr val="lt1"/>
              </a:buClr>
              <a:buSzPts val="2400"/>
              <a:buNone/>
            </a:pPr>
            <a:r>
              <a:t/>
            </a:r>
            <a:endParaRPr/>
          </a:p>
          <a:p>
            <a:pPr indent="457200" lvl="0" marL="0" rtl="0" algn="l">
              <a:lnSpc>
                <a:spcPct val="90000"/>
              </a:lnSpc>
              <a:spcBef>
                <a:spcPts val="0"/>
              </a:spcBef>
              <a:spcAft>
                <a:spcPts val="0"/>
              </a:spcAft>
              <a:buClr>
                <a:schemeClr val="lt1"/>
              </a:buClr>
              <a:buSzPts val="2400"/>
              <a:buNone/>
            </a:pPr>
            <a:r>
              <a:rPr lang="en-US"/>
              <a:t>We will then use this information to potentially gain access to the system to exploit various vulnerabilities that we come across.</a:t>
            </a:r>
            <a:endParaRPr/>
          </a:p>
          <a:p>
            <a:pPr indent="457200" lvl="0" marL="0" rtl="0" algn="l">
              <a:lnSpc>
                <a:spcPct val="90000"/>
              </a:lnSpc>
              <a:spcBef>
                <a:spcPts val="0"/>
              </a:spcBef>
              <a:spcAft>
                <a:spcPts val="0"/>
              </a:spcAft>
              <a:buClr>
                <a:schemeClr val="lt1"/>
              </a:buClr>
              <a:buSzPts val="2400"/>
              <a:buNone/>
            </a:pPr>
            <a:r>
              <a:t/>
            </a:r>
            <a:endParaRPr/>
          </a:p>
          <a:p>
            <a:pPr indent="457200" lvl="0" marL="0" rtl="0" algn="l">
              <a:lnSpc>
                <a:spcPct val="90000"/>
              </a:lnSpc>
              <a:spcBef>
                <a:spcPts val="0"/>
              </a:spcBef>
              <a:spcAft>
                <a:spcPts val="0"/>
              </a:spcAft>
              <a:buClr>
                <a:schemeClr val="lt1"/>
              </a:buClr>
              <a:buSzPts val="2400"/>
              <a:buNone/>
            </a:pPr>
            <a:r>
              <a:rPr lang="en-US"/>
              <a:t>Afterwards provide our findings and recommendations to strengthen and remediate any potential security flaws. </a:t>
            </a:r>
            <a:endParaRPr/>
          </a:p>
        </p:txBody>
      </p:sp>
      <p:pic>
        <p:nvPicPr>
          <p:cNvPr id="211" name="Google Shape;211;p2"/>
          <p:cNvPicPr preferRelativeResize="0"/>
          <p:nvPr/>
        </p:nvPicPr>
        <p:blipFill>
          <a:blip r:embed="rId4">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title"/>
          </p:nvPr>
        </p:nvSpPr>
        <p:spPr>
          <a:xfrm>
            <a:off x="644221" y="748627"/>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Executive Summary</a:t>
            </a:r>
            <a:endParaRPr/>
          </a:p>
        </p:txBody>
      </p:sp>
      <p:sp>
        <p:nvSpPr>
          <p:cNvPr id="217" name="Google Shape;217;p6"/>
          <p:cNvSpPr txBox="1"/>
          <p:nvPr>
            <p:ph idx="2" type="body"/>
          </p:nvPr>
        </p:nvSpPr>
        <p:spPr>
          <a:xfrm>
            <a:off x="452700" y="2285250"/>
            <a:ext cx="5538300" cy="3908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800">
                <a:latin typeface="Arial"/>
                <a:ea typeface="Arial"/>
                <a:cs typeface="Arial"/>
                <a:sym typeface="Arial"/>
              </a:rPr>
              <a:t>I</a:t>
            </a:r>
            <a:r>
              <a:rPr b="1" lang="en-US" sz="1800">
                <a:latin typeface="Arial"/>
                <a:ea typeface="Arial"/>
                <a:cs typeface="Arial"/>
                <a:sym typeface="Arial"/>
              </a:rPr>
              <a:t>n Scope</a:t>
            </a:r>
            <a:endParaRPr b="1"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BBank Web Application</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800">
                <a:latin typeface="Arial"/>
                <a:ea typeface="Arial"/>
                <a:cs typeface="Arial"/>
                <a:sym typeface="Arial"/>
              </a:rPr>
              <a:t>Tools</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Nmap</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Hydra</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OWASP ZAP</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SQL MAP</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OpenVAS Greenbone</a:t>
            </a:r>
            <a:endParaRPr sz="1800">
              <a:latin typeface="Arial"/>
              <a:ea typeface="Arial"/>
              <a:cs typeface="Arial"/>
              <a:sym typeface="Arial"/>
            </a:endParaRPr>
          </a:p>
          <a:p>
            <a:pPr indent="-342900" lvl="0" marL="457200" rtl="0" algn="l">
              <a:spcBef>
                <a:spcPts val="0"/>
              </a:spcBef>
              <a:spcAft>
                <a:spcPts val="0"/>
              </a:spcAft>
              <a:buSzPts val="1800"/>
              <a:buChar char="●"/>
            </a:pPr>
            <a:r>
              <a:rPr lang="en-US" sz="1800">
                <a:latin typeface="Arial"/>
                <a:ea typeface="Arial"/>
                <a:cs typeface="Arial"/>
                <a:sym typeface="Arial"/>
              </a:rPr>
              <a:t>Nikto</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2400"/>
          </a:p>
          <a:p>
            <a:pPr indent="0" lvl="0" marL="0" rtl="0" algn="l">
              <a:lnSpc>
                <a:spcPct val="90000"/>
              </a:lnSpc>
              <a:spcBef>
                <a:spcPts val="0"/>
              </a:spcBef>
              <a:spcAft>
                <a:spcPts val="0"/>
              </a:spcAft>
              <a:buClr>
                <a:schemeClr val="lt1"/>
              </a:buClr>
              <a:buSzPts val="1600"/>
              <a:buNone/>
            </a:pPr>
            <a:r>
              <a:t/>
            </a:r>
            <a:endParaRPr/>
          </a:p>
        </p:txBody>
      </p:sp>
      <p:pic>
        <p:nvPicPr>
          <p:cNvPr id="218" name="Google Shape;218;p6"/>
          <p:cNvPicPr preferRelativeResize="0"/>
          <p:nvPr>
            <p:ph idx="1" type="body"/>
          </p:nvPr>
        </p:nvPicPr>
        <p:blipFill rotWithShape="1">
          <a:blip r:embed="rId3">
            <a:alphaModFix/>
          </a:blip>
          <a:srcRect b="0" l="0" r="0" t="0"/>
          <a:stretch/>
        </p:blipFill>
        <p:spPr>
          <a:xfrm>
            <a:off x="6145225" y="2285250"/>
            <a:ext cx="5384400" cy="3702600"/>
          </a:xfrm>
          <a:prstGeom prst="rect">
            <a:avLst/>
          </a:prstGeom>
          <a:noFill/>
          <a:ln>
            <a:noFill/>
          </a:ln>
        </p:spPr>
      </p:pic>
      <p:pic>
        <p:nvPicPr>
          <p:cNvPr id="219" name="Google Shape;219;p6"/>
          <p:cNvPicPr preferRelativeResize="0"/>
          <p:nvPr/>
        </p:nvPicPr>
        <p:blipFill>
          <a:blip r:embed="rId4">
            <a:alphaModFix/>
          </a:blip>
          <a:stretch>
            <a:fillRect/>
          </a:stretch>
        </p:blipFill>
        <p:spPr>
          <a:xfrm>
            <a:off x="10596375" y="612325"/>
            <a:ext cx="1595626" cy="13535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8bf53a66f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OWASP ZAP</a:t>
            </a:r>
            <a:endParaRPr/>
          </a:p>
        </p:txBody>
      </p:sp>
      <p:sp>
        <p:nvSpPr>
          <p:cNvPr id="225" name="Google Shape;225;g238bf53a66f_0_0"/>
          <p:cNvSpPr txBox="1"/>
          <p:nvPr>
            <p:ph idx="1" type="body"/>
          </p:nvPr>
        </p:nvSpPr>
        <p:spPr>
          <a:xfrm>
            <a:off x="680325" y="2336875"/>
            <a:ext cx="4809300" cy="4244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OWASP ZAP is used to scan websites for potential </a:t>
            </a:r>
            <a:r>
              <a:rPr lang="en-US"/>
              <a:t>vulnerabilities</a:t>
            </a:r>
            <a:r>
              <a:rPr lang="en-US"/>
              <a:t>. Our initial </a:t>
            </a:r>
            <a:r>
              <a:rPr lang="en-US"/>
              <a:t>reconnaissance</a:t>
            </a:r>
            <a:r>
              <a:rPr lang="en-US"/>
              <a:t> started with a ZAP scan of the BBank web application. We were quickly able to determine there was a potential SQL </a:t>
            </a:r>
            <a:r>
              <a:rPr lang="en-US"/>
              <a:t>injection</a:t>
            </a:r>
            <a:r>
              <a:rPr lang="en-US"/>
              <a:t> vulnerability. </a:t>
            </a:r>
            <a:r>
              <a:rPr lang="en-US"/>
              <a:t>Afterwards</a:t>
            </a:r>
            <a:r>
              <a:rPr lang="en-US"/>
              <a:t> we decided to begin our pen test with an injection attack using SQLMap.</a:t>
            </a:r>
            <a:endParaRPr/>
          </a:p>
        </p:txBody>
      </p:sp>
      <p:pic>
        <p:nvPicPr>
          <p:cNvPr id="226" name="Google Shape;226;g238bf53a66f_0_0"/>
          <p:cNvPicPr preferRelativeResize="0"/>
          <p:nvPr/>
        </p:nvPicPr>
        <p:blipFill>
          <a:blip r:embed="rId3">
            <a:alphaModFix/>
          </a:blip>
          <a:stretch>
            <a:fillRect/>
          </a:stretch>
        </p:blipFill>
        <p:spPr>
          <a:xfrm>
            <a:off x="10596375" y="616900"/>
            <a:ext cx="1595626" cy="1353552"/>
          </a:xfrm>
          <a:prstGeom prst="rect">
            <a:avLst/>
          </a:prstGeom>
          <a:noFill/>
          <a:ln>
            <a:noFill/>
          </a:ln>
        </p:spPr>
      </p:pic>
      <p:pic>
        <p:nvPicPr>
          <p:cNvPr id="227" name="Google Shape;227;g238bf53a66f_0_0"/>
          <p:cNvPicPr preferRelativeResize="0"/>
          <p:nvPr/>
        </p:nvPicPr>
        <p:blipFill>
          <a:blip r:embed="rId4">
            <a:alphaModFix/>
          </a:blip>
          <a:stretch>
            <a:fillRect/>
          </a:stretch>
        </p:blipFill>
        <p:spPr>
          <a:xfrm>
            <a:off x="5489625" y="2525687"/>
            <a:ext cx="6702376" cy="32217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
          <p:cNvSpPr txBox="1"/>
          <p:nvPr>
            <p:ph idx="1" type="body"/>
          </p:nvPr>
        </p:nvSpPr>
        <p:spPr>
          <a:xfrm>
            <a:off x="680323" y="2336875"/>
            <a:ext cx="46137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Arial"/>
                <a:ea typeface="Arial"/>
                <a:cs typeface="Arial"/>
                <a:sym typeface="Arial"/>
              </a:rPr>
              <a:t>SQLMap is a tool used for SQL injection attacks and </a:t>
            </a:r>
            <a:r>
              <a:rPr lang="en-US" sz="1800">
                <a:latin typeface="Arial"/>
                <a:ea typeface="Arial"/>
                <a:cs typeface="Arial"/>
                <a:sym typeface="Arial"/>
              </a:rPr>
              <a:t>reconnaissance. </a:t>
            </a:r>
            <a:r>
              <a:rPr lang="en-US" sz="1800">
                <a:latin typeface="Arial"/>
                <a:ea typeface="Arial"/>
                <a:cs typeface="Arial"/>
                <a:sym typeface="Arial"/>
              </a:rPr>
              <a:t>After discovering a possible SQL vulnerability, we ran an SQL Injection attack using SQLMap. The command in the image to the right was initially used to scout and potentially uncover sensitive data, however it was </a:t>
            </a:r>
            <a:r>
              <a:rPr lang="en-US" sz="1800">
                <a:latin typeface="Arial"/>
                <a:ea typeface="Arial"/>
                <a:cs typeface="Arial"/>
                <a:sym typeface="Arial"/>
              </a:rPr>
              <a:t>successful</a:t>
            </a:r>
            <a:r>
              <a:rPr lang="en-US" sz="1800">
                <a:latin typeface="Arial"/>
                <a:ea typeface="Arial"/>
                <a:cs typeface="Arial"/>
                <a:sym typeface="Arial"/>
              </a:rPr>
              <a:t> in disabling databases on the BBank web application. After the databases came back online, We were able to browse them freely in conjunction with other tools that will be outlined shortly.</a:t>
            </a:r>
            <a:br>
              <a:rPr lang="en-US"/>
            </a:br>
            <a:endParaRPr/>
          </a:p>
        </p:txBody>
      </p:sp>
      <p:pic>
        <p:nvPicPr>
          <p:cNvPr id="233" name="Google Shape;233;p4"/>
          <p:cNvPicPr preferRelativeResize="0"/>
          <p:nvPr/>
        </p:nvPicPr>
        <p:blipFill>
          <a:blip r:embed="rId3">
            <a:alphaModFix/>
          </a:blip>
          <a:stretch>
            <a:fillRect/>
          </a:stretch>
        </p:blipFill>
        <p:spPr>
          <a:xfrm>
            <a:off x="10596375" y="612325"/>
            <a:ext cx="1595626" cy="1353552"/>
          </a:xfrm>
          <a:prstGeom prst="rect">
            <a:avLst/>
          </a:prstGeom>
          <a:noFill/>
          <a:ln>
            <a:noFill/>
          </a:ln>
        </p:spPr>
      </p:pic>
      <p:pic>
        <p:nvPicPr>
          <p:cNvPr id="234" name="Google Shape;234;p4"/>
          <p:cNvPicPr preferRelativeResize="0"/>
          <p:nvPr/>
        </p:nvPicPr>
        <p:blipFill>
          <a:blip r:embed="rId4">
            <a:alphaModFix/>
          </a:blip>
          <a:stretch>
            <a:fillRect/>
          </a:stretch>
        </p:blipFill>
        <p:spPr>
          <a:xfrm>
            <a:off x="5388323" y="1965865"/>
            <a:ext cx="6593178" cy="2324916"/>
          </a:xfrm>
          <a:prstGeom prst="rect">
            <a:avLst/>
          </a:prstGeom>
          <a:noFill/>
          <a:ln>
            <a:noFill/>
          </a:ln>
        </p:spPr>
      </p:pic>
      <p:pic>
        <p:nvPicPr>
          <p:cNvPr id="235" name="Google Shape;235;p4"/>
          <p:cNvPicPr preferRelativeResize="0"/>
          <p:nvPr/>
        </p:nvPicPr>
        <p:blipFill>
          <a:blip r:embed="rId5">
            <a:alphaModFix/>
          </a:blip>
          <a:stretch>
            <a:fillRect/>
          </a:stretch>
        </p:blipFill>
        <p:spPr>
          <a:xfrm>
            <a:off x="90250" y="748650"/>
            <a:ext cx="2436328" cy="1080900"/>
          </a:xfrm>
          <a:prstGeom prst="rect">
            <a:avLst/>
          </a:prstGeom>
          <a:noFill/>
          <a:ln>
            <a:noFill/>
          </a:ln>
        </p:spPr>
      </p:pic>
      <p:pic>
        <p:nvPicPr>
          <p:cNvPr id="236" name="Google Shape;236;p4"/>
          <p:cNvPicPr preferRelativeResize="0"/>
          <p:nvPr/>
        </p:nvPicPr>
        <p:blipFill>
          <a:blip r:embed="rId6">
            <a:alphaModFix/>
          </a:blip>
          <a:stretch>
            <a:fillRect/>
          </a:stretch>
        </p:blipFill>
        <p:spPr>
          <a:xfrm>
            <a:off x="5388323" y="4443180"/>
            <a:ext cx="2164707" cy="22624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3796fef235_1_1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Nmap</a:t>
            </a:r>
            <a:endParaRPr/>
          </a:p>
        </p:txBody>
      </p:sp>
      <p:sp>
        <p:nvSpPr>
          <p:cNvPr id="242" name="Google Shape;242;g23796fef235_1_10"/>
          <p:cNvSpPr txBox="1"/>
          <p:nvPr>
            <p:ph idx="1" type="body"/>
          </p:nvPr>
        </p:nvSpPr>
        <p:spPr>
          <a:xfrm>
            <a:off x="680323" y="2336875"/>
            <a:ext cx="4592100" cy="35994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SzPts val="1400"/>
              <a:buFont typeface="Arial"/>
              <a:buChar char="•"/>
            </a:pPr>
            <a:r>
              <a:rPr lang="en-US" sz="1400">
                <a:latin typeface="Arial"/>
                <a:ea typeface="Arial"/>
                <a:cs typeface="Arial"/>
                <a:sym typeface="Arial"/>
              </a:rPr>
              <a:t>Nmap, short for Network Mapper, is a free and open source tool used for vulnerability checking, port scanning and, of course, network mapping. Despite being created back in 1997, Nmap remains the gold standard against which all other similar tools, either commercial or open source, are judged.</a:t>
            </a:r>
            <a:endParaRPr sz="1400">
              <a:latin typeface="Arial"/>
              <a:ea typeface="Arial"/>
              <a:cs typeface="Arial"/>
              <a:sym typeface="Arial"/>
            </a:endParaRPr>
          </a:p>
          <a:p>
            <a:pPr indent="-342900" lvl="0" marL="457200" rtl="0" algn="l">
              <a:spcBef>
                <a:spcPts val="0"/>
              </a:spcBef>
              <a:spcAft>
                <a:spcPts val="0"/>
              </a:spcAft>
              <a:buSzPts val="1800"/>
              <a:buFont typeface="Arial"/>
              <a:buChar char="•"/>
            </a:pPr>
            <a:r>
              <a:rPr lang="en-US" sz="1400">
                <a:latin typeface="Arial"/>
                <a:ea typeface="Arial"/>
                <a:cs typeface="Arial"/>
                <a:sym typeface="Arial"/>
              </a:rPr>
              <a:t>We used Nmap -sV (-sV is an OS scan which sends TCP and UDP packets to a particular port before analyzing its response). As you can see from the results we were able to show a number of open and </a:t>
            </a:r>
            <a:r>
              <a:rPr lang="en-US" sz="1400">
                <a:latin typeface="Arial"/>
                <a:ea typeface="Arial"/>
                <a:cs typeface="Arial"/>
                <a:sym typeface="Arial"/>
              </a:rPr>
              <a:t>vulnerable</a:t>
            </a:r>
            <a:r>
              <a:rPr lang="en-US" sz="1400">
                <a:latin typeface="Arial"/>
                <a:ea typeface="Arial"/>
                <a:cs typeface="Arial"/>
                <a:sym typeface="Arial"/>
              </a:rPr>
              <a:t> ports along with the OS version. Having this knowledge gives us great insight on </a:t>
            </a:r>
            <a:r>
              <a:rPr lang="en-US" sz="1400">
                <a:latin typeface="Arial"/>
                <a:ea typeface="Arial"/>
                <a:cs typeface="Arial"/>
                <a:sym typeface="Arial"/>
              </a:rPr>
              <a:t>potential</a:t>
            </a:r>
            <a:r>
              <a:rPr lang="en-US" sz="1400">
                <a:latin typeface="Arial"/>
                <a:ea typeface="Arial"/>
                <a:cs typeface="Arial"/>
                <a:sym typeface="Arial"/>
              </a:rPr>
              <a:t> attack vectors.</a:t>
            </a:r>
            <a:r>
              <a:rPr lang="en-US" sz="1600">
                <a:latin typeface="Arial"/>
                <a:ea typeface="Arial"/>
                <a:cs typeface="Arial"/>
                <a:sym typeface="Arial"/>
              </a:rPr>
              <a:t> </a:t>
            </a:r>
            <a:r>
              <a:rPr lang="en-US" sz="1100">
                <a:latin typeface="Arial"/>
                <a:ea typeface="Arial"/>
                <a:cs typeface="Arial"/>
                <a:sym typeface="Arial"/>
              </a:rPr>
              <a:t> </a:t>
            </a:r>
            <a:endParaRPr sz="1100">
              <a:latin typeface="Arial"/>
              <a:ea typeface="Arial"/>
              <a:cs typeface="Arial"/>
              <a:sym typeface="Arial"/>
            </a:endParaRPr>
          </a:p>
        </p:txBody>
      </p:sp>
      <p:pic>
        <p:nvPicPr>
          <p:cNvPr id="243" name="Google Shape;243;g23796fef235_1_10"/>
          <p:cNvPicPr preferRelativeResize="0"/>
          <p:nvPr/>
        </p:nvPicPr>
        <p:blipFill>
          <a:blip r:embed="rId3">
            <a:alphaModFix/>
          </a:blip>
          <a:stretch>
            <a:fillRect/>
          </a:stretch>
        </p:blipFill>
        <p:spPr>
          <a:xfrm>
            <a:off x="10596375" y="612325"/>
            <a:ext cx="1595626" cy="1353552"/>
          </a:xfrm>
          <a:prstGeom prst="rect">
            <a:avLst/>
          </a:prstGeom>
          <a:noFill/>
          <a:ln>
            <a:noFill/>
          </a:ln>
        </p:spPr>
      </p:pic>
      <p:pic>
        <p:nvPicPr>
          <p:cNvPr id="244" name="Google Shape;244;g23796fef235_1_10"/>
          <p:cNvPicPr preferRelativeResize="0"/>
          <p:nvPr/>
        </p:nvPicPr>
        <p:blipFill>
          <a:blip r:embed="rId4">
            <a:alphaModFix/>
          </a:blip>
          <a:stretch>
            <a:fillRect/>
          </a:stretch>
        </p:blipFill>
        <p:spPr>
          <a:xfrm>
            <a:off x="5373250" y="2336875"/>
            <a:ext cx="5874126" cy="339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3796fef235_1_20"/>
          <p:cNvSpPr txBox="1"/>
          <p:nvPr>
            <p:ph type="title"/>
          </p:nvPr>
        </p:nvSpPr>
        <p:spPr>
          <a:xfrm>
            <a:off x="680322" y="753225"/>
            <a:ext cx="21171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Hydra</a:t>
            </a:r>
            <a:endParaRPr/>
          </a:p>
        </p:txBody>
      </p:sp>
      <p:sp>
        <p:nvSpPr>
          <p:cNvPr id="250" name="Google Shape;250;g23796fef235_1_20"/>
          <p:cNvSpPr txBox="1"/>
          <p:nvPr>
            <p:ph idx="1" type="body"/>
          </p:nvPr>
        </p:nvSpPr>
        <p:spPr>
          <a:xfrm>
            <a:off x="337125" y="2394650"/>
            <a:ext cx="4607400" cy="35994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Char char="•"/>
            </a:pPr>
            <a:r>
              <a:rPr lang="en-US" sz="1500"/>
              <a:t>We used hydra </a:t>
            </a:r>
            <a:r>
              <a:rPr lang="en-US" sz="1500"/>
              <a:t>with great success for brute forcing FTP and SSH access. </a:t>
            </a:r>
            <a:endParaRPr sz="1500"/>
          </a:p>
          <a:p>
            <a:pPr indent="-323850" lvl="0" marL="457200" rtl="0" algn="l">
              <a:spcBef>
                <a:spcPts val="0"/>
              </a:spcBef>
              <a:spcAft>
                <a:spcPts val="0"/>
              </a:spcAft>
              <a:buSzPts val="1500"/>
              <a:buChar char="•"/>
            </a:pPr>
            <a:r>
              <a:rPr lang="en-US" sz="1500"/>
              <a:t>Default/Common usernames and passwords</a:t>
            </a:r>
            <a:endParaRPr sz="1500"/>
          </a:p>
          <a:p>
            <a:pPr indent="-355600" lvl="0" marL="457200" rtl="0" algn="l">
              <a:spcBef>
                <a:spcPts val="0"/>
              </a:spcBef>
              <a:spcAft>
                <a:spcPts val="0"/>
              </a:spcAft>
              <a:buSzPts val="2000"/>
              <a:buChar char="•"/>
            </a:pPr>
            <a:r>
              <a:rPr lang="en-US" sz="1500"/>
              <a:t>You're</a:t>
            </a:r>
            <a:r>
              <a:rPr lang="en-US" sz="1500"/>
              <a:t> only as good as your username and password lists. But, Id say patience is the ultimate test.</a:t>
            </a:r>
            <a:r>
              <a:rPr lang="en-US" sz="2000"/>
              <a:t> </a:t>
            </a:r>
            <a:endParaRPr sz="2000"/>
          </a:p>
        </p:txBody>
      </p:sp>
      <p:pic>
        <p:nvPicPr>
          <p:cNvPr id="251" name="Google Shape;251;g23796fef235_1_20"/>
          <p:cNvPicPr preferRelativeResize="0"/>
          <p:nvPr/>
        </p:nvPicPr>
        <p:blipFill>
          <a:blip r:embed="rId3">
            <a:alphaModFix/>
          </a:blip>
          <a:stretch>
            <a:fillRect/>
          </a:stretch>
        </p:blipFill>
        <p:spPr>
          <a:xfrm>
            <a:off x="10596375" y="616900"/>
            <a:ext cx="1595626" cy="1353552"/>
          </a:xfrm>
          <a:prstGeom prst="rect">
            <a:avLst/>
          </a:prstGeom>
          <a:noFill/>
          <a:ln>
            <a:noFill/>
          </a:ln>
        </p:spPr>
      </p:pic>
      <p:pic>
        <p:nvPicPr>
          <p:cNvPr id="252" name="Google Shape;252;g23796fef235_1_20"/>
          <p:cNvPicPr preferRelativeResize="0"/>
          <p:nvPr/>
        </p:nvPicPr>
        <p:blipFill>
          <a:blip r:embed="rId4">
            <a:alphaModFix/>
          </a:blip>
          <a:stretch>
            <a:fillRect/>
          </a:stretch>
        </p:blipFill>
        <p:spPr>
          <a:xfrm>
            <a:off x="2273074" y="616900"/>
            <a:ext cx="1373457" cy="1353550"/>
          </a:xfrm>
          <a:prstGeom prst="rect">
            <a:avLst/>
          </a:prstGeom>
          <a:noFill/>
          <a:ln>
            <a:noFill/>
          </a:ln>
        </p:spPr>
      </p:pic>
      <p:pic>
        <p:nvPicPr>
          <p:cNvPr id="253" name="Google Shape;253;g23796fef235_1_20"/>
          <p:cNvPicPr preferRelativeResize="0"/>
          <p:nvPr/>
        </p:nvPicPr>
        <p:blipFill>
          <a:blip r:embed="rId5">
            <a:alphaModFix/>
          </a:blip>
          <a:stretch>
            <a:fillRect/>
          </a:stretch>
        </p:blipFill>
        <p:spPr>
          <a:xfrm>
            <a:off x="5775150" y="2320375"/>
            <a:ext cx="6103149" cy="4402275"/>
          </a:xfrm>
          <a:prstGeom prst="rect">
            <a:avLst/>
          </a:prstGeom>
          <a:noFill/>
          <a:ln>
            <a:noFill/>
          </a:ln>
        </p:spPr>
      </p:pic>
      <p:pic>
        <p:nvPicPr>
          <p:cNvPr id="254" name="Google Shape;254;g23796fef235_1_20"/>
          <p:cNvPicPr preferRelativeResize="0"/>
          <p:nvPr/>
        </p:nvPicPr>
        <p:blipFill>
          <a:blip r:embed="rId6">
            <a:alphaModFix/>
          </a:blip>
          <a:stretch>
            <a:fillRect/>
          </a:stretch>
        </p:blipFill>
        <p:spPr>
          <a:xfrm>
            <a:off x="133775" y="3976875"/>
            <a:ext cx="5577724" cy="274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3796fef235_4_3"/>
          <p:cNvSpPr txBox="1"/>
          <p:nvPr>
            <p:ph type="title"/>
          </p:nvPr>
        </p:nvSpPr>
        <p:spPr>
          <a:xfrm>
            <a:off x="680321" y="5124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Accessing</a:t>
            </a:r>
            <a:r>
              <a:rPr lang="en-US"/>
              <a:t> the DB</a:t>
            </a:r>
            <a:endParaRPr/>
          </a:p>
        </p:txBody>
      </p:sp>
      <p:sp>
        <p:nvSpPr>
          <p:cNvPr id="260" name="Google Shape;260;g23796fef235_4_3"/>
          <p:cNvSpPr txBox="1"/>
          <p:nvPr>
            <p:ph idx="1" type="body"/>
          </p:nvPr>
        </p:nvSpPr>
        <p:spPr>
          <a:xfrm>
            <a:off x="680325" y="2016600"/>
            <a:ext cx="5320500" cy="140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600"/>
              <a:t>Having root SSH access we were able to access the database using mysql on our local machine. We were able to browse the different tables and </a:t>
            </a:r>
            <a:r>
              <a:rPr lang="en-US" sz="1600"/>
              <a:t>extract</a:t>
            </a:r>
            <a:r>
              <a:rPr lang="en-US" sz="1600"/>
              <a:t> key information to gain entry into BBank user portal with the admin account. </a:t>
            </a:r>
            <a:endParaRPr sz="1600"/>
          </a:p>
        </p:txBody>
      </p:sp>
      <p:pic>
        <p:nvPicPr>
          <p:cNvPr id="261" name="Google Shape;261;g23796fef235_4_3"/>
          <p:cNvPicPr preferRelativeResize="0"/>
          <p:nvPr/>
        </p:nvPicPr>
        <p:blipFill>
          <a:blip r:embed="rId3">
            <a:alphaModFix/>
          </a:blip>
          <a:stretch>
            <a:fillRect/>
          </a:stretch>
        </p:blipFill>
        <p:spPr>
          <a:xfrm>
            <a:off x="10596375" y="616900"/>
            <a:ext cx="1595626" cy="1353552"/>
          </a:xfrm>
          <a:prstGeom prst="rect">
            <a:avLst/>
          </a:prstGeom>
          <a:noFill/>
          <a:ln>
            <a:noFill/>
          </a:ln>
        </p:spPr>
      </p:pic>
      <p:pic>
        <p:nvPicPr>
          <p:cNvPr id="262" name="Google Shape;262;g23796fef235_4_3"/>
          <p:cNvPicPr preferRelativeResize="0"/>
          <p:nvPr/>
        </p:nvPicPr>
        <p:blipFill>
          <a:blip r:embed="rId4">
            <a:alphaModFix/>
          </a:blip>
          <a:stretch>
            <a:fillRect/>
          </a:stretch>
        </p:blipFill>
        <p:spPr>
          <a:xfrm>
            <a:off x="202725" y="3349575"/>
            <a:ext cx="5528325" cy="3037849"/>
          </a:xfrm>
          <a:prstGeom prst="rect">
            <a:avLst/>
          </a:prstGeom>
          <a:noFill/>
          <a:ln>
            <a:noFill/>
          </a:ln>
        </p:spPr>
      </p:pic>
      <p:pic>
        <p:nvPicPr>
          <p:cNvPr id="263" name="Google Shape;263;g23796fef235_4_3"/>
          <p:cNvPicPr preferRelativeResize="0"/>
          <p:nvPr/>
        </p:nvPicPr>
        <p:blipFill>
          <a:blip r:embed="rId5">
            <a:alphaModFix/>
          </a:blip>
          <a:stretch>
            <a:fillRect/>
          </a:stretch>
        </p:blipFill>
        <p:spPr>
          <a:xfrm>
            <a:off x="5779250" y="1473700"/>
            <a:ext cx="4768924" cy="2835376"/>
          </a:xfrm>
          <a:prstGeom prst="rect">
            <a:avLst/>
          </a:prstGeom>
          <a:noFill/>
          <a:ln>
            <a:noFill/>
          </a:ln>
        </p:spPr>
      </p:pic>
      <p:pic>
        <p:nvPicPr>
          <p:cNvPr id="264" name="Google Shape;264;g23796fef235_4_3"/>
          <p:cNvPicPr preferRelativeResize="0"/>
          <p:nvPr/>
        </p:nvPicPr>
        <p:blipFill>
          <a:blip r:embed="rId6">
            <a:alphaModFix/>
          </a:blip>
          <a:stretch>
            <a:fillRect/>
          </a:stretch>
        </p:blipFill>
        <p:spPr>
          <a:xfrm>
            <a:off x="5942950" y="4357300"/>
            <a:ext cx="4881301" cy="215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3796fef235_2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FF"/>
                </a:solidFill>
              </a:rPr>
              <a:t>Nikto</a:t>
            </a:r>
            <a:endParaRPr/>
          </a:p>
        </p:txBody>
      </p:sp>
      <p:sp>
        <p:nvSpPr>
          <p:cNvPr id="270" name="Google Shape;270;g23796fef235_2_0"/>
          <p:cNvSpPr txBox="1"/>
          <p:nvPr>
            <p:ph idx="1" type="body"/>
          </p:nvPr>
        </p:nvSpPr>
        <p:spPr>
          <a:xfrm>
            <a:off x="641650" y="2030325"/>
            <a:ext cx="11134200" cy="3158400"/>
          </a:xfrm>
          <a:prstGeom prst="rect">
            <a:avLst/>
          </a:prstGeom>
        </p:spPr>
        <p:txBody>
          <a:bodyPr anchorCtr="0" anchor="t" bIns="45700" lIns="91425" spcFirstLastPara="1" rIns="91425" wrap="square" tIns="45700">
            <a:normAutofit/>
          </a:bodyPr>
          <a:lstStyle/>
          <a:p>
            <a:pPr indent="-323850" lvl="0" marL="457200" rtl="0" algn="l">
              <a:lnSpc>
                <a:spcPct val="80000"/>
              </a:lnSpc>
              <a:spcBef>
                <a:spcPts val="1000"/>
              </a:spcBef>
              <a:spcAft>
                <a:spcPts val="0"/>
              </a:spcAft>
              <a:buSzPts val="1500"/>
              <a:buChar char="•"/>
            </a:pPr>
            <a:r>
              <a:rPr lang="en-US" sz="1500"/>
              <a:t>N</a:t>
            </a:r>
            <a:r>
              <a:rPr lang="en-US" sz="1400"/>
              <a:t>ikto is a free software command-line vulnerability scanner that scans webservers for dangerous files/CGIs, outdated server software and other problems. It performs generic and server type specific checks. It also captures and prints any cookies received</a:t>
            </a:r>
            <a:endParaRPr sz="1400"/>
          </a:p>
          <a:p>
            <a:pPr indent="-317500" lvl="0" marL="457200" rtl="0" algn="l">
              <a:lnSpc>
                <a:spcPct val="80000"/>
              </a:lnSpc>
              <a:spcBef>
                <a:spcPts val="0"/>
              </a:spcBef>
              <a:spcAft>
                <a:spcPts val="0"/>
              </a:spcAft>
              <a:buSzPts val="1400"/>
              <a:buChar char="•"/>
            </a:pPr>
            <a:r>
              <a:rPr lang="en-US" sz="1400"/>
              <a:t>We can see Apache is running on OpenSSL 1.1.1 which has many vulnerabilities. One being to allow an attacker to read memory contents or enact a denial of service. </a:t>
            </a:r>
            <a:endParaRPr sz="1400"/>
          </a:p>
          <a:p>
            <a:pPr indent="-317500" lvl="0" marL="457200" rtl="0" algn="l">
              <a:lnSpc>
                <a:spcPct val="80000"/>
              </a:lnSpc>
              <a:spcBef>
                <a:spcPts val="0"/>
              </a:spcBef>
              <a:spcAft>
                <a:spcPts val="0"/>
              </a:spcAft>
              <a:buSzPts val="1400"/>
              <a:buChar char="•"/>
            </a:pPr>
            <a:r>
              <a:rPr lang="en-US" sz="1400"/>
              <a:t>Undefined headers: t</a:t>
            </a:r>
            <a:r>
              <a:rPr lang="en-US" sz="1400">
                <a:latin typeface="Arial"/>
                <a:ea typeface="Arial"/>
                <a:cs typeface="Arial"/>
                <a:sym typeface="Arial"/>
              </a:rPr>
              <a:t>he </a:t>
            </a:r>
            <a:r>
              <a:rPr lang="en-US" sz="1400">
                <a:latin typeface="Roboto Mono"/>
                <a:ea typeface="Roboto Mono"/>
                <a:cs typeface="Roboto Mono"/>
                <a:sym typeface="Roboto Mono"/>
              </a:rPr>
              <a:t>X-Frame-Options</a:t>
            </a:r>
            <a:r>
              <a:rPr lang="en-US" sz="1400">
                <a:latin typeface="Arial"/>
                <a:ea typeface="Arial"/>
                <a:cs typeface="Arial"/>
                <a:sym typeface="Arial"/>
              </a:rPr>
              <a:t> HTTP header field indicates a policy that specifies whether the browser should render the transmitted resource within a </a:t>
            </a:r>
            <a:r>
              <a:rPr lang="en-US" sz="1400">
                <a:latin typeface="Roboto Mono"/>
                <a:ea typeface="Roboto Mono"/>
                <a:cs typeface="Roboto Mono"/>
                <a:sym typeface="Roboto Mono"/>
              </a:rPr>
              <a:t>frame</a:t>
            </a:r>
            <a:r>
              <a:rPr lang="en-US" sz="1400">
                <a:latin typeface="Arial"/>
                <a:ea typeface="Arial"/>
                <a:cs typeface="Arial"/>
                <a:sym typeface="Arial"/>
              </a:rPr>
              <a:t> or an </a:t>
            </a:r>
            <a:r>
              <a:rPr lang="en-US" sz="1400">
                <a:latin typeface="Roboto Mono"/>
                <a:ea typeface="Roboto Mono"/>
                <a:cs typeface="Roboto Mono"/>
                <a:sym typeface="Roboto Mono"/>
              </a:rPr>
              <a:t>iframe</a:t>
            </a:r>
            <a:r>
              <a:rPr lang="en-US" sz="1400">
                <a:latin typeface="Arial"/>
                <a:ea typeface="Arial"/>
                <a:cs typeface="Arial"/>
                <a:sym typeface="Arial"/>
              </a:rPr>
              <a:t>. Servers can declare this policy in the header of their HTTP responses to prevent clickjacking. Clickjacking is when an attacker uses multiple transparent or opaque layers to trick a user into clicking on a button or link on a framed page when they were intending to click on the top level page. </a:t>
            </a:r>
            <a:endParaRPr sz="1400"/>
          </a:p>
          <a:p>
            <a:pPr indent="0" lvl="0" marL="457200" rtl="0" algn="l">
              <a:lnSpc>
                <a:spcPct val="80000"/>
              </a:lnSpc>
              <a:spcBef>
                <a:spcPts val="1000"/>
              </a:spcBef>
              <a:spcAft>
                <a:spcPts val="0"/>
              </a:spcAft>
              <a:buNone/>
            </a:pPr>
            <a:r>
              <a:t/>
            </a:r>
            <a:endParaRPr sz="1400"/>
          </a:p>
        </p:txBody>
      </p:sp>
      <p:pic>
        <p:nvPicPr>
          <p:cNvPr id="271" name="Google Shape;271;g23796fef235_2_0"/>
          <p:cNvPicPr preferRelativeResize="0"/>
          <p:nvPr/>
        </p:nvPicPr>
        <p:blipFill>
          <a:blip r:embed="rId3">
            <a:alphaModFix/>
          </a:blip>
          <a:stretch>
            <a:fillRect/>
          </a:stretch>
        </p:blipFill>
        <p:spPr>
          <a:xfrm>
            <a:off x="10596375" y="612325"/>
            <a:ext cx="1595626" cy="1353552"/>
          </a:xfrm>
          <a:prstGeom prst="rect">
            <a:avLst/>
          </a:prstGeom>
          <a:noFill/>
          <a:ln>
            <a:noFill/>
          </a:ln>
        </p:spPr>
      </p:pic>
      <p:pic>
        <p:nvPicPr>
          <p:cNvPr id="272" name="Google Shape;272;g23796fef235_2_0"/>
          <p:cNvPicPr preferRelativeResize="0"/>
          <p:nvPr/>
        </p:nvPicPr>
        <p:blipFill>
          <a:blip r:embed="rId4">
            <a:alphaModFix/>
          </a:blip>
          <a:stretch>
            <a:fillRect/>
          </a:stretch>
        </p:blipFill>
        <p:spPr>
          <a:xfrm>
            <a:off x="571700" y="3564350"/>
            <a:ext cx="10849349" cy="31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2023-04-19T19:57:23Z</dcterms:created>
  <dc:creator>Maureen Kennedy</dc:creator>
</cp:coreProperties>
</file>