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Quattrocen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117BFB-3F7A-47D5-B9E6-62482695AAAC}">
  <a:tblStyle styleId="{7E117BFB-3F7A-47D5-B9E6-62482695AA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98E4FD8-7377-4A52-B43D-C5B4E2F17E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42122e231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42122e23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SLIDES_API167527054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SLIDES_API167527054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42122e231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42122e231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SLIDES_API167527054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SLIDES_API167527054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42122e231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42122e231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42122e231_8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42122e231_8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42122e231_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42122e231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42122e231_8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42122e231_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42122e231_8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42122e231_8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42122e231_8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42122e231_8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SLIDES_API167527054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SLIDES_API167527054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42122e231_8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42122e231_8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SLIDES_API167527054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SLIDES_API167527054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SLIDES_API167527054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SLIDES_API167527054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2122e23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42122e2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SLIDES_API167527054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SLIDES_API167527054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42122e23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42122e2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SLIDES_API167527054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SLIDES_API167527054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42122e23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42122e23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SLIDES_API167527054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SLIDES_API167527054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42122e23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42122e23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2"/>
                </a:solidFill>
              </a:rPr>
              <a:t>Презентация на тему</a:t>
            </a:r>
            <a:endParaRPr b="1" sz="3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2"/>
                </a:solidFill>
              </a:rPr>
              <a:t>“Таблицы HTML”</a:t>
            </a:r>
            <a:endParaRPr b="1" sz="3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799875" y="2406175"/>
            <a:ext cx="13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6" name="Google Shape;56;p13" title="058e1cfd-d059-4b76-8586-21c2ddf4cc9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950" y="2463950"/>
            <a:ext cx="1892396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Welcome to SiteRaw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325" y="2626950"/>
            <a:ext cx="2919600" cy="18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635000" y="635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2"/>
                </a:solidFill>
              </a:rPr>
              <a:t>Объединение ячеек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2"/>
                </a:solidFill>
              </a:rPr>
              <a:t>Иногда нужно объединить несколько ячеек в одну. Это делается с помощью атрибутов: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✔</a:t>
            </a:r>
            <a:r>
              <a:rPr lang="ru" sz="2000">
                <a:solidFill>
                  <a:schemeClr val="dk2"/>
                </a:solidFill>
              </a:rPr>
              <a:t>colspan — объединяет ячейки по горизонтали.</a:t>
            </a:r>
            <a:br>
              <a:rPr lang="ru" sz="2000">
                <a:solidFill>
                  <a:schemeClr val="dk2"/>
                </a:solidFill>
              </a:rPr>
            </a:br>
            <a:r>
              <a:rPr lang="ru" sz="2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✔</a:t>
            </a:r>
            <a:r>
              <a:rPr lang="ru" sz="2000">
                <a:solidFill>
                  <a:schemeClr val="dk2"/>
                </a:solidFill>
              </a:rPr>
              <a:t>rowspan — объединяет ячейки по вертикали.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825" y="0"/>
            <a:ext cx="9515775" cy="76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635000" y="635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chemeClr val="dk2"/>
                </a:solidFill>
              </a:rPr>
              <a:t>Проблемы стилизации таблиц в CSS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635000" y="1713675"/>
            <a:ext cx="762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2"/>
                </a:solidFill>
              </a:rPr>
              <a:t>1. </a:t>
            </a:r>
            <a:r>
              <a:rPr b="1" lang="ru" sz="2000">
                <a:solidFill>
                  <a:schemeClr val="dk2"/>
                </a:solidFill>
              </a:rPr>
              <a:t>Адаптивность</a:t>
            </a:r>
            <a:br>
              <a:rPr lang="ru" sz="2000">
                <a:solidFill>
                  <a:schemeClr val="dk2"/>
                </a:solidFill>
              </a:rPr>
            </a:br>
            <a:r>
              <a:rPr lang="ru" sz="2000">
                <a:solidFill>
                  <a:schemeClr val="dk2"/>
                </a:solidFill>
              </a:rPr>
              <a:t>Таблицы плохо адаптируются под мобильные экраны, так как колонки жестко привязаны к ширине. Решение: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✔</a:t>
            </a:r>
            <a:r>
              <a:rPr lang="ru" sz="2000">
                <a:solidFill>
                  <a:schemeClr val="dk2"/>
                </a:solidFill>
              </a:rPr>
              <a:t>Использование overflow-x: auto; для прокрутки.</a:t>
            </a:r>
            <a:br>
              <a:rPr lang="ru" sz="2000">
                <a:solidFill>
                  <a:schemeClr val="dk2"/>
                </a:solidFill>
              </a:rPr>
            </a:br>
            <a:r>
              <a:rPr lang="ru" sz="2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✔</a:t>
            </a:r>
            <a:r>
              <a:rPr lang="ru" sz="2000">
                <a:solidFill>
                  <a:schemeClr val="dk2"/>
                </a:solidFill>
              </a:rPr>
              <a:t>Преобразование таблицы в "карточки" с display: block; на маленьких экранах.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2"/>
                </a:solidFill>
              </a:rPr>
              <a:t>2. </a:t>
            </a:r>
            <a:r>
              <a:rPr b="1" lang="ru" sz="2000">
                <a:solidFill>
                  <a:schemeClr val="dk2"/>
                </a:solidFill>
              </a:rPr>
              <a:t>Гибкость размеров</a:t>
            </a:r>
            <a:br>
              <a:rPr lang="ru" sz="2000">
                <a:solidFill>
                  <a:schemeClr val="dk2"/>
                </a:solidFill>
              </a:rPr>
            </a:br>
            <a:r>
              <a:rPr lang="ru" sz="2000">
                <a:solidFill>
                  <a:schemeClr val="dk2"/>
                </a:solidFill>
              </a:rPr>
              <a:t>Столбцы могут неправильно масштабироваться при width: 100%. Иногда помогает table-layout: fixed;.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29" name="Google Shape;129;p25" title="bfc726cb-cc49-4f8a-9f05-8a0b3b8267b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550" y="73575"/>
            <a:ext cx="1190625" cy="10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635000" y="635000"/>
            <a:ext cx="7989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chemeClr val="dk2"/>
                </a:solidFill>
              </a:rPr>
              <a:t>Доступность и SEO-оптимизация таблиц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2"/>
                </a:solidFill>
              </a:rPr>
              <a:t>Таблицы могут быть мощным инструментом для представления данных, но без правильной разметки они могут стать сложными для восприятия как пользователями, так и поисковыми системами. В этом разделе разберем, как сделать таблицы доступными для всех и оптимизировать их для SEO.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635000" y="635000"/>
            <a:ext cx="7996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chemeClr val="dk2"/>
                </a:solidFill>
              </a:rPr>
              <a:t>Доступность таблиц (Accessibility, a11y)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635000" y="1375200"/>
            <a:ext cx="762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2"/>
                </a:solidFill>
              </a:rPr>
              <a:t>Доступность (a11y) в вебе означает, что контент должен быть понятен и удобен для всех пользователей, включая людей с ограниченными возможностями. Для таблиц это особенно важно, поскольку незрячие пользователи полагаются на программы чтения с экрана (screen readers).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635000" y="635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2"/>
                </a:solidFill>
              </a:rPr>
              <a:t>Основные рекомендации для доступных таблиц</a:t>
            </a:r>
            <a:endParaRPr b="1" sz="3000">
              <a:solidFill>
                <a:schemeClr val="dk2"/>
              </a:solidFill>
            </a:endParaRPr>
          </a:p>
        </p:txBody>
      </p:sp>
      <p:graphicFrame>
        <p:nvGraphicFramePr>
          <p:cNvPr id="147" name="Google Shape;147;p28"/>
          <p:cNvGraphicFramePr/>
          <p:nvPr/>
        </p:nvGraphicFramePr>
        <p:xfrm>
          <a:off x="635000" y="19236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{D98E4FD8-7377-4A52-B43D-C5B4E2F17E46}</a:tableStyleId>
              </a:tblPr>
              <a:tblGrid>
                <a:gridCol w="2411725"/>
                <a:gridCol w="3522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dk2"/>
                          </a:solidFill>
                        </a:rPr>
                        <a:t>Метод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ru" sz="1300">
                          <a:solidFill>
                            <a:schemeClr val="dk2"/>
                          </a:solidFill>
                        </a:rPr>
                        <a:t>Описание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1300">
                          <a:solidFill>
                            <a:schemeClr val="dk2"/>
                          </a:solidFill>
                        </a:rPr>
                        <a:t>Использование &lt;caption&gt;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1300">
                          <a:solidFill>
                            <a:schemeClr val="dk2"/>
                          </a:solidFill>
                        </a:rPr>
                        <a:t>Описывает содержимое таблицы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1300">
                          <a:solidFill>
                            <a:schemeClr val="dk2"/>
                          </a:solidFill>
                        </a:rPr>
                        <a:t>Использование &lt;th scope="col"&gt;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1300">
                          <a:solidFill>
                            <a:schemeClr val="dk2"/>
                          </a:solidFill>
                        </a:rPr>
                        <a:t>Определяет заголовки столбцов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1300">
                          <a:solidFill>
                            <a:schemeClr val="dk2"/>
                          </a:solidFill>
                        </a:rPr>
                        <a:t>Использование &lt;th scope="row"&gt;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1300">
                          <a:solidFill>
                            <a:schemeClr val="dk2"/>
                          </a:solidFill>
                        </a:rPr>
                        <a:t>Определяет заголовки строк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1300">
                          <a:solidFill>
                            <a:schemeClr val="dk2"/>
                          </a:solidFill>
                        </a:rPr>
                        <a:t>Использование aria-label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1300">
                          <a:solidFill>
                            <a:schemeClr val="dk2"/>
                          </a:solidFill>
                        </a:rPr>
                        <a:t>Добавляет альтернативное описание таблицы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1300">
                          <a:solidFill>
                            <a:schemeClr val="dk2"/>
                          </a:solidFill>
                        </a:rPr>
                        <a:t>Использование summary (устарело)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1300">
                          <a:solidFill>
                            <a:schemeClr val="dk2"/>
                          </a:solidFill>
                        </a:rPr>
                        <a:t>Ранее использовалось для краткого описания таблицы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</a:tr>
            </a:tbl>
          </a:graphicData>
        </a:graphic>
      </p:graphicFrame>
      <p:pic>
        <p:nvPicPr>
          <p:cNvPr id="148" name="Google Shape;148;p28" title="@cocoxchil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675" y="474050"/>
            <a:ext cx="1764025" cy="17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>
            <a:off x="635000" y="635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chemeClr val="dk2"/>
                </a:solidFill>
              </a:rPr>
              <a:t>SEO-оптимизация таблиц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635000" y="1270100"/>
            <a:ext cx="762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2"/>
                </a:solidFill>
              </a:rPr>
              <a:t>Поисковые системы, такие как Google, могут обрабатывать таблицы, но важно правильно их разметить.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chemeClr val="dk2"/>
                </a:solidFill>
              </a:rPr>
              <a:t>Как таблицы влияют на SEO?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✔</a:t>
            </a:r>
            <a:r>
              <a:rPr lang="ru" sz="1700">
                <a:solidFill>
                  <a:schemeClr val="dk2"/>
                </a:solidFill>
              </a:rPr>
              <a:t> </a:t>
            </a:r>
            <a:r>
              <a:rPr b="1" lang="ru" sz="1700">
                <a:solidFill>
                  <a:schemeClr val="dk2"/>
                </a:solidFill>
              </a:rPr>
              <a:t>Упрощают структуру контента</a:t>
            </a:r>
            <a:r>
              <a:rPr lang="ru" sz="1700">
                <a:solidFill>
                  <a:schemeClr val="dk2"/>
                </a:solidFill>
              </a:rPr>
              <a:t> – поисковики лучше понимают структурированные данные.</a:t>
            </a:r>
            <a:br>
              <a:rPr lang="ru" sz="1700">
                <a:solidFill>
                  <a:schemeClr val="dk2"/>
                </a:solidFill>
              </a:rPr>
            </a:br>
            <a:r>
              <a:rPr lang="ru" sz="17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✔</a:t>
            </a:r>
            <a:r>
              <a:rPr lang="ru" sz="1700">
                <a:solidFill>
                  <a:schemeClr val="dk2"/>
                </a:solidFill>
              </a:rPr>
              <a:t> </a:t>
            </a:r>
            <a:r>
              <a:rPr b="1" lang="ru" sz="1700">
                <a:solidFill>
                  <a:schemeClr val="dk2"/>
                </a:solidFill>
              </a:rPr>
              <a:t>Помогают в Rich Snippets</a:t>
            </a:r>
            <a:r>
              <a:rPr lang="ru" sz="1700">
                <a:solidFill>
                  <a:schemeClr val="dk2"/>
                </a:solidFill>
              </a:rPr>
              <a:t> – некоторые таблицы могут попасть в "избранные фрагменты" (featured snippets).</a:t>
            </a:r>
            <a:br>
              <a:rPr lang="ru" sz="1700">
                <a:solidFill>
                  <a:schemeClr val="dk2"/>
                </a:solidFill>
              </a:rPr>
            </a:br>
            <a:r>
              <a:rPr lang="ru" sz="17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✔</a:t>
            </a:r>
            <a:r>
              <a:rPr lang="ru" sz="1700">
                <a:solidFill>
                  <a:schemeClr val="dk2"/>
                </a:solidFill>
              </a:rPr>
              <a:t> </a:t>
            </a:r>
            <a:r>
              <a:rPr b="1" lang="ru" sz="1700">
                <a:solidFill>
                  <a:schemeClr val="dk2"/>
                </a:solidFill>
              </a:rPr>
              <a:t>Облегчают восприятие пользователями</a:t>
            </a:r>
            <a:r>
              <a:rPr lang="ru" sz="1700">
                <a:solidFill>
                  <a:schemeClr val="dk2"/>
                </a:solidFill>
              </a:rPr>
              <a:t> – структурированные данные проще анализировать.</a:t>
            </a:r>
            <a:br>
              <a:rPr lang="ru" sz="1700">
                <a:solidFill>
                  <a:schemeClr val="dk2"/>
                </a:solidFill>
              </a:rPr>
            </a:br>
            <a:r>
              <a:rPr lang="ru" sz="17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❌</a:t>
            </a:r>
            <a:r>
              <a:rPr lang="ru" sz="1700">
                <a:solidFill>
                  <a:schemeClr val="dk2"/>
                </a:solidFill>
              </a:rPr>
              <a:t> </a:t>
            </a:r>
            <a:r>
              <a:rPr b="1" lang="ru" sz="1700">
                <a:solidFill>
                  <a:schemeClr val="dk2"/>
                </a:solidFill>
              </a:rPr>
              <a:t>Могут замедлять загрузку</a:t>
            </a:r>
            <a:r>
              <a:rPr lang="ru" sz="1700">
                <a:solidFill>
                  <a:schemeClr val="dk2"/>
                </a:solidFill>
              </a:rPr>
              <a:t> – если таблица слишком большая.</a:t>
            </a:r>
            <a:br>
              <a:rPr lang="ru" sz="1700">
                <a:solidFill>
                  <a:schemeClr val="dk2"/>
                </a:solidFill>
              </a:rPr>
            </a:br>
            <a:r>
              <a:rPr lang="ru" sz="17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❌</a:t>
            </a:r>
            <a:r>
              <a:rPr lang="ru" sz="1700">
                <a:solidFill>
                  <a:schemeClr val="dk2"/>
                </a:solidFill>
              </a:rPr>
              <a:t> </a:t>
            </a:r>
            <a:r>
              <a:rPr b="1" lang="ru" sz="1700">
                <a:solidFill>
                  <a:schemeClr val="dk2"/>
                </a:solidFill>
              </a:rPr>
              <a:t>Плохо адаптируются для мобильных устройств</a:t>
            </a:r>
            <a:r>
              <a:rPr lang="ru" sz="1700">
                <a:solidFill>
                  <a:schemeClr val="dk2"/>
                </a:solidFill>
              </a:rPr>
              <a:t> – если не использовать адаптивный дизайн.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100" y="0"/>
            <a:ext cx="9879224" cy="61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/>
        </p:nvSpPr>
        <p:spPr>
          <a:xfrm>
            <a:off x="635000" y="635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2"/>
                </a:solidFill>
              </a:rPr>
              <a:t>JavaScript и таблицы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📌</a:t>
            </a:r>
            <a:r>
              <a:rPr b="1" lang="ru" sz="2000">
                <a:solidFill>
                  <a:schemeClr val="dk2"/>
                </a:solidFill>
              </a:rPr>
              <a:t> JavaScript часто используется для: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✔</a:t>
            </a:r>
            <a:r>
              <a:rPr lang="ru" sz="2000">
                <a:solidFill>
                  <a:schemeClr val="dk2"/>
                </a:solidFill>
              </a:rPr>
              <a:t> Динамического создания и изменения таблиц.</a:t>
            </a:r>
            <a:br>
              <a:rPr lang="ru" sz="2000">
                <a:solidFill>
                  <a:schemeClr val="dk2"/>
                </a:solidFill>
              </a:rPr>
            </a:br>
            <a:r>
              <a:rPr lang="ru" sz="2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✔</a:t>
            </a:r>
            <a:r>
              <a:rPr lang="ru" sz="2000">
                <a:solidFill>
                  <a:schemeClr val="dk2"/>
                </a:solidFill>
              </a:rPr>
              <a:t> Добавления интерактивных функций (сортировка, фильтрация).</a:t>
            </a:r>
            <a:br>
              <a:rPr lang="ru" sz="2000">
                <a:solidFill>
                  <a:schemeClr val="dk2"/>
                </a:solidFill>
              </a:rPr>
            </a:br>
            <a:r>
              <a:rPr lang="ru" sz="2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✔</a:t>
            </a:r>
            <a:r>
              <a:rPr lang="ru" sz="2000">
                <a:solidFill>
                  <a:schemeClr val="dk2"/>
                </a:solidFill>
              </a:rPr>
              <a:t> Реализации загрузки данных (AJAX, Fetch API).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35000" y="635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2"/>
                </a:solidFill>
              </a:rPr>
              <a:t>Введение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35000" y="1507650"/>
            <a:ext cx="762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i="1" lang="ru" sz="2000">
                <a:solidFill>
                  <a:schemeClr val="dk2"/>
                </a:solidFill>
              </a:rPr>
              <a:t>Таблицы в HTML</a:t>
            </a:r>
            <a:r>
              <a:rPr lang="ru" sz="2000">
                <a:solidFill>
                  <a:schemeClr val="dk2"/>
                </a:solidFill>
              </a:rPr>
              <a:t> — это инструмент для представления данных в структурированном виде. Они позволяют организовывать информацию в виде строк и столбцов.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2"/>
                </a:solidFill>
              </a:rPr>
              <a:t>В 90-х и начале 2000-х многие веб-страницы состояли из десятков вложенных таблиц. Это приводило к тому, что страницы загружались медленно, а браузеры тратили много ресурсов на их рендеринг.</a:t>
            </a:r>
            <a:endParaRPr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400" y="-338300"/>
            <a:ext cx="9402925" cy="70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/>
        </p:nvSpPr>
        <p:spPr>
          <a:xfrm>
            <a:off x="635000" y="635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2"/>
                </a:solidFill>
              </a:rPr>
              <a:t>CSS Grid vs. Таблицы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76" name="Google Shape;176;p33"/>
          <p:cNvSpPr txBox="1"/>
          <p:nvPr/>
        </p:nvSpPr>
        <p:spPr>
          <a:xfrm>
            <a:off x="635000" y="1211225"/>
            <a:ext cx="762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Хотя таблицы (&lt;table&gt;) предназначены для отображения табличных данных, в верстке интерфейсов веб-сайтов разработчики часто отдают предпочтение display: grid.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2"/>
                </a:solidFill>
              </a:rPr>
              <a:t>Почему Grid удобнее?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graphicFrame>
        <p:nvGraphicFramePr>
          <p:cNvPr id="177" name="Google Shape;177;p33"/>
          <p:cNvGraphicFramePr/>
          <p:nvPr/>
        </p:nvGraphicFramePr>
        <p:xfrm>
          <a:off x="635000" y="28434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{D98E4FD8-7377-4A52-B43D-C5B4E2F17E46}</a:tableStyleId>
              </a:tblPr>
              <a:tblGrid>
                <a:gridCol w="1675775"/>
                <a:gridCol w="1825000"/>
                <a:gridCol w="24333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dk2"/>
                          </a:solidFill>
                        </a:rPr>
                        <a:t>Функция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dk2"/>
                          </a:solidFill>
                        </a:rPr>
                        <a:t>Таблицы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dk2"/>
                          </a:solidFill>
                        </a:rPr>
                        <a:t>CSS Grid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</a:rPr>
                        <a:t>Гибкость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</a:rPr>
                        <a:t>Ограничена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</a:rPr>
                        <a:t>Очень высокая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</a:rPr>
                        <a:t>Адаптивность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</a:rPr>
                        <a:t>Требует много кода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</a:rPr>
                        <a:t>Проще управляется через grid-template-areas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</a:rPr>
                        <a:t>Манипуляции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</a:rPr>
                        <a:t>Только с JavaScript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</a:rPr>
                        <a:t>Можно менять разметку без JS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</a:rPr>
                        <a:t>Производительность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</a:rPr>
                        <a:t>Медленнее при сложных таблицах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2"/>
                          </a:solidFill>
                        </a:rPr>
                        <a:t>Оптимизирована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/>
        </p:nvSpPr>
        <p:spPr>
          <a:xfrm>
            <a:off x="635000" y="635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2"/>
                </a:solidFill>
              </a:rPr>
              <a:t>Заключение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635000" y="1367850"/>
            <a:ext cx="762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highlight>
                  <a:schemeClr val="lt1"/>
                </a:highlight>
              </a:rPr>
              <a:t>Таблицы в </a:t>
            </a:r>
            <a:r>
              <a:rPr b="1" lang="ru" sz="2000">
                <a:solidFill>
                  <a:schemeClr val="dk2"/>
                </a:solidFill>
                <a:highlight>
                  <a:schemeClr val="lt1"/>
                </a:highlight>
              </a:rPr>
              <a:t>HTML</a:t>
            </a:r>
            <a:r>
              <a:rPr lang="ru" sz="2000">
                <a:solidFill>
                  <a:schemeClr val="dk2"/>
                </a:solidFill>
                <a:highlight>
                  <a:schemeClr val="lt1"/>
                </a:highlight>
              </a:rPr>
              <a:t> предназначены для представления структурированных данных, но их использование сопряжено с проблемами </a:t>
            </a:r>
            <a:r>
              <a:rPr lang="ru" sz="2000" u="sng">
                <a:solidFill>
                  <a:schemeClr val="dk2"/>
                </a:solidFill>
                <a:highlight>
                  <a:schemeClr val="lt1"/>
                </a:highlight>
              </a:rPr>
              <a:t>доступности</a:t>
            </a:r>
            <a:r>
              <a:rPr lang="ru" sz="2000">
                <a:solidFill>
                  <a:schemeClr val="dk2"/>
                </a:solidFill>
                <a:highlight>
                  <a:schemeClr val="lt1"/>
                </a:highlight>
              </a:rPr>
              <a:t>, </a:t>
            </a:r>
            <a:r>
              <a:rPr lang="ru" sz="2000" u="sng">
                <a:solidFill>
                  <a:schemeClr val="dk2"/>
                </a:solidFill>
                <a:highlight>
                  <a:schemeClr val="lt1"/>
                </a:highlight>
              </a:rPr>
              <a:t>адаптивности</a:t>
            </a:r>
            <a:r>
              <a:rPr lang="ru" sz="2000">
                <a:solidFill>
                  <a:schemeClr val="dk2"/>
                </a:solidFill>
                <a:highlight>
                  <a:schemeClr val="lt1"/>
                </a:highlight>
              </a:rPr>
              <a:t> и </a:t>
            </a:r>
            <a:r>
              <a:rPr lang="ru" sz="2000" u="sng">
                <a:solidFill>
                  <a:schemeClr val="dk2"/>
                </a:solidFill>
                <a:highlight>
                  <a:schemeClr val="lt1"/>
                </a:highlight>
              </a:rPr>
              <a:t>SEO</a:t>
            </a:r>
            <a:r>
              <a:rPr lang="ru" sz="2000">
                <a:solidFill>
                  <a:schemeClr val="dk2"/>
                </a:solidFill>
                <a:highlight>
                  <a:schemeClr val="lt1"/>
                </a:highlight>
              </a:rPr>
              <a:t>. Для улучшения доступности следует применять элементы </a:t>
            </a:r>
            <a:r>
              <a:rPr i="1" lang="ru" sz="2000">
                <a:solidFill>
                  <a:schemeClr val="dk2"/>
                </a:solidFill>
                <a:highlight>
                  <a:schemeClr val="lt1"/>
                </a:highlight>
              </a:rPr>
              <a:t>&lt;caption&gt;, &lt;th&gt;, </a:t>
            </a:r>
            <a:r>
              <a:rPr lang="ru" sz="2000">
                <a:solidFill>
                  <a:schemeClr val="dk2"/>
                </a:solidFill>
                <a:highlight>
                  <a:schemeClr val="lt1"/>
                </a:highlight>
              </a:rPr>
              <a:t>атрибуты</a:t>
            </a:r>
            <a:r>
              <a:rPr i="1" lang="ru" sz="2000">
                <a:solidFill>
                  <a:schemeClr val="dk2"/>
                </a:solidFill>
                <a:highlight>
                  <a:schemeClr val="lt1"/>
                </a:highlight>
              </a:rPr>
              <a:t> scope </a:t>
            </a:r>
            <a:r>
              <a:rPr lang="ru" sz="2000">
                <a:solidFill>
                  <a:schemeClr val="dk2"/>
                </a:solidFill>
                <a:highlight>
                  <a:schemeClr val="lt1"/>
                </a:highlight>
              </a:rPr>
              <a:t>и</a:t>
            </a:r>
            <a:r>
              <a:rPr i="1" lang="ru" sz="2000">
                <a:solidFill>
                  <a:schemeClr val="dk2"/>
                </a:solidFill>
                <a:highlight>
                  <a:schemeClr val="lt1"/>
                </a:highlight>
              </a:rPr>
              <a:t> headers</a:t>
            </a:r>
            <a:r>
              <a:rPr lang="ru" sz="2000">
                <a:solidFill>
                  <a:schemeClr val="dk2"/>
                </a:solidFill>
                <a:highlight>
                  <a:schemeClr val="lt1"/>
                </a:highlight>
              </a:rPr>
              <a:t>, а также уделять внимание стилизации и структурированным данным. Однако таблицы не подходят для верстки макетов — для этого лучше использовать современные методы </a:t>
            </a:r>
            <a:r>
              <a:rPr b="1" lang="ru" sz="2000">
                <a:solidFill>
                  <a:schemeClr val="dk2"/>
                </a:solidFill>
                <a:highlight>
                  <a:schemeClr val="lt1"/>
                </a:highlight>
              </a:rPr>
              <a:t>CSS</a:t>
            </a:r>
            <a:r>
              <a:rPr lang="ru" sz="2000">
                <a:solidFill>
                  <a:schemeClr val="dk2"/>
                </a:solidFill>
                <a:highlight>
                  <a:schemeClr val="lt1"/>
                </a:highlight>
              </a:rPr>
              <a:t>, такие как </a:t>
            </a:r>
            <a:r>
              <a:rPr b="1" lang="ru" sz="2000">
                <a:solidFill>
                  <a:schemeClr val="dk2"/>
                </a:solidFill>
                <a:highlight>
                  <a:schemeClr val="lt1"/>
                </a:highlight>
              </a:rPr>
              <a:t>Flexbox</a:t>
            </a:r>
            <a:r>
              <a:rPr lang="ru" sz="2000">
                <a:solidFill>
                  <a:schemeClr val="dk2"/>
                </a:solidFill>
                <a:highlight>
                  <a:schemeClr val="lt1"/>
                </a:highlight>
              </a:rPr>
              <a:t> и </a:t>
            </a:r>
            <a:r>
              <a:rPr b="1" lang="ru" sz="2000">
                <a:solidFill>
                  <a:schemeClr val="dk2"/>
                </a:solidFill>
                <a:highlight>
                  <a:schemeClr val="lt1"/>
                </a:highlight>
              </a:rPr>
              <a:t>Grid</a:t>
            </a:r>
            <a:r>
              <a:rPr lang="ru" sz="2000">
                <a:solidFill>
                  <a:schemeClr val="dk2"/>
                </a:solidFill>
                <a:highlight>
                  <a:schemeClr val="lt1"/>
                </a:highlight>
              </a:rPr>
              <a:t>, которые обеспечивают гибкость и адаптивность, избегая ограничений таблиц.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184" name="Google Shape;184;p34" title="898551d8-5feb-47e2-97db-8a86f077cc3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725" y="73550"/>
            <a:ext cx="1502456" cy="167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635000" y="635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2"/>
                </a:solidFill>
              </a:rPr>
              <a:t>Введение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35000" y="1507650"/>
            <a:ext cx="762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ru" sz="2000">
                <a:solidFill>
                  <a:schemeClr val="dk2"/>
                </a:solidFill>
              </a:rPr>
              <a:t>Современное применение таблиц</a:t>
            </a:r>
            <a:endParaRPr b="1" i="1"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2000">
                <a:solidFill>
                  <a:schemeClr val="dk2"/>
                </a:solidFill>
              </a:rPr>
            </a:br>
            <a:r>
              <a:rPr lang="ru" sz="2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✔</a:t>
            </a:r>
            <a:r>
              <a:rPr lang="ru" sz="2000">
                <a:solidFill>
                  <a:schemeClr val="dk2"/>
                </a:solidFill>
              </a:rPr>
              <a:t> Представления финансовых данных (отчеты, таблицы цен)</a:t>
            </a:r>
            <a:br>
              <a:rPr lang="ru" sz="2000">
                <a:solidFill>
                  <a:schemeClr val="dk2"/>
                </a:solidFill>
              </a:rPr>
            </a:br>
            <a:r>
              <a:rPr lang="ru" sz="2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✔</a:t>
            </a:r>
            <a:r>
              <a:rPr lang="ru" sz="2000">
                <a:solidFill>
                  <a:schemeClr val="dk2"/>
                </a:solidFill>
              </a:rPr>
              <a:t> Отображения расписаний и графиков</a:t>
            </a:r>
            <a:br>
              <a:rPr lang="ru" sz="2000">
                <a:solidFill>
                  <a:schemeClr val="dk2"/>
                </a:solidFill>
              </a:rPr>
            </a:br>
            <a:r>
              <a:rPr lang="ru" sz="2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✔</a:t>
            </a:r>
            <a:r>
              <a:rPr lang="ru" sz="2000">
                <a:solidFill>
                  <a:schemeClr val="dk2"/>
                </a:solidFill>
              </a:rPr>
              <a:t> Вывода статистики (рейтинги, турнирные таблицы)</a:t>
            </a:r>
            <a:br>
              <a:rPr lang="ru" sz="2000">
                <a:solidFill>
                  <a:schemeClr val="dk2"/>
                </a:solidFill>
              </a:rPr>
            </a:br>
            <a:r>
              <a:rPr lang="ru" sz="2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✔</a:t>
            </a:r>
            <a:r>
              <a:rPr lang="ru" sz="2000">
                <a:solidFill>
                  <a:schemeClr val="dk2"/>
                </a:solidFill>
              </a:rPr>
              <a:t> HTML-форм в административных панелях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i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635000" y="620275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2"/>
                </a:solidFill>
              </a:rPr>
              <a:t>Основные теги таблиц</a:t>
            </a:r>
            <a:endParaRPr b="1" sz="3000">
              <a:solidFill>
                <a:schemeClr val="dk2"/>
              </a:solidFill>
            </a:endParaRPr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1774075" y="189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{7E117BFB-3F7A-47D5-B9E6-62482695AAAC}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solidFill>
                            <a:schemeClr val="dk2"/>
                          </a:solidFill>
                        </a:rPr>
                        <a:t>Тег</a:t>
                      </a:r>
                      <a:endParaRPr b="1" sz="20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000">
                          <a:solidFill>
                            <a:schemeClr val="dk2"/>
                          </a:solidFill>
                        </a:rPr>
                        <a:t>Описание</a:t>
                      </a:r>
                      <a:endParaRPr b="1" sz="20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2"/>
                          </a:solidFill>
                        </a:rPr>
                        <a:t>&lt;table&gt;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2"/>
                          </a:solidFill>
                        </a:rPr>
                        <a:t>Определяет таблицу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2"/>
                          </a:solidFill>
                        </a:rPr>
                        <a:t>&lt;tr&gt;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2"/>
                          </a:solidFill>
                        </a:rPr>
                        <a:t>Создает строку таблицы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2"/>
                          </a:solidFill>
                        </a:rPr>
                        <a:t>&lt;td&gt;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2"/>
                          </a:solidFill>
                        </a:rPr>
                        <a:t>Создает ячейку в строке (обычные данные)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2"/>
                          </a:solidFill>
                        </a:rPr>
                        <a:t>&lt;th&gt;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2"/>
                          </a:solidFill>
                        </a:rPr>
                        <a:t>Создает заголовочную ячейку (обычно выделяется жирным)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6" name="Google Shape;76;p16" title="загруженное 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5" y="1654950"/>
            <a:ext cx="1596650" cy="273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0125" y="-282175"/>
            <a:ext cx="9691625" cy="552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635000" y="635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2"/>
                </a:solidFill>
              </a:rPr>
              <a:t>Атрибуты таблицы</a:t>
            </a:r>
            <a:endParaRPr b="1" sz="3000">
              <a:solidFill>
                <a:schemeClr val="dk2"/>
              </a:solidFill>
            </a:endParaRPr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634988" y="150553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{D98E4FD8-7377-4A52-B43D-C5B4E2F17E46}</a:tableStyleId>
              </a:tblPr>
              <a:tblGrid>
                <a:gridCol w="1978025"/>
                <a:gridCol w="1978025"/>
                <a:gridCol w="19780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chemeClr val="dk2"/>
                          </a:solidFill>
                        </a:rPr>
                        <a:t>Атрибут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chemeClr val="dk2"/>
                          </a:solidFill>
                        </a:rPr>
                        <a:t>Описание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chemeClr val="dk2"/>
                          </a:solidFill>
                        </a:rPr>
                        <a:t>Пример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chemeClr val="dk2"/>
                          </a:solidFill>
                        </a:rPr>
                        <a:t>border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chemeClr val="dk2"/>
                          </a:solidFill>
                        </a:rPr>
                        <a:t>Добавляет рамку таблицы (устарело)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chemeClr val="dk2"/>
                          </a:solidFill>
                        </a:rPr>
                        <a:t>&lt;table border="1"&gt;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chemeClr val="dk2"/>
                          </a:solidFill>
                        </a:rPr>
                        <a:t>cellpadding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chemeClr val="dk2"/>
                          </a:solidFill>
                        </a:rPr>
                        <a:t>Внутренний отступ в ячейке (устарело)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chemeClr val="dk2"/>
                          </a:solidFill>
                        </a:rPr>
                        <a:t>&lt;table cellpadding="10"&gt;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chemeClr val="dk2"/>
                          </a:solidFill>
                        </a:rPr>
                        <a:t>cellspacing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chemeClr val="dk2"/>
                          </a:solidFill>
                        </a:rPr>
                        <a:t>Расстояние между ячейками (устарело)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chemeClr val="dk2"/>
                          </a:solidFill>
                        </a:rPr>
                        <a:t>&lt;table cellspacing="5"&gt;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chemeClr val="dk2"/>
                          </a:solidFill>
                        </a:rPr>
                        <a:t>width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chemeClr val="dk2"/>
                          </a:solidFill>
                        </a:rPr>
                        <a:t>Задает ширину таблицы (лучше использовать CSS)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chemeClr val="dk2"/>
                          </a:solidFill>
                        </a:rPr>
                        <a:t>&lt;table width="100%"&gt;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525" marB="9525" marR="9525" marL="9525" anchor="ctr"/>
                </a:tc>
              </a:tr>
            </a:tbl>
          </a:graphicData>
        </a:graphic>
      </p:graphicFrame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513" y="1704975"/>
            <a:ext cx="3438487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875" y="-48550"/>
            <a:ext cx="9411699" cy="63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635000" y="635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525" y="-12"/>
            <a:ext cx="9299051" cy="770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400">
        <p14:flip dir="l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635000" y="635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2"/>
                </a:solidFill>
              </a:rPr>
              <a:t>Форматирование таблиц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</a:rPr>
              <a:t>После создания таблицы важно ее правильно оформить: задать границы, выравнивание, объединение ячеек и стилизацию.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2"/>
                </a:solidFill>
                <a:highlight>
                  <a:schemeClr val="lt1"/>
                </a:highlight>
              </a:rPr>
              <a:t>Границы и отступы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2"/>
                </a:solidFill>
                <a:highlight>
                  <a:schemeClr val="lt1"/>
                </a:highlight>
              </a:rPr>
              <a:t>По умолчанию границы в таблицах HTML не отображаются, но их можно добавить с помощью CSS.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106" name="Google Shape;106;p21" title="946b17b0-4a32-465f-8a76-6bd2e3a62b4b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200" y="4423600"/>
            <a:ext cx="1291400" cy="12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