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Lst>
  <p:notesMasterIdLst>
    <p:notesMasterId r:id="rId19"/>
  </p:notesMasterIdLst>
  <p:sldIdLst>
    <p:sldId id="256" r:id="rId5"/>
    <p:sldId id="257" r:id="rId6"/>
    <p:sldId id="258"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Inria Sans Light" pitchFamily="2" charset="77"/>
      <p:regular r:id="rId20"/>
      <p:bold r:id="rId21"/>
      <p:italic r:id="rId22"/>
      <p:boldItalic r:id="rId23"/>
    </p:embeddedFont>
    <p:embeddedFont>
      <p:font typeface="Saira SemiCondensed Medium" pitchFamily="2" charset="77"/>
      <p:regular r:id="rId24"/>
      <p:bold r:id="rId25"/>
      <p:boldItalic r:id="rId26"/>
    </p:embeddedFont>
    <p:embeddedFont>
      <p:font typeface="Titillium Web"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0"/>
  </p:normalViewPr>
  <p:slideViewPr>
    <p:cSldViewPr snapToGrid="0">
      <p:cViewPr varScale="1">
        <p:scale>
          <a:sx n="159" d="100"/>
          <a:sy n="159" d="100"/>
        </p:scale>
        <p:origin x="5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0470df0ca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0470df0c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0368ce047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0368ce047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0435fb91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0435fb91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0435fb912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0435fb912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0435fb912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0435fb912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5b9e0a53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5b9e0a53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0470df0ca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0470df0ca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b99132ff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b99132ff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126cea90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126cea90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a0717d6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a0717d6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0368ce04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0368ce04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0368ce047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0368ce047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0368ce047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0368ce047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rgbClr val="FFFFFF"/>
                </a:gs>
                <a:gs pos="100000">
                  <a:srgbClr val="BEBEBE"/>
                </a:gs>
              </a:gsLst>
              <a:lin ang="5400012"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Google Shape;25;p2"/>
          <p:cNvPicPr preferRelativeResize="0"/>
          <p:nvPr/>
        </p:nvPicPr>
        <p:blipFill>
          <a:blip r:embed="rId2">
            <a:alphaModFix/>
          </a:blip>
          <a:stretch>
            <a:fillRect/>
          </a:stretch>
        </p:blipFill>
        <p:spPr>
          <a:xfrm>
            <a:off x="260426" y="1872654"/>
            <a:ext cx="1354638" cy="1398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87"/>
        <p:cNvGrpSpPr/>
        <p:nvPr/>
      </p:nvGrpSpPr>
      <p:grpSpPr>
        <a:xfrm>
          <a:off x="0" y="0"/>
          <a:ext cx="0" cy="0"/>
          <a:chOff x="0" y="0"/>
          <a:chExt cx="0" cy="0"/>
        </a:xfrm>
      </p:grpSpPr>
      <p:sp>
        <p:nvSpPr>
          <p:cNvPr id="188" name="Google Shape;188;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91"/>
        <p:cNvGrpSpPr/>
        <p:nvPr/>
      </p:nvGrpSpPr>
      <p:grpSpPr>
        <a:xfrm>
          <a:off x="0" y="0"/>
          <a:ext cx="0" cy="0"/>
          <a:chOff x="0" y="0"/>
          <a:chExt cx="0" cy="0"/>
        </a:xfrm>
      </p:grpSpPr>
      <p:sp>
        <p:nvSpPr>
          <p:cNvPr id="192" name="Google Shape;192;p12"/>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3" name="Google Shape;193;p12"/>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4" name="Google Shape;194;p12"/>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195"/>
        <p:cNvGrpSpPr/>
        <p:nvPr/>
      </p:nvGrpSpPr>
      <p:grpSpPr>
        <a:xfrm>
          <a:off x="0" y="0"/>
          <a:ext cx="0" cy="0"/>
          <a:chOff x="0" y="0"/>
          <a:chExt cx="0" cy="0"/>
        </a:xfrm>
      </p:grpSpPr>
      <p:sp>
        <p:nvSpPr>
          <p:cNvPr id="196" name="Google Shape;196;p13"/>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13"/>
          <p:cNvGrpSpPr/>
          <p:nvPr/>
        </p:nvGrpSpPr>
        <p:grpSpPr>
          <a:xfrm>
            <a:off x="0" y="490"/>
            <a:ext cx="5153705" cy="5134399"/>
            <a:chOff x="0" y="75"/>
            <a:chExt cx="5153705" cy="5152950"/>
          </a:xfrm>
        </p:grpSpPr>
        <p:sp>
          <p:nvSpPr>
            <p:cNvPr id="198" name="Google Shape;198;p13"/>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13"/>
          <p:cNvSpPr txBox="1">
            <a:spLocks noGrp="1"/>
          </p:cNvSpPr>
          <p:nvPr>
            <p:ph type="ctrTitle"/>
          </p:nvPr>
        </p:nvSpPr>
        <p:spPr>
          <a:xfrm>
            <a:off x="3537150" y="1578400"/>
            <a:ext cx="5017500" cy="15789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03" name="Google Shape;203;p13"/>
          <p:cNvSpPr txBox="1">
            <a:spLocks noGrp="1"/>
          </p:cNvSpPr>
          <p:nvPr>
            <p:ph type="subTitle" idx="1"/>
          </p:nvPr>
        </p:nvSpPr>
        <p:spPr>
          <a:xfrm>
            <a:off x="5083950" y="3924925"/>
            <a:ext cx="3470700" cy="506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204" name="Google Shape;204;p13"/>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4">
  <p:cSld name="TITLE_4">
    <p:bg>
      <p:bgPr>
        <a:solidFill>
          <a:schemeClr val="dk1"/>
        </a:solidFill>
        <a:effectLst/>
      </p:bgPr>
    </p:bg>
    <p:spTree>
      <p:nvGrpSpPr>
        <p:cNvPr id="1" name="Shape 205"/>
        <p:cNvGrpSpPr/>
        <p:nvPr/>
      </p:nvGrpSpPr>
      <p:grpSpPr>
        <a:xfrm>
          <a:off x="0" y="0"/>
          <a:ext cx="0" cy="0"/>
          <a:chOff x="0" y="0"/>
          <a:chExt cx="0" cy="0"/>
        </a:xfrm>
      </p:grpSpPr>
      <p:cxnSp>
        <p:nvCxnSpPr>
          <p:cNvPr id="206" name="Google Shape;206;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07" name="Google Shape;207;p14"/>
          <p:cNvSpPr txBox="1">
            <a:spLocks noGrp="1"/>
          </p:cNvSpPr>
          <p:nvPr>
            <p:ph type="ctrTitle"/>
          </p:nvPr>
        </p:nvSpPr>
        <p:spPr>
          <a:xfrm>
            <a:off x="510450" y="1257300"/>
            <a:ext cx="8123100" cy="15885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208" name="Google Shape;208;p14"/>
          <p:cNvSpPr txBox="1">
            <a:spLocks noGrp="1"/>
          </p:cNvSpPr>
          <p:nvPr>
            <p:ph type="subTitle" idx="1"/>
          </p:nvPr>
        </p:nvSpPr>
        <p:spPr>
          <a:xfrm>
            <a:off x="510450" y="3182313"/>
            <a:ext cx="8123100" cy="630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209" name="Google Shape;209;p14"/>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_5">
  <p:cSld name="TITLE_5">
    <p:spTree>
      <p:nvGrpSpPr>
        <p:cNvPr id="1" name="Shape 210"/>
        <p:cNvGrpSpPr/>
        <p:nvPr/>
      </p:nvGrpSpPr>
      <p:grpSpPr>
        <a:xfrm>
          <a:off x="0" y="0"/>
          <a:ext cx="0" cy="0"/>
          <a:chOff x="0" y="0"/>
          <a:chExt cx="0" cy="0"/>
        </a:xfrm>
      </p:grpSpPr>
      <p:sp>
        <p:nvSpPr>
          <p:cNvPr id="211" name="Google Shape;211;p15"/>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2" name="Google Shape;212;p15"/>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3" name="Google Shape;213;p15"/>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6"/>
        <p:cNvGrpSpPr/>
        <p:nvPr/>
      </p:nvGrpSpPr>
      <p:grpSpPr>
        <a:xfrm>
          <a:off x="0" y="0"/>
          <a:ext cx="0" cy="0"/>
          <a:chOff x="0" y="0"/>
          <a:chExt cx="0" cy="0"/>
        </a:xfrm>
      </p:grpSpPr>
      <p:grpSp>
        <p:nvGrpSpPr>
          <p:cNvPr id="27" name="Google Shape;27;p3"/>
          <p:cNvGrpSpPr/>
          <p:nvPr/>
        </p:nvGrpSpPr>
        <p:grpSpPr>
          <a:xfrm>
            <a:off x="0" y="0"/>
            <a:ext cx="9144014" cy="5143473"/>
            <a:chOff x="0" y="0"/>
            <a:chExt cx="9144014" cy="5143473"/>
          </a:xfrm>
        </p:grpSpPr>
        <p:sp>
          <p:nvSpPr>
            <p:cNvPr id="28" name="Google Shape;28;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rgbClr val="FFFFFF"/>
                </a:gs>
                <a:gs pos="100000">
                  <a:srgbClr val="BEBEBE"/>
                </a:gs>
              </a:gsLst>
              <a:lin ang="5400012"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 name="Google Shape;47;p3"/>
          <p:cNvPicPr preferRelativeResize="0"/>
          <p:nvPr/>
        </p:nvPicPr>
        <p:blipFill rotWithShape="1">
          <a:blip r:embed="rId2">
            <a:alphaModFix/>
          </a:blip>
          <a:srcRect l="2930" r="-2929"/>
          <a:stretch/>
        </p:blipFill>
        <p:spPr>
          <a:xfrm>
            <a:off x="610247" y="2013363"/>
            <a:ext cx="1082000" cy="11167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8"/>
        <p:cNvGrpSpPr/>
        <p:nvPr/>
      </p:nvGrpSpPr>
      <p:grpSpPr>
        <a:xfrm>
          <a:off x="0" y="0"/>
          <a:ext cx="0" cy="0"/>
          <a:chOff x="0" y="0"/>
          <a:chExt cx="0" cy="0"/>
        </a:xfrm>
      </p:grpSpPr>
      <p:grpSp>
        <p:nvGrpSpPr>
          <p:cNvPr id="49" name="Google Shape;49;p4"/>
          <p:cNvGrpSpPr/>
          <p:nvPr/>
        </p:nvGrpSpPr>
        <p:grpSpPr>
          <a:xfrm>
            <a:off x="-16" y="0"/>
            <a:ext cx="9144053" cy="5143497"/>
            <a:chOff x="-16" y="0"/>
            <a:chExt cx="9144053" cy="5143497"/>
          </a:xfrm>
        </p:grpSpPr>
        <p:sp>
          <p:nvSpPr>
            <p:cNvPr id="50" name="Google Shape;50;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4" name="Google Shape;64;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4282319" y="-4"/>
            <a:ext cx="579363" cy="1204159"/>
            <a:chOff x="3895357" y="418479"/>
            <a:chExt cx="264900" cy="550573"/>
          </a:xfrm>
        </p:grpSpPr>
        <p:sp>
          <p:nvSpPr>
            <p:cNvPr id="66" name="Google Shape;66;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9"/>
        <p:cNvGrpSpPr/>
        <p:nvPr/>
      </p:nvGrpSpPr>
      <p:grpSpPr>
        <a:xfrm>
          <a:off x="0" y="0"/>
          <a:ext cx="0" cy="0"/>
          <a:chOff x="0" y="0"/>
          <a:chExt cx="0" cy="0"/>
        </a:xfrm>
      </p:grpSpPr>
      <p:grpSp>
        <p:nvGrpSpPr>
          <p:cNvPr id="70" name="Google Shape;70;p5"/>
          <p:cNvGrpSpPr/>
          <p:nvPr/>
        </p:nvGrpSpPr>
        <p:grpSpPr>
          <a:xfrm>
            <a:off x="-810675" y="-426900"/>
            <a:ext cx="10698341" cy="6304182"/>
            <a:chOff x="-810675" y="-426900"/>
            <a:chExt cx="10698341" cy="6304182"/>
          </a:xfrm>
        </p:grpSpPr>
        <p:sp>
          <p:nvSpPr>
            <p:cNvPr id="71" name="Google Shape;71;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6906284" y="-42690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810675" y="40758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764" y="3249787"/>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936255" y="25898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7020996" y="2293154"/>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grpSp>
        <p:nvGrpSpPr>
          <p:cNvPr id="84" name="Google Shape;84;p5"/>
          <p:cNvGrpSpPr/>
          <p:nvPr/>
        </p:nvGrpSpPr>
        <p:grpSpPr>
          <a:xfrm>
            <a:off x="2" y="870200"/>
            <a:ext cx="1055444" cy="306027"/>
            <a:chOff x="-429922" y="847489"/>
            <a:chExt cx="1211622" cy="351311"/>
          </a:xfrm>
        </p:grpSpPr>
        <p:sp>
          <p:nvSpPr>
            <p:cNvPr id="85" name="Google Shape;85;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rot="-5400000">
              <a:off x="453950" y="871050"/>
              <a:ext cx="351300" cy="304200"/>
            </a:xfrm>
            <a:prstGeom prst="hexagon">
              <a:avLst>
                <a:gd name="adj" fmla="val 25000"/>
                <a:gd name="vf" fmla="val 115470"/>
              </a:avLst>
            </a:prstGeom>
            <a:gradFill>
              <a:gsLst>
                <a:gs pos="0">
                  <a:srgbClr val="FFFFFF"/>
                </a:gs>
                <a:gs pos="100000">
                  <a:srgbClr val="BEBEBE"/>
                </a:gs>
              </a:gsLst>
              <a:lin ang="5400012"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 name="Google Shape;87;p5"/>
          <p:cNvPicPr preferRelativeResize="0"/>
          <p:nvPr/>
        </p:nvPicPr>
        <p:blipFill>
          <a:blip r:embed="rId2">
            <a:alphaModFix/>
          </a:blip>
          <a:stretch>
            <a:fillRect/>
          </a:stretch>
        </p:blipFill>
        <p:spPr>
          <a:xfrm>
            <a:off x="742632" y="854457"/>
            <a:ext cx="340369" cy="351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9" name="Google Shape;109;p6"/>
          <p:cNvPicPr preferRelativeResize="0"/>
          <p:nvPr/>
        </p:nvPicPr>
        <p:blipFill>
          <a:blip r:embed="rId2">
            <a:alphaModFix/>
          </a:blip>
          <a:stretch>
            <a:fillRect/>
          </a:stretch>
        </p:blipFill>
        <p:spPr>
          <a:xfrm>
            <a:off x="740843" y="855509"/>
            <a:ext cx="340369" cy="351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0"/>
        <p:cNvGrpSpPr/>
        <p:nvPr/>
      </p:nvGrpSpPr>
      <p:grpSpPr>
        <a:xfrm>
          <a:off x="0" y="0"/>
          <a:ext cx="0" cy="0"/>
          <a:chOff x="0" y="0"/>
          <a:chExt cx="0" cy="0"/>
        </a:xfrm>
      </p:grpSpPr>
      <p:grpSp>
        <p:nvGrpSpPr>
          <p:cNvPr id="111" name="Google Shape;111;p7"/>
          <p:cNvGrpSpPr/>
          <p:nvPr/>
        </p:nvGrpSpPr>
        <p:grpSpPr>
          <a:xfrm>
            <a:off x="-142875" y="-641900"/>
            <a:ext cx="10067541" cy="6735582"/>
            <a:chOff x="-142875" y="-641900"/>
            <a:chExt cx="10067541" cy="6735582"/>
          </a:xfrm>
        </p:grpSpPr>
        <p:sp>
          <p:nvSpPr>
            <p:cNvPr id="112" name="Google Shape;112;p7"/>
            <p:cNvSpPr/>
            <p:nvPr/>
          </p:nvSpPr>
          <p:spPr>
            <a:xfrm>
              <a:off x="8355385" y="7656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6943284" y="-64190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42875" y="42922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2" name="Google Shape;122;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3" name="Google Shape;123;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4" name="Google Shape;124;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6" name="Google Shape;126;p7"/>
          <p:cNvGrpSpPr/>
          <p:nvPr/>
        </p:nvGrpSpPr>
        <p:grpSpPr>
          <a:xfrm>
            <a:off x="2" y="870200"/>
            <a:ext cx="1055444" cy="306027"/>
            <a:chOff x="-429922" y="847489"/>
            <a:chExt cx="1211622" cy="351311"/>
          </a:xfrm>
        </p:grpSpPr>
        <p:sp>
          <p:nvSpPr>
            <p:cNvPr id="127" name="Google Shape;127;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rot="-5400000">
              <a:off x="453950" y="871050"/>
              <a:ext cx="351300" cy="304200"/>
            </a:xfrm>
            <a:prstGeom prst="hexagon">
              <a:avLst>
                <a:gd name="adj" fmla="val 25000"/>
                <a:gd name="vf" fmla="val 115470"/>
              </a:avLst>
            </a:prstGeom>
            <a:gradFill>
              <a:gsLst>
                <a:gs pos="0">
                  <a:srgbClr val="FFFFFF"/>
                </a:gs>
                <a:gs pos="100000">
                  <a:srgbClr val="BEBEBE"/>
                </a:gs>
              </a:gsLst>
              <a:lin ang="5400012"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9" name="Google Shape;129;p7"/>
          <p:cNvPicPr preferRelativeResize="0"/>
          <p:nvPr/>
        </p:nvPicPr>
        <p:blipFill>
          <a:blip r:embed="rId2">
            <a:alphaModFix/>
          </a:blip>
          <a:stretch>
            <a:fillRect/>
          </a:stretch>
        </p:blipFill>
        <p:spPr>
          <a:xfrm>
            <a:off x="742635" y="855509"/>
            <a:ext cx="340369" cy="351300"/>
          </a:xfrm>
          <a:prstGeom prst="rect">
            <a:avLst/>
          </a:prstGeom>
          <a:noFill/>
          <a:ln>
            <a:noFill/>
          </a:ln>
        </p:spPr>
      </p:pic>
      <p:sp>
        <p:nvSpPr>
          <p:cNvPr id="130" name="Google Shape;130;p7"/>
          <p:cNvSpPr/>
          <p:nvPr/>
        </p:nvSpPr>
        <p:spPr>
          <a:xfrm rot="5400000">
            <a:off x="7974375" y="3216475"/>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rot="10800000">
            <a:off x="5295900" y="4008325"/>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5" name="Google Shape;135;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36" name="Google Shape;136;p8"/>
          <p:cNvGrpSpPr/>
          <p:nvPr/>
        </p:nvGrpSpPr>
        <p:grpSpPr>
          <a:xfrm>
            <a:off x="2" y="870200"/>
            <a:ext cx="1055444" cy="306027"/>
            <a:chOff x="-429922" y="847489"/>
            <a:chExt cx="1211622" cy="351311"/>
          </a:xfrm>
        </p:grpSpPr>
        <p:sp>
          <p:nvSpPr>
            <p:cNvPr id="137" name="Google Shape;137;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8"/>
          <p:cNvGrpSpPr/>
          <p:nvPr/>
        </p:nvGrpSpPr>
        <p:grpSpPr>
          <a:xfrm>
            <a:off x="-440275" y="-95812"/>
            <a:ext cx="10339041" cy="5833303"/>
            <a:chOff x="-440275" y="-95812"/>
            <a:chExt cx="10339041" cy="5833303"/>
          </a:xfrm>
        </p:grpSpPr>
        <p:sp>
          <p:nvSpPr>
            <p:cNvPr id="140" name="Google Shape;140;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6917384" y="-9581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440275" y="35866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871611" y="4800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9" name="Google Shape;149;p8"/>
          <p:cNvPicPr preferRelativeResize="0"/>
          <p:nvPr/>
        </p:nvPicPr>
        <p:blipFill>
          <a:blip r:embed="rId2">
            <a:alphaModFix/>
          </a:blip>
          <a:stretch>
            <a:fillRect/>
          </a:stretch>
        </p:blipFill>
        <p:spPr>
          <a:xfrm>
            <a:off x="740843" y="855509"/>
            <a:ext cx="340369" cy="351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grpSp>
        <p:nvGrpSpPr>
          <p:cNvPr id="167" name="Google Shape;167;p9"/>
          <p:cNvGrpSpPr/>
          <p:nvPr/>
        </p:nvGrpSpPr>
        <p:grpSpPr>
          <a:xfrm>
            <a:off x="1" y="4635437"/>
            <a:ext cx="731345" cy="306027"/>
            <a:chOff x="-57865" y="847489"/>
            <a:chExt cx="839565" cy="351311"/>
          </a:xfrm>
        </p:grpSpPr>
        <p:sp>
          <p:nvSpPr>
            <p:cNvPr id="168" name="Google Shape;168;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0" name="Google Shape;170;p9"/>
          <p:cNvPicPr preferRelativeResize="0"/>
          <p:nvPr/>
        </p:nvPicPr>
        <p:blipFill>
          <a:blip r:embed="rId2">
            <a:alphaModFix/>
          </a:blip>
          <a:stretch>
            <a:fillRect/>
          </a:stretch>
        </p:blipFill>
        <p:spPr>
          <a:xfrm>
            <a:off x="421125" y="4612784"/>
            <a:ext cx="340369" cy="351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grpSp>
        <p:nvGrpSpPr>
          <p:cNvPr id="172" name="Google Shape;172;p10"/>
          <p:cNvGrpSpPr/>
          <p:nvPr/>
        </p:nvGrpSpPr>
        <p:grpSpPr>
          <a:xfrm>
            <a:off x="0" y="0"/>
            <a:ext cx="9144036" cy="5143497"/>
            <a:chOff x="0" y="0"/>
            <a:chExt cx="9144036" cy="5143497"/>
          </a:xfrm>
        </p:grpSpPr>
        <p:sp>
          <p:nvSpPr>
            <p:cNvPr id="173" name="Google Shape;173;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stegonline.georgeom.net/image"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900"/>
              <a:t>Please sit near the front :) </a:t>
            </a:r>
            <a:endParaRPr sz="4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7"/>
          <p:cNvSpPr txBox="1">
            <a:spLocks noGrp="1"/>
          </p:cNvSpPr>
          <p:nvPr>
            <p:ph type="ctrTitle"/>
          </p:nvPr>
        </p:nvSpPr>
        <p:spPr>
          <a:xfrm>
            <a:off x="1823925" y="1620358"/>
            <a:ext cx="6634200" cy="1426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300"/>
              <a:t>Super Cool and Awsome Walkthrough Time (CTF Style)</a:t>
            </a:r>
            <a:endParaRPr sz="4300"/>
          </a:p>
        </p:txBody>
      </p:sp>
      <p:pic>
        <p:nvPicPr>
          <p:cNvPr id="293" name="Google Shape;293;p27"/>
          <p:cNvPicPr preferRelativeResize="0"/>
          <p:nvPr/>
        </p:nvPicPr>
        <p:blipFill>
          <a:blip r:embed="rId3">
            <a:alphaModFix/>
          </a:blip>
          <a:stretch>
            <a:fillRect/>
          </a:stretch>
        </p:blipFill>
        <p:spPr>
          <a:xfrm>
            <a:off x="7076025" y="3105850"/>
            <a:ext cx="2067975" cy="2037650"/>
          </a:xfrm>
          <a:prstGeom prst="rect">
            <a:avLst/>
          </a:prstGeom>
          <a:noFill/>
          <a:ln>
            <a:noFill/>
          </a:ln>
        </p:spPr>
      </p:pic>
      <p:sp>
        <p:nvSpPr>
          <p:cNvPr id="294" name="Google Shape;294;p27"/>
          <p:cNvSpPr txBox="1"/>
          <p:nvPr/>
        </p:nvSpPr>
        <p:spPr>
          <a:xfrm>
            <a:off x="1823925" y="3046425"/>
            <a:ext cx="4152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chemeClr val="dk1"/>
                </a:solidFill>
                <a:latin typeface="Inria Sans Light"/>
                <a:ea typeface="Inria Sans Light"/>
                <a:cs typeface="Inria Sans Light"/>
                <a:sym typeface="Inria Sans Light"/>
              </a:rPr>
              <a:t>ctf.psuccso.org </a:t>
            </a:r>
            <a:endParaRPr sz="2800">
              <a:solidFill>
                <a:schemeClr val="dk1"/>
              </a:solidFill>
              <a:latin typeface="Inria Sans Light"/>
              <a:ea typeface="Inria Sans Light"/>
              <a:cs typeface="Inria Sans Light"/>
              <a:sym typeface="Inria Sans Light"/>
            </a:endParaRPr>
          </a:p>
          <a:p>
            <a:pPr marL="0" lvl="0" indent="0" algn="l" rtl="0">
              <a:spcBef>
                <a:spcPts val="0"/>
              </a:spcBef>
              <a:spcAft>
                <a:spcPts val="0"/>
              </a:spcAft>
              <a:buNone/>
            </a:pPr>
            <a:r>
              <a:rPr lang="en" sz="2800">
                <a:solidFill>
                  <a:schemeClr val="dk1"/>
                </a:solidFill>
                <a:latin typeface="Inria Sans Light"/>
                <a:ea typeface="Inria Sans Light"/>
                <a:cs typeface="Inria Sans Light"/>
                <a:sym typeface="Inria Sans Light"/>
              </a:rPr>
              <a:t>Challenges &gt; Login with CCSO &gt; Login with Discord</a:t>
            </a:r>
            <a:endParaRPr sz="2800">
              <a:solidFill>
                <a:schemeClr val="dk1"/>
              </a:solidFill>
              <a:latin typeface="Inria Sans Light"/>
              <a:ea typeface="Inria Sans Light"/>
              <a:cs typeface="Inria Sans Light"/>
              <a:sym typeface="Inria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Linux Command History Analysis</a:t>
            </a:r>
            <a:endParaRPr/>
          </a:p>
        </p:txBody>
      </p:sp>
      <p:sp>
        <p:nvSpPr>
          <p:cNvPr id="300" name="Google Shape;300;p28"/>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What nonroot user is present on the server?</a:t>
            </a:r>
            <a:endParaRPr/>
          </a:p>
          <a:p>
            <a:pPr marL="914400" lvl="1" indent="-342900" algn="l" rtl="0">
              <a:spcBef>
                <a:spcPts val="0"/>
              </a:spcBef>
              <a:spcAft>
                <a:spcPts val="0"/>
              </a:spcAft>
              <a:buSzPts val="1800"/>
              <a:buChar char="⬦"/>
            </a:pPr>
            <a:r>
              <a:rPr lang="en"/>
              <a:t>Daniel</a:t>
            </a:r>
            <a:endParaRPr/>
          </a:p>
          <a:p>
            <a:pPr marL="457200" lvl="0" indent="-342900" algn="l" rtl="0">
              <a:spcBef>
                <a:spcPts val="0"/>
              </a:spcBef>
              <a:spcAft>
                <a:spcPts val="0"/>
              </a:spcAft>
              <a:buSzPts val="1800"/>
              <a:buChar char="⬥"/>
            </a:pPr>
            <a:r>
              <a:rPr lang="en"/>
              <a:t>What script did the attacker try to download to the server?</a:t>
            </a:r>
            <a:endParaRPr/>
          </a:p>
          <a:p>
            <a:pPr marL="914400" lvl="1" indent="-342900" algn="l" rtl="0">
              <a:spcBef>
                <a:spcPts val="0"/>
              </a:spcBef>
              <a:spcAft>
                <a:spcPts val="0"/>
              </a:spcAft>
              <a:buSzPts val="1800"/>
              <a:buChar char="⬦"/>
            </a:pPr>
            <a:r>
              <a:rPr lang="en"/>
              <a:t>Linux-exploit-suggester.sh</a:t>
            </a:r>
            <a:endParaRPr/>
          </a:p>
          <a:p>
            <a:pPr marL="457200" lvl="0" indent="-342900" algn="l" rtl="0">
              <a:spcBef>
                <a:spcPts val="0"/>
              </a:spcBef>
              <a:spcAft>
                <a:spcPts val="0"/>
              </a:spcAft>
              <a:buSzPts val="1800"/>
              <a:buChar char="⬥"/>
            </a:pPr>
            <a:r>
              <a:rPr lang="en"/>
              <a:t>What packet analyzer tool did the attacker try to download to the server?</a:t>
            </a:r>
            <a:endParaRPr/>
          </a:p>
          <a:p>
            <a:pPr marL="914400" lvl="1" indent="-342900" algn="l" rtl="0">
              <a:spcBef>
                <a:spcPts val="0"/>
              </a:spcBef>
              <a:spcAft>
                <a:spcPts val="0"/>
              </a:spcAft>
              <a:buSzPts val="1800"/>
              <a:buChar char="⬦"/>
            </a:pPr>
            <a:r>
              <a:rPr lang="en"/>
              <a:t>tcpdump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animEffect transition="in" filter="fade">
                                      <p:cBhvr>
                                        <p:cTn id="7" dur="1000"/>
                                        <p:tgtEl>
                                          <p:spTgt spid="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0">
                                            <p:txEl>
                                              <p:pRg st="1" end="1"/>
                                            </p:txEl>
                                          </p:spTgt>
                                        </p:tgtEl>
                                        <p:attrNameLst>
                                          <p:attrName>style.visibility</p:attrName>
                                        </p:attrNameLst>
                                      </p:cBhvr>
                                      <p:to>
                                        <p:strVal val="visible"/>
                                      </p:to>
                                    </p:set>
                                    <p:animEffect transition="in" filter="fade">
                                      <p:cBhvr>
                                        <p:cTn id="12" dur="1000"/>
                                        <p:tgtEl>
                                          <p:spTgt spid="3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0">
                                            <p:txEl>
                                              <p:pRg st="2" end="2"/>
                                            </p:txEl>
                                          </p:spTgt>
                                        </p:tgtEl>
                                        <p:attrNameLst>
                                          <p:attrName>style.visibility</p:attrName>
                                        </p:attrNameLst>
                                      </p:cBhvr>
                                      <p:to>
                                        <p:strVal val="visible"/>
                                      </p:to>
                                    </p:set>
                                    <p:animEffect transition="in" filter="fade">
                                      <p:cBhvr>
                                        <p:cTn id="17" dur="1000"/>
                                        <p:tgtEl>
                                          <p:spTgt spid="3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0">
                                            <p:txEl>
                                              <p:pRg st="3" end="3"/>
                                            </p:txEl>
                                          </p:spTgt>
                                        </p:tgtEl>
                                        <p:attrNameLst>
                                          <p:attrName>style.visibility</p:attrName>
                                        </p:attrNameLst>
                                      </p:cBhvr>
                                      <p:to>
                                        <p:strVal val="visible"/>
                                      </p:to>
                                    </p:set>
                                    <p:animEffect transition="in" filter="fade">
                                      <p:cBhvr>
                                        <p:cTn id="22" dur="1000"/>
                                        <p:tgtEl>
                                          <p:spTgt spid="3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0">
                                            <p:txEl>
                                              <p:pRg st="4" end="4"/>
                                            </p:txEl>
                                          </p:spTgt>
                                        </p:tgtEl>
                                        <p:attrNameLst>
                                          <p:attrName>style.visibility</p:attrName>
                                        </p:attrNameLst>
                                      </p:cBhvr>
                                      <p:to>
                                        <p:strVal val="visible"/>
                                      </p:to>
                                    </p:set>
                                    <p:animEffect transition="in" filter="fade">
                                      <p:cBhvr>
                                        <p:cTn id="27" dur="1000"/>
                                        <p:tgtEl>
                                          <p:spTgt spid="3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0">
                                            <p:txEl>
                                              <p:pRg st="5" end="5"/>
                                            </p:txEl>
                                          </p:spTgt>
                                        </p:tgtEl>
                                        <p:attrNameLst>
                                          <p:attrName>style.visibility</p:attrName>
                                        </p:attrNameLst>
                                      </p:cBhvr>
                                      <p:to>
                                        <p:strVal val="visible"/>
                                      </p:to>
                                    </p:set>
                                    <p:animEffect transition="in" filter="fade">
                                      <p:cBhvr>
                                        <p:cTn id="32" dur="1000"/>
                                        <p:tgtEl>
                                          <p:spTgt spid="3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Linux Command History Analysis Contd.</a:t>
            </a:r>
            <a:endParaRPr/>
          </a:p>
        </p:txBody>
      </p:sp>
      <p:sp>
        <p:nvSpPr>
          <p:cNvPr id="306" name="Google Shape;306;p29"/>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What file extension did the attacker use to bypass the file upload filter implemented by the developer?</a:t>
            </a:r>
            <a:endParaRPr/>
          </a:p>
          <a:p>
            <a:pPr marL="914400" lvl="1" indent="-342900" algn="l" rtl="0">
              <a:spcBef>
                <a:spcPts val="0"/>
              </a:spcBef>
              <a:spcAft>
                <a:spcPts val="0"/>
              </a:spcAft>
              <a:buSzPts val="1800"/>
              <a:buChar char="⬦"/>
            </a:pPr>
            <a:r>
              <a:rPr lang="en"/>
              <a:t>.phtml</a:t>
            </a:r>
            <a:endParaRPr/>
          </a:p>
          <a:p>
            <a:pPr marL="457200" lvl="0" indent="-342900" algn="l" rtl="0">
              <a:spcBef>
                <a:spcPts val="0"/>
              </a:spcBef>
              <a:spcAft>
                <a:spcPts val="0"/>
              </a:spcAft>
              <a:buSzPts val="1800"/>
              <a:buChar char="⬥"/>
            </a:pPr>
            <a:r>
              <a:rPr lang="en"/>
              <a:t>Based on the commands run by the attacker before removing the php shell, what misconfiguration in the python binary was exploited for privesc?</a:t>
            </a:r>
            <a:endParaRPr/>
          </a:p>
          <a:p>
            <a:pPr marL="914400" lvl="1" indent="-342900" algn="l" rtl="0">
              <a:spcBef>
                <a:spcPts val="0"/>
              </a:spcBef>
              <a:spcAft>
                <a:spcPts val="0"/>
              </a:spcAft>
              <a:buSzPts val="1800"/>
              <a:buChar char="⬦"/>
            </a:pPr>
            <a:r>
              <a:rPr lang="en"/>
              <a:t>SUID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animEffect transition="in" filter="fade">
                                      <p:cBhvr>
                                        <p:cTn id="7" dur="1000"/>
                                        <p:tgtEl>
                                          <p:spTgt spid="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xEl>
                                              <p:pRg st="1" end="1"/>
                                            </p:txEl>
                                          </p:spTgt>
                                        </p:tgtEl>
                                        <p:attrNameLst>
                                          <p:attrName>style.visibility</p:attrName>
                                        </p:attrNameLst>
                                      </p:cBhvr>
                                      <p:to>
                                        <p:strVal val="visible"/>
                                      </p:to>
                                    </p:set>
                                    <p:animEffect transition="in" filter="fade">
                                      <p:cBhvr>
                                        <p:cTn id="12" dur="1000"/>
                                        <p:tgtEl>
                                          <p:spTgt spid="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6">
                                            <p:txEl>
                                              <p:pRg st="2" end="2"/>
                                            </p:txEl>
                                          </p:spTgt>
                                        </p:tgtEl>
                                        <p:attrNameLst>
                                          <p:attrName>style.visibility</p:attrName>
                                        </p:attrNameLst>
                                      </p:cBhvr>
                                      <p:to>
                                        <p:strVal val="visible"/>
                                      </p:to>
                                    </p:set>
                                    <p:animEffect transition="in" filter="fade">
                                      <p:cBhvr>
                                        <p:cTn id="17" dur="1000"/>
                                        <p:tgtEl>
                                          <p:spTgt spid="3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6">
                                            <p:txEl>
                                              <p:pRg st="3" end="3"/>
                                            </p:txEl>
                                          </p:spTgt>
                                        </p:tgtEl>
                                        <p:attrNameLst>
                                          <p:attrName>style.visibility</p:attrName>
                                        </p:attrNameLst>
                                      </p:cBhvr>
                                      <p:to>
                                        <p:strVal val="visible"/>
                                      </p:to>
                                    </p:set>
                                    <p:animEffect transition="in" filter="fade">
                                      <p:cBhvr>
                                        <p:cTn id="22" dur="1000"/>
                                        <p:tgtEl>
                                          <p:spTgt spid="3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Image Steganography</a:t>
            </a:r>
            <a:endParaRPr/>
          </a:p>
        </p:txBody>
      </p:sp>
      <p:sp>
        <p:nvSpPr>
          <p:cNvPr id="312" name="Google Shape;312;p30"/>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Various tools and ways to hide information in images, can you find any of the flags hidden in kitten.jpg?</a:t>
            </a:r>
            <a:endParaRPr/>
          </a:p>
          <a:p>
            <a:pPr marL="914400" lvl="1" indent="-342900" algn="l" rtl="0">
              <a:spcBef>
                <a:spcPts val="0"/>
              </a:spcBef>
              <a:spcAft>
                <a:spcPts val="0"/>
              </a:spcAft>
              <a:buSzPts val="1800"/>
              <a:buChar char="⬦"/>
            </a:pPr>
            <a:r>
              <a:rPr lang="en"/>
              <a:t>Steghide –extract -sf kitten.jpg (nopass)</a:t>
            </a:r>
            <a:endParaRPr/>
          </a:p>
          <a:p>
            <a:pPr marL="914400" lvl="1" indent="-342900" algn="l" rtl="0">
              <a:spcBef>
                <a:spcPts val="0"/>
              </a:spcBef>
              <a:spcAft>
                <a:spcPts val="0"/>
              </a:spcAft>
              <a:buSzPts val="1800"/>
              <a:buChar char="⬦"/>
            </a:pPr>
            <a:r>
              <a:rPr lang="en"/>
              <a:t>Image metadata, exiftool, cyberchef, etc.</a:t>
            </a:r>
            <a:endParaRPr/>
          </a:p>
          <a:p>
            <a:pPr marL="457200" lvl="0" indent="-342900" algn="l" rtl="0">
              <a:spcBef>
                <a:spcPts val="0"/>
              </a:spcBef>
              <a:spcAft>
                <a:spcPts val="0"/>
              </a:spcAft>
              <a:buSzPts val="1800"/>
              <a:buChar char="⬥"/>
            </a:pPr>
            <a:r>
              <a:rPr lang="en"/>
              <a:t>Kitten2?</a:t>
            </a:r>
            <a:endParaRPr/>
          </a:p>
          <a:p>
            <a:pPr marL="914400" lvl="1" indent="-342900" algn="l" rtl="0">
              <a:spcBef>
                <a:spcPts val="0"/>
              </a:spcBef>
              <a:spcAft>
                <a:spcPts val="0"/>
              </a:spcAft>
              <a:buSzPts val="1800"/>
              <a:buChar char="⬦"/>
            </a:pPr>
            <a:r>
              <a:rPr lang="en"/>
              <a:t>Least Significant Bit Stego</a:t>
            </a:r>
            <a:endParaRPr/>
          </a:p>
          <a:p>
            <a:pPr marL="914400" lvl="1" indent="-342900" algn="l" rtl="0">
              <a:spcBef>
                <a:spcPts val="0"/>
              </a:spcBef>
              <a:spcAft>
                <a:spcPts val="0"/>
              </a:spcAft>
              <a:buSzPts val="1800"/>
              <a:buChar char="⬦"/>
            </a:pPr>
            <a:r>
              <a:rPr lang="en" u="sng">
                <a:solidFill>
                  <a:schemeClr val="hlink"/>
                </a:solidFill>
                <a:hlinkClick r:id="rId3"/>
              </a:rPr>
              <a:t>StegOnline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animEffect transition="in" filter="fade">
                                      <p:cBhvr>
                                        <p:cTn id="7" dur="1000"/>
                                        <p:tgtEl>
                                          <p:spTgt spid="3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2">
                                            <p:txEl>
                                              <p:pRg st="1" end="1"/>
                                            </p:txEl>
                                          </p:spTgt>
                                        </p:tgtEl>
                                        <p:attrNameLst>
                                          <p:attrName>style.visibility</p:attrName>
                                        </p:attrNameLst>
                                      </p:cBhvr>
                                      <p:to>
                                        <p:strVal val="visible"/>
                                      </p:to>
                                    </p:set>
                                    <p:animEffect transition="in" filter="fade">
                                      <p:cBhvr>
                                        <p:cTn id="12" dur="1000"/>
                                        <p:tgtEl>
                                          <p:spTgt spid="3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2">
                                            <p:txEl>
                                              <p:pRg st="2" end="2"/>
                                            </p:txEl>
                                          </p:spTgt>
                                        </p:tgtEl>
                                        <p:attrNameLst>
                                          <p:attrName>style.visibility</p:attrName>
                                        </p:attrNameLst>
                                      </p:cBhvr>
                                      <p:to>
                                        <p:strVal val="visible"/>
                                      </p:to>
                                    </p:set>
                                    <p:animEffect transition="in" filter="fade">
                                      <p:cBhvr>
                                        <p:cTn id="17" dur="1000"/>
                                        <p:tgtEl>
                                          <p:spTgt spid="3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2">
                                            <p:txEl>
                                              <p:pRg st="3" end="3"/>
                                            </p:txEl>
                                          </p:spTgt>
                                        </p:tgtEl>
                                        <p:attrNameLst>
                                          <p:attrName>style.visibility</p:attrName>
                                        </p:attrNameLst>
                                      </p:cBhvr>
                                      <p:to>
                                        <p:strVal val="visible"/>
                                      </p:to>
                                    </p:set>
                                    <p:animEffect transition="in" filter="fade">
                                      <p:cBhvr>
                                        <p:cTn id="22" dur="1000"/>
                                        <p:tgtEl>
                                          <p:spTgt spid="3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2">
                                            <p:txEl>
                                              <p:pRg st="4" end="4"/>
                                            </p:txEl>
                                          </p:spTgt>
                                        </p:tgtEl>
                                        <p:attrNameLst>
                                          <p:attrName>style.visibility</p:attrName>
                                        </p:attrNameLst>
                                      </p:cBhvr>
                                      <p:to>
                                        <p:strVal val="visible"/>
                                      </p:to>
                                    </p:set>
                                    <p:animEffect transition="in" filter="fade">
                                      <p:cBhvr>
                                        <p:cTn id="27" dur="1000"/>
                                        <p:tgtEl>
                                          <p:spTgt spid="3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2">
                                            <p:txEl>
                                              <p:pRg st="5" end="5"/>
                                            </p:txEl>
                                          </p:spTgt>
                                        </p:tgtEl>
                                        <p:attrNameLst>
                                          <p:attrName>style.visibility</p:attrName>
                                        </p:attrNameLst>
                                      </p:cBhvr>
                                      <p:to>
                                        <p:strVal val="visible"/>
                                      </p:to>
                                    </p:set>
                                    <p:animEffect transition="in" filter="fade">
                                      <p:cBhvr>
                                        <p:cTn id="32" dur="1000"/>
                                        <p:tgtEl>
                                          <p:spTgt spid="3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CTF Time! - ctf.psuccso.org</a:t>
            </a:r>
            <a:endParaRPr sz="4800"/>
          </a:p>
        </p:txBody>
      </p:sp>
      <p:sp>
        <p:nvSpPr>
          <p:cNvPr id="318" name="Google Shape;318;p31"/>
          <p:cNvSpPr txBox="1"/>
          <p:nvPr/>
        </p:nvSpPr>
        <p:spPr>
          <a:xfrm>
            <a:off x="2354553" y="3088200"/>
            <a:ext cx="44349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dk1"/>
                </a:solidFill>
                <a:latin typeface="Inria Sans Light"/>
                <a:ea typeface="Inria Sans Light"/>
                <a:cs typeface="Inria Sans Light"/>
                <a:sym typeface="Inria Sans Light"/>
              </a:rPr>
              <a:t>If you’re working on disk forensics and it’s slow get a flashdrive from us to download the image</a:t>
            </a:r>
            <a:endParaRPr sz="2200">
              <a:solidFill>
                <a:schemeClr val="dk1"/>
              </a:solidFill>
              <a:latin typeface="Inria Sans Light"/>
              <a:ea typeface="Inria Sans Light"/>
              <a:cs typeface="Inria Sans Light"/>
              <a:sym typeface="Inria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Competitive Cyber Security Organization</a:t>
            </a:r>
            <a:endParaRPr/>
          </a:p>
        </p:txBody>
      </p:sp>
      <p:sp>
        <p:nvSpPr>
          <p:cNvPr id="224" name="Google Shape;224;p17"/>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General - Liam’s super cool and awesome forensics presentation that will teach you so much cool stuff about forensics you aren’t even prepared for how much learning is about to occur strap in your seatbelts</a:t>
            </a:r>
            <a:endParaRPr/>
          </a:p>
          <a:p>
            <a:pPr marL="0" lvl="0" indent="0" algn="l" rtl="0">
              <a:spcBef>
                <a:spcPts val="600"/>
              </a:spcBef>
              <a:spcAft>
                <a:spcPts val="600"/>
              </a:spcAft>
              <a:buNone/>
            </a:pPr>
            <a:endParaRPr/>
          </a:p>
        </p:txBody>
      </p:sp>
      <p:sp>
        <p:nvSpPr>
          <p:cNvPr id="225" name="Google Shape;225;p17"/>
          <p:cNvSpPr txBox="1"/>
          <p:nvPr/>
        </p:nvSpPr>
        <p:spPr>
          <a:xfrm>
            <a:off x="0" y="4930495"/>
            <a:ext cx="6634200" cy="213000"/>
          </a:xfrm>
          <a:prstGeom prst="rect">
            <a:avLst/>
          </a:prstGeom>
          <a:noFill/>
          <a:ln>
            <a:noFill/>
          </a:ln>
          <a:effectLst>
            <a:outerShdw blurRad="42863" dist="9525" dir="5400000" algn="bl" rotWithShape="0">
              <a:srgbClr val="082A44">
                <a:alpha val="25000"/>
              </a:srgbClr>
            </a:outerShdw>
          </a:effectLst>
        </p:spPr>
        <p:txBody>
          <a:bodyPr spcFirstLastPara="1" wrap="square" lIns="0" tIns="0" rIns="0" bIns="0" anchor="t" anchorCtr="0">
            <a:noAutofit/>
          </a:bodyPr>
          <a:lstStyle/>
          <a:p>
            <a:pPr marL="0" lvl="0" indent="0" algn="l" rtl="0">
              <a:spcBef>
                <a:spcPts val="0"/>
              </a:spcBef>
              <a:spcAft>
                <a:spcPts val="0"/>
              </a:spcAft>
              <a:buNone/>
            </a:pPr>
            <a:r>
              <a:rPr lang="en" sz="1000">
                <a:solidFill>
                  <a:srgbClr val="10E7D9"/>
                </a:solidFill>
                <a:latin typeface="Inria Sans Light"/>
                <a:ea typeface="Inria Sans Light"/>
                <a:cs typeface="Inria Sans Light"/>
                <a:sym typeface="Inria Sans Light"/>
              </a:rPr>
              <a:t>By attending today’s meeting you acknowledge that you may be photographed or recorded for club use</a:t>
            </a:r>
            <a:endParaRPr sz="1000">
              <a:solidFill>
                <a:srgbClr val="10E7D9"/>
              </a:solidFill>
              <a:latin typeface="Inria Sans Light"/>
              <a:ea typeface="Inria Sans Light"/>
              <a:cs typeface="Inria Sans Light"/>
              <a:sym typeface="Inria Sans Light"/>
            </a:endParaRPr>
          </a:p>
          <a:p>
            <a:pPr marL="0" lvl="0" indent="0" algn="l" rtl="0">
              <a:spcBef>
                <a:spcPts val="600"/>
              </a:spcBef>
              <a:spcAft>
                <a:spcPts val="600"/>
              </a:spcAft>
              <a:buNone/>
            </a:pPr>
            <a:endParaRPr sz="1000">
              <a:solidFill>
                <a:srgbClr val="10E7D9"/>
              </a:solidFill>
              <a:latin typeface="Inria Sans Light"/>
              <a:ea typeface="Inria Sans Light"/>
              <a:cs typeface="Inria Sans Light"/>
              <a:sym typeface="Inria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ctrTitle"/>
          </p:nvPr>
        </p:nvSpPr>
        <p:spPr>
          <a:xfrm>
            <a:off x="1823925" y="1620358"/>
            <a:ext cx="6634200" cy="1426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300"/>
              <a:t>Start downloading now or I’ll cry</a:t>
            </a:r>
            <a:endParaRPr sz="4300"/>
          </a:p>
        </p:txBody>
      </p:sp>
      <p:pic>
        <p:nvPicPr>
          <p:cNvPr id="231" name="Google Shape;231;p18"/>
          <p:cNvPicPr preferRelativeResize="0"/>
          <p:nvPr/>
        </p:nvPicPr>
        <p:blipFill>
          <a:blip r:embed="rId3">
            <a:alphaModFix/>
          </a:blip>
          <a:stretch>
            <a:fillRect/>
          </a:stretch>
        </p:blipFill>
        <p:spPr>
          <a:xfrm>
            <a:off x="7076025" y="3105850"/>
            <a:ext cx="2067975" cy="2037650"/>
          </a:xfrm>
          <a:prstGeom prst="rect">
            <a:avLst/>
          </a:prstGeom>
          <a:noFill/>
          <a:ln>
            <a:noFill/>
          </a:ln>
        </p:spPr>
      </p:pic>
      <p:sp>
        <p:nvSpPr>
          <p:cNvPr id="232" name="Google Shape;232;p18"/>
          <p:cNvSpPr txBox="1"/>
          <p:nvPr/>
        </p:nvSpPr>
        <p:spPr>
          <a:xfrm>
            <a:off x="1823925" y="3046425"/>
            <a:ext cx="5140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chemeClr val="dk1"/>
                </a:solidFill>
                <a:latin typeface="Inria Sans Light"/>
                <a:ea typeface="Inria Sans Light"/>
                <a:cs typeface="Inria Sans Light"/>
                <a:sym typeface="Inria Sans Light"/>
              </a:rPr>
              <a:t>ctf.psuccso.org </a:t>
            </a:r>
            <a:endParaRPr sz="2800">
              <a:solidFill>
                <a:schemeClr val="dk1"/>
              </a:solidFill>
              <a:latin typeface="Inria Sans Light"/>
              <a:ea typeface="Inria Sans Light"/>
              <a:cs typeface="Inria Sans Light"/>
              <a:sym typeface="Inria Sans Light"/>
            </a:endParaRPr>
          </a:p>
          <a:p>
            <a:pPr marL="0" lvl="0" indent="0" algn="l" rtl="0">
              <a:spcBef>
                <a:spcPts val="0"/>
              </a:spcBef>
              <a:spcAft>
                <a:spcPts val="0"/>
              </a:spcAft>
              <a:buNone/>
            </a:pPr>
            <a:r>
              <a:rPr lang="en" sz="2800">
                <a:solidFill>
                  <a:schemeClr val="dk1"/>
                </a:solidFill>
                <a:latin typeface="Inria Sans Light"/>
                <a:ea typeface="Inria Sans Light"/>
                <a:cs typeface="Inria Sans Light"/>
                <a:sym typeface="Inria Sans Light"/>
              </a:rPr>
              <a:t>Challenges &gt; Login with CCSO &gt; Login with Discord</a:t>
            </a:r>
            <a:endParaRPr sz="2800">
              <a:solidFill>
                <a:schemeClr val="dk1"/>
              </a:solidFill>
              <a:latin typeface="Inria Sans Light"/>
              <a:ea typeface="Inria Sans Light"/>
              <a:cs typeface="Inria Sans Light"/>
              <a:sym typeface="Inria Sans Light"/>
            </a:endParaRPr>
          </a:p>
          <a:p>
            <a:pPr marL="0" lvl="0" indent="0" algn="l" rtl="0">
              <a:spcBef>
                <a:spcPts val="0"/>
              </a:spcBef>
              <a:spcAft>
                <a:spcPts val="0"/>
              </a:spcAft>
              <a:buNone/>
            </a:pPr>
            <a:r>
              <a:rPr lang="en" sz="2800">
                <a:solidFill>
                  <a:schemeClr val="dk1"/>
                </a:solidFill>
                <a:latin typeface="Inria Sans Light"/>
                <a:ea typeface="Inria Sans Light"/>
                <a:cs typeface="Inria Sans Light"/>
                <a:sym typeface="Inria Sans Light"/>
              </a:rPr>
              <a:t>Disk Forensics 1 - download zip</a:t>
            </a:r>
            <a:endParaRPr sz="2800">
              <a:solidFill>
                <a:schemeClr val="dk1"/>
              </a:solidFill>
              <a:latin typeface="Inria Sans Light"/>
              <a:ea typeface="Inria Sans Light"/>
              <a:cs typeface="Inria Sans Light"/>
              <a:sym typeface="Inria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Learning Objectives:</a:t>
            </a:r>
            <a:endParaRPr/>
          </a:p>
        </p:txBody>
      </p:sp>
      <p:sp>
        <p:nvSpPr>
          <p:cNvPr id="253" name="Google Shape;253;p21"/>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What is Forensics?</a:t>
            </a:r>
            <a:endParaRPr/>
          </a:p>
          <a:p>
            <a:pPr marL="914400" lvl="1" indent="-342900" algn="l" rtl="0">
              <a:spcBef>
                <a:spcPts val="0"/>
              </a:spcBef>
              <a:spcAft>
                <a:spcPts val="0"/>
              </a:spcAft>
              <a:buSzPts val="1800"/>
              <a:buChar char="-"/>
            </a:pPr>
            <a:r>
              <a:rPr lang="en"/>
              <a:t>Different types of forensics</a:t>
            </a:r>
            <a:endParaRPr/>
          </a:p>
          <a:p>
            <a:pPr marL="457200" lvl="0" indent="-342900" algn="l" rtl="0">
              <a:spcBef>
                <a:spcPts val="0"/>
              </a:spcBef>
              <a:spcAft>
                <a:spcPts val="0"/>
              </a:spcAft>
              <a:buSzPts val="1800"/>
              <a:buChar char="-"/>
            </a:pPr>
            <a:r>
              <a:rPr lang="en"/>
              <a:t>Who uses Forensics?</a:t>
            </a:r>
            <a:endParaRPr/>
          </a:p>
          <a:p>
            <a:pPr marL="914400" lvl="1" indent="-342900" algn="l" rtl="0">
              <a:spcBef>
                <a:spcPts val="0"/>
              </a:spcBef>
              <a:spcAft>
                <a:spcPts val="0"/>
              </a:spcAft>
              <a:buSzPts val="1800"/>
              <a:buChar char="-"/>
            </a:pPr>
            <a:r>
              <a:rPr lang="en"/>
              <a:t>Real world applications of forensics</a:t>
            </a:r>
            <a:endParaRPr/>
          </a:p>
          <a:p>
            <a:pPr marL="457200" lvl="0" indent="-342900" algn="l" rtl="0">
              <a:spcBef>
                <a:spcPts val="0"/>
              </a:spcBef>
              <a:spcAft>
                <a:spcPts val="0"/>
              </a:spcAft>
              <a:buSzPts val="1800"/>
              <a:buChar char="-"/>
            </a:pPr>
            <a:r>
              <a:rPr lang="en"/>
              <a:t>Try out some forensic techniques</a:t>
            </a:r>
            <a:endParaRPr/>
          </a:p>
        </p:txBody>
      </p:sp>
      <p:pic>
        <p:nvPicPr>
          <p:cNvPr id="254" name="Google Shape;254;p21"/>
          <p:cNvPicPr preferRelativeResize="0"/>
          <p:nvPr/>
        </p:nvPicPr>
        <p:blipFill>
          <a:blip r:embed="rId3">
            <a:alphaModFix/>
          </a:blip>
          <a:stretch>
            <a:fillRect/>
          </a:stretch>
        </p:blipFill>
        <p:spPr>
          <a:xfrm>
            <a:off x="6894800" y="2392675"/>
            <a:ext cx="2249200" cy="2750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Forensics</a:t>
            </a:r>
            <a:endParaRPr/>
          </a:p>
        </p:txBody>
      </p:sp>
      <p:sp>
        <p:nvSpPr>
          <p:cNvPr id="260" name="Google Shape;260;p22"/>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Investigating digital content and media</a:t>
            </a:r>
            <a:endParaRPr/>
          </a:p>
          <a:p>
            <a:pPr marL="457200" lvl="0" indent="-342900" algn="l" rtl="0">
              <a:spcBef>
                <a:spcPts val="0"/>
              </a:spcBef>
              <a:spcAft>
                <a:spcPts val="0"/>
              </a:spcAft>
              <a:buSzPts val="1800"/>
              <a:buChar char="-"/>
            </a:pPr>
            <a:r>
              <a:rPr lang="en"/>
              <a:t>Different types</a:t>
            </a:r>
            <a:endParaRPr/>
          </a:p>
          <a:p>
            <a:pPr marL="914400" lvl="1" indent="-342900" algn="l" rtl="0">
              <a:spcBef>
                <a:spcPts val="0"/>
              </a:spcBef>
              <a:spcAft>
                <a:spcPts val="0"/>
              </a:spcAft>
              <a:buSzPts val="1800"/>
              <a:buChar char="-"/>
            </a:pPr>
            <a:r>
              <a:rPr lang="en"/>
              <a:t>Network</a:t>
            </a:r>
            <a:endParaRPr/>
          </a:p>
          <a:p>
            <a:pPr marL="914400" lvl="1" indent="-342900" algn="l" rtl="0">
              <a:spcBef>
                <a:spcPts val="0"/>
              </a:spcBef>
              <a:spcAft>
                <a:spcPts val="0"/>
              </a:spcAft>
              <a:buSzPts val="1800"/>
              <a:buChar char="-"/>
            </a:pPr>
            <a:r>
              <a:rPr lang="en"/>
              <a:t>Disk (Files, etc.)</a:t>
            </a:r>
            <a:endParaRPr/>
          </a:p>
          <a:p>
            <a:pPr marL="914400" lvl="1" indent="-342900" algn="l" rtl="0">
              <a:spcBef>
                <a:spcPts val="0"/>
              </a:spcBef>
              <a:spcAft>
                <a:spcPts val="0"/>
              </a:spcAft>
              <a:buSzPts val="1800"/>
              <a:buChar char="-"/>
            </a:pPr>
            <a:r>
              <a:rPr lang="en"/>
              <a:t>Memory</a:t>
            </a:r>
            <a:endParaRPr/>
          </a:p>
          <a:p>
            <a:pPr marL="914400" lvl="1" indent="-342900" algn="l" rtl="0">
              <a:spcBef>
                <a:spcPts val="0"/>
              </a:spcBef>
              <a:spcAft>
                <a:spcPts val="0"/>
              </a:spcAft>
              <a:buSzPts val="1800"/>
              <a:buChar char="-"/>
            </a:pPr>
            <a:r>
              <a:rPr lang="en"/>
              <a:t>Malware</a:t>
            </a:r>
            <a:endParaRPr/>
          </a:p>
          <a:p>
            <a:pPr marL="914400" lvl="1" indent="-342900" algn="l" rtl="0">
              <a:spcBef>
                <a:spcPts val="0"/>
              </a:spcBef>
              <a:spcAft>
                <a:spcPts val="0"/>
              </a:spcAft>
              <a:buSzPts val="1800"/>
              <a:buChar char="-"/>
            </a:pPr>
            <a:r>
              <a:rPr lang="en"/>
              <a:t>Mobile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Practical Applications</a:t>
            </a:r>
            <a:endParaRPr/>
          </a:p>
        </p:txBody>
      </p:sp>
      <p:sp>
        <p:nvSpPr>
          <p:cNvPr id="266" name="Google Shape;266;p23"/>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Incident Response</a:t>
            </a:r>
            <a:endParaRPr/>
          </a:p>
          <a:p>
            <a:pPr marL="914400" lvl="1" indent="-342900" algn="l" rtl="0">
              <a:spcBef>
                <a:spcPts val="0"/>
              </a:spcBef>
              <a:spcAft>
                <a:spcPts val="0"/>
              </a:spcAft>
              <a:buSzPts val="1800"/>
              <a:buChar char="-"/>
            </a:pPr>
            <a:r>
              <a:rPr lang="en"/>
              <a:t>Finding root cause</a:t>
            </a:r>
            <a:endParaRPr/>
          </a:p>
          <a:p>
            <a:pPr marL="914400" lvl="1" indent="-342900" algn="l" rtl="0">
              <a:spcBef>
                <a:spcPts val="0"/>
              </a:spcBef>
              <a:spcAft>
                <a:spcPts val="0"/>
              </a:spcAft>
              <a:buSzPts val="1800"/>
              <a:buChar char="-"/>
            </a:pPr>
            <a:r>
              <a:rPr lang="en"/>
              <a:t>Log analysis; understanding what happened</a:t>
            </a:r>
            <a:endParaRPr/>
          </a:p>
          <a:p>
            <a:pPr marL="457200" lvl="0" indent="-342900" algn="l" rtl="0">
              <a:spcBef>
                <a:spcPts val="0"/>
              </a:spcBef>
              <a:spcAft>
                <a:spcPts val="0"/>
              </a:spcAft>
              <a:buSzPts val="1800"/>
              <a:buChar char="-"/>
            </a:pPr>
            <a:r>
              <a:rPr lang="en"/>
              <a:t>Recovering lost data</a:t>
            </a:r>
            <a:endParaRPr/>
          </a:p>
          <a:p>
            <a:pPr marL="457200" lvl="0" indent="-342900" algn="l" rtl="0">
              <a:spcBef>
                <a:spcPts val="0"/>
              </a:spcBef>
              <a:spcAft>
                <a:spcPts val="0"/>
              </a:spcAft>
              <a:buSzPts val="1800"/>
              <a:buChar char="-"/>
            </a:pPr>
            <a:r>
              <a:rPr lang="en"/>
              <a:t>Understanding network traffic</a:t>
            </a:r>
            <a:endParaRPr/>
          </a:p>
          <a:p>
            <a:pPr marL="457200" lvl="0" indent="-342900" algn="l" rtl="0">
              <a:spcBef>
                <a:spcPts val="0"/>
              </a:spcBef>
              <a:spcAft>
                <a:spcPts val="0"/>
              </a:spcAft>
              <a:buSzPts val="1800"/>
              <a:buChar char="-"/>
            </a:pPr>
            <a:r>
              <a:rPr lang="en"/>
              <a:t>Law enforcement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Network Forensics</a:t>
            </a:r>
            <a:endParaRPr/>
          </a:p>
        </p:txBody>
      </p:sp>
      <p:sp>
        <p:nvSpPr>
          <p:cNvPr id="272" name="Google Shape;272;p24"/>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Diving deep into network traffic</a:t>
            </a:r>
            <a:endParaRPr/>
          </a:p>
          <a:p>
            <a:pPr marL="457200" lvl="0" indent="-342900" algn="l" rtl="0">
              <a:spcBef>
                <a:spcPts val="0"/>
              </a:spcBef>
              <a:spcAft>
                <a:spcPts val="0"/>
              </a:spcAft>
              <a:buSzPts val="1800"/>
              <a:buChar char="⬥"/>
            </a:pPr>
            <a:r>
              <a:rPr lang="en"/>
              <a:t>Analyzing host behavior</a:t>
            </a:r>
            <a:endParaRPr/>
          </a:p>
          <a:p>
            <a:pPr marL="457200" lvl="0" indent="-342900" algn="l" rtl="0">
              <a:spcBef>
                <a:spcPts val="0"/>
              </a:spcBef>
              <a:spcAft>
                <a:spcPts val="0"/>
              </a:spcAft>
              <a:buSzPts val="1800"/>
              <a:buChar char="⬥"/>
            </a:pPr>
            <a:r>
              <a:rPr lang="en"/>
              <a:t>Requires an in depth understanding of a network</a:t>
            </a:r>
            <a:endParaRPr/>
          </a:p>
          <a:p>
            <a:pPr marL="457200" lvl="0" indent="-342900" algn="l" rtl="0">
              <a:spcBef>
                <a:spcPts val="0"/>
              </a:spcBef>
              <a:spcAft>
                <a:spcPts val="0"/>
              </a:spcAft>
              <a:buSzPts val="1800"/>
              <a:buChar char="⬥"/>
            </a:pPr>
            <a:r>
              <a:rPr lang="en"/>
              <a:t>Packet analysis</a:t>
            </a:r>
            <a:endParaRPr/>
          </a:p>
          <a:p>
            <a:pPr marL="914400" lvl="1" indent="-342900" algn="l" rtl="0">
              <a:spcBef>
                <a:spcPts val="0"/>
              </a:spcBef>
              <a:spcAft>
                <a:spcPts val="0"/>
              </a:spcAft>
              <a:buSzPts val="1800"/>
              <a:buChar char="⬦"/>
            </a:pPr>
            <a:r>
              <a:rPr lang="en"/>
              <a:t>Wireshark, networkminer, etc.</a:t>
            </a:r>
            <a:endParaRPr/>
          </a:p>
        </p:txBody>
      </p:sp>
      <p:pic>
        <p:nvPicPr>
          <p:cNvPr id="273" name="Google Shape;273;p24"/>
          <p:cNvPicPr preferRelativeResize="0"/>
          <p:nvPr/>
        </p:nvPicPr>
        <p:blipFill>
          <a:blip r:embed="rId3">
            <a:alphaModFix/>
          </a:blip>
          <a:stretch>
            <a:fillRect/>
          </a:stretch>
        </p:blipFill>
        <p:spPr>
          <a:xfrm>
            <a:off x="6335551" y="3037150"/>
            <a:ext cx="2808448" cy="2106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Disk Forensics</a:t>
            </a:r>
            <a:endParaRPr/>
          </a:p>
        </p:txBody>
      </p:sp>
      <p:sp>
        <p:nvSpPr>
          <p:cNvPr id="279" name="Google Shape;279;p25"/>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Deriving information from digital media</a:t>
            </a:r>
            <a:endParaRPr/>
          </a:p>
          <a:p>
            <a:pPr marL="914400" lvl="1" indent="-342900" algn="l" rtl="0">
              <a:spcBef>
                <a:spcPts val="0"/>
              </a:spcBef>
              <a:spcAft>
                <a:spcPts val="0"/>
              </a:spcAft>
              <a:buSzPts val="1800"/>
              <a:buChar char="⬦"/>
            </a:pPr>
            <a:r>
              <a:rPr lang="en"/>
              <a:t>Filesystem, or physical (ex. HDD recovery)</a:t>
            </a:r>
            <a:endParaRPr/>
          </a:p>
          <a:p>
            <a:pPr marL="457200" lvl="0" indent="-342900" algn="l" rtl="0">
              <a:spcBef>
                <a:spcPts val="0"/>
              </a:spcBef>
              <a:spcAft>
                <a:spcPts val="0"/>
              </a:spcAft>
              <a:buSzPts val="1800"/>
              <a:buChar char="⬥"/>
            </a:pPr>
            <a:r>
              <a:rPr lang="en"/>
              <a:t>Recovery of deleted or encrypted information</a:t>
            </a:r>
            <a:endParaRPr/>
          </a:p>
          <a:p>
            <a:pPr marL="457200" lvl="0" indent="-342900" algn="l" rtl="0">
              <a:spcBef>
                <a:spcPts val="0"/>
              </a:spcBef>
              <a:spcAft>
                <a:spcPts val="0"/>
              </a:spcAft>
              <a:buSzPts val="1800"/>
              <a:buChar char="⬥"/>
            </a:pPr>
            <a:r>
              <a:rPr lang="en"/>
              <a:t>Disk Images - FTK, Autopsy, etc.</a:t>
            </a:r>
            <a:endParaRPr/>
          </a:p>
          <a:p>
            <a:pPr marL="914400" lvl="1" indent="-342900" algn="l" rtl="0">
              <a:spcBef>
                <a:spcPts val="0"/>
              </a:spcBef>
              <a:spcAft>
                <a:spcPts val="0"/>
              </a:spcAft>
              <a:buSzPts val="1800"/>
              <a:buChar char="⬦"/>
            </a:pPr>
            <a:r>
              <a:rPr lang="en"/>
              <a:t>Ex: Analyze a copy of a machine affected by malware</a:t>
            </a:r>
            <a:endParaRPr/>
          </a:p>
        </p:txBody>
      </p:sp>
      <p:pic>
        <p:nvPicPr>
          <p:cNvPr id="280" name="Google Shape;280;p25"/>
          <p:cNvPicPr preferRelativeResize="0"/>
          <p:nvPr/>
        </p:nvPicPr>
        <p:blipFill>
          <a:blip r:embed="rId3">
            <a:alphaModFix/>
          </a:blip>
          <a:stretch>
            <a:fillRect/>
          </a:stretch>
        </p:blipFill>
        <p:spPr>
          <a:xfrm>
            <a:off x="7155050" y="3367050"/>
            <a:ext cx="1988950" cy="177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Memory Forensics</a:t>
            </a:r>
            <a:endParaRPr/>
          </a:p>
        </p:txBody>
      </p:sp>
      <p:sp>
        <p:nvSpPr>
          <p:cNvPr id="286" name="Google Shape;286;p26"/>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Analyzing a system based on a RAM snapshot</a:t>
            </a:r>
            <a:endParaRPr/>
          </a:p>
          <a:p>
            <a:pPr marL="457200" lvl="0" indent="-342900" algn="l" rtl="0">
              <a:spcBef>
                <a:spcPts val="0"/>
              </a:spcBef>
              <a:spcAft>
                <a:spcPts val="0"/>
              </a:spcAft>
              <a:buSzPts val="1800"/>
              <a:buChar char="⬥"/>
            </a:pPr>
            <a:r>
              <a:rPr lang="en"/>
              <a:t>Volatile memory - provides a moment in time</a:t>
            </a:r>
            <a:endParaRPr/>
          </a:p>
          <a:p>
            <a:pPr marL="914400" lvl="1" indent="-342900" algn="l" rtl="0">
              <a:spcBef>
                <a:spcPts val="0"/>
              </a:spcBef>
              <a:spcAft>
                <a:spcPts val="0"/>
              </a:spcAft>
              <a:buSzPts val="1800"/>
              <a:buChar char="⬦"/>
            </a:pPr>
            <a:r>
              <a:rPr lang="en"/>
              <a:t>Only focuses on what’s running</a:t>
            </a:r>
            <a:endParaRPr/>
          </a:p>
          <a:p>
            <a:pPr marL="457200" lvl="0" indent="-342900" algn="l" rtl="0">
              <a:spcBef>
                <a:spcPts val="0"/>
              </a:spcBef>
              <a:spcAft>
                <a:spcPts val="0"/>
              </a:spcAft>
              <a:buSzPts val="1800"/>
              <a:buChar char="⬥"/>
            </a:pPr>
            <a:r>
              <a:rPr lang="en"/>
              <a:t>Geared towards malware analysis</a:t>
            </a:r>
            <a:endParaRPr/>
          </a:p>
          <a:p>
            <a:pPr marL="914400" lvl="1" indent="-342900" algn="l" rtl="0">
              <a:spcBef>
                <a:spcPts val="0"/>
              </a:spcBef>
              <a:spcAft>
                <a:spcPts val="0"/>
              </a:spcAft>
              <a:buSzPts val="1800"/>
              <a:buChar char="⬦"/>
            </a:pPr>
            <a:r>
              <a:rPr lang="en"/>
              <a:t>Preserves network connections and processes</a:t>
            </a:r>
            <a:endParaRPr/>
          </a:p>
          <a:p>
            <a:pPr marL="457200" lvl="0" indent="-342900" algn="l" rtl="0">
              <a:spcBef>
                <a:spcPts val="0"/>
              </a:spcBef>
              <a:spcAft>
                <a:spcPts val="0"/>
              </a:spcAft>
              <a:buSzPts val="1800"/>
              <a:buChar char="⬥"/>
            </a:pPr>
            <a:r>
              <a:rPr lang="en"/>
              <a:t>Volatility framework</a:t>
            </a:r>
            <a:endParaRPr/>
          </a:p>
        </p:txBody>
      </p:sp>
      <p:pic>
        <p:nvPicPr>
          <p:cNvPr id="287" name="Google Shape;287;p26"/>
          <p:cNvPicPr preferRelativeResize="0"/>
          <p:nvPr/>
        </p:nvPicPr>
        <p:blipFill rotWithShape="1">
          <a:blip r:embed="rId3">
            <a:alphaModFix/>
          </a:blip>
          <a:srcRect l="-103216" t="-65756" r="-8423" b="-45883"/>
          <a:stretch/>
        </p:blipFill>
        <p:spPr>
          <a:xfrm>
            <a:off x="1966050" y="1902775"/>
            <a:ext cx="7503350" cy="4220626"/>
          </a:xfrm>
          <a:prstGeom prst="rect">
            <a:avLst/>
          </a:prstGeom>
          <a:noFill/>
          <a:ln>
            <a:noFill/>
          </a:ln>
        </p:spPr>
      </p:pic>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421A9D669F9444897CC5E4556E4C4E" ma:contentTypeVersion="16" ma:contentTypeDescription="Create a new document." ma:contentTypeScope="" ma:versionID="a767528fbc1f26f1478a4b0670f00f5a">
  <xsd:schema xmlns:xsd="http://www.w3.org/2001/XMLSchema" xmlns:xs="http://www.w3.org/2001/XMLSchema" xmlns:p="http://schemas.microsoft.com/office/2006/metadata/properties" xmlns:ns2="397680dc-95c9-4de1-9227-14187644d916" xmlns:ns3="3abd812f-7777-4e58-9325-0eb5962f5266" targetNamespace="http://schemas.microsoft.com/office/2006/metadata/properties" ma:root="true" ma:fieldsID="9639a82721bfff281058563b84211648" ns2:_="" ns3:_="">
    <xsd:import namespace="397680dc-95c9-4de1-9227-14187644d916"/>
    <xsd:import namespace="3abd812f-7777-4e58-9325-0eb5962f526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element ref="ns3:SharedWithUsers" minOccurs="0"/>
                <xsd:element ref="ns3:SharedWithDetails" minOccurs="0"/>
                <xsd:element ref="ns2:MediaServiceObjectDetectorVersions" minOccurs="0"/>
                <xsd:element ref="ns2:MediaServiceSearchPropertie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7680dc-95c9-4de1-9227-14187644d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8b28469-8996-4088-bd89-44d87d6385e5"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Flow_SignoffStatus" ma:index="23"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bd812f-7777-4e58-9325-0eb5962f526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3ecaa1-da2f-43f9-912a-a5916baeb6b4}" ma:internalName="TaxCatchAll" ma:showField="CatchAllData" ma:web="3abd812f-7777-4e58-9325-0eb5962f526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97680dc-95c9-4de1-9227-14187644d916">
      <Terms xmlns="http://schemas.microsoft.com/office/infopath/2007/PartnerControls"/>
    </lcf76f155ced4ddcb4097134ff3c332f>
    <TaxCatchAll xmlns="3abd812f-7777-4e58-9325-0eb5962f5266" xsi:nil="true"/>
    <_Flow_SignoffStatus xmlns="397680dc-95c9-4de1-9227-14187644d91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D5102A-AF8C-47DE-9956-D41C080EDE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7680dc-95c9-4de1-9227-14187644d916"/>
    <ds:schemaRef ds:uri="3abd812f-7777-4e58-9325-0eb5962f52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1EF46D-2840-4419-AE98-9BF1B33B0513}">
  <ds:schemaRefs>
    <ds:schemaRef ds:uri="http://schemas.microsoft.com/office/2006/metadata/properties"/>
    <ds:schemaRef ds:uri="http://schemas.microsoft.com/office/infopath/2007/PartnerControls"/>
    <ds:schemaRef ds:uri="397680dc-95c9-4de1-9227-14187644d916"/>
    <ds:schemaRef ds:uri="3abd812f-7777-4e58-9325-0eb5962f5266"/>
  </ds:schemaRefs>
</ds:datastoreItem>
</file>

<file path=customXml/itemProps3.xml><?xml version="1.0" encoding="utf-8"?>
<ds:datastoreItem xmlns:ds="http://schemas.openxmlformats.org/officeDocument/2006/customXml" ds:itemID="{933E879C-F3F6-4152-81E8-D08FDF5711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453</Words>
  <Application>Microsoft Macintosh PowerPoint</Application>
  <PresentationFormat>On-screen Show (16:9)</PresentationFormat>
  <Paragraphs>72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Titillium Web</vt:lpstr>
      <vt:lpstr>Saira SemiCondensed Medium</vt:lpstr>
      <vt:lpstr>Arial</vt:lpstr>
      <vt:lpstr>Inria Sans Light</vt:lpstr>
      <vt:lpstr>Gurney template</vt:lpstr>
      <vt:lpstr>Please sit near the front :) </vt:lpstr>
      <vt:lpstr>Competitive Cyber Security Organization</vt:lpstr>
      <vt:lpstr>Start downloading now or I’ll cry</vt:lpstr>
      <vt:lpstr>Learning Objectives:</vt:lpstr>
      <vt:lpstr>Forensics</vt:lpstr>
      <vt:lpstr>Practical Applications</vt:lpstr>
      <vt:lpstr>Network Forensics</vt:lpstr>
      <vt:lpstr>Disk Forensics</vt:lpstr>
      <vt:lpstr>Memory Forensics</vt:lpstr>
      <vt:lpstr>Super Cool and Awsome Walkthrough Time (CTF Style)</vt:lpstr>
      <vt:lpstr>Linux Command History Analysis</vt:lpstr>
      <vt:lpstr>Linux Command History Analysis Contd.</vt:lpstr>
      <vt:lpstr>Image Steganography</vt:lpstr>
      <vt:lpstr>CTF Time! - ctf.psuccso.org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Glickman, Evan David</cp:lastModifiedBy>
  <cp:revision>1</cp:revision>
  <dcterms:modified xsi:type="dcterms:W3CDTF">2024-10-25T20:05:49Z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0x010100E6421A9D669F9444897CC5E4556E4C4E</vt:lpwstr>
  </property>
  <property fmtid="{D5CDD505-2E9C-101B-9397-08002B2CF9AE}" pid="3" name="MediaServiceImageTags">
    <vt:lpwstr/>
  </property>
</Properties>
</file>