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21" r:id="rId3"/>
    <p:sldId id="329" r:id="rId4"/>
    <p:sldId id="331" r:id="rId5"/>
    <p:sldId id="294" r:id="rId6"/>
    <p:sldId id="322" r:id="rId7"/>
    <p:sldId id="323" r:id="rId8"/>
    <p:sldId id="324" r:id="rId9"/>
    <p:sldId id="346" r:id="rId10"/>
    <p:sldId id="325" r:id="rId11"/>
    <p:sldId id="342" r:id="rId12"/>
    <p:sldId id="326" r:id="rId13"/>
    <p:sldId id="333" r:id="rId14"/>
    <p:sldId id="327" r:id="rId15"/>
    <p:sldId id="334" r:id="rId16"/>
    <p:sldId id="328" r:id="rId17"/>
    <p:sldId id="335" r:id="rId18"/>
    <p:sldId id="336" r:id="rId19"/>
    <p:sldId id="337" r:id="rId20"/>
    <p:sldId id="348" r:id="rId21"/>
    <p:sldId id="285" r:id="rId22"/>
    <p:sldId id="31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81053" autoAdjust="0"/>
  </p:normalViewPr>
  <p:slideViewPr>
    <p:cSldViewPr snapToGrid="0">
      <p:cViewPr varScale="1">
        <p:scale>
          <a:sx n="93" d="100"/>
          <a:sy n="93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DB8E6-F89A-452C-99C1-24E1AEF5A1BF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09E23-7D2C-4A7E-8CBE-F5E551BA1C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98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09E23-7D2C-4A7E-8CBE-F5E551BA1C5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3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https://www.w3.org/RDF/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09E23-7D2C-4A7E-8CBE-F5E551BA1C5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28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Онтология хранит структурированную информацию о словах.</a:t>
            </a:r>
          </a:p>
          <a:p>
            <a:r>
              <a:rPr lang="ru-RU" dirty="0"/>
              <a:t>Граф знаний хранит информацию о фактах.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09E23-7D2C-4A7E-8CBE-F5E551BA1C5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02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09E23-7D2C-4A7E-8CBE-F5E551BA1C5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882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09E23-7D2C-4A7E-8CBE-F5E551BA1C5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82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4E9E-3BE5-4665-BAE6-72CA507E865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rotege.stanford.edu/" TargetMode="External"/><Relationship Id="rId2" Type="http://schemas.openxmlformats.org/officeDocument/2006/relationships/hyperlink" Target="https://protege.stanford.edu/products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apec.mitre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itre.ptsecurity.com/ru-RU/techniqu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IpV-hVo3bY&amp;t=184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7_DY1ULVapQ" TargetMode="External"/><Relationship Id="rId5" Type="http://schemas.openxmlformats.org/officeDocument/2006/relationships/hyperlink" Target="https://sborisov.blogspot.com/2021/11/blog-post.html" TargetMode="External"/><Relationship Id="rId4" Type="http://schemas.openxmlformats.org/officeDocument/2006/relationships/hyperlink" Target="https://mitre.ptsecurity.com/ru-RU/technique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2044418"/>
            <a:ext cx="9383185" cy="29665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 организации знаний в </a:t>
            </a:r>
          </a:p>
          <a:p>
            <a:pPr>
              <a:lnSpc>
                <a:spcPct val="100000"/>
              </a:lnSpc>
            </a:pPr>
            <a:r>
              <a:rPr lang="ru-RU" altLang="ru-RU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информационной безопасности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24577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Чернышов Юрий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ychernyshov@ussc.ru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Примеры баз знаний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10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716116" y="1841662"/>
            <a:ext cx="5746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DBpedia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Yago</a:t>
            </a:r>
            <a:r>
              <a:rPr lang="ru-RU" sz="2800" dirty="0"/>
              <a:t> + </a:t>
            </a:r>
            <a:r>
              <a:rPr lang="en-US" sz="2800" dirty="0"/>
              <a:t>wordnet.princeton.edu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NELL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WikiData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Freebase +Google Knowledge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Открытые базы знаний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Предметные и отраслевые базы знаний (</a:t>
            </a:r>
            <a:r>
              <a:rPr lang="en-US" sz="2800" dirty="0" err="1"/>
              <a:t>BioPortal</a:t>
            </a:r>
            <a:r>
              <a:rPr lang="en-US" sz="2800" dirty="0"/>
              <a:t>, Bio2RDF, PubMed</a:t>
            </a:r>
            <a:r>
              <a:rPr lang="ru-RU" sz="2800" dirty="0"/>
              <a:t>)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24D134-B925-4AC5-AF99-3AD00794EB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107951"/>
            <a:ext cx="913544" cy="5712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730635-B677-4CD5-96D3-F24778EFFA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899" y="1174856"/>
            <a:ext cx="948869" cy="52804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5DA94CC-5399-45C4-9E5F-05F5B01424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680" y="1107951"/>
            <a:ext cx="913545" cy="71758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D62CFD1-E297-44C3-9566-A88B4B0BB3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932" y="2376920"/>
            <a:ext cx="3668835" cy="3741881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020B6A1-E048-4872-90E1-611C455C26E5}"/>
              </a:ext>
            </a:extLst>
          </p:cNvPr>
          <p:cNvSpPr/>
          <p:nvPr/>
        </p:nvSpPr>
        <p:spPr>
          <a:xfrm>
            <a:off x="6594883" y="6314895"/>
            <a:ext cx="451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Состояние на 2021 год https://lod-cloud.net/</a:t>
            </a:r>
          </a:p>
        </p:txBody>
      </p:sp>
    </p:spTree>
    <p:extLst>
      <p:ext uri="{BB962C8B-B14F-4D97-AF65-F5344CB8AC3E}">
        <p14:creationId xmlns:p14="http://schemas.microsoft.com/office/powerpoint/2010/main" val="366361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Хранение информации в графах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11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131108" y="1466208"/>
            <a:ext cx="577653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SPARQL (</a:t>
            </a:r>
            <a:r>
              <a:rPr lang="en-US" sz="2000" b="1" dirty="0"/>
              <a:t>S</a:t>
            </a:r>
            <a:r>
              <a:rPr lang="en-US" sz="2000" dirty="0"/>
              <a:t>PARQL </a:t>
            </a:r>
            <a:r>
              <a:rPr lang="en-US" sz="2000" b="1" dirty="0"/>
              <a:t>P</a:t>
            </a:r>
            <a:r>
              <a:rPr lang="en-US" sz="2000" dirty="0"/>
              <a:t>rotocol </a:t>
            </a:r>
            <a:r>
              <a:rPr lang="en-US" sz="2000" b="1" dirty="0"/>
              <a:t>a</a:t>
            </a:r>
            <a:r>
              <a:rPr lang="en-US" sz="2000" dirty="0"/>
              <a:t>nd </a:t>
            </a:r>
            <a:r>
              <a:rPr lang="en-US" sz="2000" b="1" dirty="0"/>
              <a:t>Q</a:t>
            </a:r>
            <a:r>
              <a:rPr lang="en-US" sz="2000" dirty="0"/>
              <a:t>uery </a:t>
            </a:r>
            <a:r>
              <a:rPr lang="en-US" sz="2000" b="1" dirty="0"/>
              <a:t>L</a:t>
            </a:r>
            <a:r>
              <a:rPr lang="en-US" sz="2000" dirty="0"/>
              <a:t>anguage)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Графовая</a:t>
            </a:r>
            <a:r>
              <a:rPr lang="ru-RU" sz="2000" dirty="0"/>
              <a:t> модель организации знаний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Язык запросов и сетевой протокол взаимодействия СУБД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Поддерживает логический вывод (</a:t>
            </a:r>
            <a:r>
              <a:rPr lang="ru-RU" sz="2000" dirty="0" err="1"/>
              <a:t>ризонинг</a:t>
            </a:r>
            <a:r>
              <a:rPr lang="ru-RU" sz="20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Конструирование графа во время запроса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Федеративные запросы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Переменные объявляются: </a:t>
            </a:r>
            <a:r>
              <a:rPr lang="en-US" sz="2000" dirty="0"/>
              <a:t>?var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Шаблон подграфа (</a:t>
            </a:r>
            <a:r>
              <a:rPr lang="en-US" sz="2000" dirty="0"/>
              <a:t>RDF </a:t>
            </a:r>
            <a:r>
              <a:rPr lang="ru-RU" sz="2000" dirty="0"/>
              <a:t>триплет): </a:t>
            </a:r>
            <a:r>
              <a:rPr lang="en-US" sz="2000" dirty="0"/>
              <a:t>?name :knows :Bob.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Базовый шаблон графа (</a:t>
            </a:r>
            <a:r>
              <a:rPr lang="en-US" sz="2000" dirty="0"/>
              <a:t>BGP</a:t>
            </a:r>
            <a:r>
              <a:rPr lang="ru-RU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91DF8AC-BB4C-463F-9DB2-A4FB569CC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641" y="1499467"/>
            <a:ext cx="6096000" cy="192953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CA64ECB-2105-4CC3-B9D6-3BC2E7DDE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722" y="3462259"/>
            <a:ext cx="59912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19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err="1">
                <a:solidFill>
                  <a:srgbClr val="FF0000"/>
                </a:solidFill>
              </a:rPr>
              <a:t>Ризонинг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12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401053" y="1302387"/>
            <a:ext cx="449972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Автоматическое извлечение фактов: </a:t>
            </a:r>
            <a:r>
              <a:rPr lang="ru-RU" dirty="0" err="1"/>
              <a:t>ризонинг</a:t>
            </a:r>
            <a:r>
              <a:rPr lang="ru-RU" dirty="0"/>
              <a:t> (</a:t>
            </a:r>
            <a:r>
              <a:rPr lang="en-US" dirty="0"/>
              <a:t>reasoning</a:t>
            </a:r>
            <a:r>
              <a:rPr lang="ru-RU" dirty="0"/>
              <a:t>), есть типовые алгоритмы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Возможные применения: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уточнение характеристик объекта и выделение из набора похожих объектов уникального,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поиск похожих объектов,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«понимание текста» и отнесение текста к определенному классу,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помощь в </a:t>
            </a:r>
            <a:r>
              <a:rPr lang="en-US" dirty="0"/>
              <a:t>NLP </a:t>
            </a:r>
            <a:r>
              <a:rPr lang="ru-RU" dirty="0"/>
              <a:t>задачах (</a:t>
            </a:r>
            <a:r>
              <a:rPr lang="en-US" dirty="0"/>
              <a:t>NER</a:t>
            </a:r>
            <a:r>
              <a:rPr lang="ru-RU" dirty="0"/>
              <a:t>, </a:t>
            </a:r>
            <a:r>
              <a:rPr lang="en-US" dirty="0"/>
              <a:t>Relation Extraction</a:t>
            </a:r>
            <a:r>
              <a:rPr lang="ru-RU" dirty="0"/>
              <a:t>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анализ корневых причин,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выявление паттернов в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Наиболее популярный редактор онтологий, поддерживающий </a:t>
            </a:r>
            <a:r>
              <a:rPr lang="ru-RU" dirty="0" err="1"/>
              <a:t>ризонинг</a:t>
            </a:r>
            <a:r>
              <a:rPr lang="ru-RU" dirty="0"/>
              <a:t>, это </a:t>
            </a:r>
            <a:r>
              <a:rPr lang="en-US" dirty="0" err="1"/>
              <a:t>Prot</a:t>
            </a:r>
            <a:r>
              <a:rPr lang="ru-RU" dirty="0"/>
              <a:t>é</a:t>
            </a:r>
            <a:r>
              <a:rPr lang="en-US" dirty="0"/>
              <a:t>g</a:t>
            </a:r>
            <a:r>
              <a:rPr lang="ru-RU" dirty="0"/>
              <a:t>é.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Еще фреймворки: </a:t>
            </a:r>
            <a:r>
              <a:rPr lang="en-US" dirty="0"/>
              <a:t>IBM Watson</a:t>
            </a:r>
            <a:r>
              <a:rPr lang="ru-RU" dirty="0"/>
              <a:t>, </a:t>
            </a:r>
            <a:r>
              <a:rPr lang="en-US" dirty="0"/>
              <a:t>Wolfram Alpha</a:t>
            </a:r>
            <a:r>
              <a:rPr lang="ru-RU" dirty="0"/>
              <a:t>, </a:t>
            </a:r>
            <a:r>
              <a:rPr lang="en-US" dirty="0"/>
              <a:t>news</a:t>
            </a:r>
            <a:r>
              <a:rPr lang="ru-RU" dirty="0"/>
              <a:t>360.</a:t>
            </a:r>
            <a:r>
              <a:rPr lang="en-US" dirty="0"/>
              <a:t>com</a:t>
            </a:r>
            <a:r>
              <a:rPr lang="ru-RU" dirty="0"/>
              <a:t>.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4F81251-5EB3-4736-999C-8CA01BC8B70F}"/>
              </a:ext>
            </a:extLst>
          </p:cNvPr>
          <p:cNvSpPr/>
          <p:nvPr/>
        </p:nvSpPr>
        <p:spPr>
          <a:xfrm>
            <a:off x="6723151" y="1190697"/>
            <a:ext cx="3422151" cy="79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Иванов не имеет доступа в серверную и кабинет 101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Петров не имеет доступа в кабинет 101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Сидоров не имеет доступа в хранилище документов.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7EB2324-8EDF-41E3-8083-F1BFCDC2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946" y="2203956"/>
            <a:ext cx="457200" cy="4095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6F21E32-F866-4288-83F7-6E7B47E1917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033" y="2876060"/>
            <a:ext cx="5937885" cy="155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B64043D-7EFB-46B1-8CBF-806BE39F7A0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033" y="4654822"/>
            <a:ext cx="5711825" cy="174752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Овал 14">
            <a:extLst>
              <a:ext uri="{FF2B5EF4-FFF2-40B4-BE49-F238E27FC236}">
                <a16:creationId xmlns:a16="http://schemas.microsoft.com/office/drawing/2014/main" id="{7DC2C927-AC7D-4443-9587-9721A189D951}"/>
              </a:ext>
            </a:extLst>
          </p:cNvPr>
          <p:cNvSpPr/>
          <p:nvPr/>
        </p:nvSpPr>
        <p:spPr>
          <a:xfrm>
            <a:off x="8866598" y="5157627"/>
            <a:ext cx="2235260" cy="3651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74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239766" y="257088"/>
            <a:ext cx="814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Редактор </a:t>
            </a:r>
            <a:r>
              <a:rPr lang="en-US" sz="2400" b="1" dirty="0">
                <a:solidFill>
                  <a:srgbClr val="FF0000"/>
                </a:solidFill>
              </a:rPr>
              <a:t>Protege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13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423065" y="1542371"/>
            <a:ext cx="511470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Для создания, редактирования и использования онтологий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Разработана  в Стэнфорде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Бесплатная </a:t>
            </a:r>
            <a:r>
              <a:rPr lang="en-US" sz="2000" u="sng" dirty="0">
                <a:hlinkClick r:id="rId2"/>
              </a:rPr>
              <a:t>https</a:t>
            </a:r>
            <a:r>
              <a:rPr lang="ru-RU" sz="2000" u="sng" dirty="0">
                <a:hlinkClick r:id="rId2"/>
              </a:rPr>
              <a:t>://</a:t>
            </a:r>
            <a:r>
              <a:rPr lang="en-US" sz="2000" u="sng" dirty="0">
                <a:hlinkClick r:id="rId2"/>
              </a:rPr>
              <a:t>protege</a:t>
            </a:r>
            <a:r>
              <a:rPr lang="ru-RU" sz="2000" u="sng" dirty="0">
                <a:hlinkClick r:id="rId2"/>
              </a:rPr>
              <a:t>.</a:t>
            </a:r>
            <a:r>
              <a:rPr lang="en-US" sz="2000" u="sng" dirty="0" err="1">
                <a:hlinkClick r:id="rId2"/>
              </a:rPr>
              <a:t>stanford</a:t>
            </a:r>
            <a:r>
              <a:rPr lang="ru-RU" sz="2000" u="sng" dirty="0">
                <a:hlinkClick r:id="rId2"/>
              </a:rPr>
              <a:t>.</a:t>
            </a:r>
            <a:r>
              <a:rPr lang="en-US" sz="2000" u="sng" dirty="0" err="1">
                <a:hlinkClick r:id="rId2"/>
              </a:rPr>
              <a:t>edu</a:t>
            </a:r>
            <a:r>
              <a:rPr lang="ru-RU" sz="2000" u="sng" dirty="0">
                <a:hlinkClick r:id="rId2"/>
              </a:rPr>
              <a:t>/</a:t>
            </a:r>
            <a:r>
              <a:rPr lang="en-US" sz="2000" u="sng" dirty="0">
                <a:hlinkClick r:id="rId2"/>
              </a:rPr>
              <a:t>products</a:t>
            </a:r>
            <a:r>
              <a:rPr lang="ru-RU" sz="2000" u="sng" dirty="0">
                <a:hlinkClick r:id="rId2"/>
              </a:rPr>
              <a:t>.</a:t>
            </a:r>
            <a:r>
              <a:rPr lang="en-US" sz="2000" u="sng" dirty="0">
                <a:hlinkClick r:id="rId2"/>
              </a:rPr>
              <a:t>php</a:t>
            </a:r>
            <a:r>
              <a:rPr lang="ru-RU" sz="2000" dirty="0"/>
              <a:t>,  либо </a:t>
            </a:r>
            <a:r>
              <a:rPr lang="ru-RU" sz="2000" u="sng" dirty="0">
                <a:hlinkClick r:id="rId3"/>
              </a:rPr>
              <a:t>https://webprotege.stanford.edu/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Популярный </a:t>
            </a:r>
            <a:r>
              <a:rPr lang="en-US" sz="2000" dirty="0"/>
              <a:t>open-source </a:t>
            </a:r>
            <a:r>
              <a:rPr lang="ru-RU" sz="2000" dirty="0"/>
              <a:t>продукт для создания онтологий в любых областях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Позволяет описывать Классы, их свойства, объекты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Содержит механизм </a:t>
            </a:r>
            <a:r>
              <a:rPr lang="ru-RU" sz="2000" dirty="0" err="1"/>
              <a:t>ризонинга</a:t>
            </a:r>
            <a:r>
              <a:rPr lang="ru-RU" sz="2000" dirty="0"/>
              <a:t>, позволяющий извлекать из онтологии скрытые факты, находить противоречия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A6FFFD-CEAC-4D09-86AE-EE2EDFEE2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483" y="1220741"/>
            <a:ext cx="5292730" cy="220530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B425C7-9967-4FE1-A8FE-CFEB65499D8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3" y="4263543"/>
            <a:ext cx="5292730" cy="1373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037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Онтологии кибербезопасности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14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464161" y="1071100"/>
            <a:ext cx="113182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Описательные онтологии для кибербезопасности структурируют информацию из предметной области и объединяют сведения из различных связанных предметных областей с точки зрения кибербезопасности. </a:t>
            </a:r>
          </a:p>
          <a:p>
            <a:r>
              <a:rPr lang="ru-RU" dirty="0"/>
              <a:t>К таким глобальным широко используемым стандартам относятся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ISO/IEC, https://www.iso.org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OASIS, https://www.oasis-open.org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NIST, https://www.nist.gov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ITU-T, https://www.itu.int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MITRE, https://www.mitre.org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Open Grid Forum, https://www.ogf.org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IEEE, https://www.ieee.org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информации из существующих баз знаний позволяет получать более полную информацию и происходящем инциденте и предпринимать наиболее правильные и эффективные действия.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угрозы</a:t>
            </a:r>
            <a:r>
              <a:rPr lang="en-US" dirty="0"/>
              <a:t> (Common Vulnerabilities Enumeration, CVE, https://cve.mitre.org/), 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уязвимости</a:t>
            </a:r>
            <a:r>
              <a:rPr lang="en-US" dirty="0"/>
              <a:t> (Common Weakness Enumeration, CWE, https://cwe.mitre.org/)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паттерны атак</a:t>
            </a:r>
            <a:r>
              <a:rPr lang="en-US" dirty="0"/>
              <a:t> (Common Attack Pattern Enumeration and Classification, CAPEC, </a:t>
            </a:r>
            <a:r>
              <a:rPr lang="en-US" u="sng" dirty="0">
                <a:hlinkClick r:id="rId2"/>
              </a:rPr>
              <a:t>https://capec.mitre.org</a:t>
            </a:r>
            <a:r>
              <a:rPr lang="en-US" dirty="0"/>
              <a:t>) 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10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291136" y="257088"/>
            <a:ext cx="8096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MITRE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15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603100" y="1462389"/>
            <a:ext cx="565386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MITRE ATT&amp;CK (Adversarial Tactics, Techniques, and Common Knowledge)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приемы, тактики и техники</a:t>
            </a:r>
            <a:r>
              <a:rPr lang="en-US" dirty="0"/>
              <a:t> </a:t>
            </a:r>
            <a:r>
              <a:rPr lang="ru-RU" dirty="0"/>
              <a:t>нападения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STIX (Structured Threat Information Expression)</a:t>
            </a:r>
            <a:r>
              <a:rPr lang="en-US" b="1" dirty="0"/>
              <a:t> </a:t>
            </a:r>
            <a:r>
              <a:rPr lang="ru-RU" dirty="0"/>
              <a:t>язык и фор­мат </a:t>
            </a:r>
            <a:r>
              <a:rPr lang="ru-RU" dirty="0" err="1"/>
              <a:t>сери­али­зации</a:t>
            </a:r>
            <a:r>
              <a:rPr lang="ru-RU" dirty="0"/>
              <a:t>, исполь­зуемый для обме­на информа­цией о </a:t>
            </a:r>
            <a:r>
              <a:rPr lang="ru-RU" dirty="0" err="1"/>
              <a:t>киберуг­розах</a:t>
            </a:r>
            <a:r>
              <a:rPr lang="ru-RU" dirty="0"/>
              <a:t> (</a:t>
            </a:r>
            <a:r>
              <a:rPr lang="en-US" dirty="0"/>
              <a:t>CTI, Cyber Threat Intelligence) </a:t>
            </a:r>
            <a:r>
              <a:rPr lang="ru-RU" dirty="0"/>
              <a:t>меж­ду сис­темами информа­цион­ной безопас­ности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CAR (</a:t>
            </a:r>
            <a:r>
              <a:rPr lang="ru-RU" dirty="0" err="1"/>
              <a:t>Cyber</a:t>
            </a:r>
            <a:r>
              <a:rPr lang="ru-RU" dirty="0"/>
              <a:t> </a:t>
            </a:r>
            <a:r>
              <a:rPr lang="ru-RU" dirty="0" err="1"/>
              <a:t>Analytics</a:t>
            </a:r>
            <a:r>
              <a:rPr lang="ru-RU" dirty="0"/>
              <a:t> </a:t>
            </a:r>
            <a:r>
              <a:rPr lang="ru-RU" dirty="0" err="1"/>
              <a:t>Repository</a:t>
            </a:r>
            <a:r>
              <a:rPr lang="ru-RU" dirty="0"/>
              <a:t>)</a:t>
            </a:r>
            <a:r>
              <a:rPr lang="en-US" dirty="0"/>
              <a:t>,</a:t>
            </a:r>
            <a:r>
              <a:rPr lang="ru-RU" dirty="0"/>
              <a:t> база зна­ний</a:t>
            </a:r>
            <a:r>
              <a:rPr lang="en-US" dirty="0"/>
              <a:t> </a:t>
            </a:r>
            <a:r>
              <a:rPr lang="ru-RU" dirty="0"/>
              <a:t>на осно­ве ATT&amp;CK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SHIELD </a:t>
            </a:r>
            <a:r>
              <a:rPr lang="ru-RU" dirty="0" err="1"/>
              <a:t>Active</a:t>
            </a:r>
            <a:r>
              <a:rPr lang="ru-RU" dirty="0"/>
              <a:t> </a:t>
            </a:r>
            <a:r>
              <a:rPr lang="ru-RU" dirty="0" err="1"/>
              <a:t>Defense</a:t>
            </a:r>
            <a:r>
              <a:rPr lang="en-US" dirty="0"/>
              <a:t>,</a:t>
            </a:r>
            <a:r>
              <a:rPr lang="ru-RU" dirty="0"/>
              <a:t> база зна­ний защитных мер для сни­жения рис­ков, пред­став­ленные в ATT</a:t>
            </a:r>
            <a:r>
              <a:rPr lang="ru-RU"/>
              <a:t>&amp;CK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AEP (ATT&amp;CK Emulation Plans) — </a:t>
            </a:r>
            <a:r>
              <a:rPr lang="ru-RU" dirty="0"/>
              <a:t>это спо­собы модели­рова­ния поведе­ния зло­умыш­ленни­ка на осно­ве опре­делен­ного набора </a:t>
            </a:r>
            <a:r>
              <a:rPr lang="en-US" dirty="0"/>
              <a:t>TTP (Tactics, Techniques, and Procedures) </a:t>
            </a:r>
            <a:r>
              <a:rPr lang="ru-RU" dirty="0"/>
              <a:t>по </a:t>
            </a:r>
            <a:r>
              <a:rPr lang="en-US" dirty="0"/>
              <a:t>ATT&amp;CK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541B4CC-B608-4FB1-8B53-AEF2EA01D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539" y="1058830"/>
            <a:ext cx="3608294" cy="25629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7E82EB-ACB1-4E6A-9078-5596F0D0C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829" y="3844836"/>
            <a:ext cx="4669859" cy="292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66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MITRE </a:t>
            </a:r>
            <a:r>
              <a:rPr lang="ru-RU" sz="2400" b="1" dirty="0">
                <a:solidFill>
                  <a:srgbClr val="FF0000"/>
                </a:solidFill>
              </a:rPr>
              <a:t>на русском языке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16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464161" y="1071100"/>
            <a:ext cx="11318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https://mitre.ptsecurity.com/ru-RU/techniques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1574A1-4CEA-45BE-ACEA-E796E9D90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86" y="1469217"/>
            <a:ext cx="10996516" cy="368874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1553E1-22F1-467B-999B-1D2843478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18" y="5317542"/>
            <a:ext cx="6610939" cy="1240585"/>
          </a:xfrm>
          <a:prstGeom prst="rect">
            <a:avLst/>
          </a:prstGeom>
        </p:spPr>
      </p:pic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33A95F2A-7684-44E4-A31F-2AD1F654DA80}"/>
              </a:ext>
            </a:extLst>
          </p:cNvPr>
          <p:cNvCxnSpPr>
            <a:cxnSpLocks/>
          </p:cNvCxnSpPr>
          <p:nvPr/>
        </p:nvCxnSpPr>
        <p:spPr>
          <a:xfrm rot="5400000">
            <a:off x="-1271242" y="3423516"/>
            <a:ext cx="3303427" cy="445255"/>
          </a:xfrm>
          <a:prstGeom prst="bentConnector3">
            <a:avLst>
              <a:gd name="adj1" fmla="val 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73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291136" y="257088"/>
            <a:ext cx="8096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CVE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17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464161" y="1071100"/>
            <a:ext cx="11318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https://cve.mitre.org/</a:t>
            </a:r>
            <a:endParaRPr lang="ru-RU" dirty="0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68FF458-9751-41F3-8C21-D2B3CA24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25" y="1883803"/>
            <a:ext cx="10969375" cy="39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27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291136" y="257088"/>
            <a:ext cx="8096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CWE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18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464161" y="1071100"/>
            <a:ext cx="11318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Common Weakness Enumeration https://cwe.mitre.org/</a:t>
            </a:r>
            <a:endParaRPr lang="ru-RU" dirty="0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D8CE4F3-9C35-4AD0-A8D3-BF19F6976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456" y="1569767"/>
            <a:ext cx="6014288" cy="44868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D54E98-DA5D-4956-9402-29984132C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08" y="2798172"/>
            <a:ext cx="4526877" cy="2575212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E190458-C75D-4CBB-B80E-300F1512B5CD}"/>
              </a:ext>
            </a:extLst>
          </p:cNvPr>
          <p:cNvCxnSpPr>
            <a:stCxn id="5" idx="3"/>
            <a:endCxn id="2" idx="1"/>
          </p:cNvCxnSpPr>
          <p:nvPr/>
        </p:nvCxnSpPr>
        <p:spPr>
          <a:xfrm flipV="1">
            <a:off x="4821185" y="3813192"/>
            <a:ext cx="782271" cy="27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06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291136" y="257088"/>
            <a:ext cx="8096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CAPEC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19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464161" y="1071100"/>
            <a:ext cx="11318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Common Attack Pattern Enumeration and Classification </a:t>
            </a:r>
          </a:p>
          <a:p>
            <a:r>
              <a:rPr lang="en-US" dirty="0"/>
              <a:t>https://capec.mitre.org/</a:t>
            </a:r>
            <a:endParaRPr lang="ru-RU" dirty="0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66263D1-7A34-46AD-A960-9E71A19AF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648" y="2034552"/>
            <a:ext cx="7581976" cy="31060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1FABD2-08F4-49FB-A9AD-B72F9C481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28" y="3587561"/>
            <a:ext cx="3241015" cy="23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5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388"/>
            <a:ext cx="10515600" cy="4351338"/>
          </a:xfrm>
        </p:spPr>
        <p:txBody>
          <a:bodyPr/>
          <a:lstStyle/>
          <a:p>
            <a:r>
              <a:rPr lang="ru-RU" dirty="0"/>
              <a:t>Системы организации знаний</a:t>
            </a:r>
          </a:p>
          <a:p>
            <a:pPr lvl="1"/>
            <a:r>
              <a:rPr lang="ru-RU" dirty="0"/>
              <a:t>История появления, актуальные задачи</a:t>
            </a:r>
          </a:p>
          <a:p>
            <a:pPr lvl="1"/>
            <a:r>
              <a:rPr lang="ru-RU" dirty="0"/>
              <a:t>Виды систем знаний</a:t>
            </a:r>
          </a:p>
          <a:p>
            <a:r>
              <a:rPr lang="ru-RU" dirty="0"/>
              <a:t>Способы и инструменты для описания и использования знаний</a:t>
            </a:r>
            <a:endParaRPr lang="en-US" dirty="0"/>
          </a:p>
          <a:p>
            <a:pPr lvl="1"/>
            <a:r>
              <a:rPr lang="ru-RU" dirty="0"/>
              <a:t>графы знаний, онтологии</a:t>
            </a:r>
          </a:p>
          <a:p>
            <a:pPr lvl="1"/>
            <a:r>
              <a:rPr lang="ru-RU" dirty="0"/>
              <a:t>описание онтологий (RDF, OWL)</a:t>
            </a:r>
          </a:p>
          <a:p>
            <a:pPr lvl="1"/>
            <a:r>
              <a:rPr lang="ru-RU" dirty="0" err="1"/>
              <a:t>ризонинг</a:t>
            </a:r>
            <a:endParaRPr lang="ru-RU" dirty="0"/>
          </a:p>
          <a:p>
            <a:r>
              <a:rPr lang="ru-RU" dirty="0"/>
              <a:t>Примеры онтологий в ИБ: MITRE, CVE, </a:t>
            </a:r>
            <a:r>
              <a:rPr lang="en-US" dirty="0"/>
              <a:t>CWE, </a:t>
            </a:r>
            <a:r>
              <a:rPr lang="ru-RU" dirty="0"/>
              <a:t>CAPEC, </a:t>
            </a:r>
            <a:r>
              <a:rPr lang="en-US" dirty="0"/>
              <a:t>STIX</a:t>
            </a:r>
            <a:endParaRPr 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Программа модуля</a:t>
            </a:r>
          </a:p>
        </p:txBody>
      </p:sp>
    </p:spTree>
    <p:extLst>
      <p:ext uri="{BB962C8B-B14F-4D97-AF65-F5344CB8AC3E}">
        <p14:creationId xmlns:p14="http://schemas.microsoft.com/office/powerpoint/2010/main" val="380828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291136" y="257088"/>
            <a:ext cx="8096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Использование графов знаний в ИБ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20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735458" y="913688"/>
            <a:ext cx="1086532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Хранение </a:t>
            </a:r>
            <a:r>
              <a:rPr lang="ru-RU" sz="2800" dirty="0" err="1"/>
              <a:t>сложноструктурированной</a:t>
            </a:r>
            <a:r>
              <a:rPr lang="ru-RU" sz="2800" dirty="0"/>
              <a:t> информации: графы  являются </a:t>
            </a:r>
            <a:r>
              <a:rPr lang="ru-RU" sz="2800" dirty="0" err="1"/>
              <a:t>полуструктурированными</a:t>
            </a:r>
            <a:r>
              <a:rPr lang="ru-RU" sz="2800" dirty="0"/>
              <a:t> объектами, можно гибко модифицировать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Поиск новых фактов на основе имеющихся: восстановление ребер по паттернам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Выявление противоречий в фактах: проверка логической непротиворечивости и единственности в </a:t>
            </a:r>
            <a:r>
              <a:rPr lang="ru-RU" sz="2800" dirty="0" err="1"/>
              <a:t>графовых</a:t>
            </a:r>
            <a:r>
              <a:rPr lang="ru-RU" sz="2800" dirty="0"/>
              <a:t> конструкциях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Выявление закономерностей в фактах: </a:t>
            </a:r>
            <a:r>
              <a:rPr lang="ru-RU" sz="2800" dirty="0" err="1"/>
              <a:t>эмбеддинги</a:t>
            </a:r>
            <a:r>
              <a:rPr lang="ru-RU" sz="2800" dirty="0"/>
              <a:t> на графах и кластеризация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…</a:t>
            </a:r>
          </a:p>
          <a:p>
            <a:r>
              <a:rPr lang="ru-RU" sz="2800" dirty="0"/>
              <a:t>Область машинного обучения на графах активно развивается и в ближайшем будущем появится множество новых результатов и алгоритмов в этом направлении.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10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319559"/>
            <a:ext cx="8441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rgbClr val="FF0000"/>
                </a:solidFill>
              </a:rPr>
              <a:t>Полезные ссылки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21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2354034-0C7D-43EE-A134-C5BE8774DE1D}"/>
              </a:ext>
            </a:extLst>
          </p:cNvPr>
          <p:cNvSpPr/>
          <p:nvPr/>
        </p:nvSpPr>
        <p:spPr>
          <a:xfrm>
            <a:off x="405814" y="1107951"/>
            <a:ext cx="5472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dirty="0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4480FF79-14E4-8A4D-81D3-0ED125EBF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FDC7C03-A6C6-4AC4-8CEA-4FFE1C54C617}"/>
              </a:ext>
            </a:extLst>
          </p:cNvPr>
          <p:cNvSpPr/>
          <p:nvPr/>
        </p:nvSpPr>
        <p:spPr>
          <a:xfrm>
            <a:off x="836643" y="1142261"/>
            <a:ext cx="986945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Онтологии для умных производств </a:t>
            </a:r>
            <a:r>
              <a:rPr lang="en-US" sz="2400" dirty="0"/>
              <a:t>https://controlengrussia.com/innovatsii/ontologija/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Онтологии в информационной безопасности </a:t>
            </a:r>
            <a:r>
              <a:rPr lang="en-US" sz="2400" dirty="0"/>
              <a:t>https://www.kaspersky.ru/blog/cybersecurity-ontology/30977/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Обучающие материалы по редактору онтологий </a:t>
            </a:r>
            <a:r>
              <a:rPr lang="en-US" sz="2400" dirty="0"/>
              <a:t>Protégé </a:t>
            </a:r>
            <a:r>
              <a:rPr lang="ru-RU" sz="2400" u="sng" dirty="0">
                <a:hlinkClick r:id="rId3"/>
              </a:rPr>
              <a:t>https://www.youtube.com/watch?v=VIpV-hVo3bY&amp;t=184s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Переведенная на русский язык матрица </a:t>
            </a:r>
            <a:r>
              <a:rPr lang="en-US" sz="2400" dirty="0"/>
              <a:t>MITRE </a:t>
            </a:r>
            <a:r>
              <a:rPr lang="ru-RU" sz="2400" dirty="0">
                <a:hlinkClick r:id="rId4"/>
              </a:rPr>
              <a:t>https://mitre.ptsecurity.com/ru-RU/techniques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Сравнение лучших практик по анализу рисков ИБ с методикой моделирования ФСТЭК </a:t>
            </a:r>
            <a:r>
              <a:rPr lang="en-US" sz="2400" dirty="0">
                <a:hlinkClick r:id="rId5"/>
              </a:rPr>
              <a:t>https://sborisov.blogspot.com/2021/11/blog-post.html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Introducing D3fend </a:t>
            </a:r>
            <a:r>
              <a:rPr lang="en-US" sz="2400" dirty="0">
                <a:hlinkClick r:id="rId6"/>
              </a:rPr>
              <a:t>https://www.youtube.com/watch?v=7_DY1ULVapQ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Курс </a:t>
            </a:r>
            <a:r>
              <a:rPr lang="en-US" sz="2400" dirty="0"/>
              <a:t>“KG Course” </a:t>
            </a:r>
            <a:r>
              <a:rPr lang="ru-RU" sz="2400" dirty="0"/>
              <a:t>на </a:t>
            </a:r>
            <a:r>
              <a:rPr lang="en-US" sz="2400" dirty="0" err="1"/>
              <a:t>youtube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47384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732926" y="257088"/>
            <a:ext cx="7654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Актуальность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ru-RU" sz="2400" b="1" dirty="0">
                <a:solidFill>
                  <a:srgbClr val="FF0000"/>
                </a:solidFill>
              </a:rPr>
              <a:t>использования экспертных знаний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464161" y="1071100"/>
            <a:ext cx="1131826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Важные задачи кибербезопасности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Сетевой мониторинг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Повышение осведомленности о </a:t>
            </a:r>
            <a:r>
              <a:rPr lang="ru-RU" sz="2400" dirty="0" err="1">
                <a:ea typeface="Tahoma" panose="020B0604030504040204" pitchFamily="34" charset="0"/>
                <a:cs typeface="Tahoma" panose="020B0604030504040204" pitchFamily="34" charset="0"/>
              </a:rPr>
              <a:t>киберобстановке</a:t>
            </a:r>
            <a:endParaRPr lang="ru-RU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Выявление аномалий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Оценка уязвимости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Противодействие атакам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Средства для решения задач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Предсказательная и предписывающая аналитика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Автоматизация, в том числе алгоритмы самообучения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Обогащение сведений</a:t>
            </a:r>
            <a:endParaRPr lang="en-US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Создается огромное количество неструктурированных данных («</a:t>
            </a:r>
            <a:r>
              <a:rPr lang="ru-RU" sz="2400" dirty="0" err="1">
                <a:ea typeface="Tahoma" panose="020B0604030504040204" pitchFamily="34" charset="0"/>
                <a:cs typeface="Tahoma" panose="020B0604030504040204" pitchFamily="34" charset="0"/>
              </a:rPr>
              <a:t>датасилос</a:t>
            </a: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»), которые полезно применять для решения задач, надо структурировать</a:t>
            </a:r>
          </a:p>
          <a:p>
            <a:pPr algn="just"/>
            <a:endParaRPr lang="ru-RU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Для машинного использования накопленных экспертных знаний необходимо представить эти знания в формализованном виде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0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732926" y="257088"/>
            <a:ext cx="7654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Системы организации знаний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695567" y="1383779"/>
            <a:ext cx="38045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хранения знаний используются следующие структуры: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контролируемые словари (</a:t>
            </a:r>
            <a:r>
              <a:rPr lang="en-US" sz="2400" dirty="0"/>
              <a:t>controlled vocabulary</a:t>
            </a:r>
            <a:r>
              <a:rPr lang="ru-RU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тезаурусы (</a:t>
            </a:r>
            <a:r>
              <a:rPr lang="en-US" sz="2400" dirty="0"/>
              <a:t>thesauri</a:t>
            </a:r>
            <a:r>
              <a:rPr lang="ru-RU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таксономии (</a:t>
            </a:r>
            <a:r>
              <a:rPr lang="en-US" sz="2400" dirty="0"/>
              <a:t>taxonomy</a:t>
            </a:r>
            <a:r>
              <a:rPr lang="ru-RU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онтологии (</a:t>
            </a:r>
            <a:r>
              <a:rPr lang="en-US" sz="2400" dirty="0"/>
              <a:t>ontology</a:t>
            </a:r>
            <a:r>
              <a:rPr lang="ru-RU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датасеты</a:t>
            </a:r>
            <a:r>
              <a:rPr lang="ru-RU" sz="2400" dirty="0"/>
              <a:t> (</a:t>
            </a:r>
            <a:r>
              <a:rPr lang="en-US" sz="2400" dirty="0"/>
              <a:t>dataset</a:t>
            </a:r>
            <a:r>
              <a:rPr lang="ru-RU" sz="2400" dirty="0"/>
              <a:t>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  <a:endParaRPr lang="ru-RU" sz="2400" dirty="0"/>
          </a:p>
          <a:p>
            <a:pPr algn="just"/>
            <a:endParaRPr lang="ru-RU" sz="2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28B51D4-9B66-4FEA-925E-16D08EB64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233" y="1383779"/>
            <a:ext cx="7137806" cy="431627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A65097D-B38A-464F-9A77-E8C3D45A5C6F}"/>
              </a:ext>
            </a:extLst>
          </p:cNvPr>
          <p:cNvSpPr/>
          <p:nvPr/>
        </p:nvSpPr>
        <p:spPr>
          <a:xfrm>
            <a:off x="4500080" y="5937835"/>
            <a:ext cx="72908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/>
              <a:t>https://www.researchgate.net/publication/324993820_Improving_semantic_interoperability_in_the_obstetric_and_neonatal_domain_through_an_approach_based_on_ontological_realism</a:t>
            </a:r>
          </a:p>
        </p:txBody>
      </p:sp>
    </p:spTree>
    <p:extLst>
      <p:ext uri="{BB962C8B-B14F-4D97-AF65-F5344CB8AC3E}">
        <p14:creationId xmlns:p14="http://schemas.microsoft.com/office/powerpoint/2010/main" val="326591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537716" y="257088"/>
            <a:ext cx="784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Понятие онтологии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464161" y="1071100"/>
            <a:ext cx="913190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Онтология это описание объектов какого-то домена (предметной области), их свойств и связей между ними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Онтология опирается на «гипотезу открытого мира», базы данных – на «гипотезу закрытого мира»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Основана на дескриптивной логике (логика предикатов первого порядка), баланс между наглядностью и сложностью извлечения фактов (</a:t>
            </a:r>
            <a:r>
              <a:rPr lang="ru-RU" sz="2000" dirty="0" err="1">
                <a:ea typeface="Tahoma" panose="020B0604030504040204" pitchFamily="34" charset="0"/>
                <a:cs typeface="Tahoma" panose="020B0604030504040204" pitchFamily="34" charset="0"/>
              </a:rPr>
              <a:t>ризонинга</a:t>
            </a: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Онтологии (в отличие от обычных баз данных) позволяют находить скрытые данные (автоматизированный </a:t>
            </a:r>
            <a:r>
              <a:rPr lang="ru-RU" sz="2000" dirty="0" err="1"/>
              <a:t>ризонинг</a:t>
            </a:r>
            <a:r>
              <a:rPr lang="ru-RU" sz="2000" dirty="0"/>
              <a:t>). Обычные базы данных основаны на закрытом мире (все, чего нет в базе данных считается ложным). БД хорошо подходит для поиска конкретной информации, а базы знаний нужны там, где надо выявлять новые знания, прежде всего – экспертные системы.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Виды онтологий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err="1">
                <a:ea typeface="Tahoma" panose="020B0604030504040204" pitchFamily="34" charset="0"/>
                <a:cs typeface="Tahoma" panose="020B0604030504040204" pitchFamily="34" charset="0"/>
              </a:rPr>
              <a:t>верхнеуровневая</a:t>
            </a: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upper, top-level</a:t>
            </a: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foundational) </a:t>
            </a: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общая онтология, применимая к разным областям</a:t>
            </a:r>
            <a:endParaRPr lang="en-US" sz="20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доменная</a:t>
            </a:r>
            <a:endParaRPr lang="en-US" sz="20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Могут описывать: семантику сети и устройств, уязвимости, информационные потоки, </a:t>
            </a:r>
          </a:p>
          <a:p>
            <a:pPr algn="just"/>
            <a:endParaRPr lang="ru-RU" sz="20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9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Примеры использования онтологий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464161" y="1071100"/>
            <a:ext cx="11318264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банки используют графы знаний для анализа транзакций (</a:t>
            </a:r>
            <a:r>
              <a:rPr lang="en-US" sz="2000" dirty="0"/>
              <a:t>fraud detection</a:t>
            </a:r>
            <a:r>
              <a:rPr lang="ru-RU" sz="2000" dirty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в консалтинге используются графы знаний, созданные на основе юридических документов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в здравоохранении используются накопленные сведения на основе данных о здоровье пациентов, </a:t>
            </a:r>
            <a:r>
              <a:rPr lang="en-US" sz="2000" dirty="0"/>
              <a:t>Health Electronic Record</a:t>
            </a:r>
            <a:r>
              <a:rPr lang="ru-RU" sz="2000" dirty="0"/>
              <a:t> (</a:t>
            </a:r>
            <a:r>
              <a:rPr lang="en-US" sz="2000" dirty="0"/>
              <a:t>HER</a:t>
            </a:r>
            <a:r>
              <a:rPr lang="ru-RU" sz="2000" dirty="0"/>
              <a:t>), </a:t>
            </a:r>
            <a:r>
              <a:rPr lang="en-US" sz="2000" dirty="0" err="1"/>
              <a:t>BioPortal</a:t>
            </a:r>
            <a:r>
              <a:rPr lang="ru-RU" sz="2000" dirty="0"/>
              <a:t> – репозиторий </a:t>
            </a:r>
            <a:r>
              <a:rPr lang="ru-RU" sz="2000" dirty="0" err="1"/>
              <a:t>биомед</a:t>
            </a:r>
            <a:r>
              <a:rPr lang="ru-RU" sz="2000" dirty="0"/>
              <a:t>-графов, </a:t>
            </a:r>
            <a:r>
              <a:rPr lang="en-US" sz="2000" dirty="0"/>
              <a:t>PubMed</a:t>
            </a:r>
            <a:r>
              <a:rPr lang="ru-RU" sz="2000" dirty="0"/>
              <a:t> – аннотации медицинский статей.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в промышленной индустрии графы знаний используются для анализа цепочек поставщиков (</a:t>
            </a:r>
            <a:r>
              <a:rPr lang="en-US" sz="2000" dirty="0"/>
              <a:t>supply</a:t>
            </a:r>
            <a:r>
              <a:rPr lang="ru-RU" sz="2000" dirty="0"/>
              <a:t>-</a:t>
            </a:r>
            <a:r>
              <a:rPr lang="en-US" sz="2000" dirty="0"/>
              <a:t>chain management</a:t>
            </a:r>
            <a:r>
              <a:rPr lang="ru-RU" sz="2000" dirty="0"/>
              <a:t>), в целом для Индустрии 4.0 характерно взаимодействие </a:t>
            </a:r>
            <a:r>
              <a:rPr lang="ru-RU" sz="2000" dirty="0" err="1"/>
              <a:t>киберфизических</a:t>
            </a:r>
            <a:r>
              <a:rPr lang="ru-RU" sz="2000" dirty="0"/>
              <a:t> систем между собой, что приводит к автоматизации и необходимости управлять знаниями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во многих отраслях базы знаний используются для организации работы чат-ботов, в том числе и для обработки сложных запросов на естественном языке (например, сервис </a:t>
            </a:r>
            <a:r>
              <a:rPr lang="en-US" sz="2000" dirty="0" err="1"/>
              <a:t>asknow</a:t>
            </a:r>
            <a:r>
              <a:rPr lang="ru-RU" sz="2000" dirty="0"/>
              <a:t>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онтологии могут применяться для широкого круга задач обработки естественного языка, например: аннотирование текстов с помощью онтологий, извлечение знаний, </a:t>
            </a:r>
            <a:r>
              <a:rPr lang="en-US" sz="2000" dirty="0"/>
              <a:t>NER</a:t>
            </a:r>
            <a:r>
              <a:rPr lang="ru-RU" sz="2000" dirty="0"/>
              <a:t>, </a:t>
            </a:r>
            <a:r>
              <a:rPr lang="en-US" sz="2000" dirty="0"/>
              <a:t>Named Entity Linking</a:t>
            </a:r>
            <a:r>
              <a:rPr lang="ru-RU" sz="2000" dirty="0"/>
              <a:t>, </a:t>
            </a:r>
            <a:r>
              <a:rPr lang="en-US" sz="2000" dirty="0"/>
              <a:t>Relation Linking</a:t>
            </a:r>
            <a:r>
              <a:rPr lang="ru-RU" sz="2000" dirty="0"/>
              <a:t>, автоматический вывод новых знаний, </a:t>
            </a:r>
            <a:r>
              <a:rPr lang="ru-RU" sz="2000" dirty="0" err="1"/>
              <a:t>ризонинг</a:t>
            </a:r>
            <a:r>
              <a:rPr lang="ru-RU" sz="2000" dirty="0"/>
              <a:t>.</a:t>
            </a:r>
          </a:p>
          <a:p>
            <a:endParaRPr lang="ru-RU" dirty="0"/>
          </a:p>
          <a:p>
            <a:r>
              <a:rPr lang="ru-RU" sz="2000" dirty="0"/>
              <a:t>Направление </a:t>
            </a:r>
            <a:r>
              <a:rPr lang="en-US" sz="2000" dirty="0" err="1"/>
              <a:t>SemTech</a:t>
            </a:r>
            <a:r>
              <a:rPr lang="en-US" sz="2000" dirty="0"/>
              <a:t> </a:t>
            </a:r>
            <a:r>
              <a:rPr lang="ru-RU" sz="2000" dirty="0"/>
              <a:t>переживает в настоящее время бурное развитие.</a:t>
            </a:r>
          </a:p>
          <a:p>
            <a:endParaRPr lang="ru-RU" dirty="0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404768" y="287556"/>
            <a:ext cx="8075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Дескриптивная логика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03D03DB4-EA33-4C13-A9E5-2E963231ED75}"/>
              </a:ext>
            </a:extLst>
          </p:cNvPr>
          <p:cNvSpPr/>
          <p:nvPr/>
        </p:nvSpPr>
        <p:spPr>
          <a:xfrm>
            <a:off x="5602104" y="1788331"/>
            <a:ext cx="1133475" cy="1076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Субъект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AA93AB5-9B37-46B7-B05B-51392E9E8524}"/>
              </a:ext>
            </a:extLst>
          </p:cNvPr>
          <p:cNvSpPr/>
          <p:nvPr/>
        </p:nvSpPr>
        <p:spPr>
          <a:xfrm>
            <a:off x="9130799" y="1792776"/>
            <a:ext cx="1133475" cy="1076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Объект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58BAFB-38DB-4DA4-BC42-540E4335649D}"/>
              </a:ext>
            </a:extLst>
          </p:cNvPr>
          <p:cNvCxnSpPr/>
          <p:nvPr/>
        </p:nvCxnSpPr>
        <p:spPr>
          <a:xfrm>
            <a:off x="6735579" y="2332526"/>
            <a:ext cx="2390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FA9D0C4-57AA-454F-9C98-6D0D3556CB71}"/>
              </a:ext>
            </a:extLst>
          </p:cNvPr>
          <p:cNvSpPr/>
          <p:nvPr/>
        </p:nvSpPr>
        <p:spPr>
          <a:xfrm>
            <a:off x="7517264" y="1951526"/>
            <a:ext cx="91440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предикат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3DE561C-E5BF-4F8A-B194-35CD532A404E}"/>
              </a:ext>
            </a:extLst>
          </p:cNvPr>
          <p:cNvSpPr/>
          <p:nvPr/>
        </p:nvSpPr>
        <p:spPr>
          <a:xfrm>
            <a:off x="593127" y="1477255"/>
            <a:ext cx="3770129" cy="4655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500"/>
              </a:spcAft>
            </a:pPr>
            <a:r>
              <a:rPr lang="ru-RU" dirty="0">
                <a:solidFill>
                  <a:srgbClr val="3C3C3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«Дом, который построил Джек…» (пер. С.Я.</a:t>
            </a:r>
            <a:r>
              <a:rPr lang="en-US" dirty="0">
                <a:solidFill>
                  <a:srgbClr val="3C3C3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3C3C3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Маршака).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500"/>
              </a:spcAft>
            </a:pPr>
            <a:r>
              <a:rPr lang="ru-RU" dirty="0">
                <a:solidFill>
                  <a:srgbClr val="3C3C3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Вот дом,</a:t>
            </a:r>
            <a:br>
              <a:rPr lang="ru-RU" dirty="0">
                <a:solidFill>
                  <a:srgbClr val="3C3C3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solidFill>
                  <a:srgbClr val="3C3C3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Который построил Джек.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ru-RU" dirty="0">
                <a:solidFill>
                  <a:srgbClr val="3C3C3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 это пшеница,</a:t>
            </a:r>
            <a:br>
              <a:rPr lang="ru-RU" dirty="0">
                <a:solidFill>
                  <a:srgbClr val="3C3C3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solidFill>
                  <a:srgbClr val="3C3C3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Которая в тёмном чулане хранится</a:t>
            </a:r>
            <a:br>
              <a:rPr lang="ru-RU" dirty="0">
                <a:solidFill>
                  <a:srgbClr val="3C3C3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solidFill>
                  <a:srgbClr val="3C3C3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 доме,</a:t>
            </a:r>
            <a:br>
              <a:rPr lang="ru-RU" dirty="0">
                <a:solidFill>
                  <a:srgbClr val="3C3C3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solidFill>
                  <a:srgbClr val="3C3C3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Который построил Джек.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ru-RU" dirty="0">
                <a:solidFill>
                  <a:srgbClr val="3C3C3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 это весёлая птица-синица,</a:t>
            </a:r>
            <a:br>
              <a:rPr lang="ru-RU" dirty="0">
                <a:solidFill>
                  <a:srgbClr val="3C3C3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solidFill>
                  <a:srgbClr val="3C3C3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Которая часто ворует пшеницу,</a:t>
            </a:r>
            <a:br>
              <a:rPr lang="ru-RU" dirty="0">
                <a:solidFill>
                  <a:srgbClr val="3C3C3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solidFill>
                  <a:srgbClr val="3C3C3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Которая в тёмном чулане хранится</a:t>
            </a:r>
            <a:br>
              <a:rPr lang="ru-RU" dirty="0">
                <a:solidFill>
                  <a:srgbClr val="3C3C3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solidFill>
                  <a:srgbClr val="3C3C3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 доме,</a:t>
            </a:r>
            <a:br>
              <a:rPr lang="ru-RU" dirty="0">
                <a:solidFill>
                  <a:srgbClr val="3C3C3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solidFill>
                  <a:srgbClr val="3C3C3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Который построил Джек.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Овал 7">
            <a:extLst>
              <a:ext uri="{FF2B5EF4-FFF2-40B4-BE49-F238E27FC236}">
                <a16:creationId xmlns:a16="http://schemas.microsoft.com/office/drawing/2014/main" id="{6DE56696-7B79-447E-820F-A1B695D59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864" y="4073787"/>
            <a:ext cx="695325" cy="61912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Дом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Овал 8">
            <a:extLst>
              <a:ext uri="{FF2B5EF4-FFF2-40B4-BE49-F238E27FC236}">
                <a16:creationId xmlns:a16="http://schemas.microsoft.com/office/drawing/2014/main" id="{9FBF04EF-98CD-47A8-A363-5E4628E7F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515" y="5454912"/>
            <a:ext cx="996950" cy="979260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Джек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Овал 9">
            <a:extLst>
              <a:ext uri="{FF2B5EF4-FFF2-40B4-BE49-F238E27FC236}">
                <a16:creationId xmlns:a16="http://schemas.microsoft.com/office/drawing/2014/main" id="{D89F0912-7EC1-4253-A35E-B56F42B21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5139" y="3659692"/>
            <a:ext cx="1133475" cy="107632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Пшеница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Овал 10">
            <a:extLst>
              <a:ext uri="{FF2B5EF4-FFF2-40B4-BE49-F238E27FC236}">
                <a16:creationId xmlns:a16="http://schemas.microsoft.com/office/drawing/2014/main" id="{19D4A520-76B6-44F7-8EB4-203968657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264" y="5269174"/>
            <a:ext cx="1133475" cy="1087151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Чулан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2A2EA60-A2D7-4505-AC45-5F0D0C0EE6AD}"/>
              </a:ext>
            </a:extLst>
          </p:cNvPr>
          <p:cNvCxnSpPr/>
          <p:nvPr/>
        </p:nvCxnSpPr>
        <p:spPr>
          <a:xfrm flipH="1">
            <a:off x="7068954" y="11314692"/>
            <a:ext cx="333375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DAB0E8A-A295-4543-8368-E6531195BCA4}"/>
              </a:ext>
            </a:extLst>
          </p:cNvPr>
          <p:cNvCxnSpPr/>
          <p:nvPr/>
        </p:nvCxnSpPr>
        <p:spPr>
          <a:xfrm flipH="1" flipV="1">
            <a:off x="7869054" y="11142607"/>
            <a:ext cx="723900" cy="67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2DF61E7-354F-42BB-94AC-B1E7096008F3}"/>
              </a:ext>
            </a:extLst>
          </p:cNvPr>
          <p:cNvCxnSpPr/>
          <p:nvPr/>
        </p:nvCxnSpPr>
        <p:spPr>
          <a:xfrm flipH="1">
            <a:off x="9384164" y="11038467"/>
            <a:ext cx="131445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5">
            <a:extLst>
              <a:ext uri="{FF2B5EF4-FFF2-40B4-BE49-F238E27FC236}">
                <a16:creationId xmlns:a16="http://schemas.microsoft.com/office/drawing/2014/main" id="{3E0DF222-49B6-472A-8553-EA8308180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914" y="4162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C7DDAB33-48EF-4A47-90F4-917C5C404042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 flipH="1">
            <a:off x="5824990" y="4692912"/>
            <a:ext cx="617537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53A3A3B4-EBDE-499D-AEDF-8BF8DC087698}"/>
              </a:ext>
            </a:extLst>
          </p:cNvPr>
          <p:cNvCxnSpPr>
            <a:stCxn id="19" idx="1"/>
            <a:endCxn id="16" idx="5"/>
          </p:cNvCxnSpPr>
          <p:nvPr/>
        </p:nvCxnSpPr>
        <p:spPr>
          <a:xfrm flipH="1" flipV="1">
            <a:off x="6688361" y="4602243"/>
            <a:ext cx="994897" cy="82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3C36066-2E12-4A4F-8C08-6FEE7D7EAD36}"/>
              </a:ext>
            </a:extLst>
          </p:cNvPr>
          <p:cNvCxnSpPr>
            <a:stCxn id="18" idx="3"/>
            <a:endCxn id="19" idx="7"/>
          </p:cNvCxnSpPr>
          <p:nvPr/>
        </p:nvCxnSpPr>
        <p:spPr>
          <a:xfrm flipH="1">
            <a:off x="8484745" y="4578393"/>
            <a:ext cx="1246388" cy="84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15">
            <a:extLst>
              <a:ext uri="{FF2B5EF4-FFF2-40B4-BE49-F238E27FC236}">
                <a16:creationId xmlns:a16="http://schemas.microsoft.com/office/drawing/2014/main" id="{EB4CC42F-73DE-4208-9D2C-DCD484B43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514" y="4907486"/>
            <a:ext cx="870731" cy="314325"/>
          </a:xfrm>
          <a:prstGeom prst="rect">
            <a:avLst/>
          </a:prstGeom>
          <a:solidFill>
            <a:srgbClr val="92D050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построил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Прямоугольник 14">
            <a:extLst>
              <a:ext uri="{FF2B5EF4-FFF2-40B4-BE49-F238E27FC236}">
                <a16:creationId xmlns:a16="http://schemas.microsoft.com/office/drawing/2014/main" id="{D245B189-27C7-40C7-9889-6102EC70C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030" y="4805625"/>
            <a:ext cx="994897" cy="314325"/>
          </a:xfrm>
          <a:prstGeom prst="rect">
            <a:avLst/>
          </a:prstGeom>
          <a:solidFill>
            <a:srgbClr val="92D050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находится в</a:t>
            </a:r>
          </a:p>
        </p:txBody>
      </p:sp>
      <p:sp>
        <p:nvSpPr>
          <p:cNvPr id="25" name="Прямоугольник 16">
            <a:extLst>
              <a:ext uri="{FF2B5EF4-FFF2-40B4-BE49-F238E27FC236}">
                <a16:creationId xmlns:a16="http://schemas.microsoft.com/office/drawing/2014/main" id="{CAD954CE-A57F-4DAB-8E50-646238223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953" y="4800862"/>
            <a:ext cx="980156" cy="314325"/>
          </a:xfrm>
          <a:prstGeom prst="rect">
            <a:avLst/>
          </a:prstGeom>
          <a:solidFill>
            <a:srgbClr val="92D050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хранится в</a:t>
            </a:r>
          </a:p>
        </p:txBody>
      </p:sp>
    </p:spTree>
    <p:extLst>
      <p:ext uri="{BB962C8B-B14F-4D97-AF65-F5344CB8AC3E}">
        <p14:creationId xmlns:p14="http://schemas.microsoft.com/office/powerpoint/2010/main" val="30237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Средства описания онтологий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8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464161" y="1071100"/>
            <a:ext cx="582362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Основные инструменты для хранения онтологий (графов знаний)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RDF</a:t>
            </a:r>
            <a:r>
              <a:rPr lang="ru-RU" dirty="0"/>
              <a:t> (</a:t>
            </a:r>
            <a:r>
              <a:rPr lang="en-US" dirty="0"/>
              <a:t>Resource Description Framework</a:t>
            </a:r>
            <a:r>
              <a:rPr lang="ru-RU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OWL</a:t>
            </a:r>
            <a:r>
              <a:rPr lang="ru-RU" dirty="0"/>
              <a:t> (</a:t>
            </a:r>
            <a:r>
              <a:rPr lang="en-US" dirty="0"/>
              <a:t>Ontology Web Language</a:t>
            </a:r>
            <a:r>
              <a:rPr lang="ru-RU" dirty="0"/>
              <a:t>)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RDF </a:t>
            </a:r>
            <a:r>
              <a:rPr lang="ru-RU" dirty="0"/>
              <a:t>часто хранятся в </a:t>
            </a:r>
            <a:r>
              <a:rPr lang="en-US" dirty="0"/>
              <a:t>xml </a:t>
            </a:r>
            <a:r>
              <a:rPr lang="ru-RU" dirty="0"/>
              <a:t>в виде троек (субъект, предикат, объект)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Форматы: </a:t>
            </a:r>
            <a:r>
              <a:rPr lang="en-US" dirty="0"/>
              <a:t>RDF/XML, Turtle, N-Triples, JSON-LD, </a:t>
            </a:r>
            <a:r>
              <a:rPr lang="en-US" dirty="0" err="1"/>
              <a:t>RDFa</a:t>
            </a:r>
            <a:r>
              <a:rPr lang="en-US" dirty="0"/>
              <a:t>, HTML5 Microdata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Примеры </a:t>
            </a:r>
            <a:r>
              <a:rPr lang="en-US" dirty="0"/>
              <a:t>RDF </a:t>
            </a:r>
            <a:r>
              <a:rPr lang="ru-RU" dirty="0"/>
              <a:t>хранилищ</a:t>
            </a:r>
            <a:r>
              <a:rPr lang="en-US" dirty="0"/>
              <a:t> – Virtuoso, 4store (4store.org), </a:t>
            </a:r>
            <a:r>
              <a:rPr lang="en-US" dirty="0" err="1"/>
              <a:t>stardog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RDFS (RDF Schema)</a:t>
            </a:r>
            <a:r>
              <a:rPr lang="ru-RU" dirty="0"/>
              <a:t>: для описания словарей, таксономий, тезаурусов, простых онтологий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OWL </a:t>
            </a:r>
            <a:r>
              <a:rPr lang="ru-RU" dirty="0"/>
              <a:t>позволяет дополнительно описывать логические правила над данными (ограничения), используется для сложных онтологий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Языки запросов </a:t>
            </a:r>
            <a:r>
              <a:rPr lang="en-US" dirty="0"/>
              <a:t>SPARQL, Gremlin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Проверка корректности </a:t>
            </a:r>
            <a:r>
              <a:rPr lang="en-US" dirty="0"/>
              <a:t>SHACL, </a:t>
            </a:r>
            <a:r>
              <a:rPr lang="en-US" dirty="0" err="1"/>
              <a:t>ShEx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1870BC4-193A-4FD3-B8F5-7EB249DD54D4}"/>
              </a:ext>
            </a:extLst>
          </p:cNvPr>
          <p:cNvSpPr/>
          <p:nvPr/>
        </p:nvSpPr>
        <p:spPr>
          <a:xfrm>
            <a:off x="6575459" y="3207772"/>
            <a:ext cx="544005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31413"/>
                </a:solidFill>
                <a:latin typeface="TwsyvlCmvhrsFhwkxjTimes-Roman"/>
              </a:rPr>
              <a:t>C</a:t>
            </a:r>
            <a:r>
              <a:rPr lang="ru-RU" sz="1400" b="1" dirty="0" err="1">
                <a:solidFill>
                  <a:srgbClr val="131413"/>
                </a:solidFill>
                <a:latin typeface="TwsyvlCmvhrsFhwkxjTimes-Roman"/>
              </a:rPr>
              <a:t>интаксис</a:t>
            </a:r>
            <a:r>
              <a:rPr lang="ru-RU" sz="1400" b="1" dirty="0">
                <a:solidFill>
                  <a:srgbClr val="131413"/>
                </a:solidFill>
                <a:latin typeface="TwsyvlCmvhrsFhwkxjTimes-Roman"/>
              </a:rPr>
              <a:t> </a:t>
            </a:r>
            <a:r>
              <a:rPr lang="en-US" sz="1400" b="1" dirty="0">
                <a:solidFill>
                  <a:srgbClr val="131413"/>
                </a:solidFill>
                <a:latin typeface="TwsyvlCmvhrsFhwkxjTimes-Roman"/>
              </a:rPr>
              <a:t>Turtle</a:t>
            </a:r>
            <a:endParaRPr lang="ru-RU" sz="1400" b="1" dirty="0">
              <a:solidFill>
                <a:srgbClr val="131413"/>
              </a:solidFill>
              <a:latin typeface="TwsyvlCmvhrsFhwkxjTimes-Roman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RpggqlQkbwsnXpwxmrCourier"/>
              </a:rPr>
              <a:t>“</a:t>
            </a:r>
            <a:r>
              <a:rPr lang="en-US" sz="1400" b="1" dirty="0" err="1">
                <a:solidFill>
                  <a:srgbClr val="0070C0"/>
                </a:solidFill>
                <a:latin typeface="RpggqlQkbwsnXpwxmrCourier"/>
              </a:rPr>
              <a:t>NotPetya</a:t>
            </a:r>
            <a:r>
              <a:rPr lang="en-US" sz="1400" b="1" dirty="0">
                <a:solidFill>
                  <a:srgbClr val="0070C0"/>
                </a:solidFill>
                <a:latin typeface="RpggqlQkbwsnXpwxmrCourier"/>
              </a:rPr>
              <a:t> is a ransomware”</a:t>
            </a:r>
            <a:endParaRPr lang="ru-RU" sz="1400" b="1" dirty="0">
              <a:solidFill>
                <a:srgbClr val="0070C0"/>
              </a:solidFill>
              <a:latin typeface="RpggqlQkbwsnXpwxmrCourier"/>
            </a:endParaRPr>
          </a:p>
          <a:p>
            <a:r>
              <a:rPr lang="ru-RU" sz="1400" dirty="0">
                <a:solidFill>
                  <a:srgbClr val="131413"/>
                </a:solidFill>
                <a:latin typeface="TwsyvlCmvhrsFhwkxjTimes-Roman"/>
              </a:rPr>
              <a:t>записывается в виде триплета</a:t>
            </a:r>
            <a:endParaRPr lang="en-US" sz="1400" dirty="0">
              <a:solidFill>
                <a:srgbClr val="131413"/>
              </a:solidFill>
              <a:latin typeface="TwsyvlCmvhrsFhwkxjTimes-Roman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RpggqlQkbwsnXpwxmrCourier"/>
              </a:rPr>
              <a:t>@prefix </a:t>
            </a:r>
            <a:r>
              <a:rPr lang="en-US" sz="1400" b="1" dirty="0" err="1">
                <a:solidFill>
                  <a:srgbClr val="0070C0"/>
                </a:solidFill>
                <a:latin typeface="RpggqlQkbwsnXpwxmrCourier"/>
              </a:rPr>
              <a:t>rdf</a:t>
            </a:r>
            <a:r>
              <a:rPr lang="en-US" sz="1400" b="1" dirty="0">
                <a:solidFill>
                  <a:srgbClr val="0070C0"/>
                </a:solidFill>
                <a:latin typeface="RpggqlQkbwsnXpwxmrCourier"/>
              </a:rPr>
              <a:t>: &lt;http :// www.w3.org /1999/02/22 -</a:t>
            </a:r>
            <a:r>
              <a:rPr lang="en-US" sz="1400" b="1" dirty="0" err="1">
                <a:solidFill>
                  <a:srgbClr val="0070C0"/>
                </a:solidFill>
                <a:latin typeface="RpggqlQkbwsnXpwxmrCourier"/>
              </a:rPr>
              <a:t>rdf</a:t>
            </a:r>
            <a:r>
              <a:rPr lang="en-US" sz="1400" b="1" dirty="0">
                <a:solidFill>
                  <a:srgbClr val="0070C0"/>
                </a:solidFill>
                <a:latin typeface="RpggqlQkbwsnXpwxmrCourier"/>
              </a:rPr>
              <a:t> -syntax -ns#&gt; .</a:t>
            </a:r>
          </a:p>
          <a:p>
            <a:r>
              <a:rPr lang="en-US" sz="1400" b="1" dirty="0">
                <a:solidFill>
                  <a:srgbClr val="0070C0"/>
                </a:solidFill>
                <a:latin typeface="RpggqlQkbwsnXpwxmrCourier"/>
              </a:rPr>
              <a:t>:</a:t>
            </a:r>
            <a:r>
              <a:rPr lang="en-US" sz="1400" b="1" dirty="0" err="1">
                <a:solidFill>
                  <a:srgbClr val="0070C0"/>
                </a:solidFill>
                <a:latin typeface="RpggqlQkbwsnXpwxmrCourier"/>
              </a:rPr>
              <a:t>NotPetya</a:t>
            </a:r>
            <a:r>
              <a:rPr lang="en-US" sz="1400" b="1" dirty="0">
                <a:solidFill>
                  <a:srgbClr val="0070C0"/>
                </a:solidFill>
                <a:latin typeface="RpggqlQkbwsnXpwxmrCourier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RpggqlQkbwsnXpwxmrCourier"/>
              </a:rPr>
              <a:t>rdf:type</a:t>
            </a:r>
            <a:r>
              <a:rPr lang="en-US" sz="1400" b="1" dirty="0">
                <a:solidFill>
                  <a:srgbClr val="0070C0"/>
                </a:solidFill>
                <a:latin typeface="RpggqlQkbwsnXpwxmrCourier"/>
              </a:rPr>
              <a:t> :Ransomware .</a:t>
            </a:r>
            <a:endParaRPr lang="ru-RU" sz="1400" b="1" dirty="0">
              <a:solidFill>
                <a:srgbClr val="0070C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B074EFE-7097-409B-989D-D92CBF79FC73}"/>
              </a:ext>
            </a:extLst>
          </p:cNvPr>
          <p:cNvSpPr/>
          <p:nvPr/>
        </p:nvSpPr>
        <p:spPr>
          <a:xfrm>
            <a:off x="6575459" y="4975686"/>
            <a:ext cx="54400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31413"/>
                </a:solidFill>
                <a:latin typeface="TwsyvlCmvhrsFhwkxjTimes-Roman"/>
              </a:rPr>
              <a:t>C</a:t>
            </a:r>
            <a:r>
              <a:rPr lang="ru-RU" sz="1400" b="1" dirty="0" err="1">
                <a:solidFill>
                  <a:srgbClr val="131413"/>
                </a:solidFill>
                <a:latin typeface="TwsyvlCmvhrsFhwkxjTimes-Roman"/>
              </a:rPr>
              <a:t>интаксис</a:t>
            </a:r>
            <a:r>
              <a:rPr lang="ru-RU" sz="1400" b="1" dirty="0">
                <a:solidFill>
                  <a:srgbClr val="131413"/>
                </a:solidFill>
                <a:latin typeface="TwsyvlCmvhrsFhwkxjTimes-Roman"/>
              </a:rPr>
              <a:t> </a:t>
            </a:r>
            <a:r>
              <a:rPr lang="en-US" sz="1400" b="1" dirty="0">
                <a:solidFill>
                  <a:srgbClr val="131413"/>
                </a:solidFill>
                <a:latin typeface="TwsyvlCmvhrsFhwkxjTimes-Roman"/>
              </a:rPr>
              <a:t>OWL</a:t>
            </a:r>
            <a:endParaRPr lang="ru-RU" sz="1400" b="1" dirty="0">
              <a:solidFill>
                <a:srgbClr val="131413"/>
              </a:solidFill>
              <a:latin typeface="TwsyvlCmvhrsFhwkxjTimes-Roman"/>
            </a:endParaRPr>
          </a:p>
          <a:p>
            <a:r>
              <a:rPr lang="en-US" b="1" dirty="0">
                <a:solidFill>
                  <a:srgbClr val="0070C0"/>
                </a:solidFill>
              </a:rPr>
              <a:t>:Ransomware </a:t>
            </a:r>
            <a:r>
              <a:rPr lang="en-US" b="1" dirty="0" err="1">
                <a:solidFill>
                  <a:srgbClr val="0070C0"/>
                </a:solidFill>
              </a:rPr>
              <a:t>rdfs:subClassOf</a:t>
            </a:r>
            <a:r>
              <a:rPr lang="en-US" b="1" dirty="0">
                <a:solidFill>
                  <a:srgbClr val="0070C0"/>
                </a:solidFill>
              </a:rPr>
              <a:t> :Malware .</a:t>
            </a:r>
            <a:endParaRPr lang="ru-RU" sz="1400" b="1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FAAFFF8-F74B-4C9C-B9BE-4682969F143E}"/>
              </a:ext>
            </a:extLst>
          </p:cNvPr>
          <p:cNvSpPr/>
          <p:nvPr/>
        </p:nvSpPr>
        <p:spPr>
          <a:xfrm>
            <a:off x="6575459" y="996326"/>
            <a:ext cx="38981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IRI Internationalized Resource Identifier</a:t>
            </a:r>
          </a:p>
          <a:p>
            <a:endParaRPr lang="en-US" dirty="0"/>
          </a:p>
          <a:p>
            <a:r>
              <a:rPr lang="en-US" dirty="0"/>
              <a:t>URI Uniform Resource Identifier</a:t>
            </a:r>
          </a:p>
        </p:txBody>
      </p:sp>
    </p:spTree>
    <p:extLst>
      <p:ext uri="{BB962C8B-B14F-4D97-AF65-F5344CB8AC3E}">
        <p14:creationId xmlns:p14="http://schemas.microsoft.com/office/powerpoint/2010/main" val="25746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RDF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9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603100" y="2221805"/>
            <a:ext cx="54743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 Description Framework</a:t>
            </a:r>
            <a:r>
              <a:rPr lang="ru-RU" dirty="0"/>
              <a:t>: разработан </a:t>
            </a:r>
            <a:r>
              <a:rPr lang="en-US" dirty="0"/>
              <a:t>W3C</a:t>
            </a:r>
            <a:r>
              <a:rPr lang="ru-RU" dirty="0"/>
              <a:t> как фреймворк для описания ресурсов в Интернет, но нашел применения и в других областях (например, описание индустриальных графов знаний)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 элементы (сущности и предикаты) идентифицируются с помощью </a:t>
            </a:r>
            <a:r>
              <a:rPr lang="en-US" dirty="0"/>
              <a:t>URI (</a:t>
            </a:r>
            <a:r>
              <a:rPr lang="en-US" dirty="0" err="1"/>
              <a:t>rfc</a:t>
            </a:r>
            <a:r>
              <a:rPr lang="ru-RU" dirty="0"/>
              <a:t>3986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Сущности (</a:t>
            </a:r>
            <a:r>
              <a:rPr lang="en-US" dirty="0"/>
              <a:t>Entity</a:t>
            </a:r>
            <a:r>
              <a:rPr lang="ru-RU" dirty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Отношения (</a:t>
            </a:r>
            <a:r>
              <a:rPr lang="en-US" dirty="0"/>
              <a:t>Predicate</a:t>
            </a:r>
            <a:r>
              <a:rPr lang="ru-RU" dirty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Литералы</a:t>
            </a:r>
            <a:r>
              <a:rPr lang="en-US" dirty="0"/>
              <a:t> (</a:t>
            </a:r>
            <a:r>
              <a:rPr lang="ru-RU" dirty="0"/>
              <a:t>строки, числа, </a:t>
            </a:r>
            <a:r>
              <a:rPr lang="en-US" dirty="0"/>
              <a:t>XSD </a:t>
            </a:r>
            <a:r>
              <a:rPr lang="ru-RU" dirty="0"/>
              <a:t>определенные типы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94071133-431D-4EDD-9262-B704ABD30C4C}"/>
              </a:ext>
            </a:extLst>
          </p:cNvPr>
          <p:cNvSpPr/>
          <p:nvPr/>
        </p:nvSpPr>
        <p:spPr>
          <a:xfrm>
            <a:off x="7063540" y="2927749"/>
            <a:ext cx="1097510" cy="996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UrFU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D1664D9-45E2-4D20-A9E1-7D42A933AC28}"/>
              </a:ext>
            </a:extLst>
          </p:cNvPr>
          <p:cNvSpPr/>
          <p:nvPr/>
        </p:nvSpPr>
        <p:spPr>
          <a:xfrm>
            <a:off x="9660816" y="1303943"/>
            <a:ext cx="1452768" cy="139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:Yekaterinburg</a:t>
            </a:r>
            <a:endParaRPr lang="ru-RU" sz="1100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7BC2D51-3B65-4B40-B90B-40857055C55E}"/>
              </a:ext>
            </a:extLst>
          </p:cNvPr>
          <p:cNvSpPr/>
          <p:nvPr/>
        </p:nvSpPr>
        <p:spPr>
          <a:xfrm>
            <a:off x="8144726" y="4672800"/>
            <a:ext cx="1452768" cy="139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:University</a:t>
            </a:r>
            <a:endParaRPr lang="ru-RU" sz="1100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82809A9-9E88-4219-A82A-DB2BD8EBECA3}"/>
              </a:ext>
            </a:extLst>
          </p:cNvPr>
          <p:cNvCxnSpPr>
            <a:stCxn id="8" idx="2"/>
            <a:endCxn id="12" idx="6"/>
          </p:cNvCxnSpPr>
          <p:nvPr/>
        </p:nvCxnSpPr>
        <p:spPr>
          <a:xfrm>
            <a:off x="7063540" y="3426046"/>
            <a:ext cx="2533954" cy="194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25739FF-E231-48A7-8E48-C6DDD1B94E37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8161050" y="2003481"/>
            <a:ext cx="1499766" cy="142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AE16E3-BED9-4144-99EF-7ACFC67D4637}"/>
              </a:ext>
            </a:extLst>
          </p:cNvPr>
          <p:cNvSpPr txBox="1"/>
          <p:nvPr/>
        </p:nvSpPr>
        <p:spPr>
          <a:xfrm>
            <a:off x="7984451" y="2160766"/>
            <a:ext cx="16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  <a:r>
              <a:rPr lang="en-US" dirty="0" err="1"/>
              <a:t>locatedIn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D01FB7-3EDC-4AFC-B282-FE417D7DC376}"/>
              </a:ext>
            </a:extLst>
          </p:cNvPr>
          <p:cNvSpPr txBox="1"/>
          <p:nvPr/>
        </p:nvSpPr>
        <p:spPr>
          <a:xfrm>
            <a:off x="7549172" y="4251538"/>
            <a:ext cx="57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509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13204</TotalTime>
  <Words>1784</Words>
  <Application>Microsoft Office PowerPoint</Application>
  <PresentationFormat>Широкоэкранный</PresentationFormat>
  <Paragraphs>215</Paragraphs>
  <Slides>22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RpggqlQkbwsnXpwxmrCourier</vt:lpstr>
      <vt:lpstr>Tahoma</vt:lpstr>
      <vt:lpstr>Times New Roman</vt:lpstr>
      <vt:lpstr>TwsyvlCmvhrsFhwkxjTimes-Roman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Чернышов Юрий Юрьевич</cp:lastModifiedBy>
  <cp:revision>252</cp:revision>
  <dcterms:created xsi:type="dcterms:W3CDTF">2020-07-22T09:29:31Z</dcterms:created>
  <dcterms:modified xsi:type="dcterms:W3CDTF">2021-12-22T10:19:57Z</dcterms:modified>
</cp:coreProperties>
</file>