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1" r:id="rId3"/>
    <p:sldId id="357" r:id="rId4"/>
    <p:sldId id="358" r:id="rId5"/>
    <p:sldId id="294" r:id="rId6"/>
    <p:sldId id="366" r:id="rId7"/>
    <p:sldId id="360" r:id="rId8"/>
    <p:sldId id="369" r:id="rId9"/>
    <p:sldId id="359" r:id="rId10"/>
    <p:sldId id="332" r:id="rId11"/>
    <p:sldId id="333" r:id="rId12"/>
    <p:sldId id="334" r:id="rId13"/>
    <p:sldId id="368" r:id="rId14"/>
    <p:sldId id="367" r:id="rId15"/>
    <p:sldId id="361" r:id="rId16"/>
    <p:sldId id="363" r:id="rId17"/>
    <p:sldId id="364" r:id="rId18"/>
    <p:sldId id="365" r:id="rId19"/>
    <p:sldId id="370" r:id="rId20"/>
    <p:sldId id="371" r:id="rId21"/>
    <p:sldId id="372" r:id="rId22"/>
    <p:sldId id="373" r:id="rId23"/>
    <p:sldId id="374" r:id="rId24"/>
    <p:sldId id="31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503" autoAdjust="0"/>
  </p:normalViewPr>
  <p:slideViewPr>
    <p:cSldViewPr snapToGrid="0">
      <p:cViewPr varScale="1">
        <p:scale>
          <a:sx n="108" d="100"/>
          <a:sy n="108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4B07B-3F9D-41A5-B2ED-72D6B8B7D25C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A97DE-F584-4C0B-9F03-AB0C1ED97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1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Зависит от типа сущностей, можно использовать как обученные модели, так и обучить свою, теперь уже отправляя на вход последовательность токенов(предложение), а классифицировать каждое слово отдельно, используя высокоуровневые признаки(часть речи, склонение, наличие в слове заглавных букв, те же признаки у соседних токенов)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A97DE-F584-4C0B-9F03-AB0C1ED976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Имеет смысл привести пример с </a:t>
            </a:r>
            <a:r>
              <a:rPr lang="en-US" dirty="0"/>
              <a:t>King – man = queen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A97DE-F584-4C0B-9F03-AB0C1ED976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1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rsachi/role-and-applications-of-nlp-in-cybersecurity-333d9280c7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_DY1ULVapQ" TargetMode="External"/><Relationship Id="rId5" Type="http://schemas.openxmlformats.org/officeDocument/2006/relationships/hyperlink" Target="https://sborisov.blogspot.com/2021/11/blog-post.html" TargetMode="External"/><Relationship Id="rId4" Type="http://schemas.openxmlformats.org/officeDocument/2006/relationships/hyperlink" Target="https://mitre.ptsecurity.com/ru-RU/techniqu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50715" y="2126511"/>
            <a:ext cx="8534849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altLang="ru-RU" sz="5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ru-RU" altLang="ru-RU" sz="5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задачах кибербезопасности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2457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Чернышов Юрий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ychernyshov@ussc.ru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Part-of-Speech Tagging (POS)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Частеречная</a:t>
            </a:r>
            <a:r>
              <a:rPr lang="ru-RU" dirty="0"/>
              <a:t> разметка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Как правило мы используем </a:t>
            </a:r>
            <a:r>
              <a:rPr lang="en-US" dirty="0"/>
              <a:t>pymorphy2</a:t>
            </a:r>
            <a:br>
              <a:rPr lang="ru-RU" dirty="0"/>
            </a:br>
            <a:endParaRPr lang="ru-RU" dirty="0"/>
          </a:p>
          <a:p>
            <a:r>
              <a:rPr lang="ru-RU" dirty="0"/>
              <a:t>Либо решаем задачу классификации слова по частям речи, склонениям, роду, падежу и </a:t>
            </a:r>
            <a:r>
              <a:rPr lang="ru-RU" dirty="0" err="1"/>
              <a:t>тд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62CC88-C944-403B-90BA-B3E93A87A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83" y="1210412"/>
            <a:ext cx="4467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Named Entity Recognition</a:t>
            </a:r>
            <a:r>
              <a:rPr lang="ru-RU" sz="2400" b="1" dirty="0">
                <a:solidFill>
                  <a:srgbClr val="FF0000"/>
                </a:solidFill>
              </a:rPr>
              <a:t> (</a:t>
            </a:r>
            <a:r>
              <a:rPr lang="en-US" sz="2400" b="1" dirty="0">
                <a:solidFill>
                  <a:srgbClr val="FF0000"/>
                </a:solidFill>
              </a:rPr>
              <a:t>NER</a:t>
            </a:r>
            <a:r>
              <a:rPr lang="ru-RU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13" y="1449931"/>
            <a:ext cx="6885373" cy="4101390"/>
          </a:xfrm>
        </p:spPr>
        <p:txBody>
          <a:bodyPr>
            <a:normAutofit/>
          </a:bodyPr>
          <a:lstStyle/>
          <a:p>
            <a:r>
              <a:rPr lang="ru-RU" dirty="0"/>
              <a:t>В данной задаче мы должны научить модель извлекать именованные сущности, такие как названия организаций, городов, имена людей</a:t>
            </a:r>
          </a:p>
          <a:p>
            <a:r>
              <a:rPr lang="ru-RU" dirty="0"/>
              <a:t>С точки зрения машинного обучения, эта задача</a:t>
            </a:r>
            <a:br>
              <a:rPr lang="ru-RU" dirty="0"/>
            </a:br>
            <a:r>
              <a:rPr lang="ru-RU" dirty="0"/>
              <a:t>решается с помощью классификации каждого токена в последовательности после чего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385BA5-7E76-4173-A48F-42FDBF95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889" y="1019720"/>
            <a:ext cx="2228622" cy="20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8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Natural Language Understanding (NLU)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01" y="1285602"/>
            <a:ext cx="5993009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амый</a:t>
            </a:r>
            <a:r>
              <a:rPr lang="ru-RU" dirty="0"/>
              <a:t> простой способ научить алгоритм понимать текст – получить векторное представление семантики каждого слова в нем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D9C225-BA91-4B33-8CE0-D44711E05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59" y="4179006"/>
            <a:ext cx="4905280" cy="21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Машинный перевод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1478" cy="4351338"/>
          </a:xfrm>
        </p:spPr>
        <p:txBody>
          <a:bodyPr/>
          <a:lstStyle/>
          <a:p>
            <a:r>
              <a:rPr lang="ru-RU" dirty="0"/>
              <a:t>Рекуррентные нейронные сети</a:t>
            </a:r>
            <a:r>
              <a:rPr lang="en-US" dirty="0"/>
              <a:t> – </a:t>
            </a:r>
            <a:r>
              <a:rPr lang="ru-RU" dirty="0"/>
              <a:t>пусть и наивное решение, но работает на последовательностях небольшой длины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B2714-47E2-41CF-9C45-A831B51F3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59" y="1825625"/>
            <a:ext cx="4652788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Пример организации работы чат-бота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00" y="1381741"/>
            <a:ext cx="485673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Несколько типовых этапов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0FD1AC50-8F0A-4739-9A9B-49AF172EA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7067" y="1508919"/>
            <a:ext cx="5293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Применение ИИ в кибербезопасности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F2620B07-B23E-4284-915A-A3ACF47DCE5E}"/>
              </a:ext>
            </a:extLst>
          </p:cNvPr>
          <p:cNvSpPr txBox="1">
            <a:spLocks/>
          </p:cNvSpPr>
          <p:nvPr/>
        </p:nvSpPr>
        <p:spPr>
          <a:xfrm>
            <a:off x="509588" y="1381125"/>
            <a:ext cx="5416550" cy="264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/>
              <a:t>Атака</a:t>
            </a:r>
          </a:p>
          <a:p>
            <a:pPr lvl="1"/>
            <a:r>
              <a:rPr lang="ru-RU" altLang="ru-RU"/>
              <a:t>маскировка, адаптация зловреда</a:t>
            </a:r>
          </a:p>
          <a:p>
            <a:pPr lvl="1"/>
            <a:r>
              <a:rPr lang="ru-RU" altLang="ru-RU"/>
              <a:t>интеллектуальный подбор данных</a:t>
            </a:r>
          </a:p>
          <a:p>
            <a:pPr lvl="1"/>
            <a:r>
              <a:rPr lang="ru-RU" altLang="ru-RU"/>
              <a:t>фишинг</a:t>
            </a:r>
          </a:p>
          <a:p>
            <a:pPr lvl="1"/>
            <a:r>
              <a:rPr lang="en-US" altLang="ru-RU"/>
              <a:t>DeepFake</a:t>
            </a:r>
            <a:endParaRPr lang="ru-RU" altLang="ru-RU"/>
          </a:p>
          <a:p>
            <a:pPr lvl="1"/>
            <a:r>
              <a:rPr lang="en-US" altLang="ru-RU"/>
              <a:t>RL </a:t>
            </a:r>
            <a:r>
              <a:rPr lang="ru-RU" altLang="ru-RU"/>
              <a:t>для определения тактики атаки</a:t>
            </a:r>
          </a:p>
          <a:p>
            <a:pPr lvl="1"/>
            <a:endParaRPr lang="ru-RU" altLang="ru-RU" dirty="0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7717AD8A-D6C3-49B7-A56B-F1CFFAAE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3965344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406E5C54-E67C-4C2E-A12A-E510E794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CE5B239-1509-44FF-8887-54E416647259}"/>
              </a:ext>
            </a:extLst>
          </p:cNvPr>
          <p:cNvSpPr/>
          <p:nvPr/>
        </p:nvSpPr>
        <p:spPr>
          <a:xfrm>
            <a:off x="6096000" y="1381125"/>
            <a:ext cx="5681663" cy="2368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  <a:cs typeface="+mn-cs"/>
              </a:rPr>
              <a:t>Оборона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продвинутый мониторинг и анализ</a:t>
            </a:r>
            <a:endParaRPr lang="en-US" sz="2400" dirty="0">
              <a:latin typeface="+mn-lt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распознавание 0-</a:t>
            </a:r>
            <a:r>
              <a:rPr lang="en-US" sz="2400" dirty="0">
                <a:latin typeface="+mn-lt"/>
                <a:cs typeface="+mn-cs"/>
              </a:rPr>
              <a:t>day</a:t>
            </a:r>
            <a:r>
              <a:rPr lang="ru-RU" sz="2400" dirty="0">
                <a:latin typeface="+mn-lt"/>
                <a:cs typeface="+mn-cs"/>
              </a:rPr>
              <a:t> атак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 err="1">
                <a:latin typeface="+mn-lt"/>
                <a:cs typeface="+mn-cs"/>
              </a:rPr>
              <a:t>форензика</a:t>
            </a:r>
            <a:endParaRPr lang="ru-RU" sz="2400" dirty="0">
              <a:latin typeface="+mn-lt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реагирование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RL </a:t>
            </a:r>
            <a:r>
              <a:rPr lang="ru-RU" sz="2400" dirty="0">
                <a:latin typeface="+mn-lt"/>
                <a:cs typeface="+mn-cs"/>
              </a:rPr>
              <a:t>для определения защитных мер</a:t>
            </a:r>
          </a:p>
        </p:txBody>
      </p:sp>
    </p:spTree>
    <p:extLst>
      <p:ext uri="{BB962C8B-B14F-4D97-AF65-F5344CB8AC3E}">
        <p14:creationId xmlns:p14="http://schemas.microsoft.com/office/powerpoint/2010/main" val="308836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1" y="257088"/>
            <a:ext cx="976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Некоторые задачи в кибербезопасности, в которых используется </a:t>
            </a:r>
            <a:r>
              <a:rPr lang="en-US" sz="2400" b="1" dirty="0">
                <a:solidFill>
                  <a:srgbClr val="FF0000"/>
                </a:solidFill>
              </a:rPr>
              <a:t>NLP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87E4D77-2C28-4997-BB47-831F026C8E1B}"/>
              </a:ext>
            </a:extLst>
          </p:cNvPr>
          <p:cNvSpPr/>
          <p:nvPr/>
        </p:nvSpPr>
        <p:spPr>
          <a:xfrm>
            <a:off x="603100" y="3412083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Сбор информации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72FCA92-32FF-4183-9338-332DBA9D4058}"/>
              </a:ext>
            </a:extLst>
          </p:cNvPr>
          <p:cNvSpPr/>
          <p:nvPr/>
        </p:nvSpPr>
        <p:spPr>
          <a:xfrm>
            <a:off x="2540928" y="2974883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Подмена авторства аудио или текста (фейки)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15E7E4A-875A-4F6C-984A-625BD1691E4F}"/>
              </a:ext>
            </a:extLst>
          </p:cNvPr>
          <p:cNvSpPr/>
          <p:nvPr/>
        </p:nvSpPr>
        <p:spPr>
          <a:xfrm>
            <a:off x="2540928" y="3872545"/>
            <a:ext cx="1485900" cy="46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Фишинг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6D2E1E0-9986-4FD7-BE69-435638D57531}"/>
              </a:ext>
            </a:extLst>
          </p:cNvPr>
          <p:cNvSpPr/>
          <p:nvPr/>
        </p:nvSpPr>
        <p:spPr>
          <a:xfrm>
            <a:off x="2521878" y="2274641"/>
            <a:ext cx="1485900" cy="62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Генерирование информации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E1C3265-3B92-4F6B-A240-5E974D02A834}"/>
              </a:ext>
            </a:extLst>
          </p:cNvPr>
          <p:cNvSpPr/>
          <p:nvPr/>
        </p:nvSpPr>
        <p:spPr>
          <a:xfrm>
            <a:off x="4896077" y="2753357"/>
            <a:ext cx="148590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Определение типа (класса) информации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4D92AA7-9FAC-47C4-9926-A06417F18A24}"/>
              </a:ext>
            </a:extLst>
          </p:cNvPr>
          <p:cNvSpPr/>
          <p:nvPr/>
        </p:nvSpPr>
        <p:spPr>
          <a:xfrm>
            <a:off x="6701343" y="3747685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Цензура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E67C219-6E48-4038-9FAB-A2049A0249D7}"/>
              </a:ext>
            </a:extLst>
          </p:cNvPr>
          <p:cNvSpPr/>
          <p:nvPr/>
        </p:nvSpPr>
        <p:spPr>
          <a:xfrm>
            <a:off x="4896077" y="1810061"/>
            <a:ext cx="148590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Анализ сетевого трафика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FF71702-EE38-48F4-9718-6D902579692A}"/>
              </a:ext>
            </a:extLst>
          </p:cNvPr>
          <p:cNvSpPr/>
          <p:nvPr/>
        </p:nvSpPr>
        <p:spPr>
          <a:xfrm>
            <a:off x="4896077" y="3747685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Детектирование аномалий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A8A6250-3661-46E8-8666-D4BA7E242ED6}"/>
              </a:ext>
            </a:extLst>
          </p:cNvPr>
          <p:cNvSpPr/>
          <p:nvPr/>
        </p:nvSpPr>
        <p:spPr>
          <a:xfrm>
            <a:off x="4902789" y="4698831"/>
            <a:ext cx="147918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Анализ тематики (</a:t>
            </a:r>
            <a:r>
              <a:rPr lang="en-US" sz="1200" dirty="0"/>
              <a:t>domain</a:t>
            </a:r>
            <a:r>
              <a:rPr lang="ru-RU" sz="1200" dirty="0"/>
              <a:t>)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22AF558-F6AC-44FF-9106-5AA3196D2BC8}"/>
              </a:ext>
            </a:extLst>
          </p:cNvPr>
          <p:cNvSpPr/>
          <p:nvPr/>
        </p:nvSpPr>
        <p:spPr>
          <a:xfrm>
            <a:off x="6701343" y="1810061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Анализ </a:t>
            </a:r>
            <a:r>
              <a:rPr lang="ru-RU" sz="1200" dirty="0" err="1"/>
              <a:t>зловредов</a:t>
            </a:r>
            <a:endParaRPr lang="ru-RU" sz="12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77A7776-5249-45C1-987C-16B5041F61BE}"/>
              </a:ext>
            </a:extLst>
          </p:cNvPr>
          <p:cNvSpPr/>
          <p:nvPr/>
        </p:nvSpPr>
        <p:spPr>
          <a:xfrm>
            <a:off x="6701343" y="2753357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Анализ кода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972F768-4AAB-44E4-B7AC-5FDE434281BB}"/>
              </a:ext>
            </a:extLst>
          </p:cNvPr>
          <p:cNvSpPr/>
          <p:nvPr/>
        </p:nvSpPr>
        <p:spPr>
          <a:xfrm>
            <a:off x="9451825" y="4897634"/>
            <a:ext cx="1581150" cy="61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Оценка уязвимостей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7599157-F196-4828-9FB5-530C85826FEE}"/>
              </a:ext>
            </a:extLst>
          </p:cNvPr>
          <p:cNvSpPr/>
          <p:nvPr/>
        </p:nvSpPr>
        <p:spPr>
          <a:xfrm>
            <a:off x="9451825" y="1786483"/>
            <a:ext cx="1581150" cy="61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Выявление и предсказание событий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E55CAB49-70CD-4BA7-9E7E-B18F4DE75E65}"/>
              </a:ext>
            </a:extLst>
          </p:cNvPr>
          <p:cNvSpPr/>
          <p:nvPr/>
        </p:nvSpPr>
        <p:spPr>
          <a:xfrm>
            <a:off x="9451825" y="2764150"/>
            <a:ext cx="1581150" cy="61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Threat Intelligence</a:t>
            </a:r>
            <a:endParaRPr lang="ru-RU" sz="12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C31D481-59AE-4B5E-8DE1-8C9C03B89CFB}"/>
              </a:ext>
            </a:extLst>
          </p:cNvPr>
          <p:cNvSpPr/>
          <p:nvPr/>
        </p:nvSpPr>
        <p:spPr>
          <a:xfrm>
            <a:off x="9451825" y="3890022"/>
            <a:ext cx="1581150" cy="61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Управление рисками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4DF2298-B034-44C2-A8B5-710AE0A4FAC0}"/>
              </a:ext>
            </a:extLst>
          </p:cNvPr>
          <p:cNvSpPr/>
          <p:nvPr/>
        </p:nvSpPr>
        <p:spPr>
          <a:xfrm>
            <a:off x="2540928" y="4458378"/>
            <a:ext cx="1485900" cy="46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DGA</a:t>
            </a:r>
            <a:endParaRPr lang="ru-RU" sz="120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4CD7A835-06FE-4A1F-A9E2-CB0269628592}"/>
              </a:ext>
            </a:extLst>
          </p:cNvPr>
          <p:cNvSpPr/>
          <p:nvPr/>
        </p:nvSpPr>
        <p:spPr>
          <a:xfrm>
            <a:off x="2521878" y="5047168"/>
            <a:ext cx="1504950" cy="46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Дезинформация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FC17DE5-B2C0-40C0-9A84-59789262924A}"/>
              </a:ext>
            </a:extLst>
          </p:cNvPr>
          <p:cNvSpPr/>
          <p:nvPr/>
        </p:nvSpPr>
        <p:spPr>
          <a:xfrm>
            <a:off x="6701343" y="4698831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Обнаружение информационных атак</a:t>
            </a:r>
          </a:p>
        </p:txBody>
      </p:sp>
    </p:spTree>
    <p:extLst>
      <p:ext uri="{BB962C8B-B14F-4D97-AF65-F5344CB8AC3E}">
        <p14:creationId xmlns:p14="http://schemas.microsoft.com/office/powerpoint/2010/main" val="35084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Сбор информации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5F827DA-2742-4603-997A-F7F5597540E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953000" cy="27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OSINT</a:t>
            </a:r>
            <a:r>
              <a:rPr lang="ru-RU"/>
              <a:t> (социальные сети, новости, сайты, форумы)</a:t>
            </a:r>
            <a:endParaRPr lang="en-US"/>
          </a:p>
          <a:p>
            <a:r>
              <a:rPr lang="ru-RU"/>
              <a:t>поиск информации об уязвимостях</a:t>
            </a:r>
          </a:p>
          <a:p>
            <a:r>
              <a:rPr lang="ru-RU"/>
              <a:t>Сбор данных для </a:t>
            </a:r>
            <a:r>
              <a:rPr lang="en-US"/>
              <a:t>DeepFake (</a:t>
            </a:r>
            <a:r>
              <a:rPr lang="ru-RU"/>
              <a:t>текст, видео, аудио</a:t>
            </a:r>
            <a:r>
              <a:rPr lang="en-US"/>
              <a:t>)</a:t>
            </a:r>
            <a:endParaRPr lang="ru-RU"/>
          </a:p>
          <a:p>
            <a:endParaRPr lang="ru-RU" dirty="0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DC8BEF20-CF7C-4DFB-A5FA-94254593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1854200"/>
            <a:ext cx="1375538" cy="11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5C34EB15-3D48-4F68-B5FD-59F35A8E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88116"/>
            <a:ext cx="1993900" cy="120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48C8552-C36E-44E6-8BB9-08498C680A9A}"/>
              </a:ext>
            </a:extLst>
          </p:cNvPr>
          <p:cNvSpPr txBox="1">
            <a:spLocks/>
          </p:cNvSpPr>
          <p:nvPr/>
        </p:nvSpPr>
        <p:spPr>
          <a:xfrm>
            <a:off x="6214369" y="3293616"/>
            <a:ext cx="5576578" cy="3062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анти-</a:t>
            </a:r>
            <a:r>
              <a:rPr lang="en-US" dirty="0"/>
              <a:t>OSINT</a:t>
            </a:r>
            <a:endParaRPr lang="ru-RU" dirty="0"/>
          </a:p>
          <a:p>
            <a:r>
              <a:rPr lang="ru-RU" dirty="0"/>
              <a:t>Поиск сведений об уязвимости (ПО, системы, объекта)</a:t>
            </a:r>
          </a:p>
          <a:p>
            <a:r>
              <a:rPr lang="ru-RU" dirty="0"/>
              <a:t>Выявление опасного для предприятия или человека контента</a:t>
            </a:r>
          </a:p>
          <a:p>
            <a:r>
              <a:rPr lang="ru-RU" dirty="0"/>
              <a:t>Распознавание информационной атаки на предприятие</a:t>
            </a:r>
          </a:p>
          <a:p>
            <a:r>
              <a:rPr lang="ru-RU" dirty="0"/>
              <a:t>Распознавание злонамеренной активности (подготовка атаки </a:t>
            </a:r>
            <a:r>
              <a:rPr lang="en-US" dirty="0"/>
              <a:t>APT </a:t>
            </a:r>
            <a:r>
              <a:rPr lang="ru-RU" dirty="0"/>
              <a:t>группировки)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4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Моделирование (генерация</a:t>
            </a:r>
            <a:r>
              <a:rPr lang="ru-RU" sz="2400" b="1">
                <a:solidFill>
                  <a:srgbClr val="FF0000"/>
                </a:solidFill>
              </a:rPr>
              <a:t>) информации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5F827DA-2742-4603-997A-F7F5597540E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953000" cy="272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Фейки</a:t>
            </a:r>
            <a:r>
              <a:rPr lang="en-US" dirty="0"/>
              <a:t> (</a:t>
            </a:r>
            <a:r>
              <a:rPr lang="ru-RU" sz="2400" dirty="0"/>
              <a:t>фишинг, </a:t>
            </a:r>
            <a:r>
              <a:rPr lang="en-US" sz="2400" dirty="0"/>
              <a:t>c</a:t>
            </a:r>
            <a:r>
              <a:rPr lang="ru-RU" sz="2400" dirty="0" err="1"/>
              <a:t>айты</a:t>
            </a:r>
            <a:r>
              <a:rPr lang="ru-RU" sz="2400" dirty="0"/>
              <a:t>, </a:t>
            </a:r>
            <a:r>
              <a:rPr lang="en-US" sz="2400" dirty="0"/>
              <a:t>DGA)</a:t>
            </a:r>
          </a:p>
          <a:p>
            <a:r>
              <a:rPr lang="ru-RU" dirty="0"/>
              <a:t>Фейковые чат-боты</a:t>
            </a:r>
          </a:p>
          <a:p>
            <a:r>
              <a:rPr lang="ru-RU" dirty="0" err="1"/>
              <a:t>Обфускация</a:t>
            </a:r>
            <a:endParaRPr lang="ru-RU" dirty="0"/>
          </a:p>
          <a:p>
            <a:r>
              <a:rPr lang="ru-RU" dirty="0"/>
              <a:t>Создание «искажающего» контента</a:t>
            </a:r>
          </a:p>
          <a:p>
            <a:r>
              <a:rPr lang="ru-RU" dirty="0"/>
              <a:t>Интеллектуальный подбор (пароль, </a:t>
            </a:r>
            <a:r>
              <a:rPr lang="en-US" dirty="0"/>
              <a:t>URL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DC8BEF20-CF7C-4DFB-A5FA-94254593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1854200"/>
            <a:ext cx="1375538" cy="11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5C34EB15-3D48-4F68-B5FD-59F35A8E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88116"/>
            <a:ext cx="1993900" cy="120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48C8552-C36E-44E6-8BB9-08498C680A9A}"/>
              </a:ext>
            </a:extLst>
          </p:cNvPr>
          <p:cNvSpPr txBox="1">
            <a:spLocks/>
          </p:cNvSpPr>
          <p:nvPr/>
        </p:nvSpPr>
        <p:spPr>
          <a:xfrm>
            <a:off x="6873875" y="3393280"/>
            <a:ext cx="4375150" cy="27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Honey-pots (</a:t>
            </a:r>
            <a:r>
              <a:rPr lang="ru-RU" dirty="0"/>
              <a:t>ловушки</a:t>
            </a:r>
            <a:r>
              <a:rPr lang="en-US" dirty="0"/>
              <a:t>)</a:t>
            </a:r>
          </a:p>
          <a:p>
            <a:r>
              <a:rPr lang="ru-RU" dirty="0" err="1"/>
              <a:t>Обфускация</a:t>
            </a:r>
            <a:endParaRPr lang="en-US" dirty="0"/>
          </a:p>
          <a:p>
            <a:r>
              <a:rPr lang="ru-RU" dirty="0"/>
              <a:t>Создание сложных паролей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74755BAC-3F51-4F40-89A3-7E024BAF7BD7}"/>
              </a:ext>
            </a:extLst>
          </p:cNvPr>
          <p:cNvSpPr txBox="1">
            <a:spLocks/>
          </p:cNvSpPr>
          <p:nvPr/>
        </p:nvSpPr>
        <p:spPr>
          <a:xfrm>
            <a:off x="925620" y="1143177"/>
            <a:ext cx="6864350" cy="69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Генеративные сети, </a:t>
            </a:r>
            <a:r>
              <a:rPr lang="en-US" dirty="0"/>
              <a:t>GPT-3 </a:t>
            </a:r>
            <a:r>
              <a:rPr lang="ru-RU" dirty="0"/>
              <a:t>от </a:t>
            </a:r>
            <a:r>
              <a:rPr lang="en-US" dirty="0" err="1"/>
              <a:t>OpenAI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5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130640" y="257088"/>
            <a:ext cx="82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Анализ трафика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5F827DA-2742-4603-997A-F7F5597540E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953000" cy="27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OSINT</a:t>
            </a:r>
            <a:endParaRPr lang="ru-RU" dirty="0"/>
          </a:p>
          <a:p>
            <a:pPr lvl="1"/>
            <a:r>
              <a:rPr lang="ru-RU" dirty="0"/>
              <a:t>Распознавание структуры сети</a:t>
            </a:r>
          </a:p>
          <a:p>
            <a:pPr lvl="1"/>
            <a:r>
              <a:rPr lang="ru-RU" dirty="0"/>
              <a:t>Определение состава и версий программного обеспечения (подбор уязвимостей)</a:t>
            </a:r>
          </a:p>
          <a:p>
            <a:pPr lvl="1"/>
            <a:r>
              <a:rPr lang="ru-RU" dirty="0"/>
              <a:t>сотрудники, отделы, отношения, …</a:t>
            </a:r>
          </a:p>
          <a:p>
            <a:endParaRPr lang="ru-RU" dirty="0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DC8BEF20-CF7C-4DFB-A5FA-94254593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1854200"/>
            <a:ext cx="1375538" cy="11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5C34EB15-3D48-4F68-B5FD-59F35A8E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88116"/>
            <a:ext cx="1993900" cy="120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48C8552-C36E-44E6-8BB9-08498C680A9A}"/>
              </a:ext>
            </a:extLst>
          </p:cNvPr>
          <p:cNvSpPr txBox="1">
            <a:spLocks/>
          </p:cNvSpPr>
          <p:nvPr/>
        </p:nvSpPr>
        <p:spPr>
          <a:xfrm>
            <a:off x="6873875" y="3393280"/>
            <a:ext cx="4375150" cy="272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Распознавание </a:t>
            </a:r>
            <a:r>
              <a:rPr lang="ru-RU" dirty="0" err="1"/>
              <a:t>зловредов</a:t>
            </a:r>
            <a:r>
              <a:rPr lang="ru-RU" dirty="0"/>
              <a:t> в трафике</a:t>
            </a:r>
          </a:p>
          <a:p>
            <a:r>
              <a:rPr lang="ru-RU" dirty="0"/>
              <a:t>Реверс-</a:t>
            </a:r>
            <a:r>
              <a:rPr lang="ru-RU" dirty="0" err="1"/>
              <a:t>инжениринг</a:t>
            </a:r>
            <a:r>
              <a:rPr lang="ru-RU" dirty="0"/>
              <a:t> неизвестных протоколов (структура взаимодействия, </a:t>
            </a:r>
            <a:r>
              <a:rPr lang="en-US" dirty="0"/>
              <a:t>C&amp;C </a:t>
            </a:r>
            <a:r>
              <a:rPr lang="ru-RU" dirty="0"/>
              <a:t>язык)</a:t>
            </a:r>
          </a:p>
          <a:p>
            <a:r>
              <a:rPr lang="ru-RU" dirty="0"/>
              <a:t>Выявление автоматически сгенерированных доменных имен для</a:t>
            </a:r>
            <a:r>
              <a:rPr lang="en-US" dirty="0"/>
              <a:t> “domain fluxing”</a:t>
            </a:r>
            <a:r>
              <a:rPr lang="ru-RU" dirty="0"/>
              <a:t>, используемых </a:t>
            </a:r>
            <a:r>
              <a:rPr lang="ru-RU" dirty="0" err="1"/>
              <a:t>ботнетами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44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1253330"/>
            <a:ext cx="10865326" cy="474479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Предметная область </a:t>
            </a:r>
            <a:r>
              <a:rPr lang="en-US" dirty="0"/>
              <a:t>NLP: </a:t>
            </a:r>
            <a:r>
              <a:rPr lang="ru-RU" dirty="0"/>
              <a:t>история развития, обзор задач и алгоритмов, фреймворки</a:t>
            </a:r>
          </a:p>
          <a:p>
            <a:r>
              <a:rPr lang="ru-RU" dirty="0"/>
              <a:t>Инструменты</a:t>
            </a:r>
          </a:p>
          <a:p>
            <a:pPr lvl="1"/>
            <a:r>
              <a:rPr lang="ru-RU" dirty="0"/>
              <a:t>Обработка данных: </a:t>
            </a:r>
            <a:r>
              <a:rPr lang="ru-RU" dirty="0" err="1"/>
              <a:t>токенизация</a:t>
            </a:r>
            <a:r>
              <a:rPr lang="ru-RU" dirty="0"/>
              <a:t>, </a:t>
            </a:r>
            <a:r>
              <a:rPr lang="ru-RU" dirty="0" err="1"/>
              <a:t>лемматизация</a:t>
            </a:r>
            <a:r>
              <a:rPr lang="ru-RU" dirty="0"/>
              <a:t> и </a:t>
            </a:r>
            <a:r>
              <a:rPr lang="ru-RU" dirty="0" err="1"/>
              <a:t>стемминг</a:t>
            </a:r>
            <a:r>
              <a:rPr lang="ru-RU" dirty="0"/>
              <a:t>, векторизация</a:t>
            </a:r>
          </a:p>
          <a:p>
            <a:pPr lvl="1"/>
            <a:r>
              <a:rPr lang="ru-RU" dirty="0"/>
              <a:t>Представление слов в виде чисел: «мешок слов», </a:t>
            </a:r>
            <a:r>
              <a:rPr lang="en-US" dirty="0"/>
              <a:t>TF</a:t>
            </a:r>
            <a:r>
              <a:rPr lang="ru-RU" dirty="0"/>
              <a:t>-</a:t>
            </a:r>
            <a:r>
              <a:rPr lang="en-US" dirty="0"/>
              <a:t>IDF, </a:t>
            </a:r>
            <a:r>
              <a:rPr lang="ru-RU" dirty="0" err="1"/>
              <a:t>эмбеддинги</a:t>
            </a:r>
            <a:endParaRPr lang="ru-RU" dirty="0"/>
          </a:p>
          <a:p>
            <a:pPr lvl="1"/>
            <a:r>
              <a:rPr lang="en-US" dirty="0"/>
              <a:t>LSA</a:t>
            </a:r>
            <a:endParaRPr lang="ru-RU" dirty="0"/>
          </a:p>
          <a:p>
            <a:pPr lvl="1"/>
            <a:r>
              <a:rPr lang="ru-RU" dirty="0"/>
              <a:t>Рекуррентные сети</a:t>
            </a:r>
            <a:endParaRPr lang="en-US" dirty="0"/>
          </a:p>
          <a:p>
            <a:pPr lvl="1"/>
            <a:r>
              <a:rPr lang="ru-RU" dirty="0"/>
              <a:t>Методы векторизации текста(</a:t>
            </a:r>
            <a:r>
              <a:rPr lang="en-US" dirty="0"/>
              <a:t>Word2vec, </a:t>
            </a:r>
            <a:r>
              <a:rPr lang="en-US" dirty="0" err="1"/>
              <a:t>FastText</a:t>
            </a:r>
            <a:r>
              <a:rPr lang="en-US" dirty="0"/>
              <a:t>, </a:t>
            </a:r>
            <a:r>
              <a:rPr lang="en-US" dirty="0" err="1"/>
              <a:t>GloVe</a:t>
            </a:r>
            <a:r>
              <a:rPr lang="ru-RU" dirty="0"/>
              <a:t>, </a:t>
            </a:r>
            <a:r>
              <a:rPr lang="en-US" dirty="0"/>
              <a:t>Elmo, Bert, TF-IDF)</a:t>
            </a:r>
            <a:endParaRPr lang="ru-RU" dirty="0"/>
          </a:p>
          <a:p>
            <a:r>
              <a:rPr lang="ru-RU" dirty="0"/>
              <a:t>Применение к кибербезопасности</a:t>
            </a:r>
            <a:endParaRPr lang="en-US" dirty="0"/>
          </a:p>
          <a:p>
            <a:pPr lvl="1"/>
            <a:r>
              <a:rPr lang="ru-RU" dirty="0"/>
              <a:t>Сбор и генерация данных</a:t>
            </a:r>
          </a:p>
          <a:p>
            <a:pPr lvl="1"/>
            <a:r>
              <a:rPr lang="ru-RU" dirty="0"/>
              <a:t>Аналитика</a:t>
            </a:r>
          </a:p>
          <a:p>
            <a:pPr lvl="1"/>
            <a:r>
              <a:rPr lang="ru-RU" dirty="0"/>
              <a:t>Комплексные решения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Программа модуля</a:t>
            </a:r>
          </a:p>
        </p:txBody>
      </p:sp>
    </p:spTree>
    <p:extLst>
      <p:ext uri="{BB962C8B-B14F-4D97-AF65-F5344CB8AC3E}">
        <p14:creationId xmlns:p14="http://schemas.microsoft.com/office/powerpoint/2010/main" val="31215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130640" y="257088"/>
            <a:ext cx="82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Анализ и защита кода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5F827DA-2742-4603-997A-F7F5597540E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953000" cy="27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Поиск информации об уязвимостях в открытых источниках</a:t>
            </a:r>
          </a:p>
          <a:p>
            <a:r>
              <a:rPr lang="ru-RU" dirty="0"/>
              <a:t>Интеллектуальный анализ открытого кода (и, если доступен, закрытого)</a:t>
            </a:r>
          </a:p>
          <a:p>
            <a:endParaRPr lang="ru-RU" dirty="0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DC8BEF20-CF7C-4DFB-A5FA-94254593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1854200"/>
            <a:ext cx="1375538" cy="11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5C34EB15-3D48-4F68-B5FD-59F35A8E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88116"/>
            <a:ext cx="1993900" cy="120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48C8552-C36E-44E6-8BB9-08498C680A9A}"/>
              </a:ext>
            </a:extLst>
          </p:cNvPr>
          <p:cNvSpPr txBox="1">
            <a:spLocks/>
          </p:cNvSpPr>
          <p:nvPr/>
        </p:nvSpPr>
        <p:spPr>
          <a:xfrm>
            <a:off x="6873875" y="3393280"/>
            <a:ext cx="4375150" cy="272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Анализ кода, тестирование</a:t>
            </a:r>
          </a:p>
          <a:p>
            <a:r>
              <a:rPr lang="ru-RU" dirty="0"/>
              <a:t>Рекомендации по повышению защищенности кода</a:t>
            </a:r>
          </a:p>
          <a:p>
            <a:r>
              <a:rPr lang="ru-RU" dirty="0"/>
              <a:t>Автоматизация написания защищенного кода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48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130640" y="257088"/>
            <a:ext cx="82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Поведенческий анализ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5F827DA-2742-4603-997A-F7F5597540E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953000" cy="272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Определение пользователей, склонных поддаться фишинговой атаке, формирование правил эффективной атаки</a:t>
            </a:r>
          </a:p>
          <a:p>
            <a:r>
              <a:rPr lang="ru-RU" dirty="0"/>
              <a:t>Повышение эффективности фейкового чат-бота</a:t>
            </a:r>
          </a:p>
          <a:p>
            <a:endParaRPr lang="ru-RU" dirty="0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DC8BEF20-CF7C-4DFB-A5FA-94254593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1854200"/>
            <a:ext cx="1375538" cy="11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5C34EB15-3D48-4F68-B5FD-59F35A8E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88116"/>
            <a:ext cx="1993900" cy="120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48C8552-C36E-44E6-8BB9-08498C680A9A}"/>
              </a:ext>
            </a:extLst>
          </p:cNvPr>
          <p:cNvSpPr txBox="1">
            <a:spLocks/>
          </p:cNvSpPr>
          <p:nvPr/>
        </p:nvSpPr>
        <p:spPr>
          <a:xfrm>
            <a:off x="6873875" y="3393280"/>
            <a:ext cx="4375150" cy="27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Выявление злонамеренного  или опасного поведения</a:t>
            </a:r>
          </a:p>
          <a:p>
            <a:r>
              <a:rPr lang="ru-RU" dirty="0"/>
              <a:t>Дополнительная идентификация</a:t>
            </a:r>
          </a:p>
          <a:p>
            <a:r>
              <a:rPr lang="ru-RU" dirty="0"/>
              <a:t>Анализ эмоций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46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130640" y="257088"/>
            <a:ext cx="82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Базы знаний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5F827DA-2742-4603-997A-F7F5597540E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953000" cy="272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Определение пользователей, склонных поддаться фишинговой атаке, формирование правил эффективной атаки</a:t>
            </a:r>
          </a:p>
          <a:p>
            <a:r>
              <a:rPr lang="ru-RU" dirty="0"/>
              <a:t>Повышение эффективности фейкового чат-бота</a:t>
            </a:r>
          </a:p>
          <a:p>
            <a:endParaRPr lang="ru-RU" dirty="0"/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DC8BEF20-CF7C-4DFB-A5FA-94254593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1854200"/>
            <a:ext cx="1375538" cy="11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5C34EB15-3D48-4F68-B5FD-59F35A8E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88116"/>
            <a:ext cx="1993900" cy="120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48C8552-C36E-44E6-8BB9-08498C680A9A}"/>
              </a:ext>
            </a:extLst>
          </p:cNvPr>
          <p:cNvSpPr txBox="1">
            <a:spLocks/>
          </p:cNvSpPr>
          <p:nvPr/>
        </p:nvSpPr>
        <p:spPr>
          <a:xfrm>
            <a:off x="6873875" y="3393280"/>
            <a:ext cx="4375150" cy="272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Парсинг</a:t>
            </a:r>
            <a:r>
              <a:rPr lang="ru-RU" dirty="0"/>
              <a:t> источников (сайты, форумы, каналы в мессенджерах)</a:t>
            </a:r>
          </a:p>
          <a:p>
            <a:r>
              <a:rPr lang="ru-RU" dirty="0"/>
              <a:t>Поиск информации об уязвимостях</a:t>
            </a:r>
          </a:p>
          <a:p>
            <a:r>
              <a:rPr lang="ru-RU" dirty="0"/>
              <a:t>Мониторинг активности </a:t>
            </a:r>
            <a:r>
              <a:rPr lang="en-US" dirty="0"/>
              <a:t>APT </a:t>
            </a:r>
            <a:r>
              <a:rPr lang="ru-RU" dirty="0"/>
              <a:t>групп</a:t>
            </a:r>
          </a:p>
          <a:p>
            <a:r>
              <a:rPr lang="ru-RU" dirty="0"/>
              <a:t>Автоматизация защиты (</a:t>
            </a:r>
            <a:r>
              <a:rPr lang="en-US" dirty="0"/>
              <a:t>SOAR</a:t>
            </a:r>
            <a:r>
              <a:rPr lang="ru-RU" dirty="0"/>
              <a:t>)</a:t>
            </a:r>
          </a:p>
          <a:p>
            <a:r>
              <a:rPr lang="ru-RU" dirty="0"/>
              <a:t>Обогащение информации об инцидентах</a:t>
            </a:r>
          </a:p>
          <a:p>
            <a:r>
              <a:rPr lang="ru-RU" dirty="0"/>
              <a:t>Ретроспективная корреляция (</a:t>
            </a:r>
            <a:r>
              <a:rPr lang="ru-RU" dirty="0" err="1"/>
              <a:t>форензика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11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130640" y="257088"/>
            <a:ext cx="82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Ссылки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14" name="Объект 9">
            <a:extLst>
              <a:ext uri="{FF2B5EF4-FFF2-40B4-BE49-F238E27FC236}">
                <a16:creationId xmlns:a16="http://schemas.microsoft.com/office/drawing/2014/main" id="{DF26023A-BAF3-4BDD-8C42-DECEA9D3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8146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ru-RU" dirty="0" err="1"/>
              <a:t>Хобсон</a:t>
            </a:r>
            <a:r>
              <a:rPr lang="ru-RU" dirty="0"/>
              <a:t> </a:t>
            </a:r>
            <a:r>
              <a:rPr lang="ru-RU" dirty="0" err="1"/>
              <a:t>Лейн</a:t>
            </a:r>
            <a:r>
              <a:rPr lang="ru-RU" dirty="0"/>
              <a:t>, </a:t>
            </a:r>
            <a:r>
              <a:rPr lang="ru-RU" dirty="0" err="1"/>
              <a:t>Ханнес</a:t>
            </a:r>
            <a:r>
              <a:rPr lang="ru-RU" dirty="0"/>
              <a:t> </a:t>
            </a:r>
            <a:r>
              <a:rPr lang="ru-RU" dirty="0" err="1"/>
              <a:t>Хапке</a:t>
            </a:r>
            <a:r>
              <a:rPr lang="ru-RU" dirty="0"/>
              <a:t>, </a:t>
            </a:r>
            <a:r>
              <a:rPr lang="ru-RU" dirty="0" err="1"/>
              <a:t>Коул</a:t>
            </a:r>
            <a:r>
              <a:rPr lang="ru-RU" dirty="0"/>
              <a:t> </a:t>
            </a:r>
            <a:r>
              <a:rPr lang="ru-RU" dirty="0" err="1"/>
              <a:t>Ховард</a:t>
            </a:r>
            <a:r>
              <a:rPr lang="ru-RU" dirty="0"/>
              <a:t> «Обработка естественного языка в действии»</a:t>
            </a:r>
          </a:p>
          <a:p>
            <a:pPr marL="285750" indent="-285750"/>
            <a:r>
              <a:rPr lang="en-US" dirty="0">
                <a:hlinkClick r:id="rId3"/>
              </a:rPr>
              <a:t>https://medium.com/@ursachi/role-and-applications-of-nlp-in-cybersecurity-333d9280c737</a:t>
            </a:r>
            <a:endParaRPr lang="ru-RU" dirty="0"/>
          </a:p>
          <a:p>
            <a:pPr marL="285750" indent="-285750"/>
            <a:r>
              <a:rPr lang="ru-RU" dirty="0"/>
              <a:t>Переведенная на русский язык матрица </a:t>
            </a:r>
            <a:r>
              <a:rPr lang="en-US" dirty="0"/>
              <a:t>MITRE </a:t>
            </a:r>
            <a:r>
              <a:rPr lang="ru-RU" dirty="0"/>
              <a:t> от </a:t>
            </a:r>
            <a:r>
              <a:rPr lang="en-US" dirty="0"/>
              <a:t>Positive Technologies</a:t>
            </a:r>
            <a:r>
              <a:rPr lang="ru-RU" dirty="0"/>
              <a:t> </a:t>
            </a:r>
            <a:r>
              <a:rPr lang="ru-RU" dirty="0">
                <a:hlinkClick r:id="rId4"/>
              </a:rPr>
              <a:t>https://mitre.ptsecurity.com/ru-RU/techniques</a:t>
            </a:r>
            <a:endParaRPr lang="ru-RU" dirty="0"/>
          </a:p>
          <a:p>
            <a:pPr marL="285750" indent="-285750"/>
            <a:r>
              <a:rPr lang="ru-RU" dirty="0"/>
              <a:t>Сравнение лучших практик по анализу рисков ИБ с методикой моделирования ФСТЭК </a:t>
            </a:r>
            <a:r>
              <a:rPr lang="en-US" dirty="0">
                <a:hlinkClick r:id="rId5"/>
              </a:rPr>
              <a:t>https://sborisov.blogspot.com/2021/11/blog-post.html</a:t>
            </a:r>
            <a:endParaRPr lang="ru-RU" dirty="0"/>
          </a:p>
          <a:p>
            <a:pPr marL="285750" indent="-285750"/>
            <a:r>
              <a:rPr lang="en-US" dirty="0"/>
              <a:t>Introducing D3fend </a:t>
            </a:r>
            <a:r>
              <a:rPr lang="en-US" dirty="0">
                <a:hlinkClick r:id="rId6"/>
              </a:rPr>
              <a:t>https://www.youtube.com/watch?v=7_DY1ULVapQ</a:t>
            </a:r>
            <a:endParaRPr lang="ru-RU" dirty="0"/>
          </a:p>
          <a:p>
            <a:pPr marL="285750" indent="-285750"/>
            <a:r>
              <a:rPr lang="en-US" dirty="0"/>
              <a:t>https://insights.sei.cmu.edu/blog/artificial-intelligence-in-practice-securing-your-code-using-natural-language-processing/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64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Язык людей и машин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0B14C6F-8846-4236-97F9-4118660AB68D}"/>
              </a:ext>
            </a:extLst>
          </p:cNvPr>
          <p:cNvSpPr txBox="1">
            <a:spLocks/>
          </p:cNvSpPr>
          <p:nvPr/>
        </p:nvSpPr>
        <p:spPr>
          <a:xfrm>
            <a:off x="838199" y="4330700"/>
            <a:ext cx="4368801" cy="184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NLP </a:t>
            </a:r>
            <a:r>
              <a:rPr lang="ru-RU"/>
              <a:t>одно из направлений на пути движения к сильному искусственному интеллекту (</a:t>
            </a:r>
            <a:r>
              <a:rPr lang="en-US"/>
              <a:t>AGI</a:t>
            </a:r>
            <a:r>
              <a:rPr lang="ru-RU"/>
              <a:t>)</a:t>
            </a:r>
            <a:endParaRPr lang="en-US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289D34BC-5362-457E-A9E9-0D816D2EC058}"/>
              </a:ext>
            </a:extLst>
          </p:cNvPr>
          <p:cNvSpPr txBox="1">
            <a:spLocks/>
          </p:cNvSpPr>
          <p:nvPr/>
        </p:nvSpPr>
        <p:spPr>
          <a:xfrm>
            <a:off x="6618623" y="4364560"/>
            <a:ext cx="3657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Рей </a:t>
            </a:r>
            <a:r>
              <a:rPr lang="ru-RU" dirty="0" err="1"/>
              <a:t>Курцвейл</a:t>
            </a:r>
            <a:r>
              <a:rPr lang="ru-RU" dirty="0"/>
              <a:t> – неизбежен симбиоз людей и машин </a:t>
            </a:r>
            <a:r>
              <a:rPr lang="en-US" dirty="0"/>
              <a:t>“Transcend: nine steps to living well forever”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8A1D8B-1A77-442E-AFE1-CA791606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978" y="1192652"/>
            <a:ext cx="2061244" cy="30322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5439601-B936-4A16-A880-ABEFB0B9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" y="1606216"/>
            <a:ext cx="4214813" cy="24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8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Некоторые примеры задач </a:t>
            </a:r>
            <a:r>
              <a:rPr lang="en-US" sz="2400" b="1" dirty="0">
                <a:solidFill>
                  <a:srgbClr val="FF0000"/>
                </a:solidFill>
              </a:rPr>
              <a:t>NLP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3357B33-679B-4133-A563-CDE8410F8E3F}"/>
              </a:ext>
            </a:extLst>
          </p:cNvPr>
          <p:cNvSpPr txBox="1">
            <a:spLocks/>
          </p:cNvSpPr>
          <p:nvPr/>
        </p:nvSpPr>
        <p:spPr>
          <a:xfrm>
            <a:off x="610532" y="1542256"/>
            <a:ext cx="6108700" cy="4508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b="1" dirty="0"/>
              <a:t>Анализ языка</a:t>
            </a:r>
            <a:r>
              <a:rPr lang="en-US" sz="3200" b="1" dirty="0"/>
              <a:t>: </a:t>
            </a:r>
            <a:endParaRPr lang="ru-RU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language modelling,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sentiment analysis,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text classification,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Named</a:t>
            </a:r>
            <a:r>
              <a:rPr lang="ru-RU" sz="3200" dirty="0"/>
              <a:t> </a:t>
            </a:r>
            <a:r>
              <a:rPr lang="en-US" sz="3200" dirty="0"/>
              <a:t>entity recognition,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natural language inference,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relation extraction,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semantic parsing,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coreference resolution,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entity linking,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relational reasoning,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semantic composition,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language identification and translation,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intent detection and classification,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stance and fake news detection, rumor detection, hate speech detection, clickbait detection, abuse detection.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3B4EBE22-493B-448A-9008-A9D63384BC57}"/>
              </a:ext>
            </a:extLst>
          </p:cNvPr>
          <p:cNvSpPr txBox="1">
            <a:spLocks/>
          </p:cNvSpPr>
          <p:nvPr/>
        </p:nvSpPr>
        <p:spPr>
          <a:xfrm>
            <a:off x="6947832" y="1542256"/>
            <a:ext cx="4946650" cy="3773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Генерация языка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question-answering systems,</a:t>
            </a:r>
          </a:p>
          <a:p>
            <a:pPr marL="0" indent="0">
              <a:buNone/>
            </a:pPr>
            <a:r>
              <a:rPr lang="en-US" dirty="0"/>
              <a:t>text and dialogues generation,</a:t>
            </a:r>
          </a:p>
          <a:p>
            <a:pPr marL="0" indent="0">
              <a:buNone/>
            </a:pPr>
            <a:r>
              <a:rPr lang="en-US" dirty="0"/>
              <a:t>text summarization, </a:t>
            </a:r>
          </a:p>
          <a:p>
            <a:pPr marL="0" indent="0">
              <a:buNone/>
            </a:pPr>
            <a:r>
              <a:rPr lang="en-US" dirty="0"/>
              <a:t>slot filling for knowledge base population tasks, </a:t>
            </a:r>
          </a:p>
          <a:p>
            <a:pPr marL="0" indent="0">
              <a:buNone/>
            </a:pPr>
            <a:r>
              <a:rPr lang="en-US" dirty="0"/>
              <a:t>scripts and programming code generation.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41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06091" y="279113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Прикладные решения, использующие </a:t>
            </a:r>
            <a:r>
              <a:rPr lang="en-US" sz="2400" b="1" dirty="0">
                <a:solidFill>
                  <a:srgbClr val="FF0000"/>
                </a:solidFill>
              </a:rPr>
              <a:t>NLP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Чат боты, диалоговые системы</a:t>
            </a:r>
            <a:endParaRPr lang="en-US" dirty="0"/>
          </a:p>
          <a:p>
            <a:r>
              <a:rPr lang="ru-RU" dirty="0"/>
              <a:t>Поисковые системы (в т.ч. предиктивные)</a:t>
            </a:r>
          </a:p>
          <a:p>
            <a:r>
              <a:rPr lang="ru-RU" dirty="0"/>
              <a:t>Системы мониторинга и аналитики</a:t>
            </a:r>
          </a:p>
          <a:p>
            <a:r>
              <a:rPr lang="ru-RU" dirty="0"/>
              <a:t>Распознавание и генерация документов</a:t>
            </a:r>
          </a:p>
          <a:p>
            <a:r>
              <a:rPr lang="ru-RU" dirty="0"/>
              <a:t>Автоматический перевод с одного языка на другой</a:t>
            </a:r>
          </a:p>
          <a:p>
            <a:r>
              <a:rPr lang="ru-RU" dirty="0"/>
              <a:t>Прикладной анализ документов: аннотирование, антиплагиат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06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06091" y="279113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Интуиция, лежащая в основе </a:t>
            </a:r>
            <a:r>
              <a:rPr lang="en-US" sz="2400" b="1" dirty="0">
                <a:solidFill>
                  <a:srgbClr val="FF0000"/>
                </a:solidFill>
              </a:rPr>
              <a:t>NLP</a:t>
            </a:r>
            <a:r>
              <a:rPr lang="ru-RU" sz="2400" b="1" dirty="0">
                <a:solidFill>
                  <a:srgbClr val="FF0000"/>
                </a:solidFill>
              </a:rPr>
              <a:t> методов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01" y="1525570"/>
            <a:ext cx="5735556" cy="49157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Представление элемента естественного языка (символ, слово, предложение, текст) в числовом виде</a:t>
            </a:r>
            <a:endParaRPr lang="en-US" dirty="0"/>
          </a:p>
          <a:p>
            <a:r>
              <a:rPr lang="ru-RU" dirty="0"/>
              <a:t>Использование огромных наборов текстов (</a:t>
            </a:r>
            <a:r>
              <a:rPr lang="en-US" dirty="0"/>
              <a:t>wiki</a:t>
            </a:r>
            <a:r>
              <a:rPr lang="ru-RU" dirty="0"/>
              <a:t>) для учета разнообразия языка</a:t>
            </a:r>
          </a:p>
          <a:p>
            <a:r>
              <a:rPr lang="ru-RU" dirty="0"/>
              <a:t>Необходимы большие вычислительные мощности</a:t>
            </a:r>
            <a:endParaRPr lang="en-US" dirty="0"/>
          </a:p>
          <a:p>
            <a:r>
              <a:rPr lang="ru-RU" dirty="0"/>
              <a:t>В промышленных решениях </a:t>
            </a:r>
            <a:r>
              <a:rPr lang="ru-RU" dirty="0" err="1"/>
              <a:t>пайплайн</a:t>
            </a:r>
            <a:r>
              <a:rPr lang="ru-RU" dirty="0"/>
              <a:t> состоит из нескольких отдельных систем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06091" y="279113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Фреймворки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586497"/>
            <a:ext cx="10515600" cy="4351338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базовые классификаторы, обработка данных и много всего интересного</a:t>
            </a:r>
            <a:br>
              <a:rPr lang="ru-RU" dirty="0"/>
            </a:br>
            <a:endParaRPr lang="ru-RU" dirty="0"/>
          </a:p>
          <a:p>
            <a:r>
              <a:rPr lang="en-US" dirty="0" err="1"/>
              <a:t>Nltk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обработка текста: </a:t>
            </a:r>
            <a:r>
              <a:rPr lang="ru-RU" dirty="0" err="1"/>
              <a:t>стеммеры</a:t>
            </a:r>
            <a:r>
              <a:rPr lang="ru-RU" dirty="0"/>
              <a:t> на любой вкус, стоп-слова для многих языков</a:t>
            </a:r>
            <a:br>
              <a:rPr lang="ru-RU" dirty="0"/>
            </a:br>
            <a:endParaRPr lang="ru-RU" dirty="0"/>
          </a:p>
          <a:p>
            <a:r>
              <a:rPr lang="en-US" dirty="0"/>
              <a:t>Spacy</a:t>
            </a:r>
            <a:r>
              <a:rPr lang="ru-RU" dirty="0"/>
              <a:t> – Высокоуровневый инструмент обработки текста на 106 языках</a:t>
            </a:r>
            <a:br>
              <a:rPr lang="ru-RU" dirty="0"/>
            </a:br>
            <a:endParaRPr lang="ru-RU" dirty="0"/>
          </a:p>
          <a:p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–</a:t>
            </a:r>
            <a:r>
              <a:rPr lang="ru-RU" dirty="0"/>
              <a:t> Конструирование и обучение глубоких сетей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206091" y="279113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Основные операции в конвейере </a:t>
            </a:r>
            <a:r>
              <a:rPr lang="en-US" sz="2400" b="1" dirty="0">
                <a:solidFill>
                  <a:srgbClr val="FF0000"/>
                </a:solidFill>
              </a:rPr>
              <a:t>NLP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1312905"/>
            <a:ext cx="5118717" cy="5158916"/>
          </a:xfrm>
        </p:spPr>
        <p:txBody>
          <a:bodyPr>
            <a:normAutofit/>
          </a:bodyPr>
          <a:lstStyle/>
          <a:p>
            <a:r>
              <a:rPr lang="ru-RU" dirty="0"/>
              <a:t>Очистка(удаление стоп-слов)</a:t>
            </a:r>
            <a:endParaRPr lang="en-US" dirty="0"/>
          </a:p>
          <a:p>
            <a:r>
              <a:rPr lang="ru-RU" dirty="0" err="1"/>
              <a:t>Лемматизация</a:t>
            </a:r>
            <a:r>
              <a:rPr lang="ru-RU" dirty="0"/>
              <a:t> и</a:t>
            </a:r>
            <a:r>
              <a:rPr lang="en-US" dirty="0"/>
              <a:t>/</a:t>
            </a:r>
            <a:r>
              <a:rPr lang="ru-RU" dirty="0"/>
              <a:t>или </a:t>
            </a:r>
            <a:r>
              <a:rPr lang="ru-RU" dirty="0" err="1"/>
              <a:t>Стемминг</a:t>
            </a:r>
            <a:endParaRPr lang="ru-RU" dirty="0"/>
          </a:p>
          <a:p>
            <a:r>
              <a:rPr lang="ru-RU" dirty="0" err="1"/>
              <a:t>Токенизация</a:t>
            </a:r>
            <a:r>
              <a:rPr lang="ru-RU" dirty="0"/>
              <a:t>(представление слова в виде числа)</a:t>
            </a:r>
          </a:p>
          <a:p>
            <a:r>
              <a:rPr lang="ru-RU" dirty="0"/>
              <a:t>Векторизация(представление токена в виде вектора)</a:t>
            </a:r>
          </a:p>
          <a:p>
            <a:r>
              <a:rPr lang="ru-RU" dirty="0"/>
              <a:t>Различные модели </a:t>
            </a:r>
            <a:r>
              <a:rPr lang="en-US" dirty="0"/>
              <a:t>ML (</a:t>
            </a:r>
            <a:r>
              <a:rPr lang="ru-RU" dirty="0"/>
              <a:t>классификация, регрессия, кластеризация, </a:t>
            </a:r>
            <a:r>
              <a:rPr lang="en-US" dirty="0"/>
              <a:t>seq2seq </a:t>
            </a:r>
            <a:r>
              <a:rPr lang="ru-RU" dirty="0"/>
              <a:t>модели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43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Классификация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1E7F252-8CE7-465D-A454-9DDECE5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00" y="1473388"/>
            <a:ext cx="5660254" cy="4351338"/>
          </a:xfrm>
        </p:spPr>
        <p:txBody>
          <a:bodyPr/>
          <a:lstStyle/>
          <a:p>
            <a:r>
              <a:rPr lang="ru-RU" dirty="0"/>
              <a:t>Векторизация</a:t>
            </a:r>
          </a:p>
          <a:p>
            <a:r>
              <a:rPr lang="ru-RU" dirty="0"/>
              <a:t>Классификатор</a:t>
            </a:r>
          </a:p>
          <a:p>
            <a:r>
              <a:rPr lang="ru-RU" dirty="0"/>
              <a:t>Рекуррентные нейронные сети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60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1084</Words>
  <Application>Microsoft Office PowerPoint</Application>
  <PresentationFormat>Широкоэкранный</PresentationFormat>
  <Paragraphs>195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173</cp:revision>
  <dcterms:created xsi:type="dcterms:W3CDTF">2020-07-22T09:29:31Z</dcterms:created>
  <dcterms:modified xsi:type="dcterms:W3CDTF">2021-12-17T04:12:17Z</dcterms:modified>
</cp:coreProperties>
</file>