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1" r:id="rId3"/>
    <p:sldId id="335" r:id="rId4"/>
    <p:sldId id="322" r:id="rId5"/>
    <p:sldId id="324" r:id="rId6"/>
    <p:sldId id="327" r:id="rId7"/>
    <p:sldId id="334" r:id="rId8"/>
    <p:sldId id="332" r:id="rId9"/>
    <p:sldId id="333" r:id="rId10"/>
    <p:sldId id="338" r:id="rId11"/>
    <p:sldId id="347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50" r:id="rId21"/>
    <p:sldId id="349" r:id="rId22"/>
    <p:sldId id="351" r:id="rId23"/>
    <p:sldId id="352" r:id="rId24"/>
    <p:sldId id="340" r:id="rId25"/>
    <p:sldId id="31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83705" autoAdjust="0"/>
  </p:normalViewPr>
  <p:slideViewPr>
    <p:cSldViewPr snapToGrid="0">
      <p:cViewPr varScale="1">
        <p:scale>
          <a:sx n="57" d="100"/>
          <a:sy n="57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F306-9528-46AE-9DD1-D556234069E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089F-0DE9-4236-B645-BCBC1BB79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1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0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8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2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6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52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65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7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29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23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6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9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89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3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51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8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5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5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8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0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7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3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BA21-A51B-4511-A3F7-B707063C957F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A989-442A-4E9D-8058-86888928DEA1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307-58B6-4428-BFC1-554222D57CD3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ABA5-425B-4B2F-9FA7-818938C06475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D06A-C40C-4AAD-9C0F-1E5F4FB44F8E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E68F-F707-43B3-9181-D647137ABA05}" type="datetime1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EB5A-7ABF-45CD-970B-A2B2993E2E55}" type="datetime1">
              <a:rPr lang="ru-RU" smtClean="0"/>
              <a:t>29.11.2021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AE00-4DAA-4CF7-96B2-7A6511C27949}" type="datetime1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E301-1C0E-44D0-9EFB-50B369153D1A}" type="datetime1">
              <a:rPr lang="ru-RU" smtClean="0"/>
              <a:t>29.11.2021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9867-34E9-44D4-9CE2-397C82AEF995}" type="datetime1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C81D-0322-455E-BF07-1C6EDE411F7E}" type="datetime1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DEC9-FBDB-4DEF-8246-BD1F6A49D235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jpe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5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8714462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классификации для информационной безопасности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41024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Алексей Синадский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Ассистент УНЦ ИБ ИРИТ-РТФ УРФУ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a.n.sinadsky@urfu.ru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28B297-BF3F-465F-BCB4-CCC3E619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75" y="4161724"/>
            <a:ext cx="6096000" cy="24246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Регрессия: 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077D-F12D-4872-94CD-A297967D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6" y="1481328"/>
            <a:ext cx="11656423" cy="2871216"/>
          </a:xfrm>
        </p:spPr>
        <p:txBody>
          <a:bodyPr>
            <a:normAutofit fontScale="92500"/>
          </a:bodyPr>
          <a:lstStyle/>
          <a:p>
            <a:r>
              <a:rPr lang="ru-RU" dirty="0"/>
              <a:t>Модель зависимости </a:t>
            </a:r>
            <a:r>
              <a:rPr lang="ru-RU" b="1" dirty="0">
                <a:solidFill>
                  <a:srgbClr val="FF0000"/>
                </a:solidFill>
              </a:rPr>
              <a:t>непрерывной </a:t>
            </a:r>
            <a:r>
              <a:rPr lang="ru-RU" dirty="0"/>
              <a:t>переменной от одной или нескольких других переменных с линейной функцией зависимости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Скорость </a:t>
            </a:r>
            <a:r>
              <a:rPr lang="ru-RU" dirty="0"/>
              <a:t>и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простота </a:t>
            </a:r>
            <a:r>
              <a:rPr lang="ru-RU" dirty="0"/>
              <a:t>обучения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Интерпретируемость</a:t>
            </a:r>
            <a:r>
              <a:rPr lang="ru-RU" dirty="0"/>
              <a:t>: по коэффициентам можно понять влияние факторов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Чувствительна к </a:t>
            </a:r>
            <a:r>
              <a:rPr lang="ru-RU" b="1" dirty="0"/>
              <a:t>выбросам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Неэффективна при </a:t>
            </a:r>
            <a:r>
              <a:rPr lang="ru-RU" b="1" dirty="0"/>
              <a:t>нелинейной</a:t>
            </a:r>
            <a:r>
              <a:rPr lang="ru-RU" dirty="0"/>
              <a:t> зависимости целевой переменной от входной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10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11254-6BC2-4555-856D-6C48BDD7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3753"/>
            <a:ext cx="12192000" cy="31142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Классификация: логистическая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08F077D-F12D-4872-94CD-A297967D8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00" y="1365548"/>
                <a:ext cx="11656423" cy="28712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b="1" dirty="0">
                    <a:solidFill>
                      <a:srgbClr val="FF0000"/>
                    </a:solidFill>
                  </a:rPr>
                  <a:t>Классификация</a:t>
                </a:r>
                <a:r>
                  <a:rPr lang="ru-RU" dirty="0"/>
                  <a:t>, а не регрессия (несмотря на название)</a:t>
                </a:r>
                <a:endParaRPr lang="en-US" dirty="0"/>
              </a:p>
              <a:p>
                <a:r>
                  <a:rPr lang="ru-RU" dirty="0"/>
                  <a:t>Решает задачу предсказания значения </a:t>
                </a:r>
                <a:r>
                  <a:rPr lang="ru-RU" b="1" dirty="0">
                    <a:solidFill>
                      <a:srgbClr val="FF0000"/>
                    </a:solidFill>
                  </a:rPr>
                  <a:t>непрерывной</a:t>
                </a:r>
                <a:r>
                  <a:rPr lang="ru-RU" dirty="0"/>
                  <a:t> переменной, принимающей значения от 0 до 1</a:t>
                </a:r>
                <a:r>
                  <a:rPr lang="en-US" dirty="0"/>
                  <a:t>:</a:t>
                </a:r>
                <a:r>
                  <a:rPr lang="ru-RU" dirty="0"/>
                  <a:t> вероятность класса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X</a:t>
                </a:r>
                <a:r>
                  <a:rPr lang="ru-RU" dirty="0"/>
                  <a:t> −</a:t>
                </a:r>
                <a:r>
                  <a:rPr lang="en-US" dirty="0"/>
                  <a:t> </a:t>
                </a:r>
                <a:r>
                  <a:rPr lang="ru-RU" dirty="0"/>
                  <a:t>признаки, </a:t>
                </a:r>
                <a:r>
                  <a:rPr lang="en-US" dirty="0"/>
                  <a:t>b</a:t>
                </a:r>
                <a:r>
                  <a:rPr lang="ru-RU" dirty="0"/>
                  <a:t> −</a:t>
                </a:r>
                <a:r>
                  <a:rPr lang="en-US" dirty="0"/>
                  <a:t> </a:t>
                </a:r>
                <a:r>
                  <a:rPr lang="ru-RU" dirty="0"/>
                  <a:t>коэффициенты</a:t>
                </a:r>
              </a:p>
              <a:p>
                <a:pPr>
                  <a:buBlip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</a:buBlip>
                </a:pPr>
                <a:r>
                  <a:rPr lang="ru-RU" b="1" dirty="0">
                    <a:solidFill>
                      <a:schemeClr val="accent6">
                        <a:lumMod val="75000"/>
                      </a:schemeClr>
                    </a:solidFill>
                  </a:rPr>
                  <a:t>Скорость и простота обучения</a:t>
                </a:r>
              </a:p>
              <a:p>
                <a:pPr>
                  <a:buBlip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</a:buBlip>
                </a:pPr>
                <a:r>
                  <a:rPr lang="ru-RU" b="1" dirty="0">
                    <a:solidFill>
                      <a:schemeClr val="accent6">
                        <a:lumMod val="75000"/>
                      </a:schemeClr>
                    </a:solidFill>
                  </a:rPr>
                  <a:t>Интерпретируемость</a:t>
                </a:r>
                <a:r>
                  <a:rPr lang="ru-RU" dirty="0"/>
                  <a:t>: по коэффициентам можно понять влияние факторов</a:t>
                </a:r>
              </a:p>
              <a:p>
                <a:pPr>
                  <a:buBlip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</a:buBlip>
                </a:pPr>
                <a:r>
                  <a:rPr lang="ru-RU" dirty="0"/>
                  <a:t>Чувствительна к </a:t>
                </a:r>
                <a:r>
                  <a:rPr lang="ru-RU" b="1" dirty="0"/>
                  <a:t>выбросам</a:t>
                </a:r>
              </a:p>
              <a:p>
                <a:pPr>
                  <a:buBlip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</a:buBlip>
                </a:pPr>
                <a:r>
                  <a:rPr lang="ru-RU" dirty="0"/>
                  <a:t>Неэффективна при </a:t>
                </a:r>
                <a:r>
                  <a:rPr lang="ru-RU" b="1" dirty="0"/>
                  <a:t>нелинейной</a:t>
                </a:r>
                <a:r>
                  <a:rPr lang="ru-RU" dirty="0"/>
                  <a:t> зависимости целевой переменной от входной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08F077D-F12D-4872-94CD-A297967D8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00" y="1365548"/>
                <a:ext cx="11656423" cy="2871216"/>
              </a:xfrm>
              <a:blipFill>
                <a:blip r:embed="rId8"/>
                <a:stretch>
                  <a:fillRect l="-628" t="-4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11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6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C3398A-A039-4D77-808E-88C1E430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27" y="4488576"/>
            <a:ext cx="4992913" cy="23694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3866F5-61A7-4000-AF86-2C5D99A7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230" y="2237128"/>
            <a:ext cx="4621667" cy="2045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Ансамблирование</a:t>
            </a:r>
            <a:r>
              <a:rPr lang="ru-RU" dirty="0"/>
              <a:t>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12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6CA2943-857B-400E-8827-B724A38D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140" y="1320800"/>
            <a:ext cx="4992913" cy="5400675"/>
          </a:xfrm>
        </p:spPr>
        <p:txBody>
          <a:bodyPr>
            <a:normAutofit/>
          </a:bodyPr>
          <a:lstStyle/>
          <a:p>
            <a:r>
              <a:rPr lang="ru-RU" dirty="0"/>
              <a:t>Обучаются несколько </a:t>
            </a:r>
            <a:r>
              <a:rPr lang="ru-RU" b="1" dirty="0">
                <a:solidFill>
                  <a:srgbClr val="FF0000"/>
                </a:solidFill>
              </a:rPr>
              <a:t>базовых</a:t>
            </a:r>
            <a:r>
              <a:rPr lang="ru-RU" dirty="0"/>
              <a:t> моделей, затем их результаты </a:t>
            </a:r>
            <a:r>
              <a:rPr lang="ru-RU" b="1" dirty="0">
                <a:solidFill>
                  <a:srgbClr val="FF0000"/>
                </a:solidFill>
              </a:rPr>
              <a:t>объединяются</a:t>
            </a:r>
            <a:r>
              <a:rPr lang="ru-RU" dirty="0"/>
              <a:t> по какому-либо правилу и формулируется </a:t>
            </a:r>
            <a:r>
              <a:rPr lang="ru-RU" b="1" dirty="0">
                <a:solidFill>
                  <a:srgbClr val="FF0000"/>
                </a:solidFill>
              </a:rPr>
              <a:t>окончательный</a:t>
            </a:r>
            <a:r>
              <a:rPr lang="ru-RU" dirty="0"/>
              <a:t> результат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Точнее</a:t>
            </a:r>
            <a:r>
              <a:rPr lang="ru-RU" dirty="0"/>
              <a:t>, чем отдельная модель</a:t>
            </a:r>
          </a:p>
          <a:p>
            <a:pPr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ru-RU" b="1" dirty="0"/>
              <a:t>Сложная архитектура </a:t>
            </a:r>
            <a:r>
              <a:rPr lang="ru-RU" dirty="0"/>
              <a:t>требует больше времени на разработку</a:t>
            </a:r>
          </a:p>
          <a:p>
            <a:pPr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ru-RU" dirty="0"/>
              <a:t>Сложность </a:t>
            </a:r>
            <a:r>
              <a:rPr lang="ru-RU" b="1" dirty="0"/>
              <a:t>интерпретации</a:t>
            </a:r>
            <a:endParaRPr lang="en-US" b="1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9268DA2-8F5A-4F61-9BD5-0829A0687403}"/>
              </a:ext>
            </a:extLst>
          </p:cNvPr>
          <p:cNvSpPr txBox="1">
            <a:spLocks/>
          </p:cNvSpPr>
          <p:nvPr/>
        </p:nvSpPr>
        <p:spPr>
          <a:xfrm>
            <a:off x="6294967" y="5007429"/>
            <a:ext cx="5613400" cy="162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7E5430-560F-4897-8012-E2CA5EF51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3543" y="304266"/>
            <a:ext cx="4147457" cy="19256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BC214E-2E11-4E5C-876F-DA43D0C7C2D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9" y="3029502"/>
            <a:ext cx="1373204" cy="1203842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6D72B9-7236-4E4B-AC59-18BEE517C4DC}"/>
              </a:ext>
            </a:extLst>
          </p:cNvPr>
          <p:cNvSpPr/>
          <p:nvPr/>
        </p:nvSpPr>
        <p:spPr>
          <a:xfrm>
            <a:off x="515560" y="2188256"/>
            <a:ext cx="991403" cy="566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14" name="Стрелка вниз 7">
            <a:extLst>
              <a:ext uri="{FF2B5EF4-FFF2-40B4-BE49-F238E27FC236}">
                <a16:creationId xmlns:a16="http://schemas.microsoft.com/office/drawing/2014/main" id="{5E79E4F7-B7A1-4EC9-897C-05499265EC4A}"/>
              </a:ext>
            </a:extLst>
          </p:cNvPr>
          <p:cNvSpPr/>
          <p:nvPr/>
        </p:nvSpPr>
        <p:spPr>
          <a:xfrm>
            <a:off x="668622" y="2844848"/>
            <a:ext cx="683394" cy="295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0">
            <a:extLst>
              <a:ext uri="{FF2B5EF4-FFF2-40B4-BE49-F238E27FC236}">
                <a16:creationId xmlns:a16="http://schemas.microsoft.com/office/drawing/2014/main" id="{854F826F-FB47-4A85-9521-A1B4789588DD}"/>
              </a:ext>
            </a:extLst>
          </p:cNvPr>
          <p:cNvSpPr/>
          <p:nvPr/>
        </p:nvSpPr>
        <p:spPr>
          <a:xfrm>
            <a:off x="641744" y="4408857"/>
            <a:ext cx="683394" cy="295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кругленная соединительная линия 24">
            <a:extLst>
              <a:ext uri="{FF2B5EF4-FFF2-40B4-BE49-F238E27FC236}">
                <a16:creationId xmlns:a16="http://schemas.microsoft.com/office/drawing/2014/main" id="{7378E0C7-11F6-4D9C-A90F-B823D3C72C9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515560" y="2471661"/>
            <a:ext cx="53758" cy="2395825"/>
          </a:xfrm>
          <a:prstGeom prst="curvedConnector4">
            <a:avLst>
              <a:gd name="adj1" fmla="val -854606"/>
              <a:gd name="adj2" fmla="val 55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26">
            <a:extLst>
              <a:ext uri="{FF2B5EF4-FFF2-40B4-BE49-F238E27FC236}">
                <a16:creationId xmlns:a16="http://schemas.microsoft.com/office/drawing/2014/main" id="{B8C66282-E244-40D2-BAF0-B87E16454199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451320" y="2471662"/>
            <a:ext cx="55643" cy="2406889"/>
          </a:xfrm>
          <a:prstGeom prst="curvedConnector4">
            <a:avLst>
              <a:gd name="adj1" fmla="val -841610"/>
              <a:gd name="adj2" fmla="val 58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E86C2B6-6420-4D9F-BA8B-583CC959AF43}"/>
              </a:ext>
            </a:extLst>
          </p:cNvPr>
          <p:cNvSpPr/>
          <p:nvPr/>
        </p:nvSpPr>
        <p:spPr>
          <a:xfrm>
            <a:off x="180407" y="4887962"/>
            <a:ext cx="1650197" cy="59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Оптимальная модель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F695945-07F8-4217-BEB0-94BCE0FC5E13}"/>
              </a:ext>
            </a:extLst>
          </p:cNvPr>
          <p:cNvSpPr/>
          <p:nvPr/>
        </p:nvSpPr>
        <p:spPr>
          <a:xfrm>
            <a:off x="466252" y="5994758"/>
            <a:ext cx="1023143" cy="313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Ответ</a:t>
            </a:r>
          </a:p>
        </p:txBody>
      </p:sp>
      <p:sp>
        <p:nvSpPr>
          <p:cNvPr id="20" name="Стрелка вниз 44">
            <a:extLst>
              <a:ext uri="{FF2B5EF4-FFF2-40B4-BE49-F238E27FC236}">
                <a16:creationId xmlns:a16="http://schemas.microsoft.com/office/drawing/2014/main" id="{828E20B2-72C8-4AB1-8328-97A5C7D2C643}"/>
              </a:ext>
            </a:extLst>
          </p:cNvPr>
          <p:cNvSpPr/>
          <p:nvPr/>
        </p:nvSpPr>
        <p:spPr>
          <a:xfrm>
            <a:off x="726106" y="5568326"/>
            <a:ext cx="514670" cy="327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5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Применение МО (классификации) в ИБ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077D-F12D-4872-94CD-A297967D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Выявление </a:t>
            </a:r>
            <a:r>
              <a:rPr lang="ru-RU" b="1" dirty="0">
                <a:solidFill>
                  <a:srgbClr val="FF0000"/>
                </a:solidFill>
              </a:rPr>
              <a:t>спама</a:t>
            </a:r>
          </a:p>
          <a:p>
            <a:r>
              <a:rPr lang="ru-RU" dirty="0"/>
              <a:t>Эвристические алгоритмы </a:t>
            </a:r>
            <a:r>
              <a:rPr lang="ru-RU" b="1" dirty="0">
                <a:solidFill>
                  <a:srgbClr val="FF0000"/>
                </a:solidFill>
              </a:rPr>
              <a:t>антивирусов</a:t>
            </a:r>
          </a:p>
          <a:p>
            <a:r>
              <a:rPr lang="ru-RU" dirty="0"/>
              <a:t>Контроль информационных </a:t>
            </a:r>
            <a:r>
              <a:rPr lang="ru-RU" b="1" dirty="0">
                <a:solidFill>
                  <a:srgbClr val="FF0000"/>
                </a:solidFill>
              </a:rPr>
              <a:t>потоков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DLP</a:t>
            </a:r>
            <a:endParaRPr lang="ru-RU" dirty="0"/>
          </a:p>
          <a:p>
            <a:pPr lvl="1"/>
            <a:r>
              <a:rPr lang="en-US" dirty="0"/>
              <a:t>URL filtering</a:t>
            </a:r>
            <a:endParaRPr lang="ru-RU" dirty="0"/>
          </a:p>
          <a:p>
            <a:pPr lvl="1"/>
            <a:r>
              <a:rPr lang="ru-RU" dirty="0"/>
              <a:t>NGFW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13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956B-2968-44B4-90AE-4AEA29EF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спама: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1C0A3-495D-4ED7-936A-BD51BA6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Спам - сообщение, доставленное абоненту </a:t>
            </a:r>
            <a:r>
              <a:rPr lang="ru-RU" b="1" dirty="0">
                <a:solidFill>
                  <a:srgbClr val="FF0000"/>
                </a:solidFill>
              </a:rPr>
              <a:t>без</a:t>
            </a:r>
            <a:r>
              <a:rPr lang="ru-RU" b="1" dirty="0"/>
              <a:t> </a:t>
            </a:r>
            <a:r>
              <a:rPr lang="ru-RU" dirty="0"/>
              <a:t>его </a:t>
            </a:r>
            <a:r>
              <a:rPr lang="ru-RU" b="1" dirty="0">
                <a:solidFill>
                  <a:srgbClr val="FF0000"/>
                </a:solidFill>
              </a:rPr>
              <a:t>предварительного согласия</a:t>
            </a:r>
          </a:p>
          <a:p>
            <a:r>
              <a:rPr lang="ru-RU" dirty="0"/>
              <a:t>Страдает </a:t>
            </a:r>
            <a:r>
              <a:rPr lang="ru-RU" b="1" dirty="0">
                <a:solidFill>
                  <a:srgbClr val="FF0000"/>
                </a:solidFill>
              </a:rPr>
              <a:t>время</a:t>
            </a:r>
            <a:r>
              <a:rPr lang="ru-RU" b="1" dirty="0"/>
              <a:t> </a:t>
            </a:r>
            <a:r>
              <a:rPr lang="ru-RU" dirty="0"/>
              <a:t>человека</a:t>
            </a:r>
            <a:r>
              <a:rPr lang="en-US" dirty="0"/>
              <a:t> =&gt; </a:t>
            </a:r>
            <a:r>
              <a:rPr lang="ru-RU" dirty="0"/>
              <a:t>финансовые потери</a:t>
            </a:r>
            <a:endParaRPr lang="en-US" dirty="0"/>
          </a:p>
          <a:p>
            <a:r>
              <a:rPr lang="ru-RU" dirty="0"/>
              <a:t>Риск понести </a:t>
            </a:r>
            <a:r>
              <a:rPr lang="ru-RU" b="1" dirty="0">
                <a:solidFill>
                  <a:srgbClr val="FF0000"/>
                </a:solidFill>
              </a:rPr>
              <a:t>прямые убытки</a:t>
            </a:r>
            <a:r>
              <a:rPr lang="ru-RU" dirty="0"/>
              <a:t>, передав злоумышленникам конфиденциальную информацию</a:t>
            </a:r>
          </a:p>
          <a:p>
            <a:r>
              <a:rPr lang="ru-RU" dirty="0"/>
              <a:t>Существующие методы (списки запрещённых слов, доменов) недостаточно точны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B6DC-9F32-4C2C-9CAA-58BE73B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0D03818-177C-49AA-8EF6-0361D17E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026" name="Picture 2" descr="https://lh5.googleusercontent.com/fKe6FzN2vsJCCtiR6Kh7ZMW9WIz-8geCydlz74IKxZWnVEEWwrQHPL2BmfUVGxsY3oiBJaRBroeA5fw--kkOxN9z2Arth80ygsi3XxzjF7iJZLxfogugXGeUVtPmhYUX">
            <a:extLst>
              <a:ext uri="{FF2B5EF4-FFF2-40B4-BE49-F238E27FC236}">
                <a16:creationId xmlns:a16="http://schemas.microsoft.com/office/drawing/2014/main" id="{B30522FA-F180-45E7-9774-CA36B0CA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02" y="5463333"/>
            <a:ext cx="1026795" cy="10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7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спама: решение с применением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077D-F12D-4872-94CD-A297967D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Получение </a:t>
            </a:r>
            <a:r>
              <a:rPr lang="ru-RU" b="1" dirty="0">
                <a:solidFill>
                  <a:srgbClr val="FF0000"/>
                </a:solidFill>
              </a:rPr>
              <a:t>исходных данных </a:t>
            </a:r>
            <a:r>
              <a:rPr lang="ru-RU" dirty="0"/>
              <a:t>– двух классов: «спам» и «не-спам». Как вариант – от пользователей (возможны шумы)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Текстовые</a:t>
            </a:r>
            <a:r>
              <a:rPr lang="ru-RU" dirty="0"/>
              <a:t> признаки: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TF-IDF </a:t>
            </a:r>
            <a:r>
              <a:rPr lang="ru-RU" dirty="0"/>
              <a:t>или </a:t>
            </a:r>
            <a:r>
              <a:rPr lang="ru-RU" dirty="0" err="1"/>
              <a:t>эмбеддинги</a:t>
            </a:r>
            <a:r>
              <a:rPr lang="ru-RU" dirty="0"/>
              <a:t> для слов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Модель МО №1 (например, К ближайших соседей</a:t>
            </a:r>
            <a:r>
              <a:rPr lang="en-US" dirty="0"/>
              <a:t>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Экспертные</a:t>
            </a:r>
            <a:r>
              <a:rPr lang="ru-RU" dirty="0"/>
              <a:t> признаки: домены, частотность служебных заголовков, 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Предобработка – приведение к анализируемому формату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Модель МО №2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Итоговая модель - </a:t>
            </a:r>
            <a:r>
              <a:rPr lang="ru-RU" b="1" dirty="0">
                <a:solidFill>
                  <a:srgbClr val="FF0000"/>
                </a:solidFill>
              </a:rPr>
              <a:t>ансамбль</a:t>
            </a:r>
            <a:r>
              <a:rPr lang="ru-RU" dirty="0"/>
              <a:t> классификаторов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15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956B-2968-44B4-90AE-4AEA29EF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/>
              <a:t>Эвристические алгоритмы антивирусов: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1C0A3-495D-4ED7-936A-BD51BA6C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351338"/>
          </a:xfrm>
        </p:spPr>
        <p:txBody>
          <a:bodyPr/>
          <a:lstStyle/>
          <a:p>
            <a:r>
              <a:rPr lang="ru-RU" dirty="0"/>
              <a:t>Вредоносное ПО возникает </a:t>
            </a:r>
            <a:r>
              <a:rPr lang="ru-RU" b="1" dirty="0">
                <a:solidFill>
                  <a:srgbClr val="FF0000"/>
                </a:solidFill>
              </a:rPr>
              <a:t>раньше</a:t>
            </a:r>
            <a:r>
              <a:rPr lang="ru-RU" dirty="0"/>
              <a:t>, чем </a:t>
            </a:r>
            <a:r>
              <a:rPr lang="ru-RU" b="1" dirty="0">
                <a:solidFill>
                  <a:srgbClr val="FF0000"/>
                </a:solidFill>
              </a:rPr>
              <a:t>сигнатуры</a:t>
            </a:r>
            <a:r>
              <a:rPr lang="ru-RU" dirty="0"/>
              <a:t> для него</a:t>
            </a:r>
          </a:p>
          <a:p>
            <a:r>
              <a:rPr lang="ru-RU" dirty="0"/>
              <a:t>Пока не обнаружено вредоносное ПО – не будет создана сигнатура</a:t>
            </a:r>
          </a:p>
          <a:p>
            <a:r>
              <a:rPr lang="ru-RU" b="1" dirty="0">
                <a:solidFill>
                  <a:srgbClr val="FF0000"/>
                </a:solidFill>
              </a:rPr>
              <a:t>Цели</a:t>
            </a:r>
            <a:r>
              <a:rPr lang="ru-RU" dirty="0"/>
              <a:t> вредоносного ПО похожи </a:t>
            </a:r>
            <a:r>
              <a:rPr lang="en-US" dirty="0"/>
              <a:t>=&gt; </a:t>
            </a:r>
            <a:r>
              <a:rPr lang="ru-RU" dirty="0"/>
              <a:t>похожи </a:t>
            </a:r>
            <a:r>
              <a:rPr lang="ru-RU" b="1" dirty="0">
                <a:solidFill>
                  <a:srgbClr val="FF0000"/>
                </a:solidFill>
              </a:rPr>
              <a:t>шаги</a:t>
            </a:r>
            <a:r>
              <a:rPr lang="ru-RU" dirty="0"/>
              <a:t> алгоритмов</a:t>
            </a:r>
          </a:p>
          <a:p>
            <a:r>
              <a:rPr lang="ru-RU" dirty="0"/>
              <a:t>Эвристический анализ - </a:t>
            </a:r>
            <a:r>
              <a:rPr lang="ru-RU" b="1" dirty="0">
                <a:solidFill>
                  <a:srgbClr val="FF0000"/>
                </a:solidFill>
              </a:rPr>
              <a:t>выявление</a:t>
            </a:r>
            <a:r>
              <a:rPr lang="ru-RU" dirty="0"/>
              <a:t> последовательностей команд, </a:t>
            </a:r>
            <a:r>
              <a:rPr lang="ru-RU" b="1" dirty="0">
                <a:solidFill>
                  <a:srgbClr val="FF0000"/>
                </a:solidFill>
              </a:rPr>
              <a:t>предположительно</a:t>
            </a:r>
            <a:r>
              <a:rPr lang="ru-RU" dirty="0"/>
              <a:t> присущих вредоносной программе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B6DC-9F32-4C2C-9CAA-58BE73B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16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0D03818-177C-49AA-8EF6-0361D17E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Эвристические алгоритмы антивирусов: применение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077D-F12D-4872-94CD-A297967D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4"/>
            <a:ext cx="11544300" cy="50069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Одни и те же действия </a:t>
            </a:r>
            <a:r>
              <a:rPr lang="ru-RU" b="1" dirty="0">
                <a:solidFill>
                  <a:srgbClr val="FF0000"/>
                </a:solidFill>
              </a:rPr>
              <a:t>в разном порядке </a:t>
            </a:r>
            <a:r>
              <a:rPr lang="ru-RU" dirty="0"/>
              <a:t>могут быть и </a:t>
            </a:r>
            <a:r>
              <a:rPr lang="ru-RU" b="1" dirty="0">
                <a:solidFill>
                  <a:srgbClr val="FF0000"/>
                </a:solidFill>
              </a:rPr>
              <a:t>безобидными</a:t>
            </a:r>
            <a:r>
              <a:rPr lang="ru-RU" dirty="0"/>
              <a:t>, и </a:t>
            </a:r>
            <a:r>
              <a:rPr lang="ru-RU" b="1" dirty="0">
                <a:solidFill>
                  <a:srgbClr val="FF0000"/>
                </a:solidFill>
              </a:rPr>
              <a:t>опасными</a:t>
            </a:r>
          </a:p>
          <a:p>
            <a:r>
              <a:rPr lang="ru-RU" dirty="0"/>
              <a:t>Выявление всех вероятных комбинаций в ручном режиме </a:t>
            </a:r>
            <a:r>
              <a:rPr lang="ru-RU" b="1" dirty="0">
                <a:solidFill>
                  <a:srgbClr val="FF0000"/>
                </a:solidFill>
              </a:rPr>
              <a:t>затратно</a:t>
            </a:r>
            <a:r>
              <a:rPr lang="ru-RU" dirty="0"/>
              <a:t> (есть риск не успеть за распространением </a:t>
            </a:r>
            <a:r>
              <a:rPr lang="ru-RU" dirty="0" err="1"/>
              <a:t>зловреда</a:t>
            </a:r>
            <a:r>
              <a:rPr lang="ru-RU" dirty="0"/>
              <a:t>)</a:t>
            </a:r>
          </a:p>
          <a:p>
            <a:r>
              <a:rPr lang="ru-RU" dirty="0"/>
              <a:t>Модели машинного обучения подаются примеры наборов </a:t>
            </a:r>
            <a:r>
              <a:rPr lang="ru-RU" b="1" dirty="0">
                <a:solidFill>
                  <a:srgbClr val="FF0000"/>
                </a:solidFill>
              </a:rPr>
              <a:t>нормальных</a:t>
            </a:r>
            <a:r>
              <a:rPr lang="ru-RU" dirty="0"/>
              <a:t> системных вызовов (или других элементарных единиц) и примеры наборов, после ставших </a:t>
            </a:r>
            <a:r>
              <a:rPr lang="ru-RU" b="1" dirty="0">
                <a:solidFill>
                  <a:srgbClr val="FF0000"/>
                </a:solidFill>
              </a:rPr>
              <a:t>результатом</a:t>
            </a:r>
            <a:r>
              <a:rPr lang="ru-RU" dirty="0"/>
              <a:t> работы </a:t>
            </a:r>
            <a:r>
              <a:rPr lang="ru-RU" b="1" dirty="0" err="1">
                <a:solidFill>
                  <a:srgbClr val="FF0000"/>
                </a:solidFill>
              </a:rPr>
              <a:t>зловреда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Модель МО определяет </a:t>
            </a:r>
            <a:r>
              <a:rPr lang="ru-RU" b="1" dirty="0">
                <a:solidFill>
                  <a:srgbClr val="FF0000"/>
                </a:solidFill>
              </a:rPr>
              <a:t>зависимости</a:t>
            </a:r>
            <a:r>
              <a:rPr lang="ru-RU" dirty="0"/>
              <a:t> между признаками. Из изученных моделей - с помощью </a:t>
            </a:r>
            <a:r>
              <a:rPr lang="ru-RU" b="1" dirty="0">
                <a:solidFill>
                  <a:srgbClr val="FF0000"/>
                </a:solidFill>
              </a:rPr>
              <a:t>деревьев решений </a:t>
            </a:r>
            <a:r>
              <a:rPr lang="ru-RU" dirty="0"/>
              <a:t>или метода </a:t>
            </a:r>
            <a:r>
              <a:rPr lang="ru-RU" b="1" dirty="0">
                <a:solidFill>
                  <a:srgbClr val="FF0000"/>
                </a:solidFill>
              </a:rPr>
              <a:t>опорных векторов</a:t>
            </a:r>
          </a:p>
          <a:p>
            <a:r>
              <a:rPr lang="ru-RU" dirty="0"/>
              <a:t>Подозрительная активность может быть детектирована до её формального описания. В случае, если её подтвердится, эта активность может быть использована для написания сигнатур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17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956B-2968-44B4-90AE-4AEA29EF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</a:t>
            </a:r>
            <a:r>
              <a:rPr lang="ru-RU" dirty="0"/>
              <a:t>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1C0A3-495D-4ED7-936A-BD51BA6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DLP-системы</a:t>
            </a:r>
            <a:r>
              <a:rPr lang="ru-RU" dirty="0"/>
              <a:t> –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Leak</a:t>
            </a:r>
            <a:r>
              <a:rPr lang="ru-RU" dirty="0"/>
              <a:t> </a:t>
            </a:r>
            <a:r>
              <a:rPr lang="ru-RU" dirty="0" err="1"/>
              <a:t>Prevention</a:t>
            </a:r>
            <a:r>
              <a:rPr lang="ru-RU" dirty="0"/>
              <a:t>) системы предотвращения утечки данных</a:t>
            </a:r>
          </a:p>
          <a:p>
            <a:r>
              <a:rPr lang="ru-RU" b="1" dirty="0">
                <a:solidFill>
                  <a:srgbClr val="FF0000"/>
                </a:solidFill>
              </a:rPr>
              <a:t>Есть</a:t>
            </a:r>
            <a:r>
              <a:rPr lang="ru-RU" dirty="0"/>
              <a:t> формализованные </a:t>
            </a:r>
            <a:r>
              <a:rPr lang="ru-RU" b="1" dirty="0">
                <a:solidFill>
                  <a:srgbClr val="FF0000"/>
                </a:solidFill>
              </a:rPr>
              <a:t>признаки</a:t>
            </a:r>
            <a:r>
              <a:rPr lang="ru-RU" dirty="0"/>
              <a:t> защищаемой информации — свойства и содержимое файла, контекст</a:t>
            </a:r>
          </a:p>
          <a:p>
            <a:r>
              <a:rPr lang="ru-RU" dirty="0"/>
              <a:t>На разработку </a:t>
            </a:r>
            <a:r>
              <a:rPr lang="ru-RU" b="1" dirty="0">
                <a:solidFill>
                  <a:srgbClr val="FF0000"/>
                </a:solidFill>
              </a:rPr>
              <a:t>правил</a:t>
            </a:r>
            <a:r>
              <a:rPr lang="ru-RU" dirty="0"/>
              <a:t> </a:t>
            </a:r>
            <a:r>
              <a:rPr lang="en-US" dirty="0"/>
              <a:t>DLP</a:t>
            </a:r>
            <a:r>
              <a:rPr lang="ru-RU" dirty="0"/>
              <a:t>-систем</a:t>
            </a:r>
            <a:r>
              <a:rPr lang="en-US" dirty="0"/>
              <a:t> </a:t>
            </a:r>
            <a:r>
              <a:rPr lang="ru-RU" dirty="0"/>
              <a:t>требуется </a:t>
            </a:r>
            <a:r>
              <a:rPr lang="ru-RU" b="1" dirty="0">
                <a:solidFill>
                  <a:srgbClr val="FF0000"/>
                </a:solidFill>
              </a:rPr>
              <a:t>время</a:t>
            </a:r>
            <a:r>
              <a:rPr lang="ru-RU" dirty="0"/>
              <a:t>. Нарушитель может использовать </a:t>
            </a:r>
            <a:r>
              <a:rPr lang="ru-RU" b="1" dirty="0">
                <a:solidFill>
                  <a:srgbClr val="FF0000"/>
                </a:solidFill>
              </a:rPr>
              <a:t>новый</a:t>
            </a:r>
            <a:r>
              <a:rPr lang="ru-RU" dirty="0"/>
              <a:t> метод, неизвестный </a:t>
            </a:r>
            <a:r>
              <a:rPr lang="en-US" dirty="0"/>
              <a:t>DLP</a:t>
            </a:r>
            <a:r>
              <a:rPr lang="ru-RU" dirty="0"/>
              <a:t>-системе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B6DC-9F32-4C2C-9CAA-58BE73B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18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0D03818-177C-49AA-8EF6-0361D17E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0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08F96-7B4F-40FF-8566-2BB90B46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DLP: </a:t>
            </a:r>
            <a:r>
              <a:rPr lang="ru-RU" dirty="0"/>
              <a:t>применение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E3B14-3FFA-46BE-B46A-8820FCBE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Определение конфиденциальности </a:t>
            </a:r>
            <a:r>
              <a:rPr lang="ru-RU" dirty="0"/>
              <a:t>новой информации – классификация на основе известных наборов данных</a:t>
            </a:r>
          </a:p>
          <a:p>
            <a:r>
              <a:rPr lang="ru-RU" dirty="0"/>
              <a:t>Сотрудник создал документ с текстом, похожим на текстом конфиденциального документа, но использующий синонимы.</a:t>
            </a:r>
            <a:br>
              <a:rPr lang="ru-RU" dirty="0"/>
            </a:br>
            <a:r>
              <a:rPr lang="ru-RU" b="1" dirty="0">
                <a:solidFill>
                  <a:srgbClr val="FF0000"/>
                </a:solidFill>
              </a:rPr>
              <a:t>Как выявить</a:t>
            </a:r>
            <a:r>
              <a:rPr lang="ru-RU" dirty="0"/>
              <a:t>? </a:t>
            </a:r>
            <a:r>
              <a:rPr lang="en-US" dirty="0"/>
              <a:t>Embedding</a:t>
            </a:r>
            <a:r>
              <a:rPr lang="ru-RU" dirty="0"/>
              <a:t>, классификация</a:t>
            </a:r>
          </a:p>
          <a:p>
            <a:r>
              <a:rPr lang="ru-RU" dirty="0"/>
              <a:t>Определение </a:t>
            </a:r>
            <a:r>
              <a:rPr lang="ru-RU" b="1" dirty="0">
                <a:solidFill>
                  <a:srgbClr val="FF0000"/>
                </a:solidFill>
              </a:rPr>
              <a:t>допустимости</a:t>
            </a:r>
            <a:r>
              <a:rPr lang="ru-RU" dirty="0"/>
              <a:t> передачи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682F4-7302-4249-B4ED-67217BAB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EDBB89-3869-4B0C-B941-A61B22C7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4878031"/>
            <a:ext cx="9963150" cy="1838325"/>
          </a:xfrm>
          <a:prstGeom prst="rect">
            <a:avLst/>
          </a:prstGeom>
        </p:spPr>
      </p:pic>
      <p:pic>
        <p:nvPicPr>
          <p:cNvPr id="6" name="Picture 2" descr="https://lh5.googleusercontent.com/MODemOUE0uaGTyaQLrSnCYxPYes1RMoQ-9Hb_xWXcUFg6qXn_x2JJva4Euh_U8CSS88WZJP3rLTaKbD0XID_8uajjbY_FPgvlkrcm0CWeqn9lPMIDgeKhLB_a-RX34on0A">
            <a:extLst>
              <a:ext uri="{FF2B5EF4-FFF2-40B4-BE49-F238E27FC236}">
                <a16:creationId xmlns:a16="http://schemas.microsoft.com/office/drawing/2014/main" id="{3B9AF543-ABAC-4CA5-A9DF-3186345D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56" y="4398248"/>
            <a:ext cx="716244" cy="69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1hkNbVqi_Plp-KbnAiOiJfmLuv0crc6IwoS_vgrZ_zS7aobgKsVLyJZ50mG3eQuLyda6tcMxPYE7B7M3Z-LjDI_XM_07R_gmmHRGAZRuH4Mgkh2Y4F4BNVpyZYWRwSP2Og">
            <a:extLst>
              <a:ext uri="{FF2B5EF4-FFF2-40B4-BE49-F238E27FC236}">
                <a16:creationId xmlns:a16="http://schemas.microsoft.com/office/drawing/2014/main" id="{9530525E-3DBB-4721-98CA-DBBE26082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38" y="4748212"/>
            <a:ext cx="683035" cy="6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8EE2DA-5571-4F5F-B3B8-F24961F2FFCA}"/>
              </a:ext>
            </a:extLst>
          </p:cNvPr>
          <p:cNvSpPr/>
          <p:nvPr/>
        </p:nvSpPr>
        <p:spPr>
          <a:xfrm>
            <a:off x="2602510" y="6007557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Нормальное поведение</a:t>
            </a:r>
            <a:endParaRPr lang="ru-RU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EF172F-663E-45C9-BA02-516E746FE754}"/>
              </a:ext>
            </a:extLst>
          </p:cNvPr>
          <p:cNvSpPr/>
          <p:nvPr/>
        </p:nvSpPr>
        <p:spPr>
          <a:xfrm>
            <a:off x="7342293" y="6364189"/>
            <a:ext cx="1820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</a:rPr>
              <a:t>Стоит проверить</a:t>
            </a:r>
            <a:endParaRPr lang="ru-RU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012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Машинное обучение (МО): задачи и направления</a:t>
            </a:r>
          </a:p>
          <a:p>
            <a:r>
              <a:rPr lang="ru-RU" dirty="0"/>
              <a:t>Методы классификации</a:t>
            </a:r>
            <a:r>
              <a:rPr lang="en-US" dirty="0"/>
              <a:t> </a:t>
            </a:r>
            <a:r>
              <a:rPr lang="ru-RU" dirty="0"/>
              <a:t>и регрессии</a:t>
            </a:r>
          </a:p>
          <a:p>
            <a:r>
              <a:rPr lang="ru-RU" dirty="0"/>
              <a:t>Методы </a:t>
            </a:r>
            <a:r>
              <a:rPr lang="ru-RU" dirty="0" err="1"/>
              <a:t>ансамблирования</a:t>
            </a:r>
            <a:r>
              <a:rPr lang="ru-RU" dirty="0"/>
              <a:t> моделей МО</a:t>
            </a:r>
          </a:p>
          <a:p>
            <a:r>
              <a:rPr lang="ru-RU" dirty="0"/>
              <a:t>Применение в реальных задачах:</a:t>
            </a:r>
          </a:p>
          <a:p>
            <a:pPr lvl="1"/>
            <a:r>
              <a:rPr lang="ru-RU" dirty="0"/>
              <a:t>Антиспам (анализ текстов)</a:t>
            </a:r>
          </a:p>
          <a:p>
            <a:pPr lvl="1"/>
            <a:r>
              <a:rPr lang="ru-RU" dirty="0"/>
              <a:t>Антивирус (эвристические алгоритмы)</a:t>
            </a:r>
          </a:p>
          <a:p>
            <a:pPr lvl="1"/>
            <a:r>
              <a:rPr lang="ru-RU" dirty="0"/>
              <a:t>Предотвращение утечек информации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DLP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Межсетевые экраны следующего поколения (</a:t>
            </a:r>
            <a:r>
              <a:rPr lang="en-US" dirty="0"/>
              <a:t>NGFW</a:t>
            </a:r>
            <a:r>
              <a:rPr lang="ru-RU" dirty="0"/>
              <a:t>)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2409B-F263-4BD5-A6D3-DB219630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filtering</a:t>
            </a:r>
            <a:r>
              <a:rPr lang="ru-RU" dirty="0"/>
              <a:t>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00945-AA13-460A-BABE-0376C378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– </a:t>
            </a:r>
            <a:r>
              <a:rPr lang="ru-RU" b="1" dirty="0">
                <a:solidFill>
                  <a:srgbClr val="FF0000"/>
                </a:solidFill>
              </a:rPr>
              <a:t>не допускать </a:t>
            </a:r>
            <a:r>
              <a:rPr lang="ru-RU" dirty="0"/>
              <a:t>загрузку данных с </a:t>
            </a:r>
            <a:r>
              <a:rPr lang="en-US" b="1" dirty="0">
                <a:solidFill>
                  <a:srgbClr val="FF0000"/>
                </a:solidFill>
              </a:rPr>
              <a:t>URL</a:t>
            </a:r>
            <a:r>
              <a:rPr lang="ru-RU" b="1" dirty="0">
                <a:solidFill>
                  <a:srgbClr val="FF0000"/>
                </a:solidFill>
              </a:rPr>
              <a:t>-адресов</a:t>
            </a:r>
            <a:r>
              <a:rPr lang="ru-RU" dirty="0"/>
              <a:t>, которые могут быть </a:t>
            </a:r>
            <a:r>
              <a:rPr lang="ru-RU" b="1" dirty="0">
                <a:solidFill>
                  <a:srgbClr val="FF0000"/>
                </a:solidFill>
              </a:rPr>
              <a:t>вредоносными</a:t>
            </a:r>
          </a:p>
          <a:p>
            <a:r>
              <a:rPr lang="ru-RU" dirty="0"/>
              <a:t>Существующие реализации – списки запрещённых адресов, списки частей </a:t>
            </a:r>
            <a:r>
              <a:rPr lang="en-US" dirty="0"/>
              <a:t>URL</a:t>
            </a:r>
            <a:r>
              <a:rPr lang="ru-RU" dirty="0"/>
              <a:t>-адресов, анализ сертификатов</a:t>
            </a:r>
          </a:p>
          <a:p>
            <a:r>
              <a:rPr lang="ru-RU" dirty="0"/>
              <a:t>Проблема – вредоносные </a:t>
            </a:r>
            <a:r>
              <a:rPr lang="en-US" dirty="0"/>
              <a:t>URL</a:t>
            </a:r>
            <a:r>
              <a:rPr lang="ru-RU" dirty="0"/>
              <a:t>-адреса становятся доступными </a:t>
            </a:r>
            <a:r>
              <a:rPr lang="ru-RU" b="1" dirty="0">
                <a:solidFill>
                  <a:srgbClr val="FF0000"/>
                </a:solidFill>
              </a:rPr>
              <a:t>раньше</a:t>
            </a:r>
            <a:r>
              <a:rPr lang="ru-RU" dirty="0"/>
              <a:t>, чем появляются в списках запрещённых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EA0E52-1617-44D1-B321-0AC2BE3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4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515EB-65F8-407E-886C-5085BD76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filtering</a:t>
            </a:r>
            <a:r>
              <a:rPr lang="ru-RU" dirty="0"/>
              <a:t>: применение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EE357-054C-43F0-853F-E1EEDE44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8958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Известные признаки – элементы </a:t>
            </a:r>
            <a:r>
              <a:rPr lang="en-US" b="1" dirty="0">
                <a:solidFill>
                  <a:srgbClr val="FF0000"/>
                </a:solidFill>
              </a:rPr>
              <a:t>URL</a:t>
            </a:r>
            <a:r>
              <a:rPr lang="ru-RU" dirty="0"/>
              <a:t>-адреса, </a:t>
            </a:r>
            <a:r>
              <a:rPr lang="en-US" b="1" dirty="0">
                <a:solidFill>
                  <a:srgbClr val="FF0000"/>
                </a:solidFill>
              </a:rPr>
              <a:t>HTML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JavaScript</a:t>
            </a:r>
            <a:r>
              <a:rPr lang="ru-RU" dirty="0"/>
              <a:t> кода страницы</a:t>
            </a:r>
          </a:p>
          <a:p>
            <a:r>
              <a:rPr lang="ru-RU" dirty="0"/>
              <a:t>Вариант реализации – по списку запрещённых адресов определить зависимости между </a:t>
            </a:r>
            <a:r>
              <a:rPr lang="ru-RU" b="1" dirty="0">
                <a:solidFill>
                  <a:srgbClr val="FF0000"/>
                </a:solidFill>
              </a:rPr>
              <a:t>частями </a:t>
            </a:r>
            <a:r>
              <a:rPr lang="en-US" b="1" dirty="0">
                <a:solidFill>
                  <a:srgbClr val="FF0000"/>
                </a:solidFill>
              </a:rPr>
              <a:t>URL</a:t>
            </a:r>
            <a:r>
              <a:rPr lang="ru-RU" b="1" dirty="0">
                <a:solidFill>
                  <a:srgbClr val="FF0000"/>
                </a:solidFill>
              </a:rPr>
              <a:t>-адресов</a:t>
            </a:r>
            <a:r>
              <a:rPr lang="ru-RU" dirty="0"/>
              <a:t>, соответствующие «зловредным» и «не-зловредным» Интернет-ресурсам</a:t>
            </a:r>
          </a:p>
          <a:p>
            <a:r>
              <a:rPr lang="ru-RU" dirty="0"/>
              <a:t>Для </a:t>
            </a:r>
            <a:r>
              <a:rPr lang="ru-RU" b="1" dirty="0">
                <a:solidFill>
                  <a:srgbClr val="FF0000"/>
                </a:solidFill>
              </a:rPr>
              <a:t>первого</a:t>
            </a:r>
            <a:r>
              <a:rPr lang="ru-RU" dirty="0"/>
              <a:t> элемента исследуемого адреса предсказывать моделью, обученной на </a:t>
            </a:r>
            <a:r>
              <a:rPr lang="ru-RU" b="1" dirty="0">
                <a:solidFill>
                  <a:srgbClr val="FF0000"/>
                </a:solidFill>
              </a:rPr>
              <a:t>лексике</a:t>
            </a:r>
            <a:r>
              <a:rPr lang="ru-RU" dirty="0"/>
              <a:t> «зловредных» ресурсов, </a:t>
            </a:r>
            <a:r>
              <a:rPr lang="ru-RU" b="1" dirty="0">
                <a:solidFill>
                  <a:srgbClr val="FF0000"/>
                </a:solidFill>
              </a:rPr>
              <a:t>следующую</a:t>
            </a:r>
            <a:r>
              <a:rPr lang="ru-RU" dirty="0"/>
              <a:t> часть. Если предсказание подтвердилось – повысить вероятность того, что ресурс зловредный</a:t>
            </a:r>
          </a:p>
          <a:p>
            <a:r>
              <a:rPr lang="ru-RU" b="1" dirty="0">
                <a:solidFill>
                  <a:srgbClr val="FF0000"/>
                </a:solidFill>
              </a:rPr>
              <a:t>Лексическую</a:t>
            </a:r>
            <a:r>
              <a:rPr lang="ru-RU" dirty="0"/>
              <a:t> модель </a:t>
            </a:r>
            <a:r>
              <a:rPr lang="ru-RU" b="1" dirty="0">
                <a:solidFill>
                  <a:srgbClr val="FF0000"/>
                </a:solidFill>
              </a:rPr>
              <a:t>расширить</a:t>
            </a:r>
            <a:r>
              <a:rPr lang="ru-RU" dirty="0"/>
              <a:t> с помощью известных данных из </a:t>
            </a:r>
            <a:r>
              <a:rPr lang="en-US" dirty="0"/>
              <a:t>WHOIS</a:t>
            </a:r>
            <a:r>
              <a:rPr lang="ru-RU" dirty="0"/>
              <a:t> и списков запрещённых ресурсов</a:t>
            </a:r>
          </a:p>
          <a:p>
            <a:r>
              <a:rPr lang="ru-RU" dirty="0"/>
              <a:t>Принять итоговое решение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12DF09-CBCF-4CBB-8B3F-33A0F4AD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FC14C-8869-42C1-B87A-70FCBC3B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NGFW: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F56EA-BA9C-4B93-8E4C-68C9F785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1825625"/>
            <a:ext cx="1146429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Традиционные межсетевые экраны </a:t>
            </a:r>
            <a:r>
              <a:rPr lang="ru-RU" b="1" dirty="0">
                <a:solidFill>
                  <a:srgbClr val="FF0000"/>
                </a:solidFill>
              </a:rPr>
              <a:t>отстают</a:t>
            </a:r>
            <a:r>
              <a:rPr lang="ru-RU" dirty="0"/>
              <a:t> от требований по обеспечению полной защиты</a:t>
            </a:r>
          </a:p>
          <a:p>
            <a:r>
              <a:rPr lang="ru-RU" dirty="0"/>
              <a:t>Универсальный шлюз безопасности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UTM</a:t>
            </a:r>
            <a:r>
              <a:rPr lang="en-US" dirty="0"/>
              <a:t>) </a:t>
            </a:r>
            <a:r>
              <a:rPr lang="ru-RU" dirty="0"/>
              <a:t>- устройство «</a:t>
            </a:r>
            <a:r>
              <a:rPr lang="ru-RU" b="1" dirty="0">
                <a:solidFill>
                  <a:srgbClr val="FF0000"/>
                </a:solidFill>
              </a:rPr>
              <a:t>всё в одном</a:t>
            </a:r>
            <a:r>
              <a:rPr lang="ru-RU" dirty="0"/>
              <a:t>», объединившее возможности антивируса, VPN, межсетевого экрана, контент- и спам-фильтров, систем обнаружения и предотвращения вторжений</a:t>
            </a:r>
          </a:p>
          <a:p>
            <a:r>
              <a:rPr lang="ru-RU" dirty="0"/>
              <a:t>Проблема: </a:t>
            </a:r>
            <a:r>
              <a:rPr lang="en-US" dirty="0"/>
              <a:t>UTM </a:t>
            </a:r>
            <a:r>
              <a:rPr lang="ru-RU" b="1" dirty="0">
                <a:solidFill>
                  <a:srgbClr val="FF0000"/>
                </a:solidFill>
              </a:rPr>
              <a:t>медленные</a:t>
            </a:r>
            <a:r>
              <a:rPr lang="ru-RU" dirty="0"/>
              <a:t> и обнаруживают </a:t>
            </a:r>
            <a:r>
              <a:rPr lang="ru-RU" b="1" dirty="0">
                <a:solidFill>
                  <a:srgbClr val="FF0000"/>
                </a:solidFill>
              </a:rPr>
              <a:t>не все угрозы</a:t>
            </a:r>
          </a:p>
          <a:p>
            <a:r>
              <a:rPr lang="ru-RU" dirty="0"/>
              <a:t>Решение: создать </a:t>
            </a:r>
            <a:r>
              <a:rPr lang="en-US" dirty="0"/>
              <a:t>FPGA</a:t>
            </a:r>
            <a:r>
              <a:rPr lang="ru-RU" dirty="0"/>
              <a:t>-чипы и </a:t>
            </a:r>
            <a:r>
              <a:rPr lang="ru-RU" b="1" dirty="0"/>
              <a:t>связать</a:t>
            </a:r>
            <a:r>
              <a:rPr lang="ru-RU" dirty="0"/>
              <a:t> все </a:t>
            </a:r>
            <a:r>
              <a:rPr lang="ru-RU" b="1" dirty="0">
                <a:solidFill>
                  <a:srgbClr val="FF0000"/>
                </a:solidFill>
              </a:rPr>
              <a:t>сервисы</a:t>
            </a:r>
            <a:r>
              <a:rPr lang="ru-RU" dirty="0"/>
              <a:t> в один для совместной обработки данных. Результат назвали </a:t>
            </a:r>
            <a:r>
              <a:rPr lang="en-US" dirty="0"/>
              <a:t>NGFW – Next Generation </a:t>
            </a:r>
            <a:r>
              <a:rPr lang="en-US" dirty="0" err="1"/>
              <a:t>FireWall</a:t>
            </a:r>
            <a:endParaRPr lang="ru-RU" dirty="0"/>
          </a:p>
          <a:p>
            <a:r>
              <a:rPr lang="ru-RU" dirty="0"/>
              <a:t>Но </a:t>
            </a:r>
            <a:r>
              <a:rPr lang="ru-RU" b="1" dirty="0">
                <a:solidFill>
                  <a:srgbClr val="FF0000"/>
                </a:solidFill>
              </a:rPr>
              <a:t>как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связать</a:t>
            </a:r>
            <a:r>
              <a:rPr lang="ru-RU" dirty="0"/>
              <a:t> все данные, ничего не пропустив?</a:t>
            </a:r>
          </a:p>
          <a:p>
            <a:r>
              <a:rPr lang="ru-RU" dirty="0"/>
              <a:t>Для решения этой задачи уместно использование </a:t>
            </a:r>
            <a:r>
              <a:rPr lang="ru-RU" b="1" dirty="0">
                <a:solidFill>
                  <a:srgbClr val="FF0000"/>
                </a:solidFill>
              </a:rPr>
              <a:t>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4E0EC6-5A6F-4654-9B0D-D3F3BF8A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42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BA58B-59ED-47E1-92DD-B3007377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NGFW: применение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88F38-C796-453F-A202-E8435B4A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860" cy="4351338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Новое устройство </a:t>
            </a:r>
            <a:r>
              <a:rPr lang="ru-RU" dirty="0"/>
              <a:t>появилось в сети. Что это? </a:t>
            </a:r>
            <a:r>
              <a:rPr lang="ru-RU" b="1" dirty="0">
                <a:solidFill>
                  <a:srgbClr val="FF0000"/>
                </a:solidFill>
              </a:rPr>
              <a:t>Классификация</a:t>
            </a:r>
            <a:r>
              <a:rPr lang="ru-RU" dirty="0"/>
              <a:t> по слепку </a:t>
            </a:r>
            <a:r>
              <a:rPr lang="ru-RU" b="1" dirty="0">
                <a:solidFill>
                  <a:srgbClr val="FF0000"/>
                </a:solidFill>
              </a:rPr>
              <a:t>сетевого трафика </a:t>
            </a:r>
            <a:r>
              <a:rPr lang="ru-RU" dirty="0"/>
              <a:t>даст ответ</a:t>
            </a:r>
          </a:p>
          <a:p>
            <a:r>
              <a:rPr lang="ru-RU" dirty="0"/>
              <a:t>Много данных, непонятно, </a:t>
            </a:r>
            <a:r>
              <a:rPr lang="ru-RU" b="1" dirty="0">
                <a:solidFill>
                  <a:srgbClr val="FF0000"/>
                </a:solidFill>
              </a:rPr>
              <a:t>как составить правила </a:t>
            </a:r>
            <a:r>
              <a:rPr lang="ru-RU" dirty="0"/>
              <a:t>для связи разных систем в составе </a:t>
            </a:r>
            <a:r>
              <a:rPr lang="en-US" dirty="0"/>
              <a:t>NGFW</a:t>
            </a:r>
            <a:r>
              <a:rPr lang="ru-RU" dirty="0"/>
              <a:t>? Подход «предобработка – выбор модели – оценка метрик» может помочь создать </a:t>
            </a:r>
            <a:r>
              <a:rPr lang="ru-RU" b="1" dirty="0">
                <a:solidFill>
                  <a:srgbClr val="FF0000"/>
                </a:solidFill>
              </a:rPr>
              <a:t>рекомендации</a:t>
            </a:r>
          </a:p>
          <a:p>
            <a:r>
              <a:rPr lang="ru-RU" dirty="0"/>
              <a:t>Непонятно, как защищаться от </a:t>
            </a:r>
            <a:r>
              <a:rPr lang="ru-RU" b="1" dirty="0">
                <a:solidFill>
                  <a:srgbClr val="FF0000"/>
                </a:solidFill>
              </a:rPr>
              <a:t>новых</a:t>
            </a:r>
            <a:r>
              <a:rPr lang="ru-RU" dirty="0"/>
              <a:t> атак? Рассмотренные выше для антивирусов </a:t>
            </a:r>
            <a:r>
              <a:rPr lang="ru-RU" b="1" dirty="0">
                <a:solidFill>
                  <a:srgbClr val="FF0000"/>
                </a:solidFill>
              </a:rPr>
              <a:t>эвристические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алгоритмы</a:t>
            </a:r>
            <a:r>
              <a:rPr lang="ru-RU" dirty="0"/>
              <a:t> здесь также эффективны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1E94A1-5C9E-4D44-922C-627EAB20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34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956B-2968-44B4-90AE-4AEA29EF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Результат изучения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1C0A3-495D-4ED7-936A-BD51BA6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МО: задачи и направления</a:t>
            </a:r>
          </a:p>
          <a:p>
            <a:r>
              <a:rPr lang="ru-RU" dirty="0"/>
              <a:t>Базовые методы классификации</a:t>
            </a:r>
            <a:r>
              <a:rPr lang="en-US" dirty="0"/>
              <a:t> </a:t>
            </a:r>
            <a:r>
              <a:rPr lang="ru-RU" dirty="0"/>
              <a:t>и регрессии</a:t>
            </a:r>
          </a:p>
          <a:p>
            <a:r>
              <a:rPr lang="ru-RU" dirty="0"/>
              <a:t>Методы </a:t>
            </a:r>
            <a:r>
              <a:rPr lang="ru-RU" dirty="0" err="1"/>
              <a:t>ансамблирования</a:t>
            </a:r>
            <a:r>
              <a:rPr lang="ru-RU" dirty="0"/>
              <a:t> в МО</a:t>
            </a:r>
          </a:p>
          <a:p>
            <a:r>
              <a:rPr lang="ru-RU" dirty="0"/>
              <a:t>Применение в реальных задачах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B6DC-9F32-4C2C-9CAA-58BE73B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24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0D03818-177C-49AA-8EF6-0361D17EC9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0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0F89F6-7264-4190-B3F0-B5909907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B4A6D-8394-4C9F-BAEE-FFD18D6C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36FA4-1157-47DF-A2BE-56882C75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4" y="1579572"/>
            <a:ext cx="11739824" cy="5141903"/>
          </a:xfrm>
        </p:spPr>
        <p:txBody>
          <a:bodyPr>
            <a:normAutofit/>
          </a:bodyPr>
          <a:lstStyle/>
          <a:p>
            <a:r>
              <a:rPr lang="ru-RU" sz="2400" dirty="0"/>
              <a:t>МО - процесс, который даёт возможность компьютерам обучаться выполнять что-то без явного написания кода</a:t>
            </a:r>
            <a:r>
              <a:rPr lang="en-US" sz="2400" dirty="0"/>
              <a:t> (Arthur Lee Samuel</a:t>
            </a:r>
            <a:r>
              <a:rPr lang="ru-RU" sz="2400" dirty="0"/>
              <a:t>, 1959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ru-RU" dirty="0"/>
              <a:t>«МО - это изучение компьютерных алгоритмов, которые могут </a:t>
            </a:r>
            <a:r>
              <a:rPr lang="ru-RU" b="1" dirty="0">
                <a:solidFill>
                  <a:srgbClr val="FF0000"/>
                </a:solidFill>
              </a:rPr>
              <a:t>автоматически улучшаться </a:t>
            </a:r>
            <a:r>
              <a:rPr lang="ru-RU" dirty="0"/>
              <a:t>благодаря </a:t>
            </a:r>
            <a:r>
              <a:rPr lang="ru-RU" b="1" dirty="0">
                <a:solidFill>
                  <a:srgbClr val="FF0000"/>
                </a:solidFill>
              </a:rPr>
              <a:t>опыту</a:t>
            </a:r>
            <a:r>
              <a:rPr lang="ru-RU" dirty="0"/>
              <a:t> и использованию </a:t>
            </a:r>
            <a:r>
              <a:rPr lang="ru-RU" b="1" dirty="0">
                <a:solidFill>
                  <a:srgbClr val="FF0000"/>
                </a:solidFill>
              </a:rPr>
              <a:t>данных</a:t>
            </a:r>
            <a:r>
              <a:rPr lang="ru-RU" dirty="0"/>
              <a:t>» (</a:t>
            </a:r>
            <a:r>
              <a:rPr lang="en-US" dirty="0"/>
              <a:t>Tom Mitchell</a:t>
            </a:r>
            <a:r>
              <a:rPr lang="ru-RU" dirty="0"/>
              <a:t>, 1997)</a:t>
            </a:r>
          </a:p>
          <a:p>
            <a:r>
              <a:rPr lang="ru-RU" sz="1800" dirty="0"/>
              <a:t>«МО - одна из форм искусственного интеллекта, эффективно </a:t>
            </a:r>
            <a:r>
              <a:rPr lang="ru-RU" sz="1800" b="1" dirty="0"/>
              <a:t>автоматизирующая</a:t>
            </a:r>
            <a:r>
              <a:rPr lang="ru-RU" sz="1800" dirty="0"/>
              <a:t> процесс построения аналитической модели и позволяющая компьютерам независимо адаптироваться к новым </a:t>
            </a:r>
            <a:r>
              <a:rPr lang="ru-RU" sz="1800" b="1" dirty="0"/>
              <a:t>сценариям</a:t>
            </a:r>
            <a:r>
              <a:rPr lang="ru-RU" sz="1800" dirty="0"/>
              <a:t>»</a:t>
            </a:r>
            <a:r>
              <a:rPr lang="en-US" sz="1800" dirty="0"/>
              <a:t> </a:t>
            </a:r>
            <a:r>
              <a:rPr lang="ru-RU" sz="1800" dirty="0"/>
              <a:t>(</a:t>
            </a:r>
            <a:r>
              <a:rPr lang="en-US" sz="1800" dirty="0"/>
              <a:t>Hewlett Packard, 2020</a:t>
            </a:r>
            <a:r>
              <a:rPr lang="ru-RU" sz="1800" dirty="0"/>
              <a:t>)</a:t>
            </a:r>
          </a:p>
          <a:p>
            <a:r>
              <a:rPr lang="ru-RU" sz="1800" dirty="0"/>
              <a:t>«МО - это подраздел искусственного интеллекта и науки о данных, специализирующийся на использовании </a:t>
            </a:r>
            <a:r>
              <a:rPr lang="ru-RU" sz="1800" b="1" dirty="0"/>
              <a:t>данных</a:t>
            </a:r>
            <a:r>
              <a:rPr lang="ru-RU" sz="1800" dirty="0"/>
              <a:t> и алгоритмов для имитации процесса </a:t>
            </a:r>
            <a:r>
              <a:rPr lang="ru-RU" sz="1800" b="1" dirty="0"/>
              <a:t>наработки опыта </a:t>
            </a:r>
            <a:r>
              <a:rPr lang="ru-RU" sz="1800" dirty="0"/>
              <a:t>человеком с постепенным повышением точности» (</a:t>
            </a:r>
            <a:r>
              <a:rPr lang="en-US" sz="1800" dirty="0"/>
              <a:t>IBM, 2020</a:t>
            </a:r>
            <a:r>
              <a:rPr lang="ru-RU" sz="1800" dirty="0"/>
              <a:t>)</a:t>
            </a:r>
          </a:p>
          <a:p>
            <a:r>
              <a:rPr lang="ru-RU" sz="1800" dirty="0"/>
              <a:t>«МО - это подмножество искусственного интеллекта, которое позволяет системе </a:t>
            </a:r>
            <a:r>
              <a:rPr lang="ru-RU" sz="1800" b="1" dirty="0"/>
              <a:t>автономно обучаться </a:t>
            </a:r>
            <a:r>
              <a:rPr lang="ru-RU" sz="1800" dirty="0"/>
              <a:t>и совершенствоваться с использованием нейронных сетей и глубокого обучения </a:t>
            </a:r>
            <a:r>
              <a:rPr lang="ru-RU" sz="1800" b="1" dirty="0"/>
              <a:t>без явного программирования</a:t>
            </a:r>
            <a:r>
              <a:rPr lang="ru-RU" sz="1800" dirty="0"/>
              <a:t>, предоставляя ей большие объемы </a:t>
            </a:r>
            <a:r>
              <a:rPr lang="ru-RU" sz="1800" b="1" dirty="0"/>
              <a:t>данных</a:t>
            </a:r>
            <a:r>
              <a:rPr lang="ru-RU" sz="1800" dirty="0"/>
              <a:t>»</a:t>
            </a:r>
            <a:r>
              <a:rPr lang="en-US" sz="1800" dirty="0"/>
              <a:t> (Google, 2021)</a:t>
            </a:r>
          </a:p>
          <a:p>
            <a:r>
              <a:rPr lang="en-US" sz="2200" dirty="0"/>
              <a:t>…</a:t>
            </a: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AEAEE0-899C-4EDA-B61F-D220A8B9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/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85F236CF-B4EA-4CBA-A693-1C6671CE3B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A4A2E1-5B9F-4360-A99F-1CF4689F19FD}"/>
              </a:ext>
            </a:extLst>
          </p:cNvPr>
          <p:cNvSpPr/>
          <p:nvPr/>
        </p:nvSpPr>
        <p:spPr>
          <a:xfrm>
            <a:off x="221064" y="2412450"/>
            <a:ext cx="11495314" cy="1195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18327F-A3B7-49D7-9049-55D62DDA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71" y="4001294"/>
            <a:ext cx="4767577" cy="27601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AF9D49-6E9D-467A-A954-34E2BFEBE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223" y="1404106"/>
            <a:ext cx="7316044" cy="23588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>
            <a:normAutofit/>
          </a:bodyPr>
          <a:lstStyle/>
          <a:p>
            <a:r>
              <a:rPr lang="ru-RU" dirty="0"/>
              <a:t>Машинное обучение: задачи и направления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 с учителем</a:t>
            </a:r>
          </a:p>
          <a:p>
            <a:pPr lvl="1"/>
            <a:r>
              <a:rPr lang="ru-RU" dirty="0"/>
              <a:t>Классификация</a:t>
            </a:r>
          </a:p>
          <a:p>
            <a:pPr lvl="1"/>
            <a:r>
              <a:rPr lang="ru-RU" dirty="0"/>
              <a:t>Регрессия</a:t>
            </a:r>
          </a:p>
          <a:p>
            <a:r>
              <a:rPr lang="ru-RU" dirty="0"/>
              <a:t>МО без учителя </a:t>
            </a:r>
            <a:r>
              <a:rPr lang="ru-RU" sz="1600" dirty="0"/>
              <a:t>(в следующем модуле)</a:t>
            </a:r>
          </a:p>
          <a:p>
            <a:pPr lvl="1"/>
            <a:r>
              <a:rPr lang="ru-RU" dirty="0"/>
              <a:t>Кластеризация</a:t>
            </a:r>
          </a:p>
          <a:p>
            <a:pPr lvl="1"/>
            <a:r>
              <a:rPr lang="ru-RU" dirty="0"/>
              <a:t>Обучение с подкреплением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729199-F919-4112-8311-8ED1BEC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4F2F63-AD37-4F28-A408-A283B702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08" y="4400232"/>
            <a:ext cx="5060309" cy="23212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 с учителем: классификация и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484" cy="4351338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Классификация</a:t>
            </a:r>
            <a:r>
              <a:rPr lang="ru-RU" dirty="0"/>
              <a:t> – выбор одного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из </a:t>
            </a:r>
            <a:r>
              <a:rPr lang="ru-RU" b="1" dirty="0">
                <a:solidFill>
                  <a:srgbClr val="FF0000"/>
                </a:solidFill>
              </a:rPr>
              <a:t>списка </a:t>
            </a:r>
            <a:r>
              <a:rPr lang="ru-RU" dirty="0"/>
              <a:t>для объекта</a:t>
            </a:r>
          </a:p>
          <a:p>
            <a:pPr lvl="1"/>
            <a:r>
              <a:rPr lang="ru-RU" dirty="0"/>
              <a:t>Деревья решений</a:t>
            </a:r>
          </a:p>
          <a:p>
            <a:pPr lvl="1"/>
            <a:r>
              <a:rPr lang="ru-RU" dirty="0"/>
              <a:t>Метод опорных векторов</a:t>
            </a:r>
          </a:p>
          <a:p>
            <a:pPr lvl="1"/>
            <a:r>
              <a:rPr lang="ru-RU" dirty="0"/>
              <a:t>Байесовский классификатор</a:t>
            </a:r>
          </a:p>
          <a:p>
            <a:pPr lvl="1"/>
            <a:r>
              <a:rPr lang="ru-RU" dirty="0"/>
              <a:t>Метод k-ближайших соседей</a:t>
            </a:r>
            <a:endParaRPr lang="en-US" dirty="0"/>
          </a:p>
          <a:p>
            <a:pPr lvl="1"/>
            <a:r>
              <a:rPr lang="ru-RU" dirty="0"/>
              <a:t>Логистическая регрессия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Регрессия</a:t>
            </a:r>
            <a:r>
              <a:rPr lang="ru-RU" dirty="0"/>
              <a:t> – предсказание </a:t>
            </a:r>
            <a:r>
              <a:rPr lang="ru-RU" b="1" dirty="0">
                <a:solidFill>
                  <a:srgbClr val="FF0000"/>
                </a:solidFill>
              </a:rPr>
              <a:t>значения </a:t>
            </a:r>
            <a:r>
              <a:rPr lang="ru-RU" dirty="0"/>
              <a:t>из </a:t>
            </a:r>
            <a:r>
              <a:rPr lang="ru-RU" b="1" dirty="0">
                <a:solidFill>
                  <a:srgbClr val="FF0000"/>
                </a:solidFill>
              </a:rPr>
              <a:t>неограниченного</a:t>
            </a:r>
            <a:r>
              <a:rPr lang="ru-RU" dirty="0"/>
              <a:t> количества вариантов для объекта </a:t>
            </a:r>
          </a:p>
          <a:p>
            <a:pPr lvl="1"/>
            <a:r>
              <a:rPr lang="ru-RU" dirty="0"/>
              <a:t>Линейная регрессия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9A1E9C-6DF4-4A53-B032-7DE65C78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32F25A-D395-4029-8C5E-E2FB06C16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066" y="2322811"/>
            <a:ext cx="4665134" cy="15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Классификация: деревья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463D-22EE-455B-9CFA-BF3EEE19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0191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Дерево, каждый узел которого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входная переменная и точка разделения для этой переменной. Смысл обучения модели – получение </a:t>
            </a:r>
            <a:r>
              <a:rPr lang="ru-RU" b="1" dirty="0">
                <a:solidFill>
                  <a:srgbClr val="FF0000"/>
                </a:solidFill>
              </a:rPr>
              <a:t>условий</a:t>
            </a:r>
            <a:r>
              <a:rPr lang="ru-RU" dirty="0"/>
              <a:t> и </a:t>
            </a:r>
            <a:r>
              <a:rPr lang="ru-RU" b="1" dirty="0">
                <a:solidFill>
                  <a:srgbClr val="FF0000"/>
                </a:solidFill>
              </a:rPr>
              <a:t>весов</a:t>
            </a:r>
            <a:r>
              <a:rPr lang="ru-RU" dirty="0"/>
              <a:t> для узлов</a:t>
            </a:r>
          </a:p>
          <a:p>
            <a:endParaRPr lang="ru-RU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интерпретируемость</a:t>
            </a:r>
            <a:r>
              <a:rPr lang="ru-RU" dirty="0"/>
              <a:t>: правила классификации понятны человеку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быстрое</a:t>
            </a:r>
            <a:r>
              <a:rPr lang="ru-RU" dirty="0"/>
              <a:t> обучение и предсказание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чувствительны к </a:t>
            </a:r>
            <a:r>
              <a:rPr lang="ru-RU" b="1" dirty="0"/>
              <a:t>шумам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может только </a:t>
            </a:r>
            <a:r>
              <a:rPr lang="ru-RU" b="1" dirty="0"/>
              <a:t>интерполировать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но </a:t>
            </a:r>
            <a:r>
              <a:rPr lang="ru-RU" b="1" dirty="0"/>
              <a:t>не</a:t>
            </a:r>
            <a:r>
              <a:rPr lang="ru-RU" dirty="0"/>
              <a:t> </a:t>
            </a:r>
            <a:r>
              <a:rPr lang="ru-RU" b="1" dirty="0"/>
              <a:t>экстраполировать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198CE0-3EF1-4905-B231-744C16936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9671" y="2153555"/>
            <a:ext cx="2963950" cy="218126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9849CB3-A558-4B35-BF28-A3DF11073C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5212" y="5425749"/>
            <a:ext cx="2748332" cy="129572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03507E1-C1EF-4E4B-8A0A-95E1A22F39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375" y="4626877"/>
            <a:ext cx="1040695" cy="9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3A8D43-E6FB-4762-8F27-8BFD627D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73" y="1325563"/>
            <a:ext cx="5189654" cy="50307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>
            <a:normAutofit/>
          </a:bodyPr>
          <a:lstStyle/>
          <a:p>
            <a:r>
              <a:rPr lang="ru-RU" dirty="0"/>
              <a:t>Классификация: метод k-ближайших соседей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463D-22EE-455B-9CFA-BF3EEE19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8" y="1361282"/>
            <a:ext cx="6671732" cy="5689599"/>
          </a:xfrm>
        </p:spPr>
        <p:txBody>
          <a:bodyPr>
            <a:normAutofit fontScale="92500"/>
          </a:bodyPr>
          <a:lstStyle/>
          <a:p>
            <a:r>
              <a:rPr lang="ru-RU" dirty="0"/>
              <a:t>Объект присваивается тому классу, который является наиболее </a:t>
            </a:r>
            <a:r>
              <a:rPr lang="ru-RU" b="1" dirty="0">
                <a:solidFill>
                  <a:srgbClr val="FF0000"/>
                </a:solidFill>
              </a:rPr>
              <a:t>распространённым</a:t>
            </a:r>
            <a:r>
              <a:rPr lang="ru-RU" b="1" dirty="0"/>
              <a:t> </a:t>
            </a:r>
            <a:r>
              <a:rPr lang="ru-RU" dirty="0"/>
              <a:t>среди </a:t>
            </a:r>
            <a:r>
              <a:rPr lang="ru-RU" b="1" dirty="0">
                <a:solidFill>
                  <a:srgbClr val="FF0000"/>
                </a:solidFill>
              </a:rPr>
              <a:t>k соседей </a:t>
            </a:r>
            <a:r>
              <a:rPr lang="ru-RU" dirty="0"/>
              <a:t>данного элемента, классы которых уже </a:t>
            </a:r>
            <a:r>
              <a:rPr lang="ru-RU" b="1" dirty="0">
                <a:solidFill>
                  <a:srgbClr val="FF0000"/>
                </a:solidFill>
              </a:rPr>
              <a:t>известны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интерпретируемость</a:t>
            </a:r>
            <a:r>
              <a:rPr lang="ru-RU" dirty="0"/>
              <a:t>: правила классификации понятны человеку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устойчив</a:t>
            </a:r>
            <a:r>
              <a:rPr lang="ru-RU" dirty="0"/>
              <a:t> к выбросам (голосование)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вычислительно </a:t>
            </a:r>
            <a:r>
              <a:rPr lang="ru-RU" b="1" dirty="0"/>
              <a:t>сложный</a:t>
            </a:r>
            <a:r>
              <a:rPr lang="ru-RU" dirty="0"/>
              <a:t> (используются все доступные данные)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зависит от выбранной </a:t>
            </a:r>
            <a:r>
              <a:rPr lang="ru-RU" b="1" dirty="0"/>
              <a:t>метрики расстояния</a:t>
            </a:r>
            <a:endParaRPr lang="en-US" b="1" dirty="0"/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u-RU" dirty="0"/>
              <a:t>нет теоретических оснований выбора определенного </a:t>
            </a:r>
            <a:r>
              <a:rPr lang="ru-RU" b="1" dirty="0"/>
              <a:t>числа соседей </a:t>
            </a:r>
            <a:r>
              <a:rPr lang="ru-RU" dirty="0"/>
              <a:t>(на практике берут нечётные)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9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4E106-BCCE-4A12-A3DE-EAF94CAA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87" y="2866981"/>
            <a:ext cx="5395965" cy="39704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B938CF-B098-4EA2-AE22-7C3026C0B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59" y="1218203"/>
            <a:ext cx="5648469" cy="18212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Классификация: 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463D-22EE-455B-9CFA-BF3EEE19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9" y="1337733"/>
            <a:ext cx="6612467" cy="5494858"/>
          </a:xfrm>
        </p:spPr>
        <p:txBody>
          <a:bodyPr>
            <a:normAutofit/>
          </a:bodyPr>
          <a:lstStyle/>
          <a:p>
            <a:r>
              <a:rPr lang="ru-RU" dirty="0"/>
              <a:t>Пространство </a:t>
            </a:r>
            <a:r>
              <a:rPr lang="ru-RU" b="1" dirty="0">
                <a:solidFill>
                  <a:srgbClr val="FF0000"/>
                </a:solidFill>
              </a:rPr>
              <a:t>разделяется</a:t>
            </a:r>
            <a:r>
              <a:rPr lang="ru-RU" dirty="0"/>
              <a:t> многомерными </a:t>
            </a:r>
            <a:r>
              <a:rPr lang="ru-RU" b="1" dirty="0">
                <a:solidFill>
                  <a:srgbClr val="FF0000"/>
                </a:solidFill>
              </a:rPr>
              <a:t>плоскостями</a:t>
            </a:r>
            <a:r>
              <a:rPr lang="ru-RU" dirty="0"/>
              <a:t>, отделяющими области разных классов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хорошо работает в условиях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большого</a:t>
            </a:r>
            <a:r>
              <a:rPr lang="ru-RU" dirty="0"/>
              <a:t> количества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признаков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может обучаться на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небольших данных</a:t>
            </a:r>
          </a:p>
          <a:p>
            <a:pPr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ru-RU" b="1" dirty="0"/>
              <a:t>долго</a:t>
            </a:r>
            <a:r>
              <a:rPr lang="ru-RU" dirty="0"/>
              <a:t> обучается на больших данных</a:t>
            </a:r>
          </a:p>
          <a:p>
            <a:pPr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ru-RU" dirty="0"/>
              <a:t>чувствителен к </a:t>
            </a:r>
            <a:r>
              <a:rPr lang="ru-RU" b="1" dirty="0"/>
              <a:t>шуму</a:t>
            </a:r>
            <a:endParaRPr lang="en-US" b="1" dirty="0"/>
          </a:p>
          <a:p>
            <a:pPr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ru-RU" b="1" dirty="0"/>
              <a:t>нет</a:t>
            </a:r>
            <a:r>
              <a:rPr lang="ru-RU" dirty="0"/>
              <a:t> общепринятого метода </a:t>
            </a:r>
            <a:r>
              <a:rPr lang="ru-RU" b="1" dirty="0"/>
              <a:t>подбора</a:t>
            </a:r>
            <a:r>
              <a:rPr lang="ru-RU" dirty="0"/>
              <a:t> </a:t>
            </a:r>
            <a:r>
              <a:rPr lang="ru-RU" b="1" dirty="0"/>
              <a:t>ядер</a:t>
            </a:r>
            <a:r>
              <a:rPr lang="ru-RU" dirty="0"/>
              <a:t> (для плоскостей сложной формы)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8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r>
              <a:rPr lang="ru-RU" spc="-150" dirty="0"/>
              <a:t>Классификация: наивный байесовский классификатор</a:t>
            </a:r>
            <a:endParaRPr lang="ru-RU" b="1" spc="-15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463D-22EE-455B-9CFA-BF3EEE19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2" y="1452806"/>
            <a:ext cx="5914292" cy="508610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Отдельные признаки рассматриваются как </a:t>
            </a:r>
            <a:r>
              <a:rPr lang="ru-RU" b="1" dirty="0">
                <a:solidFill>
                  <a:srgbClr val="FF0000"/>
                </a:solidFill>
              </a:rPr>
              <a:t>независимые</a:t>
            </a:r>
            <a:r>
              <a:rPr lang="ru-RU" dirty="0"/>
              <a:t> друг от друга. С использование теоремы Байеса </a:t>
            </a:r>
            <a:r>
              <a:rPr lang="ru-RU" b="1" dirty="0">
                <a:solidFill>
                  <a:srgbClr val="FF0000"/>
                </a:solidFill>
              </a:rPr>
              <a:t>апостериорные</a:t>
            </a:r>
            <a:r>
              <a:rPr lang="ru-RU" dirty="0"/>
              <a:t> вероятности описываются через </a:t>
            </a:r>
            <a:r>
              <a:rPr lang="ru-RU" b="1" dirty="0">
                <a:solidFill>
                  <a:srgbClr val="FF0000"/>
                </a:solidFill>
              </a:rPr>
              <a:t>априорные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не требует </a:t>
            </a:r>
            <a:r>
              <a:rPr lang="ru-RU" dirty="0"/>
              <a:t>подбора 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гиперпараметров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dirty="0"/>
              <a:t>работает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быстро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b="1" dirty="0"/>
              <a:t>не обнаруживает </a:t>
            </a:r>
            <a:r>
              <a:rPr lang="ru-RU" dirty="0"/>
              <a:t>категории, отсутствовавшие </a:t>
            </a:r>
            <a:r>
              <a:rPr lang="ru-RU" b="1" dirty="0"/>
              <a:t>при обучении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ru-RU" dirty="0"/>
              <a:t>предположение о </a:t>
            </a:r>
            <a:r>
              <a:rPr lang="ru-RU" b="1" dirty="0"/>
              <a:t>независимости </a:t>
            </a:r>
            <a:r>
              <a:rPr lang="ru-RU" dirty="0"/>
              <a:t>признаков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7B42F9-62CB-4442-8D9A-8FA337851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1904" y="1594328"/>
            <a:ext cx="3239422" cy="872151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D25B1B4-44DC-4ABC-913D-381E588761C5}"/>
              </a:ext>
            </a:extLst>
          </p:cNvPr>
          <p:cNvSpPr txBox="1">
            <a:spLocks/>
          </p:cNvSpPr>
          <p:nvPr/>
        </p:nvSpPr>
        <p:spPr>
          <a:xfrm>
            <a:off x="5876925" y="2583194"/>
            <a:ext cx="6201194" cy="4274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Достали из коробки жёлтый фрукт - лимон или яблоко?</a:t>
            </a:r>
            <a:endParaRPr lang="en-US" dirty="0"/>
          </a:p>
          <a:p>
            <a:r>
              <a:rPr lang="en-US" dirty="0"/>
              <a:t>B </a:t>
            </a:r>
            <a:r>
              <a:rPr lang="ru-RU" dirty="0"/>
              <a:t>– фрукт жёлтый, </a:t>
            </a:r>
            <a:r>
              <a:rPr lang="en-US" dirty="0"/>
              <a:t>A</a:t>
            </a:r>
            <a:r>
              <a:rPr lang="ru-RU" dirty="0"/>
              <a:t>л – лимон, </a:t>
            </a:r>
            <a:r>
              <a:rPr lang="en-US" dirty="0"/>
              <a:t>A</a:t>
            </a:r>
            <a:r>
              <a:rPr lang="ru-RU" dirty="0"/>
              <a:t>я – яблоко</a:t>
            </a:r>
            <a:endParaRPr lang="en-US" dirty="0"/>
          </a:p>
          <a:p>
            <a:r>
              <a:rPr lang="ru-RU" dirty="0"/>
              <a:t>Вероятность класса:</a:t>
            </a:r>
          </a:p>
          <a:p>
            <a:pPr lvl="1"/>
            <a:r>
              <a:rPr lang="ru-RU" dirty="0"/>
              <a:t>4 из 10 фруктов в коробке – лимоны.</a:t>
            </a:r>
            <a:r>
              <a:rPr lang="en-US" dirty="0"/>
              <a:t> P(A</a:t>
            </a:r>
            <a:r>
              <a:rPr lang="ru-RU" dirty="0"/>
              <a:t>л) = 0,4</a:t>
            </a:r>
            <a:endParaRPr lang="en-US" dirty="0"/>
          </a:p>
          <a:p>
            <a:pPr lvl="1"/>
            <a:r>
              <a:rPr lang="ru-RU" dirty="0"/>
              <a:t>6 из 10 фруктов в коробке – яблоки.</a:t>
            </a:r>
            <a:r>
              <a:rPr lang="en-US" dirty="0"/>
              <a:t> P(</a:t>
            </a:r>
            <a:r>
              <a:rPr lang="ru-RU" dirty="0" err="1"/>
              <a:t>Ая</a:t>
            </a:r>
            <a:r>
              <a:rPr lang="ru-RU" dirty="0"/>
              <a:t>) = 0,6</a:t>
            </a:r>
          </a:p>
          <a:p>
            <a:r>
              <a:rPr lang="ru-RU" dirty="0"/>
              <a:t>Вероятность признака </a:t>
            </a:r>
            <a:r>
              <a:rPr lang="en-US" dirty="0"/>
              <a:t>P(B)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50% </a:t>
            </a:r>
            <a:r>
              <a:rPr lang="ru-RU" dirty="0"/>
              <a:t>всех фруктов – жёлтые. </a:t>
            </a:r>
            <a:r>
              <a:rPr lang="en-US" dirty="0"/>
              <a:t>P(B) = 0,5</a:t>
            </a:r>
          </a:p>
          <a:p>
            <a:pPr lvl="1"/>
            <a:r>
              <a:rPr lang="en-US" dirty="0"/>
              <a:t>75% </a:t>
            </a:r>
            <a:r>
              <a:rPr lang="ru-RU" dirty="0"/>
              <a:t>лимонов – жёлтые. </a:t>
            </a:r>
            <a:r>
              <a:rPr lang="en-US" dirty="0"/>
              <a:t>P(B|A</a:t>
            </a:r>
            <a:r>
              <a:rPr lang="ru-RU" dirty="0"/>
              <a:t>л</a:t>
            </a:r>
            <a:r>
              <a:rPr lang="en-US" dirty="0"/>
              <a:t>) = 0</a:t>
            </a:r>
            <a:r>
              <a:rPr lang="ru-RU" dirty="0"/>
              <a:t>,</a:t>
            </a:r>
            <a:r>
              <a:rPr lang="en-US" dirty="0"/>
              <a:t>75</a:t>
            </a:r>
            <a:endParaRPr lang="ru-RU" dirty="0"/>
          </a:p>
          <a:p>
            <a:pPr lvl="1"/>
            <a:r>
              <a:rPr lang="ru-RU" dirty="0"/>
              <a:t>33% яблок – жёлтые. </a:t>
            </a:r>
            <a:r>
              <a:rPr lang="en-US" dirty="0"/>
              <a:t>P(B|A</a:t>
            </a:r>
            <a:r>
              <a:rPr lang="ru-RU" dirty="0"/>
              <a:t>я</a:t>
            </a:r>
            <a:r>
              <a:rPr lang="en-US" dirty="0"/>
              <a:t>) = 0</a:t>
            </a:r>
            <a:r>
              <a:rPr lang="ru-RU" dirty="0"/>
              <a:t>,33</a:t>
            </a:r>
            <a:endParaRPr lang="en-US" dirty="0"/>
          </a:p>
          <a:p>
            <a:r>
              <a:rPr lang="ru-RU" dirty="0"/>
              <a:t>Вероятность того, что жёлтый</a:t>
            </a:r>
            <a:r>
              <a:rPr lang="en-US" dirty="0"/>
              <a:t> </a:t>
            </a:r>
            <a:r>
              <a:rPr lang="ru-RU" dirty="0"/>
              <a:t>фрукт из коробки:</a:t>
            </a:r>
          </a:p>
          <a:p>
            <a:pPr lvl="1"/>
            <a:r>
              <a:rPr lang="ru-RU" dirty="0"/>
              <a:t>Лимон: </a:t>
            </a:r>
            <a:r>
              <a:rPr lang="en-US" dirty="0"/>
              <a:t>P(</a:t>
            </a:r>
            <a:r>
              <a:rPr lang="ru-RU" dirty="0"/>
              <a:t>Ал</a:t>
            </a:r>
            <a:r>
              <a:rPr lang="en-US" dirty="0"/>
              <a:t>|B) = P(</a:t>
            </a:r>
            <a:r>
              <a:rPr lang="ru-RU" dirty="0"/>
              <a:t>В</a:t>
            </a:r>
            <a:r>
              <a:rPr lang="en-US" dirty="0"/>
              <a:t>|</a:t>
            </a:r>
            <a:r>
              <a:rPr lang="ru-RU" dirty="0"/>
              <a:t>Ал</a:t>
            </a:r>
            <a:r>
              <a:rPr lang="en-US" dirty="0"/>
              <a:t>)</a:t>
            </a:r>
            <a:r>
              <a:rPr lang="ru-RU" dirty="0"/>
              <a:t>*</a:t>
            </a:r>
            <a:r>
              <a:rPr lang="en-US" dirty="0"/>
              <a:t>P(A</a:t>
            </a:r>
            <a:r>
              <a:rPr lang="ru-RU" dirty="0"/>
              <a:t>л</a:t>
            </a:r>
            <a:r>
              <a:rPr lang="en-US" dirty="0"/>
              <a:t>)</a:t>
            </a:r>
            <a:r>
              <a:rPr lang="ru-RU" dirty="0"/>
              <a:t>/</a:t>
            </a:r>
            <a:r>
              <a:rPr lang="en-US" dirty="0"/>
              <a:t>P(B) = 0,75*0,4/0,5 = 0,6</a:t>
            </a:r>
          </a:p>
          <a:p>
            <a:pPr lvl="1"/>
            <a:r>
              <a:rPr lang="ru-RU" dirty="0"/>
              <a:t>Яблоко: </a:t>
            </a:r>
            <a:r>
              <a:rPr lang="en-US" dirty="0"/>
              <a:t>P(</a:t>
            </a:r>
            <a:r>
              <a:rPr lang="ru-RU" dirty="0" err="1"/>
              <a:t>Ая</a:t>
            </a:r>
            <a:r>
              <a:rPr lang="en-US" dirty="0"/>
              <a:t>|B) = P(</a:t>
            </a:r>
            <a:r>
              <a:rPr lang="ru-RU" dirty="0"/>
              <a:t>В</a:t>
            </a:r>
            <a:r>
              <a:rPr lang="en-US" dirty="0"/>
              <a:t>|</a:t>
            </a:r>
            <a:r>
              <a:rPr lang="ru-RU" dirty="0" err="1"/>
              <a:t>Ая</a:t>
            </a:r>
            <a:r>
              <a:rPr lang="en-US" dirty="0"/>
              <a:t>)</a:t>
            </a:r>
            <a:r>
              <a:rPr lang="ru-RU" dirty="0"/>
              <a:t>*</a:t>
            </a:r>
            <a:r>
              <a:rPr lang="en-US" dirty="0"/>
              <a:t>P(A</a:t>
            </a:r>
            <a:r>
              <a:rPr lang="ru-RU" dirty="0"/>
              <a:t>я</a:t>
            </a:r>
            <a:r>
              <a:rPr lang="en-US" dirty="0"/>
              <a:t>)</a:t>
            </a:r>
            <a:r>
              <a:rPr lang="ru-RU" dirty="0"/>
              <a:t>/</a:t>
            </a:r>
            <a:r>
              <a:rPr lang="en-US" dirty="0"/>
              <a:t>P(B) = 0,3</a:t>
            </a:r>
            <a:r>
              <a:rPr lang="ru-RU" dirty="0"/>
              <a:t>3</a:t>
            </a:r>
            <a:r>
              <a:rPr lang="en-US" dirty="0"/>
              <a:t>*0,6/0,5 = 0,</a:t>
            </a:r>
            <a:r>
              <a:rPr lang="ru-RU" dirty="0"/>
              <a:t>4</a:t>
            </a:r>
          </a:p>
          <a:p>
            <a:r>
              <a:rPr lang="ru-RU" dirty="0"/>
              <a:t>Предсказание: из коробки достали лимон</a:t>
            </a:r>
          </a:p>
        </p:txBody>
      </p:sp>
    </p:spTree>
    <p:extLst>
      <p:ext uri="{BB962C8B-B14F-4D97-AF65-F5344CB8AC3E}">
        <p14:creationId xmlns:p14="http://schemas.microsoft.com/office/powerpoint/2010/main" val="1021924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1546</Words>
  <Application>Microsoft Office PowerPoint</Application>
  <PresentationFormat>Широкоэкранный</PresentationFormat>
  <Paragraphs>212</Paragraphs>
  <Slides>25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Презентация PowerPoint</vt:lpstr>
      <vt:lpstr>Программа модуля</vt:lpstr>
      <vt:lpstr>Машинное обучение</vt:lpstr>
      <vt:lpstr>Машинное обучение: задачи и направления</vt:lpstr>
      <vt:lpstr>МО с учителем: классификация и регрессия</vt:lpstr>
      <vt:lpstr>Классификация: деревья решений</vt:lpstr>
      <vt:lpstr>Классификация: метод k-ближайших соседей</vt:lpstr>
      <vt:lpstr>Классификация: метод опорных векторов</vt:lpstr>
      <vt:lpstr>Классификация: наивный байесовский классификатор</vt:lpstr>
      <vt:lpstr>Регрессия: линейная регрессия</vt:lpstr>
      <vt:lpstr>Классификация: логистическая регрессия</vt:lpstr>
      <vt:lpstr>Ансамблирование моделей</vt:lpstr>
      <vt:lpstr>Применение МО (классификации) в ИБ</vt:lpstr>
      <vt:lpstr>Выявление спама: задача</vt:lpstr>
      <vt:lpstr>Выявление спама: решение с применением МО</vt:lpstr>
      <vt:lpstr>Эвристические алгоритмы антивирусов: задача</vt:lpstr>
      <vt:lpstr>Эвристические алгоритмы антивирусов: применение МО</vt:lpstr>
      <vt:lpstr>DLP: задача</vt:lpstr>
      <vt:lpstr>DLP: применение МО</vt:lpstr>
      <vt:lpstr>URL filtering: задача</vt:lpstr>
      <vt:lpstr>URL filtering: применение МО</vt:lpstr>
      <vt:lpstr>NGFW: задача</vt:lpstr>
      <vt:lpstr>NGFW: применение МО</vt:lpstr>
      <vt:lpstr>Результат изучения модуля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Синадский Алексей Николаевич</cp:lastModifiedBy>
  <cp:revision>530</cp:revision>
  <dcterms:created xsi:type="dcterms:W3CDTF">2020-07-22T09:29:31Z</dcterms:created>
  <dcterms:modified xsi:type="dcterms:W3CDTF">2021-11-29T11:16:03Z</dcterms:modified>
</cp:coreProperties>
</file>