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6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2F9B901-D85B-4609-B135-E96B1768863D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2772C6-DEA5-417E-B15D-1061385FFB75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88DCE4-DB9F-46EC-AFE3-36F1F7B90F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871082-F16A-4F8F-B28C-138C3FCB2239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6D3838-4F38-40F1-9C5C-664FE9DEA4F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CDCFD5-CA8B-455D-AE6A-37669E9D3C82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E23EA9-35B0-48A8-B465-FA33834D7A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"/>
          <p:cNvPicPr/>
          <p:nvPr/>
        </p:nvPicPr>
        <p:blipFill>
          <a:blip r:embed="rId2"/>
          <a:stretch/>
        </p:blipFill>
        <p:spPr>
          <a:xfrm>
            <a:off x="0" y="0"/>
            <a:ext cx="1220004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Заголовок 1"/>
          <p:cNvSpPr/>
          <p:nvPr/>
        </p:nvSpPr>
        <p:spPr>
          <a:xfrm>
            <a:off x="952200" y="1857960"/>
            <a:ext cx="9344520" cy="345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FFFFFF"/>
                </a:solidFill>
                <a:latin typeface="Arial"/>
              </a:rPr>
              <a:t>Анализ вредоносного программного обеспечения</a:t>
            </a:r>
            <a:endParaRPr lang="ru-RU" sz="5400" b="0" strike="noStrike" spc="-1">
              <a:latin typeface="Arial"/>
            </a:endParaRPr>
          </a:p>
        </p:txBody>
      </p:sp>
      <p:pic>
        <p:nvPicPr>
          <p:cNvPr id="133" name="Рисунок 7"/>
          <p:cNvPicPr/>
          <p:nvPr/>
        </p:nvPicPr>
        <p:blipFill>
          <a:blip r:embed="rId3"/>
          <a:srcRect l="6333" t="27064" r="44624" b="33920"/>
          <a:stretch/>
        </p:blipFill>
        <p:spPr>
          <a:xfrm>
            <a:off x="1037160" y="467640"/>
            <a:ext cx="2016360" cy="1069920"/>
          </a:xfrm>
          <a:prstGeom prst="rect">
            <a:avLst/>
          </a:prstGeom>
          <a:ln w="0"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BE7A8F-A1C7-4C7A-98EC-41508716A246}"/>
              </a:ext>
            </a:extLst>
          </p:cNvPr>
          <p:cNvSpPr/>
          <p:nvPr/>
        </p:nvSpPr>
        <p:spPr>
          <a:xfrm>
            <a:off x="952052" y="5484010"/>
            <a:ext cx="2924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Место безопасных файлов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В классификации вредоносного ПО также может быть класс бинарных файлов, не являющихся вредоносными, так как основная цель антивирусного ПО — определение вероятности того, что файлу можно доверять и выполнять его в защищаемой среде. Обычно решение такой задачи основано на методе сравнения сигнатур.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7868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 статически сигнатур позволяет, имея достаточный набор свойств и образцов поведения ранее обнаруженного и исследованного вредоносного ПО, сравнивать новые появляющиеся в системе бинарные файлы с этим набором данных, чтобы определить, нет ли совпадений с каким-¬либо признаками вредоносного ПО, выявленными ранее.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46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сигнатур. Полиморфное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 err="1"/>
              <a:t>Метаморфные</a:t>
            </a:r>
            <a:r>
              <a:rPr lang="ru-RU" dirty="0"/>
              <a:t> или полиморфные вирусы и черви используют статические и динамические методики маскировки для изменения характеристик своего кода, поведения и свойств, применяемые для алгоритмов генерации сигнатур в механизмах идентификации вредоносного ПО. Такой подход в настоящее время становится все более распространенным из-за успешного создания помех и препятствий для методов синтаксических сигнатур вредоносного ПО.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177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Методы машинного обучения могут помочь устранить проблемы, возникающие при использовании метода сигнатур, благодаря следующим свойствам:</a:t>
            </a:r>
          </a:p>
          <a:p>
            <a:r>
              <a:rPr lang="ru-RU" dirty="0"/>
              <a:t>Нечёткое сравнение</a:t>
            </a:r>
          </a:p>
          <a:p>
            <a:r>
              <a:rPr lang="ru-RU" dirty="0"/>
              <a:t>Автоматизированный выбор свойств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102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Современные процессы выполнения кода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9718E6-E3FD-4CD2-A1FC-1A5E976F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58" y="1690200"/>
            <a:ext cx="6986884" cy="51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Типовой процесс атаки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1A10B9-A977-4476-B8F3-542A13BF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0" y="1483487"/>
            <a:ext cx="4937760" cy="4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Типы поведения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Маскировка своего присутствия</a:t>
            </a:r>
          </a:p>
          <a:p>
            <a:r>
              <a:rPr lang="ru-RU" dirty="0"/>
              <a:t>Стремление к выполнению своей функции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  <a:p>
            <a:r>
              <a:rPr lang="ru-RU" dirty="0"/>
              <a:t>Сбор данных и оповещение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8433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признаков. Сбор данных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Специалисты по анализу данных используют следующие положения для улучшения сбора данных:</a:t>
            </a:r>
          </a:p>
          <a:p>
            <a:pPr lvl="1"/>
            <a:r>
              <a:rPr lang="ru-RU" dirty="0"/>
              <a:t>Важность знаний предметной области</a:t>
            </a:r>
          </a:p>
          <a:p>
            <a:pPr lvl="1"/>
            <a:r>
              <a:rPr lang="ru-RU" dirty="0"/>
              <a:t>Масштабируемые процессы сбора данных</a:t>
            </a:r>
          </a:p>
          <a:p>
            <a:pPr lvl="1"/>
            <a:r>
              <a:rPr lang="ru-RU" dirty="0"/>
              <a:t>Валидация данных</a:t>
            </a:r>
          </a:p>
          <a:p>
            <a:pPr lvl="1"/>
            <a:r>
              <a:rPr lang="ru-RU" dirty="0"/>
              <a:t>Итеративные эксперименты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226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vl="0"/>
            <a:r>
              <a:rPr lang="ru-RU" dirty="0"/>
              <a:t>Статические методы</a:t>
            </a:r>
          </a:p>
          <a:p>
            <a:pPr lvl="1"/>
            <a:r>
              <a:rPr lang="ru-RU" dirty="0"/>
              <a:t>анализ структуры</a:t>
            </a:r>
          </a:p>
          <a:p>
            <a:pPr lvl="1"/>
            <a:r>
              <a:rPr lang="ru-RU" dirty="0"/>
              <a:t>статический анализ</a:t>
            </a:r>
          </a:p>
          <a:p>
            <a:pPr lvl="0"/>
            <a:r>
              <a:rPr lang="ru-RU" dirty="0"/>
              <a:t>Динамические методы</a:t>
            </a:r>
          </a:p>
          <a:p>
            <a:pPr lvl="1"/>
            <a:r>
              <a:rPr lang="ru-RU" dirty="0"/>
              <a:t>анализ поведения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динамические контрольные измерения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949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Выбор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4960" y="1464120"/>
            <a:ext cx="11683800" cy="43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Статистически управляемые алгоритмы выбора признаков — методы снижения размерности наборов данных:</a:t>
            </a:r>
          </a:p>
          <a:p>
            <a:pPr lvl="0"/>
            <a:r>
              <a:rPr lang="ru-RU" dirty="0"/>
              <a:t>Одномерный анализ (</a:t>
            </a:r>
            <a:r>
              <a:rPr lang="ru-RU" dirty="0" err="1"/>
              <a:t>univariate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) — модели поочерёдно подаётся на вход по одному признаку.</a:t>
            </a:r>
          </a:p>
          <a:p>
            <a:pPr lvl="0"/>
            <a:r>
              <a:rPr lang="ru-RU" dirty="0"/>
              <a:t>Рекурсивное исключение признаков (</a:t>
            </a:r>
            <a:r>
              <a:rPr lang="ru-RU" dirty="0" err="1"/>
              <a:t>recursive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elimination</a:t>
            </a:r>
            <a:r>
              <a:rPr lang="ru-RU" dirty="0"/>
              <a:t>): действуя с противоположного направления, такие методы начинают с обработки полного набора признаков и рекурсивно рассматривают постоянно уменьшающиеся подмножества признаков</a:t>
            </a:r>
          </a:p>
          <a:p>
            <a:pPr lvl="0"/>
            <a:r>
              <a:rPr lang="ru-RU" dirty="0"/>
              <a:t>неявное представление признаков (</a:t>
            </a:r>
            <a:r>
              <a:rPr lang="ru-RU" dirty="0" err="1"/>
              <a:t>latent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representations</a:t>
            </a:r>
            <a:r>
              <a:rPr lang="ru-RU" dirty="0"/>
              <a:t>)</a:t>
            </a:r>
          </a:p>
          <a:p>
            <a:r>
              <a:rPr lang="ru-RU" dirty="0"/>
              <a:t>классификация признаков в зависимости от конкретной модели (</a:t>
            </a:r>
            <a:r>
              <a:rPr lang="ru-RU" dirty="0" err="1"/>
              <a:t>model</a:t>
            </a:r>
            <a:r>
              <a:rPr lang="ru-RU" dirty="0"/>
              <a:t>­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ranking</a:t>
            </a:r>
            <a:r>
              <a:rPr lang="ru-RU" dirty="0"/>
              <a:t>)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10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Программа модуля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Вредоносное программное обеспечение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Определение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Обнаружение, распространение, классификация</a:t>
            </a:r>
          </a:p>
          <a:p>
            <a:pPr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Поведение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и выбор признаков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4021D7-BB4A-4D63-AEEB-3676679C23E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Обучение без учителя и глубокое обучение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https://upload.wikimedia.org/wikipedia/commons/3/34/%D0%90%D0%B2%D1%82%D0%BE%D1%8D%D0%BD%D0%BA%D0%BE%D0%B4%D0%B5%D1%80.png">
            <a:extLst>
              <a:ext uri="{FF2B5EF4-FFF2-40B4-BE49-F238E27FC236}">
                <a16:creationId xmlns:a16="http://schemas.microsoft.com/office/drawing/2014/main" id="{E183A862-9448-4DAA-8316-AF5A0EA2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53" y="1809940"/>
            <a:ext cx="3727016" cy="425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5E41EC-1F5C-460E-B5B9-A7A58968E1FD}"/>
              </a:ext>
            </a:extLst>
          </p:cNvPr>
          <p:cNvSpPr/>
          <p:nvPr/>
        </p:nvSpPr>
        <p:spPr>
          <a:xfrm>
            <a:off x="182880" y="6249630"/>
            <a:ext cx="6553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https://commons.wikimedia.org/wiki/File:%D0%90%D0%B2%D1%82%D0%BE%D1%8D%D0%BD%D0%BA%D0%BE%D0%B4%D0%B5%D1%80.png</a:t>
            </a:r>
          </a:p>
        </p:txBody>
      </p:sp>
    </p:spTree>
    <p:extLst>
      <p:ext uri="{BB962C8B-B14F-4D97-AF65-F5344CB8AC3E}">
        <p14:creationId xmlns:p14="http://schemas.microsoft.com/office/powerpoint/2010/main" val="78633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2"/>
          <p:cNvSpPr/>
          <p:nvPr/>
        </p:nvSpPr>
        <p:spPr>
          <a:xfrm flipV="1">
            <a:off x="925560" y="919080"/>
            <a:ext cx="10864800" cy="2124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925560" y="3044160"/>
            <a:ext cx="108648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FF0000"/>
                </a:solidFill>
                <a:latin typeface="Calibri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9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603000" y="31968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D0C4841-10AD-4AE3-AFD1-1E67BABAC7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 это область исследования функциональных возможностей, целей, происхождения и потенциального воздействия вредоносного ПО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Атаки с использованием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различных типов вредоносного программного обеспечения по статистике являются одними из самых популярных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Несмотря на постоянную борьбу с «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вредоносами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» (создание антивирусных программ и баз данных паттернов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вредоносов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) постоянно появляются новые виды вредоносных программ, в том числе с использованием анализа открытого кода и машинного обучения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вредоносов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является важной частью кибербезопасности и для эффективности этого процесса можно привлекать ИИ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Что такое вредоносное программное обеспечение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Любое программное обеспечение, предназначенное для несанкционированного доступа к вычислительным ресурсам ЭВМ или к информации, хранящейся на ЭВМ, с целью несанкционированного использования ресурсов ЭВМ, причинение вреда владельцу ЭВМ сети ЭВМ или информации путём копирования, искажения, удаления или подмены информации.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80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Обнаружение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При наличии доступа к коду высокого уровня, относительно просто можно определить, что делает программа, однако большинство вредоносных программ распространяется в бинарном виде, перехватываются и накапливаются “в полевых условиях”:</a:t>
            </a:r>
          </a:p>
          <a:p>
            <a:pPr lvl="1"/>
            <a:r>
              <a:rPr lang="ru-RU" dirty="0"/>
              <a:t>отлавливаются в ловушках-песочницах,</a:t>
            </a:r>
          </a:p>
          <a:p>
            <a:pPr lvl="1"/>
            <a:r>
              <a:rPr lang="ru-RU" dirty="0"/>
              <a:t>продаются на нелегальных форумах,</a:t>
            </a:r>
          </a:p>
          <a:p>
            <a:pPr lvl="1"/>
            <a:r>
              <a:rPr lang="ru-RU" dirty="0"/>
              <a:t>обнаруживаются на компьютерах жертв.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0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Пути распространения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Исполняемые файлы</a:t>
            </a:r>
          </a:p>
          <a:p>
            <a:pPr lvl="1"/>
            <a:r>
              <a:rPr lang="en-US" dirty="0"/>
              <a:t>PE-</a:t>
            </a:r>
            <a:r>
              <a:rPr lang="ru-RU" dirty="0"/>
              <a:t>файлы </a:t>
            </a:r>
            <a:r>
              <a:rPr lang="en-US" dirty="0"/>
              <a:t>Windows</a:t>
            </a:r>
          </a:p>
          <a:p>
            <a:pPr lvl="1"/>
            <a:r>
              <a:rPr lang="en-US" dirty="0"/>
              <a:t>ELF-</a:t>
            </a:r>
            <a:r>
              <a:rPr lang="ru-RU" dirty="0"/>
              <a:t>файлы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APK-</a:t>
            </a:r>
            <a:r>
              <a:rPr lang="ru-RU" dirty="0"/>
              <a:t>файлы </a:t>
            </a:r>
            <a:r>
              <a:rPr lang="en-US" dirty="0"/>
              <a:t>Android</a:t>
            </a:r>
            <a:endParaRPr lang="ru-RU" dirty="0"/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Документы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pc="-1" dirty="0">
                <a:solidFill>
                  <a:srgbClr val="000000"/>
                </a:solidFill>
                <a:latin typeface="Calibri"/>
              </a:rPr>
              <a:t>.doc, .pdf, .rtf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и другие, использующие макросы</a:t>
            </a:r>
            <a:endParaRPr lang="ru-RU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Расширения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653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Классификация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По степени опасности</a:t>
            </a:r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По семействам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297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Семейства вредоносного ПО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families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Семейства позволяют прослеживать авторство, коррелировать информацию и идентифицировать новые варианты обнаруженных вредоносных программ.  Экземпляры вредоносного ПО из одного семейства могут иметь одинаковый код, возможности, авторство, функциональные характеристики, цели и/или исходные предпосылки. </a:t>
            </a:r>
          </a:p>
          <a:p>
            <a:r>
              <a:rPr lang="ru-RU" dirty="0"/>
              <a:t>Различия между экземплярами вредоносного ПО из одного семейства могут определяться по разным компиляторам или секциям исходного </a:t>
            </a:r>
            <a:r>
              <a:rPr lang="ru-RU"/>
              <a:t>кода.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61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Пример семейства вредоносного ПО —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Conficker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Семейство червей, предназначенный для внедрения в ОС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</a:t>
            </a:r>
            <a:r>
              <a:rPr lang="en-US" dirty="0"/>
              <a:t>n</a:t>
            </a:r>
            <a:r>
              <a:rPr lang="ru-RU" dirty="0" err="1"/>
              <a:t>dows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черви </a:t>
            </a:r>
            <a:r>
              <a:rPr lang="ru-RU" dirty="0" err="1"/>
              <a:t>Conficker</a:t>
            </a:r>
            <a:endParaRPr lang="ru-RU" dirty="0"/>
          </a:p>
          <a:p>
            <a:pPr lvl="0"/>
            <a:r>
              <a:rPr lang="ru-RU" dirty="0"/>
              <a:t>используют уязвимости </a:t>
            </a:r>
            <a:r>
              <a:rPr lang="ru-RU" dirty="0" err="1"/>
              <a:t>Windows</a:t>
            </a:r>
            <a:r>
              <a:rPr lang="ru-RU" dirty="0"/>
              <a:t>,</a:t>
            </a:r>
          </a:p>
          <a:p>
            <a:pPr lvl="0"/>
            <a:r>
              <a:rPr lang="ru-RU" dirty="0"/>
              <a:t>предпринимают перебор по словарю для подбора пароля к учётной записи администратора.</a:t>
            </a:r>
          </a:p>
          <a:p>
            <a:r>
              <a:rPr lang="ru-RU" dirty="0"/>
              <a:t>Устанавливают скрытое ПО для использования хоста в деятельности </a:t>
            </a:r>
            <a:r>
              <a:rPr lang="ru-RU" dirty="0" err="1"/>
              <a:t>ботнета</a:t>
            </a:r>
            <a:r>
              <a:rPr lang="ru-RU" dirty="0"/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0843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807</Words>
  <Application>Microsoft Office PowerPoint</Application>
  <PresentationFormat>Широкоэкранный</PresentationFormat>
  <Paragraphs>103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Программа модуля</vt:lpstr>
      <vt:lpstr>Анализ вредоносного программного обеспечения</vt:lpstr>
      <vt:lpstr>Что такое вредоносное программное обеспечение</vt:lpstr>
      <vt:lpstr>Обнаружение вредоносного программного обеспечения</vt:lpstr>
      <vt:lpstr>Пути распространения вредоносного программного обеспечения</vt:lpstr>
      <vt:lpstr>Классификация вредоносного программного обеспечения</vt:lpstr>
      <vt:lpstr>Семейства вредоносного ПО (Malware families)</vt:lpstr>
      <vt:lpstr>Пример семейства вредоносного ПО — Conficker</vt:lpstr>
      <vt:lpstr>Место безопасных файлов в классификации вредоносного ПО</vt:lpstr>
      <vt:lpstr>Метод сигнатур</vt:lpstr>
      <vt:lpstr>Метод сигнатур. Полиморфное ПО</vt:lpstr>
      <vt:lpstr>Методы машинного обучения в классификации вредоносного ПО</vt:lpstr>
      <vt:lpstr>Современные процессы выполнения кода</vt:lpstr>
      <vt:lpstr>Типовой процесс атаки вредоносного ПО</vt:lpstr>
      <vt:lpstr>Типы поведения вредоносного ПО</vt:lpstr>
      <vt:lpstr>Генерация признаков. Сбор данных</vt:lpstr>
      <vt:lpstr>Генерация признаков</vt:lpstr>
      <vt:lpstr>Выбор признаков</vt:lpstr>
      <vt:lpstr>Обучение без учителя и глубокое обучение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Владимир Михайлович Грязнов</dc:creator>
  <dc:description/>
  <cp:lastModifiedBy>Чернышов Юрий Юрьевич</cp:lastModifiedBy>
  <cp:revision>1034</cp:revision>
  <dcterms:created xsi:type="dcterms:W3CDTF">2020-07-22T09:29:31Z</dcterms:created>
  <dcterms:modified xsi:type="dcterms:W3CDTF">2021-12-24T11:59:27Z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37</vt:i4>
  </property>
</Properties>
</file>