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327" r:id="rId4"/>
    <p:sldId id="342" r:id="rId5"/>
    <p:sldId id="336" r:id="rId6"/>
    <p:sldId id="337" r:id="rId7"/>
    <p:sldId id="338" r:id="rId8"/>
    <p:sldId id="339" r:id="rId9"/>
    <p:sldId id="358" r:id="rId10"/>
    <p:sldId id="357" r:id="rId11"/>
    <p:sldId id="323" r:id="rId12"/>
    <p:sldId id="350" r:id="rId13"/>
    <p:sldId id="341" r:id="rId14"/>
    <p:sldId id="347" r:id="rId15"/>
    <p:sldId id="321" r:id="rId16"/>
    <p:sldId id="320" r:id="rId17"/>
    <p:sldId id="343" r:id="rId18"/>
    <p:sldId id="352" r:id="rId19"/>
    <p:sldId id="340" r:id="rId20"/>
    <p:sldId id="353" r:id="rId21"/>
    <p:sldId id="354" r:id="rId22"/>
    <p:sldId id="345" r:id="rId23"/>
    <p:sldId id="355" r:id="rId24"/>
    <p:sldId id="356" r:id="rId25"/>
    <p:sldId id="335" r:id="rId26"/>
    <p:sldId id="348" r:id="rId27"/>
    <p:sldId id="318"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69595" autoAdjust="0"/>
  </p:normalViewPr>
  <p:slideViewPr>
    <p:cSldViewPr snapToGrid="0">
      <p:cViewPr varScale="1">
        <p:scale>
          <a:sx n="79" d="100"/>
          <a:sy n="79" d="100"/>
        </p:scale>
        <p:origin x="15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67A74-FEEF-45B0-ABD3-14EA22804807}" type="datetimeFigureOut">
              <a:rPr lang="ru-RU" smtClean="0"/>
              <a:t>24.12.2021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A7E3A-ADC7-4226-B3BF-DCB7408A146C}" type="slidenum">
              <a:rPr lang="ru-RU" smtClean="0"/>
              <a:t>‹#›</a:t>
            </a:fld>
            <a:endParaRPr lang="ru-RU"/>
          </a:p>
        </p:txBody>
      </p:sp>
    </p:spTree>
    <p:extLst>
      <p:ext uri="{BB962C8B-B14F-4D97-AF65-F5344CB8AC3E}">
        <p14:creationId xmlns:p14="http://schemas.microsoft.com/office/powerpoint/2010/main" val="193908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a:t>
            </a:fld>
            <a:endParaRPr lang="ru-RU"/>
          </a:p>
        </p:txBody>
      </p:sp>
    </p:spTree>
    <p:extLst>
      <p:ext uri="{BB962C8B-B14F-4D97-AF65-F5344CB8AC3E}">
        <p14:creationId xmlns:p14="http://schemas.microsoft.com/office/powerpoint/2010/main" val="380717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Ученые предложили множество методов обеспечения защиты конфиденциальности при анализе данных. Популярным методом является удаление личных данных или замена случайными значениями перед анализом данных. Как правило, такие детали, как номера телефонов и почтовые индексы, анонимны. Однако анонимных данных не всегда достаточно для удовлетворения требований. Когда злоумышленник получает вспомогательную информацию о лицах, представленных в наборе данных, конфиденциальность, обеспечиваемая этой анонимной операцией, будет значительно снижена. Таким образом, сложно определить и защитить конфиденциальность, а также оценить объем информации, которую может получить злоумышленник.</a:t>
            </a:r>
          </a:p>
          <a:p>
            <a:r>
              <a:rPr lang="ru-RU" sz="1200" b="0" i="0" kern="1200" dirty="0">
                <a:solidFill>
                  <a:schemeClr val="tx1"/>
                </a:solidFill>
                <a:effectLst/>
                <a:latin typeface="+mn-lt"/>
                <a:ea typeface="+mn-ea"/>
                <a:cs typeface="+mn-cs"/>
              </a:rPr>
              <a:t>Разобрать определение.</a:t>
            </a:r>
          </a:p>
          <a:p>
            <a:r>
              <a:rPr lang="ru-RU" sz="1200" b="0" i="0" kern="1200" dirty="0">
                <a:solidFill>
                  <a:schemeClr val="tx1"/>
                </a:solidFill>
                <a:effectLst/>
                <a:latin typeface="+mn-lt"/>
                <a:ea typeface="+mn-ea"/>
                <a:cs typeface="+mn-cs"/>
              </a:rPr>
              <a:t>в РФ процедура по обезличиванию персональных данных регламентирована Приказом Роскомнадзора от 5 сентября 2013 г. № 996 "Об утверждении требований и методов по обезличиванию персональных данных". Так, в соответствии с Приказом, к наиболее перспективным и удобным для практического применения относятся следующие методы обезличивания:</a:t>
            </a:r>
          </a:p>
          <a:p>
            <a:r>
              <a:rPr lang="ru-RU" sz="1200" b="0" i="0" kern="1200" dirty="0">
                <a:solidFill>
                  <a:schemeClr val="tx1"/>
                </a:solidFill>
                <a:effectLst/>
                <a:latin typeface="+mn-lt"/>
                <a:ea typeface="+mn-ea"/>
                <a:cs typeface="+mn-cs"/>
              </a:rPr>
              <a:t>- введение идентификаторов – замена части сведений идентификаторами с созданием таблицы соответствия идентификаторов исходным данным;</a:t>
            </a:r>
          </a:p>
          <a:p>
            <a:r>
              <a:rPr lang="ru-RU" sz="1200" b="0" i="0" kern="1200" dirty="0">
                <a:solidFill>
                  <a:schemeClr val="tx1"/>
                </a:solidFill>
                <a:effectLst/>
                <a:latin typeface="+mn-lt"/>
                <a:ea typeface="+mn-ea"/>
                <a:cs typeface="+mn-cs"/>
              </a:rPr>
              <a:t>- изменение состава или семантики – изменение состава или семантики персональных данных путем замены результатами статистической обработки, обобщения или удаления части сведений;</a:t>
            </a:r>
          </a:p>
          <a:p>
            <a:r>
              <a:rPr lang="ru-RU" sz="1200" b="0" i="0" kern="1200" dirty="0">
                <a:solidFill>
                  <a:schemeClr val="tx1"/>
                </a:solidFill>
                <a:effectLst/>
                <a:latin typeface="+mn-lt"/>
                <a:ea typeface="+mn-ea"/>
                <a:cs typeface="+mn-cs"/>
              </a:rPr>
              <a:t>- декомпозиция – разбиение множества персональных данных на несколько частей с последующим раздельным хранением подмножеств;</a:t>
            </a:r>
          </a:p>
          <a:p>
            <a:pPr marL="0" indent="0">
              <a:buFontTx/>
              <a:buNone/>
            </a:pPr>
            <a:r>
              <a:rPr lang="ru-RU" sz="1200" b="0" i="0" kern="1200" dirty="0">
                <a:solidFill>
                  <a:schemeClr val="tx1"/>
                </a:solidFill>
                <a:effectLst/>
                <a:latin typeface="+mn-lt"/>
                <a:ea typeface="+mn-ea"/>
                <a:cs typeface="+mn-cs"/>
              </a:rPr>
              <a:t>- перемешивание – перестановка отдельных записей, а так же групп записей в массиве персональных данных.</a:t>
            </a:r>
          </a:p>
          <a:p>
            <a:pPr marL="171450" indent="-171450">
              <a:buFontTx/>
              <a:buChar char="-"/>
            </a:pPr>
            <a:endParaRPr lang="ru-RU" sz="1200" b="0" i="0" kern="1200" dirty="0">
              <a:solidFill>
                <a:schemeClr val="tx1"/>
              </a:solidFill>
              <a:effectLst/>
              <a:latin typeface="+mn-lt"/>
              <a:ea typeface="+mn-ea"/>
              <a:cs typeface="+mn-cs"/>
            </a:endParaRPr>
          </a:p>
          <a:p>
            <a:pPr marL="0" indent="0">
              <a:buFontTx/>
              <a:buNone/>
            </a:pPr>
            <a:r>
              <a:rPr lang="ru-RU" sz="1200" b="0" i="0" kern="1200" dirty="0">
                <a:solidFill>
                  <a:schemeClr val="tx1"/>
                </a:solidFill>
                <a:effectLst/>
                <a:latin typeface="+mn-lt"/>
                <a:ea typeface="+mn-ea"/>
                <a:cs typeface="+mn-cs"/>
              </a:rPr>
              <a:t>Важно обратить внимание, что есть различие между обезличенными и </a:t>
            </a:r>
            <a:r>
              <a:rPr lang="ru-RU" sz="1200" b="0" i="0" kern="1200" dirty="0" err="1">
                <a:solidFill>
                  <a:schemeClr val="tx1"/>
                </a:solidFill>
                <a:effectLst/>
                <a:latin typeface="+mn-lt"/>
                <a:ea typeface="+mn-ea"/>
                <a:cs typeface="+mn-cs"/>
              </a:rPr>
              <a:t>анонимизированными</a:t>
            </a:r>
            <a:r>
              <a:rPr lang="ru-RU" sz="1200" b="0" i="0" kern="1200" dirty="0">
                <a:solidFill>
                  <a:schemeClr val="tx1"/>
                </a:solidFill>
                <a:effectLst/>
                <a:latin typeface="+mn-lt"/>
                <a:ea typeface="+mn-ea"/>
                <a:cs typeface="+mn-cs"/>
              </a:rPr>
              <a:t> данными. Полностью </a:t>
            </a:r>
            <a:r>
              <a:rPr lang="ru-RU" sz="1200" b="0" i="0" kern="1200" dirty="0" err="1">
                <a:solidFill>
                  <a:schemeClr val="tx1"/>
                </a:solidFill>
                <a:effectLst/>
                <a:latin typeface="+mn-lt"/>
                <a:ea typeface="+mn-ea"/>
                <a:cs typeface="+mn-cs"/>
              </a:rPr>
              <a:t>анонимизированные</a:t>
            </a:r>
            <a:r>
              <a:rPr lang="ru-RU" sz="1200" b="0" i="0" kern="1200" dirty="0">
                <a:solidFill>
                  <a:schemeClr val="tx1"/>
                </a:solidFill>
                <a:effectLst/>
                <a:latin typeface="+mn-lt"/>
                <a:ea typeface="+mn-ea"/>
                <a:cs typeface="+mn-cs"/>
              </a:rPr>
              <a:t> данные представляют собой статистику, которая доступна в свободном доступе и относится к открытым данным (например, статистика Росстата и соцопросы). Такие данные не несут той же ценности, как обезличенные, на основании которых можно определить некоторые особенности разных видов социальных групп. Анализ поведенческих особенностей малых социальных групп, прогнозирование возрастных трендов, измерение настроения людей и определение их отношения к тем или иным явлениям – все эти функции на основании </a:t>
            </a:r>
            <a:r>
              <a:rPr lang="ru-RU" sz="1200" b="0" i="0" kern="1200" dirty="0" err="1">
                <a:solidFill>
                  <a:schemeClr val="tx1"/>
                </a:solidFill>
                <a:effectLst/>
                <a:latin typeface="+mn-lt"/>
                <a:ea typeface="+mn-ea"/>
                <a:cs typeface="+mn-cs"/>
              </a:rPr>
              <a:t>анонимизированных</a:t>
            </a:r>
            <a:r>
              <a:rPr lang="ru-RU" sz="1200" b="0" i="0" kern="1200" dirty="0">
                <a:solidFill>
                  <a:schemeClr val="tx1"/>
                </a:solidFill>
                <a:effectLst/>
                <a:latin typeface="+mn-lt"/>
                <a:ea typeface="+mn-ea"/>
                <a:cs typeface="+mn-cs"/>
              </a:rPr>
              <a:t> данных невозможны. Другими словами, полностью </a:t>
            </a:r>
            <a:r>
              <a:rPr lang="ru-RU" sz="1200" b="0" i="0" kern="1200" dirty="0" err="1">
                <a:solidFill>
                  <a:schemeClr val="tx1"/>
                </a:solidFill>
                <a:effectLst/>
                <a:latin typeface="+mn-lt"/>
                <a:ea typeface="+mn-ea"/>
                <a:cs typeface="+mn-cs"/>
              </a:rPr>
              <a:t>анонимизированные</a:t>
            </a:r>
            <a:r>
              <a:rPr lang="ru-RU" sz="1200" b="0" i="0" kern="1200" dirty="0">
                <a:solidFill>
                  <a:schemeClr val="tx1"/>
                </a:solidFill>
                <a:effectLst/>
                <a:latin typeface="+mn-lt"/>
                <a:ea typeface="+mn-ea"/>
                <a:cs typeface="+mn-cs"/>
              </a:rPr>
              <a:t> данные не представляют ценности для бизнеса, а для некоторых областей искусственного интеллекта даже обезличенные данные не представляют ценности – для его обучения требуется опыт, а если такой опыт с пробелами, его обучение будет соответственным.</a:t>
            </a:r>
          </a:p>
          <a:p>
            <a:pPr marL="171450" indent="-171450">
              <a:buFontTx/>
              <a:buChar char="-"/>
            </a:pPr>
            <a:endParaRPr lang="ru-RU" sz="1200" b="0" i="0" kern="1200" dirty="0">
              <a:solidFill>
                <a:schemeClr val="tx1"/>
              </a:solidFill>
              <a:effectLst/>
              <a:latin typeface="+mn-lt"/>
              <a:ea typeface="+mn-ea"/>
              <a:cs typeface="+mn-cs"/>
            </a:endParaRPr>
          </a:p>
          <a:p>
            <a:pPr marL="0" indent="0">
              <a:buFontTx/>
              <a:buNone/>
            </a:pPr>
            <a:r>
              <a:rPr lang="ru-RU" sz="1200" b="0" i="0" kern="1200" dirty="0">
                <a:solidFill>
                  <a:schemeClr val="tx1"/>
                </a:solidFill>
                <a:effectLst/>
                <a:latin typeface="+mn-lt"/>
                <a:ea typeface="+mn-ea"/>
                <a:cs typeface="+mn-cs"/>
              </a:rPr>
              <a:t>Подробнее - </a:t>
            </a:r>
            <a:r>
              <a:rPr lang="en-US" sz="1200" b="0" i="0" kern="1200" dirty="0">
                <a:solidFill>
                  <a:schemeClr val="tx1"/>
                </a:solidFill>
                <a:effectLst/>
                <a:latin typeface="+mn-lt"/>
                <a:ea typeface="+mn-ea"/>
                <a:cs typeface="+mn-cs"/>
              </a:rPr>
              <a:t>https://www.garant.ru/news/1464529/</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E9A7E3A-ADC7-4226-B3BF-DCB7408A146C}" type="slidenum">
              <a:rPr lang="ru-RU" smtClean="0"/>
              <a:t>11</a:t>
            </a:fld>
            <a:endParaRPr lang="ru-RU"/>
          </a:p>
        </p:txBody>
      </p:sp>
    </p:spTree>
    <p:extLst>
      <p:ext uri="{BB962C8B-B14F-4D97-AF65-F5344CB8AC3E}">
        <p14:creationId xmlns:p14="http://schemas.microsoft.com/office/powerpoint/2010/main" val="227849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В 2017 году компания </a:t>
            </a:r>
            <a:r>
              <a:rPr lang="ru-RU" sz="1200" b="0" i="0" u="none" strike="noStrike" kern="1200" baseline="0" dirty="0" err="1">
                <a:solidFill>
                  <a:schemeClr val="tx1"/>
                </a:solidFill>
                <a:latin typeface="+mn-lt"/>
                <a:ea typeface="+mn-ea"/>
                <a:cs typeface="+mn-cs"/>
              </a:rPr>
              <a:t>Google</a:t>
            </a:r>
            <a:r>
              <a:rPr lang="ru-RU" sz="1200" b="0" i="0" u="none" strike="noStrike" kern="1200" baseline="0" dirty="0">
                <a:solidFill>
                  <a:schemeClr val="tx1"/>
                </a:solidFill>
                <a:latin typeface="+mn-lt"/>
                <a:ea typeface="+mn-ea"/>
                <a:cs typeface="+mn-cs"/>
              </a:rPr>
              <a:t> опубликовала очень интересную статью и пост в блоге, которые внесли значительный вклад в обсуждение этой темы. В </a:t>
            </a:r>
            <a:r>
              <a:rPr lang="ru-RU" sz="1200" b="0" i="0" u="none" strike="noStrike" kern="1200" baseline="0" dirty="0" err="1">
                <a:solidFill>
                  <a:schemeClr val="tx1"/>
                </a:solidFill>
                <a:latin typeface="+mn-lt"/>
                <a:ea typeface="+mn-ea"/>
                <a:cs typeface="+mn-cs"/>
              </a:rPr>
              <a:t>Google</a:t>
            </a:r>
            <a:r>
              <a:rPr lang="ru-RU" sz="1200" b="0" i="0" u="none" strike="noStrike" kern="1200" baseline="0" dirty="0">
                <a:solidFill>
                  <a:schemeClr val="tx1"/>
                </a:solidFill>
                <a:latin typeface="+mn-lt"/>
                <a:ea typeface="+mn-ea"/>
                <a:cs typeface="+mn-cs"/>
              </a:rPr>
              <a:t> предположили, что для обучения моделей не нужен централизованный набор данных. Компанией было предложено рассмотреть вопрос: что если вместо сбора данных в одном месте, попытаться перенести модель в данные? Этот новый и увлекательный раздел машинного обучения получил название федеративное обучение. Рассмотреть определение.</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Эта простая перестановка имеет чрезвычайно большое значение. Во-первых, это означает, что для участия в цепочке глубокого обучения людям не нужно отправлять свои данные кому бы то ни было. Ценные модели в здравоохранении, управлении личными активами и других чувствительных областях можно обучать без необходимости раскрывать личную информацию.</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Основная идея приведена на изображении из блога </a:t>
            </a:r>
            <a:r>
              <a:rPr lang="en-US" sz="1200" b="0" i="0" u="none" strike="noStrike" kern="1200" baseline="0" dirty="0">
                <a:solidFill>
                  <a:schemeClr val="tx1"/>
                </a:solidFill>
                <a:latin typeface="+mn-lt"/>
                <a:ea typeface="+mn-ea"/>
                <a:cs typeface="+mn-cs"/>
              </a:rPr>
              <a:t>Google. </a:t>
            </a:r>
            <a:r>
              <a:rPr lang="ru-RU" sz="1200" b="0" i="0" u="none" strike="noStrike" kern="1200" baseline="0" dirty="0">
                <a:solidFill>
                  <a:schemeClr val="tx1"/>
                </a:solidFill>
                <a:latin typeface="+mn-lt"/>
                <a:ea typeface="+mn-ea"/>
                <a:cs typeface="+mn-cs"/>
              </a:rPr>
              <a:t>Кратко: на девайс загружается модель, </a:t>
            </a:r>
            <a:r>
              <a:rPr lang="ru-RU" sz="1200" b="0" i="0" u="none" strike="noStrike" kern="1200" baseline="0" dirty="0" err="1">
                <a:solidFill>
                  <a:schemeClr val="tx1"/>
                </a:solidFill>
                <a:latin typeface="+mn-lt"/>
                <a:ea typeface="+mn-ea"/>
                <a:cs typeface="+mn-cs"/>
              </a:rPr>
              <a:t>дообучается</a:t>
            </a:r>
            <a:r>
              <a:rPr lang="ru-RU" sz="1200" b="0" i="0" u="none" strike="noStrike" kern="1200" baseline="0" dirty="0">
                <a:solidFill>
                  <a:schemeClr val="tx1"/>
                </a:solidFill>
                <a:latin typeface="+mn-lt"/>
                <a:ea typeface="+mn-ea"/>
                <a:cs typeface="+mn-cs"/>
              </a:rPr>
              <a:t> (обновляет коэффициенты модели) на данных конкретного пользователя. Эти изменения модели собираются в некий апдейт небольшого размера, которая отправляется в облако с использование зашифрованного соединения. Затем эти изменения вливаются в основную модель. При этом все данные, на которых обучается модель не покидают пределы пользовательского устройства.</a:t>
            </a:r>
          </a:p>
          <a:p>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i="0" dirty="0"/>
              <a:t>Подробнее - </a:t>
            </a:r>
            <a:r>
              <a:rPr lang="en-US" i="0" dirty="0"/>
              <a:t>https://ai.googleblog.com/2017/04/federated-learning-collaborative.html</a:t>
            </a:r>
            <a:endParaRPr lang="ru-RU" i="0" dirty="0"/>
          </a:p>
        </p:txBody>
      </p:sp>
      <p:sp>
        <p:nvSpPr>
          <p:cNvPr id="4" name="Номер слайда 3"/>
          <p:cNvSpPr>
            <a:spLocks noGrp="1"/>
          </p:cNvSpPr>
          <p:nvPr>
            <p:ph type="sldNum" sz="quarter" idx="5"/>
          </p:nvPr>
        </p:nvSpPr>
        <p:spPr/>
        <p:txBody>
          <a:bodyPr/>
          <a:lstStyle/>
          <a:p>
            <a:fld id="{5E9A7E3A-ADC7-4226-B3BF-DCB7408A146C}" type="slidenum">
              <a:rPr lang="ru-RU" smtClean="0"/>
              <a:t>12</a:t>
            </a:fld>
            <a:endParaRPr lang="ru-RU"/>
          </a:p>
        </p:txBody>
      </p:sp>
    </p:spTree>
    <p:extLst>
      <p:ext uri="{BB962C8B-B14F-4D97-AF65-F5344CB8AC3E}">
        <p14:creationId xmlns:p14="http://schemas.microsoft.com/office/powerpoint/2010/main" val="333294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0" dirty="0"/>
              <a:t>Первое крупномасштабное применение федеративного обучения нашлось в </a:t>
            </a:r>
            <a:r>
              <a:rPr lang="en-US" i="0" dirty="0" err="1"/>
              <a:t>Gboard</a:t>
            </a:r>
            <a:r>
              <a:rPr lang="en-US" i="0" dirty="0"/>
              <a:t>. </a:t>
            </a:r>
            <a:r>
              <a:rPr lang="ru-RU" sz="1200" b="0" i="0" kern="1200" dirty="0">
                <a:solidFill>
                  <a:schemeClr val="tx1"/>
                </a:solidFill>
                <a:effectLst/>
                <a:latin typeface="+mn-lt"/>
                <a:ea typeface="+mn-ea"/>
                <a:cs typeface="+mn-cs"/>
              </a:rPr>
              <a:t>При старом подходе машинного обучения разработка более совершенных предсказаний клавиатуры была бы чрезвычайно инвазивной - все, что мы печатали, все наши личные сообщения и странные поиски в </a:t>
            </a:r>
            <a:r>
              <a:rPr lang="ru-RU" sz="1200" b="0" i="0" kern="1200" dirty="0" err="1">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должны были быть отправлены на центральный сервер для анализа.</a:t>
            </a:r>
            <a:endParaRPr lang="ru-RU" i="0" dirty="0"/>
          </a:p>
          <a:p>
            <a:endParaRPr lang="ru-RU" i="0" dirty="0"/>
          </a:p>
          <a:p>
            <a:r>
              <a:rPr lang="ru-RU" i="0" dirty="0"/>
              <a:t>Федеративный подход работает по-другому. При выводе предлагаемых слов для ввода смартфон локально хранит информацию о текущем контексте и выбранных предложениях. С помощью федеративного обучения эти накопленные данные обрабатываются локально на устройстве с целью улучшения работы модели на данном устройстве.</a:t>
            </a:r>
          </a:p>
          <a:p>
            <a:endParaRPr lang="ru-RU" i="0" dirty="0"/>
          </a:p>
          <a:p>
            <a:r>
              <a:rPr lang="ru-RU" i="0" dirty="0"/>
              <a:t>На устройстве для </a:t>
            </a:r>
            <a:r>
              <a:rPr lang="ru-RU" i="0" dirty="0" err="1"/>
              <a:t>дообучения</a:t>
            </a:r>
            <a:r>
              <a:rPr lang="ru-RU" i="0" dirty="0"/>
              <a:t> используется миниатюрная версия </a:t>
            </a:r>
            <a:r>
              <a:rPr lang="en-US" i="0" dirty="0"/>
              <a:t>TensorFlow. </a:t>
            </a:r>
            <a:r>
              <a:rPr lang="ru-RU" i="0" dirty="0" err="1"/>
              <a:t>Дообучения</a:t>
            </a:r>
            <a:r>
              <a:rPr lang="ru-RU" i="0" dirty="0"/>
              <a:t> осуществляется только когда телефон не используется, подключен к зарядке. Для передачи используются только не тарифицируемые сети. Это сделано для сведения к минимуму неудобств, доставляемых пользователю.</a:t>
            </a:r>
          </a:p>
          <a:p>
            <a:endParaRPr lang="en-US" i="0" dirty="0"/>
          </a:p>
          <a:p>
            <a:r>
              <a:rPr lang="ru-RU" i="0" dirty="0"/>
              <a:t>Подробнее - </a:t>
            </a:r>
            <a:r>
              <a:rPr lang="en-US" i="0" dirty="0"/>
              <a:t>https://ai.googleblog.com/2017/04/federated-learning-collaborative.html</a:t>
            </a:r>
            <a:endParaRPr lang="ru-RU" i="0" dirty="0"/>
          </a:p>
        </p:txBody>
      </p:sp>
      <p:sp>
        <p:nvSpPr>
          <p:cNvPr id="4" name="Номер слайда 3"/>
          <p:cNvSpPr>
            <a:spLocks noGrp="1"/>
          </p:cNvSpPr>
          <p:nvPr>
            <p:ph type="sldNum" sz="quarter" idx="5"/>
          </p:nvPr>
        </p:nvSpPr>
        <p:spPr/>
        <p:txBody>
          <a:bodyPr/>
          <a:lstStyle/>
          <a:p>
            <a:fld id="{5E9A7E3A-ADC7-4226-B3BF-DCB7408A146C}" type="slidenum">
              <a:rPr lang="ru-RU" smtClean="0"/>
              <a:t>13</a:t>
            </a:fld>
            <a:endParaRPr lang="ru-RU"/>
          </a:p>
        </p:txBody>
      </p:sp>
    </p:spTree>
    <p:extLst>
      <p:ext uri="{BB962C8B-B14F-4D97-AF65-F5344CB8AC3E}">
        <p14:creationId xmlns:p14="http://schemas.microsoft.com/office/powerpoint/2010/main" val="128738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2018 году </a:t>
            </a:r>
            <a:r>
              <a:rPr lang="ru-RU" sz="1200" b="0" i="0" kern="1200" dirty="0" err="1">
                <a:solidFill>
                  <a:schemeClr val="tx1"/>
                </a:solidFill>
                <a:effectLst/>
                <a:latin typeface="+mn-lt"/>
                <a:ea typeface="+mn-ea"/>
                <a:cs typeface="+mn-cs"/>
              </a:rPr>
              <a:t>Intel</a:t>
            </a:r>
            <a:r>
              <a:rPr lang="ru-RU" sz="1200" b="0" i="0" kern="1200" dirty="0">
                <a:solidFill>
                  <a:schemeClr val="tx1"/>
                </a:solidFill>
                <a:effectLst/>
                <a:latin typeface="+mn-lt"/>
                <a:ea typeface="+mn-ea"/>
                <a:cs typeface="+mn-cs"/>
              </a:rPr>
              <a:t> установила партнерские отношения с Центром биомедицинских вычислений и аналитики изображений в </a:t>
            </a:r>
            <a:r>
              <a:rPr lang="ru-RU" sz="1200" b="0" i="0" kern="1200" dirty="0" err="1">
                <a:solidFill>
                  <a:schemeClr val="tx1"/>
                </a:solidFill>
                <a:effectLst/>
                <a:latin typeface="+mn-lt"/>
                <a:ea typeface="+mn-ea"/>
                <a:cs typeface="+mn-cs"/>
              </a:rPr>
              <a:t>Пенсильванском</a:t>
            </a:r>
            <a:r>
              <a:rPr lang="ru-RU" sz="1200" b="0" i="0" kern="1200" dirty="0">
                <a:solidFill>
                  <a:schemeClr val="tx1"/>
                </a:solidFill>
                <a:effectLst/>
                <a:latin typeface="+mn-lt"/>
                <a:ea typeface="+mn-ea"/>
                <a:cs typeface="+mn-cs"/>
              </a:rPr>
              <a:t> университете, чтобы продемонстрировать, как федеративное обучение может быть применено к медицинским данным в качестве доказательства концепции.</a:t>
            </a:r>
          </a:p>
          <a:p>
            <a:r>
              <a:rPr lang="ru-RU" sz="1200" b="0" i="0" kern="1200" dirty="0">
                <a:solidFill>
                  <a:schemeClr val="tx1"/>
                </a:solidFill>
                <a:effectLst/>
                <a:latin typeface="+mn-lt"/>
                <a:ea typeface="+mn-ea"/>
                <a:cs typeface="+mn-cs"/>
              </a:rPr>
              <a:t>Сотрудничество показало, что в рамках федеративного подхода к обучению их конкретная модель глубокого обучения может быть подготовлена ​​с точностью 99% по сравнению с той же моделью, обученной традиционными методами.</a:t>
            </a:r>
            <a:endParaRPr lang="ru-RU" b="0" i="0" dirty="0"/>
          </a:p>
        </p:txBody>
      </p:sp>
      <p:sp>
        <p:nvSpPr>
          <p:cNvPr id="4" name="Номер слайда 3"/>
          <p:cNvSpPr>
            <a:spLocks noGrp="1"/>
          </p:cNvSpPr>
          <p:nvPr>
            <p:ph type="sldNum" sz="quarter" idx="5"/>
          </p:nvPr>
        </p:nvSpPr>
        <p:spPr/>
        <p:txBody>
          <a:bodyPr/>
          <a:lstStyle/>
          <a:p>
            <a:fld id="{5E9A7E3A-ADC7-4226-B3BF-DCB7408A146C}" type="slidenum">
              <a:rPr lang="ru-RU" smtClean="0"/>
              <a:t>14</a:t>
            </a:fld>
            <a:endParaRPr lang="ru-RU"/>
          </a:p>
        </p:txBody>
      </p:sp>
    </p:spTree>
    <p:extLst>
      <p:ext uri="{BB962C8B-B14F-4D97-AF65-F5344CB8AC3E}">
        <p14:creationId xmlns:p14="http://schemas.microsoft.com/office/powerpoint/2010/main" val="183868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Исследователи из NVIDIA и Королевского колледжа Лондона использовали федеративную архитектуру клиент-сервер с центральным сервером для поддержки глобальной глубокой нейронной сети. При таком подходе участвующим больницам будет предоставлена ​​копия их нейронной сети для обучения по их собственному набору данных.</a:t>
            </a:r>
            <a:endParaRPr lang="ru-RU" dirty="0"/>
          </a:p>
          <a:p>
            <a:endParaRPr lang="ru-RU" dirty="0"/>
          </a:p>
          <a:p>
            <a:r>
              <a:rPr lang="ru-RU" dirty="0"/>
              <a:t>Подробнее - </a:t>
            </a:r>
            <a:r>
              <a:rPr lang="en-US" dirty="0"/>
              <a:t>https://servernews.ru/995564</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15</a:t>
            </a:fld>
            <a:endParaRPr lang="ru-RU"/>
          </a:p>
        </p:txBody>
      </p:sp>
    </p:spTree>
    <p:extLst>
      <p:ext uri="{BB962C8B-B14F-4D97-AF65-F5344CB8AC3E}">
        <p14:creationId xmlns:p14="http://schemas.microsoft.com/office/powerpoint/2010/main" val="2950189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Подход федеративного обучения предполагает агрегирование данных моделей от большого количества пользователей. В общем случае параметры модели от конкретного пользователя могут отображать специфичную информацию о пользователе. Поэтому встает вопрос безопасного агрегирования получаемых данных. Основная идея в том, чтобы усреднять веса до того, как кто-то сможет их увидеть (в том числе и сервер).</a:t>
            </a:r>
            <a:endParaRPr lang="en-US" dirty="0"/>
          </a:p>
          <a:p>
            <a:r>
              <a:rPr lang="ru-RU" dirty="0"/>
              <a:t>Есть два основных пути, используемых на практике. В действительности их больше, но рассмотрим основные.</a:t>
            </a:r>
          </a:p>
          <a:p>
            <a:endParaRPr lang="ru-RU" dirty="0"/>
          </a:p>
          <a:p>
            <a:r>
              <a:rPr lang="ru-RU" sz="1200" b="1" i="0" kern="1200" dirty="0">
                <a:solidFill>
                  <a:schemeClr val="tx1"/>
                </a:solidFill>
                <a:effectLst/>
                <a:latin typeface="+mn-lt"/>
                <a:ea typeface="+mn-ea"/>
                <a:cs typeface="+mn-cs"/>
              </a:rPr>
              <a:t>Протокол безопасной агрегации</a:t>
            </a:r>
            <a:r>
              <a:rPr lang="ru-RU" sz="1200" b="0" i="0" kern="1200" dirty="0">
                <a:solidFill>
                  <a:schemeClr val="tx1"/>
                </a:solidFill>
                <a:effectLst/>
                <a:latin typeface="+mn-lt"/>
                <a:ea typeface="+mn-ea"/>
                <a:cs typeface="+mn-cs"/>
              </a:rPr>
              <a:t> использует многоступенчатые вычисления для определения среднего значения группы сводок пользовательских данных, не раскрывая сводки данных какого-либо отдельного лица на сервере или любой другой стороне.</a:t>
            </a:r>
          </a:p>
          <a:p>
            <a:r>
              <a:rPr lang="ru-RU" sz="1200" b="0" i="0" kern="1200" dirty="0">
                <a:solidFill>
                  <a:schemeClr val="tx1"/>
                </a:solidFill>
                <a:effectLst/>
                <a:latin typeface="+mn-lt"/>
                <a:ea typeface="+mn-ea"/>
                <a:cs typeface="+mn-cs"/>
              </a:rPr>
              <a:t>В этой системе каждая из пользовательских сводок шифруется перед тем, как покинуть пользовательское устройство, и они не могут быть расшифрованы сервером до тех пор, пока они не будут добавлены вместе и усреднены с заданным числом других пользовательских сводок. Это позволяет серверу обучать свою модель в среднем по пользователю, не раскрывая отдельных сводок, которые могут быть использованы для раскрытия личных данных отдельных лиц.</a:t>
            </a:r>
          </a:p>
          <a:p>
            <a:endParaRPr lang="ru-RU" sz="1200" b="0" i="0" kern="1200" dirty="0">
              <a:solidFill>
                <a:schemeClr val="tx1"/>
              </a:solidFill>
              <a:effectLst/>
              <a:latin typeface="+mn-lt"/>
              <a:ea typeface="+mn-ea"/>
              <a:cs typeface="+mn-cs"/>
            </a:endParaRPr>
          </a:p>
          <a:p>
            <a:r>
              <a:rPr lang="ru-RU" sz="1200" b="0" i="0" kern="1200" dirty="0" err="1">
                <a:solidFill>
                  <a:schemeClr val="tx1"/>
                </a:solidFill>
                <a:effectLst/>
                <a:latin typeface="+mn-lt"/>
                <a:ea typeface="+mn-ea"/>
                <a:cs typeface="+mn-cs"/>
              </a:rPr>
              <a:t>Secure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Aggregation</a:t>
            </a:r>
            <a:r>
              <a:rPr lang="ru-RU" sz="1200" b="0" i="0" kern="1200" dirty="0">
                <a:solidFill>
                  <a:schemeClr val="tx1"/>
                </a:solidFill>
                <a:effectLst/>
                <a:latin typeface="+mn-lt"/>
                <a:ea typeface="+mn-ea"/>
                <a:cs typeface="+mn-cs"/>
              </a:rPr>
              <a:t> не только предотвращает доступ сервера к пользовательским сводкам, но также </a:t>
            </a:r>
            <a:r>
              <a:rPr lang="ru-RU" sz="1200" b="0" i="1" kern="1200" dirty="0">
                <a:solidFill>
                  <a:schemeClr val="tx1"/>
                </a:solidFill>
                <a:effectLst/>
                <a:latin typeface="+mn-lt"/>
                <a:ea typeface="+mn-ea"/>
                <a:cs typeface="+mn-cs"/>
              </a:rPr>
              <a:t>человек посередине</a:t>
            </a:r>
            <a:r>
              <a:rPr lang="ru-RU" sz="1200" b="0" i="0" kern="1200" dirty="0">
                <a:solidFill>
                  <a:schemeClr val="tx1"/>
                </a:solidFill>
                <a:effectLst/>
                <a:latin typeface="+mn-lt"/>
                <a:ea typeface="+mn-ea"/>
                <a:cs typeface="+mn-cs"/>
              </a:rPr>
              <a:t> атаки гораздо сложнее.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 разработке были учтены особенности мобильных устройств: узкий канал передачи данных и возможные частые сбои (пользователь выключил телефон и т.д.).</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Теоретическая основа </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схема разделения секрета Шамира</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Схема Шамира позволяет реализовать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k,n</a:t>
            </a:r>
            <a:r>
              <a:rPr lang="en-US" sz="1200" b="0" i="0" kern="1200" dirty="0">
                <a:solidFill>
                  <a:schemeClr val="tx1"/>
                </a:solidFill>
                <a:effectLst/>
                <a:latin typeface="+mn-lt"/>
                <a:ea typeface="+mn-ea"/>
                <a:cs typeface="+mn-cs"/>
              </a:rPr>
              <a:t>) — </a:t>
            </a:r>
            <a:r>
              <a:rPr lang="ru-RU" sz="1200" b="0" i="0" kern="1200" dirty="0">
                <a:solidFill>
                  <a:schemeClr val="tx1"/>
                </a:solidFill>
                <a:effectLst/>
                <a:latin typeface="+mn-lt"/>
                <a:ea typeface="+mn-ea"/>
                <a:cs typeface="+mn-cs"/>
              </a:rPr>
              <a:t>пороговое разделение секретного сообщения (секрета) между </a:t>
            </a:r>
            <a:r>
              <a:rPr lang="en-US" sz="1200" b="0" i="0" kern="1200" dirty="0">
                <a:solidFill>
                  <a:schemeClr val="tx1"/>
                </a:solidFill>
                <a:effectLst/>
                <a:latin typeface="+mn-lt"/>
                <a:ea typeface="+mn-ea"/>
                <a:cs typeface="+mn-cs"/>
              </a:rPr>
              <a:t>n </a:t>
            </a:r>
            <a:r>
              <a:rPr lang="ru-RU" sz="1200" b="0" i="0" kern="1200" dirty="0">
                <a:solidFill>
                  <a:schemeClr val="tx1"/>
                </a:solidFill>
                <a:effectLst/>
                <a:latin typeface="+mn-lt"/>
                <a:ea typeface="+mn-ea"/>
                <a:cs typeface="+mn-cs"/>
              </a:rPr>
              <a:t>сторонами так, чтобы только любые </a:t>
            </a:r>
            <a:r>
              <a:rPr lang="en-US" sz="1200" b="0" i="0" kern="1200" dirty="0">
                <a:solidFill>
                  <a:schemeClr val="tx1"/>
                </a:solidFill>
                <a:effectLst/>
                <a:latin typeface="+mn-lt"/>
                <a:ea typeface="+mn-ea"/>
                <a:cs typeface="+mn-cs"/>
              </a:rPr>
              <a:t>k </a:t>
            </a:r>
            <a:r>
              <a:rPr lang="ru-RU" sz="1200" b="0" i="0" kern="1200" dirty="0">
                <a:solidFill>
                  <a:schemeClr val="tx1"/>
                </a:solidFill>
                <a:effectLst/>
                <a:latin typeface="+mn-lt"/>
                <a:ea typeface="+mn-ea"/>
                <a:cs typeface="+mn-cs"/>
              </a:rPr>
              <a:t>и более сторон </a:t>
            </a:r>
            <a:r>
              <a:rPr lang="en-US" sz="1200" b="0" i="0" kern="1200" dirty="0">
                <a:solidFill>
                  <a:schemeClr val="tx1"/>
                </a:solidFill>
                <a:effectLst/>
                <a:latin typeface="+mn-lt"/>
                <a:ea typeface="+mn-ea"/>
                <a:cs typeface="+mn-cs"/>
              </a:rPr>
              <a:t>k ≤ n) </a:t>
            </a:r>
            <a:r>
              <a:rPr lang="ru-RU" sz="1200" b="0" i="0" kern="1200" dirty="0">
                <a:solidFill>
                  <a:schemeClr val="tx1"/>
                </a:solidFill>
                <a:effectLst/>
                <a:latin typeface="+mn-lt"/>
                <a:ea typeface="+mn-ea"/>
                <a:cs typeface="+mn-cs"/>
              </a:rPr>
              <a:t>могли восстановить секрет. При этом любые </a:t>
            </a:r>
            <a:r>
              <a:rPr lang="en-US" sz="1200" b="0" i="0" kern="1200" dirty="0">
                <a:solidFill>
                  <a:schemeClr val="tx1"/>
                </a:solidFill>
                <a:effectLst/>
                <a:latin typeface="+mn-lt"/>
                <a:ea typeface="+mn-ea"/>
                <a:cs typeface="+mn-cs"/>
              </a:rPr>
              <a:t>k-1 </a:t>
            </a:r>
            <a:r>
              <a:rPr lang="ru-RU" sz="1200" b="0" i="0" kern="1200" dirty="0">
                <a:solidFill>
                  <a:schemeClr val="tx1"/>
                </a:solidFill>
                <a:effectLst/>
                <a:latin typeface="+mn-lt"/>
                <a:ea typeface="+mn-ea"/>
                <a:cs typeface="+mn-cs"/>
              </a:rPr>
              <a:t>и менее сторон не смогут восстановить секрет.</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Кратко рассмотреть алгоритм, изображенный на картинке. Подробнее про </a:t>
            </a:r>
            <a:r>
              <a:rPr lang="en-US" sz="1200" b="0" i="0" kern="1200" dirty="0">
                <a:solidFill>
                  <a:schemeClr val="tx1"/>
                </a:solidFill>
                <a:effectLst/>
                <a:latin typeface="+mn-lt"/>
                <a:ea typeface="+mn-ea"/>
                <a:cs typeface="+mn-cs"/>
              </a:rPr>
              <a:t>Google </a:t>
            </a:r>
            <a:r>
              <a:rPr lang="ru-RU" sz="1200" b="0" i="0" kern="1200" dirty="0" err="1">
                <a:solidFill>
                  <a:schemeClr val="tx1"/>
                </a:solidFill>
                <a:effectLst/>
                <a:latin typeface="+mn-lt"/>
                <a:ea typeface="+mn-ea"/>
                <a:cs typeface="+mn-cs"/>
              </a:rPr>
              <a:t>Secure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Aggregation</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https://eprint.iacr.org/2017/281.pdf</a:t>
            </a:r>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16</a:t>
            </a:fld>
            <a:endParaRPr lang="ru-RU"/>
          </a:p>
        </p:txBody>
      </p:sp>
    </p:spTree>
    <p:extLst>
      <p:ext uri="{BB962C8B-B14F-4D97-AF65-F5344CB8AC3E}">
        <p14:creationId xmlns:p14="http://schemas.microsoft.com/office/powerpoint/2010/main" val="204606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Другой способ – использование модели дифференциальной приватности.</a:t>
            </a:r>
            <a:endParaRPr lang="en-US" dirty="0"/>
          </a:p>
          <a:p>
            <a:endParaRPr lang="en-US" dirty="0"/>
          </a:p>
          <a:p>
            <a:r>
              <a:rPr lang="ru-RU" dirty="0"/>
              <a:t>Дифференциальная приватность — это математическое определение понятия «наличия приватности». Это не какой-то конкретный процесс, а, скорее, свойство, которым может обладать процесс. Например, можно рассчитать (доказать), что данный конкретный процесс удовлетворяет принципам дифференциальной приватности.</a:t>
            </a:r>
          </a:p>
          <a:p>
            <a:r>
              <a:rPr lang="ru-RU" dirty="0"/>
              <a:t>Этот термин был введён </a:t>
            </a:r>
            <a:r>
              <a:rPr lang="ru-RU" dirty="0" err="1"/>
              <a:t>Синтией</a:t>
            </a:r>
            <a:r>
              <a:rPr lang="ru-RU" dirty="0"/>
              <a:t> </a:t>
            </a:r>
            <a:r>
              <a:rPr lang="ru-RU" dirty="0" err="1"/>
              <a:t>Дворк</a:t>
            </a:r>
            <a:r>
              <a:rPr lang="ru-RU" dirty="0"/>
              <a:t> в 2006 году.</a:t>
            </a:r>
          </a:p>
          <a:p>
            <a:endParaRPr lang="en-US" dirty="0"/>
          </a:p>
          <a:p>
            <a:r>
              <a:rPr lang="ru-RU" dirty="0"/>
              <a:t>Рассмотреть иллюстрацию на слайде, вывод по ней приведен в рамке. </a:t>
            </a:r>
            <a:r>
              <a:rPr lang="ru-RU" sz="1200" b="0" i="0" kern="1200" dirty="0">
                <a:solidFill>
                  <a:schemeClr val="tx1"/>
                </a:solidFill>
                <a:effectLst/>
                <a:latin typeface="+mn-lt"/>
                <a:ea typeface="+mn-ea"/>
                <a:cs typeface="+mn-cs"/>
              </a:rPr>
              <a:t>Кто бы ни посмотрел на результаты, он не сможет сказать, в каком случае использовались данные Ивана, а в каком не использовались.</a:t>
            </a:r>
            <a:endParaRPr lang="en-US" dirty="0"/>
          </a:p>
          <a:p>
            <a:endParaRPr lang="en-US" dirty="0"/>
          </a:p>
          <a:p>
            <a:r>
              <a:rPr lang="ru-RU" dirty="0"/>
              <a:t>Подробнее - </a:t>
            </a:r>
            <a:r>
              <a:rPr lang="en-US" dirty="0"/>
              <a:t>https://habr.com/ru/company/domclick/blog/526724/</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17</a:t>
            </a:fld>
            <a:endParaRPr lang="ru-RU"/>
          </a:p>
        </p:txBody>
      </p:sp>
    </p:spTree>
    <p:extLst>
      <p:ext uri="{BB962C8B-B14F-4D97-AF65-F5344CB8AC3E}">
        <p14:creationId xmlns:p14="http://schemas.microsoft.com/office/powerpoint/2010/main" val="109313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Предположим, что у нас есть база данных медицинских записей </a:t>
            </a:r>
            <a:r>
              <a:rPr lang="en-US" dirty="0"/>
              <a:t>D</a:t>
            </a:r>
            <a:r>
              <a:rPr lang="ru-RU" baseline="-25000" dirty="0"/>
              <a:t>1</a:t>
            </a:r>
            <a:r>
              <a:rPr lang="en-US" baseline="0" dirty="0"/>
              <a:t>,</a:t>
            </a:r>
            <a:r>
              <a:rPr lang="ru-RU" dirty="0"/>
              <a:t> где каждая запись представляет собой пару (Имя, X), где X является нулём или единицей, обозначающим, имеет ли человек гастрит или нет</a:t>
            </a:r>
            <a:r>
              <a:rPr lang="en-US" dirty="0"/>
              <a:t>. </a:t>
            </a:r>
            <a:r>
              <a:rPr lang="ru-RU" sz="1200" b="0" i="0" kern="1200" dirty="0">
                <a:solidFill>
                  <a:schemeClr val="tx1"/>
                </a:solidFill>
                <a:effectLst/>
                <a:latin typeface="+mn-lt"/>
                <a:ea typeface="+mn-ea"/>
                <a:cs typeface="+mn-cs"/>
              </a:rPr>
              <a:t>Теперь предположим, что злоумышленник хочет найти, имеет ли Михаил гастрит или нет. Также предположим, что он знает, в какой строке находится информация о Михаиле в базе данных. Теперь предположим, что злоумышленнику разрешено использовать только конкретную форму запроса Q</a:t>
            </a:r>
            <a:r>
              <a:rPr lang="en-US" sz="1200" b="0" i="0" kern="1200" baseline="-25000" dirty="0" err="1">
                <a:solidFill>
                  <a:schemeClr val="tx1"/>
                </a:solidFill>
                <a:effectLst/>
                <a:latin typeface="+mn-lt"/>
                <a:ea typeface="+mn-ea"/>
                <a:cs typeface="+mn-cs"/>
              </a:rPr>
              <a:t>i</a:t>
            </a:r>
            <a:r>
              <a:rPr lang="ru-RU" sz="1200" b="0" i="0" kern="1200" dirty="0">
                <a:solidFill>
                  <a:schemeClr val="tx1"/>
                </a:solidFill>
                <a:effectLst/>
                <a:latin typeface="+mn-lt"/>
                <a:ea typeface="+mn-ea"/>
                <a:cs typeface="+mn-cs"/>
              </a:rPr>
              <a:t>, который возвращает частичную сумму первых </a:t>
            </a:r>
            <a:r>
              <a:rPr lang="en-US" sz="1200" b="0" i="0" kern="1200" dirty="0" err="1">
                <a:solidFill>
                  <a:schemeClr val="tx1"/>
                </a:solidFill>
                <a:effectLst/>
                <a:latin typeface="+mn-lt"/>
                <a:ea typeface="+mn-ea"/>
                <a:cs typeface="+mn-cs"/>
              </a:rPr>
              <a:t>i</a:t>
            </a:r>
            <a:r>
              <a:rPr lang="ru-RU" sz="1200" b="0" i="0" kern="1200" dirty="0">
                <a:solidFill>
                  <a:schemeClr val="tx1"/>
                </a:solidFill>
                <a:effectLst/>
                <a:latin typeface="+mn-lt"/>
                <a:ea typeface="+mn-ea"/>
                <a:cs typeface="+mn-cs"/>
              </a:rPr>
              <a:t> строк столбца</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X в базе данных. Чтобы узнать, есть ли гастрит у Михаила, злоумышленник выполняет запросы: Q</a:t>
            </a:r>
            <a:r>
              <a:rPr lang="en-US" sz="1200" b="0" i="0" kern="1200" baseline="-25000" dirty="0">
                <a:solidFill>
                  <a:schemeClr val="tx1"/>
                </a:solidFill>
                <a:effectLst/>
                <a:latin typeface="+mn-lt"/>
                <a:ea typeface="+mn-ea"/>
                <a:cs typeface="+mn-cs"/>
              </a:rPr>
              <a:t>4</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и Q</a:t>
            </a:r>
            <a:r>
              <a:rPr lang="ru-RU" sz="1200" b="0" i="0" kern="1200" baseline="-25000" dirty="0">
                <a:solidFill>
                  <a:schemeClr val="tx1"/>
                </a:solidFill>
                <a:effectLst/>
                <a:latin typeface="+mn-lt"/>
                <a:ea typeface="+mn-ea"/>
                <a:cs typeface="+mn-cs"/>
              </a:rPr>
              <a:t>3</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затем вычисляет их разницу. В данном примере, Q</a:t>
            </a:r>
            <a:r>
              <a:rPr lang="en-US" sz="1200" b="0" i="0" kern="1200" baseline="-25000" dirty="0">
                <a:solidFill>
                  <a:schemeClr val="tx1"/>
                </a:solidFill>
                <a:effectLst/>
                <a:latin typeface="+mn-lt"/>
                <a:ea typeface="+mn-ea"/>
                <a:cs typeface="+mn-cs"/>
              </a:rPr>
              <a:t>4</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)=3, а Q</a:t>
            </a:r>
            <a:r>
              <a:rPr lang="ru-RU" sz="1200" b="0" i="0" kern="1200" baseline="-25000" dirty="0">
                <a:solidFill>
                  <a:schemeClr val="tx1"/>
                </a:solidFill>
                <a:effectLst/>
                <a:latin typeface="+mn-lt"/>
                <a:ea typeface="+mn-ea"/>
                <a:cs typeface="+mn-cs"/>
              </a:rPr>
              <a:t>3</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2, поэтому их разность равна </a:t>
            </a:r>
            <a:r>
              <a:rPr lang="en-US" sz="1200" b="0" i="0" kern="12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Это значит, что поле «Наличие гастрита» в строке Михаила должно быть равно</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1. Этот пример показывает, как индивидуальная информация может быть скомпрометирована даже без явного запроса данных конкретного человека.</a:t>
            </a:r>
            <a:endParaRPr lang="en-US"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Если бы злоумышленник получал значения Q</a:t>
            </a:r>
            <a:r>
              <a:rPr lang="en-US" sz="1200" b="0" i="0" kern="1200" baseline="-25000" dirty="0" err="1">
                <a:solidFill>
                  <a:schemeClr val="tx1"/>
                </a:solidFill>
                <a:effectLst/>
                <a:latin typeface="+mn-lt"/>
                <a:ea typeface="+mn-ea"/>
                <a:cs typeface="+mn-cs"/>
              </a:rPr>
              <a:t>i</a:t>
            </a:r>
            <a:r>
              <a:rPr lang="ru-RU" sz="1200" b="0" i="0" kern="1200" dirty="0">
                <a:solidFill>
                  <a:schemeClr val="tx1"/>
                </a:solidFill>
                <a:effectLst/>
                <a:latin typeface="+mn-lt"/>
                <a:ea typeface="+mn-ea"/>
                <a:cs typeface="+mn-cs"/>
              </a:rPr>
              <a:t> через ε-дифференциально приватный алгоритм, для достаточно малого ε, то он не смог бы отличить два набора данных</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по определению дифференциальной конфиденциальности, так как Q</a:t>
            </a:r>
            <a:r>
              <a:rPr lang="en-US" sz="1200" b="0" i="0" kern="1200" baseline="-25000" dirty="0">
                <a:solidFill>
                  <a:schemeClr val="tx1"/>
                </a:solidFill>
                <a:effectLst/>
                <a:latin typeface="+mn-lt"/>
                <a:ea typeface="+mn-ea"/>
                <a:cs typeface="+mn-cs"/>
              </a:rPr>
              <a:t>4</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и Q</a:t>
            </a:r>
            <a:r>
              <a:rPr lang="ru-RU" sz="1200" b="0" i="0" kern="1200" baseline="-25000" dirty="0">
                <a:solidFill>
                  <a:schemeClr val="tx1"/>
                </a:solidFill>
                <a:effectLst/>
                <a:latin typeface="+mn-lt"/>
                <a:ea typeface="+mn-ea"/>
                <a:cs typeface="+mn-cs"/>
              </a:rPr>
              <a:t>3</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были бы неотличимы.</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Посмотрим как на практике может быть реализована дифференциальная конфиденциальность.</a:t>
            </a:r>
          </a:p>
        </p:txBody>
      </p:sp>
      <p:sp>
        <p:nvSpPr>
          <p:cNvPr id="4" name="Номер слайда 3"/>
          <p:cNvSpPr>
            <a:spLocks noGrp="1"/>
          </p:cNvSpPr>
          <p:nvPr>
            <p:ph type="sldNum" sz="quarter" idx="5"/>
          </p:nvPr>
        </p:nvSpPr>
        <p:spPr/>
        <p:txBody>
          <a:bodyPr/>
          <a:lstStyle/>
          <a:p>
            <a:fld id="{5E9A7E3A-ADC7-4226-B3BF-DCB7408A146C}" type="slidenum">
              <a:rPr lang="ru-RU" smtClean="0"/>
              <a:t>18</a:t>
            </a:fld>
            <a:endParaRPr lang="ru-RU"/>
          </a:p>
        </p:txBody>
      </p:sp>
    </p:spTree>
    <p:extLst>
      <p:ext uri="{BB962C8B-B14F-4D97-AF65-F5344CB8AC3E}">
        <p14:creationId xmlns:p14="http://schemas.microsoft.com/office/powerpoint/2010/main" val="3361262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Мы контролируем требуемый уровень приватности через </a:t>
            </a:r>
            <a:r>
              <a:rPr lang="ru-RU" sz="1200" b="0" i="1" kern="1200" dirty="0">
                <a:solidFill>
                  <a:schemeClr val="tx1"/>
                </a:solidFill>
                <a:effectLst/>
                <a:latin typeface="+mn-lt"/>
                <a:ea typeface="+mn-ea"/>
                <a:cs typeface="+mn-cs"/>
              </a:rPr>
              <a:t>изменение параметра приватности ε, </a:t>
            </a:r>
            <a:r>
              <a:rPr lang="ru-RU" sz="1200" b="0" i="0" kern="1200" dirty="0">
                <a:solidFill>
                  <a:schemeClr val="tx1"/>
                </a:solidFill>
                <a:effectLst/>
                <a:latin typeface="+mn-lt"/>
                <a:ea typeface="+mn-ea"/>
                <a:cs typeface="+mn-cs"/>
              </a:rPr>
              <a:t>который также называют </a:t>
            </a:r>
            <a:r>
              <a:rPr lang="ru-RU" sz="1200" b="0" i="1" kern="1200" dirty="0">
                <a:solidFill>
                  <a:schemeClr val="tx1"/>
                </a:solidFill>
                <a:effectLst/>
                <a:latin typeface="+mn-lt"/>
                <a:ea typeface="+mn-ea"/>
                <a:cs typeface="+mn-cs"/>
              </a:rPr>
              <a:t>потерей приватности (</a:t>
            </a:r>
            <a:r>
              <a:rPr lang="ru-RU" sz="1200" b="0" i="1" kern="1200" dirty="0" err="1">
                <a:solidFill>
                  <a:schemeClr val="tx1"/>
                </a:solidFill>
                <a:effectLst/>
                <a:latin typeface="+mn-lt"/>
                <a:ea typeface="+mn-ea"/>
                <a:cs typeface="+mn-cs"/>
              </a:rPr>
              <a:t>privacy</a:t>
            </a:r>
            <a:r>
              <a:rPr lang="ru-RU" sz="1200" b="0" i="1" kern="1200" dirty="0">
                <a:solidFill>
                  <a:schemeClr val="tx1"/>
                </a:solidFill>
                <a:effectLst/>
                <a:latin typeface="+mn-lt"/>
                <a:ea typeface="+mn-ea"/>
                <a:cs typeface="+mn-cs"/>
              </a:rPr>
              <a:t> </a:t>
            </a:r>
            <a:r>
              <a:rPr lang="ru-RU" sz="1200" b="0" i="1" kern="1200" dirty="0" err="1">
                <a:solidFill>
                  <a:schemeClr val="tx1"/>
                </a:solidFill>
                <a:effectLst/>
                <a:latin typeface="+mn-lt"/>
                <a:ea typeface="+mn-ea"/>
                <a:cs typeface="+mn-cs"/>
              </a:rPr>
              <a:t>loss</a:t>
            </a: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 или </a:t>
            </a:r>
            <a:r>
              <a:rPr lang="ru-RU" sz="1200" b="0" i="1" kern="1200" dirty="0">
                <a:solidFill>
                  <a:schemeClr val="tx1"/>
                </a:solidFill>
                <a:effectLst/>
                <a:latin typeface="+mn-lt"/>
                <a:ea typeface="+mn-ea"/>
                <a:cs typeface="+mn-cs"/>
              </a:rPr>
              <a:t>бюджетом приватности (</a:t>
            </a:r>
            <a:r>
              <a:rPr lang="ru-RU" sz="1200" b="0" i="1" kern="1200" dirty="0" err="1">
                <a:solidFill>
                  <a:schemeClr val="tx1"/>
                </a:solidFill>
                <a:effectLst/>
                <a:latin typeface="+mn-lt"/>
                <a:ea typeface="+mn-ea"/>
                <a:cs typeface="+mn-cs"/>
              </a:rPr>
              <a:t>privacy</a:t>
            </a:r>
            <a:r>
              <a:rPr lang="ru-RU" sz="1200" b="0" i="1" kern="1200" dirty="0">
                <a:solidFill>
                  <a:schemeClr val="tx1"/>
                </a:solidFill>
                <a:effectLst/>
                <a:latin typeface="+mn-lt"/>
                <a:ea typeface="+mn-ea"/>
                <a:cs typeface="+mn-cs"/>
              </a:rPr>
              <a:t> </a:t>
            </a:r>
            <a:r>
              <a:rPr lang="ru-RU" sz="1200" b="0" i="1" kern="1200" dirty="0" err="1">
                <a:solidFill>
                  <a:schemeClr val="tx1"/>
                </a:solidFill>
                <a:effectLst/>
                <a:latin typeface="+mn-lt"/>
                <a:ea typeface="+mn-ea"/>
                <a:cs typeface="+mn-cs"/>
              </a:rPr>
              <a:t>budget</a:t>
            </a:r>
            <a:r>
              <a:rPr lang="ru-RU" sz="1200" b="0" i="1"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Чем меньше значение ε, тем менее различимы результаты и тем больше защищены данные отдельных людей. Рассмотреть определение.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соответствии с этим определением дифференциальная приватность является условием механизма публикации данных (то есть определяется доверенной стороной, выпускающей информацию о наборе данных), а не самим набором. Интуитивно это означает, что для любых двух схожих наборов данных, дифференциально-приватный алгоритм будет вести себя примерно одинаково на обоих наборах. Определение также даёт сильную гарантию того, что присутствие или отсутствие индивидуума не повлияет на окончательный вывод алгоритма.</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Случай, когда ε = 0, является идеальным для сохранения конфиденциальности, поскольку наличие или отсутствие любой информации о любом человеке в базе данных никак не влияет на результат алгоритма, однако такой алгоритм является бессмысленным с точки зрения полезной информации, так как даже при нулевом количестве людей он будет давать такой же или подобный результат.</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Подробнее - </a:t>
            </a:r>
            <a:r>
              <a:rPr lang="en-US" sz="1200" b="0" i="0" kern="1200" dirty="0">
                <a:solidFill>
                  <a:schemeClr val="tx1"/>
                </a:solidFill>
                <a:effectLst/>
                <a:latin typeface="+mn-lt"/>
                <a:ea typeface="+mn-ea"/>
                <a:cs typeface="+mn-cs"/>
              </a:rPr>
              <a:t>https://ru.wikipedia.org/wiki/%D0%94%D0%B8%D1%84%D1%84%D0%B5%D1%80%D0%B5%D0%BD%D1%86%D0%B8%D0%B0%D0%BB%D1%8C%D0%BD%D0%B0%D1%8F_%D0%BF%D1%80%D0%B8%D0%B2%D0%B0%D1%82%D0%BD%D0%BE%D1%81%D1%82%D1%8C</a:t>
            </a:r>
            <a:endParaRPr lang="ru-RU" i="0" dirty="0"/>
          </a:p>
        </p:txBody>
      </p:sp>
      <p:sp>
        <p:nvSpPr>
          <p:cNvPr id="4" name="Номер слайда 3"/>
          <p:cNvSpPr>
            <a:spLocks noGrp="1"/>
          </p:cNvSpPr>
          <p:nvPr>
            <p:ph type="sldNum" sz="quarter" idx="5"/>
          </p:nvPr>
        </p:nvSpPr>
        <p:spPr/>
        <p:txBody>
          <a:bodyPr/>
          <a:lstStyle/>
          <a:p>
            <a:fld id="{5E9A7E3A-ADC7-4226-B3BF-DCB7408A146C}" type="slidenum">
              <a:rPr lang="ru-RU" smtClean="0"/>
              <a:t>19</a:t>
            </a:fld>
            <a:endParaRPr lang="ru-RU"/>
          </a:p>
        </p:txBody>
      </p:sp>
    </p:spTree>
    <p:extLst>
      <p:ext uri="{BB962C8B-B14F-4D97-AF65-F5344CB8AC3E}">
        <p14:creationId xmlns:p14="http://schemas.microsoft.com/office/powerpoint/2010/main" val="1292208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связи с тем, что дифференциальная приватность является вероятностной концепцией, любой её метод обязательно имеет случайную составляющую. Некоторые из них, как и метод Лапласа, используют добавление контролируемого шума к функции, которую нужно вычислить.</a:t>
                </a:r>
              </a:p>
              <a:p>
                <a:r>
                  <a:rPr lang="ru-RU" sz="1200" b="0" i="0" kern="1200" dirty="0">
                    <a:solidFill>
                      <a:schemeClr val="tx1"/>
                    </a:solidFill>
                    <a:effectLst/>
                    <a:latin typeface="+mn-lt"/>
                    <a:ea typeface="+mn-ea"/>
                    <a:cs typeface="+mn-cs"/>
                  </a:rPr>
                  <a:t>Разобрать вывод формулы на слайде.</a:t>
                </a:r>
              </a:p>
              <a:p>
                <a:r>
                  <a:rPr lang="ru-RU" sz="1200" b="0" i="0" kern="1200" dirty="0">
                    <a:solidFill>
                      <a:schemeClr val="tx1"/>
                    </a:solidFill>
                    <a:effectLst/>
                    <a:latin typeface="+mn-lt"/>
                    <a:ea typeface="+mn-ea"/>
                    <a:cs typeface="+mn-cs"/>
                  </a:rPr>
                  <a:t>Если мы попытаемся использовать эту концепцию в вышеприведённом примере про наличие гастрита, то </a:t>
                </a:r>
                <a14:m>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r>
                      <a:rPr lang="en-US" sz="1200" i="1" smtClean="0">
                        <a:latin typeface="Cambria Math" panose="02040503050406030204" pitchFamily="18" charset="0"/>
                        <a:ea typeface="Cambria Math" panose="02040503050406030204" pitchFamily="18" charset="0"/>
                        <a:cs typeface="Tahoma" panose="020B0604030504040204" pitchFamily="34" charset="0"/>
                      </a:rPr>
                      <m:t>𝑓</m:t>
                    </m:r>
                    <m:r>
                      <a:rPr lang="ru-RU" sz="1200" b="0" i="1" smtClean="0">
                        <a:latin typeface="Cambria Math" panose="02040503050406030204" pitchFamily="18" charset="0"/>
                        <a:ea typeface="Cambria Math" panose="02040503050406030204" pitchFamily="18" charset="0"/>
                        <a:cs typeface="Tahoma" panose="020B0604030504040204" pitchFamily="34" charset="0"/>
                      </a:rPr>
                      <m:t>=1</m:t>
                    </m:r>
                  </m:oMath>
                </a14:m>
                <a:r>
                  <a:rPr lang="ru-RU" sz="1200" b="0" i="0" kern="1200" dirty="0">
                    <a:solidFill>
                      <a:schemeClr val="tx1"/>
                    </a:solidFill>
                    <a:effectLst/>
                    <a:latin typeface="+mn-lt"/>
                    <a:ea typeface="+mn-ea"/>
                    <a:cs typeface="+mn-cs"/>
                  </a:rPr>
                  <a:t>. То есть </a:t>
                </a:r>
                <a14:m>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𝛼</m:t>
                    </m:r>
                  </m:oMath>
                </a14:m>
                <a:r>
                  <a:rPr lang="ru-RU" sz="1200" dirty="0">
                    <a:ea typeface="Tahoma" panose="020B0604030504040204" pitchFamily="34" charset="0"/>
                    <a:cs typeface="Tahoma" panose="020B0604030504040204" pitchFamily="34" charset="0"/>
                  </a:rPr>
                  <a:t> явно определяет параметр приватности</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Кроме шума Лапласа также можно использовать другие виды шума (например, гауссовский), но они могут потребовать небольшого ослабления определения дифференциальной приватности</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mc:Choice>
        <mc:Fallback xmlns="">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связи с тем, что дифференциальная приватность является вероятностной концепцией, любой её метод обязательно имеет случайную составляющую. Некоторые из них, как и метод Лапласа, используют добавление контролируемого шума к функции, которую нужно вычислить.</a:t>
                </a:r>
              </a:p>
              <a:p>
                <a:r>
                  <a:rPr lang="ru-RU" sz="1200" b="0" i="0" kern="1200" dirty="0">
                    <a:solidFill>
                      <a:schemeClr val="tx1"/>
                    </a:solidFill>
                    <a:effectLst/>
                    <a:latin typeface="+mn-lt"/>
                    <a:ea typeface="+mn-ea"/>
                    <a:cs typeface="+mn-cs"/>
                  </a:rPr>
                  <a:t>Разобрать вывод формулы на слайде.</a:t>
                </a:r>
              </a:p>
              <a:p>
                <a:r>
                  <a:rPr lang="ru-RU" sz="1200" b="0" i="0" kern="1200" dirty="0">
                    <a:solidFill>
                      <a:schemeClr val="tx1"/>
                    </a:solidFill>
                    <a:effectLst/>
                    <a:latin typeface="+mn-lt"/>
                    <a:ea typeface="+mn-ea"/>
                    <a:cs typeface="+mn-cs"/>
                  </a:rPr>
                  <a:t>Если мы попытаемся использовать эту концепцию в вышеприведённом примере про наличие гастрита, то </a:t>
                </a:r>
                <a:r>
                  <a:rPr lang="en-US" sz="1200" i="0">
                    <a:latin typeface="Cambria Math" panose="02040503050406030204" pitchFamily="18" charset="0"/>
                    <a:ea typeface="Cambria Math" panose="02040503050406030204" pitchFamily="18" charset="0"/>
                    <a:cs typeface="Tahoma" panose="020B0604030504040204" pitchFamily="34" charset="0"/>
                  </a:rPr>
                  <a:t>∆𝑓</a:t>
                </a:r>
                <a:r>
                  <a:rPr lang="ru-RU" sz="1200" b="0" i="0">
                    <a:latin typeface="Cambria Math" panose="02040503050406030204" pitchFamily="18" charset="0"/>
                    <a:ea typeface="Cambria Math" panose="02040503050406030204" pitchFamily="18" charset="0"/>
                    <a:cs typeface="Tahoma" panose="020B0604030504040204" pitchFamily="34" charset="0"/>
                  </a:rPr>
                  <a:t>=1</a:t>
                </a:r>
                <a:r>
                  <a:rPr lang="ru-RU" sz="1200" b="0" i="0" kern="1200" dirty="0">
                    <a:solidFill>
                      <a:schemeClr val="tx1"/>
                    </a:solidFill>
                    <a:effectLst/>
                    <a:latin typeface="+mn-lt"/>
                    <a:ea typeface="+mn-ea"/>
                    <a:cs typeface="+mn-cs"/>
                  </a:rPr>
                  <a:t>. То есть </a:t>
                </a:r>
                <a:r>
                  <a:rPr lang="en-US" sz="1200" i="0">
                    <a:latin typeface="Cambria Math" panose="02040503050406030204" pitchFamily="18" charset="0"/>
                    <a:ea typeface="Cambria Math" panose="02040503050406030204" pitchFamily="18" charset="0"/>
                    <a:cs typeface="Tahoma" panose="020B0604030504040204" pitchFamily="34" charset="0"/>
                  </a:rPr>
                  <a:t>𝛼</a:t>
                </a:r>
                <a:r>
                  <a:rPr lang="ru-RU" sz="1200" dirty="0">
                    <a:ea typeface="Tahoma" panose="020B0604030504040204" pitchFamily="34" charset="0"/>
                    <a:cs typeface="Tahoma" panose="020B0604030504040204" pitchFamily="34" charset="0"/>
                  </a:rPr>
                  <a:t> явно определяет параметр приватности</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Кроме шума Лапласа также можно использовать другие виды шума (например, гауссовский), но они могут потребовать небольшого ослабления определения дифференциальной приватности</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mc:Fallback>
      </mc:AlternateContent>
      <p:sp>
        <p:nvSpPr>
          <p:cNvPr id="4" name="Номер слайда 3"/>
          <p:cNvSpPr>
            <a:spLocks noGrp="1"/>
          </p:cNvSpPr>
          <p:nvPr>
            <p:ph type="sldNum" sz="quarter" idx="5"/>
          </p:nvPr>
        </p:nvSpPr>
        <p:spPr/>
        <p:txBody>
          <a:bodyPr/>
          <a:lstStyle/>
          <a:p>
            <a:fld id="{5E9A7E3A-ADC7-4226-B3BF-DCB7408A146C}" type="slidenum">
              <a:rPr lang="ru-RU" smtClean="0"/>
              <a:t>20</a:t>
            </a:fld>
            <a:endParaRPr lang="ru-RU"/>
          </a:p>
        </p:txBody>
      </p:sp>
    </p:spTree>
    <p:extLst>
      <p:ext uri="{BB962C8B-B14F-4D97-AF65-F5344CB8AC3E}">
        <p14:creationId xmlns:p14="http://schemas.microsoft.com/office/powerpoint/2010/main" val="425489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Как вы уже знаете, глубокое обучение, являясь подразделом машинного обучения, основано на изучении данных. Но часто изучаемые данные являются глубоко личными. Многие модели анализируют частную информацию, рассказывающую о жизни людей то, что иным способом трудно было бы узнать.</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Основным ресурсом в глубоком обучении являются обучающие данные (естественные или синтетические). Без этих данных глубокое обучение невозможно; а поскольку самые ценные модели часто используют наборы личных данных, глубокое обучение нередко становится причиной, почему компании стремятся собрать такие данные. Они нужны им для использования в конкретных сферах.</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Кроме отсутствия желания пользователей делиться своими данными, существует еще ряд законодательных ограничений. Их мы рассмотрим на следующем слайде.</a:t>
            </a:r>
          </a:p>
          <a:p>
            <a:r>
              <a:rPr lang="ru-RU" sz="1200" b="0" i="0" u="none" strike="noStrike" kern="1200" baseline="0" dirty="0">
                <a:solidFill>
                  <a:schemeClr val="tx1"/>
                </a:solidFill>
                <a:latin typeface="+mn-lt"/>
                <a:ea typeface="+mn-ea"/>
                <a:cs typeface="+mn-cs"/>
              </a:rPr>
              <a:t>Все эти пункты можно разобрать на примере формирования модели, позволяющей диагностировать раковые опухоли на ранних этапах.</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3</a:t>
            </a:fld>
            <a:endParaRPr lang="ru-RU"/>
          </a:p>
        </p:txBody>
      </p:sp>
    </p:spTree>
    <p:extLst>
      <p:ext uri="{BB962C8B-B14F-4D97-AF65-F5344CB8AC3E}">
        <p14:creationId xmlns:p14="http://schemas.microsoft.com/office/powerpoint/2010/main" val="125457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Дифференциальная приватность основана на введении случайности в данные.</a:t>
            </a:r>
          </a:p>
          <a:p>
            <a:r>
              <a:rPr lang="ru-RU" sz="1200" b="0" i="0" kern="1200" dirty="0">
                <a:solidFill>
                  <a:schemeClr val="tx1"/>
                </a:solidFill>
                <a:effectLst/>
                <a:latin typeface="+mn-lt"/>
                <a:ea typeface="+mn-ea"/>
                <a:cs typeface="+mn-cs"/>
              </a:rPr>
              <a:t>Простой пример заключается в том, чтобы попросить человека ответить на вопрос «Есть ли у вас атрибут А?» в соответствии со следующей процедурой:</a:t>
            </a:r>
          </a:p>
          <a:p>
            <a:r>
              <a:rPr lang="ru-RU" sz="1200" b="0" i="0" kern="1200" dirty="0">
                <a:solidFill>
                  <a:schemeClr val="tx1"/>
                </a:solidFill>
                <a:effectLst/>
                <a:latin typeface="+mn-lt"/>
                <a:ea typeface="+mn-ea"/>
                <a:cs typeface="+mn-cs"/>
              </a:rPr>
              <a:t>	Человек подбрасывает монету</a:t>
            </a:r>
          </a:p>
          <a:p>
            <a:r>
              <a:rPr lang="ru-RU" sz="1200" b="0" i="0" kern="1200" dirty="0">
                <a:solidFill>
                  <a:schemeClr val="tx1"/>
                </a:solidFill>
                <a:effectLst/>
                <a:latin typeface="+mn-lt"/>
                <a:ea typeface="+mn-ea"/>
                <a:cs typeface="+mn-cs"/>
              </a:rPr>
              <a:t>	Если выпал орел, отвечает честно на вопрос.</a:t>
            </a:r>
          </a:p>
          <a:p>
            <a:r>
              <a:rPr lang="ru-RU" sz="1200" b="0" i="0" kern="1200" dirty="0">
                <a:solidFill>
                  <a:schemeClr val="tx1"/>
                </a:solidFill>
                <a:effectLst/>
                <a:latin typeface="+mn-lt"/>
                <a:ea typeface="+mn-ea"/>
                <a:cs typeface="+mn-cs"/>
              </a:rPr>
              <a:t>	Иначе подбрасывает ещё раз, если выпадет орел, ответь «Да», если решка — «Нет»</a:t>
            </a:r>
          </a:p>
          <a:p>
            <a:r>
              <a:rPr lang="ru-RU" sz="1200" b="0" i="0" kern="1200" dirty="0">
                <a:solidFill>
                  <a:schemeClr val="tx1"/>
                </a:solidFill>
                <a:effectLst/>
                <a:latin typeface="+mn-lt"/>
                <a:ea typeface="+mn-ea"/>
                <a:cs typeface="+mn-cs"/>
              </a:rPr>
              <a:t>Конфиденциальность возникает, так как невозможно по ответу точно узнать, обладает ли человек данным атрибутом. Но тем не менее эти данные значительны, так как положительные ответы дают четверть от тех людей, у которых нет этого атрибута, и три четверти от тех, кто на самом деле им обладают. Таким образом, если p — истинная доля людей с A, то мы ожидаем получить (1/4) (1- p) + (3/4) p = (1/4) + p / 2 положительных ответов. Следовательно, можно оценить р.</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То есть общая закономерность сохраняется, ценность выборки не теряется. Однако достоверно определить наличие атрибута А у конкретного человека не представляется возможным.</a:t>
            </a:r>
          </a:p>
        </p:txBody>
      </p:sp>
      <p:sp>
        <p:nvSpPr>
          <p:cNvPr id="4" name="Номер слайда 3"/>
          <p:cNvSpPr>
            <a:spLocks noGrp="1"/>
          </p:cNvSpPr>
          <p:nvPr>
            <p:ph type="sldNum" sz="quarter" idx="5"/>
          </p:nvPr>
        </p:nvSpPr>
        <p:spPr/>
        <p:txBody>
          <a:bodyPr/>
          <a:lstStyle/>
          <a:p>
            <a:fld id="{5E9A7E3A-ADC7-4226-B3BF-DCB7408A146C}" type="slidenum">
              <a:rPr lang="ru-RU" smtClean="0"/>
              <a:t>21</a:t>
            </a:fld>
            <a:endParaRPr lang="ru-RU"/>
          </a:p>
        </p:txBody>
      </p:sp>
    </p:spTree>
    <p:extLst>
      <p:ext uri="{BB962C8B-B14F-4D97-AF65-F5344CB8AC3E}">
        <p14:creationId xmlns:p14="http://schemas.microsoft.com/office/powerpoint/2010/main" val="1653076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Локальные модели тренируются независимо друг от друга (без какого-либо взаимодействия).</a:t>
            </a:r>
            <a:endParaRPr lang="en-US" dirty="0"/>
          </a:p>
          <a:p>
            <a:r>
              <a:rPr lang="ru-RU" dirty="0"/>
              <a:t>Каждая модель обучается на своем наборе данных.</a:t>
            </a:r>
          </a:p>
          <a:p>
            <a:r>
              <a:rPr lang="ru-RU" dirty="0"/>
              <a:t>Приватный набор данных разделяется на подмножество данных (разделов). На каждом из этих данных учится своя модель. </a:t>
            </a:r>
            <a:r>
              <a:rPr lang="ru-RU" sz="1200" b="0" i="0" kern="1200" dirty="0">
                <a:solidFill>
                  <a:schemeClr val="tx1"/>
                </a:solidFill>
                <a:effectLst/>
                <a:latin typeface="+mn-lt"/>
                <a:ea typeface="+mn-ea"/>
                <a:cs typeface="+mn-cs"/>
              </a:rPr>
              <a:t>Метод обучения модели учителя неограничен, что также является одним из основных преимуществ PATE.</a:t>
            </a:r>
            <a:endParaRPr lang="ru-RU" dirty="0"/>
          </a:p>
          <a:p>
            <a:endParaRPr lang="ru-RU" dirty="0"/>
          </a:p>
          <a:p>
            <a:r>
              <a:rPr lang="ru-RU" dirty="0"/>
              <a:t>Подробнее - </a:t>
            </a:r>
            <a:r>
              <a:rPr lang="en-US" dirty="0"/>
              <a:t>https://arxiv.org/pdf/2004.06567.pdf</a:t>
            </a:r>
            <a:endParaRPr lang="ru-RU" dirty="0"/>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22</a:t>
            </a:fld>
            <a:endParaRPr lang="ru-RU"/>
          </a:p>
        </p:txBody>
      </p:sp>
    </p:spTree>
    <p:extLst>
      <p:ext uri="{BB962C8B-B14F-4D97-AF65-F5344CB8AC3E}">
        <p14:creationId xmlns:p14="http://schemas.microsoft.com/office/powerpoint/2010/main" val="3326013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использовать дальше эти отдельно обученные модели? Каждая модель выполняет предсказание, для того чтобы внести конфиденциальность используется подход дифференциальной приватности, а именно добавляется случайный шум Лапласа или Гаусса (для нарушения статистики).</a:t>
            </a:r>
            <a:endParaRPr lang="en-US" dirty="0"/>
          </a:p>
          <a:p>
            <a:endParaRPr lang="en-US" dirty="0"/>
          </a:p>
          <a:p>
            <a:r>
              <a:rPr lang="ru-RU" dirty="0"/>
              <a:t>Однако в таком подходе есть явные проблемы. </a:t>
            </a:r>
            <a:r>
              <a:rPr lang="ru-RU" sz="1200" b="0" i="0" kern="1200" dirty="0">
                <a:solidFill>
                  <a:schemeClr val="tx1"/>
                </a:solidFill>
                <a:effectLst/>
                <a:latin typeface="+mn-lt"/>
                <a:ea typeface="+mn-ea"/>
                <a:cs typeface="+mn-cs"/>
              </a:rPr>
              <a:t>Во-первых, каждый прогноз, сделанный механизмом агрегирования, увеличивает набор статистики, в далекой перспективе снижая конфиденциальность. Во-вторых, набор моделей учителей не может быть опубликован с открытым исходным кодом, в противном случае злоумышленник может проверить опубликованные параметры модели, чтобы узнать об обучении.</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23</a:t>
            </a:fld>
            <a:endParaRPr lang="ru-RU"/>
          </a:p>
        </p:txBody>
      </p:sp>
    </p:spTree>
    <p:extLst>
      <p:ext uri="{BB962C8B-B14F-4D97-AF65-F5344CB8AC3E}">
        <p14:creationId xmlns:p14="http://schemas.microsoft.com/office/powerpoint/2010/main" val="577084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решения описанных выше проблем создается дополнительная модель студента, которая обучается на за счет наличия моделей учителей. Этот процесс отображен на слайде, рассмотрим его подробнее. </a:t>
            </a:r>
            <a:r>
              <a:rPr lang="ru-RU" sz="1200" b="0" i="0" kern="1200" dirty="0">
                <a:solidFill>
                  <a:schemeClr val="tx1"/>
                </a:solidFill>
                <a:effectLst/>
                <a:latin typeface="+mn-lt"/>
                <a:ea typeface="+mn-ea"/>
                <a:cs typeface="+mn-cs"/>
              </a:rPr>
              <a:t>Модель студента обучается с соблюдением конфиденциальности путем интеграции знаний, полученных учителями. Модель студента выбирает входные данные из набора немаркированных общедоступных данных и отправляет эти входные данные в модели учителей для получения меток, а затем модель ученика использует помеченные данные для обучения. Защита конфиденциальности и правильность тегов, предсказываемых механизмом агрегирования, являются результатом консенсуса, достигнутого среди учителей.</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24</a:t>
            </a:fld>
            <a:endParaRPr lang="ru-RU"/>
          </a:p>
        </p:txBody>
      </p:sp>
    </p:spTree>
    <p:extLst>
      <p:ext uri="{BB962C8B-B14F-4D97-AF65-F5344CB8AC3E}">
        <p14:creationId xmlns:p14="http://schemas.microsoft.com/office/powerpoint/2010/main" val="4131491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Федеративное обучение страдает двумя большими проблемами, особенно трудноразрешимыми, когда у каждого человека имеется лишь маленькая горстка обучающих примеров, — скорость и конфиденциальность.</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Как оказывается, если у кого-то имеется лишь несколько обучающих примеров (или модель, присланная вам, была обучена лишь на нескольких примерах: обучающем пакете), вы все еще можете довольно много узнать об исходных данных. Если представить, что у вас есть 10 000 человек (и у каждого имеется очень небольшой объем данных), большую часть времени вы потратите на пересылку модели туда и обратно и не так много — на обучение (особенно если модель очень большая).</a:t>
            </a:r>
          </a:p>
          <a:p>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Перехват при передаче данных уточненной модели – простое решение: шифрование.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«Отравление» модели: </a:t>
            </a:r>
            <a:r>
              <a:rPr lang="ru-RU" sz="1200" b="1" i="0" kern="1200" dirty="0">
                <a:solidFill>
                  <a:schemeClr val="tx1"/>
                </a:solidFill>
                <a:effectLst/>
                <a:latin typeface="+mn-lt"/>
                <a:ea typeface="+mn-ea"/>
                <a:cs typeface="+mn-cs"/>
              </a:rPr>
              <a:t>злоумышленник может испортить модель</a:t>
            </a:r>
            <a:r>
              <a:rPr lang="ru-RU" sz="1200" b="0" i="0" kern="1200" dirty="0">
                <a:solidFill>
                  <a:schemeClr val="tx1"/>
                </a:solidFill>
                <a:effectLst/>
                <a:latin typeface="+mn-lt"/>
                <a:ea typeface="+mn-ea"/>
                <a:cs typeface="+mn-cs"/>
              </a:rPr>
              <a:t> через свое собственное устройство или путем захвата устройств других сторон, участвующих в обучении алгоритмической модели. Это актуальная проблема, особенно для протокола безопасной агрегации </a:t>
            </a:r>
            <a:r>
              <a:rPr lang="en-US" sz="1200" b="0" i="0" kern="120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так как там мы не сможем вычислить злоумышленника, чтобы перестать принимать от него данные.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Компании должны защищать свою интеллектуальную собственность, и похоже, что отправка модели напрямую на устройства пользователей </a:t>
            </a:r>
            <a:r>
              <a:rPr lang="ru-RU" sz="1200" b="1" i="0" kern="1200" dirty="0">
                <a:solidFill>
                  <a:schemeClr val="tx1"/>
                </a:solidFill>
                <a:effectLst/>
                <a:latin typeface="+mn-lt"/>
                <a:ea typeface="+mn-ea"/>
                <a:cs typeface="+mn-cs"/>
              </a:rPr>
              <a:t>может легко привести к тому, что эти модели будут выставлены любому желающему</a:t>
            </a:r>
            <a:r>
              <a:rPr lang="ru-RU" sz="1200" b="0" i="0" kern="1200" dirty="0">
                <a:solidFill>
                  <a:schemeClr val="tx1"/>
                </a:solidFill>
                <a:effectLst/>
                <a:latin typeface="+mn-lt"/>
                <a:ea typeface="+mn-ea"/>
                <a:cs typeface="+mn-cs"/>
              </a:rPr>
              <a:t>. Однако есть решения, которые компании могут использовать для защиты своих алгоритмических моделей..</a:t>
            </a:r>
          </a:p>
          <a:p>
            <a:r>
              <a:rPr lang="ru-RU" sz="1200" b="0" i="0" kern="1200" dirty="0">
                <a:solidFill>
                  <a:schemeClr val="tx1"/>
                </a:solidFill>
                <a:effectLst/>
                <a:latin typeface="+mn-lt"/>
                <a:ea typeface="+mn-ea"/>
                <a:cs typeface="+mn-cs"/>
              </a:rPr>
              <a:t>Одним из них является</a:t>
            </a:r>
            <a:r>
              <a:rPr lang="ru-RU" sz="1200" b="1" i="0" kern="1200" dirty="0">
                <a:solidFill>
                  <a:schemeClr val="tx1"/>
                </a:solidFill>
                <a:effectLst/>
                <a:latin typeface="+mn-lt"/>
                <a:ea typeface="+mn-ea"/>
                <a:cs typeface="+mn-cs"/>
              </a:rPr>
              <a:t> использовать секретный обмен многопартийных вычислений</a:t>
            </a:r>
            <a:r>
              <a:rPr lang="ru-RU" sz="1200" b="0" i="0" kern="1200" dirty="0">
                <a:solidFill>
                  <a:schemeClr val="tx1"/>
                </a:solidFill>
                <a:effectLst/>
                <a:latin typeface="+mn-lt"/>
                <a:ea typeface="+mn-ea"/>
                <a:cs typeface="+mn-cs"/>
              </a:rPr>
              <a:t>. Это позволяет организациям скрывать взвешивание модели, распределяя ее фрагменты по устройствам. В рамках этой системы ни одна из секретных сторон не может знать всю модель.</a:t>
            </a:r>
          </a:p>
          <a:p>
            <a:r>
              <a:rPr lang="ru-RU" sz="1200" b="0" i="0" kern="1200" dirty="0">
                <a:solidFill>
                  <a:schemeClr val="tx1"/>
                </a:solidFill>
                <a:effectLst/>
                <a:latin typeface="+mn-lt"/>
                <a:ea typeface="+mn-ea"/>
                <a:cs typeface="+mn-cs"/>
              </a:rPr>
              <a:t>Это позволяет организациям передавать свои алгоритмические модели обучения на устройства, не беспокоясь о краже их интеллектуальной собственности.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Обсудим ограничения, которые накладывает федеративное обучение. Во-первых, конечные устройства должны обладать достаточной вычислительной мощностью и памятью. Именно поэтому 10-15 лет назад идея федеративного обучения была просто нереализуемой. Современные носимые устройства уже обладают достаточным потенциалом.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Другое техническое ограничение связано с пропускной способностью. Федеративное обучение проводится через </a:t>
            </a:r>
            <a:r>
              <a:rPr lang="ru-RU" sz="1200" b="0" i="0" kern="1200" dirty="0" err="1">
                <a:solidFill>
                  <a:schemeClr val="tx1"/>
                </a:solidFill>
                <a:effectLst/>
                <a:latin typeface="+mn-lt"/>
                <a:ea typeface="+mn-ea"/>
                <a:cs typeface="+mn-cs"/>
              </a:rPr>
              <a:t>Wi-Fi</a:t>
            </a:r>
            <a:r>
              <a:rPr lang="ru-RU" sz="1200" b="0" i="0" kern="1200" dirty="0">
                <a:solidFill>
                  <a:schemeClr val="tx1"/>
                </a:solidFill>
                <a:effectLst/>
                <a:latin typeface="+mn-lt"/>
                <a:ea typeface="+mn-ea"/>
                <a:cs typeface="+mn-cs"/>
              </a:rPr>
              <a:t> или 4G, в то время как традиционное машинное обучение происходит в центрах обработки данных. Пропускная способность </a:t>
            </a:r>
            <a:r>
              <a:rPr lang="ru-RU" sz="1200" b="0" i="0" kern="1200" dirty="0" err="1">
                <a:solidFill>
                  <a:schemeClr val="tx1"/>
                </a:solidFill>
                <a:effectLst/>
                <a:latin typeface="+mn-lt"/>
                <a:ea typeface="+mn-ea"/>
                <a:cs typeface="+mn-cs"/>
              </a:rPr>
              <a:t>Wi-Fi</a:t>
            </a:r>
            <a:r>
              <a:rPr lang="ru-RU" sz="1200" b="0" i="0" kern="1200" dirty="0">
                <a:solidFill>
                  <a:schemeClr val="tx1"/>
                </a:solidFill>
                <a:effectLst/>
                <a:latin typeface="+mn-lt"/>
                <a:ea typeface="+mn-ea"/>
                <a:cs typeface="+mn-cs"/>
              </a:rPr>
              <a:t> или 4G на порядок ниже, чем между рабочими узлами и серверами в этих центрах. Это узкое место, которое увеличивает задержку и замедляет процесс обучения по сравнению с традиционным подходом.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Несмотря на попытки оптимизировать время запуска обучения это может вызвать замедление работы устройства (например, когда пользователь неожиданно для системы снимает телефон с зарядке и начинает им активно пользоваться).</a:t>
            </a:r>
            <a:endParaRPr lang="en-US"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ahoma" panose="020B0604030504040204" pitchFamily="34" charset="0"/>
              <a:cs typeface="Tahoma" panose="020B0604030504040204" pitchFamily="34" charset="0"/>
            </a:endParaRPr>
          </a:p>
        </p:txBody>
      </p:sp>
      <p:sp>
        <p:nvSpPr>
          <p:cNvPr id="4" name="Номер слайда 3"/>
          <p:cNvSpPr>
            <a:spLocks noGrp="1"/>
          </p:cNvSpPr>
          <p:nvPr>
            <p:ph type="sldNum" sz="quarter" idx="5"/>
          </p:nvPr>
        </p:nvSpPr>
        <p:spPr/>
        <p:txBody>
          <a:bodyPr/>
          <a:lstStyle/>
          <a:p>
            <a:fld id="{5E9A7E3A-ADC7-4226-B3BF-DCB7408A146C}" type="slidenum">
              <a:rPr lang="ru-RU" smtClean="0"/>
              <a:t>25</a:t>
            </a:fld>
            <a:endParaRPr lang="ru-RU"/>
          </a:p>
        </p:txBody>
      </p:sp>
    </p:spTree>
    <p:extLst>
      <p:ext uri="{BB962C8B-B14F-4D97-AF65-F5344CB8AC3E}">
        <p14:creationId xmlns:p14="http://schemas.microsoft.com/office/powerpoint/2010/main" val="658679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Федеративное обучение может также помочь организациям улучшить свои алгоритмические модели, не раскрывая данные клиента и не нарушая законодательные нормы. Законы, такие как Европейское общее положение о защите данных (GDPR) и Закон о переносимости медицинского страхования США от 1996 года, ФЗ-152 содержат строгие правила в отношении данных отдельных лиц и способов их использования.</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Другая ключевая причина принятия федеративного подхода к обучению заключается в том, что он потенциально может снизить задержку. В вероятном будущем сценарии, когда на наших дорогах будет большое количество автомобилей с автоматическим управлением, они должны быть в состоянии быстро реагировать друг на друга во время происшествий, связанных с безопасностью.</a:t>
            </a:r>
          </a:p>
          <a:p>
            <a:r>
              <a:rPr lang="ru-RU" sz="1200" b="0" i="0" kern="1200" dirty="0">
                <a:solidFill>
                  <a:schemeClr val="tx1"/>
                </a:solidFill>
                <a:effectLst/>
                <a:latin typeface="+mn-lt"/>
                <a:ea typeface="+mn-ea"/>
                <a:cs typeface="+mn-cs"/>
              </a:rPr>
              <a:t>Традиционное облачное обучение включает в себя передачу больших объемов данных и более медленный темп обучения, поэтому существует вероятность того, что федеративное обучение может позволить автономным транспортным средствам действовать быстрее и точнее, уменьшая количество аварий и повышая безопасность.</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завершении лекции еще раз напомнить основные моменты и прокомментировать картинку, демонстрирующую отличия традиционного обучения, федеративного обучения и федеративного обучения с безопасной агрегацией.</a:t>
            </a: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26</a:t>
            </a:fld>
            <a:endParaRPr lang="ru-RU"/>
          </a:p>
        </p:txBody>
      </p:sp>
    </p:spTree>
    <p:extLst>
      <p:ext uri="{BB962C8B-B14F-4D97-AF65-F5344CB8AC3E}">
        <p14:creationId xmlns:p14="http://schemas.microsoft.com/office/powerpoint/2010/main" val="409495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Классификация информации по видам доступа приведена на схеме ниже (в соответствии с российским законодательством). Кратко привести примеры по каждому из видов информации.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Отсюда важный вывод, что конфиденциальные данные и персональные данные это не одно и тоже. Персональные данные это подмножество конфиденциальных данных. Детальное определение будет дальше. В лекции мы сосредоточимся на персональных данных, так как часто именно они представляют интерес для обучения моделей. Однако сделанные выводы могут быть перенесены и на другие виду конфиденциальной информации.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На самом деле зачастую одни и те же сведения могут относится к различным категориям тайн. Например, сведения составляющие врачебную тайну, наверняка являются чьими-то персональными данными. Поэтому это деление весьма условно.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Подробнее и с примерами: https://www.securitylab.ru/blog/personal/aguryanov/29908.php</a:t>
            </a: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4</a:t>
            </a:fld>
            <a:endParaRPr lang="ru-RU"/>
          </a:p>
        </p:txBody>
      </p:sp>
    </p:spTree>
    <p:extLst>
      <p:ext uri="{BB962C8B-B14F-4D97-AF65-F5344CB8AC3E}">
        <p14:creationId xmlns:p14="http://schemas.microsoft.com/office/powerpoint/2010/main" val="427513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a:p>
            <a:r>
              <a:rPr lang="ru-RU" dirty="0"/>
              <a:t>Видим довольно большой перечень документов разного уровня, направленных на защиту персональных данных, поэтому вопрос является актуальным.</a:t>
            </a:r>
          </a:p>
        </p:txBody>
      </p:sp>
      <p:sp>
        <p:nvSpPr>
          <p:cNvPr id="4" name="Номер слайда 3"/>
          <p:cNvSpPr>
            <a:spLocks noGrp="1"/>
          </p:cNvSpPr>
          <p:nvPr>
            <p:ph type="sldNum" sz="quarter" idx="5"/>
          </p:nvPr>
        </p:nvSpPr>
        <p:spPr/>
        <p:txBody>
          <a:bodyPr/>
          <a:lstStyle/>
          <a:p>
            <a:fld id="{5E9A7E3A-ADC7-4226-B3BF-DCB7408A146C}" type="slidenum">
              <a:rPr lang="ru-RU" smtClean="0"/>
              <a:t>5</a:t>
            </a:fld>
            <a:endParaRPr lang="ru-RU"/>
          </a:p>
        </p:txBody>
      </p:sp>
    </p:spTree>
    <p:extLst>
      <p:ext uri="{BB962C8B-B14F-4D97-AF65-F5344CB8AC3E}">
        <p14:creationId xmlns:p14="http://schemas.microsoft.com/office/powerpoint/2010/main" val="197997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dirty="0"/>
              <a:t>Персональные данные </a:t>
            </a:r>
            <a:r>
              <a:rPr lang="ru-RU" sz="1200" dirty="0"/>
              <a:t>- любая информация, относящаяся к определенному физическому лицу. Разобрать примеры персональных данных.</a:t>
            </a:r>
            <a:endParaRPr lang="en-US" sz="1200" dirty="0">
              <a:ea typeface="Tahoma" panose="020B0604030504040204" pitchFamily="34" charset="0"/>
              <a:cs typeface="Tahom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6</a:t>
            </a:fld>
            <a:endParaRPr lang="ru-RU"/>
          </a:p>
        </p:txBody>
      </p:sp>
    </p:spTree>
    <p:extLst>
      <p:ext uri="{BB962C8B-B14F-4D97-AF65-F5344CB8AC3E}">
        <p14:creationId xmlns:p14="http://schemas.microsoft.com/office/powerpoint/2010/main" val="161536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этом слайде разобраны определения из ФЗ-152, на которые нужно будет опираться в рамках лекции. Кратко разобрать все определения.</a:t>
            </a:r>
          </a:p>
        </p:txBody>
      </p:sp>
      <p:sp>
        <p:nvSpPr>
          <p:cNvPr id="4" name="Номер слайда 3"/>
          <p:cNvSpPr>
            <a:spLocks noGrp="1"/>
          </p:cNvSpPr>
          <p:nvPr>
            <p:ph type="sldNum" sz="quarter" idx="5"/>
          </p:nvPr>
        </p:nvSpPr>
        <p:spPr/>
        <p:txBody>
          <a:bodyPr/>
          <a:lstStyle/>
          <a:p>
            <a:fld id="{5E9A7E3A-ADC7-4226-B3BF-DCB7408A146C}" type="slidenum">
              <a:rPr lang="ru-RU" smtClean="0"/>
              <a:t>7</a:t>
            </a:fld>
            <a:endParaRPr lang="ru-RU"/>
          </a:p>
        </p:txBody>
      </p:sp>
    </p:spTree>
    <p:extLst>
      <p:ext uri="{BB962C8B-B14F-4D97-AF65-F5344CB8AC3E}">
        <p14:creationId xmlns:p14="http://schemas.microsoft.com/office/powerpoint/2010/main" val="71408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Разобрать категории персональных данных.</a:t>
            </a:r>
          </a:p>
        </p:txBody>
      </p:sp>
      <p:sp>
        <p:nvSpPr>
          <p:cNvPr id="4" name="Номер слайда 3"/>
          <p:cNvSpPr>
            <a:spLocks noGrp="1"/>
          </p:cNvSpPr>
          <p:nvPr>
            <p:ph type="sldNum" sz="quarter" idx="5"/>
          </p:nvPr>
        </p:nvSpPr>
        <p:spPr/>
        <p:txBody>
          <a:bodyPr/>
          <a:lstStyle/>
          <a:p>
            <a:fld id="{5E9A7E3A-ADC7-4226-B3BF-DCB7408A146C}" type="slidenum">
              <a:rPr lang="ru-RU" smtClean="0"/>
              <a:t>8</a:t>
            </a:fld>
            <a:endParaRPr lang="ru-RU"/>
          </a:p>
        </p:txBody>
      </p:sp>
    </p:spTree>
    <p:extLst>
      <p:ext uri="{BB962C8B-B14F-4D97-AF65-F5344CB8AC3E}">
        <p14:creationId xmlns:p14="http://schemas.microsoft.com/office/powerpoint/2010/main" val="138073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обработка персональных данных должна ограничиваться достижением конкретных, заранее определенных и законных целей; </a:t>
            </a:r>
          </a:p>
          <a:p>
            <a:r>
              <a:rPr lang="ru-RU" dirty="0"/>
              <a:t>содержание и объем обрабатываемых персональных данных должны соответствовать заявленным целям обработки; </a:t>
            </a:r>
          </a:p>
          <a:p>
            <a:r>
              <a:rPr lang="ru-RU" dirty="0"/>
              <a:t>обрабатываемые персональные данные не должны быть избыточными по отношению к заявленным целям их обработки; </a:t>
            </a:r>
          </a:p>
          <a:p>
            <a:r>
              <a:rPr lang="ru-RU" dirty="0"/>
              <a:t>должно быть получено согласие субъекта на размещение его персональных данных в форме, установленной ч. 4 ст. 9 Федерального закона № 152-ФЗ.</a:t>
            </a:r>
          </a:p>
          <a:p>
            <a:r>
              <a:rPr lang="ru-RU" dirty="0"/>
              <a:t>при обработке персональных данных должны быть обеспечены точность персональных данных, их достаточность, а в необходимых случаях и актуальность по отношению к целям обработки персональных данных. Оператор должен принимать необходимые меры либо обеспечивать их принятие по удалению или уточнению неполных или неточных данных;</a:t>
            </a:r>
          </a:p>
          <a:p>
            <a:r>
              <a:rPr lang="ru-RU" dirty="0"/>
              <a:t>хранение персональных данных должно осуществляться в форме, позволяющей определить субъекта персональных данных, не дольше, чем этого требуют цели обработки персональных данных;</a:t>
            </a:r>
          </a:p>
          <a:p>
            <a:r>
              <a:rPr lang="ru-RU" dirty="0"/>
              <a:t>обрабатываемые персональные данные подлежат уничтожению либо обезличиванию по достижении целей обработки или в случае утраты необходимости в достижении этих целей.</a:t>
            </a:r>
          </a:p>
        </p:txBody>
      </p:sp>
      <p:sp>
        <p:nvSpPr>
          <p:cNvPr id="4" name="Номер слайда 3"/>
          <p:cNvSpPr>
            <a:spLocks noGrp="1"/>
          </p:cNvSpPr>
          <p:nvPr>
            <p:ph type="sldNum" sz="quarter" idx="5"/>
          </p:nvPr>
        </p:nvSpPr>
        <p:spPr/>
        <p:txBody>
          <a:bodyPr/>
          <a:lstStyle/>
          <a:p>
            <a:fld id="{5E9A7E3A-ADC7-4226-B3BF-DCB7408A146C}" type="slidenum">
              <a:rPr lang="ru-RU" smtClean="0"/>
              <a:t>9</a:t>
            </a:fld>
            <a:endParaRPr lang="ru-RU"/>
          </a:p>
        </p:txBody>
      </p:sp>
    </p:spTree>
    <p:extLst>
      <p:ext uri="{BB962C8B-B14F-4D97-AF65-F5344CB8AC3E}">
        <p14:creationId xmlns:p14="http://schemas.microsoft.com/office/powerpoint/2010/main" val="3062186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 нарушение законодательства в области персональных данных для физических и юридических лиц предусмотрена как административная, так и уголовная ответственность. С некоторыми наиболее «популярными» статьями можно ознакомить на слайде.</a:t>
            </a:r>
          </a:p>
        </p:txBody>
      </p:sp>
      <p:sp>
        <p:nvSpPr>
          <p:cNvPr id="4" name="Номер слайда 3"/>
          <p:cNvSpPr>
            <a:spLocks noGrp="1"/>
          </p:cNvSpPr>
          <p:nvPr>
            <p:ph type="sldNum" sz="quarter" idx="5"/>
          </p:nvPr>
        </p:nvSpPr>
        <p:spPr/>
        <p:txBody>
          <a:bodyPr/>
          <a:lstStyle/>
          <a:p>
            <a:fld id="{5E9A7E3A-ADC7-4226-B3BF-DCB7408A146C}" type="slidenum">
              <a:rPr lang="ru-RU" smtClean="0"/>
              <a:t>10</a:t>
            </a:fld>
            <a:endParaRPr lang="ru-RU"/>
          </a:p>
        </p:txBody>
      </p:sp>
    </p:spTree>
    <p:extLst>
      <p:ext uri="{BB962C8B-B14F-4D97-AF65-F5344CB8AC3E}">
        <p14:creationId xmlns:p14="http://schemas.microsoft.com/office/powerpoint/2010/main" val="387807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4AC4E9E-3BE5-4665-BAE6-72CA507E8656}"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4428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48005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0727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35690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4AC4E9E-3BE5-4665-BAE6-72CA507E8656}"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6364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4AC4E9E-3BE5-4665-BAE6-72CA507E8656}" type="datetimeFigureOut">
              <a:rPr lang="ru-RU" smtClean="0"/>
              <a:t>24.12.2021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95816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4AC4E9E-3BE5-4665-BAE6-72CA507E8656}" type="datetimeFigureOut">
              <a:rPr lang="ru-RU" smtClean="0"/>
              <a:t>24.12.2021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01678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4AC4E9E-3BE5-4665-BAE6-72CA507E8656}" type="datetimeFigureOut">
              <a:rPr lang="ru-RU" smtClean="0"/>
              <a:t>24.12.2021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16213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4AC4E9E-3BE5-4665-BAE6-72CA507E8656}" type="datetimeFigureOut">
              <a:rPr lang="ru-RU" smtClean="0"/>
              <a:t>24.12.2021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08638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4AC4E9E-3BE5-4665-BAE6-72CA507E8656}" type="datetimeFigureOut">
              <a:rPr lang="ru-RU" smtClean="0"/>
              <a:t>24.12.2021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85076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4AC4E9E-3BE5-4665-BAE6-72CA507E8656}" type="datetimeFigureOut">
              <a:rPr lang="ru-RU" smtClean="0"/>
              <a:t>24.12.2021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4153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C4E9E-3BE5-4665-BAE6-72CA507E8656}" type="datetimeFigureOut">
              <a:rPr lang="ru-RU" smtClean="0"/>
              <a:t>24.12.2021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26E06-9C1F-4149-B02B-AA912A5E2CDA}" type="slidenum">
              <a:rPr lang="ru-RU" smtClean="0"/>
              <a:t>‹#›</a:t>
            </a:fld>
            <a:endParaRPr lang="ru-RU"/>
          </a:p>
        </p:txBody>
      </p:sp>
    </p:spTree>
    <p:extLst>
      <p:ext uri="{BB962C8B-B14F-4D97-AF65-F5344CB8AC3E}">
        <p14:creationId xmlns:p14="http://schemas.microsoft.com/office/powerpoint/2010/main" val="2857592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38" y="0"/>
            <a:ext cx="12200338" cy="6858000"/>
          </a:xfrm>
          <a:prstGeom prst="rect">
            <a:avLst/>
          </a:prstGeom>
        </p:spPr>
      </p:pic>
      <p:sp>
        <p:nvSpPr>
          <p:cNvPr id="6" name="Заголовок 1"/>
          <p:cNvSpPr txBox="1">
            <a:spLocks/>
          </p:cNvSpPr>
          <p:nvPr/>
        </p:nvSpPr>
        <p:spPr>
          <a:xfrm>
            <a:off x="793556" y="2101903"/>
            <a:ext cx="7862764" cy="31752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ru-RU" altLang="ru-RU" b="1" cap="all" dirty="0">
                <a:solidFill>
                  <a:schemeClr val="bg1"/>
                </a:solidFill>
                <a:latin typeface="Arial" panose="020B0604020202020204" pitchFamily="34" charset="0"/>
                <a:cs typeface="Arial" panose="020B0604020202020204" pitchFamily="34" charset="0"/>
              </a:rPr>
              <a:t>Проблема конфиденциальности данных в машинном обучении</a:t>
            </a:r>
          </a:p>
        </p:txBody>
      </p:sp>
      <p:sp>
        <p:nvSpPr>
          <p:cNvPr id="7" name="Прямоугольник 6"/>
          <p:cNvSpPr/>
          <p:nvPr/>
        </p:nvSpPr>
        <p:spPr>
          <a:xfrm>
            <a:off x="952052" y="5484010"/>
            <a:ext cx="2924583" cy="923330"/>
          </a:xfrm>
          <a:prstGeom prst="rect">
            <a:avLst/>
          </a:prstGeom>
        </p:spPr>
        <p:txBody>
          <a:bodyPr wrap="none">
            <a:spAutoFit/>
          </a:bodyPr>
          <a:lstStyle/>
          <a:p>
            <a:r>
              <a:rPr lang="ru-RU" b="1" dirty="0">
                <a:solidFill>
                  <a:schemeClr val="bg1"/>
                </a:solidFill>
                <a:latin typeface="Arial" panose="020B0604020202020204" pitchFamily="34" charset="0"/>
                <a:cs typeface="Arial" panose="020B0604020202020204" pitchFamily="34" charset="0"/>
              </a:rPr>
              <a:t>Фамилия Имя Отчество</a:t>
            </a:r>
          </a:p>
          <a:p>
            <a:r>
              <a:rPr lang="ru-RU" dirty="0">
                <a:solidFill>
                  <a:schemeClr val="bg1"/>
                </a:solidFill>
                <a:latin typeface="Arial" panose="020B0604020202020204" pitchFamily="34" charset="0"/>
                <a:cs typeface="Arial" panose="020B0604020202020204" pitchFamily="34" charset="0"/>
              </a:rPr>
              <a:t>должность</a:t>
            </a:r>
            <a:br>
              <a:rPr lang="en-US"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контакты</a:t>
            </a:r>
          </a:p>
        </p:txBody>
      </p:sp>
      <p:pic>
        <p:nvPicPr>
          <p:cNvPr id="8" name="Рисунок 7">
            <a:extLst>
              <a:ext uri="{FF2B5EF4-FFF2-40B4-BE49-F238E27FC236}">
                <a16:creationId xmlns:a16="http://schemas.microsoft.com/office/drawing/2014/main" id="{C4B04525-F42B-0A4F-A843-6E85C99DDACA}"/>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1037230" y="467642"/>
            <a:ext cx="2016631" cy="1070243"/>
          </a:xfrm>
          <a:prstGeom prst="rect">
            <a:avLst/>
          </a:prstGeom>
        </p:spPr>
      </p:pic>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Ответственность за нарушение законодательства в области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10</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5419281" cy="4893647"/>
          </a:xfrm>
          <a:prstGeom prst="rect">
            <a:avLst/>
          </a:prstGeom>
        </p:spPr>
        <p:txBody>
          <a:bodyPr wrap="square">
            <a:spAutoFit/>
          </a:bodyPr>
          <a:lstStyle/>
          <a:p>
            <a:pPr algn="just"/>
            <a:r>
              <a:rPr lang="ru-RU" sz="2400" b="1" dirty="0"/>
              <a:t>Административная:</a:t>
            </a:r>
          </a:p>
          <a:p>
            <a:pPr marL="342900" indent="-342900" algn="just">
              <a:buFont typeface="Arial" panose="020B0604020202020204" pitchFamily="34" charset="0"/>
              <a:buChar char="•"/>
            </a:pPr>
            <a:r>
              <a:rPr lang="ru-RU" sz="2400" dirty="0"/>
              <a:t>ст. 13.11 КоАП РФ «Нарушение установленного законом порядка сбора, хранения, использования или распространения информации о гражданах (персональных данных)»;</a:t>
            </a:r>
          </a:p>
          <a:p>
            <a:pPr marL="342900" indent="-342900" algn="just">
              <a:buFont typeface="Arial" panose="020B0604020202020204" pitchFamily="34" charset="0"/>
              <a:buChar char="•"/>
            </a:pPr>
            <a:r>
              <a:rPr lang="ru-RU" sz="2400" dirty="0"/>
              <a:t>ст. 5.39 КоАП РФ «Отказ в предоставлении гражданину информации»; </a:t>
            </a:r>
          </a:p>
          <a:p>
            <a:pPr marL="342900" indent="-342900" algn="just">
              <a:buFont typeface="Arial" panose="020B0604020202020204" pitchFamily="34" charset="0"/>
              <a:buChar char="•"/>
            </a:pPr>
            <a:r>
              <a:rPr lang="ru-RU" sz="2400" dirty="0"/>
              <a:t>ст. 13.14 КоАП РФ «Разглашение информации с ограниченным доступом»;</a:t>
            </a:r>
          </a:p>
          <a:p>
            <a:pPr marL="342900" indent="-342900" algn="just">
              <a:buFont typeface="Arial" panose="020B0604020202020204" pitchFamily="34" charset="0"/>
              <a:buChar char="•"/>
            </a:pPr>
            <a:r>
              <a:rPr lang="ru-RU" sz="2400" dirty="0"/>
              <a:t>…</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E7A67EFC-7337-4F2B-B3D5-2C9EFF347490}"/>
              </a:ext>
            </a:extLst>
          </p:cNvPr>
          <p:cNvSpPr/>
          <p:nvPr/>
        </p:nvSpPr>
        <p:spPr>
          <a:xfrm>
            <a:off x="6656413" y="1116262"/>
            <a:ext cx="4954061" cy="4524315"/>
          </a:xfrm>
          <a:prstGeom prst="rect">
            <a:avLst/>
          </a:prstGeom>
        </p:spPr>
        <p:txBody>
          <a:bodyPr wrap="square">
            <a:spAutoFit/>
          </a:bodyPr>
          <a:lstStyle/>
          <a:p>
            <a:pPr algn="just"/>
            <a:r>
              <a:rPr lang="ru-RU" sz="2400" b="1" dirty="0"/>
              <a:t>Уголовная:</a:t>
            </a:r>
          </a:p>
          <a:p>
            <a:pPr marL="342900" indent="-342900" algn="just">
              <a:buFont typeface="Arial" panose="020B0604020202020204" pitchFamily="34" charset="0"/>
              <a:buChar char="•"/>
            </a:pPr>
            <a:r>
              <a:rPr lang="ru-RU" sz="2400" dirty="0"/>
              <a:t>ст. 137 УК РФ «Нарушение неприкосновенности частной жизни»;</a:t>
            </a:r>
          </a:p>
          <a:p>
            <a:pPr marL="342900" indent="-342900" algn="just">
              <a:buFont typeface="Arial" panose="020B0604020202020204" pitchFamily="34" charset="0"/>
              <a:buChar char="•"/>
            </a:pPr>
            <a:r>
              <a:rPr lang="ru-RU" sz="2400" dirty="0"/>
              <a:t>ст. 140 УК РФ «Отказ в предоставлении гражданину информации»;</a:t>
            </a:r>
          </a:p>
          <a:p>
            <a:pPr marL="342900" indent="-342900" algn="just">
              <a:buFont typeface="Arial" panose="020B0604020202020204" pitchFamily="34" charset="0"/>
              <a:buChar char="•"/>
            </a:pPr>
            <a:r>
              <a:rPr lang="ru-RU" sz="2400" dirty="0"/>
              <a:t>ст. 272 УК РФ «Неправомерный доступ к компьютерной информации»;</a:t>
            </a:r>
          </a:p>
          <a:p>
            <a:pPr marL="342900" indent="-342900" algn="just">
              <a:buFont typeface="Arial" panose="020B0604020202020204" pitchFamily="34" charset="0"/>
              <a:buChar char="•"/>
            </a:pPr>
            <a:r>
              <a:rPr lang="ru-RU" sz="2400" dirty="0"/>
              <a:t>ст. 293 УК РФ «Халатность»;</a:t>
            </a:r>
          </a:p>
          <a:p>
            <a:pPr marL="342900" indent="-342900" algn="just">
              <a:buFont typeface="Arial" panose="020B0604020202020204" pitchFamily="34" charset="0"/>
              <a:buChar char="•"/>
            </a:pPr>
            <a:r>
              <a:rPr lang="ru-RU" sz="2400" dirty="0"/>
              <a:t>… </a:t>
            </a:r>
            <a:endParaRPr lang="ru-RU"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641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Потенциальное решение – обезличивание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11</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436868" y="1404639"/>
            <a:ext cx="11318264" cy="4524315"/>
          </a:xfrm>
          <a:prstGeom prst="rect">
            <a:avLst/>
          </a:prstGeom>
        </p:spPr>
        <p:txBody>
          <a:bodyPr wrap="square">
            <a:spAutoFit/>
          </a:bodyPr>
          <a:lstStyle/>
          <a:p>
            <a:pPr algn="just"/>
            <a:r>
              <a:rPr lang="ru-RU" sz="2400" b="1" dirty="0">
                <a:ea typeface="Tahoma" panose="020B0604030504040204" pitchFamily="34" charset="0"/>
                <a:cs typeface="Tahoma" panose="020B0604030504040204" pitchFamily="34" charset="0"/>
              </a:rPr>
              <a:t>Обезличивание ПД</a:t>
            </a:r>
            <a:r>
              <a:rPr lang="ru-RU" sz="2400" dirty="0">
                <a:ea typeface="Tahoma" panose="020B0604030504040204" pitchFamily="34" charset="0"/>
                <a:cs typeface="Tahoma" panose="020B0604030504040204" pitchFamily="34" charset="0"/>
              </a:rPr>
              <a:t> – действия, в результате которых становится невозможным без использования дополнительной информации определить принадлежность персональных данных конкретному субъекту персональных данных.</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Методы (п</a:t>
            </a:r>
            <a:r>
              <a:rPr lang="ru-RU" sz="2400" dirty="0"/>
              <a:t>риказ Роскомнадзора № 996 "Об утверждении требований и методов по обезличиванию персональных данных"</a:t>
            </a:r>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введение идентификаторов</a:t>
            </a:r>
          </a:p>
          <a:p>
            <a:pPr marL="342900" indent="-342900" algn="just">
              <a:buFont typeface="Arial" panose="020B0604020202020204" pitchFamily="34" charset="0"/>
              <a:buChar char="•"/>
            </a:pPr>
            <a:r>
              <a:rPr lang="ru-RU" sz="2400" dirty="0"/>
              <a:t>изменение состава или семантики </a:t>
            </a:r>
          </a:p>
          <a:p>
            <a:pPr marL="342900" indent="-342900" algn="just">
              <a:buFont typeface="Arial" panose="020B0604020202020204" pitchFamily="34" charset="0"/>
              <a:buChar char="•"/>
            </a:pPr>
            <a:r>
              <a:rPr lang="ru-RU" sz="2400" dirty="0"/>
              <a:t>декомпозиция</a:t>
            </a:r>
          </a:p>
          <a:p>
            <a:pPr marL="342900" indent="-342900" algn="just">
              <a:buFont typeface="Arial" panose="020B0604020202020204" pitchFamily="34" charset="0"/>
              <a:buChar char="•"/>
            </a:pPr>
            <a:r>
              <a:rPr lang="ru-RU" sz="2400" dirty="0"/>
              <a:t>перемешивание</a:t>
            </a: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a:p>
            <a:pPr algn="ctr"/>
            <a:r>
              <a:rPr lang="ru-RU" sz="2400" b="1" dirty="0">
                <a:ea typeface="Tahoma" panose="020B0604030504040204" pitchFamily="34" charset="0"/>
                <a:cs typeface="Tahoma" panose="020B0604030504040204" pitchFamily="34" charset="0"/>
              </a:rPr>
              <a:t>Обезличенные данные != </a:t>
            </a:r>
            <a:r>
              <a:rPr lang="ru-RU" sz="2400" b="1" dirty="0" err="1">
                <a:ea typeface="Tahoma" panose="020B0604030504040204" pitchFamily="34" charset="0"/>
                <a:cs typeface="Tahoma" panose="020B0604030504040204" pitchFamily="34" charset="0"/>
              </a:rPr>
              <a:t>анонимизированные</a:t>
            </a:r>
            <a:r>
              <a:rPr lang="ru-RU" sz="2400" b="1" dirty="0">
                <a:ea typeface="Tahoma" panose="020B0604030504040204" pitchFamily="34" charset="0"/>
                <a:cs typeface="Tahoma" panose="020B0604030504040204" pitchFamily="34" charset="0"/>
              </a:rPr>
              <a:t> данные</a:t>
            </a:r>
          </a:p>
        </p:txBody>
      </p:sp>
    </p:spTree>
    <p:extLst>
      <p:ext uri="{BB962C8B-B14F-4D97-AF65-F5344CB8AC3E}">
        <p14:creationId xmlns:p14="http://schemas.microsoft.com/office/powerpoint/2010/main" val="10118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421520" y="24822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Потенциальное решение – Федеративное обучение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12</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259068" y="1066977"/>
            <a:ext cx="11318264" cy="2246769"/>
          </a:xfrm>
          <a:prstGeom prst="rect">
            <a:avLst/>
          </a:prstGeom>
        </p:spPr>
        <p:txBody>
          <a:bodyPr wrap="square">
            <a:spAutoFit/>
          </a:bodyPr>
          <a:lstStyle/>
          <a:p>
            <a:pPr algn="just"/>
            <a:r>
              <a:rPr lang="en-US" sz="2400" dirty="0">
                <a:ea typeface="Tahoma" panose="020B0604030504040204" pitchFamily="34" charset="0"/>
                <a:cs typeface="Tahoma" panose="020B0604030504040204" pitchFamily="34" charset="0"/>
              </a:rPr>
              <a:t>Google</a:t>
            </a:r>
            <a:r>
              <a:rPr lang="ru-RU" sz="2400" dirty="0">
                <a:ea typeface="Tahoma" panose="020B0604030504040204" pitchFamily="34" charset="0"/>
                <a:cs typeface="Tahoma" panose="020B0604030504040204" pitchFamily="34" charset="0"/>
              </a:rPr>
              <a:t>, 2017 год: </a:t>
            </a:r>
            <a:r>
              <a:rPr lang="ru-RU" sz="2400" dirty="0"/>
              <a:t>«что если вместо сбора данных в одном месте, попытаться перенести модель в данные?»</a:t>
            </a:r>
            <a:endParaRPr lang="en-US" sz="2400" dirty="0"/>
          </a:p>
          <a:p>
            <a:endParaRPr lang="en-US" sz="2000" dirty="0">
              <a:ea typeface="Tahoma" panose="020B0604030504040204" pitchFamily="34" charset="0"/>
              <a:cs typeface="Tahoma" panose="020B0604030504040204" pitchFamily="34" charset="0"/>
            </a:endParaRPr>
          </a:p>
          <a:p>
            <a:r>
              <a:rPr lang="ru-RU" sz="2400" b="1" dirty="0"/>
              <a:t>Федеративное обучение (</a:t>
            </a:r>
            <a:r>
              <a:rPr lang="en-US" sz="2400" b="1" dirty="0"/>
              <a:t>Federated Learning, FL</a:t>
            </a:r>
            <a:r>
              <a:rPr lang="ru-RU" sz="2400" b="1" dirty="0"/>
              <a:t>)</a:t>
            </a:r>
            <a:r>
              <a:rPr lang="ru-RU" sz="2400" dirty="0"/>
              <a:t> - это метод машинного обучения, который обучает алгоритм на нескольких децентрализованных периферийных устройствах или серверах, хранящих локальные образцы данных, без обмена ими.</a:t>
            </a:r>
            <a:endParaRPr lang="ru-RU" sz="2800" dirty="0">
              <a:ea typeface="Tahoma" panose="020B0604030504040204" pitchFamily="34" charset="0"/>
              <a:cs typeface="Tahoma" panose="020B0604030504040204" pitchFamily="34" charset="0"/>
            </a:endParaRPr>
          </a:p>
        </p:txBody>
      </p:sp>
      <p:pic>
        <p:nvPicPr>
          <p:cNvPr id="3074" name="Picture 2" descr="https://1.bp.blogspot.com/-K65Ed68KGXk/WOa9jaRWC6I/AAAAAAAABsM/gglycD_anuQSp-i67fxER1FOlVTulvV2gCLcB/s640/FederatedLearning_FinalFiles_Flow%2BChart1.png">
            <a:extLst>
              <a:ext uri="{FF2B5EF4-FFF2-40B4-BE49-F238E27FC236}">
                <a16:creationId xmlns:a16="http://schemas.microsoft.com/office/drawing/2014/main" id="{3461A368-7BDA-4026-9C5F-1034961F6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77" b="7112"/>
          <a:stretch/>
        </p:blipFill>
        <p:spPr bwMode="auto">
          <a:xfrm>
            <a:off x="3098800" y="3566257"/>
            <a:ext cx="5867400" cy="2787015"/>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a:extLst>
              <a:ext uri="{FF2B5EF4-FFF2-40B4-BE49-F238E27FC236}">
                <a16:creationId xmlns:a16="http://schemas.microsoft.com/office/drawing/2014/main" id="{255410DC-8F57-4D58-AB38-FF3F407C15B3}"/>
              </a:ext>
            </a:extLst>
          </p:cNvPr>
          <p:cNvSpPr/>
          <p:nvPr/>
        </p:nvSpPr>
        <p:spPr>
          <a:xfrm>
            <a:off x="4333234" y="6381946"/>
            <a:ext cx="3169932"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https://ai.googleblog.com/</a:t>
            </a:r>
            <a:endParaRPr lang="ru-RU"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5366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Пример Федеративного обучения</a:t>
            </a:r>
            <a:r>
              <a:rPr lang="en-US" sz="2400" b="1" dirty="0">
                <a:solidFill>
                  <a:srgbClr val="FF0000"/>
                </a:solidFill>
              </a:rPr>
              <a:t> –</a:t>
            </a:r>
            <a:r>
              <a:rPr lang="ru-RU" sz="2400" b="1" dirty="0">
                <a:solidFill>
                  <a:srgbClr val="FF0000"/>
                </a:solidFill>
              </a:rPr>
              <a:t> </a:t>
            </a:r>
            <a:r>
              <a:rPr lang="en-US" sz="2400" b="1" dirty="0" err="1">
                <a:solidFill>
                  <a:srgbClr val="FF0000"/>
                </a:solidFill>
              </a:rPr>
              <a:t>Gboard</a:t>
            </a:r>
            <a:endParaRPr lang="ru-RU" sz="24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13</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4368475" y="5715272"/>
            <a:ext cx="3169932"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https://ai.googleblog.com/</a:t>
            </a:r>
            <a:endParaRPr lang="ru-RU" sz="2000" dirty="0">
              <a:ea typeface="Tahoma" panose="020B0604030504040204" pitchFamily="34" charset="0"/>
              <a:cs typeface="Tahoma" panose="020B0604030504040204" pitchFamily="34" charset="0"/>
            </a:endParaRPr>
          </a:p>
        </p:txBody>
      </p:sp>
      <p:pic>
        <p:nvPicPr>
          <p:cNvPr id="2050" name="Picture 2" descr="https://1.bp.blogspot.com/-W-husQJfa7s/WObDco6Ql0I/AAAAAAAABso/ERk3Q3mM2xILzEgMa0RMi5UJED7VDLYCACLcB/s640/2017-04-06.gif">
            <a:extLst>
              <a:ext uri="{FF2B5EF4-FFF2-40B4-BE49-F238E27FC236}">
                <a16:creationId xmlns:a16="http://schemas.microsoft.com/office/drawing/2014/main" id="{27491B50-31A0-4A6E-BFBF-A361D080E3B0}"/>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99931" y="1931064"/>
            <a:ext cx="5328824" cy="2997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3.bp.blogspot.com/-sb40Lg5MchE/WOa92rSrXVI/AAAAAAAABsU/edvH01nn2SMCnJle8mLnHT_hCa-xXrnsACLcB/s640/02_Personalization%2Bsleeping.png">
            <a:extLst>
              <a:ext uri="{FF2B5EF4-FFF2-40B4-BE49-F238E27FC236}">
                <a16:creationId xmlns:a16="http://schemas.microsoft.com/office/drawing/2014/main" id="{220F1170-FD22-4DCC-916C-D29216599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819" y="1789137"/>
            <a:ext cx="5405622" cy="304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70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Федеративное обучение для сферы здравоохранения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14</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925620" y="4804758"/>
            <a:ext cx="10301180" cy="830997"/>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Точность модели, обученной в рамках федеративного подхода, на 99% совпадает с точностью традиционных моделей.</a:t>
            </a:r>
          </a:p>
        </p:txBody>
      </p:sp>
      <p:pic>
        <p:nvPicPr>
          <p:cNvPr id="4098" name="Picture 2" descr="Intel — Википедия">
            <a:extLst>
              <a:ext uri="{FF2B5EF4-FFF2-40B4-BE49-F238E27FC236}">
                <a16:creationId xmlns:a16="http://schemas.microsoft.com/office/drawing/2014/main" id="{0824F473-D1F9-47F8-860A-19357AA3F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031" y="2013963"/>
            <a:ext cx="20955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Пенсильванский университет — Википедия">
            <a:extLst>
              <a:ext uri="{FF2B5EF4-FFF2-40B4-BE49-F238E27FC236}">
                <a16:creationId xmlns:a16="http://schemas.microsoft.com/office/drawing/2014/main" id="{8109AD6A-0B16-425A-BA2D-3AD966CC4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307" y="1709162"/>
            <a:ext cx="23050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5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136525"/>
            <a:ext cx="8441168" cy="830997"/>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Пример практического использования федеративного обучения. </a:t>
            </a:r>
            <a:r>
              <a:rPr lang="en-US" sz="2400" b="1" dirty="0">
                <a:solidFill>
                  <a:srgbClr val="FF0000"/>
                </a:solidFill>
              </a:rPr>
              <a:t>NVIDIA</a:t>
            </a:r>
            <a:endParaRPr lang="ru-RU" sz="24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59358" y="1164777"/>
            <a:ext cx="10678258" cy="830997"/>
          </a:xfrm>
          <a:prstGeom prst="rect">
            <a:avLst/>
          </a:prstGeom>
        </p:spPr>
        <p:txBody>
          <a:bodyPr wrap="square">
            <a:spAutoFit/>
          </a:bodyPr>
          <a:lstStyle/>
          <a:p>
            <a:pPr algn="just"/>
            <a:r>
              <a:rPr lang="ru-RU" sz="2400" dirty="0"/>
              <a:t>NVIDIA анонсировала систему машинного обучения ИИ для анализа медицинских изображений с сохранением конфиденциальности</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1026" name="Picture 2" descr="https://3dnews.ru/assets/external/illustrations/2019/10/14/995564/sm.federated-learning-animation-still-white.750.png">
            <a:extLst>
              <a:ext uri="{FF2B5EF4-FFF2-40B4-BE49-F238E27FC236}">
                <a16:creationId xmlns:a16="http://schemas.microsoft.com/office/drawing/2014/main" id="{37D0EA61-0183-4544-9492-BBD0A625C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987" y="2218786"/>
            <a:ext cx="7388507" cy="413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39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Безопасное агрегирование. </a:t>
            </a:r>
            <a:r>
              <a:rPr lang="en-US" sz="2400" b="1" dirty="0">
                <a:solidFill>
                  <a:srgbClr val="FF0000"/>
                </a:solidFill>
              </a:rPr>
              <a:t>Google Secure Aggregation</a:t>
            </a:r>
            <a:endParaRPr lang="ru-RU" sz="24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4272939" cy="5632311"/>
          </a:xfrm>
          <a:prstGeom prst="rect">
            <a:avLst/>
          </a:prstGeom>
          <a:ln>
            <a:noFill/>
          </a:ln>
        </p:spPr>
        <p:txBody>
          <a:bodyPr wrap="square">
            <a:spAutoFit/>
          </a:bodyPr>
          <a:lstStyle/>
          <a:p>
            <a:r>
              <a:rPr lang="ru-RU" sz="2400" dirty="0">
                <a:ea typeface="Tahoma" panose="020B0604030504040204" pitchFamily="34" charset="0"/>
                <a:cs typeface="Tahoma" panose="020B0604030504040204" pitchFamily="34" charset="0"/>
              </a:rPr>
              <a:t>Основные подходы:</a:t>
            </a:r>
          </a:p>
          <a:p>
            <a:pPr marL="342900" indent="-342900">
              <a:buFont typeface="Arial" panose="020B0604020202020204" pitchFamily="34" charset="0"/>
              <a:buChar char="•"/>
            </a:pPr>
            <a:r>
              <a:rPr lang="ru-RU" sz="2400" dirty="0">
                <a:ea typeface="Tahoma" panose="020B0604030504040204" pitchFamily="34" charset="0"/>
                <a:cs typeface="Tahoma" panose="020B0604030504040204" pitchFamily="34" charset="0"/>
              </a:rPr>
              <a:t>Протокол безопасной агрегации </a:t>
            </a:r>
            <a:r>
              <a:rPr lang="en-US" sz="2400" dirty="0">
                <a:ea typeface="Tahoma" panose="020B0604030504040204" pitchFamily="34" charset="0"/>
                <a:cs typeface="Tahoma" panose="020B0604030504040204" pitchFamily="34" charset="0"/>
              </a:rPr>
              <a:t>Google</a:t>
            </a:r>
          </a:p>
          <a:p>
            <a:pPr marL="342900" indent="-342900">
              <a:buFont typeface="Arial" panose="020B0604020202020204" pitchFamily="34" charset="0"/>
              <a:buChar char="•"/>
            </a:pPr>
            <a:r>
              <a:rPr lang="ru-RU" sz="2400" dirty="0">
                <a:ea typeface="Tahoma" panose="020B0604030504040204" pitchFamily="34" charset="0"/>
                <a:cs typeface="Tahoma" panose="020B0604030504040204" pitchFamily="34" charset="0"/>
              </a:rPr>
              <a:t>Дифференциальная конфиденциальность</a:t>
            </a:r>
            <a:endParaRPr lang="en-US" sz="2400" dirty="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a:ea typeface="Tahoma" panose="020B0604030504040204" pitchFamily="34" charset="0"/>
              <a:cs typeface="Tahoma" panose="020B0604030504040204" pitchFamily="34" charset="0"/>
            </a:endParaRPr>
          </a:p>
          <a:p>
            <a:r>
              <a:rPr lang="ru-RU" sz="2400" dirty="0">
                <a:ea typeface="Tahoma" panose="020B0604030504040204" pitchFamily="34" charset="0"/>
                <a:cs typeface="Tahoma" panose="020B0604030504040204" pitchFamily="34" charset="0"/>
              </a:rPr>
              <a:t>Теоретическая основа </a:t>
            </a:r>
            <a:r>
              <a:rPr lang="en-US" sz="2400" dirty="0">
                <a:ea typeface="Tahoma" panose="020B0604030504040204" pitchFamily="34" charset="0"/>
                <a:cs typeface="Tahoma" panose="020B0604030504040204" pitchFamily="34" charset="0"/>
              </a:rPr>
              <a:t>Google Secure Aggregation</a:t>
            </a:r>
            <a:r>
              <a:rPr lang="ru-RU" sz="2400" dirty="0">
                <a:ea typeface="Tahoma" panose="020B0604030504040204" pitchFamily="34" charset="0"/>
                <a:cs typeface="Tahoma" panose="020B0604030504040204" pitchFamily="34" charset="0"/>
              </a:rPr>
              <a:t> – </a:t>
            </a:r>
            <a:r>
              <a:rPr lang="ru-RU" sz="2400" b="1" dirty="0">
                <a:ea typeface="Tahoma" panose="020B0604030504040204" pitchFamily="34" charset="0"/>
                <a:cs typeface="Tahoma" panose="020B0604030504040204" pitchFamily="34" charset="0"/>
              </a:rPr>
              <a:t>схема разделения секрета Шамира: </a:t>
            </a:r>
            <a:r>
              <a:rPr lang="ru-RU" sz="2400" dirty="0">
                <a:ea typeface="Tahoma" panose="020B0604030504040204" pitchFamily="34" charset="0"/>
                <a:cs typeface="Tahoma" panose="020B0604030504040204" pitchFamily="34" charset="0"/>
              </a:rPr>
              <a:t>секрет </a:t>
            </a:r>
            <a:r>
              <a:rPr lang="en-US" sz="2400" dirty="0">
                <a:ea typeface="Tahoma" panose="020B0604030504040204" pitchFamily="34" charset="0"/>
                <a:cs typeface="Tahoma" panose="020B0604030504040204" pitchFamily="34" charset="0"/>
              </a:rPr>
              <a:t>S </a:t>
            </a:r>
            <a:r>
              <a:rPr lang="ru-RU" sz="2400" dirty="0">
                <a:ea typeface="Tahoma" panose="020B0604030504040204" pitchFamily="34" charset="0"/>
                <a:cs typeface="Tahoma" panose="020B0604030504040204" pitchFamily="34" charset="0"/>
              </a:rPr>
              <a:t>разделяется между </a:t>
            </a:r>
            <a:r>
              <a:rPr lang="en-US" sz="2400" dirty="0">
                <a:ea typeface="Tahoma" panose="020B0604030504040204" pitchFamily="34" charset="0"/>
                <a:cs typeface="Tahoma" panose="020B0604030504040204" pitchFamily="34" charset="0"/>
              </a:rPr>
              <a:t>n </a:t>
            </a:r>
            <a:r>
              <a:rPr lang="ru-RU" sz="2400" dirty="0">
                <a:ea typeface="Tahoma" panose="020B0604030504040204" pitchFamily="34" charset="0"/>
                <a:cs typeface="Tahoma" panose="020B0604030504040204" pitchFamily="34" charset="0"/>
              </a:rPr>
              <a:t>сторонами так, что любые </a:t>
            </a:r>
            <a:r>
              <a:rPr lang="en-US" sz="2400" dirty="0">
                <a:ea typeface="Tahoma" panose="020B0604030504040204" pitchFamily="34" charset="0"/>
                <a:cs typeface="Tahoma" panose="020B0604030504040204" pitchFamily="34" charset="0"/>
              </a:rPr>
              <a:t>k (</a:t>
            </a:r>
            <a:r>
              <a:rPr lang="en-US" sz="2400" dirty="0" err="1">
                <a:ea typeface="Tahoma" panose="020B0604030504040204" pitchFamily="34" charset="0"/>
                <a:cs typeface="Tahoma" panose="020B0604030504040204" pitchFamily="34" charset="0"/>
              </a:rPr>
              <a:t>k</a:t>
            </a:r>
            <a:r>
              <a:rPr lang="en-US" sz="2400" dirty="0" err="1">
                <a:latin typeface="Calibri" panose="020F0502020204030204" pitchFamily="34" charset="0"/>
                <a:ea typeface="Tahoma" panose="020B0604030504040204" pitchFamily="34" charset="0"/>
                <a:cs typeface="Calibri" panose="020F0502020204030204" pitchFamily="34" charset="0"/>
              </a:rPr>
              <a:t>≤n</a:t>
            </a:r>
            <a:r>
              <a:rPr lang="en-US" sz="2400" dirty="0">
                <a:latin typeface="Calibri" panose="020F0502020204030204" pitchFamily="34" charset="0"/>
                <a:ea typeface="Tahoma" panose="020B0604030504040204" pitchFamily="34" charset="0"/>
                <a:cs typeface="Calibri" panose="020F0502020204030204" pitchFamily="34" charset="0"/>
              </a:rPr>
              <a:t>) </a:t>
            </a:r>
            <a:r>
              <a:rPr lang="ru-RU" sz="2400" dirty="0">
                <a:latin typeface="Calibri" panose="020F0502020204030204" pitchFamily="34" charset="0"/>
                <a:ea typeface="Tahoma" panose="020B0604030504040204" pitchFamily="34" charset="0"/>
                <a:cs typeface="Calibri" panose="020F0502020204030204" pitchFamily="34" charset="0"/>
              </a:rPr>
              <a:t>и более сторон могут восстановить секрет, а любые </a:t>
            </a:r>
            <a:r>
              <a:rPr lang="en-US" sz="2400" dirty="0">
                <a:latin typeface="Calibri" panose="020F0502020204030204" pitchFamily="34" charset="0"/>
                <a:ea typeface="Tahoma" panose="020B0604030504040204" pitchFamily="34" charset="0"/>
                <a:cs typeface="Calibri" panose="020F0502020204030204" pitchFamily="34" charset="0"/>
              </a:rPr>
              <a:t>k-1</a:t>
            </a:r>
            <a:r>
              <a:rPr lang="ru-RU" sz="2400" dirty="0">
                <a:latin typeface="Calibri" panose="020F0502020204030204" pitchFamily="34" charset="0"/>
                <a:ea typeface="Tahoma" panose="020B0604030504040204" pitchFamily="34" charset="0"/>
                <a:cs typeface="Calibri" panose="020F0502020204030204" pitchFamily="34" charset="0"/>
              </a:rPr>
              <a:t> и менее</a:t>
            </a:r>
            <a:r>
              <a:rPr lang="en-US" sz="2400" dirty="0">
                <a:latin typeface="Calibri" panose="020F0502020204030204" pitchFamily="34" charset="0"/>
                <a:ea typeface="Tahoma" panose="020B0604030504040204" pitchFamily="34" charset="0"/>
                <a:cs typeface="Calibri" panose="020F0502020204030204" pitchFamily="34" charset="0"/>
              </a:rPr>
              <a:t> </a:t>
            </a:r>
            <a:r>
              <a:rPr lang="ru-RU" sz="2400" dirty="0">
                <a:latin typeface="Calibri" panose="020F0502020204030204" pitchFamily="34" charset="0"/>
                <a:ea typeface="Tahoma" panose="020B0604030504040204" pitchFamily="34" charset="0"/>
                <a:cs typeface="Calibri" panose="020F0502020204030204" pitchFamily="34" charset="0"/>
              </a:rPr>
              <a:t>сторон это не могут</a:t>
            </a: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256D84F0-8799-4632-BDE2-F477B9D1C8B3}"/>
              </a:ext>
            </a:extLst>
          </p:cNvPr>
          <p:cNvPicPr>
            <a:picLocks noChangeAspect="1"/>
          </p:cNvPicPr>
          <p:nvPr/>
        </p:nvPicPr>
        <p:blipFill>
          <a:blip r:embed="rId4"/>
          <a:stretch>
            <a:fillRect/>
          </a:stretch>
        </p:blipFill>
        <p:spPr>
          <a:xfrm>
            <a:off x="4503737" y="941765"/>
            <a:ext cx="7553325" cy="5467350"/>
          </a:xfrm>
          <a:prstGeom prst="rect">
            <a:avLst/>
          </a:prstGeom>
        </p:spPr>
      </p:pic>
    </p:spTree>
    <p:extLst>
      <p:ext uri="{BB962C8B-B14F-4D97-AF65-F5344CB8AC3E}">
        <p14:creationId xmlns:p14="http://schemas.microsoft.com/office/powerpoint/2010/main" val="324290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Дифференциальная приватность. Определение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17</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66684" y="1089880"/>
            <a:ext cx="11058632" cy="1569660"/>
          </a:xfrm>
          <a:prstGeom prst="rect">
            <a:avLst/>
          </a:prstGeom>
          <a:ln>
            <a:noFill/>
          </a:ln>
        </p:spPr>
        <p:txBody>
          <a:bodyPr wrap="square">
            <a:spAutoFit/>
          </a:bodyPr>
          <a:lstStyle/>
          <a:p>
            <a:pPr algn="just"/>
            <a:r>
              <a:rPr lang="ru-RU" sz="2400" b="1" dirty="0">
                <a:ea typeface="Tahoma" panose="020B0604030504040204" pitchFamily="34" charset="0"/>
                <a:cs typeface="Tahoma" panose="020B0604030504040204" pitchFamily="34" charset="0"/>
              </a:rPr>
              <a:t>Дифференциальная приватность</a:t>
            </a:r>
            <a:r>
              <a:rPr lang="ru-RU" sz="2400" dirty="0">
                <a:ea typeface="Tahoma" panose="020B0604030504040204" pitchFamily="34" charset="0"/>
                <a:cs typeface="Tahoma" panose="020B0604030504040204" pitchFamily="34" charset="0"/>
              </a:rPr>
              <a:t> — совокупность методов, которые обеспечивают максимально точные запросы в статистическую базу данных при одновременной минимизации возможности идентификации отдельных записей в ней.</a:t>
            </a: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DA45096B-CDD9-4B36-A4F0-B14C304736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48" t="9351" r="18380" b="30231"/>
          <a:stretch/>
        </p:blipFill>
        <p:spPr>
          <a:xfrm>
            <a:off x="3657599" y="2649067"/>
            <a:ext cx="1260231" cy="1257031"/>
          </a:xfrm>
          <a:prstGeom prst="rect">
            <a:avLst/>
          </a:prstGeom>
        </p:spPr>
      </p:pic>
      <p:sp>
        <p:nvSpPr>
          <p:cNvPr id="11" name="Прямоугольник 10">
            <a:extLst>
              <a:ext uri="{FF2B5EF4-FFF2-40B4-BE49-F238E27FC236}">
                <a16:creationId xmlns:a16="http://schemas.microsoft.com/office/drawing/2014/main" id="{40FB994A-234F-4328-B6C7-7E164C70D318}"/>
              </a:ext>
            </a:extLst>
          </p:cNvPr>
          <p:cNvSpPr/>
          <p:nvPr/>
        </p:nvSpPr>
        <p:spPr>
          <a:xfrm>
            <a:off x="5919166" y="2720291"/>
            <a:ext cx="2503833" cy="109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Обученная модель М</a:t>
            </a:r>
          </a:p>
        </p:txBody>
      </p:sp>
      <p:pic>
        <p:nvPicPr>
          <p:cNvPr id="12" name="Рисунок 11">
            <a:extLst>
              <a:ext uri="{FF2B5EF4-FFF2-40B4-BE49-F238E27FC236}">
                <a16:creationId xmlns:a16="http://schemas.microsoft.com/office/drawing/2014/main" id="{1F57636D-E712-4EA5-A86A-7E5AEAE039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48" t="9351" r="18380" b="30231"/>
          <a:stretch/>
        </p:blipFill>
        <p:spPr>
          <a:xfrm>
            <a:off x="3657598" y="4075295"/>
            <a:ext cx="1260231" cy="1257031"/>
          </a:xfrm>
          <a:prstGeom prst="rect">
            <a:avLst/>
          </a:prstGeom>
        </p:spPr>
      </p:pic>
      <p:sp>
        <p:nvSpPr>
          <p:cNvPr id="13" name="Прямоугольник 12">
            <a:extLst>
              <a:ext uri="{FF2B5EF4-FFF2-40B4-BE49-F238E27FC236}">
                <a16:creationId xmlns:a16="http://schemas.microsoft.com/office/drawing/2014/main" id="{60BBAEC8-584F-45B7-952B-D006C29286F9}"/>
              </a:ext>
            </a:extLst>
          </p:cNvPr>
          <p:cNvSpPr/>
          <p:nvPr/>
        </p:nvSpPr>
        <p:spPr>
          <a:xfrm>
            <a:off x="5919166" y="4060275"/>
            <a:ext cx="2503833" cy="109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Обученная модель М</a:t>
            </a:r>
          </a:p>
        </p:txBody>
      </p:sp>
      <p:sp>
        <p:nvSpPr>
          <p:cNvPr id="14" name="Прямоугольник 13">
            <a:extLst>
              <a:ext uri="{FF2B5EF4-FFF2-40B4-BE49-F238E27FC236}">
                <a16:creationId xmlns:a16="http://schemas.microsoft.com/office/drawing/2014/main" id="{05541538-40AE-4604-B9FA-D1C1D3CA36DA}"/>
              </a:ext>
            </a:extLst>
          </p:cNvPr>
          <p:cNvSpPr/>
          <p:nvPr/>
        </p:nvSpPr>
        <p:spPr>
          <a:xfrm>
            <a:off x="9832334" y="3077527"/>
            <a:ext cx="1102366"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Ответ А</a:t>
            </a:r>
          </a:p>
        </p:txBody>
      </p:sp>
      <p:sp>
        <p:nvSpPr>
          <p:cNvPr id="15" name="Прямоугольник 14">
            <a:extLst>
              <a:ext uri="{FF2B5EF4-FFF2-40B4-BE49-F238E27FC236}">
                <a16:creationId xmlns:a16="http://schemas.microsoft.com/office/drawing/2014/main" id="{942540F7-CAE1-407E-9064-BF7AFE1D8E17}"/>
              </a:ext>
            </a:extLst>
          </p:cNvPr>
          <p:cNvSpPr/>
          <p:nvPr/>
        </p:nvSpPr>
        <p:spPr>
          <a:xfrm>
            <a:off x="9883134" y="4385627"/>
            <a:ext cx="1102366"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Ответ Б</a:t>
            </a:r>
          </a:p>
        </p:txBody>
      </p:sp>
      <p:cxnSp>
        <p:nvCxnSpPr>
          <p:cNvPr id="8" name="Прямая со стрелкой 7">
            <a:extLst>
              <a:ext uri="{FF2B5EF4-FFF2-40B4-BE49-F238E27FC236}">
                <a16:creationId xmlns:a16="http://schemas.microsoft.com/office/drawing/2014/main" id="{91DFB4F4-970F-4691-97AD-8832A3F9E54A}"/>
              </a:ext>
            </a:extLst>
          </p:cNvPr>
          <p:cNvCxnSpPr/>
          <p:nvPr/>
        </p:nvCxnSpPr>
        <p:spPr>
          <a:xfrm>
            <a:off x="8623300" y="3277582"/>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6" name="Прямая со стрелкой 15">
            <a:extLst>
              <a:ext uri="{FF2B5EF4-FFF2-40B4-BE49-F238E27FC236}">
                <a16:creationId xmlns:a16="http://schemas.microsoft.com/office/drawing/2014/main" id="{FE16B582-DDDA-4CF6-B7B7-FA570335659B}"/>
              </a:ext>
            </a:extLst>
          </p:cNvPr>
          <p:cNvCxnSpPr/>
          <p:nvPr/>
        </p:nvCxnSpPr>
        <p:spPr>
          <a:xfrm>
            <a:off x="8648700" y="4611082"/>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Прямая со стрелкой 16">
            <a:extLst>
              <a:ext uri="{FF2B5EF4-FFF2-40B4-BE49-F238E27FC236}">
                <a16:creationId xmlns:a16="http://schemas.microsoft.com/office/drawing/2014/main" id="{8E4010EA-27B9-4B9C-95FB-2EEBB45AFCAD}"/>
              </a:ext>
            </a:extLst>
          </p:cNvPr>
          <p:cNvCxnSpPr/>
          <p:nvPr/>
        </p:nvCxnSpPr>
        <p:spPr>
          <a:xfrm>
            <a:off x="4838700" y="3257158"/>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Прямая со стрелкой 17">
            <a:extLst>
              <a:ext uri="{FF2B5EF4-FFF2-40B4-BE49-F238E27FC236}">
                <a16:creationId xmlns:a16="http://schemas.microsoft.com/office/drawing/2014/main" id="{10B739DC-98C6-4263-9F83-DFDA97AB9F8A}"/>
              </a:ext>
            </a:extLst>
          </p:cNvPr>
          <p:cNvCxnSpPr/>
          <p:nvPr/>
        </p:nvCxnSpPr>
        <p:spPr>
          <a:xfrm>
            <a:off x="4838700" y="4622542"/>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Прямоугольник: скругленные углы 18">
            <a:extLst>
              <a:ext uri="{FF2B5EF4-FFF2-40B4-BE49-F238E27FC236}">
                <a16:creationId xmlns:a16="http://schemas.microsoft.com/office/drawing/2014/main" id="{829D6F19-EC4F-4D52-9BB7-0DDE5AB92D27}"/>
              </a:ext>
            </a:extLst>
          </p:cNvPr>
          <p:cNvSpPr/>
          <p:nvPr/>
        </p:nvSpPr>
        <p:spPr>
          <a:xfrm>
            <a:off x="457200" y="5649826"/>
            <a:ext cx="11168116" cy="73310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ru-RU" sz="2000" dirty="0"/>
              <a:t>Модель М удовлетворяет дифференциальной приватности, если для всех </a:t>
            </a:r>
            <a:r>
              <a:rPr lang="en-US" sz="2000" dirty="0"/>
              <a:t>D</a:t>
            </a:r>
            <a:r>
              <a:rPr lang="en-US" sz="2000" baseline="-25000" dirty="0"/>
              <a:t>1</a:t>
            </a:r>
            <a:r>
              <a:rPr lang="en-US" sz="2000" dirty="0"/>
              <a:t> </a:t>
            </a:r>
            <a:r>
              <a:rPr lang="ru-RU" sz="2000" dirty="0"/>
              <a:t>и </a:t>
            </a:r>
            <a:r>
              <a:rPr lang="en-US" sz="2000" dirty="0"/>
              <a:t>D</a:t>
            </a:r>
            <a:r>
              <a:rPr lang="en-US" sz="2000" baseline="-25000" dirty="0"/>
              <a:t>2</a:t>
            </a:r>
            <a:r>
              <a:rPr lang="ru-RU" sz="2000" dirty="0"/>
              <a:t>, отличающихся данными одного человека ответ А и Б неотличимы </a:t>
            </a:r>
          </a:p>
        </p:txBody>
      </p:sp>
      <p:sp>
        <p:nvSpPr>
          <p:cNvPr id="20" name="Прямоугольник 19">
            <a:extLst>
              <a:ext uri="{FF2B5EF4-FFF2-40B4-BE49-F238E27FC236}">
                <a16:creationId xmlns:a16="http://schemas.microsoft.com/office/drawing/2014/main" id="{FB5B8A76-13AB-4BDD-8BC3-004573A0FAD5}"/>
              </a:ext>
            </a:extLst>
          </p:cNvPr>
          <p:cNvSpPr/>
          <p:nvPr/>
        </p:nvSpPr>
        <p:spPr>
          <a:xfrm>
            <a:off x="4060379" y="2673618"/>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endParaRPr lang="ru-RU" sz="2000" baseline="-25000" dirty="0">
              <a:ea typeface="Tahoma" panose="020B0604030504040204" pitchFamily="34" charset="0"/>
              <a:cs typeface="Tahoma" panose="020B0604030504040204" pitchFamily="34" charset="0"/>
            </a:endParaRPr>
          </a:p>
        </p:txBody>
      </p:sp>
      <p:sp>
        <p:nvSpPr>
          <p:cNvPr id="21" name="Прямоугольник 20">
            <a:extLst>
              <a:ext uri="{FF2B5EF4-FFF2-40B4-BE49-F238E27FC236}">
                <a16:creationId xmlns:a16="http://schemas.microsoft.com/office/drawing/2014/main" id="{A6F98895-E0FD-4E67-9692-A6DE0D228DD1}"/>
              </a:ext>
            </a:extLst>
          </p:cNvPr>
          <p:cNvSpPr/>
          <p:nvPr/>
        </p:nvSpPr>
        <p:spPr>
          <a:xfrm>
            <a:off x="4067892" y="4105228"/>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2</a:t>
            </a:r>
            <a:endParaRPr lang="ru-RU" sz="2000" baseline="-25000" dirty="0">
              <a:ea typeface="Tahoma" panose="020B0604030504040204" pitchFamily="34" charset="0"/>
              <a:cs typeface="Tahoma" panose="020B0604030504040204" pitchFamily="34" charset="0"/>
            </a:endParaRPr>
          </a:p>
        </p:txBody>
      </p:sp>
      <p:sp>
        <p:nvSpPr>
          <p:cNvPr id="22" name="Прямоугольник 21">
            <a:extLst>
              <a:ext uri="{FF2B5EF4-FFF2-40B4-BE49-F238E27FC236}">
                <a16:creationId xmlns:a16="http://schemas.microsoft.com/office/drawing/2014/main" id="{CB302577-9C77-46D3-A1BB-25C9BAB9B3DA}"/>
              </a:ext>
            </a:extLst>
          </p:cNvPr>
          <p:cNvSpPr/>
          <p:nvPr/>
        </p:nvSpPr>
        <p:spPr>
          <a:xfrm>
            <a:off x="381001" y="3697310"/>
            <a:ext cx="2732432"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2</a:t>
            </a:r>
            <a:r>
              <a:rPr lang="ru-RU" sz="2000" dirty="0">
                <a:ea typeface="Tahoma" panose="020B0604030504040204" pitchFamily="34" charset="0"/>
                <a:cs typeface="Tahoma" panose="020B0604030504040204" pitchFamily="34" charset="0"/>
              </a:rPr>
              <a:t>=</a:t>
            </a:r>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r>
              <a:rPr lang="en-US" sz="2000" dirty="0">
                <a:ea typeface="Tahoma" panose="020B0604030504040204" pitchFamily="34" charset="0"/>
                <a:cs typeface="Tahoma" panose="020B0604030504040204" pitchFamily="34" charset="0"/>
              </a:rPr>
              <a:t>+</a:t>
            </a:r>
            <a:r>
              <a:rPr lang="ru-RU" sz="2000" dirty="0">
                <a:ea typeface="Tahoma" panose="020B0604030504040204" pitchFamily="34" charset="0"/>
                <a:cs typeface="Tahoma" panose="020B0604030504040204" pitchFamily="34" charset="0"/>
              </a:rPr>
              <a:t>данные Ивана</a:t>
            </a:r>
            <a:endParaRPr lang="ru-RU" sz="2000" baseline="-25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50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Пример потребности в дифференциальной приватности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18</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DA45096B-CDD9-4B36-A4F0-B14C304736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48" t="9351" r="18380" b="30231"/>
          <a:stretch/>
        </p:blipFill>
        <p:spPr>
          <a:xfrm>
            <a:off x="2470676" y="4782478"/>
            <a:ext cx="1260231" cy="1257031"/>
          </a:xfrm>
          <a:prstGeom prst="rect">
            <a:avLst/>
          </a:prstGeom>
        </p:spPr>
      </p:pic>
      <p:sp>
        <p:nvSpPr>
          <p:cNvPr id="11" name="Прямоугольник 10">
            <a:extLst>
              <a:ext uri="{FF2B5EF4-FFF2-40B4-BE49-F238E27FC236}">
                <a16:creationId xmlns:a16="http://schemas.microsoft.com/office/drawing/2014/main" id="{40FB994A-234F-4328-B6C7-7E164C70D318}"/>
              </a:ext>
            </a:extLst>
          </p:cNvPr>
          <p:cNvSpPr/>
          <p:nvPr/>
        </p:nvSpPr>
        <p:spPr>
          <a:xfrm>
            <a:off x="4732243" y="4853702"/>
            <a:ext cx="2503833" cy="109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Обученная модель </a:t>
            </a:r>
            <a:r>
              <a:rPr lang="en-US" sz="2000" dirty="0"/>
              <a:t>Q</a:t>
            </a:r>
            <a:endParaRPr lang="ru-RU" sz="2000" dirty="0"/>
          </a:p>
        </p:txBody>
      </p:sp>
      <p:sp>
        <p:nvSpPr>
          <p:cNvPr id="14" name="Прямоугольник 13">
            <a:extLst>
              <a:ext uri="{FF2B5EF4-FFF2-40B4-BE49-F238E27FC236}">
                <a16:creationId xmlns:a16="http://schemas.microsoft.com/office/drawing/2014/main" id="{05541538-40AE-4604-B9FA-D1C1D3CA36DA}"/>
              </a:ext>
            </a:extLst>
          </p:cNvPr>
          <p:cNvSpPr/>
          <p:nvPr/>
        </p:nvSpPr>
        <p:spPr>
          <a:xfrm>
            <a:off x="8645411" y="5210938"/>
            <a:ext cx="2101328"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Ответ </a:t>
            </a:r>
            <a:r>
              <a:rPr lang="en-US" sz="2000" dirty="0">
                <a:ea typeface="Tahoma" panose="020B0604030504040204" pitchFamily="34" charset="0"/>
                <a:cs typeface="Tahoma" panose="020B0604030504040204" pitchFamily="34" charset="0"/>
              </a:rPr>
              <a:t>Q</a:t>
            </a:r>
            <a:r>
              <a:rPr lang="en-US" sz="2000" baseline="-25000" dirty="0">
                <a:ea typeface="Tahoma" panose="020B0604030504040204" pitchFamily="34" charset="0"/>
                <a:cs typeface="Tahoma" panose="020B0604030504040204" pitchFamily="34" charset="0"/>
              </a:rPr>
              <a:t>i</a:t>
            </a:r>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r>
              <a:rPr lang="en-US" sz="2000" dirty="0">
                <a:ea typeface="Tahoma" panose="020B0604030504040204" pitchFamily="34" charset="0"/>
                <a:cs typeface="Tahoma" panose="020B0604030504040204" pitchFamily="34" charset="0"/>
              </a:rPr>
              <a:t>)</a:t>
            </a:r>
            <a:endParaRPr lang="ru-RU" sz="2000" dirty="0">
              <a:ea typeface="Tahoma" panose="020B0604030504040204" pitchFamily="34" charset="0"/>
              <a:cs typeface="Tahoma" panose="020B0604030504040204" pitchFamily="34" charset="0"/>
            </a:endParaRPr>
          </a:p>
        </p:txBody>
      </p:sp>
      <p:cxnSp>
        <p:nvCxnSpPr>
          <p:cNvPr id="8" name="Прямая со стрелкой 7">
            <a:extLst>
              <a:ext uri="{FF2B5EF4-FFF2-40B4-BE49-F238E27FC236}">
                <a16:creationId xmlns:a16="http://schemas.microsoft.com/office/drawing/2014/main" id="{91DFB4F4-970F-4691-97AD-8832A3F9E54A}"/>
              </a:ext>
            </a:extLst>
          </p:cNvPr>
          <p:cNvCxnSpPr/>
          <p:nvPr/>
        </p:nvCxnSpPr>
        <p:spPr>
          <a:xfrm>
            <a:off x="7436377" y="5410993"/>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Прямая со стрелкой 16">
            <a:extLst>
              <a:ext uri="{FF2B5EF4-FFF2-40B4-BE49-F238E27FC236}">
                <a16:creationId xmlns:a16="http://schemas.microsoft.com/office/drawing/2014/main" id="{8E4010EA-27B9-4B9C-95FB-2EEBB45AFCAD}"/>
              </a:ext>
            </a:extLst>
          </p:cNvPr>
          <p:cNvCxnSpPr/>
          <p:nvPr/>
        </p:nvCxnSpPr>
        <p:spPr>
          <a:xfrm>
            <a:off x="3651777" y="5390569"/>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0" name="Прямоугольник 19">
            <a:extLst>
              <a:ext uri="{FF2B5EF4-FFF2-40B4-BE49-F238E27FC236}">
                <a16:creationId xmlns:a16="http://schemas.microsoft.com/office/drawing/2014/main" id="{FB5B8A76-13AB-4BDD-8BC3-004573A0FAD5}"/>
              </a:ext>
            </a:extLst>
          </p:cNvPr>
          <p:cNvSpPr/>
          <p:nvPr/>
        </p:nvSpPr>
        <p:spPr>
          <a:xfrm>
            <a:off x="2877076" y="1117875"/>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endParaRPr lang="ru-RU" sz="2000" baseline="-25000" dirty="0">
              <a:ea typeface="Tahoma" panose="020B0604030504040204" pitchFamily="34" charset="0"/>
              <a:cs typeface="Tahoma" panose="020B0604030504040204" pitchFamily="34" charset="0"/>
            </a:endParaRPr>
          </a:p>
        </p:txBody>
      </p:sp>
      <p:sp>
        <p:nvSpPr>
          <p:cNvPr id="21" name="Прямоугольник 20">
            <a:extLst>
              <a:ext uri="{FF2B5EF4-FFF2-40B4-BE49-F238E27FC236}">
                <a16:creationId xmlns:a16="http://schemas.microsoft.com/office/drawing/2014/main" id="{A6F98895-E0FD-4E67-9692-A6DE0D228DD1}"/>
              </a:ext>
            </a:extLst>
          </p:cNvPr>
          <p:cNvSpPr/>
          <p:nvPr/>
        </p:nvSpPr>
        <p:spPr>
          <a:xfrm>
            <a:off x="2873457" y="4795178"/>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endParaRPr lang="ru-RU" sz="2000" baseline="-25000" dirty="0">
              <a:ea typeface="Tahoma" panose="020B0604030504040204" pitchFamily="34" charset="0"/>
              <a:cs typeface="Tahoma" panose="020B0604030504040204" pitchFamily="34" charset="0"/>
            </a:endParaRPr>
          </a:p>
        </p:txBody>
      </p:sp>
      <p:graphicFrame>
        <p:nvGraphicFramePr>
          <p:cNvPr id="2" name="Таблица 1">
            <a:extLst>
              <a:ext uri="{FF2B5EF4-FFF2-40B4-BE49-F238E27FC236}">
                <a16:creationId xmlns:a16="http://schemas.microsoft.com/office/drawing/2014/main" id="{0DE07BD6-6992-4A07-B186-B60CE27FC83E}"/>
              </a:ext>
            </a:extLst>
          </p:cNvPr>
          <p:cNvGraphicFramePr>
            <a:graphicFrameLocks noGrp="1"/>
          </p:cNvGraphicFramePr>
          <p:nvPr>
            <p:extLst>
              <p:ext uri="{D42A27DB-BD31-4B8C-83A1-F6EECF244321}">
                <p14:modId xmlns:p14="http://schemas.microsoft.com/office/powerpoint/2010/main" val="636339644"/>
              </p:ext>
            </p:extLst>
          </p:nvPr>
        </p:nvGraphicFramePr>
        <p:xfrm>
          <a:off x="1332020" y="1544613"/>
          <a:ext cx="3544780" cy="2225040"/>
        </p:xfrm>
        <a:graphic>
          <a:graphicData uri="http://schemas.openxmlformats.org/drawingml/2006/table">
            <a:tbl>
              <a:tblPr firstRow="1" bandRow="1">
                <a:tableStyleId>{21E4AEA4-8DFA-4A89-87EB-49C32662AFE0}</a:tableStyleId>
              </a:tblPr>
              <a:tblGrid>
                <a:gridCol w="1195280">
                  <a:extLst>
                    <a:ext uri="{9D8B030D-6E8A-4147-A177-3AD203B41FA5}">
                      <a16:colId xmlns:a16="http://schemas.microsoft.com/office/drawing/2014/main" val="419173187"/>
                    </a:ext>
                  </a:extLst>
                </a:gridCol>
                <a:gridCol w="2349500">
                  <a:extLst>
                    <a:ext uri="{9D8B030D-6E8A-4147-A177-3AD203B41FA5}">
                      <a16:colId xmlns:a16="http://schemas.microsoft.com/office/drawing/2014/main" val="2019460057"/>
                    </a:ext>
                  </a:extLst>
                </a:gridCol>
              </a:tblGrid>
              <a:tr h="370840">
                <a:tc>
                  <a:txBody>
                    <a:bodyPr/>
                    <a:lstStyle/>
                    <a:p>
                      <a:r>
                        <a:rPr lang="ru-RU" dirty="0"/>
                        <a:t>Имя</a:t>
                      </a:r>
                    </a:p>
                  </a:txBody>
                  <a:tcPr/>
                </a:tc>
                <a:tc>
                  <a:txBody>
                    <a:bodyPr/>
                    <a:lstStyle/>
                    <a:p>
                      <a:r>
                        <a:rPr lang="ru-RU" dirty="0"/>
                        <a:t>Наличие гастрита (Х)</a:t>
                      </a:r>
                    </a:p>
                  </a:txBody>
                  <a:tcPr/>
                </a:tc>
                <a:extLst>
                  <a:ext uri="{0D108BD9-81ED-4DB2-BD59-A6C34878D82A}">
                    <a16:rowId xmlns:a16="http://schemas.microsoft.com/office/drawing/2014/main" val="2347673105"/>
                  </a:ext>
                </a:extLst>
              </a:tr>
              <a:tr h="370840">
                <a:tc>
                  <a:txBody>
                    <a:bodyPr/>
                    <a:lstStyle/>
                    <a:p>
                      <a:r>
                        <a:rPr lang="ru-RU" dirty="0"/>
                        <a:t>Иван</a:t>
                      </a:r>
                    </a:p>
                  </a:txBody>
                  <a:tcPr/>
                </a:tc>
                <a:tc>
                  <a:txBody>
                    <a:bodyPr/>
                    <a:lstStyle/>
                    <a:p>
                      <a:r>
                        <a:rPr lang="ru-RU" dirty="0"/>
                        <a:t>1</a:t>
                      </a:r>
                    </a:p>
                  </a:txBody>
                  <a:tcPr/>
                </a:tc>
                <a:extLst>
                  <a:ext uri="{0D108BD9-81ED-4DB2-BD59-A6C34878D82A}">
                    <a16:rowId xmlns:a16="http://schemas.microsoft.com/office/drawing/2014/main" val="3893890694"/>
                  </a:ext>
                </a:extLst>
              </a:tr>
              <a:tr h="370840">
                <a:tc>
                  <a:txBody>
                    <a:bodyPr/>
                    <a:lstStyle/>
                    <a:p>
                      <a:r>
                        <a:rPr lang="ru-RU" dirty="0"/>
                        <a:t>Петр</a:t>
                      </a:r>
                    </a:p>
                  </a:txBody>
                  <a:tcPr/>
                </a:tc>
                <a:tc>
                  <a:txBody>
                    <a:bodyPr/>
                    <a:lstStyle/>
                    <a:p>
                      <a:r>
                        <a:rPr lang="ru-RU" dirty="0"/>
                        <a:t>0</a:t>
                      </a:r>
                    </a:p>
                  </a:txBody>
                  <a:tcPr/>
                </a:tc>
                <a:extLst>
                  <a:ext uri="{0D108BD9-81ED-4DB2-BD59-A6C34878D82A}">
                    <a16:rowId xmlns:a16="http://schemas.microsoft.com/office/drawing/2014/main" val="2814759584"/>
                  </a:ext>
                </a:extLst>
              </a:tr>
              <a:tr h="370840">
                <a:tc>
                  <a:txBody>
                    <a:bodyPr/>
                    <a:lstStyle/>
                    <a:p>
                      <a:r>
                        <a:rPr lang="ru-RU" dirty="0"/>
                        <a:t>Василий</a:t>
                      </a:r>
                    </a:p>
                  </a:txBody>
                  <a:tcPr/>
                </a:tc>
                <a:tc>
                  <a:txBody>
                    <a:bodyPr/>
                    <a:lstStyle/>
                    <a:p>
                      <a:r>
                        <a:rPr lang="ru-RU" dirty="0"/>
                        <a:t>1</a:t>
                      </a:r>
                    </a:p>
                  </a:txBody>
                  <a:tcPr/>
                </a:tc>
                <a:extLst>
                  <a:ext uri="{0D108BD9-81ED-4DB2-BD59-A6C34878D82A}">
                    <a16:rowId xmlns:a16="http://schemas.microsoft.com/office/drawing/2014/main" val="2167051920"/>
                  </a:ext>
                </a:extLst>
              </a:tr>
              <a:tr h="370840">
                <a:tc>
                  <a:txBody>
                    <a:bodyPr/>
                    <a:lstStyle/>
                    <a:p>
                      <a:r>
                        <a:rPr lang="ru-RU" dirty="0"/>
                        <a:t>Михаил</a:t>
                      </a:r>
                    </a:p>
                  </a:txBody>
                  <a:tcPr/>
                </a:tc>
                <a:tc>
                  <a:txBody>
                    <a:bodyPr/>
                    <a:lstStyle/>
                    <a:p>
                      <a:r>
                        <a:rPr lang="ru-RU" dirty="0"/>
                        <a:t>1</a:t>
                      </a:r>
                    </a:p>
                  </a:txBody>
                  <a:tcPr/>
                </a:tc>
                <a:extLst>
                  <a:ext uri="{0D108BD9-81ED-4DB2-BD59-A6C34878D82A}">
                    <a16:rowId xmlns:a16="http://schemas.microsoft.com/office/drawing/2014/main" val="701006802"/>
                  </a:ext>
                </a:extLst>
              </a:tr>
              <a:tr h="370840">
                <a:tc>
                  <a:txBody>
                    <a:bodyPr/>
                    <a:lstStyle/>
                    <a:p>
                      <a:r>
                        <a:rPr lang="ru-RU" dirty="0"/>
                        <a:t>Павел</a:t>
                      </a:r>
                    </a:p>
                  </a:txBody>
                  <a:tcPr/>
                </a:tc>
                <a:tc>
                  <a:txBody>
                    <a:bodyPr/>
                    <a:lstStyle/>
                    <a:p>
                      <a:r>
                        <a:rPr lang="ru-RU" dirty="0"/>
                        <a:t>0</a:t>
                      </a:r>
                    </a:p>
                  </a:txBody>
                  <a:tcPr/>
                </a:tc>
                <a:extLst>
                  <a:ext uri="{0D108BD9-81ED-4DB2-BD59-A6C34878D82A}">
                    <a16:rowId xmlns:a16="http://schemas.microsoft.com/office/drawing/2014/main" val="1022515831"/>
                  </a:ext>
                </a:extLst>
              </a:tr>
            </a:tbl>
          </a:graphicData>
        </a:graphic>
      </p:graphicFrame>
      <mc:AlternateContent xmlns:mc="http://schemas.openxmlformats.org/markup-compatibility/2006" xmlns:a14="http://schemas.microsoft.com/office/drawing/2010/main">
        <mc:Choice Requires="a14">
          <p:sp>
            <p:nvSpPr>
              <p:cNvPr id="23" name="Прямоугольник 22">
                <a:extLst>
                  <a:ext uri="{FF2B5EF4-FFF2-40B4-BE49-F238E27FC236}">
                    <a16:creationId xmlns:a16="http://schemas.microsoft.com/office/drawing/2014/main" id="{BB63FE91-733E-4CD0-9524-FB25395ABACD}"/>
                  </a:ext>
                </a:extLst>
              </p:cNvPr>
              <p:cNvSpPr/>
              <p:nvPr/>
            </p:nvSpPr>
            <p:spPr>
              <a:xfrm>
                <a:off x="6764683" y="1607305"/>
                <a:ext cx="4388456" cy="1700145"/>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Запрос </a:t>
                </a:r>
                <a14:m>
                  <m:oMath xmlns:m="http://schemas.openxmlformats.org/officeDocument/2006/math">
                    <m:sSub>
                      <m:sSubPr>
                        <m:ctrlPr>
                          <a:rPr lang="ru-RU" sz="2400" i="1" smtClean="0">
                            <a:latin typeface="Cambria Math" panose="02040503050406030204" pitchFamily="18" charset="0"/>
                            <a:ea typeface="Tahoma" panose="020B0604030504040204" pitchFamily="34" charset="0"/>
                            <a:cs typeface="Tahoma" panose="020B0604030504040204" pitchFamily="34" charset="0"/>
                          </a:rPr>
                        </m:ctrlPr>
                      </m:sSubPr>
                      <m:e>
                        <m:r>
                          <a:rPr lang="en-US" sz="2400" b="0" i="1" smtClean="0">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𝑖</m:t>
                        </m:r>
                      </m:sub>
                    </m:sSub>
                    <m:r>
                      <a:rPr lang="en-US" sz="2400" b="0" i="1" smtClean="0">
                        <a:latin typeface="Cambria Math" panose="02040503050406030204" pitchFamily="18" charset="0"/>
                        <a:ea typeface="Tahoma" panose="020B0604030504040204" pitchFamily="34" charset="0"/>
                        <a:cs typeface="Tahoma" panose="020B0604030504040204" pitchFamily="34" charset="0"/>
                      </a:rPr>
                      <m:t>=</m:t>
                    </m:r>
                    <m:nary>
                      <m:naryPr>
                        <m:chr m:val="∑"/>
                        <m:ctrlPr>
                          <a:rPr lang="en-US" sz="2400" b="0" i="1" smtClean="0">
                            <a:latin typeface="Cambria Math" panose="02040503050406030204" pitchFamily="18" charset="0"/>
                            <a:ea typeface="Tahoma" panose="020B0604030504040204" pitchFamily="34" charset="0"/>
                            <a:cs typeface="Tahoma" panose="020B0604030504040204" pitchFamily="34" charset="0"/>
                          </a:rPr>
                        </m:ctrlPr>
                      </m:naryPr>
                      <m:sub>
                        <m:r>
                          <m:rPr>
                            <m:brk m:alnAt="23"/>
                          </m:rPr>
                          <a:rPr lang="en-US" sz="2400" b="0" i="1" smtClean="0">
                            <a:latin typeface="Cambria Math" panose="02040503050406030204" pitchFamily="18" charset="0"/>
                            <a:ea typeface="Tahoma" panose="020B0604030504040204" pitchFamily="34" charset="0"/>
                            <a:cs typeface="Tahoma" panose="020B0604030504040204" pitchFamily="34" charset="0"/>
                          </a:rPr>
                          <m:t>𝑗</m:t>
                        </m:r>
                        <m:r>
                          <a:rPr lang="en-US" sz="2400" b="0" i="1" smtClean="0">
                            <a:latin typeface="Cambria Math" panose="02040503050406030204" pitchFamily="18" charset="0"/>
                            <a:ea typeface="Tahoma" panose="020B0604030504040204" pitchFamily="34" charset="0"/>
                            <a:cs typeface="Tahoma" panose="020B0604030504040204" pitchFamily="34" charset="0"/>
                          </a:rPr>
                          <m:t>=0</m:t>
                        </m:r>
                      </m:sub>
                      <m:sup>
                        <m:r>
                          <a:rPr lang="en-US" sz="2400" b="0" i="1" smtClean="0">
                            <a:latin typeface="Cambria Math" panose="02040503050406030204" pitchFamily="18" charset="0"/>
                            <a:ea typeface="Tahoma" panose="020B0604030504040204" pitchFamily="34" charset="0"/>
                            <a:cs typeface="Tahoma" panose="020B0604030504040204" pitchFamily="34" charset="0"/>
                          </a:rPr>
                          <m:t>𝑗</m:t>
                        </m:r>
                        <m:r>
                          <a:rPr lang="en-US" sz="2400" b="0" i="1" smtClean="0">
                            <a:latin typeface="Cambria Math" panose="02040503050406030204" pitchFamily="18" charset="0"/>
                            <a:ea typeface="Tahoma" panose="020B0604030504040204" pitchFamily="34" charset="0"/>
                            <a:cs typeface="Tahoma" panose="020B0604030504040204" pitchFamily="34" charset="0"/>
                          </a:rPr>
                          <m:t>−1</m:t>
                        </m:r>
                      </m:sup>
                      <m:e>
                        <m:sSub>
                          <m:sSub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bPr>
                          <m:e>
                            <m:r>
                              <a:rPr lang="en-US" sz="2400" b="0" i="1" smtClean="0">
                                <a:latin typeface="Cambria Math" panose="02040503050406030204" pitchFamily="18" charset="0"/>
                                <a:ea typeface="Tahoma" panose="020B0604030504040204" pitchFamily="34" charset="0"/>
                                <a:cs typeface="Tahoma" panose="020B0604030504040204" pitchFamily="34" charset="0"/>
                              </a:rPr>
                              <m:t>𝑋</m:t>
                            </m:r>
                          </m:e>
                          <m:sub>
                            <m:r>
                              <a:rPr lang="en-US" sz="2400" b="0" i="1" smtClean="0">
                                <a:latin typeface="Cambria Math" panose="02040503050406030204" pitchFamily="18" charset="0"/>
                                <a:ea typeface="Tahoma" panose="020B0604030504040204" pitchFamily="34" charset="0"/>
                                <a:cs typeface="Tahoma" panose="020B0604030504040204" pitchFamily="34" charset="0"/>
                              </a:rPr>
                              <m:t>𝑖</m:t>
                            </m:r>
                          </m:sub>
                        </m:sSub>
                      </m:e>
                    </m:nary>
                  </m:oMath>
                </a14:m>
                <a:endParaRPr lang="en-US" sz="2400" b="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4</m:t>
                          </m:r>
                        </m:sub>
                      </m:sSub>
                      <m:r>
                        <a:rPr lang="en-US" sz="2400" b="0" i="1" smtClean="0">
                          <a:latin typeface="Cambria Math" panose="02040503050406030204" pitchFamily="18" charset="0"/>
                          <a:ea typeface="Tahoma" panose="020B0604030504040204" pitchFamily="34" charset="0"/>
                          <a:cs typeface="Tahoma" panose="020B0604030504040204" pitchFamily="34" charset="0"/>
                        </a:rPr>
                        <m:t>(</m:t>
                      </m:r>
                      <m:sSub>
                        <m:sSub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bPr>
                        <m:e>
                          <m:r>
                            <a:rPr lang="en-US" sz="2400" b="0" i="1" smtClean="0">
                              <a:latin typeface="Cambria Math" panose="02040503050406030204" pitchFamily="18" charset="0"/>
                              <a:ea typeface="Tahoma" panose="020B0604030504040204" pitchFamily="34" charset="0"/>
                              <a:cs typeface="Tahoma" panose="020B0604030504040204" pitchFamily="34" charset="0"/>
                            </a:rPr>
                            <m:t>𝐷</m:t>
                          </m:r>
                        </m:e>
                        <m:sub>
                          <m:r>
                            <a:rPr lang="en-US" sz="2400" b="0" i="1" smtClean="0">
                              <a:latin typeface="Cambria Math" panose="02040503050406030204" pitchFamily="18" charset="0"/>
                              <a:ea typeface="Tahoma" panose="020B0604030504040204" pitchFamily="34" charset="0"/>
                              <a:cs typeface="Tahoma" panose="020B0604030504040204" pitchFamily="34" charset="0"/>
                            </a:rPr>
                            <m:t>1</m:t>
                          </m:r>
                        </m:sub>
                      </m:sSub>
                      <m:r>
                        <a:rPr lang="en-US" sz="2400" b="0" i="1" smtClean="0">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b="0" i="1" smtClean="0">
                          <a:latin typeface="Cambria Math" panose="02040503050406030204" pitchFamily="18" charset="0"/>
                          <a:ea typeface="Tahoma" panose="020B0604030504040204" pitchFamily="34" charset="0"/>
                          <a:cs typeface="Tahoma" panose="020B0604030504040204" pitchFamily="34" charset="0"/>
                        </a:rPr>
                        <m:t>3</m:t>
                      </m:r>
                    </m:oMath>
                  </m:oMathPara>
                </a14:m>
                <a:endParaRPr lang="en-US" sz="240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3</m:t>
                          </m:r>
                        </m:sub>
                      </m:sSub>
                      <m:r>
                        <a:rPr lang="en-US" sz="2400" i="1">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𝐷</m:t>
                          </m:r>
                        </m:e>
                        <m:sub>
                          <m:r>
                            <a:rPr lang="en-US" sz="2400" i="1">
                              <a:latin typeface="Cambria Math" panose="02040503050406030204" pitchFamily="18" charset="0"/>
                              <a:ea typeface="Tahoma" panose="020B0604030504040204" pitchFamily="34" charset="0"/>
                              <a:cs typeface="Tahoma" panose="020B0604030504040204" pitchFamily="34" charset="0"/>
                            </a:rPr>
                            <m:t>1</m:t>
                          </m:r>
                        </m:sub>
                      </m:sSub>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b="0" i="1" smtClean="0">
                          <a:latin typeface="Cambria Math" panose="02040503050406030204" pitchFamily="18" charset="0"/>
                          <a:ea typeface="Tahoma" panose="020B0604030504040204" pitchFamily="34" charset="0"/>
                          <a:cs typeface="Tahoma" panose="020B0604030504040204" pitchFamily="34" charset="0"/>
                        </a:rPr>
                        <m:t>2</m:t>
                      </m:r>
                    </m:oMath>
                  </m:oMathPara>
                </a14:m>
                <a:endParaRPr lang="en-US" sz="240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i="1">
                              <a:latin typeface="Cambria Math" panose="02040503050406030204" pitchFamily="18" charset="0"/>
                              <a:ea typeface="Tahoma" panose="020B0604030504040204" pitchFamily="34" charset="0"/>
                              <a:cs typeface="Tahoma" panose="020B0604030504040204" pitchFamily="34" charset="0"/>
                            </a:rPr>
                            <m:t>4</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𝐷</m:t>
                              </m:r>
                            </m:e>
                            <m:sub>
                              <m:r>
                                <a:rPr lang="en-US" sz="2400" i="1">
                                  <a:latin typeface="Cambria Math" panose="02040503050406030204" pitchFamily="18" charset="0"/>
                                  <a:ea typeface="Tahoma" panose="020B0604030504040204" pitchFamily="34" charset="0"/>
                                  <a:cs typeface="Tahoma" panose="020B0604030504040204" pitchFamily="34" charset="0"/>
                                </a:rPr>
                                <m:t>1</m:t>
                              </m:r>
                            </m:sub>
                          </m:sSub>
                        </m:e>
                      </m:d>
                      <m:r>
                        <a:rPr lang="en-US" sz="2400" b="0" i="0" smtClean="0">
                          <a:latin typeface="Cambria Math" panose="02040503050406030204" pitchFamily="18" charset="0"/>
                          <a:ea typeface="Tahoma" panose="020B0604030504040204" pitchFamily="34" charset="0"/>
                          <a:cs typeface="Tahoma" panose="020B0604030504040204" pitchFamily="34" charset="0"/>
                        </a:rPr>
                        <m:t>−</m:t>
                      </m:r>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3</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𝐷</m:t>
                              </m:r>
                            </m:e>
                            <m:sub>
                              <m:r>
                                <a:rPr lang="en-US" sz="2400" i="1">
                                  <a:latin typeface="Cambria Math" panose="02040503050406030204" pitchFamily="18" charset="0"/>
                                  <a:ea typeface="Tahoma" panose="020B0604030504040204" pitchFamily="34" charset="0"/>
                                  <a:cs typeface="Tahoma" panose="020B0604030504040204" pitchFamily="34" charset="0"/>
                                </a:rPr>
                                <m:t>1</m:t>
                              </m:r>
                            </m:sub>
                          </m:sSub>
                        </m:e>
                      </m:d>
                      <m:r>
                        <a:rPr lang="en-US" sz="2400" b="0" i="1" smtClean="0">
                          <a:latin typeface="Cambria Math" panose="02040503050406030204" pitchFamily="18" charset="0"/>
                          <a:ea typeface="Tahoma" panose="020B0604030504040204" pitchFamily="34" charset="0"/>
                          <a:cs typeface="Tahoma" panose="020B0604030504040204" pitchFamily="34" charset="0"/>
                        </a:rPr>
                        <m:t>=1</m:t>
                      </m:r>
                    </m:oMath>
                  </m:oMathPara>
                </a14:m>
                <a:endParaRPr lang="ru-RU" sz="2400" dirty="0">
                  <a:ea typeface="Tahoma" panose="020B0604030504040204" pitchFamily="34" charset="0"/>
                  <a:cs typeface="Tahoma" panose="020B0604030504040204" pitchFamily="34" charset="0"/>
                </a:endParaRPr>
              </a:p>
            </p:txBody>
          </p:sp>
        </mc:Choice>
        <mc:Fallback xmlns="">
          <p:sp>
            <p:nvSpPr>
              <p:cNvPr id="23" name="Прямоугольник 22">
                <a:extLst>
                  <a:ext uri="{FF2B5EF4-FFF2-40B4-BE49-F238E27FC236}">
                    <a16:creationId xmlns:a16="http://schemas.microsoft.com/office/drawing/2014/main" id="{BB63FE91-733E-4CD0-9524-FB25395ABACD}"/>
                  </a:ext>
                </a:extLst>
              </p:cNvPr>
              <p:cNvSpPr>
                <a:spLocks noRot="1" noChangeAspect="1" noMove="1" noResize="1" noEditPoints="1" noAdjustHandles="1" noChangeArrowheads="1" noChangeShapeType="1" noTextEdit="1"/>
              </p:cNvSpPr>
              <p:nvPr/>
            </p:nvSpPr>
            <p:spPr>
              <a:xfrm>
                <a:off x="6764683" y="1607305"/>
                <a:ext cx="4388456" cy="1700145"/>
              </a:xfrm>
              <a:prstGeom prst="rect">
                <a:avLst/>
              </a:prstGeom>
              <a:blipFill>
                <a:blip r:embed="rId5"/>
                <a:stretch>
                  <a:fillRect l="-2222" b="-2509"/>
                </a:stretch>
              </a:blipFill>
            </p:spPr>
            <p:txBody>
              <a:bodyPr/>
              <a:lstStyle/>
              <a:p>
                <a:r>
                  <a:rPr lang="ru-RU">
                    <a:noFill/>
                  </a:rPr>
                  <a:t> </a:t>
                </a:r>
              </a:p>
            </p:txBody>
          </p:sp>
        </mc:Fallback>
      </mc:AlternateContent>
    </p:spTree>
    <p:extLst>
      <p:ext uri="{BB962C8B-B14F-4D97-AF65-F5344CB8AC3E}">
        <p14:creationId xmlns:p14="http://schemas.microsoft.com/office/powerpoint/2010/main" val="267195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Формальное определение дифференциальной приватности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19</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33" name="Прямоугольник 32">
                <a:extLst>
                  <a:ext uri="{FF2B5EF4-FFF2-40B4-BE49-F238E27FC236}">
                    <a16:creationId xmlns:a16="http://schemas.microsoft.com/office/drawing/2014/main" id="{CA2A800B-659A-4F42-B4A9-5B0FE5BE16A9}"/>
                  </a:ext>
                </a:extLst>
              </p:cNvPr>
              <p:cNvSpPr/>
              <p:nvPr/>
            </p:nvSpPr>
            <p:spPr>
              <a:xfrm>
                <a:off x="284468" y="1412313"/>
                <a:ext cx="11318264" cy="4563622"/>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cs typeface="Tahoma" panose="020B0604030504040204" pitchFamily="34" charset="0"/>
                      </a:rPr>
                      <m:t>𝜀</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параметр приватности</a:t>
                </a:r>
              </a:p>
              <a:p>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𝑃</m:t>
                    </m:r>
                  </m:oMath>
                </a14:m>
                <a:r>
                  <a:rPr lang="ru-RU" sz="2400" dirty="0">
                    <a:ea typeface="Tahoma" panose="020B0604030504040204" pitchFamily="34" charset="0"/>
                    <a:cs typeface="Tahoma" panose="020B0604030504040204" pitchFamily="34" charset="0"/>
                  </a:rPr>
                  <a:t> – вероятность</a:t>
                </a:r>
              </a:p>
              <a:p>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𝐴</m:t>
                    </m:r>
                  </m:oMath>
                </a14:m>
                <a:r>
                  <a:rPr lang="ru-RU" sz="2400" dirty="0">
                    <a:ea typeface="Tahoma" panose="020B0604030504040204" pitchFamily="34" charset="0"/>
                    <a:cs typeface="Tahoma" panose="020B0604030504040204" pitchFamily="34" charset="0"/>
                  </a:rPr>
                  <a:t> – множество возможных значений модели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𝑀</m:t>
                    </m:r>
                  </m:oMath>
                </a14:m>
                <a:endParaRPr lang="ru-RU" sz="2400" dirty="0">
                  <a:ea typeface="Tahoma" panose="020B0604030504040204" pitchFamily="34" charset="0"/>
                  <a:cs typeface="Tahoma" panose="020B0604030504040204" pitchFamily="34" charset="0"/>
                </a:endParaRPr>
              </a:p>
              <a:p>
                <a:endParaRPr lang="en-US" sz="2400" i="1" dirty="0">
                  <a:latin typeface="Cambria Math" panose="02040503050406030204" pitchFamily="18" charset="0"/>
                  <a:ea typeface="Cambria Math" panose="02040503050406030204" pitchFamily="18" charset="0"/>
                  <a:cs typeface="Tahoma" panose="020B0604030504040204" pitchFamily="34" charset="0"/>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cs typeface="Tahoma" panose="020B0604030504040204" pitchFamily="34" charset="0"/>
                            </a:rPr>
                          </m:ctrlPr>
                        </m:fPr>
                        <m:num>
                          <m:r>
                            <a:rPr lang="en-US" sz="2400" b="0" i="1" smtClean="0">
                              <a:latin typeface="Cambria Math" panose="02040503050406030204" pitchFamily="18" charset="0"/>
                              <a:ea typeface="Cambria Math" panose="02040503050406030204" pitchFamily="18" charset="0"/>
                              <a:cs typeface="Tahoma" panose="020B0604030504040204" pitchFamily="34" charset="0"/>
                            </a:rPr>
                            <m:t>𝑃</m:t>
                          </m:r>
                          <m:d>
                            <m:dPr>
                              <m:begChr m:val="["/>
                              <m:endChr m:val="]"/>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𝑀</m:t>
                              </m:r>
                              <m:d>
                                <m:d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bPr>
                                    <m:e>
                                      <m:r>
                                        <a:rPr lang="en-US" sz="2400" b="0" i="1" smtClean="0">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1</m:t>
                                      </m:r>
                                    </m:sub>
                                  </m:sSub>
                                </m:e>
                              </m:d>
                              <m:r>
                                <a:rPr lang="en-US" sz="2400" b="0" i="1" smtClean="0">
                                  <a:latin typeface="Cambria Math" panose="02040503050406030204" pitchFamily="18" charset="0"/>
                                  <a:ea typeface="Cambria Math" panose="02040503050406030204" pitchFamily="18" charset="0"/>
                                  <a:cs typeface="Tahoma" panose="020B0604030504040204" pitchFamily="34" charset="0"/>
                                </a:rPr>
                                <m:t> </m:t>
                              </m:r>
                              <m:r>
                                <a:rPr lang="en-US" sz="2400" b="0" i="1" smtClean="0">
                                  <a:latin typeface="Cambria Math" panose="02040503050406030204" pitchFamily="18" charset="0"/>
                                  <a:ea typeface="Cambria Math" panose="02040503050406030204" pitchFamily="18" charset="0"/>
                                  <a:cs typeface="Tahoma" panose="020B0604030504040204" pitchFamily="34" charset="0"/>
                                </a:rPr>
                                <m:t>𝜖</m:t>
                              </m:r>
                              <m:r>
                                <a:rPr lang="en-US" sz="2400" b="0" i="1" smtClean="0">
                                  <a:latin typeface="Cambria Math" panose="02040503050406030204" pitchFamily="18" charset="0"/>
                                  <a:ea typeface="Cambria Math" panose="02040503050406030204" pitchFamily="18" charset="0"/>
                                  <a:cs typeface="Tahoma" panose="020B0604030504040204" pitchFamily="34" charset="0"/>
                                </a:rPr>
                                <m:t> </m:t>
                              </m:r>
                              <m:r>
                                <a:rPr lang="en-US" sz="2400" b="0" i="1" smtClean="0">
                                  <a:latin typeface="Cambria Math" panose="02040503050406030204" pitchFamily="18" charset="0"/>
                                  <a:ea typeface="Cambria Math" panose="02040503050406030204" pitchFamily="18" charset="0"/>
                                  <a:cs typeface="Tahoma" panose="020B0604030504040204" pitchFamily="34" charset="0"/>
                                </a:rPr>
                                <m:t>𝐴</m:t>
                              </m:r>
                            </m:e>
                          </m:d>
                        </m:num>
                        <m:den>
                          <m:r>
                            <a:rPr lang="en-US" sz="2400" i="1">
                              <a:latin typeface="Cambria Math" panose="02040503050406030204" pitchFamily="18" charset="0"/>
                              <a:ea typeface="Cambria Math" panose="02040503050406030204" pitchFamily="18" charset="0"/>
                              <a:cs typeface="Tahoma" panose="020B0604030504040204" pitchFamily="34" charset="0"/>
                            </a:rPr>
                            <m:t>𝑃</m:t>
                          </m:r>
                          <m:d>
                            <m:dPr>
                              <m:begChr m:val="["/>
                              <m:endChr m:val="]"/>
                              <m:ctrlPr>
                                <a:rPr lang="en-US" sz="2400" i="1">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𝑀</m:t>
                              </m:r>
                              <m:d>
                                <m:dPr>
                                  <m:ctrlPr>
                                    <a:rPr lang="en-US" sz="2400" i="1">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e>
                              </m:d>
                              <m:r>
                                <a:rPr lang="en-US" sz="2400" i="1">
                                  <a:latin typeface="Cambria Math" panose="02040503050406030204" pitchFamily="18" charset="0"/>
                                  <a:ea typeface="Cambria Math" panose="02040503050406030204" pitchFamily="18" charset="0"/>
                                  <a:cs typeface="Tahoma" panose="020B0604030504040204" pitchFamily="34" charset="0"/>
                                </a:rPr>
                                <m:t> </m:t>
                              </m:r>
                              <m:r>
                                <a:rPr lang="en-US" sz="2400" i="1">
                                  <a:latin typeface="Cambria Math" panose="02040503050406030204" pitchFamily="18" charset="0"/>
                                  <a:ea typeface="Cambria Math" panose="02040503050406030204" pitchFamily="18" charset="0"/>
                                  <a:cs typeface="Tahoma" panose="020B0604030504040204" pitchFamily="34" charset="0"/>
                                </a:rPr>
                                <m:t>𝜖</m:t>
                              </m:r>
                              <m:r>
                                <a:rPr lang="en-US" sz="2400" i="1">
                                  <a:latin typeface="Cambria Math" panose="02040503050406030204" pitchFamily="18" charset="0"/>
                                  <a:ea typeface="Cambria Math" panose="02040503050406030204" pitchFamily="18" charset="0"/>
                                  <a:cs typeface="Tahoma" panose="020B0604030504040204" pitchFamily="34" charset="0"/>
                                </a:rPr>
                                <m:t> </m:t>
                              </m:r>
                              <m:r>
                                <a:rPr lang="en-US" sz="2400" i="1">
                                  <a:latin typeface="Cambria Math" panose="02040503050406030204" pitchFamily="18" charset="0"/>
                                  <a:ea typeface="Cambria Math" panose="02040503050406030204" pitchFamily="18" charset="0"/>
                                  <a:cs typeface="Tahoma" panose="020B0604030504040204" pitchFamily="34" charset="0"/>
                                </a:rPr>
                                <m:t>𝐴</m:t>
                              </m:r>
                            </m:e>
                          </m:d>
                        </m:den>
                      </m:f>
                      <m:r>
                        <a:rPr lang="en-US" sz="2400" i="1" smtClean="0">
                          <a:latin typeface="Cambria Math" panose="02040503050406030204" pitchFamily="18" charset="0"/>
                          <a:ea typeface="Cambria Math" panose="02040503050406030204" pitchFamily="18" charset="0"/>
                          <a:cs typeface="Tahoma" panose="020B0604030504040204" pitchFamily="34" charset="0"/>
                        </a:rPr>
                        <m:t>≤</m:t>
                      </m:r>
                      <m:sSup>
                        <m:sSupPr>
                          <m:ctrlPr>
                            <a:rPr lang="en-US" sz="2400" i="1" smtClean="0">
                              <a:latin typeface="Cambria Math" panose="02040503050406030204" pitchFamily="18" charset="0"/>
                              <a:ea typeface="Cambria Math" panose="02040503050406030204" pitchFamily="18" charset="0"/>
                              <a:cs typeface="Tahoma" panose="020B0604030504040204" pitchFamily="34" charset="0"/>
                            </a:rPr>
                          </m:ctrlPr>
                        </m:sSupPr>
                        <m:e>
                          <m:r>
                            <a:rPr lang="en-US" sz="2400" i="1" smtClean="0">
                              <a:latin typeface="Cambria Math" panose="02040503050406030204" pitchFamily="18" charset="0"/>
                              <a:ea typeface="Cambria Math" panose="02040503050406030204" pitchFamily="18" charset="0"/>
                              <a:cs typeface="Tahoma" panose="020B0604030504040204" pitchFamily="34" charset="0"/>
                            </a:rPr>
                            <m:t>𝑒</m:t>
                          </m:r>
                        </m:e>
                        <m:sup>
                          <m:r>
                            <a:rPr lang="en-US" sz="2400" i="1">
                              <a:latin typeface="Cambria Math" panose="02040503050406030204" pitchFamily="18" charset="0"/>
                              <a:ea typeface="Cambria Math" panose="02040503050406030204" pitchFamily="18" charset="0"/>
                              <a:cs typeface="Tahoma" panose="020B0604030504040204" pitchFamily="34" charset="0"/>
                            </a:rPr>
                            <m:t>𝜀</m:t>
                          </m:r>
                        </m:sup>
                      </m:sSup>
                    </m:oMath>
                  </m:oMathPara>
                </a14:m>
                <a:endParaRPr lang="en-US" sz="2400" dirty="0">
                  <a:ea typeface="Tahoma" panose="020B0604030504040204" pitchFamily="34" charset="0"/>
                  <a:cs typeface="Tahoma" panose="020B0604030504040204" pitchFamily="34" charset="0"/>
                </a:endParaRPr>
              </a:p>
              <a:p>
                <a:endParaRPr lang="en-US" sz="2400" dirty="0">
                  <a:ea typeface="Tahoma" panose="020B0604030504040204" pitchFamily="34" charset="0"/>
                  <a:cs typeface="Tahoma" panose="020B0604030504040204" pitchFamily="34" charset="0"/>
                </a:endParaRPr>
              </a:p>
              <a:p>
                <a:r>
                  <a:rPr lang="ru-RU" sz="2400" dirty="0">
                    <a:ea typeface="Tahoma" panose="020B0604030504040204" pitchFamily="34" charset="0"/>
                    <a:cs typeface="Tahoma" panose="020B0604030504040204" pitchFamily="34" charset="0"/>
                  </a:rPr>
                  <a:t>Модель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𝑀</m:t>
                    </m:r>
                  </m:oMath>
                </a14:m>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является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𝜀</m:t>
                    </m:r>
                  </m:oMath>
                </a14:m>
                <a:r>
                  <a:rPr lang="ru-RU" sz="2400" dirty="0">
                    <a:ea typeface="Tahoma" panose="020B0604030504040204" pitchFamily="34" charset="0"/>
                    <a:cs typeface="Tahoma" panose="020B0604030504040204" pitchFamily="34" charset="0"/>
                  </a:rPr>
                  <a:t>-дифференциально приватной, если для всех наборов данных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1</m:t>
                        </m:r>
                      </m:sub>
                    </m:sSub>
                  </m:oMath>
                </a14:m>
                <a:r>
                  <a:rPr lang="ru-RU" sz="2400" dirty="0">
                    <a:ea typeface="Tahoma" panose="020B0604030504040204" pitchFamily="34" charset="0"/>
                    <a:cs typeface="Tahoma" panose="020B0604030504040204" pitchFamily="34" charset="0"/>
                  </a:rPr>
                  <a:t> и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2</m:t>
                        </m:r>
                      </m:sub>
                    </m:sSub>
                  </m:oMath>
                </a14:m>
                <a:r>
                  <a:rPr lang="ru-RU" sz="2400" dirty="0">
                    <a:ea typeface="Tahoma" panose="020B0604030504040204" pitchFamily="34" charset="0"/>
                    <a:cs typeface="Tahoma" panose="020B0604030504040204" pitchFamily="34" charset="0"/>
                  </a:rPr>
                  <a:t>, которые отличаются одним элементом, выполняется условие выше.</a:t>
                </a:r>
              </a:p>
              <a:p>
                <a:endParaRPr lang="ru-RU" sz="2400" dirty="0">
                  <a:ea typeface="Tahoma" panose="020B0604030504040204" pitchFamily="34" charset="0"/>
                  <a:cs typeface="Tahoma" panose="020B0604030504040204" pitchFamily="34" charset="0"/>
                </a:endParaRPr>
              </a:p>
              <a:p>
                <a:r>
                  <a:rPr lang="ru-RU" sz="2400" b="1" dirty="0">
                    <a:ea typeface="Tahoma" panose="020B0604030504040204" pitchFamily="34" charset="0"/>
                    <a:cs typeface="Tahoma" panose="020B0604030504040204" pitchFamily="34" charset="0"/>
                  </a:rPr>
                  <a:t>Граничный случай</a:t>
                </a:r>
                <a:r>
                  <a:rPr lang="ru-RU" sz="2400" dirty="0">
                    <a:ea typeface="Tahoma" panose="020B0604030504040204" pitchFamily="34" charset="0"/>
                    <a:cs typeface="Tahoma" panose="020B0604030504040204" pitchFamily="34"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𝜀</m:t>
                    </m:r>
                    <m:r>
                      <a:rPr lang="ru-RU" sz="2400" b="0" i="1" smtClean="0">
                        <a:latin typeface="Cambria Math" panose="02040503050406030204" pitchFamily="18" charset="0"/>
                        <a:ea typeface="Cambria Math" panose="02040503050406030204" pitchFamily="18" charset="0"/>
                        <a:cs typeface="Tahoma" panose="020B0604030504040204" pitchFamily="34" charset="0"/>
                      </a:rPr>
                      <m:t>=0</m:t>
                    </m:r>
                  </m:oMath>
                </a14:m>
                <a:r>
                  <a:rPr lang="ru-RU" sz="2400" dirty="0">
                    <a:ea typeface="Tahoma" panose="020B0604030504040204" pitchFamily="34" charset="0"/>
                    <a:cs typeface="Tahoma" panose="020B0604030504040204" pitchFamily="34" charset="0"/>
                  </a:rPr>
                  <a:t> – идеален для конфиденциальности, но бессмысленный с точки зрения полезной информации.</a:t>
                </a:r>
                <a:endParaRPr lang="en-US" sz="2400" dirty="0">
                  <a:ea typeface="Tahoma" panose="020B0604030504040204" pitchFamily="34" charset="0"/>
                  <a:cs typeface="Tahoma" panose="020B0604030504040204" pitchFamily="34" charset="0"/>
                </a:endParaRPr>
              </a:p>
            </p:txBody>
          </p:sp>
        </mc:Choice>
        <mc:Fallback xmlns="">
          <p:sp>
            <p:nvSpPr>
              <p:cNvPr id="33" name="Прямоугольник 32">
                <a:extLst>
                  <a:ext uri="{FF2B5EF4-FFF2-40B4-BE49-F238E27FC236}">
                    <a16:creationId xmlns:a16="http://schemas.microsoft.com/office/drawing/2014/main" id="{CA2A800B-659A-4F42-B4A9-5B0FE5BE16A9}"/>
                  </a:ext>
                </a:extLst>
              </p:cNvPr>
              <p:cNvSpPr>
                <a:spLocks noRot="1" noChangeAspect="1" noMove="1" noResize="1" noEditPoints="1" noAdjustHandles="1" noChangeArrowheads="1" noChangeShapeType="1" noTextEdit="1"/>
              </p:cNvSpPr>
              <p:nvPr/>
            </p:nvSpPr>
            <p:spPr>
              <a:xfrm>
                <a:off x="284468" y="1412313"/>
                <a:ext cx="11318264" cy="4563622"/>
              </a:xfrm>
              <a:prstGeom prst="rect">
                <a:avLst/>
              </a:prstGeom>
              <a:blipFill>
                <a:blip r:embed="rId4"/>
                <a:stretch>
                  <a:fillRect l="-862" t="-1070" b="-2139"/>
                </a:stretch>
              </a:blipFill>
            </p:spPr>
            <p:txBody>
              <a:bodyPr/>
              <a:lstStyle/>
              <a:p>
                <a:r>
                  <a:rPr lang="ru-RU">
                    <a:noFill/>
                  </a:rPr>
                  <a:t> </a:t>
                </a:r>
              </a:p>
            </p:txBody>
          </p:sp>
        </mc:Fallback>
      </mc:AlternateContent>
    </p:spTree>
    <p:extLst>
      <p:ext uri="{BB962C8B-B14F-4D97-AF65-F5344CB8AC3E}">
        <p14:creationId xmlns:p14="http://schemas.microsoft.com/office/powerpoint/2010/main" val="343012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План лекции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52811" y="1571565"/>
            <a:ext cx="5805472" cy="4154984"/>
          </a:xfrm>
          <a:prstGeom prst="rect">
            <a:avLst/>
          </a:prstGeom>
        </p:spPr>
        <p:txBody>
          <a:bodyPr wrap="square">
            <a:spAutoFit/>
          </a:bodyPr>
          <a:lstStyle/>
          <a:p>
            <a:pPr marL="457200" indent="-457200">
              <a:buAutoNum type="arabicPeriod"/>
            </a:pPr>
            <a:r>
              <a:rPr lang="ru-RU" sz="2400" dirty="0">
                <a:ea typeface="Tahoma" panose="020B0604030504040204" pitchFamily="34" charset="0"/>
                <a:cs typeface="Tahoma" panose="020B0604030504040204" pitchFamily="34" charset="0"/>
              </a:rPr>
              <a:t>Постановка проблемы</a:t>
            </a:r>
          </a:p>
          <a:p>
            <a:pPr marL="457200" indent="-457200">
              <a:buAutoNum type="arabicPeriod"/>
            </a:pPr>
            <a:r>
              <a:rPr lang="ru-RU" sz="2400" dirty="0">
                <a:ea typeface="Tahoma" panose="020B0604030504040204" pitchFamily="34" charset="0"/>
                <a:cs typeface="Tahoma" panose="020B0604030504040204" pitchFamily="34" charset="0"/>
              </a:rPr>
              <a:t>Нормативно-правовое регулирование</a:t>
            </a:r>
          </a:p>
          <a:p>
            <a:pPr marL="457200" indent="-457200">
              <a:buAutoNum type="arabicPeriod"/>
            </a:pPr>
            <a:r>
              <a:rPr lang="ru-RU" sz="2400" dirty="0">
                <a:ea typeface="Tahoma" panose="020B0604030504040204" pitchFamily="34" charset="0"/>
                <a:cs typeface="Tahoma" panose="020B0604030504040204" pitchFamily="34" charset="0"/>
              </a:rPr>
              <a:t>Обезличивание данных</a:t>
            </a:r>
          </a:p>
          <a:p>
            <a:pPr marL="457200" indent="-457200">
              <a:buAutoNum type="arabicPeriod"/>
            </a:pPr>
            <a:r>
              <a:rPr lang="ru-RU" sz="2400" dirty="0">
                <a:ea typeface="Tahoma" panose="020B0604030504040204" pitchFamily="34" charset="0"/>
                <a:cs typeface="Tahoma" panose="020B0604030504040204" pitchFamily="34" charset="0"/>
              </a:rPr>
              <a:t>Федеративное обучение</a:t>
            </a:r>
          </a:p>
          <a:p>
            <a:pPr marL="457200" indent="-457200">
              <a:buAutoNum type="arabicPeriod"/>
            </a:pPr>
            <a:r>
              <a:rPr lang="ru-RU" sz="2400" dirty="0">
                <a:ea typeface="Tahoma" panose="020B0604030504040204" pitchFamily="34" charset="0"/>
                <a:cs typeface="Tahoma" panose="020B0604030504040204" pitchFamily="34" charset="0"/>
              </a:rPr>
              <a:t>Подходы к безопасному агрегированию</a:t>
            </a:r>
          </a:p>
          <a:p>
            <a:pPr marL="914400" lvl="1" indent="-457200">
              <a:buFont typeface="Arial" panose="020B0604020202020204" pitchFamily="34" charset="0"/>
              <a:buChar char="•"/>
            </a:pPr>
            <a:r>
              <a:rPr lang="en-US" sz="2400" dirty="0">
                <a:ea typeface="Tahoma" panose="020B0604030504040204" pitchFamily="34" charset="0"/>
                <a:cs typeface="Tahoma" panose="020B0604030504040204" pitchFamily="34" charset="0"/>
              </a:rPr>
              <a:t>Google Secure Aggregation</a:t>
            </a:r>
            <a:endParaRPr lang="ru-RU" sz="2400" dirty="0">
              <a:ea typeface="Tahoma" panose="020B0604030504040204" pitchFamily="34" charset="0"/>
              <a:cs typeface="Tahoma" panose="020B0604030504040204" pitchFamily="34" charset="0"/>
            </a:endParaRPr>
          </a:p>
          <a:p>
            <a:pPr marL="914400" lvl="1" indent="-457200">
              <a:buFont typeface="Arial" panose="020B0604020202020204" pitchFamily="34" charset="0"/>
              <a:buChar char="•"/>
            </a:pPr>
            <a:r>
              <a:rPr lang="ru-RU" sz="2400" dirty="0">
                <a:ea typeface="Tahoma" panose="020B0604030504040204" pitchFamily="34" charset="0"/>
                <a:cs typeface="Tahoma" panose="020B0604030504040204" pitchFamily="34" charset="0"/>
              </a:rPr>
              <a:t>Дифференциальная приватность</a:t>
            </a:r>
          </a:p>
          <a:p>
            <a:pPr marL="914400" lvl="1" indent="-457200">
              <a:buFont typeface="Arial" panose="020B0604020202020204" pitchFamily="34" charset="0"/>
              <a:buChar char="•"/>
            </a:pPr>
            <a:r>
              <a:rPr lang="ru-RU" sz="2400" dirty="0">
                <a:ea typeface="Tahoma" panose="020B0604030504040204" pitchFamily="34" charset="0"/>
                <a:cs typeface="Tahoma" panose="020B0604030504040204" pitchFamily="34" charset="0"/>
              </a:rPr>
              <a:t>Алгоритм </a:t>
            </a:r>
            <a:r>
              <a:rPr lang="en-US" sz="2400" dirty="0">
                <a:ea typeface="Tahoma" panose="020B0604030504040204" pitchFamily="34" charset="0"/>
                <a:cs typeface="Tahoma" panose="020B0604030504040204" pitchFamily="34" charset="0"/>
              </a:rPr>
              <a:t>PATE</a:t>
            </a:r>
          </a:p>
          <a:p>
            <a:pPr marL="457200" indent="-457200">
              <a:buFont typeface="+mj-lt"/>
              <a:buAutoNum type="arabicPeriod" startAt="6"/>
            </a:pPr>
            <a:r>
              <a:rPr lang="ru-RU" sz="2400" dirty="0">
                <a:ea typeface="Tahoma" panose="020B0604030504040204" pitchFamily="34" charset="0"/>
                <a:cs typeface="Tahoma" panose="020B0604030504040204" pitchFamily="34" charset="0"/>
              </a:rPr>
              <a:t>Достоинства и недостатки федеративного обучения</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18" name="Рисунок 17">
            <a:extLst>
              <a:ext uri="{FF2B5EF4-FFF2-40B4-BE49-F238E27FC236}">
                <a16:creationId xmlns:a16="http://schemas.microsoft.com/office/drawing/2014/main" id="{D69B8E29-A9D6-459C-8895-5B1048AF7C60}"/>
              </a:ext>
            </a:extLst>
          </p:cNvPr>
          <p:cNvPicPr>
            <a:picLocks noChangeAspect="1"/>
          </p:cNvPicPr>
          <p:nvPr/>
        </p:nvPicPr>
        <p:blipFill rotWithShape="1">
          <a:blip r:embed="rId4">
            <a:extLst>
              <a:ext uri="{28A0092B-C50C-407E-A947-70E740481C1C}">
                <a14:useLocalDpi xmlns:a14="http://schemas.microsoft.com/office/drawing/2010/main" val="0"/>
              </a:ext>
            </a:extLst>
          </a:blip>
          <a:srcRect l="13143" r="12571" b="23843"/>
          <a:stretch/>
        </p:blipFill>
        <p:spPr>
          <a:xfrm>
            <a:off x="6400800" y="1278549"/>
            <a:ext cx="4953000" cy="5077801"/>
          </a:xfrm>
          <a:prstGeom prst="rect">
            <a:avLst/>
          </a:prstGeom>
        </p:spPr>
      </p:pic>
    </p:spTree>
    <p:extLst>
      <p:ext uri="{BB962C8B-B14F-4D97-AF65-F5344CB8AC3E}">
        <p14:creationId xmlns:p14="http://schemas.microsoft.com/office/powerpoint/2010/main" val="338979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257088"/>
            <a:ext cx="9207107"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Реализация дифференциальной приватности – метод Лапласа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20</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23" name="Прямоугольник 22">
                <a:extLst>
                  <a:ext uri="{FF2B5EF4-FFF2-40B4-BE49-F238E27FC236}">
                    <a16:creationId xmlns:a16="http://schemas.microsoft.com/office/drawing/2014/main" id="{BB63FE91-733E-4CD0-9524-FB25395ABACD}"/>
                  </a:ext>
                </a:extLst>
              </p:cNvPr>
              <p:cNvSpPr/>
              <p:nvPr/>
            </p:nvSpPr>
            <p:spPr>
              <a:xfrm>
                <a:off x="603100" y="1342157"/>
                <a:ext cx="10280800" cy="5014193"/>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Распределение Лапласа </a:t>
                </a:r>
                <a14:m>
                  <m:oMath xmlns:m="http://schemas.openxmlformats.org/officeDocument/2006/math">
                    <m:r>
                      <a:rPr lang="en-US" sz="2400" b="0" i="1" smtClean="0">
                        <a:latin typeface="Cambria Math" panose="02040503050406030204" pitchFamily="18" charset="0"/>
                        <a:ea typeface="Tahoma" panose="020B0604030504040204" pitchFamily="34" charset="0"/>
                        <a:cs typeface="Tahoma" panose="020B0604030504040204" pitchFamily="34" charset="0"/>
                      </a:rPr>
                      <m:t>𝑛</m:t>
                    </m:r>
                    <m:d>
                      <m:dPr>
                        <m:ctrlPr>
                          <a:rPr lang="en-US" sz="2400" b="0" i="1" smtClean="0">
                            <a:latin typeface="Cambria Math" panose="02040503050406030204" pitchFamily="18" charset="0"/>
                            <a:ea typeface="Tahoma" panose="020B0604030504040204" pitchFamily="34" charset="0"/>
                            <a:cs typeface="Tahoma" panose="020B0604030504040204" pitchFamily="34" charset="0"/>
                          </a:rPr>
                        </m:ctrlPr>
                      </m:dPr>
                      <m:e>
                        <m:r>
                          <a:rPr lang="en-US" sz="2400" b="0" i="1" smtClean="0">
                            <a:latin typeface="Cambria Math" panose="02040503050406030204" pitchFamily="18" charset="0"/>
                            <a:ea typeface="Tahoma" panose="020B0604030504040204" pitchFamily="34" charset="0"/>
                            <a:cs typeface="Tahoma" panose="020B0604030504040204" pitchFamily="34" charset="0"/>
                          </a:rPr>
                          <m:t>𝑥</m:t>
                        </m:r>
                      </m:e>
                    </m:d>
                    <m:r>
                      <a:rPr lang="en-US" sz="24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smtClean="0">
                            <a:latin typeface="Cambria Math" panose="02040503050406030204" pitchFamily="18" charset="0"/>
                            <a:ea typeface="Tahoma" panose="020B0604030504040204" pitchFamily="34" charset="0"/>
                            <a:cs typeface="Tahoma" panose="020B0604030504040204" pitchFamily="34" charset="0"/>
                          </a:rPr>
                        </m:ctrlPr>
                      </m:fPr>
                      <m:num>
                        <m:r>
                          <a:rPr lang="en-US" sz="2400" i="1">
                            <a:latin typeface="Cambria Math" panose="02040503050406030204" pitchFamily="18" charset="0"/>
                            <a:ea typeface="Cambria Math" panose="02040503050406030204" pitchFamily="18" charset="0"/>
                            <a:cs typeface="Tahoma" panose="020B0604030504040204" pitchFamily="34" charset="0"/>
                          </a:rPr>
                          <m:t>𝛼</m:t>
                        </m:r>
                      </m:num>
                      <m:den>
                        <m:r>
                          <a:rPr lang="en-US" sz="2400" b="0" i="1" smtClean="0">
                            <a:latin typeface="Cambria Math" panose="02040503050406030204" pitchFamily="18" charset="0"/>
                            <a:ea typeface="Tahoma" panose="020B0604030504040204" pitchFamily="34" charset="0"/>
                            <a:cs typeface="Tahoma" panose="020B0604030504040204" pitchFamily="34" charset="0"/>
                          </a:rPr>
                          <m:t>2</m:t>
                        </m:r>
                      </m:den>
                    </m:f>
                    <m:sSup>
                      <m:sSup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pPr>
                      <m:e>
                        <m:r>
                          <a:rPr lang="en-US" sz="2400" b="0" i="1" smtClean="0">
                            <a:latin typeface="Cambria Math" panose="02040503050406030204" pitchFamily="18" charset="0"/>
                            <a:ea typeface="Tahoma" panose="020B0604030504040204" pitchFamily="34" charset="0"/>
                            <a:cs typeface="Tahoma" panose="020B0604030504040204" pitchFamily="34" charset="0"/>
                          </a:rPr>
                          <m:t>𝑒</m:t>
                        </m:r>
                      </m:e>
                      <m:sup>
                        <m:r>
                          <a:rPr lang="en-US" sz="2400" b="0" i="1" smtClean="0">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𝛽</m:t>
                            </m:r>
                          </m:e>
                        </m:d>
                      </m:sup>
                    </m:sSup>
                  </m:oMath>
                </a14:m>
                <a:endParaRPr lang="en-US" sz="2400" b="0" dirty="0">
                  <a:ea typeface="Tahoma" panose="020B0604030504040204" pitchFamily="34" charset="0"/>
                  <a:cs typeface="Tahoma" panose="020B0604030504040204" pitchFamily="34" charset="0"/>
                </a:endParaRPr>
              </a:p>
              <a:p>
                <a:pPr algn="just"/>
                <a14:m>
                  <m:oMath xmlns:m="http://schemas.openxmlformats.org/officeDocument/2006/math">
                    <m:r>
                      <a:rPr lang="en-US" sz="2400" i="1" smtClean="0">
                        <a:latin typeface="Cambria Math" panose="02040503050406030204" pitchFamily="18" charset="0"/>
                        <a:ea typeface="Tahoma" panose="020B0604030504040204" pitchFamily="34" charset="0"/>
                        <a:cs typeface="Tahoma" panose="020B0604030504040204" pitchFamily="34" charset="0"/>
                      </a:rPr>
                      <m:t>𝑓</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запрос, выполняемый к данным</a:t>
                </a:r>
              </a:p>
              <a:p>
                <a:pPr algn="just"/>
                <a:endParaRPr lang="ru-RU" sz="2400" dirty="0">
                  <a:ea typeface="Tahoma" panose="020B0604030504040204" pitchFamily="34" charset="0"/>
                  <a:cs typeface="Tahoma" panose="020B0604030504040204" pitchFamily="34" charset="0"/>
                </a:endParaRPr>
              </a:p>
              <a:p>
                <a:pPr algn="just"/>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cs typeface="Tahoma" panose="020B0604030504040204" pitchFamily="34" charset="0"/>
                      </a:rPr>
                      <m:t>Τ</m:t>
                    </m:r>
                    <m:d>
                      <m:dPr>
                        <m:ctrlPr>
                          <a:rPr lang="ru-RU"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𝑓</m:t>
                    </m:r>
                    <m:d>
                      <m:d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𝑛</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выходная функция, тогда</a:t>
                </a:r>
              </a:p>
              <a:p>
                <a:pPr algn="just"/>
                <a:endParaRPr lang="ru-RU" sz="240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cs typeface="Tahoma" panose="020B0604030504040204" pitchFamily="34" charset="0"/>
                            </a:rPr>
                          </m:ctrlPr>
                        </m:fPr>
                        <m:num>
                          <m:r>
                            <a:rPr lang="en-US" sz="2400" b="0" i="1" smtClean="0">
                              <a:latin typeface="Cambria Math" panose="02040503050406030204" pitchFamily="18" charset="0"/>
                              <a:ea typeface="Cambria Math" panose="02040503050406030204" pitchFamily="18" charset="0"/>
                              <a:cs typeface="Tahoma" panose="020B0604030504040204" pitchFamily="34" charset="0"/>
                            </a:rPr>
                            <m:t>𝑃</m:t>
                          </m:r>
                          <m:r>
                            <a:rPr lang="ru-RU" sz="2400" b="0" i="1"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l-GR" sz="2400" i="1">
                              <a:latin typeface="Cambria Math" panose="02040503050406030204" pitchFamily="18" charset="0"/>
                              <a:ea typeface="Cambria Math" panose="02040503050406030204" pitchFamily="18" charset="0"/>
                              <a:cs typeface="Tahoma" panose="020B0604030504040204" pitchFamily="34" charset="0"/>
                            </a:rPr>
                            <m:t>Τ</m:t>
                          </m:r>
                          <m:d>
                            <m:d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bPr>
                                <m:e>
                                  <m:r>
                                    <a:rPr lang="en-US" sz="2400" b="0" i="1" smtClean="0">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1</m:t>
                                  </m:r>
                                </m:sub>
                              </m:sSub>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𝑡</m:t>
                          </m:r>
                          <m:r>
                            <a:rPr lang="ru-RU" sz="2400" b="0" i="1" smtClean="0">
                              <a:latin typeface="Cambria Math" panose="02040503050406030204" pitchFamily="18" charset="0"/>
                              <a:ea typeface="Cambria Math" panose="02040503050406030204" pitchFamily="18" charset="0"/>
                              <a:cs typeface="Tahoma" panose="020B0604030504040204" pitchFamily="34" charset="0"/>
                            </a:rPr>
                            <m:t>)</m:t>
                          </m:r>
                        </m:num>
                        <m:den>
                          <m:r>
                            <a:rPr lang="en-US" sz="2400" i="1">
                              <a:latin typeface="Cambria Math" panose="02040503050406030204" pitchFamily="18" charset="0"/>
                              <a:ea typeface="Cambria Math" panose="02040503050406030204" pitchFamily="18" charset="0"/>
                              <a:cs typeface="Tahoma" panose="020B0604030504040204" pitchFamily="34" charset="0"/>
                            </a:rPr>
                            <m:t>𝑃</m:t>
                          </m:r>
                          <m:r>
                            <a:rPr lang="ru-RU" sz="2400" i="1">
                              <a:latin typeface="Cambria Math" panose="02040503050406030204" pitchFamily="18" charset="0"/>
                              <a:ea typeface="Cambria Math" panose="02040503050406030204" pitchFamily="18" charset="0"/>
                              <a:cs typeface="Tahoma" panose="020B0604030504040204" pitchFamily="34" charset="0"/>
                            </a:rPr>
                            <m:t>(</m:t>
                          </m:r>
                          <m:r>
                            <m:rPr>
                              <m:sty m:val="p"/>
                            </m:rPr>
                            <a:rPr lang="el-GR" sz="2400" i="1">
                              <a:latin typeface="Cambria Math" panose="02040503050406030204" pitchFamily="18" charset="0"/>
                              <a:ea typeface="Cambria Math" panose="02040503050406030204" pitchFamily="18" charset="0"/>
                              <a:cs typeface="Tahoma" panose="020B0604030504040204" pitchFamily="34" charset="0"/>
                            </a:rPr>
                            <m:t>Τ</m:t>
                          </m:r>
                          <m:d>
                            <m:dPr>
                              <m:ctrlPr>
                                <a:rPr lang="en-US" sz="2400" i="1">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e>
                          </m:d>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𝑡</m:t>
                          </m:r>
                          <m:r>
                            <a:rPr lang="ru-RU" sz="2400" i="1">
                              <a:latin typeface="Cambria Math" panose="02040503050406030204" pitchFamily="18" charset="0"/>
                              <a:ea typeface="Cambria Math" panose="02040503050406030204" pitchFamily="18" charset="0"/>
                              <a:cs typeface="Tahoma" panose="020B0604030504040204" pitchFamily="34" charset="0"/>
                            </a:rPr>
                            <m:t>)</m:t>
                          </m:r>
                        </m:den>
                      </m:f>
                      <m:r>
                        <a:rPr lang="en-US" sz="2400" b="0" i="1" smtClean="0">
                          <a:latin typeface="Cambria Math" panose="02040503050406030204" pitchFamily="18" charset="0"/>
                          <a:ea typeface="Cambria Math" panose="02040503050406030204" pitchFamily="18" charset="0"/>
                          <a:cs typeface="Tahoma" panose="020B0604030504040204" pitchFamily="34" charset="0"/>
                        </a:rPr>
                        <m:t>=</m:t>
                      </m:r>
                      <m:f>
                        <m:f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fPr>
                        <m:num>
                          <m:r>
                            <a:rPr lang="en-US" sz="2400" b="0" i="1" smtClean="0">
                              <a:latin typeface="Cambria Math" panose="02040503050406030204" pitchFamily="18" charset="0"/>
                              <a:ea typeface="Cambria Math" panose="02040503050406030204" pitchFamily="18" charset="0"/>
                              <a:cs typeface="Tahoma" panose="020B0604030504040204" pitchFamily="34" charset="0"/>
                            </a:rPr>
                            <m:t>𝑛</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𝑡</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𝑓</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1</m:t>
                              </m:r>
                            </m:sub>
                          </m:sSub>
                          <m:r>
                            <a:rPr lang="en-US" sz="2400" b="0" i="1" smtClean="0">
                              <a:latin typeface="Cambria Math" panose="02040503050406030204" pitchFamily="18" charset="0"/>
                              <a:ea typeface="Cambria Math" panose="02040503050406030204" pitchFamily="18" charset="0"/>
                              <a:cs typeface="Tahoma" panose="020B0604030504040204" pitchFamily="34" charset="0"/>
                            </a:rPr>
                            <m:t>))</m:t>
                          </m:r>
                        </m:num>
                        <m:den>
                          <m:r>
                            <a:rPr lang="en-US" sz="2400" i="1">
                              <a:latin typeface="Cambria Math" panose="02040503050406030204" pitchFamily="18" charset="0"/>
                              <a:ea typeface="Cambria Math" panose="02040503050406030204" pitchFamily="18" charset="0"/>
                              <a:cs typeface="Tahoma" panose="020B0604030504040204" pitchFamily="34" charset="0"/>
                            </a:rPr>
                            <m:t>𝑛</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𝑡</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den>
                      </m:f>
                      <m:r>
                        <a:rPr lang="en-US" sz="2400" b="0" i="1" smtClean="0">
                          <a:latin typeface="Cambria Math" panose="02040503050406030204" pitchFamily="18" charset="0"/>
                          <a:ea typeface="Cambria Math" panose="02040503050406030204" pitchFamily="18" charset="0"/>
                          <a:cs typeface="Tahoma" panose="020B0604030504040204" pitchFamily="34" charset="0"/>
                        </a:rPr>
                        <m:t>=</m:t>
                      </m:r>
                      <m:f>
                        <m:f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fPr>
                        <m:num>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r>
                                <a:rPr lang="en-US" sz="2400" i="1">
                                  <a:latin typeface="Cambria Math" panose="02040503050406030204" pitchFamily="18" charset="0"/>
                                  <a:ea typeface="Cambria Math" panose="02040503050406030204" pitchFamily="18" charset="0"/>
                                  <a:cs typeface="Tahoma" panose="020B0604030504040204" pitchFamily="34" charset="0"/>
                                </a:rPr>
                                <m:t>𝛼</m:t>
                              </m:r>
                            </m:num>
                            <m:den>
                              <m:r>
                                <a:rPr lang="en-US" sz="2400" i="1">
                                  <a:latin typeface="Cambria Math" panose="02040503050406030204" pitchFamily="18" charset="0"/>
                                  <a:ea typeface="Tahoma" panose="020B0604030504040204" pitchFamily="34" charset="0"/>
                                  <a:cs typeface="Tahoma" panose="020B0604030504040204" pitchFamily="34" charset="0"/>
                                </a:rPr>
                                <m:t>2</m:t>
                              </m:r>
                            </m:den>
                          </m:f>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a:rPr lang="en-US" sz="2400" i="1">
                                  <a:latin typeface="Cambria Math" panose="02040503050406030204" pitchFamily="18" charset="0"/>
                                  <a:ea typeface="Tahoma" panose="020B0604030504040204" pitchFamily="34" charset="0"/>
                                  <a:cs typeface="Tahoma" panose="020B0604030504040204" pitchFamily="34" charset="0"/>
                                </a:rPr>
                                <m:t>𝑒</m:t>
                              </m:r>
                            </m:e>
                            <m:sup>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i="1">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𝑡</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1</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𝛽</m:t>
                                  </m:r>
                                </m:e>
                              </m:d>
                            </m:sup>
                          </m:sSup>
                        </m:num>
                        <m:den>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r>
                                <a:rPr lang="en-US" sz="2400" i="1">
                                  <a:latin typeface="Cambria Math" panose="02040503050406030204" pitchFamily="18" charset="0"/>
                                  <a:ea typeface="Cambria Math" panose="02040503050406030204" pitchFamily="18" charset="0"/>
                                  <a:cs typeface="Tahoma" panose="020B0604030504040204" pitchFamily="34" charset="0"/>
                                </a:rPr>
                                <m:t>𝛼</m:t>
                              </m:r>
                            </m:num>
                            <m:den>
                              <m:r>
                                <a:rPr lang="en-US" sz="2400" i="1">
                                  <a:latin typeface="Cambria Math" panose="02040503050406030204" pitchFamily="18" charset="0"/>
                                  <a:ea typeface="Tahoma" panose="020B0604030504040204" pitchFamily="34" charset="0"/>
                                  <a:cs typeface="Tahoma" panose="020B0604030504040204" pitchFamily="34" charset="0"/>
                                </a:rPr>
                                <m:t>2</m:t>
                              </m:r>
                            </m:den>
                          </m:f>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a:rPr lang="en-US" sz="2400" i="1">
                                  <a:latin typeface="Cambria Math" panose="02040503050406030204" pitchFamily="18" charset="0"/>
                                  <a:ea typeface="Tahoma" panose="020B0604030504040204" pitchFamily="34" charset="0"/>
                                  <a:cs typeface="Tahoma" panose="020B0604030504040204" pitchFamily="34" charset="0"/>
                                </a:rPr>
                                <m:t>𝑒</m:t>
                              </m:r>
                            </m:e>
                            <m:sup>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i="1">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𝑡</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𝛽</m:t>
                                  </m:r>
                                </m:e>
                              </m:d>
                            </m:sup>
                          </m:sSup>
                        </m:den>
                      </m:f>
                      <m:r>
                        <a:rPr lang="en-US" sz="2400" b="0" i="1" smtClean="0">
                          <a:latin typeface="Cambria Math" panose="02040503050406030204" pitchFamily="18" charset="0"/>
                          <a:ea typeface="Cambria Math" panose="02040503050406030204" pitchFamily="18" charset="0"/>
                          <a:cs typeface="Tahoma" panose="020B0604030504040204" pitchFamily="34" charset="0"/>
                        </a:rPr>
                        <m:t>=</m:t>
                      </m:r>
                      <m:sSup>
                        <m:sSup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pPr>
                        <m:e>
                          <m:r>
                            <a:rPr lang="en-US" sz="2400" b="0" i="1" smtClean="0">
                              <a:latin typeface="Cambria Math" panose="02040503050406030204" pitchFamily="18" charset="0"/>
                              <a:ea typeface="Cambria Math" panose="02040503050406030204" pitchFamily="18" charset="0"/>
                              <a:cs typeface="Tahoma" panose="020B0604030504040204" pitchFamily="34" charset="0"/>
                            </a:rPr>
                            <m:t>𝑒</m:t>
                          </m:r>
                        </m:e>
                        <m:sup>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𝑓</m:t>
                              </m:r>
                              <m:d>
                                <m:dPr>
                                  <m:ctrlPr>
                                    <a:rPr lang="en-US" sz="2400" i="1">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2</m:t>
                                      </m:r>
                                    </m:sub>
                                  </m:sSub>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1</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e>
                          </m:d>
                        </m:sup>
                      </m:sSup>
                      <m:r>
                        <a:rPr lang="en-US" sz="2400" b="0" i="1" smtClean="0">
                          <a:latin typeface="Cambria Math" panose="02040503050406030204" pitchFamily="18" charset="0"/>
                          <a:ea typeface="Cambria Math" panose="02040503050406030204" pitchFamily="18" charset="0"/>
                          <a:cs typeface="Tahoma" panose="020B0604030504040204" pitchFamily="34" charset="0"/>
                        </a:rPr>
                        <m:t>≤</m:t>
                      </m:r>
                      <m:sSup>
                        <m:sSup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pPr>
                        <m:e>
                          <m:r>
                            <a:rPr lang="en-US" sz="2400" b="0" i="1" smtClean="0">
                              <a:latin typeface="Cambria Math" panose="02040503050406030204" pitchFamily="18" charset="0"/>
                              <a:ea typeface="Cambria Math" panose="02040503050406030204" pitchFamily="18" charset="0"/>
                              <a:cs typeface="Tahoma" panose="020B0604030504040204" pitchFamily="34" charset="0"/>
                            </a:rPr>
                            <m:t>𝑒</m:t>
                          </m:r>
                        </m:e>
                        <m:sup>
                          <m:r>
                            <a:rPr lang="en-US" sz="2400" i="1">
                              <a:latin typeface="Cambria Math" panose="02040503050406030204" pitchFamily="18" charset="0"/>
                              <a:ea typeface="Cambria Math" panose="02040503050406030204" pitchFamily="18" charset="0"/>
                              <a:cs typeface="Tahoma" panose="020B0604030504040204" pitchFamily="34" charset="0"/>
                            </a:rPr>
                            <m:t>𝛼</m:t>
                          </m:r>
                          <m:r>
                            <a:rPr lang="en-US" sz="240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𝑓</m:t>
                          </m:r>
                        </m:sup>
                      </m:sSup>
                    </m:oMath>
                  </m:oMathPara>
                </a14:m>
                <a:endParaRPr lang="en-US" sz="2400" dirty="0">
                  <a:ea typeface="Tahoma" panose="020B0604030504040204" pitchFamily="34" charset="0"/>
                  <a:cs typeface="Tahoma" panose="020B0604030504040204" pitchFamily="34" charset="0"/>
                </a:endParaRPr>
              </a:p>
              <a:p>
                <a:pPr algn="just"/>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𝛼</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параметр приватности</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Для примера с прошлого слайда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ru-RU" sz="2400" b="0" i="1" smtClean="0">
                        <a:latin typeface="Cambria Math" panose="02040503050406030204" pitchFamily="18" charset="0"/>
                        <a:ea typeface="Cambria Math" panose="02040503050406030204" pitchFamily="18" charset="0"/>
                        <a:cs typeface="Tahoma" panose="020B0604030504040204" pitchFamily="34" charset="0"/>
                      </a:rPr>
                      <m:t>=1</m:t>
                    </m:r>
                  </m:oMath>
                </a14:m>
                <a:r>
                  <a:rPr lang="ru-RU" sz="2400" dirty="0">
                    <a:ea typeface="Tahoma" panose="020B0604030504040204" pitchFamily="34" charset="0"/>
                    <a:cs typeface="Tahoma" panose="020B0604030504040204" pitchFamily="34" charset="0"/>
                  </a:rPr>
                  <a:t>, то есть для выполнения условия дифференциальной приватности, то есть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𝛼</m:t>
                    </m:r>
                  </m:oMath>
                </a14:m>
                <a:r>
                  <a:rPr lang="ru-RU" sz="2400" dirty="0">
                    <a:ea typeface="Tahoma" panose="020B0604030504040204" pitchFamily="34" charset="0"/>
                    <a:cs typeface="Tahoma" panose="020B0604030504040204" pitchFamily="34" charset="0"/>
                  </a:rPr>
                  <a:t> явно определяет параметр приватности.</a:t>
                </a:r>
              </a:p>
            </p:txBody>
          </p:sp>
        </mc:Choice>
        <mc:Fallback xmlns="">
          <p:sp>
            <p:nvSpPr>
              <p:cNvPr id="23" name="Прямоугольник 22">
                <a:extLst>
                  <a:ext uri="{FF2B5EF4-FFF2-40B4-BE49-F238E27FC236}">
                    <a16:creationId xmlns:a16="http://schemas.microsoft.com/office/drawing/2014/main" id="{BB63FE91-733E-4CD0-9524-FB25395ABACD}"/>
                  </a:ext>
                </a:extLst>
              </p:cNvPr>
              <p:cNvSpPr>
                <a:spLocks noRot="1" noChangeAspect="1" noMove="1" noResize="1" noEditPoints="1" noAdjustHandles="1" noChangeArrowheads="1" noChangeShapeType="1" noTextEdit="1"/>
              </p:cNvSpPr>
              <p:nvPr/>
            </p:nvSpPr>
            <p:spPr>
              <a:xfrm>
                <a:off x="603100" y="1342157"/>
                <a:ext cx="10280800" cy="5014193"/>
              </a:xfrm>
              <a:prstGeom prst="rect">
                <a:avLst/>
              </a:prstGeom>
              <a:blipFill>
                <a:blip r:embed="rId4"/>
                <a:stretch>
                  <a:fillRect l="-949" r="-890" b="-1701"/>
                </a:stretch>
              </a:blipFill>
            </p:spPr>
            <p:txBody>
              <a:bodyPr/>
              <a:lstStyle/>
              <a:p>
                <a:r>
                  <a:rPr lang="ru-RU">
                    <a:noFill/>
                  </a:rPr>
                  <a:t> </a:t>
                </a:r>
              </a:p>
            </p:txBody>
          </p:sp>
        </mc:Fallback>
      </mc:AlternateContent>
    </p:spTree>
    <p:extLst>
      <p:ext uri="{BB962C8B-B14F-4D97-AF65-F5344CB8AC3E}">
        <p14:creationId xmlns:p14="http://schemas.microsoft.com/office/powerpoint/2010/main" val="375062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257088"/>
            <a:ext cx="9207107"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Реализация дифференциальной приватности – пример</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21</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23" name="Прямоугольник 22">
                <a:extLst>
                  <a:ext uri="{FF2B5EF4-FFF2-40B4-BE49-F238E27FC236}">
                    <a16:creationId xmlns:a16="http://schemas.microsoft.com/office/drawing/2014/main" id="{BB63FE91-733E-4CD0-9524-FB25395ABACD}"/>
                  </a:ext>
                </a:extLst>
              </p:cNvPr>
              <p:cNvSpPr/>
              <p:nvPr/>
            </p:nvSpPr>
            <p:spPr>
              <a:xfrm>
                <a:off x="603100" y="1342157"/>
                <a:ext cx="10280800" cy="5215787"/>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Группа людей обладает или не обладает атрибутом А.</a:t>
                </a:r>
              </a:p>
              <a:p>
                <a:pPr algn="just"/>
                <a14:m>
                  <m:oMath xmlns:m="http://schemas.openxmlformats.org/officeDocument/2006/math">
                    <m:r>
                      <a:rPr lang="en-US" sz="2400" i="1">
                        <a:latin typeface="Cambria Math" panose="02040503050406030204" pitchFamily="18" charset="0"/>
                        <a:ea typeface="Tahoma" panose="020B0604030504040204" pitchFamily="34" charset="0"/>
                        <a:cs typeface="Tahoma" panose="020B0604030504040204" pitchFamily="34" charset="0"/>
                      </a:rPr>
                      <m:t>𝑓</m:t>
                    </m:r>
                  </m:oMath>
                </a14:m>
                <a:r>
                  <a:rPr lang="ru-RU" sz="2400" dirty="0">
                    <a:ea typeface="Tahoma" panose="020B0604030504040204" pitchFamily="34" charset="0"/>
                    <a:cs typeface="Tahoma" panose="020B0604030504040204" pitchFamily="34" charset="0"/>
                  </a:rPr>
                  <a:t>: Есть ли у вас атрибут А?</a:t>
                </a:r>
              </a:p>
              <a:p>
                <a:pPr algn="just"/>
                <a:r>
                  <a:rPr lang="ru-RU" sz="2400" dirty="0">
                    <a:ea typeface="Tahoma" panose="020B0604030504040204" pitchFamily="34" charset="0"/>
                    <a:cs typeface="Tahoma" panose="020B0604030504040204" pitchFamily="34" charset="0"/>
                  </a:rPr>
                  <a:t>Введем шум следующей процедурой:</a:t>
                </a:r>
              </a:p>
              <a:p>
                <a:pPr marL="457200" indent="-457200" algn="just">
                  <a:buFont typeface="+mj-lt"/>
                  <a:buAutoNum type="arabicPeriod"/>
                </a:pPr>
                <a:r>
                  <a:rPr lang="ru-RU" sz="2400" dirty="0">
                    <a:ea typeface="Tahoma" panose="020B0604030504040204" pitchFamily="34" charset="0"/>
                    <a:cs typeface="Tahoma" panose="020B0604030504040204" pitchFamily="34" charset="0"/>
                  </a:rPr>
                  <a:t>Человек подбрасывает монету</a:t>
                </a:r>
              </a:p>
              <a:p>
                <a:pPr marL="457200" indent="-457200" algn="just">
                  <a:buFont typeface="+mj-lt"/>
                  <a:buAutoNum type="arabicPeriod"/>
                </a:pPr>
                <a:r>
                  <a:rPr lang="ru-RU" sz="2400" dirty="0">
                    <a:ea typeface="Tahoma" panose="020B0604030504040204" pitchFamily="34" charset="0"/>
                    <a:cs typeface="Tahoma" panose="020B0604030504040204" pitchFamily="34" charset="0"/>
                  </a:rPr>
                  <a:t>Если выпал орел, отвечает честно на вопрос.</a:t>
                </a:r>
              </a:p>
              <a:p>
                <a:pPr marL="457200" indent="-457200" algn="just">
                  <a:buFont typeface="+mj-lt"/>
                  <a:buAutoNum type="arabicPeriod"/>
                </a:pPr>
                <a:r>
                  <a:rPr lang="ru-RU" sz="2400" dirty="0">
                    <a:ea typeface="Tahoma" panose="020B0604030504040204" pitchFamily="34" charset="0"/>
                    <a:cs typeface="Tahoma" panose="020B0604030504040204" pitchFamily="34" charset="0"/>
                  </a:rPr>
                  <a:t>Иначе подбрасывает ещё раз, если выпадет орел, ответь «Да», если решка — «Нет».</a:t>
                </a:r>
              </a:p>
              <a:p>
                <a:pPr marL="457200" indent="-457200" algn="just">
                  <a:buFont typeface="+mj-lt"/>
                  <a:buAutoNum type="arabicPeriod"/>
                </a:pPr>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«ДА» в этом простом случае ответит ¼ людей, у которых нет этого атрибута и ¾ - у кого он есть. Если </a:t>
                </a:r>
                <a14:m>
                  <m:oMath xmlns:m="http://schemas.openxmlformats.org/officeDocument/2006/math">
                    <m:r>
                      <a:rPr lang="en-US" sz="2400" i="1">
                        <a:latin typeface="Cambria Math" panose="02040503050406030204" pitchFamily="18" charset="0"/>
                        <a:ea typeface="Tahoma" panose="020B0604030504040204" pitchFamily="34" charset="0"/>
                        <a:cs typeface="Tahoma" panose="020B0604030504040204" pitchFamily="34" charset="0"/>
                      </a:rPr>
                      <m:t>𝑝</m:t>
                    </m:r>
                  </m:oMath>
                </a14:m>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 истинная доля людей с атрибутом А, то мы ожидаем получить</a:t>
                </a:r>
              </a:p>
              <a:p>
                <a:pPr algn="just"/>
                <a14:m>
                  <m:oMathPara xmlns:m="http://schemas.openxmlformats.org/officeDocument/2006/math">
                    <m:oMathParaPr>
                      <m:jc m:val="centerGroup"/>
                    </m:oMathParaPr>
                    <m:oMath xmlns:m="http://schemas.openxmlformats.org/officeDocument/2006/math">
                      <m:f>
                        <m:fPr>
                          <m:ctrlPr>
                            <a:rPr lang="ru-RU" sz="2400" i="1" smtClean="0">
                              <a:latin typeface="Cambria Math" panose="02040503050406030204" pitchFamily="18" charset="0"/>
                              <a:ea typeface="Tahoma" panose="020B0604030504040204" pitchFamily="34" charset="0"/>
                              <a:cs typeface="Tahoma" panose="020B0604030504040204" pitchFamily="34" charset="0"/>
                            </a:rPr>
                          </m:ctrlPr>
                        </m:fPr>
                        <m:num>
                          <m:r>
                            <a:rPr lang="ru-RU" sz="2400" b="0" i="1" smtClean="0">
                              <a:latin typeface="Cambria Math" panose="02040503050406030204" pitchFamily="18" charset="0"/>
                              <a:ea typeface="Tahoma" panose="020B0604030504040204" pitchFamily="34" charset="0"/>
                              <a:cs typeface="Tahoma" panose="020B0604030504040204" pitchFamily="34" charset="0"/>
                            </a:rPr>
                            <m:t>1</m:t>
                          </m:r>
                        </m:num>
                        <m:den>
                          <m:r>
                            <a:rPr lang="ru-RU" sz="2400" b="0" i="1" smtClean="0">
                              <a:latin typeface="Cambria Math" panose="02040503050406030204" pitchFamily="18" charset="0"/>
                              <a:ea typeface="Tahoma" panose="020B0604030504040204" pitchFamily="34" charset="0"/>
                              <a:cs typeface="Tahoma" panose="020B0604030504040204" pitchFamily="34" charset="0"/>
                            </a:rPr>
                            <m:t>4</m:t>
                          </m:r>
                        </m:den>
                      </m:f>
                      <m:d>
                        <m:dPr>
                          <m:ctrlPr>
                            <a:rPr lang="ru-RU" sz="2400" b="0" i="1" smtClean="0">
                              <a:latin typeface="Cambria Math" panose="02040503050406030204" pitchFamily="18" charset="0"/>
                              <a:ea typeface="Tahoma" panose="020B0604030504040204" pitchFamily="34" charset="0"/>
                              <a:cs typeface="Tahoma" panose="020B0604030504040204" pitchFamily="34" charset="0"/>
                            </a:rPr>
                          </m:ctrlPr>
                        </m:dPr>
                        <m:e>
                          <m:r>
                            <a:rPr lang="ru-RU" sz="2400" b="0" i="1" smtClean="0">
                              <a:latin typeface="Cambria Math" panose="02040503050406030204" pitchFamily="18" charset="0"/>
                              <a:ea typeface="Tahoma" panose="020B0604030504040204" pitchFamily="34" charset="0"/>
                              <a:cs typeface="Tahoma" panose="020B0604030504040204" pitchFamily="34" charset="0"/>
                            </a:rPr>
                            <m:t>1−</m:t>
                          </m:r>
                          <m:r>
                            <a:rPr lang="en-US" sz="2400" b="0" i="1" smtClean="0">
                              <a:latin typeface="Cambria Math" panose="02040503050406030204" pitchFamily="18" charset="0"/>
                              <a:ea typeface="Tahoma" panose="020B0604030504040204" pitchFamily="34" charset="0"/>
                              <a:cs typeface="Tahoma" panose="020B0604030504040204" pitchFamily="34" charset="0"/>
                            </a:rPr>
                            <m:t>𝑝</m:t>
                          </m:r>
                        </m:e>
                      </m:d>
                      <m:r>
                        <a:rPr lang="en-US" sz="2400" b="0" i="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smtClean="0">
                              <a:latin typeface="Cambria Math" panose="02040503050406030204" pitchFamily="18" charset="0"/>
                              <a:ea typeface="Tahoma" panose="020B0604030504040204" pitchFamily="34" charset="0"/>
                              <a:cs typeface="Tahoma" panose="020B0604030504040204" pitchFamily="34" charset="0"/>
                            </a:rPr>
                            <m:t>3</m:t>
                          </m:r>
                        </m:num>
                        <m:den>
                          <m:r>
                            <a:rPr lang="en-US" sz="2400" b="0" i="1" smtClean="0">
                              <a:latin typeface="Cambria Math" panose="02040503050406030204" pitchFamily="18" charset="0"/>
                              <a:ea typeface="Tahoma" panose="020B0604030504040204" pitchFamily="34" charset="0"/>
                              <a:cs typeface="Tahoma" panose="020B0604030504040204" pitchFamily="34" charset="0"/>
                            </a:rPr>
                            <m:t>4</m:t>
                          </m:r>
                        </m:den>
                      </m:f>
                      <m:r>
                        <a:rPr lang="en-US" sz="2400" b="0" i="1" smtClean="0">
                          <a:latin typeface="Cambria Math" panose="02040503050406030204" pitchFamily="18" charset="0"/>
                          <a:ea typeface="Tahoma" panose="020B0604030504040204" pitchFamily="34" charset="0"/>
                          <a:cs typeface="Tahoma" panose="020B0604030504040204" pitchFamily="34" charset="0"/>
                        </a:rPr>
                        <m:t>𝑝</m:t>
                      </m:r>
                      <m:r>
                        <a:rPr lang="en-US" sz="2400" b="0" i="1" smtClean="0">
                          <a:latin typeface="Cambria Math" panose="02040503050406030204" pitchFamily="18" charset="0"/>
                          <a:ea typeface="Tahoma" panose="020B0604030504040204" pitchFamily="34" charset="0"/>
                          <a:cs typeface="Tahoma" panose="020B0604030504040204" pitchFamily="34" charset="0"/>
                        </a:rPr>
                        <m:t>=</m:t>
                      </m:r>
                      <m:f>
                        <m:fPr>
                          <m:ctrlPr>
                            <a:rPr lang="ru-RU" sz="2400" i="1">
                              <a:latin typeface="Cambria Math" panose="02040503050406030204" pitchFamily="18" charset="0"/>
                              <a:ea typeface="Tahoma" panose="020B0604030504040204" pitchFamily="34" charset="0"/>
                              <a:cs typeface="Tahoma" panose="020B0604030504040204" pitchFamily="34" charset="0"/>
                            </a:rPr>
                          </m:ctrlPr>
                        </m:fPr>
                        <m:num>
                          <m:r>
                            <a:rPr lang="ru-RU" sz="2400" i="1">
                              <a:latin typeface="Cambria Math" panose="02040503050406030204" pitchFamily="18" charset="0"/>
                              <a:ea typeface="Tahoma" panose="020B0604030504040204" pitchFamily="34" charset="0"/>
                              <a:cs typeface="Tahoma" panose="020B0604030504040204" pitchFamily="34" charset="0"/>
                            </a:rPr>
                            <m:t>1</m:t>
                          </m:r>
                        </m:num>
                        <m:den>
                          <m:r>
                            <a:rPr lang="ru-RU" sz="2400" i="1">
                              <a:latin typeface="Cambria Math" panose="02040503050406030204" pitchFamily="18" charset="0"/>
                              <a:ea typeface="Tahoma" panose="020B0604030504040204" pitchFamily="34" charset="0"/>
                              <a:cs typeface="Tahoma" panose="020B0604030504040204" pitchFamily="34" charset="0"/>
                            </a:rPr>
                            <m:t>4</m:t>
                          </m:r>
                        </m:den>
                      </m:f>
                      <m:r>
                        <a:rPr lang="en-US" sz="24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smtClean="0">
                              <a:latin typeface="Cambria Math" panose="02040503050406030204" pitchFamily="18" charset="0"/>
                              <a:ea typeface="Tahoma" panose="020B0604030504040204" pitchFamily="34" charset="0"/>
                              <a:cs typeface="Tahoma" panose="020B0604030504040204" pitchFamily="34" charset="0"/>
                            </a:rPr>
                            <m:t>𝑝</m:t>
                          </m:r>
                        </m:num>
                        <m:den>
                          <m:r>
                            <a:rPr lang="en-US" sz="2400" b="0" i="1" smtClean="0">
                              <a:latin typeface="Cambria Math" panose="02040503050406030204" pitchFamily="18" charset="0"/>
                              <a:ea typeface="Tahoma" panose="020B0604030504040204" pitchFamily="34" charset="0"/>
                              <a:cs typeface="Tahoma" panose="020B0604030504040204" pitchFamily="34" charset="0"/>
                            </a:rPr>
                            <m:t>2</m:t>
                          </m:r>
                        </m:den>
                      </m:f>
                    </m:oMath>
                  </m:oMathPara>
                </a14:m>
                <a:endParaRPr lang="en-US"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ответов «ДА».</a:t>
                </a:r>
              </a:p>
            </p:txBody>
          </p:sp>
        </mc:Choice>
        <mc:Fallback xmlns="">
          <p:sp>
            <p:nvSpPr>
              <p:cNvPr id="23" name="Прямоугольник 22">
                <a:extLst>
                  <a:ext uri="{FF2B5EF4-FFF2-40B4-BE49-F238E27FC236}">
                    <a16:creationId xmlns:a16="http://schemas.microsoft.com/office/drawing/2014/main" id="{BB63FE91-733E-4CD0-9524-FB25395ABACD}"/>
                  </a:ext>
                </a:extLst>
              </p:cNvPr>
              <p:cNvSpPr>
                <a:spLocks noRot="1" noChangeAspect="1" noMove="1" noResize="1" noEditPoints="1" noAdjustHandles="1" noChangeArrowheads="1" noChangeShapeType="1" noTextEdit="1"/>
              </p:cNvSpPr>
              <p:nvPr/>
            </p:nvSpPr>
            <p:spPr>
              <a:xfrm>
                <a:off x="603100" y="1342157"/>
                <a:ext cx="10280800" cy="5215787"/>
              </a:xfrm>
              <a:prstGeom prst="rect">
                <a:avLst/>
              </a:prstGeom>
              <a:blipFill>
                <a:blip r:embed="rId4"/>
                <a:stretch>
                  <a:fillRect l="-949" t="-935" r="-890" b="-1636"/>
                </a:stretch>
              </a:blipFill>
            </p:spPr>
            <p:txBody>
              <a:bodyPr/>
              <a:lstStyle/>
              <a:p>
                <a:r>
                  <a:rPr lang="ru-RU">
                    <a:noFill/>
                  </a:rPr>
                  <a:t> </a:t>
                </a:r>
              </a:p>
            </p:txBody>
          </p:sp>
        </mc:Fallback>
      </mc:AlternateContent>
    </p:spTree>
    <p:extLst>
      <p:ext uri="{BB962C8B-B14F-4D97-AF65-F5344CB8AC3E}">
        <p14:creationId xmlns:p14="http://schemas.microsoft.com/office/powerpoint/2010/main" val="1682051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89168"/>
            <a:ext cx="8441168" cy="830997"/>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0000"/>
                </a:solidFill>
              </a:rPr>
              <a:t>PATE – </a:t>
            </a:r>
            <a:r>
              <a:rPr lang="ru-RU" sz="2400" b="1" dirty="0">
                <a:solidFill>
                  <a:srgbClr val="FF0000"/>
                </a:solidFill>
              </a:rPr>
              <a:t>алгоритм, реализующий дифференциальную приватность</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22</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603100" y="1150999"/>
            <a:ext cx="11058632" cy="461665"/>
          </a:xfrm>
          <a:prstGeom prst="rect">
            <a:avLst/>
          </a:prstGeom>
          <a:ln>
            <a:noFill/>
          </a:ln>
        </p:spPr>
        <p:txBody>
          <a:bodyPr wrap="square">
            <a:spAutoFit/>
          </a:bodyPr>
          <a:lstStyle/>
          <a:p>
            <a:pPr algn="just"/>
            <a:r>
              <a:rPr lang="en-US" sz="2400" dirty="0">
                <a:ea typeface="Tahoma" panose="020B0604030504040204" pitchFamily="34" charset="0"/>
                <a:cs typeface="Tahoma" panose="020B0604030504040204" pitchFamily="34" charset="0"/>
              </a:rPr>
              <a:t>PATE = </a:t>
            </a:r>
            <a:r>
              <a:rPr lang="en-US" sz="2400" dirty="0"/>
              <a:t>Private Aggregation of Teacher Ensembles</a:t>
            </a:r>
            <a:endParaRPr lang="ru-RU"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7" name="Рисунок 6">
            <a:extLst>
              <a:ext uri="{FF2B5EF4-FFF2-40B4-BE49-F238E27FC236}">
                <a16:creationId xmlns:a16="http://schemas.microsoft.com/office/drawing/2014/main" id="{45569DD2-8500-4A88-BA2A-130665BE3A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045" t="10606" r="24664" b="30287"/>
          <a:stretch/>
        </p:blipFill>
        <p:spPr>
          <a:xfrm>
            <a:off x="2162865" y="2972016"/>
            <a:ext cx="1294466" cy="1521321"/>
          </a:xfrm>
          <a:prstGeom prst="rect">
            <a:avLst/>
          </a:prstGeom>
        </p:spPr>
      </p:pic>
      <p:pic>
        <p:nvPicPr>
          <p:cNvPr id="11" name="Рисунок 10">
            <a:extLst>
              <a:ext uri="{FF2B5EF4-FFF2-40B4-BE49-F238E27FC236}">
                <a16:creationId xmlns:a16="http://schemas.microsoft.com/office/drawing/2014/main" id="{A5FDD0E6-DD30-443B-9892-25C08A6941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199" y="1825456"/>
            <a:ext cx="1394071" cy="957011"/>
          </a:xfrm>
          <a:prstGeom prst="rect">
            <a:avLst/>
          </a:prstGeom>
        </p:spPr>
      </p:pic>
      <p:pic>
        <p:nvPicPr>
          <p:cNvPr id="13" name="Рисунок 12">
            <a:extLst>
              <a:ext uri="{FF2B5EF4-FFF2-40B4-BE49-F238E27FC236}">
                <a16:creationId xmlns:a16="http://schemas.microsoft.com/office/drawing/2014/main" id="{E7ED1161-EB1D-4948-8177-EDA953A994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8199" y="3254172"/>
            <a:ext cx="1394071" cy="957011"/>
          </a:xfrm>
          <a:prstGeom prst="rect">
            <a:avLst/>
          </a:prstGeom>
        </p:spPr>
      </p:pic>
      <p:pic>
        <p:nvPicPr>
          <p:cNvPr id="15" name="Рисунок 14">
            <a:extLst>
              <a:ext uri="{FF2B5EF4-FFF2-40B4-BE49-F238E27FC236}">
                <a16:creationId xmlns:a16="http://schemas.microsoft.com/office/drawing/2014/main" id="{F7DA1C63-75E9-43A9-A2E6-B832E7A071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8199" y="4775493"/>
            <a:ext cx="1394071" cy="957011"/>
          </a:xfrm>
          <a:prstGeom prst="rect">
            <a:avLst/>
          </a:prstGeom>
        </p:spPr>
      </p:pic>
      <p:sp>
        <p:nvSpPr>
          <p:cNvPr id="16" name="Блок-схема: узел 15">
            <a:extLst>
              <a:ext uri="{FF2B5EF4-FFF2-40B4-BE49-F238E27FC236}">
                <a16:creationId xmlns:a16="http://schemas.microsoft.com/office/drawing/2014/main" id="{B96C24F5-191D-419D-9BAC-C4488FF7F585}"/>
              </a:ext>
            </a:extLst>
          </p:cNvPr>
          <p:cNvSpPr/>
          <p:nvPr/>
        </p:nvSpPr>
        <p:spPr>
          <a:xfrm>
            <a:off x="7531100" y="23684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7" name="Блок-схема: узел 16">
            <a:extLst>
              <a:ext uri="{FF2B5EF4-FFF2-40B4-BE49-F238E27FC236}">
                <a16:creationId xmlns:a16="http://schemas.microsoft.com/office/drawing/2014/main" id="{636022DD-BD63-4993-A240-F1D79EA6AF5E}"/>
              </a:ext>
            </a:extLst>
          </p:cNvPr>
          <p:cNvSpPr/>
          <p:nvPr/>
        </p:nvSpPr>
        <p:spPr>
          <a:xfrm>
            <a:off x="7531100" y="18852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8" name="Блок-схема: узел 17">
            <a:extLst>
              <a:ext uri="{FF2B5EF4-FFF2-40B4-BE49-F238E27FC236}">
                <a16:creationId xmlns:a16="http://schemas.microsoft.com/office/drawing/2014/main" id="{CF077D86-B536-4144-81CA-4C3F5BC66EF8}"/>
              </a:ext>
            </a:extLst>
          </p:cNvPr>
          <p:cNvSpPr/>
          <p:nvPr/>
        </p:nvSpPr>
        <p:spPr>
          <a:xfrm>
            <a:off x="8115300" y="208840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Блок-схема: узел 18">
            <a:extLst>
              <a:ext uri="{FF2B5EF4-FFF2-40B4-BE49-F238E27FC236}">
                <a16:creationId xmlns:a16="http://schemas.microsoft.com/office/drawing/2014/main" id="{15690E77-5B34-4314-9884-80133441FB35}"/>
              </a:ext>
            </a:extLst>
          </p:cNvPr>
          <p:cNvSpPr/>
          <p:nvPr/>
        </p:nvSpPr>
        <p:spPr>
          <a:xfrm>
            <a:off x="8115300" y="15931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C042CD60-05E5-4446-AA73-44D0CF2ED51F}"/>
              </a:ext>
            </a:extLst>
          </p:cNvPr>
          <p:cNvSpPr/>
          <p:nvPr/>
        </p:nvSpPr>
        <p:spPr>
          <a:xfrm>
            <a:off x="8115300" y="2603052"/>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Блок-схема: узел 20">
            <a:extLst>
              <a:ext uri="{FF2B5EF4-FFF2-40B4-BE49-F238E27FC236}">
                <a16:creationId xmlns:a16="http://schemas.microsoft.com/office/drawing/2014/main" id="{02E5E332-FCE0-400A-BA2B-6C61533FFF12}"/>
              </a:ext>
            </a:extLst>
          </p:cNvPr>
          <p:cNvSpPr/>
          <p:nvPr/>
        </p:nvSpPr>
        <p:spPr>
          <a:xfrm>
            <a:off x="8642350" y="18852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Блок-схема: узел 21">
            <a:extLst>
              <a:ext uri="{FF2B5EF4-FFF2-40B4-BE49-F238E27FC236}">
                <a16:creationId xmlns:a16="http://schemas.microsoft.com/office/drawing/2014/main" id="{B173A791-5ACA-408D-B25A-36B6548C9DF3}"/>
              </a:ext>
            </a:extLst>
          </p:cNvPr>
          <p:cNvSpPr/>
          <p:nvPr/>
        </p:nvSpPr>
        <p:spPr>
          <a:xfrm>
            <a:off x="8636000" y="23684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24" name="Прямая соединительная линия 23">
            <a:extLst>
              <a:ext uri="{FF2B5EF4-FFF2-40B4-BE49-F238E27FC236}">
                <a16:creationId xmlns:a16="http://schemas.microsoft.com/office/drawing/2014/main" id="{0EE46076-5EFE-49A5-8415-07BE3BE39483}"/>
              </a:ext>
            </a:extLst>
          </p:cNvPr>
          <p:cNvCxnSpPr>
            <a:stCxn id="17" idx="7"/>
            <a:endCxn id="19" idx="2"/>
          </p:cNvCxnSpPr>
          <p:nvPr/>
        </p:nvCxnSpPr>
        <p:spPr>
          <a:xfrm flipV="1">
            <a:off x="7780423" y="1739236"/>
            <a:ext cx="334877" cy="18882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306C9F1-01BF-43E3-AB91-A23C0C6DBC31}"/>
              </a:ext>
            </a:extLst>
          </p:cNvPr>
          <p:cNvCxnSpPr>
            <a:cxnSpLocks/>
            <a:stCxn id="17" idx="6"/>
            <a:endCxn id="18" idx="2"/>
          </p:cNvCxnSpPr>
          <p:nvPr/>
        </p:nvCxnSpPr>
        <p:spPr>
          <a:xfrm>
            <a:off x="7823200" y="2031336"/>
            <a:ext cx="29210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BB71508-F1C3-426B-A72D-29A51E12B4FB}"/>
              </a:ext>
            </a:extLst>
          </p:cNvPr>
          <p:cNvCxnSpPr>
            <a:cxnSpLocks/>
            <a:stCxn id="17" idx="5"/>
            <a:endCxn id="20" idx="1"/>
          </p:cNvCxnSpPr>
          <p:nvPr/>
        </p:nvCxnSpPr>
        <p:spPr>
          <a:xfrm>
            <a:off x="7780423" y="2134609"/>
            <a:ext cx="37765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a:extLst>
              <a:ext uri="{FF2B5EF4-FFF2-40B4-BE49-F238E27FC236}">
                <a16:creationId xmlns:a16="http://schemas.microsoft.com/office/drawing/2014/main" id="{13975F26-D5B4-4671-8180-B465BF3BE788}"/>
              </a:ext>
            </a:extLst>
          </p:cNvPr>
          <p:cNvCxnSpPr>
            <a:cxnSpLocks/>
            <a:stCxn id="16" idx="7"/>
            <a:endCxn id="19" idx="3"/>
          </p:cNvCxnSpPr>
          <p:nvPr/>
        </p:nvCxnSpPr>
        <p:spPr>
          <a:xfrm flipV="1">
            <a:off x="7780423" y="1842509"/>
            <a:ext cx="3776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FC1A7D7-0562-4ADA-A8D6-FAD1B526EA81}"/>
              </a:ext>
            </a:extLst>
          </p:cNvPr>
          <p:cNvCxnSpPr>
            <a:cxnSpLocks/>
            <a:stCxn id="16" idx="6"/>
            <a:endCxn id="18" idx="2"/>
          </p:cNvCxnSpPr>
          <p:nvPr/>
        </p:nvCxnSpPr>
        <p:spPr>
          <a:xfrm flipV="1">
            <a:off x="7823200" y="2234456"/>
            <a:ext cx="2921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a:extLst>
              <a:ext uri="{FF2B5EF4-FFF2-40B4-BE49-F238E27FC236}">
                <a16:creationId xmlns:a16="http://schemas.microsoft.com/office/drawing/2014/main" id="{A05BF6A5-BFCD-4561-A309-E36A6880F8CE}"/>
              </a:ext>
            </a:extLst>
          </p:cNvPr>
          <p:cNvCxnSpPr>
            <a:cxnSpLocks/>
            <a:stCxn id="16" idx="5"/>
            <a:endCxn id="20" idx="2"/>
          </p:cNvCxnSpPr>
          <p:nvPr/>
        </p:nvCxnSpPr>
        <p:spPr>
          <a:xfrm>
            <a:off x="7780423" y="2617793"/>
            <a:ext cx="3348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Прямая соединительная линия 39">
            <a:extLst>
              <a:ext uri="{FF2B5EF4-FFF2-40B4-BE49-F238E27FC236}">
                <a16:creationId xmlns:a16="http://schemas.microsoft.com/office/drawing/2014/main" id="{6B91A714-AEA7-48E6-AA82-715410DB3DA8}"/>
              </a:ext>
            </a:extLst>
          </p:cNvPr>
          <p:cNvCxnSpPr>
            <a:cxnSpLocks/>
            <a:stCxn id="18" idx="6"/>
            <a:endCxn id="21" idx="2"/>
          </p:cNvCxnSpPr>
          <p:nvPr/>
        </p:nvCxnSpPr>
        <p:spPr>
          <a:xfrm flipV="1">
            <a:off x="8407400" y="2031336"/>
            <a:ext cx="23495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1D28C33-0D10-4A04-A9D7-DE6988EA7042}"/>
              </a:ext>
            </a:extLst>
          </p:cNvPr>
          <p:cNvCxnSpPr>
            <a:cxnSpLocks/>
            <a:stCxn id="18" idx="6"/>
            <a:endCxn id="22" idx="2"/>
          </p:cNvCxnSpPr>
          <p:nvPr/>
        </p:nvCxnSpPr>
        <p:spPr>
          <a:xfrm>
            <a:off x="8407400" y="2234456"/>
            <a:ext cx="2286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6" name="Прямая соединительная линия 45">
            <a:extLst>
              <a:ext uri="{FF2B5EF4-FFF2-40B4-BE49-F238E27FC236}">
                <a16:creationId xmlns:a16="http://schemas.microsoft.com/office/drawing/2014/main" id="{08FD346F-E84F-493B-BB40-1E61AECD9A82}"/>
              </a:ext>
            </a:extLst>
          </p:cNvPr>
          <p:cNvCxnSpPr>
            <a:cxnSpLocks/>
            <a:endCxn id="21" idx="1"/>
          </p:cNvCxnSpPr>
          <p:nvPr/>
        </p:nvCxnSpPr>
        <p:spPr>
          <a:xfrm>
            <a:off x="8393027" y="1669522"/>
            <a:ext cx="292100" cy="25854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9" name="Прямая соединительная линия 48">
            <a:extLst>
              <a:ext uri="{FF2B5EF4-FFF2-40B4-BE49-F238E27FC236}">
                <a16:creationId xmlns:a16="http://schemas.microsoft.com/office/drawing/2014/main" id="{102C22AF-5F55-4C69-B58F-1DF9C2168BA9}"/>
              </a:ext>
            </a:extLst>
          </p:cNvPr>
          <p:cNvCxnSpPr>
            <a:cxnSpLocks/>
            <a:stCxn id="20" idx="7"/>
            <a:endCxn id="21" idx="3"/>
          </p:cNvCxnSpPr>
          <p:nvPr/>
        </p:nvCxnSpPr>
        <p:spPr>
          <a:xfrm flipV="1">
            <a:off x="8364623" y="2134609"/>
            <a:ext cx="32050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2" name="Прямая соединительная линия 51">
            <a:extLst>
              <a:ext uri="{FF2B5EF4-FFF2-40B4-BE49-F238E27FC236}">
                <a16:creationId xmlns:a16="http://schemas.microsoft.com/office/drawing/2014/main" id="{360D9790-B321-4BA0-BABC-377E8DAE87B9}"/>
              </a:ext>
            </a:extLst>
          </p:cNvPr>
          <p:cNvCxnSpPr>
            <a:cxnSpLocks/>
            <a:stCxn id="19" idx="5"/>
            <a:endCxn id="22" idx="1"/>
          </p:cNvCxnSpPr>
          <p:nvPr/>
        </p:nvCxnSpPr>
        <p:spPr>
          <a:xfrm>
            <a:off x="8364623" y="1842509"/>
            <a:ext cx="3141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5" name="Прямая соединительная линия 54">
            <a:extLst>
              <a:ext uri="{FF2B5EF4-FFF2-40B4-BE49-F238E27FC236}">
                <a16:creationId xmlns:a16="http://schemas.microsoft.com/office/drawing/2014/main" id="{8A86B15F-916F-42E7-8375-DBBF96DFDFDA}"/>
              </a:ext>
            </a:extLst>
          </p:cNvPr>
          <p:cNvCxnSpPr>
            <a:cxnSpLocks/>
            <a:stCxn id="20" idx="6"/>
            <a:endCxn id="22" idx="3"/>
          </p:cNvCxnSpPr>
          <p:nvPr/>
        </p:nvCxnSpPr>
        <p:spPr>
          <a:xfrm flipV="1">
            <a:off x="8407400" y="2617793"/>
            <a:ext cx="2713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8" name="Блок-схема: узел 57">
            <a:extLst>
              <a:ext uri="{FF2B5EF4-FFF2-40B4-BE49-F238E27FC236}">
                <a16:creationId xmlns:a16="http://schemas.microsoft.com/office/drawing/2014/main" id="{A2EC3BE3-767C-4EF5-9979-075B3520A610}"/>
              </a:ext>
            </a:extLst>
          </p:cNvPr>
          <p:cNvSpPr/>
          <p:nvPr/>
        </p:nvSpPr>
        <p:spPr>
          <a:xfrm>
            <a:off x="7543800" y="37908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9" name="Блок-схема: узел 58">
            <a:extLst>
              <a:ext uri="{FF2B5EF4-FFF2-40B4-BE49-F238E27FC236}">
                <a16:creationId xmlns:a16="http://schemas.microsoft.com/office/drawing/2014/main" id="{A702D617-EB05-49C4-BE6B-22676C12EFCA}"/>
              </a:ext>
            </a:extLst>
          </p:cNvPr>
          <p:cNvSpPr/>
          <p:nvPr/>
        </p:nvSpPr>
        <p:spPr>
          <a:xfrm>
            <a:off x="7543800" y="33076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0" name="Блок-схема: узел 59">
            <a:extLst>
              <a:ext uri="{FF2B5EF4-FFF2-40B4-BE49-F238E27FC236}">
                <a16:creationId xmlns:a16="http://schemas.microsoft.com/office/drawing/2014/main" id="{64361B05-2024-4369-A913-7715CA0E2097}"/>
              </a:ext>
            </a:extLst>
          </p:cNvPr>
          <p:cNvSpPr/>
          <p:nvPr/>
        </p:nvSpPr>
        <p:spPr>
          <a:xfrm>
            <a:off x="8128000" y="351080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1" name="Блок-схема: узел 60">
            <a:extLst>
              <a:ext uri="{FF2B5EF4-FFF2-40B4-BE49-F238E27FC236}">
                <a16:creationId xmlns:a16="http://schemas.microsoft.com/office/drawing/2014/main" id="{1E08E8B8-6861-4669-B8BD-EA34DE85223A}"/>
              </a:ext>
            </a:extLst>
          </p:cNvPr>
          <p:cNvSpPr/>
          <p:nvPr/>
        </p:nvSpPr>
        <p:spPr>
          <a:xfrm>
            <a:off x="8128000" y="30155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2" name="Блок-схема: узел 61">
            <a:extLst>
              <a:ext uri="{FF2B5EF4-FFF2-40B4-BE49-F238E27FC236}">
                <a16:creationId xmlns:a16="http://schemas.microsoft.com/office/drawing/2014/main" id="{B5BA0E47-BE66-4E30-BAA6-5DE2287D4F83}"/>
              </a:ext>
            </a:extLst>
          </p:cNvPr>
          <p:cNvSpPr/>
          <p:nvPr/>
        </p:nvSpPr>
        <p:spPr>
          <a:xfrm>
            <a:off x="8128000" y="4025452"/>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3" name="Блок-схема: узел 62">
            <a:extLst>
              <a:ext uri="{FF2B5EF4-FFF2-40B4-BE49-F238E27FC236}">
                <a16:creationId xmlns:a16="http://schemas.microsoft.com/office/drawing/2014/main" id="{44442F80-C594-42AE-9C29-6CCB100B9AEB}"/>
              </a:ext>
            </a:extLst>
          </p:cNvPr>
          <p:cNvSpPr/>
          <p:nvPr/>
        </p:nvSpPr>
        <p:spPr>
          <a:xfrm>
            <a:off x="8655050" y="33076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4" name="Блок-схема: узел 63">
            <a:extLst>
              <a:ext uri="{FF2B5EF4-FFF2-40B4-BE49-F238E27FC236}">
                <a16:creationId xmlns:a16="http://schemas.microsoft.com/office/drawing/2014/main" id="{A14D2B9A-015F-478A-A3E8-1EBA8C25992D}"/>
              </a:ext>
            </a:extLst>
          </p:cNvPr>
          <p:cNvSpPr/>
          <p:nvPr/>
        </p:nvSpPr>
        <p:spPr>
          <a:xfrm>
            <a:off x="8648700" y="37908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E6C1FEB7-2202-422C-BD90-68D9589F695B}"/>
              </a:ext>
            </a:extLst>
          </p:cNvPr>
          <p:cNvCxnSpPr>
            <a:stCxn id="59" idx="7"/>
            <a:endCxn id="61" idx="2"/>
          </p:cNvCxnSpPr>
          <p:nvPr/>
        </p:nvCxnSpPr>
        <p:spPr>
          <a:xfrm flipV="1">
            <a:off x="7793123" y="3161636"/>
            <a:ext cx="33487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Прямая соединительная линия 65">
            <a:extLst>
              <a:ext uri="{FF2B5EF4-FFF2-40B4-BE49-F238E27FC236}">
                <a16:creationId xmlns:a16="http://schemas.microsoft.com/office/drawing/2014/main" id="{FF4115FF-D603-45A7-8000-01C553437405}"/>
              </a:ext>
            </a:extLst>
          </p:cNvPr>
          <p:cNvCxnSpPr>
            <a:cxnSpLocks/>
            <a:stCxn id="59" idx="6"/>
            <a:endCxn id="60" idx="2"/>
          </p:cNvCxnSpPr>
          <p:nvPr/>
        </p:nvCxnSpPr>
        <p:spPr>
          <a:xfrm>
            <a:off x="7835900" y="3453736"/>
            <a:ext cx="29210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Прямая соединительная линия 66">
            <a:extLst>
              <a:ext uri="{FF2B5EF4-FFF2-40B4-BE49-F238E27FC236}">
                <a16:creationId xmlns:a16="http://schemas.microsoft.com/office/drawing/2014/main" id="{57AC7AC6-DFD1-4173-96CB-21FA2CD46065}"/>
              </a:ext>
            </a:extLst>
          </p:cNvPr>
          <p:cNvCxnSpPr>
            <a:cxnSpLocks/>
            <a:stCxn id="59" idx="5"/>
            <a:endCxn id="62" idx="1"/>
          </p:cNvCxnSpPr>
          <p:nvPr/>
        </p:nvCxnSpPr>
        <p:spPr>
          <a:xfrm>
            <a:off x="7793123" y="3557009"/>
            <a:ext cx="37765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570828F-B692-49B4-9665-639D6CD818CF}"/>
              </a:ext>
            </a:extLst>
          </p:cNvPr>
          <p:cNvCxnSpPr>
            <a:cxnSpLocks/>
            <a:stCxn id="58" idx="7"/>
            <a:endCxn id="61" idx="3"/>
          </p:cNvCxnSpPr>
          <p:nvPr/>
        </p:nvCxnSpPr>
        <p:spPr>
          <a:xfrm flipV="1">
            <a:off x="7793123" y="3264909"/>
            <a:ext cx="3776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Прямая соединительная линия 68">
            <a:extLst>
              <a:ext uri="{FF2B5EF4-FFF2-40B4-BE49-F238E27FC236}">
                <a16:creationId xmlns:a16="http://schemas.microsoft.com/office/drawing/2014/main" id="{0BE49AEF-8115-40D6-BBE1-0FD5919235D0}"/>
              </a:ext>
            </a:extLst>
          </p:cNvPr>
          <p:cNvCxnSpPr>
            <a:cxnSpLocks/>
            <a:stCxn id="58" idx="6"/>
            <a:endCxn id="60" idx="2"/>
          </p:cNvCxnSpPr>
          <p:nvPr/>
        </p:nvCxnSpPr>
        <p:spPr>
          <a:xfrm flipV="1">
            <a:off x="7835900" y="3656856"/>
            <a:ext cx="2921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Прямая соединительная линия 69">
            <a:extLst>
              <a:ext uri="{FF2B5EF4-FFF2-40B4-BE49-F238E27FC236}">
                <a16:creationId xmlns:a16="http://schemas.microsoft.com/office/drawing/2014/main" id="{F170FB34-91AC-4036-9538-69BA42CAA179}"/>
              </a:ext>
            </a:extLst>
          </p:cNvPr>
          <p:cNvCxnSpPr>
            <a:cxnSpLocks/>
            <a:stCxn id="58" idx="5"/>
            <a:endCxn id="62" idx="2"/>
          </p:cNvCxnSpPr>
          <p:nvPr/>
        </p:nvCxnSpPr>
        <p:spPr>
          <a:xfrm>
            <a:off x="7793123" y="4040193"/>
            <a:ext cx="334877" cy="131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Прямая соединительная линия 70">
            <a:extLst>
              <a:ext uri="{FF2B5EF4-FFF2-40B4-BE49-F238E27FC236}">
                <a16:creationId xmlns:a16="http://schemas.microsoft.com/office/drawing/2014/main" id="{8B433772-2E3A-4190-AFE1-A6DFEBFB5772}"/>
              </a:ext>
            </a:extLst>
          </p:cNvPr>
          <p:cNvCxnSpPr>
            <a:cxnSpLocks/>
            <a:stCxn id="60" idx="6"/>
            <a:endCxn id="63" idx="2"/>
          </p:cNvCxnSpPr>
          <p:nvPr/>
        </p:nvCxnSpPr>
        <p:spPr>
          <a:xfrm flipV="1">
            <a:off x="8420100" y="3453736"/>
            <a:ext cx="23495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Прямая соединительная линия 71">
            <a:extLst>
              <a:ext uri="{FF2B5EF4-FFF2-40B4-BE49-F238E27FC236}">
                <a16:creationId xmlns:a16="http://schemas.microsoft.com/office/drawing/2014/main" id="{8276337D-3775-433B-A392-818FDA9CBA02}"/>
              </a:ext>
            </a:extLst>
          </p:cNvPr>
          <p:cNvCxnSpPr>
            <a:cxnSpLocks/>
            <a:stCxn id="60" idx="6"/>
            <a:endCxn id="64" idx="2"/>
          </p:cNvCxnSpPr>
          <p:nvPr/>
        </p:nvCxnSpPr>
        <p:spPr>
          <a:xfrm>
            <a:off x="8420100" y="3656856"/>
            <a:ext cx="2286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20FB549-DE20-4E3F-A965-1F763585D899}"/>
              </a:ext>
            </a:extLst>
          </p:cNvPr>
          <p:cNvCxnSpPr>
            <a:cxnSpLocks/>
            <a:stCxn id="61" idx="6"/>
            <a:endCxn id="63" idx="1"/>
          </p:cNvCxnSpPr>
          <p:nvPr/>
        </p:nvCxnSpPr>
        <p:spPr>
          <a:xfrm>
            <a:off x="8420100" y="3161636"/>
            <a:ext cx="27772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Прямая соединительная линия 73">
            <a:extLst>
              <a:ext uri="{FF2B5EF4-FFF2-40B4-BE49-F238E27FC236}">
                <a16:creationId xmlns:a16="http://schemas.microsoft.com/office/drawing/2014/main" id="{EF484631-704C-404B-B8BB-595B945D1BFF}"/>
              </a:ext>
            </a:extLst>
          </p:cNvPr>
          <p:cNvCxnSpPr>
            <a:cxnSpLocks/>
            <a:stCxn id="62" idx="7"/>
            <a:endCxn id="63" idx="3"/>
          </p:cNvCxnSpPr>
          <p:nvPr/>
        </p:nvCxnSpPr>
        <p:spPr>
          <a:xfrm flipV="1">
            <a:off x="8377323" y="3557009"/>
            <a:ext cx="32050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Прямая соединительная линия 74">
            <a:extLst>
              <a:ext uri="{FF2B5EF4-FFF2-40B4-BE49-F238E27FC236}">
                <a16:creationId xmlns:a16="http://schemas.microsoft.com/office/drawing/2014/main" id="{632A1E3E-9B80-4F89-B4EC-ACB767AB4104}"/>
              </a:ext>
            </a:extLst>
          </p:cNvPr>
          <p:cNvCxnSpPr>
            <a:cxnSpLocks/>
            <a:stCxn id="61" idx="5"/>
            <a:endCxn id="64" idx="1"/>
          </p:cNvCxnSpPr>
          <p:nvPr/>
        </p:nvCxnSpPr>
        <p:spPr>
          <a:xfrm>
            <a:off x="8377323" y="3264909"/>
            <a:ext cx="3141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Прямая соединительная линия 75">
            <a:extLst>
              <a:ext uri="{FF2B5EF4-FFF2-40B4-BE49-F238E27FC236}">
                <a16:creationId xmlns:a16="http://schemas.microsoft.com/office/drawing/2014/main" id="{CB2BDA7F-F95D-4D7B-91E6-2308696B2182}"/>
              </a:ext>
            </a:extLst>
          </p:cNvPr>
          <p:cNvCxnSpPr>
            <a:cxnSpLocks/>
            <a:stCxn id="62" idx="6"/>
            <a:endCxn id="64" idx="3"/>
          </p:cNvCxnSpPr>
          <p:nvPr/>
        </p:nvCxnSpPr>
        <p:spPr>
          <a:xfrm flipV="1">
            <a:off x="8420100" y="4040193"/>
            <a:ext cx="271377" cy="131309"/>
          </a:xfrm>
          <a:prstGeom prst="line">
            <a:avLst/>
          </a:prstGeom>
        </p:spPr>
        <p:style>
          <a:lnRef idx="3">
            <a:schemeClr val="accent2"/>
          </a:lnRef>
          <a:fillRef idx="0">
            <a:schemeClr val="accent2"/>
          </a:fillRef>
          <a:effectRef idx="2">
            <a:schemeClr val="accent2"/>
          </a:effectRef>
          <a:fontRef idx="minor">
            <a:schemeClr val="tx1"/>
          </a:fontRef>
        </p:style>
      </p:cxnSp>
      <p:sp>
        <p:nvSpPr>
          <p:cNvPr id="77" name="Блок-схема: узел 76">
            <a:extLst>
              <a:ext uri="{FF2B5EF4-FFF2-40B4-BE49-F238E27FC236}">
                <a16:creationId xmlns:a16="http://schemas.microsoft.com/office/drawing/2014/main" id="{46481F9A-7F5A-4D29-8F84-2CFAD34C0BB4}"/>
              </a:ext>
            </a:extLst>
          </p:cNvPr>
          <p:cNvSpPr/>
          <p:nvPr/>
        </p:nvSpPr>
        <p:spPr>
          <a:xfrm>
            <a:off x="7543800" y="53656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8" name="Блок-схема: узел 77">
            <a:extLst>
              <a:ext uri="{FF2B5EF4-FFF2-40B4-BE49-F238E27FC236}">
                <a16:creationId xmlns:a16="http://schemas.microsoft.com/office/drawing/2014/main" id="{17509620-8127-4992-8A49-710129A80B14}"/>
              </a:ext>
            </a:extLst>
          </p:cNvPr>
          <p:cNvSpPr/>
          <p:nvPr/>
        </p:nvSpPr>
        <p:spPr>
          <a:xfrm>
            <a:off x="7543800" y="48824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9" name="Блок-схема: узел 78">
            <a:extLst>
              <a:ext uri="{FF2B5EF4-FFF2-40B4-BE49-F238E27FC236}">
                <a16:creationId xmlns:a16="http://schemas.microsoft.com/office/drawing/2014/main" id="{379BC783-1908-4244-B41E-2099CD363A8C}"/>
              </a:ext>
            </a:extLst>
          </p:cNvPr>
          <p:cNvSpPr/>
          <p:nvPr/>
        </p:nvSpPr>
        <p:spPr>
          <a:xfrm>
            <a:off x="8128000" y="508560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0" name="Блок-схема: узел 79">
            <a:extLst>
              <a:ext uri="{FF2B5EF4-FFF2-40B4-BE49-F238E27FC236}">
                <a16:creationId xmlns:a16="http://schemas.microsoft.com/office/drawing/2014/main" id="{72927B49-F182-4E7A-803E-9B9FB991B698}"/>
              </a:ext>
            </a:extLst>
          </p:cNvPr>
          <p:cNvSpPr/>
          <p:nvPr/>
        </p:nvSpPr>
        <p:spPr>
          <a:xfrm>
            <a:off x="8128000" y="45903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1" name="Блок-схема: узел 80">
            <a:extLst>
              <a:ext uri="{FF2B5EF4-FFF2-40B4-BE49-F238E27FC236}">
                <a16:creationId xmlns:a16="http://schemas.microsoft.com/office/drawing/2014/main" id="{7A6541D3-F561-4D89-8AF2-2386F1CDBEB6}"/>
              </a:ext>
            </a:extLst>
          </p:cNvPr>
          <p:cNvSpPr/>
          <p:nvPr/>
        </p:nvSpPr>
        <p:spPr>
          <a:xfrm>
            <a:off x="8128000" y="5600252"/>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2" name="Блок-схема: узел 81">
            <a:extLst>
              <a:ext uri="{FF2B5EF4-FFF2-40B4-BE49-F238E27FC236}">
                <a16:creationId xmlns:a16="http://schemas.microsoft.com/office/drawing/2014/main" id="{9F7B34D1-64EA-4C6B-8BA1-B598B9AC0787}"/>
              </a:ext>
            </a:extLst>
          </p:cNvPr>
          <p:cNvSpPr/>
          <p:nvPr/>
        </p:nvSpPr>
        <p:spPr>
          <a:xfrm>
            <a:off x="8655050" y="48824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3" name="Блок-схема: узел 82">
            <a:extLst>
              <a:ext uri="{FF2B5EF4-FFF2-40B4-BE49-F238E27FC236}">
                <a16:creationId xmlns:a16="http://schemas.microsoft.com/office/drawing/2014/main" id="{24DAFC12-A8FD-47F4-ADCF-C60BDC149491}"/>
              </a:ext>
            </a:extLst>
          </p:cNvPr>
          <p:cNvSpPr/>
          <p:nvPr/>
        </p:nvSpPr>
        <p:spPr>
          <a:xfrm>
            <a:off x="8648700" y="53656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84" name="Прямая соединительная линия 83">
            <a:extLst>
              <a:ext uri="{FF2B5EF4-FFF2-40B4-BE49-F238E27FC236}">
                <a16:creationId xmlns:a16="http://schemas.microsoft.com/office/drawing/2014/main" id="{BD6BADEA-D936-4937-92DD-72128D6C31F6}"/>
              </a:ext>
            </a:extLst>
          </p:cNvPr>
          <p:cNvCxnSpPr>
            <a:stCxn id="78" idx="7"/>
            <a:endCxn id="80" idx="2"/>
          </p:cNvCxnSpPr>
          <p:nvPr/>
        </p:nvCxnSpPr>
        <p:spPr>
          <a:xfrm flipV="1">
            <a:off x="7793123" y="4736436"/>
            <a:ext cx="33487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5" name="Прямая соединительная линия 84">
            <a:extLst>
              <a:ext uri="{FF2B5EF4-FFF2-40B4-BE49-F238E27FC236}">
                <a16:creationId xmlns:a16="http://schemas.microsoft.com/office/drawing/2014/main" id="{9FBCC311-0C82-4A0E-9851-80C043FD873D}"/>
              </a:ext>
            </a:extLst>
          </p:cNvPr>
          <p:cNvCxnSpPr>
            <a:cxnSpLocks/>
            <a:stCxn id="78" idx="6"/>
            <a:endCxn id="79" idx="2"/>
          </p:cNvCxnSpPr>
          <p:nvPr/>
        </p:nvCxnSpPr>
        <p:spPr>
          <a:xfrm>
            <a:off x="7835900" y="5028536"/>
            <a:ext cx="29210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6" name="Прямая соединительная линия 85">
            <a:extLst>
              <a:ext uri="{FF2B5EF4-FFF2-40B4-BE49-F238E27FC236}">
                <a16:creationId xmlns:a16="http://schemas.microsoft.com/office/drawing/2014/main" id="{08B4CC86-1DB7-4FCB-B9E4-FF8967D94279}"/>
              </a:ext>
            </a:extLst>
          </p:cNvPr>
          <p:cNvCxnSpPr>
            <a:cxnSpLocks/>
            <a:stCxn id="78" idx="5"/>
            <a:endCxn id="81" idx="1"/>
          </p:cNvCxnSpPr>
          <p:nvPr/>
        </p:nvCxnSpPr>
        <p:spPr>
          <a:xfrm>
            <a:off x="7793123" y="5131809"/>
            <a:ext cx="37765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7" name="Прямая соединительная линия 86">
            <a:extLst>
              <a:ext uri="{FF2B5EF4-FFF2-40B4-BE49-F238E27FC236}">
                <a16:creationId xmlns:a16="http://schemas.microsoft.com/office/drawing/2014/main" id="{29345029-B650-40C5-B0E2-C8AB13E487D0}"/>
              </a:ext>
            </a:extLst>
          </p:cNvPr>
          <p:cNvCxnSpPr>
            <a:cxnSpLocks/>
            <a:stCxn id="77" idx="7"/>
            <a:endCxn id="80" idx="3"/>
          </p:cNvCxnSpPr>
          <p:nvPr/>
        </p:nvCxnSpPr>
        <p:spPr>
          <a:xfrm flipV="1">
            <a:off x="7793123" y="4839709"/>
            <a:ext cx="3776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8" name="Прямая соединительная линия 87">
            <a:extLst>
              <a:ext uri="{FF2B5EF4-FFF2-40B4-BE49-F238E27FC236}">
                <a16:creationId xmlns:a16="http://schemas.microsoft.com/office/drawing/2014/main" id="{3931826C-0CC3-49F9-AEB7-C47BE78949BC}"/>
              </a:ext>
            </a:extLst>
          </p:cNvPr>
          <p:cNvCxnSpPr>
            <a:cxnSpLocks/>
            <a:stCxn id="77" idx="6"/>
            <a:endCxn id="79" idx="2"/>
          </p:cNvCxnSpPr>
          <p:nvPr/>
        </p:nvCxnSpPr>
        <p:spPr>
          <a:xfrm flipV="1">
            <a:off x="7835900" y="5231656"/>
            <a:ext cx="2921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9" name="Прямая соединительная линия 88">
            <a:extLst>
              <a:ext uri="{FF2B5EF4-FFF2-40B4-BE49-F238E27FC236}">
                <a16:creationId xmlns:a16="http://schemas.microsoft.com/office/drawing/2014/main" id="{9D07EE74-BED0-45A7-A8B4-3EE1C8002659}"/>
              </a:ext>
            </a:extLst>
          </p:cNvPr>
          <p:cNvCxnSpPr>
            <a:cxnSpLocks/>
            <a:stCxn id="77" idx="5"/>
            <a:endCxn id="81" idx="2"/>
          </p:cNvCxnSpPr>
          <p:nvPr/>
        </p:nvCxnSpPr>
        <p:spPr>
          <a:xfrm>
            <a:off x="7793123" y="5614993"/>
            <a:ext cx="3348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0" name="Прямая соединительная линия 89">
            <a:extLst>
              <a:ext uri="{FF2B5EF4-FFF2-40B4-BE49-F238E27FC236}">
                <a16:creationId xmlns:a16="http://schemas.microsoft.com/office/drawing/2014/main" id="{9855B220-E65B-4510-B184-05AB51C783AC}"/>
              </a:ext>
            </a:extLst>
          </p:cNvPr>
          <p:cNvCxnSpPr>
            <a:cxnSpLocks/>
            <a:stCxn id="79" idx="6"/>
            <a:endCxn id="82" idx="2"/>
          </p:cNvCxnSpPr>
          <p:nvPr/>
        </p:nvCxnSpPr>
        <p:spPr>
          <a:xfrm flipV="1">
            <a:off x="8420100" y="5028536"/>
            <a:ext cx="23495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1" name="Прямая соединительная линия 90">
            <a:extLst>
              <a:ext uri="{FF2B5EF4-FFF2-40B4-BE49-F238E27FC236}">
                <a16:creationId xmlns:a16="http://schemas.microsoft.com/office/drawing/2014/main" id="{CF99A23B-33A7-4577-8B24-9C07264F58AC}"/>
              </a:ext>
            </a:extLst>
          </p:cNvPr>
          <p:cNvCxnSpPr>
            <a:cxnSpLocks/>
            <a:stCxn id="79" idx="6"/>
            <a:endCxn id="83" idx="2"/>
          </p:cNvCxnSpPr>
          <p:nvPr/>
        </p:nvCxnSpPr>
        <p:spPr>
          <a:xfrm>
            <a:off x="8420100" y="5231656"/>
            <a:ext cx="2286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2" name="Прямая соединительная линия 91">
            <a:extLst>
              <a:ext uri="{FF2B5EF4-FFF2-40B4-BE49-F238E27FC236}">
                <a16:creationId xmlns:a16="http://schemas.microsoft.com/office/drawing/2014/main" id="{368CC54D-C480-4A0A-806B-4180A0FF78C4}"/>
              </a:ext>
            </a:extLst>
          </p:cNvPr>
          <p:cNvCxnSpPr>
            <a:cxnSpLocks/>
            <a:stCxn id="80" idx="6"/>
            <a:endCxn id="82" idx="1"/>
          </p:cNvCxnSpPr>
          <p:nvPr/>
        </p:nvCxnSpPr>
        <p:spPr>
          <a:xfrm>
            <a:off x="8420100" y="4736436"/>
            <a:ext cx="27772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3" name="Прямая соединительная линия 92">
            <a:extLst>
              <a:ext uri="{FF2B5EF4-FFF2-40B4-BE49-F238E27FC236}">
                <a16:creationId xmlns:a16="http://schemas.microsoft.com/office/drawing/2014/main" id="{E6D5B639-8C6C-46D5-8271-E31A1BE1B85E}"/>
              </a:ext>
            </a:extLst>
          </p:cNvPr>
          <p:cNvCxnSpPr>
            <a:cxnSpLocks/>
            <a:stCxn id="81" idx="7"/>
            <a:endCxn id="82" idx="3"/>
          </p:cNvCxnSpPr>
          <p:nvPr/>
        </p:nvCxnSpPr>
        <p:spPr>
          <a:xfrm flipV="1">
            <a:off x="8377323" y="5131809"/>
            <a:ext cx="32050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4" name="Прямая соединительная линия 93">
            <a:extLst>
              <a:ext uri="{FF2B5EF4-FFF2-40B4-BE49-F238E27FC236}">
                <a16:creationId xmlns:a16="http://schemas.microsoft.com/office/drawing/2014/main" id="{81C4DE35-4B59-4D7F-9BC1-A525FFF2D250}"/>
              </a:ext>
            </a:extLst>
          </p:cNvPr>
          <p:cNvCxnSpPr>
            <a:cxnSpLocks/>
            <a:stCxn id="80" idx="5"/>
            <a:endCxn id="83" idx="1"/>
          </p:cNvCxnSpPr>
          <p:nvPr/>
        </p:nvCxnSpPr>
        <p:spPr>
          <a:xfrm>
            <a:off x="8377323" y="4839709"/>
            <a:ext cx="3141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5" name="Прямая соединительная линия 94">
            <a:extLst>
              <a:ext uri="{FF2B5EF4-FFF2-40B4-BE49-F238E27FC236}">
                <a16:creationId xmlns:a16="http://schemas.microsoft.com/office/drawing/2014/main" id="{547A82EB-4E96-4A22-804C-7BDBD8F0BE31}"/>
              </a:ext>
            </a:extLst>
          </p:cNvPr>
          <p:cNvCxnSpPr>
            <a:cxnSpLocks/>
            <a:stCxn id="81" idx="6"/>
            <a:endCxn id="83" idx="3"/>
          </p:cNvCxnSpPr>
          <p:nvPr/>
        </p:nvCxnSpPr>
        <p:spPr>
          <a:xfrm flipV="1">
            <a:off x="8420100" y="5614993"/>
            <a:ext cx="2713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8" name="Прямая со стрелкой 97">
            <a:extLst>
              <a:ext uri="{FF2B5EF4-FFF2-40B4-BE49-F238E27FC236}">
                <a16:creationId xmlns:a16="http://schemas.microsoft.com/office/drawing/2014/main" id="{3A63B57D-D0F9-4A44-8B1F-5F7588276B8B}"/>
              </a:ext>
            </a:extLst>
          </p:cNvPr>
          <p:cNvCxnSpPr>
            <a:stCxn id="7" idx="3"/>
            <a:endCxn id="11" idx="1"/>
          </p:cNvCxnSpPr>
          <p:nvPr/>
        </p:nvCxnSpPr>
        <p:spPr>
          <a:xfrm flipV="1">
            <a:off x="3457331" y="2303962"/>
            <a:ext cx="1190868" cy="14287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E87F85B1-7308-454E-8F7B-CA36E1FCD4B6}"/>
              </a:ext>
            </a:extLst>
          </p:cNvPr>
          <p:cNvCxnSpPr>
            <a:cxnSpLocks/>
            <a:stCxn id="11" idx="3"/>
          </p:cNvCxnSpPr>
          <p:nvPr/>
        </p:nvCxnSpPr>
        <p:spPr>
          <a:xfrm flipV="1">
            <a:off x="6042270" y="2291606"/>
            <a:ext cx="1306145" cy="123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5DEF382B-D116-4F24-BBFD-215B2D32ED12}"/>
              </a:ext>
            </a:extLst>
          </p:cNvPr>
          <p:cNvCxnSpPr>
            <a:cxnSpLocks/>
            <a:stCxn id="7" idx="3"/>
            <a:endCxn id="13" idx="1"/>
          </p:cNvCxnSpPr>
          <p:nvPr/>
        </p:nvCxnSpPr>
        <p:spPr>
          <a:xfrm>
            <a:off x="3457331" y="3732677"/>
            <a:ext cx="1190868" cy="1"/>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3E00165-916B-463E-87B1-F734EC5044E9}"/>
              </a:ext>
            </a:extLst>
          </p:cNvPr>
          <p:cNvCxnSpPr>
            <a:cxnSpLocks/>
            <a:stCxn id="7" idx="3"/>
            <a:endCxn id="15" idx="1"/>
          </p:cNvCxnSpPr>
          <p:nvPr/>
        </p:nvCxnSpPr>
        <p:spPr>
          <a:xfrm>
            <a:off x="3457331" y="3732677"/>
            <a:ext cx="1190868" cy="152132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01324747-37D6-4DE1-936A-B6907CAC726E}"/>
              </a:ext>
            </a:extLst>
          </p:cNvPr>
          <p:cNvCxnSpPr>
            <a:cxnSpLocks/>
            <a:stCxn id="15" idx="3"/>
          </p:cNvCxnSpPr>
          <p:nvPr/>
        </p:nvCxnSpPr>
        <p:spPr>
          <a:xfrm>
            <a:off x="6042270" y="5253999"/>
            <a:ext cx="1306145"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FCE38A01-51B2-4244-A5CD-D7322DC5A704}"/>
              </a:ext>
            </a:extLst>
          </p:cNvPr>
          <p:cNvCxnSpPr>
            <a:cxnSpLocks/>
            <a:stCxn id="13" idx="3"/>
          </p:cNvCxnSpPr>
          <p:nvPr/>
        </p:nvCxnSpPr>
        <p:spPr>
          <a:xfrm flipV="1">
            <a:off x="6042270" y="3732676"/>
            <a:ext cx="1329385" cy="2"/>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A6068421-E544-4BDC-BE9B-91F26541B541}"/>
              </a:ext>
            </a:extLst>
          </p:cNvPr>
          <p:cNvSpPr/>
          <p:nvPr/>
        </p:nvSpPr>
        <p:spPr>
          <a:xfrm>
            <a:off x="4697371" y="6096759"/>
            <a:ext cx="1295725"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Разделы</a:t>
            </a:r>
          </a:p>
        </p:txBody>
      </p:sp>
      <p:sp>
        <p:nvSpPr>
          <p:cNvPr id="119" name="Прямоугольник 118">
            <a:extLst>
              <a:ext uri="{FF2B5EF4-FFF2-40B4-BE49-F238E27FC236}">
                <a16:creationId xmlns:a16="http://schemas.microsoft.com/office/drawing/2014/main" id="{9DE5BC88-D7B8-4905-978A-6315F05A307B}"/>
              </a:ext>
            </a:extLst>
          </p:cNvPr>
          <p:cNvSpPr/>
          <p:nvPr/>
        </p:nvSpPr>
        <p:spPr>
          <a:xfrm>
            <a:off x="7429930" y="6121768"/>
            <a:ext cx="1688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Учителя</a:t>
            </a:r>
          </a:p>
        </p:txBody>
      </p:sp>
      <p:sp>
        <p:nvSpPr>
          <p:cNvPr id="120" name="Прямоугольник 119">
            <a:extLst>
              <a:ext uri="{FF2B5EF4-FFF2-40B4-BE49-F238E27FC236}">
                <a16:creationId xmlns:a16="http://schemas.microsoft.com/office/drawing/2014/main" id="{0B57139D-D9DA-441D-8BE0-C89DB18094F0}"/>
              </a:ext>
            </a:extLst>
          </p:cNvPr>
          <p:cNvSpPr/>
          <p:nvPr/>
        </p:nvSpPr>
        <p:spPr>
          <a:xfrm>
            <a:off x="1579747" y="6121768"/>
            <a:ext cx="2460702"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Приватные данные</a:t>
            </a:r>
          </a:p>
        </p:txBody>
      </p:sp>
    </p:spTree>
    <p:extLst>
      <p:ext uri="{BB962C8B-B14F-4D97-AF65-F5344CB8AC3E}">
        <p14:creationId xmlns:p14="http://schemas.microsoft.com/office/powerpoint/2010/main" val="339690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91522" y="191213"/>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0000"/>
                </a:solidFill>
              </a:rPr>
              <a:t>PATE</a:t>
            </a:r>
            <a:r>
              <a:rPr lang="ru-RU" sz="2400" b="1" dirty="0">
                <a:solidFill>
                  <a:srgbClr val="FF0000"/>
                </a:solidFill>
              </a:rPr>
              <a:t>. Предсказание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176657" y="6327322"/>
            <a:ext cx="2743200" cy="365125"/>
          </a:xfrm>
        </p:spPr>
        <p:txBody>
          <a:bodyPr/>
          <a:lstStyle/>
          <a:p>
            <a:fld id="{FF9AC15E-FCD1-4167-800F-1DB8497ABFCE}" type="slidenum">
              <a:rPr lang="ru-RU" smtClean="0"/>
              <a:t>23</a:t>
            </a:fld>
            <a:endParaRPr lang="ru-RU" dirty="0"/>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16" name="Блок-схема: узел 15">
            <a:extLst>
              <a:ext uri="{FF2B5EF4-FFF2-40B4-BE49-F238E27FC236}">
                <a16:creationId xmlns:a16="http://schemas.microsoft.com/office/drawing/2014/main" id="{B96C24F5-191D-419D-9BAC-C4488FF7F585}"/>
              </a:ext>
            </a:extLst>
          </p:cNvPr>
          <p:cNvSpPr/>
          <p:nvPr/>
        </p:nvSpPr>
        <p:spPr>
          <a:xfrm>
            <a:off x="3283857" y="1927599"/>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7" name="Блок-схема: узел 16">
            <a:extLst>
              <a:ext uri="{FF2B5EF4-FFF2-40B4-BE49-F238E27FC236}">
                <a16:creationId xmlns:a16="http://schemas.microsoft.com/office/drawing/2014/main" id="{636022DD-BD63-4993-A240-F1D79EA6AF5E}"/>
              </a:ext>
            </a:extLst>
          </p:cNvPr>
          <p:cNvSpPr/>
          <p:nvPr/>
        </p:nvSpPr>
        <p:spPr>
          <a:xfrm>
            <a:off x="3283857" y="144441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8" name="Блок-схема: узел 17">
            <a:extLst>
              <a:ext uri="{FF2B5EF4-FFF2-40B4-BE49-F238E27FC236}">
                <a16:creationId xmlns:a16="http://schemas.microsoft.com/office/drawing/2014/main" id="{CF077D86-B536-4144-81CA-4C3F5BC66EF8}"/>
              </a:ext>
            </a:extLst>
          </p:cNvPr>
          <p:cNvSpPr/>
          <p:nvPr/>
        </p:nvSpPr>
        <p:spPr>
          <a:xfrm>
            <a:off x="3868057" y="164753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Блок-схема: узел 18">
            <a:extLst>
              <a:ext uri="{FF2B5EF4-FFF2-40B4-BE49-F238E27FC236}">
                <a16:creationId xmlns:a16="http://schemas.microsoft.com/office/drawing/2014/main" id="{15690E77-5B34-4314-9884-80133441FB35}"/>
              </a:ext>
            </a:extLst>
          </p:cNvPr>
          <p:cNvSpPr/>
          <p:nvPr/>
        </p:nvSpPr>
        <p:spPr>
          <a:xfrm>
            <a:off x="3868057" y="115231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C042CD60-05E5-4446-AA73-44D0CF2ED51F}"/>
              </a:ext>
            </a:extLst>
          </p:cNvPr>
          <p:cNvSpPr/>
          <p:nvPr/>
        </p:nvSpPr>
        <p:spPr>
          <a:xfrm>
            <a:off x="3868057" y="2162181"/>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Блок-схема: узел 20">
            <a:extLst>
              <a:ext uri="{FF2B5EF4-FFF2-40B4-BE49-F238E27FC236}">
                <a16:creationId xmlns:a16="http://schemas.microsoft.com/office/drawing/2014/main" id="{02E5E332-FCE0-400A-BA2B-6C61533FFF12}"/>
              </a:ext>
            </a:extLst>
          </p:cNvPr>
          <p:cNvSpPr/>
          <p:nvPr/>
        </p:nvSpPr>
        <p:spPr>
          <a:xfrm>
            <a:off x="4395107" y="144441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Блок-схема: узел 21">
            <a:extLst>
              <a:ext uri="{FF2B5EF4-FFF2-40B4-BE49-F238E27FC236}">
                <a16:creationId xmlns:a16="http://schemas.microsoft.com/office/drawing/2014/main" id="{B173A791-5ACA-408D-B25A-36B6548C9DF3}"/>
              </a:ext>
            </a:extLst>
          </p:cNvPr>
          <p:cNvSpPr/>
          <p:nvPr/>
        </p:nvSpPr>
        <p:spPr>
          <a:xfrm>
            <a:off x="4388757" y="1927599"/>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24" name="Прямая соединительная линия 23">
            <a:extLst>
              <a:ext uri="{FF2B5EF4-FFF2-40B4-BE49-F238E27FC236}">
                <a16:creationId xmlns:a16="http://schemas.microsoft.com/office/drawing/2014/main" id="{0EE46076-5EFE-49A5-8415-07BE3BE39483}"/>
              </a:ext>
            </a:extLst>
          </p:cNvPr>
          <p:cNvCxnSpPr>
            <a:stCxn id="17" idx="7"/>
            <a:endCxn id="19" idx="2"/>
          </p:cNvCxnSpPr>
          <p:nvPr/>
        </p:nvCxnSpPr>
        <p:spPr>
          <a:xfrm flipV="1">
            <a:off x="3533180" y="1298365"/>
            <a:ext cx="334877" cy="18882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306C9F1-01BF-43E3-AB91-A23C0C6DBC31}"/>
              </a:ext>
            </a:extLst>
          </p:cNvPr>
          <p:cNvCxnSpPr>
            <a:cxnSpLocks/>
            <a:stCxn id="17" idx="6"/>
            <a:endCxn id="18" idx="2"/>
          </p:cNvCxnSpPr>
          <p:nvPr/>
        </p:nvCxnSpPr>
        <p:spPr>
          <a:xfrm>
            <a:off x="3575957" y="1590465"/>
            <a:ext cx="29210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BB71508-F1C3-426B-A72D-29A51E12B4FB}"/>
              </a:ext>
            </a:extLst>
          </p:cNvPr>
          <p:cNvCxnSpPr>
            <a:cxnSpLocks/>
            <a:stCxn id="17" idx="5"/>
            <a:endCxn id="20" idx="1"/>
          </p:cNvCxnSpPr>
          <p:nvPr/>
        </p:nvCxnSpPr>
        <p:spPr>
          <a:xfrm>
            <a:off x="3533180" y="1693738"/>
            <a:ext cx="37765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a:extLst>
              <a:ext uri="{FF2B5EF4-FFF2-40B4-BE49-F238E27FC236}">
                <a16:creationId xmlns:a16="http://schemas.microsoft.com/office/drawing/2014/main" id="{13975F26-D5B4-4671-8180-B465BF3BE788}"/>
              </a:ext>
            </a:extLst>
          </p:cNvPr>
          <p:cNvCxnSpPr>
            <a:cxnSpLocks/>
            <a:stCxn id="16" idx="7"/>
            <a:endCxn id="19" idx="3"/>
          </p:cNvCxnSpPr>
          <p:nvPr/>
        </p:nvCxnSpPr>
        <p:spPr>
          <a:xfrm flipV="1">
            <a:off x="3533180" y="1401638"/>
            <a:ext cx="3776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FC1A7D7-0562-4ADA-A8D6-FAD1B526EA81}"/>
              </a:ext>
            </a:extLst>
          </p:cNvPr>
          <p:cNvCxnSpPr>
            <a:cxnSpLocks/>
            <a:stCxn id="16" idx="6"/>
            <a:endCxn id="18" idx="2"/>
          </p:cNvCxnSpPr>
          <p:nvPr/>
        </p:nvCxnSpPr>
        <p:spPr>
          <a:xfrm flipV="1">
            <a:off x="3575957" y="1793585"/>
            <a:ext cx="2921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a:extLst>
              <a:ext uri="{FF2B5EF4-FFF2-40B4-BE49-F238E27FC236}">
                <a16:creationId xmlns:a16="http://schemas.microsoft.com/office/drawing/2014/main" id="{A05BF6A5-BFCD-4561-A309-E36A6880F8CE}"/>
              </a:ext>
            </a:extLst>
          </p:cNvPr>
          <p:cNvCxnSpPr>
            <a:cxnSpLocks/>
            <a:stCxn id="16" idx="5"/>
            <a:endCxn id="20" idx="2"/>
          </p:cNvCxnSpPr>
          <p:nvPr/>
        </p:nvCxnSpPr>
        <p:spPr>
          <a:xfrm>
            <a:off x="3533180" y="2176922"/>
            <a:ext cx="3348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Прямая соединительная линия 39">
            <a:extLst>
              <a:ext uri="{FF2B5EF4-FFF2-40B4-BE49-F238E27FC236}">
                <a16:creationId xmlns:a16="http://schemas.microsoft.com/office/drawing/2014/main" id="{6B91A714-AEA7-48E6-AA82-715410DB3DA8}"/>
              </a:ext>
            </a:extLst>
          </p:cNvPr>
          <p:cNvCxnSpPr>
            <a:cxnSpLocks/>
            <a:stCxn id="18" idx="6"/>
            <a:endCxn id="21" idx="2"/>
          </p:cNvCxnSpPr>
          <p:nvPr/>
        </p:nvCxnSpPr>
        <p:spPr>
          <a:xfrm flipV="1">
            <a:off x="4160157" y="1590465"/>
            <a:ext cx="23495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1D28C33-0D10-4A04-A9D7-DE6988EA7042}"/>
              </a:ext>
            </a:extLst>
          </p:cNvPr>
          <p:cNvCxnSpPr>
            <a:cxnSpLocks/>
            <a:stCxn id="18" idx="6"/>
            <a:endCxn id="22" idx="2"/>
          </p:cNvCxnSpPr>
          <p:nvPr/>
        </p:nvCxnSpPr>
        <p:spPr>
          <a:xfrm>
            <a:off x="4160157" y="1793585"/>
            <a:ext cx="2286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6" name="Прямая соединительная линия 45">
            <a:extLst>
              <a:ext uri="{FF2B5EF4-FFF2-40B4-BE49-F238E27FC236}">
                <a16:creationId xmlns:a16="http://schemas.microsoft.com/office/drawing/2014/main" id="{08FD346F-E84F-493B-BB40-1E61AECD9A82}"/>
              </a:ext>
            </a:extLst>
          </p:cNvPr>
          <p:cNvCxnSpPr>
            <a:cxnSpLocks/>
            <a:endCxn id="21" idx="1"/>
          </p:cNvCxnSpPr>
          <p:nvPr/>
        </p:nvCxnSpPr>
        <p:spPr>
          <a:xfrm>
            <a:off x="4145784" y="1228651"/>
            <a:ext cx="292100" cy="25854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9" name="Прямая соединительная линия 48">
            <a:extLst>
              <a:ext uri="{FF2B5EF4-FFF2-40B4-BE49-F238E27FC236}">
                <a16:creationId xmlns:a16="http://schemas.microsoft.com/office/drawing/2014/main" id="{102C22AF-5F55-4C69-B58F-1DF9C2168BA9}"/>
              </a:ext>
            </a:extLst>
          </p:cNvPr>
          <p:cNvCxnSpPr>
            <a:cxnSpLocks/>
            <a:stCxn id="20" idx="7"/>
            <a:endCxn id="21" idx="3"/>
          </p:cNvCxnSpPr>
          <p:nvPr/>
        </p:nvCxnSpPr>
        <p:spPr>
          <a:xfrm flipV="1">
            <a:off x="4117380" y="1693738"/>
            <a:ext cx="32050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2" name="Прямая соединительная линия 51">
            <a:extLst>
              <a:ext uri="{FF2B5EF4-FFF2-40B4-BE49-F238E27FC236}">
                <a16:creationId xmlns:a16="http://schemas.microsoft.com/office/drawing/2014/main" id="{360D9790-B321-4BA0-BABC-377E8DAE87B9}"/>
              </a:ext>
            </a:extLst>
          </p:cNvPr>
          <p:cNvCxnSpPr>
            <a:cxnSpLocks/>
            <a:stCxn id="19" idx="5"/>
            <a:endCxn id="22" idx="1"/>
          </p:cNvCxnSpPr>
          <p:nvPr/>
        </p:nvCxnSpPr>
        <p:spPr>
          <a:xfrm>
            <a:off x="4117380" y="1401638"/>
            <a:ext cx="3141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5" name="Прямая соединительная линия 54">
            <a:extLst>
              <a:ext uri="{FF2B5EF4-FFF2-40B4-BE49-F238E27FC236}">
                <a16:creationId xmlns:a16="http://schemas.microsoft.com/office/drawing/2014/main" id="{8A86B15F-916F-42E7-8375-DBBF96DFDFDA}"/>
              </a:ext>
            </a:extLst>
          </p:cNvPr>
          <p:cNvCxnSpPr>
            <a:cxnSpLocks/>
            <a:stCxn id="20" idx="6"/>
            <a:endCxn id="22" idx="3"/>
          </p:cNvCxnSpPr>
          <p:nvPr/>
        </p:nvCxnSpPr>
        <p:spPr>
          <a:xfrm flipV="1">
            <a:off x="4160157" y="2176922"/>
            <a:ext cx="2713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8" name="Блок-схема: узел 57">
            <a:extLst>
              <a:ext uri="{FF2B5EF4-FFF2-40B4-BE49-F238E27FC236}">
                <a16:creationId xmlns:a16="http://schemas.microsoft.com/office/drawing/2014/main" id="{A2EC3BE3-767C-4EF5-9979-075B3520A610}"/>
              </a:ext>
            </a:extLst>
          </p:cNvPr>
          <p:cNvSpPr/>
          <p:nvPr/>
        </p:nvSpPr>
        <p:spPr>
          <a:xfrm>
            <a:off x="3296557" y="3349999"/>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9" name="Блок-схема: узел 58">
            <a:extLst>
              <a:ext uri="{FF2B5EF4-FFF2-40B4-BE49-F238E27FC236}">
                <a16:creationId xmlns:a16="http://schemas.microsoft.com/office/drawing/2014/main" id="{A702D617-EB05-49C4-BE6B-22676C12EFCA}"/>
              </a:ext>
            </a:extLst>
          </p:cNvPr>
          <p:cNvSpPr/>
          <p:nvPr/>
        </p:nvSpPr>
        <p:spPr>
          <a:xfrm>
            <a:off x="3296557" y="286681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0" name="Блок-схема: узел 59">
            <a:extLst>
              <a:ext uri="{FF2B5EF4-FFF2-40B4-BE49-F238E27FC236}">
                <a16:creationId xmlns:a16="http://schemas.microsoft.com/office/drawing/2014/main" id="{64361B05-2024-4369-A913-7715CA0E2097}"/>
              </a:ext>
            </a:extLst>
          </p:cNvPr>
          <p:cNvSpPr/>
          <p:nvPr/>
        </p:nvSpPr>
        <p:spPr>
          <a:xfrm>
            <a:off x="3880757" y="306993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1" name="Блок-схема: узел 60">
            <a:extLst>
              <a:ext uri="{FF2B5EF4-FFF2-40B4-BE49-F238E27FC236}">
                <a16:creationId xmlns:a16="http://schemas.microsoft.com/office/drawing/2014/main" id="{1E08E8B8-6861-4669-B8BD-EA34DE85223A}"/>
              </a:ext>
            </a:extLst>
          </p:cNvPr>
          <p:cNvSpPr/>
          <p:nvPr/>
        </p:nvSpPr>
        <p:spPr>
          <a:xfrm>
            <a:off x="3880757" y="257471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2" name="Блок-схема: узел 61">
            <a:extLst>
              <a:ext uri="{FF2B5EF4-FFF2-40B4-BE49-F238E27FC236}">
                <a16:creationId xmlns:a16="http://schemas.microsoft.com/office/drawing/2014/main" id="{B5BA0E47-BE66-4E30-BAA6-5DE2287D4F83}"/>
              </a:ext>
            </a:extLst>
          </p:cNvPr>
          <p:cNvSpPr/>
          <p:nvPr/>
        </p:nvSpPr>
        <p:spPr>
          <a:xfrm>
            <a:off x="3880757" y="3584581"/>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3" name="Блок-схема: узел 62">
            <a:extLst>
              <a:ext uri="{FF2B5EF4-FFF2-40B4-BE49-F238E27FC236}">
                <a16:creationId xmlns:a16="http://schemas.microsoft.com/office/drawing/2014/main" id="{44442F80-C594-42AE-9C29-6CCB100B9AEB}"/>
              </a:ext>
            </a:extLst>
          </p:cNvPr>
          <p:cNvSpPr/>
          <p:nvPr/>
        </p:nvSpPr>
        <p:spPr>
          <a:xfrm>
            <a:off x="4407807" y="286681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4" name="Блок-схема: узел 63">
            <a:extLst>
              <a:ext uri="{FF2B5EF4-FFF2-40B4-BE49-F238E27FC236}">
                <a16:creationId xmlns:a16="http://schemas.microsoft.com/office/drawing/2014/main" id="{A14D2B9A-015F-478A-A3E8-1EBA8C25992D}"/>
              </a:ext>
            </a:extLst>
          </p:cNvPr>
          <p:cNvSpPr/>
          <p:nvPr/>
        </p:nvSpPr>
        <p:spPr>
          <a:xfrm>
            <a:off x="4401457" y="3349999"/>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E6C1FEB7-2202-422C-BD90-68D9589F695B}"/>
              </a:ext>
            </a:extLst>
          </p:cNvPr>
          <p:cNvCxnSpPr>
            <a:stCxn id="59" idx="7"/>
            <a:endCxn id="61" idx="2"/>
          </p:cNvCxnSpPr>
          <p:nvPr/>
        </p:nvCxnSpPr>
        <p:spPr>
          <a:xfrm flipV="1">
            <a:off x="3545880" y="2720765"/>
            <a:ext cx="33487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Прямая соединительная линия 65">
            <a:extLst>
              <a:ext uri="{FF2B5EF4-FFF2-40B4-BE49-F238E27FC236}">
                <a16:creationId xmlns:a16="http://schemas.microsoft.com/office/drawing/2014/main" id="{FF4115FF-D603-45A7-8000-01C553437405}"/>
              </a:ext>
            </a:extLst>
          </p:cNvPr>
          <p:cNvCxnSpPr>
            <a:cxnSpLocks/>
            <a:stCxn id="59" idx="6"/>
            <a:endCxn id="60" idx="2"/>
          </p:cNvCxnSpPr>
          <p:nvPr/>
        </p:nvCxnSpPr>
        <p:spPr>
          <a:xfrm>
            <a:off x="3588657" y="3012865"/>
            <a:ext cx="29210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Прямая соединительная линия 66">
            <a:extLst>
              <a:ext uri="{FF2B5EF4-FFF2-40B4-BE49-F238E27FC236}">
                <a16:creationId xmlns:a16="http://schemas.microsoft.com/office/drawing/2014/main" id="{57AC7AC6-DFD1-4173-96CB-21FA2CD46065}"/>
              </a:ext>
            </a:extLst>
          </p:cNvPr>
          <p:cNvCxnSpPr>
            <a:cxnSpLocks/>
            <a:stCxn id="59" idx="5"/>
            <a:endCxn id="62" idx="1"/>
          </p:cNvCxnSpPr>
          <p:nvPr/>
        </p:nvCxnSpPr>
        <p:spPr>
          <a:xfrm>
            <a:off x="3545880" y="3116138"/>
            <a:ext cx="37765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570828F-B692-49B4-9665-639D6CD818CF}"/>
              </a:ext>
            </a:extLst>
          </p:cNvPr>
          <p:cNvCxnSpPr>
            <a:cxnSpLocks/>
            <a:stCxn id="58" idx="7"/>
            <a:endCxn id="61" idx="3"/>
          </p:cNvCxnSpPr>
          <p:nvPr/>
        </p:nvCxnSpPr>
        <p:spPr>
          <a:xfrm flipV="1">
            <a:off x="3545880" y="2824038"/>
            <a:ext cx="3776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Прямая соединительная линия 68">
            <a:extLst>
              <a:ext uri="{FF2B5EF4-FFF2-40B4-BE49-F238E27FC236}">
                <a16:creationId xmlns:a16="http://schemas.microsoft.com/office/drawing/2014/main" id="{0BE49AEF-8115-40D6-BBE1-0FD5919235D0}"/>
              </a:ext>
            </a:extLst>
          </p:cNvPr>
          <p:cNvCxnSpPr>
            <a:cxnSpLocks/>
            <a:stCxn id="58" idx="6"/>
            <a:endCxn id="60" idx="2"/>
          </p:cNvCxnSpPr>
          <p:nvPr/>
        </p:nvCxnSpPr>
        <p:spPr>
          <a:xfrm flipV="1">
            <a:off x="3588657" y="3215985"/>
            <a:ext cx="2921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Прямая соединительная линия 69">
            <a:extLst>
              <a:ext uri="{FF2B5EF4-FFF2-40B4-BE49-F238E27FC236}">
                <a16:creationId xmlns:a16="http://schemas.microsoft.com/office/drawing/2014/main" id="{F170FB34-91AC-4036-9538-69BA42CAA179}"/>
              </a:ext>
            </a:extLst>
          </p:cNvPr>
          <p:cNvCxnSpPr>
            <a:cxnSpLocks/>
            <a:stCxn id="58" idx="5"/>
            <a:endCxn id="62" idx="2"/>
          </p:cNvCxnSpPr>
          <p:nvPr/>
        </p:nvCxnSpPr>
        <p:spPr>
          <a:xfrm>
            <a:off x="3545880" y="3599322"/>
            <a:ext cx="334877" cy="131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Прямая соединительная линия 70">
            <a:extLst>
              <a:ext uri="{FF2B5EF4-FFF2-40B4-BE49-F238E27FC236}">
                <a16:creationId xmlns:a16="http://schemas.microsoft.com/office/drawing/2014/main" id="{8B433772-2E3A-4190-AFE1-A6DFEBFB5772}"/>
              </a:ext>
            </a:extLst>
          </p:cNvPr>
          <p:cNvCxnSpPr>
            <a:cxnSpLocks/>
            <a:stCxn id="60" idx="6"/>
            <a:endCxn id="63" idx="2"/>
          </p:cNvCxnSpPr>
          <p:nvPr/>
        </p:nvCxnSpPr>
        <p:spPr>
          <a:xfrm flipV="1">
            <a:off x="4172857" y="3012865"/>
            <a:ext cx="23495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Прямая соединительная линия 71">
            <a:extLst>
              <a:ext uri="{FF2B5EF4-FFF2-40B4-BE49-F238E27FC236}">
                <a16:creationId xmlns:a16="http://schemas.microsoft.com/office/drawing/2014/main" id="{8276337D-3775-433B-A392-818FDA9CBA02}"/>
              </a:ext>
            </a:extLst>
          </p:cNvPr>
          <p:cNvCxnSpPr>
            <a:cxnSpLocks/>
            <a:stCxn id="60" idx="6"/>
            <a:endCxn id="64" idx="2"/>
          </p:cNvCxnSpPr>
          <p:nvPr/>
        </p:nvCxnSpPr>
        <p:spPr>
          <a:xfrm>
            <a:off x="4172857" y="3215985"/>
            <a:ext cx="2286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20FB549-DE20-4E3F-A965-1F763585D899}"/>
              </a:ext>
            </a:extLst>
          </p:cNvPr>
          <p:cNvCxnSpPr>
            <a:cxnSpLocks/>
            <a:stCxn id="61" idx="6"/>
            <a:endCxn id="63" idx="1"/>
          </p:cNvCxnSpPr>
          <p:nvPr/>
        </p:nvCxnSpPr>
        <p:spPr>
          <a:xfrm>
            <a:off x="4172857" y="2720765"/>
            <a:ext cx="27772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Прямая соединительная линия 73">
            <a:extLst>
              <a:ext uri="{FF2B5EF4-FFF2-40B4-BE49-F238E27FC236}">
                <a16:creationId xmlns:a16="http://schemas.microsoft.com/office/drawing/2014/main" id="{EF484631-704C-404B-B8BB-595B945D1BFF}"/>
              </a:ext>
            </a:extLst>
          </p:cNvPr>
          <p:cNvCxnSpPr>
            <a:cxnSpLocks/>
            <a:stCxn id="62" idx="7"/>
            <a:endCxn id="63" idx="3"/>
          </p:cNvCxnSpPr>
          <p:nvPr/>
        </p:nvCxnSpPr>
        <p:spPr>
          <a:xfrm flipV="1">
            <a:off x="4130080" y="3116138"/>
            <a:ext cx="32050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Прямая соединительная линия 74">
            <a:extLst>
              <a:ext uri="{FF2B5EF4-FFF2-40B4-BE49-F238E27FC236}">
                <a16:creationId xmlns:a16="http://schemas.microsoft.com/office/drawing/2014/main" id="{632A1E3E-9B80-4F89-B4EC-ACB767AB4104}"/>
              </a:ext>
            </a:extLst>
          </p:cNvPr>
          <p:cNvCxnSpPr>
            <a:cxnSpLocks/>
            <a:stCxn id="61" idx="5"/>
            <a:endCxn id="64" idx="1"/>
          </p:cNvCxnSpPr>
          <p:nvPr/>
        </p:nvCxnSpPr>
        <p:spPr>
          <a:xfrm>
            <a:off x="4130080" y="2824038"/>
            <a:ext cx="3141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Прямая соединительная линия 75">
            <a:extLst>
              <a:ext uri="{FF2B5EF4-FFF2-40B4-BE49-F238E27FC236}">
                <a16:creationId xmlns:a16="http://schemas.microsoft.com/office/drawing/2014/main" id="{CB2BDA7F-F95D-4D7B-91E6-2308696B2182}"/>
              </a:ext>
            </a:extLst>
          </p:cNvPr>
          <p:cNvCxnSpPr>
            <a:cxnSpLocks/>
            <a:stCxn id="62" idx="6"/>
            <a:endCxn id="64" idx="3"/>
          </p:cNvCxnSpPr>
          <p:nvPr/>
        </p:nvCxnSpPr>
        <p:spPr>
          <a:xfrm flipV="1">
            <a:off x="4172857" y="3599322"/>
            <a:ext cx="271377" cy="131309"/>
          </a:xfrm>
          <a:prstGeom prst="line">
            <a:avLst/>
          </a:prstGeom>
        </p:spPr>
        <p:style>
          <a:lnRef idx="3">
            <a:schemeClr val="accent2"/>
          </a:lnRef>
          <a:fillRef idx="0">
            <a:schemeClr val="accent2"/>
          </a:fillRef>
          <a:effectRef idx="2">
            <a:schemeClr val="accent2"/>
          </a:effectRef>
          <a:fontRef idx="minor">
            <a:schemeClr val="tx1"/>
          </a:fontRef>
        </p:style>
      </p:cxnSp>
      <p:sp>
        <p:nvSpPr>
          <p:cNvPr id="77" name="Блок-схема: узел 76">
            <a:extLst>
              <a:ext uri="{FF2B5EF4-FFF2-40B4-BE49-F238E27FC236}">
                <a16:creationId xmlns:a16="http://schemas.microsoft.com/office/drawing/2014/main" id="{46481F9A-7F5A-4D29-8F84-2CFAD34C0BB4}"/>
              </a:ext>
            </a:extLst>
          </p:cNvPr>
          <p:cNvSpPr/>
          <p:nvPr/>
        </p:nvSpPr>
        <p:spPr>
          <a:xfrm>
            <a:off x="3296557" y="4924799"/>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8" name="Блок-схема: узел 77">
            <a:extLst>
              <a:ext uri="{FF2B5EF4-FFF2-40B4-BE49-F238E27FC236}">
                <a16:creationId xmlns:a16="http://schemas.microsoft.com/office/drawing/2014/main" id="{17509620-8127-4992-8A49-710129A80B14}"/>
              </a:ext>
            </a:extLst>
          </p:cNvPr>
          <p:cNvSpPr/>
          <p:nvPr/>
        </p:nvSpPr>
        <p:spPr>
          <a:xfrm>
            <a:off x="3296557" y="444161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9" name="Блок-схема: узел 78">
            <a:extLst>
              <a:ext uri="{FF2B5EF4-FFF2-40B4-BE49-F238E27FC236}">
                <a16:creationId xmlns:a16="http://schemas.microsoft.com/office/drawing/2014/main" id="{379BC783-1908-4244-B41E-2099CD363A8C}"/>
              </a:ext>
            </a:extLst>
          </p:cNvPr>
          <p:cNvSpPr/>
          <p:nvPr/>
        </p:nvSpPr>
        <p:spPr>
          <a:xfrm>
            <a:off x="3880757" y="464473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0" name="Блок-схема: узел 79">
            <a:extLst>
              <a:ext uri="{FF2B5EF4-FFF2-40B4-BE49-F238E27FC236}">
                <a16:creationId xmlns:a16="http://schemas.microsoft.com/office/drawing/2014/main" id="{72927B49-F182-4E7A-803E-9B9FB991B698}"/>
              </a:ext>
            </a:extLst>
          </p:cNvPr>
          <p:cNvSpPr/>
          <p:nvPr/>
        </p:nvSpPr>
        <p:spPr>
          <a:xfrm>
            <a:off x="3880757" y="414951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1" name="Блок-схема: узел 80">
            <a:extLst>
              <a:ext uri="{FF2B5EF4-FFF2-40B4-BE49-F238E27FC236}">
                <a16:creationId xmlns:a16="http://schemas.microsoft.com/office/drawing/2014/main" id="{7A6541D3-F561-4D89-8AF2-2386F1CDBEB6}"/>
              </a:ext>
            </a:extLst>
          </p:cNvPr>
          <p:cNvSpPr/>
          <p:nvPr/>
        </p:nvSpPr>
        <p:spPr>
          <a:xfrm>
            <a:off x="3880757" y="5159381"/>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2" name="Блок-схема: узел 81">
            <a:extLst>
              <a:ext uri="{FF2B5EF4-FFF2-40B4-BE49-F238E27FC236}">
                <a16:creationId xmlns:a16="http://schemas.microsoft.com/office/drawing/2014/main" id="{9F7B34D1-64EA-4C6B-8BA1-B598B9AC0787}"/>
              </a:ext>
            </a:extLst>
          </p:cNvPr>
          <p:cNvSpPr/>
          <p:nvPr/>
        </p:nvSpPr>
        <p:spPr>
          <a:xfrm>
            <a:off x="4407807" y="444161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3" name="Блок-схема: узел 82">
            <a:extLst>
              <a:ext uri="{FF2B5EF4-FFF2-40B4-BE49-F238E27FC236}">
                <a16:creationId xmlns:a16="http://schemas.microsoft.com/office/drawing/2014/main" id="{24DAFC12-A8FD-47F4-ADCF-C60BDC149491}"/>
              </a:ext>
            </a:extLst>
          </p:cNvPr>
          <p:cNvSpPr/>
          <p:nvPr/>
        </p:nvSpPr>
        <p:spPr>
          <a:xfrm>
            <a:off x="4401457" y="4924799"/>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84" name="Прямая соединительная линия 83">
            <a:extLst>
              <a:ext uri="{FF2B5EF4-FFF2-40B4-BE49-F238E27FC236}">
                <a16:creationId xmlns:a16="http://schemas.microsoft.com/office/drawing/2014/main" id="{BD6BADEA-D936-4937-92DD-72128D6C31F6}"/>
              </a:ext>
            </a:extLst>
          </p:cNvPr>
          <p:cNvCxnSpPr>
            <a:stCxn id="78" idx="7"/>
            <a:endCxn id="80" idx="2"/>
          </p:cNvCxnSpPr>
          <p:nvPr/>
        </p:nvCxnSpPr>
        <p:spPr>
          <a:xfrm flipV="1">
            <a:off x="3545880" y="4295565"/>
            <a:ext cx="33487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5" name="Прямая соединительная линия 84">
            <a:extLst>
              <a:ext uri="{FF2B5EF4-FFF2-40B4-BE49-F238E27FC236}">
                <a16:creationId xmlns:a16="http://schemas.microsoft.com/office/drawing/2014/main" id="{9FBCC311-0C82-4A0E-9851-80C043FD873D}"/>
              </a:ext>
            </a:extLst>
          </p:cNvPr>
          <p:cNvCxnSpPr>
            <a:cxnSpLocks/>
            <a:stCxn id="78" idx="6"/>
            <a:endCxn id="79" idx="2"/>
          </p:cNvCxnSpPr>
          <p:nvPr/>
        </p:nvCxnSpPr>
        <p:spPr>
          <a:xfrm>
            <a:off x="3588657" y="4587665"/>
            <a:ext cx="29210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6" name="Прямая соединительная линия 85">
            <a:extLst>
              <a:ext uri="{FF2B5EF4-FFF2-40B4-BE49-F238E27FC236}">
                <a16:creationId xmlns:a16="http://schemas.microsoft.com/office/drawing/2014/main" id="{08B4CC86-1DB7-4FCB-B9E4-FF8967D94279}"/>
              </a:ext>
            </a:extLst>
          </p:cNvPr>
          <p:cNvCxnSpPr>
            <a:cxnSpLocks/>
            <a:stCxn id="78" idx="5"/>
            <a:endCxn id="81" idx="1"/>
          </p:cNvCxnSpPr>
          <p:nvPr/>
        </p:nvCxnSpPr>
        <p:spPr>
          <a:xfrm>
            <a:off x="3545880" y="4690938"/>
            <a:ext cx="37765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7" name="Прямая соединительная линия 86">
            <a:extLst>
              <a:ext uri="{FF2B5EF4-FFF2-40B4-BE49-F238E27FC236}">
                <a16:creationId xmlns:a16="http://schemas.microsoft.com/office/drawing/2014/main" id="{29345029-B650-40C5-B0E2-C8AB13E487D0}"/>
              </a:ext>
            </a:extLst>
          </p:cNvPr>
          <p:cNvCxnSpPr>
            <a:cxnSpLocks/>
            <a:stCxn id="77" idx="7"/>
            <a:endCxn id="80" idx="3"/>
          </p:cNvCxnSpPr>
          <p:nvPr/>
        </p:nvCxnSpPr>
        <p:spPr>
          <a:xfrm flipV="1">
            <a:off x="3545880" y="4398838"/>
            <a:ext cx="3776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8" name="Прямая соединительная линия 87">
            <a:extLst>
              <a:ext uri="{FF2B5EF4-FFF2-40B4-BE49-F238E27FC236}">
                <a16:creationId xmlns:a16="http://schemas.microsoft.com/office/drawing/2014/main" id="{3931826C-0CC3-49F9-AEB7-C47BE78949BC}"/>
              </a:ext>
            </a:extLst>
          </p:cNvPr>
          <p:cNvCxnSpPr>
            <a:cxnSpLocks/>
            <a:stCxn id="77" idx="6"/>
            <a:endCxn id="79" idx="2"/>
          </p:cNvCxnSpPr>
          <p:nvPr/>
        </p:nvCxnSpPr>
        <p:spPr>
          <a:xfrm flipV="1">
            <a:off x="3588657" y="4790785"/>
            <a:ext cx="2921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9" name="Прямая соединительная линия 88">
            <a:extLst>
              <a:ext uri="{FF2B5EF4-FFF2-40B4-BE49-F238E27FC236}">
                <a16:creationId xmlns:a16="http://schemas.microsoft.com/office/drawing/2014/main" id="{9D07EE74-BED0-45A7-A8B4-3EE1C8002659}"/>
              </a:ext>
            </a:extLst>
          </p:cNvPr>
          <p:cNvCxnSpPr>
            <a:cxnSpLocks/>
            <a:stCxn id="77" idx="5"/>
            <a:endCxn id="81" idx="2"/>
          </p:cNvCxnSpPr>
          <p:nvPr/>
        </p:nvCxnSpPr>
        <p:spPr>
          <a:xfrm>
            <a:off x="3545880" y="5174122"/>
            <a:ext cx="3348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0" name="Прямая соединительная линия 89">
            <a:extLst>
              <a:ext uri="{FF2B5EF4-FFF2-40B4-BE49-F238E27FC236}">
                <a16:creationId xmlns:a16="http://schemas.microsoft.com/office/drawing/2014/main" id="{9855B220-E65B-4510-B184-05AB51C783AC}"/>
              </a:ext>
            </a:extLst>
          </p:cNvPr>
          <p:cNvCxnSpPr>
            <a:cxnSpLocks/>
            <a:stCxn id="79" idx="6"/>
            <a:endCxn id="82" idx="2"/>
          </p:cNvCxnSpPr>
          <p:nvPr/>
        </p:nvCxnSpPr>
        <p:spPr>
          <a:xfrm flipV="1">
            <a:off x="4172857" y="4587665"/>
            <a:ext cx="23495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1" name="Прямая соединительная линия 90">
            <a:extLst>
              <a:ext uri="{FF2B5EF4-FFF2-40B4-BE49-F238E27FC236}">
                <a16:creationId xmlns:a16="http://schemas.microsoft.com/office/drawing/2014/main" id="{CF99A23B-33A7-4577-8B24-9C07264F58AC}"/>
              </a:ext>
            </a:extLst>
          </p:cNvPr>
          <p:cNvCxnSpPr>
            <a:cxnSpLocks/>
            <a:stCxn id="79" idx="6"/>
            <a:endCxn id="83" idx="2"/>
          </p:cNvCxnSpPr>
          <p:nvPr/>
        </p:nvCxnSpPr>
        <p:spPr>
          <a:xfrm>
            <a:off x="4172857" y="4790785"/>
            <a:ext cx="2286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2" name="Прямая соединительная линия 91">
            <a:extLst>
              <a:ext uri="{FF2B5EF4-FFF2-40B4-BE49-F238E27FC236}">
                <a16:creationId xmlns:a16="http://schemas.microsoft.com/office/drawing/2014/main" id="{368CC54D-C480-4A0A-806B-4180A0FF78C4}"/>
              </a:ext>
            </a:extLst>
          </p:cNvPr>
          <p:cNvCxnSpPr>
            <a:cxnSpLocks/>
            <a:stCxn id="80" idx="6"/>
            <a:endCxn id="82" idx="1"/>
          </p:cNvCxnSpPr>
          <p:nvPr/>
        </p:nvCxnSpPr>
        <p:spPr>
          <a:xfrm>
            <a:off x="4172857" y="4295565"/>
            <a:ext cx="27772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3" name="Прямая соединительная линия 92">
            <a:extLst>
              <a:ext uri="{FF2B5EF4-FFF2-40B4-BE49-F238E27FC236}">
                <a16:creationId xmlns:a16="http://schemas.microsoft.com/office/drawing/2014/main" id="{E6D5B639-8C6C-46D5-8271-E31A1BE1B85E}"/>
              </a:ext>
            </a:extLst>
          </p:cNvPr>
          <p:cNvCxnSpPr>
            <a:cxnSpLocks/>
            <a:stCxn id="81" idx="7"/>
            <a:endCxn id="82" idx="3"/>
          </p:cNvCxnSpPr>
          <p:nvPr/>
        </p:nvCxnSpPr>
        <p:spPr>
          <a:xfrm flipV="1">
            <a:off x="4130080" y="4690938"/>
            <a:ext cx="32050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4" name="Прямая соединительная линия 93">
            <a:extLst>
              <a:ext uri="{FF2B5EF4-FFF2-40B4-BE49-F238E27FC236}">
                <a16:creationId xmlns:a16="http://schemas.microsoft.com/office/drawing/2014/main" id="{81C4DE35-4B59-4D7F-9BC1-A525FFF2D250}"/>
              </a:ext>
            </a:extLst>
          </p:cNvPr>
          <p:cNvCxnSpPr>
            <a:cxnSpLocks/>
            <a:stCxn id="80" idx="5"/>
            <a:endCxn id="83" idx="1"/>
          </p:cNvCxnSpPr>
          <p:nvPr/>
        </p:nvCxnSpPr>
        <p:spPr>
          <a:xfrm>
            <a:off x="4130080" y="4398838"/>
            <a:ext cx="3141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5" name="Прямая соединительная линия 94">
            <a:extLst>
              <a:ext uri="{FF2B5EF4-FFF2-40B4-BE49-F238E27FC236}">
                <a16:creationId xmlns:a16="http://schemas.microsoft.com/office/drawing/2014/main" id="{547A82EB-4E96-4A22-804C-7BDBD8F0BE31}"/>
              </a:ext>
            </a:extLst>
          </p:cNvPr>
          <p:cNvCxnSpPr>
            <a:cxnSpLocks/>
            <a:stCxn id="81" idx="6"/>
            <a:endCxn id="83" idx="3"/>
          </p:cNvCxnSpPr>
          <p:nvPr/>
        </p:nvCxnSpPr>
        <p:spPr>
          <a:xfrm flipV="1">
            <a:off x="4172857" y="5174122"/>
            <a:ext cx="2713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8" name="Прямая со стрелкой 97">
            <a:extLst>
              <a:ext uri="{FF2B5EF4-FFF2-40B4-BE49-F238E27FC236}">
                <a16:creationId xmlns:a16="http://schemas.microsoft.com/office/drawing/2014/main" id="{3A63B57D-D0F9-4A44-8B1F-5F7588276B8B}"/>
              </a:ext>
            </a:extLst>
          </p:cNvPr>
          <p:cNvCxnSpPr>
            <a:cxnSpLocks/>
          </p:cNvCxnSpPr>
          <p:nvPr/>
        </p:nvCxnSpPr>
        <p:spPr>
          <a:xfrm flipV="1">
            <a:off x="1978688" y="1824991"/>
            <a:ext cx="1190868" cy="14287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5DEF382B-D116-4F24-BBFD-215B2D32ED12}"/>
              </a:ext>
            </a:extLst>
          </p:cNvPr>
          <p:cNvCxnSpPr>
            <a:cxnSpLocks/>
          </p:cNvCxnSpPr>
          <p:nvPr/>
        </p:nvCxnSpPr>
        <p:spPr>
          <a:xfrm>
            <a:off x="1978688" y="3253706"/>
            <a:ext cx="119086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3E00165-916B-463E-87B1-F734EC5044E9}"/>
              </a:ext>
            </a:extLst>
          </p:cNvPr>
          <p:cNvCxnSpPr>
            <a:cxnSpLocks/>
          </p:cNvCxnSpPr>
          <p:nvPr/>
        </p:nvCxnSpPr>
        <p:spPr>
          <a:xfrm>
            <a:off x="1978688" y="3253706"/>
            <a:ext cx="1190868" cy="15213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A6068421-E544-4BDC-BE9B-91F26541B541}"/>
              </a:ext>
            </a:extLst>
          </p:cNvPr>
          <p:cNvSpPr/>
          <p:nvPr/>
        </p:nvSpPr>
        <p:spPr>
          <a:xfrm>
            <a:off x="5623426" y="5569643"/>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Агрегация предсказаний</a:t>
            </a:r>
          </a:p>
        </p:txBody>
      </p:sp>
      <p:sp>
        <p:nvSpPr>
          <p:cNvPr id="119" name="Прямоугольник 118">
            <a:extLst>
              <a:ext uri="{FF2B5EF4-FFF2-40B4-BE49-F238E27FC236}">
                <a16:creationId xmlns:a16="http://schemas.microsoft.com/office/drawing/2014/main" id="{9DE5BC88-D7B8-4905-978A-6315F05A307B}"/>
              </a:ext>
            </a:extLst>
          </p:cNvPr>
          <p:cNvSpPr/>
          <p:nvPr/>
        </p:nvSpPr>
        <p:spPr>
          <a:xfrm>
            <a:off x="3182687" y="5680897"/>
            <a:ext cx="1688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Учителя</a:t>
            </a:r>
          </a:p>
        </p:txBody>
      </p:sp>
      <p:sp>
        <p:nvSpPr>
          <p:cNvPr id="120" name="Прямоугольник 119">
            <a:extLst>
              <a:ext uri="{FF2B5EF4-FFF2-40B4-BE49-F238E27FC236}">
                <a16:creationId xmlns:a16="http://schemas.microsoft.com/office/drawing/2014/main" id="{0B57139D-D9DA-441D-8BE0-C89DB18094F0}"/>
              </a:ext>
            </a:extLst>
          </p:cNvPr>
          <p:cNvSpPr/>
          <p:nvPr/>
        </p:nvSpPr>
        <p:spPr>
          <a:xfrm>
            <a:off x="787223" y="2913306"/>
            <a:ext cx="1294466" cy="707886"/>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Тестовые</a:t>
            </a:r>
          </a:p>
          <a:p>
            <a:pPr algn="ctr"/>
            <a:r>
              <a:rPr lang="ru-RU" sz="2000" dirty="0">
                <a:ea typeface="Tahoma" panose="020B0604030504040204" pitchFamily="34" charset="0"/>
                <a:cs typeface="Tahoma" panose="020B0604030504040204" pitchFamily="34" charset="0"/>
              </a:rPr>
              <a:t>данные</a:t>
            </a:r>
          </a:p>
        </p:txBody>
      </p:sp>
      <p:sp>
        <p:nvSpPr>
          <p:cNvPr id="96" name="Прямоугольник 95">
            <a:extLst>
              <a:ext uri="{FF2B5EF4-FFF2-40B4-BE49-F238E27FC236}">
                <a16:creationId xmlns:a16="http://schemas.microsoft.com/office/drawing/2014/main" id="{91C0E1BC-9654-441D-B43D-DD22705E5D78}"/>
              </a:ext>
            </a:extLst>
          </p:cNvPr>
          <p:cNvSpPr/>
          <p:nvPr/>
        </p:nvSpPr>
        <p:spPr>
          <a:xfrm>
            <a:off x="7896726" y="5569643"/>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Добавление шума</a:t>
            </a:r>
          </a:p>
        </p:txBody>
      </p:sp>
      <p:sp>
        <p:nvSpPr>
          <p:cNvPr id="97" name="Прямоугольник 96">
            <a:extLst>
              <a:ext uri="{FF2B5EF4-FFF2-40B4-BE49-F238E27FC236}">
                <a16:creationId xmlns:a16="http://schemas.microsoft.com/office/drawing/2014/main" id="{C76BA862-7806-47E9-98CF-8A66D8E771CC}"/>
              </a:ext>
            </a:extLst>
          </p:cNvPr>
          <p:cNvSpPr/>
          <p:nvPr/>
        </p:nvSpPr>
        <p:spPr>
          <a:xfrm>
            <a:off x="9978125" y="5569643"/>
            <a:ext cx="2077261"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Предсказание</a:t>
            </a:r>
          </a:p>
        </p:txBody>
      </p:sp>
      <p:cxnSp>
        <p:nvCxnSpPr>
          <p:cNvPr id="5" name="Прямая со стрелкой 4">
            <a:extLst>
              <a:ext uri="{FF2B5EF4-FFF2-40B4-BE49-F238E27FC236}">
                <a16:creationId xmlns:a16="http://schemas.microsoft.com/office/drawing/2014/main" id="{4781088F-ACC1-4FCA-AA44-02489D1811A2}"/>
              </a:ext>
            </a:extLst>
          </p:cNvPr>
          <p:cNvCxnSpPr>
            <a:cxnSpLocks/>
          </p:cNvCxnSpPr>
          <p:nvPr/>
        </p:nvCxnSpPr>
        <p:spPr>
          <a:xfrm flipV="1">
            <a:off x="6090557" y="2269491"/>
            <a:ext cx="0" cy="1639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0" name="Прямая со стрелкой 99">
            <a:extLst>
              <a:ext uri="{FF2B5EF4-FFF2-40B4-BE49-F238E27FC236}">
                <a16:creationId xmlns:a16="http://schemas.microsoft.com/office/drawing/2014/main" id="{45231149-826E-4E33-A611-E2A109B66443}"/>
              </a:ext>
            </a:extLst>
          </p:cNvPr>
          <p:cNvCxnSpPr>
            <a:cxnSpLocks/>
          </p:cNvCxnSpPr>
          <p:nvPr/>
        </p:nvCxnSpPr>
        <p:spPr>
          <a:xfrm>
            <a:off x="6090557" y="3904002"/>
            <a:ext cx="1206500" cy="46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Прямая со стрелкой 100">
            <a:extLst>
              <a:ext uri="{FF2B5EF4-FFF2-40B4-BE49-F238E27FC236}">
                <a16:creationId xmlns:a16="http://schemas.microsoft.com/office/drawing/2014/main" id="{74F3C2CF-B6E3-4E42-92CB-B411F9BB621B}"/>
              </a:ext>
            </a:extLst>
          </p:cNvPr>
          <p:cNvCxnSpPr>
            <a:cxnSpLocks/>
          </p:cNvCxnSpPr>
          <p:nvPr/>
        </p:nvCxnSpPr>
        <p:spPr>
          <a:xfrm flipV="1">
            <a:off x="8287657" y="2269491"/>
            <a:ext cx="0" cy="1639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3" name="Прямая со стрелкой 102">
            <a:extLst>
              <a:ext uri="{FF2B5EF4-FFF2-40B4-BE49-F238E27FC236}">
                <a16:creationId xmlns:a16="http://schemas.microsoft.com/office/drawing/2014/main" id="{4A7C9C0E-3A2B-4386-B229-BD4327010AD5}"/>
              </a:ext>
            </a:extLst>
          </p:cNvPr>
          <p:cNvCxnSpPr>
            <a:cxnSpLocks/>
          </p:cNvCxnSpPr>
          <p:nvPr/>
        </p:nvCxnSpPr>
        <p:spPr>
          <a:xfrm>
            <a:off x="8287657" y="3904002"/>
            <a:ext cx="1206500" cy="46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6" name="Прямая со стрелкой 105">
            <a:extLst>
              <a:ext uri="{FF2B5EF4-FFF2-40B4-BE49-F238E27FC236}">
                <a16:creationId xmlns:a16="http://schemas.microsoft.com/office/drawing/2014/main" id="{979C917A-B66B-44F8-B02E-455FD9919C36}"/>
              </a:ext>
            </a:extLst>
          </p:cNvPr>
          <p:cNvCxnSpPr>
            <a:cxnSpLocks/>
          </p:cNvCxnSpPr>
          <p:nvPr/>
        </p:nvCxnSpPr>
        <p:spPr>
          <a:xfrm>
            <a:off x="7425315" y="3211502"/>
            <a:ext cx="59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Прямоугольник 28">
            <a:extLst>
              <a:ext uri="{FF2B5EF4-FFF2-40B4-BE49-F238E27FC236}">
                <a16:creationId xmlns:a16="http://schemas.microsoft.com/office/drawing/2014/main" id="{06422596-49E1-4D11-AFDA-17902A93F2A3}"/>
              </a:ext>
            </a:extLst>
          </p:cNvPr>
          <p:cNvSpPr/>
          <p:nvPr/>
        </p:nvSpPr>
        <p:spPr>
          <a:xfrm>
            <a:off x="6331857" y="2840578"/>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a:extLst>
              <a:ext uri="{FF2B5EF4-FFF2-40B4-BE49-F238E27FC236}">
                <a16:creationId xmlns:a16="http://schemas.microsoft.com/office/drawing/2014/main" id="{0D459EE1-B6E3-4858-A07F-19A82DB9BEED}"/>
              </a:ext>
            </a:extLst>
          </p:cNvPr>
          <p:cNvSpPr/>
          <p:nvPr/>
        </p:nvSpPr>
        <p:spPr>
          <a:xfrm>
            <a:off x="6725557" y="3633892"/>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Прямоугольник 108">
            <a:extLst>
              <a:ext uri="{FF2B5EF4-FFF2-40B4-BE49-F238E27FC236}">
                <a16:creationId xmlns:a16="http://schemas.microsoft.com/office/drawing/2014/main" id="{AE076FDF-750F-47D9-88E8-8E0864F04EA2}"/>
              </a:ext>
            </a:extLst>
          </p:cNvPr>
          <p:cNvSpPr/>
          <p:nvPr/>
        </p:nvSpPr>
        <p:spPr>
          <a:xfrm>
            <a:off x="6155244" y="3998728"/>
            <a:ext cx="539328"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a:t>
            </a:r>
          </a:p>
        </p:txBody>
      </p:sp>
      <p:sp>
        <p:nvSpPr>
          <p:cNvPr id="110" name="Прямоугольник 109">
            <a:extLst>
              <a:ext uri="{FF2B5EF4-FFF2-40B4-BE49-F238E27FC236}">
                <a16:creationId xmlns:a16="http://schemas.microsoft.com/office/drawing/2014/main" id="{D8434351-3EA5-4D1F-AA86-9E8CE18C76EC}"/>
              </a:ext>
            </a:extLst>
          </p:cNvPr>
          <p:cNvSpPr/>
          <p:nvPr/>
        </p:nvSpPr>
        <p:spPr>
          <a:xfrm>
            <a:off x="6570184" y="4002568"/>
            <a:ext cx="539328" cy="400110"/>
          </a:xfrm>
          <a:prstGeom prst="rect">
            <a:avLst/>
          </a:prstGeom>
        </p:spPr>
        <p:txBody>
          <a:bodyPr wrap="square">
            <a:spAutoFit/>
          </a:bodyPr>
          <a:lstStyle/>
          <a:p>
            <a:pPr algn="ctr"/>
            <a:r>
              <a:rPr lang="en-US" sz="2000" dirty="0">
                <a:ea typeface="Tahoma" panose="020B0604030504040204" pitchFamily="34" charset="0"/>
                <a:cs typeface="Tahoma" panose="020B0604030504040204" pitchFamily="34" charset="0"/>
              </a:rPr>
              <a:t>B</a:t>
            </a:r>
            <a:endParaRPr lang="ru-RU" sz="2000" dirty="0">
              <a:ea typeface="Tahoma" panose="020B0604030504040204" pitchFamily="34" charset="0"/>
              <a:cs typeface="Tahoma" panose="020B0604030504040204" pitchFamily="34" charset="0"/>
            </a:endParaRPr>
          </a:p>
        </p:txBody>
      </p:sp>
      <p:cxnSp>
        <p:nvCxnSpPr>
          <p:cNvPr id="32" name="Соединитель: изогнутый 31">
            <a:extLst>
              <a:ext uri="{FF2B5EF4-FFF2-40B4-BE49-F238E27FC236}">
                <a16:creationId xmlns:a16="http://schemas.microsoft.com/office/drawing/2014/main" id="{CAC8352B-7E4D-46C0-8703-A256141CB39D}"/>
              </a:ext>
            </a:extLst>
          </p:cNvPr>
          <p:cNvCxnSpPr/>
          <p:nvPr/>
        </p:nvCxnSpPr>
        <p:spPr>
          <a:xfrm flipV="1">
            <a:off x="4870926" y="3584581"/>
            <a:ext cx="1460931" cy="1206204"/>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Соединитель: изогнутый 111">
            <a:extLst>
              <a:ext uri="{FF2B5EF4-FFF2-40B4-BE49-F238E27FC236}">
                <a16:creationId xmlns:a16="http://schemas.microsoft.com/office/drawing/2014/main" id="{1BCEA34C-241D-4228-87FE-745C3C0A6859}"/>
              </a:ext>
            </a:extLst>
          </p:cNvPr>
          <p:cNvCxnSpPr>
            <a:cxnSpLocks/>
          </p:cNvCxnSpPr>
          <p:nvPr/>
        </p:nvCxnSpPr>
        <p:spPr>
          <a:xfrm flipV="1">
            <a:off x="4794713" y="3021864"/>
            <a:ext cx="1442308" cy="183812"/>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Соединитель: изогнутый 112">
            <a:extLst>
              <a:ext uri="{FF2B5EF4-FFF2-40B4-BE49-F238E27FC236}">
                <a16:creationId xmlns:a16="http://schemas.microsoft.com/office/drawing/2014/main" id="{AC21D49D-4C13-4934-B59D-1EB2BF20CB97}"/>
              </a:ext>
            </a:extLst>
          </p:cNvPr>
          <p:cNvCxnSpPr>
            <a:cxnSpLocks/>
            <a:endCxn id="107" idx="0"/>
          </p:cNvCxnSpPr>
          <p:nvPr/>
        </p:nvCxnSpPr>
        <p:spPr>
          <a:xfrm>
            <a:off x="4870711" y="1793453"/>
            <a:ext cx="1943738" cy="184043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E00A5395-D5C2-401E-90B3-1AB152B420B0}"/>
              </a:ext>
            </a:extLst>
          </p:cNvPr>
          <p:cNvSpPr/>
          <p:nvPr/>
        </p:nvSpPr>
        <p:spPr>
          <a:xfrm>
            <a:off x="8528957" y="2840578"/>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Прямоугольник 114">
            <a:extLst>
              <a:ext uri="{FF2B5EF4-FFF2-40B4-BE49-F238E27FC236}">
                <a16:creationId xmlns:a16="http://schemas.microsoft.com/office/drawing/2014/main" id="{2B701072-99B5-49A3-B328-0E65E52F5C3A}"/>
              </a:ext>
            </a:extLst>
          </p:cNvPr>
          <p:cNvSpPr/>
          <p:nvPr/>
        </p:nvSpPr>
        <p:spPr>
          <a:xfrm>
            <a:off x="8922657" y="3349999"/>
            <a:ext cx="177800" cy="533501"/>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Прямоугольник 116">
            <a:extLst>
              <a:ext uri="{FF2B5EF4-FFF2-40B4-BE49-F238E27FC236}">
                <a16:creationId xmlns:a16="http://schemas.microsoft.com/office/drawing/2014/main" id="{5F7CD192-E7F2-4FAF-84F7-8F7883DB1933}"/>
              </a:ext>
            </a:extLst>
          </p:cNvPr>
          <p:cNvSpPr/>
          <p:nvPr/>
        </p:nvSpPr>
        <p:spPr>
          <a:xfrm>
            <a:off x="8365044" y="3986028"/>
            <a:ext cx="539328"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a:t>
            </a:r>
          </a:p>
        </p:txBody>
      </p:sp>
      <p:sp>
        <p:nvSpPr>
          <p:cNvPr id="121" name="Прямоугольник 120">
            <a:extLst>
              <a:ext uri="{FF2B5EF4-FFF2-40B4-BE49-F238E27FC236}">
                <a16:creationId xmlns:a16="http://schemas.microsoft.com/office/drawing/2014/main" id="{C9C6E332-C28C-4A1C-B657-BEACF194AAC6}"/>
              </a:ext>
            </a:extLst>
          </p:cNvPr>
          <p:cNvSpPr/>
          <p:nvPr/>
        </p:nvSpPr>
        <p:spPr>
          <a:xfrm>
            <a:off x="8792684" y="3989868"/>
            <a:ext cx="539328" cy="400110"/>
          </a:xfrm>
          <a:prstGeom prst="rect">
            <a:avLst/>
          </a:prstGeom>
        </p:spPr>
        <p:txBody>
          <a:bodyPr wrap="square">
            <a:spAutoFit/>
          </a:bodyPr>
          <a:lstStyle/>
          <a:p>
            <a:pPr algn="ctr"/>
            <a:r>
              <a:rPr lang="en-US" sz="2000" dirty="0">
                <a:ea typeface="Tahoma" panose="020B0604030504040204" pitchFamily="34" charset="0"/>
                <a:cs typeface="Tahoma" panose="020B0604030504040204" pitchFamily="34" charset="0"/>
              </a:rPr>
              <a:t>B</a:t>
            </a:r>
            <a:endParaRPr lang="ru-RU" sz="2000" dirty="0">
              <a:ea typeface="Tahoma" panose="020B0604030504040204" pitchFamily="34" charset="0"/>
              <a:cs typeface="Tahoma" panose="020B0604030504040204" pitchFamily="34" charset="0"/>
            </a:endParaRPr>
          </a:p>
        </p:txBody>
      </p:sp>
      <p:sp>
        <p:nvSpPr>
          <p:cNvPr id="122" name="Прямоугольник 121">
            <a:extLst>
              <a:ext uri="{FF2B5EF4-FFF2-40B4-BE49-F238E27FC236}">
                <a16:creationId xmlns:a16="http://schemas.microsoft.com/office/drawing/2014/main" id="{0CC05328-41E6-4182-8F42-013E8E8C1AA0}"/>
              </a:ext>
            </a:extLst>
          </p:cNvPr>
          <p:cNvSpPr/>
          <p:nvPr/>
        </p:nvSpPr>
        <p:spPr>
          <a:xfrm>
            <a:off x="8528957" y="3069935"/>
            <a:ext cx="177775" cy="800865"/>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Прямоугольник 122">
            <a:extLst>
              <a:ext uri="{FF2B5EF4-FFF2-40B4-BE49-F238E27FC236}">
                <a16:creationId xmlns:a16="http://schemas.microsoft.com/office/drawing/2014/main" id="{CD95F72A-9D86-40B5-ADB5-4924390D0D3A}"/>
              </a:ext>
            </a:extLst>
          </p:cNvPr>
          <p:cNvSpPr/>
          <p:nvPr/>
        </p:nvSpPr>
        <p:spPr>
          <a:xfrm>
            <a:off x="8922657" y="3621192"/>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4" name="Прямая со стрелкой 123">
            <a:extLst>
              <a:ext uri="{FF2B5EF4-FFF2-40B4-BE49-F238E27FC236}">
                <a16:creationId xmlns:a16="http://schemas.microsoft.com/office/drawing/2014/main" id="{75FEDEB0-BFEE-4D78-B4ED-1A6B145E20BC}"/>
              </a:ext>
            </a:extLst>
          </p:cNvPr>
          <p:cNvCxnSpPr>
            <a:cxnSpLocks/>
          </p:cNvCxnSpPr>
          <p:nvPr/>
        </p:nvCxnSpPr>
        <p:spPr>
          <a:xfrm>
            <a:off x="9494157" y="3175049"/>
            <a:ext cx="59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Прямоугольник 124">
            <a:extLst>
              <a:ext uri="{FF2B5EF4-FFF2-40B4-BE49-F238E27FC236}">
                <a16:creationId xmlns:a16="http://schemas.microsoft.com/office/drawing/2014/main" id="{DDE34AC0-6B75-43BE-88B0-37AF834BE099}"/>
              </a:ext>
            </a:extLst>
          </p:cNvPr>
          <p:cNvSpPr/>
          <p:nvPr/>
        </p:nvSpPr>
        <p:spPr>
          <a:xfrm>
            <a:off x="10408487" y="2974994"/>
            <a:ext cx="468713" cy="523220"/>
          </a:xfrm>
          <a:prstGeom prst="rect">
            <a:avLst/>
          </a:prstGeom>
        </p:spPr>
        <p:txBody>
          <a:bodyPr wrap="square">
            <a:spAutoFit/>
          </a:bodyPr>
          <a:lstStyle/>
          <a:p>
            <a:pPr algn="ctr"/>
            <a:r>
              <a:rPr lang="ru-RU" sz="2800" b="1" dirty="0">
                <a:ea typeface="Tahoma" panose="020B0604030504040204" pitchFamily="34" charset="0"/>
                <a:cs typeface="Tahoma" panose="020B0604030504040204" pitchFamily="34" charset="0"/>
              </a:rPr>
              <a:t>А</a:t>
            </a:r>
            <a:endParaRPr lang="ru-RU" sz="2000" b="1"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257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91522" y="191213"/>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0000"/>
                </a:solidFill>
              </a:rPr>
              <a:t>PATE</a:t>
            </a:r>
            <a:r>
              <a:rPr lang="ru-RU" sz="2400" b="1" dirty="0">
                <a:solidFill>
                  <a:srgbClr val="FF0000"/>
                </a:solidFill>
              </a:rPr>
              <a:t>. Модель студента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24</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16" name="Блок-схема: узел 15">
            <a:extLst>
              <a:ext uri="{FF2B5EF4-FFF2-40B4-BE49-F238E27FC236}">
                <a16:creationId xmlns:a16="http://schemas.microsoft.com/office/drawing/2014/main" id="{B96C24F5-191D-419D-9BAC-C4488FF7F585}"/>
              </a:ext>
            </a:extLst>
          </p:cNvPr>
          <p:cNvSpPr/>
          <p:nvPr/>
        </p:nvSpPr>
        <p:spPr>
          <a:xfrm>
            <a:off x="2717800" y="24065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7" name="Блок-схема: узел 16">
            <a:extLst>
              <a:ext uri="{FF2B5EF4-FFF2-40B4-BE49-F238E27FC236}">
                <a16:creationId xmlns:a16="http://schemas.microsoft.com/office/drawing/2014/main" id="{636022DD-BD63-4993-A240-F1D79EA6AF5E}"/>
              </a:ext>
            </a:extLst>
          </p:cNvPr>
          <p:cNvSpPr/>
          <p:nvPr/>
        </p:nvSpPr>
        <p:spPr>
          <a:xfrm>
            <a:off x="2717800" y="19233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8" name="Блок-схема: узел 17">
            <a:extLst>
              <a:ext uri="{FF2B5EF4-FFF2-40B4-BE49-F238E27FC236}">
                <a16:creationId xmlns:a16="http://schemas.microsoft.com/office/drawing/2014/main" id="{CF077D86-B536-4144-81CA-4C3F5BC66EF8}"/>
              </a:ext>
            </a:extLst>
          </p:cNvPr>
          <p:cNvSpPr/>
          <p:nvPr/>
        </p:nvSpPr>
        <p:spPr>
          <a:xfrm>
            <a:off x="3302000" y="212650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Блок-схема: узел 18">
            <a:extLst>
              <a:ext uri="{FF2B5EF4-FFF2-40B4-BE49-F238E27FC236}">
                <a16:creationId xmlns:a16="http://schemas.microsoft.com/office/drawing/2014/main" id="{15690E77-5B34-4314-9884-80133441FB35}"/>
              </a:ext>
            </a:extLst>
          </p:cNvPr>
          <p:cNvSpPr/>
          <p:nvPr/>
        </p:nvSpPr>
        <p:spPr>
          <a:xfrm>
            <a:off x="3302000" y="16312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C042CD60-05E5-4446-AA73-44D0CF2ED51F}"/>
              </a:ext>
            </a:extLst>
          </p:cNvPr>
          <p:cNvSpPr/>
          <p:nvPr/>
        </p:nvSpPr>
        <p:spPr>
          <a:xfrm>
            <a:off x="3302000" y="2641152"/>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Блок-схема: узел 20">
            <a:extLst>
              <a:ext uri="{FF2B5EF4-FFF2-40B4-BE49-F238E27FC236}">
                <a16:creationId xmlns:a16="http://schemas.microsoft.com/office/drawing/2014/main" id="{02E5E332-FCE0-400A-BA2B-6C61533FFF12}"/>
              </a:ext>
            </a:extLst>
          </p:cNvPr>
          <p:cNvSpPr/>
          <p:nvPr/>
        </p:nvSpPr>
        <p:spPr>
          <a:xfrm>
            <a:off x="3829050" y="19233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Блок-схема: узел 21">
            <a:extLst>
              <a:ext uri="{FF2B5EF4-FFF2-40B4-BE49-F238E27FC236}">
                <a16:creationId xmlns:a16="http://schemas.microsoft.com/office/drawing/2014/main" id="{B173A791-5ACA-408D-B25A-36B6548C9DF3}"/>
              </a:ext>
            </a:extLst>
          </p:cNvPr>
          <p:cNvSpPr/>
          <p:nvPr/>
        </p:nvSpPr>
        <p:spPr>
          <a:xfrm>
            <a:off x="3822700" y="24065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24" name="Прямая соединительная линия 23">
            <a:extLst>
              <a:ext uri="{FF2B5EF4-FFF2-40B4-BE49-F238E27FC236}">
                <a16:creationId xmlns:a16="http://schemas.microsoft.com/office/drawing/2014/main" id="{0EE46076-5EFE-49A5-8415-07BE3BE39483}"/>
              </a:ext>
            </a:extLst>
          </p:cNvPr>
          <p:cNvCxnSpPr>
            <a:stCxn id="17" idx="7"/>
            <a:endCxn id="19" idx="2"/>
          </p:cNvCxnSpPr>
          <p:nvPr/>
        </p:nvCxnSpPr>
        <p:spPr>
          <a:xfrm flipV="1">
            <a:off x="2967123" y="1777336"/>
            <a:ext cx="334877" cy="18882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306C9F1-01BF-43E3-AB91-A23C0C6DBC31}"/>
              </a:ext>
            </a:extLst>
          </p:cNvPr>
          <p:cNvCxnSpPr>
            <a:cxnSpLocks/>
            <a:stCxn id="17" idx="6"/>
            <a:endCxn id="18" idx="2"/>
          </p:cNvCxnSpPr>
          <p:nvPr/>
        </p:nvCxnSpPr>
        <p:spPr>
          <a:xfrm>
            <a:off x="3009900" y="2069436"/>
            <a:ext cx="29210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BB71508-F1C3-426B-A72D-29A51E12B4FB}"/>
              </a:ext>
            </a:extLst>
          </p:cNvPr>
          <p:cNvCxnSpPr>
            <a:cxnSpLocks/>
            <a:stCxn id="17" idx="5"/>
            <a:endCxn id="20" idx="1"/>
          </p:cNvCxnSpPr>
          <p:nvPr/>
        </p:nvCxnSpPr>
        <p:spPr>
          <a:xfrm>
            <a:off x="2967123" y="2172709"/>
            <a:ext cx="37765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a:extLst>
              <a:ext uri="{FF2B5EF4-FFF2-40B4-BE49-F238E27FC236}">
                <a16:creationId xmlns:a16="http://schemas.microsoft.com/office/drawing/2014/main" id="{13975F26-D5B4-4671-8180-B465BF3BE788}"/>
              </a:ext>
            </a:extLst>
          </p:cNvPr>
          <p:cNvCxnSpPr>
            <a:cxnSpLocks/>
            <a:stCxn id="16" idx="7"/>
            <a:endCxn id="19" idx="3"/>
          </p:cNvCxnSpPr>
          <p:nvPr/>
        </p:nvCxnSpPr>
        <p:spPr>
          <a:xfrm flipV="1">
            <a:off x="2967123" y="1880609"/>
            <a:ext cx="3776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FC1A7D7-0562-4ADA-A8D6-FAD1B526EA81}"/>
              </a:ext>
            </a:extLst>
          </p:cNvPr>
          <p:cNvCxnSpPr>
            <a:cxnSpLocks/>
            <a:stCxn id="16" idx="6"/>
            <a:endCxn id="18" idx="2"/>
          </p:cNvCxnSpPr>
          <p:nvPr/>
        </p:nvCxnSpPr>
        <p:spPr>
          <a:xfrm flipV="1">
            <a:off x="3009900" y="2272556"/>
            <a:ext cx="2921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a:extLst>
              <a:ext uri="{FF2B5EF4-FFF2-40B4-BE49-F238E27FC236}">
                <a16:creationId xmlns:a16="http://schemas.microsoft.com/office/drawing/2014/main" id="{A05BF6A5-BFCD-4561-A309-E36A6880F8CE}"/>
              </a:ext>
            </a:extLst>
          </p:cNvPr>
          <p:cNvCxnSpPr>
            <a:cxnSpLocks/>
            <a:stCxn id="16" idx="5"/>
            <a:endCxn id="20" idx="2"/>
          </p:cNvCxnSpPr>
          <p:nvPr/>
        </p:nvCxnSpPr>
        <p:spPr>
          <a:xfrm>
            <a:off x="2967123" y="2655893"/>
            <a:ext cx="3348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Прямая соединительная линия 39">
            <a:extLst>
              <a:ext uri="{FF2B5EF4-FFF2-40B4-BE49-F238E27FC236}">
                <a16:creationId xmlns:a16="http://schemas.microsoft.com/office/drawing/2014/main" id="{6B91A714-AEA7-48E6-AA82-715410DB3DA8}"/>
              </a:ext>
            </a:extLst>
          </p:cNvPr>
          <p:cNvCxnSpPr>
            <a:cxnSpLocks/>
            <a:stCxn id="18" idx="6"/>
            <a:endCxn id="21" idx="2"/>
          </p:cNvCxnSpPr>
          <p:nvPr/>
        </p:nvCxnSpPr>
        <p:spPr>
          <a:xfrm flipV="1">
            <a:off x="3594100" y="2069436"/>
            <a:ext cx="23495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1D28C33-0D10-4A04-A9D7-DE6988EA7042}"/>
              </a:ext>
            </a:extLst>
          </p:cNvPr>
          <p:cNvCxnSpPr>
            <a:cxnSpLocks/>
            <a:stCxn id="18" idx="6"/>
            <a:endCxn id="22" idx="2"/>
          </p:cNvCxnSpPr>
          <p:nvPr/>
        </p:nvCxnSpPr>
        <p:spPr>
          <a:xfrm>
            <a:off x="3594100" y="2272556"/>
            <a:ext cx="2286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6" name="Прямая соединительная линия 45">
            <a:extLst>
              <a:ext uri="{FF2B5EF4-FFF2-40B4-BE49-F238E27FC236}">
                <a16:creationId xmlns:a16="http://schemas.microsoft.com/office/drawing/2014/main" id="{08FD346F-E84F-493B-BB40-1E61AECD9A82}"/>
              </a:ext>
            </a:extLst>
          </p:cNvPr>
          <p:cNvCxnSpPr>
            <a:cxnSpLocks/>
            <a:endCxn id="21" idx="1"/>
          </p:cNvCxnSpPr>
          <p:nvPr/>
        </p:nvCxnSpPr>
        <p:spPr>
          <a:xfrm>
            <a:off x="3579727" y="1707622"/>
            <a:ext cx="292100" cy="25854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9" name="Прямая соединительная линия 48">
            <a:extLst>
              <a:ext uri="{FF2B5EF4-FFF2-40B4-BE49-F238E27FC236}">
                <a16:creationId xmlns:a16="http://schemas.microsoft.com/office/drawing/2014/main" id="{102C22AF-5F55-4C69-B58F-1DF9C2168BA9}"/>
              </a:ext>
            </a:extLst>
          </p:cNvPr>
          <p:cNvCxnSpPr>
            <a:cxnSpLocks/>
            <a:stCxn id="20" idx="7"/>
            <a:endCxn id="21" idx="3"/>
          </p:cNvCxnSpPr>
          <p:nvPr/>
        </p:nvCxnSpPr>
        <p:spPr>
          <a:xfrm flipV="1">
            <a:off x="3551323" y="2172709"/>
            <a:ext cx="32050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2" name="Прямая соединительная линия 51">
            <a:extLst>
              <a:ext uri="{FF2B5EF4-FFF2-40B4-BE49-F238E27FC236}">
                <a16:creationId xmlns:a16="http://schemas.microsoft.com/office/drawing/2014/main" id="{360D9790-B321-4BA0-BABC-377E8DAE87B9}"/>
              </a:ext>
            </a:extLst>
          </p:cNvPr>
          <p:cNvCxnSpPr>
            <a:cxnSpLocks/>
            <a:stCxn id="19" idx="5"/>
            <a:endCxn id="22" idx="1"/>
          </p:cNvCxnSpPr>
          <p:nvPr/>
        </p:nvCxnSpPr>
        <p:spPr>
          <a:xfrm>
            <a:off x="3551323" y="1880609"/>
            <a:ext cx="3141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5" name="Прямая соединительная линия 54">
            <a:extLst>
              <a:ext uri="{FF2B5EF4-FFF2-40B4-BE49-F238E27FC236}">
                <a16:creationId xmlns:a16="http://schemas.microsoft.com/office/drawing/2014/main" id="{8A86B15F-916F-42E7-8375-DBBF96DFDFDA}"/>
              </a:ext>
            </a:extLst>
          </p:cNvPr>
          <p:cNvCxnSpPr>
            <a:cxnSpLocks/>
            <a:stCxn id="20" idx="6"/>
            <a:endCxn id="22" idx="3"/>
          </p:cNvCxnSpPr>
          <p:nvPr/>
        </p:nvCxnSpPr>
        <p:spPr>
          <a:xfrm flipV="1">
            <a:off x="3594100" y="2655893"/>
            <a:ext cx="2713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8" name="Блок-схема: узел 57">
            <a:extLst>
              <a:ext uri="{FF2B5EF4-FFF2-40B4-BE49-F238E27FC236}">
                <a16:creationId xmlns:a16="http://schemas.microsoft.com/office/drawing/2014/main" id="{A2EC3BE3-767C-4EF5-9979-075B3520A610}"/>
              </a:ext>
            </a:extLst>
          </p:cNvPr>
          <p:cNvSpPr/>
          <p:nvPr/>
        </p:nvSpPr>
        <p:spPr>
          <a:xfrm>
            <a:off x="2730500" y="38289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9" name="Блок-схема: узел 58">
            <a:extLst>
              <a:ext uri="{FF2B5EF4-FFF2-40B4-BE49-F238E27FC236}">
                <a16:creationId xmlns:a16="http://schemas.microsoft.com/office/drawing/2014/main" id="{A702D617-EB05-49C4-BE6B-22676C12EFCA}"/>
              </a:ext>
            </a:extLst>
          </p:cNvPr>
          <p:cNvSpPr/>
          <p:nvPr/>
        </p:nvSpPr>
        <p:spPr>
          <a:xfrm>
            <a:off x="2730500" y="33457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0" name="Блок-схема: узел 59">
            <a:extLst>
              <a:ext uri="{FF2B5EF4-FFF2-40B4-BE49-F238E27FC236}">
                <a16:creationId xmlns:a16="http://schemas.microsoft.com/office/drawing/2014/main" id="{64361B05-2024-4369-A913-7715CA0E2097}"/>
              </a:ext>
            </a:extLst>
          </p:cNvPr>
          <p:cNvSpPr/>
          <p:nvPr/>
        </p:nvSpPr>
        <p:spPr>
          <a:xfrm>
            <a:off x="3314700" y="354890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1" name="Блок-схема: узел 60">
            <a:extLst>
              <a:ext uri="{FF2B5EF4-FFF2-40B4-BE49-F238E27FC236}">
                <a16:creationId xmlns:a16="http://schemas.microsoft.com/office/drawing/2014/main" id="{1E08E8B8-6861-4669-B8BD-EA34DE85223A}"/>
              </a:ext>
            </a:extLst>
          </p:cNvPr>
          <p:cNvSpPr/>
          <p:nvPr/>
        </p:nvSpPr>
        <p:spPr>
          <a:xfrm>
            <a:off x="3314700" y="30536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2" name="Блок-схема: узел 61">
            <a:extLst>
              <a:ext uri="{FF2B5EF4-FFF2-40B4-BE49-F238E27FC236}">
                <a16:creationId xmlns:a16="http://schemas.microsoft.com/office/drawing/2014/main" id="{B5BA0E47-BE66-4E30-BAA6-5DE2287D4F83}"/>
              </a:ext>
            </a:extLst>
          </p:cNvPr>
          <p:cNvSpPr/>
          <p:nvPr/>
        </p:nvSpPr>
        <p:spPr>
          <a:xfrm>
            <a:off x="3314700" y="4063552"/>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3" name="Блок-схема: узел 62">
            <a:extLst>
              <a:ext uri="{FF2B5EF4-FFF2-40B4-BE49-F238E27FC236}">
                <a16:creationId xmlns:a16="http://schemas.microsoft.com/office/drawing/2014/main" id="{44442F80-C594-42AE-9C29-6CCB100B9AEB}"/>
              </a:ext>
            </a:extLst>
          </p:cNvPr>
          <p:cNvSpPr/>
          <p:nvPr/>
        </p:nvSpPr>
        <p:spPr>
          <a:xfrm>
            <a:off x="3841750" y="33457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4" name="Блок-схема: узел 63">
            <a:extLst>
              <a:ext uri="{FF2B5EF4-FFF2-40B4-BE49-F238E27FC236}">
                <a16:creationId xmlns:a16="http://schemas.microsoft.com/office/drawing/2014/main" id="{A14D2B9A-015F-478A-A3E8-1EBA8C25992D}"/>
              </a:ext>
            </a:extLst>
          </p:cNvPr>
          <p:cNvSpPr/>
          <p:nvPr/>
        </p:nvSpPr>
        <p:spPr>
          <a:xfrm>
            <a:off x="3835400" y="38289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E6C1FEB7-2202-422C-BD90-68D9589F695B}"/>
              </a:ext>
            </a:extLst>
          </p:cNvPr>
          <p:cNvCxnSpPr>
            <a:stCxn id="59" idx="7"/>
            <a:endCxn id="61" idx="2"/>
          </p:cNvCxnSpPr>
          <p:nvPr/>
        </p:nvCxnSpPr>
        <p:spPr>
          <a:xfrm flipV="1">
            <a:off x="2979823" y="3199736"/>
            <a:ext cx="33487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Прямая соединительная линия 65">
            <a:extLst>
              <a:ext uri="{FF2B5EF4-FFF2-40B4-BE49-F238E27FC236}">
                <a16:creationId xmlns:a16="http://schemas.microsoft.com/office/drawing/2014/main" id="{FF4115FF-D603-45A7-8000-01C553437405}"/>
              </a:ext>
            </a:extLst>
          </p:cNvPr>
          <p:cNvCxnSpPr>
            <a:cxnSpLocks/>
            <a:stCxn id="59" idx="6"/>
            <a:endCxn id="60" idx="2"/>
          </p:cNvCxnSpPr>
          <p:nvPr/>
        </p:nvCxnSpPr>
        <p:spPr>
          <a:xfrm>
            <a:off x="3022600" y="3491836"/>
            <a:ext cx="29210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Прямая соединительная линия 66">
            <a:extLst>
              <a:ext uri="{FF2B5EF4-FFF2-40B4-BE49-F238E27FC236}">
                <a16:creationId xmlns:a16="http://schemas.microsoft.com/office/drawing/2014/main" id="{57AC7AC6-DFD1-4173-96CB-21FA2CD46065}"/>
              </a:ext>
            </a:extLst>
          </p:cNvPr>
          <p:cNvCxnSpPr>
            <a:cxnSpLocks/>
            <a:stCxn id="59" idx="5"/>
            <a:endCxn id="62" idx="1"/>
          </p:cNvCxnSpPr>
          <p:nvPr/>
        </p:nvCxnSpPr>
        <p:spPr>
          <a:xfrm>
            <a:off x="2979823" y="3595109"/>
            <a:ext cx="37765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570828F-B692-49B4-9665-639D6CD818CF}"/>
              </a:ext>
            </a:extLst>
          </p:cNvPr>
          <p:cNvCxnSpPr>
            <a:cxnSpLocks/>
            <a:stCxn id="58" idx="7"/>
            <a:endCxn id="61" idx="3"/>
          </p:cNvCxnSpPr>
          <p:nvPr/>
        </p:nvCxnSpPr>
        <p:spPr>
          <a:xfrm flipV="1">
            <a:off x="2979823" y="3303009"/>
            <a:ext cx="3776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Прямая соединительная линия 68">
            <a:extLst>
              <a:ext uri="{FF2B5EF4-FFF2-40B4-BE49-F238E27FC236}">
                <a16:creationId xmlns:a16="http://schemas.microsoft.com/office/drawing/2014/main" id="{0BE49AEF-8115-40D6-BBE1-0FD5919235D0}"/>
              </a:ext>
            </a:extLst>
          </p:cNvPr>
          <p:cNvCxnSpPr>
            <a:cxnSpLocks/>
            <a:stCxn id="58" idx="6"/>
            <a:endCxn id="60" idx="2"/>
          </p:cNvCxnSpPr>
          <p:nvPr/>
        </p:nvCxnSpPr>
        <p:spPr>
          <a:xfrm flipV="1">
            <a:off x="3022600" y="3694956"/>
            <a:ext cx="2921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Прямая соединительная линия 69">
            <a:extLst>
              <a:ext uri="{FF2B5EF4-FFF2-40B4-BE49-F238E27FC236}">
                <a16:creationId xmlns:a16="http://schemas.microsoft.com/office/drawing/2014/main" id="{F170FB34-91AC-4036-9538-69BA42CAA179}"/>
              </a:ext>
            </a:extLst>
          </p:cNvPr>
          <p:cNvCxnSpPr>
            <a:cxnSpLocks/>
            <a:stCxn id="58" idx="5"/>
            <a:endCxn id="62" idx="2"/>
          </p:cNvCxnSpPr>
          <p:nvPr/>
        </p:nvCxnSpPr>
        <p:spPr>
          <a:xfrm>
            <a:off x="2979823" y="4078293"/>
            <a:ext cx="334877" cy="131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Прямая соединительная линия 70">
            <a:extLst>
              <a:ext uri="{FF2B5EF4-FFF2-40B4-BE49-F238E27FC236}">
                <a16:creationId xmlns:a16="http://schemas.microsoft.com/office/drawing/2014/main" id="{8B433772-2E3A-4190-AFE1-A6DFEBFB5772}"/>
              </a:ext>
            </a:extLst>
          </p:cNvPr>
          <p:cNvCxnSpPr>
            <a:cxnSpLocks/>
            <a:stCxn id="60" idx="6"/>
            <a:endCxn id="63" idx="2"/>
          </p:cNvCxnSpPr>
          <p:nvPr/>
        </p:nvCxnSpPr>
        <p:spPr>
          <a:xfrm flipV="1">
            <a:off x="3606800" y="3491836"/>
            <a:ext cx="23495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Прямая соединительная линия 71">
            <a:extLst>
              <a:ext uri="{FF2B5EF4-FFF2-40B4-BE49-F238E27FC236}">
                <a16:creationId xmlns:a16="http://schemas.microsoft.com/office/drawing/2014/main" id="{8276337D-3775-433B-A392-818FDA9CBA02}"/>
              </a:ext>
            </a:extLst>
          </p:cNvPr>
          <p:cNvCxnSpPr>
            <a:cxnSpLocks/>
            <a:stCxn id="60" idx="6"/>
            <a:endCxn id="64" idx="2"/>
          </p:cNvCxnSpPr>
          <p:nvPr/>
        </p:nvCxnSpPr>
        <p:spPr>
          <a:xfrm>
            <a:off x="3606800" y="3694956"/>
            <a:ext cx="2286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20FB549-DE20-4E3F-A965-1F763585D899}"/>
              </a:ext>
            </a:extLst>
          </p:cNvPr>
          <p:cNvCxnSpPr>
            <a:cxnSpLocks/>
            <a:stCxn id="61" idx="6"/>
            <a:endCxn id="63" idx="1"/>
          </p:cNvCxnSpPr>
          <p:nvPr/>
        </p:nvCxnSpPr>
        <p:spPr>
          <a:xfrm>
            <a:off x="3606800" y="3199736"/>
            <a:ext cx="27772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Прямая соединительная линия 73">
            <a:extLst>
              <a:ext uri="{FF2B5EF4-FFF2-40B4-BE49-F238E27FC236}">
                <a16:creationId xmlns:a16="http://schemas.microsoft.com/office/drawing/2014/main" id="{EF484631-704C-404B-B8BB-595B945D1BFF}"/>
              </a:ext>
            </a:extLst>
          </p:cNvPr>
          <p:cNvCxnSpPr>
            <a:cxnSpLocks/>
            <a:stCxn id="62" idx="7"/>
            <a:endCxn id="63" idx="3"/>
          </p:cNvCxnSpPr>
          <p:nvPr/>
        </p:nvCxnSpPr>
        <p:spPr>
          <a:xfrm flipV="1">
            <a:off x="3564023" y="3595109"/>
            <a:ext cx="32050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Прямая соединительная линия 74">
            <a:extLst>
              <a:ext uri="{FF2B5EF4-FFF2-40B4-BE49-F238E27FC236}">
                <a16:creationId xmlns:a16="http://schemas.microsoft.com/office/drawing/2014/main" id="{632A1E3E-9B80-4F89-B4EC-ACB767AB4104}"/>
              </a:ext>
            </a:extLst>
          </p:cNvPr>
          <p:cNvCxnSpPr>
            <a:cxnSpLocks/>
            <a:stCxn id="61" idx="5"/>
            <a:endCxn id="64" idx="1"/>
          </p:cNvCxnSpPr>
          <p:nvPr/>
        </p:nvCxnSpPr>
        <p:spPr>
          <a:xfrm>
            <a:off x="3564023" y="3303009"/>
            <a:ext cx="3141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Прямая соединительная линия 75">
            <a:extLst>
              <a:ext uri="{FF2B5EF4-FFF2-40B4-BE49-F238E27FC236}">
                <a16:creationId xmlns:a16="http://schemas.microsoft.com/office/drawing/2014/main" id="{CB2BDA7F-F95D-4D7B-91E6-2308696B2182}"/>
              </a:ext>
            </a:extLst>
          </p:cNvPr>
          <p:cNvCxnSpPr>
            <a:cxnSpLocks/>
            <a:stCxn id="62" idx="6"/>
            <a:endCxn id="64" idx="3"/>
          </p:cNvCxnSpPr>
          <p:nvPr/>
        </p:nvCxnSpPr>
        <p:spPr>
          <a:xfrm flipV="1">
            <a:off x="3606800" y="4078293"/>
            <a:ext cx="271377" cy="131309"/>
          </a:xfrm>
          <a:prstGeom prst="line">
            <a:avLst/>
          </a:prstGeom>
        </p:spPr>
        <p:style>
          <a:lnRef idx="3">
            <a:schemeClr val="accent2"/>
          </a:lnRef>
          <a:fillRef idx="0">
            <a:schemeClr val="accent2"/>
          </a:fillRef>
          <a:effectRef idx="2">
            <a:schemeClr val="accent2"/>
          </a:effectRef>
          <a:fontRef idx="minor">
            <a:schemeClr val="tx1"/>
          </a:fontRef>
        </p:style>
      </p:cxnSp>
      <p:sp>
        <p:nvSpPr>
          <p:cNvPr id="77" name="Блок-схема: узел 76">
            <a:extLst>
              <a:ext uri="{FF2B5EF4-FFF2-40B4-BE49-F238E27FC236}">
                <a16:creationId xmlns:a16="http://schemas.microsoft.com/office/drawing/2014/main" id="{46481F9A-7F5A-4D29-8F84-2CFAD34C0BB4}"/>
              </a:ext>
            </a:extLst>
          </p:cNvPr>
          <p:cNvSpPr/>
          <p:nvPr/>
        </p:nvSpPr>
        <p:spPr>
          <a:xfrm>
            <a:off x="2730500" y="54037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8" name="Блок-схема: узел 77">
            <a:extLst>
              <a:ext uri="{FF2B5EF4-FFF2-40B4-BE49-F238E27FC236}">
                <a16:creationId xmlns:a16="http://schemas.microsoft.com/office/drawing/2014/main" id="{17509620-8127-4992-8A49-710129A80B14}"/>
              </a:ext>
            </a:extLst>
          </p:cNvPr>
          <p:cNvSpPr/>
          <p:nvPr/>
        </p:nvSpPr>
        <p:spPr>
          <a:xfrm>
            <a:off x="2730500" y="49205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9" name="Блок-схема: узел 78">
            <a:extLst>
              <a:ext uri="{FF2B5EF4-FFF2-40B4-BE49-F238E27FC236}">
                <a16:creationId xmlns:a16="http://schemas.microsoft.com/office/drawing/2014/main" id="{379BC783-1908-4244-B41E-2099CD363A8C}"/>
              </a:ext>
            </a:extLst>
          </p:cNvPr>
          <p:cNvSpPr/>
          <p:nvPr/>
        </p:nvSpPr>
        <p:spPr>
          <a:xfrm>
            <a:off x="3314700" y="512370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0" name="Блок-схема: узел 79">
            <a:extLst>
              <a:ext uri="{FF2B5EF4-FFF2-40B4-BE49-F238E27FC236}">
                <a16:creationId xmlns:a16="http://schemas.microsoft.com/office/drawing/2014/main" id="{72927B49-F182-4E7A-803E-9B9FB991B698}"/>
              </a:ext>
            </a:extLst>
          </p:cNvPr>
          <p:cNvSpPr/>
          <p:nvPr/>
        </p:nvSpPr>
        <p:spPr>
          <a:xfrm>
            <a:off x="3314700" y="46284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1" name="Блок-схема: узел 80">
            <a:extLst>
              <a:ext uri="{FF2B5EF4-FFF2-40B4-BE49-F238E27FC236}">
                <a16:creationId xmlns:a16="http://schemas.microsoft.com/office/drawing/2014/main" id="{7A6541D3-F561-4D89-8AF2-2386F1CDBEB6}"/>
              </a:ext>
            </a:extLst>
          </p:cNvPr>
          <p:cNvSpPr/>
          <p:nvPr/>
        </p:nvSpPr>
        <p:spPr>
          <a:xfrm>
            <a:off x="3314700" y="5638352"/>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2" name="Блок-схема: узел 81">
            <a:extLst>
              <a:ext uri="{FF2B5EF4-FFF2-40B4-BE49-F238E27FC236}">
                <a16:creationId xmlns:a16="http://schemas.microsoft.com/office/drawing/2014/main" id="{9F7B34D1-64EA-4C6B-8BA1-B598B9AC0787}"/>
              </a:ext>
            </a:extLst>
          </p:cNvPr>
          <p:cNvSpPr/>
          <p:nvPr/>
        </p:nvSpPr>
        <p:spPr>
          <a:xfrm>
            <a:off x="3841750" y="49205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3" name="Блок-схема: узел 82">
            <a:extLst>
              <a:ext uri="{FF2B5EF4-FFF2-40B4-BE49-F238E27FC236}">
                <a16:creationId xmlns:a16="http://schemas.microsoft.com/office/drawing/2014/main" id="{24DAFC12-A8FD-47F4-ADCF-C60BDC149491}"/>
              </a:ext>
            </a:extLst>
          </p:cNvPr>
          <p:cNvSpPr/>
          <p:nvPr/>
        </p:nvSpPr>
        <p:spPr>
          <a:xfrm>
            <a:off x="3835400" y="54037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84" name="Прямая соединительная линия 83">
            <a:extLst>
              <a:ext uri="{FF2B5EF4-FFF2-40B4-BE49-F238E27FC236}">
                <a16:creationId xmlns:a16="http://schemas.microsoft.com/office/drawing/2014/main" id="{BD6BADEA-D936-4937-92DD-72128D6C31F6}"/>
              </a:ext>
            </a:extLst>
          </p:cNvPr>
          <p:cNvCxnSpPr>
            <a:stCxn id="78" idx="7"/>
            <a:endCxn id="80" idx="2"/>
          </p:cNvCxnSpPr>
          <p:nvPr/>
        </p:nvCxnSpPr>
        <p:spPr>
          <a:xfrm flipV="1">
            <a:off x="2979823" y="4774536"/>
            <a:ext cx="33487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5" name="Прямая соединительная линия 84">
            <a:extLst>
              <a:ext uri="{FF2B5EF4-FFF2-40B4-BE49-F238E27FC236}">
                <a16:creationId xmlns:a16="http://schemas.microsoft.com/office/drawing/2014/main" id="{9FBCC311-0C82-4A0E-9851-80C043FD873D}"/>
              </a:ext>
            </a:extLst>
          </p:cNvPr>
          <p:cNvCxnSpPr>
            <a:cxnSpLocks/>
            <a:stCxn id="78" idx="6"/>
            <a:endCxn id="79" idx="2"/>
          </p:cNvCxnSpPr>
          <p:nvPr/>
        </p:nvCxnSpPr>
        <p:spPr>
          <a:xfrm>
            <a:off x="3022600" y="5066636"/>
            <a:ext cx="29210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6" name="Прямая соединительная линия 85">
            <a:extLst>
              <a:ext uri="{FF2B5EF4-FFF2-40B4-BE49-F238E27FC236}">
                <a16:creationId xmlns:a16="http://schemas.microsoft.com/office/drawing/2014/main" id="{08B4CC86-1DB7-4FCB-B9E4-FF8967D94279}"/>
              </a:ext>
            </a:extLst>
          </p:cNvPr>
          <p:cNvCxnSpPr>
            <a:cxnSpLocks/>
            <a:stCxn id="78" idx="5"/>
            <a:endCxn id="81" idx="1"/>
          </p:cNvCxnSpPr>
          <p:nvPr/>
        </p:nvCxnSpPr>
        <p:spPr>
          <a:xfrm>
            <a:off x="2979823" y="5169909"/>
            <a:ext cx="37765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7" name="Прямая соединительная линия 86">
            <a:extLst>
              <a:ext uri="{FF2B5EF4-FFF2-40B4-BE49-F238E27FC236}">
                <a16:creationId xmlns:a16="http://schemas.microsoft.com/office/drawing/2014/main" id="{29345029-B650-40C5-B0E2-C8AB13E487D0}"/>
              </a:ext>
            </a:extLst>
          </p:cNvPr>
          <p:cNvCxnSpPr>
            <a:cxnSpLocks/>
            <a:stCxn id="77" idx="7"/>
            <a:endCxn id="80" idx="3"/>
          </p:cNvCxnSpPr>
          <p:nvPr/>
        </p:nvCxnSpPr>
        <p:spPr>
          <a:xfrm flipV="1">
            <a:off x="2979823" y="4877809"/>
            <a:ext cx="3776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8" name="Прямая соединительная линия 87">
            <a:extLst>
              <a:ext uri="{FF2B5EF4-FFF2-40B4-BE49-F238E27FC236}">
                <a16:creationId xmlns:a16="http://schemas.microsoft.com/office/drawing/2014/main" id="{3931826C-0CC3-49F9-AEB7-C47BE78949BC}"/>
              </a:ext>
            </a:extLst>
          </p:cNvPr>
          <p:cNvCxnSpPr>
            <a:cxnSpLocks/>
            <a:stCxn id="77" idx="6"/>
            <a:endCxn id="79" idx="2"/>
          </p:cNvCxnSpPr>
          <p:nvPr/>
        </p:nvCxnSpPr>
        <p:spPr>
          <a:xfrm flipV="1">
            <a:off x="3022600" y="5269756"/>
            <a:ext cx="2921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9" name="Прямая соединительная линия 88">
            <a:extLst>
              <a:ext uri="{FF2B5EF4-FFF2-40B4-BE49-F238E27FC236}">
                <a16:creationId xmlns:a16="http://schemas.microsoft.com/office/drawing/2014/main" id="{9D07EE74-BED0-45A7-A8B4-3EE1C8002659}"/>
              </a:ext>
            </a:extLst>
          </p:cNvPr>
          <p:cNvCxnSpPr>
            <a:cxnSpLocks/>
            <a:stCxn id="77" idx="5"/>
            <a:endCxn id="81" idx="2"/>
          </p:cNvCxnSpPr>
          <p:nvPr/>
        </p:nvCxnSpPr>
        <p:spPr>
          <a:xfrm>
            <a:off x="2979823" y="5653093"/>
            <a:ext cx="3348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0" name="Прямая соединительная линия 89">
            <a:extLst>
              <a:ext uri="{FF2B5EF4-FFF2-40B4-BE49-F238E27FC236}">
                <a16:creationId xmlns:a16="http://schemas.microsoft.com/office/drawing/2014/main" id="{9855B220-E65B-4510-B184-05AB51C783AC}"/>
              </a:ext>
            </a:extLst>
          </p:cNvPr>
          <p:cNvCxnSpPr>
            <a:cxnSpLocks/>
            <a:stCxn id="79" idx="6"/>
            <a:endCxn id="82" idx="2"/>
          </p:cNvCxnSpPr>
          <p:nvPr/>
        </p:nvCxnSpPr>
        <p:spPr>
          <a:xfrm flipV="1">
            <a:off x="3606800" y="5066636"/>
            <a:ext cx="23495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1" name="Прямая соединительная линия 90">
            <a:extLst>
              <a:ext uri="{FF2B5EF4-FFF2-40B4-BE49-F238E27FC236}">
                <a16:creationId xmlns:a16="http://schemas.microsoft.com/office/drawing/2014/main" id="{CF99A23B-33A7-4577-8B24-9C07264F58AC}"/>
              </a:ext>
            </a:extLst>
          </p:cNvPr>
          <p:cNvCxnSpPr>
            <a:cxnSpLocks/>
            <a:stCxn id="79" idx="6"/>
            <a:endCxn id="83" idx="2"/>
          </p:cNvCxnSpPr>
          <p:nvPr/>
        </p:nvCxnSpPr>
        <p:spPr>
          <a:xfrm>
            <a:off x="3606800" y="5269756"/>
            <a:ext cx="2286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2" name="Прямая соединительная линия 91">
            <a:extLst>
              <a:ext uri="{FF2B5EF4-FFF2-40B4-BE49-F238E27FC236}">
                <a16:creationId xmlns:a16="http://schemas.microsoft.com/office/drawing/2014/main" id="{368CC54D-C480-4A0A-806B-4180A0FF78C4}"/>
              </a:ext>
            </a:extLst>
          </p:cNvPr>
          <p:cNvCxnSpPr>
            <a:cxnSpLocks/>
            <a:stCxn id="80" idx="6"/>
            <a:endCxn id="82" idx="1"/>
          </p:cNvCxnSpPr>
          <p:nvPr/>
        </p:nvCxnSpPr>
        <p:spPr>
          <a:xfrm>
            <a:off x="3606800" y="4774536"/>
            <a:ext cx="27772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3" name="Прямая соединительная линия 92">
            <a:extLst>
              <a:ext uri="{FF2B5EF4-FFF2-40B4-BE49-F238E27FC236}">
                <a16:creationId xmlns:a16="http://schemas.microsoft.com/office/drawing/2014/main" id="{E6D5B639-8C6C-46D5-8271-E31A1BE1B85E}"/>
              </a:ext>
            </a:extLst>
          </p:cNvPr>
          <p:cNvCxnSpPr>
            <a:cxnSpLocks/>
            <a:stCxn id="81" idx="7"/>
            <a:endCxn id="82" idx="3"/>
          </p:cNvCxnSpPr>
          <p:nvPr/>
        </p:nvCxnSpPr>
        <p:spPr>
          <a:xfrm flipV="1">
            <a:off x="3564023" y="5169909"/>
            <a:ext cx="32050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4" name="Прямая соединительная линия 93">
            <a:extLst>
              <a:ext uri="{FF2B5EF4-FFF2-40B4-BE49-F238E27FC236}">
                <a16:creationId xmlns:a16="http://schemas.microsoft.com/office/drawing/2014/main" id="{81C4DE35-4B59-4D7F-9BC1-A525FFF2D250}"/>
              </a:ext>
            </a:extLst>
          </p:cNvPr>
          <p:cNvCxnSpPr>
            <a:cxnSpLocks/>
            <a:stCxn id="80" idx="5"/>
            <a:endCxn id="83" idx="1"/>
          </p:cNvCxnSpPr>
          <p:nvPr/>
        </p:nvCxnSpPr>
        <p:spPr>
          <a:xfrm>
            <a:off x="3564023" y="4877809"/>
            <a:ext cx="3141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5" name="Прямая соединительная линия 94">
            <a:extLst>
              <a:ext uri="{FF2B5EF4-FFF2-40B4-BE49-F238E27FC236}">
                <a16:creationId xmlns:a16="http://schemas.microsoft.com/office/drawing/2014/main" id="{547A82EB-4E96-4A22-804C-7BDBD8F0BE31}"/>
              </a:ext>
            </a:extLst>
          </p:cNvPr>
          <p:cNvCxnSpPr>
            <a:cxnSpLocks/>
            <a:stCxn id="81" idx="6"/>
            <a:endCxn id="83" idx="3"/>
          </p:cNvCxnSpPr>
          <p:nvPr/>
        </p:nvCxnSpPr>
        <p:spPr>
          <a:xfrm flipV="1">
            <a:off x="3606800" y="5653093"/>
            <a:ext cx="2713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8" name="Прямая со стрелкой 97">
            <a:extLst>
              <a:ext uri="{FF2B5EF4-FFF2-40B4-BE49-F238E27FC236}">
                <a16:creationId xmlns:a16="http://schemas.microsoft.com/office/drawing/2014/main" id="{3A63B57D-D0F9-4A44-8B1F-5F7588276B8B}"/>
              </a:ext>
            </a:extLst>
          </p:cNvPr>
          <p:cNvCxnSpPr>
            <a:cxnSpLocks/>
          </p:cNvCxnSpPr>
          <p:nvPr/>
        </p:nvCxnSpPr>
        <p:spPr>
          <a:xfrm flipV="1">
            <a:off x="1412631" y="2303962"/>
            <a:ext cx="1190868" cy="14287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5DEF382B-D116-4F24-BBFD-215B2D32ED12}"/>
              </a:ext>
            </a:extLst>
          </p:cNvPr>
          <p:cNvCxnSpPr>
            <a:cxnSpLocks/>
          </p:cNvCxnSpPr>
          <p:nvPr/>
        </p:nvCxnSpPr>
        <p:spPr>
          <a:xfrm>
            <a:off x="1412631" y="3732677"/>
            <a:ext cx="119086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3E00165-916B-463E-87B1-F734EC5044E9}"/>
              </a:ext>
            </a:extLst>
          </p:cNvPr>
          <p:cNvCxnSpPr>
            <a:cxnSpLocks/>
          </p:cNvCxnSpPr>
          <p:nvPr/>
        </p:nvCxnSpPr>
        <p:spPr>
          <a:xfrm>
            <a:off x="1412631" y="3732677"/>
            <a:ext cx="1190868" cy="15213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A6068421-E544-4BDC-BE9B-91F26541B541}"/>
              </a:ext>
            </a:extLst>
          </p:cNvPr>
          <p:cNvSpPr/>
          <p:nvPr/>
        </p:nvSpPr>
        <p:spPr>
          <a:xfrm>
            <a:off x="4783674" y="1029655"/>
            <a:ext cx="2077261" cy="1323439"/>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Агрегация предсказаний с добавлением шума</a:t>
            </a:r>
          </a:p>
        </p:txBody>
      </p:sp>
      <p:sp>
        <p:nvSpPr>
          <p:cNvPr id="119" name="Прямоугольник 118">
            <a:extLst>
              <a:ext uri="{FF2B5EF4-FFF2-40B4-BE49-F238E27FC236}">
                <a16:creationId xmlns:a16="http://schemas.microsoft.com/office/drawing/2014/main" id="{9DE5BC88-D7B8-4905-978A-6315F05A307B}"/>
              </a:ext>
            </a:extLst>
          </p:cNvPr>
          <p:cNvSpPr/>
          <p:nvPr/>
        </p:nvSpPr>
        <p:spPr>
          <a:xfrm>
            <a:off x="2597149" y="1091501"/>
            <a:ext cx="1688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Учителя</a:t>
            </a:r>
          </a:p>
        </p:txBody>
      </p:sp>
      <p:sp>
        <p:nvSpPr>
          <p:cNvPr id="120" name="Прямоугольник 119">
            <a:extLst>
              <a:ext uri="{FF2B5EF4-FFF2-40B4-BE49-F238E27FC236}">
                <a16:creationId xmlns:a16="http://schemas.microsoft.com/office/drawing/2014/main" id="{0B57139D-D9DA-441D-8BE0-C89DB18094F0}"/>
              </a:ext>
            </a:extLst>
          </p:cNvPr>
          <p:cNvSpPr/>
          <p:nvPr/>
        </p:nvSpPr>
        <p:spPr>
          <a:xfrm>
            <a:off x="8118069" y="2820393"/>
            <a:ext cx="2348987"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Размеченные данные</a:t>
            </a:r>
          </a:p>
        </p:txBody>
      </p:sp>
      <p:sp>
        <p:nvSpPr>
          <p:cNvPr id="96" name="Прямоугольник 95">
            <a:extLst>
              <a:ext uri="{FF2B5EF4-FFF2-40B4-BE49-F238E27FC236}">
                <a16:creationId xmlns:a16="http://schemas.microsoft.com/office/drawing/2014/main" id="{91C0E1BC-9654-441D-B43D-DD22705E5D78}"/>
              </a:ext>
            </a:extLst>
          </p:cNvPr>
          <p:cNvSpPr/>
          <p:nvPr/>
        </p:nvSpPr>
        <p:spPr>
          <a:xfrm>
            <a:off x="8296300" y="4803909"/>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Неразмеченные данные</a:t>
            </a:r>
          </a:p>
        </p:txBody>
      </p:sp>
      <p:sp>
        <p:nvSpPr>
          <p:cNvPr id="97" name="Прямоугольник 96">
            <a:extLst>
              <a:ext uri="{FF2B5EF4-FFF2-40B4-BE49-F238E27FC236}">
                <a16:creationId xmlns:a16="http://schemas.microsoft.com/office/drawing/2014/main" id="{C76BA862-7806-47E9-98CF-8A66D8E771CC}"/>
              </a:ext>
            </a:extLst>
          </p:cNvPr>
          <p:cNvSpPr/>
          <p:nvPr/>
        </p:nvSpPr>
        <p:spPr>
          <a:xfrm>
            <a:off x="9648419" y="2465875"/>
            <a:ext cx="2077261"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Студент</a:t>
            </a:r>
          </a:p>
        </p:txBody>
      </p:sp>
      <p:cxnSp>
        <p:nvCxnSpPr>
          <p:cNvPr id="5" name="Прямая со стрелкой 4">
            <a:extLst>
              <a:ext uri="{FF2B5EF4-FFF2-40B4-BE49-F238E27FC236}">
                <a16:creationId xmlns:a16="http://schemas.microsoft.com/office/drawing/2014/main" id="{4781088F-ACC1-4FCA-AA44-02489D1811A2}"/>
              </a:ext>
            </a:extLst>
          </p:cNvPr>
          <p:cNvCxnSpPr>
            <a:cxnSpLocks/>
          </p:cNvCxnSpPr>
          <p:nvPr/>
        </p:nvCxnSpPr>
        <p:spPr>
          <a:xfrm flipV="1">
            <a:off x="5524500" y="2748462"/>
            <a:ext cx="0" cy="1639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0" name="Прямая со стрелкой 99">
            <a:extLst>
              <a:ext uri="{FF2B5EF4-FFF2-40B4-BE49-F238E27FC236}">
                <a16:creationId xmlns:a16="http://schemas.microsoft.com/office/drawing/2014/main" id="{45231149-826E-4E33-A611-E2A109B66443}"/>
              </a:ext>
            </a:extLst>
          </p:cNvPr>
          <p:cNvCxnSpPr>
            <a:cxnSpLocks/>
          </p:cNvCxnSpPr>
          <p:nvPr/>
        </p:nvCxnSpPr>
        <p:spPr>
          <a:xfrm>
            <a:off x="5524500" y="4382973"/>
            <a:ext cx="1206500" cy="46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6" name="Прямая со стрелкой 105">
            <a:extLst>
              <a:ext uri="{FF2B5EF4-FFF2-40B4-BE49-F238E27FC236}">
                <a16:creationId xmlns:a16="http://schemas.microsoft.com/office/drawing/2014/main" id="{979C917A-B66B-44F8-B02E-455FD9919C36}"/>
              </a:ext>
            </a:extLst>
          </p:cNvPr>
          <p:cNvCxnSpPr>
            <a:cxnSpLocks/>
            <a:endCxn id="13" idx="1"/>
          </p:cNvCxnSpPr>
          <p:nvPr/>
        </p:nvCxnSpPr>
        <p:spPr>
          <a:xfrm>
            <a:off x="6686752" y="3669556"/>
            <a:ext cx="12046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Прямоугольник 28">
            <a:extLst>
              <a:ext uri="{FF2B5EF4-FFF2-40B4-BE49-F238E27FC236}">
                <a16:creationId xmlns:a16="http://schemas.microsoft.com/office/drawing/2014/main" id="{06422596-49E1-4D11-AFDA-17902A93F2A3}"/>
              </a:ext>
            </a:extLst>
          </p:cNvPr>
          <p:cNvSpPr/>
          <p:nvPr/>
        </p:nvSpPr>
        <p:spPr>
          <a:xfrm>
            <a:off x="5765800" y="3319549"/>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a:extLst>
              <a:ext uri="{FF2B5EF4-FFF2-40B4-BE49-F238E27FC236}">
                <a16:creationId xmlns:a16="http://schemas.microsoft.com/office/drawing/2014/main" id="{0D459EE1-B6E3-4858-A07F-19A82DB9BEED}"/>
              </a:ext>
            </a:extLst>
          </p:cNvPr>
          <p:cNvSpPr/>
          <p:nvPr/>
        </p:nvSpPr>
        <p:spPr>
          <a:xfrm>
            <a:off x="6159500" y="4112863"/>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Прямоугольник 108">
            <a:extLst>
              <a:ext uri="{FF2B5EF4-FFF2-40B4-BE49-F238E27FC236}">
                <a16:creationId xmlns:a16="http://schemas.microsoft.com/office/drawing/2014/main" id="{AE076FDF-750F-47D9-88E8-8E0864F04EA2}"/>
              </a:ext>
            </a:extLst>
          </p:cNvPr>
          <p:cNvSpPr/>
          <p:nvPr/>
        </p:nvSpPr>
        <p:spPr>
          <a:xfrm>
            <a:off x="5589187" y="4477699"/>
            <a:ext cx="539328"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a:t>
            </a:r>
          </a:p>
        </p:txBody>
      </p:sp>
      <p:sp>
        <p:nvSpPr>
          <p:cNvPr id="110" name="Прямоугольник 109">
            <a:extLst>
              <a:ext uri="{FF2B5EF4-FFF2-40B4-BE49-F238E27FC236}">
                <a16:creationId xmlns:a16="http://schemas.microsoft.com/office/drawing/2014/main" id="{D8434351-3EA5-4D1F-AA86-9E8CE18C76EC}"/>
              </a:ext>
            </a:extLst>
          </p:cNvPr>
          <p:cNvSpPr/>
          <p:nvPr/>
        </p:nvSpPr>
        <p:spPr>
          <a:xfrm>
            <a:off x="6004127" y="4481539"/>
            <a:ext cx="539328" cy="400110"/>
          </a:xfrm>
          <a:prstGeom prst="rect">
            <a:avLst/>
          </a:prstGeom>
        </p:spPr>
        <p:txBody>
          <a:bodyPr wrap="square">
            <a:spAutoFit/>
          </a:bodyPr>
          <a:lstStyle/>
          <a:p>
            <a:pPr algn="ctr"/>
            <a:r>
              <a:rPr lang="en-US" sz="2000" dirty="0">
                <a:ea typeface="Tahoma" panose="020B0604030504040204" pitchFamily="34" charset="0"/>
                <a:cs typeface="Tahoma" panose="020B0604030504040204" pitchFamily="34" charset="0"/>
              </a:rPr>
              <a:t>B</a:t>
            </a:r>
            <a:endParaRPr lang="ru-RU" sz="2000" dirty="0">
              <a:ea typeface="Tahoma" panose="020B0604030504040204" pitchFamily="34" charset="0"/>
              <a:cs typeface="Tahoma" panose="020B0604030504040204" pitchFamily="34" charset="0"/>
            </a:endParaRPr>
          </a:p>
        </p:txBody>
      </p:sp>
      <p:cxnSp>
        <p:nvCxnSpPr>
          <p:cNvPr id="32" name="Соединитель: изогнутый 31">
            <a:extLst>
              <a:ext uri="{FF2B5EF4-FFF2-40B4-BE49-F238E27FC236}">
                <a16:creationId xmlns:a16="http://schemas.microsoft.com/office/drawing/2014/main" id="{CAC8352B-7E4D-46C0-8703-A256141CB39D}"/>
              </a:ext>
            </a:extLst>
          </p:cNvPr>
          <p:cNvCxnSpPr>
            <a:cxnSpLocks/>
          </p:cNvCxnSpPr>
          <p:nvPr/>
        </p:nvCxnSpPr>
        <p:spPr>
          <a:xfrm flipV="1">
            <a:off x="4304869" y="4252379"/>
            <a:ext cx="1034995" cy="1017377"/>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Соединитель: изогнутый 111">
            <a:extLst>
              <a:ext uri="{FF2B5EF4-FFF2-40B4-BE49-F238E27FC236}">
                <a16:creationId xmlns:a16="http://schemas.microsoft.com/office/drawing/2014/main" id="{1BCEA34C-241D-4228-87FE-745C3C0A6859}"/>
              </a:ext>
            </a:extLst>
          </p:cNvPr>
          <p:cNvCxnSpPr>
            <a:cxnSpLocks/>
          </p:cNvCxnSpPr>
          <p:nvPr/>
        </p:nvCxnSpPr>
        <p:spPr>
          <a:xfrm>
            <a:off x="4228656" y="3684648"/>
            <a:ext cx="1067446" cy="61248"/>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Соединитель: изогнутый 112">
            <a:extLst>
              <a:ext uri="{FF2B5EF4-FFF2-40B4-BE49-F238E27FC236}">
                <a16:creationId xmlns:a16="http://schemas.microsoft.com/office/drawing/2014/main" id="{AC21D49D-4C13-4934-B59D-1EB2BF20CB97}"/>
              </a:ext>
            </a:extLst>
          </p:cNvPr>
          <p:cNvCxnSpPr>
            <a:cxnSpLocks/>
          </p:cNvCxnSpPr>
          <p:nvPr/>
        </p:nvCxnSpPr>
        <p:spPr>
          <a:xfrm>
            <a:off x="4304654" y="2272424"/>
            <a:ext cx="1067446" cy="1015663"/>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Прямоугольник 114">
            <a:extLst>
              <a:ext uri="{FF2B5EF4-FFF2-40B4-BE49-F238E27FC236}">
                <a16:creationId xmlns:a16="http://schemas.microsoft.com/office/drawing/2014/main" id="{2B701072-99B5-49A3-B328-0E65E52F5C3A}"/>
              </a:ext>
            </a:extLst>
          </p:cNvPr>
          <p:cNvSpPr/>
          <p:nvPr/>
        </p:nvSpPr>
        <p:spPr>
          <a:xfrm>
            <a:off x="6172181" y="3816265"/>
            <a:ext cx="177800" cy="533501"/>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Прямоугольник 122">
            <a:extLst>
              <a:ext uri="{FF2B5EF4-FFF2-40B4-BE49-F238E27FC236}">
                <a16:creationId xmlns:a16="http://schemas.microsoft.com/office/drawing/2014/main" id="{CD95F72A-9D86-40B5-ADB5-4924390D0D3A}"/>
              </a:ext>
            </a:extLst>
          </p:cNvPr>
          <p:cNvSpPr/>
          <p:nvPr/>
        </p:nvSpPr>
        <p:spPr>
          <a:xfrm>
            <a:off x="6172181" y="4087458"/>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4" name="Прямая со стрелкой 123">
            <a:extLst>
              <a:ext uri="{FF2B5EF4-FFF2-40B4-BE49-F238E27FC236}">
                <a16:creationId xmlns:a16="http://schemas.microsoft.com/office/drawing/2014/main" id="{75FEDEB0-BFEE-4D78-B4ED-1A6B145E20BC}"/>
              </a:ext>
            </a:extLst>
          </p:cNvPr>
          <p:cNvCxnSpPr>
            <a:cxnSpLocks/>
            <a:stCxn id="13" idx="3"/>
          </p:cNvCxnSpPr>
          <p:nvPr/>
        </p:nvCxnSpPr>
        <p:spPr>
          <a:xfrm>
            <a:off x="8704176" y="3669556"/>
            <a:ext cx="111355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Прямоугольник 98">
            <a:extLst>
              <a:ext uri="{FF2B5EF4-FFF2-40B4-BE49-F238E27FC236}">
                <a16:creationId xmlns:a16="http://schemas.microsoft.com/office/drawing/2014/main" id="{9FD20E03-4468-4888-B1F3-3A345FF5079E}"/>
              </a:ext>
            </a:extLst>
          </p:cNvPr>
          <p:cNvSpPr/>
          <p:nvPr/>
        </p:nvSpPr>
        <p:spPr>
          <a:xfrm>
            <a:off x="5772151" y="3319544"/>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Прямоугольник 103">
            <a:extLst>
              <a:ext uri="{FF2B5EF4-FFF2-40B4-BE49-F238E27FC236}">
                <a16:creationId xmlns:a16="http://schemas.microsoft.com/office/drawing/2014/main" id="{C50424D4-202D-470D-A708-C4BDA8CBE62B}"/>
              </a:ext>
            </a:extLst>
          </p:cNvPr>
          <p:cNvSpPr/>
          <p:nvPr/>
        </p:nvSpPr>
        <p:spPr>
          <a:xfrm>
            <a:off x="5772151" y="3548901"/>
            <a:ext cx="177775" cy="800865"/>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Блок-схема: узел 107">
            <a:extLst>
              <a:ext uri="{FF2B5EF4-FFF2-40B4-BE49-F238E27FC236}">
                <a16:creationId xmlns:a16="http://schemas.microsoft.com/office/drawing/2014/main" id="{8CE80428-1C06-4EAE-BD27-53DB016EE56B}"/>
              </a:ext>
            </a:extLst>
          </p:cNvPr>
          <p:cNvSpPr/>
          <p:nvPr/>
        </p:nvSpPr>
        <p:spPr>
          <a:xfrm>
            <a:off x="9956800" y="3803570"/>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11" name="Блок-схема: узел 110">
            <a:extLst>
              <a:ext uri="{FF2B5EF4-FFF2-40B4-BE49-F238E27FC236}">
                <a16:creationId xmlns:a16="http://schemas.microsoft.com/office/drawing/2014/main" id="{54C4D9AB-3DFC-4FFB-8971-B41CD5278F78}"/>
              </a:ext>
            </a:extLst>
          </p:cNvPr>
          <p:cNvSpPr/>
          <p:nvPr/>
        </p:nvSpPr>
        <p:spPr>
          <a:xfrm>
            <a:off x="9956800" y="332038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16" name="Блок-схема: узел 115">
            <a:extLst>
              <a:ext uri="{FF2B5EF4-FFF2-40B4-BE49-F238E27FC236}">
                <a16:creationId xmlns:a16="http://schemas.microsoft.com/office/drawing/2014/main" id="{65392316-325D-4BA2-AC93-48FB39BE59C8}"/>
              </a:ext>
            </a:extLst>
          </p:cNvPr>
          <p:cNvSpPr/>
          <p:nvPr/>
        </p:nvSpPr>
        <p:spPr>
          <a:xfrm>
            <a:off x="10541000" y="352350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6" name="Блок-схема: узел 125">
            <a:extLst>
              <a:ext uri="{FF2B5EF4-FFF2-40B4-BE49-F238E27FC236}">
                <a16:creationId xmlns:a16="http://schemas.microsoft.com/office/drawing/2014/main" id="{F5B955A9-8192-4088-AEDA-AFFC7A9AE46C}"/>
              </a:ext>
            </a:extLst>
          </p:cNvPr>
          <p:cNvSpPr/>
          <p:nvPr/>
        </p:nvSpPr>
        <p:spPr>
          <a:xfrm>
            <a:off x="10541000" y="302828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7" name="Блок-схема: узел 126">
            <a:extLst>
              <a:ext uri="{FF2B5EF4-FFF2-40B4-BE49-F238E27FC236}">
                <a16:creationId xmlns:a16="http://schemas.microsoft.com/office/drawing/2014/main" id="{F26A3AE5-ED8B-47CD-B023-0DC4E43D1C36}"/>
              </a:ext>
            </a:extLst>
          </p:cNvPr>
          <p:cNvSpPr/>
          <p:nvPr/>
        </p:nvSpPr>
        <p:spPr>
          <a:xfrm>
            <a:off x="10541000" y="4038152"/>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8" name="Блок-схема: узел 127">
            <a:extLst>
              <a:ext uri="{FF2B5EF4-FFF2-40B4-BE49-F238E27FC236}">
                <a16:creationId xmlns:a16="http://schemas.microsoft.com/office/drawing/2014/main" id="{09499E86-0CB3-4035-ABAB-1D99734C2329}"/>
              </a:ext>
            </a:extLst>
          </p:cNvPr>
          <p:cNvSpPr/>
          <p:nvPr/>
        </p:nvSpPr>
        <p:spPr>
          <a:xfrm>
            <a:off x="11068050" y="332038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9" name="Блок-схема: узел 128">
            <a:extLst>
              <a:ext uri="{FF2B5EF4-FFF2-40B4-BE49-F238E27FC236}">
                <a16:creationId xmlns:a16="http://schemas.microsoft.com/office/drawing/2014/main" id="{CB6F46B2-E4A3-4CDB-83C6-33ADD993CD12}"/>
              </a:ext>
            </a:extLst>
          </p:cNvPr>
          <p:cNvSpPr/>
          <p:nvPr/>
        </p:nvSpPr>
        <p:spPr>
          <a:xfrm>
            <a:off x="11061700" y="3803570"/>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130" name="Прямая соединительная линия 129">
            <a:extLst>
              <a:ext uri="{FF2B5EF4-FFF2-40B4-BE49-F238E27FC236}">
                <a16:creationId xmlns:a16="http://schemas.microsoft.com/office/drawing/2014/main" id="{EA5CD47A-2C6F-4C1C-A19C-6E74115828AD}"/>
              </a:ext>
            </a:extLst>
          </p:cNvPr>
          <p:cNvCxnSpPr>
            <a:stCxn id="111" idx="7"/>
            <a:endCxn id="126" idx="2"/>
          </p:cNvCxnSpPr>
          <p:nvPr/>
        </p:nvCxnSpPr>
        <p:spPr>
          <a:xfrm flipV="1">
            <a:off x="10206123" y="3174336"/>
            <a:ext cx="334877" cy="188827"/>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1" name="Прямая соединительная линия 130">
            <a:extLst>
              <a:ext uri="{FF2B5EF4-FFF2-40B4-BE49-F238E27FC236}">
                <a16:creationId xmlns:a16="http://schemas.microsoft.com/office/drawing/2014/main" id="{6589B2E6-AEED-4AF9-8856-166B40DC6143}"/>
              </a:ext>
            </a:extLst>
          </p:cNvPr>
          <p:cNvCxnSpPr>
            <a:cxnSpLocks/>
            <a:stCxn id="111" idx="6"/>
            <a:endCxn id="116" idx="2"/>
          </p:cNvCxnSpPr>
          <p:nvPr/>
        </p:nvCxnSpPr>
        <p:spPr>
          <a:xfrm>
            <a:off x="10248900" y="3466436"/>
            <a:ext cx="292100" cy="2031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2" name="Прямая соединительная линия 131">
            <a:extLst>
              <a:ext uri="{FF2B5EF4-FFF2-40B4-BE49-F238E27FC236}">
                <a16:creationId xmlns:a16="http://schemas.microsoft.com/office/drawing/2014/main" id="{7783723F-3596-45E5-AFE7-8C2B39018666}"/>
              </a:ext>
            </a:extLst>
          </p:cNvPr>
          <p:cNvCxnSpPr>
            <a:cxnSpLocks/>
            <a:stCxn id="111" idx="5"/>
            <a:endCxn id="127" idx="1"/>
          </p:cNvCxnSpPr>
          <p:nvPr/>
        </p:nvCxnSpPr>
        <p:spPr>
          <a:xfrm>
            <a:off x="10206123" y="3569709"/>
            <a:ext cx="377654" cy="5112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3" name="Прямая соединительная линия 132">
            <a:extLst>
              <a:ext uri="{FF2B5EF4-FFF2-40B4-BE49-F238E27FC236}">
                <a16:creationId xmlns:a16="http://schemas.microsoft.com/office/drawing/2014/main" id="{9FE2E5CD-6D7F-4E60-9ED5-4A39C54C0D43}"/>
              </a:ext>
            </a:extLst>
          </p:cNvPr>
          <p:cNvCxnSpPr>
            <a:cxnSpLocks/>
            <a:stCxn id="108" idx="7"/>
            <a:endCxn id="126" idx="3"/>
          </p:cNvCxnSpPr>
          <p:nvPr/>
        </p:nvCxnSpPr>
        <p:spPr>
          <a:xfrm flipV="1">
            <a:off x="10206123" y="3277609"/>
            <a:ext cx="377654" cy="568738"/>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4" name="Прямая соединительная линия 133">
            <a:extLst>
              <a:ext uri="{FF2B5EF4-FFF2-40B4-BE49-F238E27FC236}">
                <a16:creationId xmlns:a16="http://schemas.microsoft.com/office/drawing/2014/main" id="{193639AB-25A3-4E4E-B963-706156051ECC}"/>
              </a:ext>
            </a:extLst>
          </p:cNvPr>
          <p:cNvCxnSpPr>
            <a:cxnSpLocks/>
            <a:stCxn id="108" idx="6"/>
            <a:endCxn id="116" idx="2"/>
          </p:cNvCxnSpPr>
          <p:nvPr/>
        </p:nvCxnSpPr>
        <p:spPr>
          <a:xfrm flipV="1">
            <a:off x="10248900" y="3669556"/>
            <a:ext cx="292100" cy="280064"/>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5" name="Прямая соединительная линия 134">
            <a:extLst>
              <a:ext uri="{FF2B5EF4-FFF2-40B4-BE49-F238E27FC236}">
                <a16:creationId xmlns:a16="http://schemas.microsoft.com/office/drawing/2014/main" id="{0AD55F66-C180-4F3A-931A-9E7467AF558A}"/>
              </a:ext>
            </a:extLst>
          </p:cNvPr>
          <p:cNvCxnSpPr>
            <a:cxnSpLocks/>
            <a:stCxn id="108" idx="5"/>
            <a:endCxn id="127" idx="2"/>
          </p:cNvCxnSpPr>
          <p:nvPr/>
        </p:nvCxnSpPr>
        <p:spPr>
          <a:xfrm>
            <a:off x="10206123" y="4052893"/>
            <a:ext cx="334877" cy="131309"/>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6" name="Прямая соединительная линия 135">
            <a:extLst>
              <a:ext uri="{FF2B5EF4-FFF2-40B4-BE49-F238E27FC236}">
                <a16:creationId xmlns:a16="http://schemas.microsoft.com/office/drawing/2014/main" id="{A661892D-99C6-4812-B41C-7BE2C3EF4931}"/>
              </a:ext>
            </a:extLst>
          </p:cNvPr>
          <p:cNvCxnSpPr>
            <a:cxnSpLocks/>
            <a:stCxn id="116" idx="6"/>
            <a:endCxn id="128" idx="2"/>
          </p:cNvCxnSpPr>
          <p:nvPr/>
        </p:nvCxnSpPr>
        <p:spPr>
          <a:xfrm flipV="1">
            <a:off x="10833100" y="3466436"/>
            <a:ext cx="234950" cy="2031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7" name="Прямая соединительная линия 136">
            <a:extLst>
              <a:ext uri="{FF2B5EF4-FFF2-40B4-BE49-F238E27FC236}">
                <a16:creationId xmlns:a16="http://schemas.microsoft.com/office/drawing/2014/main" id="{37A0389E-BD62-4D22-870E-BE7BD364959D}"/>
              </a:ext>
            </a:extLst>
          </p:cNvPr>
          <p:cNvCxnSpPr>
            <a:cxnSpLocks/>
            <a:stCxn id="116" idx="6"/>
            <a:endCxn id="129" idx="2"/>
          </p:cNvCxnSpPr>
          <p:nvPr/>
        </p:nvCxnSpPr>
        <p:spPr>
          <a:xfrm>
            <a:off x="10833100" y="3669556"/>
            <a:ext cx="228600" cy="280064"/>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8" name="Прямая соединительная линия 137">
            <a:extLst>
              <a:ext uri="{FF2B5EF4-FFF2-40B4-BE49-F238E27FC236}">
                <a16:creationId xmlns:a16="http://schemas.microsoft.com/office/drawing/2014/main" id="{90BA2B27-0C19-4CAF-A761-9E2F626831CC}"/>
              </a:ext>
            </a:extLst>
          </p:cNvPr>
          <p:cNvCxnSpPr>
            <a:cxnSpLocks/>
            <a:stCxn id="126" idx="6"/>
            <a:endCxn id="128" idx="1"/>
          </p:cNvCxnSpPr>
          <p:nvPr/>
        </p:nvCxnSpPr>
        <p:spPr>
          <a:xfrm>
            <a:off x="10833100" y="3174336"/>
            <a:ext cx="277727" cy="188827"/>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9" name="Прямая соединительная линия 138">
            <a:extLst>
              <a:ext uri="{FF2B5EF4-FFF2-40B4-BE49-F238E27FC236}">
                <a16:creationId xmlns:a16="http://schemas.microsoft.com/office/drawing/2014/main" id="{19EA2599-2429-4977-93B5-F709B2863FBD}"/>
              </a:ext>
            </a:extLst>
          </p:cNvPr>
          <p:cNvCxnSpPr>
            <a:cxnSpLocks/>
            <a:stCxn id="127" idx="7"/>
            <a:endCxn id="128" idx="3"/>
          </p:cNvCxnSpPr>
          <p:nvPr/>
        </p:nvCxnSpPr>
        <p:spPr>
          <a:xfrm flipV="1">
            <a:off x="10790323" y="3569709"/>
            <a:ext cx="320504" cy="5112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40" name="Прямая соединительная линия 139">
            <a:extLst>
              <a:ext uri="{FF2B5EF4-FFF2-40B4-BE49-F238E27FC236}">
                <a16:creationId xmlns:a16="http://schemas.microsoft.com/office/drawing/2014/main" id="{B56C1D65-B19A-435C-8E0A-7DEB2E79FCBA}"/>
              </a:ext>
            </a:extLst>
          </p:cNvPr>
          <p:cNvCxnSpPr>
            <a:cxnSpLocks/>
            <a:stCxn id="126" idx="5"/>
            <a:endCxn id="129" idx="1"/>
          </p:cNvCxnSpPr>
          <p:nvPr/>
        </p:nvCxnSpPr>
        <p:spPr>
          <a:xfrm>
            <a:off x="10790323" y="3277609"/>
            <a:ext cx="314154" cy="568738"/>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41" name="Прямая соединительная линия 140">
            <a:extLst>
              <a:ext uri="{FF2B5EF4-FFF2-40B4-BE49-F238E27FC236}">
                <a16:creationId xmlns:a16="http://schemas.microsoft.com/office/drawing/2014/main" id="{52153368-D018-4C24-8932-421CF30A05C2}"/>
              </a:ext>
            </a:extLst>
          </p:cNvPr>
          <p:cNvCxnSpPr>
            <a:cxnSpLocks/>
            <a:stCxn id="127" idx="6"/>
            <a:endCxn id="129" idx="3"/>
          </p:cNvCxnSpPr>
          <p:nvPr/>
        </p:nvCxnSpPr>
        <p:spPr>
          <a:xfrm flipV="1">
            <a:off x="10833100" y="4052893"/>
            <a:ext cx="271377" cy="131309"/>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pic>
        <p:nvPicPr>
          <p:cNvPr id="13" name="Рисунок 12">
            <a:extLst>
              <a:ext uri="{FF2B5EF4-FFF2-40B4-BE49-F238E27FC236}">
                <a16:creationId xmlns:a16="http://schemas.microsoft.com/office/drawing/2014/main" id="{A00816C8-8DEE-4994-8E9C-672B678E41B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987" t="4684" r="18452" b="24326"/>
          <a:stretch/>
        </p:blipFill>
        <p:spPr>
          <a:xfrm>
            <a:off x="7891376" y="3193162"/>
            <a:ext cx="812800" cy="952788"/>
          </a:xfrm>
          <a:prstGeom prst="rect">
            <a:avLst/>
          </a:prstGeom>
        </p:spPr>
      </p:pic>
      <p:sp>
        <p:nvSpPr>
          <p:cNvPr id="23" name="Прямоугольник: скругленные углы 22">
            <a:extLst>
              <a:ext uri="{FF2B5EF4-FFF2-40B4-BE49-F238E27FC236}">
                <a16:creationId xmlns:a16="http://schemas.microsoft.com/office/drawing/2014/main" id="{B2BA69BD-F55D-4016-9E52-CC1D3BB1142A}"/>
              </a:ext>
            </a:extLst>
          </p:cNvPr>
          <p:cNvSpPr/>
          <p:nvPr/>
        </p:nvSpPr>
        <p:spPr>
          <a:xfrm>
            <a:off x="7188198" y="5742621"/>
            <a:ext cx="2271255" cy="8588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a:ea typeface="Tahoma" panose="020B0604030504040204" pitchFamily="34" charset="0"/>
                <a:cs typeface="Tahoma" panose="020B0604030504040204" pitchFamily="34" charset="0"/>
              </a:rPr>
              <a:t>Открытие неразмеченные данные</a:t>
            </a:r>
            <a:endParaRPr lang="ru-RU" dirty="0">
              <a:ea typeface="Tahoma" panose="020B0604030504040204" pitchFamily="34" charset="0"/>
              <a:cs typeface="Tahoma" panose="020B0604030504040204" pitchFamily="34" charset="0"/>
            </a:endParaRPr>
          </a:p>
        </p:txBody>
      </p:sp>
      <p:cxnSp>
        <p:nvCxnSpPr>
          <p:cNvPr id="27" name="Соединитель: уступ 26">
            <a:extLst>
              <a:ext uri="{FF2B5EF4-FFF2-40B4-BE49-F238E27FC236}">
                <a16:creationId xmlns:a16="http://schemas.microsoft.com/office/drawing/2014/main" id="{D438DAB5-839D-4D05-93B4-81D65E2F6A54}"/>
              </a:ext>
            </a:extLst>
          </p:cNvPr>
          <p:cNvCxnSpPr>
            <a:cxnSpLocks/>
            <a:stCxn id="23" idx="1"/>
          </p:cNvCxnSpPr>
          <p:nvPr/>
        </p:nvCxnSpPr>
        <p:spPr>
          <a:xfrm rot="10800000">
            <a:off x="1406282" y="3737734"/>
            <a:ext cx="5781917" cy="2434315"/>
          </a:xfrm>
          <a:prstGeom prst="bentConnector3">
            <a:avLst>
              <a:gd name="adj1" fmla="val 11457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1CFF048F-13AA-4F3C-81C2-7E88F5A9C35B}"/>
              </a:ext>
            </a:extLst>
          </p:cNvPr>
          <p:cNvCxnSpPr>
            <a:cxnSpLocks/>
            <a:stCxn id="23" idx="0"/>
            <a:endCxn id="13" idx="2"/>
          </p:cNvCxnSpPr>
          <p:nvPr/>
        </p:nvCxnSpPr>
        <p:spPr>
          <a:xfrm flipH="1" flipV="1">
            <a:off x="8297776" y="4145950"/>
            <a:ext cx="26050" cy="15966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Прямоугольник 142">
            <a:extLst>
              <a:ext uri="{FF2B5EF4-FFF2-40B4-BE49-F238E27FC236}">
                <a16:creationId xmlns:a16="http://schemas.microsoft.com/office/drawing/2014/main" id="{B18C2478-D2A8-4EEC-BCE8-A1B609EDDD1D}"/>
              </a:ext>
            </a:extLst>
          </p:cNvPr>
          <p:cNvSpPr/>
          <p:nvPr/>
        </p:nvSpPr>
        <p:spPr>
          <a:xfrm>
            <a:off x="3460750" y="6150114"/>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Неразмеченные данные</a:t>
            </a:r>
          </a:p>
        </p:txBody>
      </p:sp>
      <p:sp>
        <p:nvSpPr>
          <p:cNvPr id="144" name="Прямоугольник 143">
            <a:extLst>
              <a:ext uri="{FF2B5EF4-FFF2-40B4-BE49-F238E27FC236}">
                <a16:creationId xmlns:a16="http://schemas.microsoft.com/office/drawing/2014/main" id="{362A51F0-0FBB-4B1A-986D-E147C7193114}"/>
              </a:ext>
            </a:extLst>
          </p:cNvPr>
          <p:cNvSpPr/>
          <p:nvPr/>
        </p:nvSpPr>
        <p:spPr>
          <a:xfrm>
            <a:off x="5811277" y="2618190"/>
            <a:ext cx="2348987" cy="1015663"/>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Размеченные учителями данные с учетом шума</a:t>
            </a:r>
          </a:p>
        </p:txBody>
      </p:sp>
    </p:spTree>
    <p:extLst>
      <p:ext uri="{BB962C8B-B14F-4D97-AF65-F5344CB8AC3E}">
        <p14:creationId xmlns:p14="http://schemas.microsoft.com/office/powerpoint/2010/main" val="399948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Проблемы и ограничения федеративного обучения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66684" y="1143177"/>
            <a:ext cx="11058632" cy="5632311"/>
          </a:xfrm>
          <a:prstGeom prst="rect">
            <a:avLst/>
          </a:prstGeom>
          <a:ln>
            <a:noFill/>
          </a:ln>
        </p:spPr>
        <p:txBody>
          <a:bodyPr wrap="square">
            <a:spAutoFit/>
          </a:bodyPr>
          <a:lstStyle/>
          <a:p>
            <a:pPr algn="just"/>
            <a:r>
              <a:rPr lang="ru-RU" sz="2400" b="1" dirty="0">
                <a:ea typeface="Tahoma" panose="020B0604030504040204" pitchFamily="34" charset="0"/>
                <a:cs typeface="Tahoma" panose="020B0604030504040204" pitchFamily="34" charset="0"/>
              </a:rPr>
              <a:t>Проблемы:</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Скорость обучения (много времени уходит на пересылку)</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Конфиденциальность (на маленьких выборках конфиденциальность может быть недостаточна)</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Перехват при передаче данных уточненной модели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«Отравление» модели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Сокрытие интеллектуальной собственности при отправке модели на конечное устройство</a:t>
            </a: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a:p>
            <a:pPr algn="just"/>
            <a:r>
              <a:rPr lang="ru-RU" sz="2400" b="1" dirty="0">
                <a:ea typeface="Tahoma" panose="020B0604030504040204" pitchFamily="34" charset="0"/>
                <a:cs typeface="Tahoma" panose="020B0604030504040204" pitchFamily="34" charset="0"/>
              </a:rPr>
              <a:t>Ограничения: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Высокие требования к памяти и вычислительной мощности локальных устройств</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Требования к пропускной способности каналов связи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Замедление работы устройства</a:t>
            </a:r>
            <a:endParaRPr lang="en-US"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382550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Достоинства федеративного обучения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1569660"/>
          </a:xfrm>
          <a:prstGeom prst="rect">
            <a:avLst/>
          </a:prstGeom>
          <a:ln>
            <a:noFill/>
          </a:ln>
        </p:spPr>
        <p:txBody>
          <a:bodyPr wrap="square">
            <a:spAutoFit/>
          </a:bodyPr>
          <a:lstStyle/>
          <a:p>
            <a:pPr marL="342900" indent="-342900">
              <a:buFont typeface="Arial" panose="020B0604020202020204" pitchFamily="34" charset="0"/>
              <a:buChar char="•"/>
            </a:pPr>
            <a:r>
              <a:rPr lang="ru-RU" sz="2400" dirty="0"/>
              <a:t>Обеспечение конфиденциальности данных</a:t>
            </a:r>
          </a:p>
          <a:p>
            <a:pPr marL="342900" indent="-342900">
              <a:buFont typeface="Arial" panose="020B0604020202020204" pitchFamily="34" charset="0"/>
              <a:buChar char="•"/>
            </a:pPr>
            <a:r>
              <a:rPr lang="ru-RU" sz="2400" dirty="0"/>
              <a:t>Соблюдение законодательных норм и правил</a:t>
            </a:r>
          </a:p>
          <a:p>
            <a:pPr marL="342900" indent="-342900">
              <a:buFont typeface="Arial" panose="020B0604020202020204" pitchFamily="34" charset="0"/>
              <a:buChar char="•"/>
            </a:pPr>
            <a:r>
              <a:rPr lang="ru-RU" sz="2400" dirty="0"/>
              <a:t>Сокращение объема передаваемой информации на сервер (в облако)</a:t>
            </a:r>
          </a:p>
          <a:p>
            <a:pPr marL="342900" indent="-342900">
              <a:buFont typeface="Arial" panose="020B0604020202020204" pitchFamily="34" charset="0"/>
              <a:buChar char="•"/>
            </a:pPr>
            <a:r>
              <a:rPr lang="ru-RU" sz="2400" dirty="0">
                <a:ea typeface="Tahoma" panose="020B0604030504040204" pitchFamily="34" charset="0"/>
                <a:cs typeface="Tahoma" panose="020B0604030504040204" pitchFamily="34" charset="0"/>
              </a:rPr>
              <a:t>Увеличение скорости реакции (например, для автопилотов)</a:t>
            </a: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2" name="Рисунок 1">
            <a:extLst>
              <a:ext uri="{FF2B5EF4-FFF2-40B4-BE49-F238E27FC236}">
                <a16:creationId xmlns:a16="http://schemas.microsoft.com/office/drawing/2014/main" id="{7748E4D0-2DAF-4350-993E-C459E647531E}"/>
              </a:ext>
            </a:extLst>
          </p:cNvPr>
          <p:cNvPicPr>
            <a:picLocks noChangeAspect="1"/>
          </p:cNvPicPr>
          <p:nvPr/>
        </p:nvPicPr>
        <p:blipFill>
          <a:blip r:embed="rId4"/>
          <a:stretch>
            <a:fillRect/>
          </a:stretch>
        </p:blipFill>
        <p:spPr>
          <a:xfrm>
            <a:off x="0" y="2897723"/>
            <a:ext cx="12192000" cy="2112000"/>
          </a:xfrm>
          <a:prstGeom prst="rect">
            <a:avLst/>
          </a:prstGeom>
        </p:spPr>
      </p:pic>
      <p:sp>
        <p:nvSpPr>
          <p:cNvPr id="8" name="Прямоугольник 7">
            <a:extLst>
              <a:ext uri="{FF2B5EF4-FFF2-40B4-BE49-F238E27FC236}">
                <a16:creationId xmlns:a16="http://schemas.microsoft.com/office/drawing/2014/main" id="{AE4E169A-B966-48CD-AC3F-3F14520A5BBF}"/>
              </a:ext>
            </a:extLst>
          </p:cNvPr>
          <p:cNvSpPr/>
          <p:nvPr/>
        </p:nvSpPr>
        <p:spPr>
          <a:xfrm>
            <a:off x="4660496" y="5066631"/>
            <a:ext cx="3012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Федеративное обучение</a:t>
            </a:r>
          </a:p>
        </p:txBody>
      </p:sp>
      <p:sp>
        <p:nvSpPr>
          <p:cNvPr id="11" name="Прямоугольник 10">
            <a:extLst>
              <a:ext uri="{FF2B5EF4-FFF2-40B4-BE49-F238E27FC236}">
                <a16:creationId xmlns:a16="http://schemas.microsoft.com/office/drawing/2014/main" id="{C6641530-8888-40DA-B3C5-27778AB300DD}"/>
              </a:ext>
            </a:extLst>
          </p:cNvPr>
          <p:cNvSpPr/>
          <p:nvPr/>
        </p:nvSpPr>
        <p:spPr>
          <a:xfrm>
            <a:off x="8610600" y="5082871"/>
            <a:ext cx="3012239"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Федеративное обучение с безопасной агрегацией</a:t>
            </a:r>
          </a:p>
        </p:txBody>
      </p:sp>
      <p:sp>
        <p:nvSpPr>
          <p:cNvPr id="12" name="Прямоугольник 11">
            <a:extLst>
              <a:ext uri="{FF2B5EF4-FFF2-40B4-BE49-F238E27FC236}">
                <a16:creationId xmlns:a16="http://schemas.microsoft.com/office/drawing/2014/main" id="{623D6DB2-A9C5-459A-ABA1-321C741F62E2}"/>
              </a:ext>
            </a:extLst>
          </p:cNvPr>
          <p:cNvSpPr/>
          <p:nvPr/>
        </p:nvSpPr>
        <p:spPr>
          <a:xfrm>
            <a:off x="464161" y="5082871"/>
            <a:ext cx="3012239"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Традиционное обучение в облаке</a:t>
            </a:r>
          </a:p>
        </p:txBody>
      </p:sp>
    </p:spTree>
    <p:extLst>
      <p:ext uri="{BB962C8B-B14F-4D97-AF65-F5344CB8AC3E}">
        <p14:creationId xmlns:p14="http://schemas.microsoft.com/office/powerpoint/2010/main" val="193390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925619" y="3044279"/>
            <a:ext cx="10865327" cy="769441"/>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4400" b="1" dirty="0">
                <a:solidFill>
                  <a:srgbClr val="FF0000"/>
                </a:solidFill>
              </a:rPr>
              <a:t>Спасибо за внимание!</a:t>
            </a:r>
          </a:p>
        </p:txBody>
      </p:sp>
      <p:pic>
        <p:nvPicPr>
          <p:cNvPr id="7" name="Объект 1">
            <a:extLst>
              <a:ext uri="{FF2B5EF4-FFF2-40B4-BE49-F238E27FC236}">
                <a16:creationId xmlns:a16="http://schemas.microsoft.com/office/drawing/2014/main" id="{3D7E922A-E574-C847-BA5B-E66D8477CB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73498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875416"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Постановка проблемы</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3</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603100" y="1447441"/>
            <a:ext cx="7789502" cy="4524315"/>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Традиционный подход к созданию </a:t>
            </a:r>
            <a:r>
              <a:rPr lang="en-US" sz="2400" dirty="0">
                <a:ea typeface="Tahoma" panose="020B0604030504040204" pitchFamily="34" charset="0"/>
                <a:cs typeface="Tahoma" panose="020B0604030504040204" pitchFamily="34" charset="0"/>
              </a:rPr>
              <a:t>ML-</a:t>
            </a:r>
            <a:r>
              <a:rPr lang="ru-RU" sz="2400" dirty="0">
                <a:ea typeface="Tahoma" panose="020B0604030504040204" pitchFamily="34" charset="0"/>
                <a:cs typeface="Tahoma" panose="020B0604030504040204" pitchFamily="34" charset="0"/>
              </a:rPr>
              <a:t>моделей</a:t>
            </a:r>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имеет ряд </a:t>
            </a:r>
            <a:r>
              <a:rPr lang="ru-RU" sz="2400" b="1" dirty="0">
                <a:ea typeface="Tahoma" panose="020B0604030504040204" pitchFamily="34" charset="0"/>
                <a:cs typeface="Tahoma" panose="020B0604030504040204" pitchFamily="34" charset="0"/>
              </a:rPr>
              <a:t>особенностей</a:t>
            </a:r>
            <a:r>
              <a:rPr lang="ru-RU" sz="2400" dirty="0">
                <a:ea typeface="Tahoma" panose="020B0604030504040204" pitchFamily="34" charset="0"/>
                <a:cs typeface="Tahoma" panose="020B0604030504040204" pitchFamily="34" charset="0"/>
              </a:rPr>
              <a:t>:</a:t>
            </a:r>
          </a:p>
          <a:p>
            <a:pPr algn="just"/>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процесс обучения предполагает наличие быстрого доступа к обучающим данным, часто являющихся конфиденциальными;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реальные данные обычно лучше синтетических;</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компании собирают пользовательские (в т.ч. персональные) данные (</a:t>
            </a:r>
            <a:r>
              <a:rPr lang="en-US" sz="2400" dirty="0">
                <a:ea typeface="Tahoma" panose="020B0604030504040204" pitchFamily="34" charset="0"/>
                <a:cs typeface="Tahoma" panose="020B0604030504040204" pitchFamily="34" charset="0"/>
              </a:rPr>
              <a:t>Google, Amazon, </a:t>
            </a:r>
            <a:r>
              <a:rPr lang="ru-RU" sz="2400" dirty="0">
                <a:ea typeface="Tahoma" panose="020B0604030504040204" pitchFamily="34" charset="0"/>
                <a:cs typeface="Tahoma" panose="020B0604030504040204" pitchFamily="34" charset="0"/>
              </a:rPr>
              <a:t>Яндекс, …) для улучшения своих сервисов;</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существуют законодательные ограничения.</a:t>
            </a:r>
          </a:p>
          <a:p>
            <a:pPr algn="just"/>
            <a:endParaRPr lang="ru-RU" sz="2400" b="1"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5C757486-AA3F-40AF-BF42-EA014A47A08B}"/>
              </a:ext>
            </a:extLst>
          </p:cNvPr>
          <p:cNvPicPr>
            <a:picLocks noChangeAspect="1"/>
          </p:cNvPicPr>
          <p:nvPr/>
        </p:nvPicPr>
        <p:blipFill rotWithShape="1">
          <a:blip r:embed="rId4">
            <a:extLst>
              <a:ext uri="{28A0092B-C50C-407E-A947-70E740481C1C}">
                <a14:useLocalDpi xmlns:a14="http://schemas.microsoft.com/office/drawing/2010/main" val="0"/>
              </a:ext>
            </a:extLst>
          </a:blip>
          <a:srcRect l="15190" r="14648" b="17614"/>
          <a:stretch/>
        </p:blipFill>
        <p:spPr>
          <a:xfrm>
            <a:off x="8565989" y="1647008"/>
            <a:ext cx="3501190" cy="4111161"/>
          </a:xfrm>
          <a:prstGeom prst="rect">
            <a:avLst/>
          </a:prstGeom>
        </p:spPr>
      </p:pic>
    </p:spTree>
    <p:extLst>
      <p:ext uri="{BB962C8B-B14F-4D97-AF65-F5344CB8AC3E}">
        <p14:creationId xmlns:p14="http://schemas.microsoft.com/office/powerpoint/2010/main" val="77269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875416"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Классификация информации по видам доступа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4</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36868" y="2260942"/>
            <a:ext cx="11318264" cy="1200329"/>
          </a:xfrm>
          <a:prstGeom prst="rect">
            <a:avLst/>
          </a:prstGeom>
        </p:spPr>
        <p:txBody>
          <a:bodyPr wrap="square">
            <a:spAutoFit/>
          </a:bodyPr>
          <a:lstStyle/>
          <a:p>
            <a:pPr algn="just"/>
            <a:endParaRPr lang="ru-RU" sz="2400" b="1"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2" name="Прямоугольник: скругленные углы 1">
            <a:extLst>
              <a:ext uri="{FF2B5EF4-FFF2-40B4-BE49-F238E27FC236}">
                <a16:creationId xmlns:a16="http://schemas.microsoft.com/office/drawing/2014/main" id="{43AB3B9F-DB17-45E5-B496-F75C72C54694}"/>
              </a:ext>
            </a:extLst>
          </p:cNvPr>
          <p:cNvSpPr/>
          <p:nvPr/>
        </p:nvSpPr>
        <p:spPr>
          <a:xfrm>
            <a:off x="4552950" y="1107951"/>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Информация</a:t>
            </a:r>
          </a:p>
        </p:txBody>
      </p:sp>
      <p:sp>
        <p:nvSpPr>
          <p:cNvPr id="8" name="Прямоугольник: скругленные углы 7">
            <a:extLst>
              <a:ext uri="{FF2B5EF4-FFF2-40B4-BE49-F238E27FC236}">
                <a16:creationId xmlns:a16="http://schemas.microsoft.com/office/drawing/2014/main" id="{01E66606-676E-4215-AEE6-CE4A5B4A4626}"/>
              </a:ext>
            </a:extLst>
          </p:cNvPr>
          <p:cNvSpPr/>
          <p:nvPr/>
        </p:nvSpPr>
        <p:spPr>
          <a:xfrm>
            <a:off x="8414391" y="1807387"/>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Общедоступная</a:t>
            </a:r>
          </a:p>
        </p:txBody>
      </p:sp>
      <p:sp>
        <p:nvSpPr>
          <p:cNvPr id="11" name="Прямоугольник: скругленные углы 10">
            <a:extLst>
              <a:ext uri="{FF2B5EF4-FFF2-40B4-BE49-F238E27FC236}">
                <a16:creationId xmlns:a16="http://schemas.microsoft.com/office/drawing/2014/main" id="{76653482-78DA-4A12-A051-423E84DDC9E2}"/>
              </a:ext>
            </a:extLst>
          </p:cNvPr>
          <p:cNvSpPr/>
          <p:nvPr/>
        </p:nvSpPr>
        <p:spPr>
          <a:xfrm>
            <a:off x="925620" y="1807387"/>
            <a:ext cx="2876550" cy="47954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Ограниченного доступа</a:t>
            </a:r>
          </a:p>
        </p:txBody>
      </p:sp>
      <p:sp>
        <p:nvSpPr>
          <p:cNvPr id="12" name="Прямоугольник: скругленные углы 11">
            <a:extLst>
              <a:ext uri="{FF2B5EF4-FFF2-40B4-BE49-F238E27FC236}">
                <a16:creationId xmlns:a16="http://schemas.microsoft.com/office/drawing/2014/main" id="{C14D532F-E202-4A22-A900-9549BFE11E03}"/>
              </a:ext>
            </a:extLst>
          </p:cNvPr>
          <p:cNvSpPr/>
          <p:nvPr/>
        </p:nvSpPr>
        <p:spPr>
          <a:xfrm>
            <a:off x="10591800" y="2657898"/>
            <a:ext cx="1438275"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Прочая</a:t>
            </a:r>
          </a:p>
        </p:txBody>
      </p:sp>
      <p:sp>
        <p:nvSpPr>
          <p:cNvPr id="13" name="Прямоугольник: скругленные углы 12">
            <a:extLst>
              <a:ext uri="{FF2B5EF4-FFF2-40B4-BE49-F238E27FC236}">
                <a16:creationId xmlns:a16="http://schemas.microsoft.com/office/drawing/2014/main" id="{2DC56439-6FB5-4259-9BD3-464F2FCA3719}"/>
              </a:ext>
            </a:extLst>
          </p:cNvPr>
          <p:cNvSpPr/>
          <p:nvPr/>
        </p:nvSpPr>
        <p:spPr>
          <a:xfrm>
            <a:off x="7270750" y="2657897"/>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Доступ к которой не может быть ограничен</a:t>
            </a:r>
          </a:p>
        </p:txBody>
      </p:sp>
      <p:sp>
        <p:nvSpPr>
          <p:cNvPr id="14" name="Прямоугольник: скругленные углы 13">
            <a:extLst>
              <a:ext uri="{FF2B5EF4-FFF2-40B4-BE49-F238E27FC236}">
                <a16:creationId xmlns:a16="http://schemas.microsoft.com/office/drawing/2014/main" id="{931A6071-027F-406B-9C1B-E056B9C7F353}"/>
              </a:ext>
            </a:extLst>
          </p:cNvPr>
          <p:cNvSpPr/>
          <p:nvPr/>
        </p:nvSpPr>
        <p:spPr>
          <a:xfrm>
            <a:off x="925620" y="2581697"/>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Государственная тайна</a:t>
            </a:r>
          </a:p>
        </p:txBody>
      </p:sp>
      <p:sp>
        <p:nvSpPr>
          <p:cNvPr id="15" name="Прямоугольник: скругленные углы 14">
            <a:extLst>
              <a:ext uri="{FF2B5EF4-FFF2-40B4-BE49-F238E27FC236}">
                <a16:creationId xmlns:a16="http://schemas.microsoft.com/office/drawing/2014/main" id="{83372B08-A13B-4EC9-9C11-E340D9DDA92A}"/>
              </a:ext>
            </a:extLst>
          </p:cNvPr>
          <p:cNvSpPr/>
          <p:nvPr/>
        </p:nvSpPr>
        <p:spPr>
          <a:xfrm>
            <a:off x="925620" y="3298974"/>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Конфиденциальная информация</a:t>
            </a:r>
          </a:p>
        </p:txBody>
      </p:sp>
      <p:sp>
        <p:nvSpPr>
          <p:cNvPr id="16" name="Прямоугольник: скругленные углы 15">
            <a:extLst>
              <a:ext uri="{FF2B5EF4-FFF2-40B4-BE49-F238E27FC236}">
                <a16:creationId xmlns:a16="http://schemas.microsoft.com/office/drawing/2014/main" id="{9DF5E3AD-40D3-45E0-9374-DAC403F41785}"/>
              </a:ext>
            </a:extLst>
          </p:cNvPr>
          <p:cNvSpPr/>
          <p:nvPr/>
        </p:nvSpPr>
        <p:spPr>
          <a:xfrm>
            <a:off x="4290922" y="3298973"/>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Персональные данные</a:t>
            </a:r>
          </a:p>
        </p:txBody>
      </p:sp>
      <p:sp>
        <p:nvSpPr>
          <p:cNvPr id="17" name="Прямоугольник: скругленные углы 16">
            <a:extLst>
              <a:ext uri="{FF2B5EF4-FFF2-40B4-BE49-F238E27FC236}">
                <a16:creationId xmlns:a16="http://schemas.microsoft.com/office/drawing/2014/main" id="{7884BA7B-396B-4236-9062-D4C999D19FB4}"/>
              </a:ext>
            </a:extLst>
          </p:cNvPr>
          <p:cNvSpPr/>
          <p:nvPr/>
        </p:nvSpPr>
        <p:spPr>
          <a:xfrm>
            <a:off x="4290922" y="3901283"/>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Коммерческая тайна</a:t>
            </a:r>
          </a:p>
        </p:txBody>
      </p:sp>
      <p:sp>
        <p:nvSpPr>
          <p:cNvPr id="18" name="Прямоугольник: скругленные углы 17">
            <a:extLst>
              <a:ext uri="{FF2B5EF4-FFF2-40B4-BE49-F238E27FC236}">
                <a16:creationId xmlns:a16="http://schemas.microsoft.com/office/drawing/2014/main" id="{F3148CB9-E62D-47FF-BB14-BD93A0000158}"/>
              </a:ext>
            </a:extLst>
          </p:cNvPr>
          <p:cNvSpPr/>
          <p:nvPr/>
        </p:nvSpPr>
        <p:spPr>
          <a:xfrm>
            <a:off x="4290922" y="4483696"/>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Служебная тайна</a:t>
            </a:r>
          </a:p>
        </p:txBody>
      </p:sp>
      <p:sp>
        <p:nvSpPr>
          <p:cNvPr id="19" name="Прямоугольник: скругленные углы 18">
            <a:extLst>
              <a:ext uri="{FF2B5EF4-FFF2-40B4-BE49-F238E27FC236}">
                <a16:creationId xmlns:a16="http://schemas.microsoft.com/office/drawing/2014/main" id="{6ACD8E16-478B-46CC-BC7E-BF034BEA9FFE}"/>
              </a:ext>
            </a:extLst>
          </p:cNvPr>
          <p:cNvSpPr/>
          <p:nvPr/>
        </p:nvSpPr>
        <p:spPr>
          <a:xfrm>
            <a:off x="4290922" y="5066109"/>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Профессиональная информация</a:t>
            </a:r>
          </a:p>
        </p:txBody>
      </p:sp>
      <p:sp>
        <p:nvSpPr>
          <p:cNvPr id="20" name="Прямоугольник: скругленные углы 19">
            <a:extLst>
              <a:ext uri="{FF2B5EF4-FFF2-40B4-BE49-F238E27FC236}">
                <a16:creationId xmlns:a16="http://schemas.microsoft.com/office/drawing/2014/main" id="{8AFA0A6E-1A12-4A21-819F-F62BF8DDD9B8}"/>
              </a:ext>
            </a:extLst>
          </p:cNvPr>
          <p:cNvSpPr/>
          <p:nvPr/>
        </p:nvSpPr>
        <p:spPr>
          <a:xfrm>
            <a:off x="4290922" y="5648522"/>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Тайна следствия и судопроизводства</a:t>
            </a:r>
          </a:p>
        </p:txBody>
      </p:sp>
      <p:sp>
        <p:nvSpPr>
          <p:cNvPr id="21" name="Прямоугольник: скругленные углы 20">
            <a:extLst>
              <a:ext uri="{FF2B5EF4-FFF2-40B4-BE49-F238E27FC236}">
                <a16:creationId xmlns:a16="http://schemas.microsoft.com/office/drawing/2014/main" id="{BCBA9B0E-6181-4E6E-BBF8-188E33C1437D}"/>
              </a:ext>
            </a:extLst>
          </p:cNvPr>
          <p:cNvSpPr/>
          <p:nvPr/>
        </p:nvSpPr>
        <p:spPr>
          <a:xfrm>
            <a:off x="4290922" y="6219760"/>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Сведения о сущности изобретения</a:t>
            </a:r>
          </a:p>
        </p:txBody>
      </p:sp>
      <p:cxnSp>
        <p:nvCxnSpPr>
          <p:cNvPr id="26" name="Соединитель: уступ 25">
            <a:extLst>
              <a:ext uri="{FF2B5EF4-FFF2-40B4-BE49-F238E27FC236}">
                <a16:creationId xmlns:a16="http://schemas.microsoft.com/office/drawing/2014/main" id="{A0DB5028-8C67-451F-BB23-9156ED50CDAE}"/>
              </a:ext>
            </a:extLst>
          </p:cNvPr>
          <p:cNvCxnSpPr>
            <a:cxnSpLocks/>
            <a:stCxn id="2" idx="1"/>
            <a:endCxn id="11" idx="0"/>
          </p:cNvCxnSpPr>
          <p:nvPr/>
        </p:nvCxnSpPr>
        <p:spPr>
          <a:xfrm rot="10800000" flipV="1">
            <a:off x="2363896" y="1347725"/>
            <a:ext cx="2189055" cy="459661"/>
          </a:xfrm>
          <a:prstGeom prst="bentConnector2">
            <a:avLst/>
          </a:prstGeom>
        </p:spPr>
        <p:style>
          <a:lnRef idx="3">
            <a:schemeClr val="dk1"/>
          </a:lnRef>
          <a:fillRef idx="0">
            <a:schemeClr val="dk1"/>
          </a:fillRef>
          <a:effectRef idx="2">
            <a:schemeClr val="dk1"/>
          </a:effectRef>
          <a:fontRef idx="minor">
            <a:schemeClr val="tx1"/>
          </a:fontRef>
        </p:style>
      </p:cxnSp>
      <p:cxnSp>
        <p:nvCxnSpPr>
          <p:cNvPr id="35" name="Соединитель: уступ 34">
            <a:extLst>
              <a:ext uri="{FF2B5EF4-FFF2-40B4-BE49-F238E27FC236}">
                <a16:creationId xmlns:a16="http://schemas.microsoft.com/office/drawing/2014/main" id="{54246F13-D26D-4A32-B5E9-E6A26A99867B}"/>
              </a:ext>
            </a:extLst>
          </p:cNvPr>
          <p:cNvCxnSpPr>
            <a:cxnSpLocks/>
            <a:stCxn id="2" idx="3"/>
            <a:endCxn id="8" idx="0"/>
          </p:cNvCxnSpPr>
          <p:nvPr/>
        </p:nvCxnSpPr>
        <p:spPr>
          <a:xfrm>
            <a:off x="7429500" y="1347726"/>
            <a:ext cx="2423166" cy="459661"/>
          </a:xfrm>
          <a:prstGeom prst="bentConnector2">
            <a:avLst/>
          </a:prstGeom>
        </p:spPr>
        <p:style>
          <a:lnRef idx="3">
            <a:schemeClr val="dk1"/>
          </a:lnRef>
          <a:fillRef idx="0">
            <a:schemeClr val="dk1"/>
          </a:fillRef>
          <a:effectRef idx="2">
            <a:schemeClr val="dk1"/>
          </a:effectRef>
          <a:fontRef idx="minor">
            <a:schemeClr val="tx1"/>
          </a:fontRef>
        </p:style>
      </p:cxnSp>
      <p:cxnSp>
        <p:nvCxnSpPr>
          <p:cNvPr id="38" name="Соединитель: уступ 37">
            <a:extLst>
              <a:ext uri="{FF2B5EF4-FFF2-40B4-BE49-F238E27FC236}">
                <a16:creationId xmlns:a16="http://schemas.microsoft.com/office/drawing/2014/main" id="{388FAAE8-2EF3-4816-9A7F-72DEA00BB7D1}"/>
              </a:ext>
            </a:extLst>
          </p:cNvPr>
          <p:cNvCxnSpPr>
            <a:cxnSpLocks/>
            <a:stCxn id="8" idx="2"/>
            <a:endCxn id="13" idx="0"/>
          </p:cNvCxnSpPr>
          <p:nvPr/>
        </p:nvCxnSpPr>
        <p:spPr>
          <a:xfrm rot="5400000">
            <a:off x="9095366" y="1900596"/>
            <a:ext cx="370961" cy="114364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1" name="Соединитель: уступ 40">
            <a:extLst>
              <a:ext uri="{FF2B5EF4-FFF2-40B4-BE49-F238E27FC236}">
                <a16:creationId xmlns:a16="http://schemas.microsoft.com/office/drawing/2014/main" id="{E41699AA-18B6-4BBE-AF0D-F879ED6B96F5}"/>
              </a:ext>
            </a:extLst>
          </p:cNvPr>
          <p:cNvCxnSpPr>
            <a:cxnSpLocks/>
            <a:stCxn id="8" idx="2"/>
            <a:endCxn id="12" idx="0"/>
          </p:cNvCxnSpPr>
          <p:nvPr/>
        </p:nvCxnSpPr>
        <p:spPr>
          <a:xfrm rot="16200000" flipH="1">
            <a:off x="10396321" y="1743281"/>
            <a:ext cx="370962" cy="145827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4" name="Соединитель: уступ 43">
            <a:extLst>
              <a:ext uri="{FF2B5EF4-FFF2-40B4-BE49-F238E27FC236}">
                <a16:creationId xmlns:a16="http://schemas.microsoft.com/office/drawing/2014/main" id="{3B4B915B-2741-4E49-A506-222FF5A99D40}"/>
              </a:ext>
            </a:extLst>
          </p:cNvPr>
          <p:cNvCxnSpPr>
            <a:cxnSpLocks/>
            <a:stCxn id="11" idx="1"/>
            <a:endCxn id="14" idx="1"/>
          </p:cNvCxnSpPr>
          <p:nvPr/>
        </p:nvCxnSpPr>
        <p:spPr>
          <a:xfrm rot="10800000" flipV="1">
            <a:off x="925620" y="2047162"/>
            <a:ext cx="12700" cy="774310"/>
          </a:xfrm>
          <a:prstGeom prst="bentConnector3">
            <a:avLst>
              <a:gd name="adj1" fmla="val 1800000"/>
            </a:avLst>
          </a:prstGeom>
        </p:spPr>
        <p:style>
          <a:lnRef idx="3">
            <a:schemeClr val="dk1"/>
          </a:lnRef>
          <a:fillRef idx="0">
            <a:schemeClr val="dk1"/>
          </a:fillRef>
          <a:effectRef idx="2">
            <a:schemeClr val="dk1"/>
          </a:effectRef>
          <a:fontRef idx="minor">
            <a:schemeClr val="tx1"/>
          </a:fontRef>
        </p:style>
      </p:cxnSp>
      <p:cxnSp>
        <p:nvCxnSpPr>
          <p:cNvPr id="47" name="Соединитель: уступ 46">
            <a:extLst>
              <a:ext uri="{FF2B5EF4-FFF2-40B4-BE49-F238E27FC236}">
                <a16:creationId xmlns:a16="http://schemas.microsoft.com/office/drawing/2014/main" id="{6114C704-02EF-474C-BA21-AD99C3DDF21F}"/>
              </a:ext>
            </a:extLst>
          </p:cNvPr>
          <p:cNvCxnSpPr>
            <a:cxnSpLocks/>
            <a:stCxn id="15" idx="1"/>
            <a:endCxn id="11" idx="1"/>
          </p:cNvCxnSpPr>
          <p:nvPr/>
        </p:nvCxnSpPr>
        <p:spPr>
          <a:xfrm rot="10800000">
            <a:off x="925620" y="2047163"/>
            <a:ext cx="12700" cy="1491587"/>
          </a:xfrm>
          <a:prstGeom prst="bentConnector3">
            <a:avLst>
              <a:gd name="adj1" fmla="val 1800000"/>
            </a:avLst>
          </a:prstGeom>
        </p:spPr>
        <p:style>
          <a:lnRef idx="3">
            <a:schemeClr val="dk1"/>
          </a:lnRef>
          <a:fillRef idx="0">
            <a:schemeClr val="dk1"/>
          </a:fillRef>
          <a:effectRef idx="2">
            <a:schemeClr val="dk1"/>
          </a:effectRef>
          <a:fontRef idx="minor">
            <a:schemeClr val="tx1"/>
          </a:fontRef>
        </p:style>
      </p:cxnSp>
      <p:cxnSp>
        <p:nvCxnSpPr>
          <p:cNvPr id="50" name="Соединитель: уступ 49">
            <a:extLst>
              <a:ext uri="{FF2B5EF4-FFF2-40B4-BE49-F238E27FC236}">
                <a16:creationId xmlns:a16="http://schemas.microsoft.com/office/drawing/2014/main" id="{5DF4C17B-E0C0-4F2A-859C-0B5C60A865DB}"/>
              </a:ext>
            </a:extLst>
          </p:cNvPr>
          <p:cNvCxnSpPr>
            <a:cxnSpLocks/>
            <a:stCxn id="16" idx="1"/>
            <a:endCxn id="15" idx="3"/>
          </p:cNvCxnSpPr>
          <p:nvPr/>
        </p:nvCxnSpPr>
        <p:spPr>
          <a:xfrm rot="10800000" flipV="1">
            <a:off x="3802170" y="3538747"/>
            <a:ext cx="488752" cy="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4" name="Соединитель: уступ 53">
            <a:extLst>
              <a:ext uri="{FF2B5EF4-FFF2-40B4-BE49-F238E27FC236}">
                <a16:creationId xmlns:a16="http://schemas.microsoft.com/office/drawing/2014/main" id="{6B4AF049-7415-4DD4-A67F-1A786425CA71}"/>
              </a:ext>
            </a:extLst>
          </p:cNvPr>
          <p:cNvCxnSpPr>
            <a:cxnSpLocks/>
            <a:stCxn id="17" idx="1"/>
            <a:endCxn id="15" idx="3"/>
          </p:cNvCxnSpPr>
          <p:nvPr/>
        </p:nvCxnSpPr>
        <p:spPr>
          <a:xfrm rot="10800000">
            <a:off x="3802170" y="3538750"/>
            <a:ext cx="488752" cy="60230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7" name="Соединитель: уступ 56">
            <a:extLst>
              <a:ext uri="{FF2B5EF4-FFF2-40B4-BE49-F238E27FC236}">
                <a16:creationId xmlns:a16="http://schemas.microsoft.com/office/drawing/2014/main" id="{9B7113D6-0A65-4E71-8B04-D7FB9F931941}"/>
              </a:ext>
            </a:extLst>
          </p:cNvPr>
          <p:cNvCxnSpPr>
            <a:cxnSpLocks/>
            <a:stCxn id="18" idx="1"/>
            <a:endCxn id="15" idx="3"/>
          </p:cNvCxnSpPr>
          <p:nvPr/>
        </p:nvCxnSpPr>
        <p:spPr>
          <a:xfrm rot="10800000">
            <a:off x="3802170" y="3538749"/>
            <a:ext cx="488752" cy="118472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0" name="Соединитель: уступ 59">
            <a:extLst>
              <a:ext uri="{FF2B5EF4-FFF2-40B4-BE49-F238E27FC236}">
                <a16:creationId xmlns:a16="http://schemas.microsoft.com/office/drawing/2014/main" id="{99B1B1F5-F620-44E5-BAF0-E66013F7B339}"/>
              </a:ext>
            </a:extLst>
          </p:cNvPr>
          <p:cNvCxnSpPr>
            <a:cxnSpLocks/>
            <a:stCxn id="19" idx="1"/>
            <a:endCxn id="15" idx="3"/>
          </p:cNvCxnSpPr>
          <p:nvPr/>
        </p:nvCxnSpPr>
        <p:spPr>
          <a:xfrm rot="10800000">
            <a:off x="3802170" y="3538750"/>
            <a:ext cx="488752" cy="1767135"/>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3" name="Соединитель: уступ 62">
            <a:extLst>
              <a:ext uri="{FF2B5EF4-FFF2-40B4-BE49-F238E27FC236}">
                <a16:creationId xmlns:a16="http://schemas.microsoft.com/office/drawing/2014/main" id="{4C040A9F-10B6-438A-9918-340819277C14}"/>
              </a:ext>
            </a:extLst>
          </p:cNvPr>
          <p:cNvCxnSpPr>
            <a:cxnSpLocks/>
            <a:stCxn id="20" idx="1"/>
            <a:endCxn id="15" idx="3"/>
          </p:cNvCxnSpPr>
          <p:nvPr/>
        </p:nvCxnSpPr>
        <p:spPr>
          <a:xfrm rot="10800000">
            <a:off x="3802170" y="3538749"/>
            <a:ext cx="488752" cy="2349548"/>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6" name="Соединитель: уступ 65">
            <a:extLst>
              <a:ext uri="{FF2B5EF4-FFF2-40B4-BE49-F238E27FC236}">
                <a16:creationId xmlns:a16="http://schemas.microsoft.com/office/drawing/2014/main" id="{EDBD7D93-BBE3-499B-86B1-41DB809AA2DD}"/>
              </a:ext>
            </a:extLst>
          </p:cNvPr>
          <p:cNvCxnSpPr>
            <a:cxnSpLocks/>
            <a:stCxn id="21" idx="1"/>
            <a:endCxn id="15" idx="3"/>
          </p:cNvCxnSpPr>
          <p:nvPr/>
        </p:nvCxnSpPr>
        <p:spPr>
          <a:xfrm rot="10800000">
            <a:off x="3802170" y="3538749"/>
            <a:ext cx="488752" cy="292078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69" name="Прямоугольник 68">
            <a:extLst>
              <a:ext uri="{FF2B5EF4-FFF2-40B4-BE49-F238E27FC236}">
                <a16:creationId xmlns:a16="http://schemas.microsoft.com/office/drawing/2014/main" id="{E15FAAF5-A07B-4916-86A1-0B0011083F83}"/>
              </a:ext>
            </a:extLst>
          </p:cNvPr>
          <p:cNvSpPr/>
          <p:nvPr/>
        </p:nvSpPr>
        <p:spPr>
          <a:xfrm>
            <a:off x="8122291" y="4571304"/>
            <a:ext cx="3460750" cy="1077218"/>
          </a:xfrm>
          <a:prstGeom prst="rect">
            <a:avLst/>
          </a:prstGeom>
        </p:spPr>
        <p:txBody>
          <a:bodyPr wrap="square">
            <a:spAutoFit/>
          </a:bodyPr>
          <a:lstStyle/>
          <a:p>
            <a:pPr algn="just"/>
            <a:r>
              <a:rPr lang="ru-RU" sz="1600" dirty="0">
                <a:ea typeface="Tahoma" panose="020B0604030504040204" pitchFamily="34" charset="0"/>
                <a:cs typeface="Tahoma" panose="020B0604030504040204" pitchFamily="34" charset="0"/>
              </a:rPr>
              <a:t>Федеральный закон РФ от 27 июля 2006 г. N 149-ФЗ "Об информации, информационных технологиях и о защите информации"</a:t>
            </a:r>
          </a:p>
        </p:txBody>
      </p:sp>
    </p:spTree>
    <p:extLst>
      <p:ext uri="{BB962C8B-B14F-4D97-AF65-F5344CB8AC3E}">
        <p14:creationId xmlns:p14="http://schemas.microsoft.com/office/powerpoint/2010/main" val="397208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30002" y="89168"/>
            <a:ext cx="9852423" cy="830997"/>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Нормативные правовые акты, регламентирующие вопросы обработки персональных данных</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01053" y="930965"/>
            <a:ext cx="11318264" cy="5509200"/>
          </a:xfrm>
          <a:prstGeom prst="rect">
            <a:avLst/>
          </a:prstGeom>
        </p:spPr>
        <p:txBody>
          <a:bodyPr wrap="square">
            <a:spAutoFit/>
          </a:bodyPr>
          <a:lstStyle/>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Конституция Российской Федерации;</a:t>
            </a:r>
          </a:p>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Конвенция Совета Европы о защите физических лиц при автоматизированной обработке персональных данных (г. Страсбург, от 28.01.1981 №108);</a:t>
            </a:r>
          </a:p>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Федеральный закон «О персональных данных» от 27.07.2006 № 152-ФЗ;</a:t>
            </a:r>
          </a:p>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Указ Президента РФ «О перечне сведений конфиденциального характера» от 06.03.1997 № 188;</a:t>
            </a:r>
            <a:endParaRPr lang="en-US" sz="22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200" dirty="0"/>
              <a:t>Постановление Правительства Российской Федерации «Об утверждении требований к материальным носителям биометрических персональных данных и технологиям хранения таких данных вне информационных систем персональных данных» от 06.07.2008 № 512;</a:t>
            </a:r>
            <a:endParaRPr lang="en-US" sz="2200" dirty="0"/>
          </a:p>
          <a:p>
            <a:pPr marL="342900" indent="-342900" algn="just">
              <a:buFont typeface="Arial" panose="020B0604020202020204" pitchFamily="34" charset="0"/>
              <a:buChar char="•"/>
            </a:pPr>
            <a:r>
              <a:rPr lang="ru-RU" sz="2200" dirty="0"/>
              <a:t>Постановление Правительства Российской Федерации «Об утверждении Положения об особенностях обработки персональных данных, осуществляемой без использования средств автоматизации» от 15.09.2008 № 687;</a:t>
            </a:r>
            <a:endParaRPr lang="en-US" sz="2200" dirty="0"/>
          </a:p>
          <a:p>
            <a:pPr marL="342900" indent="-342900" algn="just">
              <a:buFont typeface="Arial" panose="020B0604020202020204" pitchFamily="34" charset="0"/>
              <a:buChar char="•"/>
            </a:pPr>
            <a:r>
              <a:rPr lang="ru-RU" sz="2200" dirty="0"/>
              <a:t>Постановление Правительства Российской Федерации «Об утверждении требований к защите персональных данных при их обработке в информационных системах персональных данных» от 01.11.2012 №1119.</a:t>
            </a:r>
            <a:endParaRPr lang="ru-RU" sz="22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380805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5632311"/>
          </a:xfrm>
          <a:prstGeom prst="rect">
            <a:avLst/>
          </a:prstGeom>
        </p:spPr>
        <p:txBody>
          <a:bodyPr wrap="square">
            <a:spAutoFit/>
          </a:bodyPr>
          <a:lstStyle/>
          <a:p>
            <a:pPr algn="just"/>
            <a:r>
              <a:rPr lang="ru-RU" sz="2400" b="1" dirty="0"/>
              <a:t>Персональные данные (ПД) </a:t>
            </a:r>
            <a:r>
              <a:rPr lang="ru-RU" sz="2400" dirty="0"/>
              <a:t>- любая информация, относящаяся к определенному физическому лицу (субъекту персональных данных).</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Примеры ПД:</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фамилия, имя, отчество;</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год, месяц, дата и место рождения;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адрес;</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семейное, социальное, имущественное положение;</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образование;</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профессия;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доходы;</a:t>
            </a:r>
            <a:endParaRPr lang="en-US"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серия и номер паспорта;</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СНИЛС;</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и т.д.</a:t>
            </a:r>
            <a:endParaRPr lang="en-US" sz="2400"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87211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11131" y="257775"/>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r>
              <a:rPr lang="en-US" sz="2400" b="1" dirty="0">
                <a:solidFill>
                  <a:srgbClr val="FF0000"/>
                </a:solidFill>
              </a:rPr>
              <a:t>. </a:t>
            </a:r>
            <a:r>
              <a:rPr lang="ru-RU" sz="2400" b="1" dirty="0">
                <a:solidFill>
                  <a:srgbClr val="FF0000"/>
                </a:solidFill>
              </a:rPr>
              <a:t>Определения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7</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5262979"/>
          </a:xfrm>
          <a:prstGeom prst="rect">
            <a:avLst/>
          </a:prstGeom>
        </p:spPr>
        <p:txBody>
          <a:bodyPr wrap="square">
            <a:spAutoFit/>
          </a:bodyPr>
          <a:lstStyle/>
          <a:p>
            <a:pPr algn="just"/>
            <a:r>
              <a:rPr lang="ru-RU" sz="2400" b="1" dirty="0"/>
              <a:t>Персональные данные (ПД) </a:t>
            </a:r>
            <a:r>
              <a:rPr lang="ru-RU" sz="2400" dirty="0"/>
              <a:t>- любая информация, относящаяся к определенному физическому лицу (субъекту персональных данных).</a:t>
            </a:r>
          </a:p>
          <a:p>
            <a:pPr algn="just"/>
            <a:r>
              <a:rPr lang="ru-RU" sz="2400" b="1" dirty="0">
                <a:ea typeface="Tahoma" panose="020B0604030504040204" pitchFamily="34" charset="0"/>
                <a:cs typeface="Tahoma" panose="020B0604030504040204" pitchFamily="34" charset="0"/>
              </a:rPr>
              <a:t>Оператор</a:t>
            </a:r>
            <a:r>
              <a:rPr lang="ru-RU" sz="2400" dirty="0">
                <a:ea typeface="Tahoma" panose="020B0604030504040204" pitchFamily="34" charset="0"/>
                <a:cs typeface="Tahoma" panose="020B0604030504040204" pitchFamily="34" charset="0"/>
              </a:rPr>
              <a:t> - государственный орган, муниципальный орган, юридическое или физическое лицо, самостоятельно или совместно с другими лицами организующие и (или) осуществляющие обработку ПД, а также определяющие цели обработки ПД, состав ПД, подлежащих обработке, действия (операции), совершаемые с ПД.</a:t>
            </a:r>
          </a:p>
          <a:p>
            <a:pPr algn="just"/>
            <a:r>
              <a:rPr lang="ru-RU" sz="2400" b="1" dirty="0"/>
              <a:t>Обработка ПД</a:t>
            </a:r>
            <a:r>
              <a:rPr lang="ru-RU" sz="2400" dirty="0"/>
              <a:t> - любое действие (операция) или совокупность действий (операций), совершаемых </a:t>
            </a:r>
            <a:r>
              <a:rPr lang="ru-RU" sz="2400" b="1" dirty="0"/>
              <a:t>с использованием средств автоматизации </a:t>
            </a:r>
            <a:r>
              <a:rPr lang="ru-RU" sz="2400" dirty="0"/>
              <a:t>или без использования таких средств с ПД, включая </a:t>
            </a:r>
            <a:r>
              <a:rPr lang="ru-RU" sz="2400" b="1" dirty="0"/>
              <a:t>сбор</a:t>
            </a:r>
            <a:r>
              <a:rPr lang="ru-RU" sz="2400" dirty="0"/>
              <a:t>, запись, систематизацию, </a:t>
            </a:r>
            <a:r>
              <a:rPr lang="ru-RU" sz="2400" b="1" dirty="0"/>
              <a:t>накопление, хранение</a:t>
            </a:r>
            <a:r>
              <a:rPr lang="ru-RU" sz="2400" dirty="0"/>
              <a:t>, уточнение (обновление, изменение), извлечение, </a:t>
            </a:r>
            <a:r>
              <a:rPr lang="ru-RU" sz="2400" b="1" dirty="0"/>
              <a:t>использование</a:t>
            </a:r>
            <a:r>
              <a:rPr lang="ru-RU" sz="2400" dirty="0"/>
              <a:t>, передачу (распространение, предоставление, доступ), </a:t>
            </a:r>
            <a:r>
              <a:rPr lang="ru-RU" sz="2400" b="1" dirty="0"/>
              <a:t>обезличивание</a:t>
            </a:r>
            <a:r>
              <a:rPr lang="ru-RU" sz="2400" dirty="0"/>
              <a:t>, блокирование, удаление, уничтожение ПД.</a:t>
            </a:r>
          </a:p>
          <a:p>
            <a:pPr algn="just"/>
            <a:r>
              <a:rPr lang="ru-RU" sz="2400" b="1" dirty="0"/>
              <a:t>Распространение ПД</a:t>
            </a:r>
            <a:r>
              <a:rPr lang="ru-RU" sz="2400" dirty="0"/>
              <a:t> - действия, направленные на раскрытие персональных данных неопределенному кругу лиц.</a:t>
            </a:r>
            <a:endParaRPr lang="ru-RU"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82908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r>
              <a:rPr lang="en-US" sz="2400" b="1" dirty="0">
                <a:solidFill>
                  <a:srgbClr val="FF0000"/>
                </a:solidFill>
              </a:rPr>
              <a:t>. </a:t>
            </a:r>
            <a:r>
              <a:rPr lang="ru-RU" sz="2400" b="1" dirty="0">
                <a:solidFill>
                  <a:srgbClr val="FF0000"/>
                </a:solidFill>
              </a:rPr>
              <a:t>Категории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8</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524315"/>
          </a:xfrm>
          <a:prstGeom prst="rect">
            <a:avLst/>
          </a:prstGeom>
        </p:spPr>
        <p:txBody>
          <a:bodyPr wrap="square">
            <a:spAutoFit/>
          </a:bodyPr>
          <a:lstStyle/>
          <a:p>
            <a:pPr algn="just"/>
            <a:r>
              <a:rPr lang="ru-RU" sz="2400" b="1" dirty="0"/>
              <a:t>1. Специальные категории ПД</a:t>
            </a:r>
          </a:p>
          <a:p>
            <a:pPr algn="just"/>
            <a:r>
              <a:rPr lang="ru-RU" sz="2400" dirty="0"/>
              <a:t>персональные данные, касающиеся расовой, национальной принадлежности, политических взглядов, религиозных и философских убеждений, состояния здоровья, интимной жизни</a:t>
            </a:r>
          </a:p>
          <a:p>
            <a:pPr algn="just"/>
            <a:r>
              <a:rPr lang="ru-RU" sz="2400" b="1" dirty="0"/>
              <a:t>2. Иные ПД</a:t>
            </a:r>
          </a:p>
          <a:p>
            <a:pPr algn="just"/>
            <a:r>
              <a:rPr lang="ru-RU" sz="2400" dirty="0"/>
              <a:t>персональные данные, позволяющие идентифицировать субъекта персональных данных и получить о нем дополнительную информацию (ФИО, телефон, …)</a:t>
            </a:r>
          </a:p>
          <a:p>
            <a:pPr algn="just"/>
            <a:r>
              <a:rPr lang="ru-RU" sz="2400" b="1" dirty="0"/>
              <a:t>3. Биометрические</a:t>
            </a:r>
          </a:p>
          <a:p>
            <a:pPr algn="just"/>
            <a:r>
              <a:rPr lang="ru-RU" sz="2400" dirty="0"/>
              <a:t>персональные данные, позволяющие идентифицировать субъекта персональных данных (отпечатки пальцев, код ДНК, …)</a:t>
            </a:r>
          </a:p>
          <a:p>
            <a:pPr algn="just"/>
            <a:r>
              <a:rPr lang="ru-RU" sz="2400" b="1" dirty="0"/>
              <a:t>4. Общедоступные</a:t>
            </a:r>
            <a:endParaRPr lang="ru-RU" sz="2400" dirty="0"/>
          </a:p>
          <a:p>
            <a:pPr algn="just"/>
            <a:r>
              <a:rPr lang="ru-RU" sz="2400" dirty="0">
                <a:ea typeface="Tahoma" panose="020B0604030504040204" pitchFamily="34" charset="0"/>
                <a:cs typeface="Tahoma" panose="020B0604030504040204" pitchFamily="34" charset="0"/>
              </a:rPr>
              <a:t>обезличенные и (или) общедоступные персональные данные</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66937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r>
              <a:rPr lang="en-US" sz="2400" b="1" dirty="0">
                <a:solidFill>
                  <a:srgbClr val="FF0000"/>
                </a:solidFill>
              </a:rPr>
              <a:t>. </a:t>
            </a:r>
            <a:r>
              <a:rPr lang="ru-RU" sz="2400" b="1" dirty="0">
                <a:solidFill>
                  <a:srgbClr val="FF0000"/>
                </a:solidFill>
              </a:rPr>
              <a:t>Требования законодательства при обработке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9</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893647"/>
          </a:xfrm>
          <a:prstGeom prst="rect">
            <a:avLst/>
          </a:prstGeom>
        </p:spPr>
        <p:txBody>
          <a:bodyPr wrap="square">
            <a:spAutoFit/>
          </a:bodyPr>
          <a:lstStyle/>
          <a:p>
            <a:pPr marL="342900" indent="-342900" algn="just">
              <a:buFont typeface="Arial" panose="020B0604020202020204" pitchFamily="34" charset="0"/>
              <a:buChar char="•"/>
            </a:pPr>
            <a:r>
              <a:rPr lang="ru-RU" sz="2400" dirty="0"/>
              <a:t>обработка ПД должна ограничиваться достижением конкретных, заранее определенных и законных целей;</a:t>
            </a:r>
          </a:p>
          <a:p>
            <a:pPr marL="342900" indent="-342900" algn="just">
              <a:buFont typeface="Arial" panose="020B0604020202020204" pitchFamily="34" charset="0"/>
              <a:buChar char="•"/>
            </a:pPr>
            <a:r>
              <a:rPr lang="ru-RU" sz="2400" dirty="0"/>
              <a:t>содержание и объем обрабатываемых ПД должны соответствовать целям;</a:t>
            </a:r>
          </a:p>
          <a:p>
            <a:pPr marL="342900" indent="-342900" algn="just">
              <a:buFont typeface="Arial" panose="020B0604020202020204" pitchFamily="34" charset="0"/>
              <a:buChar char="•"/>
            </a:pPr>
            <a:r>
              <a:rPr lang="ru-RU" sz="2400" dirty="0"/>
              <a:t>обрабатываемые ПД не должны быть избыточными по отношению к целям;</a:t>
            </a:r>
          </a:p>
          <a:p>
            <a:pPr marL="342900" indent="-342900" algn="just">
              <a:buFont typeface="Arial" panose="020B0604020202020204" pitchFamily="34" charset="0"/>
              <a:buChar char="•"/>
            </a:pPr>
            <a:r>
              <a:rPr lang="ru-RU" sz="2400" dirty="0"/>
              <a:t>должно быть получено согласие субъекта на размещение его персональных данных в форме, установленной законом;</a:t>
            </a:r>
          </a:p>
          <a:p>
            <a:pPr marL="342900" indent="-342900" algn="just">
              <a:buFont typeface="Arial" panose="020B0604020202020204" pitchFamily="34" charset="0"/>
              <a:buChar char="•"/>
            </a:pPr>
            <a:r>
              <a:rPr lang="ru-RU" sz="2400" dirty="0"/>
              <a:t>при обработке ПД должны быть обеспечены точность ПД, их достаточность, актуальность по отношению к целям обработки;</a:t>
            </a:r>
          </a:p>
          <a:p>
            <a:pPr marL="342900" indent="-342900" algn="just">
              <a:buFont typeface="Arial" panose="020B0604020202020204" pitchFamily="34" charset="0"/>
              <a:buChar char="•"/>
            </a:pPr>
            <a:r>
              <a:rPr lang="ru-RU" sz="2400" dirty="0"/>
              <a:t>хранение ПД должно осуществляться в форме, позволяющей определить субъекта ПД, не дольше, чем этого требуют цели;</a:t>
            </a:r>
          </a:p>
          <a:p>
            <a:pPr marL="342900" indent="-342900" algn="just">
              <a:buFont typeface="Arial" panose="020B0604020202020204" pitchFamily="34" charset="0"/>
              <a:buChar char="•"/>
            </a:pPr>
            <a:r>
              <a:rPr lang="ru-RU" sz="2400" dirty="0"/>
              <a:t>обрабатываемые ПД подлежат уничтожению либо обезличиванию по достижении целей обработки или в случае утраты необходимости в достижении этих целей.</a:t>
            </a: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13824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10397</TotalTime>
  <Words>5136</Words>
  <Application>Microsoft Office PowerPoint</Application>
  <PresentationFormat>Широкоэкранный</PresentationFormat>
  <Paragraphs>414</Paragraphs>
  <Slides>27</Slides>
  <Notes>25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Calibri</vt:lpstr>
      <vt:lpstr>Calibri Light</vt:lpstr>
      <vt:lpstr>Cambria Math</vt:lpstr>
      <vt:lpstr>Tahoma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Михайлович Грязнов</dc:creator>
  <cp:lastModifiedBy>Чернышов Юрий Юрьевич</cp:lastModifiedBy>
  <cp:revision>328</cp:revision>
  <dcterms:created xsi:type="dcterms:W3CDTF">2020-07-22T09:29:31Z</dcterms:created>
  <dcterms:modified xsi:type="dcterms:W3CDTF">2021-12-24T12:55:08Z</dcterms:modified>
</cp:coreProperties>
</file>