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85" r:id="rId4"/>
    <p:sldId id="297" r:id="rId5"/>
    <p:sldId id="319" r:id="rId6"/>
    <p:sldId id="31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p-nlcwp1eSENQb7OhKV1pw" TargetMode="External"/><Relationship Id="rId2" Type="http://schemas.openxmlformats.org/officeDocument/2006/relationships/hyperlink" Target="http://hub.urfu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instagram.com/hub.urfu/" TargetMode="External"/><Relationship Id="rId4" Type="http://schemas.openxmlformats.org/officeDocument/2006/relationships/hyperlink" Target="https://www.facebook.com/groups/hub.urf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8714462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Искусственный </a:t>
            </a:r>
          </a:p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интеллект и машинное обучение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52332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Андрей Созыкин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Директор школы профессионального и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академического образования ИРИТ-РТФ УРФУ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Andrey.Sozykin@urfu.ru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Международный научно-методический центр </a:t>
            </a:r>
            <a:r>
              <a:rPr lang="ru-RU" sz="2400" b="1" dirty="0" err="1">
                <a:solidFill>
                  <a:srgbClr val="FF0000"/>
                </a:solidFill>
              </a:rPr>
              <a:t>УрФУ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Конкурс Минобрнауки: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Федеральный проект «Кадры для цифровой экономики» национальной программы «Цифровая экономика Российской Федерации»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Название конкурса: «Создание и функционирование сети международных научно-методических центров для распространения лучших международных практик подготовки, переподготовки и стажировки продвинутых кадров цифровой экономики в областях математики, информатики, технологий»</a:t>
            </a:r>
          </a:p>
          <a:p>
            <a:pPr lvl="0" algn="just">
              <a:spcBef>
                <a:spcPts val="600"/>
              </a:spcBef>
            </a:pPr>
            <a:r>
              <a:rPr lang="ru-RU" sz="240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Основные направления деятельности Центра:</a:t>
            </a:r>
            <a:endParaRPr lang="en-US" sz="2400" dirty="0">
              <a:solidFill>
                <a:prstClr val="black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Образовательные программы повышения квалификации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Образовательные программы профессиональной переподготовки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Программы научной стажировки</a:t>
            </a:r>
          </a:p>
          <a:p>
            <a:pPr algn="just">
              <a:spcBef>
                <a:spcPts val="600"/>
              </a:spcBef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Целевая аудитория: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Научно-педагогические работники университетов РФ</a:t>
            </a: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Обучение и стажировки бесплатны 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319559"/>
            <a:ext cx="844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FF0000"/>
                </a:solidFill>
              </a:rPr>
              <a:t>Международный научно-методический центр </a:t>
            </a:r>
            <a:r>
              <a:rPr lang="ru-RU" sz="2000" b="1" dirty="0" err="1">
                <a:solidFill>
                  <a:srgbClr val="FF0000"/>
                </a:solidFill>
              </a:rPr>
              <a:t>УрФУ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354034-0C7D-43EE-A134-C5BE8774DE1D}"/>
              </a:ext>
            </a:extLst>
          </p:cNvPr>
          <p:cNvSpPr/>
          <p:nvPr/>
        </p:nvSpPr>
        <p:spPr>
          <a:xfrm>
            <a:off x="405814" y="1107951"/>
            <a:ext cx="547247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Специфика международного научно-методического центра </a:t>
            </a:r>
            <a:r>
              <a:rPr lang="ru-RU" b="1" dirty="0" err="1"/>
              <a:t>УрФУ</a:t>
            </a:r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Цифровые технологии, информатика и математика, необходимые для цифровизации различных отраслей промышленности</a:t>
            </a:r>
          </a:p>
          <a:p>
            <a:pPr algn="just">
              <a:spcBef>
                <a:spcPts val="600"/>
              </a:spcBef>
            </a:pPr>
            <a:r>
              <a:rPr lang="ru-RU" b="1" dirty="0"/>
              <a:t>Направления деятельности центра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Цифровые промышленные технологии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Цифровые технологии в энергетике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Цифровые технологии в строительстве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Системная инженерия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Сквозные цифровые технологии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Математика</a:t>
            </a:r>
          </a:p>
          <a:p>
            <a:pPr algn="just">
              <a:spcBef>
                <a:spcPts val="600"/>
              </a:spcBef>
            </a:pPr>
            <a:r>
              <a:rPr lang="ru-RU" b="1" dirty="0"/>
              <a:t>Развитие отношений с международными профессиональными сообществами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Institute of Electrical and Electronics Engineers (IEEE)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International Council on Systems Engineering (INCOSE)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Association for Computing Machinery (ACM)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AD8D0B-B0E1-4DA5-9E92-73A0AA392411}"/>
              </a:ext>
            </a:extLst>
          </p:cNvPr>
          <p:cNvSpPr/>
          <p:nvPr/>
        </p:nvSpPr>
        <p:spPr>
          <a:xfrm>
            <a:off x="6096000" y="1107951"/>
            <a:ext cx="59305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Схема работы центра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Обучение преподавателей на программах ДПО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Передача учебно-методических материалов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Помощь с запуском учебных курсов в своих университетах</a:t>
            </a:r>
          </a:p>
          <a:p>
            <a:pPr algn="just"/>
            <a:r>
              <a:rPr lang="ru-RU" b="1" dirty="0"/>
              <a:t>Изменения в связи с пандемией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Все программы ДПО и стажировок переведены в дистанционный режим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Учебно-методические материалы разрабатываются в виде пригодном для дистанционной реализации программ (электронный ресурс в </a:t>
            </a:r>
            <a:r>
              <a:rPr lang="en-US" dirty="0"/>
              <a:t>Moodle </a:t>
            </a:r>
            <a:r>
              <a:rPr lang="ru-RU" dirty="0"/>
              <a:t>или онлайн-курсы на платформах </a:t>
            </a:r>
            <a:r>
              <a:rPr lang="en-US" dirty="0"/>
              <a:t>openedu.urfu.ru)</a:t>
            </a:r>
            <a:endParaRPr lang="ru-RU" dirty="0"/>
          </a:p>
          <a:p>
            <a:pPr algn="just"/>
            <a:r>
              <a:rPr lang="ru-RU" b="1" dirty="0"/>
              <a:t>Страницы центра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Сайт - </a:t>
            </a:r>
            <a:r>
              <a:rPr lang="en-US" dirty="0">
                <a:hlinkClick r:id="rId2"/>
              </a:rPr>
              <a:t>http://hub.urfu.ru/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YouTube </a:t>
            </a:r>
            <a:r>
              <a:rPr lang="ru-RU" dirty="0"/>
              <a:t>канал - </a:t>
            </a:r>
            <a:r>
              <a:rPr lang="en-US" dirty="0">
                <a:hlinkClick r:id="rId3"/>
              </a:rPr>
              <a:t>https://www.youtube.com/channel/UCp-nlcwp1eSENQb7OhKV1pw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Facebook - </a:t>
            </a:r>
            <a:r>
              <a:rPr lang="en-US" dirty="0">
                <a:hlinkClick r:id="rId4"/>
              </a:rPr>
              <a:t>https://www.facebook.com/groups/hub.urfu/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Instagram - </a:t>
            </a:r>
            <a:r>
              <a:rPr lang="en-US" dirty="0">
                <a:hlinkClick r:id="rId5"/>
              </a:rPr>
              <a:t>https://www.instagram.com/hub.urfu/</a:t>
            </a:r>
            <a:endParaRPr lang="ru-RU" dirty="0"/>
          </a:p>
          <a:p>
            <a:pPr algn="just"/>
            <a:endParaRPr lang="en-US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4480FF79-14E4-8A4D-81D3-0ED125EBF57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Программа переподготовки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354034-0C7D-43EE-A134-C5BE8774DE1D}"/>
              </a:ext>
            </a:extLst>
          </p:cNvPr>
          <p:cNvSpPr/>
          <p:nvPr/>
        </p:nvSpPr>
        <p:spPr>
          <a:xfrm>
            <a:off x="405814" y="1107951"/>
            <a:ext cx="1138513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Модуль «Искусственный интеллект и машинное обучение»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Преподаватель: </a:t>
            </a:r>
            <a:r>
              <a:rPr lang="ru-RU" dirty="0" err="1"/>
              <a:t>Комоцкий</a:t>
            </a:r>
            <a:r>
              <a:rPr lang="ru-RU" dirty="0"/>
              <a:t> Евгений Игоревич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Тематика: основы искусственного интеллекта, классические алгоритмы машинного обучения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Форма реализации: дистанционные занятия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Объем: 3 </a:t>
            </a:r>
            <a:r>
              <a:rPr lang="ru-RU" dirty="0" err="1"/>
              <a:t>з.е</a:t>
            </a:r>
            <a:r>
              <a:rPr lang="ru-RU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ru-RU" b="1" dirty="0"/>
              <a:t>Модуль «Программирование глубоких нейронных сетей на </a:t>
            </a:r>
            <a:r>
              <a:rPr lang="en-US" b="1" dirty="0"/>
              <a:t>Python</a:t>
            </a:r>
            <a:r>
              <a:rPr lang="ru-RU" b="1" dirty="0"/>
              <a:t>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Преподаватели: Созыкин Андрей Владимирович, Аксенов Александр Сергеевич, Кошелев Антон Александрович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Тематика: основы нейронных сетей и их применение с использованием готовых библиотек для решения задач компьютерного зрения и обработки текстов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Форма реализации: онлайн-курс + вебинары раз в </a:t>
            </a:r>
            <a:r>
              <a:rPr lang="ru-RU"/>
              <a:t>две недели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Объем: 3 </a:t>
            </a:r>
            <a:r>
              <a:rPr lang="ru-RU" dirty="0" err="1"/>
              <a:t>з.е</a:t>
            </a:r>
            <a:r>
              <a:rPr lang="ru-RU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ru-RU" b="1" dirty="0"/>
              <a:t>Проект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Решение практической задачи с использованием машинного обучения: классических алгоритмов или нейронных сетей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Защита проекта перед комиссией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Объем: 1 </a:t>
            </a:r>
            <a:r>
              <a:rPr lang="ru-RU" dirty="0" err="1"/>
              <a:t>з.е</a:t>
            </a:r>
            <a:r>
              <a:rPr lang="ru-RU" dirty="0"/>
              <a:t>.</a:t>
            </a:r>
            <a:endParaRPr lang="en-US" dirty="0"/>
          </a:p>
          <a:p>
            <a:pPr algn="just"/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408523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6237"/>
            <a:ext cx="1043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Программирование глубоких нейронных сетей на </a:t>
            </a:r>
            <a:r>
              <a:rPr lang="ru-RU" sz="2800" b="1" dirty="0" err="1">
                <a:solidFill>
                  <a:srgbClr val="FF0000"/>
                </a:solidFill>
              </a:rPr>
              <a:t>Python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354034-0C7D-43EE-A134-C5BE8774DE1D}"/>
              </a:ext>
            </a:extLst>
          </p:cNvPr>
          <p:cNvSpPr/>
          <p:nvPr/>
        </p:nvSpPr>
        <p:spPr>
          <a:xfrm>
            <a:off x="405813" y="1107951"/>
            <a:ext cx="11385133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Модель искусственной нейронной сети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Модель искусственного нейрона, нейронные сети</a:t>
            </a:r>
          </a:p>
          <a:p>
            <a:pPr algn="just">
              <a:spcBef>
                <a:spcPts val="600"/>
              </a:spcBef>
            </a:pPr>
            <a:r>
              <a:rPr lang="ru-RU" b="1" dirty="0"/>
              <a:t>Обучение искусственной нейронной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Методы обучения нейронных сетей, метод обратного </a:t>
            </a:r>
            <a:br>
              <a:rPr lang="ru-RU" dirty="0"/>
            </a:br>
            <a:r>
              <a:rPr lang="ru-RU" dirty="0"/>
              <a:t>распространения ошибки</a:t>
            </a:r>
          </a:p>
          <a:p>
            <a:pPr algn="just">
              <a:spcBef>
                <a:spcPts val="600"/>
              </a:spcBef>
            </a:pPr>
            <a:r>
              <a:rPr lang="ru-RU" b="1" dirty="0"/>
              <a:t>Библиотеки обучения нейронных сетей на </a:t>
            </a:r>
            <a:r>
              <a:rPr lang="en-US" b="1" dirty="0"/>
              <a:t>Python</a:t>
            </a:r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Облачные платформы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Kaggle</a:t>
            </a:r>
          </a:p>
          <a:p>
            <a:pPr algn="just">
              <a:spcBef>
                <a:spcPts val="600"/>
              </a:spcBef>
            </a:pPr>
            <a:r>
              <a:rPr lang="ru-RU" b="1" dirty="0"/>
              <a:t>Нейронные сети для обработки табличных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Полносвязные</a:t>
            </a:r>
            <a:r>
              <a:rPr lang="ru-RU" dirty="0"/>
              <a:t> сети, задача регрессии, определение стоимости </a:t>
            </a:r>
            <a:br>
              <a:rPr lang="ru-RU" dirty="0"/>
            </a:br>
            <a:r>
              <a:rPr lang="ru-RU" dirty="0"/>
              <a:t>недвижимости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b="1" dirty="0"/>
              <a:t>Нейронные сети для обработки изображений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Предварительно обученные нейронные сети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Перенос обучения в нейронных сетях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b="1" dirty="0"/>
              <a:t>Нейронные сети для обработки текстов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Одномерные </a:t>
            </a:r>
            <a:r>
              <a:rPr lang="ru-RU" dirty="0" err="1"/>
              <a:t>сверточные</a:t>
            </a:r>
            <a:r>
              <a:rPr lang="ru-RU" dirty="0"/>
              <a:t> сети, рекуррентные сети, сети </a:t>
            </a:r>
            <a:r>
              <a:rPr lang="en-US" dirty="0"/>
              <a:t>LSTM </a:t>
            </a:r>
            <a:r>
              <a:rPr lang="ru-RU" dirty="0"/>
              <a:t>и </a:t>
            </a:r>
            <a:r>
              <a:rPr lang="en-US" dirty="0"/>
              <a:t>GRU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Представление текста в цифровом виде для нейронных сетей: </a:t>
            </a:r>
            <a:r>
              <a:rPr lang="ru-RU" dirty="0" err="1"/>
              <a:t>токенизация</a:t>
            </a:r>
            <a:r>
              <a:rPr lang="ru-RU" dirty="0"/>
              <a:t> и векторизация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Определение эмоциональной окраски текста, классификация текста</a:t>
            </a:r>
            <a:endParaRPr lang="en-US" dirty="0"/>
          </a:p>
          <a:p>
            <a:pPr algn="just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BBAE69-E0D5-421F-903C-E77426E232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304" y="941765"/>
            <a:ext cx="4965440" cy="4113533"/>
          </a:xfrm>
          <a:prstGeom prst="rect">
            <a:avLst/>
          </a:prstGeom>
        </p:spPr>
      </p:pic>
      <p:pic>
        <p:nvPicPr>
          <p:cNvPr id="10" name="Объект 1">
            <a:extLst>
              <a:ext uri="{FF2B5EF4-FFF2-40B4-BE49-F238E27FC236}">
                <a16:creationId xmlns:a16="http://schemas.microsoft.com/office/drawing/2014/main" id="{BC150807-3E5D-CB4B-91E0-0D88970A46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533</Words>
  <Application>Microsoft Office PowerPoint</Application>
  <PresentationFormat>Широкоэкранный</PresentationFormat>
  <Paragraphs>81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108</cp:revision>
  <dcterms:created xsi:type="dcterms:W3CDTF">2020-07-22T09:29:31Z</dcterms:created>
  <dcterms:modified xsi:type="dcterms:W3CDTF">2021-11-16T12:41:03Z</dcterms:modified>
</cp:coreProperties>
</file>