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30" r:id="rId4"/>
    <p:sldId id="331" r:id="rId5"/>
    <p:sldId id="294" r:id="rId6"/>
    <p:sldId id="332" r:id="rId7"/>
    <p:sldId id="328" r:id="rId8"/>
    <p:sldId id="333" r:id="rId9"/>
    <p:sldId id="327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1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2432807"/>
            <a:ext cx="7101380" cy="25671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Состязательные модели в задачах информационной безопасности</a:t>
            </a:r>
          </a:p>
          <a:p>
            <a:pPr>
              <a:lnSpc>
                <a:spcPct val="100000"/>
              </a:lnSpc>
            </a:pPr>
            <a:endParaRPr lang="ru-RU" altLang="ru-RU" sz="3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2457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Чернышов Юрий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ychernyshov@ussc.ru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10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377097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229259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12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356168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13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245553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14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427833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15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235199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16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94735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17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235456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18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279239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19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4873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моделей</a:t>
            </a:r>
          </a:p>
          <a:p>
            <a:pPr lvl="1"/>
            <a:r>
              <a:rPr lang="ru-RU" dirty="0" err="1"/>
              <a:t>автокодировщики</a:t>
            </a:r>
            <a:r>
              <a:rPr lang="ru-RU" dirty="0"/>
              <a:t>, </a:t>
            </a:r>
          </a:p>
          <a:p>
            <a:pPr lvl="1"/>
            <a:r>
              <a:rPr lang="ru-RU" dirty="0"/>
              <a:t>Генеративные состязательные сети (</a:t>
            </a:r>
            <a:r>
              <a:rPr lang="en-US" dirty="0"/>
              <a:t>GAN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Применение в кибербезопасности</a:t>
            </a:r>
          </a:p>
          <a:p>
            <a:pPr lvl="1"/>
            <a:r>
              <a:rPr lang="en-US" dirty="0" err="1"/>
              <a:t>DeepFake</a:t>
            </a:r>
            <a:endParaRPr lang="en-US" dirty="0"/>
          </a:p>
          <a:p>
            <a:pPr lvl="1"/>
            <a:r>
              <a:rPr lang="en-US" dirty="0"/>
              <a:t>Adversarial Attacks</a:t>
            </a:r>
            <a:endParaRPr 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Программа модуля</a:t>
            </a:r>
          </a:p>
        </p:txBody>
      </p:sp>
    </p:spTree>
    <p:extLst>
      <p:ext uri="{BB962C8B-B14F-4D97-AF65-F5344CB8AC3E}">
        <p14:creationId xmlns:p14="http://schemas.microsoft.com/office/powerpoint/2010/main" val="38082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20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389468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Ф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21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</a:t>
            </a:r>
          </a:p>
        </p:txBody>
      </p:sp>
    </p:spTree>
    <p:extLst>
      <p:ext uri="{BB962C8B-B14F-4D97-AF65-F5344CB8AC3E}">
        <p14:creationId xmlns:p14="http://schemas.microsoft.com/office/powerpoint/2010/main" val="2074574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97"/>
            <a:ext cx="10515600" cy="4351338"/>
          </a:xfrm>
        </p:spPr>
        <p:txBody>
          <a:bodyPr/>
          <a:lstStyle/>
          <a:p>
            <a:r>
              <a:rPr lang="ru-RU" dirty="0"/>
              <a:t>Примеры генеративных моделей (</a:t>
            </a:r>
            <a:r>
              <a:rPr lang="ru-RU" dirty="0" err="1"/>
              <a:t>автокодировщики</a:t>
            </a:r>
            <a:r>
              <a:rPr lang="ru-RU" dirty="0"/>
              <a:t>, </a:t>
            </a:r>
            <a:r>
              <a:rPr lang="en-US" dirty="0"/>
              <a:t>GAN</a:t>
            </a:r>
            <a:r>
              <a:rPr lang="ru-RU" dirty="0"/>
              <a:t>)</a:t>
            </a:r>
            <a:endParaRPr lang="en-US" dirty="0"/>
          </a:p>
          <a:p>
            <a:r>
              <a:rPr lang="ru-RU" altLang="ru-RU" dirty="0"/>
              <a:t>Понижение размерности</a:t>
            </a:r>
          </a:p>
          <a:p>
            <a:r>
              <a:rPr lang="ru-RU" altLang="ru-RU" dirty="0"/>
              <a:t>Сжатие информации</a:t>
            </a:r>
          </a:p>
          <a:p>
            <a:r>
              <a:rPr lang="ru-RU" altLang="ru-RU" dirty="0"/>
              <a:t>Очистка изображений</a:t>
            </a:r>
          </a:p>
          <a:p>
            <a:r>
              <a:rPr lang="ru-RU" altLang="ru-RU" dirty="0"/>
              <a:t>Создание объектов</a:t>
            </a:r>
          </a:p>
          <a:p>
            <a:r>
              <a:rPr lang="ru-RU" altLang="ru-RU" dirty="0"/>
              <a:t>Поиск аномалий</a:t>
            </a:r>
          </a:p>
          <a:p>
            <a:r>
              <a:rPr lang="ru-RU" altLang="ru-RU" dirty="0"/>
              <a:t>Кластеризация</a:t>
            </a:r>
          </a:p>
          <a:p>
            <a:r>
              <a:rPr lang="ru-RU" altLang="ru-RU" dirty="0"/>
              <a:t>Обнаружение паттернов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Обучение без учителя</a:t>
            </a:r>
          </a:p>
        </p:txBody>
      </p:sp>
    </p:spTree>
    <p:extLst>
      <p:ext uri="{BB962C8B-B14F-4D97-AF65-F5344CB8AC3E}">
        <p14:creationId xmlns:p14="http://schemas.microsoft.com/office/powerpoint/2010/main" val="106622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72" y="1482691"/>
            <a:ext cx="6861499" cy="4351338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 dirty="0"/>
              <a:t>Популярные методы:</a:t>
            </a:r>
          </a:p>
          <a:p>
            <a:pPr lvl="1"/>
            <a:r>
              <a:rPr lang="ru-RU" altLang="ru-RU" dirty="0"/>
              <a:t>Анализ главных компонент (</a:t>
            </a:r>
            <a:r>
              <a:rPr lang="en-US" altLang="ru-RU" dirty="0"/>
              <a:t>Principal Component </a:t>
            </a:r>
            <a:r>
              <a:rPr lang="en-US" altLang="ru-RU" dirty="0" err="1"/>
              <a:t>Analize</a:t>
            </a:r>
            <a:r>
              <a:rPr lang="ru-RU" altLang="ru-RU" dirty="0"/>
              <a:t>, </a:t>
            </a:r>
            <a:r>
              <a:rPr lang="en-US" altLang="ru-RU" dirty="0"/>
              <a:t>PCA</a:t>
            </a:r>
            <a:r>
              <a:rPr lang="ru-RU" altLang="ru-RU" dirty="0"/>
              <a:t>)</a:t>
            </a:r>
          </a:p>
          <a:p>
            <a:pPr lvl="1"/>
            <a:r>
              <a:rPr lang="en-US" altLang="ru-RU" dirty="0"/>
              <a:t>TSNE</a:t>
            </a:r>
            <a:endParaRPr lang="ru-RU" altLang="ru-RU" dirty="0"/>
          </a:p>
          <a:p>
            <a:r>
              <a:rPr lang="ru-RU" altLang="ru-RU" dirty="0"/>
              <a:t>Используется для сжатия информации</a:t>
            </a:r>
          </a:p>
          <a:p>
            <a:r>
              <a:rPr lang="ru-RU" altLang="ru-RU" dirty="0"/>
              <a:t>Визуализация (например для кластеризации)</a:t>
            </a:r>
          </a:p>
          <a:p>
            <a:r>
              <a:rPr lang="ru-RU" altLang="ru-RU" dirty="0"/>
              <a:t>Обнаружение паттернов</a:t>
            </a:r>
          </a:p>
          <a:p>
            <a:r>
              <a:rPr lang="ru-RU" altLang="ru-RU" dirty="0"/>
              <a:t>В результате получаем скрытый (латентный) вектор для каждого экземпляра в </a:t>
            </a:r>
            <a:r>
              <a:rPr lang="ru-RU" altLang="ru-RU" dirty="0" err="1"/>
              <a:t>датасете</a:t>
            </a:r>
            <a:r>
              <a:rPr lang="ru-RU" altLang="ru-RU" dirty="0"/>
              <a:t>, который содержит в себе сжатую информацию об этом экземпляре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484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Понижение размерности</a:t>
            </a:r>
          </a:p>
        </p:txBody>
      </p: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4E264521-880C-4A74-857E-DE9B8206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32" y="850139"/>
            <a:ext cx="3394730" cy="24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5">
            <a:extLst>
              <a:ext uri="{FF2B5EF4-FFF2-40B4-BE49-F238E27FC236}">
                <a16:creationId xmlns:a16="http://schemas.microsoft.com/office/drawing/2014/main" id="{882D09F5-7237-429C-BC7C-F2F93003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72" y="3582859"/>
            <a:ext cx="3321311" cy="268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9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err="1">
                <a:solidFill>
                  <a:srgbClr val="FF0000"/>
                </a:solidFill>
              </a:rPr>
              <a:t>Автокодировщики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49383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>
                <a:ea typeface="Tahoma" panose="020B0604030504040204" pitchFamily="34" charset="0"/>
                <a:cs typeface="Tahoma" panose="020B0604030504040204" pitchFamily="34" charset="0"/>
              </a:rPr>
              <a:t>Автокодировщик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 это</a:t>
            </a:r>
          </a:p>
          <a:p>
            <a:pPr algn="just"/>
            <a:endParaRPr lang="ru-RU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67CE81-AFE1-4A7B-BAB7-3C9FD6BC9F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01" y="1239487"/>
            <a:ext cx="3019799" cy="230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3E52B1FC-71CA-4304-BA2D-B60937C714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02" y="3939717"/>
            <a:ext cx="2881500" cy="233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95" y="1473388"/>
            <a:ext cx="530988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altLang="ru-RU" dirty="0"/>
              <a:t>Предназначена для генерации правдоподобных «синтезированных» объектов (текстов, изображений, видео, </a:t>
            </a:r>
            <a:r>
              <a:rPr lang="ru-RU" altLang="ru-RU" dirty="0" err="1"/>
              <a:t>датасетов</a:t>
            </a:r>
            <a:r>
              <a:rPr lang="ru-RU" altLang="ru-RU" dirty="0"/>
              <a:t>)</a:t>
            </a:r>
            <a:endParaRPr lang="en-US" altLang="ru-RU" dirty="0"/>
          </a:p>
          <a:p>
            <a:r>
              <a:rPr lang="ru-RU" altLang="ru-RU" dirty="0"/>
              <a:t>Состоит из двух нейронных сетей – «генератор» (создает объекты) и дискриминатор (оценивает качество созданных объектов)</a:t>
            </a:r>
          </a:p>
          <a:p>
            <a:r>
              <a:rPr lang="ru-RU" altLang="ru-RU" dirty="0"/>
              <a:t>Является одной из самых крутых идей в </a:t>
            </a:r>
            <a:r>
              <a:rPr lang="en-US" altLang="ru-RU" dirty="0"/>
              <a:t>ML </a:t>
            </a:r>
            <a:r>
              <a:rPr lang="ru-RU" altLang="ru-RU" dirty="0"/>
              <a:t>за последние 10 лет</a:t>
            </a:r>
          </a:p>
          <a:p>
            <a:r>
              <a:rPr lang="ru-RU" altLang="ru-RU" dirty="0"/>
              <a:t>Предложена Яном </a:t>
            </a:r>
            <a:r>
              <a:rPr lang="ru-RU" altLang="ru-RU" dirty="0" err="1"/>
              <a:t>Гудфилоу</a:t>
            </a:r>
            <a:r>
              <a:rPr lang="ru-RU" altLang="ru-RU" dirty="0"/>
              <a:t>,</a:t>
            </a:r>
            <a:r>
              <a:rPr lang="ru-RU" altLang="ru-RU" i="1" dirty="0"/>
              <a:t> </a:t>
            </a:r>
            <a:r>
              <a:rPr lang="en-US" altLang="ru-RU" i="1" dirty="0"/>
              <a:t>NIPS 2016 Tutorial: Generative Adversarial Networks</a:t>
            </a:r>
            <a:r>
              <a:rPr lang="en-US" altLang="ru-RU" dirty="0"/>
              <a:t>, by I. Goodfellow, 2016</a:t>
            </a:r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Генеративные состязательные сети (</a:t>
            </a:r>
            <a:r>
              <a:rPr lang="en-US" sz="2400" b="1" dirty="0">
                <a:solidFill>
                  <a:srgbClr val="FF0000"/>
                </a:solidFill>
              </a:rPr>
              <a:t>GAN</a:t>
            </a:r>
            <a:r>
              <a:rPr lang="ru-RU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143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31757" y="292314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Архитектура и процесс обучения </a:t>
            </a:r>
            <a:r>
              <a:rPr lang="en-US" sz="2400" b="1" dirty="0">
                <a:solidFill>
                  <a:srgbClr val="FF0000"/>
                </a:solidFill>
              </a:rPr>
              <a:t>GAN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122CE5FC-CF5F-4F1A-BB5D-559F9843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07" y="1442954"/>
            <a:ext cx="4806538" cy="221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FFC75334-A53C-4F8E-9938-8F30B69B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57" y="4283159"/>
            <a:ext cx="5230499" cy="189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73C2B7E4-A5D1-4A32-B12B-1BFEBB80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00" y="1442954"/>
            <a:ext cx="5344486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Генератор и дискриминатор</a:t>
            </a:r>
            <a:endParaRPr lang="en-US" altLang="ru-RU" dirty="0"/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5066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3" y="1402101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Создание наборов данных</a:t>
            </a:r>
          </a:p>
          <a:p>
            <a:r>
              <a:rPr lang="ru-RU" altLang="ru-RU" dirty="0" err="1"/>
              <a:t>Аватары</a:t>
            </a:r>
            <a:endParaRPr lang="ru-RU" altLang="ru-RU" dirty="0"/>
          </a:p>
          <a:p>
            <a:r>
              <a:rPr lang="ru-RU" altLang="ru-RU" dirty="0"/>
              <a:t>Видеоклипы</a:t>
            </a:r>
          </a:p>
          <a:p>
            <a:r>
              <a:rPr lang="ru-RU" altLang="ru-RU" dirty="0"/>
              <a:t>Создание произведений искусства</a:t>
            </a:r>
          </a:p>
          <a:p>
            <a:r>
              <a:rPr lang="ru-RU" altLang="ru-RU" dirty="0"/>
              <a:t>Стилизация (нарисовать фотографию в стиле Ван Гога)</a:t>
            </a:r>
          </a:p>
          <a:p>
            <a:r>
              <a:rPr lang="en-US" altLang="ru-RU" dirty="0" err="1"/>
              <a:t>DeepFake</a:t>
            </a:r>
            <a:endParaRPr lang="ru-RU" altLang="ru-RU" dirty="0"/>
          </a:p>
          <a:p>
            <a:r>
              <a:rPr lang="ru-RU" altLang="ru-RU" dirty="0"/>
              <a:t>…</a:t>
            </a:r>
          </a:p>
          <a:p>
            <a:r>
              <a:rPr lang="ru-RU" altLang="ru-RU" dirty="0"/>
              <a:t>До конца возможности не изучены (новая технология) </a:t>
            </a:r>
            <a:r>
              <a:rPr lang="ru-RU" altLang="ru-RU" dirty="0">
                <a:sym typeface="Wingdings" panose="05000000000000000000" pitchFamily="2" charset="2"/>
              </a:rPr>
              <a:t></a:t>
            </a:r>
            <a:endParaRPr lang="en-US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8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Применение </a:t>
            </a:r>
            <a:r>
              <a:rPr lang="en-US" sz="2400" b="1" dirty="0">
                <a:solidFill>
                  <a:srgbClr val="FF0000"/>
                </a:solidFill>
              </a:rPr>
              <a:t>GAN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1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 на модели машинного 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603100" y="1505520"/>
            <a:ext cx="57269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Извлечение: кража и обратный инжиниринг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Уклонение: незначительное изменение значений признаков для обмана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Отравление данных: манипуляция входными данными для изменения логики работы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7" name="Рисунок 1">
            <a:extLst>
              <a:ext uri="{FF2B5EF4-FFF2-40B4-BE49-F238E27FC236}">
                <a16:creationId xmlns:a16="http://schemas.microsoft.com/office/drawing/2014/main" id="{044793F8-30B9-4981-9156-6E94CDBB4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559" y="4342027"/>
            <a:ext cx="4607281" cy="179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6101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302</Words>
  <Application>Microsoft Office PowerPoint</Application>
  <PresentationFormat>Широкоэкранный</PresentationFormat>
  <Paragraphs>95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125</cp:revision>
  <dcterms:created xsi:type="dcterms:W3CDTF">2020-07-22T09:29:31Z</dcterms:created>
  <dcterms:modified xsi:type="dcterms:W3CDTF">2021-12-20T13:53:09Z</dcterms:modified>
</cp:coreProperties>
</file>