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4" r:id="rId3"/>
    <p:sldId id="327" r:id="rId4"/>
    <p:sldId id="323" r:id="rId5"/>
    <p:sldId id="324" r:id="rId6"/>
    <p:sldId id="328" r:id="rId7"/>
    <p:sldId id="332" r:id="rId8"/>
    <p:sldId id="337" r:id="rId9"/>
    <p:sldId id="338" r:id="rId10"/>
    <p:sldId id="339" r:id="rId11"/>
    <p:sldId id="333" r:id="rId12"/>
    <p:sldId id="340" r:id="rId13"/>
    <p:sldId id="341" r:id="rId14"/>
    <p:sldId id="326" r:id="rId15"/>
    <p:sldId id="325" r:id="rId16"/>
    <p:sldId id="334" r:id="rId17"/>
    <p:sldId id="320" r:id="rId18"/>
    <p:sldId id="335" r:id="rId19"/>
    <p:sldId id="321" r:id="rId20"/>
    <p:sldId id="329" r:id="rId21"/>
    <p:sldId id="322" r:id="rId22"/>
    <p:sldId id="336" r:id="rId23"/>
    <p:sldId id="319" r:id="rId24"/>
    <p:sldId id="343" r:id="rId25"/>
    <p:sldId id="342" r:id="rId26"/>
    <p:sldId id="330" r:id="rId27"/>
    <p:sldId id="331" r:id="rId28"/>
    <p:sldId id="318"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49247" autoAdjust="0"/>
  </p:normalViewPr>
  <p:slideViewPr>
    <p:cSldViewPr snapToGrid="0">
      <p:cViewPr varScale="1">
        <p:scale>
          <a:sx n="57" d="100"/>
          <a:sy n="57" d="100"/>
        </p:scale>
        <p:origin x="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67A74-FEEF-45B0-ABD3-14EA22804807}" type="datetimeFigureOut">
              <a:rPr lang="ru-RU" smtClean="0"/>
              <a:t>19.12.2021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A7E3A-ADC7-4226-B3BF-DCB7408A146C}" type="slidenum">
              <a:rPr lang="ru-RU" smtClean="0"/>
              <a:t>‹#›</a:t>
            </a:fld>
            <a:endParaRPr lang="ru-RU"/>
          </a:p>
        </p:txBody>
      </p:sp>
    </p:spTree>
    <p:extLst>
      <p:ext uri="{BB962C8B-B14F-4D97-AF65-F5344CB8AC3E}">
        <p14:creationId xmlns:p14="http://schemas.microsoft.com/office/powerpoint/2010/main" val="1939084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Определение.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ea typeface="Tahoma" panose="020B0604030504040204" pitchFamily="34" charset="0"/>
                <a:cs typeface="Tahoma" panose="020B0604030504040204" pitchFamily="34" charset="0"/>
              </a:rPr>
              <a:t>Генетический алгоритм </a:t>
            </a:r>
            <a:r>
              <a:rPr lang="ru-RU" sz="1200" dirty="0">
                <a:ea typeface="Tahoma" panose="020B0604030504040204" pitchFamily="34" charset="0"/>
                <a:cs typeface="Tahoma" panose="020B0604030504040204" pitchFamily="34" charset="0"/>
              </a:rPr>
              <a:t>— это эвристический алгоритм поиска, используемый для решения задач оптимизации и моделирования путём случайного подбора, комбинирования и вариации искомых параметров с использованием механизмов, аналогичных естественному отбору в природе.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100" dirty="0"/>
              <a:t>Генетические алгоритмы реализуют упрощенный вариант дарвиновской эволюции. Имитируя процессы естественного отбора и воспроизводства, генетические алгоритмы могут находить высококачественные решения задач, включающих поиск, оптимизацию и обучение. В то же время аналогия с естественным отбором позволяет этим алгоритмам преодолевать некоторые препятствия, встающие на пути традиционных алгоритмов поиска и оптимизации, особенно в задачах с большим числом параметров и сложными математическими представлениями.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1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100" dirty="0"/>
              <a:t>Цель генетических алгоритмов – найти оптимальное решение некоторой задачи. Если дарвиновская эволюция развивает популяцию отдельных особей, то генетические алгоритмы развивают популяцию потенциальных решений данной задачи, называемых индивидуумами. Эти решения итеративно оцениваются и используются для создания нового поколения решений. Те, что лучше проявили себя при решении задачи, имеют больше шансов пройти отбор и передать свои качества следующему поколению. Так постепенно потенциальные решения совершенствуются в решении поставленной задачи.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100" dirty="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100" dirty="0"/>
              <a:t>В случае генетических алгоритмов каждому индивидууму соответствует хромосома, представляющая набор генов. Например, хромосому можно представить двоичной строкой, в которой каждый бит соответствует одному гену.</a:t>
            </a:r>
            <a:endParaRPr lang="ru-RU" sz="1100" dirty="0">
              <a:ea typeface="Tahoma" panose="020B0604030504040204" pitchFamily="34" charset="0"/>
              <a:cs typeface="Tahoma" panose="020B0604030504040204" pitchFamily="34" charset="0"/>
            </a:endParaRP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a:t>
            </a:fld>
            <a:endParaRPr lang="ru-RU"/>
          </a:p>
        </p:txBody>
      </p:sp>
    </p:spTree>
    <p:extLst>
      <p:ext uri="{BB962C8B-B14F-4D97-AF65-F5344CB8AC3E}">
        <p14:creationId xmlns:p14="http://schemas.microsoft.com/office/powerpoint/2010/main" val="3807176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создания пары новых индивидуумов родители обычно выбираются из текущего поколения, а  части их хромосом меняются местами (скрещиваются), в результате чего создаются две новые хромосомы, представляющие потомков. Эта операция называется скрещиванием, или рекомбинацией.</a:t>
            </a:r>
            <a:endParaRPr lang="en-US" dirty="0"/>
          </a:p>
          <a:p>
            <a:r>
              <a:rPr lang="ru-RU" dirty="0"/>
              <a:t>Как правило, оператор скрещивания применяется не всегда, а с некоторой (высокой) вероятностью. Если скрещивание не применяется, то копии обоих родителей переходят в следующее поколение без изменения.</a:t>
            </a:r>
            <a:endParaRPr lang="en-US" dirty="0"/>
          </a:p>
          <a:p>
            <a:endParaRPr lang="en-US" dirty="0"/>
          </a:p>
          <a:p>
            <a:r>
              <a:rPr lang="ru-RU" dirty="0"/>
              <a:t>Простейший способ – одноточечное скрещивание.</a:t>
            </a:r>
          </a:p>
          <a:p>
            <a:r>
              <a:rPr lang="ru-RU" dirty="0"/>
              <a:t>В этом случае позиция в хромосомах обоих родителей выбирается случайным образом. Эта позиция называется точкой скрещивания, или точкой разреза. Гены одной хромосомы, расположенные справа от этой точки, обмениваются с точно так же расположенными генами другой хромосомы. В результате мы получаем двух потомков, несущих генетическую информацию обоих родителей.</a:t>
            </a:r>
          </a:p>
        </p:txBody>
      </p:sp>
      <p:sp>
        <p:nvSpPr>
          <p:cNvPr id="4" name="Номер слайда 3"/>
          <p:cNvSpPr>
            <a:spLocks noGrp="1"/>
          </p:cNvSpPr>
          <p:nvPr>
            <p:ph type="sldNum" sz="quarter" idx="5"/>
          </p:nvPr>
        </p:nvSpPr>
        <p:spPr/>
        <p:txBody>
          <a:bodyPr/>
          <a:lstStyle/>
          <a:p>
            <a:fld id="{5E9A7E3A-ADC7-4226-B3BF-DCB7408A146C}" type="slidenum">
              <a:rPr lang="ru-RU" smtClean="0"/>
              <a:t>11</a:t>
            </a:fld>
            <a:endParaRPr lang="ru-RU"/>
          </a:p>
        </p:txBody>
      </p:sp>
    </p:spTree>
    <p:extLst>
      <p:ext uri="{BB962C8B-B14F-4D97-AF65-F5344CB8AC3E}">
        <p14:creationId xmlns:p14="http://schemas.microsoft.com/office/powerpoint/2010/main" val="1591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двухточечном скрещивании случайным образом выбираются по две точки скрещивания в каждой хромосоме. Гены одной хромосомы, расположенные между этими точками, обмениваются с точно так же расположенными генами другой хромосомы. Метод двухточечного скрещивания можно реализовать с помощью двух одноточечных скрещиваний с разными точками скрещивания. Его обобщением является метод k-точечного скрещивания, где k – целое положительное число.</a:t>
            </a: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12</a:t>
            </a:fld>
            <a:endParaRPr lang="ru-RU"/>
          </a:p>
        </p:txBody>
      </p:sp>
    </p:spTree>
    <p:extLst>
      <p:ext uri="{BB962C8B-B14F-4D97-AF65-F5344CB8AC3E}">
        <p14:creationId xmlns:p14="http://schemas.microsoft.com/office/powerpoint/2010/main" val="2058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равномерном скрещивании каждый ген обоих родителей определяется независимо путем случайного выбора с равномерным распределением. Когда выбирается 50 % генов, оба родителя имеют одинаковые шансы повлиять на потомков. Заметим, что в этом примере гены обоих потомков меняются местами, но в принципе потомков можно создавать и независимо. Поскольку в этом методе не производится обмен целых участков хромосом, потенциально он может повысить разнообразие потомков.</a:t>
            </a:r>
          </a:p>
          <a:p>
            <a:endParaRPr lang="ru-RU" dirty="0"/>
          </a:p>
          <a:p>
            <a:r>
              <a:rPr lang="ru-RU" dirty="0"/>
              <a:t>Существуют и другие методы, но разобрать все в рамках лекции не успеть. Более того, можно придумывать свои методы скрещивания.</a:t>
            </a:r>
          </a:p>
        </p:txBody>
      </p:sp>
      <p:sp>
        <p:nvSpPr>
          <p:cNvPr id="4" name="Номер слайда 3"/>
          <p:cNvSpPr>
            <a:spLocks noGrp="1"/>
          </p:cNvSpPr>
          <p:nvPr>
            <p:ph type="sldNum" sz="quarter" idx="5"/>
          </p:nvPr>
        </p:nvSpPr>
        <p:spPr/>
        <p:txBody>
          <a:bodyPr/>
          <a:lstStyle/>
          <a:p>
            <a:fld id="{5E9A7E3A-ADC7-4226-B3BF-DCB7408A146C}" type="slidenum">
              <a:rPr lang="ru-RU" smtClean="0"/>
              <a:t>13</a:t>
            </a:fld>
            <a:endParaRPr lang="ru-RU"/>
          </a:p>
        </p:txBody>
      </p:sp>
    </p:spTree>
    <p:extLst>
      <p:ext uri="{BB962C8B-B14F-4D97-AF65-F5344CB8AC3E}">
        <p14:creationId xmlns:p14="http://schemas.microsoft.com/office/powerpoint/2010/main" val="3803037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Цель оператора мутации – периодически случайным образом обновлять популяцию, т. е. вносить новые сочетания генов в хромосомы, стимулируя тем самым поиск в неисследованных областях пространства решений. Операция мутации вероятностная, обычно она выполняется изредка, с  очень низкой вероятностью, поскольку может ухудшить качество индивидуума, к которому применена. В некоторых вариантах генетических алгоритмов вероятность мутации постепенно увеличивается, чтобы предотвратить стагнацию и повысить разнообразие популяции. С другой стороны, если частота мутации слишком велика, то генетический алгоритм выродится в случайный поиск.</a:t>
            </a:r>
          </a:p>
          <a:p>
            <a:endParaRPr lang="ru-RU" dirty="0"/>
          </a:p>
          <a:p>
            <a:r>
              <a:rPr lang="ru-RU" dirty="0"/>
              <a:t>Мутация может проявляться как случайное изменение гена. Мутации реализуются с помощью внесения случайных изменений в значения хромосом, например инвертирования одного бита в двоичной строке</a:t>
            </a:r>
            <a:r>
              <a:rPr lang="en-US" dirty="0"/>
              <a:t> (</a:t>
            </a:r>
            <a:r>
              <a:rPr lang="ru-RU" dirty="0"/>
              <a:t>отображено на слайде</a:t>
            </a:r>
            <a:r>
              <a:rPr lang="en-US" dirty="0"/>
              <a:t>)</a:t>
            </a:r>
            <a:r>
              <a:rPr lang="ru-RU" dirty="0"/>
              <a:t>.</a:t>
            </a:r>
          </a:p>
          <a:p>
            <a:r>
              <a:rPr lang="ru-RU" dirty="0"/>
              <a:t>Другой пример – мутация обменом.</a:t>
            </a:r>
          </a:p>
          <a:p>
            <a:r>
              <a:rPr lang="ru-RU" dirty="0"/>
              <a:t>Мутация обращением – изменение порядка генов на противоположный</a:t>
            </a:r>
          </a:p>
          <a:p>
            <a:r>
              <a:rPr lang="ru-RU" dirty="0"/>
              <a:t>Мутация перетасовкой - в этом случае выбирается случайная последовательность генов, и порядок генов в ней изменяется случайным образом (тасуется).</a:t>
            </a:r>
          </a:p>
          <a:p>
            <a:endParaRPr lang="ru-RU" dirty="0"/>
          </a:p>
          <a:p>
            <a:r>
              <a:rPr lang="ru-RU" dirty="0"/>
              <a:t>Но не забывайте, что вы всегда можете придумать свой собственный метод, отвечающий специфике конкретной задачи.</a:t>
            </a:r>
          </a:p>
        </p:txBody>
      </p:sp>
      <p:sp>
        <p:nvSpPr>
          <p:cNvPr id="4" name="Номер слайда 3"/>
          <p:cNvSpPr>
            <a:spLocks noGrp="1"/>
          </p:cNvSpPr>
          <p:nvPr>
            <p:ph type="sldNum" sz="quarter" idx="5"/>
          </p:nvPr>
        </p:nvSpPr>
        <p:spPr/>
        <p:txBody>
          <a:bodyPr/>
          <a:lstStyle/>
          <a:p>
            <a:fld id="{5E9A7E3A-ADC7-4226-B3BF-DCB7408A146C}" type="slidenum">
              <a:rPr lang="ru-RU" smtClean="0"/>
              <a:t>14</a:t>
            </a:fld>
            <a:endParaRPr lang="ru-RU"/>
          </a:p>
        </p:txBody>
      </p:sp>
    </p:spTree>
    <p:extLst>
      <p:ext uri="{BB962C8B-B14F-4D97-AF65-F5344CB8AC3E}">
        <p14:creationId xmlns:p14="http://schemas.microsoft.com/office/powerpoint/2010/main" val="147711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Может существовать несколько условий, при выполнении которых процесс останавливается. Сначала отметим два самых распространенных:</a:t>
            </a:r>
          </a:p>
          <a:p>
            <a:r>
              <a:rPr lang="ru-RU" dirty="0"/>
              <a:t>достигнуто максимальное количество поколений;</a:t>
            </a:r>
          </a:p>
          <a:p>
            <a:r>
              <a:rPr lang="ru-RU" dirty="0"/>
              <a:t>достигнуто целевое значение функции приспособленности.</a:t>
            </a:r>
          </a:p>
          <a:p>
            <a:endParaRPr lang="ru-RU" dirty="0"/>
          </a:p>
          <a:p>
            <a:r>
              <a:rPr lang="ru-RU" dirty="0"/>
              <a:t>Перечислим также другие возможные условия:</a:t>
            </a:r>
          </a:p>
          <a:p>
            <a:r>
              <a:rPr lang="ru-RU" dirty="0"/>
              <a:t> с момента начала прошло заранее определенное время;</a:t>
            </a:r>
          </a:p>
          <a:p>
            <a:r>
              <a:rPr lang="ru-RU" dirty="0"/>
              <a:t> превышен некоторый лимит затрат, например процессорного времени или памяти;</a:t>
            </a:r>
          </a:p>
          <a:p>
            <a:r>
              <a:rPr lang="ru-RU" dirty="0"/>
              <a:t> наилучшее решение заняло часть популяции, большую заранее заданного порога;</a:t>
            </a:r>
          </a:p>
          <a:p>
            <a:r>
              <a:rPr lang="ru-RU" dirty="0"/>
              <a:t>на протяжении нескольких последних поколений не наблюдается заметных улучшений. Это можно реализовать путем запоминания наилучшей приспособленности, достигнутой в каждом поколении, и сравнения наилучшего текущего значения со значениями в  нескольких предыдущих поколениях. Если разница меньше заранее заданного порога, то алгоритм можно останавливать. </a:t>
            </a:r>
          </a:p>
        </p:txBody>
      </p:sp>
      <p:sp>
        <p:nvSpPr>
          <p:cNvPr id="4" name="Номер слайда 3"/>
          <p:cNvSpPr>
            <a:spLocks noGrp="1"/>
          </p:cNvSpPr>
          <p:nvPr>
            <p:ph type="sldNum" sz="quarter" idx="5"/>
          </p:nvPr>
        </p:nvSpPr>
        <p:spPr/>
        <p:txBody>
          <a:bodyPr/>
          <a:lstStyle/>
          <a:p>
            <a:fld id="{5E9A7E3A-ADC7-4226-B3BF-DCB7408A146C}" type="slidenum">
              <a:rPr lang="ru-RU" smtClean="0"/>
              <a:t>15</a:t>
            </a:fld>
            <a:endParaRPr lang="ru-RU"/>
          </a:p>
        </p:txBody>
      </p:sp>
    </p:spTree>
    <p:extLst>
      <p:ext uri="{BB962C8B-B14F-4D97-AF65-F5344CB8AC3E}">
        <p14:creationId xmlns:p14="http://schemas.microsoft.com/office/powerpoint/2010/main" val="2673037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Пусть используется простой генетический алгоритм, то есть ГА с одноточечным кроссинговером и одноточечной мутацией. Будем считать, что особью в популяции является бинарная строка длины </a:t>
            </a:r>
            <a:r>
              <a:rPr lang="en-US" sz="1200" b="0" i="0" kern="1200" dirty="0">
                <a:solidFill>
                  <a:schemeClr val="tx1"/>
                </a:solidFill>
                <a:effectLst/>
                <a:latin typeface="+mn-lt"/>
                <a:ea typeface="+mn-ea"/>
                <a:cs typeface="+mn-cs"/>
              </a:rPr>
              <a:t>l</a:t>
            </a:r>
            <a:r>
              <a:rPr lang="ru-RU" sz="1200" b="0" i="0" kern="1200" dirty="0">
                <a:solidFill>
                  <a:schemeClr val="tx1"/>
                </a:solidFill>
                <a:effectLst/>
                <a:latin typeface="+mn-lt"/>
                <a:ea typeface="+mn-ea"/>
                <a:cs typeface="+mn-cs"/>
              </a:rPr>
              <a:t>. Если это не так, всегда можно закодировать ее нужным образом. Разбираем определение схемы, порядка схемы и определяющей длины схемы. Подкрепляем все примерами со слайда. </a:t>
            </a:r>
            <a:r>
              <a:rPr lang="ru-RU" dirty="0"/>
              <a:t>Каждая хромосома в популяции соответствует нескольким схемам – точно так же, как заданная строка соответствует разным регулярным выражениям.</a:t>
            </a:r>
          </a:p>
          <a:p>
            <a:endParaRPr lang="ru-RU" dirty="0"/>
          </a:p>
          <a:p>
            <a:r>
              <a:rPr lang="ru-RU" dirty="0"/>
              <a:t>Подробнее - </a:t>
            </a:r>
            <a:r>
              <a:rPr lang="en-US" dirty="0"/>
              <a:t>http://www.machinelearning.ru/wiki/index.php?title=%D0%A2%D0%B5%D0%BE%D1%80%D0%B5%D0%BC%D0%B0_%D1%81%D1%85%D0%B5%D0%BC%D1%8B</a:t>
            </a:r>
            <a:r>
              <a:rPr lang="ru-RU" dirty="0"/>
              <a:t> </a:t>
            </a:r>
          </a:p>
        </p:txBody>
      </p:sp>
      <p:sp>
        <p:nvSpPr>
          <p:cNvPr id="4" name="Номер слайда 3"/>
          <p:cNvSpPr>
            <a:spLocks noGrp="1"/>
          </p:cNvSpPr>
          <p:nvPr>
            <p:ph type="sldNum" sz="quarter" idx="5"/>
          </p:nvPr>
        </p:nvSpPr>
        <p:spPr/>
        <p:txBody>
          <a:bodyPr/>
          <a:lstStyle/>
          <a:p>
            <a:fld id="{5E9A7E3A-ADC7-4226-B3BF-DCB7408A146C}" type="slidenum">
              <a:rPr lang="ru-RU" smtClean="0"/>
              <a:t>16</a:t>
            </a:fld>
            <a:endParaRPr lang="ru-RU"/>
          </a:p>
        </p:txBody>
      </p:sp>
    </p:spTree>
    <p:extLst>
      <p:ext uri="{BB962C8B-B14F-4D97-AF65-F5344CB8AC3E}">
        <p14:creationId xmlns:p14="http://schemas.microsoft.com/office/powerpoint/2010/main" val="108684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Разбираем понятия со слайда.</a:t>
            </a:r>
            <a:endParaRPr lang="ru-RU" dirty="0"/>
          </a:p>
          <a:p>
            <a:endParaRPr lang="ru-RU" dirty="0"/>
          </a:p>
          <a:p>
            <a:r>
              <a:rPr lang="ru-RU" dirty="0"/>
              <a:t>Суть теоремы. Теорема о схемах утверждает, что частота схем низкого порядка с малым определяющим расстоянием и  приспособленностью выше средней экспоненциально возрастает в последующих поколениях. Иными словами, генетический алгоритм увеличивает частоту в популяции небольших и простых структурных элементов, представляющих атрибуты, благодаря которым решение становится лучше.</a:t>
            </a:r>
          </a:p>
          <a:p>
            <a:endParaRPr lang="ru-RU" dirty="0"/>
          </a:p>
          <a:p>
            <a:r>
              <a:rPr lang="ru-RU" dirty="0"/>
              <a:t>Подробнее - </a:t>
            </a:r>
            <a:r>
              <a:rPr lang="en-US" dirty="0"/>
              <a:t>http://www.machinelearning.ru/wiki/index.php?title=%D0%A2%D0%B5%D0%BE%D1%80%D0%B5%D0%BC%D0%B0_%D1%81%D1%85%D0%B5%D0%BC%D1%8B</a:t>
            </a:r>
            <a:r>
              <a:rPr lang="ru-RU" dirty="0"/>
              <a:t> </a:t>
            </a:r>
          </a:p>
        </p:txBody>
      </p:sp>
      <p:sp>
        <p:nvSpPr>
          <p:cNvPr id="4" name="Номер слайда 3"/>
          <p:cNvSpPr>
            <a:spLocks noGrp="1"/>
          </p:cNvSpPr>
          <p:nvPr>
            <p:ph type="sldNum" sz="quarter" idx="5"/>
          </p:nvPr>
        </p:nvSpPr>
        <p:spPr/>
        <p:txBody>
          <a:bodyPr/>
          <a:lstStyle/>
          <a:p>
            <a:fld id="{5E9A7E3A-ADC7-4226-B3BF-DCB7408A146C}" type="slidenum">
              <a:rPr lang="ru-RU" smtClean="0"/>
              <a:t>17</a:t>
            </a:fld>
            <a:endParaRPr lang="ru-RU"/>
          </a:p>
        </p:txBody>
      </p:sp>
    </p:spTree>
    <p:extLst>
      <p:ext uri="{BB962C8B-B14F-4D97-AF65-F5344CB8AC3E}">
        <p14:creationId xmlns:p14="http://schemas.microsoft.com/office/powerpoint/2010/main" val="204606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Разбираем компоненты из формулы, их смысловую нагрузку.</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18</a:t>
            </a:fld>
            <a:endParaRPr lang="ru-RU"/>
          </a:p>
        </p:txBody>
      </p:sp>
    </p:spTree>
    <p:extLst>
      <p:ext uri="{BB962C8B-B14F-4D97-AF65-F5344CB8AC3E}">
        <p14:creationId xmlns:p14="http://schemas.microsoft.com/office/powerpoint/2010/main" val="658679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Комментарии по каждому пункту.</a:t>
            </a:r>
          </a:p>
          <a:p>
            <a:r>
              <a:rPr lang="ru-RU" dirty="0"/>
              <a:t>Популяция решений. Целью генетического поиска является популяция потенциальных решений (индивидуумов), а не единственное решение. В любой точке поиска алгоритм сохраняет множество индивидуумов, образующих текущее поколение. На каждой итерации генетического алгоритма создается следующее поколение индивидуумов. С другой стороны, в  большинстве других алгоритмов поиска хранится единственное решение, которое итеративно улучшается. Например, алгоритм градиентного спуска итеративно сдвигает текущее решение в  направлении наискорейшего спуска, которое определяется антиградиентом заданной функции.</a:t>
            </a:r>
          </a:p>
          <a:p>
            <a:endParaRPr lang="ru-RU" dirty="0"/>
          </a:p>
          <a:p>
            <a:r>
              <a:rPr lang="ru-RU" dirty="0"/>
              <a:t>Генетическое представление. Генетические алгоритмы работают не с  самими потенциальными решениями, а  с  их кодированными представлениями, которые часто называют хромосомами. Простым примером хромосомы является двоичная строка фиксированной длины. Хромосомы позволяют определить генетические операции скрещивания и мутации. Скрещивание реализуется обменом частей родительских хромосом, а мутация – изменением частей хромосом. Побочный эффект генетического представления – отделение поиска от исходной предметной области. Генетические алгоритмы не знают, что именно представляют хромосомы, и не пытаются их интерпретировать.</a:t>
            </a:r>
          </a:p>
          <a:p>
            <a:endParaRPr lang="ru-RU" dirty="0"/>
          </a:p>
          <a:p>
            <a:r>
              <a:rPr lang="ru-RU" dirty="0"/>
              <a:t>Функция приспособленности. Функция приспособленности представляет проблему, которую мы пытаемся решить. Цель генетического алгоритма – найти индивидуумов, для которых оценка, вычисляемая функцией приспособленности, максимальна. В отличие от традиционных алгоритмов поиска, генетические алгоритмы анализируют только значение, возвращенное функцией приспособленности, их не интересует ни производная, ни какая-либо другая информация. Поэтому они могут работать с функциями, которые трудно или невозможно продифференцировать.</a:t>
            </a:r>
          </a:p>
          <a:p>
            <a:endParaRPr lang="ru-RU" dirty="0"/>
          </a:p>
          <a:p>
            <a:r>
              <a:rPr lang="ru-RU" dirty="0"/>
              <a:t>Вероятностное поведение. Многие традиционные алгоритмы по природе своей детерминированы, тогда как правила, применяемые генетическими алгоритмами для перехода от предыдущего поколения к следующему, вероятностные. Например, вероятность отбора индивидуума для создания следующего поколения тем выше, чем больше значение функции приспособленности, но элемент случайности все равно присутствует. Слабо приспособленные индивидуумы могут быть отобраны, хотя вероятность этого ниже. Мутации тоже имеют вероятностный характер, обычно их вероятность мала, а изменению подвергаются случайные позиции в хромосоме. Случайность присутствует и в операторе скрещивания. В некоторых генетических алгоритмах скрещивание происходит лишь с некоторой вероятностью. Если скрещивания не было, то оба родителя дублируются в следующем поколении вообще без изменений. Несмотря на вероятностную природу процесса, поиск, основанный на генетическом алгоритме, нельзя назвать случайным; случайность используется, чтобы направить поиск в сторону тех областей пространства поиска, где выше шансы улучшить результаты. Теперь рассмотрим преимущества генетических алгоритмов.</a:t>
            </a:r>
          </a:p>
        </p:txBody>
      </p:sp>
      <p:sp>
        <p:nvSpPr>
          <p:cNvPr id="4" name="Номер слайда 3"/>
          <p:cNvSpPr>
            <a:spLocks noGrp="1"/>
          </p:cNvSpPr>
          <p:nvPr>
            <p:ph type="sldNum" sz="quarter" idx="5"/>
          </p:nvPr>
        </p:nvSpPr>
        <p:spPr/>
        <p:txBody>
          <a:bodyPr/>
          <a:lstStyle/>
          <a:p>
            <a:fld id="{5E9A7E3A-ADC7-4226-B3BF-DCB7408A146C}" type="slidenum">
              <a:rPr lang="ru-RU" smtClean="0"/>
              <a:t>19</a:t>
            </a:fld>
            <a:endParaRPr lang="ru-RU"/>
          </a:p>
        </p:txBody>
      </p:sp>
    </p:spTree>
    <p:extLst>
      <p:ext uri="{BB962C8B-B14F-4D97-AF65-F5344CB8AC3E}">
        <p14:creationId xmlns:p14="http://schemas.microsoft.com/office/powerpoint/2010/main" val="2950189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Особенности генетических алгоритмов, рассмотренные в предыдущих разделах, определяют их преимущества по сравнению с традиционными алгоритмами поиска.</a:t>
            </a:r>
          </a:p>
          <a:p>
            <a:endParaRPr lang="ru-RU" dirty="0"/>
          </a:p>
          <a:p>
            <a:r>
              <a:rPr lang="ru-RU" dirty="0"/>
              <a:t>Комментарии по каждому пункту.</a:t>
            </a:r>
          </a:p>
          <a:p>
            <a:endParaRPr lang="ru-RU" dirty="0"/>
          </a:p>
          <a:p>
            <a:r>
              <a:rPr lang="ru-RU" dirty="0"/>
              <a:t>Глобальная оптимизация. Во многих задачах оптимизации имеются точки локального максимума и минимума, которые представляют решения, лучшие, чем те, что находятся поблизости, но необязательно лучшие в глобальном смысле. Большинство традиционных алгоритмов поиска и оптимизации, а особенно те, что основаны на вычислении градиента, могут застревать в локальном максимуме, вместо того чтобы найти глобальный. Это связано с тем, что в окрестности локального максимума всякое небольшое изменение решения ухудшает оценку. Генетические алгоритмы менее подвержены этой напасти и имеют больше шансов отыскать глобальный максимум. Объясняется это тем, что используется популяция потенциальных решений, а не единственное решение, а операции скрещивания и мутации зачастую порождают решения, далеко отстоящие от ранее рассмотренных. Это остается справедливым при условии, что мы поддерживаем разнообразие популяции и избегаем преждевременной сходимости, о чем поговорим далее.</a:t>
            </a:r>
          </a:p>
          <a:p>
            <a:endParaRPr lang="ru-RU" dirty="0"/>
          </a:p>
          <a:p>
            <a:r>
              <a:rPr lang="ru-RU" dirty="0"/>
              <a:t>Применимость к сложным задачам. Поскольку генетическим алгоритмам нужно знать только значение функции приспособленности каждого индивидуума, а все остальные ее свойства, в частности производные, несущественны, их можно применять к задачам со сложным математическим представлением, включающим функции, которые трудно или невозможно продифференцировать. К сложным случаям, когда достоинства генетических алгоритмов раскрываются во всем блеске, относятся также задачи с большим числом параметров или со смешанными параметрами, например непрерывными и дискретными.</a:t>
            </a:r>
          </a:p>
          <a:p>
            <a:endParaRPr lang="ru-RU" dirty="0"/>
          </a:p>
          <a:p>
            <a:r>
              <a:rPr lang="ru-RU" dirty="0"/>
              <a:t>Применимость к задачам, не имеющим математического представления. Генетические алгоритмы применимы и к задачам, вообще не имеющим математического представления. Один из таких случаев, представляющий особый интерес, – когда оценка приспособленности основана на мнении человека. Пусть, например, требуется найти наиболее привлекательную цветовую палитру для веб-сайта. Мы можем попробовать разные комбинации цветов и попросить пользователей оценить привлекательность сайта. А затем применить генетический алгоритм, чтобы найти лучшую комбинацию, используя функцию приспособленности, основанную на оценках пользователей. Алгоритм будет работать, несмотря на то что никакого математического представления нет и невозможно вычислить оценку заданной комбинации непосредственно.</a:t>
            </a:r>
          </a:p>
          <a:p>
            <a:endParaRPr lang="ru-RU" dirty="0"/>
          </a:p>
          <a:p>
            <a:r>
              <a:rPr lang="ru-RU" dirty="0"/>
              <a:t>Устойчивость к шуму. Для некоторых задач характерно присутствие шума. Это означает, что даже при близких истинных значениях входных параметров результаты их измерений могут довольно сильно различаться. Например, так бывает, когда данные считываются с датчиков или когда оценка основана на мнении человека. Подобное поведение может сделать непригодными многие традиционные алгоритмы поиска, но генетические алгоритмы в общем случае устойчивы к нему благодаря повторяющимся операциям сборки и оценивания индивидуумов.</a:t>
            </a:r>
          </a:p>
          <a:p>
            <a:endParaRPr lang="ru-RU" dirty="0"/>
          </a:p>
          <a:p>
            <a:r>
              <a:rPr lang="ru-RU" dirty="0"/>
              <a:t>Распараллеливание. Генетические алгоритмы хорошо поддаются распараллеливанию и распределенной обработке. Функция приспособленности независимо вычисляется для каждого индивидуума, а это значит, что все индивидуумы в популяции могут обрабатываться одновременно. Кроме того, операции отбора, скрещивания и мутации могут одновременно выполняться для индивидуумов и пар индивидуумов. Поэтому подход, основанный на генетических алгоритмах, естественно адаптируется к распределенным и облачным реализациям.</a:t>
            </a:r>
          </a:p>
          <a:p>
            <a:endParaRPr lang="ru-RU" dirty="0"/>
          </a:p>
          <a:p>
            <a:r>
              <a:rPr lang="ru-RU" dirty="0"/>
              <a:t>Непрерывное обучение. Если окружающие условия изменяются, популяция приспосабливается к ним. Так и генетические алгоритмы могут непрерывно работать в постоянно изменяющихся условиях, и  мы всегда можем получить и  использовать лучшее на данный момент решение. Но это возможно, только если окружающая среда изменяется медленно по сравнению со скоростью смены поколений в генетическом алгоритме.</a:t>
            </a:r>
          </a:p>
        </p:txBody>
      </p:sp>
      <p:sp>
        <p:nvSpPr>
          <p:cNvPr id="4" name="Номер слайда 3"/>
          <p:cNvSpPr>
            <a:spLocks noGrp="1"/>
          </p:cNvSpPr>
          <p:nvPr>
            <p:ph type="sldNum" sz="quarter" idx="5"/>
          </p:nvPr>
        </p:nvSpPr>
        <p:spPr/>
        <p:txBody>
          <a:bodyPr/>
          <a:lstStyle/>
          <a:p>
            <a:fld id="{5E9A7E3A-ADC7-4226-B3BF-DCB7408A146C}" type="slidenum">
              <a:rPr lang="ru-RU" smtClean="0"/>
              <a:t>20</a:t>
            </a:fld>
            <a:endParaRPr lang="ru-RU"/>
          </a:p>
        </p:txBody>
      </p:sp>
    </p:spTree>
    <p:extLst>
      <p:ext uri="{BB962C8B-B14F-4D97-AF65-F5344CB8AC3E}">
        <p14:creationId xmlns:p14="http://schemas.microsoft.com/office/powerpoint/2010/main" val="55617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любой момент времени генетический алгоритм хранит популяцию индивидуумов – набор потенциальных решений поставленной задачи. Поскольку каждый индивидуум представлен некоторой хромосомой, эту популяцию можно рассматривать как коллекцию хромосом</a:t>
            </a:r>
            <a:r>
              <a:rPr lang="en-US" dirty="0"/>
              <a:t>. </a:t>
            </a:r>
            <a:r>
              <a:rPr lang="ru-RU" dirty="0"/>
              <a:t>Популяция всегда представляет текущее поколение и эволюционирует со временем, когда текущее поколение заменяется новым.</a:t>
            </a:r>
          </a:p>
        </p:txBody>
      </p:sp>
      <p:sp>
        <p:nvSpPr>
          <p:cNvPr id="4" name="Номер слайда 3"/>
          <p:cNvSpPr>
            <a:spLocks noGrp="1"/>
          </p:cNvSpPr>
          <p:nvPr>
            <p:ph type="sldNum" sz="quarter" idx="5"/>
          </p:nvPr>
        </p:nvSpPr>
        <p:spPr/>
        <p:txBody>
          <a:bodyPr/>
          <a:lstStyle/>
          <a:p>
            <a:fld id="{5E9A7E3A-ADC7-4226-B3BF-DCB7408A146C}" type="slidenum">
              <a:rPr lang="ru-RU" smtClean="0"/>
              <a:t>3</a:t>
            </a:fld>
            <a:endParaRPr lang="ru-RU"/>
          </a:p>
        </p:txBody>
      </p:sp>
    </p:spTree>
    <p:extLst>
      <p:ext uri="{BB962C8B-B14F-4D97-AF65-F5344CB8AC3E}">
        <p14:creationId xmlns:p14="http://schemas.microsoft.com/office/powerpoint/2010/main" val="1254571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максимум пользы от генетических алгоритмов, мы должны знать об их ограничениях и потенциальных подвохах.</a:t>
            </a:r>
          </a:p>
          <a:p>
            <a:endParaRPr lang="ru-RU" dirty="0"/>
          </a:p>
          <a:p>
            <a:r>
              <a:rPr lang="ru-RU" dirty="0"/>
              <a:t>Комментарии по каждому пункту.</a:t>
            </a:r>
          </a:p>
          <a:p>
            <a:r>
              <a:rPr lang="ru-RU" dirty="0"/>
              <a:t>Специальные определения. Пытаясь применить генетические алгоритмы к некоторой задаче, мы должны создать подходящее представление – определить функцию приспособленности и  структуру хромосом, а также операторы отбора, скрещивания и мутации. Зачастую это совсем не просто и занимает много времени. </a:t>
            </a:r>
          </a:p>
          <a:p>
            <a:endParaRPr lang="ru-RU" dirty="0"/>
          </a:p>
          <a:p>
            <a:r>
              <a:rPr lang="ru-RU" dirty="0"/>
              <a:t>Настройка </a:t>
            </a:r>
            <a:r>
              <a:rPr lang="ru-RU" dirty="0" err="1"/>
              <a:t>гиперпараметров</a:t>
            </a:r>
            <a:r>
              <a:rPr lang="ru-RU" dirty="0"/>
              <a:t>. Поведение генетических алгоритмов контролируется набором </a:t>
            </a:r>
            <a:r>
              <a:rPr lang="ru-RU" dirty="0" err="1"/>
              <a:t>гиперпараметров</a:t>
            </a:r>
            <a:r>
              <a:rPr lang="ru-RU" dirty="0"/>
              <a:t>, например размером популяции и скоростью мутации. Точных правил для выбора значений </a:t>
            </a:r>
            <a:r>
              <a:rPr lang="ru-RU" dirty="0" err="1"/>
              <a:t>гиперпараметров</a:t>
            </a:r>
            <a:r>
              <a:rPr lang="ru-RU" dirty="0"/>
              <a:t> не существует. Однако так обстоит дело практически со всеми алгоритмами поиска и оптимизации. Опыт – основной пункт к подбору разумных </a:t>
            </a:r>
            <a:r>
              <a:rPr lang="ru-RU" dirty="0" err="1"/>
              <a:t>гиперпараметров</a:t>
            </a:r>
            <a:r>
              <a:rPr lang="ru-RU" dirty="0"/>
              <a:t>.</a:t>
            </a:r>
          </a:p>
          <a:p>
            <a:endParaRPr lang="ru-RU" dirty="0"/>
          </a:p>
          <a:p>
            <a:r>
              <a:rPr lang="ru-RU" dirty="0"/>
              <a:t>Большой объем счетных операций. Работа с потенциально большими популяциями и итеративный характер генетических алгоритмов обусловливают большой объем вычислений, поэтому на получение приемлемого результата может уйти много времени. Проблему можно сгладить за счет хорошего выбора </a:t>
            </a:r>
            <a:r>
              <a:rPr lang="ru-RU" dirty="0" err="1"/>
              <a:t>гиперпараметров</a:t>
            </a:r>
            <a:r>
              <a:rPr lang="ru-RU" dirty="0"/>
              <a:t>, распараллеливания и  в  некоторых случаях кеширования промежуточных результатов.</a:t>
            </a:r>
          </a:p>
          <a:p>
            <a:endParaRPr lang="ru-RU" dirty="0"/>
          </a:p>
          <a:p>
            <a:r>
              <a:rPr lang="ru-RU" dirty="0"/>
              <a:t>Преждевременная сходимость. Если приспособленность какого-то индивидуума гораздо больше, чем у всей остальной популяции, то не исключено, что он </a:t>
            </a:r>
            <a:r>
              <a:rPr lang="ru-RU" dirty="0" err="1"/>
              <a:t>продублируется</a:t>
            </a:r>
            <a:r>
              <a:rPr lang="ru-RU" dirty="0"/>
              <a:t> так много раз, что в  конечном счете, кроме него, в  популяции ничего не останется. В результате генетический алгоритм может застрять в локальном максимуме и не найдет глобального. Чтобы предотвратить такое развитие событий, важно поддерживать разнообразие популяции.</a:t>
            </a:r>
          </a:p>
          <a:p>
            <a:endParaRPr lang="ru-RU" dirty="0"/>
          </a:p>
          <a:p>
            <a:r>
              <a:rPr lang="ru-RU" dirty="0"/>
              <a:t>Отсутствие гарантированного решения. Использование генетических алгоритмов не гарантирует нахождения глобального максимума. Однако это типично для всех алгоритмов поиска и  оптимизации, если только у задачи не существует аналитического решения.</a:t>
            </a:r>
          </a:p>
        </p:txBody>
      </p:sp>
      <p:sp>
        <p:nvSpPr>
          <p:cNvPr id="4" name="Номер слайда 3"/>
          <p:cNvSpPr>
            <a:spLocks noGrp="1"/>
          </p:cNvSpPr>
          <p:nvPr>
            <p:ph type="sldNum" sz="quarter" idx="5"/>
          </p:nvPr>
        </p:nvSpPr>
        <p:spPr/>
        <p:txBody>
          <a:bodyPr/>
          <a:lstStyle/>
          <a:p>
            <a:fld id="{5E9A7E3A-ADC7-4226-B3BF-DCB7408A146C}" type="slidenum">
              <a:rPr lang="ru-RU" smtClean="0"/>
              <a:t>21</a:t>
            </a:fld>
            <a:endParaRPr lang="ru-RU"/>
          </a:p>
        </p:txBody>
      </p:sp>
    </p:spTree>
    <p:extLst>
      <p:ext uri="{BB962C8B-B14F-4D97-AF65-F5344CB8AC3E}">
        <p14:creationId xmlns:p14="http://schemas.microsoft.com/office/powerpoint/2010/main" val="3417520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Резюмируя изложенное в предыдущих слайдах, можно сказать, что генетические алгоритмы лучше применять для решения следующих задач.</a:t>
            </a:r>
          </a:p>
          <a:p>
            <a:endParaRPr lang="ru-RU" dirty="0"/>
          </a:p>
          <a:p>
            <a:r>
              <a:rPr lang="ru-RU" dirty="0"/>
              <a:t>Задачи со сложным математическим представлением. Поскольку генетическим алгоритмам нужно знать только значение функции приспособленности, их можно использовать для решения задач, в которых целевую функцию трудно или невозможно продифференцировать, задач с большим количеством параметров и задач с параметрами разных типов.</a:t>
            </a:r>
          </a:p>
          <a:p>
            <a:endParaRPr lang="ru-RU" dirty="0"/>
          </a:p>
          <a:p>
            <a:r>
              <a:rPr lang="ru-RU" dirty="0"/>
              <a:t>Задачи, не имеющие математического представления. Генетические алгоритмы не требуют математического представления задачи, коль скоро можно получить значение оценки или существует метод сравнения двух решений.</a:t>
            </a:r>
          </a:p>
          <a:p>
            <a:endParaRPr lang="ru-RU" dirty="0"/>
          </a:p>
          <a:p>
            <a:r>
              <a:rPr lang="ru-RU" dirty="0"/>
              <a:t>Задачи с  зашумленной окружающей средой. Генетические алгоритмы устойчивы к  зашумленным данным, например прочитанным с датчика или основанным на оценках, сделанных человеком.</a:t>
            </a:r>
          </a:p>
          <a:p>
            <a:endParaRPr lang="ru-RU" dirty="0"/>
          </a:p>
          <a:p>
            <a:r>
              <a:rPr lang="ru-RU" dirty="0"/>
              <a:t>Задачи, в  которых окружающая среда изменяется во времени. Генетические алгоритмы могут адаптироваться к  медленным изменениям окружающей среды, поскольку постоянно создают новые поколения, приспосабливающиеся к изменениям.</a:t>
            </a:r>
          </a:p>
        </p:txBody>
      </p:sp>
      <p:sp>
        <p:nvSpPr>
          <p:cNvPr id="4" name="Номер слайда 3"/>
          <p:cNvSpPr>
            <a:spLocks noGrp="1"/>
          </p:cNvSpPr>
          <p:nvPr>
            <p:ph type="sldNum" sz="quarter" idx="5"/>
          </p:nvPr>
        </p:nvSpPr>
        <p:spPr/>
        <p:txBody>
          <a:bodyPr/>
          <a:lstStyle/>
          <a:p>
            <a:fld id="{5E9A7E3A-ADC7-4226-B3BF-DCB7408A146C}" type="slidenum">
              <a:rPr lang="ru-RU" smtClean="0"/>
              <a:t>22</a:t>
            </a:fld>
            <a:endParaRPr lang="ru-RU"/>
          </a:p>
        </p:txBody>
      </p:sp>
    </p:spTree>
    <p:extLst>
      <p:ext uri="{BB962C8B-B14F-4D97-AF65-F5344CB8AC3E}">
        <p14:creationId xmlns:p14="http://schemas.microsoft.com/office/powerpoint/2010/main" val="2138927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работы с  генетическими алгоритмами создан целый ряд фреймворков на </a:t>
            </a:r>
            <a:r>
              <a:rPr lang="ru-RU" dirty="0" err="1"/>
              <a:t>Python</a:t>
            </a:r>
            <a:r>
              <a:rPr lang="ru-RU" dirty="0"/>
              <a:t>, например GAFT, </a:t>
            </a:r>
            <a:r>
              <a:rPr lang="ru-RU" dirty="0" err="1"/>
              <a:t>Pyevolve</a:t>
            </a:r>
            <a:r>
              <a:rPr lang="ru-RU" dirty="0"/>
              <a:t> и  </a:t>
            </a:r>
            <a:r>
              <a:rPr lang="ru-RU" dirty="0" err="1"/>
              <a:t>PyGMO</a:t>
            </a:r>
            <a:r>
              <a:rPr lang="ru-RU" dirty="0"/>
              <a:t>. Но мы остановимся на фреймворке DEAP, поскольку он прост в использовании и предлагает широкий набор функций, поддерживает расширяемость и может похвастаться подробной документацией. DEAP (сокращение от </a:t>
            </a:r>
            <a:r>
              <a:rPr lang="ru-RU" dirty="0" err="1"/>
              <a:t>Distributed</a:t>
            </a:r>
            <a:r>
              <a:rPr lang="ru-RU" dirty="0"/>
              <a:t> </a:t>
            </a:r>
            <a:r>
              <a:rPr lang="ru-RU" dirty="0" err="1"/>
              <a:t>Evolutionary</a:t>
            </a:r>
            <a:r>
              <a:rPr lang="ru-RU" dirty="0"/>
              <a:t> </a:t>
            </a:r>
            <a:r>
              <a:rPr lang="ru-RU" dirty="0" err="1"/>
              <a:t>Algorithms</a:t>
            </a:r>
            <a:r>
              <a:rPr lang="ru-RU" dirty="0"/>
              <a:t> </a:t>
            </a:r>
            <a:r>
              <a:rPr lang="ru-RU" dirty="0" err="1"/>
              <a:t>in</a:t>
            </a:r>
            <a:r>
              <a:rPr lang="ru-RU" dirty="0"/>
              <a:t> </a:t>
            </a:r>
            <a:r>
              <a:rPr lang="ru-RU" dirty="0" err="1"/>
              <a:t>Python</a:t>
            </a:r>
            <a:r>
              <a:rPr lang="ru-RU" dirty="0"/>
              <a:t> – распределенные эволюционные алгоритмы на </a:t>
            </a:r>
            <a:r>
              <a:rPr lang="ru-RU" dirty="0" err="1"/>
              <a:t>Python</a:t>
            </a:r>
            <a:r>
              <a:rPr lang="ru-RU" dirty="0"/>
              <a:t>) поддерживает быструю разработку решений с применением генетических алгоритмов и других методов эволюционных вычислений. DEAP предлагает различные структуры данных и инструменты, необходимые для реализации самых разных решений на основе генетических алгоритмов.</a:t>
            </a:r>
          </a:p>
          <a:p>
            <a:endParaRPr lang="ru-RU" dirty="0"/>
          </a:p>
          <a:p>
            <a:r>
              <a:rPr lang="ru-RU" dirty="0"/>
              <a:t>Рассмотрим два основные модуля </a:t>
            </a:r>
            <a:r>
              <a:rPr lang="en-US" dirty="0"/>
              <a:t>toolbox </a:t>
            </a:r>
            <a:r>
              <a:rPr lang="ru-RU" dirty="0"/>
              <a:t>и </a:t>
            </a:r>
            <a:r>
              <a:rPr lang="en-US" dirty="0"/>
              <a:t>creator. </a:t>
            </a:r>
            <a:r>
              <a:rPr lang="ru-RU" dirty="0"/>
              <a:t>Разбираем примеры на слайде.</a:t>
            </a:r>
          </a:p>
          <a:p>
            <a:endParaRPr lang="ru-RU" dirty="0"/>
          </a:p>
          <a:p>
            <a:r>
              <a:rPr lang="ru-RU" dirty="0"/>
              <a:t>Подробнее о </a:t>
            </a:r>
            <a:r>
              <a:rPr lang="ru-RU" dirty="0" err="1"/>
              <a:t>фреймфорке</a:t>
            </a:r>
            <a:r>
              <a:rPr lang="ru-RU" dirty="0"/>
              <a:t> и его возможностях - </a:t>
            </a:r>
            <a:r>
              <a:rPr lang="en-US" dirty="0"/>
              <a:t>https://deap.readthedocs.io/en/master/ </a:t>
            </a:r>
          </a:p>
          <a:p>
            <a:endParaRPr lang="en-US" dirty="0"/>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23</a:t>
            </a:fld>
            <a:endParaRPr lang="ru-RU"/>
          </a:p>
        </p:txBody>
      </p:sp>
    </p:spTree>
    <p:extLst>
      <p:ext uri="{BB962C8B-B14F-4D97-AF65-F5344CB8AC3E}">
        <p14:creationId xmlns:p14="http://schemas.microsoft.com/office/powerpoint/2010/main" val="85605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Одной из задач при построении системы защиты информации является составление набора защитных мер. При этом в необходимо учитывать не только требования безопасности, но и затраты на внедрение и поддержание системы защиты информации. Обычно при составлении набора защитных мер используется метод, основанный на экспертном подходе, который сводится к предпочтениям экспертов, но так как количество возможных вариантов конфигурации системы защиты превышает мыслительные возможности, то в итоге к типовым схемам. </a:t>
            </a:r>
            <a:r>
              <a:rPr lang="ru-RU" sz="1200" b="0" i="0" kern="1200" dirty="0">
                <a:solidFill>
                  <a:schemeClr val="tx1"/>
                </a:solidFill>
                <a:effectLst/>
                <a:latin typeface="+mn-lt"/>
                <a:ea typeface="+mn-ea"/>
                <a:cs typeface="+mn-cs"/>
              </a:rPr>
              <a:t>В качестве критериев используются суммарная величина риска и стоимость системы защиты информации. </a:t>
            </a:r>
            <a:endParaRPr lang="ru-RU" dirty="0"/>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Хромосома – набор защитных мер, закодированных в форме двоичного числа.</a:t>
            </a:r>
          </a:p>
          <a:p>
            <a:r>
              <a:rPr lang="ru-RU" sz="1200" b="0" i="0" kern="1200" dirty="0">
                <a:solidFill>
                  <a:schemeClr val="tx1"/>
                </a:solidFill>
                <a:effectLst/>
                <a:latin typeface="+mn-lt"/>
                <a:ea typeface="+mn-ea"/>
                <a:cs typeface="+mn-cs"/>
              </a:rPr>
              <a:t>Функция приспособленности - </a:t>
            </a:r>
            <a:r>
              <a:rPr lang="ru-RU" dirty="0"/>
              <a:t>оценка эффективности системы защиты для заданного профиля атаки с учетом ее стоимости, которую необходимо максимизировать.</a:t>
            </a:r>
          </a:p>
          <a:p>
            <a:r>
              <a:rPr lang="ru-RU" sz="1200" b="0" i="0" kern="1200" dirty="0">
                <a:solidFill>
                  <a:schemeClr val="tx1"/>
                </a:solidFill>
                <a:effectLst/>
                <a:latin typeface="+mn-lt"/>
                <a:ea typeface="+mn-ea"/>
                <a:cs typeface="+mn-cs"/>
              </a:rPr>
              <a:t>Оценка рисков выполняется с помощью специальной модели (на слайде приведен пример таблицы для расчета рисков).</a:t>
            </a:r>
          </a:p>
          <a:p>
            <a:r>
              <a:rPr lang="ru-RU" sz="1200" b="0" i="0" kern="1200" dirty="0">
                <a:solidFill>
                  <a:schemeClr val="tx1"/>
                </a:solidFill>
                <a:effectLst/>
                <a:latin typeface="+mn-lt"/>
                <a:ea typeface="+mn-ea"/>
                <a:cs typeface="+mn-cs"/>
              </a:rPr>
              <a:t>Мутация – случайное инвертирование двух бит.</a:t>
            </a:r>
          </a:p>
          <a:p>
            <a:r>
              <a:rPr lang="ru-RU" sz="1200" b="0" i="0" kern="1200" dirty="0">
                <a:solidFill>
                  <a:schemeClr val="tx1"/>
                </a:solidFill>
                <a:effectLst/>
                <a:latin typeface="+mn-lt"/>
                <a:ea typeface="+mn-ea"/>
                <a:cs typeface="+mn-cs"/>
              </a:rPr>
              <a:t>Начальная популяция – два случайных индивидуума</a:t>
            </a:r>
          </a:p>
          <a:p>
            <a:r>
              <a:rPr lang="ru-RU" sz="1200" b="0" i="0" kern="1200" dirty="0">
                <a:solidFill>
                  <a:schemeClr val="tx1"/>
                </a:solidFill>
                <a:effectLst/>
                <a:latin typeface="+mn-lt"/>
                <a:ea typeface="+mn-ea"/>
                <a:cs typeface="+mn-cs"/>
              </a:rPr>
              <a:t>Селекция – отбор </a:t>
            </a:r>
            <a:r>
              <a:rPr lang="en-US" sz="1200" b="0" i="0" kern="1200" dirty="0">
                <a:solidFill>
                  <a:schemeClr val="tx1"/>
                </a:solidFill>
                <a:effectLst/>
                <a:latin typeface="+mn-lt"/>
                <a:ea typeface="+mn-ea"/>
                <a:cs typeface="+mn-cs"/>
              </a:rPr>
              <a:t>K </a:t>
            </a:r>
            <a:r>
              <a:rPr lang="ru-RU" sz="1200" b="0" i="0" kern="1200" dirty="0">
                <a:solidFill>
                  <a:schemeClr val="tx1"/>
                </a:solidFill>
                <a:effectLst/>
                <a:latin typeface="+mn-lt"/>
                <a:ea typeface="+mn-ea"/>
                <a:cs typeface="+mn-cs"/>
              </a:rPr>
              <a:t>лучших.</a:t>
            </a:r>
            <a:endParaRPr lang="en-US" sz="1200" b="0" i="0" kern="1200" dirty="0">
              <a:solidFill>
                <a:schemeClr val="tx1"/>
              </a:solidFill>
              <a:effectLst/>
              <a:latin typeface="+mn-lt"/>
              <a:ea typeface="+mn-ea"/>
              <a:cs typeface="+mn-cs"/>
            </a:endParaRPr>
          </a:p>
          <a:p>
            <a:endParaRPr lang="ru-RU" dirty="0"/>
          </a:p>
          <a:p>
            <a:r>
              <a:rPr lang="ru-RU" dirty="0"/>
              <a:t>Детальный пример: </a:t>
            </a:r>
            <a:r>
              <a:rPr lang="en-US" dirty="0"/>
              <a:t>http://itids.ugatu.su/index.php/itids/itids2018/paper/view/51</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24</a:t>
            </a:fld>
            <a:endParaRPr lang="ru-RU"/>
          </a:p>
        </p:txBody>
      </p:sp>
    </p:spTree>
    <p:extLst>
      <p:ext uri="{BB962C8B-B14F-4D97-AF65-F5344CB8AC3E}">
        <p14:creationId xmlns:p14="http://schemas.microsoft.com/office/powerpoint/2010/main" val="3245848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Формирует именно набор правил, а не одно правило, выявляющее все атаки (такое правило не достижимо).</a:t>
            </a:r>
          </a:p>
          <a:p>
            <a:endParaRPr lang="ru-RU" dirty="0"/>
          </a:p>
          <a:p>
            <a:r>
              <a:rPr lang="ru-RU" dirty="0"/>
              <a:t>Описание алгоритма: </a:t>
            </a:r>
            <a:r>
              <a:rPr lang="en-US" dirty="0"/>
              <a:t>https://www.researchgate.net/publication/288345210_Using_Genetic_Algorithm_in_Network_Security</a:t>
            </a:r>
            <a:endParaRPr lang="ru-RU" dirty="0"/>
          </a:p>
          <a:p>
            <a:endParaRPr lang="ru-RU" dirty="0"/>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25</a:t>
            </a:fld>
            <a:endParaRPr lang="ru-RU"/>
          </a:p>
        </p:txBody>
      </p:sp>
    </p:spTree>
    <p:extLst>
      <p:ext uri="{BB962C8B-B14F-4D97-AF65-F5344CB8AC3E}">
        <p14:creationId xmlns:p14="http://schemas.microsoft.com/office/powerpoint/2010/main" val="1440444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Задача: выявить какие параметры конфигурации ведут к тем или иным уязвимостям. Существуют алгоритмы, которые позволяют на основе уязвимых конфигураций выявлять параметры, которые ведут к тем или иным уязвимостям. Для качественной работы алгоритма нужно получить большой набор уязвимых конфигураций. Эту задачу можно решить с использованием генетических алгоритмов.</a:t>
            </a:r>
            <a:endParaRPr lang="en-US" dirty="0"/>
          </a:p>
          <a:p>
            <a:endParaRPr lang="en-US" dirty="0"/>
          </a:p>
          <a:p>
            <a:r>
              <a:rPr lang="ru-RU" dirty="0"/>
              <a:t>Подробнее - </a:t>
            </a:r>
            <a:r>
              <a:rPr lang="en-US" dirty="0"/>
              <a:t>https://wakespace.lib.wfu.edu/bitstream/handle/10339/59317/Odell_wfu_0248M_10904.pdf</a:t>
            </a:r>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26</a:t>
            </a:fld>
            <a:endParaRPr lang="ru-RU"/>
          </a:p>
        </p:txBody>
      </p:sp>
    </p:spTree>
    <p:extLst>
      <p:ext uri="{BB962C8B-B14F-4D97-AF65-F5344CB8AC3E}">
        <p14:creationId xmlns:p14="http://schemas.microsoft.com/office/powerpoint/2010/main" val="23707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a:p>
            <a:r>
              <a:rPr lang="ru-RU" dirty="0"/>
              <a:t>Пример шифрования изображения из статьи</a:t>
            </a:r>
            <a:r>
              <a:rPr lang="en-US" dirty="0"/>
              <a:t> https://docsdrive.com/pdfs/ansinet/itj/2006/516-519.pdf</a:t>
            </a:r>
          </a:p>
          <a:p>
            <a:r>
              <a:rPr lang="ru-RU" dirty="0"/>
              <a:t>Подробнее познакомимся в рамках практического занятия</a:t>
            </a:r>
            <a:endParaRPr lang="en-US" dirty="0"/>
          </a:p>
        </p:txBody>
      </p:sp>
      <p:sp>
        <p:nvSpPr>
          <p:cNvPr id="4" name="Номер слайда 3"/>
          <p:cNvSpPr>
            <a:spLocks noGrp="1"/>
          </p:cNvSpPr>
          <p:nvPr>
            <p:ph type="sldNum" sz="quarter" idx="5"/>
          </p:nvPr>
        </p:nvSpPr>
        <p:spPr/>
        <p:txBody>
          <a:bodyPr/>
          <a:lstStyle/>
          <a:p>
            <a:fld id="{5E9A7E3A-ADC7-4226-B3BF-DCB7408A146C}" type="slidenum">
              <a:rPr lang="ru-RU" smtClean="0"/>
              <a:t>27</a:t>
            </a:fld>
            <a:endParaRPr lang="ru-RU"/>
          </a:p>
        </p:txBody>
      </p:sp>
    </p:spTree>
    <p:extLst>
      <p:ext uri="{BB962C8B-B14F-4D97-AF65-F5344CB8AC3E}">
        <p14:creationId xmlns:p14="http://schemas.microsoft.com/office/powerpoint/2010/main" val="261161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следующей блок-схеме показаны основные этапы типичного генетического алгоритма.</a:t>
            </a:r>
          </a:p>
          <a:p>
            <a:r>
              <a:rPr lang="ru-RU" dirty="0"/>
              <a:t>Тут кратко характеризуем каждый из этапов. Подробнее мы их разберем в рамках следующих слайдов.</a:t>
            </a:r>
          </a:p>
        </p:txBody>
      </p:sp>
      <p:sp>
        <p:nvSpPr>
          <p:cNvPr id="4" name="Номер слайда 3"/>
          <p:cNvSpPr>
            <a:spLocks noGrp="1"/>
          </p:cNvSpPr>
          <p:nvPr>
            <p:ph type="sldNum" sz="quarter" idx="5"/>
          </p:nvPr>
        </p:nvSpPr>
        <p:spPr/>
        <p:txBody>
          <a:bodyPr/>
          <a:lstStyle/>
          <a:p>
            <a:fld id="{5E9A7E3A-ADC7-4226-B3BF-DCB7408A146C}" type="slidenum">
              <a:rPr lang="ru-RU" smtClean="0"/>
              <a:t>4</a:t>
            </a:fld>
            <a:endParaRPr lang="ru-RU"/>
          </a:p>
        </p:txBody>
      </p:sp>
    </p:spTree>
    <p:extLst>
      <p:ext uri="{BB962C8B-B14F-4D97-AF65-F5344CB8AC3E}">
        <p14:creationId xmlns:p14="http://schemas.microsoft.com/office/powerpoint/2010/main" val="2278493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Начальная популяция состоит из случайным образом выбранных потенциальных решений (индивидуумов). Поскольку в генетических алгоритмах индивидуумы представлены хромосомами, начальная популяция – это, по сути дела, набор хромосом. Формат хромосом должен соответствовать принятым для решаемой задачи правилам, например это могут быть двоичные строки определенной длины.</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ea typeface="Tahoma" panose="020B0604030504040204" pitchFamily="34" charset="0"/>
                <a:cs typeface="Tahoma" panose="020B0604030504040204" pitchFamily="34" charset="0"/>
              </a:rPr>
              <a:t>Если имеется априорная информация, то для увеличения скорости сходимости поиска она может быть использована при формировании начальной популяции</a:t>
            </a:r>
            <a:endParaRPr lang="ru-RU" sz="1100" dirty="0">
              <a:ea typeface="Tahoma" panose="020B0604030504040204" pitchFamily="34" charset="0"/>
              <a:cs typeface="Tahoma" panose="020B0604030504040204" pitchFamily="34" charset="0"/>
            </a:endParaRP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5</a:t>
            </a:fld>
            <a:endParaRPr lang="ru-RU"/>
          </a:p>
        </p:txBody>
      </p:sp>
    </p:spTree>
    <p:extLst>
      <p:ext uri="{BB962C8B-B14F-4D97-AF65-F5344CB8AC3E}">
        <p14:creationId xmlns:p14="http://schemas.microsoft.com/office/powerpoint/2010/main" val="380010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Разбор определения.</a:t>
            </a:r>
          </a:p>
          <a:p>
            <a:endParaRPr lang="ru-RU" dirty="0"/>
          </a:p>
          <a:p>
            <a:r>
              <a:rPr lang="ru-RU" dirty="0"/>
              <a:t>Для каждого индивидуума вычисляется функция приспособленности. Это делается один раз для начальной популяции, а  затем для каждого нового поколения после применения операторов отбора, скрещивания и мутации. Поскольку приспособленность любого индивидуума не зависит от всех остальных, эти вычисления можно производить параллельно. Так как на этапе отбора, следующем за вычислением приспособленности, более приспособленные индивидуумы обычно считаются лучшими решениями, генетические алгоритмы естественно «заточены» под нахождение максимумов функции приспособленности. Если в  какой-то задаче нужен минимум, то при вычислении приспособленности следует инвертировать найденное значение, например умножив его на –1.</a:t>
            </a:r>
          </a:p>
        </p:txBody>
      </p:sp>
      <p:sp>
        <p:nvSpPr>
          <p:cNvPr id="4" name="Номер слайда 3"/>
          <p:cNvSpPr>
            <a:spLocks noGrp="1"/>
          </p:cNvSpPr>
          <p:nvPr>
            <p:ph type="sldNum" sz="quarter" idx="5"/>
          </p:nvPr>
        </p:nvSpPr>
        <p:spPr/>
        <p:txBody>
          <a:bodyPr/>
          <a:lstStyle/>
          <a:p>
            <a:fld id="{5E9A7E3A-ADC7-4226-B3BF-DCB7408A146C}" type="slidenum">
              <a:rPr lang="ru-RU" smtClean="0"/>
              <a:t>6</a:t>
            </a:fld>
            <a:endParaRPr lang="ru-RU"/>
          </a:p>
        </p:txBody>
      </p:sp>
    </p:spTree>
    <p:extLst>
      <p:ext uri="{BB962C8B-B14F-4D97-AF65-F5344CB8AC3E}">
        <p14:creationId xmlns:p14="http://schemas.microsoft.com/office/powerpoint/2010/main" val="187082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того как вычислены приспособленности всех индивидуумов в популяции, начинается процесс отбора, который определяет, какие индивидуумы будут оставлены для воспроизводства, т. е. создания потомков, образующих следующее поколение. Процесс отбора основан на оценке приспособленности индивидуумов. Те, чья оценка выше, имеют больше шансов передать свой генетический материал следующему поколению. Плохо приспособленные индивидуумы все равно могут быть отобраны, но с меньшей вероятностью. Таким образом, их генетический материал не полностью исключен.</a:t>
            </a:r>
          </a:p>
          <a:p>
            <a:r>
              <a:rPr lang="ru-RU" dirty="0"/>
              <a:t>Рассмотрим некоторые методы реализации отбора.</a:t>
            </a:r>
          </a:p>
          <a:p>
            <a:endParaRPr lang="ru-RU" dirty="0"/>
          </a:p>
          <a:p>
            <a:r>
              <a:rPr lang="ru-RU" dirty="0"/>
              <a:t>Правило рулетки.</a:t>
            </a:r>
          </a:p>
          <a:p>
            <a:endParaRPr lang="ru-RU" dirty="0"/>
          </a:p>
          <a:p>
            <a:r>
              <a:rPr lang="ru-RU" dirty="0"/>
              <a:t>Метод отбора по правилу рулетки, или отбор пропорционально приспособленности (</a:t>
            </a:r>
            <a:r>
              <a:rPr lang="ru-RU" dirty="0" err="1"/>
              <a:t>fitness</a:t>
            </a:r>
            <a:r>
              <a:rPr lang="ru-RU" dirty="0"/>
              <a:t> </a:t>
            </a:r>
            <a:r>
              <a:rPr lang="ru-RU" dirty="0" err="1"/>
              <a:t>proportionate</a:t>
            </a:r>
            <a:r>
              <a:rPr lang="ru-RU" dirty="0"/>
              <a:t> </a:t>
            </a:r>
            <a:r>
              <a:rPr lang="ru-RU" dirty="0" err="1"/>
              <a:t>selection</a:t>
            </a:r>
            <a:r>
              <a:rPr lang="ru-RU" dirty="0"/>
              <a:t> – FPS), устроен так, что вероятность отбора индивидуума прямо пропорциональна его приспособленности. Тут можно провести аналогию с вращением колеса рулетки, где каждому индивидууму соответствует сектор, стоимость которого равна приспособленности индивидуума. Шансы, что шарик остановится в секторе индивидуума, пропорциональны размеру этого сектора. Пусть, например, имеется популяция из шести индивидуумов с такими значениями приспособленности, как в таблице ниже. По этим значениям вычисляются доли, занимаемые секторами каждого индивидуума.</a:t>
            </a:r>
            <a:endParaRPr lang="en-US" dirty="0"/>
          </a:p>
          <a:p>
            <a:r>
              <a:rPr lang="ru-RU" dirty="0"/>
              <a:t>После каждого запуска рулетки отбор индивидуума из популяции производится в точке отбора. Затем рулетка запускается еще раз для выбора следующего индивидуума, и так до тех пор, пока не наберется достаточно индивидуумов для образования следующего поколения. В результате один и тот же индивидуум может быть выбран несколько раз.</a:t>
            </a:r>
          </a:p>
          <a:p>
            <a:endParaRPr lang="ru-RU" dirty="0"/>
          </a:p>
        </p:txBody>
      </p:sp>
      <p:sp>
        <p:nvSpPr>
          <p:cNvPr id="4" name="Номер слайда 3"/>
          <p:cNvSpPr>
            <a:spLocks noGrp="1"/>
          </p:cNvSpPr>
          <p:nvPr>
            <p:ph type="sldNum" sz="quarter" idx="5"/>
          </p:nvPr>
        </p:nvSpPr>
        <p:spPr/>
        <p:txBody>
          <a:bodyPr/>
          <a:lstStyle/>
          <a:p>
            <a:fld id="{5E9A7E3A-ADC7-4226-B3BF-DCB7408A146C}" type="slidenum">
              <a:rPr lang="ru-RU" smtClean="0"/>
              <a:t>7</a:t>
            </a:fld>
            <a:endParaRPr lang="ru-RU"/>
          </a:p>
        </p:txBody>
      </p:sp>
    </p:spTree>
    <p:extLst>
      <p:ext uri="{BB962C8B-B14F-4D97-AF65-F5344CB8AC3E}">
        <p14:creationId xmlns:p14="http://schemas.microsoft.com/office/powerpoint/2010/main" val="1708699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Стохастическая универсальная выборка (</a:t>
            </a:r>
            <a:r>
              <a:rPr lang="ru-RU" dirty="0" err="1"/>
              <a:t>stochastic</a:t>
            </a:r>
            <a:r>
              <a:rPr lang="ru-RU" dirty="0"/>
              <a:t> </a:t>
            </a:r>
            <a:r>
              <a:rPr lang="ru-RU" dirty="0" err="1"/>
              <a:t>universal</a:t>
            </a:r>
            <a:r>
              <a:rPr lang="ru-RU" dirty="0"/>
              <a:t> </a:t>
            </a:r>
            <a:r>
              <a:rPr lang="ru-RU" dirty="0" err="1"/>
              <a:t>sampling</a:t>
            </a:r>
            <a:r>
              <a:rPr lang="ru-RU" dirty="0"/>
              <a:t> – SUS) – немного модифицированный вариант правила рулетки. Используется та же рулетка с такими же секторами, но вместо одной точки отбора и многократного запуска рулетки мы вращаем колесо только один раз, а  отбор индивидуумов производим в нескольких точках, равномерно расставленных по окружности. Тем самым все индивидуумы выбираются одновременно, как показано на рисунке.</a:t>
            </a:r>
          </a:p>
          <a:p>
            <a:r>
              <a:rPr lang="ru-RU" dirty="0"/>
              <a:t>Этот метод отбора не дает индивидуумам с особенно высокой приспособленностью заполнить все следующее поколение в  результате повторного выбора. Поэтому более слабым индивидуумам предоставляется шанс, а несправедливость чистого правила рулетки в какой-то мере сглаживается.</a:t>
            </a:r>
          </a:p>
        </p:txBody>
      </p:sp>
      <p:sp>
        <p:nvSpPr>
          <p:cNvPr id="4" name="Номер слайда 3"/>
          <p:cNvSpPr>
            <a:spLocks noGrp="1"/>
          </p:cNvSpPr>
          <p:nvPr>
            <p:ph type="sldNum" sz="quarter" idx="5"/>
          </p:nvPr>
        </p:nvSpPr>
        <p:spPr/>
        <p:txBody>
          <a:bodyPr/>
          <a:lstStyle/>
          <a:p>
            <a:fld id="{5E9A7E3A-ADC7-4226-B3BF-DCB7408A146C}" type="slidenum">
              <a:rPr lang="ru-RU" smtClean="0"/>
              <a:t>8</a:t>
            </a:fld>
            <a:endParaRPr lang="ru-RU"/>
          </a:p>
        </p:txBody>
      </p:sp>
    </p:spTree>
    <p:extLst>
      <p:ext uri="{BB962C8B-B14F-4D97-AF65-F5344CB8AC3E}">
        <p14:creationId xmlns:p14="http://schemas.microsoft.com/office/powerpoint/2010/main" val="413396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Метод ранжированного отбора похож на правило рулетки, но значения приспособленности используются не для вычисления вероятностей выбора, а просто для сортировки индивидуумов. После сортировки каждому индивидууму назначается ранг, соответствующий его позиции в списке, а вероятности секторов рулетки вычисляются на основе этих рангов. Возьмем ту же самую популяцию из шести индивидуумов, что и раньше. И добавим в таблицу столбец с рангом индивидуума. Поскольку размер популяции равен 6, наивысший возможный ранг тоже равен 6, следующий по порядку – 5 и т. д. Каждому индивидууму сопоставляется сектор рулетки, вычисленный по этим рангам, а не по значениям функции приспособленности.</a:t>
            </a:r>
          </a:p>
          <a:p>
            <a:endParaRPr lang="ru-RU" dirty="0"/>
          </a:p>
          <a:p>
            <a:r>
              <a:rPr lang="ru-RU" dirty="0"/>
              <a:t>Ранжированный отбор полезен, когда есть несколько индивидуумов, гораздо лучше приспособленных, чем все остальные. Использование ранга вместо самой приспособленности мешает этим индивидуумам захватить всю популяцию в  следующем поколении, поскольку ранжирование сглаживает значительные различия. Кроме того, когда все индивидуумы обладают почти одинаковой приспособленностью, ранжированный отбор позволяет разделить их, отдавая преимущество лучшим, даже когда различия малы.</a:t>
            </a:r>
          </a:p>
        </p:txBody>
      </p:sp>
      <p:sp>
        <p:nvSpPr>
          <p:cNvPr id="4" name="Номер слайда 3"/>
          <p:cNvSpPr>
            <a:spLocks noGrp="1"/>
          </p:cNvSpPr>
          <p:nvPr>
            <p:ph type="sldNum" sz="quarter" idx="5"/>
          </p:nvPr>
        </p:nvSpPr>
        <p:spPr/>
        <p:txBody>
          <a:bodyPr/>
          <a:lstStyle/>
          <a:p>
            <a:fld id="{5E9A7E3A-ADC7-4226-B3BF-DCB7408A146C}" type="slidenum">
              <a:rPr lang="ru-RU" smtClean="0"/>
              <a:t>9</a:t>
            </a:fld>
            <a:endParaRPr lang="ru-RU"/>
          </a:p>
        </p:txBody>
      </p:sp>
    </p:spTree>
    <p:extLst>
      <p:ext uri="{BB962C8B-B14F-4D97-AF65-F5344CB8AC3E}">
        <p14:creationId xmlns:p14="http://schemas.microsoft.com/office/powerpoint/2010/main" val="90057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каждом раунде турнирного отбора из популяции выбираются два или более индивидуумов, и тот, у кого приспособленность больше, выигрывает и отбирается в следующее поколение. Рассмотрим тех же индивидуумов с такими же приспособленностями, что и ранее. На рисунке показан результат случайного выбора трех из них (A, B и F) с последующим объявлением F победителем, поскольку у него приспособленность максимальная из трех.</a:t>
            </a:r>
          </a:p>
          <a:p>
            <a:r>
              <a:rPr lang="ru-RU" dirty="0"/>
              <a:t>Количество индивидуумов, участвующих в каждом раунде турнирного отбора (в нашем примере – три), называется размером турнира. Чем больше размер турнира, тем выше шансы, что в раундах будут участвовать лучшие индивидуумы, и тем меньше шансов у слабых участников победить в турнире и отобраться. У этого метода отбора есть интересная особенность: если мы умеем сравнивать любых двух индивидуумов и определять, какой из них лучше, то сами значения функции приспособленности и не нужны.</a:t>
            </a:r>
          </a:p>
        </p:txBody>
      </p:sp>
      <p:sp>
        <p:nvSpPr>
          <p:cNvPr id="4" name="Номер слайда 3"/>
          <p:cNvSpPr>
            <a:spLocks noGrp="1"/>
          </p:cNvSpPr>
          <p:nvPr>
            <p:ph type="sldNum" sz="quarter" idx="5"/>
          </p:nvPr>
        </p:nvSpPr>
        <p:spPr/>
        <p:txBody>
          <a:bodyPr/>
          <a:lstStyle/>
          <a:p>
            <a:fld id="{5E9A7E3A-ADC7-4226-B3BF-DCB7408A146C}" type="slidenum">
              <a:rPr lang="ru-RU" smtClean="0"/>
              <a:t>10</a:t>
            </a:fld>
            <a:endParaRPr lang="ru-RU"/>
          </a:p>
        </p:txBody>
      </p:sp>
    </p:spTree>
    <p:extLst>
      <p:ext uri="{BB962C8B-B14F-4D97-AF65-F5344CB8AC3E}">
        <p14:creationId xmlns:p14="http://schemas.microsoft.com/office/powerpoint/2010/main" val="70380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44AC4E9E-3BE5-4665-BAE6-72CA507E8656}" type="datetimeFigureOut">
              <a:rPr lang="ru-RU" smtClean="0"/>
              <a:t>19.12.2021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44280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19.12.2021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480055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19.12.2021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07277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4AC4E9E-3BE5-4665-BAE6-72CA507E8656}" type="datetimeFigureOut">
              <a:rPr lang="ru-RU" smtClean="0"/>
              <a:t>19.12.2021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35690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44AC4E9E-3BE5-4665-BAE6-72CA507E8656}" type="datetimeFigureOut">
              <a:rPr lang="ru-RU" smtClean="0"/>
              <a:t>19.12.2021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636451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44AC4E9E-3BE5-4665-BAE6-72CA507E8656}" type="datetimeFigureOut">
              <a:rPr lang="ru-RU" smtClean="0"/>
              <a:t>19.12.2021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95816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4AC4E9E-3BE5-4665-BAE6-72CA507E8656}" type="datetimeFigureOut">
              <a:rPr lang="ru-RU" smtClean="0"/>
              <a:t>19.12.2021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01678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44AC4E9E-3BE5-4665-BAE6-72CA507E8656}" type="datetimeFigureOut">
              <a:rPr lang="ru-RU" smtClean="0"/>
              <a:t>19.12.2021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116213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4AC4E9E-3BE5-4665-BAE6-72CA507E8656}" type="datetimeFigureOut">
              <a:rPr lang="ru-RU" smtClean="0"/>
              <a:t>19.12.2021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08638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4AC4E9E-3BE5-4665-BAE6-72CA507E8656}" type="datetimeFigureOut">
              <a:rPr lang="ru-RU" smtClean="0"/>
              <a:t>19.12.2021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385076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44AC4E9E-3BE5-4665-BAE6-72CA507E8656}" type="datetimeFigureOut">
              <a:rPr lang="ru-RU" smtClean="0"/>
              <a:t>19.12.2021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B226E06-9C1F-4149-B02B-AA912A5E2CDA}" type="slidenum">
              <a:rPr lang="ru-RU" smtClean="0"/>
              <a:t>‹#›</a:t>
            </a:fld>
            <a:endParaRPr lang="ru-RU"/>
          </a:p>
        </p:txBody>
      </p:sp>
    </p:spTree>
    <p:extLst>
      <p:ext uri="{BB962C8B-B14F-4D97-AF65-F5344CB8AC3E}">
        <p14:creationId xmlns:p14="http://schemas.microsoft.com/office/powerpoint/2010/main" val="41534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C4E9E-3BE5-4665-BAE6-72CA507E8656}" type="datetimeFigureOut">
              <a:rPr lang="ru-RU" smtClean="0"/>
              <a:t>19.12.2021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26E06-9C1F-4149-B02B-AA912A5E2CDA}" type="slidenum">
              <a:rPr lang="ru-RU" smtClean="0"/>
              <a:t>‹#›</a:t>
            </a:fld>
            <a:endParaRPr lang="ru-RU"/>
          </a:p>
        </p:txBody>
      </p:sp>
    </p:spTree>
    <p:extLst>
      <p:ext uri="{BB962C8B-B14F-4D97-AF65-F5344CB8AC3E}">
        <p14:creationId xmlns:p14="http://schemas.microsoft.com/office/powerpoint/2010/main" val="2857592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38" y="0"/>
            <a:ext cx="12200338" cy="6858000"/>
          </a:xfrm>
          <a:prstGeom prst="rect">
            <a:avLst/>
          </a:prstGeom>
        </p:spPr>
      </p:pic>
      <p:sp>
        <p:nvSpPr>
          <p:cNvPr id="6" name="Заголовок 1"/>
          <p:cNvSpPr txBox="1">
            <a:spLocks/>
          </p:cNvSpPr>
          <p:nvPr/>
        </p:nvSpPr>
        <p:spPr>
          <a:xfrm>
            <a:off x="952052" y="1858063"/>
            <a:ext cx="8714462" cy="345228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ru-RU" sz="5400" dirty="0">
                <a:solidFill>
                  <a:schemeClr val="bg1"/>
                </a:solidFill>
                <a:latin typeface="Arial" panose="020B0604020202020204" pitchFamily="34" charset="0"/>
                <a:cs typeface="Arial" panose="020B0604020202020204" pitchFamily="34" charset="0"/>
              </a:rPr>
              <a:t>Генетические алгоритмы и информационная безопасность</a:t>
            </a:r>
            <a:endParaRPr lang="ru-RU" altLang="ru-RU" sz="5400" b="1" cap="all" dirty="0">
              <a:solidFill>
                <a:schemeClr val="bg1"/>
              </a:solidFill>
              <a:latin typeface="Arial" panose="020B0604020202020204" pitchFamily="34" charset="0"/>
              <a:cs typeface="Arial" panose="020B0604020202020204" pitchFamily="34" charset="0"/>
            </a:endParaRPr>
          </a:p>
        </p:txBody>
      </p:sp>
      <p:sp>
        <p:nvSpPr>
          <p:cNvPr id="7" name="Прямоугольник 6"/>
          <p:cNvSpPr/>
          <p:nvPr/>
        </p:nvSpPr>
        <p:spPr>
          <a:xfrm>
            <a:off x="952052" y="5484010"/>
            <a:ext cx="2924583" cy="923330"/>
          </a:xfrm>
          <a:prstGeom prst="rect">
            <a:avLst/>
          </a:prstGeom>
        </p:spPr>
        <p:txBody>
          <a:bodyPr wrap="none">
            <a:spAutoFit/>
          </a:bodyPr>
          <a:lstStyle/>
          <a:p>
            <a:r>
              <a:rPr lang="ru-RU" b="1" dirty="0">
                <a:solidFill>
                  <a:schemeClr val="bg1"/>
                </a:solidFill>
                <a:latin typeface="Arial" panose="020B0604020202020204" pitchFamily="34" charset="0"/>
                <a:cs typeface="Arial" panose="020B0604020202020204" pitchFamily="34" charset="0"/>
              </a:rPr>
              <a:t>Фамилия Имя Отчество</a:t>
            </a:r>
          </a:p>
          <a:p>
            <a:r>
              <a:rPr lang="ru-RU" dirty="0">
                <a:solidFill>
                  <a:schemeClr val="bg1"/>
                </a:solidFill>
                <a:latin typeface="Arial" panose="020B0604020202020204" pitchFamily="34" charset="0"/>
                <a:cs typeface="Arial" panose="020B0604020202020204" pitchFamily="34" charset="0"/>
              </a:rPr>
              <a:t>должность</a:t>
            </a:r>
            <a:br>
              <a:rPr lang="en-US"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контакты</a:t>
            </a:r>
          </a:p>
        </p:txBody>
      </p:sp>
      <p:pic>
        <p:nvPicPr>
          <p:cNvPr id="8" name="Рисунок 7">
            <a:extLst>
              <a:ext uri="{FF2B5EF4-FFF2-40B4-BE49-F238E27FC236}">
                <a16:creationId xmlns:a16="http://schemas.microsoft.com/office/drawing/2014/main" id="{C4B04525-F42B-0A4F-A843-6E85C99DDACA}"/>
              </a:ext>
            </a:extLst>
          </p:cNvPr>
          <p:cNvPicPr>
            <a:picLocks noChangeAspect="1"/>
          </p:cNvPicPr>
          <p:nvPr/>
        </p:nvPicPr>
        <p:blipFill rotWithShape="1">
          <a:blip r:embed="rId3">
            <a:extLst>
              <a:ext uri="{28A0092B-C50C-407E-A947-70E740481C1C}">
                <a14:useLocalDpi xmlns:a14="http://schemas.microsoft.com/office/drawing/2010/main" val="0"/>
              </a:ext>
            </a:extLst>
          </a:blip>
          <a:srcRect l="6330" t="27061" r="44625" b="33918"/>
          <a:stretch/>
        </p:blipFill>
        <p:spPr>
          <a:xfrm>
            <a:off x="1037230" y="467642"/>
            <a:ext cx="2016631" cy="1070243"/>
          </a:xfrm>
          <a:prstGeom prst="rect">
            <a:avLst/>
          </a:prstGeom>
        </p:spPr>
      </p:pic>
    </p:spTree>
    <p:extLst>
      <p:ext uri="{BB962C8B-B14F-4D97-AF65-F5344CB8AC3E}">
        <p14:creationId xmlns:p14="http://schemas.microsoft.com/office/powerpoint/2010/main" val="257992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Отбор. Турнирный отбор</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10</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1508105"/>
          </a:xfrm>
          <a:prstGeom prst="rect">
            <a:avLst/>
          </a:prstGeom>
        </p:spPr>
        <p:txBody>
          <a:bodyPr wrap="square">
            <a:spAutoFit/>
          </a:bodyPr>
          <a:lstStyle/>
          <a:p>
            <a:pPr algn="just"/>
            <a:r>
              <a:rPr lang="ru-RU" sz="2400" dirty="0"/>
              <a:t>Соревнуются два или более индивидуумов. Побеждает тот, кто имеет большую приспособленность.</a:t>
            </a:r>
          </a:p>
          <a:p>
            <a:pPr algn="just"/>
            <a:r>
              <a:rPr lang="ru-RU" sz="2400" b="1" dirty="0">
                <a:ea typeface="Tahoma" panose="020B0604030504040204" pitchFamily="34" charset="0"/>
                <a:cs typeface="Tahoma" panose="020B0604030504040204" pitchFamily="34" charset="0"/>
              </a:rPr>
              <a:t>Размер турнира</a:t>
            </a:r>
            <a:r>
              <a:rPr lang="ru-RU" sz="2400" dirty="0">
                <a:ea typeface="Tahoma" panose="020B0604030504040204" pitchFamily="34" charset="0"/>
                <a:cs typeface="Tahoma" panose="020B0604030504040204" pitchFamily="34" charset="0"/>
              </a:rPr>
              <a:t> – количество участников.</a:t>
            </a:r>
          </a:p>
          <a:p>
            <a:pPr algn="just"/>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graphicFrame>
        <p:nvGraphicFramePr>
          <p:cNvPr id="11" name="Таблица 10">
            <a:extLst>
              <a:ext uri="{FF2B5EF4-FFF2-40B4-BE49-F238E27FC236}">
                <a16:creationId xmlns:a16="http://schemas.microsoft.com/office/drawing/2014/main" id="{CCC1684C-B9F5-44B3-9CDB-D68CAE7E8E88}"/>
              </a:ext>
            </a:extLst>
          </p:cNvPr>
          <p:cNvGraphicFramePr>
            <a:graphicFrameLocks noGrp="1"/>
          </p:cNvGraphicFramePr>
          <p:nvPr>
            <p:extLst>
              <p:ext uri="{D42A27DB-BD31-4B8C-83A1-F6EECF244321}">
                <p14:modId xmlns:p14="http://schemas.microsoft.com/office/powerpoint/2010/main" val="3722560563"/>
              </p:ext>
            </p:extLst>
          </p:nvPr>
        </p:nvGraphicFramePr>
        <p:xfrm>
          <a:off x="1515646" y="2726445"/>
          <a:ext cx="3795387" cy="2595880"/>
        </p:xfrm>
        <a:graphic>
          <a:graphicData uri="http://schemas.openxmlformats.org/drawingml/2006/table">
            <a:tbl>
              <a:tblPr firstRow="1" bandRow="1">
                <a:tableStyleId>{21E4AEA4-8DFA-4A89-87EB-49C32662AFE0}</a:tableStyleId>
              </a:tblPr>
              <a:tblGrid>
                <a:gridCol w="1607052">
                  <a:extLst>
                    <a:ext uri="{9D8B030D-6E8A-4147-A177-3AD203B41FA5}">
                      <a16:colId xmlns:a16="http://schemas.microsoft.com/office/drawing/2014/main" val="3404806598"/>
                    </a:ext>
                  </a:extLst>
                </a:gridCol>
                <a:gridCol w="2188335">
                  <a:extLst>
                    <a:ext uri="{9D8B030D-6E8A-4147-A177-3AD203B41FA5}">
                      <a16:colId xmlns:a16="http://schemas.microsoft.com/office/drawing/2014/main" val="3697722159"/>
                    </a:ext>
                  </a:extLst>
                </a:gridCol>
              </a:tblGrid>
              <a:tr h="370840">
                <a:tc>
                  <a:txBody>
                    <a:bodyPr/>
                    <a:lstStyle/>
                    <a:p>
                      <a:pPr algn="ctr"/>
                      <a:r>
                        <a:rPr lang="ru-RU" dirty="0"/>
                        <a:t>Индивидуум</a:t>
                      </a:r>
                    </a:p>
                  </a:txBody>
                  <a:tcPr anchor="ctr"/>
                </a:tc>
                <a:tc>
                  <a:txBody>
                    <a:bodyPr/>
                    <a:lstStyle/>
                    <a:p>
                      <a:pPr algn="ctr"/>
                      <a:r>
                        <a:rPr lang="ru-RU" dirty="0"/>
                        <a:t>Приспособленность</a:t>
                      </a:r>
                    </a:p>
                  </a:txBody>
                  <a:tcPr anchor="ctr"/>
                </a:tc>
                <a:extLst>
                  <a:ext uri="{0D108BD9-81ED-4DB2-BD59-A6C34878D82A}">
                    <a16:rowId xmlns:a16="http://schemas.microsoft.com/office/drawing/2014/main" val="1748819017"/>
                  </a:ext>
                </a:extLst>
              </a:tr>
              <a:tr h="370840">
                <a:tc>
                  <a:txBody>
                    <a:bodyPr/>
                    <a:lstStyle/>
                    <a:p>
                      <a:pPr algn="ctr"/>
                      <a:r>
                        <a:rPr lang="en-US" dirty="0"/>
                        <a:t>A</a:t>
                      </a:r>
                      <a:endParaRPr lang="ru-RU" dirty="0"/>
                    </a:p>
                  </a:txBody>
                  <a:tcPr anchor="ctr">
                    <a:solidFill>
                      <a:schemeClr val="accent6">
                        <a:lumMod val="40000"/>
                        <a:lumOff val="60000"/>
                      </a:schemeClr>
                    </a:solidFill>
                  </a:tcPr>
                </a:tc>
                <a:tc>
                  <a:txBody>
                    <a:bodyPr/>
                    <a:lstStyle/>
                    <a:p>
                      <a:pPr algn="ctr"/>
                      <a:r>
                        <a:rPr lang="en-US" dirty="0"/>
                        <a:t>8</a:t>
                      </a:r>
                      <a:endParaRPr lang="ru-RU" dirty="0"/>
                    </a:p>
                  </a:txBody>
                  <a:tcPr anchor="ctr">
                    <a:solidFill>
                      <a:schemeClr val="accent6">
                        <a:lumMod val="40000"/>
                        <a:lumOff val="60000"/>
                      </a:schemeClr>
                    </a:solidFill>
                  </a:tcPr>
                </a:tc>
                <a:extLst>
                  <a:ext uri="{0D108BD9-81ED-4DB2-BD59-A6C34878D82A}">
                    <a16:rowId xmlns:a16="http://schemas.microsoft.com/office/drawing/2014/main" val="1773289045"/>
                  </a:ext>
                </a:extLst>
              </a:tr>
              <a:tr h="370840">
                <a:tc>
                  <a:txBody>
                    <a:bodyPr/>
                    <a:lstStyle/>
                    <a:p>
                      <a:pPr algn="ctr"/>
                      <a:r>
                        <a:rPr lang="en-US" dirty="0"/>
                        <a:t>B</a:t>
                      </a:r>
                      <a:endParaRPr lang="ru-RU" dirty="0"/>
                    </a:p>
                  </a:txBody>
                  <a:tcPr anchor="ctr">
                    <a:solidFill>
                      <a:schemeClr val="accent6">
                        <a:lumMod val="40000"/>
                        <a:lumOff val="60000"/>
                      </a:schemeClr>
                    </a:solidFill>
                  </a:tcPr>
                </a:tc>
                <a:tc>
                  <a:txBody>
                    <a:bodyPr/>
                    <a:lstStyle/>
                    <a:p>
                      <a:pPr algn="ctr"/>
                      <a:r>
                        <a:rPr lang="en-US" dirty="0"/>
                        <a:t>12</a:t>
                      </a:r>
                      <a:endParaRPr lang="ru-RU" dirty="0"/>
                    </a:p>
                  </a:txBody>
                  <a:tcPr anchor="ctr">
                    <a:solidFill>
                      <a:schemeClr val="accent6">
                        <a:lumMod val="40000"/>
                        <a:lumOff val="60000"/>
                      </a:schemeClr>
                    </a:solidFill>
                  </a:tcPr>
                </a:tc>
                <a:extLst>
                  <a:ext uri="{0D108BD9-81ED-4DB2-BD59-A6C34878D82A}">
                    <a16:rowId xmlns:a16="http://schemas.microsoft.com/office/drawing/2014/main" val="1049399800"/>
                  </a:ext>
                </a:extLst>
              </a:tr>
              <a:tr h="370840">
                <a:tc>
                  <a:txBody>
                    <a:bodyPr/>
                    <a:lstStyle/>
                    <a:p>
                      <a:pPr algn="ctr"/>
                      <a:r>
                        <a:rPr lang="en-US" dirty="0"/>
                        <a:t>C</a:t>
                      </a:r>
                      <a:endParaRPr lang="ru-RU" dirty="0"/>
                    </a:p>
                  </a:txBody>
                  <a:tcPr anchor="ctr"/>
                </a:tc>
                <a:tc>
                  <a:txBody>
                    <a:bodyPr/>
                    <a:lstStyle/>
                    <a:p>
                      <a:pPr algn="ctr"/>
                      <a:r>
                        <a:rPr lang="en-US" dirty="0"/>
                        <a:t>27</a:t>
                      </a:r>
                      <a:endParaRPr lang="ru-RU" dirty="0"/>
                    </a:p>
                  </a:txBody>
                  <a:tcPr anchor="ctr"/>
                </a:tc>
                <a:extLst>
                  <a:ext uri="{0D108BD9-81ED-4DB2-BD59-A6C34878D82A}">
                    <a16:rowId xmlns:a16="http://schemas.microsoft.com/office/drawing/2014/main" val="2283725177"/>
                  </a:ext>
                </a:extLst>
              </a:tr>
              <a:tr h="370840">
                <a:tc>
                  <a:txBody>
                    <a:bodyPr/>
                    <a:lstStyle/>
                    <a:p>
                      <a:pPr algn="ctr"/>
                      <a:r>
                        <a:rPr lang="en-US" dirty="0"/>
                        <a:t>D</a:t>
                      </a:r>
                      <a:endParaRPr lang="ru-RU" dirty="0"/>
                    </a:p>
                  </a:txBody>
                  <a:tcPr anchor="ctr"/>
                </a:tc>
                <a:tc>
                  <a:txBody>
                    <a:bodyPr/>
                    <a:lstStyle/>
                    <a:p>
                      <a:pPr algn="ctr"/>
                      <a:r>
                        <a:rPr lang="en-US" dirty="0"/>
                        <a:t>4</a:t>
                      </a:r>
                      <a:endParaRPr lang="ru-RU" dirty="0"/>
                    </a:p>
                  </a:txBody>
                  <a:tcPr anchor="ctr"/>
                </a:tc>
                <a:extLst>
                  <a:ext uri="{0D108BD9-81ED-4DB2-BD59-A6C34878D82A}">
                    <a16:rowId xmlns:a16="http://schemas.microsoft.com/office/drawing/2014/main" val="2514000823"/>
                  </a:ext>
                </a:extLst>
              </a:tr>
              <a:tr h="370840">
                <a:tc>
                  <a:txBody>
                    <a:bodyPr/>
                    <a:lstStyle/>
                    <a:p>
                      <a:pPr algn="ctr"/>
                      <a:r>
                        <a:rPr lang="en-US" dirty="0"/>
                        <a:t>E</a:t>
                      </a:r>
                      <a:endParaRPr lang="ru-RU" dirty="0"/>
                    </a:p>
                  </a:txBody>
                  <a:tcPr anchor="ctr"/>
                </a:tc>
                <a:tc>
                  <a:txBody>
                    <a:bodyPr/>
                    <a:lstStyle/>
                    <a:p>
                      <a:pPr algn="ctr"/>
                      <a:r>
                        <a:rPr lang="en-US" dirty="0"/>
                        <a:t>45</a:t>
                      </a:r>
                      <a:endParaRPr lang="ru-RU" dirty="0"/>
                    </a:p>
                  </a:txBody>
                  <a:tcPr anchor="ctr"/>
                </a:tc>
                <a:extLst>
                  <a:ext uri="{0D108BD9-81ED-4DB2-BD59-A6C34878D82A}">
                    <a16:rowId xmlns:a16="http://schemas.microsoft.com/office/drawing/2014/main" val="1940267892"/>
                  </a:ext>
                </a:extLst>
              </a:tr>
              <a:tr h="370840">
                <a:tc>
                  <a:txBody>
                    <a:bodyPr/>
                    <a:lstStyle/>
                    <a:p>
                      <a:pPr algn="ctr"/>
                      <a:r>
                        <a:rPr lang="en-US" dirty="0"/>
                        <a:t>F</a:t>
                      </a:r>
                      <a:endParaRPr lang="ru-RU" dirty="0"/>
                    </a:p>
                  </a:txBody>
                  <a:tcPr anchor="ctr">
                    <a:solidFill>
                      <a:schemeClr val="accent6">
                        <a:lumMod val="40000"/>
                        <a:lumOff val="60000"/>
                      </a:schemeClr>
                    </a:solidFill>
                  </a:tcPr>
                </a:tc>
                <a:tc>
                  <a:txBody>
                    <a:bodyPr/>
                    <a:lstStyle/>
                    <a:p>
                      <a:pPr algn="ctr"/>
                      <a:r>
                        <a:rPr lang="en-US" dirty="0"/>
                        <a:t>17</a:t>
                      </a:r>
                      <a:endParaRPr lang="ru-RU" dirty="0"/>
                    </a:p>
                  </a:txBody>
                  <a:tcPr anchor="ctr">
                    <a:solidFill>
                      <a:schemeClr val="accent6">
                        <a:lumMod val="40000"/>
                        <a:lumOff val="60000"/>
                      </a:schemeClr>
                    </a:solidFill>
                  </a:tcPr>
                </a:tc>
                <a:extLst>
                  <a:ext uri="{0D108BD9-81ED-4DB2-BD59-A6C34878D82A}">
                    <a16:rowId xmlns:a16="http://schemas.microsoft.com/office/drawing/2014/main" val="3327424511"/>
                  </a:ext>
                </a:extLst>
              </a:tr>
            </a:tbl>
          </a:graphicData>
        </a:graphic>
      </p:graphicFrame>
      <p:cxnSp>
        <p:nvCxnSpPr>
          <p:cNvPr id="7" name="Соединитель: уступ 6">
            <a:extLst>
              <a:ext uri="{FF2B5EF4-FFF2-40B4-BE49-F238E27FC236}">
                <a16:creationId xmlns:a16="http://schemas.microsoft.com/office/drawing/2014/main" id="{C9136DC9-83FE-4223-8192-130BF0515785}"/>
              </a:ext>
            </a:extLst>
          </p:cNvPr>
          <p:cNvCxnSpPr/>
          <p:nvPr/>
        </p:nvCxnSpPr>
        <p:spPr>
          <a:xfrm>
            <a:off x="5311033" y="3306871"/>
            <a:ext cx="3043827" cy="964504"/>
          </a:xfrm>
          <a:prstGeom prst="bentConnector3">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2" name="Соединитель: уступ 11">
            <a:extLst>
              <a:ext uri="{FF2B5EF4-FFF2-40B4-BE49-F238E27FC236}">
                <a16:creationId xmlns:a16="http://schemas.microsoft.com/office/drawing/2014/main" id="{71CFAFFF-C072-43DF-8AA7-746DE65011DD}"/>
              </a:ext>
            </a:extLst>
          </p:cNvPr>
          <p:cNvCxnSpPr>
            <a:cxnSpLocks/>
          </p:cNvCxnSpPr>
          <p:nvPr/>
        </p:nvCxnSpPr>
        <p:spPr>
          <a:xfrm>
            <a:off x="5311032" y="3659687"/>
            <a:ext cx="3043828" cy="611688"/>
          </a:xfrm>
          <a:prstGeom prst="bentConnector3">
            <a:avLst/>
          </a:prstGeom>
          <a:ln w="57150">
            <a:tailEnd type="triangle"/>
          </a:ln>
        </p:spPr>
        <p:style>
          <a:lnRef idx="1">
            <a:schemeClr val="accent4"/>
          </a:lnRef>
          <a:fillRef idx="0">
            <a:schemeClr val="accent4"/>
          </a:fillRef>
          <a:effectRef idx="0">
            <a:schemeClr val="accent4"/>
          </a:effectRef>
          <a:fontRef idx="minor">
            <a:schemeClr val="tx1"/>
          </a:fontRef>
        </p:style>
      </p:cxnSp>
      <p:cxnSp>
        <p:nvCxnSpPr>
          <p:cNvPr id="13" name="Соединитель: уступ 12">
            <a:extLst>
              <a:ext uri="{FF2B5EF4-FFF2-40B4-BE49-F238E27FC236}">
                <a16:creationId xmlns:a16="http://schemas.microsoft.com/office/drawing/2014/main" id="{ED2D90A3-702D-484B-8212-9125EAB18CDD}"/>
              </a:ext>
            </a:extLst>
          </p:cNvPr>
          <p:cNvCxnSpPr>
            <a:cxnSpLocks/>
          </p:cNvCxnSpPr>
          <p:nvPr/>
        </p:nvCxnSpPr>
        <p:spPr>
          <a:xfrm flipV="1">
            <a:off x="5311032" y="4271375"/>
            <a:ext cx="3043828" cy="848559"/>
          </a:xfrm>
          <a:prstGeom prst="bentConnector3">
            <a:avLst/>
          </a:prstGeom>
          <a:ln w="57150">
            <a:tailEnd type="triangle"/>
          </a:ln>
        </p:spPr>
        <p:style>
          <a:lnRef idx="1">
            <a:schemeClr val="accent4"/>
          </a:lnRef>
          <a:fillRef idx="0">
            <a:schemeClr val="accent4"/>
          </a:fillRef>
          <a:effectRef idx="0">
            <a:schemeClr val="accent4"/>
          </a:effectRef>
          <a:fontRef idx="minor">
            <a:schemeClr val="tx1"/>
          </a:fontRef>
        </p:style>
      </p:cxnSp>
      <p:sp>
        <p:nvSpPr>
          <p:cNvPr id="15" name="Прямоугольник 14">
            <a:extLst>
              <a:ext uri="{FF2B5EF4-FFF2-40B4-BE49-F238E27FC236}">
                <a16:creationId xmlns:a16="http://schemas.microsoft.com/office/drawing/2014/main" id="{C347D35F-E57C-400A-AB98-3632C8BBFCD6}"/>
              </a:ext>
            </a:extLst>
          </p:cNvPr>
          <p:cNvSpPr/>
          <p:nvPr/>
        </p:nvSpPr>
        <p:spPr>
          <a:xfrm>
            <a:off x="8510792" y="4006112"/>
            <a:ext cx="2587268" cy="461665"/>
          </a:xfrm>
          <a:prstGeom prst="rect">
            <a:avLst/>
          </a:prstGeom>
        </p:spPr>
        <p:txBody>
          <a:bodyPr wrap="square">
            <a:spAutoFit/>
          </a:bodyPr>
          <a:lstStyle/>
          <a:p>
            <a:pPr algn="just"/>
            <a:r>
              <a:rPr lang="en-US" sz="2400" dirty="0">
                <a:ea typeface="Tahoma" panose="020B0604030504040204" pitchFamily="34" charset="0"/>
                <a:cs typeface="Tahoma" panose="020B0604030504040204" pitchFamily="34" charset="0"/>
              </a:rPr>
              <a:t>F – </a:t>
            </a:r>
            <a:r>
              <a:rPr lang="ru-RU" sz="2400" dirty="0">
                <a:ea typeface="Tahoma" panose="020B0604030504040204" pitchFamily="34" charset="0"/>
                <a:cs typeface="Tahoma" panose="020B0604030504040204" pitchFamily="34" charset="0"/>
              </a:rPr>
              <a:t>победитель</a:t>
            </a:r>
            <a:endParaRPr lang="ru-RU" sz="2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2005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Скрещивание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11</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72683" y="1130782"/>
            <a:ext cx="11318264" cy="769441"/>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Скрещивание – процесс формирования новых хромосом на основе родительских.</a:t>
            </a:r>
          </a:p>
          <a:p>
            <a:pPr algn="just"/>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7" name="Прямоугольник 6">
            <a:extLst>
              <a:ext uri="{FF2B5EF4-FFF2-40B4-BE49-F238E27FC236}">
                <a16:creationId xmlns:a16="http://schemas.microsoft.com/office/drawing/2014/main" id="{BB473DF5-198E-4D70-B1EE-127F3F9BDF99}"/>
              </a:ext>
            </a:extLst>
          </p:cNvPr>
          <p:cNvSpPr/>
          <p:nvPr/>
        </p:nvSpPr>
        <p:spPr>
          <a:xfrm>
            <a:off x="1593368" y="244327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8" name="Прямоугольник 7">
            <a:extLst>
              <a:ext uri="{FF2B5EF4-FFF2-40B4-BE49-F238E27FC236}">
                <a16:creationId xmlns:a16="http://schemas.microsoft.com/office/drawing/2014/main" id="{83D45474-3335-4513-9E71-4149E6FB5A0D}"/>
              </a:ext>
            </a:extLst>
          </p:cNvPr>
          <p:cNvSpPr/>
          <p:nvPr/>
        </p:nvSpPr>
        <p:spPr>
          <a:xfrm>
            <a:off x="2045189" y="244079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1" name="Прямоугольник 10">
            <a:extLst>
              <a:ext uri="{FF2B5EF4-FFF2-40B4-BE49-F238E27FC236}">
                <a16:creationId xmlns:a16="http://schemas.microsoft.com/office/drawing/2014/main" id="{55702EA7-0DD9-4455-82CA-C2815D427D28}"/>
              </a:ext>
            </a:extLst>
          </p:cNvPr>
          <p:cNvSpPr/>
          <p:nvPr/>
        </p:nvSpPr>
        <p:spPr>
          <a:xfrm>
            <a:off x="2497010" y="244202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2" name="Прямоугольник 11">
            <a:extLst>
              <a:ext uri="{FF2B5EF4-FFF2-40B4-BE49-F238E27FC236}">
                <a16:creationId xmlns:a16="http://schemas.microsoft.com/office/drawing/2014/main" id="{E8C4E6FE-5CCA-4FE9-8988-665465F9C95E}"/>
              </a:ext>
            </a:extLst>
          </p:cNvPr>
          <p:cNvSpPr/>
          <p:nvPr/>
        </p:nvSpPr>
        <p:spPr>
          <a:xfrm>
            <a:off x="2948831" y="244202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3" name="Прямоугольник 12">
            <a:extLst>
              <a:ext uri="{FF2B5EF4-FFF2-40B4-BE49-F238E27FC236}">
                <a16:creationId xmlns:a16="http://schemas.microsoft.com/office/drawing/2014/main" id="{4722936C-260F-49DB-8309-0E8584565DE6}"/>
              </a:ext>
            </a:extLst>
          </p:cNvPr>
          <p:cNvSpPr/>
          <p:nvPr/>
        </p:nvSpPr>
        <p:spPr>
          <a:xfrm>
            <a:off x="3391127" y="244202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4" name="Прямоугольник 13">
            <a:extLst>
              <a:ext uri="{FF2B5EF4-FFF2-40B4-BE49-F238E27FC236}">
                <a16:creationId xmlns:a16="http://schemas.microsoft.com/office/drawing/2014/main" id="{96B38545-AF13-4BD8-89AD-3F9CE4F0BCBF}"/>
              </a:ext>
            </a:extLst>
          </p:cNvPr>
          <p:cNvSpPr/>
          <p:nvPr/>
        </p:nvSpPr>
        <p:spPr>
          <a:xfrm>
            <a:off x="3842948" y="244079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5" name="Прямоугольник 14">
            <a:extLst>
              <a:ext uri="{FF2B5EF4-FFF2-40B4-BE49-F238E27FC236}">
                <a16:creationId xmlns:a16="http://schemas.microsoft.com/office/drawing/2014/main" id="{B7345161-F76B-40EF-BCED-A384CE8DB212}"/>
              </a:ext>
            </a:extLst>
          </p:cNvPr>
          <p:cNvSpPr/>
          <p:nvPr/>
        </p:nvSpPr>
        <p:spPr>
          <a:xfrm>
            <a:off x="4294543" y="244079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6" name="Прямоугольник 15">
            <a:extLst>
              <a:ext uri="{FF2B5EF4-FFF2-40B4-BE49-F238E27FC236}">
                <a16:creationId xmlns:a16="http://schemas.microsoft.com/office/drawing/2014/main" id="{7B0DD4B9-2B17-4D03-9433-E1CB6359CB8F}"/>
              </a:ext>
            </a:extLst>
          </p:cNvPr>
          <p:cNvSpPr/>
          <p:nvPr/>
        </p:nvSpPr>
        <p:spPr>
          <a:xfrm>
            <a:off x="2634858" y="5704185"/>
            <a:ext cx="7160492" cy="830997"/>
          </a:xfrm>
          <a:prstGeom prst="rect">
            <a:avLst/>
          </a:prstGeom>
        </p:spPr>
        <p:txBody>
          <a:bodyPr wrap="square">
            <a:spAutoFit/>
          </a:bodyPr>
          <a:lstStyle/>
          <a:p>
            <a:pPr algn="ctr"/>
            <a:r>
              <a:rPr lang="ru-RU" sz="2400" dirty="0"/>
              <a:t>Пример скрещивания двух двоично кодированных хромосом</a:t>
            </a:r>
            <a:r>
              <a:rPr lang="en-US" sz="2400" dirty="0"/>
              <a:t> </a:t>
            </a:r>
            <a:r>
              <a:rPr lang="ru-RU" sz="2400" dirty="0"/>
              <a:t>методом одноточечного скрещивания</a:t>
            </a:r>
            <a:endParaRPr lang="en-US" sz="2400" dirty="0">
              <a:ea typeface="Tahoma" panose="020B0604030504040204" pitchFamily="34" charset="0"/>
              <a:cs typeface="Tahoma" panose="020B0604030504040204" pitchFamily="34" charset="0"/>
            </a:endParaRPr>
          </a:p>
        </p:txBody>
      </p:sp>
      <p:sp>
        <p:nvSpPr>
          <p:cNvPr id="17" name="Прямоугольник 16">
            <a:extLst>
              <a:ext uri="{FF2B5EF4-FFF2-40B4-BE49-F238E27FC236}">
                <a16:creationId xmlns:a16="http://schemas.microsoft.com/office/drawing/2014/main" id="{50D7F6A4-B25E-48C8-8ECF-A263E131C570}"/>
              </a:ext>
            </a:extLst>
          </p:cNvPr>
          <p:cNvSpPr/>
          <p:nvPr/>
        </p:nvSpPr>
        <p:spPr>
          <a:xfrm>
            <a:off x="6815305" y="2443273"/>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8" name="Прямоугольник 17">
            <a:extLst>
              <a:ext uri="{FF2B5EF4-FFF2-40B4-BE49-F238E27FC236}">
                <a16:creationId xmlns:a16="http://schemas.microsoft.com/office/drawing/2014/main" id="{515F8171-7393-4E17-9B28-FEC94F188EE6}"/>
              </a:ext>
            </a:extLst>
          </p:cNvPr>
          <p:cNvSpPr/>
          <p:nvPr/>
        </p:nvSpPr>
        <p:spPr>
          <a:xfrm>
            <a:off x="7267126" y="244079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9" name="Прямоугольник 18">
            <a:extLst>
              <a:ext uri="{FF2B5EF4-FFF2-40B4-BE49-F238E27FC236}">
                <a16:creationId xmlns:a16="http://schemas.microsoft.com/office/drawing/2014/main" id="{FE9F5A59-BEFD-4A1C-8CA7-43C89C4B5CCE}"/>
              </a:ext>
            </a:extLst>
          </p:cNvPr>
          <p:cNvSpPr/>
          <p:nvPr/>
        </p:nvSpPr>
        <p:spPr>
          <a:xfrm>
            <a:off x="7718947" y="244202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0" name="Прямоугольник 19">
            <a:extLst>
              <a:ext uri="{FF2B5EF4-FFF2-40B4-BE49-F238E27FC236}">
                <a16:creationId xmlns:a16="http://schemas.microsoft.com/office/drawing/2014/main" id="{C19DAC92-26BD-4F49-ACC5-7AFD20487254}"/>
              </a:ext>
            </a:extLst>
          </p:cNvPr>
          <p:cNvSpPr/>
          <p:nvPr/>
        </p:nvSpPr>
        <p:spPr>
          <a:xfrm>
            <a:off x="8170768" y="244202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1" name="Прямоугольник 20">
            <a:extLst>
              <a:ext uri="{FF2B5EF4-FFF2-40B4-BE49-F238E27FC236}">
                <a16:creationId xmlns:a16="http://schemas.microsoft.com/office/drawing/2014/main" id="{2C57F45C-926D-477B-B85F-367C0C0F3EFE}"/>
              </a:ext>
            </a:extLst>
          </p:cNvPr>
          <p:cNvSpPr/>
          <p:nvPr/>
        </p:nvSpPr>
        <p:spPr>
          <a:xfrm>
            <a:off x="8613064" y="244202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2" name="Прямоугольник 21">
            <a:extLst>
              <a:ext uri="{FF2B5EF4-FFF2-40B4-BE49-F238E27FC236}">
                <a16:creationId xmlns:a16="http://schemas.microsoft.com/office/drawing/2014/main" id="{6F91C508-5ABC-4B89-8154-ED49CB19713E}"/>
              </a:ext>
            </a:extLst>
          </p:cNvPr>
          <p:cNvSpPr/>
          <p:nvPr/>
        </p:nvSpPr>
        <p:spPr>
          <a:xfrm>
            <a:off x="9064885" y="244079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3" name="Прямоугольник 22">
            <a:extLst>
              <a:ext uri="{FF2B5EF4-FFF2-40B4-BE49-F238E27FC236}">
                <a16:creationId xmlns:a16="http://schemas.microsoft.com/office/drawing/2014/main" id="{315E787A-C723-4173-B40C-063552B586F7}"/>
              </a:ext>
            </a:extLst>
          </p:cNvPr>
          <p:cNvSpPr/>
          <p:nvPr/>
        </p:nvSpPr>
        <p:spPr>
          <a:xfrm>
            <a:off x="9516480" y="244079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cxnSp>
        <p:nvCxnSpPr>
          <p:cNvPr id="5" name="Прямая соединительная линия 4">
            <a:extLst>
              <a:ext uri="{FF2B5EF4-FFF2-40B4-BE49-F238E27FC236}">
                <a16:creationId xmlns:a16="http://schemas.microsoft.com/office/drawing/2014/main" id="{B2CEB929-D4F4-4494-A633-3F244E1F202D}"/>
              </a:ext>
            </a:extLst>
          </p:cNvPr>
          <p:cNvCxnSpPr/>
          <p:nvPr/>
        </p:nvCxnSpPr>
        <p:spPr>
          <a:xfrm>
            <a:off x="3400652" y="2331871"/>
            <a:ext cx="0" cy="736600"/>
          </a:xfrm>
          <a:prstGeom prst="line">
            <a:avLst/>
          </a:prstGeom>
          <a:ln w="57150"/>
        </p:spPr>
        <p:style>
          <a:lnRef idx="1">
            <a:schemeClr val="dk1"/>
          </a:lnRef>
          <a:fillRef idx="0">
            <a:schemeClr val="dk1"/>
          </a:fillRef>
          <a:effectRef idx="0">
            <a:schemeClr val="dk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DC8A8058-6A89-486E-9B74-F4673B0B92EC}"/>
              </a:ext>
            </a:extLst>
          </p:cNvPr>
          <p:cNvCxnSpPr/>
          <p:nvPr/>
        </p:nvCxnSpPr>
        <p:spPr>
          <a:xfrm>
            <a:off x="8622589" y="2331871"/>
            <a:ext cx="0" cy="736600"/>
          </a:xfrm>
          <a:prstGeom prst="line">
            <a:avLst/>
          </a:prstGeom>
          <a:ln w="57150"/>
        </p:spPr>
        <p:style>
          <a:lnRef idx="1">
            <a:schemeClr val="dk1"/>
          </a:lnRef>
          <a:fillRef idx="0">
            <a:schemeClr val="dk1"/>
          </a:fillRef>
          <a:effectRef idx="0">
            <a:schemeClr val="dk1"/>
          </a:effectRef>
          <a:fontRef idx="minor">
            <a:schemeClr val="tx1"/>
          </a:fontRef>
        </p:style>
      </p:cxnSp>
      <p:sp>
        <p:nvSpPr>
          <p:cNvPr id="25" name="Прямоугольник 24">
            <a:extLst>
              <a:ext uri="{FF2B5EF4-FFF2-40B4-BE49-F238E27FC236}">
                <a16:creationId xmlns:a16="http://schemas.microsoft.com/office/drawing/2014/main" id="{A4EE9E0F-6CE1-4C2F-B725-35E8767A9EDD}"/>
              </a:ext>
            </a:extLst>
          </p:cNvPr>
          <p:cNvSpPr/>
          <p:nvPr/>
        </p:nvSpPr>
        <p:spPr>
          <a:xfrm>
            <a:off x="1593368" y="406818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6" name="Прямоугольник 25">
            <a:extLst>
              <a:ext uri="{FF2B5EF4-FFF2-40B4-BE49-F238E27FC236}">
                <a16:creationId xmlns:a16="http://schemas.microsoft.com/office/drawing/2014/main" id="{B451A4A2-D56B-4F33-BE40-672D6062CBF1}"/>
              </a:ext>
            </a:extLst>
          </p:cNvPr>
          <p:cNvSpPr/>
          <p:nvPr/>
        </p:nvSpPr>
        <p:spPr>
          <a:xfrm>
            <a:off x="2045189" y="406570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7" name="Прямоугольник 26">
            <a:extLst>
              <a:ext uri="{FF2B5EF4-FFF2-40B4-BE49-F238E27FC236}">
                <a16:creationId xmlns:a16="http://schemas.microsoft.com/office/drawing/2014/main" id="{8DEB2373-F72B-4B93-ABD4-8403122E113E}"/>
              </a:ext>
            </a:extLst>
          </p:cNvPr>
          <p:cNvSpPr/>
          <p:nvPr/>
        </p:nvSpPr>
        <p:spPr>
          <a:xfrm>
            <a:off x="2497010" y="406693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8" name="Прямоугольник 27">
            <a:extLst>
              <a:ext uri="{FF2B5EF4-FFF2-40B4-BE49-F238E27FC236}">
                <a16:creationId xmlns:a16="http://schemas.microsoft.com/office/drawing/2014/main" id="{D922A673-292E-496B-AED0-77CA0B8380D7}"/>
              </a:ext>
            </a:extLst>
          </p:cNvPr>
          <p:cNvSpPr/>
          <p:nvPr/>
        </p:nvSpPr>
        <p:spPr>
          <a:xfrm>
            <a:off x="2948831" y="406693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9" name="Прямоугольник 28">
            <a:extLst>
              <a:ext uri="{FF2B5EF4-FFF2-40B4-BE49-F238E27FC236}">
                <a16:creationId xmlns:a16="http://schemas.microsoft.com/office/drawing/2014/main" id="{E94309F9-9922-4E02-AF30-477FCDE009AE}"/>
              </a:ext>
            </a:extLst>
          </p:cNvPr>
          <p:cNvSpPr/>
          <p:nvPr/>
        </p:nvSpPr>
        <p:spPr>
          <a:xfrm>
            <a:off x="3391127" y="406693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0" name="Прямоугольник 29">
            <a:extLst>
              <a:ext uri="{FF2B5EF4-FFF2-40B4-BE49-F238E27FC236}">
                <a16:creationId xmlns:a16="http://schemas.microsoft.com/office/drawing/2014/main" id="{B6443A9C-CFF3-4385-99C0-E34EB8A92458}"/>
              </a:ext>
            </a:extLst>
          </p:cNvPr>
          <p:cNvSpPr/>
          <p:nvPr/>
        </p:nvSpPr>
        <p:spPr>
          <a:xfrm>
            <a:off x="3842948" y="406570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1" name="Прямоугольник 30">
            <a:extLst>
              <a:ext uri="{FF2B5EF4-FFF2-40B4-BE49-F238E27FC236}">
                <a16:creationId xmlns:a16="http://schemas.microsoft.com/office/drawing/2014/main" id="{D1B79940-425A-4C60-8D59-FD4CB10BB297}"/>
              </a:ext>
            </a:extLst>
          </p:cNvPr>
          <p:cNvSpPr/>
          <p:nvPr/>
        </p:nvSpPr>
        <p:spPr>
          <a:xfrm>
            <a:off x="4294543" y="406570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cxnSp>
        <p:nvCxnSpPr>
          <p:cNvPr id="32" name="Прямая соединительная линия 31">
            <a:extLst>
              <a:ext uri="{FF2B5EF4-FFF2-40B4-BE49-F238E27FC236}">
                <a16:creationId xmlns:a16="http://schemas.microsoft.com/office/drawing/2014/main" id="{DDA2113C-7B06-4C11-A00E-869E9466ACC5}"/>
              </a:ext>
            </a:extLst>
          </p:cNvPr>
          <p:cNvCxnSpPr/>
          <p:nvPr/>
        </p:nvCxnSpPr>
        <p:spPr>
          <a:xfrm>
            <a:off x="3400652" y="3956781"/>
            <a:ext cx="0" cy="736600"/>
          </a:xfrm>
          <a:prstGeom prst="line">
            <a:avLst/>
          </a:prstGeom>
          <a:ln w="57150"/>
        </p:spPr>
        <p:style>
          <a:lnRef idx="1">
            <a:schemeClr val="dk1"/>
          </a:lnRef>
          <a:fillRef idx="0">
            <a:schemeClr val="dk1"/>
          </a:fillRef>
          <a:effectRef idx="0">
            <a:schemeClr val="dk1"/>
          </a:effectRef>
          <a:fontRef idx="minor">
            <a:schemeClr val="tx1"/>
          </a:fontRef>
        </p:style>
      </p:cxnSp>
      <p:sp>
        <p:nvSpPr>
          <p:cNvPr id="33" name="Прямоугольник 32">
            <a:extLst>
              <a:ext uri="{FF2B5EF4-FFF2-40B4-BE49-F238E27FC236}">
                <a16:creationId xmlns:a16="http://schemas.microsoft.com/office/drawing/2014/main" id="{CAC68B71-4E62-43E4-B957-BF2614D7A062}"/>
              </a:ext>
            </a:extLst>
          </p:cNvPr>
          <p:cNvSpPr/>
          <p:nvPr/>
        </p:nvSpPr>
        <p:spPr>
          <a:xfrm>
            <a:off x="6815305" y="4068873"/>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4" name="Прямоугольник 33">
            <a:extLst>
              <a:ext uri="{FF2B5EF4-FFF2-40B4-BE49-F238E27FC236}">
                <a16:creationId xmlns:a16="http://schemas.microsoft.com/office/drawing/2014/main" id="{41700F31-5002-4636-AB5E-9CCC571EA267}"/>
              </a:ext>
            </a:extLst>
          </p:cNvPr>
          <p:cNvSpPr/>
          <p:nvPr/>
        </p:nvSpPr>
        <p:spPr>
          <a:xfrm>
            <a:off x="7267126" y="406639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5" name="Прямоугольник 34">
            <a:extLst>
              <a:ext uri="{FF2B5EF4-FFF2-40B4-BE49-F238E27FC236}">
                <a16:creationId xmlns:a16="http://schemas.microsoft.com/office/drawing/2014/main" id="{AB690258-06F8-4886-9EB1-09E1008A5461}"/>
              </a:ext>
            </a:extLst>
          </p:cNvPr>
          <p:cNvSpPr/>
          <p:nvPr/>
        </p:nvSpPr>
        <p:spPr>
          <a:xfrm>
            <a:off x="7718947" y="406762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6" name="Прямоугольник 35">
            <a:extLst>
              <a:ext uri="{FF2B5EF4-FFF2-40B4-BE49-F238E27FC236}">
                <a16:creationId xmlns:a16="http://schemas.microsoft.com/office/drawing/2014/main" id="{B62DABEB-4302-46F0-BC38-8D63D42DA060}"/>
              </a:ext>
            </a:extLst>
          </p:cNvPr>
          <p:cNvSpPr/>
          <p:nvPr/>
        </p:nvSpPr>
        <p:spPr>
          <a:xfrm>
            <a:off x="8170768" y="406762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7" name="Прямоугольник 36">
            <a:extLst>
              <a:ext uri="{FF2B5EF4-FFF2-40B4-BE49-F238E27FC236}">
                <a16:creationId xmlns:a16="http://schemas.microsoft.com/office/drawing/2014/main" id="{71827B0A-9847-4974-B3E9-E10FBD55113B}"/>
              </a:ext>
            </a:extLst>
          </p:cNvPr>
          <p:cNvSpPr/>
          <p:nvPr/>
        </p:nvSpPr>
        <p:spPr>
          <a:xfrm>
            <a:off x="8613064" y="4067625"/>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8" name="Прямоугольник 37">
            <a:extLst>
              <a:ext uri="{FF2B5EF4-FFF2-40B4-BE49-F238E27FC236}">
                <a16:creationId xmlns:a16="http://schemas.microsoft.com/office/drawing/2014/main" id="{5AD0E778-2542-41C1-86FA-DA31C85547B6}"/>
              </a:ext>
            </a:extLst>
          </p:cNvPr>
          <p:cNvSpPr/>
          <p:nvPr/>
        </p:nvSpPr>
        <p:spPr>
          <a:xfrm>
            <a:off x="9064885" y="4066392"/>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9" name="Прямоугольник 38">
            <a:extLst>
              <a:ext uri="{FF2B5EF4-FFF2-40B4-BE49-F238E27FC236}">
                <a16:creationId xmlns:a16="http://schemas.microsoft.com/office/drawing/2014/main" id="{FD55397E-E027-4664-9BD0-51FBFAD49E3D}"/>
              </a:ext>
            </a:extLst>
          </p:cNvPr>
          <p:cNvSpPr/>
          <p:nvPr/>
        </p:nvSpPr>
        <p:spPr>
          <a:xfrm>
            <a:off x="9516480" y="4066392"/>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cxnSp>
        <p:nvCxnSpPr>
          <p:cNvPr id="40" name="Прямая соединительная линия 39">
            <a:extLst>
              <a:ext uri="{FF2B5EF4-FFF2-40B4-BE49-F238E27FC236}">
                <a16:creationId xmlns:a16="http://schemas.microsoft.com/office/drawing/2014/main" id="{ECD22918-EA2A-4E5E-A4DA-F41D6807B9ED}"/>
              </a:ext>
            </a:extLst>
          </p:cNvPr>
          <p:cNvCxnSpPr/>
          <p:nvPr/>
        </p:nvCxnSpPr>
        <p:spPr>
          <a:xfrm>
            <a:off x="8622589" y="3957471"/>
            <a:ext cx="0" cy="736600"/>
          </a:xfrm>
          <a:prstGeom prst="line">
            <a:avLst/>
          </a:prstGeom>
          <a:ln w="57150"/>
        </p:spPr>
        <p:style>
          <a:lnRef idx="1">
            <a:schemeClr val="dk1"/>
          </a:lnRef>
          <a:fillRef idx="0">
            <a:schemeClr val="dk1"/>
          </a:fillRef>
          <a:effectRef idx="0">
            <a:schemeClr val="dk1"/>
          </a:effectRef>
          <a:fontRef idx="minor">
            <a:schemeClr val="tx1"/>
          </a:fontRef>
        </p:style>
      </p:cxnSp>
      <p:sp>
        <p:nvSpPr>
          <p:cNvPr id="41" name="Стрелка: изогнутая вниз 40">
            <a:extLst>
              <a:ext uri="{FF2B5EF4-FFF2-40B4-BE49-F238E27FC236}">
                <a16:creationId xmlns:a16="http://schemas.microsoft.com/office/drawing/2014/main" id="{B4024959-6890-428B-B38A-A1FE5E504075}"/>
              </a:ext>
            </a:extLst>
          </p:cNvPr>
          <p:cNvSpPr/>
          <p:nvPr/>
        </p:nvSpPr>
        <p:spPr>
          <a:xfrm>
            <a:off x="3842948" y="3178625"/>
            <a:ext cx="5491483" cy="734860"/>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solidFill>
                <a:schemeClr val="tx1"/>
              </a:solidFill>
            </a:endParaRPr>
          </a:p>
        </p:txBody>
      </p:sp>
      <p:sp>
        <p:nvSpPr>
          <p:cNvPr id="42" name="Стрелка: изогнутая вниз 41">
            <a:extLst>
              <a:ext uri="{FF2B5EF4-FFF2-40B4-BE49-F238E27FC236}">
                <a16:creationId xmlns:a16="http://schemas.microsoft.com/office/drawing/2014/main" id="{868197CB-FC9A-41FD-BA29-A0C2D0CD2B95}"/>
              </a:ext>
            </a:extLst>
          </p:cNvPr>
          <p:cNvSpPr/>
          <p:nvPr/>
        </p:nvSpPr>
        <p:spPr>
          <a:xfrm rot="10800000">
            <a:off x="3799312" y="4679587"/>
            <a:ext cx="5491483" cy="734860"/>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361440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62004" y="292314"/>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Двухточечное и </a:t>
            </a:r>
            <a:r>
              <a:rPr lang="en-US" sz="2400" b="1" dirty="0">
                <a:solidFill>
                  <a:srgbClr val="FF0000"/>
                </a:solidFill>
              </a:rPr>
              <a:t>k-</a:t>
            </a:r>
            <a:r>
              <a:rPr lang="ru-RU" sz="2400" b="1" dirty="0">
                <a:solidFill>
                  <a:srgbClr val="FF0000"/>
                </a:solidFill>
              </a:rPr>
              <a:t>точечное скрещивание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12</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7" name="Прямоугольник 6">
            <a:extLst>
              <a:ext uri="{FF2B5EF4-FFF2-40B4-BE49-F238E27FC236}">
                <a16:creationId xmlns:a16="http://schemas.microsoft.com/office/drawing/2014/main" id="{BB473DF5-198E-4D70-B1EE-127F3F9BDF99}"/>
              </a:ext>
            </a:extLst>
          </p:cNvPr>
          <p:cNvSpPr/>
          <p:nvPr/>
        </p:nvSpPr>
        <p:spPr>
          <a:xfrm>
            <a:off x="1856414" y="1867077"/>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8" name="Прямоугольник 7">
            <a:extLst>
              <a:ext uri="{FF2B5EF4-FFF2-40B4-BE49-F238E27FC236}">
                <a16:creationId xmlns:a16="http://schemas.microsoft.com/office/drawing/2014/main" id="{83D45474-3335-4513-9E71-4149E6FB5A0D}"/>
              </a:ext>
            </a:extLst>
          </p:cNvPr>
          <p:cNvSpPr/>
          <p:nvPr/>
        </p:nvSpPr>
        <p:spPr>
          <a:xfrm>
            <a:off x="2308235" y="1864596"/>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1" name="Прямоугольник 10">
            <a:extLst>
              <a:ext uri="{FF2B5EF4-FFF2-40B4-BE49-F238E27FC236}">
                <a16:creationId xmlns:a16="http://schemas.microsoft.com/office/drawing/2014/main" id="{55702EA7-0DD9-4455-82CA-C2815D427D28}"/>
              </a:ext>
            </a:extLst>
          </p:cNvPr>
          <p:cNvSpPr/>
          <p:nvPr/>
        </p:nvSpPr>
        <p:spPr>
          <a:xfrm>
            <a:off x="2760056" y="1865829"/>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2" name="Прямоугольник 11">
            <a:extLst>
              <a:ext uri="{FF2B5EF4-FFF2-40B4-BE49-F238E27FC236}">
                <a16:creationId xmlns:a16="http://schemas.microsoft.com/office/drawing/2014/main" id="{E8C4E6FE-5CCA-4FE9-8988-665465F9C95E}"/>
              </a:ext>
            </a:extLst>
          </p:cNvPr>
          <p:cNvSpPr/>
          <p:nvPr/>
        </p:nvSpPr>
        <p:spPr>
          <a:xfrm>
            <a:off x="3211877" y="1865829"/>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3" name="Прямоугольник 12">
            <a:extLst>
              <a:ext uri="{FF2B5EF4-FFF2-40B4-BE49-F238E27FC236}">
                <a16:creationId xmlns:a16="http://schemas.microsoft.com/office/drawing/2014/main" id="{4722936C-260F-49DB-8309-0E8584565DE6}"/>
              </a:ext>
            </a:extLst>
          </p:cNvPr>
          <p:cNvSpPr/>
          <p:nvPr/>
        </p:nvSpPr>
        <p:spPr>
          <a:xfrm>
            <a:off x="3654173" y="1865829"/>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4" name="Прямоугольник 13">
            <a:extLst>
              <a:ext uri="{FF2B5EF4-FFF2-40B4-BE49-F238E27FC236}">
                <a16:creationId xmlns:a16="http://schemas.microsoft.com/office/drawing/2014/main" id="{96B38545-AF13-4BD8-89AD-3F9CE4F0BCBF}"/>
              </a:ext>
            </a:extLst>
          </p:cNvPr>
          <p:cNvSpPr/>
          <p:nvPr/>
        </p:nvSpPr>
        <p:spPr>
          <a:xfrm>
            <a:off x="4105994" y="1864596"/>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5" name="Прямоугольник 14">
            <a:extLst>
              <a:ext uri="{FF2B5EF4-FFF2-40B4-BE49-F238E27FC236}">
                <a16:creationId xmlns:a16="http://schemas.microsoft.com/office/drawing/2014/main" id="{B7345161-F76B-40EF-BCED-A384CE8DB212}"/>
              </a:ext>
            </a:extLst>
          </p:cNvPr>
          <p:cNvSpPr/>
          <p:nvPr/>
        </p:nvSpPr>
        <p:spPr>
          <a:xfrm>
            <a:off x="4557589" y="1864596"/>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6" name="Прямоугольник 15">
            <a:extLst>
              <a:ext uri="{FF2B5EF4-FFF2-40B4-BE49-F238E27FC236}">
                <a16:creationId xmlns:a16="http://schemas.microsoft.com/office/drawing/2014/main" id="{7B0DD4B9-2B17-4D03-9433-E1CB6359CB8F}"/>
              </a:ext>
            </a:extLst>
          </p:cNvPr>
          <p:cNvSpPr/>
          <p:nvPr/>
        </p:nvSpPr>
        <p:spPr>
          <a:xfrm>
            <a:off x="2897904" y="5127989"/>
            <a:ext cx="7160492" cy="830997"/>
          </a:xfrm>
          <a:prstGeom prst="rect">
            <a:avLst/>
          </a:prstGeom>
        </p:spPr>
        <p:txBody>
          <a:bodyPr wrap="square">
            <a:spAutoFit/>
          </a:bodyPr>
          <a:lstStyle/>
          <a:p>
            <a:pPr algn="ctr"/>
            <a:r>
              <a:rPr lang="ru-RU" sz="2400" dirty="0"/>
              <a:t>Пример скрещивания двух двоично кодированных хромосом</a:t>
            </a:r>
            <a:r>
              <a:rPr lang="en-US" sz="2400" dirty="0"/>
              <a:t> </a:t>
            </a:r>
            <a:r>
              <a:rPr lang="ru-RU" sz="2400" dirty="0"/>
              <a:t>методом двухточечного скрещивания</a:t>
            </a:r>
            <a:endParaRPr lang="en-US" sz="2400" dirty="0">
              <a:ea typeface="Tahoma" panose="020B0604030504040204" pitchFamily="34" charset="0"/>
              <a:cs typeface="Tahoma" panose="020B0604030504040204" pitchFamily="34" charset="0"/>
            </a:endParaRPr>
          </a:p>
        </p:txBody>
      </p:sp>
      <p:sp>
        <p:nvSpPr>
          <p:cNvPr id="17" name="Прямоугольник 16">
            <a:extLst>
              <a:ext uri="{FF2B5EF4-FFF2-40B4-BE49-F238E27FC236}">
                <a16:creationId xmlns:a16="http://schemas.microsoft.com/office/drawing/2014/main" id="{50D7F6A4-B25E-48C8-8ECF-A263E131C570}"/>
              </a:ext>
            </a:extLst>
          </p:cNvPr>
          <p:cNvSpPr/>
          <p:nvPr/>
        </p:nvSpPr>
        <p:spPr>
          <a:xfrm>
            <a:off x="7078351" y="1867077"/>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8" name="Прямоугольник 17">
            <a:extLst>
              <a:ext uri="{FF2B5EF4-FFF2-40B4-BE49-F238E27FC236}">
                <a16:creationId xmlns:a16="http://schemas.microsoft.com/office/drawing/2014/main" id="{515F8171-7393-4E17-9B28-FEC94F188EE6}"/>
              </a:ext>
            </a:extLst>
          </p:cNvPr>
          <p:cNvSpPr/>
          <p:nvPr/>
        </p:nvSpPr>
        <p:spPr>
          <a:xfrm>
            <a:off x="7530172" y="186459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9" name="Прямоугольник 18">
            <a:extLst>
              <a:ext uri="{FF2B5EF4-FFF2-40B4-BE49-F238E27FC236}">
                <a16:creationId xmlns:a16="http://schemas.microsoft.com/office/drawing/2014/main" id="{FE9F5A59-BEFD-4A1C-8CA7-43C89C4B5CCE}"/>
              </a:ext>
            </a:extLst>
          </p:cNvPr>
          <p:cNvSpPr/>
          <p:nvPr/>
        </p:nvSpPr>
        <p:spPr>
          <a:xfrm>
            <a:off x="7981993" y="186582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0" name="Прямоугольник 19">
            <a:extLst>
              <a:ext uri="{FF2B5EF4-FFF2-40B4-BE49-F238E27FC236}">
                <a16:creationId xmlns:a16="http://schemas.microsoft.com/office/drawing/2014/main" id="{C19DAC92-26BD-4F49-ACC5-7AFD20487254}"/>
              </a:ext>
            </a:extLst>
          </p:cNvPr>
          <p:cNvSpPr/>
          <p:nvPr/>
        </p:nvSpPr>
        <p:spPr>
          <a:xfrm>
            <a:off x="8433814" y="186582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1" name="Прямоугольник 20">
            <a:extLst>
              <a:ext uri="{FF2B5EF4-FFF2-40B4-BE49-F238E27FC236}">
                <a16:creationId xmlns:a16="http://schemas.microsoft.com/office/drawing/2014/main" id="{2C57F45C-926D-477B-B85F-367C0C0F3EFE}"/>
              </a:ext>
            </a:extLst>
          </p:cNvPr>
          <p:cNvSpPr/>
          <p:nvPr/>
        </p:nvSpPr>
        <p:spPr>
          <a:xfrm>
            <a:off x="8876110" y="186582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2" name="Прямоугольник 21">
            <a:extLst>
              <a:ext uri="{FF2B5EF4-FFF2-40B4-BE49-F238E27FC236}">
                <a16:creationId xmlns:a16="http://schemas.microsoft.com/office/drawing/2014/main" id="{6F91C508-5ABC-4B89-8154-ED49CB19713E}"/>
              </a:ext>
            </a:extLst>
          </p:cNvPr>
          <p:cNvSpPr/>
          <p:nvPr/>
        </p:nvSpPr>
        <p:spPr>
          <a:xfrm>
            <a:off x="9327931" y="186459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3" name="Прямоугольник 22">
            <a:extLst>
              <a:ext uri="{FF2B5EF4-FFF2-40B4-BE49-F238E27FC236}">
                <a16:creationId xmlns:a16="http://schemas.microsoft.com/office/drawing/2014/main" id="{315E787A-C723-4173-B40C-063552B586F7}"/>
              </a:ext>
            </a:extLst>
          </p:cNvPr>
          <p:cNvSpPr/>
          <p:nvPr/>
        </p:nvSpPr>
        <p:spPr>
          <a:xfrm>
            <a:off x="9779526" y="186459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cxnSp>
        <p:nvCxnSpPr>
          <p:cNvPr id="5" name="Прямая соединительная линия 4">
            <a:extLst>
              <a:ext uri="{FF2B5EF4-FFF2-40B4-BE49-F238E27FC236}">
                <a16:creationId xmlns:a16="http://schemas.microsoft.com/office/drawing/2014/main" id="{B2CEB929-D4F4-4494-A633-3F244E1F202D}"/>
              </a:ext>
            </a:extLst>
          </p:cNvPr>
          <p:cNvCxnSpPr/>
          <p:nvPr/>
        </p:nvCxnSpPr>
        <p:spPr>
          <a:xfrm>
            <a:off x="3663698" y="1755675"/>
            <a:ext cx="0" cy="736600"/>
          </a:xfrm>
          <a:prstGeom prst="line">
            <a:avLst/>
          </a:prstGeom>
          <a:ln w="57150"/>
        </p:spPr>
        <p:style>
          <a:lnRef idx="1">
            <a:schemeClr val="dk1"/>
          </a:lnRef>
          <a:fillRef idx="0">
            <a:schemeClr val="dk1"/>
          </a:fillRef>
          <a:effectRef idx="0">
            <a:schemeClr val="dk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DC8A8058-6A89-486E-9B74-F4673B0B92EC}"/>
              </a:ext>
            </a:extLst>
          </p:cNvPr>
          <p:cNvCxnSpPr/>
          <p:nvPr/>
        </p:nvCxnSpPr>
        <p:spPr>
          <a:xfrm>
            <a:off x="8885635" y="1755675"/>
            <a:ext cx="0" cy="736600"/>
          </a:xfrm>
          <a:prstGeom prst="line">
            <a:avLst/>
          </a:prstGeom>
          <a:ln w="57150"/>
        </p:spPr>
        <p:style>
          <a:lnRef idx="1">
            <a:schemeClr val="dk1"/>
          </a:lnRef>
          <a:fillRef idx="0">
            <a:schemeClr val="dk1"/>
          </a:fillRef>
          <a:effectRef idx="0">
            <a:schemeClr val="dk1"/>
          </a:effectRef>
          <a:fontRef idx="minor">
            <a:schemeClr val="tx1"/>
          </a:fontRef>
        </p:style>
      </p:cxnSp>
      <p:sp>
        <p:nvSpPr>
          <p:cNvPr id="25" name="Прямоугольник 24">
            <a:extLst>
              <a:ext uri="{FF2B5EF4-FFF2-40B4-BE49-F238E27FC236}">
                <a16:creationId xmlns:a16="http://schemas.microsoft.com/office/drawing/2014/main" id="{A4EE9E0F-6CE1-4C2F-B725-35E8767A9EDD}"/>
              </a:ext>
            </a:extLst>
          </p:cNvPr>
          <p:cNvSpPr/>
          <p:nvPr/>
        </p:nvSpPr>
        <p:spPr>
          <a:xfrm>
            <a:off x="1856414" y="3491987"/>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6" name="Прямоугольник 25">
            <a:extLst>
              <a:ext uri="{FF2B5EF4-FFF2-40B4-BE49-F238E27FC236}">
                <a16:creationId xmlns:a16="http://schemas.microsoft.com/office/drawing/2014/main" id="{B451A4A2-D56B-4F33-BE40-672D6062CBF1}"/>
              </a:ext>
            </a:extLst>
          </p:cNvPr>
          <p:cNvSpPr/>
          <p:nvPr/>
        </p:nvSpPr>
        <p:spPr>
          <a:xfrm>
            <a:off x="2308235" y="348950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7" name="Прямоугольник 26">
            <a:extLst>
              <a:ext uri="{FF2B5EF4-FFF2-40B4-BE49-F238E27FC236}">
                <a16:creationId xmlns:a16="http://schemas.microsoft.com/office/drawing/2014/main" id="{8DEB2373-F72B-4B93-ABD4-8403122E113E}"/>
              </a:ext>
            </a:extLst>
          </p:cNvPr>
          <p:cNvSpPr/>
          <p:nvPr/>
        </p:nvSpPr>
        <p:spPr>
          <a:xfrm>
            <a:off x="2760056" y="349073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8" name="Прямоугольник 27">
            <a:extLst>
              <a:ext uri="{FF2B5EF4-FFF2-40B4-BE49-F238E27FC236}">
                <a16:creationId xmlns:a16="http://schemas.microsoft.com/office/drawing/2014/main" id="{D922A673-292E-496B-AED0-77CA0B8380D7}"/>
              </a:ext>
            </a:extLst>
          </p:cNvPr>
          <p:cNvSpPr/>
          <p:nvPr/>
        </p:nvSpPr>
        <p:spPr>
          <a:xfrm>
            <a:off x="3211877" y="349073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9" name="Прямоугольник 28">
            <a:extLst>
              <a:ext uri="{FF2B5EF4-FFF2-40B4-BE49-F238E27FC236}">
                <a16:creationId xmlns:a16="http://schemas.microsoft.com/office/drawing/2014/main" id="{E94309F9-9922-4E02-AF30-477FCDE009AE}"/>
              </a:ext>
            </a:extLst>
          </p:cNvPr>
          <p:cNvSpPr/>
          <p:nvPr/>
        </p:nvSpPr>
        <p:spPr>
          <a:xfrm>
            <a:off x="3654173" y="3490739"/>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0" name="Прямоугольник 29">
            <a:extLst>
              <a:ext uri="{FF2B5EF4-FFF2-40B4-BE49-F238E27FC236}">
                <a16:creationId xmlns:a16="http://schemas.microsoft.com/office/drawing/2014/main" id="{B6443A9C-CFF3-4385-99C0-E34EB8A92458}"/>
              </a:ext>
            </a:extLst>
          </p:cNvPr>
          <p:cNvSpPr/>
          <p:nvPr/>
        </p:nvSpPr>
        <p:spPr>
          <a:xfrm>
            <a:off x="4105994" y="3489506"/>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1" name="Прямоугольник 30">
            <a:extLst>
              <a:ext uri="{FF2B5EF4-FFF2-40B4-BE49-F238E27FC236}">
                <a16:creationId xmlns:a16="http://schemas.microsoft.com/office/drawing/2014/main" id="{D1B79940-425A-4C60-8D59-FD4CB10BB297}"/>
              </a:ext>
            </a:extLst>
          </p:cNvPr>
          <p:cNvSpPr/>
          <p:nvPr/>
        </p:nvSpPr>
        <p:spPr>
          <a:xfrm>
            <a:off x="4557589" y="3489506"/>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cxnSp>
        <p:nvCxnSpPr>
          <p:cNvPr id="32" name="Прямая соединительная линия 31">
            <a:extLst>
              <a:ext uri="{FF2B5EF4-FFF2-40B4-BE49-F238E27FC236}">
                <a16:creationId xmlns:a16="http://schemas.microsoft.com/office/drawing/2014/main" id="{DDA2113C-7B06-4C11-A00E-869E9466ACC5}"/>
              </a:ext>
            </a:extLst>
          </p:cNvPr>
          <p:cNvCxnSpPr/>
          <p:nvPr/>
        </p:nvCxnSpPr>
        <p:spPr>
          <a:xfrm>
            <a:off x="3663698" y="3380585"/>
            <a:ext cx="0" cy="736600"/>
          </a:xfrm>
          <a:prstGeom prst="line">
            <a:avLst/>
          </a:prstGeom>
          <a:ln w="57150"/>
        </p:spPr>
        <p:style>
          <a:lnRef idx="1">
            <a:schemeClr val="dk1"/>
          </a:lnRef>
          <a:fillRef idx="0">
            <a:schemeClr val="dk1"/>
          </a:fillRef>
          <a:effectRef idx="0">
            <a:schemeClr val="dk1"/>
          </a:effectRef>
          <a:fontRef idx="minor">
            <a:schemeClr val="tx1"/>
          </a:fontRef>
        </p:style>
      </p:cxnSp>
      <p:sp>
        <p:nvSpPr>
          <p:cNvPr id="33" name="Прямоугольник 32">
            <a:extLst>
              <a:ext uri="{FF2B5EF4-FFF2-40B4-BE49-F238E27FC236}">
                <a16:creationId xmlns:a16="http://schemas.microsoft.com/office/drawing/2014/main" id="{CAC68B71-4E62-43E4-B957-BF2614D7A062}"/>
              </a:ext>
            </a:extLst>
          </p:cNvPr>
          <p:cNvSpPr/>
          <p:nvPr/>
        </p:nvSpPr>
        <p:spPr>
          <a:xfrm>
            <a:off x="7078351" y="3492677"/>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4" name="Прямоугольник 33">
            <a:extLst>
              <a:ext uri="{FF2B5EF4-FFF2-40B4-BE49-F238E27FC236}">
                <a16:creationId xmlns:a16="http://schemas.microsoft.com/office/drawing/2014/main" id="{41700F31-5002-4636-AB5E-9CCC571EA267}"/>
              </a:ext>
            </a:extLst>
          </p:cNvPr>
          <p:cNvSpPr/>
          <p:nvPr/>
        </p:nvSpPr>
        <p:spPr>
          <a:xfrm>
            <a:off x="7530172" y="3490196"/>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5" name="Прямоугольник 34">
            <a:extLst>
              <a:ext uri="{FF2B5EF4-FFF2-40B4-BE49-F238E27FC236}">
                <a16:creationId xmlns:a16="http://schemas.microsoft.com/office/drawing/2014/main" id="{AB690258-06F8-4886-9EB1-09E1008A5461}"/>
              </a:ext>
            </a:extLst>
          </p:cNvPr>
          <p:cNvSpPr/>
          <p:nvPr/>
        </p:nvSpPr>
        <p:spPr>
          <a:xfrm>
            <a:off x="7981993" y="3491429"/>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6" name="Прямоугольник 35">
            <a:extLst>
              <a:ext uri="{FF2B5EF4-FFF2-40B4-BE49-F238E27FC236}">
                <a16:creationId xmlns:a16="http://schemas.microsoft.com/office/drawing/2014/main" id="{B62DABEB-4302-46F0-BC38-8D63D42DA060}"/>
              </a:ext>
            </a:extLst>
          </p:cNvPr>
          <p:cNvSpPr/>
          <p:nvPr/>
        </p:nvSpPr>
        <p:spPr>
          <a:xfrm>
            <a:off x="8433814" y="3491429"/>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7" name="Прямоугольник 36">
            <a:extLst>
              <a:ext uri="{FF2B5EF4-FFF2-40B4-BE49-F238E27FC236}">
                <a16:creationId xmlns:a16="http://schemas.microsoft.com/office/drawing/2014/main" id="{71827B0A-9847-4974-B3E9-E10FBD55113B}"/>
              </a:ext>
            </a:extLst>
          </p:cNvPr>
          <p:cNvSpPr/>
          <p:nvPr/>
        </p:nvSpPr>
        <p:spPr>
          <a:xfrm>
            <a:off x="8876110" y="349142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8" name="Прямоугольник 37">
            <a:extLst>
              <a:ext uri="{FF2B5EF4-FFF2-40B4-BE49-F238E27FC236}">
                <a16:creationId xmlns:a16="http://schemas.microsoft.com/office/drawing/2014/main" id="{5AD0E778-2542-41C1-86FA-DA31C85547B6}"/>
              </a:ext>
            </a:extLst>
          </p:cNvPr>
          <p:cNvSpPr/>
          <p:nvPr/>
        </p:nvSpPr>
        <p:spPr>
          <a:xfrm>
            <a:off x="9327931" y="349019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9" name="Прямоугольник 38">
            <a:extLst>
              <a:ext uri="{FF2B5EF4-FFF2-40B4-BE49-F238E27FC236}">
                <a16:creationId xmlns:a16="http://schemas.microsoft.com/office/drawing/2014/main" id="{FD55397E-E027-4664-9BD0-51FBFAD49E3D}"/>
              </a:ext>
            </a:extLst>
          </p:cNvPr>
          <p:cNvSpPr/>
          <p:nvPr/>
        </p:nvSpPr>
        <p:spPr>
          <a:xfrm>
            <a:off x="9779526" y="349019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cxnSp>
        <p:nvCxnSpPr>
          <p:cNvPr id="40" name="Прямая соединительная линия 39">
            <a:extLst>
              <a:ext uri="{FF2B5EF4-FFF2-40B4-BE49-F238E27FC236}">
                <a16:creationId xmlns:a16="http://schemas.microsoft.com/office/drawing/2014/main" id="{ECD22918-EA2A-4E5E-A4DA-F41D6807B9ED}"/>
              </a:ext>
            </a:extLst>
          </p:cNvPr>
          <p:cNvCxnSpPr/>
          <p:nvPr/>
        </p:nvCxnSpPr>
        <p:spPr>
          <a:xfrm>
            <a:off x="8885635" y="3381275"/>
            <a:ext cx="0" cy="736600"/>
          </a:xfrm>
          <a:prstGeom prst="line">
            <a:avLst/>
          </a:prstGeom>
          <a:ln w="57150"/>
        </p:spPr>
        <p:style>
          <a:lnRef idx="1">
            <a:schemeClr val="dk1"/>
          </a:lnRef>
          <a:fillRef idx="0">
            <a:schemeClr val="dk1"/>
          </a:fillRef>
          <a:effectRef idx="0">
            <a:schemeClr val="dk1"/>
          </a:effectRef>
          <a:fontRef idx="minor">
            <a:schemeClr val="tx1"/>
          </a:fontRef>
        </p:style>
      </p:cxnSp>
      <p:sp>
        <p:nvSpPr>
          <p:cNvPr id="41" name="Стрелка: изогнутая вниз 40">
            <a:extLst>
              <a:ext uri="{FF2B5EF4-FFF2-40B4-BE49-F238E27FC236}">
                <a16:creationId xmlns:a16="http://schemas.microsoft.com/office/drawing/2014/main" id="{B4024959-6890-428B-B38A-A1FE5E504075}"/>
              </a:ext>
            </a:extLst>
          </p:cNvPr>
          <p:cNvSpPr/>
          <p:nvPr/>
        </p:nvSpPr>
        <p:spPr>
          <a:xfrm>
            <a:off x="2897905" y="2602429"/>
            <a:ext cx="5491484" cy="734860"/>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solidFill>
                <a:schemeClr val="tx1"/>
              </a:solidFill>
            </a:endParaRPr>
          </a:p>
        </p:txBody>
      </p:sp>
      <p:sp>
        <p:nvSpPr>
          <p:cNvPr id="42" name="Стрелка: изогнутая вниз 41">
            <a:extLst>
              <a:ext uri="{FF2B5EF4-FFF2-40B4-BE49-F238E27FC236}">
                <a16:creationId xmlns:a16="http://schemas.microsoft.com/office/drawing/2014/main" id="{868197CB-FC9A-41FD-BA29-A0C2D0CD2B95}"/>
              </a:ext>
            </a:extLst>
          </p:cNvPr>
          <p:cNvSpPr/>
          <p:nvPr/>
        </p:nvSpPr>
        <p:spPr>
          <a:xfrm rot="10800000">
            <a:off x="2760054" y="4103391"/>
            <a:ext cx="5491467" cy="734860"/>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solidFill>
                <a:schemeClr val="tx1"/>
              </a:solidFill>
            </a:endParaRPr>
          </a:p>
        </p:txBody>
      </p:sp>
      <p:cxnSp>
        <p:nvCxnSpPr>
          <p:cNvPr id="43" name="Прямая соединительная линия 42">
            <a:extLst>
              <a:ext uri="{FF2B5EF4-FFF2-40B4-BE49-F238E27FC236}">
                <a16:creationId xmlns:a16="http://schemas.microsoft.com/office/drawing/2014/main" id="{CBEBB9C8-6F43-4561-A299-D8082D6FF12C}"/>
              </a:ext>
            </a:extLst>
          </p:cNvPr>
          <p:cNvCxnSpPr/>
          <p:nvPr/>
        </p:nvCxnSpPr>
        <p:spPr>
          <a:xfrm>
            <a:off x="2300452" y="1757763"/>
            <a:ext cx="0" cy="736600"/>
          </a:xfrm>
          <a:prstGeom prst="line">
            <a:avLst/>
          </a:prstGeom>
          <a:ln w="57150"/>
        </p:spPr>
        <p:style>
          <a:lnRef idx="1">
            <a:schemeClr val="dk1"/>
          </a:lnRef>
          <a:fillRef idx="0">
            <a:schemeClr val="dk1"/>
          </a:fillRef>
          <a:effectRef idx="0">
            <a:schemeClr val="dk1"/>
          </a:effectRef>
          <a:fontRef idx="minor">
            <a:schemeClr val="tx1"/>
          </a:fontRef>
        </p:style>
      </p:cxnSp>
      <p:cxnSp>
        <p:nvCxnSpPr>
          <p:cNvPr id="44" name="Прямая соединительная линия 43">
            <a:extLst>
              <a:ext uri="{FF2B5EF4-FFF2-40B4-BE49-F238E27FC236}">
                <a16:creationId xmlns:a16="http://schemas.microsoft.com/office/drawing/2014/main" id="{52E0D8B7-B8F2-44AB-A813-98C4F74DE8E6}"/>
              </a:ext>
            </a:extLst>
          </p:cNvPr>
          <p:cNvCxnSpPr/>
          <p:nvPr/>
        </p:nvCxnSpPr>
        <p:spPr>
          <a:xfrm>
            <a:off x="7536320" y="1757763"/>
            <a:ext cx="0" cy="736600"/>
          </a:xfrm>
          <a:prstGeom prst="line">
            <a:avLst/>
          </a:prstGeom>
          <a:ln w="57150"/>
        </p:spPr>
        <p:style>
          <a:lnRef idx="1">
            <a:schemeClr val="dk1"/>
          </a:lnRef>
          <a:fillRef idx="0">
            <a:schemeClr val="dk1"/>
          </a:fillRef>
          <a:effectRef idx="0">
            <a:schemeClr val="dk1"/>
          </a:effectRef>
          <a:fontRef idx="minor">
            <a:schemeClr val="tx1"/>
          </a:fontRef>
        </p:style>
      </p:cxnSp>
      <p:cxnSp>
        <p:nvCxnSpPr>
          <p:cNvPr id="45" name="Прямая соединительная линия 44">
            <a:extLst>
              <a:ext uri="{FF2B5EF4-FFF2-40B4-BE49-F238E27FC236}">
                <a16:creationId xmlns:a16="http://schemas.microsoft.com/office/drawing/2014/main" id="{82547791-58FC-48A9-A2BE-79987A4ED44E}"/>
              </a:ext>
            </a:extLst>
          </p:cNvPr>
          <p:cNvCxnSpPr/>
          <p:nvPr/>
        </p:nvCxnSpPr>
        <p:spPr>
          <a:xfrm>
            <a:off x="2300452" y="3373617"/>
            <a:ext cx="0" cy="736600"/>
          </a:xfrm>
          <a:prstGeom prst="line">
            <a:avLst/>
          </a:prstGeom>
          <a:ln w="57150"/>
        </p:spPr>
        <p:style>
          <a:lnRef idx="1">
            <a:schemeClr val="dk1"/>
          </a:lnRef>
          <a:fillRef idx="0">
            <a:schemeClr val="dk1"/>
          </a:fillRef>
          <a:effectRef idx="0">
            <a:schemeClr val="dk1"/>
          </a:effectRef>
          <a:fontRef idx="minor">
            <a:schemeClr val="tx1"/>
          </a:fontRef>
        </p:style>
      </p:cxnSp>
      <p:cxnSp>
        <p:nvCxnSpPr>
          <p:cNvPr id="46" name="Прямая соединительная линия 45">
            <a:extLst>
              <a:ext uri="{FF2B5EF4-FFF2-40B4-BE49-F238E27FC236}">
                <a16:creationId xmlns:a16="http://schemas.microsoft.com/office/drawing/2014/main" id="{238153A1-953D-4A9E-9480-F7468099F5C6}"/>
              </a:ext>
            </a:extLst>
          </p:cNvPr>
          <p:cNvCxnSpPr/>
          <p:nvPr/>
        </p:nvCxnSpPr>
        <p:spPr>
          <a:xfrm>
            <a:off x="7523794" y="3386143"/>
            <a:ext cx="0" cy="73660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606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62004" y="292314"/>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Равномерное скрещивание</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13</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7" name="Прямоугольник 6">
            <a:extLst>
              <a:ext uri="{FF2B5EF4-FFF2-40B4-BE49-F238E27FC236}">
                <a16:creationId xmlns:a16="http://schemas.microsoft.com/office/drawing/2014/main" id="{BB473DF5-198E-4D70-B1EE-127F3F9BDF99}"/>
              </a:ext>
            </a:extLst>
          </p:cNvPr>
          <p:cNvSpPr/>
          <p:nvPr/>
        </p:nvSpPr>
        <p:spPr>
          <a:xfrm>
            <a:off x="4399192" y="1178147"/>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8" name="Прямоугольник 7">
            <a:extLst>
              <a:ext uri="{FF2B5EF4-FFF2-40B4-BE49-F238E27FC236}">
                <a16:creationId xmlns:a16="http://schemas.microsoft.com/office/drawing/2014/main" id="{83D45474-3335-4513-9E71-4149E6FB5A0D}"/>
              </a:ext>
            </a:extLst>
          </p:cNvPr>
          <p:cNvSpPr/>
          <p:nvPr/>
        </p:nvSpPr>
        <p:spPr>
          <a:xfrm>
            <a:off x="4851013" y="1175666"/>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1" name="Прямоугольник 10">
            <a:extLst>
              <a:ext uri="{FF2B5EF4-FFF2-40B4-BE49-F238E27FC236}">
                <a16:creationId xmlns:a16="http://schemas.microsoft.com/office/drawing/2014/main" id="{55702EA7-0DD9-4455-82CA-C2815D427D28}"/>
              </a:ext>
            </a:extLst>
          </p:cNvPr>
          <p:cNvSpPr/>
          <p:nvPr/>
        </p:nvSpPr>
        <p:spPr>
          <a:xfrm>
            <a:off x="5302834" y="1176899"/>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2" name="Прямоугольник 11">
            <a:extLst>
              <a:ext uri="{FF2B5EF4-FFF2-40B4-BE49-F238E27FC236}">
                <a16:creationId xmlns:a16="http://schemas.microsoft.com/office/drawing/2014/main" id="{E8C4E6FE-5CCA-4FE9-8988-665465F9C95E}"/>
              </a:ext>
            </a:extLst>
          </p:cNvPr>
          <p:cNvSpPr/>
          <p:nvPr/>
        </p:nvSpPr>
        <p:spPr>
          <a:xfrm>
            <a:off x="5754655" y="1176899"/>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3" name="Прямоугольник 12">
            <a:extLst>
              <a:ext uri="{FF2B5EF4-FFF2-40B4-BE49-F238E27FC236}">
                <a16:creationId xmlns:a16="http://schemas.microsoft.com/office/drawing/2014/main" id="{4722936C-260F-49DB-8309-0E8584565DE6}"/>
              </a:ext>
            </a:extLst>
          </p:cNvPr>
          <p:cNvSpPr/>
          <p:nvPr/>
        </p:nvSpPr>
        <p:spPr>
          <a:xfrm>
            <a:off x="6196951" y="1176899"/>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4" name="Прямоугольник 13">
            <a:extLst>
              <a:ext uri="{FF2B5EF4-FFF2-40B4-BE49-F238E27FC236}">
                <a16:creationId xmlns:a16="http://schemas.microsoft.com/office/drawing/2014/main" id="{96B38545-AF13-4BD8-89AD-3F9CE4F0BCBF}"/>
              </a:ext>
            </a:extLst>
          </p:cNvPr>
          <p:cNvSpPr/>
          <p:nvPr/>
        </p:nvSpPr>
        <p:spPr>
          <a:xfrm>
            <a:off x="6648772" y="1175666"/>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5" name="Прямоугольник 14">
            <a:extLst>
              <a:ext uri="{FF2B5EF4-FFF2-40B4-BE49-F238E27FC236}">
                <a16:creationId xmlns:a16="http://schemas.microsoft.com/office/drawing/2014/main" id="{B7345161-F76B-40EF-BCED-A384CE8DB212}"/>
              </a:ext>
            </a:extLst>
          </p:cNvPr>
          <p:cNvSpPr/>
          <p:nvPr/>
        </p:nvSpPr>
        <p:spPr>
          <a:xfrm>
            <a:off x="7100367" y="1175666"/>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6" name="Прямоугольник 15">
            <a:extLst>
              <a:ext uri="{FF2B5EF4-FFF2-40B4-BE49-F238E27FC236}">
                <a16:creationId xmlns:a16="http://schemas.microsoft.com/office/drawing/2014/main" id="{7B0DD4B9-2B17-4D03-9433-E1CB6359CB8F}"/>
              </a:ext>
            </a:extLst>
          </p:cNvPr>
          <p:cNvSpPr/>
          <p:nvPr/>
        </p:nvSpPr>
        <p:spPr>
          <a:xfrm>
            <a:off x="2897904" y="5127989"/>
            <a:ext cx="7160492" cy="830997"/>
          </a:xfrm>
          <a:prstGeom prst="rect">
            <a:avLst/>
          </a:prstGeom>
        </p:spPr>
        <p:txBody>
          <a:bodyPr wrap="square">
            <a:spAutoFit/>
          </a:bodyPr>
          <a:lstStyle/>
          <a:p>
            <a:pPr algn="ctr"/>
            <a:r>
              <a:rPr lang="ru-RU" sz="2400" dirty="0"/>
              <a:t>Пример скрещивания двух двоично кодированных хромосом</a:t>
            </a:r>
            <a:r>
              <a:rPr lang="en-US" sz="2400" dirty="0"/>
              <a:t> </a:t>
            </a:r>
            <a:r>
              <a:rPr lang="ru-RU" sz="2400" dirty="0"/>
              <a:t>методом равномерного скрещивания</a:t>
            </a:r>
            <a:endParaRPr lang="en-US" sz="2400" dirty="0">
              <a:ea typeface="Tahoma" panose="020B0604030504040204" pitchFamily="34" charset="0"/>
              <a:cs typeface="Tahoma" panose="020B0604030504040204" pitchFamily="34" charset="0"/>
            </a:endParaRPr>
          </a:p>
        </p:txBody>
      </p:sp>
      <p:sp>
        <p:nvSpPr>
          <p:cNvPr id="17" name="Прямоугольник 16">
            <a:extLst>
              <a:ext uri="{FF2B5EF4-FFF2-40B4-BE49-F238E27FC236}">
                <a16:creationId xmlns:a16="http://schemas.microsoft.com/office/drawing/2014/main" id="{50D7F6A4-B25E-48C8-8ECF-A263E131C570}"/>
              </a:ext>
            </a:extLst>
          </p:cNvPr>
          <p:cNvSpPr/>
          <p:nvPr/>
        </p:nvSpPr>
        <p:spPr>
          <a:xfrm>
            <a:off x="4410313" y="1867077"/>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8" name="Прямоугольник 17">
            <a:extLst>
              <a:ext uri="{FF2B5EF4-FFF2-40B4-BE49-F238E27FC236}">
                <a16:creationId xmlns:a16="http://schemas.microsoft.com/office/drawing/2014/main" id="{515F8171-7393-4E17-9B28-FEC94F188EE6}"/>
              </a:ext>
            </a:extLst>
          </p:cNvPr>
          <p:cNvSpPr/>
          <p:nvPr/>
        </p:nvSpPr>
        <p:spPr>
          <a:xfrm>
            <a:off x="4862134" y="186459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9" name="Прямоугольник 18">
            <a:extLst>
              <a:ext uri="{FF2B5EF4-FFF2-40B4-BE49-F238E27FC236}">
                <a16:creationId xmlns:a16="http://schemas.microsoft.com/office/drawing/2014/main" id="{FE9F5A59-BEFD-4A1C-8CA7-43C89C4B5CCE}"/>
              </a:ext>
            </a:extLst>
          </p:cNvPr>
          <p:cNvSpPr/>
          <p:nvPr/>
        </p:nvSpPr>
        <p:spPr>
          <a:xfrm>
            <a:off x="5313955" y="186582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0" name="Прямоугольник 19">
            <a:extLst>
              <a:ext uri="{FF2B5EF4-FFF2-40B4-BE49-F238E27FC236}">
                <a16:creationId xmlns:a16="http://schemas.microsoft.com/office/drawing/2014/main" id="{C19DAC92-26BD-4F49-ACC5-7AFD20487254}"/>
              </a:ext>
            </a:extLst>
          </p:cNvPr>
          <p:cNvSpPr/>
          <p:nvPr/>
        </p:nvSpPr>
        <p:spPr>
          <a:xfrm>
            <a:off x="5765776" y="186582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1" name="Прямоугольник 20">
            <a:extLst>
              <a:ext uri="{FF2B5EF4-FFF2-40B4-BE49-F238E27FC236}">
                <a16:creationId xmlns:a16="http://schemas.microsoft.com/office/drawing/2014/main" id="{2C57F45C-926D-477B-B85F-367C0C0F3EFE}"/>
              </a:ext>
            </a:extLst>
          </p:cNvPr>
          <p:cNvSpPr/>
          <p:nvPr/>
        </p:nvSpPr>
        <p:spPr>
          <a:xfrm>
            <a:off x="6208072" y="1865829"/>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2" name="Прямоугольник 21">
            <a:extLst>
              <a:ext uri="{FF2B5EF4-FFF2-40B4-BE49-F238E27FC236}">
                <a16:creationId xmlns:a16="http://schemas.microsoft.com/office/drawing/2014/main" id="{6F91C508-5ABC-4B89-8154-ED49CB19713E}"/>
              </a:ext>
            </a:extLst>
          </p:cNvPr>
          <p:cNvSpPr/>
          <p:nvPr/>
        </p:nvSpPr>
        <p:spPr>
          <a:xfrm>
            <a:off x="6659893" y="186459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3" name="Прямоугольник 22">
            <a:extLst>
              <a:ext uri="{FF2B5EF4-FFF2-40B4-BE49-F238E27FC236}">
                <a16:creationId xmlns:a16="http://schemas.microsoft.com/office/drawing/2014/main" id="{315E787A-C723-4173-B40C-063552B586F7}"/>
              </a:ext>
            </a:extLst>
          </p:cNvPr>
          <p:cNvSpPr/>
          <p:nvPr/>
        </p:nvSpPr>
        <p:spPr>
          <a:xfrm>
            <a:off x="7111488" y="1864596"/>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5" name="Прямоугольник 24">
            <a:extLst>
              <a:ext uri="{FF2B5EF4-FFF2-40B4-BE49-F238E27FC236}">
                <a16:creationId xmlns:a16="http://schemas.microsoft.com/office/drawing/2014/main" id="{A4EE9E0F-6CE1-4C2F-B725-35E8767A9EDD}"/>
              </a:ext>
            </a:extLst>
          </p:cNvPr>
          <p:cNvSpPr/>
          <p:nvPr/>
        </p:nvSpPr>
        <p:spPr>
          <a:xfrm>
            <a:off x="4424244" y="3667351"/>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6" name="Прямоугольник 25">
            <a:extLst>
              <a:ext uri="{FF2B5EF4-FFF2-40B4-BE49-F238E27FC236}">
                <a16:creationId xmlns:a16="http://schemas.microsoft.com/office/drawing/2014/main" id="{B451A4A2-D56B-4F33-BE40-672D6062CBF1}"/>
              </a:ext>
            </a:extLst>
          </p:cNvPr>
          <p:cNvSpPr/>
          <p:nvPr/>
        </p:nvSpPr>
        <p:spPr>
          <a:xfrm>
            <a:off x="4876065" y="3664870"/>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7" name="Прямоугольник 26">
            <a:extLst>
              <a:ext uri="{FF2B5EF4-FFF2-40B4-BE49-F238E27FC236}">
                <a16:creationId xmlns:a16="http://schemas.microsoft.com/office/drawing/2014/main" id="{8DEB2373-F72B-4B93-ABD4-8403122E113E}"/>
              </a:ext>
            </a:extLst>
          </p:cNvPr>
          <p:cNvSpPr/>
          <p:nvPr/>
        </p:nvSpPr>
        <p:spPr>
          <a:xfrm>
            <a:off x="5327886" y="3666103"/>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8" name="Прямоугольник 27">
            <a:extLst>
              <a:ext uri="{FF2B5EF4-FFF2-40B4-BE49-F238E27FC236}">
                <a16:creationId xmlns:a16="http://schemas.microsoft.com/office/drawing/2014/main" id="{D922A673-292E-496B-AED0-77CA0B8380D7}"/>
              </a:ext>
            </a:extLst>
          </p:cNvPr>
          <p:cNvSpPr/>
          <p:nvPr/>
        </p:nvSpPr>
        <p:spPr>
          <a:xfrm>
            <a:off x="5779707" y="3666103"/>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9" name="Прямоугольник 28">
            <a:extLst>
              <a:ext uri="{FF2B5EF4-FFF2-40B4-BE49-F238E27FC236}">
                <a16:creationId xmlns:a16="http://schemas.microsoft.com/office/drawing/2014/main" id="{E94309F9-9922-4E02-AF30-477FCDE009AE}"/>
              </a:ext>
            </a:extLst>
          </p:cNvPr>
          <p:cNvSpPr/>
          <p:nvPr/>
        </p:nvSpPr>
        <p:spPr>
          <a:xfrm>
            <a:off x="6222003" y="3666103"/>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0" name="Прямоугольник 29">
            <a:extLst>
              <a:ext uri="{FF2B5EF4-FFF2-40B4-BE49-F238E27FC236}">
                <a16:creationId xmlns:a16="http://schemas.microsoft.com/office/drawing/2014/main" id="{B6443A9C-CFF3-4385-99C0-E34EB8A92458}"/>
              </a:ext>
            </a:extLst>
          </p:cNvPr>
          <p:cNvSpPr/>
          <p:nvPr/>
        </p:nvSpPr>
        <p:spPr>
          <a:xfrm>
            <a:off x="6673824" y="3664870"/>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1" name="Прямоугольник 30">
            <a:extLst>
              <a:ext uri="{FF2B5EF4-FFF2-40B4-BE49-F238E27FC236}">
                <a16:creationId xmlns:a16="http://schemas.microsoft.com/office/drawing/2014/main" id="{D1B79940-425A-4C60-8D59-FD4CB10BB297}"/>
              </a:ext>
            </a:extLst>
          </p:cNvPr>
          <p:cNvSpPr/>
          <p:nvPr/>
        </p:nvSpPr>
        <p:spPr>
          <a:xfrm>
            <a:off x="7125419" y="3664870"/>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3" name="Прямоугольник 32">
            <a:extLst>
              <a:ext uri="{FF2B5EF4-FFF2-40B4-BE49-F238E27FC236}">
                <a16:creationId xmlns:a16="http://schemas.microsoft.com/office/drawing/2014/main" id="{CAC68B71-4E62-43E4-B957-BF2614D7A062}"/>
              </a:ext>
            </a:extLst>
          </p:cNvPr>
          <p:cNvSpPr/>
          <p:nvPr/>
        </p:nvSpPr>
        <p:spPr>
          <a:xfrm>
            <a:off x="4422839" y="434444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4" name="Прямоугольник 33">
            <a:extLst>
              <a:ext uri="{FF2B5EF4-FFF2-40B4-BE49-F238E27FC236}">
                <a16:creationId xmlns:a16="http://schemas.microsoft.com/office/drawing/2014/main" id="{41700F31-5002-4636-AB5E-9CCC571EA267}"/>
              </a:ext>
            </a:extLst>
          </p:cNvPr>
          <p:cNvSpPr/>
          <p:nvPr/>
        </p:nvSpPr>
        <p:spPr>
          <a:xfrm>
            <a:off x="4874660" y="4341964"/>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5" name="Прямоугольник 34">
            <a:extLst>
              <a:ext uri="{FF2B5EF4-FFF2-40B4-BE49-F238E27FC236}">
                <a16:creationId xmlns:a16="http://schemas.microsoft.com/office/drawing/2014/main" id="{AB690258-06F8-4886-9EB1-09E1008A5461}"/>
              </a:ext>
            </a:extLst>
          </p:cNvPr>
          <p:cNvSpPr/>
          <p:nvPr/>
        </p:nvSpPr>
        <p:spPr>
          <a:xfrm>
            <a:off x="5326481" y="4343197"/>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6" name="Прямоугольник 35">
            <a:extLst>
              <a:ext uri="{FF2B5EF4-FFF2-40B4-BE49-F238E27FC236}">
                <a16:creationId xmlns:a16="http://schemas.microsoft.com/office/drawing/2014/main" id="{B62DABEB-4302-46F0-BC38-8D63D42DA060}"/>
              </a:ext>
            </a:extLst>
          </p:cNvPr>
          <p:cNvSpPr/>
          <p:nvPr/>
        </p:nvSpPr>
        <p:spPr>
          <a:xfrm>
            <a:off x="5778302" y="4343197"/>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7" name="Прямоугольник 36">
            <a:extLst>
              <a:ext uri="{FF2B5EF4-FFF2-40B4-BE49-F238E27FC236}">
                <a16:creationId xmlns:a16="http://schemas.microsoft.com/office/drawing/2014/main" id="{71827B0A-9847-4974-B3E9-E10FBD55113B}"/>
              </a:ext>
            </a:extLst>
          </p:cNvPr>
          <p:cNvSpPr/>
          <p:nvPr/>
        </p:nvSpPr>
        <p:spPr>
          <a:xfrm>
            <a:off x="6220598" y="4343197"/>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8" name="Прямоугольник 37">
            <a:extLst>
              <a:ext uri="{FF2B5EF4-FFF2-40B4-BE49-F238E27FC236}">
                <a16:creationId xmlns:a16="http://schemas.microsoft.com/office/drawing/2014/main" id="{5AD0E778-2542-41C1-86FA-DA31C85547B6}"/>
              </a:ext>
            </a:extLst>
          </p:cNvPr>
          <p:cNvSpPr/>
          <p:nvPr/>
        </p:nvSpPr>
        <p:spPr>
          <a:xfrm>
            <a:off x="6672419" y="4341964"/>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9" name="Прямоугольник 38">
            <a:extLst>
              <a:ext uri="{FF2B5EF4-FFF2-40B4-BE49-F238E27FC236}">
                <a16:creationId xmlns:a16="http://schemas.microsoft.com/office/drawing/2014/main" id="{FD55397E-E027-4664-9BD0-51FBFAD49E3D}"/>
              </a:ext>
            </a:extLst>
          </p:cNvPr>
          <p:cNvSpPr/>
          <p:nvPr/>
        </p:nvSpPr>
        <p:spPr>
          <a:xfrm>
            <a:off x="7124014" y="4341964"/>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7" name="Стрелка: вправо 46">
            <a:extLst>
              <a:ext uri="{FF2B5EF4-FFF2-40B4-BE49-F238E27FC236}">
                <a16:creationId xmlns:a16="http://schemas.microsoft.com/office/drawing/2014/main" id="{5C135C26-E22F-4CC6-9209-BD30DF3C3AA4}"/>
              </a:ext>
            </a:extLst>
          </p:cNvPr>
          <p:cNvSpPr/>
          <p:nvPr/>
        </p:nvSpPr>
        <p:spPr>
          <a:xfrm rot="5400000">
            <a:off x="5511608" y="2655030"/>
            <a:ext cx="972179" cy="747021"/>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735656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Мутация</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14</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461665"/>
          </a:xfrm>
          <a:prstGeom prst="rect">
            <a:avLst/>
          </a:prstGeom>
        </p:spPr>
        <p:txBody>
          <a:bodyPr wrap="square">
            <a:spAutoFit/>
          </a:bodyPr>
          <a:lstStyle/>
          <a:p>
            <a:pPr algn="just"/>
            <a:r>
              <a:rPr lang="ru-RU" sz="2400" dirty="0"/>
              <a:t>Цель оператора мутации – периодически случайным образом обновлять популяцию</a:t>
            </a:r>
            <a:r>
              <a:rPr lang="ru-RU" sz="2400" dirty="0">
                <a:ea typeface="Tahoma" panose="020B0604030504040204" pitchFamily="34" charset="0"/>
                <a:cs typeface="Tahoma" panose="020B0604030504040204" pitchFamily="34" charset="0"/>
              </a:rPr>
              <a:t>.</a:t>
            </a:r>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7" name="Прямоугольник 6">
            <a:extLst>
              <a:ext uri="{FF2B5EF4-FFF2-40B4-BE49-F238E27FC236}">
                <a16:creationId xmlns:a16="http://schemas.microsoft.com/office/drawing/2014/main" id="{C9816B5B-1D8F-4BA2-B033-FB9AD5B4D5C2}"/>
              </a:ext>
            </a:extLst>
          </p:cNvPr>
          <p:cNvSpPr/>
          <p:nvPr/>
        </p:nvSpPr>
        <p:spPr>
          <a:xfrm>
            <a:off x="1582041" y="2331761"/>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8" name="Прямоугольник 7">
            <a:extLst>
              <a:ext uri="{FF2B5EF4-FFF2-40B4-BE49-F238E27FC236}">
                <a16:creationId xmlns:a16="http://schemas.microsoft.com/office/drawing/2014/main" id="{6AEB27BF-7741-4A19-A1B8-1FA7B642D7D9}"/>
              </a:ext>
            </a:extLst>
          </p:cNvPr>
          <p:cNvSpPr/>
          <p:nvPr/>
        </p:nvSpPr>
        <p:spPr>
          <a:xfrm>
            <a:off x="2033862" y="2329280"/>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1" name="Прямоугольник 10">
            <a:extLst>
              <a:ext uri="{FF2B5EF4-FFF2-40B4-BE49-F238E27FC236}">
                <a16:creationId xmlns:a16="http://schemas.microsoft.com/office/drawing/2014/main" id="{2AC8B6A2-36F1-40DD-A5F1-62B30DA07703}"/>
              </a:ext>
            </a:extLst>
          </p:cNvPr>
          <p:cNvSpPr/>
          <p:nvPr/>
        </p:nvSpPr>
        <p:spPr>
          <a:xfrm>
            <a:off x="2485683" y="233051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2" name="Прямоугольник 11">
            <a:extLst>
              <a:ext uri="{FF2B5EF4-FFF2-40B4-BE49-F238E27FC236}">
                <a16:creationId xmlns:a16="http://schemas.microsoft.com/office/drawing/2014/main" id="{EB8BC9C4-7CBF-4891-9AE7-3978B67416AF}"/>
              </a:ext>
            </a:extLst>
          </p:cNvPr>
          <p:cNvSpPr/>
          <p:nvPr/>
        </p:nvSpPr>
        <p:spPr>
          <a:xfrm>
            <a:off x="2937504" y="233051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3" name="Прямоугольник 12">
            <a:extLst>
              <a:ext uri="{FF2B5EF4-FFF2-40B4-BE49-F238E27FC236}">
                <a16:creationId xmlns:a16="http://schemas.microsoft.com/office/drawing/2014/main" id="{8CBF3028-9448-4581-BDAA-C56052F0B3CF}"/>
              </a:ext>
            </a:extLst>
          </p:cNvPr>
          <p:cNvSpPr/>
          <p:nvPr/>
        </p:nvSpPr>
        <p:spPr>
          <a:xfrm>
            <a:off x="3379800" y="233051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4" name="Прямоугольник 13">
            <a:extLst>
              <a:ext uri="{FF2B5EF4-FFF2-40B4-BE49-F238E27FC236}">
                <a16:creationId xmlns:a16="http://schemas.microsoft.com/office/drawing/2014/main" id="{3F308AFD-9C87-4348-A80C-AF394CF03DC0}"/>
              </a:ext>
            </a:extLst>
          </p:cNvPr>
          <p:cNvSpPr/>
          <p:nvPr/>
        </p:nvSpPr>
        <p:spPr>
          <a:xfrm>
            <a:off x="3831621" y="2329280"/>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5" name="Прямоугольник 14">
            <a:extLst>
              <a:ext uri="{FF2B5EF4-FFF2-40B4-BE49-F238E27FC236}">
                <a16:creationId xmlns:a16="http://schemas.microsoft.com/office/drawing/2014/main" id="{1B549FBB-DEE9-48AA-BCEE-D5C789FE1AAB}"/>
              </a:ext>
            </a:extLst>
          </p:cNvPr>
          <p:cNvSpPr/>
          <p:nvPr/>
        </p:nvSpPr>
        <p:spPr>
          <a:xfrm>
            <a:off x="4283216" y="2329280"/>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6" name="Прямоугольник 15">
            <a:extLst>
              <a:ext uri="{FF2B5EF4-FFF2-40B4-BE49-F238E27FC236}">
                <a16:creationId xmlns:a16="http://schemas.microsoft.com/office/drawing/2014/main" id="{F62F80BE-F2F8-489E-B1F2-972CBA4E0578}"/>
              </a:ext>
            </a:extLst>
          </p:cNvPr>
          <p:cNvSpPr/>
          <p:nvPr/>
        </p:nvSpPr>
        <p:spPr>
          <a:xfrm>
            <a:off x="1582041" y="3462061"/>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7" name="Прямоугольник 16">
            <a:extLst>
              <a:ext uri="{FF2B5EF4-FFF2-40B4-BE49-F238E27FC236}">
                <a16:creationId xmlns:a16="http://schemas.microsoft.com/office/drawing/2014/main" id="{0A296A22-E32F-46F4-85FD-D12434C7BD09}"/>
              </a:ext>
            </a:extLst>
          </p:cNvPr>
          <p:cNvSpPr/>
          <p:nvPr/>
        </p:nvSpPr>
        <p:spPr>
          <a:xfrm>
            <a:off x="2033862" y="3459580"/>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8" name="Прямоугольник 17">
            <a:extLst>
              <a:ext uri="{FF2B5EF4-FFF2-40B4-BE49-F238E27FC236}">
                <a16:creationId xmlns:a16="http://schemas.microsoft.com/office/drawing/2014/main" id="{BEA2563E-D6AD-4A7D-A924-F54F45AE4FEB}"/>
              </a:ext>
            </a:extLst>
          </p:cNvPr>
          <p:cNvSpPr/>
          <p:nvPr/>
        </p:nvSpPr>
        <p:spPr>
          <a:xfrm>
            <a:off x="2485683" y="346081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9" name="Прямоугольник 18">
            <a:extLst>
              <a:ext uri="{FF2B5EF4-FFF2-40B4-BE49-F238E27FC236}">
                <a16:creationId xmlns:a16="http://schemas.microsoft.com/office/drawing/2014/main" id="{942CD97A-E7C4-49D3-9055-23DFBB73A31D}"/>
              </a:ext>
            </a:extLst>
          </p:cNvPr>
          <p:cNvSpPr/>
          <p:nvPr/>
        </p:nvSpPr>
        <p:spPr>
          <a:xfrm>
            <a:off x="2937504" y="346081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0" name="Прямоугольник 19">
            <a:extLst>
              <a:ext uri="{FF2B5EF4-FFF2-40B4-BE49-F238E27FC236}">
                <a16:creationId xmlns:a16="http://schemas.microsoft.com/office/drawing/2014/main" id="{1809EEBC-694D-4298-BF29-FC891DB6B6ED}"/>
              </a:ext>
            </a:extLst>
          </p:cNvPr>
          <p:cNvSpPr/>
          <p:nvPr/>
        </p:nvSpPr>
        <p:spPr>
          <a:xfrm>
            <a:off x="3379800" y="3460813"/>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1" name="Прямоугольник 20">
            <a:extLst>
              <a:ext uri="{FF2B5EF4-FFF2-40B4-BE49-F238E27FC236}">
                <a16:creationId xmlns:a16="http://schemas.microsoft.com/office/drawing/2014/main" id="{E814B2A5-171F-4358-8FE5-2818608AA5A6}"/>
              </a:ext>
            </a:extLst>
          </p:cNvPr>
          <p:cNvSpPr/>
          <p:nvPr/>
        </p:nvSpPr>
        <p:spPr>
          <a:xfrm>
            <a:off x="3831621" y="3459580"/>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2" name="Прямоугольник 21">
            <a:extLst>
              <a:ext uri="{FF2B5EF4-FFF2-40B4-BE49-F238E27FC236}">
                <a16:creationId xmlns:a16="http://schemas.microsoft.com/office/drawing/2014/main" id="{B8AE1958-6B7D-4531-B765-0D00DDB8009D}"/>
              </a:ext>
            </a:extLst>
          </p:cNvPr>
          <p:cNvSpPr/>
          <p:nvPr/>
        </p:nvSpPr>
        <p:spPr>
          <a:xfrm>
            <a:off x="4283216" y="3459580"/>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3" name="Стрелка: вправо 22">
            <a:extLst>
              <a:ext uri="{FF2B5EF4-FFF2-40B4-BE49-F238E27FC236}">
                <a16:creationId xmlns:a16="http://schemas.microsoft.com/office/drawing/2014/main" id="{35B74FD8-F2C6-47E9-A7A6-7C00A9428EED}"/>
              </a:ext>
            </a:extLst>
          </p:cNvPr>
          <p:cNvSpPr/>
          <p:nvPr/>
        </p:nvSpPr>
        <p:spPr>
          <a:xfrm rot="5400000">
            <a:off x="2943629" y="2947673"/>
            <a:ext cx="471264"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24" name="Прямоугольник 23">
            <a:extLst>
              <a:ext uri="{FF2B5EF4-FFF2-40B4-BE49-F238E27FC236}">
                <a16:creationId xmlns:a16="http://schemas.microsoft.com/office/drawing/2014/main" id="{B6F4F8EC-94E1-4347-BA4E-2A477C286ABB}"/>
              </a:ext>
            </a:extLst>
          </p:cNvPr>
          <p:cNvSpPr/>
          <p:nvPr/>
        </p:nvSpPr>
        <p:spPr>
          <a:xfrm>
            <a:off x="1211828" y="1705177"/>
            <a:ext cx="3597826" cy="461665"/>
          </a:xfrm>
          <a:prstGeom prst="rect">
            <a:avLst/>
          </a:prstGeom>
        </p:spPr>
        <p:txBody>
          <a:bodyPr wrap="square">
            <a:spAutoFit/>
          </a:bodyPr>
          <a:lstStyle/>
          <a:p>
            <a:pPr algn="ctr"/>
            <a:r>
              <a:rPr lang="ru-RU" sz="2400" dirty="0"/>
              <a:t>Инвертирование бита</a:t>
            </a:r>
            <a:endParaRPr lang="en-US" sz="2400" dirty="0">
              <a:ea typeface="Tahoma" panose="020B0604030504040204" pitchFamily="34" charset="0"/>
              <a:cs typeface="Tahoma" panose="020B0604030504040204" pitchFamily="34" charset="0"/>
            </a:endParaRPr>
          </a:p>
        </p:txBody>
      </p:sp>
      <p:sp>
        <p:nvSpPr>
          <p:cNvPr id="25" name="Прямоугольник 24">
            <a:extLst>
              <a:ext uri="{FF2B5EF4-FFF2-40B4-BE49-F238E27FC236}">
                <a16:creationId xmlns:a16="http://schemas.microsoft.com/office/drawing/2014/main" id="{8F505AF0-6C5B-440D-A50C-F52156E5E908}"/>
              </a:ext>
            </a:extLst>
          </p:cNvPr>
          <p:cNvSpPr/>
          <p:nvPr/>
        </p:nvSpPr>
        <p:spPr>
          <a:xfrm>
            <a:off x="7057991" y="2333849"/>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6" name="Прямоугольник 25">
            <a:extLst>
              <a:ext uri="{FF2B5EF4-FFF2-40B4-BE49-F238E27FC236}">
                <a16:creationId xmlns:a16="http://schemas.microsoft.com/office/drawing/2014/main" id="{B4E4992A-3E9A-47F3-A061-1C293ADF30B7}"/>
              </a:ext>
            </a:extLst>
          </p:cNvPr>
          <p:cNvSpPr/>
          <p:nvPr/>
        </p:nvSpPr>
        <p:spPr>
          <a:xfrm>
            <a:off x="7509812" y="2331368"/>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7" name="Прямоугольник 26">
            <a:extLst>
              <a:ext uri="{FF2B5EF4-FFF2-40B4-BE49-F238E27FC236}">
                <a16:creationId xmlns:a16="http://schemas.microsoft.com/office/drawing/2014/main" id="{24271A72-ED2B-455D-9FB3-70C4D8AE7184}"/>
              </a:ext>
            </a:extLst>
          </p:cNvPr>
          <p:cNvSpPr/>
          <p:nvPr/>
        </p:nvSpPr>
        <p:spPr>
          <a:xfrm>
            <a:off x="7961633" y="2332601"/>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8" name="Прямоугольник 27">
            <a:extLst>
              <a:ext uri="{FF2B5EF4-FFF2-40B4-BE49-F238E27FC236}">
                <a16:creationId xmlns:a16="http://schemas.microsoft.com/office/drawing/2014/main" id="{7C08F4F6-9490-4AFD-91D9-42999EB8144B}"/>
              </a:ext>
            </a:extLst>
          </p:cNvPr>
          <p:cNvSpPr/>
          <p:nvPr/>
        </p:nvSpPr>
        <p:spPr>
          <a:xfrm>
            <a:off x="8413454" y="2332601"/>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9" name="Прямоугольник 28">
            <a:extLst>
              <a:ext uri="{FF2B5EF4-FFF2-40B4-BE49-F238E27FC236}">
                <a16:creationId xmlns:a16="http://schemas.microsoft.com/office/drawing/2014/main" id="{450FA3AF-7915-4349-B53E-F4392AF0ED07}"/>
              </a:ext>
            </a:extLst>
          </p:cNvPr>
          <p:cNvSpPr/>
          <p:nvPr/>
        </p:nvSpPr>
        <p:spPr>
          <a:xfrm>
            <a:off x="8855750" y="2332601"/>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0" name="Прямоугольник 29">
            <a:extLst>
              <a:ext uri="{FF2B5EF4-FFF2-40B4-BE49-F238E27FC236}">
                <a16:creationId xmlns:a16="http://schemas.microsoft.com/office/drawing/2014/main" id="{1903EE68-4A42-436A-B195-8F722C1773B4}"/>
              </a:ext>
            </a:extLst>
          </p:cNvPr>
          <p:cNvSpPr/>
          <p:nvPr/>
        </p:nvSpPr>
        <p:spPr>
          <a:xfrm>
            <a:off x="9307571" y="2331368"/>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1" name="Прямоугольник 30">
            <a:extLst>
              <a:ext uri="{FF2B5EF4-FFF2-40B4-BE49-F238E27FC236}">
                <a16:creationId xmlns:a16="http://schemas.microsoft.com/office/drawing/2014/main" id="{0153AD45-6DA2-4629-9CF4-A78B12D0DEBE}"/>
              </a:ext>
            </a:extLst>
          </p:cNvPr>
          <p:cNvSpPr/>
          <p:nvPr/>
        </p:nvSpPr>
        <p:spPr>
          <a:xfrm>
            <a:off x="9759166" y="2331368"/>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2" name="Прямоугольник 31">
            <a:extLst>
              <a:ext uri="{FF2B5EF4-FFF2-40B4-BE49-F238E27FC236}">
                <a16:creationId xmlns:a16="http://schemas.microsoft.com/office/drawing/2014/main" id="{C4C6AA56-CD93-4D2D-80E1-B76A480B4092}"/>
              </a:ext>
            </a:extLst>
          </p:cNvPr>
          <p:cNvSpPr/>
          <p:nvPr/>
        </p:nvSpPr>
        <p:spPr>
          <a:xfrm>
            <a:off x="7057991" y="3459581"/>
            <a:ext cx="451821" cy="46714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3" name="Прямоугольник 32">
            <a:extLst>
              <a:ext uri="{FF2B5EF4-FFF2-40B4-BE49-F238E27FC236}">
                <a16:creationId xmlns:a16="http://schemas.microsoft.com/office/drawing/2014/main" id="{2FCF0420-069C-4FBB-9D1C-8CDC28E6C70A}"/>
              </a:ext>
            </a:extLst>
          </p:cNvPr>
          <p:cNvSpPr/>
          <p:nvPr/>
        </p:nvSpPr>
        <p:spPr>
          <a:xfrm>
            <a:off x="7509812" y="3461668"/>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4" name="Прямоугольник 33">
            <a:extLst>
              <a:ext uri="{FF2B5EF4-FFF2-40B4-BE49-F238E27FC236}">
                <a16:creationId xmlns:a16="http://schemas.microsoft.com/office/drawing/2014/main" id="{BCED2538-625C-4C52-B176-5911F71708EC}"/>
              </a:ext>
            </a:extLst>
          </p:cNvPr>
          <p:cNvSpPr/>
          <p:nvPr/>
        </p:nvSpPr>
        <p:spPr>
          <a:xfrm>
            <a:off x="7961633" y="3462901"/>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5" name="Прямоугольник 34">
            <a:extLst>
              <a:ext uri="{FF2B5EF4-FFF2-40B4-BE49-F238E27FC236}">
                <a16:creationId xmlns:a16="http://schemas.microsoft.com/office/drawing/2014/main" id="{B455893A-DD27-4320-880C-4FDD1952BFF4}"/>
              </a:ext>
            </a:extLst>
          </p:cNvPr>
          <p:cNvSpPr/>
          <p:nvPr/>
        </p:nvSpPr>
        <p:spPr>
          <a:xfrm>
            <a:off x="8413454" y="3462901"/>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6" name="Прямоугольник 35">
            <a:extLst>
              <a:ext uri="{FF2B5EF4-FFF2-40B4-BE49-F238E27FC236}">
                <a16:creationId xmlns:a16="http://schemas.microsoft.com/office/drawing/2014/main" id="{EF1037DF-7A01-4C02-912D-0DC5601F4E30}"/>
              </a:ext>
            </a:extLst>
          </p:cNvPr>
          <p:cNvSpPr/>
          <p:nvPr/>
        </p:nvSpPr>
        <p:spPr>
          <a:xfrm>
            <a:off x="8855750" y="3462901"/>
            <a:ext cx="451821" cy="46257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7" name="Прямоугольник 36">
            <a:extLst>
              <a:ext uri="{FF2B5EF4-FFF2-40B4-BE49-F238E27FC236}">
                <a16:creationId xmlns:a16="http://schemas.microsoft.com/office/drawing/2014/main" id="{86804057-4A26-495D-92D7-AEB251E04325}"/>
              </a:ext>
            </a:extLst>
          </p:cNvPr>
          <p:cNvSpPr/>
          <p:nvPr/>
        </p:nvSpPr>
        <p:spPr>
          <a:xfrm>
            <a:off x="9307571" y="3461668"/>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8" name="Прямоугольник 37">
            <a:extLst>
              <a:ext uri="{FF2B5EF4-FFF2-40B4-BE49-F238E27FC236}">
                <a16:creationId xmlns:a16="http://schemas.microsoft.com/office/drawing/2014/main" id="{EE3AE987-26D9-405F-A424-FC55A5396203}"/>
              </a:ext>
            </a:extLst>
          </p:cNvPr>
          <p:cNvSpPr/>
          <p:nvPr/>
        </p:nvSpPr>
        <p:spPr>
          <a:xfrm>
            <a:off x="9759166" y="3461668"/>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9" name="Стрелка: вправо 38">
            <a:extLst>
              <a:ext uri="{FF2B5EF4-FFF2-40B4-BE49-F238E27FC236}">
                <a16:creationId xmlns:a16="http://schemas.microsoft.com/office/drawing/2014/main" id="{5AE361F1-2C86-4284-88FA-8EF53FE3D038}"/>
              </a:ext>
            </a:extLst>
          </p:cNvPr>
          <p:cNvSpPr/>
          <p:nvPr/>
        </p:nvSpPr>
        <p:spPr>
          <a:xfrm rot="5400000">
            <a:off x="8407053" y="2949761"/>
            <a:ext cx="471264"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79796852-AE1B-4D6D-A488-1DBB46786DB6}"/>
              </a:ext>
            </a:extLst>
          </p:cNvPr>
          <p:cNvSpPr/>
          <p:nvPr/>
        </p:nvSpPr>
        <p:spPr>
          <a:xfrm>
            <a:off x="6825564" y="1707265"/>
            <a:ext cx="3597826" cy="461665"/>
          </a:xfrm>
          <a:prstGeom prst="rect">
            <a:avLst/>
          </a:prstGeom>
        </p:spPr>
        <p:txBody>
          <a:bodyPr wrap="square">
            <a:spAutoFit/>
          </a:bodyPr>
          <a:lstStyle/>
          <a:p>
            <a:pPr algn="ctr"/>
            <a:r>
              <a:rPr lang="ru-RU" sz="2400" dirty="0"/>
              <a:t>Мутация обменом</a:t>
            </a:r>
            <a:endParaRPr lang="en-US" sz="2400" dirty="0">
              <a:ea typeface="Tahoma" panose="020B0604030504040204" pitchFamily="34" charset="0"/>
              <a:cs typeface="Tahoma" panose="020B0604030504040204" pitchFamily="34" charset="0"/>
            </a:endParaRPr>
          </a:p>
        </p:txBody>
      </p:sp>
      <p:sp>
        <p:nvSpPr>
          <p:cNvPr id="41" name="Прямоугольник 40">
            <a:extLst>
              <a:ext uri="{FF2B5EF4-FFF2-40B4-BE49-F238E27FC236}">
                <a16:creationId xmlns:a16="http://schemas.microsoft.com/office/drawing/2014/main" id="{06638A5B-091E-4B23-9DBC-6955FC40C00F}"/>
              </a:ext>
            </a:extLst>
          </p:cNvPr>
          <p:cNvSpPr/>
          <p:nvPr/>
        </p:nvSpPr>
        <p:spPr>
          <a:xfrm>
            <a:off x="1546551" y="488915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2" name="Прямоугольник 41">
            <a:extLst>
              <a:ext uri="{FF2B5EF4-FFF2-40B4-BE49-F238E27FC236}">
                <a16:creationId xmlns:a16="http://schemas.microsoft.com/office/drawing/2014/main" id="{5CA0F1DD-330E-4C35-A845-62FA8B54B51A}"/>
              </a:ext>
            </a:extLst>
          </p:cNvPr>
          <p:cNvSpPr/>
          <p:nvPr/>
        </p:nvSpPr>
        <p:spPr>
          <a:xfrm>
            <a:off x="1998372" y="488667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3" name="Прямоугольник 42">
            <a:extLst>
              <a:ext uri="{FF2B5EF4-FFF2-40B4-BE49-F238E27FC236}">
                <a16:creationId xmlns:a16="http://schemas.microsoft.com/office/drawing/2014/main" id="{8E375284-C080-446A-9ECB-65A0172A2C7D}"/>
              </a:ext>
            </a:extLst>
          </p:cNvPr>
          <p:cNvSpPr/>
          <p:nvPr/>
        </p:nvSpPr>
        <p:spPr>
          <a:xfrm>
            <a:off x="2450193" y="488790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44" name="Прямоугольник 43">
            <a:extLst>
              <a:ext uri="{FF2B5EF4-FFF2-40B4-BE49-F238E27FC236}">
                <a16:creationId xmlns:a16="http://schemas.microsoft.com/office/drawing/2014/main" id="{3DE88F98-64E6-4725-811C-EDBC7F9DCD98}"/>
              </a:ext>
            </a:extLst>
          </p:cNvPr>
          <p:cNvSpPr/>
          <p:nvPr/>
        </p:nvSpPr>
        <p:spPr>
          <a:xfrm>
            <a:off x="2902014" y="488790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45" name="Прямоугольник 44">
            <a:extLst>
              <a:ext uri="{FF2B5EF4-FFF2-40B4-BE49-F238E27FC236}">
                <a16:creationId xmlns:a16="http://schemas.microsoft.com/office/drawing/2014/main" id="{5181E54C-4FD0-434E-99CE-34332FB8884D}"/>
              </a:ext>
            </a:extLst>
          </p:cNvPr>
          <p:cNvSpPr/>
          <p:nvPr/>
        </p:nvSpPr>
        <p:spPr>
          <a:xfrm>
            <a:off x="3344310" y="4887905"/>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6" name="Прямоугольник 45">
            <a:extLst>
              <a:ext uri="{FF2B5EF4-FFF2-40B4-BE49-F238E27FC236}">
                <a16:creationId xmlns:a16="http://schemas.microsoft.com/office/drawing/2014/main" id="{96D84A02-0A09-43CA-A718-3337F7D9B6F9}"/>
              </a:ext>
            </a:extLst>
          </p:cNvPr>
          <p:cNvSpPr/>
          <p:nvPr/>
        </p:nvSpPr>
        <p:spPr>
          <a:xfrm>
            <a:off x="3796131" y="4886672"/>
            <a:ext cx="451821" cy="462579"/>
          </a:xfrm>
          <a:prstGeom prst="rect">
            <a:avLst/>
          </a:prstGeom>
          <a:solidFill>
            <a:schemeClr val="accent2">
              <a:lumMod val="7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7" name="Прямоугольник 46">
            <a:extLst>
              <a:ext uri="{FF2B5EF4-FFF2-40B4-BE49-F238E27FC236}">
                <a16:creationId xmlns:a16="http://schemas.microsoft.com/office/drawing/2014/main" id="{CBDE7876-7BFE-4593-949B-0BC7B9F90C85}"/>
              </a:ext>
            </a:extLst>
          </p:cNvPr>
          <p:cNvSpPr/>
          <p:nvPr/>
        </p:nvSpPr>
        <p:spPr>
          <a:xfrm>
            <a:off x="4247726" y="4886672"/>
            <a:ext cx="451821" cy="462579"/>
          </a:xfrm>
          <a:prstGeom prst="rect">
            <a:avLst/>
          </a:prstGeom>
          <a:solidFill>
            <a:schemeClr val="accent2">
              <a:lumMod val="5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48" name="Прямоугольник 47">
            <a:extLst>
              <a:ext uri="{FF2B5EF4-FFF2-40B4-BE49-F238E27FC236}">
                <a16:creationId xmlns:a16="http://schemas.microsoft.com/office/drawing/2014/main" id="{C533881F-FDA4-4027-872D-6DFBA0912B2E}"/>
              </a:ext>
            </a:extLst>
          </p:cNvPr>
          <p:cNvSpPr/>
          <p:nvPr/>
        </p:nvSpPr>
        <p:spPr>
          <a:xfrm>
            <a:off x="1546551" y="6014491"/>
            <a:ext cx="451821" cy="46754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9" name="Прямоугольник 48">
            <a:extLst>
              <a:ext uri="{FF2B5EF4-FFF2-40B4-BE49-F238E27FC236}">
                <a16:creationId xmlns:a16="http://schemas.microsoft.com/office/drawing/2014/main" id="{4AF8EA38-7CE5-4A67-9334-66D971C16A37}"/>
              </a:ext>
            </a:extLst>
          </p:cNvPr>
          <p:cNvSpPr/>
          <p:nvPr/>
        </p:nvSpPr>
        <p:spPr>
          <a:xfrm>
            <a:off x="1998372" y="601697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50" name="Прямоугольник 49">
            <a:extLst>
              <a:ext uri="{FF2B5EF4-FFF2-40B4-BE49-F238E27FC236}">
                <a16:creationId xmlns:a16="http://schemas.microsoft.com/office/drawing/2014/main" id="{DE834827-E769-44E9-A01C-4E5CC3F5020C}"/>
              </a:ext>
            </a:extLst>
          </p:cNvPr>
          <p:cNvSpPr/>
          <p:nvPr/>
        </p:nvSpPr>
        <p:spPr>
          <a:xfrm>
            <a:off x="2450193" y="601820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51" name="Прямоугольник 50">
            <a:extLst>
              <a:ext uri="{FF2B5EF4-FFF2-40B4-BE49-F238E27FC236}">
                <a16:creationId xmlns:a16="http://schemas.microsoft.com/office/drawing/2014/main" id="{0F4D2C23-A682-4582-96C9-53DEA34546BA}"/>
              </a:ext>
            </a:extLst>
          </p:cNvPr>
          <p:cNvSpPr/>
          <p:nvPr/>
        </p:nvSpPr>
        <p:spPr>
          <a:xfrm>
            <a:off x="2902014" y="601820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52" name="Прямоугольник 51">
            <a:extLst>
              <a:ext uri="{FF2B5EF4-FFF2-40B4-BE49-F238E27FC236}">
                <a16:creationId xmlns:a16="http://schemas.microsoft.com/office/drawing/2014/main" id="{C10774CB-3FEE-4052-AB94-37B59EB4FED1}"/>
              </a:ext>
            </a:extLst>
          </p:cNvPr>
          <p:cNvSpPr/>
          <p:nvPr/>
        </p:nvSpPr>
        <p:spPr>
          <a:xfrm>
            <a:off x="3344310" y="6018205"/>
            <a:ext cx="451821" cy="462579"/>
          </a:xfrm>
          <a:prstGeom prst="rect">
            <a:avLst/>
          </a:prstGeom>
          <a:solidFill>
            <a:schemeClr val="accent2">
              <a:lumMod val="5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53" name="Прямоугольник 52">
            <a:extLst>
              <a:ext uri="{FF2B5EF4-FFF2-40B4-BE49-F238E27FC236}">
                <a16:creationId xmlns:a16="http://schemas.microsoft.com/office/drawing/2014/main" id="{26C7DDA4-F226-4442-92BC-9F0F5204AF8D}"/>
              </a:ext>
            </a:extLst>
          </p:cNvPr>
          <p:cNvSpPr/>
          <p:nvPr/>
        </p:nvSpPr>
        <p:spPr>
          <a:xfrm>
            <a:off x="3796131" y="6016972"/>
            <a:ext cx="451821" cy="462579"/>
          </a:xfrm>
          <a:prstGeom prst="rect">
            <a:avLst/>
          </a:prstGeom>
          <a:solidFill>
            <a:schemeClr val="accent2">
              <a:lumMod val="7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54" name="Прямоугольник 53">
            <a:extLst>
              <a:ext uri="{FF2B5EF4-FFF2-40B4-BE49-F238E27FC236}">
                <a16:creationId xmlns:a16="http://schemas.microsoft.com/office/drawing/2014/main" id="{92E4AAD3-9312-44D2-8A9A-E474E0671D71}"/>
              </a:ext>
            </a:extLst>
          </p:cNvPr>
          <p:cNvSpPr/>
          <p:nvPr/>
        </p:nvSpPr>
        <p:spPr>
          <a:xfrm>
            <a:off x="4247726" y="6016972"/>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55" name="Стрелка: вправо 54">
            <a:extLst>
              <a:ext uri="{FF2B5EF4-FFF2-40B4-BE49-F238E27FC236}">
                <a16:creationId xmlns:a16="http://schemas.microsoft.com/office/drawing/2014/main" id="{24CEC215-59DB-418E-A715-A8CF21983840}"/>
              </a:ext>
            </a:extLst>
          </p:cNvPr>
          <p:cNvSpPr/>
          <p:nvPr/>
        </p:nvSpPr>
        <p:spPr>
          <a:xfrm rot="5400000">
            <a:off x="2908139" y="5505065"/>
            <a:ext cx="471264"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56" name="Прямоугольник 55">
            <a:extLst>
              <a:ext uri="{FF2B5EF4-FFF2-40B4-BE49-F238E27FC236}">
                <a16:creationId xmlns:a16="http://schemas.microsoft.com/office/drawing/2014/main" id="{BA091E47-FDDF-4FD8-96FC-880CAEBA5C02}"/>
              </a:ext>
            </a:extLst>
          </p:cNvPr>
          <p:cNvSpPr/>
          <p:nvPr/>
        </p:nvSpPr>
        <p:spPr>
          <a:xfrm>
            <a:off x="1176338" y="4262569"/>
            <a:ext cx="3597826" cy="461665"/>
          </a:xfrm>
          <a:prstGeom prst="rect">
            <a:avLst/>
          </a:prstGeom>
        </p:spPr>
        <p:txBody>
          <a:bodyPr wrap="square">
            <a:spAutoFit/>
          </a:bodyPr>
          <a:lstStyle/>
          <a:p>
            <a:pPr algn="ctr"/>
            <a:r>
              <a:rPr lang="ru-RU" sz="2400" dirty="0">
                <a:ea typeface="Tahoma" panose="020B0604030504040204" pitchFamily="34" charset="0"/>
                <a:cs typeface="Tahoma" panose="020B0604030504040204" pitchFamily="34" charset="0"/>
              </a:rPr>
              <a:t>Мутация обращением</a:t>
            </a:r>
            <a:endParaRPr lang="en-US" sz="2400" dirty="0">
              <a:ea typeface="Tahoma" panose="020B0604030504040204" pitchFamily="34" charset="0"/>
              <a:cs typeface="Tahoma" panose="020B0604030504040204" pitchFamily="34" charset="0"/>
            </a:endParaRPr>
          </a:p>
        </p:txBody>
      </p:sp>
      <p:sp>
        <p:nvSpPr>
          <p:cNvPr id="57" name="Прямоугольник 56">
            <a:extLst>
              <a:ext uri="{FF2B5EF4-FFF2-40B4-BE49-F238E27FC236}">
                <a16:creationId xmlns:a16="http://schemas.microsoft.com/office/drawing/2014/main" id="{DD59EB65-7D41-48F6-8B21-9DE56A745D98}"/>
              </a:ext>
            </a:extLst>
          </p:cNvPr>
          <p:cNvSpPr/>
          <p:nvPr/>
        </p:nvSpPr>
        <p:spPr>
          <a:xfrm>
            <a:off x="7060079" y="491629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58" name="Прямоугольник 57">
            <a:extLst>
              <a:ext uri="{FF2B5EF4-FFF2-40B4-BE49-F238E27FC236}">
                <a16:creationId xmlns:a16="http://schemas.microsoft.com/office/drawing/2014/main" id="{420D5E87-7054-4601-9DAE-7B6D8CAD8DAF}"/>
              </a:ext>
            </a:extLst>
          </p:cNvPr>
          <p:cNvSpPr/>
          <p:nvPr/>
        </p:nvSpPr>
        <p:spPr>
          <a:xfrm>
            <a:off x="7511900" y="491381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59" name="Прямоугольник 58">
            <a:extLst>
              <a:ext uri="{FF2B5EF4-FFF2-40B4-BE49-F238E27FC236}">
                <a16:creationId xmlns:a16="http://schemas.microsoft.com/office/drawing/2014/main" id="{E5B7915F-BEF8-45D7-9883-B62A33855EE6}"/>
              </a:ext>
            </a:extLst>
          </p:cNvPr>
          <p:cNvSpPr/>
          <p:nvPr/>
        </p:nvSpPr>
        <p:spPr>
          <a:xfrm>
            <a:off x="7963721" y="491504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60" name="Прямоугольник 59">
            <a:extLst>
              <a:ext uri="{FF2B5EF4-FFF2-40B4-BE49-F238E27FC236}">
                <a16:creationId xmlns:a16="http://schemas.microsoft.com/office/drawing/2014/main" id="{F492CA85-7E60-46C5-B69F-B1F7986B6DD0}"/>
              </a:ext>
            </a:extLst>
          </p:cNvPr>
          <p:cNvSpPr/>
          <p:nvPr/>
        </p:nvSpPr>
        <p:spPr>
          <a:xfrm>
            <a:off x="8415542" y="4915045"/>
            <a:ext cx="451821" cy="462579"/>
          </a:xfrm>
          <a:prstGeom prst="rect">
            <a:avLst/>
          </a:prstGeom>
          <a:solidFill>
            <a:schemeClr val="accent2">
              <a:lumMod val="20000"/>
              <a:lumOff val="8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61" name="Прямоугольник 60">
            <a:extLst>
              <a:ext uri="{FF2B5EF4-FFF2-40B4-BE49-F238E27FC236}">
                <a16:creationId xmlns:a16="http://schemas.microsoft.com/office/drawing/2014/main" id="{9D2B5236-2528-4729-9D69-46A8616AC760}"/>
              </a:ext>
            </a:extLst>
          </p:cNvPr>
          <p:cNvSpPr/>
          <p:nvPr/>
        </p:nvSpPr>
        <p:spPr>
          <a:xfrm>
            <a:off x="8857838" y="4915045"/>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62" name="Прямоугольник 61">
            <a:extLst>
              <a:ext uri="{FF2B5EF4-FFF2-40B4-BE49-F238E27FC236}">
                <a16:creationId xmlns:a16="http://schemas.microsoft.com/office/drawing/2014/main" id="{34A86B12-CBC5-410C-9F2A-9EF96CEA039D}"/>
              </a:ext>
            </a:extLst>
          </p:cNvPr>
          <p:cNvSpPr/>
          <p:nvPr/>
        </p:nvSpPr>
        <p:spPr>
          <a:xfrm>
            <a:off x="9309659" y="4913812"/>
            <a:ext cx="451821" cy="462579"/>
          </a:xfrm>
          <a:prstGeom prst="rect">
            <a:avLst/>
          </a:prstGeom>
          <a:solidFill>
            <a:schemeClr val="accent2">
              <a:lumMod val="7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63" name="Прямоугольник 62">
            <a:extLst>
              <a:ext uri="{FF2B5EF4-FFF2-40B4-BE49-F238E27FC236}">
                <a16:creationId xmlns:a16="http://schemas.microsoft.com/office/drawing/2014/main" id="{A138148F-2EA0-4226-A2AB-9C8279530C18}"/>
              </a:ext>
            </a:extLst>
          </p:cNvPr>
          <p:cNvSpPr/>
          <p:nvPr/>
        </p:nvSpPr>
        <p:spPr>
          <a:xfrm>
            <a:off x="9761254" y="4913812"/>
            <a:ext cx="451821" cy="462579"/>
          </a:xfrm>
          <a:prstGeom prst="rect">
            <a:avLst/>
          </a:prstGeom>
          <a:solidFill>
            <a:schemeClr val="accent2">
              <a:lumMod val="5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64" name="Прямоугольник 63">
            <a:extLst>
              <a:ext uri="{FF2B5EF4-FFF2-40B4-BE49-F238E27FC236}">
                <a16:creationId xmlns:a16="http://schemas.microsoft.com/office/drawing/2014/main" id="{A2016133-D158-4554-8AFD-290CDC562697}"/>
              </a:ext>
            </a:extLst>
          </p:cNvPr>
          <p:cNvSpPr/>
          <p:nvPr/>
        </p:nvSpPr>
        <p:spPr>
          <a:xfrm>
            <a:off x="7060079" y="6041631"/>
            <a:ext cx="451821" cy="46754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65" name="Прямоугольник 64">
            <a:extLst>
              <a:ext uri="{FF2B5EF4-FFF2-40B4-BE49-F238E27FC236}">
                <a16:creationId xmlns:a16="http://schemas.microsoft.com/office/drawing/2014/main" id="{F3FF6701-5A14-47B4-8CD0-CCD156253D1C}"/>
              </a:ext>
            </a:extLst>
          </p:cNvPr>
          <p:cNvSpPr/>
          <p:nvPr/>
        </p:nvSpPr>
        <p:spPr>
          <a:xfrm>
            <a:off x="7511900" y="604411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66" name="Прямоугольник 65">
            <a:extLst>
              <a:ext uri="{FF2B5EF4-FFF2-40B4-BE49-F238E27FC236}">
                <a16:creationId xmlns:a16="http://schemas.microsoft.com/office/drawing/2014/main" id="{7F14F98D-7DC3-45F3-9D88-ADFFD091A2FB}"/>
              </a:ext>
            </a:extLst>
          </p:cNvPr>
          <p:cNvSpPr/>
          <p:nvPr/>
        </p:nvSpPr>
        <p:spPr>
          <a:xfrm>
            <a:off x="7963721" y="604534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67" name="Прямоугольник 66">
            <a:extLst>
              <a:ext uri="{FF2B5EF4-FFF2-40B4-BE49-F238E27FC236}">
                <a16:creationId xmlns:a16="http://schemas.microsoft.com/office/drawing/2014/main" id="{4687A3F8-62A9-44FA-A1B1-FC8D97A56D32}"/>
              </a:ext>
            </a:extLst>
          </p:cNvPr>
          <p:cNvSpPr/>
          <p:nvPr/>
        </p:nvSpPr>
        <p:spPr>
          <a:xfrm>
            <a:off x="8415542" y="6045345"/>
            <a:ext cx="451821" cy="462579"/>
          </a:xfrm>
          <a:prstGeom prst="rect">
            <a:avLst/>
          </a:prstGeom>
          <a:solidFill>
            <a:schemeClr val="accent2">
              <a:lumMod val="7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68" name="Прямоугольник 67">
            <a:extLst>
              <a:ext uri="{FF2B5EF4-FFF2-40B4-BE49-F238E27FC236}">
                <a16:creationId xmlns:a16="http://schemas.microsoft.com/office/drawing/2014/main" id="{8F559C1F-217B-46D3-A5C9-070AF2F35E0A}"/>
              </a:ext>
            </a:extLst>
          </p:cNvPr>
          <p:cNvSpPr/>
          <p:nvPr/>
        </p:nvSpPr>
        <p:spPr>
          <a:xfrm>
            <a:off x="8857838" y="6045345"/>
            <a:ext cx="451821" cy="462579"/>
          </a:xfrm>
          <a:prstGeom prst="rect">
            <a:avLst/>
          </a:prstGeom>
          <a:solidFill>
            <a:schemeClr val="accent2">
              <a:lumMod val="5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69" name="Прямоугольник 68">
            <a:extLst>
              <a:ext uri="{FF2B5EF4-FFF2-40B4-BE49-F238E27FC236}">
                <a16:creationId xmlns:a16="http://schemas.microsoft.com/office/drawing/2014/main" id="{B6AB2A5F-A4A2-41B9-A760-DDB7C78784EC}"/>
              </a:ext>
            </a:extLst>
          </p:cNvPr>
          <p:cNvSpPr/>
          <p:nvPr/>
        </p:nvSpPr>
        <p:spPr>
          <a:xfrm>
            <a:off x="9309659" y="6044112"/>
            <a:ext cx="451821" cy="462579"/>
          </a:xfrm>
          <a:prstGeom prst="rect">
            <a:avLst/>
          </a:prstGeom>
          <a:solidFill>
            <a:schemeClr val="accent2">
              <a:lumMod val="60000"/>
              <a:lumOff val="4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70" name="Прямоугольник 69">
            <a:extLst>
              <a:ext uri="{FF2B5EF4-FFF2-40B4-BE49-F238E27FC236}">
                <a16:creationId xmlns:a16="http://schemas.microsoft.com/office/drawing/2014/main" id="{68A813F0-352E-4D7E-8DC7-788543CAEE45}"/>
              </a:ext>
            </a:extLst>
          </p:cNvPr>
          <p:cNvSpPr/>
          <p:nvPr/>
        </p:nvSpPr>
        <p:spPr>
          <a:xfrm>
            <a:off x="9761254" y="6044112"/>
            <a:ext cx="451821" cy="462579"/>
          </a:xfrm>
          <a:prstGeom prst="rect">
            <a:avLst/>
          </a:prstGeom>
          <a:solidFill>
            <a:schemeClr val="accent2">
              <a:lumMod val="20000"/>
              <a:lumOff val="8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71" name="Стрелка: вправо 70">
            <a:extLst>
              <a:ext uri="{FF2B5EF4-FFF2-40B4-BE49-F238E27FC236}">
                <a16:creationId xmlns:a16="http://schemas.microsoft.com/office/drawing/2014/main" id="{DE029ECD-84B0-40E9-9605-28E1FC1D4838}"/>
              </a:ext>
            </a:extLst>
          </p:cNvPr>
          <p:cNvSpPr/>
          <p:nvPr/>
        </p:nvSpPr>
        <p:spPr>
          <a:xfrm rot="5400000">
            <a:off x="8421667" y="5532205"/>
            <a:ext cx="471264"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72" name="Прямоугольник 71">
            <a:extLst>
              <a:ext uri="{FF2B5EF4-FFF2-40B4-BE49-F238E27FC236}">
                <a16:creationId xmlns:a16="http://schemas.microsoft.com/office/drawing/2014/main" id="{FABA2A7A-4FD2-4D52-913F-E16D41A8DB01}"/>
              </a:ext>
            </a:extLst>
          </p:cNvPr>
          <p:cNvSpPr/>
          <p:nvPr/>
        </p:nvSpPr>
        <p:spPr>
          <a:xfrm>
            <a:off x="6689866" y="4289709"/>
            <a:ext cx="3597826" cy="461665"/>
          </a:xfrm>
          <a:prstGeom prst="rect">
            <a:avLst/>
          </a:prstGeom>
        </p:spPr>
        <p:txBody>
          <a:bodyPr wrap="square">
            <a:spAutoFit/>
          </a:bodyPr>
          <a:lstStyle/>
          <a:p>
            <a:pPr algn="ctr"/>
            <a:r>
              <a:rPr lang="ru-RU" sz="2400" dirty="0">
                <a:ea typeface="Tahoma" panose="020B0604030504040204" pitchFamily="34" charset="0"/>
                <a:cs typeface="Tahoma" panose="020B0604030504040204" pitchFamily="34" charset="0"/>
              </a:rPr>
              <a:t>Мутация перетасовкой</a:t>
            </a:r>
            <a:endParaRPr lang="en-US" sz="2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678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Критерии останова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15</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5632311"/>
          </a:xfrm>
          <a:prstGeom prst="rect">
            <a:avLst/>
          </a:prstGeom>
        </p:spPr>
        <p:txBody>
          <a:bodyPr wrap="square">
            <a:spAutoFit/>
          </a:bodyPr>
          <a:lstStyle/>
          <a:p>
            <a:pPr algn="just"/>
            <a:r>
              <a:rPr lang="ru-RU" sz="2400" b="1" dirty="0">
                <a:ea typeface="Tahoma" panose="020B0604030504040204" pitchFamily="34" charset="0"/>
                <a:cs typeface="Tahoma" panose="020B0604030504040204" pitchFamily="34" charset="0"/>
              </a:rPr>
              <a:t>Критерии останова</a:t>
            </a:r>
            <a:r>
              <a:rPr lang="ru-RU" sz="2400" dirty="0">
                <a:ea typeface="Tahoma" panose="020B0604030504040204" pitchFamily="34" charset="0"/>
                <a:cs typeface="Tahoma" panose="020B0604030504040204" pitchFamily="34" charset="0"/>
              </a:rPr>
              <a:t> – условие или несколько условий, при достижении которых эволюция останавливается.</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Популярные варианты:</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Ограничение на максимальное количество поколений;</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Достижение целевого значения функции приспособленности;</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Другие возможные условия: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 момента начала прошло заранее определенное время;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превышен некоторый лимит затрат, например процессорного времени или памяти;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наилучшее решение заняло часть популяции, большую заранее заданного порога;</a:t>
            </a:r>
          </a:p>
          <a:p>
            <a:pPr marL="342900" indent="-342900" algn="just">
              <a:buFont typeface="Arial" panose="020B0604020202020204" pitchFamily="34" charset="0"/>
              <a:buChar char="•"/>
            </a:pPr>
            <a:r>
              <a:rPr lang="ru-RU" sz="2400" dirty="0"/>
              <a:t>на протяжении нескольких последних поколений не наблюдается заметных улучшений;</a:t>
            </a:r>
            <a:endParaRPr lang="ru-RU"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и т.д.</a:t>
            </a:r>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1590097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Теоретическая основа – понятие схемы</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16</a:t>
            </a:fld>
            <a:endParaRPr lang="ru-RU"/>
          </a:p>
        </p:txBody>
      </p:sp>
      <mc:AlternateContent xmlns:mc="http://schemas.openxmlformats.org/markup-compatibility/2006" xmlns:a14="http://schemas.microsoft.com/office/drawing/2010/main">
        <mc:Choice Requires="a14">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5262979"/>
              </a:xfrm>
              <a:prstGeom prst="rect">
                <a:avLst/>
              </a:prstGeom>
              <a:ln>
                <a:noFill/>
              </a:ln>
            </p:spPr>
            <p:txBody>
              <a:bodyPr wrap="square">
                <a:spAutoFit/>
              </a:bodyPr>
              <a:lstStyle/>
              <a:p>
                <a:pPr algn="just"/>
                <a:r>
                  <a:rPr lang="ru-RU" sz="2400" b="1" dirty="0">
                    <a:ea typeface="Tahoma" panose="020B0604030504040204" pitchFamily="34" charset="0"/>
                    <a:cs typeface="Tahoma" panose="020B0604030504040204" pitchFamily="34" charset="0"/>
                  </a:rPr>
                  <a:t>Схема</a:t>
                </a:r>
                <a:r>
                  <a:rPr lang="ru-RU" sz="2400" dirty="0">
                    <a:ea typeface="Tahoma" panose="020B0604030504040204" pitchFamily="34" charset="0"/>
                    <a:cs typeface="Tahoma" panose="020B0604030504040204" pitchFamily="34" charset="0"/>
                  </a:rPr>
                  <a:t> </a:t>
                </a:r>
                <a14:m>
                  <m:oMath xmlns:m="http://schemas.openxmlformats.org/officeDocument/2006/math">
                    <m:r>
                      <a:rPr lang="en-US" sz="2400" i="1">
                        <a:latin typeface="Cambria Math" panose="02040503050406030204" pitchFamily="18" charset="0"/>
                      </a:rPr>
                      <m:t>𝐻</m:t>
                    </m:r>
                  </m:oMath>
                </a14:m>
                <a:r>
                  <a:rPr lang="ru-RU" sz="2400" dirty="0">
                    <a:ea typeface="Tahoma" panose="020B0604030504040204" pitchFamily="34" charset="0"/>
                    <a:cs typeface="Tahoma" panose="020B0604030504040204" pitchFamily="34" charset="0"/>
                  </a:rPr>
                  <a:t> – слово длины </a:t>
                </a:r>
                <a14:m>
                  <m:oMath xmlns:m="http://schemas.openxmlformats.org/officeDocument/2006/math">
                    <m:r>
                      <a:rPr lang="en-US" sz="2400" b="0" i="1" smtClean="0">
                        <a:latin typeface="Cambria Math" panose="02040503050406030204" pitchFamily="18" charset="0"/>
                        <a:ea typeface="Tahoma" panose="020B0604030504040204" pitchFamily="34" charset="0"/>
                        <a:cs typeface="Tahoma" panose="020B0604030504040204" pitchFamily="34" charset="0"/>
                      </a:rPr>
                      <m:t>𝑙</m:t>
                    </m:r>
                  </m:oMath>
                </a14:m>
                <a:r>
                  <a:rPr lang="en-US" sz="2400" dirty="0">
                    <a:ea typeface="Tahoma" panose="020B0604030504040204" pitchFamily="34" charset="0"/>
                    <a:cs typeface="Tahoma" panose="020B0604030504040204" pitchFamily="34" charset="0"/>
                  </a:rPr>
                  <a:t> </a:t>
                </a:r>
                <a:r>
                  <a:rPr lang="ru-RU" sz="2400" dirty="0">
                    <a:ea typeface="Tahoma" panose="020B0604030504040204" pitchFamily="34" charset="0"/>
                    <a:cs typeface="Tahoma" panose="020B0604030504040204" pitchFamily="34" charset="0"/>
                  </a:rPr>
                  <a:t>в алфавите </a:t>
                </a:r>
                <a14:m>
                  <m:oMath xmlns:m="http://schemas.openxmlformats.org/officeDocument/2006/math">
                    <m:d>
                      <m:dPr>
                        <m:begChr m:val="{"/>
                        <m:endChr m:val="}"/>
                        <m:ctrlPr>
                          <a:rPr lang="ru-RU" sz="2400" i="1" smtClean="0">
                            <a:latin typeface="Cambria Math" panose="02040503050406030204" pitchFamily="18" charset="0"/>
                            <a:ea typeface="Tahoma" panose="020B0604030504040204" pitchFamily="34" charset="0"/>
                            <a:cs typeface="Tahoma" panose="020B0604030504040204" pitchFamily="34" charset="0"/>
                          </a:rPr>
                        </m:ctrlPr>
                      </m:dPr>
                      <m:e>
                        <m:r>
                          <a:rPr lang="ru-RU" sz="2400" b="0" i="1" smtClean="0">
                            <a:latin typeface="Cambria Math" panose="02040503050406030204" pitchFamily="18" charset="0"/>
                            <a:ea typeface="Tahoma" panose="020B0604030504040204" pitchFamily="34" charset="0"/>
                            <a:cs typeface="Tahoma" panose="020B0604030504040204" pitchFamily="34" charset="0"/>
                          </a:rPr>
                          <m:t>0,1,∗</m:t>
                        </m:r>
                      </m:e>
                    </m:d>
                  </m:oMath>
                </a14:m>
                <a:r>
                  <a:rPr lang="ru-RU" sz="2400" dirty="0">
                    <a:ea typeface="Tahoma" panose="020B0604030504040204" pitchFamily="34" charset="0"/>
                    <a:cs typeface="Tahoma" panose="020B0604030504040204" pitchFamily="34" charset="0"/>
                  </a:rPr>
                  <a:t>, где </a:t>
                </a:r>
                <a14:m>
                  <m:oMath xmlns:m="http://schemas.openxmlformats.org/officeDocument/2006/math">
                    <m:r>
                      <a:rPr lang="ru-RU" sz="2400" i="1">
                        <a:latin typeface="Cambria Math" panose="02040503050406030204" pitchFamily="18" charset="0"/>
                        <a:ea typeface="Tahoma" panose="020B0604030504040204" pitchFamily="34" charset="0"/>
                        <a:cs typeface="Tahoma" panose="020B0604030504040204" pitchFamily="34" charset="0"/>
                      </a:rPr>
                      <m:t>∗</m:t>
                    </m:r>
                  </m:oMath>
                </a14:m>
                <a:r>
                  <a:rPr lang="ru-RU" sz="2400" dirty="0">
                    <a:ea typeface="Tahoma" panose="020B0604030504040204" pitchFamily="34" charset="0"/>
                    <a:cs typeface="Tahoma" panose="020B0604030504040204" pitchFamily="34" charset="0"/>
                  </a:rPr>
                  <a:t> имеет смысл любого из символов </a:t>
                </a:r>
                <a14:m>
                  <m:oMath xmlns:m="http://schemas.openxmlformats.org/officeDocument/2006/math">
                    <m:d>
                      <m:dPr>
                        <m:begChr m:val="{"/>
                        <m:endChr m:val="}"/>
                        <m:ctrlPr>
                          <a:rPr lang="ru-RU" sz="2400" i="1">
                            <a:latin typeface="Cambria Math" panose="02040503050406030204" pitchFamily="18" charset="0"/>
                            <a:ea typeface="Tahoma" panose="020B0604030504040204" pitchFamily="34" charset="0"/>
                            <a:cs typeface="Tahoma" panose="020B0604030504040204" pitchFamily="34" charset="0"/>
                          </a:rPr>
                        </m:ctrlPr>
                      </m:dPr>
                      <m:e>
                        <m:r>
                          <a:rPr lang="ru-RU" sz="2400" i="1">
                            <a:latin typeface="Cambria Math" panose="02040503050406030204" pitchFamily="18" charset="0"/>
                            <a:ea typeface="Tahoma" panose="020B0604030504040204" pitchFamily="34" charset="0"/>
                            <a:cs typeface="Tahoma" panose="020B0604030504040204" pitchFamily="34" charset="0"/>
                          </a:rPr>
                          <m:t>0,1</m:t>
                        </m:r>
                      </m:e>
                    </m:d>
                  </m:oMath>
                </a14:m>
                <a:r>
                  <a:rPr lang="ru-RU" sz="2400" dirty="0">
                    <a:ea typeface="Tahoma" panose="020B0604030504040204" pitchFamily="34" charset="0"/>
                    <a:cs typeface="Tahoma" panose="020B0604030504040204" pitchFamily="34" charset="0"/>
                  </a:rPr>
                  <a:t>.</a:t>
                </a:r>
              </a:p>
              <a:p>
                <a:pPr algn="just"/>
                <a:r>
                  <a:rPr lang="ru-RU" sz="2400" dirty="0">
                    <a:ea typeface="Tahoma" panose="020B0604030504040204" pitchFamily="34" charset="0"/>
                    <a:cs typeface="Tahoma" panose="020B0604030504040204" pitchFamily="34" charset="0"/>
                  </a:rPr>
                  <a:t>Примеры схем:</a:t>
                </a:r>
              </a:p>
              <a:p>
                <a:pPr marL="342900" indent="-342900" algn="just">
                  <a:buFont typeface="Arial" panose="020B0604020202020204" pitchFamily="34" charset="0"/>
                  <a:buChar char="•"/>
                </a:pPr>
                <a14:m>
                  <m:oMath xmlns:m="http://schemas.openxmlformats.org/officeDocument/2006/math">
                    <m:r>
                      <a:rPr lang="ru-RU" sz="2400" b="0" i="1" smtClean="0">
                        <a:latin typeface="Cambria Math" panose="02040503050406030204" pitchFamily="18" charset="0"/>
                        <a:ea typeface="Tahoma" panose="020B0604030504040204" pitchFamily="34" charset="0"/>
                        <a:cs typeface="Tahoma" panose="020B0604030504040204" pitchFamily="34" charset="0"/>
                      </a:rPr>
                      <m:t>1</m:t>
                    </m:r>
                    <m:r>
                      <a:rPr lang="ru-RU" sz="2400" i="1">
                        <a:latin typeface="Cambria Math" panose="02040503050406030204" pitchFamily="18" charset="0"/>
                        <a:ea typeface="Tahoma" panose="020B0604030504040204" pitchFamily="34" charset="0"/>
                        <a:cs typeface="Tahoma" panose="020B0604030504040204" pitchFamily="34" charset="0"/>
                      </a:rPr>
                      <m:t>0</m:t>
                    </m:r>
                    <m:r>
                      <a:rPr lang="ru-RU" sz="2400" b="0" i="1" smtClean="0">
                        <a:latin typeface="Cambria Math" panose="02040503050406030204" pitchFamily="18" charset="0"/>
                        <a:ea typeface="Tahoma" panose="020B0604030504040204" pitchFamily="34" charset="0"/>
                        <a:cs typeface="Tahoma" panose="020B0604030504040204" pitchFamily="34" charset="0"/>
                      </a:rPr>
                      <m:t>∗1=</m:t>
                    </m:r>
                    <m:d>
                      <m:dPr>
                        <m:begChr m:val="{"/>
                        <m:endChr m:val="}"/>
                        <m:ctrlPr>
                          <a:rPr lang="ru-RU" sz="2400" b="0" i="1" smtClean="0">
                            <a:latin typeface="Cambria Math" panose="02040503050406030204" pitchFamily="18" charset="0"/>
                            <a:ea typeface="Tahoma" panose="020B0604030504040204" pitchFamily="34" charset="0"/>
                            <a:cs typeface="Tahoma" panose="020B0604030504040204" pitchFamily="34" charset="0"/>
                          </a:rPr>
                        </m:ctrlPr>
                      </m:dPr>
                      <m:e>
                        <m:r>
                          <a:rPr lang="ru-RU" sz="2400" b="0" i="1" smtClean="0">
                            <a:latin typeface="Cambria Math" panose="02040503050406030204" pitchFamily="18" charset="0"/>
                            <a:ea typeface="Tahoma" panose="020B0604030504040204" pitchFamily="34" charset="0"/>
                            <a:cs typeface="Tahoma" panose="020B0604030504040204" pitchFamily="34" charset="0"/>
                          </a:rPr>
                          <m:t>10</m:t>
                        </m:r>
                        <m:r>
                          <a:rPr lang="ru-RU" sz="2400" b="0" i="1" smtClean="0">
                            <a:solidFill>
                              <a:srgbClr val="FF0000"/>
                            </a:solidFill>
                            <a:latin typeface="Cambria Math" panose="02040503050406030204" pitchFamily="18" charset="0"/>
                            <a:ea typeface="Tahoma" panose="020B0604030504040204" pitchFamily="34" charset="0"/>
                            <a:cs typeface="Tahoma" panose="020B0604030504040204" pitchFamily="34" charset="0"/>
                          </a:rPr>
                          <m:t>0</m:t>
                        </m:r>
                        <m:r>
                          <a:rPr lang="ru-RU" sz="2400" b="0" i="1" smtClean="0">
                            <a:latin typeface="Cambria Math" panose="02040503050406030204" pitchFamily="18" charset="0"/>
                            <a:ea typeface="Tahoma" panose="020B0604030504040204" pitchFamily="34" charset="0"/>
                            <a:cs typeface="Tahoma" panose="020B0604030504040204" pitchFamily="34" charset="0"/>
                          </a:rPr>
                          <m:t>1, 10</m:t>
                        </m:r>
                        <m:r>
                          <a:rPr lang="ru-RU" sz="2400" b="0" i="1" smtClean="0">
                            <a:solidFill>
                              <a:srgbClr val="FF0000"/>
                            </a:solidFill>
                            <a:latin typeface="Cambria Math" panose="02040503050406030204" pitchFamily="18" charset="0"/>
                            <a:ea typeface="Tahoma" panose="020B0604030504040204" pitchFamily="34" charset="0"/>
                            <a:cs typeface="Tahoma" panose="020B0604030504040204" pitchFamily="34" charset="0"/>
                          </a:rPr>
                          <m:t>1</m:t>
                        </m:r>
                        <m:r>
                          <a:rPr lang="ru-RU" sz="2400" b="0" i="1" smtClean="0">
                            <a:latin typeface="Cambria Math" panose="02040503050406030204" pitchFamily="18" charset="0"/>
                            <a:ea typeface="Tahoma" panose="020B0604030504040204" pitchFamily="34" charset="0"/>
                            <a:cs typeface="Tahoma" panose="020B0604030504040204" pitchFamily="34" charset="0"/>
                          </a:rPr>
                          <m:t>1</m:t>
                        </m:r>
                      </m:e>
                    </m:d>
                  </m:oMath>
                </a14:m>
                <a:endParaRPr lang="ru-RU"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14:m>
                  <m:oMath xmlns:m="http://schemas.openxmlformats.org/officeDocument/2006/math">
                    <m:r>
                      <a:rPr lang="ru-RU" sz="2400" i="1">
                        <a:latin typeface="Cambria Math" panose="02040503050406030204" pitchFamily="18" charset="0"/>
                        <a:ea typeface="Tahoma" panose="020B0604030504040204" pitchFamily="34" charset="0"/>
                        <a:cs typeface="Tahoma" panose="020B0604030504040204" pitchFamily="34" charset="0"/>
                      </a:rPr>
                      <m:t>1∗1</m:t>
                    </m:r>
                    <m:r>
                      <a:rPr lang="ru-RU" sz="2400" b="0" i="1" smtClean="0">
                        <a:latin typeface="Cambria Math" panose="02040503050406030204" pitchFamily="18" charset="0"/>
                        <a:ea typeface="Tahoma" panose="020B0604030504040204" pitchFamily="34" charset="0"/>
                        <a:cs typeface="Tahoma" panose="020B0604030504040204" pitchFamily="34" charset="0"/>
                      </a:rPr>
                      <m:t>00</m:t>
                    </m:r>
                    <m:r>
                      <a:rPr lang="ru-RU" sz="2400" i="1">
                        <a:latin typeface="Cambria Math" panose="02040503050406030204" pitchFamily="18" charset="0"/>
                        <a:ea typeface="Tahoma" panose="020B0604030504040204" pitchFamily="34" charset="0"/>
                        <a:cs typeface="Tahoma" panose="020B0604030504040204" pitchFamily="34" charset="0"/>
                      </a:rPr>
                      <m:t>=</m:t>
                    </m:r>
                    <m:d>
                      <m:dPr>
                        <m:begChr m:val="{"/>
                        <m:endChr m:val="}"/>
                        <m:ctrlPr>
                          <a:rPr lang="ru-RU" sz="2400" i="1">
                            <a:latin typeface="Cambria Math" panose="02040503050406030204" pitchFamily="18" charset="0"/>
                            <a:ea typeface="Tahoma" panose="020B0604030504040204" pitchFamily="34" charset="0"/>
                            <a:cs typeface="Tahoma" panose="020B0604030504040204" pitchFamily="34" charset="0"/>
                          </a:rPr>
                        </m:ctrlPr>
                      </m:dPr>
                      <m:e>
                        <m:r>
                          <a:rPr lang="ru-RU" sz="2400" i="1">
                            <a:latin typeface="Cambria Math" panose="02040503050406030204" pitchFamily="18" charset="0"/>
                            <a:ea typeface="Tahoma" panose="020B0604030504040204" pitchFamily="34" charset="0"/>
                            <a:cs typeface="Tahoma" panose="020B0604030504040204" pitchFamily="34" charset="0"/>
                          </a:rPr>
                          <m:t>1</m:t>
                        </m:r>
                        <m:r>
                          <a:rPr lang="ru-RU" sz="2400" i="1">
                            <a:solidFill>
                              <a:srgbClr val="FF0000"/>
                            </a:solidFill>
                            <a:latin typeface="Cambria Math" panose="02040503050406030204" pitchFamily="18" charset="0"/>
                            <a:ea typeface="Tahoma" panose="020B0604030504040204" pitchFamily="34" charset="0"/>
                            <a:cs typeface="Tahoma" panose="020B0604030504040204" pitchFamily="34" charset="0"/>
                          </a:rPr>
                          <m:t>0</m:t>
                        </m:r>
                        <m:r>
                          <a:rPr lang="ru-RU" sz="2400" i="1">
                            <a:latin typeface="Cambria Math" panose="02040503050406030204" pitchFamily="18" charset="0"/>
                            <a:ea typeface="Tahoma" panose="020B0604030504040204" pitchFamily="34" charset="0"/>
                            <a:cs typeface="Tahoma" panose="020B0604030504040204" pitchFamily="34" charset="0"/>
                          </a:rPr>
                          <m:t>1</m:t>
                        </m:r>
                        <m:r>
                          <a:rPr lang="ru-RU" sz="2400" b="0" i="1" smtClean="0">
                            <a:latin typeface="Cambria Math" panose="02040503050406030204" pitchFamily="18" charset="0"/>
                            <a:ea typeface="Tahoma" panose="020B0604030504040204" pitchFamily="34" charset="0"/>
                            <a:cs typeface="Tahoma" panose="020B0604030504040204" pitchFamily="34" charset="0"/>
                          </a:rPr>
                          <m:t>00</m:t>
                        </m:r>
                        <m:r>
                          <a:rPr lang="ru-RU" sz="2400" i="1">
                            <a:latin typeface="Cambria Math" panose="02040503050406030204" pitchFamily="18" charset="0"/>
                            <a:ea typeface="Tahoma" panose="020B0604030504040204" pitchFamily="34" charset="0"/>
                            <a:cs typeface="Tahoma" panose="020B0604030504040204" pitchFamily="34" charset="0"/>
                          </a:rPr>
                          <m:t>,</m:t>
                        </m:r>
                        <m:r>
                          <a:rPr lang="ru-RU" sz="2400" b="0" i="1" smtClean="0">
                            <a:latin typeface="Cambria Math" panose="02040503050406030204" pitchFamily="18" charset="0"/>
                            <a:ea typeface="Tahoma" panose="020B0604030504040204" pitchFamily="34" charset="0"/>
                            <a:cs typeface="Tahoma" panose="020B0604030504040204" pitchFamily="34" charset="0"/>
                          </a:rPr>
                          <m:t> </m:t>
                        </m:r>
                        <m:r>
                          <a:rPr lang="ru-RU" sz="2400" i="1">
                            <a:latin typeface="Cambria Math" panose="02040503050406030204" pitchFamily="18" charset="0"/>
                            <a:ea typeface="Tahoma" panose="020B0604030504040204" pitchFamily="34" charset="0"/>
                            <a:cs typeface="Tahoma" panose="020B0604030504040204" pitchFamily="34" charset="0"/>
                          </a:rPr>
                          <m:t>1</m:t>
                        </m:r>
                        <m:r>
                          <a:rPr lang="ru-RU" sz="2400" i="1">
                            <a:solidFill>
                              <a:srgbClr val="FF0000"/>
                            </a:solidFill>
                            <a:latin typeface="Cambria Math" panose="02040503050406030204" pitchFamily="18" charset="0"/>
                            <a:ea typeface="Tahoma" panose="020B0604030504040204" pitchFamily="34" charset="0"/>
                            <a:cs typeface="Tahoma" panose="020B0604030504040204" pitchFamily="34" charset="0"/>
                          </a:rPr>
                          <m:t>1</m:t>
                        </m:r>
                        <m:r>
                          <a:rPr lang="ru-RU" sz="2400" i="1">
                            <a:latin typeface="Cambria Math" panose="02040503050406030204" pitchFamily="18" charset="0"/>
                            <a:ea typeface="Tahoma" panose="020B0604030504040204" pitchFamily="34" charset="0"/>
                            <a:cs typeface="Tahoma" panose="020B0604030504040204" pitchFamily="34" charset="0"/>
                          </a:rPr>
                          <m:t>1</m:t>
                        </m:r>
                        <m:r>
                          <a:rPr lang="ru-RU" sz="2400" b="0" i="1" smtClean="0">
                            <a:latin typeface="Cambria Math" panose="02040503050406030204" pitchFamily="18" charset="0"/>
                            <a:ea typeface="Tahoma" panose="020B0604030504040204" pitchFamily="34" charset="0"/>
                            <a:cs typeface="Tahoma" panose="020B0604030504040204" pitchFamily="34" charset="0"/>
                          </a:rPr>
                          <m:t>00</m:t>
                        </m:r>
                      </m:e>
                    </m:d>
                  </m:oMath>
                </a14:m>
                <a:endParaRPr lang="ru-RU"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14:m>
                  <m:oMath xmlns:m="http://schemas.openxmlformats.org/officeDocument/2006/math">
                    <m:r>
                      <a:rPr lang="ru-RU" sz="2400" i="1">
                        <a:latin typeface="Cambria Math" panose="02040503050406030204" pitchFamily="18" charset="0"/>
                        <a:ea typeface="Tahoma" panose="020B0604030504040204" pitchFamily="34" charset="0"/>
                        <a:cs typeface="Tahoma" panose="020B0604030504040204" pitchFamily="34" charset="0"/>
                      </a:rPr>
                      <m:t>0</m:t>
                    </m:r>
                    <m:r>
                      <a:rPr lang="ru-RU" sz="2400" b="0" i="1" smtClean="0">
                        <a:latin typeface="Cambria Math" panose="02040503050406030204" pitchFamily="18" charset="0"/>
                        <a:ea typeface="Tahoma" panose="020B0604030504040204" pitchFamily="34" charset="0"/>
                        <a:cs typeface="Tahoma" panose="020B0604030504040204" pitchFamily="34" charset="0"/>
                      </a:rPr>
                      <m:t>1</m:t>
                    </m:r>
                    <m:r>
                      <a:rPr lang="ru-RU" sz="2400" i="1">
                        <a:latin typeface="Cambria Math" panose="02040503050406030204" pitchFamily="18" charset="0"/>
                        <a:ea typeface="Tahoma" panose="020B0604030504040204" pitchFamily="34" charset="0"/>
                        <a:cs typeface="Tahoma" panose="020B0604030504040204" pitchFamily="34" charset="0"/>
                      </a:rPr>
                      <m:t>∗</m:t>
                    </m:r>
                    <m:r>
                      <a:rPr lang="ru-RU" sz="2400" b="0" i="1" smtClean="0">
                        <a:latin typeface="Cambria Math" panose="02040503050406030204" pitchFamily="18" charset="0"/>
                        <a:ea typeface="Tahoma" panose="020B0604030504040204" pitchFamily="34" charset="0"/>
                        <a:cs typeface="Tahoma" panose="020B0604030504040204" pitchFamily="34" charset="0"/>
                      </a:rPr>
                      <m:t>∗0</m:t>
                    </m:r>
                    <m:r>
                      <a:rPr lang="ru-RU" sz="2400" i="1">
                        <a:latin typeface="Cambria Math" panose="02040503050406030204" pitchFamily="18" charset="0"/>
                        <a:ea typeface="Tahoma" panose="020B0604030504040204" pitchFamily="34" charset="0"/>
                        <a:cs typeface="Tahoma" panose="020B0604030504040204" pitchFamily="34" charset="0"/>
                      </a:rPr>
                      <m:t>=</m:t>
                    </m:r>
                    <m:d>
                      <m:dPr>
                        <m:begChr m:val="{"/>
                        <m:endChr m:val="}"/>
                        <m:ctrlPr>
                          <a:rPr lang="ru-RU" sz="2400" i="1">
                            <a:latin typeface="Cambria Math" panose="02040503050406030204" pitchFamily="18" charset="0"/>
                            <a:ea typeface="Tahoma" panose="020B0604030504040204" pitchFamily="34" charset="0"/>
                            <a:cs typeface="Tahoma" panose="020B0604030504040204" pitchFamily="34" charset="0"/>
                          </a:rPr>
                        </m:ctrlPr>
                      </m:dPr>
                      <m:e>
                        <m:r>
                          <a:rPr lang="ru-RU" sz="2400" i="1">
                            <a:latin typeface="Cambria Math" panose="02040503050406030204" pitchFamily="18" charset="0"/>
                            <a:ea typeface="Tahoma" panose="020B0604030504040204" pitchFamily="34" charset="0"/>
                            <a:cs typeface="Tahoma" panose="020B0604030504040204" pitchFamily="34" charset="0"/>
                          </a:rPr>
                          <m:t>0</m:t>
                        </m:r>
                        <m:r>
                          <a:rPr lang="ru-RU" sz="2400" b="0" i="1" smtClean="0">
                            <a:latin typeface="Cambria Math" panose="02040503050406030204" pitchFamily="18" charset="0"/>
                            <a:ea typeface="Tahoma" panose="020B0604030504040204" pitchFamily="34" charset="0"/>
                            <a:cs typeface="Tahoma" panose="020B0604030504040204" pitchFamily="34" charset="0"/>
                          </a:rPr>
                          <m:t>1</m:t>
                        </m:r>
                        <m:r>
                          <a:rPr lang="ru-RU" sz="2400" i="1">
                            <a:solidFill>
                              <a:srgbClr val="FF0000"/>
                            </a:solidFill>
                            <a:latin typeface="Cambria Math" panose="02040503050406030204" pitchFamily="18" charset="0"/>
                            <a:ea typeface="Tahoma" panose="020B0604030504040204" pitchFamily="34" charset="0"/>
                            <a:cs typeface="Tahoma" panose="020B0604030504040204" pitchFamily="34" charset="0"/>
                          </a:rPr>
                          <m:t>0</m:t>
                        </m:r>
                        <m:r>
                          <a:rPr lang="ru-RU" sz="2400" b="0" i="1" smtClean="0">
                            <a:solidFill>
                              <a:srgbClr val="FF0000"/>
                            </a:solidFill>
                            <a:latin typeface="Cambria Math" panose="02040503050406030204" pitchFamily="18" charset="0"/>
                            <a:ea typeface="Tahoma" panose="020B0604030504040204" pitchFamily="34" charset="0"/>
                            <a:cs typeface="Tahoma" panose="020B0604030504040204" pitchFamily="34" charset="0"/>
                          </a:rPr>
                          <m:t>0</m:t>
                        </m:r>
                        <m:r>
                          <a:rPr lang="ru-RU" sz="2400" b="0" i="1" smtClean="0">
                            <a:latin typeface="Cambria Math" panose="02040503050406030204" pitchFamily="18" charset="0"/>
                            <a:ea typeface="Tahoma" panose="020B0604030504040204" pitchFamily="34" charset="0"/>
                            <a:cs typeface="Tahoma" panose="020B0604030504040204" pitchFamily="34" charset="0"/>
                          </a:rPr>
                          <m:t>0</m:t>
                        </m:r>
                        <m:r>
                          <a:rPr lang="ru-RU" sz="2400" i="1">
                            <a:latin typeface="Cambria Math" panose="02040503050406030204" pitchFamily="18" charset="0"/>
                            <a:ea typeface="Tahoma" panose="020B0604030504040204" pitchFamily="34" charset="0"/>
                            <a:cs typeface="Tahoma" panose="020B0604030504040204" pitchFamily="34" charset="0"/>
                          </a:rPr>
                          <m:t>,</m:t>
                        </m:r>
                        <m:r>
                          <a:rPr lang="ru-RU" sz="2400" b="0" i="1" smtClean="0">
                            <a:latin typeface="Cambria Math" panose="02040503050406030204" pitchFamily="18" charset="0"/>
                            <a:ea typeface="Tahoma" panose="020B0604030504040204" pitchFamily="34" charset="0"/>
                            <a:cs typeface="Tahoma" panose="020B0604030504040204" pitchFamily="34" charset="0"/>
                          </a:rPr>
                          <m:t> </m:t>
                        </m:r>
                        <m:r>
                          <a:rPr lang="ru-RU" sz="2400" i="1">
                            <a:latin typeface="Cambria Math" panose="02040503050406030204" pitchFamily="18" charset="0"/>
                            <a:ea typeface="Tahoma" panose="020B0604030504040204" pitchFamily="34" charset="0"/>
                            <a:cs typeface="Tahoma" panose="020B0604030504040204" pitchFamily="34" charset="0"/>
                          </a:rPr>
                          <m:t>0</m:t>
                        </m:r>
                        <m:r>
                          <a:rPr lang="ru-RU" sz="2400" b="0" i="1" smtClean="0">
                            <a:latin typeface="Cambria Math" panose="02040503050406030204" pitchFamily="18" charset="0"/>
                            <a:ea typeface="Tahoma" panose="020B0604030504040204" pitchFamily="34" charset="0"/>
                            <a:cs typeface="Tahoma" panose="020B0604030504040204" pitchFamily="34" charset="0"/>
                          </a:rPr>
                          <m:t>1</m:t>
                        </m:r>
                        <m:r>
                          <a:rPr lang="ru-RU" sz="2400" b="0" i="1" smtClean="0">
                            <a:solidFill>
                              <a:srgbClr val="FF0000"/>
                            </a:solidFill>
                            <a:latin typeface="Cambria Math" panose="02040503050406030204" pitchFamily="18" charset="0"/>
                            <a:ea typeface="Tahoma" panose="020B0604030504040204" pitchFamily="34" charset="0"/>
                            <a:cs typeface="Tahoma" panose="020B0604030504040204" pitchFamily="34" charset="0"/>
                          </a:rPr>
                          <m:t>0</m:t>
                        </m:r>
                        <m:r>
                          <a:rPr lang="ru-RU" sz="2400" i="1">
                            <a:solidFill>
                              <a:srgbClr val="FF0000"/>
                            </a:solidFill>
                            <a:latin typeface="Cambria Math" panose="02040503050406030204" pitchFamily="18" charset="0"/>
                            <a:ea typeface="Tahoma" panose="020B0604030504040204" pitchFamily="34" charset="0"/>
                            <a:cs typeface="Tahoma" panose="020B0604030504040204" pitchFamily="34" charset="0"/>
                          </a:rPr>
                          <m:t>1</m:t>
                        </m:r>
                        <m:r>
                          <a:rPr lang="ru-RU" sz="2400" b="0" i="1" smtClean="0">
                            <a:latin typeface="Cambria Math" panose="02040503050406030204" pitchFamily="18" charset="0"/>
                            <a:ea typeface="Tahoma" panose="020B0604030504040204" pitchFamily="34" charset="0"/>
                            <a:cs typeface="Tahoma" panose="020B0604030504040204" pitchFamily="34" charset="0"/>
                          </a:rPr>
                          <m:t>0, 01</m:t>
                        </m:r>
                        <m:r>
                          <a:rPr lang="ru-RU" sz="2400" b="0" i="1" smtClean="0">
                            <a:solidFill>
                              <a:srgbClr val="FF0000"/>
                            </a:solidFill>
                            <a:latin typeface="Cambria Math" panose="02040503050406030204" pitchFamily="18" charset="0"/>
                            <a:ea typeface="Tahoma" panose="020B0604030504040204" pitchFamily="34" charset="0"/>
                            <a:cs typeface="Tahoma" panose="020B0604030504040204" pitchFamily="34" charset="0"/>
                          </a:rPr>
                          <m:t>10</m:t>
                        </m:r>
                        <m:r>
                          <a:rPr lang="ru-RU" sz="2400" b="0" i="1" smtClean="0">
                            <a:latin typeface="Cambria Math" panose="02040503050406030204" pitchFamily="18" charset="0"/>
                            <a:ea typeface="Tahoma" panose="020B0604030504040204" pitchFamily="34" charset="0"/>
                            <a:cs typeface="Tahoma" panose="020B0604030504040204" pitchFamily="34" charset="0"/>
                          </a:rPr>
                          <m:t>0, 01</m:t>
                        </m:r>
                        <m:r>
                          <a:rPr lang="ru-RU" sz="2400" b="0" i="1" smtClean="0">
                            <a:solidFill>
                              <a:srgbClr val="FF0000"/>
                            </a:solidFill>
                            <a:latin typeface="Cambria Math" panose="02040503050406030204" pitchFamily="18" charset="0"/>
                            <a:ea typeface="Tahoma" panose="020B0604030504040204" pitchFamily="34" charset="0"/>
                            <a:cs typeface="Tahoma" panose="020B0604030504040204" pitchFamily="34" charset="0"/>
                          </a:rPr>
                          <m:t>11</m:t>
                        </m:r>
                        <m:r>
                          <a:rPr lang="ru-RU" sz="2400" b="0" i="1" smtClean="0">
                            <a:latin typeface="Cambria Math" panose="02040503050406030204" pitchFamily="18" charset="0"/>
                            <a:ea typeface="Tahoma" panose="020B0604030504040204" pitchFamily="34" charset="0"/>
                            <a:cs typeface="Tahoma" panose="020B0604030504040204" pitchFamily="34" charset="0"/>
                          </a:rPr>
                          <m:t>0</m:t>
                        </m:r>
                      </m:e>
                    </m:d>
                  </m:oMath>
                </a14:m>
                <a:endParaRPr lang="ru-RU" sz="2400" dirty="0">
                  <a:ea typeface="Tahoma" panose="020B0604030504040204" pitchFamily="34" charset="0"/>
                  <a:cs typeface="Tahoma" panose="020B0604030504040204" pitchFamily="34" charset="0"/>
                </a:endParaRPr>
              </a:p>
              <a:p>
                <a:pPr algn="just"/>
                <a:r>
                  <a:rPr lang="ru-RU" sz="2400" b="1" dirty="0">
                    <a:ea typeface="Tahoma" panose="020B0604030504040204" pitchFamily="34" charset="0"/>
                    <a:cs typeface="Tahoma" panose="020B0604030504040204" pitchFamily="34" charset="0"/>
                  </a:rPr>
                  <a:t>Порядок схемы</a:t>
                </a:r>
                <a:r>
                  <a:rPr lang="ru-RU" sz="2400" dirty="0">
                    <a:ea typeface="Tahoma" panose="020B0604030504040204" pitchFamily="34" charset="0"/>
                    <a:cs typeface="Tahoma" panose="020B0604030504040204" pitchFamily="34" charset="0"/>
                  </a:rPr>
                  <a:t> </a:t>
                </a:r>
                <a14:m>
                  <m:oMath xmlns:m="http://schemas.openxmlformats.org/officeDocument/2006/math">
                    <m:r>
                      <a:rPr lang="en-US" sz="2400" i="1">
                        <a:latin typeface="Cambria Math" panose="02040503050406030204" pitchFamily="18" charset="0"/>
                      </a:rPr>
                      <m:t>𝑜</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oMath>
                </a14:m>
                <a:r>
                  <a:rPr lang="ru-RU" sz="2400" dirty="0">
                    <a:ea typeface="Tahoma" panose="020B0604030504040204" pitchFamily="34" charset="0"/>
                    <a:cs typeface="Tahoma" panose="020B0604030504040204" pitchFamily="34" charset="0"/>
                  </a:rPr>
                  <a:t> – число символов в схеме, отличных от </a:t>
                </a:r>
                <a14:m>
                  <m:oMath xmlns:m="http://schemas.openxmlformats.org/officeDocument/2006/math">
                    <m:r>
                      <a:rPr lang="ru-RU" sz="2400" i="1">
                        <a:latin typeface="Cambria Math" panose="02040503050406030204" pitchFamily="18" charset="0"/>
                        <a:ea typeface="Tahoma" panose="020B0604030504040204" pitchFamily="34" charset="0"/>
                        <a:cs typeface="Tahoma" panose="020B0604030504040204" pitchFamily="34" charset="0"/>
                      </a:rPr>
                      <m:t>∗</m:t>
                    </m:r>
                  </m:oMath>
                </a14:m>
                <a:r>
                  <a:rPr lang="ru-RU" sz="2400" dirty="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14:m>
                  <m:oMath xmlns:m="http://schemas.openxmlformats.org/officeDocument/2006/math">
                    <m:r>
                      <a:rPr lang="en-US" sz="2400" i="1">
                        <a:latin typeface="Cambria Math" panose="02040503050406030204" pitchFamily="18" charset="0"/>
                      </a:rPr>
                      <m:t>𝑜</m:t>
                    </m:r>
                    <m:d>
                      <m:dPr>
                        <m:ctrlPr>
                          <a:rPr lang="en-US" sz="2400" i="1">
                            <a:latin typeface="Cambria Math" panose="02040503050406030204" pitchFamily="18" charset="0"/>
                          </a:rPr>
                        </m:ctrlPr>
                      </m:dPr>
                      <m:e>
                        <m:r>
                          <a:rPr lang="ru-RU" sz="2400" i="1">
                            <a:latin typeface="Cambria Math" panose="02040503050406030204" pitchFamily="18" charset="0"/>
                            <a:ea typeface="Tahoma" panose="020B0604030504040204" pitchFamily="34" charset="0"/>
                            <a:cs typeface="Tahoma" panose="020B0604030504040204" pitchFamily="34" charset="0"/>
                          </a:rPr>
                          <m:t>10∗1</m:t>
                        </m:r>
                      </m:e>
                    </m:d>
                    <m:r>
                      <a:rPr lang="ru-RU" sz="2400" b="0" i="1" smtClean="0">
                        <a:latin typeface="Cambria Math" panose="02040503050406030204" pitchFamily="18" charset="0"/>
                      </a:rPr>
                      <m:t>=3</m:t>
                    </m:r>
                  </m:oMath>
                </a14:m>
                <a:endParaRPr lang="ru-RU" sz="2400" b="0" dirty="0"/>
              </a:p>
              <a:p>
                <a:pPr marL="342900" indent="-342900" algn="just">
                  <a:buFont typeface="Arial" panose="020B0604020202020204" pitchFamily="34" charset="0"/>
                  <a:buChar char="•"/>
                </a:pPr>
                <a14:m>
                  <m:oMath xmlns:m="http://schemas.openxmlformats.org/officeDocument/2006/math">
                    <m:r>
                      <a:rPr lang="en-US" sz="2400" i="1">
                        <a:latin typeface="Cambria Math" panose="02040503050406030204" pitchFamily="18" charset="0"/>
                      </a:rPr>
                      <m:t>𝑜</m:t>
                    </m:r>
                    <m:d>
                      <m:dPr>
                        <m:ctrlPr>
                          <a:rPr lang="en-US" sz="2400" i="1" smtClean="0">
                            <a:latin typeface="Cambria Math" panose="02040503050406030204" pitchFamily="18" charset="0"/>
                          </a:rPr>
                        </m:ctrlPr>
                      </m:dPr>
                      <m:e>
                        <m:r>
                          <a:rPr lang="ru-RU" sz="2400" i="1">
                            <a:latin typeface="Cambria Math" panose="02040503050406030204" pitchFamily="18" charset="0"/>
                            <a:ea typeface="Tahoma" panose="020B0604030504040204" pitchFamily="34" charset="0"/>
                            <a:cs typeface="Tahoma" panose="020B0604030504040204" pitchFamily="34" charset="0"/>
                          </a:rPr>
                          <m:t>1∗100</m:t>
                        </m:r>
                      </m:e>
                    </m:d>
                    <m:r>
                      <a:rPr lang="ru-RU" sz="2400" i="1">
                        <a:latin typeface="Cambria Math" panose="02040503050406030204" pitchFamily="18" charset="0"/>
                      </a:rPr>
                      <m:t>=</m:t>
                    </m:r>
                    <m:r>
                      <a:rPr lang="ru-RU" sz="2400" b="0" i="1" smtClean="0">
                        <a:latin typeface="Cambria Math" panose="02040503050406030204" pitchFamily="18" charset="0"/>
                      </a:rPr>
                      <m:t>4</m:t>
                    </m:r>
                  </m:oMath>
                </a14:m>
                <a:endParaRPr lang="ru-RU" sz="2400" dirty="0"/>
              </a:p>
              <a:p>
                <a:pPr algn="just"/>
                <a:r>
                  <a:rPr lang="ru-RU" sz="2400" b="1" dirty="0"/>
                  <a:t>Определяющая длина схемы</a:t>
                </a:r>
                <a:r>
                  <a:rPr lang="ru-RU"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𝐻</m:t>
                    </m:r>
                    <m:r>
                      <a:rPr lang="en-US" sz="2400" i="1">
                        <a:latin typeface="Cambria Math" panose="02040503050406030204" pitchFamily="18" charset="0"/>
                        <a:ea typeface="Cambria Math" panose="02040503050406030204" pitchFamily="18" charset="0"/>
                      </a:rPr>
                      <m:t>)</m:t>
                    </m:r>
                  </m:oMath>
                </a14:m>
                <a:r>
                  <a:rPr lang="ru-RU" sz="2400" dirty="0"/>
                  <a:t> – расстояние между крайними символами, не равными </a:t>
                </a:r>
                <a14:m>
                  <m:oMath xmlns:m="http://schemas.openxmlformats.org/officeDocument/2006/math">
                    <m:r>
                      <a:rPr lang="ru-RU" sz="2400" i="1">
                        <a:latin typeface="Cambria Math" panose="02040503050406030204" pitchFamily="18" charset="0"/>
                        <a:ea typeface="Tahoma" panose="020B0604030504040204" pitchFamily="34" charset="0"/>
                        <a:cs typeface="Tahoma" panose="020B0604030504040204" pitchFamily="34" charset="0"/>
                      </a:rPr>
                      <m:t>∗</m:t>
                    </m:r>
                  </m:oMath>
                </a14:m>
                <a:r>
                  <a:rPr lang="ru-RU" sz="2400" dirty="0"/>
                  <a:t>.</a:t>
                </a: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(10∗1)</m:t>
                    </m:r>
                  </m:oMath>
                </a14:m>
                <a:r>
                  <a:rPr lang="ru-RU" sz="2400" dirty="0"/>
                  <a:t> = 3</a:t>
                </a:r>
              </a:p>
              <a:p>
                <a:pPr marL="342900" indent="-34290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rPr>
                      <m:t>𝛿</m:t>
                    </m:r>
                    <m:r>
                      <a:rPr lang="en-US" sz="2400" i="1" smtClean="0">
                        <a:latin typeface="Cambria Math" panose="02040503050406030204" pitchFamily="18" charset="0"/>
                        <a:ea typeface="Cambria Math" panose="02040503050406030204" pitchFamily="18" charset="0"/>
                      </a:rPr>
                      <m:t>(1∗100)</m:t>
                    </m:r>
                  </m:oMath>
                </a14:m>
                <a:r>
                  <a:rPr lang="ru-RU" sz="2400" dirty="0"/>
                  <a:t> = 4</a:t>
                </a:r>
              </a:p>
              <a:p>
                <a:pPr marL="342900" indent="-342900">
                  <a:buFont typeface="Arial" panose="020B0604020202020204" pitchFamily="34" charset="0"/>
                  <a:buChar char="•"/>
                </a:pPr>
                <a14:m>
                  <m:oMath xmlns:m="http://schemas.openxmlformats.org/officeDocument/2006/math">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(∗1∗0∗)</m:t>
                    </m:r>
                  </m:oMath>
                </a14:m>
                <a:r>
                  <a:rPr lang="ru-RU" sz="2400" dirty="0"/>
                  <a:t> = 2</a:t>
                </a:r>
              </a:p>
            </p:txBody>
          </p:sp>
        </mc:Choice>
        <mc:Fallback xmlns="">
          <p:sp>
            <p:nvSpPr>
              <p:cNvPr id="9" name="Прямоугольник 8">
                <a:extLst>
                  <a:ext uri="{FF2B5EF4-FFF2-40B4-BE49-F238E27FC236}">
                    <a16:creationId xmlns:a16="http://schemas.microsoft.com/office/drawing/2014/main" id="{DEE9E6AD-E932-4E4C-BBED-A1105C7347FF}"/>
                  </a:ext>
                </a:extLst>
              </p:cNvPr>
              <p:cNvSpPr>
                <a:spLocks noRot="1" noChangeAspect="1" noMove="1" noResize="1" noEditPoints="1" noAdjustHandles="1" noChangeArrowheads="1" noChangeShapeType="1" noTextEdit="1"/>
              </p:cNvSpPr>
              <p:nvPr/>
            </p:nvSpPr>
            <p:spPr>
              <a:xfrm>
                <a:off x="464161" y="1071100"/>
                <a:ext cx="11318264" cy="5262979"/>
              </a:xfrm>
              <a:prstGeom prst="rect">
                <a:avLst/>
              </a:prstGeom>
              <a:blipFill>
                <a:blip r:embed="rId3"/>
                <a:stretch>
                  <a:fillRect l="-808" t="-927" r="-862" b="-1738"/>
                </a:stretch>
              </a:blipFill>
              <a:ln>
                <a:noFill/>
              </a:ln>
            </p:spPr>
            <p:txBody>
              <a:bodyPr/>
              <a:lstStyle/>
              <a:p>
                <a:r>
                  <a:rPr lang="ru-RU">
                    <a:noFill/>
                  </a:rPr>
                  <a:t> </a:t>
                </a:r>
              </a:p>
            </p:txBody>
          </p:sp>
        </mc:Fallback>
      </mc:AlternateContent>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339090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Теоретическая основа – теорема Холланда о схемах</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17</a:t>
            </a:fld>
            <a:endParaRPr lang="ru-RU"/>
          </a:p>
        </p:txBody>
      </p:sp>
      <mc:AlternateContent xmlns:mc="http://schemas.openxmlformats.org/markup-compatibility/2006" xmlns:a14="http://schemas.microsoft.com/office/drawing/2010/main">
        <mc:Choice Requires="a14">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4117987"/>
              </a:xfrm>
              <a:prstGeom prst="rect">
                <a:avLst/>
              </a:prstGeom>
              <a:ln>
                <a:noFill/>
              </a:ln>
            </p:spPr>
            <p:txBody>
              <a:bodyPr wrap="square">
                <a:spAutoFit/>
              </a:bodyPr>
              <a:lstStyle/>
              <a:p>
                <a:pPr algn="just"/>
                <a:r>
                  <a:rPr lang="ru-RU" sz="2400" b="1" dirty="0">
                    <a:ea typeface="Tahoma" panose="020B0604030504040204" pitchFamily="34" charset="0"/>
                    <a:cs typeface="Tahoma" panose="020B0604030504040204" pitchFamily="34" charset="0"/>
                  </a:rPr>
                  <a:t>Степень приспособленности схемы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ru-RU" sz="2400" dirty="0">
                    <a:ea typeface="Tahoma" panose="020B0604030504040204" pitchFamily="34" charset="0"/>
                    <a:cs typeface="Tahoma" panose="020B0604030504040204" pitchFamily="34" charset="0"/>
                  </a:rPr>
                  <a:t> – средняя степень приспособленности по всем примерам схемы </a:t>
                </a:r>
                <a14:m>
                  <m:oMath xmlns:m="http://schemas.openxmlformats.org/officeDocument/2006/math">
                    <m:r>
                      <a:rPr lang="en-US" sz="2400" i="1">
                        <a:latin typeface="Cambria Math" panose="02040503050406030204" pitchFamily="18" charset="0"/>
                      </a:rPr>
                      <m:t>𝐻</m:t>
                    </m:r>
                  </m:oMath>
                </a14:m>
                <a:r>
                  <a:rPr lang="ru-RU" sz="2400" dirty="0">
                    <a:ea typeface="Tahoma" panose="020B0604030504040204" pitchFamily="34" charset="0"/>
                    <a:cs typeface="Tahoma" panose="020B0604030504040204" pitchFamily="34" charset="0"/>
                  </a:rPr>
                  <a:t> в популяции в момент времени </a:t>
                </a:r>
                <a14:m>
                  <m:oMath xmlns:m="http://schemas.openxmlformats.org/officeDocument/2006/math">
                    <m:r>
                      <a:rPr lang="en-US" sz="2400" b="0" i="1" smtClean="0">
                        <a:latin typeface="Cambria Math" panose="02040503050406030204" pitchFamily="18" charset="0"/>
                        <a:ea typeface="Tahoma" panose="020B0604030504040204" pitchFamily="34" charset="0"/>
                        <a:cs typeface="Tahoma" panose="020B0604030504040204" pitchFamily="34" charset="0"/>
                      </a:rPr>
                      <m:t>𝑡</m:t>
                    </m:r>
                  </m:oMath>
                </a14:m>
                <a:r>
                  <a:rPr lang="en-US" sz="2400" dirty="0">
                    <a:ea typeface="Tahoma" panose="020B0604030504040204" pitchFamily="34" charset="0"/>
                    <a:cs typeface="Tahoma" panose="020B0604030504040204" pitchFamily="34" charset="0"/>
                  </a:rPr>
                  <a:t>.</a:t>
                </a:r>
                <a:endParaRPr lang="ru-RU" sz="2400" dirty="0">
                  <a:ea typeface="Tahoma" panose="020B0604030504040204" pitchFamily="34" charset="0"/>
                  <a:cs typeface="Tahoma" panose="020B0604030504040204" pitchFamily="34" charset="0"/>
                </a:endParaRPr>
              </a:p>
              <a:p>
                <a:pPr algn="just"/>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𝑡</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h</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𝐻</m:t>
                          </m:r>
                        </m:sub>
                        <m:sup/>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m:t>
                          </m:r>
                        </m:e>
                      </m:nary>
                    </m:oMath>
                  </m:oMathPara>
                </a14:m>
                <a:endParaRPr lang="ru-RU"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endParaRPr lang="ru-RU" sz="2400" dirty="0">
                  <a:ea typeface="Tahoma" panose="020B0604030504040204" pitchFamily="34" charset="0"/>
                  <a:cs typeface="Tahoma" panose="020B0604030504040204" pitchFamily="34" charset="0"/>
                </a:endParaRPr>
              </a:p>
              <a:p>
                <a:pPr algn="just"/>
                <a14:m>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ru-RU" sz="2400" dirty="0">
                    <a:ea typeface="Tahoma" panose="020B0604030504040204" pitchFamily="34" charset="0"/>
                    <a:cs typeface="Tahoma" panose="020B0604030504040204" pitchFamily="34" charset="0"/>
                  </a:rPr>
                  <a:t> – число примеров схемы </a:t>
                </a:r>
                <a14:m>
                  <m:oMath xmlns:m="http://schemas.openxmlformats.org/officeDocument/2006/math">
                    <m:r>
                      <a:rPr lang="en-US" sz="2400" i="1">
                        <a:latin typeface="Cambria Math" panose="02040503050406030204" pitchFamily="18" charset="0"/>
                      </a:rPr>
                      <m:t>𝐻</m:t>
                    </m:r>
                  </m:oMath>
                </a14:m>
                <a:r>
                  <a:rPr lang="ru-RU" sz="2400" dirty="0">
                    <a:ea typeface="Tahoma" panose="020B0604030504040204" pitchFamily="34" charset="0"/>
                    <a:cs typeface="Tahoma" panose="020B0604030504040204" pitchFamily="34" charset="0"/>
                  </a:rPr>
                  <a:t> в обрабатываемой популяции в момент времени </a:t>
                </a:r>
                <a14:m>
                  <m:oMath xmlns:m="http://schemas.openxmlformats.org/officeDocument/2006/math">
                    <m:r>
                      <a:rPr lang="en-US" sz="2400" b="0" i="1" smtClean="0">
                        <a:latin typeface="Cambria Math" panose="02040503050406030204" pitchFamily="18" charset="0"/>
                        <a:ea typeface="Tahoma" panose="020B0604030504040204" pitchFamily="34" charset="0"/>
                        <a:cs typeface="Tahoma" panose="020B0604030504040204" pitchFamily="34" charset="0"/>
                      </a:rPr>
                      <m:t>𝑡</m:t>
                    </m:r>
                  </m:oMath>
                </a14:m>
                <a:r>
                  <a:rPr lang="en-US" sz="2400" dirty="0">
                    <a:ea typeface="Tahoma" panose="020B0604030504040204" pitchFamily="34" charset="0"/>
                    <a:cs typeface="Tahoma" panose="020B0604030504040204" pitchFamily="34" charset="0"/>
                  </a:rPr>
                  <a:t>.</a:t>
                </a:r>
              </a:p>
              <a:p>
                <a:pPr algn="just"/>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𝑒</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ea typeface="Tahoma" panose="020B0604030504040204" pitchFamily="34" charset="0"/>
                    <a:cs typeface="Tahoma" panose="020B0604030504040204" pitchFamily="34" charset="0"/>
                  </a:rPr>
                  <a:t> – </a:t>
                </a:r>
                <a:r>
                  <a:rPr lang="ru-RU" sz="2400" dirty="0">
                    <a:ea typeface="Tahoma" panose="020B0604030504040204" pitchFamily="34" charset="0"/>
                    <a:cs typeface="Tahoma" panose="020B0604030504040204" pitchFamily="34" charset="0"/>
                  </a:rPr>
                  <a:t>средняя приспособленность всей популяции.</a:t>
                </a:r>
              </a:p>
              <a:p>
                <a:pPr algn="just"/>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𝑚</m:t>
                        </m:r>
                      </m:sub>
                    </m:sSub>
                  </m:oMath>
                </a14:m>
                <a:r>
                  <a:rPr lang="ru-RU" sz="2400" dirty="0">
                    <a:ea typeface="Tahoma" panose="020B0604030504040204" pitchFamily="34" charset="0"/>
                    <a:cs typeface="Tahoma" panose="020B0604030504040204" pitchFamily="34" charset="0"/>
                  </a:rPr>
                  <a:t> </a:t>
                </a:r>
                <a:r>
                  <a:rPr lang="en-US" sz="2400" dirty="0">
                    <a:ea typeface="Tahoma" panose="020B0604030504040204" pitchFamily="34" charset="0"/>
                    <a:cs typeface="Tahoma" panose="020B0604030504040204" pitchFamily="34" charset="0"/>
                  </a:rPr>
                  <a:t>–</a:t>
                </a:r>
                <a:r>
                  <a:rPr lang="ru-RU" sz="2400" dirty="0">
                    <a:ea typeface="Tahoma" panose="020B0604030504040204" pitchFamily="34" charset="0"/>
                    <a:cs typeface="Tahoma" panose="020B0604030504040204" pitchFamily="34" charset="0"/>
                  </a:rPr>
                  <a:t> вероятность мутации.</a:t>
                </a:r>
              </a:p>
              <a:p>
                <a:pPr algn="just"/>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𝑐</m:t>
                        </m:r>
                      </m:sub>
                    </m:sSub>
                  </m:oMath>
                </a14:m>
                <a:r>
                  <a:rPr lang="ru-RU" sz="2400" dirty="0">
                    <a:ea typeface="Tahoma" panose="020B0604030504040204" pitchFamily="34" charset="0"/>
                    <a:cs typeface="Tahoma" panose="020B0604030504040204" pitchFamily="34" charset="0"/>
                  </a:rPr>
                  <a:t> </a:t>
                </a:r>
                <a:r>
                  <a:rPr lang="en-US" sz="2400" dirty="0">
                    <a:ea typeface="Tahoma" panose="020B0604030504040204" pitchFamily="34" charset="0"/>
                    <a:cs typeface="Tahoma" panose="020B0604030504040204" pitchFamily="34" charset="0"/>
                  </a:rPr>
                  <a:t>–</a:t>
                </a:r>
                <a:r>
                  <a:rPr lang="ru-RU" sz="2400" dirty="0">
                    <a:ea typeface="Tahoma" panose="020B0604030504040204" pitchFamily="34" charset="0"/>
                    <a:cs typeface="Tahoma" panose="020B0604030504040204" pitchFamily="34" charset="0"/>
                  </a:rPr>
                  <a:t> вероятность скрещивания.</a:t>
                </a:r>
                <a:endParaRPr lang="en-US" sz="2400" dirty="0">
                  <a:ea typeface="Tahoma" panose="020B0604030504040204" pitchFamily="34" charset="0"/>
                  <a:cs typeface="Tahoma" panose="020B0604030504040204" pitchFamily="34" charset="0"/>
                </a:endParaRPr>
              </a:p>
            </p:txBody>
          </p:sp>
        </mc:Choice>
        <mc:Fallback xmlns="">
          <p:sp>
            <p:nvSpPr>
              <p:cNvPr id="9" name="Прямоугольник 8">
                <a:extLst>
                  <a:ext uri="{FF2B5EF4-FFF2-40B4-BE49-F238E27FC236}">
                    <a16:creationId xmlns:a16="http://schemas.microsoft.com/office/drawing/2014/main" id="{DEE9E6AD-E932-4E4C-BBED-A1105C7347FF}"/>
                  </a:ext>
                </a:extLst>
              </p:cNvPr>
              <p:cNvSpPr>
                <a:spLocks noRot="1" noChangeAspect="1" noMove="1" noResize="1" noEditPoints="1" noAdjustHandles="1" noChangeArrowheads="1" noChangeShapeType="1" noTextEdit="1"/>
              </p:cNvSpPr>
              <p:nvPr/>
            </p:nvSpPr>
            <p:spPr>
              <a:xfrm>
                <a:off x="464161" y="1071100"/>
                <a:ext cx="11318264" cy="4117987"/>
              </a:xfrm>
              <a:prstGeom prst="rect">
                <a:avLst/>
              </a:prstGeom>
              <a:blipFill>
                <a:blip r:embed="rId3"/>
                <a:stretch>
                  <a:fillRect l="-808" t="-1185" r="-862" b="-2519"/>
                </a:stretch>
              </a:blipFill>
              <a:ln>
                <a:noFill/>
              </a:ln>
            </p:spPr>
            <p:txBody>
              <a:bodyPr/>
              <a:lstStyle/>
              <a:p>
                <a:r>
                  <a:rPr lang="ru-RU">
                    <a:noFill/>
                  </a:rPr>
                  <a:t> </a:t>
                </a:r>
              </a:p>
            </p:txBody>
          </p:sp>
        </mc:Fallback>
      </mc:AlternateContent>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1D3C832-D226-4704-84D8-5E21B4107FA1}"/>
                  </a:ext>
                </a:extLst>
              </p:cNvPr>
              <p:cNvSpPr txBox="1"/>
              <p:nvPr/>
            </p:nvSpPr>
            <p:spPr>
              <a:xfrm>
                <a:off x="2522060" y="5371978"/>
                <a:ext cx="7202466" cy="8298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m:t>
                      </m:r>
                      <m:r>
                        <a:rPr lang="en-US" sz="2400" i="1" smtClean="0">
                          <a:latin typeface="Cambria Math" panose="02040503050406030204" pitchFamily="18" charset="0"/>
                        </a:rPr>
                        <m:t>(</m:t>
                      </m:r>
                      <m:r>
                        <a:rPr lang="en-US" sz="2400" i="1" smtClean="0">
                          <a:latin typeface="Cambria Math" panose="02040503050406030204" pitchFamily="18" charset="0"/>
                        </a:rPr>
                        <m:t>𝐻</m:t>
                      </m:r>
                      <m:r>
                        <a:rPr lang="en-US" sz="2400" i="1" smtClean="0">
                          <a:latin typeface="Cambria Math" panose="02040503050406030204" pitchFamily="18" charset="0"/>
                        </a:rPr>
                        <m:t>,</m:t>
                      </m:r>
                      <m:r>
                        <a:rPr lang="en-US" sz="2400" i="1" smtClean="0">
                          <a:latin typeface="Cambria Math" panose="02040503050406030204" pitchFamily="18" charset="0"/>
                        </a:rPr>
                        <m:t>𝑡</m:t>
                      </m:r>
                      <m:r>
                        <a:rPr lang="en-US" sz="240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𝐻</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𝐻</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𝑒</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𝑐</m:t>
                                  </m:r>
                                </m:sub>
                              </m:sSub>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rPr>
                                <m:t>𝑙</m:t>
                              </m:r>
                              <m:r>
                                <a:rPr lang="en-US" sz="2400" b="0" i="1" smtClean="0">
                                  <a:latin typeface="Cambria Math" panose="02040503050406030204" pitchFamily="18" charset="0"/>
                                </a:rPr>
                                <m:t>−1</m:t>
                              </m:r>
                            </m:den>
                          </m:f>
                          <m:r>
                            <a:rPr lang="en-US" sz="2400" b="0" i="1" smtClean="0">
                              <a:latin typeface="Cambria Math" panose="02040503050406030204" pitchFamily="18" charset="0"/>
                            </a:rPr>
                            <m:t>−</m:t>
                          </m:r>
                          <m:r>
                            <a:rPr lang="en-US" sz="2400" b="0" i="1" smtClean="0">
                              <a:latin typeface="Cambria Math" panose="02040503050406030204" pitchFamily="18" charset="0"/>
                            </a:rPr>
                            <m:t>𝑜</m:t>
                          </m:r>
                          <m:r>
                            <a:rPr lang="en-US" sz="2400" b="0" i="1" smtClean="0">
                              <a:latin typeface="Cambria Math" panose="02040503050406030204" pitchFamily="18" charset="0"/>
                            </a:rPr>
                            <m:t>(</m:t>
                          </m:r>
                          <m:r>
                            <a:rPr lang="en-US" sz="2400" b="0" i="1" smtClean="0">
                              <a:latin typeface="Cambria Math" panose="02040503050406030204" pitchFamily="18" charset="0"/>
                            </a:rPr>
                            <m:t>𝐻</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𝑚</m:t>
                              </m:r>
                            </m:sub>
                          </m:sSub>
                        </m:e>
                      </m:d>
                    </m:oMath>
                  </m:oMathPara>
                </a14:m>
                <a:endParaRPr lang="ru-RU" sz="2400" dirty="0"/>
              </a:p>
            </p:txBody>
          </p:sp>
        </mc:Choice>
        <mc:Fallback xmlns="">
          <p:sp>
            <p:nvSpPr>
              <p:cNvPr id="2" name="TextBox 1">
                <a:extLst>
                  <a:ext uri="{FF2B5EF4-FFF2-40B4-BE49-F238E27FC236}">
                    <a16:creationId xmlns:a16="http://schemas.microsoft.com/office/drawing/2014/main" id="{91D3C832-D226-4704-84D8-5E21B4107FA1}"/>
                  </a:ext>
                </a:extLst>
              </p:cNvPr>
              <p:cNvSpPr txBox="1">
                <a:spLocks noRot="1" noChangeAspect="1" noMove="1" noResize="1" noEditPoints="1" noAdjustHandles="1" noChangeArrowheads="1" noChangeShapeType="1" noTextEdit="1"/>
              </p:cNvSpPr>
              <p:nvPr/>
            </p:nvSpPr>
            <p:spPr>
              <a:xfrm>
                <a:off x="2522060" y="5371978"/>
                <a:ext cx="7202466" cy="829843"/>
              </a:xfrm>
              <a:prstGeom prst="rect">
                <a:avLst/>
              </a:prstGeom>
              <a:blipFill>
                <a:blip r:embed="rId5"/>
                <a:stretch>
                  <a:fillRect/>
                </a:stretch>
              </a:blipFill>
            </p:spPr>
            <p:txBody>
              <a:bodyPr/>
              <a:lstStyle/>
              <a:p>
                <a:r>
                  <a:rPr lang="ru-RU">
                    <a:noFill/>
                  </a:rPr>
                  <a:t> </a:t>
                </a:r>
              </a:p>
            </p:txBody>
          </p:sp>
        </mc:Fallback>
      </mc:AlternateContent>
      <p:sp>
        <p:nvSpPr>
          <p:cNvPr id="11" name="Прямоугольник: скругленные углы 10">
            <a:extLst>
              <a:ext uri="{FF2B5EF4-FFF2-40B4-BE49-F238E27FC236}">
                <a16:creationId xmlns:a16="http://schemas.microsoft.com/office/drawing/2014/main" id="{C2881116-5FD5-4C6D-B3B0-B3CC7F2DBF87}"/>
              </a:ext>
            </a:extLst>
          </p:cNvPr>
          <p:cNvSpPr/>
          <p:nvPr/>
        </p:nvSpPr>
        <p:spPr>
          <a:xfrm>
            <a:off x="2217107" y="5214139"/>
            <a:ext cx="7753611" cy="1167263"/>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24290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Теоретическая основа – теорема Холланда о схемах</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18</a:t>
            </a:fld>
            <a:endParaRPr lang="ru-RU"/>
          </a:p>
        </p:txBody>
      </p:sp>
      <mc:AlternateContent xmlns:mc="http://schemas.openxmlformats.org/markup-compatibility/2006" xmlns:a14="http://schemas.microsoft.com/office/drawing/2010/main">
        <mc:Choice Requires="a14">
          <p:sp>
            <p:nvSpPr>
              <p:cNvPr id="9" name="Прямоугольник 8">
                <a:extLst>
                  <a:ext uri="{FF2B5EF4-FFF2-40B4-BE49-F238E27FC236}">
                    <a16:creationId xmlns:a16="http://schemas.microsoft.com/office/drawing/2014/main" id="{DEE9E6AD-E932-4E4C-BBED-A1105C7347FF}"/>
                  </a:ext>
                </a:extLst>
              </p:cNvPr>
              <p:cNvSpPr/>
              <p:nvPr/>
            </p:nvSpPr>
            <p:spPr>
              <a:xfrm>
                <a:off x="566684" y="2526277"/>
                <a:ext cx="11058632" cy="3992440"/>
              </a:xfrm>
              <a:prstGeom prst="rect">
                <a:avLst/>
              </a:prstGeom>
              <a:ln>
                <a:noFill/>
              </a:ln>
            </p:spPr>
            <p:txBody>
              <a:bodyPr wrap="square">
                <a:spAutoFit/>
              </a:bodyPr>
              <a:lstStyle/>
              <a:p>
                <a:pPr algn="just"/>
                <a14:m>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𝑒</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den>
                    </m:f>
                  </m:oMath>
                </a14:m>
                <a:r>
                  <a:rPr lang="ru-RU" sz="2400" dirty="0">
                    <a:ea typeface="Tahoma" panose="020B0604030504040204" pitchFamily="34" charset="0"/>
                    <a:cs typeface="Tahoma" panose="020B0604030504040204" pitchFamily="34" charset="0"/>
                  </a:rPr>
                  <a:t> – ожидаемое число примеров схемы </a:t>
                </a:r>
                <a14:m>
                  <m:oMath xmlns:m="http://schemas.openxmlformats.org/officeDocument/2006/math">
                    <m:r>
                      <a:rPr lang="en-US" sz="2400" i="1">
                        <a:latin typeface="Cambria Math" panose="02040503050406030204" pitchFamily="18" charset="0"/>
                      </a:rPr>
                      <m:t>𝐻</m:t>
                    </m:r>
                  </m:oMath>
                </a14:m>
                <a:r>
                  <a:rPr lang="en-US" sz="2400" dirty="0">
                    <a:ea typeface="Tahoma" panose="020B0604030504040204" pitchFamily="34" charset="0"/>
                    <a:cs typeface="Tahoma" panose="020B0604030504040204" pitchFamily="34" charset="0"/>
                  </a:rPr>
                  <a:t> </a:t>
                </a:r>
                <a:r>
                  <a:rPr lang="ru-RU" sz="2400" dirty="0">
                    <a:ea typeface="Tahoma" panose="020B0604030504040204" pitchFamily="34" charset="0"/>
                    <a:cs typeface="Tahoma" panose="020B0604030504040204" pitchFamily="34" charset="0"/>
                  </a:rPr>
                  <a:t>в новой популяции.</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𝐻</m:t>
                            </m:r>
                            <m:r>
                              <a:rPr lang="en-US" sz="2400" i="1">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rPr>
                              <m:t>𝑙</m:t>
                            </m:r>
                            <m:r>
                              <a:rPr lang="en-US" sz="2400" i="1">
                                <a:latin typeface="Cambria Math" panose="02040503050406030204" pitchFamily="18" charset="0"/>
                              </a:rPr>
                              <m:t>−1</m:t>
                            </m:r>
                          </m:den>
                        </m:f>
                        <m:r>
                          <a:rPr lang="en-US" sz="2400" i="1">
                            <a:latin typeface="Cambria Math" panose="02040503050406030204" pitchFamily="18" charset="0"/>
                          </a:rPr>
                          <m:t>−</m:t>
                        </m:r>
                        <m:r>
                          <a:rPr lang="en-US" sz="2400" i="1">
                            <a:latin typeface="Cambria Math" panose="02040503050406030204" pitchFamily="18" charset="0"/>
                          </a:rPr>
                          <m:t>𝑜</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𝑚</m:t>
                            </m:r>
                          </m:sub>
                        </m:sSub>
                      </m:e>
                    </m:d>
                  </m:oMath>
                </a14:m>
                <a:r>
                  <a:rPr lang="ru-RU" sz="2400" dirty="0">
                    <a:ea typeface="Tahoma" panose="020B0604030504040204" pitchFamily="34" charset="0"/>
                    <a:cs typeface="Tahoma" panose="020B0604030504040204" pitchFamily="34" charset="0"/>
                  </a:rPr>
                  <a:t> – вероятность выживания схемы после выполнения операций мутации и скрещивания</a:t>
                </a:r>
              </a:p>
              <a:p>
                <a:pPr algn="just"/>
                <a:endParaRPr lang="ru-RU" sz="2400" dirty="0">
                  <a:ea typeface="Tahoma" panose="020B0604030504040204" pitchFamily="34" charset="0"/>
                  <a:cs typeface="Tahoma" panose="020B0604030504040204" pitchFamily="34" charset="0"/>
                </a:endParaRPr>
              </a:p>
              <a:p>
                <a:pPr algn="just"/>
                <a14:m>
                  <m:oMath xmlns:m="http://schemas.openxmlformats.org/officeDocument/2006/math">
                    <m:r>
                      <a:rPr lang="en-US" sz="2400" i="1">
                        <a:latin typeface="Cambria Math" panose="02040503050406030204" pitchFamily="18" charset="0"/>
                      </a:rPr>
                      <m:t>𝑜</m:t>
                    </m:r>
                    <m:r>
                      <a:rPr lang="en-US" sz="2400" i="1">
                        <a:latin typeface="Cambria Math" panose="02040503050406030204" pitchFamily="18" charset="0"/>
                      </a:rPr>
                      <m:t>(</m:t>
                    </m:r>
                    <m:r>
                      <a:rPr lang="en-US" sz="2400" i="1">
                        <a:latin typeface="Cambria Math" panose="02040503050406030204" pitchFamily="18" charset="0"/>
                      </a:rPr>
                      <m:t>𝐻</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𝑚</m:t>
                        </m:r>
                      </m:sub>
                    </m:sSub>
                  </m:oMath>
                </a14:m>
                <a:r>
                  <a:rPr lang="ru-RU" sz="2400" dirty="0">
                    <a:ea typeface="Tahoma" panose="020B0604030504040204" pitchFamily="34" charset="0"/>
                    <a:cs typeface="Tahoma" panose="020B0604030504040204" pitchFamily="34" charset="0"/>
                  </a:rPr>
                  <a:t> – мутация с большей вероятностью разрушает схемы высокого порядка</a:t>
                </a:r>
              </a:p>
              <a:p>
                <a:pPr algn="just"/>
                <a:endParaRPr lang="ru-RU" sz="2400" dirty="0">
                  <a:ea typeface="Tahoma" panose="020B0604030504040204" pitchFamily="34" charset="0"/>
                  <a:cs typeface="Tahoma" panose="020B0604030504040204" pitchFamily="34" charset="0"/>
                </a:endParaRPr>
              </a:p>
              <a:p>
                <a:pPr algn="just"/>
                <a14:m>
                  <m:oMath xmlns:m="http://schemas.openxmlformats.org/officeDocument/2006/math">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𝐻</m:t>
                        </m:r>
                        <m:r>
                          <a:rPr lang="en-US" sz="2400" i="1">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rPr>
                          <m:t>𝑙</m:t>
                        </m:r>
                        <m:r>
                          <a:rPr lang="en-US" sz="2400" i="1">
                            <a:latin typeface="Cambria Math" panose="02040503050406030204" pitchFamily="18" charset="0"/>
                          </a:rPr>
                          <m:t>−1</m:t>
                        </m:r>
                      </m:den>
                    </m:f>
                  </m:oMath>
                </a14:m>
                <a:r>
                  <a:rPr lang="ru-RU" sz="2400" dirty="0">
                    <a:ea typeface="Tahoma" panose="020B0604030504040204" pitchFamily="34" charset="0"/>
                    <a:cs typeface="Tahoma" panose="020B0604030504040204" pitchFamily="34" charset="0"/>
                  </a:rPr>
                  <a:t> – скрещивание с большей вероятностью разрушает схемы с большей определяющей длиной</a:t>
                </a:r>
                <a:endParaRPr lang="en-US" sz="2400" dirty="0">
                  <a:ea typeface="Tahoma" panose="020B0604030504040204" pitchFamily="34" charset="0"/>
                  <a:cs typeface="Tahoma" panose="020B0604030504040204" pitchFamily="34" charset="0"/>
                </a:endParaRPr>
              </a:p>
            </p:txBody>
          </p:sp>
        </mc:Choice>
        <mc:Fallback xmlns="">
          <p:sp>
            <p:nvSpPr>
              <p:cNvPr id="9" name="Прямоугольник 8">
                <a:extLst>
                  <a:ext uri="{FF2B5EF4-FFF2-40B4-BE49-F238E27FC236}">
                    <a16:creationId xmlns:a16="http://schemas.microsoft.com/office/drawing/2014/main" id="{DEE9E6AD-E932-4E4C-BBED-A1105C7347FF}"/>
                  </a:ext>
                </a:extLst>
              </p:cNvPr>
              <p:cNvSpPr>
                <a:spLocks noRot="1" noChangeAspect="1" noMove="1" noResize="1" noEditPoints="1" noAdjustHandles="1" noChangeArrowheads="1" noChangeShapeType="1" noTextEdit="1"/>
              </p:cNvSpPr>
              <p:nvPr/>
            </p:nvSpPr>
            <p:spPr>
              <a:xfrm>
                <a:off x="566684" y="2526277"/>
                <a:ext cx="11058632" cy="3992440"/>
              </a:xfrm>
              <a:prstGeom prst="rect">
                <a:avLst/>
              </a:prstGeom>
              <a:blipFill>
                <a:blip r:embed="rId3"/>
                <a:stretch>
                  <a:fillRect l="-882" r="-827" b="-2443"/>
                </a:stretch>
              </a:blipFill>
              <a:ln>
                <a:noFill/>
              </a:ln>
            </p:spPr>
            <p:txBody>
              <a:bodyPr/>
              <a:lstStyle/>
              <a:p>
                <a:r>
                  <a:rPr lang="ru-RU">
                    <a:noFill/>
                  </a:rPr>
                  <a:t> </a:t>
                </a:r>
              </a:p>
            </p:txBody>
          </p:sp>
        </mc:Fallback>
      </mc:AlternateContent>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1D3C832-D226-4704-84D8-5E21B4107FA1}"/>
                  </a:ext>
                </a:extLst>
              </p:cNvPr>
              <p:cNvSpPr txBox="1"/>
              <p:nvPr/>
            </p:nvSpPr>
            <p:spPr>
              <a:xfrm>
                <a:off x="2597216" y="1326080"/>
                <a:ext cx="7202466" cy="8298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𝑚</m:t>
                      </m:r>
                      <m:r>
                        <a:rPr lang="en-US" sz="2400" i="1" smtClean="0">
                          <a:latin typeface="Cambria Math" panose="02040503050406030204" pitchFamily="18" charset="0"/>
                        </a:rPr>
                        <m:t>(</m:t>
                      </m:r>
                      <m:r>
                        <a:rPr lang="en-US" sz="2400" i="1" smtClean="0">
                          <a:latin typeface="Cambria Math" panose="02040503050406030204" pitchFamily="18" charset="0"/>
                        </a:rPr>
                        <m:t>𝐻</m:t>
                      </m:r>
                      <m:r>
                        <a:rPr lang="en-US" sz="2400" i="1" smtClean="0">
                          <a:latin typeface="Cambria Math" panose="02040503050406030204" pitchFamily="18" charset="0"/>
                        </a:rPr>
                        <m:t>,</m:t>
                      </m:r>
                      <m:r>
                        <a:rPr lang="en-US" sz="2400" i="1" smtClean="0">
                          <a:latin typeface="Cambria Math" panose="02040503050406030204" pitchFamily="18" charset="0"/>
                        </a:rPr>
                        <m:t>𝑡</m:t>
                      </m:r>
                      <m:r>
                        <a:rPr lang="en-US" sz="2400" i="1" smtClean="0">
                          <a:latin typeface="Cambria Math" panose="02040503050406030204" pitchFamily="18" charset="0"/>
                        </a:rPr>
                        <m:t>)≥</m:t>
                      </m:r>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𝐻</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𝐻</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𝑒</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𝑐</m:t>
                                  </m:r>
                                </m:sub>
                              </m:sSub>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rPr>
                                <m:t>𝑙</m:t>
                              </m:r>
                              <m:r>
                                <a:rPr lang="en-US" sz="2400" b="0" i="1" smtClean="0">
                                  <a:latin typeface="Cambria Math" panose="02040503050406030204" pitchFamily="18" charset="0"/>
                                </a:rPr>
                                <m:t>−1</m:t>
                              </m:r>
                            </m:den>
                          </m:f>
                          <m:r>
                            <a:rPr lang="en-US" sz="2400" b="0" i="1" smtClean="0">
                              <a:latin typeface="Cambria Math" panose="02040503050406030204" pitchFamily="18" charset="0"/>
                            </a:rPr>
                            <m:t>−</m:t>
                          </m:r>
                          <m:r>
                            <a:rPr lang="en-US" sz="2400" b="0" i="1" smtClean="0">
                              <a:latin typeface="Cambria Math" panose="02040503050406030204" pitchFamily="18" charset="0"/>
                            </a:rPr>
                            <m:t>𝑜</m:t>
                          </m:r>
                          <m:r>
                            <a:rPr lang="en-US" sz="2400" b="0" i="1" smtClean="0">
                              <a:latin typeface="Cambria Math" panose="02040503050406030204" pitchFamily="18" charset="0"/>
                            </a:rPr>
                            <m:t>(</m:t>
                          </m:r>
                          <m:r>
                            <a:rPr lang="en-US" sz="2400" b="0" i="1" smtClean="0">
                              <a:latin typeface="Cambria Math" panose="02040503050406030204" pitchFamily="18" charset="0"/>
                            </a:rPr>
                            <m:t>𝐻</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𝑚</m:t>
                              </m:r>
                            </m:sub>
                          </m:sSub>
                        </m:e>
                      </m:d>
                    </m:oMath>
                  </m:oMathPara>
                </a14:m>
                <a:endParaRPr lang="ru-RU" sz="2400" dirty="0"/>
              </a:p>
            </p:txBody>
          </p:sp>
        </mc:Choice>
        <mc:Fallback xmlns="">
          <p:sp>
            <p:nvSpPr>
              <p:cNvPr id="2" name="TextBox 1">
                <a:extLst>
                  <a:ext uri="{FF2B5EF4-FFF2-40B4-BE49-F238E27FC236}">
                    <a16:creationId xmlns:a16="http://schemas.microsoft.com/office/drawing/2014/main" id="{91D3C832-D226-4704-84D8-5E21B4107FA1}"/>
                  </a:ext>
                </a:extLst>
              </p:cNvPr>
              <p:cNvSpPr txBox="1">
                <a:spLocks noRot="1" noChangeAspect="1" noMove="1" noResize="1" noEditPoints="1" noAdjustHandles="1" noChangeArrowheads="1" noChangeShapeType="1" noTextEdit="1"/>
              </p:cNvSpPr>
              <p:nvPr/>
            </p:nvSpPr>
            <p:spPr>
              <a:xfrm>
                <a:off x="2597216" y="1326080"/>
                <a:ext cx="7202466" cy="829843"/>
              </a:xfrm>
              <a:prstGeom prst="rect">
                <a:avLst/>
              </a:prstGeom>
              <a:blipFill>
                <a:blip r:embed="rId5"/>
                <a:stretch>
                  <a:fillRect/>
                </a:stretch>
              </a:blipFill>
            </p:spPr>
            <p:txBody>
              <a:bodyPr/>
              <a:lstStyle/>
              <a:p>
                <a:r>
                  <a:rPr lang="ru-RU">
                    <a:noFill/>
                  </a:rPr>
                  <a:t> </a:t>
                </a:r>
              </a:p>
            </p:txBody>
          </p:sp>
        </mc:Fallback>
      </mc:AlternateContent>
      <p:sp>
        <p:nvSpPr>
          <p:cNvPr id="11" name="Прямоугольник: скругленные углы 10">
            <a:extLst>
              <a:ext uri="{FF2B5EF4-FFF2-40B4-BE49-F238E27FC236}">
                <a16:creationId xmlns:a16="http://schemas.microsoft.com/office/drawing/2014/main" id="{C2881116-5FD5-4C6D-B3B0-B3CC7F2DBF87}"/>
              </a:ext>
            </a:extLst>
          </p:cNvPr>
          <p:cNvSpPr/>
          <p:nvPr/>
        </p:nvSpPr>
        <p:spPr>
          <a:xfrm>
            <a:off x="2292263" y="1168241"/>
            <a:ext cx="7753611" cy="1167263"/>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825509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Отличия ГА от традиционных алгоритмов</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19</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507484" y="1797610"/>
            <a:ext cx="10678258" cy="2985433"/>
          </a:xfrm>
          <a:prstGeom prst="rect">
            <a:avLst/>
          </a:prstGeom>
        </p:spPr>
        <p:txBody>
          <a:bodyPr wrap="square">
            <a:spAutoFit/>
          </a:bodyPr>
          <a:lstStyle/>
          <a:p>
            <a:pPr algn="just"/>
            <a:r>
              <a:rPr lang="ru-RU" sz="2400" dirty="0"/>
              <a:t>Основные характеристики генетических алгоритмов, отличающие их от традиционных алгоритмов:</a:t>
            </a:r>
          </a:p>
          <a:p>
            <a:pPr algn="just"/>
            <a:endParaRPr lang="ru-RU" sz="2400" dirty="0"/>
          </a:p>
          <a:p>
            <a:pPr marL="342900" indent="-342900" algn="just">
              <a:buFont typeface="Arial" panose="020B0604020202020204" pitchFamily="34" charset="0"/>
              <a:buChar char="•"/>
            </a:pPr>
            <a:r>
              <a:rPr lang="ru-RU" sz="2400" dirty="0"/>
              <a:t>поддержание популяции решений;</a:t>
            </a:r>
          </a:p>
          <a:p>
            <a:pPr marL="342900" indent="-342900" algn="just">
              <a:buFont typeface="Arial" panose="020B0604020202020204" pitchFamily="34" charset="0"/>
              <a:buChar char="•"/>
            </a:pPr>
            <a:r>
              <a:rPr lang="ru-RU" sz="2400" dirty="0"/>
              <a:t>использование генетического представления решений;</a:t>
            </a:r>
          </a:p>
          <a:p>
            <a:pPr marL="342900" indent="-342900" algn="just">
              <a:buFont typeface="Arial" panose="020B0604020202020204" pitchFamily="34" charset="0"/>
              <a:buChar char="•"/>
            </a:pPr>
            <a:r>
              <a:rPr lang="ru-RU" sz="2400" dirty="0"/>
              <a:t>использование функции приспособленности;</a:t>
            </a:r>
          </a:p>
          <a:p>
            <a:pPr marL="342900" indent="-342900" algn="just">
              <a:buFont typeface="Arial" panose="020B0604020202020204" pitchFamily="34" charset="0"/>
              <a:buChar char="•"/>
            </a:pPr>
            <a:r>
              <a:rPr lang="ru-RU" sz="2400" dirty="0"/>
              <a:t>вероятностное поведение.</a:t>
            </a:r>
          </a:p>
          <a:p>
            <a:pPr algn="just"/>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421739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Определение генетических алгоритмов</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4093428"/>
          </a:xfrm>
          <a:prstGeom prst="rect">
            <a:avLst/>
          </a:prstGeom>
        </p:spPr>
        <p:txBody>
          <a:bodyPr wrap="square">
            <a:spAutoFit/>
          </a:bodyPr>
          <a:lstStyle/>
          <a:p>
            <a:pPr algn="just"/>
            <a:r>
              <a:rPr lang="ru-RU" sz="2400" b="1" dirty="0">
                <a:ea typeface="Tahoma" panose="020B0604030504040204" pitchFamily="34" charset="0"/>
                <a:cs typeface="Tahoma" panose="020B0604030504040204" pitchFamily="34" charset="0"/>
              </a:rPr>
              <a:t>Генетический алгоритм </a:t>
            </a:r>
            <a:r>
              <a:rPr lang="ru-RU" sz="2400" dirty="0">
                <a:ea typeface="Tahoma" panose="020B0604030504040204" pitchFamily="34" charset="0"/>
                <a:cs typeface="Tahoma" panose="020B0604030504040204" pitchFamily="34" charset="0"/>
              </a:rPr>
              <a:t>— это эвристический алгоритм поиска, используемый для решения задач оптимизации и моделирования путём случайного подбора, комбинирования и вариации искомых параметров с использованием механизмов, аналогичных естественному отбору в природе.</a:t>
            </a:r>
            <a:endParaRPr lang="en-US" sz="2400" dirty="0">
              <a:ea typeface="Tahoma" panose="020B0604030504040204" pitchFamily="34" charset="0"/>
              <a:cs typeface="Tahoma" panose="020B0604030504040204" pitchFamily="34" charset="0"/>
            </a:endParaRPr>
          </a:p>
          <a:p>
            <a:pPr algn="just"/>
            <a:endParaRPr lang="en-US" sz="2400" dirty="0">
              <a:ea typeface="Tahoma" panose="020B0604030504040204" pitchFamily="34" charset="0"/>
              <a:cs typeface="Tahoma" panose="020B0604030504040204" pitchFamily="34" charset="0"/>
            </a:endParaRPr>
          </a:p>
          <a:p>
            <a:pPr algn="just"/>
            <a:r>
              <a:rPr lang="ru-RU" sz="2400" b="1" dirty="0">
                <a:ea typeface="Tahoma" panose="020B0604030504040204" pitchFamily="34" charset="0"/>
                <a:cs typeface="Tahoma" panose="020B0604030504040204" pitchFamily="34" charset="0"/>
              </a:rPr>
              <a:t>Основная идея:</a:t>
            </a:r>
            <a:r>
              <a:rPr lang="ru-RU" sz="2400" dirty="0">
                <a:ea typeface="Tahoma" panose="020B0604030504040204" pitchFamily="34" charset="0"/>
                <a:cs typeface="Tahoma" panose="020B0604030504040204" pitchFamily="34" charset="0"/>
              </a:rPr>
              <a:t> теория эволюции Дарвина</a:t>
            </a:r>
          </a:p>
          <a:p>
            <a:pPr algn="just"/>
            <a:endParaRPr lang="ru-RU" sz="2400" dirty="0">
              <a:ea typeface="Tahoma" panose="020B0604030504040204" pitchFamily="34" charset="0"/>
              <a:cs typeface="Tahoma" panose="020B0604030504040204" pitchFamily="34" charset="0"/>
            </a:endParaRPr>
          </a:p>
          <a:p>
            <a:pPr algn="just"/>
            <a:r>
              <a:rPr lang="ru-RU" sz="2400" b="1" dirty="0">
                <a:ea typeface="Tahoma" panose="020B0604030504040204" pitchFamily="34" charset="0"/>
                <a:cs typeface="Tahoma" panose="020B0604030504040204" pitchFamily="34" charset="0"/>
              </a:rPr>
              <a:t>Цель:</a:t>
            </a:r>
            <a:r>
              <a:rPr lang="ru-RU" sz="2400" dirty="0">
                <a:ea typeface="Tahoma" panose="020B0604030504040204" pitchFamily="34" charset="0"/>
                <a:cs typeface="Tahoma" panose="020B0604030504040204" pitchFamily="34" charset="0"/>
              </a:rPr>
              <a:t> найти оптимальное решение некоторой задачи</a:t>
            </a:r>
          </a:p>
          <a:p>
            <a:pPr algn="just"/>
            <a:endParaRPr lang="ru-RU" sz="2400" dirty="0">
              <a:ea typeface="Tahoma" panose="020B0604030504040204" pitchFamily="34" charset="0"/>
              <a:cs typeface="Tahoma" panose="020B0604030504040204" pitchFamily="34" charset="0"/>
            </a:endParaRPr>
          </a:p>
          <a:p>
            <a:pPr algn="just"/>
            <a:r>
              <a:rPr lang="ru-RU" sz="2400" b="1" dirty="0">
                <a:ea typeface="Tahoma" panose="020B0604030504040204" pitchFamily="34" charset="0"/>
                <a:cs typeface="Tahoma" panose="020B0604030504040204" pitchFamily="34" charset="0"/>
              </a:rPr>
              <a:t>Генотип</a:t>
            </a:r>
            <a:r>
              <a:rPr lang="ru-RU" sz="2400" dirty="0">
                <a:ea typeface="Tahoma" panose="020B0604030504040204" pitchFamily="34" charset="0"/>
                <a:cs typeface="Tahoma" panose="020B0604030504040204" pitchFamily="34" charset="0"/>
              </a:rPr>
              <a:t> – набор генов, сгруппированных в хромосомы.</a:t>
            </a:r>
          </a:p>
          <a:p>
            <a:pPr algn="just"/>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7" name="Прямоугольник 6">
            <a:extLst>
              <a:ext uri="{FF2B5EF4-FFF2-40B4-BE49-F238E27FC236}">
                <a16:creationId xmlns:a16="http://schemas.microsoft.com/office/drawing/2014/main" id="{BB473DF5-198E-4D70-B1EE-127F3F9BDF99}"/>
              </a:ext>
            </a:extLst>
          </p:cNvPr>
          <p:cNvSpPr/>
          <p:nvPr/>
        </p:nvSpPr>
        <p:spPr>
          <a:xfrm>
            <a:off x="4262605" y="5211873"/>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8" name="Прямоугольник 7">
            <a:extLst>
              <a:ext uri="{FF2B5EF4-FFF2-40B4-BE49-F238E27FC236}">
                <a16:creationId xmlns:a16="http://schemas.microsoft.com/office/drawing/2014/main" id="{83D45474-3335-4513-9E71-4149E6FB5A0D}"/>
              </a:ext>
            </a:extLst>
          </p:cNvPr>
          <p:cNvSpPr/>
          <p:nvPr/>
        </p:nvSpPr>
        <p:spPr>
          <a:xfrm>
            <a:off x="4714426" y="520939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1" name="Прямоугольник 10">
            <a:extLst>
              <a:ext uri="{FF2B5EF4-FFF2-40B4-BE49-F238E27FC236}">
                <a16:creationId xmlns:a16="http://schemas.microsoft.com/office/drawing/2014/main" id="{55702EA7-0DD9-4455-82CA-C2815D427D28}"/>
              </a:ext>
            </a:extLst>
          </p:cNvPr>
          <p:cNvSpPr/>
          <p:nvPr/>
        </p:nvSpPr>
        <p:spPr>
          <a:xfrm>
            <a:off x="5166247" y="521062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2" name="Прямоугольник 11">
            <a:extLst>
              <a:ext uri="{FF2B5EF4-FFF2-40B4-BE49-F238E27FC236}">
                <a16:creationId xmlns:a16="http://schemas.microsoft.com/office/drawing/2014/main" id="{E8C4E6FE-5CCA-4FE9-8988-665465F9C95E}"/>
              </a:ext>
            </a:extLst>
          </p:cNvPr>
          <p:cNvSpPr/>
          <p:nvPr/>
        </p:nvSpPr>
        <p:spPr>
          <a:xfrm>
            <a:off x="5618068" y="521062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3" name="Прямоугольник 12">
            <a:extLst>
              <a:ext uri="{FF2B5EF4-FFF2-40B4-BE49-F238E27FC236}">
                <a16:creationId xmlns:a16="http://schemas.microsoft.com/office/drawing/2014/main" id="{4722936C-260F-49DB-8309-0E8584565DE6}"/>
              </a:ext>
            </a:extLst>
          </p:cNvPr>
          <p:cNvSpPr/>
          <p:nvPr/>
        </p:nvSpPr>
        <p:spPr>
          <a:xfrm>
            <a:off x="6060364" y="5210625"/>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4" name="Прямоугольник 13">
            <a:extLst>
              <a:ext uri="{FF2B5EF4-FFF2-40B4-BE49-F238E27FC236}">
                <a16:creationId xmlns:a16="http://schemas.microsoft.com/office/drawing/2014/main" id="{96B38545-AF13-4BD8-89AD-3F9CE4F0BCBF}"/>
              </a:ext>
            </a:extLst>
          </p:cNvPr>
          <p:cNvSpPr/>
          <p:nvPr/>
        </p:nvSpPr>
        <p:spPr>
          <a:xfrm>
            <a:off x="6512185" y="520939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5" name="Прямоугольник 14">
            <a:extLst>
              <a:ext uri="{FF2B5EF4-FFF2-40B4-BE49-F238E27FC236}">
                <a16:creationId xmlns:a16="http://schemas.microsoft.com/office/drawing/2014/main" id="{B7345161-F76B-40EF-BCED-A384CE8DB212}"/>
              </a:ext>
            </a:extLst>
          </p:cNvPr>
          <p:cNvSpPr/>
          <p:nvPr/>
        </p:nvSpPr>
        <p:spPr>
          <a:xfrm>
            <a:off x="6963780" y="5209392"/>
            <a:ext cx="451821" cy="46257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6" name="Прямоугольник 15">
            <a:extLst>
              <a:ext uri="{FF2B5EF4-FFF2-40B4-BE49-F238E27FC236}">
                <a16:creationId xmlns:a16="http://schemas.microsoft.com/office/drawing/2014/main" id="{7B0DD4B9-2B17-4D03-9433-E1CB6359CB8F}"/>
              </a:ext>
            </a:extLst>
          </p:cNvPr>
          <p:cNvSpPr/>
          <p:nvPr/>
        </p:nvSpPr>
        <p:spPr>
          <a:xfrm>
            <a:off x="2634858" y="5704185"/>
            <a:ext cx="6137667" cy="461665"/>
          </a:xfrm>
          <a:prstGeom prst="rect">
            <a:avLst/>
          </a:prstGeom>
        </p:spPr>
        <p:txBody>
          <a:bodyPr wrap="square">
            <a:spAutoFit/>
          </a:bodyPr>
          <a:lstStyle/>
          <a:p>
            <a:pPr algn="just"/>
            <a:r>
              <a:rPr lang="ru-RU" sz="2400" dirty="0"/>
              <a:t>Пример двоичного кодирования хромосомы</a:t>
            </a:r>
            <a:endParaRPr lang="en-US" sz="2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8979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Преимущества генетических алгоритмов</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20</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603100" y="1756231"/>
            <a:ext cx="10865327" cy="3046988"/>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Основные преимущества генетических алгоритмов:</a:t>
            </a:r>
          </a:p>
          <a:p>
            <a:pPr algn="just"/>
            <a:endParaRPr lang="ru-RU"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способность выполнять глобальную оптимизацию;</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применимость к  задачам со сложным математическим представлением;</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применимость к  задачам, не имеющим математического представления;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устойчивость к шуму;</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поддержка распараллеливания и распределенной обработки;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пригодность к непрерывному обучению.</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183617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Ограничения генетических алгоритмов</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21</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59323" y="2377254"/>
            <a:ext cx="6317639" cy="2677656"/>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Ограничения генетических алгоритмов:</a:t>
            </a:r>
          </a:p>
          <a:p>
            <a:pPr algn="just"/>
            <a:endParaRPr lang="ru-RU" sz="2400" dirty="0">
              <a:ea typeface="Tahoma" panose="020B0604030504040204" pitchFamily="34" charset="0"/>
              <a:cs typeface="Tahoma" panose="020B0604030504040204" pitchFamily="34" charset="0"/>
            </a:endParaRP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необходимы специальные определения;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необходима настройка </a:t>
            </a:r>
            <a:r>
              <a:rPr lang="ru-RU" sz="2400" dirty="0" err="1">
                <a:ea typeface="Tahoma" panose="020B0604030504040204" pitchFamily="34" charset="0"/>
                <a:cs typeface="Tahoma" panose="020B0604030504040204" pitchFamily="34" charset="0"/>
              </a:rPr>
              <a:t>гиперпараметров</a:t>
            </a:r>
            <a:r>
              <a:rPr lang="ru-RU" sz="2400" dirty="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большой объем счетных операций;</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опасность преждевременной сходимости;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отсутствие гарантированного решения.</a:t>
            </a:r>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2" name="Рисунок 1">
            <a:extLst>
              <a:ext uri="{FF2B5EF4-FFF2-40B4-BE49-F238E27FC236}">
                <a16:creationId xmlns:a16="http://schemas.microsoft.com/office/drawing/2014/main" id="{E599F254-987F-45B7-BC4E-C76B54C27AFB}"/>
              </a:ext>
            </a:extLst>
          </p:cNvPr>
          <p:cNvPicPr>
            <a:picLocks noChangeAspect="1"/>
          </p:cNvPicPr>
          <p:nvPr/>
        </p:nvPicPr>
        <p:blipFill>
          <a:blip r:embed="rId4"/>
          <a:stretch>
            <a:fillRect/>
          </a:stretch>
        </p:blipFill>
        <p:spPr>
          <a:xfrm>
            <a:off x="7031037" y="1924664"/>
            <a:ext cx="4701640" cy="3582836"/>
          </a:xfrm>
          <a:prstGeom prst="rect">
            <a:avLst/>
          </a:prstGeom>
        </p:spPr>
      </p:pic>
    </p:spTree>
    <p:extLst>
      <p:ext uri="{BB962C8B-B14F-4D97-AF65-F5344CB8AC3E}">
        <p14:creationId xmlns:p14="http://schemas.microsoft.com/office/powerpoint/2010/main" val="381078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Для решения каких задач подходят ГА?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22</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733952" y="1430554"/>
            <a:ext cx="10865327" cy="1569660"/>
          </a:xfrm>
          <a:prstGeom prst="rect">
            <a:avLst/>
          </a:prstGeom>
        </p:spPr>
        <p:txBody>
          <a:bodyPr wrap="square">
            <a:spAutoFit/>
          </a:bodyPr>
          <a:lstStyle/>
          <a:p>
            <a:pPr marL="342900" indent="-342900" algn="just">
              <a:buFont typeface="Arial" panose="020B0604020202020204" pitchFamily="34" charset="0"/>
              <a:buChar char="•"/>
            </a:pPr>
            <a:r>
              <a:rPr lang="ru-RU" sz="2400" dirty="0"/>
              <a:t>Задачи со сложным математическим представлением</a:t>
            </a:r>
            <a:r>
              <a:rPr lang="ru-RU" sz="2400" dirty="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ru-RU" sz="2400" dirty="0"/>
              <a:t>Задачи, не имеющие математического представления</a:t>
            </a:r>
            <a:r>
              <a:rPr lang="ru-RU" sz="2400" dirty="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ru-RU" sz="2400" dirty="0"/>
              <a:t>Задачи с  зашумленной окружающей средой</a:t>
            </a:r>
            <a:r>
              <a:rPr lang="ru-RU" sz="2400" dirty="0">
                <a:ea typeface="Tahoma" panose="020B0604030504040204" pitchFamily="34" charset="0"/>
                <a:cs typeface="Tahoma" panose="020B0604030504040204" pitchFamily="34" charset="0"/>
              </a:rPr>
              <a:t>;</a:t>
            </a:r>
          </a:p>
          <a:p>
            <a:pPr marL="342900" indent="-342900" algn="just">
              <a:buFont typeface="Arial" panose="020B0604020202020204" pitchFamily="34" charset="0"/>
              <a:buChar char="•"/>
            </a:pPr>
            <a:r>
              <a:rPr lang="ru-RU" sz="2400" dirty="0"/>
              <a:t>Задачи, в  которых окружающая среда изменяется во времени</a:t>
            </a:r>
            <a:r>
              <a:rPr lang="ru-RU" sz="2400" dirty="0">
                <a:ea typeface="Tahoma" panose="020B0604030504040204" pitchFamily="34" charset="0"/>
                <a:cs typeface="Tahoma" panose="020B0604030504040204" pitchFamily="34" charset="0"/>
              </a:rPr>
              <a:t>.</a:t>
            </a: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7" name="Прямоугольник 6">
            <a:extLst>
              <a:ext uri="{FF2B5EF4-FFF2-40B4-BE49-F238E27FC236}">
                <a16:creationId xmlns:a16="http://schemas.microsoft.com/office/drawing/2014/main" id="{50175B4F-34E5-4228-BF57-67B79A9023D8}"/>
              </a:ext>
            </a:extLst>
          </p:cNvPr>
          <p:cNvSpPr/>
          <p:nvPr/>
        </p:nvSpPr>
        <p:spPr>
          <a:xfrm>
            <a:off x="834161" y="4227117"/>
            <a:ext cx="10213796" cy="1200329"/>
          </a:xfrm>
          <a:prstGeom prst="rect">
            <a:avLst/>
          </a:prstGeom>
        </p:spPr>
        <p:txBody>
          <a:bodyPr wrap="square">
            <a:spAutoFit/>
          </a:bodyPr>
          <a:lstStyle/>
          <a:p>
            <a:pPr algn="just"/>
            <a:r>
              <a:rPr lang="ru-RU" sz="2400" dirty="0"/>
              <a:t>Если для задачи известен специализированный способ решения традиционным или аналитическим методом, то вполне вероятно, что он окажется эффективнее</a:t>
            </a:r>
            <a:endParaRPr lang="ru-RU" sz="2400" dirty="0">
              <a:ea typeface="Tahoma" panose="020B0604030504040204" pitchFamily="34" charset="0"/>
              <a:cs typeface="Tahoma" panose="020B0604030504040204" pitchFamily="34" charset="0"/>
            </a:endParaRPr>
          </a:p>
        </p:txBody>
      </p:sp>
      <p:sp>
        <p:nvSpPr>
          <p:cNvPr id="8" name="Прямоугольник: скругленные углы 7">
            <a:extLst>
              <a:ext uri="{FF2B5EF4-FFF2-40B4-BE49-F238E27FC236}">
                <a16:creationId xmlns:a16="http://schemas.microsoft.com/office/drawing/2014/main" id="{4C1DB178-9ECC-4808-8672-E26FA89D8415}"/>
              </a:ext>
            </a:extLst>
          </p:cNvPr>
          <p:cNvSpPr/>
          <p:nvPr/>
        </p:nvSpPr>
        <p:spPr>
          <a:xfrm>
            <a:off x="603100" y="4141004"/>
            <a:ext cx="10645273" cy="1395500"/>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180523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6237"/>
            <a:ext cx="10437558" cy="523220"/>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800" b="1" dirty="0">
                <a:solidFill>
                  <a:srgbClr val="FF0000"/>
                </a:solidFill>
              </a:rPr>
              <a:t>Фреймворк </a:t>
            </a:r>
            <a:r>
              <a:rPr lang="en-US" sz="2800" b="1" dirty="0">
                <a:solidFill>
                  <a:srgbClr val="FF0000"/>
                </a:solidFill>
              </a:rPr>
              <a:t>DEAP</a:t>
            </a:r>
            <a:endParaRPr lang="ru-RU" sz="2800" b="1" dirty="0">
              <a:solidFill>
                <a:srgbClr val="FF0000"/>
              </a:solidFill>
            </a:endParaRP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23</a:t>
            </a:fld>
            <a:endParaRPr lang="ru-RU"/>
          </a:p>
        </p:txBody>
      </p:sp>
      <p:sp>
        <p:nvSpPr>
          <p:cNvPr id="5" name="Прямоугольник 4">
            <a:extLst>
              <a:ext uri="{FF2B5EF4-FFF2-40B4-BE49-F238E27FC236}">
                <a16:creationId xmlns:a16="http://schemas.microsoft.com/office/drawing/2014/main" id="{72354034-0C7D-43EE-A134-C5BE8774DE1D}"/>
              </a:ext>
            </a:extLst>
          </p:cNvPr>
          <p:cNvSpPr/>
          <p:nvPr/>
        </p:nvSpPr>
        <p:spPr>
          <a:xfrm>
            <a:off x="401053" y="1028240"/>
            <a:ext cx="11385133" cy="4801314"/>
          </a:xfrm>
          <a:prstGeom prst="rect">
            <a:avLst/>
          </a:prstGeom>
        </p:spPr>
        <p:txBody>
          <a:bodyPr wrap="square">
            <a:spAutoFit/>
          </a:bodyPr>
          <a:lstStyle/>
          <a:p>
            <a:pPr algn="just"/>
            <a:r>
              <a:rPr lang="ru-RU" dirty="0"/>
              <a:t>Модуль </a:t>
            </a:r>
            <a:r>
              <a:rPr lang="en-US" b="1" dirty="0"/>
              <a:t>Creator</a:t>
            </a:r>
          </a:p>
          <a:p>
            <a:pPr marL="285750" indent="-285750" algn="just">
              <a:buFont typeface="Arial" panose="020B0604020202020204" pitchFamily="34" charset="0"/>
              <a:buChar char="•"/>
            </a:pPr>
            <a:r>
              <a:rPr lang="ru-RU" dirty="0"/>
              <a:t>для создания классов</a:t>
            </a:r>
            <a:r>
              <a:rPr lang="en-US" dirty="0"/>
              <a:t> </a:t>
            </a:r>
            <a:r>
              <a:rPr lang="ru-RU" dirty="0" err="1"/>
              <a:t>Fitness</a:t>
            </a:r>
            <a:r>
              <a:rPr lang="ru-RU" dirty="0"/>
              <a:t> и </a:t>
            </a:r>
            <a:r>
              <a:rPr lang="ru-RU" dirty="0" err="1"/>
              <a:t>Individual</a:t>
            </a:r>
            <a:endParaRPr lang="en-US" dirty="0"/>
          </a:p>
          <a:p>
            <a:pPr algn="just"/>
            <a:endParaRPr lang="en-US" dirty="0"/>
          </a:p>
          <a:p>
            <a:pPr algn="just"/>
            <a:r>
              <a:rPr lang="en-US" dirty="0"/>
              <a:t>Fitness – </a:t>
            </a:r>
            <a:r>
              <a:rPr lang="ru-RU" dirty="0"/>
              <a:t>инкапсулирует значения приспособленности</a:t>
            </a:r>
          </a:p>
          <a:p>
            <a:pPr algn="just"/>
            <a:r>
              <a:rPr lang="ru-RU" dirty="0"/>
              <a:t>	</a:t>
            </a:r>
            <a:r>
              <a:rPr lang="en-US" dirty="0" err="1"/>
              <a:t>creator.create</a:t>
            </a:r>
            <a:r>
              <a:rPr lang="en-US" dirty="0"/>
              <a:t>("</a:t>
            </a:r>
            <a:r>
              <a:rPr lang="en-US" dirty="0" err="1"/>
              <a:t>FitnessMax</a:t>
            </a:r>
            <a:r>
              <a:rPr lang="en-US" dirty="0"/>
              <a:t>", </a:t>
            </a:r>
            <a:r>
              <a:rPr lang="en-US" dirty="0" err="1"/>
              <a:t>base.Fitness</a:t>
            </a:r>
            <a:r>
              <a:rPr lang="en-US" dirty="0"/>
              <a:t>, weights=(1.0,))</a:t>
            </a:r>
            <a:endParaRPr lang="ru-RU" dirty="0"/>
          </a:p>
          <a:p>
            <a:pPr algn="just"/>
            <a:endParaRPr lang="ru-RU" dirty="0"/>
          </a:p>
          <a:p>
            <a:pPr algn="just"/>
            <a:r>
              <a:rPr lang="ru-RU" dirty="0" err="1"/>
              <a:t>Individua</a:t>
            </a:r>
            <a:r>
              <a:rPr lang="en-US" dirty="0"/>
              <a:t>l</a:t>
            </a:r>
            <a:r>
              <a:rPr lang="ru-RU" dirty="0"/>
              <a:t> – для определения индивидуумов</a:t>
            </a:r>
            <a:endParaRPr lang="en-US" dirty="0"/>
          </a:p>
          <a:p>
            <a:pPr algn="just"/>
            <a:r>
              <a:rPr lang="ru-RU" dirty="0"/>
              <a:t>	</a:t>
            </a:r>
            <a:r>
              <a:rPr lang="en-US" dirty="0" err="1"/>
              <a:t>creator.create</a:t>
            </a:r>
            <a:r>
              <a:rPr lang="en-US" dirty="0"/>
              <a:t>("Individual", list, fitness=</a:t>
            </a:r>
            <a:r>
              <a:rPr lang="en-US" dirty="0" err="1"/>
              <a:t>creator.FitnessMax</a:t>
            </a:r>
            <a:r>
              <a:rPr lang="en-US" dirty="0"/>
              <a:t>)</a:t>
            </a:r>
            <a:r>
              <a:rPr lang="ru-RU" dirty="0"/>
              <a:t>	</a:t>
            </a:r>
            <a:endParaRPr lang="en-US" dirty="0"/>
          </a:p>
          <a:p>
            <a:pPr algn="just"/>
            <a:endParaRPr lang="en-US" dirty="0"/>
          </a:p>
          <a:p>
            <a:pPr algn="just"/>
            <a:r>
              <a:rPr lang="ru-RU" dirty="0"/>
              <a:t>Модуль </a:t>
            </a:r>
            <a:r>
              <a:rPr lang="en-US" b="1" dirty="0"/>
              <a:t>Toolbox</a:t>
            </a:r>
          </a:p>
          <a:p>
            <a:pPr marL="285750" indent="-285750" algn="just">
              <a:buFont typeface="Arial" panose="020B0604020202020204" pitchFamily="34" charset="0"/>
              <a:buChar char="•"/>
            </a:pPr>
            <a:r>
              <a:rPr lang="ru-RU" dirty="0"/>
              <a:t>для определения и выполнения генетических операторов (есть уже и готовые реализации)</a:t>
            </a:r>
          </a:p>
          <a:p>
            <a:pPr algn="just"/>
            <a:endParaRPr lang="ru-RU" dirty="0"/>
          </a:p>
          <a:p>
            <a:pPr algn="just"/>
            <a:r>
              <a:rPr lang="ru-RU" dirty="0"/>
              <a:t>	</a:t>
            </a:r>
            <a:r>
              <a:rPr lang="en-US" dirty="0" err="1"/>
              <a:t>toolbox.register</a:t>
            </a:r>
            <a:r>
              <a:rPr lang="en-US" dirty="0"/>
              <a:t>("select", </a:t>
            </a:r>
            <a:r>
              <a:rPr lang="en-US" dirty="0" err="1"/>
              <a:t>tools.selTournament</a:t>
            </a:r>
            <a:r>
              <a:rPr lang="en-US" dirty="0"/>
              <a:t>, </a:t>
            </a:r>
            <a:r>
              <a:rPr lang="en-US" dirty="0" err="1"/>
              <a:t>tournsize</a:t>
            </a:r>
            <a:r>
              <a:rPr lang="en-US" dirty="0"/>
              <a:t>=3)</a:t>
            </a:r>
          </a:p>
          <a:p>
            <a:pPr algn="just"/>
            <a:r>
              <a:rPr lang="ru-RU" dirty="0"/>
              <a:t>	</a:t>
            </a:r>
            <a:r>
              <a:rPr lang="en-US" dirty="0" err="1"/>
              <a:t>toolbox.register</a:t>
            </a:r>
            <a:r>
              <a:rPr lang="en-US" dirty="0"/>
              <a:t>("mate", </a:t>
            </a:r>
            <a:r>
              <a:rPr lang="en-US" dirty="0" err="1"/>
              <a:t>tools.cxOnePoint</a:t>
            </a:r>
            <a:r>
              <a:rPr lang="en-US" dirty="0"/>
              <a:t>)</a:t>
            </a:r>
          </a:p>
          <a:p>
            <a:pPr algn="just"/>
            <a:r>
              <a:rPr lang="ru-RU" dirty="0"/>
              <a:t>	</a:t>
            </a:r>
            <a:r>
              <a:rPr lang="en-US" dirty="0" err="1"/>
              <a:t>toolbox.register</a:t>
            </a:r>
            <a:r>
              <a:rPr lang="en-US" dirty="0"/>
              <a:t>("mutate", </a:t>
            </a:r>
            <a:r>
              <a:rPr lang="en-US" dirty="0" err="1"/>
              <a:t>tools.mutFlipBit</a:t>
            </a:r>
            <a:r>
              <a:rPr lang="en-US" dirty="0"/>
              <a:t>, </a:t>
            </a:r>
            <a:r>
              <a:rPr lang="en-US" dirty="0" err="1"/>
              <a:t>indpb</a:t>
            </a:r>
            <a:r>
              <a:rPr lang="en-US" dirty="0"/>
              <a:t>=1.0/ONE_MAX_LENGTH)</a:t>
            </a:r>
            <a:endParaRPr lang="ru-RU" dirty="0"/>
          </a:p>
          <a:p>
            <a:pPr algn="just"/>
            <a:r>
              <a:rPr lang="ru-RU" dirty="0"/>
              <a:t>	</a:t>
            </a:r>
            <a:r>
              <a:rPr lang="en-US" dirty="0" err="1"/>
              <a:t>toolbox.populationCreator</a:t>
            </a:r>
            <a:r>
              <a:rPr lang="en-US" dirty="0"/>
              <a:t>(n=POPULATION_SIZE)</a:t>
            </a:r>
            <a:endParaRPr lang="ru-RU" dirty="0"/>
          </a:p>
          <a:p>
            <a:pPr algn="just"/>
            <a:endParaRPr lang="ru-RU" dirty="0"/>
          </a:p>
        </p:txBody>
      </p:sp>
      <p:pic>
        <p:nvPicPr>
          <p:cNvPr id="10" name="Объект 1">
            <a:extLst>
              <a:ext uri="{FF2B5EF4-FFF2-40B4-BE49-F238E27FC236}">
                <a16:creationId xmlns:a16="http://schemas.microsoft.com/office/drawing/2014/main" id="{BC150807-3E5D-CB4B-91E0-0D88970A467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041362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057400" y="219959"/>
            <a:ext cx="9794965" cy="523220"/>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800" b="1" dirty="0">
                <a:solidFill>
                  <a:srgbClr val="FF0000"/>
                </a:solidFill>
              </a:rPr>
              <a:t>Примеры применения в ИБ</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24</a:t>
            </a:fld>
            <a:endParaRPr lang="ru-RU"/>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72354034-0C7D-43EE-A134-C5BE8774DE1D}"/>
                  </a:ext>
                </a:extLst>
              </p:cNvPr>
              <p:cNvSpPr/>
              <p:nvPr/>
            </p:nvSpPr>
            <p:spPr>
              <a:xfrm>
                <a:off x="405814" y="1107951"/>
                <a:ext cx="11385133" cy="4975978"/>
              </a:xfrm>
              <a:prstGeom prst="rect">
                <a:avLst/>
              </a:prstGeom>
            </p:spPr>
            <p:txBody>
              <a:bodyPr wrap="square">
                <a:spAutoFit/>
              </a:bodyPr>
              <a:lstStyle/>
              <a:p>
                <a:pPr algn="just"/>
                <a:r>
                  <a:rPr lang="ru-RU" sz="2000" b="1" dirty="0"/>
                  <a:t>Подбор и оптимизация конфигурации системы защиты информации</a:t>
                </a:r>
              </a:p>
              <a:p>
                <a:pPr algn="just"/>
                <a:endParaRPr lang="ru-RU" sz="2000" dirty="0"/>
              </a:p>
              <a:p>
                <a:pPr algn="just"/>
                <a:r>
                  <a:rPr lang="ru-RU" sz="2000" b="1" dirty="0"/>
                  <a:t>Хромосома</a:t>
                </a:r>
                <a:r>
                  <a:rPr lang="ru-RU" sz="2000" dirty="0"/>
                  <a:t> – набор защитных мер, закодированных в форме двоичного числа.</a:t>
                </a:r>
              </a:p>
              <a:p>
                <a:pPr algn="just"/>
                <a:endParaRPr lang="ru-RU" sz="2000" dirty="0"/>
              </a:p>
              <a:p>
                <a:pPr algn="just"/>
                <a:r>
                  <a:rPr lang="ru-RU" sz="2000" b="1" dirty="0"/>
                  <a:t>Функция приспособленности</a:t>
                </a:r>
                <a:r>
                  <a:rPr lang="ru-RU" sz="2000" dirty="0"/>
                  <a:t> – оценка эффективности системы защиты для заданного профиля атаки с учетом ее стоимости.</a:t>
                </a:r>
              </a:p>
              <a:p>
                <a:pPr algn="just"/>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ru-RU" sz="2000" b="0" i="1" smtClean="0">
                              <a:latin typeface="Cambria Math" panose="02040503050406030204" pitchFamily="18" charset="0"/>
                            </a:rPr>
                            <m:t>риск без применения мер −риск после применения мер</m:t>
                          </m:r>
                        </m:num>
                        <m:den>
                          <m:r>
                            <a:rPr lang="ru-RU" sz="2000" b="0" i="1" smtClean="0">
                              <a:latin typeface="Cambria Math" panose="02040503050406030204" pitchFamily="18" charset="0"/>
                            </a:rPr>
                            <m:t>стоимость мер</m:t>
                          </m:r>
                        </m:den>
                      </m:f>
                    </m:oMath>
                  </m:oMathPara>
                </a14:m>
                <a:endParaRPr lang="ru-RU" sz="2000" dirty="0"/>
              </a:p>
              <a:p>
                <a:pPr algn="just"/>
                <a:endParaRPr lang="ru-RU" sz="2000" b="1" dirty="0"/>
              </a:p>
              <a:p>
                <a:pPr algn="just"/>
                <a:r>
                  <a:rPr lang="ru-RU" sz="2000" b="1" dirty="0"/>
                  <a:t>Начальная популяция</a:t>
                </a:r>
                <a:r>
                  <a:rPr lang="ru-RU" sz="2000" dirty="0"/>
                  <a:t> – два случайных индивидуум</a:t>
                </a:r>
              </a:p>
              <a:p>
                <a:pPr algn="just"/>
                <a:endParaRPr lang="ru-RU" sz="2000" b="1" dirty="0"/>
              </a:p>
              <a:p>
                <a:pPr algn="just"/>
                <a:r>
                  <a:rPr lang="ru-RU" sz="2000" b="1" dirty="0"/>
                  <a:t>Скрещивание</a:t>
                </a:r>
                <a:r>
                  <a:rPr lang="ru-RU" sz="2000" dirty="0"/>
                  <a:t> – на основе операции </a:t>
                </a:r>
                <a:r>
                  <a:rPr lang="en-US" sz="2000" dirty="0"/>
                  <a:t>XOR</a:t>
                </a:r>
                <a:endParaRPr lang="ru-RU" sz="2000" dirty="0"/>
              </a:p>
              <a:p>
                <a:pPr algn="just"/>
                <a:endParaRPr lang="ru-RU" sz="2000" b="1" dirty="0"/>
              </a:p>
              <a:p>
                <a:pPr algn="just"/>
                <a:r>
                  <a:rPr lang="ru-RU" sz="2000" b="1" dirty="0"/>
                  <a:t>Мутация</a:t>
                </a:r>
                <a:r>
                  <a:rPr lang="ru-RU" sz="2000" dirty="0"/>
                  <a:t> – случайное инвертирование двух бит</a:t>
                </a:r>
              </a:p>
              <a:p>
                <a:pPr algn="just"/>
                <a:endParaRPr lang="ru-RU" dirty="0"/>
              </a:p>
              <a:p>
                <a:pPr algn="just"/>
                <a:endParaRPr lang="ru-RU" dirty="0"/>
              </a:p>
            </p:txBody>
          </p:sp>
        </mc:Choice>
        <mc:Fallback xmlns="">
          <p:sp>
            <p:nvSpPr>
              <p:cNvPr id="5" name="Прямоугольник 4">
                <a:extLst>
                  <a:ext uri="{FF2B5EF4-FFF2-40B4-BE49-F238E27FC236}">
                    <a16:creationId xmlns:a16="http://schemas.microsoft.com/office/drawing/2014/main" id="{72354034-0C7D-43EE-A134-C5BE8774DE1D}"/>
                  </a:ext>
                </a:extLst>
              </p:cNvPr>
              <p:cNvSpPr>
                <a:spLocks noRot="1" noChangeAspect="1" noMove="1" noResize="1" noEditPoints="1" noAdjustHandles="1" noChangeArrowheads="1" noChangeShapeType="1" noTextEdit="1"/>
              </p:cNvSpPr>
              <p:nvPr/>
            </p:nvSpPr>
            <p:spPr>
              <a:xfrm>
                <a:off x="405814" y="1107951"/>
                <a:ext cx="11385133" cy="4975978"/>
              </a:xfrm>
              <a:prstGeom prst="rect">
                <a:avLst/>
              </a:prstGeom>
              <a:blipFill>
                <a:blip r:embed="rId3"/>
                <a:stretch>
                  <a:fillRect l="-589" t="-735" r="-589"/>
                </a:stretch>
              </a:blipFill>
            </p:spPr>
            <p:txBody>
              <a:bodyPr/>
              <a:lstStyle/>
              <a:p>
                <a:r>
                  <a:rPr lang="ru-RU">
                    <a:noFill/>
                  </a:rPr>
                  <a:t> </a:t>
                </a:r>
              </a:p>
            </p:txBody>
          </p:sp>
        </mc:Fallback>
      </mc:AlternateContent>
      <p:pic>
        <p:nvPicPr>
          <p:cNvPr id="9" name="Объект 1">
            <a:extLst>
              <a:ext uri="{FF2B5EF4-FFF2-40B4-BE49-F238E27FC236}">
                <a16:creationId xmlns:a16="http://schemas.microsoft.com/office/drawing/2014/main" id="{D8975343-2B37-104D-8757-0404410E4582}"/>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40340"/>
          <a:stretch/>
        </p:blipFill>
        <p:spPr>
          <a:xfrm>
            <a:off x="603100" y="319559"/>
            <a:ext cx="1342931" cy="434420"/>
          </a:xfrm>
        </p:spPr>
      </p:pic>
      <p:pic>
        <p:nvPicPr>
          <p:cNvPr id="2" name="Рисунок 1">
            <a:extLst>
              <a:ext uri="{FF2B5EF4-FFF2-40B4-BE49-F238E27FC236}">
                <a16:creationId xmlns:a16="http://schemas.microsoft.com/office/drawing/2014/main" id="{169BE04F-FD77-4C8C-AF97-BEEDD005C176}"/>
              </a:ext>
            </a:extLst>
          </p:cNvPr>
          <p:cNvPicPr>
            <a:picLocks noChangeAspect="1"/>
          </p:cNvPicPr>
          <p:nvPr/>
        </p:nvPicPr>
        <p:blipFill>
          <a:blip r:embed="rId5"/>
          <a:stretch>
            <a:fillRect/>
          </a:stretch>
        </p:blipFill>
        <p:spPr>
          <a:xfrm>
            <a:off x="6358283" y="3743156"/>
            <a:ext cx="4719210" cy="3105701"/>
          </a:xfrm>
          <a:prstGeom prst="rect">
            <a:avLst/>
          </a:prstGeom>
        </p:spPr>
      </p:pic>
    </p:spTree>
    <p:extLst>
      <p:ext uri="{BB962C8B-B14F-4D97-AF65-F5344CB8AC3E}">
        <p14:creationId xmlns:p14="http://schemas.microsoft.com/office/powerpoint/2010/main" val="259420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057400" y="219959"/>
            <a:ext cx="9794965" cy="523220"/>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800" b="1" dirty="0">
                <a:solidFill>
                  <a:srgbClr val="FF0000"/>
                </a:solidFill>
              </a:rPr>
              <a:t>Примеры применения в ИБ</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25</a:t>
            </a:fld>
            <a:endParaRPr lang="ru-RU"/>
          </a:p>
        </p:txBody>
      </p:sp>
      <p:sp>
        <p:nvSpPr>
          <p:cNvPr id="5" name="Прямоугольник 4">
            <a:extLst>
              <a:ext uri="{FF2B5EF4-FFF2-40B4-BE49-F238E27FC236}">
                <a16:creationId xmlns:a16="http://schemas.microsoft.com/office/drawing/2014/main" id="{72354034-0C7D-43EE-A134-C5BE8774DE1D}"/>
              </a:ext>
            </a:extLst>
          </p:cNvPr>
          <p:cNvSpPr/>
          <p:nvPr/>
        </p:nvSpPr>
        <p:spPr>
          <a:xfrm>
            <a:off x="243840" y="1107951"/>
            <a:ext cx="11547107" cy="923330"/>
          </a:xfrm>
          <a:prstGeom prst="rect">
            <a:avLst/>
          </a:prstGeom>
        </p:spPr>
        <p:txBody>
          <a:bodyPr wrap="square">
            <a:spAutoFit/>
          </a:bodyPr>
          <a:lstStyle/>
          <a:p>
            <a:pPr algn="just"/>
            <a:r>
              <a:rPr lang="ru-RU" b="1" dirty="0"/>
              <a:t>Сетевая защита с помощью генетических алгоритмов – формирование правил </a:t>
            </a:r>
            <a:r>
              <a:rPr lang="en-US" b="1" dirty="0"/>
              <a:t>IDS</a:t>
            </a:r>
            <a:endParaRPr lang="ru-RU" b="1" dirty="0"/>
          </a:p>
          <a:p>
            <a:pPr algn="just"/>
            <a:r>
              <a:rPr lang="ru-RU" b="1" dirty="0"/>
              <a:t>Цель:</a:t>
            </a:r>
            <a:r>
              <a:rPr lang="ru-RU" dirty="0"/>
              <a:t> сформировать </a:t>
            </a:r>
            <a:r>
              <a:rPr lang="ru-RU" b="1" dirty="0"/>
              <a:t>набор</a:t>
            </a:r>
            <a:r>
              <a:rPr lang="ru-RU" dirty="0"/>
              <a:t> правил </a:t>
            </a:r>
            <a:r>
              <a:rPr lang="en-US" dirty="0"/>
              <a:t>IDS </a:t>
            </a:r>
            <a:r>
              <a:rPr lang="ru-RU" dirty="0"/>
              <a:t>для выявления аномального трафика</a:t>
            </a:r>
          </a:p>
          <a:p>
            <a:pPr algn="just"/>
            <a:r>
              <a:rPr lang="ru-RU" b="1" dirty="0"/>
              <a:t>Индивидуум:</a:t>
            </a:r>
            <a:r>
              <a:rPr lang="ru-RU" dirty="0"/>
              <a:t> набор атрибутов правил </a:t>
            </a:r>
            <a:r>
              <a:rPr lang="en-US" dirty="0"/>
              <a:t>IDS (</a:t>
            </a:r>
            <a:r>
              <a:rPr lang="ru-RU" dirty="0"/>
              <a:t>например</a:t>
            </a:r>
            <a:r>
              <a:rPr lang="en-US" dirty="0"/>
              <a:t>, Suricata)</a:t>
            </a:r>
            <a:endParaRPr lang="ru-RU" dirty="0"/>
          </a:p>
        </p:txBody>
      </p:sp>
      <p:pic>
        <p:nvPicPr>
          <p:cNvPr id="9" name="Объект 1">
            <a:extLst>
              <a:ext uri="{FF2B5EF4-FFF2-40B4-BE49-F238E27FC236}">
                <a16:creationId xmlns:a16="http://schemas.microsoft.com/office/drawing/2014/main" id="{D8975343-2B37-104D-8757-0404410E458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pic>
        <p:nvPicPr>
          <p:cNvPr id="2" name="Рисунок 1">
            <a:extLst>
              <a:ext uri="{FF2B5EF4-FFF2-40B4-BE49-F238E27FC236}">
                <a16:creationId xmlns:a16="http://schemas.microsoft.com/office/drawing/2014/main" id="{DDF81374-AAE7-43DA-ACF1-76E8DCCED2AA}"/>
              </a:ext>
            </a:extLst>
          </p:cNvPr>
          <p:cNvPicPr>
            <a:picLocks noChangeAspect="1"/>
          </p:cNvPicPr>
          <p:nvPr/>
        </p:nvPicPr>
        <p:blipFill rotWithShape="1">
          <a:blip r:embed="rId4"/>
          <a:srcRect b="2022"/>
          <a:stretch/>
        </p:blipFill>
        <p:spPr>
          <a:xfrm>
            <a:off x="1897148" y="5585661"/>
            <a:ext cx="7780252" cy="1037213"/>
          </a:xfrm>
          <a:prstGeom prst="rect">
            <a:avLst/>
          </a:prstGeom>
        </p:spPr>
      </p:pic>
      <p:pic>
        <p:nvPicPr>
          <p:cNvPr id="7" name="Рисунок 6">
            <a:extLst>
              <a:ext uri="{FF2B5EF4-FFF2-40B4-BE49-F238E27FC236}">
                <a16:creationId xmlns:a16="http://schemas.microsoft.com/office/drawing/2014/main" id="{823E8954-CEE4-4C31-B29C-B3FF604644B1}"/>
              </a:ext>
            </a:extLst>
          </p:cNvPr>
          <p:cNvPicPr>
            <a:picLocks noChangeAspect="1"/>
          </p:cNvPicPr>
          <p:nvPr/>
        </p:nvPicPr>
        <p:blipFill>
          <a:blip r:embed="rId5"/>
          <a:stretch>
            <a:fillRect/>
          </a:stretch>
        </p:blipFill>
        <p:spPr>
          <a:xfrm>
            <a:off x="5412544" y="2064109"/>
            <a:ext cx="6396111" cy="3128806"/>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8DA42A9A-C4F9-4BD6-A381-0A3F0AAFD99B}"/>
                  </a:ext>
                </a:extLst>
              </p:cNvPr>
              <p:cNvSpPr/>
              <p:nvPr/>
            </p:nvSpPr>
            <p:spPr>
              <a:xfrm>
                <a:off x="243840" y="2220471"/>
                <a:ext cx="4953001" cy="3710888"/>
              </a:xfrm>
              <a:prstGeom prst="rect">
                <a:avLst/>
              </a:prstGeom>
            </p:spPr>
            <p:txBody>
              <a:bodyPr wrap="square">
                <a:spAutoFit/>
              </a:bodyPr>
              <a:lstStyle/>
              <a:p>
                <a:pPr algn="just"/>
                <a:r>
                  <a:rPr lang="ru-RU" b="1" dirty="0"/>
                  <a:t>Данные для обучения: </a:t>
                </a:r>
                <a:r>
                  <a:rPr lang="ru-RU" dirty="0" err="1"/>
                  <a:t>датасет</a:t>
                </a:r>
                <a:r>
                  <a:rPr lang="ru-RU" dirty="0"/>
                  <a:t> </a:t>
                </a:r>
                <a:r>
                  <a:rPr lang="en-US" dirty="0"/>
                  <a:t>DARPA</a:t>
                </a:r>
                <a:endParaRPr lang="ru-RU" dirty="0"/>
              </a:p>
              <a:p>
                <a:pPr algn="just"/>
                <a:r>
                  <a:rPr lang="ru-RU" b="1" dirty="0"/>
                  <a:t>Начальная популяция: </a:t>
                </a:r>
                <a:r>
                  <a:rPr lang="ru-RU" dirty="0"/>
                  <a:t>случайный набор правил</a:t>
                </a:r>
              </a:p>
              <a:p>
                <a:pPr algn="just"/>
                <a:r>
                  <a:rPr lang="ru-RU" b="1" dirty="0"/>
                  <a:t>Значение приспособленности</a:t>
                </a:r>
                <a:r>
                  <a:rPr lang="ru-RU" dirty="0"/>
                  <a:t> – характеризует количество обнаруженных атак на тестовых </a:t>
                </a:r>
                <a:r>
                  <a:rPr lang="ru-RU" dirty="0" err="1"/>
                  <a:t>датасетах</a:t>
                </a:r>
                <a:r>
                  <a:rPr lang="ru-RU" dirty="0"/>
                  <a:t>.</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𝑁</m:t>
                                  </m:r>
                                </m:sup>
                                <m:e>
                                  <m:r>
                                    <a:rPr lang="en-US" b="0" i="1" smtClean="0">
                                      <a:latin typeface="Cambria Math" panose="02040503050406030204" pitchFamily="18" charset="0"/>
                                    </a:rPr>
                                    <m:t>𝑚𝑎𝑡𝑐h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rPr>
                                <m:t>𝑠𝑢𝑠𝑝</m:t>
                              </m:r>
                              <m:r>
                                <a:rPr lang="en-US" b="0" i="1" smtClean="0">
                                  <a:latin typeface="Cambria Math" panose="02040503050406030204" pitchFamily="18" charset="0"/>
                                </a:rPr>
                                <m:t>_</m:t>
                              </m:r>
                              <m:r>
                                <a:rPr lang="en-US" b="0" i="1" smtClean="0">
                                  <a:latin typeface="Cambria Math" panose="02040503050406030204" pitchFamily="18" charset="0"/>
                                </a:rPr>
                                <m:t>𝑙𝑒𝑣𝑒𝑙</m:t>
                              </m:r>
                            </m:e>
                          </m:d>
                          <m:r>
                            <a:rPr lang="en-US" b="0" i="1" smtClean="0">
                              <a:latin typeface="Cambria Math" panose="02040503050406030204" pitchFamily="18" charset="0"/>
                            </a:rPr>
                            <m:t>∗</m:t>
                          </m:r>
                          <m:r>
                            <a:rPr lang="en-US" b="0" i="1" smtClean="0">
                              <a:latin typeface="Cambria Math" panose="02040503050406030204" pitchFamily="18" charset="0"/>
                            </a:rPr>
                            <m:t>𝑟𝑎𝑛𝑘</m:t>
                          </m:r>
                        </m:num>
                        <m:den>
                          <m:r>
                            <a:rPr lang="en-US" b="0" i="1" smtClean="0">
                              <a:latin typeface="Cambria Math" panose="02040503050406030204" pitchFamily="18" charset="0"/>
                            </a:rPr>
                            <m:t>100</m:t>
                          </m:r>
                        </m:den>
                      </m:f>
                    </m:oMath>
                  </m:oMathPara>
                </a14:m>
                <a:endParaRPr lang="ru-RU" dirty="0"/>
              </a:p>
              <a:p>
                <a14:m>
                  <m:oMath xmlns:m="http://schemas.openxmlformats.org/officeDocument/2006/math">
                    <m:r>
                      <a:rPr lang="en-US" i="1">
                        <a:latin typeface="Cambria Math" panose="02040503050406030204" pitchFamily="18" charset="0"/>
                      </a:rPr>
                      <m:t>𝑚𝑎𝑡𝑐h</m:t>
                    </m:r>
                  </m:oMath>
                </a14:m>
                <a:r>
                  <a:rPr lang="en-US" dirty="0"/>
                  <a:t> </a:t>
                </a:r>
                <a:r>
                  <a:rPr lang="ru-RU" dirty="0"/>
                  <a:t>–</a:t>
                </a:r>
                <a:r>
                  <a:rPr lang="en-US" dirty="0"/>
                  <a:t> </a:t>
                </a:r>
                <a:r>
                  <a:rPr lang="ru-RU" dirty="0"/>
                  <a:t>совпадение/несовпадение гена с признаком атаки</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ru-RU" dirty="0"/>
                  <a:t> – вес этого гена (</a:t>
                </a:r>
                <a:r>
                  <a:rPr lang="en-US" dirty="0" err="1"/>
                  <a:t>ip</a:t>
                </a:r>
                <a:r>
                  <a:rPr lang="en-US" dirty="0"/>
                  <a:t>-</a:t>
                </a:r>
                <a:r>
                  <a:rPr lang="ru-RU" dirty="0"/>
                  <a:t>адрес важнее протокола)</a:t>
                </a:r>
              </a:p>
              <a:p>
                <a14:m>
                  <m:oMath xmlns:m="http://schemas.openxmlformats.org/officeDocument/2006/math">
                    <m:r>
                      <a:rPr lang="en-US" i="1">
                        <a:latin typeface="Cambria Math" panose="02040503050406030204" pitchFamily="18" charset="0"/>
                      </a:rPr>
                      <m:t>𝑠𝑢𝑠𝑝</m:t>
                    </m:r>
                    <m:r>
                      <a:rPr lang="en-US" i="1">
                        <a:latin typeface="Cambria Math" panose="02040503050406030204" pitchFamily="18" charset="0"/>
                      </a:rPr>
                      <m:t>_</m:t>
                    </m:r>
                    <m:r>
                      <a:rPr lang="en-US" i="1">
                        <a:latin typeface="Cambria Math" panose="02040503050406030204" pitchFamily="18" charset="0"/>
                      </a:rPr>
                      <m:t>𝑙𝑒𝑣𝑒𝑙</m:t>
                    </m:r>
                  </m:oMath>
                </a14:m>
                <a:r>
                  <a:rPr lang="ru-RU" dirty="0"/>
                  <a:t> – уровень подозрительности</a:t>
                </a:r>
              </a:p>
              <a:p>
                <a14:m>
                  <m:oMath xmlns:m="http://schemas.openxmlformats.org/officeDocument/2006/math">
                    <m:r>
                      <a:rPr lang="en-US" i="1">
                        <a:latin typeface="Cambria Math" panose="02040503050406030204" pitchFamily="18" charset="0"/>
                      </a:rPr>
                      <m:t>𝑟𝑎𝑛𝑘</m:t>
                    </m:r>
                  </m:oMath>
                </a14:m>
                <a:r>
                  <a:rPr lang="ru-RU" dirty="0"/>
                  <a:t> – сложность идентификации атаки</a:t>
                </a:r>
                <a:endParaRPr lang="en-US" dirty="0"/>
              </a:p>
              <a:p>
                <a:pPr algn="just"/>
                <a:endParaRPr lang="en-US" dirty="0"/>
              </a:p>
            </p:txBody>
          </p:sp>
        </mc:Choice>
        <mc:Fallback xmlns="">
          <p:sp>
            <p:nvSpPr>
              <p:cNvPr id="10" name="Прямоугольник 9">
                <a:extLst>
                  <a:ext uri="{FF2B5EF4-FFF2-40B4-BE49-F238E27FC236}">
                    <a16:creationId xmlns:a16="http://schemas.microsoft.com/office/drawing/2014/main" id="{8DA42A9A-C4F9-4BD6-A381-0A3F0AAFD99B}"/>
                  </a:ext>
                </a:extLst>
              </p:cNvPr>
              <p:cNvSpPr>
                <a:spLocks noRot="1" noChangeAspect="1" noMove="1" noResize="1" noEditPoints="1" noAdjustHandles="1" noChangeArrowheads="1" noChangeShapeType="1" noTextEdit="1"/>
              </p:cNvSpPr>
              <p:nvPr/>
            </p:nvSpPr>
            <p:spPr>
              <a:xfrm>
                <a:off x="243840" y="2220471"/>
                <a:ext cx="4953001" cy="3710888"/>
              </a:xfrm>
              <a:prstGeom prst="rect">
                <a:avLst/>
              </a:prstGeom>
              <a:blipFill>
                <a:blip r:embed="rId6"/>
                <a:stretch>
                  <a:fillRect l="-984" t="-821" r="-861"/>
                </a:stretch>
              </a:blipFill>
            </p:spPr>
            <p:txBody>
              <a:bodyPr/>
              <a:lstStyle/>
              <a:p>
                <a:r>
                  <a:rPr lang="ru-RU">
                    <a:noFill/>
                  </a:rPr>
                  <a:t> </a:t>
                </a:r>
              </a:p>
            </p:txBody>
          </p:sp>
        </mc:Fallback>
      </mc:AlternateContent>
      <p:sp>
        <p:nvSpPr>
          <p:cNvPr id="11" name="Прямоугольник: скругленные углы 10">
            <a:extLst>
              <a:ext uri="{FF2B5EF4-FFF2-40B4-BE49-F238E27FC236}">
                <a16:creationId xmlns:a16="http://schemas.microsoft.com/office/drawing/2014/main" id="{10846324-BAB5-4CF4-A117-8DAA44700AF1}"/>
              </a:ext>
            </a:extLst>
          </p:cNvPr>
          <p:cNvSpPr/>
          <p:nvPr/>
        </p:nvSpPr>
        <p:spPr>
          <a:xfrm>
            <a:off x="8397239" y="2031282"/>
            <a:ext cx="1280161" cy="3194462"/>
          </a:xfrm>
          <a:prstGeom prst="round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404431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057400" y="219959"/>
            <a:ext cx="9794965" cy="523220"/>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800" b="1" dirty="0">
                <a:solidFill>
                  <a:srgbClr val="FF0000"/>
                </a:solidFill>
              </a:rPr>
              <a:t>Примеры применения в ИБ</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26</a:t>
            </a:fld>
            <a:endParaRPr lang="ru-RU"/>
          </a:p>
        </p:txBody>
      </p:sp>
      <p:sp>
        <p:nvSpPr>
          <p:cNvPr id="5" name="Прямоугольник 4">
            <a:extLst>
              <a:ext uri="{FF2B5EF4-FFF2-40B4-BE49-F238E27FC236}">
                <a16:creationId xmlns:a16="http://schemas.microsoft.com/office/drawing/2014/main" id="{72354034-0C7D-43EE-A134-C5BE8774DE1D}"/>
              </a:ext>
            </a:extLst>
          </p:cNvPr>
          <p:cNvSpPr/>
          <p:nvPr/>
        </p:nvSpPr>
        <p:spPr>
          <a:xfrm>
            <a:off x="405814" y="1107951"/>
            <a:ext cx="5359719" cy="4801314"/>
          </a:xfrm>
          <a:prstGeom prst="rect">
            <a:avLst/>
          </a:prstGeom>
        </p:spPr>
        <p:txBody>
          <a:bodyPr wrap="square">
            <a:spAutoFit/>
          </a:bodyPr>
          <a:lstStyle/>
          <a:p>
            <a:pPr algn="just"/>
            <a:r>
              <a:rPr lang="ru-RU" b="1" dirty="0"/>
              <a:t>Анализ безопасности конфигураций</a:t>
            </a:r>
          </a:p>
          <a:p>
            <a:pPr algn="just"/>
            <a:endParaRPr lang="ru-RU" b="1" dirty="0"/>
          </a:p>
          <a:p>
            <a:pPr algn="just"/>
            <a:r>
              <a:rPr lang="ru-RU" b="1" dirty="0"/>
              <a:t>Цель:</a:t>
            </a:r>
            <a:r>
              <a:rPr lang="ru-RU" dirty="0"/>
              <a:t> создание большого набора уязвимых конфигураций для их дальнейшего анализа.</a:t>
            </a:r>
          </a:p>
          <a:p>
            <a:pPr algn="just"/>
            <a:endParaRPr lang="ru-RU" dirty="0"/>
          </a:p>
          <a:p>
            <a:pPr algn="just"/>
            <a:endParaRPr lang="ru-RU" dirty="0"/>
          </a:p>
          <a:p>
            <a:pPr algn="just"/>
            <a:r>
              <a:rPr lang="ru-RU" b="1" dirty="0"/>
              <a:t>Особь</a:t>
            </a:r>
            <a:r>
              <a:rPr lang="ru-RU" dirty="0"/>
              <a:t> – набор параметров (конфигурация).</a:t>
            </a:r>
          </a:p>
          <a:p>
            <a:pPr algn="just"/>
            <a:r>
              <a:rPr lang="ru-RU" b="1" dirty="0"/>
              <a:t>Функция приспособленности</a:t>
            </a:r>
            <a:r>
              <a:rPr lang="ru-RU" dirty="0"/>
              <a:t> – степень уязвимости конфигурации, вычисляется на основе </a:t>
            </a:r>
            <a:r>
              <a:rPr lang="en-US" dirty="0"/>
              <a:t>CVSS-</a:t>
            </a:r>
            <a:r>
              <a:rPr lang="ru-RU" dirty="0"/>
              <a:t>оценок для найденных уязвимостей.</a:t>
            </a:r>
          </a:p>
          <a:p>
            <a:pPr algn="just"/>
            <a:r>
              <a:rPr lang="ru-RU" b="1" dirty="0"/>
              <a:t>Отбор</a:t>
            </a:r>
            <a:r>
              <a:rPr lang="ru-RU" dirty="0"/>
              <a:t> – метод рулетки или </a:t>
            </a:r>
            <a:r>
              <a:rPr lang="ru-RU" dirty="0" err="1"/>
              <a:t>элитизма</a:t>
            </a:r>
            <a:r>
              <a:rPr lang="ru-RU" dirty="0"/>
              <a:t>.</a:t>
            </a:r>
          </a:p>
          <a:p>
            <a:pPr algn="just"/>
            <a:r>
              <a:rPr lang="ru-RU" b="1" dirty="0"/>
              <a:t>Скрещивание</a:t>
            </a:r>
            <a:r>
              <a:rPr lang="ru-RU" dirty="0"/>
              <a:t> – многоточечный кроссовер (но из двоих потомков случайным образом выбирается один).</a:t>
            </a:r>
          </a:p>
          <a:p>
            <a:pPr algn="just"/>
            <a:r>
              <a:rPr lang="ru-RU" b="1" dirty="0"/>
              <a:t>Мутация</a:t>
            </a:r>
            <a:r>
              <a:rPr lang="ru-RU" dirty="0"/>
              <a:t> – случайное изменение одного из параметров.</a:t>
            </a:r>
            <a:endParaRPr lang="en-US" dirty="0"/>
          </a:p>
          <a:p>
            <a:pPr algn="just"/>
            <a:endParaRPr lang="ru-RU" dirty="0"/>
          </a:p>
        </p:txBody>
      </p:sp>
      <p:pic>
        <p:nvPicPr>
          <p:cNvPr id="9" name="Объект 1">
            <a:extLst>
              <a:ext uri="{FF2B5EF4-FFF2-40B4-BE49-F238E27FC236}">
                <a16:creationId xmlns:a16="http://schemas.microsoft.com/office/drawing/2014/main" id="{D8975343-2B37-104D-8757-0404410E458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pic>
        <p:nvPicPr>
          <p:cNvPr id="2" name="Рисунок 1">
            <a:extLst>
              <a:ext uri="{FF2B5EF4-FFF2-40B4-BE49-F238E27FC236}">
                <a16:creationId xmlns:a16="http://schemas.microsoft.com/office/drawing/2014/main" id="{21828EE7-9C26-4D14-829A-33247B91F955}"/>
              </a:ext>
            </a:extLst>
          </p:cNvPr>
          <p:cNvPicPr>
            <a:picLocks noChangeAspect="1"/>
          </p:cNvPicPr>
          <p:nvPr/>
        </p:nvPicPr>
        <p:blipFill>
          <a:blip r:embed="rId4"/>
          <a:stretch>
            <a:fillRect/>
          </a:stretch>
        </p:blipFill>
        <p:spPr>
          <a:xfrm>
            <a:off x="6601627" y="1444020"/>
            <a:ext cx="4629150" cy="4410075"/>
          </a:xfrm>
          <a:prstGeom prst="rect">
            <a:avLst/>
          </a:prstGeom>
        </p:spPr>
      </p:pic>
    </p:spTree>
    <p:extLst>
      <p:ext uri="{BB962C8B-B14F-4D97-AF65-F5344CB8AC3E}">
        <p14:creationId xmlns:p14="http://schemas.microsoft.com/office/powerpoint/2010/main" val="1808777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2057400" y="219959"/>
            <a:ext cx="9794965" cy="523220"/>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800" b="1" dirty="0">
                <a:solidFill>
                  <a:srgbClr val="FF0000"/>
                </a:solidFill>
              </a:rPr>
              <a:t>Примеры применения в ИБ</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27</a:t>
            </a:fld>
            <a:endParaRPr lang="ru-RU"/>
          </a:p>
        </p:txBody>
      </p:sp>
      <p:sp>
        <p:nvSpPr>
          <p:cNvPr id="5" name="Прямоугольник 4">
            <a:extLst>
              <a:ext uri="{FF2B5EF4-FFF2-40B4-BE49-F238E27FC236}">
                <a16:creationId xmlns:a16="http://schemas.microsoft.com/office/drawing/2014/main" id="{72354034-0C7D-43EE-A134-C5BE8774DE1D}"/>
              </a:ext>
            </a:extLst>
          </p:cNvPr>
          <p:cNvSpPr/>
          <p:nvPr/>
        </p:nvSpPr>
        <p:spPr>
          <a:xfrm>
            <a:off x="405815" y="1107951"/>
            <a:ext cx="2781885" cy="5109091"/>
          </a:xfrm>
          <a:prstGeom prst="rect">
            <a:avLst/>
          </a:prstGeom>
        </p:spPr>
        <p:txBody>
          <a:bodyPr wrap="square">
            <a:spAutoFit/>
          </a:bodyPr>
          <a:lstStyle/>
          <a:p>
            <a:pPr algn="just"/>
            <a:r>
              <a:rPr lang="ru-RU" sz="2800" dirty="0"/>
              <a:t>Сокрытие (шифрование) информации с использованием генетических алгоритмов.</a:t>
            </a:r>
          </a:p>
          <a:p>
            <a:pPr algn="just"/>
            <a:endParaRPr lang="ru-RU" sz="2800" dirty="0"/>
          </a:p>
          <a:p>
            <a:pPr marL="285750" indent="-285750" algn="just">
              <a:buFont typeface="Arial" panose="020B0604020202020204" pitchFamily="34" charset="0"/>
              <a:buChar char="•"/>
            </a:pPr>
            <a:r>
              <a:rPr lang="ru-RU" sz="2800" dirty="0"/>
              <a:t>Текст</a:t>
            </a:r>
          </a:p>
          <a:p>
            <a:pPr marL="285750" indent="-285750" algn="just">
              <a:buFont typeface="Arial" panose="020B0604020202020204" pitchFamily="34" charset="0"/>
              <a:buChar char="•"/>
            </a:pPr>
            <a:r>
              <a:rPr lang="ru-RU" sz="2800" dirty="0"/>
              <a:t>Изображения</a:t>
            </a:r>
          </a:p>
          <a:p>
            <a:pPr marL="285750" indent="-285750" algn="just">
              <a:buFont typeface="Arial" panose="020B0604020202020204" pitchFamily="34" charset="0"/>
              <a:buChar char="•"/>
            </a:pPr>
            <a:r>
              <a:rPr lang="ru-RU" sz="2800" dirty="0"/>
              <a:t>Аудио-информация</a:t>
            </a:r>
            <a:endParaRPr lang="en-US" sz="2800" dirty="0"/>
          </a:p>
          <a:p>
            <a:pPr algn="just"/>
            <a:endParaRPr lang="ru-RU" dirty="0"/>
          </a:p>
        </p:txBody>
      </p:sp>
      <p:pic>
        <p:nvPicPr>
          <p:cNvPr id="9" name="Объект 1">
            <a:extLst>
              <a:ext uri="{FF2B5EF4-FFF2-40B4-BE49-F238E27FC236}">
                <a16:creationId xmlns:a16="http://schemas.microsoft.com/office/drawing/2014/main" id="{D8975343-2B37-104D-8757-0404410E4582}"/>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pic>
        <p:nvPicPr>
          <p:cNvPr id="2" name="Рисунок 1">
            <a:extLst>
              <a:ext uri="{FF2B5EF4-FFF2-40B4-BE49-F238E27FC236}">
                <a16:creationId xmlns:a16="http://schemas.microsoft.com/office/drawing/2014/main" id="{62986917-1F33-4D0E-8275-4FD78F83482B}"/>
              </a:ext>
            </a:extLst>
          </p:cNvPr>
          <p:cNvPicPr>
            <a:picLocks noChangeAspect="1"/>
          </p:cNvPicPr>
          <p:nvPr/>
        </p:nvPicPr>
        <p:blipFill>
          <a:blip r:embed="rId4"/>
          <a:stretch>
            <a:fillRect/>
          </a:stretch>
        </p:blipFill>
        <p:spPr>
          <a:xfrm>
            <a:off x="3298915" y="1084966"/>
            <a:ext cx="8553450" cy="5553075"/>
          </a:xfrm>
          <a:prstGeom prst="rect">
            <a:avLst/>
          </a:prstGeom>
        </p:spPr>
      </p:pic>
    </p:spTree>
    <p:extLst>
      <p:ext uri="{BB962C8B-B14F-4D97-AF65-F5344CB8AC3E}">
        <p14:creationId xmlns:p14="http://schemas.microsoft.com/office/powerpoint/2010/main" val="4074097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925619" y="3044279"/>
            <a:ext cx="10865327" cy="769441"/>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ru-RU" sz="4400" b="1" dirty="0">
                <a:solidFill>
                  <a:srgbClr val="FF0000"/>
                </a:solidFill>
              </a:rPr>
              <a:t>Спасибо за внимание!</a:t>
            </a:r>
          </a:p>
        </p:txBody>
      </p:sp>
      <p:pic>
        <p:nvPicPr>
          <p:cNvPr id="7" name="Объект 1">
            <a:extLst>
              <a:ext uri="{FF2B5EF4-FFF2-40B4-BE49-F238E27FC236}">
                <a16:creationId xmlns:a16="http://schemas.microsoft.com/office/drawing/2014/main" id="{3D7E922A-E574-C847-BA5B-E66D8477CB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273498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875416" y="292314"/>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Определение популяции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3</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1200329"/>
          </a:xfrm>
          <a:prstGeom prst="rect">
            <a:avLst/>
          </a:prstGeom>
        </p:spPr>
        <p:txBody>
          <a:bodyPr wrap="square">
            <a:spAutoFit/>
          </a:bodyPr>
          <a:lstStyle/>
          <a:p>
            <a:pPr algn="just"/>
            <a:r>
              <a:rPr lang="ru-RU" sz="2400" b="1" dirty="0"/>
              <a:t>Популяция индивидуумов</a:t>
            </a:r>
            <a:r>
              <a:rPr lang="ru-RU" sz="2400" dirty="0"/>
              <a:t> – коллекция хромосом, набор потенциальных решений целевой задачи</a:t>
            </a:r>
            <a:r>
              <a:rPr lang="ru-RU" sz="2400" dirty="0">
                <a:ea typeface="Tahoma" panose="020B0604030504040204" pitchFamily="34" charset="0"/>
                <a:cs typeface="Tahoma" panose="020B0604030504040204" pitchFamily="34" charset="0"/>
              </a:rPr>
              <a:t>.</a:t>
            </a:r>
            <a:endParaRPr lang="en-US" sz="2400" dirty="0">
              <a:ea typeface="Tahoma" panose="020B0604030504040204" pitchFamily="34" charset="0"/>
              <a:cs typeface="Tahoma" panose="020B0604030504040204" pitchFamily="34" charset="0"/>
            </a:endParaRPr>
          </a:p>
          <a:p>
            <a:pPr algn="just"/>
            <a:endParaRPr lang="en-US" sz="24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
        <p:nvSpPr>
          <p:cNvPr id="2" name="Прямоугольник 1">
            <a:extLst>
              <a:ext uri="{FF2B5EF4-FFF2-40B4-BE49-F238E27FC236}">
                <a16:creationId xmlns:a16="http://schemas.microsoft.com/office/drawing/2014/main" id="{558182A1-B137-4E05-A67A-5BC986078539}"/>
              </a:ext>
            </a:extLst>
          </p:cNvPr>
          <p:cNvSpPr/>
          <p:nvPr/>
        </p:nvSpPr>
        <p:spPr>
          <a:xfrm>
            <a:off x="4310230" y="2195623"/>
            <a:ext cx="451821" cy="462579"/>
          </a:xfrm>
          <a:prstGeom prst="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8" name="Прямоугольник 7">
            <a:extLst>
              <a:ext uri="{FF2B5EF4-FFF2-40B4-BE49-F238E27FC236}">
                <a16:creationId xmlns:a16="http://schemas.microsoft.com/office/drawing/2014/main" id="{8CBC1DD9-B7D8-4AB7-ABA7-C16DCF7C8224}"/>
              </a:ext>
            </a:extLst>
          </p:cNvPr>
          <p:cNvSpPr/>
          <p:nvPr/>
        </p:nvSpPr>
        <p:spPr>
          <a:xfrm>
            <a:off x="4762051" y="2193142"/>
            <a:ext cx="451821" cy="462579"/>
          </a:xfrm>
          <a:prstGeom prst="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1" name="Прямоугольник 10">
            <a:extLst>
              <a:ext uri="{FF2B5EF4-FFF2-40B4-BE49-F238E27FC236}">
                <a16:creationId xmlns:a16="http://schemas.microsoft.com/office/drawing/2014/main" id="{D1B670F8-EB55-482A-941B-1665911829E4}"/>
              </a:ext>
            </a:extLst>
          </p:cNvPr>
          <p:cNvSpPr/>
          <p:nvPr/>
        </p:nvSpPr>
        <p:spPr>
          <a:xfrm>
            <a:off x="5213872" y="2194375"/>
            <a:ext cx="451821" cy="462579"/>
          </a:xfrm>
          <a:prstGeom prst="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2" name="Прямоугольник 11">
            <a:extLst>
              <a:ext uri="{FF2B5EF4-FFF2-40B4-BE49-F238E27FC236}">
                <a16:creationId xmlns:a16="http://schemas.microsoft.com/office/drawing/2014/main" id="{8437619B-9F40-4E56-BA49-F30F12FA9AF8}"/>
              </a:ext>
            </a:extLst>
          </p:cNvPr>
          <p:cNvSpPr/>
          <p:nvPr/>
        </p:nvSpPr>
        <p:spPr>
          <a:xfrm>
            <a:off x="5665693" y="2194375"/>
            <a:ext cx="451821" cy="462579"/>
          </a:xfrm>
          <a:prstGeom prst="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3" name="Прямоугольник 12">
            <a:extLst>
              <a:ext uri="{FF2B5EF4-FFF2-40B4-BE49-F238E27FC236}">
                <a16:creationId xmlns:a16="http://schemas.microsoft.com/office/drawing/2014/main" id="{24078256-5A1E-49C6-8CB7-51047B4A7F39}"/>
              </a:ext>
            </a:extLst>
          </p:cNvPr>
          <p:cNvSpPr/>
          <p:nvPr/>
        </p:nvSpPr>
        <p:spPr>
          <a:xfrm>
            <a:off x="6107989" y="2194375"/>
            <a:ext cx="451821" cy="462579"/>
          </a:xfrm>
          <a:prstGeom prst="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4" name="Прямоугольник 13">
            <a:extLst>
              <a:ext uri="{FF2B5EF4-FFF2-40B4-BE49-F238E27FC236}">
                <a16:creationId xmlns:a16="http://schemas.microsoft.com/office/drawing/2014/main" id="{57257911-77E4-4535-A58D-0FB3B7CB2591}"/>
              </a:ext>
            </a:extLst>
          </p:cNvPr>
          <p:cNvSpPr/>
          <p:nvPr/>
        </p:nvSpPr>
        <p:spPr>
          <a:xfrm>
            <a:off x="6559810" y="2193142"/>
            <a:ext cx="451821" cy="462579"/>
          </a:xfrm>
          <a:prstGeom prst="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5" name="Прямоугольник 14">
            <a:extLst>
              <a:ext uri="{FF2B5EF4-FFF2-40B4-BE49-F238E27FC236}">
                <a16:creationId xmlns:a16="http://schemas.microsoft.com/office/drawing/2014/main" id="{80972A16-6F73-4805-9C3B-A9C6C2D931BA}"/>
              </a:ext>
            </a:extLst>
          </p:cNvPr>
          <p:cNvSpPr/>
          <p:nvPr/>
        </p:nvSpPr>
        <p:spPr>
          <a:xfrm>
            <a:off x="7011405" y="2193142"/>
            <a:ext cx="451821" cy="462579"/>
          </a:xfrm>
          <a:prstGeom prst="rect">
            <a:avLst/>
          </a:prstGeom>
          <a:solidFill>
            <a:srgbClr val="FF0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6" name="Прямоугольник 15">
            <a:extLst>
              <a:ext uri="{FF2B5EF4-FFF2-40B4-BE49-F238E27FC236}">
                <a16:creationId xmlns:a16="http://schemas.microsoft.com/office/drawing/2014/main" id="{57BBD7F1-C482-4646-97DE-A5D13F8D35FA}"/>
              </a:ext>
            </a:extLst>
          </p:cNvPr>
          <p:cNvSpPr/>
          <p:nvPr/>
        </p:nvSpPr>
        <p:spPr>
          <a:xfrm>
            <a:off x="3238051" y="6077247"/>
            <a:ext cx="6137667" cy="461665"/>
          </a:xfrm>
          <a:prstGeom prst="rect">
            <a:avLst/>
          </a:prstGeom>
        </p:spPr>
        <p:txBody>
          <a:bodyPr wrap="square">
            <a:spAutoFit/>
          </a:bodyPr>
          <a:lstStyle/>
          <a:p>
            <a:pPr algn="just"/>
            <a:r>
              <a:rPr lang="ru-RU" sz="2400" dirty="0"/>
              <a:t>Пример популяции индивидуумов</a:t>
            </a:r>
            <a:endParaRPr lang="en-US" sz="2400" dirty="0">
              <a:ea typeface="Tahoma" panose="020B0604030504040204" pitchFamily="34" charset="0"/>
              <a:cs typeface="Tahoma" panose="020B0604030504040204" pitchFamily="34" charset="0"/>
            </a:endParaRPr>
          </a:p>
        </p:txBody>
      </p:sp>
      <p:sp>
        <p:nvSpPr>
          <p:cNvPr id="5" name="Овал 4">
            <a:extLst>
              <a:ext uri="{FF2B5EF4-FFF2-40B4-BE49-F238E27FC236}">
                <a16:creationId xmlns:a16="http://schemas.microsoft.com/office/drawing/2014/main" id="{2B1D9427-03EC-4F66-A2A8-EEB3E5691D2C}"/>
              </a:ext>
            </a:extLst>
          </p:cNvPr>
          <p:cNvSpPr/>
          <p:nvPr/>
        </p:nvSpPr>
        <p:spPr>
          <a:xfrm>
            <a:off x="603100" y="1957350"/>
            <a:ext cx="11124739" cy="3797922"/>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4970099E-8D0C-4859-9047-DB16F44544D0}"/>
              </a:ext>
            </a:extLst>
          </p:cNvPr>
          <p:cNvSpPr/>
          <p:nvPr/>
        </p:nvSpPr>
        <p:spPr>
          <a:xfrm>
            <a:off x="1592430" y="2983023"/>
            <a:ext cx="451821" cy="462579"/>
          </a:xfrm>
          <a:prstGeom prst="rect">
            <a:avLst/>
          </a:prstGeom>
          <a:solidFill>
            <a:srgbClr val="FFFF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18" name="Прямоугольник 17">
            <a:extLst>
              <a:ext uri="{FF2B5EF4-FFF2-40B4-BE49-F238E27FC236}">
                <a16:creationId xmlns:a16="http://schemas.microsoft.com/office/drawing/2014/main" id="{386C1662-6074-48A3-9091-3DB42BD172C1}"/>
              </a:ext>
            </a:extLst>
          </p:cNvPr>
          <p:cNvSpPr/>
          <p:nvPr/>
        </p:nvSpPr>
        <p:spPr>
          <a:xfrm>
            <a:off x="2044251" y="2980542"/>
            <a:ext cx="451821" cy="462579"/>
          </a:xfrm>
          <a:prstGeom prst="rect">
            <a:avLst/>
          </a:prstGeom>
          <a:solidFill>
            <a:srgbClr val="FFFF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19" name="Прямоугольник 18">
            <a:extLst>
              <a:ext uri="{FF2B5EF4-FFF2-40B4-BE49-F238E27FC236}">
                <a16:creationId xmlns:a16="http://schemas.microsoft.com/office/drawing/2014/main" id="{7EEED204-9EA2-41BE-8254-9B98ECE6CFD5}"/>
              </a:ext>
            </a:extLst>
          </p:cNvPr>
          <p:cNvSpPr/>
          <p:nvPr/>
        </p:nvSpPr>
        <p:spPr>
          <a:xfrm>
            <a:off x="2496072" y="2981775"/>
            <a:ext cx="451821" cy="462579"/>
          </a:xfrm>
          <a:prstGeom prst="rect">
            <a:avLst/>
          </a:prstGeom>
          <a:solidFill>
            <a:srgbClr val="FFFF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0" name="Прямоугольник 19">
            <a:extLst>
              <a:ext uri="{FF2B5EF4-FFF2-40B4-BE49-F238E27FC236}">
                <a16:creationId xmlns:a16="http://schemas.microsoft.com/office/drawing/2014/main" id="{FB615755-2675-41C0-9770-7B9858B3F5E7}"/>
              </a:ext>
            </a:extLst>
          </p:cNvPr>
          <p:cNvSpPr/>
          <p:nvPr/>
        </p:nvSpPr>
        <p:spPr>
          <a:xfrm>
            <a:off x="2947893" y="2981775"/>
            <a:ext cx="451821" cy="462579"/>
          </a:xfrm>
          <a:prstGeom prst="rect">
            <a:avLst/>
          </a:prstGeom>
          <a:solidFill>
            <a:srgbClr val="FFFF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1" name="Прямоугольник 20">
            <a:extLst>
              <a:ext uri="{FF2B5EF4-FFF2-40B4-BE49-F238E27FC236}">
                <a16:creationId xmlns:a16="http://schemas.microsoft.com/office/drawing/2014/main" id="{0717C69E-0EFF-444C-ADBF-059153F81ED7}"/>
              </a:ext>
            </a:extLst>
          </p:cNvPr>
          <p:cNvSpPr/>
          <p:nvPr/>
        </p:nvSpPr>
        <p:spPr>
          <a:xfrm>
            <a:off x="3390189" y="2981775"/>
            <a:ext cx="451821" cy="462579"/>
          </a:xfrm>
          <a:prstGeom prst="rect">
            <a:avLst/>
          </a:prstGeom>
          <a:solidFill>
            <a:srgbClr val="FFFF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2" name="Прямоугольник 21">
            <a:extLst>
              <a:ext uri="{FF2B5EF4-FFF2-40B4-BE49-F238E27FC236}">
                <a16:creationId xmlns:a16="http://schemas.microsoft.com/office/drawing/2014/main" id="{5BA89C3D-079E-4E20-ABEA-C2C2FC600D7F}"/>
              </a:ext>
            </a:extLst>
          </p:cNvPr>
          <p:cNvSpPr/>
          <p:nvPr/>
        </p:nvSpPr>
        <p:spPr>
          <a:xfrm>
            <a:off x="3842010" y="2980542"/>
            <a:ext cx="451821" cy="462579"/>
          </a:xfrm>
          <a:prstGeom prst="rect">
            <a:avLst/>
          </a:prstGeom>
          <a:solidFill>
            <a:srgbClr val="FFFF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3" name="Прямоугольник 22">
            <a:extLst>
              <a:ext uri="{FF2B5EF4-FFF2-40B4-BE49-F238E27FC236}">
                <a16:creationId xmlns:a16="http://schemas.microsoft.com/office/drawing/2014/main" id="{0DACCC9D-B811-4A51-A932-EF82EFCE1517}"/>
              </a:ext>
            </a:extLst>
          </p:cNvPr>
          <p:cNvSpPr/>
          <p:nvPr/>
        </p:nvSpPr>
        <p:spPr>
          <a:xfrm>
            <a:off x="4293605" y="2980542"/>
            <a:ext cx="451821" cy="462579"/>
          </a:xfrm>
          <a:prstGeom prst="rect">
            <a:avLst/>
          </a:prstGeom>
          <a:solidFill>
            <a:srgbClr val="FFFF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4" name="Прямоугольник 23">
            <a:extLst>
              <a:ext uri="{FF2B5EF4-FFF2-40B4-BE49-F238E27FC236}">
                <a16:creationId xmlns:a16="http://schemas.microsoft.com/office/drawing/2014/main" id="{F2E7573C-117D-4F49-848B-802DA2C6C6C9}"/>
              </a:ext>
            </a:extLst>
          </p:cNvPr>
          <p:cNvSpPr/>
          <p:nvPr/>
        </p:nvSpPr>
        <p:spPr>
          <a:xfrm>
            <a:off x="4538830" y="5065823"/>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5" name="Прямоугольник 24">
            <a:extLst>
              <a:ext uri="{FF2B5EF4-FFF2-40B4-BE49-F238E27FC236}">
                <a16:creationId xmlns:a16="http://schemas.microsoft.com/office/drawing/2014/main" id="{F1465F10-C7FE-4604-846A-88E5DB0C4C8B}"/>
              </a:ext>
            </a:extLst>
          </p:cNvPr>
          <p:cNvSpPr/>
          <p:nvPr/>
        </p:nvSpPr>
        <p:spPr>
          <a:xfrm>
            <a:off x="4990651" y="506334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26" name="Прямоугольник 25">
            <a:extLst>
              <a:ext uri="{FF2B5EF4-FFF2-40B4-BE49-F238E27FC236}">
                <a16:creationId xmlns:a16="http://schemas.microsoft.com/office/drawing/2014/main" id="{DEA1B651-7DE4-4DF3-A023-C423772AF8B7}"/>
              </a:ext>
            </a:extLst>
          </p:cNvPr>
          <p:cNvSpPr/>
          <p:nvPr/>
        </p:nvSpPr>
        <p:spPr>
          <a:xfrm>
            <a:off x="5442472" y="506457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7" name="Прямоугольник 26">
            <a:extLst>
              <a:ext uri="{FF2B5EF4-FFF2-40B4-BE49-F238E27FC236}">
                <a16:creationId xmlns:a16="http://schemas.microsoft.com/office/drawing/2014/main" id="{9DDF1557-9BD8-41BF-8045-28A51F2DCC53}"/>
              </a:ext>
            </a:extLst>
          </p:cNvPr>
          <p:cNvSpPr/>
          <p:nvPr/>
        </p:nvSpPr>
        <p:spPr>
          <a:xfrm>
            <a:off x="5894293" y="506457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8" name="Прямоугольник 27">
            <a:extLst>
              <a:ext uri="{FF2B5EF4-FFF2-40B4-BE49-F238E27FC236}">
                <a16:creationId xmlns:a16="http://schemas.microsoft.com/office/drawing/2014/main" id="{3E35AAC2-44F1-4CED-9684-8ED6106A8556}"/>
              </a:ext>
            </a:extLst>
          </p:cNvPr>
          <p:cNvSpPr/>
          <p:nvPr/>
        </p:nvSpPr>
        <p:spPr>
          <a:xfrm>
            <a:off x="6336589" y="5064575"/>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29" name="Прямоугольник 28">
            <a:extLst>
              <a:ext uri="{FF2B5EF4-FFF2-40B4-BE49-F238E27FC236}">
                <a16:creationId xmlns:a16="http://schemas.microsoft.com/office/drawing/2014/main" id="{99F3352C-0014-4505-9E1E-FB268DA037BB}"/>
              </a:ext>
            </a:extLst>
          </p:cNvPr>
          <p:cNvSpPr/>
          <p:nvPr/>
        </p:nvSpPr>
        <p:spPr>
          <a:xfrm>
            <a:off x="6788410" y="506334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0" name="Прямоугольник 29">
            <a:extLst>
              <a:ext uri="{FF2B5EF4-FFF2-40B4-BE49-F238E27FC236}">
                <a16:creationId xmlns:a16="http://schemas.microsoft.com/office/drawing/2014/main" id="{68C6F6A7-4C6A-47BC-A53B-A94CACBF4FDA}"/>
              </a:ext>
            </a:extLst>
          </p:cNvPr>
          <p:cNvSpPr/>
          <p:nvPr/>
        </p:nvSpPr>
        <p:spPr>
          <a:xfrm>
            <a:off x="7240005" y="5063342"/>
            <a:ext cx="451821" cy="462579"/>
          </a:xfrm>
          <a:prstGeom prst="rect">
            <a:avLst/>
          </a:prstGeom>
          <a:solidFill>
            <a:srgbClr val="92D05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1" name="Прямоугольник 30">
            <a:extLst>
              <a:ext uri="{FF2B5EF4-FFF2-40B4-BE49-F238E27FC236}">
                <a16:creationId xmlns:a16="http://schemas.microsoft.com/office/drawing/2014/main" id="{9D2E3822-BF03-45B4-8523-C881D6DA06B4}"/>
              </a:ext>
            </a:extLst>
          </p:cNvPr>
          <p:cNvSpPr/>
          <p:nvPr/>
        </p:nvSpPr>
        <p:spPr>
          <a:xfrm>
            <a:off x="7790030" y="4151423"/>
            <a:ext cx="451821" cy="462579"/>
          </a:xfrm>
          <a:prstGeom prst="rect">
            <a:avLst/>
          </a:prstGeom>
          <a:solidFill>
            <a:srgbClr val="00B0F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2" name="Прямоугольник 31">
            <a:extLst>
              <a:ext uri="{FF2B5EF4-FFF2-40B4-BE49-F238E27FC236}">
                <a16:creationId xmlns:a16="http://schemas.microsoft.com/office/drawing/2014/main" id="{23CAAE0B-E009-4EB0-8034-99235B6E111F}"/>
              </a:ext>
            </a:extLst>
          </p:cNvPr>
          <p:cNvSpPr/>
          <p:nvPr/>
        </p:nvSpPr>
        <p:spPr>
          <a:xfrm>
            <a:off x="8241851" y="4148942"/>
            <a:ext cx="451821" cy="462579"/>
          </a:xfrm>
          <a:prstGeom prst="rect">
            <a:avLst/>
          </a:prstGeom>
          <a:solidFill>
            <a:srgbClr val="00B0F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3" name="Прямоугольник 32">
            <a:extLst>
              <a:ext uri="{FF2B5EF4-FFF2-40B4-BE49-F238E27FC236}">
                <a16:creationId xmlns:a16="http://schemas.microsoft.com/office/drawing/2014/main" id="{BE7DAE93-3538-48A1-A545-63606D0B1F66}"/>
              </a:ext>
            </a:extLst>
          </p:cNvPr>
          <p:cNvSpPr/>
          <p:nvPr/>
        </p:nvSpPr>
        <p:spPr>
          <a:xfrm>
            <a:off x="8693672" y="4150175"/>
            <a:ext cx="451821" cy="462579"/>
          </a:xfrm>
          <a:prstGeom prst="rect">
            <a:avLst/>
          </a:prstGeom>
          <a:solidFill>
            <a:srgbClr val="00B0F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4" name="Прямоугольник 33">
            <a:extLst>
              <a:ext uri="{FF2B5EF4-FFF2-40B4-BE49-F238E27FC236}">
                <a16:creationId xmlns:a16="http://schemas.microsoft.com/office/drawing/2014/main" id="{6C6CF069-394A-4397-ADCA-60AF3CA2382E}"/>
              </a:ext>
            </a:extLst>
          </p:cNvPr>
          <p:cNvSpPr/>
          <p:nvPr/>
        </p:nvSpPr>
        <p:spPr>
          <a:xfrm>
            <a:off x="9145493" y="4150175"/>
            <a:ext cx="451821" cy="462579"/>
          </a:xfrm>
          <a:prstGeom prst="rect">
            <a:avLst/>
          </a:prstGeom>
          <a:solidFill>
            <a:srgbClr val="00B0F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5" name="Прямоугольник 34">
            <a:extLst>
              <a:ext uri="{FF2B5EF4-FFF2-40B4-BE49-F238E27FC236}">
                <a16:creationId xmlns:a16="http://schemas.microsoft.com/office/drawing/2014/main" id="{EC388A49-A1A3-495F-BF6A-5C46CD365DF7}"/>
              </a:ext>
            </a:extLst>
          </p:cNvPr>
          <p:cNvSpPr/>
          <p:nvPr/>
        </p:nvSpPr>
        <p:spPr>
          <a:xfrm>
            <a:off x="9587789" y="4150175"/>
            <a:ext cx="451821" cy="462579"/>
          </a:xfrm>
          <a:prstGeom prst="rect">
            <a:avLst/>
          </a:prstGeom>
          <a:solidFill>
            <a:srgbClr val="00B0F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6" name="Прямоугольник 35">
            <a:extLst>
              <a:ext uri="{FF2B5EF4-FFF2-40B4-BE49-F238E27FC236}">
                <a16:creationId xmlns:a16="http://schemas.microsoft.com/office/drawing/2014/main" id="{1D15B21D-222C-4BAF-9A44-E67B11F56104}"/>
              </a:ext>
            </a:extLst>
          </p:cNvPr>
          <p:cNvSpPr/>
          <p:nvPr/>
        </p:nvSpPr>
        <p:spPr>
          <a:xfrm>
            <a:off x="10039610" y="4148942"/>
            <a:ext cx="451821" cy="462579"/>
          </a:xfrm>
          <a:prstGeom prst="rect">
            <a:avLst/>
          </a:prstGeom>
          <a:solidFill>
            <a:srgbClr val="00B0F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7" name="Прямоугольник 36">
            <a:extLst>
              <a:ext uri="{FF2B5EF4-FFF2-40B4-BE49-F238E27FC236}">
                <a16:creationId xmlns:a16="http://schemas.microsoft.com/office/drawing/2014/main" id="{6FF9EC21-A92E-4F18-996E-88EDD537C952}"/>
              </a:ext>
            </a:extLst>
          </p:cNvPr>
          <p:cNvSpPr/>
          <p:nvPr/>
        </p:nvSpPr>
        <p:spPr>
          <a:xfrm>
            <a:off x="10491205" y="4148942"/>
            <a:ext cx="451821" cy="462579"/>
          </a:xfrm>
          <a:prstGeom prst="rect">
            <a:avLst/>
          </a:prstGeom>
          <a:solidFill>
            <a:srgbClr val="00B0F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38" name="Прямоугольник 37">
            <a:extLst>
              <a:ext uri="{FF2B5EF4-FFF2-40B4-BE49-F238E27FC236}">
                <a16:creationId xmlns:a16="http://schemas.microsoft.com/office/drawing/2014/main" id="{50366DA0-9EBF-43A5-96FF-B4DE6ADE5032}"/>
              </a:ext>
            </a:extLst>
          </p:cNvPr>
          <p:cNvSpPr/>
          <p:nvPr/>
        </p:nvSpPr>
        <p:spPr>
          <a:xfrm>
            <a:off x="6405730" y="3160823"/>
            <a:ext cx="451821" cy="462579"/>
          </a:xfrm>
          <a:prstGeom prst="rect">
            <a:avLst/>
          </a:prstGeom>
          <a:solidFill>
            <a:srgbClr val="7030A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39" name="Прямоугольник 38">
            <a:extLst>
              <a:ext uri="{FF2B5EF4-FFF2-40B4-BE49-F238E27FC236}">
                <a16:creationId xmlns:a16="http://schemas.microsoft.com/office/drawing/2014/main" id="{A2C17BE9-5BD0-4C46-8004-71021065F00E}"/>
              </a:ext>
            </a:extLst>
          </p:cNvPr>
          <p:cNvSpPr/>
          <p:nvPr/>
        </p:nvSpPr>
        <p:spPr>
          <a:xfrm>
            <a:off x="6857551" y="3158342"/>
            <a:ext cx="451821" cy="462579"/>
          </a:xfrm>
          <a:prstGeom prst="rect">
            <a:avLst/>
          </a:prstGeom>
          <a:solidFill>
            <a:srgbClr val="7030A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0" name="Прямоугольник 39">
            <a:extLst>
              <a:ext uri="{FF2B5EF4-FFF2-40B4-BE49-F238E27FC236}">
                <a16:creationId xmlns:a16="http://schemas.microsoft.com/office/drawing/2014/main" id="{232E0D30-BD75-4DB8-A860-B75109588052}"/>
              </a:ext>
            </a:extLst>
          </p:cNvPr>
          <p:cNvSpPr/>
          <p:nvPr/>
        </p:nvSpPr>
        <p:spPr>
          <a:xfrm>
            <a:off x="7309372" y="3159575"/>
            <a:ext cx="451821" cy="462579"/>
          </a:xfrm>
          <a:prstGeom prst="rect">
            <a:avLst/>
          </a:prstGeom>
          <a:solidFill>
            <a:srgbClr val="7030A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41" name="Прямоугольник 40">
            <a:extLst>
              <a:ext uri="{FF2B5EF4-FFF2-40B4-BE49-F238E27FC236}">
                <a16:creationId xmlns:a16="http://schemas.microsoft.com/office/drawing/2014/main" id="{94BE73FA-5676-4684-BE3D-BC58C56A1FF4}"/>
              </a:ext>
            </a:extLst>
          </p:cNvPr>
          <p:cNvSpPr/>
          <p:nvPr/>
        </p:nvSpPr>
        <p:spPr>
          <a:xfrm>
            <a:off x="7761193" y="3159575"/>
            <a:ext cx="451821" cy="462579"/>
          </a:xfrm>
          <a:prstGeom prst="rect">
            <a:avLst/>
          </a:prstGeom>
          <a:solidFill>
            <a:srgbClr val="7030A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42" name="Прямоугольник 41">
            <a:extLst>
              <a:ext uri="{FF2B5EF4-FFF2-40B4-BE49-F238E27FC236}">
                <a16:creationId xmlns:a16="http://schemas.microsoft.com/office/drawing/2014/main" id="{76CFC26D-ECB4-41CA-89CF-DD8D1B33E4F3}"/>
              </a:ext>
            </a:extLst>
          </p:cNvPr>
          <p:cNvSpPr/>
          <p:nvPr/>
        </p:nvSpPr>
        <p:spPr>
          <a:xfrm>
            <a:off x="8203489" y="3159575"/>
            <a:ext cx="451821" cy="462579"/>
          </a:xfrm>
          <a:prstGeom prst="rect">
            <a:avLst/>
          </a:prstGeom>
          <a:solidFill>
            <a:srgbClr val="7030A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3" name="Прямоугольник 42">
            <a:extLst>
              <a:ext uri="{FF2B5EF4-FFF2-40B4-BE49-F238E27FC236}">
                <a16:creationId xmlns:a16="http://schemas.microsoft.com/office/drawing/2014/main" id="{9C7B6D5B-D445-42FE-BEB1-DDC929BB9422}"/>
              </a:ext>
            </a:extLst>
          </p:cNvPr>
          <p:cNvSpPr/>
          <p:nvPr/>
        </p:nvSpPr>
        <p:spPr>
          <a:xfrm>
            <a:off x="8655310" y="3158342"/>
            <a:ext cx="451821" cy="462579"/>
          </a:xfrm>
          <a:prstGeom prst="rect">
            <a:avLst/>
          </a:prstGeom>
          <a:solidFill>
            <a:srgbClr val="7030A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4" name="Прямоугольник 43">
            <a:extLst>
              <a:ext uri="{FF2B5EF4-FFF2-40B4-BE49-F238E27FC236}">
                <a16:creationId xmlns:a16="http://schemas.microsoft.com/office/drawing/2014/main" id="{D6159545-09FD-4CEB-B21C-1FA8F13E70C1}"/>
              </a:ext>
            </a:extLst>
          </p:cNvPr>
          <p:cNvSpPr/>
          <p:nvPr/>
        </p:nvSpPr>
        <p:spPr>
          <a:xfrm>
            <a:off x="9106905" y="3158342"/>
            <a:ext cx="451821" cy="462579"/>
          </a:xfrm>
          <a:prstGeom prst="rect">
            <a:avLst/>
          </a:prstGeom>
          <a:solidFill>
            <a:srgbClr val="7030A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5" name="Прямоугольник 44">
            <a:extLst>
              <a:ext uri="{FF2B5EF4-FFF2-40B4-BE49-F238E27FC236}">
                <a16:creationId xmlns:a16="http://schemas.microsoft.com/office/drawing/2014/main" id="{532ED425-BEB1-42B5-8D5A-21651DDD2209}"/>
              </a:ext>
            </a:extLst>
          </p:cNvPr>
          <p:cNvSpPr/>
          <p:nvPr/>
        </p:nvSpPr>
        <p:spPr>
          <a:xfrm>
            <a:off x="2519530" y="4100623"/>
            <a:ext cx="451821" cy="462579"/>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6" name="Прямоугольник 45">
            <a:extLst>
              <a:ext uri="{FF2B5EF4-FFF2-40B4-BE49-F238E27FC236}">
                <a16:creationId xmlns:a16="http://schemas.microsoft.com/office/drawing/2014/main" id="{4CC9BCEE-413B-4B8D-B2A8-1DD313A300F2}"/>
              </a:ext>
            </a:extLst>
          </p:cNvPr>
          <p:cNvSpPr/>
          <p:nvPr/>
        </p:nvSpPr>
        <p:spPr>
          <a:xfrm>
            <a:off x="2971351" y="4098142"/>
            <a:ext cx="451821" cy="462579"/>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1</a:t>
            </a:r>
          </a:p>
        </p:txBody>
      </p:sp>
      <p:sp>
        <p:nvSpPr>
          <p:cNvPr id="47" name="Прямоугольник 46">
            <a:extLst>
              <a:ext uri="{FF2B5EF4-FFF2-40B4-BE49-F238E27FC236}">
                <a16:creationId xmlns:a16="http://schemas.microsoft.com/office/drawing/2014/main" id="{ED668F4C-A75F-4563-A84A-B95A8277198D}"/>
              </a:ext>
            </a:extLst>
          </p:cNvPr>
          <p:cNvSpPr/>
          <p:nvPr/>
        </p:nvSpPr>
        <p:spPr>
          <a:xfrm>
            <a:off x="3423172" y="4099375"/>
            <a:ext cx="451821" cy="462579"/>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48" name="Прямоугольник 47">
            <a:extLst>
              <a:ext uri="{FF2B5EF4-FFF2-40B4-BE49-F238E27FC236}">
                <a16:creationId xmlns:a16="http://schemas.microsoft.com/office/drawing/2014/main" id="{BFED4995-11B6-4F3E-B0B9-A3806ADD0952}"/>
              </a:ext>
            </a:extLst>
          </p:cNvPr>
          <p:cNvSpPr/>
          <p:nvPr/>
        </p:nvSpPr>
        <p:spPr>
          <a:xfrm>
            <a:off x="3874993" y="4099375"/>
            <a:ext cx="451821" cy="462579"/>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49" name="Прямоугольник 48">
            <a:extLst>
              <a:ext uri="{FF2B5EF4-FFF2-40B4-BE49-F238E27FC236}">
                <a16:creationId xmlns:a16="http://schemas.microsoft.com/office/drawing/2014/main" id="{41729CF9-A184-4105-AF90-82492EDC3CED}"/>
              </a:ext>
            </a:extLst>
          </p:cNvPr>
          <p:cNvSpPr/>
          <p:nvPr/>
        </p:nvSpPr>
        <p:spPr>
          <a:xfrm>
            <a:off x="4317289" y="4099375"/>
            <a:ext cx="451821" cy="462579"/>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50" name="Прямоугольник 49">
            <a:extLst>
              <a:ext uri="{FF2B5EF4-FFF2-40B4-BE49-F238E27FC236}">
                <a16:creationId xmlns:a16="http://schemas.microsoft.com/office/drawing/2014/main" id="{9D78F21A-7766-48DF-A60A-4663E8D183EF}"/>
              </a:ext>
            </a:extLst>
          </p:cNvPr>
          <p:cNvSpPr/>
          <p:nvPr/>
        </p:nvSpPr>
        <p:spPr>
          <a:xfrm>
            <a:off x="4769110" y="4098142"/>
            <a:ext cx="451821" cy="462579"/>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
        <p:nvSpPr>
          <p:cNvPr id="51" name="Прямоугольник 50">
            <a:extLst>
              <a:ext uri="{FF2B5EF4-FFF2-40B4-BE49-F238E27FC236}">
                <a16:creationId xmlns:a16="http://schemas.microsoft.com/office/drawing/2014/main" id="{BADF12C5-49CC-42D2-8DF1-B0A5BA49F057}"/>
              </a:ext>
            </a:extLst>
          </p:cNvPr>
          <p:cNvSpPr/>
          <p:nvPr/>
        </p:nvSpPr>
        <p:spPr>
          <a:xfrm>
            <a:off x="5220705" y="4098142"/>
            <a:ext cx="451821" cy="462579"/>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ru-RU" sz="2800" dirty="0"/>
              <a:t>0</a:t>
            </a:r>
          </a:p>
        </p:txBody>
      </p:sp>
    </p:spTree>
    <p:extLst>
      <p:ext uri="{BB962C8B-B14F-4D97-AF65-F5344CB8AC3E}">
        <p14:creationId xmlns:p14="http://schemas.microsoft.com/office/powerpoint/2010/main" val="77269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Стрелка: вправо 31">
            <a:extLst>
              <a:ext uri="{FF2B5EF4-FFF2-40B4-BE49-F238E27FC236}">
                <a16:creationId xmlns:a16="http://schemas.microsoft.com/office/drawing/2014/main" id="{4AC942EE-9D8D-4630-84A1-03BF6EC35091}"/>
              </a:ext>
            </a:extLst>
          </p:cNvPr>
          <p:cNvSpPr/>
          <p:nvPr/>
        </p:nvSpPr>
        <p:spPr>
          <a:xfrm rot="5400000">
            <a:off x="9792840" y="5597183"/>
            <a:ext cx="531118"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26" name="Стрелка: изогнутая вверх 25">
            <a:extLst>
              <a:ext uri="{FF2B5EF4-FFF2-40B4-BE49-F238E27FC236}">
                <a16:creationId xmlns:a16="http://schemas.microsoft.com/office/drawing/2014/main" id="{B950D31A-097A-4A4E-8126-1F151289C103}"/>
              </a:ext>
            </a:extLst>
          </p:cNvPr>
          <p:cNvSpPr/>
          <p:nvPr/>
        </p:nvSpPr>
        <p:spPr>
          <a:xfrm flipH="1">
            <a:off x="5806832" y="2866938"/>
            <a:ext cx="3286170" cy="2322262"/>
          </a:xfrm>
          <a:prstGeom prst="bentUpArrow">
            <a:avLst>
              <a:gd name="adj1" fmla="val 8105"/>
              <a:gd name="adj2" fmla="val 9741"/>
              <a:gd name="adj3" fmla="val 1083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3" name="Прямоугольник 2"/>
          <p:cNvSpPr/>
          <p:nvPr/>
        </p:nvSpPr>
        <p:spPr>
          <a:xfrm flipV="1">
            <a:off x="925620" y="8820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Базовая структура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a:xfrm>
            <a:off x="9271000" y="6353273"/>
            <a:ext cx="2743200" cy="365125"/>
          </a:xfrm>
        </p:spPr>
        <p:txBody>
          <a:bodyPr/>
          <a:lstStyle/>
          <a:p>
            <a:fld id="{FF9AC15E-FCD1-4167-800F-1DB8497ABFCE}" type="slidenum">
              <a:rPr lang="ru-RU" smtClean="0"/>
              <a:t>4</a:t>
            </a:fld>
            <a:endParaRPr lang="ru-RU"/>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grpSp>
        <p:nvGrpSpPr>
          <p:cNvPr id="7" name="Группа 6">
            <a:extLst>
              <a:ext uri="{FF2B5EF4-FFF2-40B4-BE49-F238E27FC236}">
                <a16:creationId xmlns:a16="http://schemas.microsoft.com/office/drawing/2014/main" id="{71DB9C78-6353-43CE-A925-CCB34429EB28}"/>
              </a:ext>
            </a:extLst>
          </p:cNvPr>
          <p:cNvGrpSpPr/>
          <p:nvPr/>
        </p:nvGrpSpPr>
        <p:grpSpPr>
          <a:xfrm>
            <a:off x="80519" y="2130090"/>
            <a:ext cx="10782283" cy="765234"/>
            <a:chOff x="-14901" y="2082250"/>
            <a:chExt cx="10782283" cy="765234"/>
          </a:xfrm>
        </p:grpSpPr>
        <p:sp>
          <p:nvSpPr>
            <p:cNvPr id="8" name="Прямоугольник: скругленные углы 7">
              <a:extLst>
                <a:ext uri="{FF2B5EF4-FFF2-40B4-BE49-F238E27FC236}">
                  <a16:creationId xmlns:a16="http://schemas.microsoft.com/office/drawing/2014/main" id="{F0836B49-E8E0-41EB-938E-8927329682D8}"/>
                </a:ext>
              </a:extLst>
            </p:cNvPr>
            <p:cNvSpPr/>
            <p:nvPr/>
          </p:nvSpPr>
          <p:spPr>
            <a:xfrm>
              <a:off x="-14901" y="2082251"/>
              <a:ext cx="1891028" cy="7368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Создание начальной популяции</a:t>
              </a:r>
            </a:p>
          </p:txBody>
        </p:sp>
        <p:sp>
          <p:nvSpPr>
            <p:cNvPr id="11" name="Прямоугольник: скругленные углы 10">
              <a:extLst>
                <a:ext uri="{FF2B5EF4-FFF2-40B4-BE49-F238E27FC236}">
                  <a16:creationId xmlns:a16="http://schemas.microsoft.com/office/drawing/2014/main" id="{0DEFBD31-FE3A-4F9B-BD66-D10FB457BA1A}"/>
                </a:ext>
              </a:extLst>
            </p:cNvPr>
            <p:cNvSpPr/>
            <p:nvPr/>
          </p:nvSpPr>
          <p:spPr>
            <a:xfrm>
              <a:off x="5158676" y="2082250"/>
              <a:ext cx="1575787" cy="7368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Отбор</a:t>
              </a:r>
            </a:p>
          </p:txBody>
        </p:sp>
        <p:sp>
          <p:nvSpPr>
            <p:cNvPr id="12" name="Прямоугольник: скругленные углы 11">
              <a:extLst>
                <a:ext uri="{FF2B5EF4-FFF2-40B4-BE49-F238E27FC236}">
                  <a16:creationId xmlns:a16="http://schemas.microsoft.com/office/drawing/2014/main" id="{59944EAE-26A2-4B39-A863-8BEE9200F3FC}"/>
                </a:ext>
              </a:extLst>
            </p:cNvPr>
            <p:cNvSpPr/>
            <p:nvPr/>
          </p:nvSpPr>
          <p:spPr>
            <a:xfrm>
              <a:off x="7186972" y="2110637"/>
              <a:ext cx="1645707" cy="7368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Скрещивание</a:t>
              </a:r>
            </a:p>
          </p:txBody>
        </p:sp>
        <p:sp>
          <p:nvSpPr>
            <p:cNvPr id="13" name="Прямоугольник: скругленные углы 12">
              <a:extLst>
                <a:ext uri="{FF2B5EF4-FFF2-40B4-BE49-F238E27FC236}">
                  <a16:creationId xmlns:a16="http://schemas.microsoft.com/office/drawing/2014/main" id="{9E6BC352-364D-4E47-A254-C8B05BD551A6}"/>
                </a:ext>
              </a:extLst>
            </p:cNvPr>
            <p:cNvSpPr/>
            <p:nvPr/>
          </p:nvSpPr>
          <p:spPr>
            <a:xfrm>
              <a:off x="9215268" y="2110636"/>
              <a:ext cx="1552114" cy="7368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Мутации</a:t>
              </a:r>
            </a:p>
          </p:txBody>
        </p:sp>
        <p:sp>
          <p:nvSpPr>
            <p:cNvPr id="14" name="Стрелка: вправо 13">
              <a:extLst>
                <a:ext uri="{FF2B5EF4-FFF2-40B4-BE49-F238E27FC236}">
                  <a16:creationId xmlns:a16="http://schemas.microsoft.com/office/drawing/2014/main" id="{687A382C-D054-4B7C-84B7-92C17DC157A2}"/>
                </a:ext>
              </a:extLst>
            </p:cNvPr>
            <p:cNvSpPr/>
            <p:nvPr/>
          </p:nvSpPr>
          <p:spPr>
            <a:xfrm>
              <a:off x="1890591" y="2272011"/>
              <a:ext cx="439689"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15" name="Стрелка: вправо 14">
              <a:extLst>
                <a:ext uri="{FF2B5EF4-FFF2-40B4-BE49-F238E27FC236}">
                  <a16:creationId xmlns:a16="http://schemas.microsoft.com/office/drawing/2014/main" id="{10CF5F36-0305-49ED-996F-219E5C3668A9}"/>
                </a:ext>
              </a:extLst>
            </p:cNvPr>
            <p:cNvSpPr/>
            <p:nvPr/>
          </p:nvSpPr>
          <p:spPr>
            <a:xfrm>
              <a:off x="6750855" y="2272010"/>
              <a:ext cx="436117"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Стрелка: вправо 15">
              <a:extLst>
                <a:ext uri="{FF2B5EF4-FFF2-40B4-BE49-F238E27FC236}">
                  <a16:creationId xmlns:a16="http://schemas.microsoft.com/office/drawing/2014/main" id="{CCA6C94B-FCAD-46BC-920B-04046FDEF200}"/>
                </a:ext>
              </a:extLst>
            </p:cNvPr>
            <p:cNvSpPr/>
            <p:nvPr/>
          </p:nvSpPr>
          <p:spPr>
            <a:xfrm>
              <a:off x="8830697" y="2272010"/>
              <a:ext cx="384571"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grpSp>
      <p:sp>
        <p:nvSpPr>
          <p:cNvPr id="18" name="Стрелка: вправо 17">
            <a:extLst>
              <a:ext uri="{FF2B5EF4-FFF2-40B4-BE49-F238E27FC236}">
                <a16:creationId xmlns:a16="http://schemas.microsoft.com/office/drawing/2014/main" id="{871E771B-9177-4978-A577-D361E84DA48E}"/>
              </a:ext>
            </a:extLst>
          </p:cNvPr>
          <p:cNvSpPr/>
          <p:nvPr/>
        </p:nvSpPr>
        <p:spPr>
          <a:xfrm rot="10800000">
            <a:off x="5426029" y="6254333"/>
            <a:ext cx="3286170"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2" name="Овал 1">
            <a:extLst>
              <a:ext uri="{FF2B5EF4-FFF2-40B4-BE49-F238E27FC236}">
                <a16:creationId xmlns:a16="http://schemas.microsoft.com/office/drawing/2014/main" id="{63975543-E6AB-47E2-A3BF-D7B7C0305DE8}"/>
              </a:ext>
            </a:extLst>
          </p:cNvPr>
          <p:cNvSpPr/>
          <p:nvPr/>
        </p:nvSpPr>
        <p:spPr>
          <a:xfrm>
            <a:off x="49651" y="997535"/>
            <a:ext cx="1891028" cy="635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Начало</a:t>
            </a:r>
          </a:p>
        </p:txBody>
      </p:sp>
      <p:sp>
        <p:nvSpPr>
          <p:cNvPr id="19" name="Стрелка: вправо 18">
            <a:extLst>
              <a:ext uri="{FF2B5EF4-FFF2-40B4-BE49-F238E27FC236}">
                <a16:creationId xmlns:a16="http://schemas.microsoft.com/office/drawing/2014/main" id="{3D581BF4-2CF1-40BD-B960-60E4DB2B6FAB}"/>
              </a:ext>
            </a:extLst>
          </p:cNvPr>
          <p:cNvSpPr/>
          <p:nvPr/>
        </p:nvSpPr>
        <p:spPr>
          <a:xfrm rot="5400000">
            <a:off x="746833" y="1689504"/>
            <a:ext cx="471264"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20" name="Прямоугольник: скругленные углы 19">
            <a:extLst>
              <a:ext uri="{FF2B5EF4-FFF2-40B4-BE49-F238E27FC236}">
                <a16:creationId xmlns:a16="http://schemas.microsoft.com/office/drawing/2014/main" id="{CA937181-B108-47E8-8F81-3C617B6C6726}"/>
              </a:ext>
            </a:extLst>
          </p:cNvPr>
          <p:cNvSpPr/>
          <p:nvPr/>
        </p:nvSpPr>
        <p:spPr>
          <a:xfrm>
            <a:off x="2455792" y="2130090"/>
            <a:ext cx="2288518" cy="7368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Вычисление приспособленности</a:t>
            </a:r>
          </a:p>
        </p:txBody>
      </p:sp>
      <p:sp>
        <p:nvSpPr>
          <p:cNvPr id="21" name="Стрелка: вправо 20">
            <a:extLst>
              <a:ext uri="{FF2B5EF4-FFF2-40B4-BE49-F238E27FC236}">
                <a16:creationId xmlns:a16="http://schemas.microsoft.com/office/drawing/2014/main" id="{7EA63793-E8FA-4535-AB67-7AC9BE9FA7E3}"/>
              </a:ext>
            </a:extLst>
          </p:cNvPr>
          <p:cNvSpPr/>
          <p:nvPr/>
        </p:nvSpPr>
        <p:spPr>
          <a:xfrm>
            <a:off x="4759915" y="2319851"/>
            <a:ext cx="468640"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22" name="Стрелка: вправо 21">
            <a:extLst>
              <a:ext uri="{FF2B5EF4-FFF2-40B4-BE49-F238E27FC236}">
                <a16:creationId xmlns:a16="http://schemas.microsoft.com/office/drawing/2014/main" id="{877A73F0-0DC5-4DD6-B588-ED4E18C8484D}"/>
              </a:ext>
            </a:extLst>
          </p:cNvPr>
          <p:cNvSpPr/>
          <p:nvPr/>
        </p:nvSpPr>
        <p:spPr>
          <a:xfrm rot="5400000">
            <a:off x="9825713" y="2952292"/>
            <a:ext cx="471264"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24" name="Прямоугольник: скругленные углы 23">
            <a:extLst>
              <a:ext uri="{FF2B5EF4-FFF2-40B4-BE49-F238E27FC236}">
                <a16:creationId xmlns:a16="http://schemas.microsoft.com/office/drawing/2014/main" id="{5E755A69-3C27-43B9-8E79-1CFFC9FAE104}"/>
              </a:ext>
            </a:extLst>
          </p:cNvPr>
          <p:cNvSpPr/>
          <p:nvPr/>
        </p:nvSpPr>
        <p:spPr>
          <a:xfrm>
            <a:off x="8888018" y="3366587"/>
            <a:ext cx="2376882" cy="7368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Вычисление приспособленности</a:t>
            </a:r>
          </a:p>
        </p:txBody>
      </p:sp>
      <p:sp>
        <p:nvSpPr>
          <p:cNvPr id="25" name="Стрелка: вправо 24">
            <a:extLst>
              <a:ext uri="{FF2B5EF4-FFF2-40B4-BE49-F238E27FC236}">
                <a16:creationId xmlns:a16="http://schemas.microsoft.com/office/drawing/2014/main" id="{FBF9858F-3743-4D79-BAD7-3D9CA5A08422}"/>
              </a:ext>
            </a:extLst>
          </p:cNvPr>
          <p:cNvSpPr/>
          <p:nvPr/>
        </p:nvSpPr>
        <p:spPr>
          <a:xfrm rot="5400000">
            <a:off x="9825713" y="4160402"/>
            <a:ext cx="471264" cy="357326"/>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dirty="0"/>
          </a:p>
        </p:txBody>
      </p:sp>
      <p:sp>
        <p:nvSpPr>
          <p:cNvPr id="5" name="Ромб 4">
            <a:extLst>
              <a:ext uri="{FF2B5EF4-FFF2-40B4-BE49-F238E27FC236}">
                <a16:creationId xmlns:a16="http://schemas.microsoft.com/office/drawing/2014/main" id="{BA7E0797-7DEB-4048-A421-F50751B46E37}"/>
              </a:ext>
            </a:extLst>
          </p:cNvPr>
          <p:cNvSpPr/>
          <p:nvPr/>
        </p:nvSpPr>
        <p:spPr>
          <a:xfrm>
            <a:off x="8763000" y="4602463"/>
            <a:ext cx="2590799" cy="1012158"/>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Условие остановки?</a:t>
            </a:r>
          </a:p>
        </p:txBody>
      </p:sp>
      <p:sp>
        <p:nvSpPr>
          <p:cNvPr id="27" name="Овал 26">
            <a:extLst>
              <a:ext uri="{FF2B5EF4-FFF2-40B4-BE49-F238E27FC236}">
                <a16:creationId xmlns:a16="http://schemas.microsoft.com/office/drawing/2014/main" id="{78399B1D-73E8-4699-A54C-230731056B37}"/>
              </a:ext>
            </a:extLst>
          </p:cNvPr>
          <p:cNvSpPr/>
          <p:nvPr/>
        </p:nvSpPr>
        <p:spPr>
          <a:xfrm>
            <a:off x="3535001" y="6092912"/>
            <a:ext cx="1891028" cy="635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Конец</a:t>
            </a:r>
          </a:p>
        </p:txBody>
      </p:sp>
      <p:sp>
        <p:nvSpPr>
          <p:cNvPr id="29" name="Прямоугольник: скругленные углы 28">
            <a:extLst>
              <a:ext uri="{FF2B5EF4-FFF2-40B4-BE49-F238E27FC236}">
                <a16:creationId xmlns:a16="http://schemas.microsoft.com/office/drawing/2014/main" id="{30C0D800-27BE-4665-A555-CC4550769F01}"/>
              </a:ext>
            </a:extLst>
          </p:cNvPr>
          <p:cNvSpPr/>
          <p:nvPr/>
        </p:nvSpPr>
        <p:spPr>
          <a:xfrm>
            <a:off x="8712199" y="6064573"/>
            <a:ext cx="2743200" cy="7368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ru-RU" dirty="0"/>
              <a:t>Выбрать индивидуума с максимальной приспособленностью</a:t>
            </a:r>
          </a:p>
        </p:txBody>
      </p:sp>
      <p:sp>
        <p:nvSpPr>
          <p:cNvPr id="30" name="Прямоугольник 29">
            <a:extLst>
              <a:ext uri="{FF2B5EF4-FFF2-40B4-BE49-F238E27FC236}">
                <a16:creationId xmlns:a16="http://schemas.microsoft.com/office/drawing/2014/main" id="{9516782D-1178-4C09-8324-625192A1E1FB}"/>
              </a:ext>
            </a:extLst>
          </p:cNvPr>
          <p:cNvSpPr/>
          <p:nvPr/>
        </p:nvSpPr>
        <p:spPr>
          <a:xfrm>
            <a:off x="8128975" y="4574697"/>
            <a:ext cx="1891028" cy="461665"/>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нет</a:t>
            </a:r>
            <a:endParaRPr lang="ru-RU" sz="2000" dirty="0">
              <a:ea typeface="Tahoma" panose="020B0604030504040204" pitchFamily="34" charset="0"/>
              <a:cs typeface="Tahoma" panose="020B0604030504040204" pitchFamily="34" charset="0"/>
            </a:endParaRPr>
          </a:p>
        </p:txBody>
      </p:sp>
      <p:sp>
        <p:nvSpPr>
          <p:cNvPr id="31" name="Прямоугольник 30">
            <a:extLst>
              <a:ext uri="{FF2B5EF4-FFF2-40B4-BE49-F238E27FC236}">
                <a16:creationId xmlns:a16="http://schemas.microsoft.com/office/drawing/2014/main" id="{F3373C50-8803-4FDF-A339-766BE2E09250}"/>
              </a:ext>
            </a:extLst>
          </p:cNvPr>
          <p:cNvSpPr/>
          <p:nvPr/>
        </p:nvSpPr>
        <p:spPr>
          <a:xfrm>
            <a:off x="10254486" y="5567040"/>
            <a:ext cx="595628" cy="461665"/>
          </a:xfrm>
          <a:prstGeom prst="rect">
            <a:avLst/>
          </a:prstGeom>
        </p:spPr>
        <p:txBody>
          <a:bodyPr wrap="square">
            <a:spAutoFit/>
          </a:bodyPr>
          <a:lstStyle/>
          <a:p>
            <a:pPr algn="just"/>
            <a:r>
              <a:rPr lang="ru-RU" sz="2400" dirty="0">
                <a:ea typeface="Tahoma" panose="020B0604030504040204" pitchFamily="34" charset="0"/>
                <a:cs typeface="Tahoma" panose="020B0604030504040204" pitchFamily="34" charset="0"/>
              </a:rPr>
              <a:t>да</a:t>
            </a:r>
            <a:endParaRPr lang="ru-RU" sz="2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118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Создание начальной популяции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5</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36868" y="1404639"/>
            <a:ext cx="11318264" cy="1938992"/>
          </a:xfrm>
          <a:prstGeom prst="rect">
            <a:avLst/>
          </a:prstGeom>
        </p:spPr>
        <p:txBody>
          <a:bodyPr wrap="square">
            <a:spAutoFit/>
          </a:bodyPr>
          <a:lstStyle/>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Формируется случайным образом</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Все индивидуумы должны быть в пределах допустимых значений</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Должен быть задан размер начальной популяции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Если имеется априорная информация, то она может быть использована при формировании начальной популяции</a:t>
            </a:r>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376938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Функция приспособленности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6</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359198"/>
            <a:ext cx="11318264" cy="4093428"/>
          </a:xfrm>
          <a:prstGeom prst="rect">
            <a:avLst/>
          </a:prstGeom>
        </p:spPr>
        <p:txBody>
          <a:bodyPr wrap="square">
            <a:spAutoFit/>
          </a:bodyPr>
          <a:lstStyle/>
          <a:p>
            <a:pPr algn="just"/>
            <a:r>
              <a:rPr lang="ru-RU" sz="2400" b="1" dirty="0">
                <a:ea typeface="Tahoma" panose="020B0604030504040204" pitchFamily="34" charset="0"/>
                <a:cs typeface="Tahoma" panose="020B0604030504040204" pitchFamily="34" charset="0"/>
              </a:rPr>
              <a:t>Функция приспособленности </a:t>
            </a:r>
            <a:r>
              <a:rPr lang="ru-RU" sz="2400" dirty="0">
                <a:ea typeface="Tahoma" panose="020B0604030504040204" pitchFamily="34" charset="0"/>
                <a:cs typeface="Tahoma" panose="020B0604030504040204" pitchFamily="34" charset="0"/>
              </a:rPr>
              <a:t>(англ. </a:t>
            </a:r>
            <a:r>
              <a:rPr lang="ru-RU" sz="2400" dirty="0" err="1">
                <a:ea typeface="Tahoma" panose="020B0604030504040204" pitchFamily="34" charset="0"/>
                <a:cs typeface="Tahoma" panose="020B0604030504040204" pitchFamily="34" charset="0"/>
              </a:rPr>
              <a:t>fitness</a:t>
            </a:r>
            <a:r>
              <a:rPr lang="ru-RU" sz="2400" dirty="0">
                <a:ea typeface="Tahoma" panose="020B0604030504040204" pitchFamily="34" charset="0"/>
                <a:cs typeface="Tahoma" panose="020B0604030504040204" pitchFamily="34" charset="0"/>
              </a:rPr>
              <a:t> </a:t>
            </a:r>
            <a:r>
              <a:rPr lang="ru-RU" sz="2400" dirty="0" err="1">
                <a:ea typeface="Tahoma" panose="020B0604030504040204" pitchFamily="34" charset="0"/>
                <a:cs typeface="Tahoma" panose="020B0604030504040204" pitchFamily="34" charset="0"/>
              </a:rPr>
              <a:t>function</a:t>
            </a:r>
            <a:r>
              <a:rPr lang="ru-RU" sz="2400" dirty="0">
                <a:ea typeface="Tahoma" panose="020B0604030504040204" pitchFamily="34" charset="0"/>
                <a:cs typeface="Tahoma" panose="020B0604030504040204" pitchFamily="34" charset="0"/>
              </a:rPr>
              <a:t>) — вещественная или целочисленная функция одной или нескольких переменных, подлежащая оптимизации в результате работы генетического алгоритма, направляет эволюцию в сторону оптимального решения.</a:t>
            </a:r>
          </a:p>
          <a:p>
            <a:pPr algn="just"/>
            <a:endParaRPr lang="ru-RU" sz="2400" dirty="0">
              <a:ea typeface="Tahoma" panose="020B0604030504040204" pitchFamily="34" charset="0"/>
              <a:cs typeface="Tahoma" panose="020B0604030504040204" pitchFamily="34" charset="0"/>
            </a:endParaRPr>
          </a:p>
          <a:p>
            <a:pPr algn="just"/>
            <a:r>
              <a:rPr lang="ru-RU" sz="2400" dirty="0">
                <a:ea typeface="Tahoma" panose="020B0604030504040204" pitchFamily="34" charset="0"/>
                <a:cs typeface="Tahoma" panose="020B0604030504040204" pitchFamily="34" charset="0"/>
              </a:rPr>
              <a:t>Требования: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Простота вычисления;</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Вычислимость для всех элементов популяции;</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Монотонность;</a:t>
            </a:r>
          </a:p>
          <a:p>
            <a:pPr marL="342900" indent="-342900" algn="just">
              <a:buFont typeface="Arial" panose="020B0604020202020204" pitchFamily="34" charset="0"/>
              <a:buChar char="•"/>
            </a:pPr>
            <a:r>
              <a:rPr lang="ru-RU" sz="2400" dirty="0">
                <a:ea typeface="Tahoma" panose="020B0604030504040204" pitchFamily="34" charset="0"/>
                <a:cs typeface="Tahoma" panose="020B0604030504040204" pitchFamily="34" charset="0"/>
              </a:rPr>
              <a:t>Соответствие предметной области.</a:t>
            </a:r>
            <a:endParaRPr lang="en-US" sz="2400" dirty="0">
              <a:ea typeface="Tahoma" panose="020B0604030504040204" pitchFamily="34" charset="0"/>
              <a:cs typeface="Tahoma" panose="020B0604030504040204" pitchFamily="34" charset="0"/>
            </a:endParaRPr>
          </a:p>
          <a:p>
            <a:pPr algn="just"/>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spTree>
    <p:extLst>
      <p:ext uri="{BB962C8B-B14F-4D97-AF65-F5344CB8AC3E}">
        <p14:creationId xmlns:p14="http://schemas.microsoft.com/office/powerpoint/2010/main" val="69545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Отбор. Правило рулетки</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7</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769441"/>
          </a:xfrm>
          <a:prstGeom prst="rect">
            <a:avLst/>
          </a:prstGeom>
        </p:spPr>
        <p:txBody>
          <a:bodyPr wrap="square">
            <a:spAutoFit/>
          </a:bodyPr>
          <a:lstStyle/>
          <a:p>
            <a:pPr algn="just"/>
            <a:r>
              <a:rPr lang="ru-RU" sz="2400" dirty="0"/>
              <a:t>Вероятность отбора индивидуума пропорциональна приспособленности.</a:t>
            </a:r>
            <a:endParaRPr lang="ru-RU" sz="2400" dirty="0">
              <a:ea typeface="Tahoma" panose="020B0604030504040204" pitchFamily="34" charset="0"/>
              <a:cs typeface="Tahoma" panose="020B0604030504040204" pitchFamily="34" charset="0"/>
            </a:endParaRPr>
          </a:p>
          <a:p>
            <a:pPr algn="just"/>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2" name="Рисунок 1">
            <a:extLst>
              <a:ext uri="{FF2B5EF4-FFF2-40B4-BE49-F238E27FC236}">
                <a16:creationId xmlns:a16="http://schemas.microsoft.com/office/drawing/2014/main" id="{6E188FFA-3FE4-48C6-A360-758EBAD661B3}"/>
              </a:ext>
            </a:extLst>
          </p:cNvPr>
          <p:cNvPicPr>
            <a:picLocks noChangeAspect="1"/>
          </p:cNvPicPr>
          <p:nvPr/>
        </p:nvPicPr>
        <p:blipFill>
          <a:blip r:embed="rId4"/>
          <a:stretch>
            <a:fillRect/>
          </a:stretch>
        </p:blipFill>
        <p:spPr>
          <a:xfrm>
            <a:off x="6166616" y="1969876"/>
            <a:ext cx="5223381" cy="3576369"/>
          </a:xfrm>
          <a:prstGeom prst="rect">
            <a:avLst/>
          </a:prstGeom>
        </p:spPr>
      </p:pic>
      <p:graphicFrame>
        <p:nvGraphicFramePr>
          <p:cNvPr id="5" name="Таблица 4">
            <a:extLst>
              <a:ext uri="{FF2B5EF4-FFF2-40B4-BE49-F238E27FC236}">
                <a16:creationId xmlns:a16="http://schemas.microsoft.com/office/drawing/2014/main" id="{AED45A23-EC84-4C09-B973-368064E14DED}"/>
              </a:ext>
            </a:extLst>
          </p:cNvPr>
          <p:cNvGraphicFramePr>
            <a:graphicFrameLocks noGrp="1"/>
          </p:cNvGraphicFramePr>
          <p:nvPr>
            <p:extLst>
              <p:ext uri="{D42A27DB-BD31-4B8C-83A1-F6EECF244321}">
                <p14:modId xmlns:p14="http://schemas.microsoft.com/office/powerpoint/2010/main" val="585940351"/>
              </p:ext>
            </p:extLst>
          </p:nvPr>
        </p:nvGraphicFramePr>
        <p:xfrm>
          <a:off x="416143" y="2434106"/>
          <a:ext cx="5223381" cy="2595880"/>
        </p:xfrm>
        <a:graphic>
          <a:graphicData uri="http://schemas.openxmlformats.org/drawingml/2006/table">
            <a:tbl>
              <a:tblPr firstRow="1" bandRow="1">
                <a:tableStyleId>{21E4AEA4-8DFA-4A89-87EB-49C32662AFE0}</a:tableStyleId>
              </a:tblPr>
              <a:tblGrid>
                <a:gridCol w="1613073">
                  <a:extLst>
                    <a:ext uri="{9D8B030D-6E8A-4147-A177-3AD203B41FA5}">
                      <a16:colId xmlns:a16="http://schemas.microsoft.com/office/drawing/2014/main" val="3404806598"/>
                    </a:ext>
                  </a:extLst>
                </a:gridCol>
                <a:gridCol w="2192055">
                  <a:extLst>
                    <a:ext uri="{9D8B030D-6E8A-4147-A177-3AD203B41FA5}">
                      <a16:colId xmlns:a16="http://schemas.microsoft.com/office/drawing/2014/main" val="3697722159"/>
                    </a:ext>
                  </a:extLst>
                </a:gridCol>
                <a:gridCol w="1418253">
                  <a:extLst>
                    <a:ext uri="{9D8B030D-6E8A-4147-A177-3AD203B41FA5}">
                      <a16:colId xmlns:a16="http://schemas.microsoft.com/office/drawing/2014/main" val="476985726"/>
                    </a:ext>
                  </a:extLst>
                </a:gridCol>
              </a:tblGrid>
              <a:tr h="370840">
                <a:tc>
                  <a:txBody>
                    <a:bodyPr/>
                    <a:lstStyle/>
                    <a:p>
                      <a:pPr algn="ctr"/>
                      <a:r>
                        <a:rPr lang="ru-RU" dirty="0"/>
                        <a:t>Индивидуум</a:t>
                      </a:r>
                    </a:p>
                  </a:txBody>
                  <a:tcPr anchor="ctr"/>
                </a:tc>
                <a:tc>
                  <a:txBody>
                    <a:bodyPr/>
                    <a:lstStyle/>
                    <a:p>
                      <a:pPr algn="ctr"/>
                      <a:r>
                        <a:rPr lang="ru-RU" dirty="0"/>
                        <a:t>Приспособленность</a:t>
                      </a:r>
                    </a:p>
                  </a:txBody>
                  <a:tcPr anchor="ctr"/>
                </a:tc>
                <a:tc>
                  <a:txBody>
                    <a:bodyPr/>
                    <a:lstStyle/>
                    <a:p>
                      <a:pPr algn="ctr"/>
                      <a:r>
                        <a:rPr lang="ru-RU" dirty="0"/>
                        <a:t>Доля</a:t>
                      </a:r>
                    </a:p>
                  </a:txBody>
                  <a:tcPr anchor="ctr"/>
                </a:tc>
                <a:extLst>
                  <a:ext uri="{0D108BD9-81ED-4DB2-BD59-A6C34878D82A}">
                    <a16:rowId xmlns:a16="http://schemas.microsoft.com/office/drawing/2014/main" val="1748819017"/>
                  </a:ext>
                </a:extLst>
              </a:tr>
              <a:tr h="370840">
                <a:tc>
                  <a:txBody>
                    <a:bodyPr/>
                    <a:lstStyle/>
                    <a:p>
                      <a:pPr algn="ctr"/>
                      <a:r>
                        <a:rPr lang="en-US" dirty="0"/>
                        <a:t>A</a:t>
                      </a:r>
                      <a:endParaRPr lang="ru-RU" dirty="0"/>
                    </a:p>
                  </a:txBody>
                  <a:tcPr anchor="ctr"/>
                </a:tc>
                <a:tc>
                  <a:txBody>
                    <a:bodyPr/>
                    <a:lstStyle/>
                    <a:p>
                      <a:pPr algn="ctr"/>
                      <a:r>
                        <a:rPr lang="en-US" dirty="0"/>
                        <a:t>8</a:t>
                      </a:r>
                      <a:endParaRPr lang="ru-RU" dirty="0"/>
                    </a:p>
                  </a:txBody>
                  <a:tcPr anchor="ctr"/>
                </a:tc>
                <a:tc>
                  <a:txBody>
                    <a:bodyPr/>
                    <a:lstStyle/>
                    <a:p>
                      <a:pPr algn="ctr"/>
                      <a:r>
                        <a:rPr lang="en-US" dirty="0"/>
                        <a:t>7 %</a:t>
                      </a:r>
                      <a:endParaRPr lang="ru-RU" dirty="0"/>
                    </a:p>
                  </a:txBody>
                  <a:tcPr anchor="ctr"/>
                </a:tc>
                <a:extLst>
                  <a:ext uri="{0D108BD9-81ED-4DB2-BD59-A6C34878D82A}">
                    <a16:rowId xmlns:a16="http://schemas.microsoft.com/office/drawing/2014/main" val="1773289045"/>
                  </a:ext>
                </a:extLst>
              </a:tr>
              <a:tr h="370840">
                <a:tc>
                  <a:txBody>
                    <a:bodyPr/>
                    <a:lstStyle/>
                    <a:p>
                      <a:pPr algn="ctr"/>
                      <a:r>
                        <a:rPr lang="en-US" dirty="0"/>
                        <a:t>B</a:t>
                      </a:r>
                      <a:endParaRPr lang="ru-RU" dirty="0"/>
                    </a:p>
                  </a:txBody>
                  <a:tcPr anchor="ctr"/>
                </a:tc>
                <a:tc>
                  <a:txBody>
                    <a:bodyPr/>
                    <a:lstStyle/>
                    <a:p>
                      <a:pPr algn="ctr"/>
                      <a:r>
                        <a:rPr lang="en-US" dirty="0"/>
                        <a:t>12</a:t>
                      </a:r>
                      <a:endParaRPr lang="ru-RU" dirty="0"/>
                    </a:p>
                  </a:txBody>
                  <a:tcPr anchor="ctr"/>
                </a:tc>
                <a:tc>
                  <a:txBody>
                    <a:bodyPr/>
                    <a:lstStyle/>
                    <a:p>
                      <a:pPr algn="ctr"/>
                      <a:r>
                        <a:rPr lang="en-US" dirty="0"/>
                        <a:t>11 %</a:t>
                      </a:r>
                      <a:endParaRPr lang="ru-RU" dirty="0"/>
                    </a:p>
                  </a:txBody>
                  <a:tcPr anchor="ctr"/>
                </a:tc>
                <a:extLst>
                  <a:ext uri="{0D108BD9-81ED-4DB2-BD59-A6C34878D82A}">
                    <a16:rowId xmlns:a16="http://schemas.microsoft.com/office/drawing/2014/main" val="1049399800"/>
                  </a:ext>
                </a:extLst>
              </a:tr>
              <a:tr h="370840">
                <a:tc>
                  <a:txBody>
                    <a:bodyPr/>
                    <a:lstStyle/>
                    <a:p>
                      <a:pPr algn="ctr"/>
                      <a:r>
                        <a:rPr lang="en-US" dirty="0"/>
                        <a:t>C</a:t>
                      </a:r>
                      <a:endParaRPr lang="ru-RU" dirty="0"/>
                    </a:p>
                  </a:txBody>
                  <a:tcPr anchor="ctr"/>
                </a:tc>
                <a:tc>
                  <a:txBody>
                    <a:bodyPr/>
                    <a:lstStyle/>
                    <a:p>
                      <a:pPr algn="ctr"/>
                      <a:r>
                        <a:rPr lang="en-US" dirty="0"/>
                        <a:t>27</a:t>
                      </a:r>
                      <a:endParaRPr lang="ru-RU" dirty="0"/>
                    </a:p>
                  </a:txBody>
                  <a:tcPr anchor="ctr"/>
                </a:tc>
                <a:tc>
                  <a:txBody>
                    <a:bodyPr/>
                    <a:lstStyle/>
                    <a:p>
                      <a:pPr algn="ctr"/>
                      <a:r>
                        <a:rPr lang="en-US" dirty="0"/>
                        <a:t>24 %</a:t>
                      </a:r>
                      <a:endParaRPr lang="ru-RU" dirty="0"/>
                    </a:p>
                  </a:txBody>
                  <a:tcPr anchor="ctr"/>
                </a:tc>
                <a:extLst>
                  <a:ext uri="{0D108BD9-81ED-4DB2-BD59-A6C34878D82A}">
                    <a16:rowId xmlns:a16="http://schemas.microsoft.com/office/drawing/2014/main" val="2283725177"/>
                  </a:ext>
                </a:extLst>
              </a:tr>
              <a:tr h="370840">
                <a:tc>
                  <a:txBody>
                    <a:bodyPr/>
                    <a:lstStyle/>
                    <a:p>
                      <a:pPr algn="ctr"/>
                      <a:r>
                        <a:rPr lang="en-US" dirty="0"/>
                        <a:t>D</a:t>
                      </a:r>
                      <a:endParaRPr lang="ru-RU" dirty="0"/>
                    </a:p>
                  </a:txBody>
                  <a:tcPr anchor="ctr"/>
                </a:tc>
                <a:tc>
                  <a:txBody>
                    <a:bodyPr/>
                    <a:lstStyle/>
                    <a:p>
                      <a:pPr algn="ctr"/>
                      <a:r>
                        <a:rPr lang="en-US" dirty="0"/>
                        <a:t>4</a:t>
                      </a:r>
                      <a:endParaRPr lang="ru-RU" dirty="0"/>
                    </a:p>
                  </a:txBody>
                  <a:tcPr anchor="ctr"/>
                </a:tc>
                <a:tc>
                  <a:txBody>
                    <a:bodyPr/>
                    <a:lstStyle/>
                    <a:p>
                      <a:pPr algn="ctr"/>
                      <a:r>
                        <a:rPr lang="en-US" dirty="0"/>
                        <a:t>3 %</a:t>
                      </a:r>
                      <a:endParaRPr lang="ru-RU" dirty="0"/>
                    </a:p>
                  </a:txBody>
                  <a:tcPr anchor="ctr"/>
                </a:tc>
                <a:extLst>
                  <a:ext uri="{0D108BD9-81ED-4DB2-BD59-A6C34878D82A}">
                    <a16:rowId xmlns:a16="http://schemas.microsoft.com/office/drawing/2014/main" val="2514000823"/>
                  </a:ext>
                </a:extLst>
              </a:tr>
              <a:tr h="370840">
                <a:tc>
                  <a:txBody>
                    <a:bodyPr/>
                    <a:lstStyle/>
                    <a:p>
                      <a:pPr algn="ctr"/>
                      <a:r>
                        <a:rPr lang="en-US" dirty="0"/>
                        <a:t>E</a:t>
                      </a:r>
                      <a:endParaRPr lang="ru-RU" dirty="0"/>
                    </a:p>
                  </a:txBody>
                  <a:tcPr anchor="ctr"/>
                </a:tc>
                <a:tc>
                  <a:txBody>
                    <a:bodyPr/>
                    <a:lstStyle/>
                    <a:p>
                      <a:pPr algn="ctr"/>
                      <a:r>
                        <a:rPr lang="en-US" dirty="0"/>
                        <a:t>45</a:t>
                      </a:r>
                      <a:endParaRPr lang="ru-RU" dirty="0"/>
                    </a:p>
                  </a:txBody>
                  <a:tcPr anchor="ctr"/>
                </a:tc>
                <a:tc>
                  <a:txBody>
                    <a:bodyPr/>
                    <a:lstStyle/>
                    <a:p>
                      <a:pPr algn="ctr"/>
                      <a:r>
                        <a:rPr lang="en-US" dirty="0"/>
                        <a:t>40 %</a:t>
                      </a:r>
                      <a:endParaRPr lang="ru-RU" dirty="0"/>
                    </a:p>
                  </a:txBody>
                  <a:tcPr anchor="ctr"/>
                </a:tc>
                <a:extLst>
                  <a:ext uri="{0D108BD9-81ED-4DB2-BD59-A6C34878D82A}">
                    <a16:rowId xmlns:a16="http://schemas.microsoft.com/office/drawing/2014/main" val="1940267892"/>
                  </a:ext>
                </a:extLst>
              </a:tr>
              <a:tr h="370840">
                <a:tc>
                  <a:txBody>
                    <a:bodyPr/>
                    <a:lstStyle/>
                    <a:p>
                      <a:pPr algn="ctr"/>
                      <a:r>
                        <a:rPr lang="en-US" dirty="0"/>
                        <a:t>F</a:t>
                      </a:r>
                      <a:endParaRPr lang="ru-RU" dirty="0"/>
                    </a:p>
                  </a:txBody>
                  <a:tcPr anchor="ctr"/>
                </a:tc>
                <a:tc>
                  <a:txBody>
                    <a:bodyPr/>
                    <a:lstStyle/>
                    <a:p>
                      <a:pPr algn="ctr"/>
                      <a:r>
                        <a:rPr lang="en-US" dirty="0"/>
                        <a:t>17</a:t>
                      </a:r>
                      <a:endParaRPr lang="ru-RU" dirty="0"/>
                    </a:p>
                  </a:txBody>
                  <a:tcPr anchor="ctr"/>
                </a:tc>
                <a:tc>
                  <a:txBody>
                    <a:bodyPr/>
                    <a:lstStyle/>
                    <a:p>
                      <a:pPr algn="ctr"/>
                      <a:r>
                        <a:rPr lang="en-US" dirty="0"/>
                        <a:t>15 %</a:t>
                      </a:r>
                      <a:endParaRPr lang="ru-RU" dirty="0"/>
                    </a:p>
                  </a:txBody>
                  <a:tcPr anchor="ctr"/>
                </a:tc>
                <a:extLst>
                  <a:ext uri="{0D108BD9-81ED-4DB2-BD59-A6C34878D82A}">
                    <a16:rowId xmlns:a16="http://schemas.microsoft.com/office/drawing/2014/main" val="3327424511"/>
                  </a:ext>
                </a:extLst>
              </a:tr>
            </a:tbl>
          </a:graphicData>
        </a:graphic>
      </p:graphicFrame>
    </p:spTree>
    <p:extLst>
      <p:ext uri="{BB962C8B-B14F-4D97-AF65-F5344CB8AC3E}">
        <p14:creationId xmlns:p14="http://schemas.microsoft.com/office/powerpoint/2010/main" val="323129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Отбор. Стохастическая универсальная выборка</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8</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1138773"/>
          </a:xfrm>
          <a:prstGeom prst="rect">
            <a:avLst/>
          </a:prstGeom>
        </p:spPr>
        <p:txBody>
          <a:bodyPr wrap="square">
            <a:spAutoFit/>
          </a:bodyPr>
          <a:lstStyle/>
          <a:p>
            <a:pPr algn="just"/>
            <a:r>
              <a:rPr lang="ru-RU" sz="2400" dirty="0"/>
              <a:t>Модификация правила рулетки.</a:t>
            </a:r>
            <a:endParaRPr lang="en-US" sz="2400" dirty="0"/>
          </a:p>
          <a:p>
            <a:pPr algn="just"/>
            <a:r>
              <a:rPr lang="ru-RU" sz="2400" dirty="0"/>
              <a:t>Выбор делается одновременно в нескольких точках.</a:t>
            </a:r>
            <a:endParaRPr lang="ru-RU" sz="2400" dirty="0">
              <a:ea typeface="Tahoma" panose="020B0604030504040204" pitchFamily="34" charset="0"/>
              <a:cs typeface="Tahoma" panose="020B0604030504040204" pitchFamily="34" charset="0"/>
            </a:endParaRPr>
          </a:p>
          <a:p>
            <a:pPr algn="just"/>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7" name="Рисунок 6">
            <a:extLst>
              <a:ext uri="{FF2B5EF4-FFF2-40B4-BE49-F238E27FC236}">
                <a16:creationId xmlns:a16="http://schemas.microsoft.com/office/drawing/2014/main" id="{A7613B09-490A-43C8-9D5A-86C9238613F2}"/>
              </a:ext>
            </a:extLst>
          </p:cNvPr>
          <p:cNvPicPr>
            <a:picLocks noChangeAspect="1"/>
          </p:cNvPicPr>
          <p:nvPr/>
        </p:nvPicPr>
        <p:blipFill>
          <a:blip r:embed="rId4"/>
          <a:stretch>
            <a:fillRect/>
          </a:stretch>
        </p:blipFill>
        <p:spPr>
          <a:xfrm>
            <a:off x="2830579" y="2055368"/>
            <a:ext cx="6585428" cy="4455488"/>
          </a:xfrm>
          <a:prstGeom prst="rect">
            <a:avLst/>
          </a:prstGeom>
        </p:spPr>
      </p:pic>
    </p:spTree>
    <p:extLst>
      <p:ext uri="{BB962C8B-B14F-4D97-AF65-F5344CB8AC3E}">
        <p14:creationId xmlns:p14="http://schemas.microsoft.com/office/powerpoint/2010/main" val="50584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4" name="TextBox 9">
            <a:extLst>
              <a:ext uri="{FF2B5EF4-FFF2-40B4-BE49-F238E27FC236}">
                <a16:creationId xmlns:a16="http://schemas.microsoft.com/office/drawing/2014/main" id="{6D1610F7-A0C9-4E50-9206-D9E394A55B73}"/>
              </a:ext>
            </a:extLst>
          </p:cNvPr>
          <p:cNvSpPr txBox="1"/>
          <p:nvPr/>
        </p:nvSpPr>
        <p:spPr>
          <a:xfrm>
            <a:off x="1946032" y="257088"/>
            <a:ext cx="8441168" cy="461665"/>
          </a:xfrm>
          <a:prstGeom prst="rect">
            <a:avLst/>
          </a:prstGeom>
          <a:noFill/>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2400" b="1" dirty="0">
                <a:solidFill>
                  <a:srgbClr val="FF0000"/>
                </a:solidFill>
              </a:rPr>
              <a:t>Отбор. Ранжированный отбор</a:t>
            </a:r>
          </a:p>
        </p:txBody>
      </p:sp>
      <p:sp>
        <p:nvSpPr>
          <p:cNvPr id="6" name="Номер слайда 5">
            <a:extLst>
              <a:ext uri="{FF2B5EF4-FFF2-40B4-BE49-F238E27FC236}">
                <a16:creationId xmlns:a16="http://schemas.microsoft.com/office/drawing/2014/main" id="{2A73E36B-93CF-4B6D-9D12-D242EBAEB367}"/>
              </a:ext>
            </a:extLst>
          </p:cNvPr>
          <p:cNvSpPr>
            <a:spLocks noGrp="1"/>
          </p:cNvSpPr>
          <p:nvPr>
            <p:ph type="sldNum" sz="quarter" idx="12"/>
          </p:nvPr>
        </p:nvSpPr>
        <p:spPr/>
        <p:txBody>
          <a:bodyPr/>
          <a:lstStyle/>
          <a:p>
            <a:fld id="{FF9AC15E-FCD1-4167-800F-1DB8497ABFCE}" type="slidenum">
              <a:rPr lang="ru-RU" smtClean="0"/>
              <a:t>9</a:t>
            </a:fld>
            <a:endParaRPr lang="ru-RU"/>
          </a:p>
        </p:txBody>
      </p:sp>
      <p:sp>
        <p:nvSpPr>
          <p:cNvPr id="9" name="Прямоугольник 8">
            <a:extLst>
              <a:ext uri="{FF2B5EF4-FFF2-40B4-BE49-F238E27FC236}">
                <a16:creationId xmlns:a16="http://schemas.microsoft.com/office/drawing/2014/main" id="{DEE9E6AD-E932-4E4C-BBED-A1105C7347FF}"/>
              </a:ext>
            </a:extLst>
          </p:cNvPr>
          <p:cNvSpPr/>
          <p:nvPr/>
        </p:nvSpPr>
        <p:spPr>
          <a:xfrm>
            <a:off x="464161" y="1071100"/>
            <a:ext cx="11318264" cy="769441"/>
          </a:xfrm>
          <a:prstGeom prst="rect">
            <a:avLst/>
          </a:prstGeom>
        </p:spPr>
        <p:txBody>
          <a:bodyPr wrap="square">
            <a:spAutoFit/>
          </a:bodyPr>
          <a:lstStyle/>
          <a:p>
            <a:pPr algn="just"/>
            <a:r>
              <a:rPr lang="ru-RU" sz="2400" dirty="0"/>
              <a:t>Вероятности секторов рассчитываются на основе рангов.</a:t>
            </a:r>
            <a:endParaRPr lang="ru-RU" sz="2400" dirty="0">
              <a:ea typeface="Tahoma" panose="020B0604030504040204" pitchFamily="34" charset="0"/>
              <a:cs typeface="Tahoma" panose="020B0604030504040204" pitchFamily="34" charset="0"/>
            </a:endParaRPr>
          </a:p>
          <a:p>
            <a:pPr algn="just"/>
            <a:endParaRPr lang="ru-RU" sz="2000" dirty="0">
              <a:ea typeface="Tahoma" panose="020B0604030504040204" pitchFamily="34" charset="0"/>
              <a:cs typeface="Tahoma" panose="020B0604030504040204" pitchFamily="34" charset="0"/>
            </a:endParaRPr>
          </a:p>
        </p:txBody>
      </p:sp>
      <p:pic>
        <p:nvPicPr>
          <p:cNvPr id="10" name="Объект 1">
            <a:extLst>
              <a:ext uri="{FF2B5EF4-FFF2-40B4-BE49-F238E27FC236}">
                <a16:creationId xmlns:a16="http://schemas.microsoft.com/office/drawing/2014/main" id="{3FC5041F-0F49-8B4E-93D9-7A88740D06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a:prstGeom prst="rect">
            <a:avLst/>
          </a:prstGeom>
        </p:spPr>
      </p:pic>
      <p:pic>
        <p:nvPicPr>
          <p:cNvPr id="2" name="Рисунок 1">
            <a:extLst>
              <a:ext uri="{FF2B5EF4-FFF2-40B4-BE49-F238E27FC236}">
                <a16:creationId xmlns:a16="http://schemas.microsoft.com/office/drawing/2014/main" id="{1A4C744B-B7EC-4466-8386-47E382A97B39}"/>
              </a:ext>
            </a:extLst>
          </p:cNvPr>
          <p:cNvPicPr>
            <a:picLocks noChangeAspect="1"/>
          </p:cNvPicPr>
          <p:nvPr/>
        </p:nvPicPr>
        <p:blipFill>
          <a:blip r:embed="rId4"/>
          <a:stretch>
            <a:fillRect/>
          </a:stretch>
        </p:blipFill>
        <p:spPr>
          <a:xfrm>
            <a:off x="5997031" y="2209873"/>
            <a:ext cx="5534025" cy="3629025"/>
          </a:xfrm>
          <a:prstGeom prst="rect">
            <a:avLst/>
          </a:prstGeom>
        </p:spPr>
      </p:pic>
      <p:graphicFrame>
        <p:nvGraphicFramePr>
          <p:cNvPr id="11" name="Таблица 10">
            <a:extLst>
              <a:ext uri="{FF2B5EF4-FFF2-40B4-BE49-F238E27FC236}">
                <a16:creationId xmlns:a16="http://schemas.microsoft.com/office/drawing/2014/main" id="{CCC1684C-B9F5-44B3-9CDB-D68CAE7E8E88}"/>
              </a:ext>
            </a:extLst>
          </p:cNvPr>
          <p:cNvGraphicFramePr>
            <a:graphicFrameLocks noGrp="1"/>
          </p:cNvGraphicFramePr>
          <p:nvPr>
            <p:extLst>
              <p:ext uri="{D42A27DB-BD31-4B8C-83A1-F6EECF244321}">
                <p14:modId xmlns:p14="http://schemas.microsoft.com/office/powerpoint/2010/main" val="4190904655"/>
              </p:ext>
            </p:extLst>
          </p:nvPr>
        </p:nvGraphicFramePr>
        <p:xfrm>
          <a:off x="212942" y="2726445"/>
          <a:ext cx="5883058" cy="2595880"/>
        </p:xfrm>
        <a:graphic>
          <a:graphicData uri="http://schemas.openxmlformats.org/drawingml/2006/table">
            <a:tbl>
              <a:tblPr firstRow="1" bandRow="1">
                <a:tableStyleId>{21E4AEA4-8DFA-4A89-87EB-49C32662AFE0}</a:tableStyleId>
              </a:tblPr>
              <a:tblGrid>
                <a:gridCol w="1607052">
                  <a:extLst>
                    <a:ext uri="{9D8B030D-6E8A-4147-A177-3AD203B41FA5}">
                      <a16:colId xmlns:a16="http://schemas.microsoft.com/office/drawing/2014/main" val="3404806598"/>
                    </a:ext>
                  </a:extLst>
                </a:gridCol>
                <a:gridCol w="2188335">
                  <a:extLst>
                    <a:ext uri="{9D8B030D-6E8A-4147-A177-3AD203B41FA5}">
                      <a16:colId xmlns:a16="http://schemas.microsoft.com/office/drawing/2014/main" val="3697722159"/>
                    </a:ext>
                  </a:extLst>
                </a:gridCol>
                <a:gridCol w="831404">
                  <a:extLst>
                    <a:ext uri="{9D8B030D-6E8A-4147-A177-3AD203B41FA5}">
                      <a16:colId xmlns:a16="http://schemas.microsoft.com/office/drawing/2014/main" val="2881786627"/>
                    </a:ext>
                  </a:extLst>
                </a:gridCol>
                <a:gridCol w="1256267">
                  <a:extLst>
                    <a:ext uri="{9D8B030D-6E8A-4147-A177-3AD203B41FA5}">
                      <a16:colId xmlns:a16="http://schemas.microsoft.com/office/drawing/2014/main" val="476985726"/>
                    </a:ext>
                  </a:extLst>
                </a:gridCol>
              </a:tblGrid>
              <a:tr h="370840">
                <a:tc>
                  <a:txBody>
                    <a:bodyPr/>
                    <a:lstStyle/>
                    <a:p>
                      <a:pPr algn="ctr"/>
                      <a:r>
                        <a:rPr lang="ru-RU" dirty="0"/>
                        <a:t>Индивидуум</a:t>
                      </a:r>
                    </a:p>
                  </a:txBody>
                  <a:tcPr anchor="ctr"/>
                </a:tc>
                <a:tc>
                  <a:txBody>
                    <a:bodyPr/>
                    <a:lstStyle/>
                    <a:p>
                      <a:pPr algn="ctr"/>
                      <a:r>
                        <a:rPr lang="ru-RU" dirty="0"/>
                        <a:t>Приспособленность</a:t>
                      </a:r>
                    </a:p>
                  </a:txBody>
                  <a:tcPr anchor="ctr"/>
                </a:tc>
                <a:tc>
                  <a:txBody>
                    <a:bodyPr/>
                    <a:lstStyle/>
                    <a:p>
                      <a:pPr algn="ctr"/>
                      <a:r>
                        <a:rPr lang="ru-RU" dirty="0"/>
                        <a:t>Ранг</a:t>
                      </a:r>
                    </a:p>
                  </a:txBody>
                  <a:tcPr anchor="ctr"/>
                </a:tc>
                <a:tc>
                  <a:txBody>
                    <a:bodyPr/>
                    <a:lstStyle/>
                    <a:p>
                      <a:pPr algn="ctr"/>
                      <a:r>
                        <a:rPr lang="ru-RU" dirty="0"/>
                        <a:t>Доля</a:t>
                      </a:r>
                    </a:p>
                  </a:txBody>
                  <a:tcPr anchor="ctr"/>
                </a:tc>
                <a:extLst>
                  <a:ext uri="{0D108BD9-81ED-4DB2-BD59-A6C34878D82A}">
                    <a16:rowId xmlns:a16="http://schemas.microsoft.com/office/drawing/2014/main" val="1748819017"/>
                  </a:ext>
                </a:extLst>
              </a:tr>
              <a:tr h="370840">
                <a:tc>
                  <a:txBody>
                    <a:bodyPr/>
                    <a:lstStyle/>
                    <a:p>
                      <a:pPr algn="ctr"/>
                      <a:r>
                        <a:rPr lang="en-US" dirty="0"/>
                        <a:t>A</a:t>
                      </a:r>
                      <a:endParaRPr lang="ru-RU" dirty="0"/>
                    </a:p>
                  </a:txBody>
                  <a:tcPr anchor="ctr"/>
                </a:tc>
                <a:tc>
                  <a:txBody>
                    <a:bodyPr/>
                    <a:lstStyle/>
                    <a:p>
                      <a:pPr algn="ctr"/>
                      <a:r>
                        <a:rPr lang="en-US" dirty="0"/>
                        <a:t>8</a:t>
                      </a:r>
                      <a:endParaRPr lang="ru-RU" dirty="0"/>
                    </a:p>
                  </a:txBody>
                  <a:tcPr anchor="ctr"/>
                </a:tc>
                <a:tc>
                  <a:txBody>
                    <a:bodyPr/>
                    <a:lstStyle/>
                    <a:p>
                      <a:pPr algn="ctr"/>
                      <a:r>
                        <a:rPr lang="ru-RU" dirty="0"/>
                        <a:t>2</a:t>
                      </a:r>
                    </a:p>
                  </a:txBody>
                  <a:tcPr anchor="ctr"/>
                </a:tc>
                <a:tc>
                  <a:txBody>
                    <a:bodyPr/>
                    <a:lstStyle/>
                    <a:p>
                      <a:pPr algn="ctr"/>
                      <a:r>
                        <a:rPr lang="ru-RU" dirty="0"/>
                        <a:t>9</a:t>
                      </a:r>
                      <a:r>
                        <a:rPr lang="en-US" dirty="0"/>
                        <a:t> %</a:t>
                      </a:r>
                      <a:endParaRPr lang="ru-RU" dirty="0"/>
                    </a:p>
                  </a:txBody>
                  <a:tcPr anchor="ctr"/>
                </a:tc>
                <a:extLst>
                  <a:ext uri="{0D108BD9-81ED-4DB2-BD59-A6C34878D82A}">
                    <a16:rowId xmlns:a16="http://schemas.microsoft.com/office/drawing/2014/main" val="1773289045"/>
                  </a:ext>
                </a:extLst>
              </a:tr>
              <a:tr h="370840">
                <a:tc>
                  <a:txBody>
                    <a:bodyPr/>
                    <a:lstStyle/>
                    <a:p>
                      <a:pPr algn="ctr"/>
                      <a:r>
                        <a:rPr lang="en-US" dirty="0"/>
                        <a:t>B</a:t>
                      </a:r>
                      <a:endParaRPr lang="ru-RU" dirty="0"/>
                    </a:p>
                  </a:txBody>
                  <a:tcPr anchor="ctr"/>
                </a:tc>
                <a:tc>
                  <a:txBody>
                    <a:bodyPr/>
                    <a:lstStyle/>
                    <a:p>
                      <a:pPr algn="ctr"/>
                      <a:r>
                        <a:rPr lang="en-US" dirty="0"/>
                        <a:t>12</a:t>
                      </a:r>
                      <a:endParaRPr lang="ru-RU" dirty="0"/>
                    </a:p>
                  </a:txBody>
                  <a:tcPr anchor="ctr"/>
                </a:tc>
                <a:tc>
                  <a:txBody>
                    <a:bodyPr/>
                    <a:lstStyle/>
                    <a:p>
                      <a:pPr algn="ctr"/>
                      <a:r>
                        <a:rPr lang="ru-RU" dirty="0"/>
                        <a:t>3</a:t>
                      </a:r>
                    </a:p>
                  </a:txBody>
                  <a:tcPr anchor="ctr"/>
                </a:tc>
                <a:tc>
                  <a:txBody>
                    <a:bodyPr/>
                    <a:lstStyle/>
                    <a:p>
                      <a:pPr algn="ctr"/>
                      <a:r>
                        <a:rPr lang="en-US" dirty="0"/>
                        <a:t>1</a:t>
                      </a:r>
                      <a:r>
                        <a:rPr lang="ru-RU" dirty="0"/>
                        <a:t>4</a:t>
                      </a:r>
                      <a:r>
                        <a:rPr lang="en-US" dirty="0"/>
                        <a:t> %</a:t>
                      </a:r>
                      <a:endParaRPr lang="ru-RU" dirty="0"/>
                    </a:p>
                  </a:txBody>
                  <a:tcPr anchor="ctr"/>
                </a:tc>
                <a:extLst>
                  <a:ext uri="{0D108BD9-81ED-4DB2-BD59-A6C34878D82A}">
                    <a16:rowId xmlns:a16="http://schemas.microsoft.com/office/drawing/2014/main" val="1049399800"/>
                  </a:ext>
                </a:extLst>
              </a:tr>
              <a:tr h="370840">
                <a:tc>
                  <a:txBody>
                    <a:bodyPr/>
                    <a:lstStyle/>
                    <a:p>
                      <a:pPr algn="ctr"/>
                      <a:r>
                        <a:rPr lang="en-US" dirty="0"/>
                        <a:t>C</a:t>
                      </a:r>
                      <a:endParaRPr lang="ru-RU" dirty="0"/>
                    </a:p>
                  </a:txBody>
                  <a:tcPr anchor="ctr"/>
                </a:tc>
                <a:tc>
                  <a:txBody>
                    <a:bodyPr/>
                    <a:lstStyle/>
                    <a:p>
                      <a:pPr algn="ctr"/>
                      <a:r>
                        <a:rPr lang="en-US" dirty="0"/>
                        <a:t>27</a:t>
                      </a:r>
                      <a:endParaRPr lang="ru-RU" dirty="0"/>
                    </a:p>
                  </a:txBody>
                  <a:tcPr anchor="ctr"/>
                </a:tc>
                <a:tc>
                  <a:txBody>
                    <a:bodyPr/>
                    <a:lstStyle/>
                    <a:p>
                      <a:pPr algn="ctr"/>
                      <a:r>
                        <a:rPr lang="ru-RU" dirty="0"/>
                        <a:t>5</a:t>
                      </a:r>
                    </a:p>
                  </a:txBody>
                  <a:tcPr anchor="ctr"/>
                </a:tc>
                <a:tc>
                  <a:txBody>
                    <a:bodyPr/>
                    <a:lstStyle/>
                    <a:p>
                      <a:pPr algn="ctr"/>
                      <a:r>
                        <a:rPr lang="en-US" dirty="0"/>
                        <a:t>24 %</a:t>
                      </a:r>
                      <a:endParaRPr lang="ru-RU" dirty="0"/>
                    </a:p>
                  </a:txBody>
                  <a:tcPr anchor="ctr"/>
                </a:tc>
                <a:extLst>
                  <a:ext uri="{0D108BD9-81ED-4DB2-BD59-A6C34878D82A}">
                    <a16:rowId xmlns:a16="http://schemas.microsoft.com/office/drawing/2014/main" val="2283725177"/>
                  </a:ext>
                </a:extLst>
              </a:tr>
              <a:tr h="370840">
                <a:tc>
                  <a:txBody>
                    <a:bodyPr/>
                    <a:lstStyle/>
                    <a:p>
                      <a:pPr algn="ctr"/>
                      <a:r>
                        <a:rPr lang="en-US" dirty="0"/>
                        <a:t>D</a:t>
                      </a:r>
                      <a:endParaRPr lang="ru-RU" dirty="0"/>
                    </a:p>
                  </a:txBody>
                  <a:tcPr anchor="ctr"/>
                </a:tc>
                <a:tc>
                  <a:txBody>
                    <a:bodyPr/>
                    <a:lstStyle/>
                    <a:p>
                      <a:pPr algn="ctr"/>
                      <a:r>
                        <a:rPr lang="en-US" dirty="0"/>
                        <a:t>4</a:t>
                      </a:r>
                      <a:endParaRPr lang="ru-RU" dirty="0"/>
                    </a:p>
                  </a:txBody>
                  <a:tcPr anchor="ctr"/>
                </a:tc>
                <a:tc>
                  <a:txBody>
                    <a:bodyPr/>
                    <a:lstStyle/>
                    <a:p>
                      <a:pPr algn="ctr"/>
                      <a:r>
                        <a:rPr lang="ru-RU" dirty="0"/>
                        <a:t>1</a:t>
                      </a:r>
                    </a:p>
                  </a:txBody>
                  <a:tcPr anchor="ctr"/>
                </a:tc>
                <a:tc>
                  <a:txBody>
                    <a:bodyPr/>
                    <a:lstStyle/>
                    <a:p>
                      <a:pPr algn="ctr"/>
                      <a:r>
                        <a:rPr lang="ru-RU" dirty="0"/>
                        <a:t>5</a:t>
                      </a:r>
                      <a:r>
                        <a:rPr lang="en-US" dirty="0"/>
                        <a:t> %</a:t>
                      </a:r>
                      <a:endParaRPr lang="ru-RU" dirty="0"/>
                    </a:p>
                  </a:txBody>
                  <a:tcPr anchor="ctr"/>
                </a:tc>
                <a:extLst>
                  <a:ext uri="{0D108BD9-81ED-4DB2-BD59-A6C34878D82A}">
                    <a16:rowId xmlns:a16="http://schemas.microsoft.com/office/drawing/2014/main" val="2514000823"/>
                  </a:ext>
                </a:extLst>
              </a:tr>
              <a:tr h="370840">
                <a:tc>
                  <a:txBody>
                    <a:bodyPr/>
                    <a:lstStyle/>
                    <a:p>
                      <a:pPr algn="ctr"/>
                      <a:r>
                        <a:rPr lang="en-US" dirty="0"/>
                        <a:t>E</a:t>
                      </a:r>
                      <a:endParaRPr lang="ru-RU" dirty="0"/>
                    </a:p>
                  </a:txBody>
                  <a:tcPr anchor="ctr"/>
                </a:tc>
                <a:tc>
                  <a:txBody>
                    <a:bodyPr/>
                    <a:lstStyle/>
                    <a:p>
                      <a:pPr algn="ctr"/>
                      <a:r>
                        <a:rPr lang="en-US" dirty="0"/>
                        <a:t>45</a:t>
                      </a:r>
                      <a:endParaRPr lang="ru-RU" dirty="0"/>
                    </a:p>
                  </a:txBody>
                  <a:tcPr anchor="ctr"/>
                </a:tc>
                <a:tc>
                  <a:txBody>
                    <a:bodyPr/>
                    <a:lstStyle/>
                    <a:p>
                      <a:pPr algn="ctr"/>
                      <a:r>
                        <a:rPr lang="ru-RU" dirty="0"/>
                        <a:t>6</a:t>
                      </a:r>
                    </a:p>
                  </a:txBody>
                  <a:tcPr anchor="ctr"/>
                </a:tc>
                <a:tc>
                  <a:txBody>
                    <a:bodyPr/>
                    <a:lstStyle/>
                    <a:p>
                      <a:pPr algn="ctr"/>
                      <a:r>
                        <a:rPr lang="ru-RU" dirty="0"/>
                        <a:t>29</a:t>
                      </a:r>
                      <a:r>
                        <a:rPr lang="en-US" dirty="0"/>
                        <a:t> %</a:t>
                      </a:r>
                      <a:endParaRPr lang="ru-RU" dirty="0"/>
                    </a:p>
                  </a:txBody>
                  <a:tcPr anchor="ctr"/>
                </a:tc>
                <a:extLst>
                  <a:ext uri="{0D108BD9-81ED-4DB2-BD59-A6C34878D82A}">
                    <a16:rowId xmlns:a16="http://schemas.microsoft.com/office/drawing/2014/main" val="1940267892"/>
                  </a:ext>
                </a:extLst>
              </a:tr>
              <a:tr h="370840">
                <a:tc>
                  <a:txBody>
                    <a:bodyPr/>
                    <a:lstStyle/>
                    <a:p>
                      <a:pPr algn="ctr"/>
                      <a:r>
                        <a:rPr lang="en-US" dirty="0"/>
                        <a:t>F</a:t>
                      </a:r>
                      <a:endParaRPr lang="ru-RU" dirty="0"/>
                    </a:p>
                  </a:txBody>
                  <a:tcPr anchor="ctr"/>
                </a:tc>
                <a:tc>
                  <a:txBody>
                    <a:bodyPr/>
                    <a:lstStyle/>
                    <a:p>
                      <a:pPr algn="ctr"/>
                      <a:r>
                        <a:rPr lang="en-US" dirty="0"/>
                        <a:t>17</a:t>
                      </a:r>
                      <a:endParaRPr lang="ru-RU" dirty="0"/>
                    </a:p>
                  </a:txBody>
                  <a:tcPr anchor="ctr"/>
                </a:tc>
                <a:tc>
                  <a:txBody>
                    <a:bodyPr/>
                    <a:lstStyle/>
                    <a:p>
                      <a:pPr algn="ctr"/>
                      <a:r>
                        <a:rPr lang="ru-RU" dirty="0"/>
                        <a:t>4</a:t>
                      </a:r>
                    </a:p>
                  </a:txBody>
                  <a:tcPr anchor="ctr"/>
                </a:tc>
                <a:tc>
                  <a:txBody>
                    <a:bodyPr/>
                    <a:lstStyle/>
                    <a:p>
                      <a:pPr algn="ctr"/>
                      <a:r>
                        <a:rPr lang="ru-RU" dirty="0"/>
                        <a:t>19</a:t>
                      </a:r>
                      <a:r>
                        <a:rPr lang="en-US" dirty="0"/>
                        <a:t> %</a:t>
                      </a:r>
                      <a:endParaRPr lang="ru-RU" dirty="0"/>
                    </a:p>
                  </a:txBody>
                  <a:tcPr anchor="ctr"/>
                </a:tc>
                <a:extLst>
                  <a:ext uri="{0D108BD9-81ED-4DB2-BD59-A6C34878D82A}">
                    <a16:rowId xmlns:a16="http://schemas.microsoft.com/office/drawing/2014/main" val="3327424511"/>
                  </a:ext>
                </a:extLst>
              </a:tr>
            </a:tbl>
          </a:graphicData>
        </a:graphic>
      </p:graphicFrame>
    </p:spTree>
    <p:extLst>
      <p:ext uri="{BB962C8B-B14F-4D97-AF65-F5344CB8AC3E}">
        <p14:creationId xmlns:p14="http://schemas.microsoft.com/office/powerpoint/2010/main" val="288392625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6460</TotalTime>
  <Words>5569</Words>
  <Application>Microsoft Office PowerPoint</Application>
  <PresentationFormat>Широкоэкранный</PresentationFormat>
  <Paragraphs>637</Paragraphs>
  <Slides>28</Slides>
  <Notes>26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Arial</vt:lpstr>
      <vt:lpstr>Calibri</vt:lpstr>
      <vt:lpstr>Calibri Light</vt:lpstr>
      <vt:lpstr>Cambria Math</vt:lpstr>
      <vt:lpstr>Tahoma</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Михайлович Грязнов</dc:creator>
  <cp:lastModifiedBy>Комаров Денис Евгеньевич</cp:lastModifiedBy>
  <cp:revision>223</cp:revision>
  <dcterms:created xsi:type="dcterms:W3CDTF">2020-07-22T09:29:31Z</dcterms:created>
  <dcterms:modified xsi:type="dcterms:W3CDTF">2021-12-19T10:01:30Z</dcterms:modified>
</cp:coreProperties>
</file>