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23" r:id="rId3"/>
    <p:sldId id="285" r:id="rId4"/>
    <p:sldId id="257" r:id="rId5"/>
    <p:sldId id="287" r:id="rId6"/>
    <p:sldId id="259" r:id="rId7"/>
    <p:sldId id="288" r:id="rId8"/>
    <p:sldId id="289" r:id="rId9"/>
    <p:sldId id="324" r:id="rId10"/>
    <p:sldId id="292" r:id="rId11"/>
    <p:sldId id="291" r:id="rId12"/>
    <p:sldId id="293" r:id="rId13"/>
    <p:sldId id="294" r:id="rId14"/>
    <p:sldId id="276" r:id="rId15"/>
    <p:sldId id="325" r:id="rId16"/>
    <p:sldId id="262" r:id="rId17"/>
    <p:sldId id="296" r:id="rId18"/>
    <p:sldId id="297" r:id="rId19"/>
    <p:sldId id="298" r:id="rId20"/>
    <p:sldId id="299" r:id="rId21"/>
    <p:sldId id="300" r:id="rId22"/>
    <p:sldId id="278" r:id="rId23"/>
    <p:sldId id="279" r:id="rId24"/>
    <p:sldId id="326" r:id="rId25"/>
    <p:sldId id="302" r:id="rId26"/>
    <p:sldId id="303" r:id="rId27"/>
    <p:sldId id="304" r:id="rId28"/>
    <p:sldId id="327" r:id="rId29"/>
    <p:sldId id="306" r:id="rId30"/>
    <p:sldId id="307" r:id="rId31"/>
    <p:sldId id="281" r:id="rId32"/>
    <p:sldId id="308" r:id="rId33"/>
    <p:sldId id="328" r:id="rId34"/>
    <p:sldId id="310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я Горохова" initials="" lastIdx="13" clrIdx="0"/>
  <p:cmAuthor id="3" name="Nickolay" initials="" lastIdx="1" clrIdx="2"/>
  <p:cmAuthor id="4" name="Пермякова Татьяна Владимировна" initials="" lastIdx="1" clrIdx="3"/>
  <p:cmAuthor id="5" name="Пермякова Татьяна Владимировна" initials="ПТВ" lastIdx="8" clrIdx="1">
    <p:extLst>
      <p:ext uri="{19B8F6BF-5375-455C-9EA6-DF929625EA0E}">
        <p15:presenceInfo xmlns:p15="http://schemas.microsoft.com/office/powerpoint/2012/main" userId="S-1-5-21-2141110276-3515784747-1054644738-65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99D1C"/>
    <a:srgbClr val="ACB8CA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2" autoAdjust="0"/>
    <p:restoredTop sz="96395" autoAdjust="0"/>
  </p:normalViewPr>
  <p:slideViewPr>
    <p:cSldViewPr snapToGrid="0">
      <p:cViewPr varScale="1">
        <p:scale>
          <a:sx n="104" d="100"/>
          <a:sy n="104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50A98-DF28-4F35-851F-75CEF58DE747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01B8C-BE4C-43DB-B347-F40D3B80B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1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2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1452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024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874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7592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31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164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6147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3605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6341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01B8C-BE4C-43DB-B347-F40D3B80B99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0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9732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01B8C-BE4C-43DB-B347-F40D3B80B99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74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24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80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2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6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91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69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90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01B8C-BE4C-43DB-B347-F40D3B80B99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46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01B8C-BE4C-43DB-B347-F40D3B80B99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5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44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2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527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1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0373642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e0373642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86" name="Google Shape;186;ge0373642c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51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0373642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e0373642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86" name="Google Shape;186;ge0373642c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35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0373642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e0373642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86" name="Google Shape;186;ge0373642c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241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7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3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2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9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7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5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9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F78B-1666-48B7-B4D0-C485A5396A65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Основы информационной безопасности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Составные части атаки</a:t>
            </a:r>
            <a:endParaRPr lang="ru-RU" sz="40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82725"/>
            <a:ext cx="11353800" cy="43513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 угрозы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с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убъект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(физическое лицо, материальный объект или физическое явление), являющийся непосредственной причиной возникновения угрозы безопасности информации</a:t>
            </a:r>
          </a:p>
          <a:p>
            <a:pPr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Угроза (безопасности информации) -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овокупность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условий и факторов, создающих потенциальную или реально существующую опасность нарушения безопасности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</a:t>
            </a:r>
          </a:p>
          <a:p>
            <a:pPr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Уязвимость 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(информационной системы</a:t>
            </a: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свойство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информационной системы, обусловливающее возможность реализации угроз безопасности обрабатываемой в ней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информации</a:t>
            </a:r>
          </a:p>
          <a:p>
            <a:pPr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Активы -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что имеет ценность для организации и находится в ее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распоряжении</a:t>
            </a:r>
          </a:p>
          <a:p>
            <a:pPr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Ущерб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отрицательные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последствия, возникающие вследствие причинения вреда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активам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>
            <a:off x="9426886" y="3519722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Актив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3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74" y="3315339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30652" y="4403441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Источник </a:t>
            </a:r>
            <a:r>
              <a:rPr lang="ru-RU" dirty="0">
                <a:sym typeface="Tahoma"/>
              </a:rPr>
              <a:t>угрозы</a:t>
            </a:r>
            <a:endParaRPr dirty="0"/>
          </a:p>
        </p:txBody>
      </p:sp>
      <p:sp>
        <p:nvSpPr>
          <p:cNvPr id="22" name="Google Shape;143;p32"/>
          <p:cNvSpPr/>
          <p:nvPr/>
        </p:nvSpPr>
        <p:spPr>
          <a:xfrm>
            <a:off x="3091111" y="3504769"/>
            <a:ext cx="1847287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Угроза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Google Shape;143;p32"/>
          <p:cNvSpPr/>
          <p:nvPr/>
        </p:nvSpPr>
        <p:spPr>
          <a:xfrm>
            <a:off x="6143470" y="3504769"/>
            <a:ext cx="2022974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Уязвимость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ятно 2 1"/>
          <p:cNvSpPr/>
          <p:nvPr/>
        </p:nvSpPr>
        <p:spPr>
          <a:xfrm>
            <a:off x="10030479" y="2552856"/>
            <a:ext cx="2754573" cy="1291634"/>
          </a:xfrm>
          <a:prstGeom prst="irregularSeal2">
            <a:avLst/>
          </a:prstGeom>
          <a:solidFill>
            <a:srgbClr val="FF9B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Ущерб</a:t>
            </a: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5441" y="4933653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Стрелка вправо 2"/>
          <p:cNvSpPr/>
          <p:nvPr/>
        </p:nvSpPr>
        <p:spPr>
          <a:xfrm>
            <a:off x="2103118" y="3713172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Arial"/>
              <a:ea typeface="Arial"/>
              <a:cs typeface="Arial"/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5120839" y="3713172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Стрелка вправо 27"/>
          <p:cNvSpPr/>
          <p:nvPr/>
        </p:nvSpPr>
        <p:spPr>
          <a:xfrm>
            <a:off x="8320294" y="3703429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074829" y="1332413"/>
            <a:ext cx="0" cy="542108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576260" y="1287366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Окружающая среда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sz="1100" b="1" dirty="0" smtClean="0">
                <a:latin typeface="Tahoma"/>
                <a:ea typeface="Tahoma"/>
                <a:cs typeface="Tahoma"/>
                <a:sym typeface="Tahoma"/>
              </a:rPr>
              <a:t>(существует вне объекта защиты)</a:t>
            </a:r>
            <a:endParaRPr sz="1100" dirty="0"/>
          </a:p>
        </p:txBody>
      </p:sp>
      <p:sp>
        <p:nvSpPr>
          <p:cNvPr id="32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7862331" y="1287366"/>
            <a:ext cx="2653487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Объект защит</a:t>
            </a:r>
            <a:r>
              <a:rPr lang="ru-RU" b="1" dirty="0">
                <a:latin typeface="Tahoma"/>
                <a:ea typeface="Tahoma"/>
                <a:cs typeface="Tahoma"/>
                <a:sym typeface="Tahoma"/>
              </a:rPr>
              <a:t>ы</a:t>
            </a:r>
            <a:endParaRPr sz="1100" dirty="0"/>
          </a:p>
        </p:txBody>
      </p:sp>
      <p:sp>
        <p:nvSpPr>
          <p:cNvPr id="33" name="Стрелка вправо 32"/>
          <p:cNvSpPr/>
          <p:nvPr/>
        </p:nvSpPr>
        <p:spPr>
          <a:xfrm rot="16200000">
            <a:off x="10233695" y="4555532"/>
            <a:ext cx="484106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Google Shape;152;p5"/>
          <p:cNvSpPr txBox="1">
            <a:spLocks noGrp="1"/>
          </p:cNvSpPr>
          <p:nvPr>
            <p:ph type="title"/>
          </p:nvPr>
        </p:nvSpPr>
        <p:spPr>
          <a:xfrm>
            <a:off x="495780" y="320500"/>
            <a:ext cx="10515600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-RU" sz="3959" dirty="0" smtClean="0">
                <a:latin typeface="Arial"/>
                <a:cs typeface="Arial"/>
                <a:sym typeface="Arial"/>
              </a:rPr>
              <a:t>Составные части атаки</a:t>
            </a:r>
            <a:endParaRPr dirty="0"/>
          </a:p>
        </p:txBody>
      </p:sp>
      <p:sp>
        <p:nvSpPr>
          <p:cNvPr id="2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9149004" y="6001041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Владелец актива</a:t>
            </a:r>
            <a:endParaRPr dirty="0"/>
          </a:p>
        </p:txBody>
      </p:sp>
      <p:sp>
        <p:nvSpPr>
          <p:cNvPr id="24" name="Пятно 2 23"/>
          <p:cNvSpPr/>
          <p:nvPr/>
        </p:nvSpPr>
        <p:spPr>
          <a:xfrm>
            <a:off x="8217667" y="4574237"/>
            <a:ext cx="2754573" cy="1291634"/>
          </a:xfrm>
          <a:prstGeom prst="irregularSeal2">
            <a:avLst/>
          </a:prstGeom>
          <a:solidFill>
            <a:srgbClr val="FF9B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Потери</a:t>
            </a: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52;p5"/>
          <p:cNvSpPr txBox="1">
            <a:spLocks noGrp="1"/>
          </p:cNvSpPr>
          <p:nvPr>
            <p:ph type="title"/>
          </p:nvPr>
        </p:nvSpPr>
        <p:spPr>
          <a:xfrm>
            <a:off x="495780" y="320500"/>
            <a:ext cx="10515600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-RU" sz="3959" dirty="0" smtClean="0">
                <a:latin typeface="Arial"/>
                <a:cs typeface="Arial"/>
                <a:sym typeface="Arial"/>
              </a:rPr>
              <a:t>Отличие ущерба и потерь</a:t>
            </a:r>
            <a:endParaRPr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42703" y="1237796"/>
            <a:ext cx="10515600" cy="205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Ущерб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любые отрицательные последствия в результате реализации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каждой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угрозы</a:t>
            </a:r>
          </a:p>
          <a:p>
            <a:pPr>
              <a:defRPr/>
            </a:pPr>
            <a: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Потери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это нарушение или сбой в бизнес-процессе, который можно измерить в финансовых или иных величинах.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каждая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атака завершается потерями</a:t>
            </a:r>
          </a:p>
          <a:p>
            <a:pPr marL="0" indent="0">
              <a:buNone/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Комплексная атака может включать эксплуатацию многих уязвимостей при этом потери будут вызваны лишь на финальном шаге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5" name="Рисунок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21" y="3525951"/>
            <a:ext cx="8027311" cy="342574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407919" y="5992611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Разведка</a:t>
            </a:r>
            <a:endParaRPr lang="ru-RU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07919" y="6251189"/>
            <a:ext cx="192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цели и ее уязвимых мест</a:t>
            </a:r>
            <a:endParaRPr lang="ru-RU" sz="1200" spc="-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382316" y="2839062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Вооружение</a:t>
            </a:r>
            <a:endParaRPr lang="ru-RU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82316" y="3027387"/>
            <a:ext cx="192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Подбор инструментария для атаки</a:t>
            </a:r>
            <a:endParaRPr lang="ru-RU" sz="1200" spc="-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07048" y="5992611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Доставка</a:t>
            </a:r>
            <a:endParaRPr lang="ru-RU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07048" y="6251189"/>
            <a:ext cx="192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Внедрение инструментария атаки в объект защиты</a:t>
            </a:r>
            <a:endParaRPr lang="ru-RU" sz="1200" spc="-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07985" y="2839062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</a:t>
            </a:r>
            <a:endParaRPr lang="ru-RU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07985" y="3027387"/>
            <a:ext cx="192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Успешное выполнение инструментария атаки в атакуемой системе</a:t>
            </a:r>
            <a:endParaRPr lang="ru-RU" sz="1200" spc="-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02025" y="5992611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</a:t>
            </a:r>
            <a:endParaRPr lang="ru-RU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502025" y="6251189"/>
            <a:ext cx="192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Размещения полного спектра инструментов атаки в системе</a:t>
            </a:r>
            <a:endParaRPr lang="ru-RU" sz="1200" spc="-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226530" y="2839062"/>
            <a:ext cx="2156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</a:t>
            </a:r>
            <a:endParaRPr lang="ru-RU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226530" y="3027387"/>
            <a:ext cx="192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удаленного доступа со стороны злоумышленника</a:t>
            </a:r>
            <a:endParaRPr lang="ru-RU" sz="1200" spc="-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58385" y="5992611"/>
            <a:ext cx="250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Вредоносные действия</a:t>
            </a:r>
            <a:endParaRPr lang="ru-RU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58385" y="6251189"/>
            <a:ext cx="192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sz="1200" spc="-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целей атаки злоумышленником</a:t>
            </a:r>
            <a:endParaRPr lang="ru-RU" sz="1200" spc="-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52;p5"/>
          <p:cNvSpPr txBox="1">
            <a:spLocks noGrp="1"/>
          </p:cNvSpPr>
          <p:nvPr>
            <p:ph type="title"/>
          </p:nvPr>
        </p:nvSpPr>
        <p:spPr>
          <a:xfrm>
            <a:off x="495780" y="320500"/>
            <a:ext cx="10515600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-RU" sz="3959" dirty="0" smtClean="0">
                <a:latin typeface="Arial"/>
                <a:cs typeface="Arial"/>
                <a:sym typeface="Arial"/>
              </a:rPr>
              <a:t>Появление уязвимостей в системе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68" y="1142544"/>
            <a:ext cx="2667372" cy="1343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5" y="3253529"/>
            <a:ext cx="2267266" cy="134368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68" y="2581685"/>
            <a:ext cx="2667372" cy="134368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68" y="4020826"/>
            <a:ext cx="2667372" cy="1343689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68" y="5459967"/>
            <a:ext cx="2667372" cy="1343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0368" y="374070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Уязвимость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7439" y="162972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8867" y="306886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Конфигурации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8867" y="450800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Архитектуры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05636" y="594714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Организационная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718300" y="1464910"/>
            <a:ext cx="4914900" cy="698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в процессе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разработки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переполнение буфера</a:t>
            </a: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718300" y="2904051"/>
            <a:ext cx="4914900" cy="698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в процессе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пароль по умолчанию</a:t>
            </a: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718300" y="4182008"/>
            <a:ext cx="5194300" cy="10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в процессе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проектирования системы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  <a:defRPr/>
            </a:pPr>
            <a: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предусмотрено разграничение доступа к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анным</a:t>
            </a: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718300" y="5621149"/>
            <a:ext cx="5194300" cy="10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 в организации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процесса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защиты</a:t>
            </a:r>
          </a:p>
          <a:p>
            <a:pPr marL="0" indent="0">
              <a:buNone/>
              <a:defRPr/>
            </a:pPr>
            <a:r>
              <a:rPr lang="ru-RU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отсутствие пропускного режима на объекте</a:t>
            </a:r>
          </a:p>
          <a:p>
            <a:pPr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43;p32"/>
          <p:cNvSpPr/>
          <p:nvPr/>
        </p:nvSpPr>
        <p:spPr>
          <a:xfrm>
            <a:off x="432476" y="1189899"/>
            <a:ext cx="1847287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Угроза</a:t>
            </a:r>
            <a:endParaRPr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143;p32"/>
          <p:cNvSpPr/>
          <p:nvPr/>
        </p:nvSpPr>
        <p:spPr>
          <a:xfrm>
            <a:off x="6888049" y="1112441"/>
            <a:ext cx="2022974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Риск</a:t>
            </a:r>
            <a:endParaRPr dirty="0"/>
          </a:p>
        </p:txBody>
      </p:sp>
      <p:sp>
        <p:nvSpPr>
          <p:cNvPr id="34" name="Google Shape;152;p5"/>
          <p:cNvSpPr txBox="1">
            <a:spLocks noGrp="1"/>
          </p:cNvSpPr>
          <p:nvPr>
            <p:ph type="title"/>
          </p:nvPr>
        </p:nvSpPr>
        <p:spPr>
          <a:xfrm>
            <a:off x="495780" y="320500"/>
            <a:ext cx="10515600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-RU" sz="3959" dirty="0" smtClean="0">
                <a:latin typeface="Arial"/>
                <a:cs typeface="Arial"/>
                <a:sym typeface="Arial"/>
              </a:rPr>
              <a:t>Прочие важные понятия</a:t>
            </a:r>
            <a:endParaRPr dirty="0"/>
          </a:p>
        </p:txBody>
      </p:sp>
      <p:sp>
        <p:nvSpPr>
          <p:cNvPr id="20" name="Пятно 2 19"/>
          <p:cNvSpPr/>
          <p:nvPr/>
        </p:nvSpPr>
        <p:spPr>
          <a:xfrm>
            <a:off x="3145600" y="877501"/>
            <a:ext cx="2754573" cy="1291634"/>
          </a:xfrm>
          <a:prstGeom prst="irregularSeal2">
            <a:avLst/>
          </a:prstGeom>
          <a:noFill/>
          <a:ln w="28575">
            <a:solidFill>
              <a:srgbClr val="FF9B9B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 smtClean="0">
                <a:latin typeface="Arial"/>
                <a:ea typeface="Arial"/>
                <a:cs typeface="Arial"/>
              </a:rPr>
              <a:t>Ущерб</a:t>
            </a:r>
            <a:endParaRPr lang="ru-RU"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8280" y="80004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+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6742" y="80004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=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30" name="Google Shape;143;p32"/>
          <p:cNvSpPr/>
          <p:nvPr/>
        </p:nvSpPr>
        <p:spPr>
          <a:xfrm>
            <a:off x="432475" y="2394089"/>
            <a:ext cx="1847287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Угроза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2398280" y="201165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+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38" name="Google Shape;143;p32"/>
          <p:cNvSpPr/>
          <p:nvPr/>
        </p:nvSpPr>
        <p:spPr>
          <a:xfrm>
            <a:off x="3599243" y="2394089"/>
            <a:ext cx="1847287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Угроза</a:t>
            </a:r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5806742" y="201606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=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40" name="Google Shape;143;p32"/>
          <p:cNvSpPr/>
          <p:nvPr/>
        </p:nvSpPr>
        <p:spPr>
          <a:xfrm>
            <a:off x="6888049" y="2394089"/>
            <a:ext cx="2022974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Модель угроз</a:t>
            </a:r>
            <a:endParaRPr dirty="0"/>
          </a:p>
        </p:txBody>
      </p:sp>
      <p:sp>
        <p:nvSpPr>
          <p:cNvPr id="41" name="Google Shape;143;p32"/>
          <p:cNvSpPr/>
          <p:nvPr/>
        </p:nvSpPr>
        <p:spPr>
          <a:xfrm>
            <a:off x="426240" y="3574269"/>
            <a:ext cx="1847287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Угроза</a:t>
            </a:r>
            <a:endParaRPr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42" name="Google Shape;143;p32"/>
          <p:cNvSpPr/>
          <p:nvPr/>
        </p:nvSpPr>
        <p:spPr>
          <a:xfrm>
            <a:off x="3599243" y="3573694"/>
            <a:ext cx="2022974" cy="821754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Уязвимость</a:t>
            </a:r>
            <a:endParaRPr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43" name="Google Shape;143;p32"/>
          <p:cNvSpPr/>
          <p:nvPr/>
        </p:nvSpPr>
        <p:spPr>
          <a:xfrm>
            <a:off x="6888049" y="3588647"/>
            <a:ext cx="2097724" cy="791848"/>
          </a:xfrm>
          <a:prstGeom prst="rect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Актив</a:t>
            </a:r>
            <a:endParaRPr sz="2400" b="1" dirty="0">
              <a:latin typeface="Arial"/>
              <a:ea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92044" y="326129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+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06742" y="321584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+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63274" y="321584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=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47" name="Google Shape;143;p32"/>
          <p:cNvSpPr/>
          <p:nvPr/>
        </p:nvSpPr>
        <p:spPr>
          <a:xfrm>
            <a:off x="10043144" y="3543194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Сценарий атаки</a:t>
            </a:r>
            <a:endParaRPr dirty="0"/>
          </a:p>
        </p:txBody>
      </p:sp>
      <p:sp>
        <p:nvSpPr>
          <p:cNvPr id="48" name="Google Shape;143;p32"/>
          <p:cNvSpPr/>
          <p:nvPr/>
        </p:nvSpPr>
        <p:spPr>
          <a:xfrm>
            <a:off x="421885" y="4771697"/>
            <a:ext cx="1847287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Угроза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9" name="Google Shape;143;p32"/>
          <p:cNvSpPr/>
          <p:nvPr/>
        </p:nvSpPr>
        <p:spPr>
          <a:xfrm>
            <a:off x="3594888" y="4771122"/>
            <a:ext cx="2022974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Уязвимость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0" name="Google Shape;143;p32"/>
          <p:cNvSpPr/>
          <p:nvPr/>
        </p:nvSpPr>
        <p:spPr>
          <a:xfrm>
            <a:off x="6883694" y="4786075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Актив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87689" y="4458724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+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2387" y="441327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+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58919" y="441327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=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54" name="Google Shape;143;p32"/>
          <p:cNvSpPr/>
          <p:nvPr/>
        </p:nvSpPr>
        <p:spPr>
          <a:xfrm>
            <a:off x="10038789" y="4740622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Атака</a:t>
            </a:r>
            <a:endParaRPr dirty="0"/>
          </a:p>
        </p:txBody>
      </p:sp>
      <p:sp>
        <p:nvSpPr>
          <p:cNvPr id="55" name="Google Shape;143;p32"/>
          <p:cNvSpPr/>
          <p:nvPr/>
        </p:nvSpPr>
        <p:spPr>
          <a:xfrm>
            <a:off x="421885" y="5816306"/>
            <a:ext cx="1857878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Атака</a:t>
            </a:r>
            <a:endParaRPr dirty="0"/>
          </a:p>
        </p:txBody>
      </p:sp>
      <p:sp>
        <p:nvSpPr>
          <p:cNvPr id="56" name="TextBox 55"/>
          <p:cNvSpPr txBox="1"/>
          <p:nvPr/>
        </p:nvSpPr>
        <p:spPr>
          <a:xfrm>
            <a:off x="2381646" y="5488955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+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58" name="Пятно 2 57"/>
          <p:cNvSpPr/>
          <p:nvPr/>
        </p:nvSpPr>
        <p:spPr>
          <a:xfrm>
            <a:off x="3145600" y="5518847"/>
            <a:ext cx="2754573" cy="1291634"/>
          </a:xfrm>
          <a:prstGeom prst="irregularSeal2">
            <a:avLst/>
          </a:prstGeom>
          <a:solidFill>
            <a:srgbClr val="FF9B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Ущерб</a:t>
            </a:r>
            <a:endParaRPr lang="ru-RU" sz="24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02387" y="544138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=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60" name="Google Shape;143;p32"/>
          <p:cNvSpPr/>
          <p:nvPr/>
        </p:nvSpPr>
        <p:spPr>
          <a:xfrm>
            <a:off x="6883694" y="5816306"/>
            <a:ext cx="2097724" cy="79184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Инцидент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1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Содержание</a:t>
            </a:r>
            <a:endParaRPr lang="ru-RU" sz="40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/>
              <a:t>Понятие компьютерной атаки</a:t>
            </a:r>
            <a:r>
              <a:rPr lang="en-US" dirty="0"/>
              <a:t>: </a:t>
            </a:r>
            <a:r>
              <a:rPr lang="ru-RU" dirty="0"/>
              <a:t>угрозы, уязвимости, ущерб и потери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/>
              <a:t>Направления </a:t>
            </a:r>
            <a:r>
              <a:rPr lang="ru-RU" b="1" dirty="0" smtClean="0"/>
              <a:t>обеспечения ИБ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Теоретическая модель </a:t>
            </a:r>
            <a:r>
              <a:rPr lang="ru-RU" dirty="0" smtClean="0"/>
              <a:t>компьютерной </a:t>
            </a:r>
            <a:r>
              <a:rPr lang="ru-RU" dirty="0" smtClean="0"/>
              <a:t>безопасности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Субъектно-объектная модель</a:t>
            </a:r>
            <a:endParaRPr lang="ru-RU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Методы обеспечения ИБ в современных КС</a:t>
            </a:r>
            <a:endParaRPr lang="ru-RU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Актуальность технологий </a:t>
            </a:r>
            <a:r>
              <a:rPr lang="en-US" dirty="0" smtClean="0"/>
              <a:t>AI/ML </a:t>
            </a:r>
            <a:r>
              <a:rPr lang="ru-RU" dirty="0" smtClean="0"/>
              <a:t>в сфере ИБ</a:t>
            </a:r>
          </a:p>
        </p:txBody>
      </p:sp>
    </p:spTree>
    <p:extLst>
      <p:ext uri="{BB962C8B-B14F-4D97-AF65-F5344CB8AC3E}">
        <p14:creationId xmlns:p14="http://schemas.microsoft.com/office/powerpoint/2010/main" val="19794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549969" y="964096"/>
            <a:ext cx="10515600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-RU" sz="3959">
                <a:latin typeface="Arial"/>
                <a:ea typeface="Arial"/>
                <a:cs typeface="Arial"/>
                <a:sym typeface="Arial"/>
              </a:rPr>
              <a:t>Уровни обеспечения информационной безопасности</a:t>
            </a:r>
            <a:endParaRPr/>
          </a:p>
        </p:txBody>
      </p:sp>
      <p:sp>
        <p:nvSpPr>
          <p:cNvPr id="11" name="Прямоугольник 10"/>
          <p:cNvSpPr/>
          <p:nvPr/>
        </p:nvSpPr>
        <p:spPr>
          <a:xfrm>
            <a:off x="4405180" y="1956182"/>
            <a:ext cx="6679061" cy="2160000"/>
          </a:xfrm>
          <a:prstGeom prst="rect">
            <a:avLst/>
          </a:prstGeom>
          <a:solidFill>
            <a:srgbClr val="F5A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Овал 11"/>
          <p:cNvSpPr>
            <a:spLocks noChangeAspect="1"/>
          </p:cNvSpPr>
          <p:nvPr/>
        </p:nvSpPr>
        <p:spPr>
          <a:xfrm>
            <a:off x="2075529" y="1956182"/>
            <a:ext cx="4680000" cy="4680000"/>
          </a:xfrm>
          <a:prstGeom prst="ellipse">
            <a:avLst/>
          </a:prstGeom>
          <a:solidFill>
            <a:srgbClr val="7671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395655" y="2679685"/>
            <a:ext cx="6679061" cy="2160000"/>
          </a:xfrm>
          <a:prstGeom prst="rect">
            <a:avLst/>
          </a:prstGeom>
          <a:solidFill>
            <a:srgbClr val="F8C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Овал 14"/>
          <p:cNvSpPr>
            <a:spLocks noChangeAspect="1"/>
          </p:cNvSpPr>
          <p:nvPr/>
        </p:nvSpPr>
        <p:spPr>
          <a:xfrm>
            <a:off x="2435529" y="2679685"/>
            <a:ext cx="3960000" cy="3960000"/>
          </a:xfrm>
          <a:prstGeom prst="ellipse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9935008" y="3814184"/>
            <a:ext cx="620727" cy="594825"/>
            <a:chOff x="306499" y="1341346"/>
            <a:chExt cx="782515" cy="782515"/>
          </a:xfrm>
          <a:solidFill>
            <a:srgbClr val="F5A808"/>
          </a:solidFill>
        </p:grpSpPr>
        <p:sp>
          <p:nvSpPr>
            <p:cNvPr id="19" name="Овал 18"/>
            <p:cNvSpPr/>
            <p:nvPr/>
          </p:nvSpPr>
          <p:spPr>
            <a:xfrm>
              <a:off x="306499" y="1341346"/>
              <a:ext cx="782515" cy="78251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rgbClr val="F5A80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5917" y="1434968"/>
              <a:ext cx="479337" cy="607338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9935008" y="4945362"/>
            <a:ext cx="620727" cy="629102"/>
            <a:chOff x="306499" y="1341346"/>
            <a:chExt cx="782515" cy="78251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Овал 21"/>
            <p:cNvSpPr/>
            <p:nvPr/>
          </p:nvSpPr>
          <p:spPr>
            <a:xfrm>
              <a:off x="306499" y="1341346"/>
              <a:ext cx="782515" cy="78251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rgbClr val="F5A808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917" y="1426870"/>
              <a:ext cx="479337" cy="57424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4395655" y="3574348"/>
            <a:ext cx="6679061" cy="2160000"/>
          </a:xfrm>
          <a:prstGeom prst="rect">
            <a:avLst/>
          </a:prstGeom>
          <a:solidFill>
            <a:srgbClr val="FAD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Овал 27"/>
          <p:cNvSpPr>
            <a:spLocks noChangeAspect="1"/>
          </p:cNvSpPr>
          <p:nvPr/>
        </p:nvSpPr>
        <p:spPr>
          <a:xfrm>
            <a:off x="2885529" y="3574348"/>
            <a:ext cx="3060000" cy="3060000"/>
          </a:xfrm>
          <a:prstGeom prst="ellipse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05180" y="4479685"/>
            <a:ext cx="6679061" cy="2160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Овал 31"/>
          <p:cNvSpPr>
            <a:spLocks noChangeAspect="1"/>
          </p:cNvSpPr>
          <p:nvPr/>
        </p:nvSpPr>
        <p:spPr>
          <a:xfrm>
            <a:off x="3386013" y="4479685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81032" y="4774481"/>
            <a:ext cx="4887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</a:t>
            </a:r>
            <a:r>
              <a:rPr lang="ru-RU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проактивной</a:t>
            </a: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защиты</a:t>
            </a:r>
          </a:p>
          <a:p>
            <a:pPr marL="0" indent="0">
              <a:buNone/>
            </a:pP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обнаружения признаков инцидентов</a:t>
            </a:r>
          </a:p>
          <a:p>
            <a:pPr marL="0" indent="0">
              <a:buNone/>
            </a:pP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автоматизации других уровней</a:t>
            </a:r>
          </a:p>
          <a:p>
            <a:pPr marL="0" indent="0">
              <a:buNone/>
            </a:pPr>
            <a:r>
              <a:rPr lang="ru-RU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Оперативные процессы управления ИБ</a:t>
            </a:r>
          </a:p>
          <a:p>
            <a:pPr marL="0" indent="0">
              <a:buNone/>
            </a:pP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6734" y="3773924"/>
            <a:ext cx="488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не продукт, а процесс.</a:t>
            </a:r>
          </a:p>
          <a:p>
            <a:pPr marL="0" indent="0">
              <a:buNone/>
            </a:pP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Ежедневная рутина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контроль, учет, анализ, обучение и пр.</a:t>
            </a:r>
          </a:p>
          <a:p>
            <a:pPr marL="0" indent="0">
              <a:buNone/>
            </a:pPr>
            <a:r>
              <a:rPr lang="ru-RU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Тактические процессы управления ИБ</a:t>
            </a:r>
            <a:endParaRPr lang="ru-RU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96734" y="2749414"/>
            <a:ext cx="488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Воля руководства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цели, задачи, ресурсы (если повезет).</a:t>
            </a:r>
          </a:p>
          <a:p>
            <a:pPr marL="0" indent="0">
              <a:buNone/>
            </a:pPr>
            <a:r>
              <a:rPr lang="ru-RU" sz="1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Стратегические процессы управления ИБ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6734" y="2156001"/>
            <a:ext cx="487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законы, требования, ответственность (в том числе уголовная), ведомственные структуры</a:t>
            </a:r>
          </a:p>
        </p:txBody>
      </p:sp>
      <p:sp>
        <p:nvSpPr>
          <p:cNvPr id="108" name="Google Shape;108;p3"/>
          <p:cNvSpPr txBox="1"/>
          <p:nvPr/>
        </p:nvSpPr>
        <p:spPr>
          <a:xfrm>
            <a:off x="3423411" y="2994714"/>
            <a:ext cx="20852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Административный уровень</a:t>
            </a:r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065617" y="4072607"/>
            <a:ext cx="28007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Процедурный уровень</a:t>
            </a:r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430729" y="5285119"/>
            <a:ext cx="20705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Программно-технический уровень</a:t>
            </a:r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352036" y="2149551"/>
            <a:ext cx="22279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Законодательный уровень</a:t>
            </a:r>
            <a:endParaRPr sz="1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07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549969" y="964096"/>
            <a:ext cx="10515600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Законодательный уровень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549974" y="2727525"/>
            <a:ext cx="109413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Разработка мер, регламентирующих информационные отношения</a:t>
            </a:r>
            <a:endParaRPr sz="14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Определение видов защищаемой информации</a:t>
            </a:r>
            <a:endParaRPr sz="14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Определение понятий компьютерных преступлений, а также карательных мер за их совершение</a:t>
            </a:r>
            <a:endParaRPr sz="14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Разработка мер по повышению образованности общества в сфере ИБ</a:t>
            </a:r>
            <a:endParaRPr sz="14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>
            <a:spLocks noGrp="1"/>
          </p:cNvSpPr>
          <p:nvPr>
            <p:ph type="title"/>
          </p:nvPr>
        </p:nvSpPr>
        <p:spPr>
          <a:xfrm>
            <a:off x="549969" y="964096"/>
            <a:ext cx="10515600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ru-RU" sz="3959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Общая структура</a:t>
            </a:r>
            <a:r>
              <a:rPr lang="ru-RU" sz="3959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нормативно-правовых актов РФ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1266967" y="3118770"/>
            <a:ext cx="7605254" cy="5362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Федеральные конституционные законы РФ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4560542" y="2170294"/>
            <a:ext cx="4311679" cy="7668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Международный соглашения (ратифицированные РФ)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1266967" y="2170294"/>
            <a:ext cx="3168900" cy="7668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Конституция РФ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259938" y="5254363"/>
            <a:ext cx="7612281" cy="532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Постановления Правительства РФ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259939" y="4600867"/>
            <a:ext cx="7612281" cy="52605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 и распоряжения Президента РФ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1259937" y="5930885"/>
            <a:ext cx="7612281" cy="5129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Ведомственные нормативные правовые акты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1266967" y="3937252"/>
            <a:ext cx="3622025" cy="5362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Федеральные законы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5069594" y="3953892"/>
            <a:ext cx="3802624" cy="5362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Законы субъектов РФ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title"/>
          </p:nvPr>
        </p:nvSpPr>
        <p:spPr>
          <a:xfrm>
            <a:off x="549969" y="964096"/>
            <a:ext cx="10515600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Административный уровень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549976" y="2370175"/>
            <a:ext cx="610482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Формулировка основного документа – политики безопасности</a:t>
            </a:r>
            <a:endParaRPr sz="24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Формирование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управленческих решений, направленных на защиту информации </a:t>
            </a:r>
            <a:endParaRPr sz="24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Определение общей стратегии организации в области информационной безопасности</a:t>
            </a:r>
            <a:endParaRPr sz="24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6822888" y="2370175"/>
            <a:ext cx="218122" cy="3046948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09098" y="3335284"/>
            <a:ext cx="4817802" cy="11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Отражение отношения высшего руководства предприятия к вопросу обеспечения ИБ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Содержание</a:t>
            </a:r>
            <a:endParaRPr lang="ru-RU" sz="40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/>
              <a:t>Понятие компьютерной атаки</a:t>
            </a:r>
            <a:r>
              <a:rPr lang="en-US" dirty="0"/>
              <a:t>: </a:t>
            </a:r>
            <a:r>
              <a:rPr lang="ru-RU" dirty="0"/>
              <a:t>угрозы, уязвимости, ущерб и потери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Направления </a:t>
            </a:r>
            <a:r>
              <a:rPr lang="ru-RU" dirty="0" smtClean="0"/>
              <a:t>обеспечения ИБ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Теоретическая модель </a:t>
            </a:r>
            <a:r>
              <a:rPr lang="ru-RU" dirty="0" smtClean="0"/>
              <a:t>компьютерной </a:t>
            </a:r>
            <a:r>
              <a:rPr lang="ru-RU" dirty="0" smtClean="0"/>
              <a:t>безопасности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Субъектно-объектная модель</a:t>
            </a:r>
            <a:endParaRPr lang="ru-RU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Методы обеспечения ИБ в современных КС</a:t>
            </a:r>
            <a:endParaRPr lang="ru-RU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Актуальность технологий </a:t>
            </a:r>
            <a:r>
              <a:rPr lang="en-US" dirty="0" smtClean="0"/>
              <a:t>AI/ML </a:t>
            </a:r>
            <a:r>
              <a:rPr lang="ru-RU" dirty="0" smtClean="0"/>
              <a:t>в сфере ИБ</a:t>
            </a:r>
          </a:p>
        </p:txBody>
      </p:sp>
    </p:spTree>
    <p:extLst>
      <p:ext uri="{BB962C8B-B14F-4D97-AF65-F5344CB8AC3E}">
        <p14:creationId xmlns:p14="http://schemas.microsoft.com/office/powerpoint/2010/main" val="38973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Политика безопасности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7100" y="1524338"/>
            <a:ext cx="1059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—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руководство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действий и принятия решений, которое облегчает достижение целей. Политика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направляет действие на достижение цели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выполнение задачи. Путём установления направлений, которым нужно следовать, она объясняет, каким образом должны быть достигнуты цели.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оставляет свободу действий.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oogle Shape;10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1" y="4313360"/>
            <a:ext cx="934134" cy="93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5394374"/>
            <a:ext cx="934135" cy="9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502665" y="3739917"/>
            <a:ext cx="3440669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Политика безопасности</a:t>
            </a:r>
            <a:r>
              <a:rPr lang="en-US" b="1" dirty="0" smtClean="0">
                <a:latin typeface="Tahoma"/>
                <a:ea typeface="Tahoma"/>
                <a:cs typeface="Tahoma"/>
                <a:sym typeface="Tahoma"/>
              </a:rPr>
              <a:t>:</a:t>
            </a:r>
            <a:endParaRPr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59576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и задачи в области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ИБ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5676775"/>
            <a:ext cx="43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Принципы и условия их достижения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1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Процедурный уровень обеспечения ИБ</a:t>
            </a:r>
            <a:endParaRPr lang="ru-RU" dirty="0"/>
          </a:p>
        </p:txBody>
      </p:sp>
      <p:pic>
        <p:nvPicPr>
          <p:cNvPr id="4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1350963"/>
            <a:ext cx="5308600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5113" y="1917700"/>
            <a:ext cx="9164637" cy="1046163"/>
          </a:xfrm>
          <a:prstGeom prst="rect">
            <a:avLst/>
          </a:prstGeom>
          <a:solidFill>
            <a:srgbClr val="F8F8F8">
              <a:lumMod val="90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5113" y="2998788"/>
            <a:ext cx="9164637" cy="1236662"/>
          </a:xfrm>
          <a:prstGeom prst="rect">
            <a:avLst/>
          </a:prstGeom>
          <a:solidFill>
            <a:srgbClr val="90FF6D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2425" y="2324100"/>
            <a:ext cx="1450975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персоналом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95675" y="2324100"/>
            <a:ext cx="1922463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инцидентами ИБ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52425" y="3340100"/>
            <a:ext cx="1668463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защищенности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179638" y="3340100"/>
            <a:ext cx="1984375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</a:t>
            </a:r>
            <a:r>
              <a:rPr lang="ru-RU" sz="1600" kern="0" dirty="0" err="1">
                <a:solidFill>
                  <a:prstClr val="white"/>
                </a:solidFill>
                <a:latin typeface="Arial"/>
                <a:ea typeface="+mn-ea"/>
              </a:rPr>
              <a:t>СрЗИ</a:t>
            </a:r>
            <a:endParaRPr lang="ru-RU" sz="160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21400" y="3340100"/>
            <a:ext cx="1392238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доступом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677150" y="3340100"/>
            <a:ext cx="1679575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событиями ИБ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481638" y="2324100"/>
            <a:ext cx="1355725" cy="565150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активами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66900" y="2324100"/>
            <a:ext cx="1565275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рисками ИБ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904038" y="2324100"/>
            <a:ext cx="2452687" cy="565150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соответствия требованиям ИБ</a:t>
            </a:r>
          </a:p>
        </p:txBody>
      </p: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1803400" y="1903413"/>
            <a:ext cx="492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ИБ</a:t>
            </a:r>
          </a:p>
        </p:txBody>
      </p:sp>
      <p:sp>
        <p:nvSpPr>
          <p:cNvPr id="26" name="TextBox 38"/>
          <p:cNvSpPr txBox="1">
            <a:spLocks noChangeArrowheads="1"/>
          </p:cNvSpPr>
          <p:nvPr/>
        </p:nvSpPr>
        <p:spPr bwMode="auto">
          <a:xfrm>
            <a:off x="2409825" y="2970213"/>
            <a:ext cx="442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Тактические процессы обеспечения ИБ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322763" y="3340100"/>
            <a:ext cx="1639887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обновлениями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89988" y="3016954"/>
            <a:ext cx="269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Своевременно подстроить конфигурацию системы под изменения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9517062" y="1965920"/>
            <a:ext cx="269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Принять общие решения о структуре системы защиты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5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Программно-технический уровень</a:t>
            </a:r>
            <a:r>
              <a:rPr lang="en-US" dirty="0" smtClean="0"/>
              <a:t>: </a:t>
            </a:r>
            <a:r>
              <a:rPr lang="ru-RU" dirty="0"/>
              <a:t>с</a:t>
            </a:r>
            <a:r>
              <a:rPr lang="ru-RU" dirty="0" smtClean="0"/>
              <a:t>тратегии </a:t>
            </a:r>
            <a:r>
              <a:rPr lang="ru-RU" dirty="0" smtClean="0"/>
              <a:t>защиты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3143" y="2422775"/>
            <a:ext cx="3240000" cy="360000"/>
          </a:xfrm>
          <a:prstGeom prst="rect">
            <a:avLst/>
          </a:prstGeom>
          <a:solidFill>
            <a:srgbClr val="FF9B9B"/>
          </a:solidFill>
          <a:ln>
            <a:solidFill>
              <a:srgbClr val="FF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Подготовка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83326" y="4246698"/>
            <a:ext cx="113908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383471" y="2422774"/>
            <a:ext cx="3240000" cy="360000"/>
          </a:xfrm>
          <a:prstGeom prst="rect">
            <a:avLst/>
          </a:prstGeom>
          <a:solidFill>
            <a:srgbClr val="FF9B9B"/>
          </a:solidFill>
          <a:ln>
            <a:solidFill>
              <a:srgbClr val="FF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113800" y="2422774"/>
            <a:ext cx="3240000" cy="360000"/>
          </a:xfrm>
          <a:prstGeom prst="rect">
            <a:avLst/>
          </a:prstGeom>
          <a:solidFill>
            <a:srgbClr val="FF9B9B"/>
          </a:solidFill>
          <a:ln>
            <a:solidFill>
              <a:srgbClr val="FF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Нанесение ущерба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3143" y="5818941"/>
            <a:ext cx="32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 err="1" smtClean="0">
                <a:solidFill>
                  <a:schemeClr val="tx1"/>
                </a:solidFill>
              </a:rPr>
              <a:t>Проактивная</a:t>
            </a:r>
            <a:r>
              <a:rPr lang="ru-RU" b="1" dirty="0" smtClean="0">
                <a:solidFill>
                  <a:schemeClr val="tx1"/>
                </a:solidFill>
              </a:rPr>
              <a:t> защита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383472" y="5818941"/>
            <a:ext cx="32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Активная защита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113800" y="5818941"/>
            <a:ext cx="32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Реактивная защита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53143" y="2996345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 smtClean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получить доступ и закрепиться</a:t>
            </a:r>
            <a:endParaRPr sz="1100" dirty="0"/>
          </a:p>
        </p:txBody>
      </p:sp>
      <p:sp>
        <p:nvSpPr>
          <p:cNvPr id="1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53143" y="4568588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 smtClean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не допустить эксплуатацию уязвимости</a:t>
            </a:r>
            <a:endParaRPr sz="11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4141526" y="2422774"/>
            <a:ext cx="0" cy="375616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873149" y="2422774"/>
            <a:ext cx="0" cy="375616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415151" y="2996345"/>
            <a:ext cx="3217348" cy="108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 smtClean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научиться манипулировать процессами обработки информации</a:t>
            </a:r>
            <a:endParaRPr sz="1100" dirty="0"/>
          </a:p>
        </p:txBody>
      </p:sp>
      <p:sp>
        <p:nvSpPr>
          <p:cNvPr id="23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382177" y="4568588"/>
            <a:ext cx="3217348" cy="108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 smtClean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обнаружить признаки инцидента и вовремя отреагировать</a:t>
            </a:r>
            <a:endParaRPr sz="1100" dirty="0"/>
          </a:p>
        </p:txBody>
      </p:sp>
      <p:sp>
        <p:nvSpPr>
          <p:cNvPr id="2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8146774" y="2996345"/>
            <a:ext cx="3217348" cy="108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 smtClean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нарушить свойства информационного актива</a:t>
            </a:r>
            <a:endParaRPr sz="1100" dirty="0"/>
          </a:p>
        </p:txBody>
      </p:sp>
      <p:sp>
        <p:nvSpPr>
          <p:cNvPr id="2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8146774" y="4568587"/>
            <a:ext cx="3217348" cy="108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en-US" b="1" dirty="0" smtClean="0"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восстановить пострадавшие активы</a:t>
            </a:r>
            <a:endParaRPr sz="1100" dirty="0"/>
          </a:p>
        </p:txBody>
      </p:sp>
      <p:sp>
        <p:nvSpPr>
          <p:cNvPr id="2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1566672" y="4315460"/>
            <a:ext cx="449751" cy="28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latin typeface="Tahoma"/>
                <a:ea typeface="Tahoma"/>
                <a:cs typeface="Tahoma"/>
                <a:sym typeface="Tahoma"/>
              </a:rPr>
              <a:t>t</a:t>
            </a:r>
            <a:endParaRPr sz="1100" dirty="0"/>
          </a:p>
        </p:txBody>
      </p:sp>
      <p:sp>
        <p:nvSpPr>
          <p:cNvPr id="3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394797" y="6347850"/>
            <a:ext cx="3217348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Стратегии защиты</a:t>
            </a:r>
            <a:endParaRPr sz="1100" dirty="0"/>
          </a:p>
        </p:txBody>
      </p:sp>
      <p:sp>
        <p:nvSpPr>
          <p:cNvPr id="32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382177" y="2050015"/>
            <a:ext cx="3217348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Стадии атаки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6540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1350963"/>
            <a:ext cx="5308600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Программно-технический уровень обеспечения ИБ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5113" y="1917700"/>
            <a:ext cx="9164637" cy="1046163"/>
          </a:xfrm>
          <a:prstGeom prst="rect">
            <a:avLst/>
          </a:prstGeom>
          <a:solidFill>
            <a:srgbClr val="F8F8F8">
              <a:lumMod val="90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5113" y="2998788"/>
            <a:ext cx="9164637" cy="1236662"/>
          </a:xfrm>
          <a:prstGeom prst="rect">
            <a:avLst/>
          </a:prstGeom>
          <a:solidFill>
            <a:srgbClr val="90FF6D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113" y="4314825"/>
            <a:ext cx="9164637" cy="2179638"/>
          </a:xfrm>
          <a:prstGeom prst="rect">
            <a:avLst/>
          </a:prstGeom>
          <a:solidFill>
            <a:srgbClr val="89A5FF"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endParaRPr lang="ru-RU" sz="2400" b="1" kern="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51625" y="4667250"/>
            <a:ext cx="2705100" cy="828675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Идентификация и аутентификация субъектов доступа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62175" y="4667250"/>
            <a:ext cx="1946275" cy="828675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Регистрация  событий ИБ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52425" y="4667250"/>
            <a:ext cx="1511300" cy="828675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Обеспечение целостности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2425" y="2324100"/>
            <a:ext cx="1450975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персоналом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495675" y="2324100"/>
            <a:ext cx="1922463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инцидентами ИБ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37175" y="5588000"/>
            <a:ext cx="1619250" cy="82708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Обеспечение сетевой безопасности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52425" y="3340100"/>
            <a:ext cx="1668463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защищенности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52425" y="5588000"/>
            <a:ext cx="2058988" cy="82708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Обеспечение непрерывности функционирования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713038" y="5588000"/>
            <a:ext cx="2322512" cy="82708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Защита от вредоносного кода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258050" y="5588000"/>
            <a:ext cx="2098675" cy="82708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Криптографическая защита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179638" y="3340100"/>
            <a:ext cx="1984375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</a:t>
            </a:r>
            <a:r>
              <a:rPr lang="ru-RU" sz="1600" kern="0" dirty="0" err="1">
                <a:solidFill>
                  <a:prstClr val="white"/>
                </a:solidFill>
                <a:latin typeface="Arial"/>
                <a:ea typeface="+mn-ea"/>
              </a:rPr>
              <a:t>СрЗИ</a:t>
            </a:r>
            <a:endParaRPr lang="ru-RU" sz="1600" kern="0" dirty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21400" y="3340100"/>
            <a:ext cx="1392238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доступом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677150" y="3340100"/>
            <a:ext cx="1679575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событиями ИБ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481638" y="2324100"/>
            <a:ext cx="1355725" cy="565150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активами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66900" y="2324100"/>
            <a:ext cx="1565275" cy="566738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рисками ИБ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904038" y="2324100"/>
            <a:ext cx="2452687" cy="565150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соответствия требованиям ИБ</a:t>
            </a:r>
          </a:p>
        </p:txBody>
      </p:sp>
      <p:sp>
        <p:nvSpPr>
          <p:cNvPr id="24" name="TextBox 36"/>
          <p:cNvSpPr txBox="1">
            <a:spLocks noChangeArrowheads="1"/>
          </p:cNvSpPr>
          <p:nvPr/>
        </p:nvSpPr>
        <p:spPr bwMode="auto">
          <a:xfrm>
            <a:off x="1933575" y="4291013"/>
            <a:ext cx="5827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Оперативные процессы обеспечения ИБ</a:t>
            </a:r>
          </a:p>
        </p:txBody>
      </p: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1803400" y="1903413"/>
            <a:ext cx="492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ИБ</a:t>
            </a:r>
          </a:p>
        </p:txBody>
      </p:sp>
      <p:sp>
        <p:nvSpPr>
          <p:cNvPr id="26" name="TextBox 38"/>
          <p:cNvSpPr txBox="1">
            <a:spLocks noChangeArrowheads="1"/>
          </p:cNvSpPr>
          <p:nvPr/>
        </p:nvSpPr>
        <p:spPr bwMode="auto">
          <a:xfrm>
            <a:off x="2409825" y="2970213"/>
            <a:ext cx="442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Тактические процессы обеспечения ИБ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406900" y="4667250"/>
            <a:ext cx="1946275" cy="828675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Контроль подключения устройств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322763" y="3340100"/>
            <a:ext cx="1639887" cy="684213"/>
          </a:xfrm>
          <a:prstGeom prst="rect">
            <a:avLst/>
          </a:prstGeom>
          <a:solidFill>
            <a:srgbClr val="F8F8F8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400" eaLnBrk="1" hangingPunct="1">
              <a:defRPr/>
            </a:pPr>
            <a:r>
              <a:rPr lang="ru-RU" sz="1600" kern="0" dirty="0">
                <a:solidFill>
                  <a:prstClr val="white"/>
                </a:solidFill>
                <a:latin typeface="Arial"/>
                <a:ea typeface="+mn-ea"/>
              </a:rPr>
              <a:t>Управление обновлениями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89989" y="5075237"/>
            <a:ext cx="269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Предотвратить, обнаружить или устранить последствия инцидента ИБ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6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24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Содержание</a:t>
            </a:r>
            <a:endParaRPr lang="ru-RU" sz="40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/>
              <a:t>Понятие компьютерной атаки</a:t>
            </a:r>
            <a:r>
              <a:rPr lang="en-US" dirty="0"/>
              <a:t>: </a:t>
            </a:r>
            <a:r>
              <a:rPr lang="ru-RU" dirty="0"/>
              <a:t>угрозы, уязвимости, ущерб и потери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Направления </a:t>
            </a:r>
            <a:r>
              <a:rPr lang="ru-RU" dirty="0" smtClean="0"/>
              <a:t>обеспечения ИБ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/>
              <a:t>Теоретическая модель </a:t>
            </a:r>
            <a:r>
              <a:rPr lang="ru-RU" b="1" dirty="0" smtClean="0"/>
              <a:t>компьютерной </a:t>
            </a:r>
            <a:r>
              <a:rPr lang="ru-RU" b="1" dirty="0" smtClean="0"/>
              <a:t>безопасности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Субъектно-объектная модель</a:t>
            </a:r>
            <a:endParaRPr lang="ru-RU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Методы обеспечения ИБ в современных КС</a:t>
            </a:r>
            <a:endParaRPr lang="ru-RU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Актуальность технологий </a:t>
            </a:r>
            <a:r>
              <a:rPr lang="en-US" dirty="0" smtClean="0"/>
              <a:t>AI/ML </a:t>
            </a:r>
            <a:r>
              <a:rPr lang="ru-RU" dirty="0" smtClean="0"/>
              <a:t>в сфере ИБ</a:t>
            </a:r>
          </a:p>
        </p:txBody>
      </p:sp>
    </p:spTree>
    <p:extLst>
      <p:ext uri="{BB962C8B-B14F-4D97-AF65-F5344CB8AC3E}">
        <p14:creationId xmlns:p14="http://schemas.microsoft.com/office/powerpoint/2010/main" val="33858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Модель компьютерной системы</a:t>
            </a:r>
            <a:endParaRPr lang="ru-RU" sz="40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11188" y="1690688"/>
            <a:ext cx="75168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= (t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,…,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ru-RU" sz="2400" i="1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,…)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линейно-упорядоченное множество состояний компьютерной системы (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дискретное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время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{q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ru-RU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….}</a:t>
            </a:r>
            <a:r>
              <a:rPr lang="ru-RU" altLang="ru-RU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счетное множество 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состояний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системы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T→Bool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(Q) 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преобразование состояний системы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начальное состояние системы</a:t>
            </a: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 системы в момент времени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ru-RU" altLang="ru-RU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ru-RU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W, T)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КС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2824912"/>
            <a:ext cx="3835581" cy="39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219" y="2904826"/>
            <a:ext cx="3834920" cy="3905414"/>
          </a:xfrm>
          <a:prstGeom prst="rect">
            <a:avLst/>
          </a:prstGeom>
        </p:spPr>
      </p:pic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Модель </a:t>
            </a:r>
            <a:r>
              <a:rPr lang="ru-RU" sz="4000" dirty="0" smtClean="0"/>
              <a:t>безопасности компьютерной</a:t>
            </a:r>
            <a:r>
              <a:rPr lang="ru-RU" sz="4000" dirty="0" smtClean="0"/>
              <a:t> системы</a:t>
            </a:r>
            <a:endParaRPr lang="ru-RU" sz="40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09678" y="1690688"/>
            <a:ext cx="9536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условие перехода.</a:t>
            </a:r>
            <a:r>
              <a:rPr lang="ru-RU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ru-RU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t+1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 W(</a:t>
            </a:r>
            <a:r>
              <a:rPr lang="en-US" altLang="ru-RU" sz="24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ru-RU" sz="24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iff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f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t+1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– истина</a:t>
            </a:r>
            <a:endParaRPr lang="ru-RU" altLang="ru-RU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g: Q → {0,1} 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критерий безопасности состояния КС</a:t>
            </a:r>
            <a:endParaRPr lang="en-US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(Q,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,W,T,f,g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ru-RU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alt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безопасности компьютерной системы</a:t>
            </a:r>
            <a:endParaRPr lang="ru-RU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Основная теорема безопасности</a:t>
            </a:r>
            <a:endParaRPr lang="ru-RU" sz="40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11989" y="1697534"/>
            <a:ext cx="1156802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Модель безопасности КС – формальное описание функционирования реальной КС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модели</a:t>
            </a:r>
            <a:r>
              <a:rPr lang="en-US" alt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определить </a:t>
            </a:r>
            <a:r>
              <a:rPr lang="en-US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g, 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также требования к </a:t>
            </a:r>
            <a:r>
              <a:rPr lang="en-US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altLang="ru-RU" sz="24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чтобы в результате </a:t>
            </a:r>
            <a:r>
              <a:rPr lang="en-US" altLang="ru-RU" sz="2400" dirty="0" smtClean="0">
                <a:sym typeface="Symbol" panose="05050102010706020507" pitchFamily="18" charset="2"/>
              </a:rPr>
              <a:t></a:t>
            </a:r>
            <a:r>
              <a:rPr lang="en-US" altLang="ru-RU" sz="2400" dirty="0" err="1" smtClean="0">
                <a:sym typeface="Symbol" panose="05050102010706020507" pitchFamily="18" charset="2"/>
              </a:rPr>
              <a:t>q</a:t>
            </a:r>
            <a:r>
              <a:rPr lang="en-US" altLang="ru-RU" sz="2400" baseline="-25000" dirty="0" err="1" smtClean="0">
                <a:sym typeface="Symbol" panose="05050102010706020507" pitchFamily="18" charset="2"/>
              </a:rPr>
              <a:t>t</a:t>
            </a:r>
            <a:r>
              <a:rPr lang="en-US" altLang="ru-RU" sz="2400" dirty="0" smtClean="0">
                <a:sym typeface="Symbol" panose="05050102010706020507" pitchFamily="18" charset="2"/>
              </a:rPr>
              <a:t> </a:t>
            </a:r>
            <a:r>
              <a:rPr lang="en-US" altLang="ru-RU" sz="2400" dirty="0">
                <a:sym typeface="Symbol" panose="05050102010706020507" pitchFamily="18" charset="2"/>
              </a:rPr>
              <a:t>g(</a:t>
            </a:r>
            <a:r>
              <a:rPr lang="en-US" altLang="ru-RU" sz="2400" i="1" dirty="0" err="1">
                <a:sym typeface="Symbol" panose="05050102010706020507" pitchFamily="18" charset="2"/>
              </a:rPr>
              <a:t>q</a:t>
            </a:r>
            <a:r>
              <a:rPr lang="en-US" altLang="ru-RU" sz="2400" i="1" baseline="-25000" dirty="0" err="1">
                <a:sym typeface="Symbol" panose="05050102010706020507" pitchFamily="18" charset="2"/>
              </a:rPr>
              <a:t>t</a:t>
            </a:r>
            <a:r>
              <a:rPr lang="en-US" altLang="ru-RU" sz="2400" dirty="0">
                <a:sym typeface="Symbol" panose="05050102010706020507" pitchFamily="18" charset="2"/>
              </a:rPr>
              <a:t>)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 – </a:t>
            </a: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т.е. все состояния остаются безопасными</a:t>
            </a:r>
            <a:endParaRPr lang="ru-RU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ru-RU" alt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Основная теорема безопасности</a:t>
            </a:r>
            <a:r>
              <a:rPr lang="en-US" alt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400" dirty="0"/>
              <a:t>K=(</a:t>
            </a:r>
            <a:r>
              <a:rPr lang="en-US" altLang="ru-RU" sz="2400" i="1" dirty="0"/>
              <a:t>Q</a:t>
            </a:r>
            <a:r>
              <a:rPr lang="en-US" altLang="ru-RU" sz="2400" dirty="0"/>
              <a:t>,</a:t>
            </a:r>
            <a:r>
              <a:rPr lang="en-US" altLang="ru-RU" sz="2400" i="1" dirty="0"/>
              <a:t>q</a:t>
            </a:r>
            <a:r>
              <a:rPr lang="en-US" altLang="ru-RU" sz="2400" i="1" baseline="-25000" dirty="0"/>
              <a:t>0</a:t>
            </a:r>
            <a:r>
              <a:rPr lang="en-US" altLang="ru-RU" sz="2400" dirty="0"/>
              <a:t>,</a:t>
            </a:r>
            <a:r>
              <a:rPr lang="en-US" altLang="ru-RU" sz="2400" i="1" dirty="0"/>
              <a:t>W</a:t>
            </a:r>
            <a:r>
              <a:rPr lang="en-US" altLang="ru-RU" sz="2400" dirty="0"/>
              <a:t>,T,</a:t>
            </a:r>
            <a:r>
              <a:rPr lang="en-US" altLang="ru-RU" sz="2400" i="1" dirty="0"/>
              <a:t>f</a:t>
            </a:r>
            <a:r>
              <a:rPr lang="en-US" altLang="ru-RU" sz="2400" dirty="0"/>
              <a:t>,</a:t>
            </a:r>
            <a:r>
              <a:rPr lang="en-US" altLang="ru-RU" sz="2400" i="1" dirty="0"/>
              <a:t>g</a:t>
            </a:r>
            <a:r>
              <a:rPr lang="en-US" altLang="ru-RU" sz="2400" dirty="0"/>
              <a:t>), </a:t>
            </a:r>
            <a:r>
              <a:rPr lang="en-US" altLang="ru-RU" sz="2400" dirty="0">
                <a:sym typeface="Symbol" panose="05050102010706020507" pitchFamily="18" charset="2"/>
              </a:rPr>
              <a:t>q</a:t>
            </a:r>
            <a:r>
              <a:rPr lang="en-US" altLang="ru-RU" sz="2400" baseline="-25000" dirty="0">
                <a:sym typeface="Symbol" panose="05050102010706020507" pitchFamily="18" charset="2"/>
              </a:rPr>
              <a:t>t+1</a:t>
            </a:r>
            <a:r>
              <a:rPr lang="en-US" altLang="ru-RU" sz="2400" dirty="0">
                <a:sym typeface="Symbol" panose="05050102010706020507" pitchFamily="18" charset="2"/>
              </a:rPr>
              <a:t>  W(</a:t>
            </a:r>
            <a:r>
              <a:rPr lang="en-US" altLang="ru-RU" sz="2400" i="1" dirty="0" err="1">
                <a:sym typeface="Symbol" panose="05050102010706020507" pitchFamily="18" charset="2"/>
              </a:rPr>
              <a:t>q</a:t>
            </a:r>
            <a:r>
              <a:rPr lang="en-US" altLang="ru-RU" sz="2400" baseline="-25000" dirty="0" err="1">
                <a:sym typeface="Symbol" panose="05050102010706020507" pitchFamily="18" charset="2"/>
              </a:rPr>
              <a:t>t</a:t>
            </a:r>
            <a:r>
              <a:rPr lang="en-US" altLang="ru-RU" sz="2400" dirty="0">
                <a:sym typeface="Symbol" panose="05050102010706020507" pitchFamily="18" charset="2"/>
              </a:rPr>
              <a:t>)</a:t>
            </a:r>
            <a:r>
              <a:rPr lang="ru-RU" altLang="ru-RU" sz="2400" dirty="0">
                <a:sym typeface="Symbol" panose="05050102010706020507" pitchFamily="18" charset="2"/>
              </a:rPr>
              <a:t> </a:t>
            </a:r>
            <a:r>
              <a:rPr lang="en-US" altLang="ru-RU" sz="2400" dirty="0" err="1" smtClean="0"/>
              <a:t>iff</a:t>
            </a:r>
            <a:r>
              <a:rPr lang="en-US" altLang="ru-RU" sz="2400" dirty="0" smtClean="0"/>
              <a:t> </a:t>
            </a:r>
            <a:r>
              <a:rPr lang="en-US" altLang="ru-RU" sz="2400" dirty="0"/>
              <a:t>f(</a:t>
            </a:r>
            <a:r>
              <a:rPr lang="en-US" altLang="ru-RU" sz="2400" i="1" dirty="0"/>
              <a:t>q</a:t>
            </a:r>
            <a:r>
              <a:rPr lang="en-US" altLang="ru-RU" sz="2400" i="1" baseline="-25000" dirty="0"/>
              <a:t>t</a:t>
            </a:r>
            <a:r>
              <a:rPr lang="en-US" altLang="ru-RU" sz="2400" dirty="0"/>
              <a:t>,</a:t>
            </a:r>
            <a:r>
              <a:rPr lang="en-US" altLang="ru-RU" sz="2400" i="1" dirty="0"/>
              <a:t>q</a:t>
            </a:r>
            <a:r>
              <a:rPr lang="en-US" altLang="ru-RU" sz="2400" i="1" baseline="-25000" dirty="0"/>
              <a:t>t+1</a:t>
            </a:r>
            <a:r>
              <a:rPr lang="en-US" altLang="ru-RU" sz="2400" dirty="0"/>
              <a:t>) – </a:t>
            </a:r>
            <a:r>
              <a:rPr lang="ru-RU" altLang="ru-RU" sz="2400" dirty="0"/>
              <a:t>истина</a:t>
            </a:r>
            <a:r>
              <a:rPr lang="en-US" altLang="ru-RU" sz="2400" dirty="0"/>
              <a:t>, </a:t>
            </a:r>
            <a:r>
              <a:rPr lang="en-US" altLang="ru-RU" sz="2400" i="1" dirty="0"/>
              <a:t>g</a:t>
            </a:r>
            <a:r>
              <a:rPr lang="en-US" altLang="ru-RU" sz="2400" dirty="0"/>
              <a:t>(</a:t>
            </a:r>
            <a:r>
              <a:rPr lang="en-US" altLang="ru-RU" sz="2400" i="1" dirty="0"/>
              <a:t>q</a:t>
            </a:r>
            <a:r>
              <a:rPr lang="en-US" altLang="ru-RU" sz="2400" i="1" baseline="-25000" dirty="0"/>
              <a:t>0</a:t>
            </a:r>
            <a:r>
              <a:rPr lang="en-US" altLang="ru-RU" sz="2400" dirty="0"/>
              <a:t>) </a:t>
            </a:r>
            <a:r>
              <a:rPr lang="en-US" altLang="ru-RU" sz="2400" dirty="0" smtClean="0"/>
              <a:t>= 1</a:t>
            </a:r>
            <a:r>
              <a:rPr lang="ru-RU" altLang="ru-RU" sz="2400" dirty="0" smtClean="0"/>
              <a:t>. </a:t>
            </a:r>
            <a:r>
              <a:rPr lang="ru-RU" altLang="ru-RU" sz="2400" dirty="0"/>
              <a:t>Тогда </a:t>
            </a:r>
            <a:r>
              <a:rPr lang="en-US" altLang="ru-RU" sz="2400" dirty="0">
                <a:sym typeface="Symbol" panose="05050102010706020507" pitchFamily="18" charset="2"/>
              </a:rPr>
              <a:t></a:t>
            </a:r>
            <a:r>
              <a:rPr lang="en-US" altLang="ru-RU" sz="2400" i="1" dirty="0">
                <a:sym typeface="Symbol" panose="05050102010706020507" pitchFamily="18" charset="2"/>
              </a:rPr>
              <a:t>t</a:t>
            </a:r>
            <a:r>
              <a:rPr lang="en-US" altLang="ru-RU" sz="2400" dirty="0">
                <a:sym typeface="Symbol" panose="05050102010706020507" pitchFamily="18" charset="2"/>
              </a:rPr>
              <a:t>&gt;</a:t>
            </a:r>
            <a:r>
              <a:rPr lang="en-US" altLang="ru-RU" sz="2400" i="1" dirty="0">
                <a:sym typeface="Symbol" panose="05050102010706020507" pitchFamily="18" charset="2"/>
              </a:rPr>
              <a:t>t</a:t>
            </a:r>
            <a:r>
              <a:rPr lang="en-US" altLang="ru-RU" sz="2400" i="1" baseline="-25000" dirty="0">
                <a:sym typeface="Symbol" panose="05050102010706020507" pitchFamily="18" charset="2"/>
              </a:rPr>
              <a:t>0</a:t>
            </a:r>
            <a:r>
              <a:rPr lang="en-US" altLang="ru-RU" sz="2400" dirty="0">
                <a:sym typeface="Symbol" panose="05050102010706020507" pitchFamily="18" charset="2"/>
              </a:rPr>
              <a:t> g(</a:t>
            </a:r>
            <a:r>
              <a:rPr lang="en-US" altLang="ru-RU" sz="2400" i="1" dirty="0" err="1">
                <a:sym typeface="Symbol" panose="05050102010706020507" pitchFamily="18" charset="2"/>
              </a:rPr>
              <a:t>q</a:t>
            </a:r>
            <a:r>
              <a:rPr lang="en-US" altLang="ru-RU" sz="2400" i="1" baseline="-25000" dirty="0" err="1">
                <a:sym typeface="Symbol" panose="05050102010706020507" pitchFamily="18" charset="2"/>
              </a:rPr>
              <a:t>t</a:t>
            </a:r>
            <a:r>
              <a:rPr lang="en-US" altLang="ru-RU" sz="2400" dirty="0">
                <a:sym typeface="Symbol" panose="05050102010706020507" pitchFamily="18" charset="2"/>
              </a:rPr>
              <a:t>) </a:t>
            </a:r>
            <a:r>
              <a:rPr lang="en-US" altLang="ru-RU" sz="2400" dirty="0" smtClean="0">
                <a:sym typeface="Symbol" panose="05050102010706020507" pitchFamily="18" charset="2"/>
              </a:rPr>
              <a:t>=1</a:t>
            </a:r>
            <a:endParaRPr lang="ru-RU" alt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Доказательство теоремы подтверждает, что для данной модели безопасности сохраняется свойство безопасности во всех доступных состояниях</a:t>
            </a:r>
            <a:endParaRPr lang="ru-RU" alt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Содержание</a:t>
            </a:r>
            <a:endParaRPr lang="ru-RU" sz="40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/>
              <a:t>Понятие компьютерной атаки</a:t>
            </a:r>
            <a:r>
              <a:rPr lang="en-US" dirty="0"/>
              <a:t>: </a:t>
            </a:r>
            <a:r>
              <a:rPr lang="ru-RU" dirty="0"/>
              <a:t>угрозы, уязвимости, ущерб и потери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Направления </a:t>
            </a:r>
            <a:r>
              <a:rPr lang="ru-RU" dirty="0" smtClean="0"/>
              <a:t>обеспечения ИБ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Теоретическая модель </a:t>
            </a:r>
            <a:r>
              <a:rPr lang="ru-RU" dirty="0" smtClean="0"/>
              <a:t>компьютерной </a:t>
            </a:r>
            <a:r>
              <a:rPr lang="ru-RU" dirty="0" smtClean="0"/>
              <a:t>безопасности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/>
              <a:t>Субъектно-объектная модель</a:t>
            </a:r>
            <a:endParaRPr lang="ru-RU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Методы обеспечения ИБ в современных КС</a:t>
            </a:r>
            <a:endParaRPr lang="ru-RU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Актуальность технологий </a:t>
            </a:r>
            <a:r>
              <a:rPr lang="en-US" dirty="0" smtClean="0"/>
              <a:t>AI/ML </a:t>
            </a:r>
            <a:r>
              <a:rPr lang="ru-RU" dirty="0" smtClean="0"/>
              <a:t>в сфере ИБ</a:t>
            </a:r>
          </a:p>
        </p:txBody>
      </p:sp>
    </p:spTree>
    <p:extLst>
      <p:ext uri="{BB962C8B-B14F-4D97-AF65-F5344CB8AC3E}">
        <p14:creationId xmlns:p14="http://schemas.microsoft.com/office/powerpoint/2010/main" val="41610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Понятие субъекта</a:t>
            </a:r>
            <a:endParaRPr lang="ru-RU" altLang="ru-RU" dirty="0" smtClean="0"/>
          </a:p>
        </p:txBody>
      </p:sp>
      <p:sp>
        <p:nvSpPr>
          <p:cNvPr id="4" name="Google Shape;143;p32"/>
          <p:cNvSpPr/>
          <p:nvPr/>
        </p:nvSpPr>
        <p:spPr>
          <a:xfrm>
            <a:off x="8407952" y="2720883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" name="Google Shape;143;p32"/>
          <p:cNvSpPr/>
          <p:nvPr/>
        </p:nvSpPr>
        <p:spPr>
          <a:xfrm>
            <a:off x="6384978" y="4208278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1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704139" y="1854083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Субъекты (представление пользователя)</a:t>
            </a:r>
            <a:endParaRPr sz="1100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62928" y="2736557"/>
            <a:ext cx="624121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dirty="0"/>
              <a:t>Пользователь не работает в системе напрямую, а использует посредников – </a:t>
            </a:r>
            <a:r>
              <a:rPr lang="ru-RU" altLang="ru-RU" i="1" dirty="0"/>
              <a:t>субъекты</a:t>
            </a:r>
          </a:p>
          <a:p>
            <a:r>
              <a:rPr lang="ru-RU" altLang="ru-RU" dirty="0" smtClean="0"/>
              <a:t>Физическое воплощение </a:t>
            </a:r>
            <a:r>
              <a:rPr lang="ru-RU" altLang="ru-RU" dirty="0"/>
              <a:t>субъекта зависит от типа КС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794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98656" y="18690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 - све­де­ния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(со­об­ще­ния, дан­ные) не­за­ви­си­мо от фор­мы их пред­став­ле­ния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8056" y="1915214"/>
                <a:ext cx="455338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36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(X)</a:t>
                </a:r>
                <a:endParaRPr lang="ru-RU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56" y="1915214"/>
                <a:ext cx="4553381" cy="553998"/>
              </a:xfrm>
              <a:prstGeom prst="rect">
                <a:avLst/>
              </a:prstGeom>
              <a:blipFill>
                <a:blip r:embed="rId3"/>
                <a:stretch>
                  <a:fillRect t="-26374" b="-48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707572" y="3126524"/>
            <a:ext cx="1103749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сведения, которые должны снять в большей или меньшей степени существующую до их получения неопределенность у получателя, пополнив систему его понимания объекта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ahoma"/>
                <a:ea typeface="Tahoma"/>
                <a:cs typeface="Tahoma"/>
                <a:sym typeface="Tahoma"/>
              </a:rPr>
              <a:t>Что такое информация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?</a:t>
            </a:r>
            <a:endParaRPr lang="ru-RU" dirty="0"/>
          </a:p>
        </p:txBody>
      </p:sp>
      <p:grpSp>
        <p:nvGrpSpPr>
          <p:cNvPr id="17" name="Google Shape;156;p6"/>
          <p:cNvGrpSpPr/>
          <p:nvPr/>
        </p:nvGrpSpPr>
        <p:grpSpPr>
          <a:xfrm>
            <a:off x="8337868" y="4114806"/>
            <a:ext cx="2003433" cy="1603878"/>
            <a:chOff x="5679360" y="1839917"/>
            <a:chExt cx="5638217" cy="4366506"/>
          </a:xfrm>
        </p:grpSpPr>
        <p:pic>
          <p:nvPicPr>
            <p:cNvPr id="18" name="Google Shape;15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79360" y="1839917"/>
              <a:ext cx="5638217" cy="4366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58;p6"/>
            <p:cNvSpPr/>
            <p:nvPr/>
          </p:nvSpPr>
          <p:spPr>
            <a:xfrm>
              <a:off x="6613622" y="2003898"/>
              <a:ext cx="4504732" cy="3200698"/>
            </a:xfrm>
            <a:custGeom>
              <a:avLst/>
              <a:gdLst/>
              <a:ahLst/>
              <a:cxnLst/>
              <a:rect l="l" t="t" r="r" b="b"/>
              <a:pathLst>
                <a:path w="4644938" h="3370712" extrusionOk="0">
                  <a:moveTo>
                    <a:pt x="0" y="0"/>
                  </a:moveTo>
                  <a:cubicBezTo>
                    <a:pt x="202307" y="1647772"/>
                    <a:pt x="357808" y="2255740"/>
                    <a:pt x="1131964" y="2816372"/>
                  </a:cubicBezTo>
                  <a:cubicBezTo>
                    <a:pt x="1906120" y="3377004"/>
                    <a:pt x="2911090" y="3388326"/>
                    <a:pt x="4644938" y="3363793"/>
                  </a:cubicBezTo>
                </a:path>
              </a:pathLst>
            </a:custGeom>
            <a:noFill/>
            <a:ln w="76200" cap="flat" cmpd="sng">
              <a:solidFill>
                <a:srgbClr val="F59D0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59D0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endParaRPr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707572" y="4664980"/>
            <a:ext cx="8548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Ценность информации зависит от времени (хороша ложка к обеду)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07572" y="6037362"/>
            <a:ext cx="6053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Информация не может существовать без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носителя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48" y="5553583"/>
            <a:ext cx="1304417" cy="1304417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2510247" y="1410535"/>
            <a:ext cx="1688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«Физики»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313760" y="1427601"/>
            <a:ext cx="1465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«Лирики»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Стрелка вправо 24"/>
          <p:cNvSpPr/>
          <p:nvPr/>
        </p:nvSpPr>
        <p:spPr>
          <a:xfrm rot="5400000">
            <a:off x="3148643" y="2586443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5400000">
            <a:off x="8840553" y="2625253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Понятие объекта</a:t>
            </a:r>
            <a:endParaRPr lang="ru-RU" altLang="ru-RU" dirty="0" smtClean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62928" y="2736557"/>
            <a:ext cx="6241211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dirty="0" smtClean="0"/>
              <a:t>Вся информация в компьютерной системе хранится или обрабатывается в контейнерах – </a:t>
            </a:r>
            <a:r>
              <a:rPr lang="ru-RU" altLang="ru-RU" i="1" dirty="0" smtClean="0"/>
              <a:t>объектах</a:t>
            </a:r>
          </a:p>
          <a:p>
            <a:r>
              <a:rPr lang="ru-RU" altLang="ru-RU" dirty="0" smtClean="0"/>
              <a:t>Компьютерная система работает не с семантической информацией, а синтаксисом ее контейнера</a:t>
            </a:r>
          </a:p>
          <a:p>
            <a:r>
              <a:rPr lang="ru-RU" altLang="ru-RU" dirty="0" smtClean="0"/>
              <a:t>Физическое </a:t>
            </a:r>
            <a:r>
              <a:rPr lang="ru-RU" altLang="ru-RU" dirty="0"/>
              <a:t>воплощение </a:t>
            </a:r>
            <a:r>
              <a:rPr lang="ru-RU" altLang="ru-RU" dirty="0" smtClean="0"/>
              <a:t>объекта также </a:t>
            </a:r>
            <a:r>
              <a:rPr lang="ru-RU" altLang="ru-RU" dirty="0"/>
              <a:t>зависит от типа </a:t>
            </a:r>
            <a:r>
              <a:rPr lang="ru-RU" altLang="ru-RU" dirty="0" smtClean="0"/>
              <a:t>КС</a:t>
            </a:r>
            <a:endParaRPr lang="ru-RU" altLang="ru-RU" dirty="0"/>
          </a:p>
        </p:txBody>
      </p:sp>
      <p:sp>
        <p:nvSpPr>
          <p:cNvPr id="7" name="Google Shape;143;p32"/>
          <p:cNvSpPr/>
          <p:nvPr/>
        </p:nvSpPr>
        <p:spPr>
          <a:xfrm>
            <a:off x="7773898" y="255578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Google Shape;143;p32"/>
          <p:cNvSpPr/>
          <p:nvPr/>
        </p:nvSpPr>
        <p:spPr>
          <a:xfrm>
            <a:off x="8971508" y="374883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10" name="Google Shape;143;p32"/>
          <p:cNvSpPr/>
          <p:nvPr/>
        </p:nvSpPr>
        <p:spPr>
          <a:xfrm>
            <a:off x="7620124" y="4959128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480782" y="1857308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Объекты </a:t>
            </a: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(контейнеры данных)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17100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Поток и доступ</a:t>
            </a:r>
            <a:endParaRPr lang="ru-RU" altLang="ru-RU" dirty="0" smtClean="0"/>
          </a:p>
        </p:txBody>
      </p:sp>
      <p:sp>
        <p:nvSpPr>
          <p:cNvPr id="4" name="Google Shape;143;p32"/>
          <p:cNvSpPr/>
          <p:nvPr/>
        </p:nvSpPr>
        <p:spPr>
          <a:xfrm>
            <a:off x="6535547" y="3813083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5" name="Google Shape;143;p32"/>
          <p:cNvSpPr/>
          <p:nvPr/>
        </p:nvSpPr>
        <p:spPr>
          <a:xfrm>
            <a:off x="9170898" y="200968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" name="Google Shape;143;p32"/>
          <p:cNvSpPr/>
          <p:nvPr/>
        </p:nvSpPr>
        <p:spPr>
          <a:xfrm>
            <a:off x="9170898" y="4931611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1" name="Прямая со стрелкой 10"/>
          <p:cNvCxnSpPr>
            <a:stCxn id="4" idx="3"/>
            <a:endCxn id="7" idx="2"/>
          </p:cNvCxnSpPr>
          <p:nvPr/>
        </p:nvCxnSpPr>
        <p:spPr>
          <a:xfrm>
            <a:off x="8558521" y="4223960"/>
            <a:ext cx="612377" cy="11185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3"/>
            <a:endCxn id="5" idx="2"/>
          </p:cNvCxnSpPr>
          <p:nvPr/>
        </p:nvCxnSpPr>
        <p:spPr>
          <a:xfrm flipV="1">
            <a:off x="8558521" y="2420560"/>
            <a:ext cx="612377" cy="18034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Дуга 25"/>
          <p:cNvSpPr/>
          <p:nvPr/>
        </p:nvSpPr>
        <p:spPr>
          <a:xfrm>
            <a:off x="9058248" y="2354144"/>
            <a:ext cx="1851052" cy="3183055"/>
          </a:xfrm>
          <a:prstGeom prst="arc">
            <a:avLst>
              <a:gd name="adj1" fmla="val 16200000"/>
              <a:gd name="adj2" fmla="val 5586486"/>
            </a:avLst>
          </a:prstGeom>
          <a:ln w="3810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94336" y="2294508"/>
            <a:ext cx="6241211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dirty="0" smtClean="0"/>
              <a:t>Субъекты могут переносить информацию из одного объекта в другой – формируя </a:t>
            </a:r>
            <a:r>
              <a:rPr lang="ru-RU" altLang="ru-RU" i="1" dirty="0" smtClean="0"/>
              <a:t>поток</a:t>
            </a:r>
          </a:p>
          <a:p>
            <a:r>
              <a:rPr lang="ru-RU" altLang="ru-RU" dirty="0" smtClean="0"/>
              <a:t>Субъекты могут приносить информацию извне (отсутствует </a:t>
            </a:r>
            <a:r>
              <a:rPr lang="ru-RU" altLang="ru-RU" i="1" dirty="0" smtClean="0"/>
              <a:t>объект-источник</a:t>
            </a:r>
            <a:r>
              <a:rPr lang="ru-RU" altLang="ru-RU" dirty="0" smtClean="0"/>
              <a:t>) или переносить информацию за пределы КС (отсутствует </a:t>
            </a:r>
            <a:r>
              <a:rPr lang="ru-RU" altLang="ru-RU" i="1" dirty="0" smtClean="0"/>
              <a:t>субъект-получатель</a:t>
            </a:r>
            <a:r>
              <a:rPr lang="ru-RU" altLang="ru-RU" dirty="0" smtClean="0"/>
              <a:t>)</a:t>
            </a:r>
          </a:p>
          <a:p>
            <a:r>
              <a:rPr lang="ru-RU" altLang="ru-RU" dirty="0" smtClean="0"/>
              <a:t>Формирование информационного потока – </a:t>
            </a:r>
            <a:r>
              <a:rPr lang="ru-RU" altLang="ru-RU" i="1" dirty="0" smtClean="0"/>
              <a:t>доступ </a:t>
            </a:r>
            <a:r>
              <a:rPr lang="ru-RU" altLang="ru-RU" dirty="0" smtClean="0"/>
              <a:t>субъекта к объекту (источнику, получателю)</a:t>
            </a:r>
            <a:endParaRPr lang="ru-RU" altLang="ru-RU" dirty="0"/>
          </a:p>
        </p:txBody>
      </p:sp>
      <p:sp>
        <p:nvSpPr>
          <p:cNvPr id="3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9561976" y="1680761"/>
            <a:ext cx="2250625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Объект-источник</a:t>
            </a:r>
            <a:endParaRPr sz="1100" dirty="0"/>
          </a:p>
        </p:txBody>
      </p:sp>
      <p:sp>
        <p:nvSpPr>
          <p:cNvPr id="3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9561975" y="5840783"/>
            <a:ext cx="2250625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Объект-получатель</a:t>
            </a:r>
            <a:endParaRPr sz="1100" dirty="0"/>
          </a:p>
        </p:txBody>
      </p:sp>
      <p:sp>
        <p:nvSpPr>
          <p:cNvPr id="3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1066687" y="3862722"/>
            <a:ext cx="1125313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Поток</a:t>
            </a:r>
            <a:endParaRPr sz="1100" dirty="0"/>
          </a:p>
        </p:txBody>
      </p:sp>
      <p:sp>
        <p:nvSpPr>
          <p:cNvPr id="3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7876610" y="4706864"/>
            <a:ext cx="1125313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Доступ</a:t>
            </a:r>
            <a:endParaRPr sz="1100" dirty="0"/>
          </a:p>
        </p:txBody>
      </p:sp>
      <p:sp>
        <p:nvSpPr>
          <p:cNvPr id="38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7874377" y="2991329"/>
            <a:ext cx="1125313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Доступ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9657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Примеры</a:t>
            </a:r>
            <a:endParaRPr lang="ru-RU" altLang="ru-RU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68984"/>
              </p:ext>
            </p:extLst>
          </p:nvPr>
        </p:nvGraphicFramePr>
        <p:xfrm>
          <a:off x="1663700" y="1875366"/>
          <a:ext cx="8686800" cy="347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01667479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87996803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869227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Тип КС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Субъекты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Объекты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Процессор 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Текущий поток</a:t>
                      </a:r>
                      <a:r>
                        <a:rPr lang="ru-RU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исполнения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Регистры, виртуальная память, прерывания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Операционная системы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Процессы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Файлы,</a:t>
                      </a:r>
                      <a:r>
                        <a:rPr lang="ru-RU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сокеты, именованные каналы, сигналы, окна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3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Локальная вычислительная сеть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Сетевые сервисы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Сетевые</a:t>
                      </a:r>
                      <a:r>
                        <a:rPr lang="ru-RU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сервисы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Облако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Экземпляры</a:t>
                      </a:r>
                      <a:r>
                        <a:rPr lang="ru-RU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сервисов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Вычислительные узлы, узлы хранения, узлы</a:t>
                      </a:r>
                      <a:r>
                        <a:rPr lang="ru-RU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доступа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9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Содержание</a:t>
            </a:r>
            <a:endParaRPr lang="ru-RU" sz="40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/>
              <a:t>Понятие компьютерной атаки</a:t>
            </a:r>
            <a:r>
              <a:rPr lang="en-US" dirty="0"/>
              <a:t>: </a:t>
            </a:r>
            <a:r>
              <a:rPr lang="ru-RU" dirty="0"/>
              <a:t>угрозы, уязвимости, ущерб и потери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Направления </a:t>
            </a:r>
            <a:r>
              <a:rPr lang="ru-RU" dirty="0" smtClean="0"/>
              <a:t>обеспечения ИБ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Теоретическая модель </a:t>
            </a:r>
            <a:r>
              <a:rPr lang="ru-RU" dirty="0" smtClean="0"/>
              <a:t>компьютерной </a:t>
            </a:r>
            <a:r>
              <a:rPr lang="ru-RU" dirty="0" smtClean="0"/>
              <a:t>безопасности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Субъектно-объектная модель</a:t>
            </a:r>
            <a:endParaRPr lang="ru-RU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/>
              <a:t>Методы обеспечения ИБ в современных КС</a:t>
            </a:r>
            <a:endParaRPr lang="ru-RU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Актуальность технологий </a:t>
            </a:r>
            <a:r>
              <a:rPr lang="en-US" dirty="0" smtClean="0"/>
              <a:t>AI/ML </a:t>
            </a:r>
            <a:r>
              <a:rPr lang="ru-RU" dirty="0" smtClean="0"/>
              <a:t>в сфере ИБ</a:t>
            </a:r>
          </a:p>
        </p:txBody>
      </p:sp>
    </p:spTree>
    <p:extLst>
      <p:ext uri="{BB962C8B-B14F-4D97-AF65-F5344CB8AC3E}">
        <p14:creationId xmlns:p14="http://schemas.microsoft.com/office/powerpoint/2010/main" val="11190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общего к частному</a:t>
            </a:r>
            <a:endParaRPr lang="ru-RU" dirty="0"/>
          </a:p>
        </p:txBody>
      </p:sp>
      <p:sp>
        <p:nvSpPr>
          <p:cNvPr id="4" name="Google Shape;124;p4"/>
          <p:cNvSpPr/>
          <p:nvPr/>
        </p:nvSpPr>
        <p:spPr>
          <a:xfrm>
            <a:off x="305453" y="1296988"/>
            <a:ext cx="7022447" cy="99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b="0" i="0" u="none" strike="noStrike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Информационная безопасность – безопасность в информационной сфере</a:t>
            </a:r>
            <a:endParaRPr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5" name="Google Shape;124;p4"/>
          <p:cNvSpPr/>
          <p:nvPr/>
        </p:nvSpPr>
        <p:spPr>
          <a:xfrm>
            <a:off x="305453" y="2787847"/>
            <a:ext cx="7022447" cy="99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b="0" i="0" u="none" strike="noStrike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Информационная безопасность предприятия – безопасность бизнес-процессов</a:t>
            </a:r>
            <a:endParaRPr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6" name="Google Shape;124;p4"/>
          <p:cNvSpPr/>
          <p:nvPr/>
        </p:nvSpPr>
        <p:spPr>
          <a:xfrm>
            <a:off x="305453" y="4278706"/>
            <a:ext cx="7022447" cy="99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Б</a:t>
            </a:r>
            <a:r>
              <a:rPr lang="ru-RU" b="0" i="0" u="none" strike="noStrike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езопасность бизнес-процессов – корректное взаимодействие субъектов процессов и информации с использованием информационной инфраструктуры</a:t>
            </a:r>
            <a:endParaRPr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7" name="Google Shape;124;p4"/>
          <p:cNvSpPr/>
          <p:nvPr/>
        </p:nvSpPr>
        <p:spPr>
          <a:xfrm>
            <a:off x="305453" y="5769564"/>
            <a:ext cx="7022447" cy="99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Б</a:t>
            </a:r>
            <a:r>
              <a:rPr lang="ru-RU" b="0" i="0" u="none" strike="noStrike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езопасность информационной инфраструктуры – корректные доступы субъектов к объектам и формирование информационных потоков между объектами</a:t>
            </a:r>
            <a:endParaRPr b="0" i="0" u="none" strike="noStrike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8" name="Стрелка вправо 7"/>
          <p:cNvSpPr/>
          <p:nvPr/>
        </p:nvSpPr>
        <p:spPr>
          <a:xfrm rot="5400000">
            <a:off x="3610567" y="2350900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3610566" y="3824163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3610565" y="5316661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7642525" y="1273359"/>
            <a:ext cx="218122" cy="4039672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7642525" y="5725239"/>
            <a:ext cx="218122" cy="1081961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Google Shape;110;p3"/>
          <p:cNvSpPr/>
          <p:nvPr/>
        </p:nvSpPr>
        <p:spPr>
          <a:xfrm>
            <a:off x="7963114" y="2682703"/>
            <a:ext cx="393678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На этих уровнях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Субъекты одушевленные (люди, организации, общество)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Информация обладает смыслом и ценностью для субъектов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4" name="Google Shape;110;p3"/>
          <p:cNvSpPr/>
          <p:nvPr/>
        </p:nvSpPr>
        <p:spPr>
          <a:xfrm>
            <a:off x="7963114" y="5553620"/>
            <a:ext cx="422888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На этом уровне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Субъекты неодушевленные (процессы)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Информация определяется параметрами носителя, а не содержимым</a:t>
            </a:r>
            <a:endParaRPr sz="1600"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5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Проблема перехода</a:t>
            </a:r>
            <a:endParaRPr lang="ru-RU" dirty="0"/>
          </a:p>
        </p:txBody>
      </p:sp>
      <p:pic>
        <p:nvPicPr>
          <p:cNvPr id="15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4843" y="1228489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581149" y="717797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Бизнес процесс</a:t>
            </a:r>
            <a:endParaRPr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91" y="1469961"/>
            <a:ext cx="1177177" cy="1177177"/>
          </a:xfrm>
          <a:prstGeom prst="rect">
            <a:avLst/>
          </a:prstGeom>
        </p:spPr>
      </p:pic>
      <p:sp>
        <p:nvSpPr>
          <p:cNvPr id="1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225406" y="2414799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Иванов И.И.</a:t>
            </a:r>
            <a:endParaRPr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612831" y="1981205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254405" y="208751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Составляет</a:t>
            </a:r>
            <a:endParaRPr dirty="0"/>
          </a:p>
        </p:txBody>
      </p:sp>
      <p:sp>
        <p:nvSpPr>
          <p:cNvPr id="2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5013542" y="253505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Договор</a:t>
            </a:r>
            <a:endParaRPr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6877369" y="1981205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168066" y="2074151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dirty="0" smtClean="0">
                <a:sym typeface="Tahoma"/>
              </a:rPr>
              <a:t>Отправляет на согласование</a:t>
            </a:r>
            <a:endParaRPr dirty="0"/>
          </a:p>
        </p:txBody>
      </p:sp>
      <p:pic>
        <p:nvPicPr>
          <p:cNvPr id="24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5991" y="1228489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8593678" y="2377250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Петров П.П.</a:t>
            </a:r>
            <a:endParaRPr dirty="0"/>
          </a:p>
        </p:txBody>
      </p:sp>
      <p:sp>
        <p:nvSpPr>
          <p:cNvPr id="2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581148" y="3486816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Компьютерная система</a:t>
            </a:r>
            <a:endParaRPr sz="1100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43" y="4120865"/>
            <a:ext cx="1081049" cy="1081049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528" y="4085389"/>
            <a:ext cx="945918" cy="11520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971" y="4121389"/>
            <a:ext cx="1080000" cy="108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269" y="4085389"/>
            <a:ext cx="1152000" cy="1152000"/>
          </a:xfrm>
          <a:prstGeom prst="rect">
            <a:avLst/>
          </a:prstGeom>
        </p:spPr>
      </p:pic>
      <p:sp>
        <p:nvSpPr>
          <p:cNvPr id="33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160776" y="526062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sym typeface="Tahoma"/>
              </a:rPr>
              <a:t>Winword.exe</a:t>
            </a:r>
            <a:endParaRPr dirty="0"/>
          </a:p>
        </p:txBody>
      </p:sp>
      <p:sp>
        <p:nvSpPr>
          <p:cNvPr id="3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814263" y="5294457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en-US" dirty="0" smtClean="0">
                <a:sym typeface="Tahoma"/>
              </a:rPr>
              <a:t>1.docx</a:t>
            </a:r>
            <a:endParaRPr dirty="0"/>
          </a:p>
        </p:txBody>
      </p:sp>
      <p:sp>
        <p:nvSpPr>
          <p:cNvPr id="3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401525" y="5260622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en-US" dirty="0" smtClean="0">
                <a:sym typeface="Tahoma"/>
              </a:rPr>
              <a:t>Re: </a:t>
            </a:r>
            <a:r>
              <a:rPr lang="ru-RU" dirty="0" smtClean="0">
                <a:sym typeface="Tahoma"/>
              </a:rPr>
              <a:t>согласование договора</a:t>
            </a:r>
            <a:r>
              <a:rPr lang="en-US" dirty="0" smtClean="0">
                <a:sym typeface="Tahoma"/>
              </a:rPr>
              <a:t>.</a:t>
            </a:r>
            <a:r>
              <a:rPr lang="en-US" dirty="0" err="1" smtClean="0">
                <a:sym typeface="Tahoma"/>
              </a:rPr>
              <a:t>msg</a:t>
            </a:r>
            <a:endParaRPr dirty="0"/>
          </a:p>
        </p:txBody>
      </p:sp>
      <p:sp>
        <p:nvSpPr>
          <p:cNvPr id="3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8988787" y="526062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sym typeface="Tahoma"/>
              </a:rPr>
              <a:t>outlook.exe</a:t>
            </a:r>
            <a:endParaRPr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2963363" y="4661389"/>
            <a:ext cx="15003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701945" y="4661389"/>
            <a:ext cx="13546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8322259" y="4661389"/>
            <a:ext cx="13546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5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Проблема перехода</a:t>
            </a:r>
            <a:endParaRPr lang="ru-RU" dirty="0"/>
          </a:p>
        </p:txBody>
      </p:sp>
      <p:pic>
        <p:nvPicPr>
          <p:cNvPr id="15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4843" y="1228489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581149" y="717797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Бизнес процесс</a:t>
            </a:r>
            <a:endParaRPr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91" y="1469961"/>
            <a:ext cx="1177177" cy="1177177"/>
          </a:xfrm>
          <a:prstGeom prst="rect">
            <a:avLst/>
          </a:prstGeom>
        </p:spPr>
      </p:pic>
      <p:sp>
        <p:nvSpPr>
          <p:cNvPr id="1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225406" y="2414799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Иванов И.И.</a:t>
            </a:r>
            <a:endParaRPr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612831" y="1981205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254405" y="208751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Составляет</a:t>
            </a:r>
            <a:endParaRPr dirty="0"/>
          </a:p>
        </p:txBody>
      </p:sp>
      <p:sp>
        <p:nvSpPr>
          <p:cNvPr id="2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5013542" y="253505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Договор</a:t>
            </a:r>
            <a:endParaRPr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6877369" y="1981205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168066" y="2074151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ru-RU" dirty="0" smtClean="0">
                <a:sym typeface="Tahoma"/>
              </a:rPr>
              <a:t>Отправляет на согласование</a:t>
            </a:r>
            <a:endParaRPr dirty="0"/>
          </a:p>
        </p:txBody>
      </p:sp>
      <p:pic>
        <p:nvPicPr>
          <p:cNvPr id="24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5991" y="1228489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8593678" y="2377250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Петров П.П.</a:t>
            </a:r>
            <a:endParaRPr dirty="0"/>
          </a:p>
        </p:txBody>
      </p:sp>
      <p:sp>
        <p:nvSpPr>
          <p:cNvPr id="2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581148" y="3486816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Компьютерная система</a:t>
            </a:r>
            <a:endParaRPr sz="1100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43" y="4120865"/>
            <a:ext cx="1081049" cy="1081049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528" y="4085389"/>
            <a:ext cx="945918" cy="11520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971" y="4121389"/>
            <a:ext cx="1080000" cy="108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269" y="4085389"/>
            <a:ext cx="1152000" cy="1152000"/>
          </a:xfrm>
          <a:prstGeom prst="rect">
            <a:avLst/>
          </a:prstGeom>
        </p:spPr>
      </p:pic>
      <p:sp>
        <p:nvSpPr>
          <p:cNvPr id="33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160776" y="526062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sym typeface="Tahoma"/>
              </a:rPr>
              <a:t>Winword.exe</a:t>
            </a:r>
            <a:endParaRPr dirty="0"/>
          </a:p>
        </p:txBody>
      </p:sp>
      <p:sp>
        <p:nvSpPr>
          <p:cNvPr id="3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814263" y="5294457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en-US" dirty="0" smtClean="0">
                <a:sym typeface="Tahoma"/>
              </a:rPr>
              <a:t>1.docx</a:t>
            </a:r>
            <a:endParaRPr dirty="0"/>
          </a:p>
        </p:txBody>
      </p:sp>
      <p:sp>
        <p:nvSpPr>
          <p:cNvPr id="3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401525" y="5260622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en-US" dirty="0" smtClean="0">
                <a:sym typeface="Tahoma"/>
              </a:rPr>
              <a:t>Re: </a:t>
            </a:r>
            <a:r>
              <a:rPr lang="ru-RU" dirty="0" smtClean="0">
                <a:sym typeface="Tahoma"/>
              </a:rPr>
              <a:t>согласование договора</a:t>
            </a:r>
            <a:r>
              <a:rPr lang="en-US" dirty="0" smtClean="0">
                <a:sym typeface="Tahoma"/>
              </a:rPr>
              <a:t>.</a:t>
            </a:r>
            <a:r>
              <a:rPr lang="en-US" dirty="0" err="1" smtClean="0">
                <a:sym typeface="Tahoma"/>
              </a:rPr>
              <a:t>msg</a:t>
            </a:r>
            <a:endParaRPr dirty="0"/>
          </a:p>
        </p:txBody>
      </p:sp>
      <p:sp>
        <p:nvSpPr>
          <p:cNvPr id="3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8988787" y="5260622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sym typeface="Tahoma"/>
              </a:rPr>
              <a:t>outlook.exe</a:t>
            </a:r>
            <a:endParaRPr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2963363" y="4661389"/>
            <a:ext cx="1500368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701945" y="4661389"/>
            <a:ext cx="13546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8322259" y="4661389"/>
            <a:ext cx="13546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-272770" y="5893303"/>
            <a:ext cx="2653487" cy="84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А это точно Иванов И.И. печатает</a:t>
            </a:r>
            <a:r>
              <a:rPr lang="en-US" dirty="0" smtClean="0">
                <a:sym typeface="Tahoma"/>
              </a:rPr>
              <a:t>?</a:t>
            </a:r>
            <a:endParaRPr lang="ru-RU" dirty="0" smtClean="0">
              <a:sym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74" y="4085389"/>
            <a:ext cx="2481077" cy="17253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1012">
            <a:off x="1551834" y="5968819"/>
            <a:ext cx="736179" cy="18653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77" y="4085389"/>
            <a:ext cx="2481077" cy="1725383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65" y="3934360"/>
            <a:ext cx="5126226" cy="209698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8988" flipH="1">
            <a:off x="9998515" y="5929527"/>
            <a:ext cx="736179" cy="186532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1012">
            <a:off x="5169107" y="6089108"/>
            <a:ext cx="736179" cy="186532"/>
          </a:xfrm>
          <a:prstGeom prst="rect">
            <a:avLst/>
          </a:prstGeom>
        </p:spPr>
      </p:pic>
      <p:sp>
        <p:nvSpPr>
          <p:cNvPr id="4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346784" y="6013558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А тут точно договор</a:t>
            </a:r>
            <a:r>
              <a:rPr lang="en-US" dirty="0" smtClean="0">
                <a:sym typeface="Tahoma"/>
              </a:rPr>
              <a:t>?</a:t>
            </a:r>
            <a:endParaRPr lang="ru-RU" dirty="0" smtClean="0">
              <a:sym typeface="Tahoma"/>
            </a:endParaRP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95" y="4072870"/>
            <a:ext cx="2481077" cy="1725383"/>
          </a:xfrm>
          <a:prstGeom prst="rect">
            <a:avLst/>
          </a:prstGeom>
        </p:spPr>
      </p:pic>
      <p:sp>
        <p:nvSpPr>
          <p:cNvPr id="46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9055012" y="6254576"/>
            <a:ext cx="3218123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А это точно Петров П.П получил</a:t>
            </a:r>
            <a:r>
              <a:rPr lang="en-US" dirty="0" smtClean="0">
                <a:sym typeface="Tahoma"/>
              </a:rPr>
              <a:t>?</a:t>
            </a:r>
            <a:r>
              <a:rPr lang="ru-RU" dirty="0" smtClean="0">
                <a:sym typeface="Tahoma"/>
              </a:rPr>
              <a:t> И только он</a:t>
            </a:r>
            <a:r>
              <a:rPr lang="en-US" dirty="0" smtClean="0">
                <a:sym typeface="Tahoma"/>
              </a:rPr>
              <a:t>?</a:t>
            </a:r>
            <a:endParaRPr lang="ru-RU" dirty="0" smtClean="0"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752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человека и субъекта КС</a:t>
            </a:r>
            <a:endParaRPr lang="ru-RU" dirty="0"/>
          </a:p>
        </p:txBody>
      </p:sp>
      <p:pic>
        <p:nvPicPr>
          <p:cNvPr id="4" name="Google Shape;153;p32" descr="Пользователь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4335" y="3371326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3;p32"/>
          <p:cNvSpPr/>
          <p:nvPr/>
        </p:nvSpPr>
        <p:spPr>
          <a:xfrm>
            <a:off x="2902002" y="3560756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075252" y="3248358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=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522118" y="1872140"/>
            <a:ext cx="5561519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 smtClean="0"/>
              <a:t>Идентификация</a:t>
            </a:r>
            <a:r>
              <a:rPr lang="ru-RU" altLang="ru-RU" dirty="0" smtClean="0"/>
              <a:t> - </a:t>
            </a:r>
            <a:r>
              <a:rPr lang="ru-RU" dirty="0"/>
              <a:t>действия по предоставлению субъектам и объектам доступа идентификаторов и (или) по сравнению предъявляемого идентификатора с перечнем присвоенных </a:t>
            </a:r>
            <a:r>
              <a:rPr lang="ru-RU" dirty="0" smtClean="0"/>
              <a:t>идентификаторов</a:t>
            </a:r>
            <a:endParaRPr lang="ru-RU" altLang="ru-RU" dirty="0" smtClean="0"/>
          </a:p>
          <a:p>
            <a:r>
              <a:rPr lang="ru-RU" altLang="ru-RU" b="1" dirty="0" smtClean="0"/>
              <a:t>Аутентификация</a:t>
            </a:r>
            <a:r>
              <a:rPr lang="ru-RU" altLang="ru-RU" dirty="0" smtClean="0"/>
              <a:t> - </a:t>
            </a:r>
            <a:r>
              <a:rPr lang="ru-RU" dirty="0"/>
              <a:t>проверка принадлежности субъекту доступа предъявленного им идентификатора; подтверждение </a:t>
            </a:r>
            <a:r>
              <a:rPr lang="ru-RU" dirty="0" smtClean="0"/>
              <a:t>подлинности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822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Месяц 10"/>
          <p:cNvSpPr/>
          <p:nvPr/>
        </p:nvSpPr>
        <p:spPr>
          <a:xfrm rot="16200000">
            <a:off x="4023043" y="3194929"/>
            <a:ext cx="438150" cy="901360"/>
          </a:xfrm>
          <a:prstGeom prst="mo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человека и субъекта КС</a:t>
            </a:r>
            <a:endParaRPr lang="ru-RU" dirty="0"/>
          </a:p>
        </p:txBody>
      </p:sp>
      <p:sp>
        <p:nvSpPr>
          <p:cNvPr id="5" name="Google Shape;143;p32"/>
          <p:cNvSpPr/>
          <p:nvPr/>
        </p:nvSpPr>
        <p:spPr>
          <a:xfrm>
            <a:off x="3230631" y="3537522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139643" y="3225124"/>
            <a:ext cx="12057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ACB8CA"/>
                </a:solidFill>
              </a:rPr>
              <a:t>→</a:t>
            </a:r>
            <a:endParaRPr lang="ru-RU" sz="8800" b="1" dirty="0">
              <a:solidFill>
                <a:srgbClr val="ACB8CA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549827" y="2055593"/>
            <a:ext cx="636508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 smtClean="0"/>
              <a:t>Контроль целостности</a:t>
            </a:r>
            <a:r>
              <a:rPr lang="ru-RU" altLang="ru-RU" dirty="0" smtClean="0"/>
              <a:t> – слежение за неизменностью контролируемых объектов </a:t>
            </a:r>
            <a:r>
              <a:rPr lang="en-US" altLang="ru-RU" dirty="0" smtClean="0"/>
              <a:t>(</a:t>
            </a:r>
            <a:r>
              <a:rPr lang="ru-RU" altLang="ru-RU" dirty="0" smtClean="0"/>
              <a:t>субъектов) – белый список ПО и оборудования (управление съемными носителями)</a:t>
            </a:r>
          </a:p>
          <a:p>
            <a:r>
              <a:rPr lang="ru-RU" altLang="ru-RU" b="1" dirty="0" smtClean="0"/>
              <a:t>Обнаружение вредоносного ПО</a:t>
            </a:r>
            <a:r>
              <a:rPr lang="ru-RU" altLang="ru-RU" dirty="0" smtClean="0"/>
              <a:t> – выявление ПО, пытающегося получить несанкционированный доступ к информации, ресурсам системы и нанести ущерб путем копирования, модификации или блокирования информации – черный список ПО</a:t>
            </a:r>
            <a:endParaRPr lang="ru-RU" altLang="ru-RU" dirty="0"/>
          </a:p>
        </p:txBody>
      </p:sp>
      <p:sp>
        <p:nvSpPr>
          <p:cNvPr id="8" name="Google Shape;143;p32"/>
          <p:cNvSpPr/>
          <p:nvPr/>
        </p:nvSpPr>
        <p:spPr>
          <a:xfrm>
            <a:off x="129866" y="3542284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3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доступа</a:t>
            </a:r>
            <a:endParaRPr lang="ru-RU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549827" y="1861631"/>
            <a:ext cx="6365082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 smtClean="0"/>
              <a:t>Авторизация</a:t>
            </a:r>
            <a:r>
              <a:rPr lang="ru-RU" altLang="ru-RU" dirty="0" smtClean="0"/>
              <a:t> – </a:t>
            </a:r>
            <a:r>
              <a:rPr lang="ru-RU" dirty="0"/>
              <a:t>предоставление субъекту прав на доступ, а также предоставление доступа в соответствии с установленными правами на доступ</a:t>
            </a:r>
          </a:p>
          <a:p>
            <a:r>
              <a:rPr lang="ru-RU" altLang="ru-RU" b="1" dirty="0" smtClean="0"/>
              <a:t>Политика </a:t>
            </a:r>
            <a:r>
              <a:rPr lang="ru-RU" altLang="ru-RU" b="1" dirty="0"/>
              <a:t>управления </a:t>
            </a:r>
            <a:r>
              <a:rPr lang="ru-RU" altLang="ru-RU" b="1" dirty="0" smtClean="0"/>
              <a:t>доступом</a:t>
            </a:r>
            <a:r>
              <a:rPr lang="ru-RU" altLang="ru-RU" dirty="0" smtClean="0"/>
              <a:t> -   совокупность </a:t>
            </a:r>
            <a:r>
              <a:rPr lang="ru-RU" altLang="ru-RU" dirty="0"/>
              <a:t>правил, подлежащих реализации </a:t>
            </a:r>
            <a:r>
              <a:rPr lang="ru-RU" altLang="ru-RU" dirty="0" smtClean="0"/>
              <a:t>и </a:t>
            </a:r>
            <a:r>
              <a:rPr lang="ru-RU" altLang="ru-RU" dirty="0"/>
              <a:t>регламентирующих предоставление доступа между компонентами среды </a:t>
            </a:r>
            <a:r>
              <a:rPr lang="ru-RU" altLang="ru-RU" dirty="0" smtClean="0"/>
              <a:t>функционирования</a:t>
            </a:r>
            <a:r>
              <a:rPr lang="en-US" altLang="ru-RU" dirty="0" smtClean="0"/>
              <a:t> </a:t>
            </a:r>
            <a:r>
              <a:rPr lang="ru-RU" altLang="ru-RU" b="1" dirty="0" smtClean="0"/>
              <a:t>Примечание</a:t>
            </a:r>
            <a:r>
              <a:rPr lang="en-US" altLang="ru-RU" b="1" dirty="0"/>
              <a:t>:</a:t>
            </a:r>
            <a:r>
              <a:rPr lang="ru-RU" altLang="ru-RU" dirty="0"/>
              <a:t> В качестве компонента среды </a:t>
            </a:r>
            <a:r>
              <a:rPr lang="ru-RU" altLang="ru-RU" dirty="0" smtClean="0"/>
              <a:t>функционирования, </a:t>
            </a:r>
            <a:r>
              <a:rPr lang="ru-RU" altLang="ru-RU" dirty="0"/>
              <a:t>как правило, рассматривается объект или субъект </a:t>
            </a:r>
            <a:r>
              <a:rPr lang="ru-RU" altLang="ru-RU" dirty="0" smtClean="0"/>
              <a:t>доступа</a:t>
            </a:r>
            <a:endParaRPr lang="ru-RU" altLang="ru-RU" dirty="0"/>
          </a:p>
        </p:txBody>
      </p:sp>
      <p:sp>
        <p:nvSpPr>
          <p:cNvPr id="8" name="Google Shape;143;p32"/>
          <p:cNvSpPr/>
          <p:nvPr/>
        </p:nvSpPr>
        <p:spPr>
          <a:xfrm>
            <a:off x="129866" y="3542284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" name="Google Shape;143;p32"/>
          <p:cNvSpPr/>
          <p:nvPr/>
        </p:nvSpPr>
        <p:spPr>
          <a:xfrm>
            <a:off x="3589825" y="3542284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cxnSp>
        <p:nvCxnSpPr>
          <p:cNvPr id="10" name="Прямая со стрелкой 9"/>
          <p:cNvCxnSpPr>
            <a:endCxn id="9" idx="2"/>
          </p:cNvCxnSpPr>
          <p:nvPr/>
        </p:nvCxnSpPr>
        <p:spPr>
          <a:xfrm>
            <a:off x="2152840" y="3948398"/>
            <a:ext cx="1436985" cy="47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1111252" y="4607058"/>
            <a:ext cx="9954317" cy="1831065"/>
          </a:xfrm>
          <a:prstGeom prst="roundRect">
            <a:avLst>
              <a:gd name="adj" fmla="val 7063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64105" y="4409425"/>
            <a:ext cx="4303838" cy="108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59D0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650485" y="4404262"/>
            <a:ext cx="4303838" cy="108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rgbClr val="F59D0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`</a:t>
            </a:r>
            <a:endParaRPr dirty="0">
              <a:solidFill>
                <a:srgbClr val="F59D0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98637" y="3126065"/>
            <a:ext cx="4234774" cy="108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59D0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639607" y="3126065"/>
            <a:ext cx="4303838" cy="1080000"/>
          </a:xfrm>
          <a:prstGeom prst="roundRect">
            <a:avLst>
              <a:gd name="adj" fmla="val 7063"/>
            </a:avLst>
          </a:prstGeom>
          <a:solidFill>
            <a:srgbClr val="F99D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rgbClr val="F59D0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483325" y="1148786"/>
            <a:ext cx="11482251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Среда обитания информации – информационная сфера</a:t>
            </a:r>
            <a:endParaRPr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781145" y="5663622"/>
            <a:ext cx="6324600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Информационное пространство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160054" y="3209272"/>
            <a:ext cx="32847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Субъекты информационных </a:t>
            </a:r>
            <a:r>
              <a:rPr lang="ru-RU" b="1" i="0" u="none" strike="noStrike" cap="none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отношений</a:t>
            </a:r>
            <a:endParaRPr b="1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738435" y="3370619"/>
            <a:ext cx="315517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Отношения в информационной сфере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647623" y="4773466"/>
            <a:ext cx="2287806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Информация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738435" y="4653980"/>
            <a:ext cx="315517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1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Информационная инфраструктура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7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информационных потоков</a:t>
            </a:r>
            <a:endParaRPr lang="ru-RU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549827" y="1492178"/>
            <a:ext cx="6365082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sz="2000" b="1" dirty="0" smtClean="0"/>
              <a:t>Межсетевое экранирование </a:t>
            </a:r>
            <a:r>
              <a:rPr lang="ru-RU" altLang="ru-RU" sz="2000" dirty="0" smtClean="0"/>
              <a:t>– управление информационными потоками между сетевыми сервисами на основе сетевых атрибутов объектов </a:t>
            </a:r>
          </a:p>
          <a:p>
            <a:r>
              <a:rPr lang="ru-RU" altLang="ru-RU" sz="2000" b="1" dirty="0" smtClean="0"/>
              <a:t>Системы обнаружения вторжений</a:t>
            </a:r>
            <a:r>
              <a:rPr lang="ru-RU" altLang="ru-RU" sz="2000" dirty="0" smtClean="0"/>
              <a:t> – выявление информационных потоков, направленных на эксплуатацию уязвимостей компонентов КС</a:t>
            </a:r>
          </a:p>
          <a:p>
            <a:r>
              <a:rPr lang="ru-RU" altLang="ru-RU" sz="2000" b="1" dirty="0" smtClean="0"/>
              <a:t>Предотвращение утечек информации</a:t>
            </a:r>
            <a:r>
              <a:rPr lang="ru-RU" altLang="ru-RU" sz="2000" dirty="0" smtClean="0"/>
              <a:t> – классификация передаваемой информации и сопоставление с правилами пересылки информации</a:t>
            </a:r>
            <a:r>
              <a:rPr lang="ru-RU" sz="2000" dirty="0" smtClean="0"/>
              <a:t> </a:t>
            </a:r>
            <a:endParaRPr lang="ru-RU" sz="2000" dirty="0"/>
          </a:p>
          <a:p>
            <a:r>
              <a:rPr lang="ru-RU" altLang="ru-RU" sz="2000" b="1" dirty="0" smtClean="0"/>
              <a:t>Защита от нежелательной корреспонденции</a:t>
            </a:r>
            <a:r>
              <a:rPr lang="ru-RU" altLang="ru-RU" sz="2000" dirty="0" smtClean="0"/>
              <a:t> -   классификация получаемой информации и блокирование бесполезной или вредной информации (спама)</a:t>
            </a:r>
            <a:endParaRPr lang="ru-RU" altLang="ru-RU" sz="2000" dirty="0"/>
          </a:p>
        </p:txBody>
      </p:sp>
      <p:sp>
        <p:nvSpPr>
          <p:cNvPr id="9" name="Google Shape;143;p32"/>
          <p:cNvSpPr/>
          <p:nvPr/>
        </p:nvSpPr>
        <p:spPr>
          <a:xfrm>
            <a:off x="3589825" y="3542284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0" name="Прямая со стрелкой 9"/>
          <p:cNvCxnSpPr>
            <a:endCxn id="9" idx="2"/>
          </p:cNvCxnSpPr>
          <p:nvPr/>
        </p:nvCxnSpPr>
        <p:spPr>
          <a:xfrm>
            <a:off x="2152840" y="3948398"/>
            <a:ext cx="1436985" cy="4763"/>
          </a:xfrm>
          <a:prstGeom prst="straightConnector1">
            <a:avLst/>
          </a:prstGeom>
          <a:ln w="3810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143;p32"/>
          <p:cNvSpPr/>
          <p:nvPr/>
        </p:nvSpPr>
        <p:spPr>
          <a:xfrm>
            <a:off x="1336920" y="3500577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3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Обеспечение конфиденциальной передачи</a:t>
            </a:r>
            <a:endParaRPr lang="ru-RU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05246" y="2531101"/>
            <a:ext cx="636508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 smtClean="0"/>
              <a:t>Стеганография </a:t>
            </a:r>
            <a:r>
              <a:rPr lang="ru-RU" altLang="ru-RU" dirty="0" smtClean="0"/>
              <a:t>– сокрытие факта передачи информации</a:t>
            </a:r>
          </a:p>
          <a:p>
            <a:r>
              <a:rPr lang="ru-RU" altLang="ru-RU" b="1" dirty="0" smtClean="0"/>
              <a:t>Защищенные виртуальные частные сети </a:t>
            </a:r>
            <a:r>
              <a:rPr lang="ru-RU" altLang="ru-RU" dirty="0" smtClean="0"/>
              <a:t>– криптографическая защита передаваемой информации</a:t>
            </a:r>
          </a:p>
        </p:txBody>
      </p:sp>
      <p:sp>
        <p:nvSpPr>
          <p:cNvPr id="9" name="Google Shape;143;p32"/>
          <p:cNvSpPr/>
          <p:nvPr/>
        </p:nvSpPr>
        <p:spPr>
          <a:xfrm>
            <a:off x="3589825" y="3542284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0" name="Прямая со стрелкой 9"/>
          <p:cNvCxnSpPr>
            <a:endCxn id="9" idx="2"/>
          </p:cNvCxnSpPr>
          <p:nvPr/>
        </p:nvCxnSpPr>
        <p:spPr>
          <a:xfrm>
            <a:off x="2152840" y="3948398"/>
            <a:ext cx="1436985" cy="4763"/>
          </a:xfrm>
          <a:prstGeom prst="straightConnector1">
            <a:avLst/>
          </a:prstGeom>
          <a:ln w="3810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143;p32"/>
          <p:cNvSpPr/>
          <p:nvPr/>
        </p:nvSpPr>
        <p:spPr>
          <a:xfrm>
            <a:off x="1336920" y="3500577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5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Выявление инцидентов ИБ</a:t>
            </a:r>
            <a:endParaRPr lang="ru-RU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05246" y="2531101"/>
            <a:ext cx="6365082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 smtClean="0"/>
              <a:t>Регистрация событий безопасности – </a:t>
            </a:r>
            <a:r>
              <a:rPr lang="ru-RU" altLang="ru-RU" dirty="0" smtClean="0"/>
              <a:t>протоколирование доступов или потоков с целью дальнейшего восстановление изменения состояний системы</a:t>
            </a:r>
          </a:p>
          <a:p>
            <a:r>
              <a:rPr lang="ru-RU" altLang="ru-RU" b="1" dirty="0" smtClean="0"/>
              <a:t>Анализ событий безопасности </a:t>
            </a:r>
            <a:r>
              <a:rPr lang="ru-RU" altLang="ru-RU" dirty="0" smtClean="0"/>
              <a:t>– интерпретация событий ИБ с целью выявления признаков инцидентов ИБ (обнаружение небезопасного состояния)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28" y="2138208"/>
            <a:ext cx="3834920" cy="39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вовремя не выявили</a:t>
            </a:r>
            <a:endParaRPr lang="ru-RU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05246" y="2531101"/>
            <a:ext cx="658675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285750" marR="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altLang="ru-RU" b="1" dirty="0" smtClean="0"/>
              <a:t>Резервное копирование и восстановление информации – </a:t>
            </a:r>
            <a:r>
              <a:rPr lang="ru-RU" altLang="ru-RU" dirty="0" smtClean="0"/>
              <a:t>создание резервных копий информационных активов с возможностью их восстановления в случае нарушения целостности или доступности</a:t>
            </a:r>
          </a:p>
          <a:p>
            <a:r>
              <a:rPr lang="ru-RU" altLang="ru-RU" b="1" dirty="0" smtClean="0"/>
              <a:t>Обеспечение отказоустойчивости </a:t>
            </a:r>
            <a:r>
              <a:rPr lang="ru-RU" altLang="ru-RU" dirty="0" smtClean="0"/>
              <a:t>– применение архитектур систем, способных </a:t>
            </a:r>
            <a:r>
              <a:rPr lang="ru-RU" dirty="0"/>
              <a:t>противостоять развитию критических отказов из дефектов и повреждений</a:t>
            </a:r>
            <a:endParaRPr lang="ru-RU" altLang="ru-RU" dirty="0" smtClean="0"/>
          </a:p>
        </p:txBody>
      </p:sp>
      <p:sp>
        <p:nvSpPr>
          <p:cNvPr id="5" name="Пятно 2 4"/>
          <p:cNvSpPr/>
          <p:nvPr/>
        </p:nvSpPr>
        <p:spPr>
          <a:xfrm>
            <a:off x="1043497" y="3485728"/>
            <a:ext cx="2754573" cy="1291634"/>
          </a:xfrm>
          <a:prstGeom prst="irregularSeal2">
            <a:avLst/>
          </a:prstGeom>
          <a:solidFill>
            <a:srgbClr val="FF9B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Ущерб</a:t>
            </a:r>
            <a:endParaRPr lang="ru-RU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44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Содержание</a:t>
            </a:r>
            <a:endParaRPr lang="ru-RU" sz="40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/>
              <a:t>Понятие компьютерной атаки</a:t>
            </a:r>
            <a:r>
              <a:rPr lang="en-US" dirty="0"/>
              <a:t>: </a:t>
            </a:r>
            <a:r>
              <a:rPr lang="ru-RU" dirty="0"/>
              <a:t>угрозы, уязвимости, ущерб и потери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Направления </a:t>
            </a:r>
            <a:r>
              <a:rPr lang="ru-RU" dirty="0" smtClean="0"/>
              <a:t>обеспечения ИБ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Теоретическая модель </a:t>
            </a:r>
            <a:r>
              <a:rPr lang="ru-RU" dirty="0" smtClean="0"/>
              <a:t>компьютерной </a:t>
            </a:r>
            <a:r>
              <a:rPr lang="ru-RU" dirty="0" smtClean="0"/>
              <a:t>безопасности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Субъектно-объектная модель</a:t>
            </a:r>
            <a:endParaRPr lang="ru-RU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Методы обеспечения ИБ в современных КС</a:t>
            </a:r>
            <a:endParaRPr lang="ru-RU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/>
              <a:t>Актуальность технологий </a:t>
            </a:r>
            <a:r>
              <a:rPr lang="en-US" b="1" dirty="0" smtClean="0"/>
              <a:t>AI/ML </a:t>
            </a:r>
            <a:r>
              <a:rPr lang="ru-RU" b="1" dirty="0" smtClean="0"/>
              <a:t>в сфере ИБ</a:t>
            </a:r>
          </a:p>
        </p:txBody>
      </p:sp>
    </p:spTree>
    <p:extLst>
      <p:ext uri="{BB962C8B-B14F-4D97-AF65-F5344CB8AC3E}">
        <p14:creationId xmlns:p14="http://schemas.microsoft.com/office/powerpoint/2010/main" val="32026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AI/ML </a:t>
            </a:r>
            <a:r>
              <a:rPr lang="ru-RU" dirty="0" smtClean="0"/>
              <a:t>в сфере 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</a:p>
          <a:p>
            <a:pPr lvl="1"/>
            <a:r>
              <a:rPr lang="ru-RU" dirty="0" smtClean="0"/>
              <a:t>Пользователи (непрерывная аутентификация)</a:t>
            </a:r>
          </a:p>
          <a:p>
            <a:pPr lvl="1"/>
            <a:r>
              <a:rPr lang="ru-RU" dirty="0" smtClean="0"/>
              <a:t>Информация (классификация содержимого контейнеров)</a:t>
            </a:r>
          </a:p>
          <a:p>
            <a:pPr lvl="1"/>
            <a:r>
              <a:rPr lang="ru-RU" dirty="0" smtClean="0"/>
              <a:t>Сетевые узлы (выявление вредоносных узлов)</a:t>
            </a:r>
          </a:p>
          <a:p>
            <a:r>
              <a:rPr lang="ru-RU" dirty="0" smtClean="0"/>
              <a:t>Выявление аномалий</a:t>
            </a:r>
          </a:p>
          <a:p>
            <a:pPr lvl="1"/>
            <a:r>
              <a:rPr lang="ru-RU" dirty="0" smtClean="0"/>
              <a:t>Поиск признаков инцидентов ИБ в событиях</a:t>
            </a:r>
          </a:p>
          <a:p>
            <a:pPr lvl="1"/>
            <a:r>
              <a:rPr lang="ru-RU" dirty="0" smtClean="0"/>
              <a:t>Обнаружение вредоносных субъектов</a:t>
            </a:r>
          </a:p>
          <a:p>
            <a:pPr lvl="1"/>
            <a:r>
              <a:rPr lang="ru-RU" dirty="0" smtClean="0"/>
              <a:t>Обнаружение скрытых каналов утечки</a:t>
            </a:r>
          </a:p>
          <a:p>
            <a:r>
              <a:rPr lang="ru-RU" dirty="0" smtClean="0"/>
              <a:t>Обучение с подкреплением</a:t>
            </a:r>
          </a:p>
          <a:p>
            <a:pPr lvl="1"/>
            <a:r>
              <a:rPr lang="ru-RU" dirty="0" smtClean="0"/>
              <a:t>Активное противодействие злоумышленнику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9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ahoma"/>
                <a:ea typeface="Tahoma"/>
                <a:cs typeface="Tahoma"/>
                <a:sym typeface="Tahoma"/>
              </a:rPr>
              <a:t>Что такое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безопасность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?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008664" y="1736631"/>
            <a:ext cx="686888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системы, при котором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Google Shape;110;p3"/>
          <p:cNvSpPr/>
          <p:nvPr/>
        </p:nvSpPr>
        <p:spPr>
          <a:xfrm>
            <a:off x="838200" y="3089789"/>
            <a:ext cx="4643700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0" i="0" u="none" strike="noStrike" cap="none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Она способна противостоять </a:t>
            </a:r>
            <a:r>
              <a:rPr lang="ru-RU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негативны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м</a:t>
            </a:r>
            <a:r>
              <a:rPr lang="ru-RU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факторам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29" name="Google Shape;111;p3"/>
          <p:cNvSpPr/>
          <p:nvPr/>
        </p:nvSpPr>
        <p:spPr>
          <a:xfrm>
            <a:off x="7328400" y="2840491"/>
            <a:ext cx="4025400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Она сама не является источником негативных факторов (и для себя, и для среды)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30" name="Стрелка вправо 29"/>
          <p:cNvSpPr/>
          <p:nvPr/>
        </p:nvSpPr>
        <p:spPr>
          <a:xfrm rot="8100000">
            <a:off x="2657231" y="2409824"/>
            <a:ext cx="837686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Стрелка вправо 30"/>
          <p:cNvSpPr/>
          <p:nvPr/>
        </p:nvSpPr>
        <p:spPr>
          <a:xfrm rot="2700000">
            <a:off x="8353180" y="2342827"/>
            <a:ext cx="837686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60" y="3929980"/>
            <a:ext cx="2366161" cy="18020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528" y="3929763"/>
            <a:ext cx="142714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373642c0_0_0"/>
          <p:cNvSpPr txBox="1">
            <a:spLocks noGrp="1"/>
          </p:cNvSpPr>
          <p:nvPr>
            <p:ph type="title"/>
          </p:nvPr>
        </p:nvSpPr>
        <p:spPr>
          <a:xfrm>
            <a:off x="228600" y="19925"/>
            <a:ext cx="11811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Пример информационной сферы</a:t>
            </a:r>
            <a:endParaRPr dirty="0"/>
          </a:p>
        </p:txBody>
      </p:sp>
      <p:sp>
        <p:nvSpPr>
          <p:cNvPr id="189" name="Google Shape;189;ge0373642c0_0_0"/>
          <p:cNvSpPr/>
          <p:nvPr/>
        </p:nvSpPr>
        <p:spPr>
          <a:xfrm>
            <a:off x="2743200" y="2145725"/>
            <a:ext cx="6512011" cy="4292398"/>
          </a:xfrm>
          <a:prstGeom prst="roundRect">
            <a:avLst>
              <a:gd name="adj" fmla="val 7063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0373642c0_0_0"/>
          <p:cNvSpPr/>
          <p:nvPr/>
        </p:nvSpPr>
        <p:spPr>
          <a:xfrm>
            <a:off x="4178140" y="3941997"/>
            <a:ext cx="4303838" cy="976261"/>
          </a:xfrm>
          <a:prstGeom prst="roundRect">
            <a:avLst>
              <a:gd name="adj" fmla="val 7063"/>
            </a:avLst>
          </a:prstGeom>
          <a:solidFill>
            <a:srgbClr val="F59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9D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0373642c0_0_0"/>
          <p:cNvSpPr txBox="1"/>
          <p:nvPr/>
        </p:nvSpPr>
        <p:spPr>
          <a:xfrm>
            <a:off x="3405470" y="2145724"/>
            <a:ext cx="56159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Коммерческое предприятие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ge0373642c0_0_0"/>
          <p:cNvSpPr txBox="1"/>
          <p:nvPr/>
        </p:nvSpPr>
        <p:spPr>
          <a:xfrm>
            <a:off x="4147967" y="4060815"/>
            <a:ext cx="436418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Коммерческая тайна, персональные данные, финансовая информация, инсайдерские сведения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ge0373642c0_0_0"/>
          <p:cNvSpPr/>
          <p:nvPr/>
        </p:nvSpPr>
        <p:spPr>
          <a:xfrm>
            <a:off x="4178140" y="5093579"/>
            <a:ext cx="4303838" cy="976261"/>
          </a:xfrm>
          <a:prstGeom prst="roundRect">
            <a:avLst>
              <a:gd name="adj" fmla="val 7063"/>
            </a:avLst>
          </a:prstGeom>
          <a:solidFill>
            <a:srgbClr val="F59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9D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0373642c0_0_0"/>
          <p:cNvSpPr/>
          <p:nvPr/>
        </p:nvSpPr>
        <p:spPr>
          <a:xfrm>
            <a:off x="4208313" y="2741728"/>
            <a:ext cx="4303838" cy="976261"/>
          </a:xfrm>
          <a:prstGeom prst="roundRect">
            <a:avLst>
              <a:gd name="adj" fmla="val 7063"/>
            </a:avLst>
          </a:prstGeom>
          <a:solidFill>
            <a:srgbClr val="F59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9D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0373642c0_0_0"/>
          <p:cNvSpPr txBox="1"/>
          <p:nvPr/>
        </p:nvSpPr>
        <p:spPr>
          <a:xfrm>
            <a:off x="4178140" y="2968268"/>
            <a:ext cx="43641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Собственники, руководители, сотрудники, контрагенты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ge0373642c0_0_0"/>
          <p:cNvSpPr txBox="1"/>
          <p:nvPr/>
        </p:nvSpPr>
        <p:spPr>
          <a:xfrm>
            <a:off x="4117794" y="5212666"/>
            <a:ext cx="436418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Серверы, активное сетевое оборудование, рабочие станции, сети передачи данных и пр.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ge0373642c0_0_0"/>
          <p:cNvSpPr/>
          <p:nvPr/>
        </p:nvSpPr>
        <p:spPr>
          <a:xfrm>
            <a:off x="3005084" y="3135000"/>
            <a:ext cx="976184" cy="25902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0619" y="75167"/>
                </a:moveTo>
                <a:lnTo>
                  <a:pt x="110619" y="75167"/>
                </a:lnTo>
                <a:cubicBezTo>
                  <a:pt x="103383" y="103810"/>
                  <a:pt x="77208" y="121646"/>
                  <a:pt x="50389" y="116207"/>
                </a:cubicBezTo>
                <a:cubicBezTo>
                  <a:pt x="23571" y="110769"/>
                  <a:pt x="5045" y="83869"/>
                  <a:pt x="7761" y="54309"/>
                </a:cubicBezTo>
                <a:cubicBezTo>
                  <a:pt x="10476" y="24748"/>
                  <a:pt x="33528" y="2378"/>
                  <a:pt x="60804" y="2833"/>
                </a:cubicBezTo>
                <a:cubicBezTo>
                  <a:pt x="88080" y="3288"/>
                  <a:pt x="110492" y="26417"/>
                  <a:pt x="112375" y="56054"/>
                </a:cubicBezTo>
                <a:lnTo>
                  <a:pt x="117312" y="57265"/>
                </a:lnTo>
                <a:lnTo>
                  <a:pt x="104099" y="70819"/>
                </a:lnTo>
                <a:lnTo>
                  <a:pt x="92170" y="51097"/>
                </a:lnTo>
                <a:lnTo>
                  <a:pt x="97079" y="52302"/>
                </a:lnTo>
                <a:lnTo>
                  <a:pt x="97079" y="52302"/>
                </a:lnTo>
                <a:cubicBezTo>
                  <a:pt x="94182" y="25964"/>
                  <a:pt x="77150" y="7003"/>
                  <a:pt x="57796" y="8569"/>
                </a:cubicBezTo>
                <a:cubicBezTo>
                  <a:pt x="38442" y="10134"/>
                  <a:pt x="23147" y="31710"/>
                  <a:pt x="22520" y="58333"/>
                </a:cubicBezTo>
                <a:cubicBezTo>
                  <a:pt x="21892" y="84955"/>
                  <a:pt x="36139" y="107845"/>
                  <a:pt x="55379" y="111128"/>
                </a:cubicBezTo>
                <a:cubicBezTo>
                  <a:pt x="74619" y="114410"/>
                  <a:pt x="92508" y="97002"/>
                  <a:pt x="96639" y="709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0373642c0_0_0"/>
          <p:cNvSpPr txBox="1"/>
          <p:nvPr/>
        </p:nvSpPr>
        <p:spPr>
          <a:xfrm rot="-5400000">
            <a:off x="2429619" y="4276257"/>
            <a:ext cx="21390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Бизнес-процессы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ge0373642c0_0_0"/>
          <p:cNvSpPr/>
          <p:nvPr/>
        </p:nvSpPr>
        <p:spPr>
          <a:xfrm>
            <a:off x="4117794" y="2594919"/>
            <a:ext cx="7584055" cy="1235676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0373642c0_0_0"/>
          <p:cNvSpPr txBox="1"/>
          <p:nvPr/>
        </p:nvSpPr>
        <p:spPr>
          <a:xfrm>
            <a:off x="10310755" y="3075990"/>
            <a:ext cx="13954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Субъекты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ge0373642c0_0_0"/>
          <p:cNvSpPr/>
          <p:nvPr/>
        </p:nvSpPr>
        <p:spPr>
          <a:xfrm>
            <a:off x="4117793" y="3895637"/>
            <a:ext cx="7584055" cy="1079391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0373642c0_0_0"/>
          <p:cNvSpPr txBox="1"/>
          <p:nvPr/>
        </p:nvSpPr>
        <p:spPr>
          <a:xfrm>
            <a:off x="10135800" y="4254406"/>
            <a:ext cx="15704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Информация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ge0373642c0_0_0"/>
          <p:cNvSpPr/>
          <p:nvPr/>
        </p:nvSpPr>
        <p:spPr>
          <a:xfrm>
            <a:off x="4117792" y="5039947"/>
            <a:ext cx="7584055" cy="1079391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0373642c0_0_0"/>
          <p:cNvSpPr txBox="1"/>
          <p:nvPr/>
        </p:nvSpPr>
        <p:spPr>
          <a:xfrm>
            <a:off x="8754657" y="5318052"/>
            <a:ext cx="29515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Информационная инфраструктура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ge0373642c0_0_0"/>
          <p:cNvSpPr/>
          <p:nvPr/>
        </p:nvSpPr>
        <p:spPr>
          <a:xfrm>
            <a:off x="371475" y="2968122"/>
            <a:ext cx="3678055" cy="2873110"/>
          </a:xfrm>
          <a:prstGeom prst="rect">
            <a:avLst/>
          </a:prstGeom>
          <a:noFill/>
          <a:ln w="25400" cap="flat" cmpd="sng">
            <a:solidFill>
              <a:srgbClr val="31538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0373642c0_0_0"/>
          <p:cNvSpPr txBox="1"/>
          <p:nvPr/>
        </p:nvSpPr>
        <p:spPr>
          <a:xfrm>
            <a:off x="367098" y="4250809"/>
            <a:ext cx="204785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Отношения</a:t>
            </a:r>
            <a:endParaRPr sz="1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058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3286468" y="1038401"/>
            <a:ext cx="8639921" cy="2160000"/>
          </a:xfrm>
          <a:prstGeom prst="rect">
            <a:avLst/>
          </a:prstGeom>
          <a:solidFill>
            <a:srgbClr val="76717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8" name="Google Shape;188;ge0373642c0_0_0"/>
          <p:cNvSpPr txBox="1">
            <a:spLocks noGrp="1"/>
          </p:cNvSpPr>
          <p:nvPr>
            <p:ph type="title"/>
          </p:nvPr>
        </p:nvSpPr>
        <p:spPr>
          <a:xfrm>
            <a:off x="228600" y="19925"/>
            <a:ext cx="11811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Иерархия понятий</a:t>
            </a:r>
            <a:endParaRPr dirty="0"/>
          </a:p>
        </p:txBody>
      </p:sp>
      <p:sp>
        <p:nvSpPr>
          <p:cNvPr id="22" name="Google Shape;221;p9"/>
          <p:cNvSpPr/>
          <p:nvPr/>
        </p:nvSpPr>
        <p:spPr>
          <a:xfrm>
            <a:off x="420354" y="1028161"/>
            <a:ext cx="5713746" cy="5713746"/>
          </a:xfrm>
          <a:prstGeom prst="ellipse">
            <a:avLst/>
          </a:prstGeom>
          <a:solidFill>
            <a:srgbClr val="F5A80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26;p9"/>
          <p:cNvSpPr txBox="1"/>
          <p:nvPr/>
        </p:nvSpPr>
        <p:spPr>
          <a:xfrm>
            <a:off x="2023293" y="1508675"/>
            <a:ext cx="23585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Безопасность</a:t>
            </a:r>
            <a:endParaRPr sz="20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54584" y="1053456"/>
            <a:ext cx="4871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произвольной системы противостоять негативным факторам и не являться их источником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286468" y="2157333"/>
            <a:ext cx="8639921" cy="2691671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Google Shape;222;p9"/>
          <p:cNvSpPr/>
          <p:nvPr/>
        </p:nvSpPr>
        <p:spPr>
          <a:xfrm>
            <a:off x="966684" y="2148014"/>
            <a:ext cx="4621086" cy="4621086"/>
          </a:xfrm>
          <a:prstGeom prst="ellipse">
            <a:avLst/>
          </a:prstGeom>
          <a:solidFill>
            <a:srgbClr val="F8C25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Google Shape;225;p9"/>
          <p:cNvSpPr txBox="1"/>
          <p:nvPr/>
        </p:nvSpPr>
        <p:spPr>
          <a:xfrm>
            <a:off x="2012872" y="2626554"/>
            <a:ext cx="26278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Информационная безопасность</a:t>
            </a:r>
            <a:endParaRPr sz="20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286468" y="3583667"/>
            <a:ext cx="8639921" cy="319475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ker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56240" y="3583667"/>
            <a:ext cx="488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в компьютерной системе (часть автоматизированной системы без человека)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4584" y="2146061"/>
            <a:ext cx="4887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Безопасность в информационной сфере (субъекта, инфраструктуры, отношений, информации)</a:t>
            </a:r>
            <a:endParaRPr lang="ru-RU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Google Shape;223;p9"/>
          <p:cNvSpPr/>
          <p:nvPr/>
        </p:nvSpPr>
        <p:spPr>
          <a:xfrm>
            <a:off x="1670650" y="3537463"/>
            <a:ext cx="3231637" cy="3231637"/>
          </a:xfrm>
          <a:prstGeom prst="ellipse">
            <a:avLst/>
          </a:prstGeom>
          <a:solidFill>
            <a:srgbClr val="FAD38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" name="Google Shape;224;p9"/>
          <p:cNvSpPr txBox="1"/>
          <p:nvPr/>
        </p:nvSpPr>
        <p:spPr>
          <a:xfrm>
            <a:off x="2021482" y="4876217"/>
            <a:ext cx="254719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Компьютерная безопасность</a:t>
            </a:r>
            <a:endParaRPr sz="20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832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373642c0_0_0"/>
          <p:cNvSpPr txBox="1">
            <a:spLocks noGrp="1"/>
          </p:cNvSpPr>
          <p:nvPr>
            <p:ph type="title"/>
          </p:nvPr>
        </p:nvSpPr>
        <p:spPr>
          <a:xfrm>
            <a:off x="228600" y="19925"/>
            <a:ext cx="11811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959"/>
            </a:pPr>
            <a:r>
              <a:rPr lang="ru-RU" dirty="0" smtClean="0"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Что такое компьютерная система с точки зрения ИБ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?</a:t>
            </a:r>
            <a:endParaRPr dirty="0"/>
          </a:p>
        </p:txBody>
      </p:sp>
      <p:sp>
        <p:nvSpPr>
          <p:cNvPr id="15" name="Google Shape;143;p32"/>
          <p:cNvSpPr/>
          <p:nvPr/>
        </p:nvSpPr>
        <p:spPr>
          <a:xfrm>
            <a:off x="615354" y="1793198"/>
            <a:ext cx="2340000" cy="126000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Компьютерная система</a:t>
            </a:r>
            <a:endParaRPr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Google Shape;143;p32"/>
          <p:cNvSpPr/>
          <p:nvPr/>
        </p:nvSpPr>
        <p:spPr>
          <a:xfrm>
            <a:off x="4951038" y="1793198"/>
            <a:ext cx="2340000" cy="126000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Информация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Google Shape;143;p32"/>
          <p:cNvSpPr/>
          <p:nvPr/>
        </p:nvSpPr>
        <p:spPr>
          <a:xfrm>
            <a:off x="8862973" y="1793198"/>
            <a:ext cx="2340000" cy="126000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Инструменты обработки информации</a:t>
            </a:r>
            <a:endParaRPr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03345" y="169992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8800" b="1">
                <a:solidFill>
                  <a:srgbClr val="767171"/>
                </a:solidFill>
              </a:defRPr>
            </a:lvl1pPr>
          </a:lstStyle>
          <a:p>
            <a:r>
              <a:rPr lang="ru-RU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9536" y="169992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767171"/>
                </a:solidFill>
              </a:rPr>
              <a:t>=</a:t>
            </a:r>
            <a:endParaRPr lang="ru-RU" sz="8800" b="1" dirty="0">
              <a:solidFill>
                <a:srgbClr val="767171"/>
              </a:solidFill>
            </a:endParaRPr>
          </a:p>
        </p:txBody>
      </p:sp>
      <p:pic>
        <p:nvPicPr>
          <p:cNvPr id="30" name="Google Shape;282;p1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3477" y="583456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83;p13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3477" y="4925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84;p13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3477" y="401728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Стрелка вправо 32"/>
          <p:cNvSpPr/>
          <p:nvPr/>
        </p:nvSpPr>
        <p:spPr>
          <a:xfrm rot="5400000">
            <a:off x="5927997" y="3298297"/>
            <a:ext cx="412207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Google Shape;110;p3"/>
          <p:cNvSpPr/>
          <p:nvPr/>
        </p:nvSpPr>
        <p:spPr>
          <a:xfrm>
            <a:off x="5393432" y="4206493"/>
            <a:ext cx="2574911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конфиденциальность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35" name="Google Shape;110;p3"/>
          <p:cNvSpPr/>
          <p:nvPr/>
        </p:nvSpPr>
        <p:spPr>
          <a:xfrm>
            <a:off x="5393432" y="5115133"/>
            <a:ext cx="2309913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целостность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37" name="Google Shape;110;p3"/>
          <p:cNvSpPr/>
          <p:nvPr/>
        </p:nvSpPr>
        <p:spPr>
          <a:xfrm>
            <a:off x="5393432" y="6023773"/>
            <a:ext cx="2309913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доступность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7915088" y="3909290"/>
            <a:ext cx="218122" cy="2753278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Google Shape;110;p3"/>
          <p:cNvSpPr/>
          <p:nvPr/>
        </p:nvSpPr>
        <p:spPr>
          <a:xfrm>
            <a:off x="8341808" y="4990483"/>
            <a:ext cx="2861165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b="0" i="0" u="none" strike="noStrike" cap="none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Свойства безопасности информации</a:t>
            </a:r>
            <a:endParaRPr b="0" i="0" u="none" strike="noStrike" cap="none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4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Содержание</a:t>
            </a:r>
            <a:endParaRPr lang="ru-RU" sz="40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Базовые понятия в сфере ИБ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 dirty="0"/>
              <a:t>Понятие компьютерной атаки</a:t>
            </a:r>
            <a:r>
              <a:rPr lang="en-US" b="1" dirty="0"/>
              <a:t>: </a:t>
            </a:r>
            <a:r>
              <a:rPr lang="ru-RU" b="1" dirty="0"/>
              <a:t>угрозы, уязвимости, ущерб и потери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Направления </a:t>
            </a:r>
            <a:r>
              <a:rPr lang="ru-RU" dirty="0" smtClean="0"/>
              <a:t>обеспечения ИБ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Теоретическая модель </a:t>
            </a:r>
            <a:r>
              <a:rPr lang="ru-RU" dirty="0" smtClean="0"/>
              <a:t>компьютерной </a:t>
            </a:r>
            <a:r>
              <a:rPr lang="ru-RU" dirty="0" smtClean="0"/>
              <a:t>безопасности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Субъектно-объектная модель</a:t>
            </a:r>
            <a:endParaRPr lang="ru-RU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Методы обеспечения ИБ в современных КС</a:t>
            </a:r>
            <a:endParaRPr lang="ru-RU" b="1" dirty="0" smtClean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/>
              <a:t>Актуальность технологий </a:t>
            </a:r>
            <a:r>
              <a:rPr lang="en-US" dirty="0" smtClean="0"/>
              <a:t>AI/ML </a:t>
            </a:r>
            <a:r>
              <a:rPr lang="ru-RU" dirty="0" smtClean="0"/>
              <a:t>в сфере ИБ</a:t>
            </a:r>
          </a:p>
        </p:txBody>
      </p:sp>
    </p:spTree>
    <p:extLst>
      <p:ext uri="{BB962C8B-B14F-4D97-AF65-F5344CB8AC3E}">
        <p14:creationId xmlns:p14="http://schemas.microsoft.com/office/powerpoint/2010/main" val="25196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2162</Words>
  <Application>Microsoft Office PowerPoint</Application>
  <PresentationFormat>Широкоэкранный</PresentationFormat>
  <Paragraphs>452</Paragraphs>
  <Slides>45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Geneva</vt:lpstr>
      <vt:lpstr>Symbol</vt:lpstr>
      <vt:lpstr>Tahoma</vt:lpstr>
      <vt:lpstr>Verdana</vt:lpstr>
      <vt:lpstr>Wingdings</vt:lpstr>
      <vt:lpstr>Тема Office</vt:lpstr>
      <vt:lpstr>Основы информационной безопасности</vt:lpstr>
      <vt:lpstr>Содержание</vt:lpstr>
      <vt:lpstr>Что такое информация?</vt:lpstr>
      <vt:lpstr>Среда обитания информации – информационная сфера</vt:lpstr>
      <vt:lpstr>Что такое безопасность?</vt:lpstr>
      <vt:lpstr>Пример информационной сферы</vt:lpstr>
      <vt:lpstr>Иерархия понятий</vt:lpstr>
      <vt:lpstr>Что такое компьютерная система с точки зрения ИБ?</vt:lpstr>
      <vt:lpstr>Содержание</vt:lpstr>
      <vt:lpstr>Составные части атаки</vt:lpstr>
      <vt:lpstr>Составные части атаки</vt:lpstr>
      <vt:lpstr>Отличие ущерба и потерь</vt:lpstr>
      <vt:lpstr>Появление уязвимостей в системе</vt:lpstr>
      <vt:lpstr>Прочие важные понятия</vt:lpstr>
      <vt:lpstr>Содержание</vt:lpstr>
      <vt:lpstr>Уровни обеспечения информационной безопасности</vt:lpstr>
      <vt:lpstr>Законодательный уровень</vt:lpstr>
      <vt:lpstr>Общая структура нормативно-правовых актов РФ</vt:lpstr>
      <vt:lpstr>Административный уровень</vt:lpstr>
      <vt:lpstr>Политика безопасности</vt:lpstr>
      <vt:lpstr>Процедурный уровень обеспечения ИБ</vt:lpstr>
      <vt:lpstr>Программно-технический уровень: стратегии защиты</vt:lpstr>
      <vt:lpstr>Программно-технический уровень обеспечения ИБ</vt:lpstr>
      <vt:lpstr>Содержание</vt:lpstr>
      <vt:lpstr>Модель компьютерной системы</vt:lpstr>
      <vt:lpstr>Модель безопасности компьютерной системы</vt:lpstr>
      <vt:lpstr>Основная теорема безопасности</vt:lpstr>
      <vt:lpstr>Содержание</vt:lpstr>
      <vt:lpstr>Понятие субъекта</vt:lpstr>
      <vt:lpstr>Понятие объекта</vt:lpstr>
      <vt:lpstr>Поток и доступ</vt:lpstr>
      <vt:lpstr>Примеры</vt:lpstr>
      <vt:lpstr>Содержание</vt:lpstr>
      <vt:lpstr>От общего к частному</vt:lpstr>
      <vt:lpstr>Проблема перехода</vt:lpstr>
      <vt:lpstr>Проблема перехода</vt:lpstr>
      <vt:lpstr>Связь человека и субъекта КС</vt:lpstr>
      <vt:lpstr>Связь человека и субъекта КС</vt:lpstr>
      <vt:lpstr>Ограничение доступа</vt:lpstr>
      <vt:lpstr>Контроль информационных потоков</vt:lpstr>
      <vt:lpstr>Обеспечение конфиденциальной передачи</vt:lpstr>
      <vt:lpstr>Выявление инцидентов ИБ</vt:lpstr>
      <vt:lpstr>Если вовремя не выявили</vt:lpstr>
      <vt:lpstr>Содержание</vt:lpstr>
      <vt:lpstr>Задачи AI/ML в сфере ИБ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Домуховский</dc:creator>
  <cp:lastModifiedBy>Николай Домуховский</cp:lastModifiedBy>
  <cp:revision>59</cp:revision>
  <dcterms:created xsi:type="dcterms:W3CDTF">2021-07-15T08:02:27Z</dcterms:created>
  <dcterms:modified xsi:type="dcterms:W3CDTF">2021-12-20T21:49:04Z</dcterms:modified>
</cp:coreProperties>
</file>