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30" r:id="rId4"/>
    <p:sldId id="331" r:id="rId5"/>
    <p:sldId id="294" r:id="rId6"/>
    <p:sldId id="349" r:id="rId7"/>
    <p:sldId id="348" r:id="rId8"/>
    <p:sldId id="332" r:id="rId9"/>
    <p:sldId id="328" r:id="rId10"/>
    <p:sldId id="346" r:id="rId11"/>
    <p:sldId id="347" r:id="rId12"/>
    <p:sldId id="334" r:id="rId13"/>
    <p:sldId id="333" r:id="rId14"/>
    <p:sldId id="353" r:id="rId15"/>
    <p:sldId id="352" r:id="rId16"/>
    <p:sldId id="350" r:id="rId17"/>
    <p:sldId id="327" r:id="rId18"/>
    <p:sldId id="351" r:id="rId19"/>
    <p:sldId id="31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2432807"/>
            <a:ext cx="7101380" cy="2567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Состязательные модели в задачах информационной безопасности</a:t>
            </a:r>
          </a:p>
          <a:p>
            <a:pPr>
              <a:lnSpc>
                <a:spcPct val="100000"/>
              </a:lnSpc>
            </a:pPr>
            <a:endParaRPr lang="ru-RU" altLang="ru-RU" sz="3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7BE7A8F-A1C7-4C7A-98EC-41508716A246}"/>
              </a:ext>
            </a:extLst>
          </p:cNvPr>
          <p:cNvSpPr/>
          <p:nvPr/>
        </p:nvSpPr>
        <p:spPr>
          <a:xfrm>
            <a:off x="1037230" y="4999957"/>
            <a:ext cx="2924583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6819905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Генерируются модифицированные изображения, похожие на исходные (например, заменить окрас лошади)</a:t>
            </a:r>
          </a:p>
          <a:p>
            <a:r>
              <a:rPr lang="ru-RU" altLang="ru-RU" dirty="0"/>
              <a:t>Применение: создание наборов данных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CycleGAN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F29347-D143-4021-B09F-CD329A26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15" y="1425171"/>
            <a:ext cx="2790825" cy="1857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3D3EE-C943-42D4-8B77-58ED7B9E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06" y="3351944"/>
            <a:ext cx="5531941" cy="27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5637057" cy="1148152"/>
          </a:xfrm>
        </p:spPr>
        <p:txBody>
          <a:bodyPr>
            <a:normAutofit/>
          </a:bodyPr>
          <a:lstStyle/>
          <a:p>
            <a:r>
              <a:rPr lang="ru-RU" altLang="ru-RU" sz="2000" dirty="0"/>
              <a:t>Создание наборов данных</a:t>
            </a:r>
            <a:endParaRPr lang="en-US" altLang="ru-RU" sz="2000" dirty="0"/>
          </a:p>
          <a:p>
            <a:r>
              <a:rPr lang="en-US" altLang="ru-RU" sz="2000" dirty="0"/>
              <a:t>https://www.thispersondoesnotexist.com/</a:t>
            </a:r>
            <a:endParaRPr lang="ru-RU" altLang="ru-RU" sz="2000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StyleGAN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F32F99-2385-41F3-8382-A91FD2FC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09" y="2669976"/>
            <a:ext cx="3418709" cy="341141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56C7A9-D340-499E-B14A-00A344535781}"/>
              </a:ext>
            </a:extLst>
          </p:cNvPr>
          <p:cNvSpPr/>
          <p:nvPr/>
        </p:nvSpPr>
        <p:spPr>
          <a:xfrm>
            <a:off x="7692171" y="6061971"/>
            <a:ext cx="431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Сравнение архитектур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ProGAN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(a) и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StyleGAN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(b)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2AFAF-7991-4968-8339-75CC34262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19" y="1179089"/>
            <a:ext cx="4990928" cy="44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402101"/>
            <a:ext cx="619911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Transformers + Attention </a:t>
            </a:r>
            <a:r>
              <a:rPr lang="ru-RU" dirty="0"/>
              <a:t>это </a:t>
            </a:r>
            <a:r>
              <a:rPr lang="en-US" dirty="0"/>
              <a:t>SOTA</a:t>
            </a:r>
            <a:r>
              <a:rPr lang="ru-RU" dirty="0"/>
              <a:t> в обработке последовательностей</a:t>
            </a:r>
          </a:p>
          <a:p>
            <a:r>
              <a:rPr lang="ru-RU" dirty="0"/>
              <a:t>Отдельные части этой архитектуры (стратегия обучения на большом корпусе неразмеченных текстов):</a:t>
            </a:r>
          </a:p>
          <a:p>
            <a:pPr lvl="1"/>
            <a:r>
              <a:rPr lang="en-US" dirty="0"/>
              <a:t>GPT (</a:t>
            </a:r>
            <a:r>
              <a:rPr lang="ru-RU" dirty="0" err="1"/>
              <a:t>Generative</a:t>
            </a:r>
            <a:r>
              <a:rPr lang="ru-RU" dirty="0"/>
              <a:t> </a:t>
            </a:r>
            <a:r>
              <a:rPr lang="ru-RU" dirty="0" err="1"/>
              <a:t>Pre-trained</a:t>
            </a:r>
            <a:r>
              <a:rPr lang="ru-RU" dirty="0"/>
              <a:t> </a:t>
            </a:r>
            <a:r>
              <a:rPr lang="ru-RU" dirty="0" err="1"/>
              <a:t>Transformer</a:t>
            </a:r>
            <a:r>
              <a:rPr lang="ru-RU" dirty="0"/>
              <a:t>) </a:t>
            </a:r>
            <a:r>
              <a:rPr lang="en-US" dirty="0"/>
              <a:t>- </a:t>
            </a:r>
            <a:r>
              <a:rPr lang="ru-RU" dirty="0"/>
              <a:t>декодер трансформера, для генерации текста</a:t>
            </a:r>
          </a:p>
          <a:p>
            <a:pPr lvl="1"/>
            <a:r>
              <a:rPr lang="en-US" dirty="0"/>
              <a:t>BERT</a:t>
            </a:r>
            <a:r>
              <a:rPr lang="ru-RU" dirty="0"/>
              <a:t> (</a:t>
            </a:r>
            <a:r>
              <a:rPr lang="en-US" dirty="0"/>
              <a:t>Bidirectional Encoder Representations from Transformers), </a:t>
            </a:r>
            <a:r>
              <a:rPr lang="ru-RU" dirty="0" err="1"/>
              <a:t>энкодер</a:t>
            </a:r>
            <a:r>
              <a:rPr lang="ru-RU" dirty="0"/>
              <a:t> трансформера, </a:t>
            </a:r>
            <a:r>
              <a:rPr lang="en-US" dirty="0"/>
              <a:t>, </a:t>
            </a:r>
            <a:r>
              <a:rPr lang="ru-RU" dirty="0"/>
              <a:t>для «оцифровки»  элементов естественного языка</a:t>
            </a:r>
            <a:r>
              <a:rPr lang="en-US" dirty="0"/>
              <a:t> </a:t>
            </a:r>
            <a:br>
              <a:rPr lang="ru-RU" dirty="0"/>
            </a:br>
            <a:endParaRPr lang="ru-RU" b="1" dirty="0"/>
          </a:p>
          <a:p>
            <a:r>
              <a:rPr lang="en-US" dirty="0"/>
              <a:t>Hugging Face </a:t>
            </a:r>
            <a:r>
              <a:rPr lang="ru-RU" dirty="0"/>
              <a:t>огромное количество </a:t>
            </a:r>
            <a:r>
              <a:rPr lang="en-US" dirty="0"/>
              <a:t>BERT </a:t>
            </a:r>
            <a:r>
              <a:rPr lang="ru-RU" dirty="0"/>
              <a:t>моделей</a:t>
            </a:r>
            <a:endParaRPr lang="en-US" dirty="0"/>
          </a:p>
          <a:p>
            <a:r>
              <a:rPr lang="en-US" dirty="0"/>
              <a:t>RuGPT-3</a:t>
            </a:r>
            <a:r>
              <a:rPr lang="ru-RU" dirty="0"/>
              <a:t> для русского текста</a:t>
            </a:r>
            <a:endParaRPr lang="en-US" dirty="0"/>
          </a:p>
          <a:p>
            <a:endParaRPr lang="ru-RU" altLang="ru-RU" dirty="0"/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735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Лучшие практики в обработке последовательностей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51FA0F-A02D-41C0-8158-CC4CFD5A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54" y="2108170"/>
            <a:ext cx="3819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Создание наборов данных</a:t>
            </a:r>
          </a:p>
          <a:p>
            <a:r>
              <a:rPr lang="ru-RU" altLang="ru-RU" dirty="0" err="1"/>
              <a:t>Аватары</a:t>
            </a:r>
            <a:endParaRPr lang="ru-RU" altLang="ru-RU" dirty="0"/>
          </a:p>
          <a:p>
            <a:r>
              <a:rPr lang="ru-RU" altLang="ru-RU" dirty="0"/>
              <a:t>Видеоклипы</a:t>
            </a:r>
          </a:p>
          <a:p>
            <a:r>
              <a:rPr lang="ru-RU" altLang="ru-RU" dirty="0"/>
              <a:t>Создание произведений искусства</a:t>
            </a:r>
          </a:p>
          <a:p>
            <a:r>
              <a:rPr lang="ru-RU" altLang="ru-RU" dirty="0"/>
              <a:t>Стилизация (нарисовать фотографию в стиле Ван Гога)</a:t>
            </a:r>
          </a:p>
          <a:p>
            <a:r>
              <a:rPr lang="en-US" altLang="ru-RU" dirty="0" err="1"/>
              <a:t>DeepFake</a:t>
            </a:r>
            <a:endParaRPr lang="ru-RU" altLang="ru-RU" dirty="0"/>
          </a:p>
          <a:p>
            <a:r>
              <a:rPr lang="ru-RU" altLang="ru-RU" dirty="0"/>
              <a:t>…</a:t>
            </a:r>
          </a:p>
          <a:p>
            <a:r>
              <a:rPr lang="ru-RU" altLang="ru-RU" dirty="0"/>
              <a:t>До конца возможности не изучены (новая технология) </a:t>
            </a:r>
            <a:r>
              <a:rPr lang="ru-RU" altLang="ru-RU" dirty="0">
                <a:sym typeface="Wingdings" panose="05000000000000000000" pitchFamily="2" charset="2"/>
              </a:rPr>
              <a:t></a:t>
            </a:r>
            <a:endParaRPr lang="en-US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Применение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1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557809" y="173870"/>
            <a:ext cx="100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Применение </a:t>
            </a:r>
            <a:r>
              <a:rPr lang="ru-RU" sz="2400" b="1" dirty="0" err="1">
                <a:solidFill>
                  <a:srgbClr val="FF0000"/>
                </a:solidFill>
              </a:rPr>
              <a:t>генеративно</a:t>
            </a:r>
            <a:r>
              <a:rPr lang="ru-RU" sz="2400" b="1" dirty="0">
                <a:solidFill>
                  <a:srgbClr val="FF0000"/>
                </a:solidFill>
              </a:rPr>
              <a:t>-состязательных моделей в кибербезопасности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8E54893-86D1-4411-A5B1-3A5BE142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381125"/>
            <a:ext cx="5416550" cy="26463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Атака</a:t>
            </a:r>
          </a:p>
          <a:p>
            <a:pPr lvl="1"/>
            <a:r>
              <a:rPr lang="ru-RU" altLang="ru-RU" dirty="0"/>
              <a:t>маскировка, адаптация </a:t>
            </a:r>
            <a:r>
              <a:rPr lang="ru-RU" altLang="ru-RU" dirty="0" err="1"/>
              <a:t>зловреда</a:t>
            </a:r>
            <a:endParaRPr lang="ru-RU" altLang="ru-RU" dirty="0"/>
          </a:p>
          <a:p>
            <a:pPr lvl="1"/>
            <a:r>
              <a:rPr lang="ru-RU" altLang="ru-RU" dirty="0"/>
              <a:t>интеллектуальный подбор данных</a:t>
            </a:r>
          </a:p>
          <a:p>
            <a:pPr lvl="1"/>
            <a:r>
              <a:rPr lang="ru-RU" altLang="ru-RU" dirty="0"/>
              <a:t>фишинг</a:t>
            </a:r>
          </a:p>
          <a:p>
            <a:pPr lvl="1"/>
            <a:r>
              <a:rPr lang="en-US" altLang="ru-RU" dirty="0" err="1"/>
              <a:t>DeepFake</a:t>
            </a:r>
            <a:endParaRPr lang="ru-RU" altLang="ru-RU" dirty="0"/>
          </a:p>
          <a:p>
            <a:pPr lvl="1"/>
            <a:r>
              <a:rPr lang="ru-RU" altLang="ru-RU" dirty="0"/>
              <a:t>генерация доменных имен (</a:t>
            </a:r>
            <a:r>
              <a:rPr lang="en-US" altLang="ru-RU" dirty="0"/>
              <a:t>DGA</a:t>
            </a:r>
            <a:r>
              <a:rPr lang="ru-RU" altLang="ru-RU" dirty="0"/>
              <a:t>)</a:t>
            </a:r>
          </a:p>
          <a:p>
            <a:pPr lvl="1"/>
            <a:endParaRPr lang="ru-RU" altLang="ru-RU" dirty="0"/>
          </a:p>
        </p:txBody>
      </p:sp>
      <p:pic>
        <p:nvPicPr>
          <p:cNvPr id="12" name="Рисунок 4">
            <a:extLst>
              <a:ext uri="{FF2B5EF4-FFF2-40B4-BE49-F238E27FC236}">
                <a16:creationId xmlns:a16="http://schemas.microsoft.com/office/drawing/2014/main" id="{AB3C4951-D4B4-439F-8191-01FC3596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70FAB6D7-D0BA-4BE8-A478-9131069D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FE134EE-9028-4E64-838D-0C70764046D8}"/>
              </a:ext>
            </a:extLst>
          </p:cNvPr>
          <p:cNvSpPr/>
          <p:nvPr/>
        </p:nvSpPr>
        <p:spPr>
          <a:xfrm>
            <a:off x="6096000" y="1381125"/>
            <a:ext cx="5681663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  <a:cs typeface="+mn-cs"/>
              </a:rPr>
              <a:t>Оборона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с</a:t>
            </a:r>
            <a:r>
              <a:rPr lang="ru-RU" sz="2400" dirty="0">
                <a:latin typeface="+mn-lt"/>
                <a:cs typeface="+mn-cs"/>
              </a:rPr>
              <a:t>оздание ловушек</a:t>
            </a:r>
            <a:r>
              <a:rPr lang="ru-RU" sz="2400" dirty="0"/>
              <a:t> </a:t>
            </a:r>
            <a:r>
              <a:rPr lang="en-US" sz="2400" dirty="0"/>
              <a:t>honey-pots</a:t>
            </a:r>
            <a:endParaRPr lang="ru-RU" sz="24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 err="1"/>
              <a:t>о</a:t>
            </a:r>
            <a:r>
              <a:rPr lang="ru-RU" sz="2400" dirty="0" err="1">
                <a:latin typeface="+mn-lt"/>
                <a:cs typeface="+mn-cs"/>
              </a:rPr>
              <a:t>бфускация</a:t>
            </a:r>
            <a:r>
              <a:rPr lang="ru-RU" sz="2400" dirty="0">
                <a:latin typeface="+mn-lt"/>
                <a:cs typeface="+mn-cs"/>
              </a:rPr>
              <a:t> (сокрытие) важных данных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создание сложных паролей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генерация безопасного кода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45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8162142" cy="4531389"/>
          </a:xfrm>
        </p:spPr>
        <p:txBody>
          <a:bodyPr>
            <a:normAutofit/>
          </a:bodyPr>
          <a:lstStyle/>
          <a:p>
            <a:r>
              <a:rPr lang="ru-RU" dirty="0"/>
              <a:t>Текстовые сообщения, максимально приближенные по стилю к имитируемому автору</a:t>
            </a:r>
          </a:p>
          <a:p>
            <a:r>
              <a:rPr lang="ru-RU" dirty="0"/>
              <a:t>Использование для фишинга</a:t>
            </a:r>
          </a:p>
          <a:p>
            <a:r>
              <a:rPr lang="ru-RU" dirty="0"/>
              <a:t>Цель: спровоцировать объект атаки (собеседника) на нарушение правил информационной безопасности (клик на ссылку, вредоносный файл, неправомерные или ошибочные действия)</a:t>
            </a:r>
          </a:p>
          <a:p>
            <a:r>
              <a:rPr lang="ru-RU" dirty="0"/>
              <a:t>Сочетание с методами социальной инженерии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28996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Генерация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>
                <a:solidFill>
                  <a:srgbClr val="FF0000"/>
                </a:solidFill>
              </a:rPr>
              <a:t>фейковых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57718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8162142" cy="4531389"/>
          </a:xfrm>
        </p:spPr>
        <p:txBody>
          <a:bodyPr>
            <a:normAutofit/>
          </a:bodyPr>
          <a:lstStyle/>
          <a:p>
            <a:r>
              <a:rPr lang="ru-RU" dirty="0" err="1"/>
              <a:t>Deepfake</a:t>
            </a:r>
            <a:r>
              <a:rPr lang="ru-RU" dirty="0"/>
              <a:t> (</a:t>
            </a:r>
            <a:r>
              <a:rPr lang="ru-RU" dirty="0" err="1"/>
              <a:t>дипфейк</a:t>
            </a:r>
            <a:r>
              <a:rPr lang="ru-RU" dirty="0"/>
              <a:t>): «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» + </a:t>
            </a:r>
            <a:r>
              <a:rPr lang="ru-RU" dirty="0" err="1"/>
              <a:t>fake</a:t>
            </a:r>
            <a:r>
              <a:rPr lang="ru-RU" dirty="0"/>
              <a:t> </a:t>
            </a:r>
          </a:p>
          <a:p>
            <a:r>
              <a:rPr lang="ru-RU" dirty="0"/>
              <a:t>Синтез изображения, используется ИИ</a:t>
            </a:r>
          </a:p>
          <a:p>
            <a:r>
              <a:rPr lang="ru-RU" dirty="0"/>
              <a:t>Часто используют </a:t>
            </a:r>
            <a:r>
              <a:rPr lang="ru-RU" dirty="0" err="1"/>
              <a:t>генеративно</a:t>
            </a:r>
            <a:r>
              <a:rPr lang="ru-RU" dirty="0"/>
              <a:t>-состязательные нейросети (GAN).</a:t>
            </a:r>
          </a:p>
          <a:p>
            <a:r>
              <a:rPr lang="ru-RU" dirty="0"/>
              <a:t>Поддельные видео, новости и вредоносные обманы.</a:t>
            </a:r>
          </a:p>
          <a:p>
            <a:r>
              <a:rPr lang="ru-RU" dirty="0"/>
              <a:t>Ролики на </a:t>
            </a:r>
            <a:r>
              <a:rPr lang="ru-RU" dirty="0" err="1"/>
              <a:t>YouTube</a:t>
            </a:r>
            <a:r>
              <a:rPr lang="ru-RU" dirty="0"/>
              <a:t> или Vimeo.</a:t>
            </a:r>
          </a:p>
          <a:p>
            <a:r>
              <a:rPr lang="ru-RU" dirty="0"/>
              <a:t>Есть ПО для распознавания факта вмешательства в видео, например,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Authenticator</a:t>
            </a:r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28996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DeepFake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 на модели машинного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03100" y="1505520"/>
            <a:ext cx="5726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Извлечение: кража и обратный инжиниринг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Уклонение: незначительное изменение значений признаков для обмана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Отравление данных: манипуляция входными данными для изменения логики работы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044793F8-30B9-4981-9156-6E94CDBB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11" y="1293717"/>
            <a:ext cx="4607281" cy="179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1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8162142" cy="4531389"/>
          </a:xfrm>
        </p:spPr>
        <p:txBody>
          <a:bodyPr>
            <a:normAutofit/>
          </a:bodyPr>
          <a:lstStyle/>
          <a:p>
            <a:r>
              <a:rPr lang="ru-RU" dirty="0"/>
              <a:t>Используется персонифицированная информация об объекте атаки, позволяющая сделать фишинговое письмо эффективным</a:t>
            </a:r>
          </a:p>
          <a:p>
            <a:r>
              <a:rPr lang="ru-RU" dirty="0"/>
              <a:t>Контент и характеристики фишингового письма модифицируются для сокрытия природы фишинга</a:t>
            </a:r>
          </a:p>
          <a:p>
            <a:r>
              <a:rPr lang="ru-RU" dirty="0"/>
              <a:t>Внешний вид фейкового сайта максимально похож на оригинал внешне (для человеческого глаза), но имеет иную структуру, чем оригинал (невозможно обнаружить похожесть оригинала и фейка автоматизированными методами)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28996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Генерация фишинга</a:t>
            </a:r>
          </a:p>
        </p:txBody>
      </p:sp>
    </p:spTree>
    <p:extLst>
      <p:ext uri="{BB962C8B-B14F-4D97-AF65-F5344CB8AC3E}">
        <p14:creationId xmlns:p14="http://schemas.microsoft.com/office/powerpoint/2010/main" val="76561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Обучение без учителя</a:t>
            </a:r>
            <a:endParaRPr lang="en-US" dirty="0"/>
          </a:p>
          <a:p>
            <a:r>
              <a:rPr lang="ru-RU" dirty="0"/>
              <a:t>Примеры генеративных моделей</a:t>
            </a:r>
          </a:p>
          <a:p>
            <a:r>
              <a:rPr lang="ru-RU" dirty="0" err="1"/>
              <a:t>Генеративно</a:t>
            </a:r>
            <a:r>
              <a:rPr lang="ru-RU" dirty="0"/>
              <a:t>-состязательные модели</a:t>
            </a:r>
          </a:p>
          <a:p>
            <a:pPr lvl="1"/>
            <a:r>
              <a:rPr lang="en-US" dirty="0"/>
              <a:t>GAN</a:t>
            </a:r>
            <a:endParaRPr lang="ru-RU" dirty="0"/>
          </a:p>
          <a:p>
            <a:pPr lvl="1"/>
            <a:r>
              <a:rPr lang="en-US" dirty="0" err="1"/>
              <a:t>CycleGAN</a:t>
            </a:r>
            <a:endParaRPr lang="en-US" dirty="0"/>
          </a:p>
          <a:p>
            <a:pPr lvl="1"/>
            <a:r>
              <a:rPr lang="en-US" dirty="0" err="1"/>
              <a:t>StyleGAN</a:t>
            </a:r>
            <a:endParaRPr lang="en-US" dirty="0"/>
          </a:p>
          <a:p>
            <a:pPr lvl="1"/>
            <a:r>
              <a:rPr lang="ru-RU" dirty="0"/>
              <a:t>Примеры применения</a:t>
            </a:r>
          </a:p>
          <a:p>
            <a:r>
              <a:rPr lang="ru-RU" dirty="0"/>
              <a:t>Применение в кибербезопасности</a:t>
            </a:r>
          </a:p>
          <a:p>
            <a:pPr lvl="1"/>
            <a:r>
              <a:rPr lang="en-US" dirty="0" err="1"/>
              <a:t>DeepFake</a:t>
            </a:r>
            <a:endParaRPr lang="en-US" dirty="0"/>
          </a:p>
          <a:p>
            <a:pPr lvl="1"/>
            <a:r>
              <a:rPr lang="en-US" dirty="0"/>
              <a:t>Adversarial Attacks</a:t>
            </a:r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473388"/>
            <a:ext cx="4656589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Обработка данных</a:t>
            </a:r>
          </a:p>
          <a:p>
            <a:pPr lvl="1"/>
            <a:r>
              <a:rPr lang="ru-RU" altLang="ru-RU" dirty="0"/>
              <a:t>Понижение размерности</a:t>
            </a:r>
          </a:p>
          <a:p>
            <a:pPr lvl="1"/>
            <a:r>
              <a:rPr lang="ru-RU" altLang="ru-RU" dirty="0"/>
              <a:t>Сжатие информации</a:t>
            </a:r>
          </a:p>
          <a:p>
            <a:pPr lvl="1"/>
            <a:r>
              <a:rPr lang="ru-RU" altLang="ru-RU" dirty="0"/>
              <a:t>Очистка изображений</a:t>
            </a:r>
          </a:p>
          <a:p>
            <a:r>
              <a:rPr lang="ru-RU" altLang="ru-RU" dirty="0"/>
              <a:t>Анализ данных</a:t>
            </a:r>
          </a:p>
          <a:p>
            <a:pPr lvl="1"/>
            <a:r>
              <a:rPr lang="ru-RU" altLang="ru-RU" dirty="0"/>
              <a:t>Поиск аномалий</a:t>
            </a:r>
          </a:p>
          <a:p>
            <a:pPr lvl="1"/>
            <a:r>
              <a:rPr lang="ru-RU" altLang="ru-RU" dirty="0"/>
              <a:t>Кластеризация</a:t>
            </a:r>
          </a:p>
          <a:p>
            <a:pPr lvl="1"/>
            <a:r>
              <a:rPr lang="ru-RU" altLang="ru-RU" dirty="0"/>
              <a:t>Обнаружение паттернов</a:t>
            </a:r>
          </a:p>
          <a:p>
            <a:r>
              <a:rPr lang="ru-RU" altLang="ru-RU" dirty="0"/>
              <a:t>Генерация данных</a:t>
            </a:r>
          </a:p>
          <a:p>
            <a:pPr lvl="1"/>
            <a:r>
              <a:rPr lang="ru-RU" altLang="ru-RU" dirty="0"/>
              <a:t>Создание объектов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Обучение без учителя</a:t>
            </a:r>
          </a:p>
        </p:txBody>
      </p:sp>
    </p:spTree>
    <p:extLst>
      <p:ext uri="{BB962C8B-B14F-4D97-AF65-F5344CB8AC3E}">
        <p14:creationId xmlns:p14="http://schemas.microsoft.com/office/powerpoint/2010/main" val="10662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85" y="1413152"/>
            <a:ext cx="8240344" cy="4351338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Популярные методы:</a:t>
            </a:r>
          </a:p>
          <a:p>
            <a:pPr lvl="1"/>
            <a:r>
              <a:rPr lang="ru-RU" altLang="ru-RU" sz="2000" dirty="0"/>
              <a:t>Анализ главных компонент (</a:t>
            </a:r>
            <a:r>
              <a:rPr lang="en-US" altLang="ru-RU" sz="2000" dirty="0"/>
              <a:t>Principal Component </a:t>
            </a:r>
            <a:r>
              <a:rPr lang="en-US" altLang="ru-RU" sz="2000" dirty="0" err="1"/>
              <a:t>Analize</a:t>
            </a:r>
            <a:r>
              <a:rPr lang="ru-RU" altLang="ru-RU" sz="2000" dirty="0"/>
              <a:t>, </a:t>
            </a:r>
            <a:r>
              <a:rPr lang="en-US" altLang="ru-RU" sz="2000" dirty="0"/>
              <a:t>PCA</a:t>
            </a:r>
            <a:r>
              <a:rPr lang="ru-RU" altLang="ru-RU" sz="2000" dirty="0"/>
              <a:t>)</a:t>
            </a:r>
          </a:p>
          <a:p>
            <a:pPr lvl="1"/>
            <a:r>
              <a:rPr lang="en-US" altLang="ru-RU" sz="2000" dirty="0"/>
              <a:t>TSNE</a:t>
            </a:r>
            <a:endParaRPr lang="ru-RU" altLang="ru-RU" sz="2000" dirty="0"/>
          </a:p>
          <a:p>
            <a:r>
              <a:rPr lang="ru-RU" altLang="ru-RU" sz="2400" dirty="0"/>
              <a:t>Используется для сжатия информации</a:t>
            </a:r>
          </a:p>
          <a:p>
            <a:r>
              <a:rPr lang="ru-RU" altLang="ru-RU" sz="2400" dirty="0"/>
              <a:t>Визуализация (например для кластеризации)</a:t>
            </a:r>
          </a:p>
          <a:p>
            <a:r>
              <a:rPr lang="ru-RU" altLang="ru-RU" sz="2400" dirty="0"/>
              <a:t>Обнаружение паттернов</a:t>
            </a:r>
          </a:p>
          <a:p>
            <a:r>
              <a:rPr lang="ru-RU" altLang="ru-RU" sz="2400" dirty="0"/>
              <a:t>В результате получаем скрытый (латентный) вектор для каждого экземпляра в </a:t>
            </a:r>
            <a:r>
              <a:rPr lang="ru-RU" altLang="ru-RU" sz="2400" dirty="0" err="1"/>
              <a:t>датасете</a:t>
            </a:r>
            <a:r>
              <a:rPr lang="ru-RU" altLang="ru-RU" sz="2400" dirty="0"/>
              <a:t>, который содержит в себе сжатую информацию об этом экземпляре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48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Понижение размерности</a:t>
            </a: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4E264521-880C-4A74-857E-DE9B820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33" y="1000402"/>
            <a:ext cx="3097817" cy="227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882D09F5-7237-429C-BC7C-F2F93003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16" y="3498970"/>
            <a:ext cx="2889734" cy="23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9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Автокодировщики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0" y="1071100"/>
            <a:ext cx="686502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/>
              <a:t>Автокодировщик</a:t>
            </a:r>
            <a:r>
              <a:rPr lang="ru-RU" sz="2000" dirty="0"/>
              <a:t> это нейронная сеть, имеющая специальную архитектуру: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имеет одинаковый входной и выходной слои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содержит скрытый слой для хранения кода (меньшего размера, чем входной слой)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состоит из двух частей (кодировщик и </a:t>
            </a:r>
            <a:r>
              <a:rPr lang="ru-RU" sz="2000" dirty="0" err="1"/>
              <a:t>декодировщик</a:t>
            </a:r>
            <a:r>
              <a:rPr lang="ru-RU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Сначала модель обучают кодировать и декодировать сигналы из имеющейся выборки, при этом закодированный сигнал имеет гораздо меньшую размерность, чем исходный, поэтому модель учится «сжимать» информацию.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Автокодировщик</a:t>
            </a:r>
            <a:r>
              <a:rPr lang="ru-RU" sz="2000" dirty="0"/>
              <a:t>, внутренний слой которого больше, чем входной, используется для удаления шумов из сигнала (</a:t>
            </a:r>
            <a:r>
              <a:rPr lang="en-US" sz="2000" dirty="0"/>
              <a:t>denoising autoencoder</a:t>
            </a:r>
            <a:r>
              <a:rPr lang="ru-RU" sz="2000" dirty="0"/>
              <a:t>)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67CE81-AFE1-4A7B-BAB7-3C9FD6BC9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431" y="1146273"/>
            <a:ext cx="2636181" cy="196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3E52B1FC-71CA-4304-BA2D-B60937C71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3315403"/>
            <a:ext cx="2357307" cy="196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5AF3AA-DFF1-4E45-BB14-23D3E3429D8F}"/>
              </a:ext>
            </a:extLst>
          </p:cNvPr>
          <p:cNvSpPr/>
          <p:nvPr/>
        </p:nvSpPr>
        <p:spPr>
          <a:xfrm>
            <a:off x="8434431" y="5402689"/>
            <a:ext cx="2875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Пример сжатия для картинок 32 на 32 пикселя </a:t>
            </a:r>
          </a:p>
          <a:p>
            <a:pPr algn="ctr"/>
            <a:r>
              <a:rPr lang="ru-RU" sz="1600" dirty="0"/>
              <a:t>в матрицу из 32 чисел.</a:t>
            </a:r>
          </a:p>
        </p:txBody>
      </p:sp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40" y="1266562"/>
            <a:ext cx="8998520" cy="2576653"/>
          </a:xfrm>
        </p:spPr>
        <p:txBody>
          <a:bodyPr>
            <a:normAutofit/>
          </a:bodyPr>
          <a:lstStyle/>
          <a:p>
            <a:r>
              <a:rPr lang="ru-RU" altLang="ru-RU" sz="2000" dirty="0"/>
              <a:t>наблюдаемый (известный) и скрытый (неизвестный) слои</a:t>
            </a:r>
          </a:p>
          <a:p>
            <a:r>
              <a:rPr lang="en-US" altLang="ru-RU" sz="2000" dirty="0"/>
              <a:t>a </a:t>
            </a:r>
            <a:r>
              <a:rPr lang="ru-RU" altLang="ru-RU" sz="2000" dirty="0"/>
              <a:t>и </a:t>
            </a:r>
            <a:r>
              <a:rPr lang="en-US" altLang="ru-RU" sz="2000" dirty="0"/>
              <a:t>b – </a:t>
            </a:r>
            <a:r>
              <a:rPr lang="ru-RU" altLang="ru-RU" sz="2000" dirty="0"/>
              <a:t>вероятности</a:t>
            </a:r>
          </a:p>
          <a:p>
            <a:r>
              <a:rPr lang="ru-RU" altLang="ru-RU" sz="2000" dirty="0"/>
              <a:t>Алгоритм </a:t>
            </a:r>
            <a:r>
              <a:rPr lang="ru-RU" altLang="ru-RU" sz="2000" dirty="0" err="1"/>
              <a:t>Витерби</a:t>
            </a:r>
            <a:r>
              <a:rPr lang="ru-RU" altLang="ru-RU" sz="2000" dirty="0"/>
              <a:t> позволяет установить наиболее вероятную цепочку</a:t>
            </a:r>
          </a:p>
          <a:p>
            <a:r>
              <a:rPr lang="ru-RU" altLang="ru-RU" sz="2000" dirty="0"/>
              <a:t>Обратный алгоритм позволяет уточнить значения матриц </a:t>
            </a:r>
            <a:r>
              <a:rPr lang="en-US" altLang="ru-RU" sz="2000" dirty="0"/>
              <a:t>A (</a:t>
            </a:r>
            <a:r>
              <a:rPr lang="ru-RU" altLang="ru-RU" sz="2000" dirty="0"/>
              <a:t>вероятности перехода состояний в скрытом слое</a:t>
            </a:r>
            <a:r>
              <a:rPr lang="en-US" altLang="ru-RU" sz="2000" dirty="0"/>
              <a:t>) </a:t>
            </a:r>
            <a:r>
              <a:rPr lang="ru-RU" altLang="ru-RU" sz="2000" dirty="0"/>
              <a:t>и </a:t>
            </a:r>
            <a:r>
              <a:rPr lang="en-US" altLang="ru-RU" sz="2000" dirty="0"/>
              <a:t>B</a:t>
            </a:r>
            <a:r>
              <a:rPr lang="ru-RU" altLang="ru-RU" sz="2000" dirty="0"/>
              <a:t> (вероятности того, что мы будем наблюдать на внешнем слое)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Скрытая марковская модель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934501-9855-440E-BB5C-F35F0E5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51" y="3523882"/>
            <a:ext cx="6912309" cy="24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347530" y="305936"/>
            <a:ext cx="8021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Машина Больцмана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85654" y="1631911"/>
            <a:ext cx="68714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Джеффри 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Хинтон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, Терри 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Сейновски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, 1985 год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тохастическая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 рекуррентная сеть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Для обучения алгоритм имитации отжига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Машина Больцмана с ограничениями 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Restricted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Boltzman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Machine, RBM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используется в сетях глубокого доверия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«Интуитивное основание»: скрытая марковская модель</a:t>
            </a:r>
          </a:p>
          <a:p>
            <a:pPr algn="just"/>
            <a:endParaRPr lang="ru-RU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2B6CE8-7BB7-4C05-9091-C19AB83A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894" y="1407784"/>
            <a:ext cx="3762688" cy="850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F66B3-C2DF-4EBA-B938-3020E33C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837" y="2552392"/>
            <a:ext cx="3343110" cy="36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8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95" y="1473388"/>
            <a:ext cx="576289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dirty="0"/>
              <a:t>Предназначена для генерации правдоподобных «синтезированных» объектов (текстов, изображений, видео, </a:t>
            </a:r>
            <a:r>
              <a:rPr lang="ru-RU" altLang="ru-RU" dirty="0" err="1"/>
              <a:t>датасетов</a:t>
            </a:r>
            <a:r>
              <a:rPr lang="ru-RU" altLang="ru-RU" dirty="0"/>
              <a:t>)</a:t>
            </a:r>
            <a:endParaRPr lang="en-US" altLang="ru-RU" dirty="0"/>
          </a:p>
          <a:p>
            <a:r>
              <a:rPr lang="ru-RU" altLang="ru-RU" dirty="0"/>
              <a:t>Состоит из двух нейронных сетей – «генератор» (создает объекты) и дискриминатор (оценивает качество созданных объектов)</a:t>
            </a:r>
          </a:p>
          <a:p>
            <a:r>
              <a:rPr lang="ru-RU" altLang="ru-RU" dirty="0"/>
              <a:t>Является одной из самых крутых идей в </a:t>
            </a:r>
            <a:r>
              <a:rPr lang="en-US" altLang="ru-RU" dirty="0"/>
              <a:t>ML </a:t>
            </a:r>
            <a:r>
              <a:rPr lang="ru-RU" altLang="ru-RU" dirty="0"/>
              <a:t>за последние 10 лет</a:t>
            </a:r>
          </a:p>
          <a:p>
            <a:r>
              <a:rPr lang="ru-RU" altLang="ru-RU" dirty="0"/>
              <a:t>Предложена Яном </a:t>
            </a:r>
            <a:r>
              <a:rPr lang="ru-RU" altLang="ru-RU" dirty="0" err="1"/>
              <a:t>Гудфилоу</a:t>
            </a:r>
            <a:r>
              <a:rPr lang="ru-RU" altLang="ru-RU" dirty="0"/>
              <a:t>,</a:t>
            </a:r>
            <a:r>
              <a:rPr lang="ru-RU" altLang="ru-RU" i="1" dirty="0"/>
              <a:t> </a:t>
            </a:r>
            <a:r>
              <a:rPr lang="en-US" altLang="ru-RU" i="1" dirty="0"/>
              <a:t>NIPS 2016 Tutorial: Generative Adversarial Networks</a:t>
            </a:r>
            <a:r>
              <a:rPr lang="en-US" altLang="ru-RU" dirty="0"/>
              <a:t>, by I. Goodfellow, 2016</a:t>
            </a:r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Генеративные состязательные сети (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r>
              <a:rPr lang="ru-RU" sz="2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9D49BB91-13FD-496A-8D07-87C84180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70" y="2214741"/>
            <a:ext cx="4806538" cy="2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31757" y="292314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Архитектура и процесс обучения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122CE5FC-CF5F-4F1A-BB5D-559F9843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07" y="1442954"/>
            <a:ext cx="4806538" cy="2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FC75334-A53C-4F8E-9938-8F30B69B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57" y="4283159"/>
            <a:ext cx="5230499" cy="189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3C2B7E4-A5D1-4A32-B12B-1BFEBB80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0" y="1442954"/>
            <a:ext cx="534448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altLang="ru-RU" dirty="0"/>
              <a:t>Генератор и дискриминатор</a:t>
            </a:r>
          </a:p>
          <a:p>
            <a:r>
              <a:rPr lang="ru-RU" altLang="ru-RU" dirty="0"/>
              <a:t>Процесс обучения:</a:t>
            </a:r>
          </a:p>
          <a:p>
            <a:pPr lvl="1"/>
            <a:r>
              <a:rPr lang="ru-RU" altLang="ru-RU" dirty="0"/>
              <a:t>Генератор создает фейковые изображения</a:t>
            </a:r>
          </a:p>
          <a:p>
            <a:pPr lvl="1"/>
            <a:r>
              <a:rPr lang="ru-RU" altLang="ru-RU" dirty="0"/>
              <a:t>Обучаем генератор распознавать фейк (подаем на вход размеченные реальные и фейковые изображения)</a:t>
            </a:r>
          </a:p>
          <a:p>
            <a:pPr lvl="1"/>
            <a:r>
              <a:rPr lang="ru-RU" altLang="ru-RU" dirty="0"/>
              <a:t>Замораживаем веса дискриминатора</a:t>
            </a:r>
          </a:p>
          <a:p>
            <a:pPr lvl="1"/>
            <a:r>
              <a:rPr lang="ru-RU" altLang="ru-RU" dirty="0"/>
              <a:t>Учим генератор обманывать дискриминатор (размечаем фейк как реальные изображения)</a:t>
            </a:r>
          </a:p>
          <a:p>
            <a:pPr lvl="1"/>
            <a:r>
              <a:rPr lang="ru-RU" altLang="ru-RU" dirty="0"/>
              <a:t>Повторяем (долго </a:t>
            </a:r>
            <a:r>
              <a:rPr lang="ru-RU" altLang="ru-RU" dirty="0">
                <a:sym typeface="Wingdings" panose="05000000000000000000" pitchFamily="2" charset="2"/>
              </a:rPr>
              <a:t></a:t>
            </a:r>
            <a:r>
              <a:rPr lang="ru-RU" altLang="ru-RU" dirty="0"/>
              <a:t>)</a:t>
            </a:r>
          </a:p>
          <a:p>
            <a:r>
              <a:rPr lang="ru-RU" altLang="ru-RU" dirty="0"/>
              <a:t>Закончиться все должно незначительной победой генератора (чем позднее, тем лучше)</a:t>
            </a:r>
          </a:p>
        </p:txBody>
      </p:sp>
    </p:spTree>
    <p:extLst>
      <p:ext uri="{BB962C8B-B14F-4D97-AF65-F5344CB8AC3E}">
        <p14:creationId xmlns:p14="http://schemas.microsoft.com/office/powerpoint/2010/main" val="3550667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833</Words>
  <Application>Microsoft Office PowerPoint</Application>
  <PresentationFormat>Широкоэкранный</PresentationFormat>
  <Paragraphs>142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176</cp:revision>
  <dcterms:created xsi:type="dcterms:W3CDTF">2020-07-22T09:29:31Z</dcterms:created>
  <dcterms:modified xsi:type="dcterms:W3CDTF">2021-12-24T13:31:32Z</dcterms:modified>
</cp:coreProperties>
</file>