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5"/>
  </p:notesMasterIdLst>
  <p:sldIdLst>
    <p:sldId id="256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60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Для перемещения страницы щёлкните мышью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/>
            <a:fld id="{82F9B901-D85B-4609-B135-E96B1768863D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60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B2772C6-DEA5-417E-B15D-1061385FFB75}" type="datetime1">
              <a:rPr lang="ru-RU" sz="1200" b="0" strike="noStrike" spc="-1">
                <a:solidFill>
                  <a:srgbClr val="8B8B8B"/>
                </a:solidFill>
                <a:latin typeface="Calibri"/>
              </a:rPr>
              <a:t>22.12.2021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388DCE4-DB9F-46EC-AFE3-36F1F7B90F2C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7871082-F16A-4F8F-B28C-138C3FCB2239}" type="datetime1">
              <a:rPr lang="ru-RU" sz="1200" b="0" strike="noStrike" spc="-1">
                <a:solidFill>
                  <a:srgbClr val="8B8B8B"/>
                </a:solidFill>
                <a:latin typeface="Calibri"/>
              </a:rPr>
              <a:t>22.12.2021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F6D3838-4F38-40F1-9C5C-664FE9DEA4FF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FCDCFD5-CA8B-455D-AE6A-37669E9D3C82}" type="datetime1">
              <a:rPr lang="ru-RU" sz="1200" b="0" strike="noStrike" spc="-1">
                <a:solidFill>
                  <a:srgbClr val="8B8B8B"/>
                </a:solidFill>
                <a:latin typeface="Calibri"/>
              </a:rPr>
              <a:t>22.12.2021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0E23EA9-35B0-48A8-B465-FA33834D7A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Рисунок 1"/>
          <p:cNvPicPr/>
          <p:nvPr/>
        </p:nvPicPr>
        <p:blipFill>
          <a:blip r:embed="rId2"/>
          <a:stretch/>
        </p:blipFill>
        <p:spPr>
          <a:xfrm>
            <a:off x="0" y="0"/>
            <a:ext cx="12200040" cy="6857640"/>
          </a:xfrm>
          <a:prstGeom prst="rect">
            <a:avLst/>
          </a:prstGeom>
          <a:ln w="0">
            <a:noFill/>
          </a:ln>
        </p:spPr>
      </p:pic>
      <p:sp>
        <p:nvSpPr>
          <p:cNvPr id="131" name="Заголовок 1"/>
          <p:cNvSpPr/>
          <p:nvPr/>
        </p:nvSpPr>
        <p:spPr>
          <a:xfrm>
            <a:off x="952200" y="1857960"/>
            <a:ext cx="9344520" cy="345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5400" b="0" strike="noStrike" spc="-1">
                <a:solidFill>
                  <a:srgbClr val="FFFFFF"/>
                </a:solidFill>
                <a:latin typeface="Arial"/>
              </a:rPr>
              <a:t>Анализ вредоносного программного обеспечения</a:t>
            </a:r>
            <a:endParaRPr lang="ru-RU" sz="5400" b="0" strike="noStrike" spc="-1">
              <a:latin typeface="Arial"/>
            </a:endParaRPr>
          </a:p>
        </p:txBody>
      </p:sp>
      <p:sp>
        <p:nvSpPr>
          <p:cNvPr id="132" name="Прямоугольник 6"/>
          <p:cNvSpPr/>
          <p:nvPr/>
        </p:nvSpPr>
        <p:spPr>
          <a:xfrm>
            <a:off x="972720" y="5483880"/>
            <a:ext cx="406116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  <a:ea typeface="Tahoma"/>
              </a:rPr>
              <a:t>Алексей Синадский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  <a:ea typeface="Tahoma"/>
              </a:rPr>
              <a:t>Ассистент УНЦ ИБ ИРИТ-РТФ УРФУ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Tahoma"/>
              </a:rPr>
              <a:t>a.n.sinadsky@urfu.ru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33" name="Рисунок 7"/>
          <p:cNvPicPr/>
          <p:nvPr/>
        </p:nvPicPr>
        <p:blipFill>
          <a:blip r:embed="rId3"/>
          <a:srcRect l="6333" t="27064" r="44624" b="33920"/>
          <a:stretch/>
        </p:blipFill>
        <p:spPr>
          <a:xfrm>
            <a:off x="1037160" y="467640"/>
            <a:ext cx="2016360" cy="1069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Место безопасных файлов в классификации вредоносного ПО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u-RU" dirty="0"/>
              <a:t>В классификации вредоносного ПО также может быть класс бинарных файлов, не являющихся вредоносными, так как основная цель антивирусного ПО — определение вероятности того, что файлу можно доверять и выполнять его в защищаемой среде. Обычно решение такой задачи основано на методе сравнения сигнатур.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37868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Метод сигнатур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u-RU" dirty="0"/>
              <a:t>Метод статически сигнатур позволяет, имея достаточный набор свойств и образцов поведения ранее обнаруженного и исследованного вредоносного ПО, сравнивать новые появляющиеся в системе бинарные файлы с этим набором данных, чтобы определить, нет ли совпадений с каким-¬либо признаками вредоносного ПО, выявленными ранее.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074657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Метод сигнатур. Полиморфное ПО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u-RU" dirty="0" err="1"/>
              <a:t>Метаморфные</a:t>
            </a:r>
            <a:r>
              <a:rPr lang="ru-RU" dirty="0"/>
              <a:t> или полиморфные вирусы и черви используют статические и динамические методики маскировки для изменения характеристик своего кода, поведения и свойств, применяемые для алгоритмов генерации сигнатур в механизмах идентификации вредоносного ПО. Такой подход в настоящее время становится все более распространенным из-за успешного создания помех и препятствий для методов синтаксических сигнатур вредоносного ПО.</a:t>
            </a: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251778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Методы машинного обучения в классификации вредоносного ПО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u-RU" dirty="0"/>
              <a:t>Методы машинного обучения могут помочь устранить проблемы, возникающие при использовании метода сигнатур, благодаря следующим свойствам:</a:t>
            </a:r>
          </a:p>
          <a:p>
            <a:r>
              <a:rPr lang="ru-RU" dirty="0"/>
              <a:t>Нечёткое сравнение</a:t>
            </a:r>
          </a:p>
          <a:p>
            <a:r>
              <a:rPr lang="ru-RU" dirty="0"/>
              <a:t>Автоматизированный выбор свойств</a:t>
            </a:r>
          </a:p>
          <a:p>
            <a:r>
              <a:rPr lang="ru-RU" dirty="0" err="1"/>
              <a:t>Адаптируемость</a:t>
            </a:r>
            <a:endParaRPr lang="ru-RU" dirty="0"/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310289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Современные процессы выполнения кода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9718E6-E3FD-4CD2-A1FC-1A5E976FC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558" y="1690200"/>
            <a:ext cx="6986884" cy="51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57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Типовой процесс атаки вредоносного ПО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E1A10B9-A977-4476-B8F3-542A13BF3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960" y="1483487"/>
            <a:ext cx="4937760" cy="43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4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Типы поведения вредоносного ПО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ru-RU" dirty="0"/>
              <a:t>Маскировка своего присутствия</a:t>
            </a:r>
          </a:p>
          <a:p>
            <a:r>
              <a:rPr lang="ru-RU" dirty="0"/>
              <a:t>Стремление к выполнению своей функции</a:t>
            </a:r>
          </a:p>
          <a:p>
            <a:r>
              <a:rPr lang="ru-RU" dirty="0" err="1"/>
              <a:t>Адаптируемость</a:t>
            </a:r>
            <a:endParaRPr lang="ru-RU" dirty="0"/>
          </a:p>
          <a:p>
            <a:r>
              <a:rPr lang="ru-RU" dirty="0"/>
              <a:t>Сбор данных и оповещение</a:t>
            </a: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884334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Генерация признаков. Сбор данных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ru-RU" dirty="0"/>
              <a:t>Специалисты по анализу данных используют следующие положения для улучшения сбора данных:</a:t>
            </a:r>
          </a:p>
          <a:p>
            <a:pPr lvl="1"/>
            <a:r>
              <a:rPr lang="ru-RU" dirty="0"/>
              <a:t>Важность знаний предметной области</a:t>
            </a:r>
          </a:p>
          <a:p>
            <a:pPr lvl="1"/>
            <a:r>
              <a:rPr lang="ru-RU" dirty="0"/>
              <a:t>Масштабируемые процессы сбора данных</a:t>
            </a:r>
          </a:p>
          <a:p>
            <a:pPr lvl="1"/>
            <a:r>
              <a:rPr lang="ru-RU" dirty="0"/>
              <a:t>Валидация данных</a:t>
            </a:r>
          </a:p>
          <a:p>
            <a:pPr lvl="1"/>
            <a:r>
              <a:rPr lang="ru-RU" dirty="0"/>
              <a:t>Итеративные эксперименты</a:t>
            </a: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17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622672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Генерация признаков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lvl="0"/>
            <a:r>
              <a:rPr lang="ru-RU" dirty="0"/>
              <a:t>Статические методы</a:t>
            </a:r>
          </a:p>
          <a:p>
            <a:pPr lvl="1"/>
            <a:r>
              <a:rPr lang="ru-RU" dirty="0"/>
              <a:t>анализ структуры</a:t>
            </a:r>
          </a:p>
          <a:p>
            <a:pPr lvl="1"/>
            <a:r>
              <a:rPr lang="ru-RU" dirty="0"/>
              <a:t>статический анализ</a:t>
            </a:r>
          </a:p>
          <a:p>
            <a:pPr lvl="0"/>
            <a:r>
              <a:rPr lang="ru-RU" dirty="0"/>
              <a:t>Динамические методы</a:t>
            </a:r>
          </a:p>
          <a:p>
            <a:pPr lvl="1"/>
            <a:r>
              <a:rPr lang="ru-RU" dirty="0"/>
              <a:t>анализ поведения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динамические контрольные измерения</a:t>
            </a: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18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694970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Выбор признаков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14960" y="1464120"/>
            <a:ext cx="11683800" cy="4388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ru-RU" dirty="0"/>
              <a:t>Статистически управляемые алгоритмы выбора признаков — методы снижения размерности наборов данных:</a:t>
            </a:r>
          </a:p>
          <a:p>
            <a:pPr lvl="0"/>
            <a:r>
              <a:rPr lang="ru-RU" dirty="0"/>
              <a:t>Одномерный анализ (</a:t>
            </a:r>
            <a:r>
              <a:rPr lang="ru-RU" dirty="0" err="1"/>
              <a:t>univariate</a:t>
            </a:r>
            <a:r>
              <a:rPr lang="ru-RU" dirty="0"/>
              <a:t> </a:t>
            </a:r>
            <a:r>
              <a:rPr lang="ru-RU" dirty="0" err="1"/>
              <a:t>analysis</a:t>
            </a:r>
            <a:r>
              <a:rPr lang="ru-RU" dirty="0"/>
              <a:t>) — модели поочерёдно подаётся на вход по одному признаку.</a:t>
            </a:r>
          </a:p>
          <a:p>
            <a:pPr lvl="0"/>
            <a:r>
              <a:rPr lang="ru-RU" dirty="0"/>
              <a:t>Рекурсивное исключение признаков (</a:t>
            </a:r>
            <a:r>
              <a:rPr lang="ru-RU" dirty="0" err="1"/>
              <a:t>recursive</a:t>
            </a:r>
            <a:r>
              <a:rPr lang="ru-RU" dirty="0"/>
              <a:t> </a:t>
            </a:r>
            <a:r>
              <a:rPr lang="ru-RU" dirty="0" err="1"/>
              <a:t>feature</a:t>
            </a:r>
            <a:r>
              <a:rPr lang="ru-RU" dirty="0"/>
              <a:t> </a:t>
            </a:r>
            <a:r>
              <a:rPr lang="ru-RU" dirty="0" err="1"/>
              <a:t>elimination</a:t>
            </a:r>
            <a:r>
              <a:rPr lang="ru-RU" dirty="0"/>
              <a:t>): действуя с противоположного направления, такие методы начинают с обработки полного набора признаков и рекурсивно рассматривают постоянно уменьшающиеся подмножества признаков</a:t>
            </a:r>
          </a:p>
          <a:p>
            <a:pPr lvl="0"/>
            <a:r>
              <a:rPr lang="ru-RU" dirty="0"/>
              <a:t>неявное представление признаков (</a:t>
            </a:r>
            <a:r>
              <a:rPr lang="ru-RU" dirty="0" err="1"/>
              <a:t>latent</a:t>
            </a:r>
            <a:r>
              <a:rPr lang="ru-RU" dirty="0"/>
              <a:t> </a:t>
            </a:r>
            <a:r>
              <a:rPr lang="ru-RU" dirty="0" err="1"/>
              <a:t>feature</a:t>
            </a:r>
            <a:r>
              <a:rPr lang="ru-RU" dirty="0"/>
              <a:t> </a:t>
            </a:r>
            <a:r>
              <a:rPr lang="ru-RU" dirty="0" err="1"/>
              <a:t>representations</a:t>
            </a:r>
            <a:r>
              <a:rPr lang="ru-RU" dirty="0"/>
              <a:t>)</a:t>
            </a:r>
          </a:p>
          <a:p>
            <a:r>
              <a:rPr lang="ru-RU" dirty="0"/>
              <a:t>классификация признаков в зависимости от конкретной модели (</a:t>
            </a:r>
            <a:r>
              <a:rPr lang="ru-RU" dirty="0" err="1"/>
              <a:t>model</a:t>
            </a:r>
            <a:r>
              <a:rPr lang="ru-RU" dirty="0"/>
              <a:t>­ </a:t>
            </a:r>
            <a:r>
              <a:rPr lang="ru-RU" dirty="0" err="1"/>
              <a:t>specific</a:t>
            </a:r>
            <a:r>
              <a:rPr lang="ru-RU" dirty="0"/>
              <a:t> </a:t>
            </a:r>
            <a:r>
              <a:rPr lang="ru-RU" dirty="0" err="1"/>
              <a:t>feature</a:t>
            </a:r>
            <a:r>
              <a:rPr lang="ru-RU" dirty="0"/>
              <a:t> </a:t>
            </a:r>
            <a:r>
              <a:rPr lang="ru-RU" dirty="0" err="1"/>
              <a:t>ranking</a:t>
            </a:r>
            <a:r>
              <a:rPr lang="ru-RU" dirty="0"/>
              <a:t>)</a:t>
            </a: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19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90107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Программа модуля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Вредоносное программное обеспечение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Определение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Обнаружение, распространение, классификация</a:t>
            </a:r>
          </a:p>
          <a:p>
            <a:pPr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b="0" strike="noStrike" spc="-1" dirty="0">
                <a:solidFill>
                  <a:srgbClr val="000000"/>
                </a:solidFill>
                <a:latin typeface="Calibri"/>
              </a:rPr>
              <a:t>Методы машинного обучения в классификации вредоносного ПО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Поведение вредоносного ПО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Генерация и выбор признаков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  <p:sp>
        <p:nvSpPr>
          <p:cNvPr id="137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B4021D7-BB4A-4D63-AEEB-3676679C23E3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z="4400" b="0" strike="noStrike" spc="-1" dirty="0">
                <a:solidFill>
                  <a:srgbClr val="000000"/>
                </a:solidFill>
                <a:latin typeface="Calibri"/>
              </a:rPr>
              <a:t>Обучение без учителя и глубокое обучение</a:t>
            </a: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20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  <p:pic>
        <p:nvPicPr>
          <p:cNvPr id="1026" name="Picture 2" descr="https://upload.wikimedia.org/wikipedia/commons/3/34/%D0%90%D0%B2%D1%82%D0%BE%D1%8D%D0%BD%D0%BA%D0%BE%D0%B4%D0%B5%D1%80.png">
            <a:extLst>
              <a:ext uri="{FF2B5EF4-FFF2-40B4-BE49-F238E27FC236}">
                <a16:creationId xmlns:a16="http://schemas.microsoft.com/office/drawing/2014/main" id="{E183A862-9448-4DAA-8316-AF5A0EA20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253" y="1809940"/>
            <a:ext cx="3727016" cy="425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95E41EC-1F5C-460E-B5B9-A7A58968E1FD}"/>
              </a:ext>
            </a:extLst>
          </p:cNvPr>
          <p:cNvSpPr/>
          <p:nvPr/>
        </p:nvSpPr>
        <p:spPr>
          <a:xfrm>
            <a:off x="182880" y="6249630"/>
            <a:ext cx="6553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/>
              <a:t>https://commons.wikimedia.org/wiki/File:%D0%90%D0%B2%D1%82%D0%BE%D1%8D%D0%BD%D0%BA%D0%BE%D0%B4%D0%B5%D1%80.png</a:t>
            </a:r>
          </a:p>
        </p:txBody>
      </p:sp>
    </p:spTree>
    <p:extLst>
      <p:ext uri="{BB962C8B-B14F-4D97-AF65-F5344CB8AC3E}">
        <p14:creationId xmlns:p14="http://schemas.microsoft.com/office/powerpoint/2010/main" val="78633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Прямоугольник 2"/>
          <p:cNvSpPr/>
          <p:nvPr/>
        </p:nvSpPr>
        <p:spPr>
          <a:xfrm flipV="1">
            <a:off x="925560" y="919080"/>
            <a:ext cx="10864800" cy="2124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TextBox 9"/>
          <p:cNvSpPr/>
          <p:nvPr/>
        </p:nvSpPr>
        <p:spPr>
          <a:xfrm>
            <a:off x="925560" y="3044160"/>
            <a:ext cx="1086480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FF0000"/>
                </a:solidFill>
                <a:latin typeface="Calibri"/>
              </a:rPr>
              <a:t>Спасибо за внимание!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49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603000" y="319680"/>
            <a:ext cx="1342440" cy="434160"/>
          </a:xfrm>
          <a:prstGeom prst="rect">
            <a:avLst/>
          </a:prstGeom>
          <a:ln w="0">
            <a:noFill/>
          </a:ln>
        </p:spPr>
      </p:pic>
      <p:sp>
        <p:nvSpPr>
          <p:cNvPr id="150" name="PlaceHolder 1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D0C4841-10AD-4AE3-AFD1-1E67BABAC72C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21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Анализ вредоносного программного обеспечения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Анализ вредоносного программного обеспечения (</a:t>
            </a:r>
            <a:r>
              <a:rPr lang="ru-RU" spc="-1" dirty="0" err="1">
                <a:solidFill>
                  <a:srgbClr val="000000"/>
                </a:solidFill>
                <a:latin typeface="Calibri"/>
              </a:rPr>
              <a:t>malware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pc="-1" dirty="0" err="1">
                <a:solidFill>
                  <a:srgbClr val="000000"/>
                </a:solidFill>
                <a:latin typeface="Calibri"/>
              </a:rPr>
              <a:t>analysis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) это область исследования функциональных возможностей, целей, происхождения и потенциального воздействия вредоносного ПО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Атаки с использованием 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различных типов вредоносного программного обеспечения по статистике являются одними из самых популярных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Несмотря на постоянную борьбу с «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Calibri"/>
              </a:rPr>
              <a:t>вредоносами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» (создание антивирусных программ и баз данных паттернов 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Calibri"/>
              </a:rPr>
              <a:t>вредоносов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) постоянно появляются новые виды вредоносных программ, в том числе с использованием анализа открытого кода и машинного обучения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Анализ </a:t>
            </a:r>
            <a:r>
              <a:rPr lang="ru-RU" spc="-1" dirty="0" err="1">
                <a:solidFill>
                  <a:srgbClr val="000000"/>
                </a:solidFill>
                <a:latin typeface="Calibri"/>
              </a:rPr>
              <a:t>вредоносов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 является важной частью кибербезопасности и для эффективности этого процесса можно привлекать ИИ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Что такое вредоносное программное обеспечение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Любое программное обеспечение, предназначенное для несанкционированного доступа к вычислительным ресурсам ЭВМ или к информации, хранящейся на ЭВМ, с целью несанкционированного использования ресурсов ЭВМ, причинение вреда владельцу ЭВМ сети ЭВМ или информации путём копирования, искажения, удаления или подмены информации.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06804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Обнаружение вредоносного программного обеспечения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ru-RU" dirty="0"/>
              <a:t>При наличии доступа к коду высокого уровня, относительно просто можно определить, что делает программа, однако большинство вредоносных программ распространяется в бинарном виде, перехватываются и накапливаются “в полевых условиях”:</a:t>
            </a:r>
          </a:p>
          <a:p>
            <a:pPr lvl="1"/>
            <a:r>
              <a:rPr lang="ru-RU" dirty="0"/>
              <a:t>отлавливаются в ловушках-песочницах,</a:t>
            </a:r>
          </a:p>
          <a:p>
            <a:pPr lvl="1"/>
            <a:r>
              <a:rPr lang="ru-RU" dirty="0"/>
              <a:t>продаются на нелегальных форумах,</a:t>
            </a:r>
          </a:p>
          <a:p>
            <a:pPr lvl="1"/>
            <a:r>
              <a:rPr lang="ru-RU" dirty="0"/>
              <a:t>обнаруживаются на компьютерах жертв.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1806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Пути распространения вредоносного программного обеспечения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ru-RU" dirty="0"/>
              <a:t>Исполняемые файлы</a:t>
            </a:r>
          </a:p>
          <a:p>
            <a:pPr lvl="1"/>
            <a:r>
              <a:rPr lang="en-US" dirty="0"/>
              <a:t>PE-</a:t>
            </a:r>
            <a:r>
              <a:rPr lang="ru-RU" dirty="0"/>
              <a:t>файлы </a:t>
            </a:r>
            <a:r>
              <a:rPr lang="en-US" dirty="0"/>
              <a:t>Windows</a:t>
            </a:r>
          </a:p>
          <a:p>
            <a:pPr lvl="1"/>
            <a:r>
              <a:rPr lang="en-US" dirty="0"/>
              <a:t>ELF-</a:t>
            </a:r>
            <a:r>
              <a:rPr lang="ru-RU" dirty="0"/>
              <a:t>файлы </a:t>
            </a:r>
            <a:r>
              <a:rPr lang="en-US" dirty="0"/>
              <a:t>Unix</a:t>
            </a:r>
          </a:p>
          <a:p>
            <a:pPr lvl="1"/>
            <a:r>
              <a:rPr lang="en-US" dirty="0"/>
              <a:t>APK-</a:t>
            </a:r>
            <a:r>
              <a:rPr lang="ru-RU" dirty="0"/>
              <a:t>файлы </a:t>
            </a:r>
            <a:r>
              <a:rPr lang="en-US" dirty="0"/>
              <a:t>Android</a:t>
            </a:r>
            <a:endParaRPr lang="ru-RU" dirty="0"/>
          </a:p>
          <a:p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Документы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lvl="1"/>
            <a:r>
              <a:rPr lang="en-US" spc="-1" dirty="0">
                <a:solidFill>
                  <a:srgbClr val="000000"/>
                </a:solidFill>
                <a:latin typeface="Calibri"/>
              </a:rPr>
              <a:t>.doc, .pdf, .rtf 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и другие, использующие макросы</a:t>
            </a:r>
            <a:endParaRPr lang="ru-RU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Расширения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96533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Классификация вредоносного программного обеспечения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ru-RU" dirty="0"/>
              <a:t>По степени опасности</a:t>
            </a:r>
          </a:p>
          <a:p>
            <a:r>
              <a:rPr lang="ru-RU" sz="2800" b="0" strike="noStrike" spc="-1" dirty="0">
                <a:solidFill>
                  <a:srgbClr val="000000"/>
                </a:solidFill>
                <a:latin typeface="Calibri"/>
              </a:rPr>
              <a:t>По семействам</a:t>
            </a: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02972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Семейства вредоносного ПО (</a:t>
            </a:r>
            <a:r>
              <a:rPr lang="ru-RU" spc="-1" dirty="0" err="1">
                <a:solidFill>
                  <a:srgbClr val="000000"/>
                </a:solidFill>
                <a:latin typeface="Calibri"/>
              </a:rPr>
              <a:t>Malware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pc="-1" dirty="0" err="1">
                <a:solidFill>
                  <a:srgbClr val="000000"/>
                </a:solidFill>
                <a:latin typeface="Calibri"/>
              </a:rPr>
              <a:t>families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)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ru-RU" dirty="0"/>
              <a:t>Семейства позволяют прослеживать авторство, коррелировать информацию и идентифицировать новые варианты обнаруженных вредоносных программ.  Экземпляры вредоносного ПО из одного семейства могут иметь одинаковый код, возможности, авторство, функциональные характеристики, цели и/или исходные предпосылки. </a:t>
            </a:r>
          </a:p>
          <a:p>
            <a:r>
              <a:rPr lang="ru-RU" dirty="0"/>
              <a:t>Различия между экземплярами вредоносного ПО из одного семейства могут определяться по разным компиляторам или секциям исходного </a:t>
            </a:r>
            <a:r>
              <a:rPr lang="ru-RU"/>
              <a:t>кода.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4618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Пример семейства вредоносного ПО — </a:t>
            </a:r>
            <a:r>
              <a:rPr lang="ru-RU" spc="-1" dirty="0" err="1">
                <a:solidFill>
                  <a:srgbClr val="000000"/>
                </a:solidFill>
                <a:latin typeface="Calibri"/>
              </a:rPr>
              <a:t>Conficker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38760" y="1825560"/>
            <a:ext cx="11683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u-RU" dirty="0"/>
              <a:t>Семейство червей, предназначенный для внедрения в ОС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Wi</a:t>
            </a:r>
            <a:r>
              <a:rPr lang="en-US" dirty="0"/>
              <a:t>n</a:t>
            </a:r>
            <a:r>
              <a:rPr lang="ru-RU" dirty="0" err="1"/>
              <a:t>dows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Все черви </a:t>
            </a:r>
            <a:r>
              <a:rPr lang="ru-RU" dirty="0" err="1"/>
              <a:t>Conficker</a:t>
            </a:r>
            <a:endParaRPr lang="ru-RU" dirty="0"/>
          </a:p>
          <a:p>
            <a:pPr lvl="0"/>
            <a:r>
              <a:rPr lang="ru-RU" dirty="0"/>
              <a:t>используют уязвимости </a:t>
            </a:r>
            <a:r>
              <a:rPr lang="ru-RU" dirty="0" err="1"/>
              <a:t>Windows</a:t>
            </a:r>
            <a:r>
              <a:rPr lang="ru-RU" dirty="0"/>
              <a:t>,</a:t>
            </a:r>
          </a:p>
          <a:p>
            <a:pPr lvl="0"/>
            <a:r>
              <a:rPr lang="ru-RU" dirty="0"/>
              <a:t>предпринимают перебор по словарю для подбора пароля к учётной записи администратора.</a:t>
            </a:r>
          </a:p>
          <a:p>
            <a:r>
              <a:rPr lang="ru-RU" dirty="0"/>
              <a:t>Устанавливают скрытое ПО для использования хоста в деятельности </a:t>
            </a:r>
            <a:r>
              <a:rPr lang="ru-RU" dirty="0" err="1"/>
              <a:t>ботнета</a:t>
            </a:r>
            <a:r>
              <a:rPr lang="ru-RU" dirty="0"/>
              <a:t>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657D375-5E1F-4D89-B814-439D191D6B6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141" name="Объект 1"/>
          <p:cNvPicPr/>
          <p:nvPr/>
        </p:nvPicPr>
        <p:blipFill>
          <a:blip r:embed="rId2"/>
          <a:srcRect r="40339"/>
          <a:stretch/>
        </p:blipFill>
        <p:spPr>
          <a:xfrm>
            <a:off x="0" y="25560"/>
            <a:ext cx="1342440" cy="434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10843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5957</TotalTime>
  <Words>817</Words>
  <Application>Microsoft Office PowerPoint</Application>
  <PresentationFormat>Широкоэкранный</PresentationFormat>
  <Paragraphs>104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DejaVu Sans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Презентация PowerPoint</vt:lpstr>
      <vt:lpstr>Программа модуля</vt:lpstr>
      <vt:lpstr>Анализ вредоносного программного обеспечения</vt:lpstr>
      <vt:lpstr>Что такое вредоносное программное обеспечение</vt:lpstr>
      <vt:lpstr>Обнаружение вредоносного программного обеспечения</vt:lpstr>
      <vt:lpstr>Пути распространения вредоносного программного обеспечения</vt:lpstr>
      <vt:lpstr>Классификация вредоносного программного обеспечения</vt:lpstr>
      <vt:lpstr>Семейства вредоносного ПО (Malware families)</vt:lpstr>
      <vt:lpstr>Пример семейства вредоносного ПО — Conficker</vt:lpstr>
      <vt:lpstr>Место безопасных файлов в классификации вредоносного ПО</vt:lpstr>
      <vt:lpstr>Метод сигнатур</vt:lpstr>
      <vt:lpstr>Метод сигнатур. Полиморфное ПО</vt:lpstr>
      <vt:lpstr>Методы машинного обучения в классификации вредоносного ПО</vt:lpstr>
      <vt:lpstr>Современные процессы выполнения кода</vt:lpstr>
      <vt:lpstr>Типовой процесс атаки вредоносного ПО</vt:lpstr>
      <vt:lpstr>Типы поведения вредоносного ПО</vt:lpstr>
      <vt:lpstr>Генерация признаков. Сбор данных</vt:lpstr>
      <vt:lpstr>Генерация признаков</vt:lpstr>
      <vt:lpstr>Выбор признаков</vt:lpstr>
      <vt:lpstr>Обучение без учителя и глубокое обучение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Владимир Михайлович Грязнов</dc:creator>
  <dc:description/>
  <cp:lastModifiedBy>Чернышов Юрий Юрьевич</cp:lastModifiedBy>
  <cp:revision>1033</cp:revision>
  <dcterms:created xsi:type="dcterms:W3CDTF">2020-07-22T09:29:31Z</dcterms:created>
  <dcterms:modified xsi:type="dcterms:W3CDTF">2021-12-22T13:46:29Z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37</vt:i4>
  </property>
</Properties>
</file>