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86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80" r:id="rId48"/>
    <p:sldId id="381" r:id="rId49"/>
    <p:sldId id="382" r:id="rId50"/>
    <p:sldId id="383" r:id="rId51"/>
    <p:sldId id="384" r:id="rId52"/>
    <p:sldId id="385" r:id="rId53"/>
    <p:sldId id="318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0465" autoAdjust="0"/>
  </p:normalViewPr>
  <p:slideViewPr>
    <p:cSldViewPr snapToGrid="0">
      <p:cViewPr varScale="1">
        <p:scale>
          <a:sx n="104" d="100"/>
          <a:sy n="104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64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742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4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472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5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577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223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31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91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77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97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25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358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10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364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79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125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934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26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772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0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396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5241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524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03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820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20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804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64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36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2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605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66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441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479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722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939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5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342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351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887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907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4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3169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451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0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2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51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2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86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информационной</a:t>
            </a:r>
          </a:p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29245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Составные части атаки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BE4BDB6-8FE6-4525-8579-1AB5BBE8CAEE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14827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 угрозы </a:t>
            </a:r>
            <a:r>
              <a:rPr lang="ru-RU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субъект (физическое лицо, материальный объект или физическое явление), являющийся непосредственной причиной возникновения угрозы безопасности информации</a:t>
            </a:r>
          </a:p>
          <a:p>
            <a:pPr>
              <a:defRPr/>
            </a:pPr>
            <a:r>
              <a:rPr lang="ru-RU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Угроза (безопасности информации) - </a:t>
            </a:r>
            <a:r>
              <a:rPr lang="ru-RU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совокупность условий и факторов, создающих потенциальную или реально существующую опасность нарушения безопасности информации</a:t>
            </a:r>
          </a:p>
          <a:p>
            <a:pPr>
              <a:defRPr/>
            </a:pPr>
            <a:r>
              <a:rPr lang="ru-RU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Уязвимость (информационной системы)</a:t>
            </a:r>
            <a:r>
              <a:rPr lang="ru-RU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свойство информационной системы, обусловливающее возможность реализации угроз безопасности обрабатываемой в ней информации</a:t>
            </a:r>
          </a:p>
          <a:p>
            <a:pPr>
              <a:defRPr/>
            </a:pPr>
            <a:r>
              <a:rPr lang="ru-RU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Активы - </a:t>
            </a:r>
            <a:r>
              <a:rPr lang="ru-RU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все, что имеет ценность для организации и находится в ее распоряжении</a:t>
            </a:r>
          </a:p>
          <a:p>
            <a:pPr>
              <a:defRPr/>
            </a:pPr>
            <a:r>
              <a:rPr lang="ru-RU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Ущерб</a:t>
            </a:r>
            <a:r>
              <a:rPr lang="ru-RU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отрицательные последствия, возникающие вследствие причинения вреда активам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Составные части атаки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Google Shape;143;p32">
            <a:extLst>
              <a:ext uri="{FF2B5EF4-FFF2-40B4-BE49-F238E27FC236}">
                <a16:creationId xmlns:a16="http://schemas.microsoft.com/office/drawing/2014/main" id="{ED3D4650-5FFF-4146-95D7-41595B8D3DB4}"/>
              </a:ext>
            </a:extLst>
          </p:cNvPr>
          <p:cNvSpPr/>
          <p:nvPr/>
        </p:nvSpPr>
        <p:spPr>
          <a:xfrm>
            <a:off x="9426886" y="3519722"/>
            <a:ext cx="2097724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Актив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oogle Shape;153;p32" descr="Пользователь">
            <a:extLst>
              <a:ext uri="{FF2B5EF4-FFF2-40B4-BE49-F238E27FC236}">
                <a16:creationId xmlns:a16="http://schemas.microsoft.com/office/drawing/2014/main" id="{1C508627-E0BC-45AC-8215-FF6D6276889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274" y="3315339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2;p32">
            <a:extLst>
              <a:ext uri="{FF2B5EF4-FFF2-40B4-BE49-F238E27FC236}">
                <a16:creationId xmlns:a16="http://schemas.microsoft.com/office/drawing/2014/main" id="{C6559626-57C2-47DC-A77B-816A18AFD2CC}"/>
              </a:ext>
            </a:extLst>
          </p:cNvPr>
          <p:cNvSpPr txBox="1"/>
          <p:nvPr/>
        </p:nvSpPr>
        <p:spPr>
          <a:xfrm>
            <a:off x="130652" y="4403441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Источник угрозы</a:t>
            </a:r>
            <a:endParaRPr dirty="0"/>
          </a:p>
        </p:txBody>
      </p:sp>
      <p:sp>
        <p:nvSpPr>
          <p:cNvPr id="11" name="Google Shape;143;p32">
            <a:extLst>
              <a:ext uri="{FF2B5EF4-FFF2-40B4-BE49-F238E27FC236}">
                <a16:creationId xmlns:a16="http://schemas.microsoft.com/office/drawing/2014/main" id="{115548F0-AEEA-4386-8983-A7B1D09F2CC6}"/>
              </a:ext>
            </a:extLst>
          </p:cNvPr>
          <p:cNvSpPr/>
          <p:nvPr/>
        </p:nvSpPr>
        <p:spPr>
          <a:xfrm>
            <a:off x="3091111" y="3504769"/>
            <a:ext cx="1847287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Угроза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Google Shape;143;p32">
            <a:extLst>
              <a:ext uri="{FF2B5EF4-FFF2-40B4-BE49-F238E27FC236}">
                <a16:creationId xmlns:a16="http://schemas.microsoft.com/office/drawing/2014/main" id="{82172E1D-DA7B-4D70-AD60-AA3A3A3E24D3}"/>
              </a:ext>
            </a:extLst>
          </p:cNvPr>
          <p:cNvSpPr/>
          <p:nvPr/>
        </p:nvSpPr>
        <p:spPr>
          <a:xfrm>
            <a:off x="6143470" y="3504769"/>
            <a:ext cx="2022974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Уязвимость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Пятно 2 1">
            <a:extLst>
              <a:ext uri="{FF2B5EF4-FFF2-40B4-BE49-F238E27FC236}">
                <a16:creationId xmlns:a16="http://schemas.microsoft.com/office/drawing/2014/main" id="{CC5BA9CA-5A7D-4BA0-9600-825AABD7C0BC}"/>
              </a:ext>
            </a:extLst>
          </p:cNvPr>
          <p:cNvSpPr/>
          <p:nvPr/>
        </p:nvSpPr>
        <p:spPr>
          <a:xfrm>
            <a:off x="9426886" y="2432650"/>
            <a:ext cx="2754573" cy="1291634"/>
          </a:xfrm>
          <a:prstGeom prst="irregularSeal2">
            <a:avLst/>
          </a:prstGeom>
          <a:solidFill>
            <a:srgbClr val="FF9B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Ущерб</a:t>
            </a:r>
          </a:p>
        </p:txBody>
      </p:sp>
      <p:pic>
        <p:nvPicPr>
          <p:cNvPr id="14" name="Google Shape;153;p32" descr="Пользователь">
            <a:extLst>
              <a:ext uri="{FF2B5EF4-FFF2-40B4-BE49-F238E27FC236}">
                <a16:creationId xmlns:a16="http://schemas.microsoft.com/office/drawing/2014/main" id="{4D0B5238-7419-4529-90B4-6873340121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5441" y="4933653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Стрелка вправо 2">
            <a:extLst>
              <a:ext uri="{FF2B5EF4-FFF2-40B4-BE49-F238E27FC236}">
                <a16:creationId xmlns:a16="http://schemas.microsoft.com/office/drawing/2014/main" id="{CAE31B9E-B22E-469A-A011-1B38D223133F}"/>
              </a:ext>
            </a:extLst>
          </p:cNvPr>
          <p:cNvSpPr/>
          <p:nvPr/>
        </p:nvSpPr>
        <p:spPr>
          <a:xfrm>
            <a:off x="2103118" y="3713172"/>
            <a:ext cx="868781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Arial"/>
              <a:ea typeface="Arial"/>
              <a:cs typeface="Arial"/>
            </a:endParaRPr>
          </a:p>
        </p:txBody>
      </p:sp>
      <p:sp>
        <p:nvSpPr>
          <p:cNvPr id="16" name="Стрелка вправо 26">
            <a:extLst>
              <a:ext uri="{FF2B5EF4-FFF2-40B4-BE49-F238E27FC236}">
                <a16:creationId xmlns:a16="http://schemas.microsoft.com/office/drawing/2014/main" id="{299D3BC4-0033-42F5-A282-7F06FD2D4F25}"/>
              </a:ext>
            </a:extLst>
          </p:cNvPr>
          <p:cNvSpPr/>
          <p:nvPr/>
        </p:nvSpPr>
        <p:spPr>
          <a:xfrm>
            <a:off x="5120839" y="3713172"/>
            <a:ext cx="868781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Стрелка вправо 27">
            <a:extLst>
              <a:ext uri="{FF2B5EF4-FFF2-40B4-BE49-F238E27FC236}">
                <a16:creationId xmlns:a16="http://schemas.microsoft.com/office/drawing/2014/main" id="{2D93ED6B-DAC1-46E7-962C-B1FA9C334CD9}"/>
              </a:ext>
            </a:extLst>
          </p:cNvPr>
          <p:cNvSpPr/>
          <p:nvPr/>
        </p:nvSpPr>
        <p:spPr>
          <a:xfrm>
            <a:off x="8320294" y="3703429"/>
            <a:ext cx="868781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6D05782-1CA7-4848-9FD9-7C30F318D14A}"/>
              </a:ext>
            </a:extLst>
          </p:cNvPr>
          <p:cNvCxnSpPr/>
          <p:nvPr/>
        </p:nvCxnSpPr>
        <p:spPr>
          <a:xfrm>
            <a:off x="6074829" y="1332413"/>
            <a:ext cx="0" cy="542108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52;p32">
            <a:extLst>
              <a:ext uri="{FF2B5EF4-FFF2-40B4-BE49-F238E27FC236}">
                <a16:creationId xmlns:a16="http://schemas.microsoft.com/office/drawing/2014/main" id="{9EFDB26C-AE7E-4759-B711-D83B2EA7FEB5}"/>
              </a:ext>
            </a:extLst>
          </p:cNvPr>
          <p:cNvSpPr txBox="1"/>
          <p:nvPr/>
        </p:nvSpPr>
        <p:spPr>
          <a:xfrm>
            <a:off x="1576260" y="1287366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Окружающая среда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1100" b="1" dirty="0">
                <a:latin typeface="Tahoma"/>
                <a:ea typeface="Tahoma"/>
                <a:cs typeface="Tahoma"/>
                <a:sym typeface="Tahoma"/>
              </a:rPr>
              <a:t>(существует вне объекта защиты)</a:t>
            </a:r>
            <a:endParaRPr sz="1100" dirty="0"/>
          </a:p>
        </p:txBody>
      </p:sp>
      <p:sp>
        <p:nvSpPr>
          <p:cNvPr id="20" name="Google Shape;152;p32">
            <a:extLst>
              <a:ext uri="{FF2B5EF4-FFF2-40B4-BE49-F238E27FC236}">
                <a16:creationId xmlns:a16="http://schemas.microsoft.com/office/drawing/2014/main" id="{63C4D086-83E7-4C9C-A92D-A8F17C8E6DEC}"/>
              </a:ext>
            </a:extLst>
          </p:cNvPr>
          <p:cNvSpPr txBox="1"/>
          <p:nvPr/>
        </p:nvSpPr>
        <p:spPr>
          <a:xfrm>
            <a:off x="7862331" y="1287366"/>
            <a:ext cx="2653487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Объект защиты</a:t>
            </a:r>
            <a:endParaRPr sz="1100" dirty="0"/>
          </a:p>
        </p:txBody>
      </p:sp>
      <p:sp>
        <p:nvSpPr>
          <p:cNvPr id="21" name="Стрелка вправо 32">
            <a:extLst>
              <a:ext uri="{FF2B5EF4-FFF2-40B4-BE49-F238E27FC236}">
                <a16:creationId xmlns:a16="http://schemas.microsoft.com/office/drawing/2014/main" id="{88DDDFE9-BEB6-4A3D-8829-4439A90DFA75}"/>
              </a:ext>
            </a:extLst>
          </p:cNvPr>
          <p:cNvSpPr/>
          <p:nvPr/>
        </p:nvSpPr>
        <p:spPr>
          <a:xfrm rot="16200000">
            <a:off x="10233695" y="4555532"/>
            <a:ext cx="484106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Google Shape;152;p32">
            <a:extLst>
              <a:ext uri="{FF2B5EF4-FFF2-40B4-BE49-F238E27FC236}">
                <a16:creationId xmlns:a16="http://schemas.microsoft.com/office/drawing/2014/main" id="{1A367C09-D46E-4D6C-BD0F-B5C51D9B4E23}"/>
              </a:ext>
            </a:extLst>
          </p:cNvPr>
          <p:cNvSpPr txBox="1"/>
          <p:nvPr/>
        </p:nvSpPr>
        <p:spPr>
          <a:xfrm>
            <a:off x="9149004" y="6001041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Владелец актива</a:t>
            </a:r>
            <a:endParaRPr dirty="0"/>
          </a:p>
        </p:txBody>
      </p:sp>
      <p:sp>
        <p:nvSpPr>
          <p:cNvPr id="23" name="Пятно 2 23">
            <a:extLst>
              <a:ext uri="{FF2B5EF4-FFF2-40B4-BE49-F238E27FC236}">
                <a16:creationId xmlns:a16="http://schemas.microsoft.com/office/drawing/2014/main" id="{924E76CB-3372-4A25-BEAC-ECD19F84C409}"/>
              </a:ext>
            </a:extLst>
          </p:cNvPr>
          <p:cNvSpPr/>
          <p:nvPr/>
        </p:nvSpPr>
        <p:spPr>
          <a:xfrm>
            <a:off x="8217667" y="4574237"/>
            <a:ext cx="2754573" cy="1291634"/>
          </a:xfrm>
          <a:prstGeom prst="irregularSeal2">
            <a:avLst/>
          </a:prstGeom>
          <a:solidFill>
            <a:srgbClr val="FF9B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Потери</a:t>
            </a:r>
          </a:p>
        </p:txBody>
      </p:sp>
    </p:spTree>
    <p:extLst>
      <p:ext uri="{BB962C8B-B14F-4D97-AF65-F5344CB8AC3E}">
        <p14:creationId xmlns:p14="http://schemas.microsoft.com/office/powerpoint/2010/main" val="7291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Отличие ущерба и потерь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FCEDB79-1465-4F8F-991B-A088665D5E76}"/>
              </a:ext>
            </a:extLst>
          </p:cNvPr>
          <p:cNvSpPr txBox="1">
            <a:spLocks noChangeArrowheads="1"/>
          </p:cNvSpPr>
          <p:nvPr/>
        </p:nvSpPr>
        <p:spPr>
          <a:xfrm>
            <a:off x="942703" y="1237796"/>
            <a:ext cx="10515600" cy="205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Ущерб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любые отрицательные последствия в результате реализации </a:t>
            </a:r>
            <a:r>
              <a:rPr 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каждой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угрозы</a:t>
            </a:r>
          </a:p>
          <a:p>
            <a:pPr>
              <a:defRPr/>
            </a:pP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Потери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это нарушение или сбой в бизнес-процессе, который можно измерить в финансовых или иных величинах. </a:t>
            </a:r>
            <a:r>
              <a:rPr 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каждая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атака завершается потерями</a:t>
            </a:r>
          </a:p>
          <a:p>
            <a:pPr marL="0" indent="0">
              <a:buNone/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Комплексная атака может включать эксплуатацию многих уязвимостей при этом потери будут вызваны лишь на финальном шаге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F3D640-362B-4ECE-9B62-7F0798D1E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221" y="3525951"/>
            <a:ext cx="8027311" cy="3425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B0458B-CFD3-48A9-87CE-D1A168DC560E}"/>
              </a:ext>
            </a:extLst>
          </p:cNvPr>
          <p:cNvSpPr txBox="1"/>
          <p:nvPr/>
        </p:nvSpPr>
        <p:spPr>
          <a:xfrm>
            <a:off x="2407919" y="5992611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64EE1-95BF-423A-843A-7D9A8C8EA134}"/>
              </a:ext>
            </a:extLst>
          </p:cNvPr>
          <p:cNvSpPr txBox="1"/>
          <p:nvPr/>
        </p:nvSpPr>
        <p:spPr>
          <a:xfrm>
            <a:off x="2407919" y="6251189"/>
            <a:ext cx="192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цели и ее уязвимых мест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FA45E-161A-452E-9B0D-1855E48B69EB}"/>
              </a:ext>
            </a:extLst>
          </p:cNvPr>
          <p:cNvSpPr txBox="1"/>
          <p:nvPr/>
        </p:nvSpPr>
        <p:spPr>
          <a:xfrm>
            <a:off x="3382316" y="2839062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Вооружение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14B9E-2A3C-4AA3-8D88-3076091E8418}"/>
              </a:ext>
            </a:extLst>
          </p:cNvPr>
          <p:cNvSpPr txBox="1"/>
          <p:nvPr/>
        </p:nvSpPr>
        <p:spPr>
          <a:xfrm>
            <a:off x="3382316" y="3027387"/>
            <a:ext cx="192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Подбор инструментария для атаки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725E9-4E3E-4AF7-A9F3-27DCFD9AACCB}"/>
              </a:ext>
            </a:extLst>
          </p:cNvPr>
          <p:cNvSpPr txBox="1"/>
          <p:nvPr/>
        </p:nvSpPr>
        <p:spPr>
          <a:xfrm>
            <a:off x="4507048" y="5992611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Доставка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D0880B-0493-4F8F-8FDF-0C90FFD1C7C7}"/>
              </a:ext>
            </a:extLst>
          </p:cNvPr>
          <p:cNvSpPr txBox="1"/>
          <p:nvPr/>
        </p:nvSpPr>
        <p:spPr>
          <a:xfrm>
            <a:off x="4507048" y="6251189"/>
            <a:ext cx="192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Внедрение инструментария атаки в объект защиты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E055B-F7B4-4D4F-990F-A3C286D9BE07}"/>
              </a:ext>
            </a:extLst>
          </p:cNvPr>
          <p:cNvSpPr txBox="1"/>
          <p:nvPr/>
        </p:nvSpPr>
        <p:spPr>
          <a:xfrm>
            <a:off x="5307985" y="2839062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A7C6D-0EBD-4CAB-81DB-2D10AD6F80AF}"/>
              </a:ext>
            </a:extLst>
          </p:cNvPr>
          <p:cNvSpPr txBox="1"/>
          <p:nvPr/>
        </p:nvSpPr>
        <p:spPr>
          <a:xfrm>
            <a:off x="5307985" y="3027387"/>
            <a:ext cx="192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Успешное выполнение инструментария атаки в атакуемой системе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B1C27-324A-4F65-9FF0-FC74D0045780}"/>
              </a:ext>
            </a:extLst>
          </p:cNvPr>
          <p:cNvSpPr txBox="1"/>
          <p:nvPr/>
        </p:nvSpPr>
        <p:spPr>
          <a:xfrm>
            <a:off x="6502025" y="5992611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755DB-10AB-4CFD-AC46-E09156A52BC0}"/>
              </a:ext>
            </a:extLst>
          </p:cNvPr>
          <p:cNvSpPr txBox="1"/>
          <p:nvPr/>
        </p:nvSpPr>
        <p:spPr>
          <a:xfrm>
            <a:off x="6502025" y="6251189"/>
            <a:ext cx="192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Размещения полного спектра инструментов атаки в системе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39F4D1-1C15-43AE-A001-4D103EC1B960}"/>
              </a:ext>
            </a:extLst>
          </p:cNvPr>
          <p:cNvSpPr txBox="1"/>
          <p:nvPr/>
        </p:nvSpPr>
        <p:spPr>
          <a:xfrm>
            <a:off x="7226530" y="2839062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BB88C-693E-4D78-A2C1-BF7472DF6897}"/>
              </a:ext>
            </a:extLst>
          </p:cNvPr>
          <p:cNvSpPr txBox="1"/>
          <p:nvPr/>
        </p:nvSpPr>
        <p:spPr>
          <a:xfrm>
            <a:off x="7226530" y="3027387"/>
            <a:ext cx="192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удаленного доступа со стороны злоумышленника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74C37A-BC67-44EB-A281-DE737FF23E08}"/>
              </a:ext>
            </a:extLst>
          </p:cNvPr>
          <p:cNvSpPr txBox="1"/>
          <p:nvPr/>
        </p:nvSpPr>
        <p:spPr>
          <a:xfrm>
            <a:off x="8358385" y="5992611"/>
            <a:ext cx="250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Вредоносные действия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5725A-5957-435B-A58E-423B07B1CA25}"/>
              </a:ext>
            </a:extLst>
          </p:cNvPr>
          <p:cNvSpPr txBox="1"/>
          <p:nvPr/>
        </p:nvSpPr>
        <p:spPr>
          <a:xfrm>
            <a:off x="8358385" y="6251189"/>
            <a:ext cx="192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 целей атаки злоумышленником</a:t>
            </a:r>
          </a:p>
        </p:txBody>
      </p:sp>
    </p:spTree>
    <p:extLst>
      <p:ext uri="{BB962C8B-B14F-4D97-AF65-F5344CB8AC3E}">
        <p14:creationId xmlns:p14="http://schemas.microsoft.com/office/powerpoint/2010/main" val="33331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Появление уязвимостей в системе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DB6DD3-F7A1-4A50-8208-7AC328E4F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68" y="1142544"/>
            <a:ext cx="2667372" cy="13436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B1E27D-377E-4EF8-B149-E2F2E5147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5" y="3253529"/>
            <a:ext cx="2267266" cy="134368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E7ACC4-012F-4A6A-94C4-03FC91BBB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68" y="2581685"/>
            <a:ext cx="2667372" cy="13436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6A9207-F5C3-4764-A0DD-EA34AF598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68" y="4020826"/>
            <a:ext cx="2667372" cy="134368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48113F7-C94C-487F-8547-FF0DBC5A5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68" y="5459967"/>
            <a:ext cx="2667372" cy="13436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8C66A3-A7BF-4EAA-A111-C307D5435452}"/>
              </a:ext>
            </a:extLst>
          </p:cNvPr>
          <p:cNvSpPr txBox="1"/>
          <p:nvPr/>
        </p:nvSpPr>
        <p:spPr>
          <a:xfrm>
            <a:off x="1120368" y="374070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Уязвимость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848EEF-F153-433D-AB13-AF767BD8FDC4}"/>
              </a:ext>
            </a:extLst>
          </p:cNvPr>
          <p:cNvSpPr txBox="1"/>
          <p:nvPr/>
        </p:nvSpPr>
        <p:spPr>
          <a:xfrm>
            <a:off x="4887439" y="162972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ECBA3-D406-42C8-9986-53897BE5D23A}"/>
              </a:ext>
            </a:extLst>
          </p:cNvPr>
          <p:cNvSpPr txBox="1"/>
          <p:nvPr/>
        </p:nvSpPr>
        <p:spPr>
          <a:xfrm>
            <a:off x="4368867" y="306886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Конфигурации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7A1C7-2AF2-4510-A048-6E33F56672C0}"/>
              </a:ext>
            </a:extLst>
          </p:cNvPr>
          <p:cNvSpPr txBox="1"/>
          <p:nvPr/>
        </p:nvSpPr>
        <p:spPr>
          <a:xfrm>
            <a:off x="4368867" y="450800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Архитектуры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695FE-4092-48AE-94DB-BCA4D5B9D95A}"/>
              </a:ext>
            </a:extLst>
          </p:cNvPr>
          <p:cNvSpPr txBox="1"/>
          <p:nvPr/>
        </p:nvSpPr>
        <p:spPr>
          <a:xfrm>
            <a:off x="4405636" y="5947145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Организационная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7DB247C-1388-4609-868B-19230A4579F0}"/>
              </a:ext>
            </a:extLst>
          </p:cNvPr>
          <p:cNvSpPr txBox="1">
            <a:spLocks noChangeArrowheads="1"/>
          </p:cNvSpPr>
          <p:nvPr/>
        </p:nvSpPr>
        <p:spPr>
          <a:xfrm>
            <a:off x="6718300" y="1464910"/>
            <a:ext cx="4914900" cy="698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 в процессе </a:t>
            </a:r>
            <a:r>
              <a:rPr 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разработки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  <a:defRPr/>
            </a:pP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переполнение буфера</a:t>
            </a: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29302B6-3C8E-4345-B078-BE8E13E901E3}"/>
              </a:ext>
            </a:extLst>
          </p:cNvPr>
          <p:cNvSpPr txBox="1">
            <a:spLocks noChangeArrowheads="1"/>
          </p:cNvSpPr>
          <p:nvPr/>
        </p:nvSpPr>
        <p:spPr>
          <a:xfrm>
            <a:off x="6718300" y="2904051"/>
            <a:ext cx="4914900" cy="698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 в процессе </a:t>
            </a:r>
            <a:r>
              <a:rPr 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  <a:defRPr/>
            </a:pP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пароль по умолчанию</a:t>
            </a: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59EB17F-5AC7-4041-AC72-DE9B168DA9EE}"/>
              </a:ext>
            </a:extLst>
          </p:cNvPr>
          <p:cNvSpPr txBox="1">
            <a:spLocks noChangeArrowheads="1"/>
          </p:cNvSpPr>
          <p:nvPr/>
        </p:nvSpPr>
        <p:spPr>
          <a:xfrm>
            <a:off x="6718300" y="4182008"/>
            <a:ext cx="5194300" cy="102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 в процессе </a:t>
            </a:r>
            <a:r>
              <a:rPr 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проектирования системы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  <a:defRPr/>
            </a:pP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предусмотрено разграничение доступа к данным</a:t>
            </a: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9C1CA9B-88A2-4BA8-9DBA-C7613FE4BB48}"/>
              </a:ext>
            </a:extLst>
          </p:cNvPr>
          <p:cNvSpPr txBox="1">
            <a:spLocks noChangeArrowheads="1"/>
          </p:cNvSpPr>
          <p:nvPr/>
        </p:nvSpPr>
        <p:spPr>
          <a:xfrm>
            <a:off x="6718300" y="5621149"/>
            <a:ext cx="5194300" cy="102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 в организации </a:t>
            </a:r>
            <a:r>
              <a:rPr 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процесса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защиты</a:t>
            </a:r>
          </a:p>
          <a:p>
            <a:pPr marL="0" indent="0">
              <a:buNone/>
              <a:defRPr/>
            </a:pP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отсутствие пропускного режима на объекте</a:t>
            </a: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Прочие важные понятия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Google Shape;143;p32">
            <a:extLst>
              <a:ext uri="{FF2B5EF4-FFF2-40B4-BE49-F238E27FC236}">
                <a16:creationId xmlns:a16="http://schemas.microsoft.com/office/drawing/2014/main" id="{208690B1-48CA-4476-B9DA-91A81240B162}"/>
              </a:ext>
            </a:extLst>
          </p:cNvPr>
          <p:cNvSpPr/>
          <p:nvPr/>
        </p:nvSpPr>
        <p:spPr>
          <a:xfrm>
            <a:off x="432476" y="1189899"/>
            <a:ext cx="1847287" cy="821754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latin typeface="Arial"/>
                <a:ea typeface="Arial"/>
                <a:cs typeface="Arial"/>
                <a:sym typeface="Arial"/>
              </a:rPr>
              <a:t>Угроза</a:t>
            </a:r>
            <a:endParaRPr sz="2400" b="1" dirty="0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43;p32">
            <a:extLst>
              <a:ext uri="{FF2B5EF4-FFF2-40B4-BE49-F238E27FC236}">
                <a16:creationId xmlns:a16="http://schemas.microsoft.com/office/drawing/2014/main" id="{0F90FEE2-3A6A-4847-AA89-4DD699FCCF08}"/>
              </a:ext>
            </a:extLst>
          </p:cNvPr>
          <p:cNvSpPr/>
          <p:nvPr/>
        </p:nvSpPr>
        <p:spPr>
          <a:xfrm>
            <a:off x="6888049" y="1112441"/>
            <a:ext cx="2022974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Риск</a:t>
            </a:r>
            <a:endParaRPr dirty="0"/>
          </a:p>
        </p:txBody>
      </p:sp>
      <p:sp>
        <p:nvSpPr>
          <p:cNvPr id="10" name="Пятно 2 19">
            <a:extLst>
              <a:ext uri="{FF2B5EF4-FFF2-40B4-BE49-F238E27FC236}">
                <a16:creationId xmlns:a16="http://schemas.microsoft.com/office/drawing/2014/main" id="{D4864318-8E53-448E-ADEF-A4B3763449B3}"/>
              </a:ext>
            </a:extLst>
          </p:cNvPr>
          <p:cNvSpPr/>
          <p:nvPr/>
        </p:nvSpPr>
        <p:spPr>
          <a:xfrm>
            <a:off x="3145600" y="877501"/>
            <a:ext cx="2754573" cy="1291634"/>
          </a:xfrm>
          <a:prstGeom prst="irregularSeal2">
            <a:avLst/>
          </a:prstGeom>
          <a:noFill/>
          <a:ln w="28575">
            <a:solidFill>
              <a:srgbClr val="FF9B9B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 smtClean="0">
                <a:latin typeface="Arial"/>
                <a:ea typeface="Arial"/>
                <a:cs typeface="Arial"/>
              </a:rPr>
              <a:t>Потери</a:t>
            </a:r>
            <a:endParaRPr lang="ru-RU" sz="2000" b="1" dirty="0">
              <a:latin typeface="Arial"/>
              <a:ea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B1CB6-3961-4B4A-B197-F90C48EF3E96}"/>
              </a:ext>
            </a:extLst>
          </p:cNvPr>
          <p:cNvSpPr txBox="1"/>
          <p:nvPr/>
        </p:nvSpPr>
        <p:spPr>
          <a:xfrm>
            <a:off x="2398280" y="80004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27ECB-FA63-4409-8C01-E33E242153BC}"/>
              </a:ext>
            </a:extLst>
          </p:cNvPr>
          <p:cNvSpPr txBox="1"/>
          <p:nvPr/>
        </p:nvSpPr>
        <p:spPr>
          <a:xfrm>
            <a:off x="5806742" y="80004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=</a:t>
            </a:r>
          </a:p>
        </p:txBody>
      </p:sp>
      <p:sp>
        <p:nvSpPr>
          <p:cNvPr id="13" name="Google Shape;143;p32">
            <a:extLst>
              <a:ext uri="{FF2B5EF4-FFF2-40B4-BE49-F238E27FC236}">
                <a16:creationId xmlns:a16="http://schemas.microsoft.com/office/drawing/2014/main" id="{76A148D8-9839-439D-933B-0841A230B848}"/>
              </a:ext>
            </a:extLst>
          </p:cNvPr>
          <p:cNvSpPr/>
          <p:nvPr/>
        </p:nvSpPr>
        <p:spPr>
          <a:xfrm>
            <a:off x="432475" y="2394089"/>
            <a:ext cx="1847287" cy="821754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Угроза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4A6A5-2274-4C0A-85C0-F2B83E4B7AAF}"/>
              </a:ext>
            </a:extLst>
          </p:cNvPr>
          <p:cNvSpPr txBox="1"/>
          <p:nvPr/>
        </p:nvSpPr>
        <p:spPr>
          <a:xfrm>
            <a:off x="2398280" y="201165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+</a:t>
            </a:r>
          </a:p>
        </p:txBody>
      </p:sp>
      <p:sp>
        <p:nvSpPr>
          <p:cNvPr id="15" name="Google Shape;143;p32">
            <a:extLst>
              <a:ext uri="{FF2B5EF4-FFF2-40B4-BE49-F238E27FC236}">
                <a16:creationId xmlns:a16="http://schemas.microsoft.com/office/drawing/2014/main" id="{EE2390B9-8FDE-4E5C-B90A-E1994C20BB6E}"/>
              </a:ext>
            </a:extLst>
          </p:cNvPr>
          <p:cNvSpPr/>
          <p:nvPr/>
        </p:nvSpPr>
        <p:spPr>
          <a:xfrm>
            <a:off x="3599243" y="2394089"/>
            <a:ext cx="1847287" cy="821754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Угроза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1B502-E130-4568-86ED-00C3A86A9CC0}"/>
              </a:ext>
            </a:extLst>
          </p:cNvPr>
          <p:cNvSpPr txBox="1"/>
          <p:nvPr/>
        </p:nvSpPr>
        <p:spPr>
          <a:xfrm>
            <a:off x="5806742" y="201606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=</a:t>
            </a:r>
          </a:p>
        </p:txBody>
      </p:sp>
      <p:sp>
        <p:nvSpPr>
          <p:cNvPr id="17" name="Google Shape;143;p32">
            <a:extLst>
              <a:ext uri="{FF2B5EF4-FFF2-40B4-BE49-F238E27FC236}">
                <a16:creationId xmlns:a16="http://schemas.microsoft.com/office/drawing/2014/main" id="{9A0DB714-FE1D-4CF9-BDD9-9288BB6D7413}"/>
              </a:ext>
            </a:extLst>
          </p:cNvPr>
          <p:cNvSpPr/>
          <p:nvPr/>
        </p:nvSpPr>
        <p:spPr>
          <a:xfrm>
            <a:off x="6888049" y="2394089"/>
            <a:ext cx="2022974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Модель угроз</a:t>
            </a:r>
            <a:endParaRPr dirty="0"/>
          </a:p>
        </p:txBody>
      </p:sp>
      <p:sp>
        <p:nvSpPr>
          <p:cNvPr id="18" name="Google Shape;143;p32">
            <a:extLst>
              <a:ext uri="{FF2B5EF4-FFF2-40B4-BE49-F238E27FC236}">
                <a16:creationId xmlns:a16="http://schemas.microsoft.com/office/drawing/2014/main" id="{CCEFCBEE-7D59-43F8-A285-9BC9C967147C}"/>
              </a:ext>
            </a:extLst>
          </p:cNvPr>
          <p:cNvSpPr/>
          <p:nvPr/>
        </p:nvSpPr>
        <p:spPr>
          <a:xfrm>
            <a:off x="426240" y="3574269"/>
            <a:ext cx="1847287" cy="821754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latin typeface="Arial"/>
                <a:ea typeface="Arial"/>
                <a:cs typeface="Arial"/>
                <a:sym typeface="Arial"/>
              </a:rPr>
              <a:t>Угроза</a:t>
            </a:r>
            <a:endParaRPr sz="2400" b="1" dirty="0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143;p32">
            <a:extLst>
              <a:ext uri="{FF2B5EF4-FFF2-40B4-BE49-F238E27FC236}">
                <a16:creationId xmlns:a16="http://schemas.microsoft.com/office/drawing/2014/main" id="{3445D964-FC23-4843-80B4-025EA7D333E1}"/>
              </a:ext>
            </a:extLst>
          </p:cNvPr>
          <p:cNvSpPr/>
          <p:nvPr/>
        </p:nvSpPr>
        <p:spPr>
          <a:xfrm>
            <a:off x="3599243" y="3573694"/>
            <a:ext cx="2022974" cy="821754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latin typeface="Arial"/>
                <a:ea typeface="Arial"/>
                <a:cs typeface="Arial"/>
                <a:sym typeface="Arial"/>
              </a:rPr>
              <a:t>Уязвимость</a:t>
            </a:r>
            <a:endParaRPr sz="2400" b="1" dirty="0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143;p32">
            <a:extLst>
              <a:ext uri="{FF2B5EF4-FFF2-40B4-BE49-F238E27FC236}">
                <a16:creationId xmlns:a16="http://schemas.microsoft.com/office/drawing/2014/main" id="{BF729E4C-3C69-4236-956F-2780F49F3C0E}"/>
              </a:ext>
            </a:extLst>
          </p:cNvPr>
          <p:cNvSpPr/>
          <p:nvPr/>
        </p:nvSpPr>
        <p:spPr>
          <a:xfrm>
            <a:off x="6888049" y="3588647"/>
            <a:ext cx="2097724" cy="791848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latin typeface="Arial"/>
                <a:ea typeface="Arial"/>
                <a:cs typeface="Arial"/>
                <a:sym typeface="Arial"/>
              </a:rPr>
              <a:t>Актив</a:t>
            </a:r>
            <a:endParaRPr sz="2400" b="1" dirty="0">
              <a:latin typeface="Arial"/>
              <a:ea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CB91E-A79D-4A28-A785-650C81FAF2A2}"/>
              </a:ext>
            </a:extLst>
          </p:cNvPr>
          <p:cNvSpPr txBox="1"/>
          <p:nvPr/>
        </p:nvSpPr>
        <p:spPr>
          <a:xfrm>
            <a:off x="2392044" y="3261296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9DF8F-F516-4214-8444-80DC9060AFA8}"/>
              </a:ext>
            </a:extLst>
          </p:cNvPr>
          <p:cNvSpPr txBox="1"/>
          <p:nvPr/>
        </p:nvSpPr>
        <p:spPr>
          <a:xfrm>
            <a:off x="5806742" y="321584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A91FA-FD8D-4984-8947-13EA014A0960}"/>
              </a:ext>
            </a:extLst>
          </p:cNvPr>
          <p:cNvSpPr txBox="1"/>
          <p:nvPr/>
        </p:nvSpPr>
        <p:spPr>
          <a:xfrm>
            <a:off x="9163274" y="321584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=</a:t>
            </a:r>
          </a:p>
        </p:txBody>
      </p:sp>
      <p:sp>
        <p:nvSpPr>
          <p:cNvPr id="24" name="Google Shape;143;p32">
            <a:extLst>
              <a:ext uri="{FF2B5EF4-FFF2-40B4-BE49-F238E27FC236}">
                <a16:creationId xmlns:a16="http://schemas.microsoft.com/office/drawing/2014/main" id="{D0D0FB9D-EE5B-4BC7-B0AB-94A6B3299254}"/>
              </a:ext>
            </a:extLst>
          </p:cNvPr>
          <p:cNvSpPr/>
          <p:nvPr/>
        </p:nvSpPr>
        <p:spPr>
          <a:xfrm>
            <a:off x="10043144" y="3543194"/>
            <a:ext cx="2097724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Сценарий атаки</a:t>
            </a:r>
            <a:endParaRPr dirty="0"/>
          </a:p>
        </p:txBody>
      </p:sp>
      <p:sp>
        <p:nvSpPr>
          <p:cNvPr id="25" name="Google Shape;143;p32">
            <a:extLst>
              <a:ext uri="{FF2B5EF4-FFF2-40B4-BE49-F238E27FC236}">
                <a16:creationId xmlns:a16="http://schemas.microsoft.com/office/drawing/2014/main" id="{CCC68273-90FA-46BD-BDB7-4E112B763F16}"/>
              </a:ext>
            </a:extLst>
          </p:cNvPr>
          <p:cNvSpPr/>
          <p:nvPr/>
        </p:nvSpPr>
        <p:spPr>
          <a:xfrm>
            <a:off x="421885" y="4771697"/>
            <a:ext cx="1847287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Угроза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" name="Google Shape;143;p32">
            <a:extLst>
              <a:ext uri="{FF2B5EF4-FFF2-40B4-BE49-F238E27FC236}">
                <a16:creationId xmlns:a16="http://schemas.microsoft.com/office/drawing/2014/main" id="{0825221A-5042-4072-A9A4-A193D98BE21D}"/>
              </a:ext>
            </a:extLst>
          </p:cNvPr>
          <p:cNvSpPr/>
          <p:nvPr/>
        </p:nvSpPr>
        <p:spPr>
          <a:xfrm>
            <a:off x="3594888" y="4771122"/>
            <a:ext cx="2022974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Уязвимость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" name="Google Shape;143;p32">
            <a:extLst>
              <a:ext uri="{FF2B5EF4-FFF2-40B4-BE49-F238E27FC236}">
                <a16:creationId xmlns:a16="http://schemas.microsoft.com/office/drawing/2014/main" id="{76501BAE-3CD8-4A10-BE28-95D853C2DCE2}"/>
              </a:ext>
            </a:extLst>
          </p:cNvPr>
          <p:cNvSpPr/>
          <p:nvPr/>
        </p:nvSpPr>
        <p:spPr>
          <a:xfrm>
            <a:off x="6883694" y="4786075"/>
            <a:ext cx="2097724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Актив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592FB0-03AE-46B7-B1E4-953EEFA900F4}"/>
              </a:ext>
            </a:extLst>
          </p:cNvPr>
          <p:cNvSpPr txBox="1"/>
          <p:nvPr/>
        </p:nvSpPr>
        <p:spPr>
          <a:xfrm>
            <a:off x="2387689" y="4458724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03D9B-0C6E-488E-810F-E38BB226E5D0}"/>
              </a:ext>
            </a:extLst>
          </p:cNvPr>
          <p:cNvSpPr txBox="1"/>
          <p:nvPr/>
        </p:nvSpPr>
        <p:spPr>
          <a:xfrm>
            <a:off x="5802387" y="441327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30AF56-CCC8-42B3-A3C3-77B4FD787990}"/>
              </a:ext>
            </a:extLst>
          </p:cNvPr>
          <p:cNvSpPr txBox="1"/>
          <p:nvPr/>
        </p:nvSpPr>
        <p:spPr>
          <a:xfrm>
            <a:off x="9158919" y="441327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=</a:t>
            </a:r>
          </a:p>
        </p:txBody>
      </p:sp>
      <p:sp>
        <p:nvSpPr>
          <p:cNvPr id="31" name="Google Shape;143;p32">
            <a:extLst>
              <a:ext uri="{FF2B5EF4-FFF2-40B4-BE49-F238E27FC236}">
                <a16:creationId xmlns:a16="http://schemas.microsoft.com/office/drawing/2014/main" id="{DF01A3C2-21CB-4106-ADAA-FBF717620C0E}"/>
              </a:ext>
            </a:extLst>
          </p:cNvPr>
          <p:cNvSpPr/>
          <p:nvPr/>
        </p:nvSpPr>
        <p:spPr>
          <a:xfrm>
            <a:off x="10038789" y="4740622"/>
            <a:ext cx="2097724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Атака</a:t>
            </a:r>
            <a:endParaRPr dirty="0"/>
          </a:p>
        </p:txBody>
      </p:sp>
      <p:sp>
        <p:nvSpPr>
          <p:cNvPr id="32" name="Google Shape;143;p32">
            <a:extLst>
              <a:ext uri="{FF2B5EF4-FFF2-40B4-BE49-F238E27FC236}">
                <a16:creationId xmlns:a16="http://schemas.microsoft.com/office/drawing/2014/main" id="{80B44B40-BBBA-4F41-935F-443DE2F402AD}"/>
              </a:ext>
            </a:extLst>
          </p:cNvPr>
          <p:cNvSpPr/>
          <p:nvPr/>
        </p:nvSpPr>
        <p:spPr>
          <a:xfrm>
            <a:off x="421885" y="5816306"/>
            <a:ext cx="1857878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Атака</a:t>
            </a:r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10BE73-C935-45D9-B94E-9FD1268C6796}"/>
              </a:ext>
            </a:extLst>
          </p:cNvPr>
          <p:cNvSpPr txBox="1"/>
          <p:nvPr/>
        </p:nvSpPr>
        <p:spPr>
          <a:xfrm>
            <a:off x="2381646" y="5488955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+</a:t>
            </a:r>
          </a:p>
        </p:txBody>
      </p:sp>
      <p:sp>
        <p:nvSpPr>
          <p:cNvPr id="34" name="Пятно 2 57">
            <a:extLst>
              <a:ext uri="{FF2B5EF4-FFF2-40B4-BE49-F238E27FC236}">
                <a16:creationId xmlns:a16="http://schemas.microsoft.com/office/drawing/2014/main" id="{C3859E0F-EDAF-4FD1-91FB-CC5195E2BFB6}"/>
              </a:ext>
            </a:extLst>
          </p:cNvPr>
          <p:cNvSpPr/>
          <p:nvPr/>
        </p:nvSpPr>
        <p:spPr>
          <a:xfrm>
            <a:off x="3145600" y="5518847"/>
            <a:ext cx="2754573" cy="1291634"/>
          </a:xfrm>
          <a:prstGeom prst="irregularSeal2">
            <a:avLst/>
          </a:prstGeom>
          <a:solidFill>
            <a:srgbClr val="FF9B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Ущерб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421E3-5719-48E8-A68B-CFF75C436069}"/>
              </a:ext>
            </a:extLst>
          </p:cNvPr>
          <p:cNvSpPr txBox="1"/>
          <p:nvPr/>
        </p:nvSpPr>
        <p:spPr>
          <a:xfrm>
            <a:off x="5802387" y="5441389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=</a:t>
            </a:r>
          </a:p>
        </p:txBody>
      </p:sp>
      <p:sp>
        <p:nvSpPr>
          <p:cNvPr id="36" name="Google Shape;143;p32">
            <a:extLst>
              <a:ext uri="{FF2B5EF4-FFF2-40B4-BE49-F238E27FC236}">
                <a16:creationId xmlns:a16="http://schemas.microsoft.com/office/drawing/2014/main" id="{9F02F790-934E-4284-B9A4-A7B635E04D5B}"/>
              </a:ext>
            </a:extLst>
          </p:cNvPr>
          <p:cNvSpPr/>
          <p:nvPr/>
        </p:nvSpPr>
        <p:spPr>
          <a:xfrm>
            <a:off x="6883694" y="5816306"/>
            <a:ext cx="2097724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Инцидент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Содержание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54759DA-20B6-494B-86F2-69C29D271A6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Понятие компьютерной атаки</a:t>
            </a:r>
            <a:r>
              <a:rPr lang="en-US"/>
              <a:t>: </a:t>
            </a:r>
            <a:r>
              <a:rPr lang="ru-RU"/>
              <a:t>угрозы, уязвимости, ущерб и потери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b="1"/>
              <a:t>Направления обеспечения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Теоретическая модель компьютерной безопасности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Субъектно-объектная модель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Методы обеспечения ИБ в современных КС</a:t>
            </a:r>
            <a:endParaRPr lang="ru-RU" b="1"/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Актуальность технологий </a:t>
            </a:r>
            <a:r>
              <a:rPr lang="en-US"/>
              <a:t>AI/ML </a:t>
            </a:r>
            <a:r>
              <a:rPr lang="ru-RU"/>
              <a:t>в сфере ИБ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Уровни обеспечения информационной безопасности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1256" y="5890523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0CFCC3-5352-4666-87B1-DBDEC6935925}"/>
              </a:ext>
            </a:extLst>
          </p:cNvPr>
          <p:cNvSpPr/>
          <p:nvPr/>
        </p:nvSpPr>
        <p:spPr>
          <a:xfrm>
            <a:off x="3835836" y="1490355"/>
            <a:ext cx="6679061" cy="2160000"/>
          </a:xfrm>
          <a:prstGeom prst="rect">
            <a:avLst/>
          </a:prstGeom>
          <a:solidFill>
            <a:srgbClr val="F5A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57AF080-099D-49AF-BF64-38ED0A99B1E4}"/>
              </a:ext>
            </a:extLst>
          </p:cNvPr>
          <p:cNvSpPr>
            <a:spLocks noChangeAspect="1"/>
          </p:cNvSpPr>
          <p:nvPr/>
        </p:nvSpPr>
        <p:spPr>
          <a:xfrm>
            <a:off x="1506185" y="1490355"/>
            <a:ext cx="4680000" cy="4680000"/>
          </a:xfrm>
          <a:prstGeom prst="ellipse">
            <a:avLst/>
          </a:prstGeom>
          <a:solidFill>
            <a:srgbClr val="7671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9E0CAC-7A17-4ADC-9D57-8F2E7E1A4486}"/>
              </a:ext>
            </a:extLst>
          </p:cNvPr>
          <p:cNvSpPr/>
          <p:nvPr/>
        </p:nvSpPr>
        <p:spPr>
          <a:xfrm>
            <a:off x="3826311" y="2213858"/>
            <a:ext cx="6679061" cy="2160000"/>
          </a:xfrm>
          <a:prstGeom prst="rect">
            <a:avLst/>
          </a:prstGeom>
          <a:solidFill>
            <a:srgbClr val="F8C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162F400-9DF0-4D49-9DB9-F98EA693F195}"/>
              </a:ext>
            </a:extLst>
          </p:cNvPr>
          <p:cNvSpPr>
            <a:spLocks noChangeAspect="1"/>
          </p:cNvSpPr>
          <p:nvPr/>
        </p:nvSpPr>
        <p:spPr>
          <a:xfrm>
            <a:off x="1866185" y="2213858"/>
            <a:ext cx="3960000" cy="3960000"/>
          </a:xfrm>
          <a:prstGeom prst="ellipse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23D3B21-EED7-4F72-906F-64BAB89BAF1F}"/>
              </a:ext>
            </a:extLst>
          </p:cNvPr>
          <p:cNvGrpSpPr/>
          <p:nvPr/>
        </p:nvGrpSpPr>
        <p:grpSpPr>
          <a:xfrm>
            <a:off x="9365664" y="3348357"/>
            <a:ext cx="620727" cy="594825"/>
            <a:chOff x="306499" y="1341346"/>
            <a:chExt cx="782515" cy="782515"/>
          </a:xfrm>
          <a:solidFill>
            <a:srgbClr val="F5A808"/>
          </a:solidFill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C016D972-AB14-4D73-B44D-1E4446219E6A}"/>
                </a:ext>
              </a:extLst>
            </p:cNvPr>
            <p:cNvSpPr/>
            <p:nvPr/>
          </p:nvSpPr>
          <p:spPr>
            <a:xfrm>
              <a:off x="306499" y="1341346"/>
              <a:ext cx="782515" cy="78251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rgbClr val="F5A808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AD3C43-D189-4553-BB23-AA308DA2B091}"/>
                </a:ext>
              </a:extLst>
            </p:cNvPr>
            <p:cNvSpPr txBox="1"/>
            <p:nvPr/>
          </p:nvSpPr>
          <p:spPr>
            <a:xfrm>
              <a:off x="455917" y="1434968"/>
              <a:ext cx="479337" cy="607338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CE47117-B285-46FD-9805-C6B81206FED8}"/>
              </a:ext>
            </a:extLst>
          </p:cNvPr>
          <p:cNvGrpSpPr/>
          <p:nvPr/>
        </p:nvGrpSpPr>
        <p:grpSpPr>
          <a:xfrm>
            <a:off x="9365664" y="4479535"/>
            <a:ext cx="620727" cy="629102"/>
            <a:chOff x="306499" y="1341346"/>
            <a:chExt cx="782515" cy="78251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D2DFA87-0240-4863-B566-5E61CA2333EF}"/>
                </a:ext>
              </a:extLst>
            </p:cNvPr>
            <p:cNvSpPr/>
            <p:nvPr/>
          </p:nvSpPr>
          <p:spPr>
            <a:xfrm>
              <a:off x="306499" y="1341346"/>
              <a:ext cx="782515" cy="78251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rgbClr val="F5A808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9EC3A1-B738-410E-BD52-2CF521B9B224}"/>
                </a:ext>
              </a:extLst>
            </p:cNvPr>
            <p:cNvSpPr txBox="1"/>
            <p:nvPr/>
          </p:nvSpPr>
          <p:spPr>
            <a:xfrm>
              <a:off x="455917" y="1426870"/>
              <a:ext cx="479337" cy="57424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47EFDD0-3663-4C7C-9AF1-717E9157E242}"/>
              </a:ext>
            </a:extLst>
          </p:cNvPr>
          <p:cNvSpPr/>
          <p:nvPr/>
        </p:nvSpPr>
        <p:spPr>
          <a:xfrm>
            <a:off x="3826311" y="3108521"/>
            <a:ext cx="6679061" cy="2160000"/>
          </a:xfrm>
          <a:prstGeom prst="rect">
            <a:avLst/>
          </a:prstGeom>
          <a:solidFill>
            <a:srgbClr val="FAD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6F3A7B7E-A700-4B4C-85A3-DE0753C91C66}"/>
              </a:ext>
            </a:extLst>
          </p:cNvPr>
          <p:cNvSpPr>
            <a:spLocks noChangeAspect="1"/>
          </p:cNvSpPr>
          <p:nvPr/>
        </p:nvSpPr>
        <p:spPr>
          <a:xfrm>
            <a:off x="2316185" y="3108521"/>
            <a:ext cx="3060000" cy="3060000"/>
          </a:xfrm>
          <a:prstGeom prst="ellipse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3D12BFC-0835-44EF-A2EC-EDAB907ADDCC}"/>
              </a:ext>
            </a:extLst>
          </p:cNvPr>
          <p:cNvSpPr/>
          <p:nvPr/>
        </p:nvSpPr>
        <p:spPr>
          <a:xfrm>
            <a:off x="3835836" y="4013858"/>
            <a:ext cx="6679061" cy="2160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5CCF5A5-9FE3-40E4-9EDA-1C77590C3FAE}"/>
              </a:ext>
            </a:extLst>
          </p:cNvPr>
          <p:cNvSpPr>
            <a:spLocks noChangeAspect="1"/>
          </p:cNvSpPr>
          <p:nvPr/>
        </p:nvSpPr>
        <p:spPr>
          <a:xfrm>
            <a:off x="2816669" y="4013858"/>
            <a:ext cx="2160000" cy="21600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9E9D80-15A8-4D30-A205-8F4355E23139}"/>
              </a:ext>
            </a:extLst>
          </p:cNvPr>
          <p:cNvSpPr txBox="1"/>
          <p:nvPr/>
        </p:nvSpPr>
        <p:spPr>
          <a:xfrm>
            <a:off x="5611688" y="4308654"/>
            <a:ext cx="4887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</a:t>
            </a:r>
            <a:r>
              <a:rPr lang="ru-RU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проактивной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защиты</a:t>
            </a:r>
          </a:p>
          <a:p>
            <a:pPr marL="0" indent="0"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обнаружения признаков инцидентов</a:t>
            </a:r>
          </a:p>
          <a:p>
            <a:pPr marL="0" indent="0"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автоматизации других уровней</a:t>
            </a:r>
          </a:p>
          <a:p>
            <a:pPr marL="0" indent="0">
              <a:buNone/>
            </a:pPr>
            <a:r>
              <a:rPr lang="ru-RU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Оперативные процессы управления ИБ</a:t>
            </a:r>
          </a:p>
          <a:p>
            <a:pPr marL="0" indent="0">
              <a:buNone/>
            </a:pP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465DA-F06B-474D-8DB1-3E6476AE7A09}"/>
              </a:ext>
            </a:extLst>
          </p:cNvPr>
          <p:cNvSpPr txBox="1"/>
          <p:nvPr/>
        </p:nvSpPr>
        <p:spPr>
          <a:xfrm>
            <a:off x="5627390" y="3308097"/>
            <a:ext cx="488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Безопасность не продукт, а процесс.</a:t>
            </a:r>
          </a:p>
          <a:p>
            <a:pPr marL="0" indent="0"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Ежедневная рутина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контроль, учет, анализ, обучение и пр.</a:t>
            </a:r>
          </a:p>
          <a:p>
            <a:pPr marL="0" indent="0">
              <a:buNone/>
            </a:pPr>
            <a:r>
              <a:rPr lang="ru-RU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Тактические процессы управления ИБ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23E151-2301-459C-BD04-F8EE26F8FD75}"/>
              </a:ext>
            </a:extLst>
          </p:cNvPr>
          <p:cNvSpPr txBox="1"/>
          <p:nvPr/>
        </p:nvSpPr>
        <p:spPr>
          <a:xfrm>
            <a:off x="5627390" y="2283587"/>
            <a:ext cx="488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Воля руководства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цели, задачи, ресурсы (если повезет).</a:t>
            </a:r>
          </a:p>
          <a:p>
            <a:pPr marL="0" indent="0">
              <a:buNone/>
            </a:pPr>
            <a:r>
              <a:rPr lang="ru-RU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Стратегические процессы управления ИБ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D9E4F-4B59-4814-AD89-10FACA6CF4FA}"/>
              </a:ext>
            </a:extLst>
          </p:cNvPr>
          <p:cNvSpPr txBox="1"/>
          <p:nvPr/>
        </p:nvSpPr>
        <p:spPr>
          <a:xfrm>
            <a:off x="5627390" y="1690174"/>
            <a:ext cx="487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законы, требования, ответственность (в том числе уголовная), ведомственные структуры</a:t>
            </a:r>
          </a:p>
        </p:txBody>
      </p:sp>
      <p:sp>
        <p:nvSpPr>
          <p:cNvPr id="26" name="Google Shape;108;p3">
            <a:extLst>
              <a:ext uri="{FF2B5EF4-FFF2-40B4-BE49-F238E27FC236}">
                <a16:creationId xmlns:a16="http://schemas.microsoft.com/office/drawing/2014/main" id="{D573E7D4-1363-4419-AC2A-6B39B305785D}"/>
              </a:ext>
            </a:extLst>
          </p:cNvPr>
          <p:cNvSpPr txBox="1"/>
          <p:nvPr/>
        </p:nvSpPr>
        <p:spPr>
          <a:xfrm>
            <a:off x="2854067" y="2528887"/>
            <a:ext cx="20852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Административный уровень</a:t>
            </a:r>
            <a:endParaRPr sz="1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Google Shape;110;p3">
            <a:extLst>
              <a:ext uri="{FF2B5EF4-FFF2-40B4-BE49-F238E27FC236}">
                <a16:creationId xmlns:a16="http://schemas.microsoft.com/office/drawing/2014/main" id="{2956AE60-4A17-4C61-B36C-6EA8CBC41BC0}"/>
              </a:ext>
            </a:extLst>
          </p:cNvPr>
          <p:cNvSpPr txBox="1"/>
          <p:nvPr/>
        </p:nvSpPr>
        <p:spPr>
          <a:xfrm>
            <a:off x="2496273" y="3606780"/>
            <a:ext cx="28007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Процедурный уровень</a:t>
            </a:r>
            <a:endParaRPr sz="1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E281396C-B096-4636-862E-F8E819AAEC0F}"/>
              </a:ext>
            </a:extLst>
          </p:cNvPr>
          <p:cNvSpPr txBox="1"/>
          <p:nvPr/>
        </p:nvSpPr>
        <p:spPr>
          <a:xfrm>
            <a:off x="2861385" y="4819292"/>
            <a:ext cx="20705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Программно-технический уровень</a:t>
            </a:r>
            <a:endParaRPr sz="1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113;p3">
            <a:extLst>
              <a:ext uri="{FF2B5EF4-FFF2-40B4-BE49-F238E27FC236}">
                <a16:creationId xmlns:a16="http://schemas.microsoft.com/office/drawing/2014/main" id="{5A707B5A-0D25-40D5-9F75-5E408F5A094B}"/>
              </a:ext>
            </a:extLst>
          </p:cNvPr>
          <p:cNvSpPr txBox="1"/>
          <p:nvPr/>
        </p:nvSpPr>
        <p:spPr>
          <a:xfrm>
            <a:off x="2782692" y="1683724"/>
            <a:ext cx="22279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Законодательный уровень</a:t>
            </a:r>
            <a:endParaRPr sz="1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939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Законодательный </a:t>
            </a:r>
            <a:r>
              <a:rPr lang="ru-RU" sz="2800" b="1" dirty="0" smtClean="0">
                <a:solidFill>
                  <a:srgbClr val="FF0000"/>
                </a:solidFill>
              </a:rPr>
              <a:t>уровень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Google Shape;198;p4">
            <a:extLst>
              <a:ext uri="{FF2B5EF4-FFF2-40B4-BE49-F238E27FC236}">
                <a16:creationId xmlns:a16="http://schemas.microsoft.com/office/drawing/2014/main" id="{A7E05D96-3F70-44AD-8386-BF7B3A224050}"/>
              </a:ext>
            </a:extLst>
          </p:cNvPr>
          <p:cNvSpPr txBox="1"/>
          <p:nvPr/>
        </p:nvSpPr>
        <p:spPr>
          <a:xfrm>
            <a:off x="603100" y="1879362"/>
            <a:ext cx="109413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Разработка мер, регламентирующих информационные отношения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Определение видов защищаемой информации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Определение понятий компьютерных преступлений, а также карательных мер за их совершение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Разработка мер по повышению образованности общества в сфере ИБ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0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Общая структура нормативно-правовых актов РФ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Google Shape;204;p5">
            <a:extLst>
              <a:ext uri="{FF2B5EF4-FFF2-40B4-BE49-F238E27FC236}">
                <a16:creationId xmlns:a16="http://schemas.microsoft.com/office/drawing/2014/main" id="{F31F4D4A-C9DF-4A84-823A-1F7BD73122E8}"/>
              </a:ext>
            </a:extLst>
          </p:cNvPr>
          <p:cNvSpPr/>
          <p:nvPr/>
        </p:nvSpPr>
        <p:spPr>
          <a:xfrm>
            <a:off x="1953061" y="2612797"/>
            <a:ext cx="7605254" cy="5362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Федеральные конституционные законы РФ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05;p5">
            <a:extLst>
              <a:ext uri="{FF2B5EF4-FFF2-40B4-BE49-F238E27FC236}">
                <a16:creationId xmlns:a16="http://schemas.microsoft.com/office/drawing/2014/main" id="{9B112162-0034-4DFB-A3C5-042C5B324C9D}"/>
              </a:ext>
            </a:extLst>
          </p:cNvPr>
          <p:cNvSpPr/>
          <p:nvPr/>
        </p:nvSpPr>
        <p:spPr>
          <a:xfrm>
            <a:off x="5246636" y="1664321"/>
            <a:ext cx="4311679" cy="7668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Международные соглашения (ратифицированные РФ)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06;p5">
            <a:extLst>
              <a:ext uri="{FF2B5EF4-FFF2-40B4-BE49-F238E27FC236}">
                <a16:creationId xmlns:a16="http://schemas.microsoft.com/office/drawing/2014/main" id="{4F6A3CD1-95B9-4946-9A16-19F6727F3A2F}"/>
              </a:ext>
            </a:extLst>
          </p:cNvPr>
          <p:cNvSpPr/>
          <p:nvPr/>
        </p:nvSpPr>
        <p:spPr>
          <a:xfrm>
            <a:off x="1953061" y="1664321"/>
            <a:ext cx="3168900" cy="7668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Конституция РФ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7;p5">
            <a:extLst>
              <a:ext uri="{FF2B5EF4-FFF2-40B4-BE49-F238E27FC236}">
                <a16:creationId xmlns:a16="http://schemas.microsoft.com/office/drawing/2014/main" id="{947DB64B-FC65-45E9-8782-C48B3D8FB51D}"/>
              </a:ext>
            </a:extLst>
          </p:cNvPr>
          <p:cNvSpPr/>
          <p:nvPr/>
        </p:nvSpPr>
        <p:spPr>
          <a:xfrm>
            <a:off x="1946032" y="4748390"/>
            <a:ext cx="7612281" cy="53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Постановления Правительства РФ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8;p5">
            <a:extLst>
              <a:ext uri="{FF2B5EF4-FFF2-40B4-BE49-F238E27FC236}">
                <a16:creationId xmlns:a16="http://schemas.microsoft.com/office/drawing/2014/main" id="{87242088-0024-4B28-B906-8FCA6DAA3764}"/>
              </a:ext>
            </a:extLst>
          </p:cNvPr>
          <p:cNvSpPr/>
          <p:nvPr/>
        </p:nvSpPr>
        <p:spPr>
          <a:xfrm>
            <a:off x="1946033" y="4094894"/>
            <a:ext cx="7612281" cy="52605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Указы и распоряжения Президента РФ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09;p5">
            <a:extLst>
              <a:ext uri="{FF2B5EF4-FFF2-40B4-BE49-F238E27FC236}">
                <a16:creationId xmlns:a16="http://schemas.microsoft.com/office/drawing/2014/main" id="{BF9ACC69-4F8A-4F95-A776-8C496FF26D1B}"/>
              </a:ext>
            </a:extLst>
          </p:cNvPr>
          <p:cNvSpPr/>
          <p:nvPr/>
        </p:nvSpPr>
        <p:spPr>
          <a:xfrm>
            <a:off x="1946031" y="5424912"/>
            <a:ext cx="7612281" cy="51292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Ведомственные нормативные правовые акты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10;p5">
            <a:extLst>
              <a:ext uri="{FF2B5EF4-FFF2-40B4-BE49-F238E27FC236}">
                <a16:creationId xmlns:a16="http://schemas.microsoft.com/office/drawing/2014/main" id="{B0E7A3A4-6F21-4653-BC09-B26EE1A56DD4}"/>
              </a:ext>
            </a:extLst>
          </p:cNvPr>
          <p:cNvSpPr/>
          <p:nvPr/>
        </p:nvSpPr>
        <p:spPr>
          <a:xfrm>
            <a:off x="1953061" y="3431279"/>
            <a:ext cx="3622025" cy="5362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Федеральные законы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11;p5">
            <a:extLst>
              <a:ext uri="{FF2B5EF4-FFF2-40B4-BE49-F238E27FC236}">
                <a16:creationId xmlns:a16="http://schemas.microsoft.com/office/drawing/2014/main" id="{22D126F6-AFAC-4714-BCBF-8F954FA3F96D}"/>
              </a:ext>
            </a:extLst>
          </p:cNvPr>
          <p:cNvSpPr/>
          <p:nvPr/>
        </p:nvSpPr>
        <p:spPr>
          <a:xfrm>
            <a:off x="5755688" y="3447919"/>
            <a:ext cx="3802624" cy="5362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Законы субъектов РФ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Административный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Google Shape;236;p8">
            <a:extLst>
              <a:ext uri="{FF2B5EF4-FFF2-40B4-BE49-F238E27FC236}">
                <a16:creationId xmlns:a16="http://schemas.microsoft.com/office/drawing/2014/main" id="{B3EBDAE5-8C83-4EA5-AF22-10582949E304}"/>
              </a:ext>
            </a:extLst>
          </p:cNvPr>
          <p:cNvSpPr txBox="1"/>
          <p:nvPr/>
        </p:nvSpPr>
        <p:spPr>
          <a:xfrm>
            <a:off x="715076" y="1967558"/>
            <a:ext cx="6104824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Формулировка основного документа – политики безопасности</a:t>
            </a:r>
            <a:endParaRPr sz="28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Формирование управленческих решений, направленных на защиту информации </a:t>
            </a:r>
            <a:endParaRPr sz="28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Определение общей стратегии организации в области информационной безопасности</a:t>
            </a:r>
            <a:endParaRPr sz="28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B9820436-D778-4A11-A748-C4A65199AF71}"/>
              </a:ext>
            </a:extLst>
          </p:cNvPr>
          <p:cNvSpPr/>
          <p:nvPr/>
        </p:nvSpPr>
        <p:spPr>
          <a:xfrm>
            <a:off x="6822888" y="2370175"/>
            <a:ext cx="218122" cy="3046948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2DCF81B-24AD-4951-866F-3911C7290935}"/>
              </a:ext>
            </a:extLst>
          </p:cNvPr>
          <p:cNvSpPr txBox="1">
            <a:spLocks noChangeArrowheads="1"/>
          </p:cNvSpPr>
          <p:nvPr/>
        </p:nvSpPr>
        <p:spPr>
          <a:xfrm>
            <a:off x="7374198" y="2932667"/>
            <a:ext cx="4817802" cy="11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Отражение отношения высшего руководства предприятия к вопросу обеспечения ИБ</a:t>
            </a:r>
          </a:p>
        </p:txBody>
      </p:sp>
    </p:spTree>
    <p:extLst>
      <p:ext uri="{BB962C8B-B14F-4D97-AF65-F5344CB8AC3E}">
        <p14:creationId xmlns:p14="http://schemas.microsoft.com/office/powerpoint/2010/main" val="10687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Содержание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2" y="1780854"/>
            <a:ext cx="10388348" cy="373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3200" b="1" dirty="0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Понятие компьютерной атаки</a:t>
            </a:r>
            <a:r>
              <a:rPr lang="en-US" sz="3200" dirty="0"/>
              <a:t>: </a:t>
            </a:r>
            <a:r>
              <a:rPr lang="ru-RU" sz="3200" dirty="0"/>
              <a:t>угрозы, уязвимости, ущерб и потери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3200" dirty="0"/>
              <a:t>Направления обеспечения ИБ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3200" dirty="0"/>
              <a:t>Теоретическая модель компьютерной безопасности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3200" dirty="0"/>
              <a:t>Субъектно-объектная модель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3200" dirty="0"/>
              <a:t>Методы обеспечения ИБ в современных КС</a:t>
            </a:r>
            <a:endParaRPr lang="ru-RU" sz="32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3200" dirty="0"/>
              <a:t>Актуальность технологий </a:t>
            </a:r>
            <a:r>
              <a:rPr lang="en-US" sz="3200" dirty="0"/>
              <a:t>AI/ML </a:t>
            </a:r>
            <a:r>
              <a:rPr lang="ru-RU" sz="3200" dirty="0"/>
              <a:t>в сфере ИБ</a:t>
            </a:r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Политика безопасности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B679A80-B514-4555-8E29-49B607953D32}"/>
              </a:ext>
            </a:extLst>
          </p:cNvPr>
          <p:cNvSpPr/>
          <p:nvPr/>
        </p:nvSpPr>
        <p:spPr>
          <a:xfrm>
            <a:off x="927100" y="1524338"/>
            <a:ext cx="1059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общее руководство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действий и принятия решений, которое облегчает достижение целей. Политика </a:t>
            </a:r>
            <a:r>
              <a:rPr 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направляет действие на достижение цели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выполнение задачи. Путём установления направлений, которым нужно следовать, она объясняет, каким образом должны быть достигнуты цели. </a:t>
            </a:r>
            <a:r>
              <a:rPr 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 оставляет свободу действий.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oogle Shape;108;p33">
            <a:extLst>
              <a:ext uri="{FF2B5EF4-FFF2-40B4-BE49-F238E27FC236}">
                <a16:creationId xmlns:a16="http://schemas.microsoft.com/office/drawing/2014/main" id="{D44D9E2D-797B-4DBD-AA41-D7ADB2E6B0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1" y="4313360"/>
            <a:ext cx="934134" cy="93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9;p33">
            <a:extLst>
              <a:ext uri="{FF2B5EF4-FFF2-40B4-BE49-F238E27FC236}">
                <a16:creationId xmlns:a16="http://schemas.microsoft.com/office/drawing/2014/main" id="{31FC2C56-D17A-4EE4-A0C3-94EA85750A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5394374"/>
            <a:ext cx="934135" cy="9341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2;p32">
            <a:extLst>
              <a:ext uri="{FF2B5EF4-FFF2-40B4-BE49-F238E27FC236}">
                <a16:creationId xmlns:a16="http://schemas.microsoft.com/office/drawing/2014/main" id="{D70C22C3-FBE1-4516-8E36-F6D6DA8F07A2}"/>
              </a:ext>
            </a:extLst>
          </p:cNvPr>
          <p:cNvSpPr txBox="1"/>
          <p:nvPr/>
        </p:nvSpPr>
        <p:spPr>
          <a:xfrm>
            <a:off x="4502665" y="3739917"/>
            <a:ext cx="3440669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2400" b="1" dirty="0">
                <a:latin typeface="Tahoma"/>
                <a:ea typeface="Tahoma"/>
                <a:cs typeface="Tahoma"/>
                <a:sym typeface="Tahoma"/>
              </a:rPr>
              <a:t>Политика безопасности</a:t>
            </a:r>
            <a:r>
              <a:rPr lang="en-US" sz="2400" b="1" dirty="0">
                <a:latin typeface="Tahoma"/>
                <a:ea typeface="Tahoma"/>
                <a:cs typeface="Tahoma"/>
                <a:sym typeface="Tahoma"/>
              </a:rPr>
              <a:t>:</a:t>
            </a:r>
            <a:endParaRPr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A57F8-5F34-4DDB-A294-F03862578D05}"/>
              </a:ext>
            </a:extLst>
          </p:cNvPr>
          <p:cNvSpPr txBox="1"/>
          <p:nvPr/>
        </p:nvSpPr>
        <p:spPr>
          <a:xfrm>
            <a:off x="1904999" y="4595761"/>
            <a:ext cx="489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и задачи в области ИБ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3E49E-F7A6-4A0D-9FDE-C64421D1105F}"/>
              </a:ext>
            </a:extLst>
          </p:cNvPr>
          <p:cNvSpPr txBox="1"/>
          <p:nvPr/>
        </p:nvSpPr>
        <p:spPr>
          <a:xfrm>
            <a:off x="1904999" y="5676775"/>
            <a:ext cx="575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и условия их достижения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1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Процедурный уровень обеспечения ИБ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15">
            <a:extLst>
              <a:ext uri="{FF2B5EF4-FFF2-40B4-BE49-F238E27FC236}">
                <a16:creationId xmlns:a16="http://schemas.microsoft.com/office/drawing/2014/main" id="{9470C991-14B4-4082-8F93-B7F1269F7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1350963"/>
            <a:ext cx="5308600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79802B-FBD2-468C-844B-5535ACF0D7BD}"/>
              </a:ext>
            </a:extLst>
          </p:cNvPr>
          <p:cNvSpPr/>
          <p:nvPr/>
        </p:nvSpPr>
        <p:spPr>
          <a:xfrm>
            <a:off x="265113" y="1917700"/>
            <a:ext cx="9164637" cy="1046163"/>
          </a:xfrm>
          <a:prstGeom prst="rect">
            <a:avLst/>
          </a:prstGeom>
          <a:solidFill>
            <a:srgbClr val="F8F8F8">
              <a:lumMod val="90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endParaRPr lang="ru-RU" sz="2400" b="1" kern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84168C-B128-475A-B903-DD78416779F8}"/>
              </a:ext>
            </a:extLst>
          </p:cNvPr>
          <p:cNvSpPr/>
          <p:nvPr/>
        </p:nvSpPr>
        <p:spPr>
          <a:xfrm>
            <a:off x="265113" y="2998788"/>
            <a:ext cx="9164637" cy="1236662"/>
          </a:xfrm>
          <a:prstGeom prst="rect">
            <a:avLst/>
          </a:prstGeom>
          <a:solidFill>
            <a:srgbClr val="90FF6D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endParaRPr lang="ru-RU" sz="2400" b="1" kern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BB73F17-1763-4DD5-8189-715DF35A4082}"/>
              </a:ext>
            </a:extLst>
          </p:cNvPr>
          <p:cNvSpPr/>
          <p:nvPr/>
        </p:nvSpPr>
        <p:spPr>
          <a:xfrm>
            <a:off x="352425" y="2324100"/>
            <a:ext cx="1450975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персоналом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C34EA10-5AB0-4B3E-A994-A4F93EB6F5C4}"/>
              </a:ext>
            </a:extLst>
          </p:cNvPr>
          <p:cNvSpPr/>
          <p:nvPr/>
        </p:nvSpPr>
        <p:spPr>
          <a:xfrm>
            <a:off x="3495675" y="2324100"/>
            <a:ext cx="1922463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инцидентами ИБ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0D01D0E-39F9-4C98-98DA-477B07CB74C4}"/>
              </a:ext>
            </a:extLst>
          </p:cNvPr>
          <p:cNvSpPr/>
          <p:nvPr/>
        </p:nvSpPr>
        <p:spPr>
          <a:xfrm>
            <a:off x="352425" y="3340100"/>
            <a:ext cx="1668463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Контроль защищенности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324FE9F-8FA9-453D-9DD4-1B4426F72947}"/>
              </a:ext>
            </a:extLst>
          </p:cNvPr>
          <p:cNvSpPr/>
          <p:nvPr/>
        </p:nvSpPr>
        <p:spPr>
          <a:xfrm>
            <a:off x="2179638" y="3340100"/>
            <a:ext cx="1984375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</a:t>
            </a:r>
            <a:r>
              <a:rPr lang="ru-RU" sz="1600" kern="0" dirty="0" err="1">
                <a:solidFill>
                  <a:prstClr val="white"/>
                </a:solidFill>
                <a:latin typeface="Arial"/>
                <a:ea typeface="+mn-ea"/>
              </a:rPr>
              <a:t>СрЗИ</a:t>
            </a:r>
            <a:endParaRPr lang="ru-RU" sz="160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5340606-5913-4DA1-9CBF-878782D71F55}"/>
              </a:ext>
            </a:extLst>
          </p:cNvPr>
          <p:cNvSpPr/>
          <p:nvPr/>
        </p:nvSpPr>
        <p:spPr>
          <a:xfrm>
            <a:off x="6121400" y="3340100"/>
            <a:ext cx="1392238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доступом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4E793CF-49B6-4D2B-9D7E-AAF5E933BAB4}"/>
              </a:ext>
            </a:extLst>
          </p:cNvPr>
          <p:cNvSpPr/>
          <p:nvPr/>
        </p:nvSpPr>
        <p:spPr>
          <a:xfrm>
            <a:off x="7677150" y="3340100"/>
            <a:ext cx="1679575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событиями ИБ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EB971A4-4A4D-4C91-A08F-A037D4158EC0}"/>
              </a:ext>
            </a:extLst>
          </p:cNvPr>
          <p:cNvSpPr/>
          <p:nvPr/>
        </p:nvSpPr>
        <p:spPr>
          <a:xfrm>
            <a:off x="5481638" y="2324100"/>
            <a:ext cx="1355725" cy="565150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активами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C95B98F-ED56-4F0D-8348-AF6AFA6E0115}"/>
              </a:ext>
            </a:extLst>
          </p:cNvPr>
          <p:cNvSpPr/>
          <p:nvPr/>
        </p:nvSpPr>
        <p:spPr>
          <a:xfrm>
            <a:off x="1866900" y="2324100"/>
            <a:ext cx="1565275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рисками ИБ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B1AC949-E30C-49A7-95FE-283EB0BE027B}"/>
              </a:ext>
            </a:extLst>
          </p:cNvPr>
          <p:cNvSpPr/>
          <p:nvPr/>
        </p:nvSpPr>
        <p:spPr>
          <a:xfrm>
            <a:off x="6904038" y="2324100"/>
            <a:ext cx="2452687" cy="565150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Контроль соответствия требованиям ИБ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D70AB00B-E20F-47E2-8C40-9BC52985D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916113"/>
            <a:ext cx="492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Стратегические процессы обеспечения ИБ</a:t>
            </a:r>
            <a:endParaRPr lang="ru-RU" altLang="ru-RU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FE815830-0E1F-4AF2-B966-B5B5CEB5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2970213"/>
            <a:ext cx="442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Тактические процессы обеспечения ИБ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4F793C9-0F10-466A-BD63-422929E26FDD}"/>
              </a:ext>
            </a:extLst>
          </p:cNvPr>
          <p:cNvSpPr/>
          <p:nvPr/>
        </p:nvSpPr>
        <p:spPr>
          <a:xfrm>
            <a:off x="4322763" y="3340100"/>
            <a:ext cx="1639887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обновлениями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7E0A32-38D6-4B7A-ACF8-520A53CAAE20}"/>
              </a:ext>
            </a:extLst>
          </p:cNvPr>
          <p:cNvSpPr txBox="1"/>
          <p:nvPr/>
        </p:nvSpPr>
        <p:spPr>
          <a:xfrm>
            <a:off x="9489988" y="3016954"/>
            <a:ext cx="2695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Своевременно подстроить конфигурацию системы под изменения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507ECD-DCA6-41C3-9133-6874C7EE8471}"/>
              </a:ext>
            </a:extLst>
          </p:cNvPr>
          <p:cNvSpPr txBox="1"/>
          <p:nvPr/>
        </p:nvSpPr>
        <p:spPr>
          <a:xfrm>
            <a:off x="9517062" y="1965920"/>
            <a:ext cx="269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Принять общие решения о структуре системы защиты</a:t>
            </a:r>
          </a:p>
        </p:txBody>
      </p:sp>
    </p:spTree>
    <p:extLst>
      <p:ext uri="{BB962C8B-B14F-4D97-AF65-F5344CB8AC3E}">
        <p14:creationId xmlns:p14="http://schemas.microsoft.com/office/powerpoint/2010/main" val="41725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Программно-технический уровень, стратегии защиты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D73811-7ECD-4899-B25D-6B9B44C3F4AF}"/>
              </a:ext>
            </a:extLst>
          </p:cNvPr>
          <p:cNvSpPr/>
          <p:nvPr/>
        </p:nvSpPr>
        <p:spPr>
          <a:xfrm>
            <a:off x="828720" y="1893839"/>
            <a:ext cx="3240000" cy="360000"/>
          </a:xfrm>
          <a:prstGeom prst="rect">
            <a:avLst/>
          </a:prstGeom>
          <a:solidFill>
            <a:srgbClr val="FF9B9B"/>
          </a:solidFill>
          <a:ln>
            <a:solidFill>
              <a:srgbClr val="FF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Подготовка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90E9457-DD57-4614-BF5F-D41B9E1C502A}"/>
              </a:ext>
            </a:extLst>
          </p:cNvPr>
          <p:cNvCxnSpPr/>
          <p:nvPr/>
        </p:nvCxnSpPr>
        <p:spPr>
          <a:xfrm>
            <a:off x="658903" y="3717762"/>
            <a:ext cx="113908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10A4CD5-9360-4363-BB7C-644106E7A76A}"/>
              </a:ext>
            </a:extLst>
          </p:cNvPr>
          <p:cNvSpPr/>
          <p:nvPr/>
        </p:nvSpPr>
        <p:spPr>
          <a:xfrm>
            <a:off x="4559048" y="1893838"/>
            <a:ext cx="3240000" cy="360000"/>
          </a:xfrm>
          <a:prstGeom prst="rect">
            <a:avLst/>
          </a:prstGeom>
          <a:solidFill>
            <a:srgbClr val="FF9B9B"/>
          </a:solidFill>
          <a:ln>
            <a:solidFill>
              <a:srgbClr val="FF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Реализация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2813D0-097A-4A89-9DD5-784C8E335429}"/>
              </a:ext>
            </a:extLst>
          </p:cNvPr>
          <p:cNvSpPr/>
          <p:nvPr/>
        </p:nvSpPr>
        <p:spPr>
          <a:xfrm>
            <a:off x="8289377" y="1893838"/>
            <a:ext cx="3240000" cy="360000"/>
          </a:xfrm>
          <a:prstGeom prst="rect">
            <a:avLst/>
          </a:prstGeom>
          <a:solidFill>
            <a:srgbClr val="FF9B9B"/>
          </a:solidFill>
          <a:ln>
            <a:solidFill>
              <a:srgbClr val="FF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Нанесение ущерба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D32808B-5A5A-44AE-9AFD-21F654478571}"/>
              </a:ext>
            </a:extLst>
          </p:cNvPr>
          <p:cNvSpPr/>
          <p:nvPr/>
        </p:nvSpPr>
        <p:spPr>
          <a:xfrm>
            <a:off x="828720" y="5290005"/>
            <a:ext cx="32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 err="1">
                <a:solidFill>
                  <a:schemeClr val="tx1"/>
                </a:solidFill>
              </a:rPr>
              <a:t>Проактивная</a:t>
            </a:r>
            <a:r>
              <a:rPr lang="ru-RU" b="1" dirty="0">
                <a:solidFill>
                  <a:schemeClr val="tx1"/>
                </a:solidFill>
              </a:rPr>
              <a:t> защита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F6534A5-3D75-4FB0-9F77-B567BD3D314B}"/>
              </a:ext>
            </a:extLst>
          </p:cNvPr>
          <p:cNvSpPr/>
          <p:nvPr/>
        </p:nvSpPr>
        <p:spPr>
          <a:xfrm>
            <a:off x="4559049" y="5290005"/>
            <a:ext cx="32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Активная защита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27D23EB-A18D-4536-B532-00645597249B}"/>
              </a:ext>
            </a:extLst>
          </p:cNvPr>
          <p:cNvSpPr/>
          <p:nvPr/>
        </p:nvSpPr>
        <p:spPr>
          <a:xfrm>
            <a:off x="8289377" y="5290005"/>
            <a:ext cx="32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Реактивная защита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Google Shape;152;p32">
            <a:extLst>
              <a:ext uri="{FF2B5EF4-FFF2-40B4-BE49-F238E27FC236}">
                <a16:creationId xmlns:a16="http://schemas.microsoft.com/office/drawing/2014/main" id="{D702A3AD-9EE1-4212-BDFA-3161FC4C27C7}"/>
              </a:ext>
            </a:extLst>
          </p:cNvPr>
          <p:cNvSpPr txBox="1"/>
          <p:nvPr/>
        </p:nvSpPr>
        <p:spPr>
          <a:xfrm>
            <a:off x="828720" y="2467409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получить доступ и закрепиться</a:t>
            </a:r>
            <a:endParaRPr sz="1100" dirty="0"/>
          </a:p>
        </p:txBody>
      </p:sp>
      <p:sp>
        <p:nvSpPr>
          <p:cNvPr id="16" name="Google Shape;152;p32">
            <a:extLst>
              <a:ext uri="{FF2B5EF4-FFF2-40B4-BE49-F238E27FC236}">
                <a16:creationId xmlns:a16="http://schemas.microsoft.com/office/drawing/2014/main" id="{5D3B1B9B-D005-454A-8ACD-4999DB41FCCD}"/>
              </a:ext>
            </a:extLst>
          </p:cNvPr>
          <p:cNvSpPr txBox="1"/>
          <p:nvPr/>
        </p:nvSpPr>
        <p:spPr>
          <a:xfrm>
            <a:off x="828720" y="4039652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не допустить эксплуатацию уязвимости</a:t>
            </a:r>
            <a:endParaRPr sz="11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29D8DDA-37D9-4AE3-B7DC-B50AD8E891DE}"/>
              </a:ext>
            </a:extLst>
          </p:cNvPr>
          <p:cNvCxnSpPr/>
          <p:nvPr/>
        </p:nvCxnSpPr>
        <p:spPr>
          <a:xfrm>
            <a:off x="4317103" y="1893838"/>
            <a:ext cx="0" cy="375616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CCC287D-56C8-4175-A2B8-41A04EA9EA87}"/>
              </a:ext>
            </a:extLst>
          </p:cNvPr>
          <p:cNvCxnSpPr/>
          <p:nvPr/>
        </p:nvCxnSpPr>
        <p:spPr>
          <a:xfrm>
            <a:off x="8048726" y="1893838"/>
            <a:ext cx="0" cy="375616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52;p32">
            <a:extLst>
              <a:ext uri="{FF2B5EF4-FFF2-40B4-BE49-F238E27FC236}">
                <a16:creationId xmlns:a16="http://schemas.microsoft.com/office/drawing/2014/main" id="{3EA7967B-45ED-48AE-BB85-EBD6EEE28908}"/>
              </a:ext>
            </a:extLst>
          </p:cNvPr>
          <p:cNvSpPr txBox="1"/>
          <p:nvPr/>
        </p:nvSpPr>
        <p:spPr>
          <a:xfrm>
            <a:off x="4590728" y="2467409"/>
            <a:ext cx="3217348" cy="108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научиться манипулировать процессами обработки информации</a:t>
            </a:r>
            <a:endParaRPr sz="1100" dirty="0"/>
          </a:p>
        </p:txBody>
      </p:sp>
      <p:sp>
        <p:nvSpPr>
          <p:cNvPr id="20" name="Google Shape;152;p32">
            <a:extLst>
              <a:ext uri="{FF2B5EF4-FFF2-40B4-BE49-F238E27FC236}">
                <a16:creationId xmlns:a16="http://schemas.microsoft.com/office/drawing/2014/main" id="{3AB11795-8261-40E8-8EBA-6E2484475378}"/>
              </a:ext>
            </a:extLst>
          </p:cNvPr>
          <p:cNvSpPr txBox="1"/>
          <p:nvPr/>
        </p:nvSpPr>
        <p:spPr>
          <a:xfrm>
            <a:off x="4557754" y="4039652"/>
            <a:ext cx="3217348" cy="108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обнаружить признаки инцидента и вовремя отреагировать</a:t>
            </a:r>
            <a:endParaRPr sz="1100" dirty="0"/>
          </a:p>
        </p:txBody>
      </p:sp>
      <p:sp>
        <p:nvSpPr>
          <p:cNvPr id="21" name="Google Shape;152;p32">
            <a:extLst>
              <a:ext uri="{FF2B5EF4-FFF2-40B4-BE49-F238E27FC236}">
                <a16:creationId xmlns:a16="http://schemas.microsoft.com/office/drawing/2014/main" id="{09E74E66-E493-43A4-A17B-DCDA47BA82C4}"/>
              </a:ext>
            </a:extLst>
          </p:cNvPr>
          <p:cNvSpPr txBox="1"/>
          <p:nvPr/>
        </p:nvSpPr>
        <p:spPr>
          <a:xfrm>
            <a:off x="8322351" y="2467409"/>
            <a:ext cx="3217348" cy="108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нарушить свойства информационного актива</a:t>
            </a:r>
            <a:endParaRPr sz="1100" dirty="0"/>
          </a:p>
        </p:txBody>
      </p:sp>
      <p:sp>
        <p:nvSpPr>
          <p:cNvPr id="22" name="Google Shape;152;p32">
            <a:extLst>
              <a:ext uri="{FF2B5EF4-FFF2-40B4-BE49-F238E27FC236}">
                <a16:creationId xmlns:a16="http://schemas.microsoft.com/office/drawing/2014/main" id="{687AA9AE-E3C2-48C9-B827-B4E8336962E0}"/>
              </a:ext>
            </a:extLst>
          </p:cNvPr>
          <p:cNvSpPr txBox="1"/>
          <p:nvPr/>
        </p:nvSpPr>
        <p:spPr>
          <a:xfrm>
            <a:off x="8322351" y="4039651"/>
            <a:ext cx="3217348" cy="108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восстановить пострадавшие активы</a:t>
            </a:r>
            <a:endParaRPr sz="1100" dirty="0"/>
          </a:p>
        </p:txBody>
      </p:sp>
      <p:sp>
        <p:nvSpPr>
          <p:cNvPr id="23" name="Google Shape;152;p32">
            <a:extLst>
              <a:ext uri="{FF2B5EF4-FFF2-40B4-BE49-F238E27FC236}">
                <a16:creationId xmlns:a16="http://schemas.microsoft.com/office/drawing/2014/main" id="{5B2751A5-9464-4ED6-8B45-748FEE311696}"/>
              </a:ext>
            </a:extLst>
          </p:cNvPr>
          <p:cNvSpPr txBox="1"/>
          <p:nvPr/>
        </p:nvSpPr>
        <p:spPr>
          <a:xfrm>
            <a:off x="11742249" y="3786524"/>
            <a:ext cx="449751" cy="28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t</a:t>
            </a:r>
            <a:endParaRPr sz="1100" dirty="0"/>
          </a:p>
        </p:txBody>
      </p:sp>
      <p:sp>
        <p:nvSpPr>
          <p:cNvPr id="24" name="Google Shape;152;p32">
            <a:extLst>
              <a:ext uri="{FF2B5EF4-FFF2-40B4-BE49-F238E27FC236}">
                <a16:creationId xmlns:a16="http://schemas.microsoft.com/office/drawing/2014/main" id="{0395DEBA-B307-439D-9F96-13C7C0992276}"/>
              </a:ext>
            </a:extLst>
          </p:cNvPr>
          <p:cNvSpPr txBox="1"/>
          <p:nvPr/>
        </p:nvSpPr>
        <p:spPr>
          <a:xfrm>
            <a:off x="4570374" y="5818914"/>
            <a:ext cx="3217348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Стратегии защиты</a:t>
            </a:r>
            <a:endParaRPr sz="1100" dirty="0"/>
          </a:p>
        </p:txBody>
      </p:sp>
      <p:sp>
        <p:nvSpPr>
          <p:cNvPr id="25" name="Google Shape;152;p32">
            <a:extLst>
              <a:ext uri="{FF2B5EF4-FFF2-40B4-BE49-F238E27FC236}">
                <a16:creationId xmlns:a16="http://schemas.microsoft.com/office/drawing/2014/main" id="{15D0247C-227C-4517-87F5-08875797693D}"/>
              </a:ext>
            </a:extLst>
          </p:cNvPr>
          <p:cNvSpPr txBox="1"/>
          <p:nvPr/>
        </p:nvSpPr>
        <p:spPr>
          <a:xfrm>
            <a:off x="4557754" y="1521079"/>
            <a:ext cx="3217348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Стадии атаки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4035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Программно-технический уровень обеспечения ИБ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15">
            <a:extLst>
              <a:ext uri="{FF2B5EF4-FFF2-40B4-BE49-F238E27FC236}">
                <a16:creationId xmlns:a16="http://schemas.microsoft.com/office/drawing/2014/main" id="{0CF1022A-5270-47FA-8C38-4F3D43022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1350963"/>
            <a:ext cx="5308600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E6F0F34-4AED-4AA2-A739-57572AE8C6E7}"/>
              </a:ext>
            </a:extLst>
          </p:cNvPr>
          <p:cNvSpPr/>
          <p:nvPr/>
        </p:nvSpPr>
        <p:spPr>
          <a:xfrm>
            <a:off x="265113" y="1917700"/>
            <a:ext cx="9164637" cy="1046163"/>
          </a:xfrm>
          <a:prstGeom prst="rect">
            <a:avLst/>
          </a:prstGeom>
          <a:solidFill>
            <a:srgbClr val="F8F8F8">
              <a:lumMod val="90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endParaRPr lang="ru-RU" sz="2400" b="1" kern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EC2369D-FE84-449A-B541-17C0673E0F5E}"/>
              </a:ext>
            </a:extLst>
          </p:cNvPr>
          <p:cNvSpPr/>
          <p:nvPr/>
        </p:nvSpPr>
        <p:spPr>
          <a:xfrm>
            <a:off x="265113" y="2998788"/>
            <a:ext cx="9164637" cy="1236662"/>
          </a:xfrm>
          <a:prstGeom prst="rect">
            <a:avLst/>
          </a:prstGeom>
          <a:solidFill>
            <a:srgbClr val="90FF6D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endParaRPr lang="ru-RU" sz="2400" b="1" kern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55811D-10A0-4B65-AD80-951320369AD7}"/>
              </a:ext>
            </a:extLst>
          </p:cNvPr>
          <p:cNvSpPr/>
          <p:nvPr/>
        </p:nvSpPr>
        <p:spPr>
          <a:xfrm>
            <a:off x="265113" y="4314825"/>
            <a:ext cx="9164637" cy="2179638"/>
          </a:xfrm>
          <a:prstGeom prst="rect">
            <a:avLst/>
          </a:prstGeom>
          <a:solidFill>
            <a:srgbClr val="89A5FF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endParaRPr lang="ru-RU" sz="2400" b="1" kern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AF3B7B-8732-4C4B-9E35-D0E903203E09}"/>
              </a:ext>
            </a:extLst>
          </p:cNvPr>
          <p:cNvSpPr/>
          <p:nvPr/>
        </p:nvSpPr>
        <p:spPr>
          <a:xfrm>
            <a:off x="6651625" y="4667250"/>
            <a:ext cx="2705100" cy="828675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Идентификация и аутентификация субъектов доступа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31AF5C3-AC14-4385-8DA0-8CBB4CFDABDE}"/>
              </a:ext>
            </a:extLst>
          </p:cNvPr>
          <p:cNvSpPr/>
          <p:nvPr/>
        </p:nvSpPr>
        <p:spPr>
          <a:xfrm>
            <a:off x="2162175" y="4667250"/>
            <a:ext cx="1946275" cy="828675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Регистрация  событий ИБ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166C2A3-C7C1-4DB4-A99A-5035D981A880}"/>
              </a:ext>
            </a:extLst>
          </p:cNvPr>
          <p:cNvSpPr/>
          <p:nvPr/>
        </p:nvSpPr>
        <p:spPr>
          <a:xfrm>
            <a:off x="352425" y="4667250"/>
            <a:ext cx="1511300" cy="828675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Обеспечение целостности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EAAD24-F6C1-4082-A6F1-E9AA95DC5119}"/>
              </a:ext>
            </a:extLst>
          </p:cNvPr>
          <p:cNvSpPr/>
          <p:nvPr/>
        </p:nvSpPr>
        <p:spPr>
          <a:xfrm>
            <a:off x="352425" y="2324100"/>
            <a:ext cx="1450975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персоналом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7B0E45-571C-4811-B3A4-4AB70D1E1C67}"/>
              </a:ext>
            </a:extLst>
          </p:cNvPr>
          <p:cNvSpPr/>
          <p:nvPr/>
        </p:nvSpPr>
        <p:spPr>
          <a:xfrm>
            <a:off x="3495675" y="2324100"/>
            <a:ext cx="1922463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инцидентами ИБ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BBA162C-BFF7-4F3A-AE34-9D014620C6EA}"/>
              </a:ext>
            </a:extLst>
          </p:cNvPr>
          <p:cNvSpPr/>
          <p:nvPr/>
        </p:nvSpPr>
        <p:spPr>
          <a:xfrm>
            <a:off x="5337175" y="5588000"/>
            <a:ext cx="1619250" cy="82708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Обеспечение сетевой безопасности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838D5B3-CB3C-486D-9ABF-71B080832AD7}"/>
              </a:ext>
            </a:extLst>
          </p:cNvPr>
          <p:cNvSpPr/>
          <p:nvPr/>
        </p:nvSpPr>
        <p:spPr>
          <a:xfrm>
            <a:off x="352425" y="3340100"/>
            <a:ext cx="1668463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Контроль защищенности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E5D0E1-D298-43B2-8053-6E77D3F622F8}"/>
              </a:ext>
            </a:extLst>
          </p:cNvPr>
          <p:cNvSpPr/>
          <p:nvPr/>
        </p:nvSpPr>
        <p:spPr>
          <a:xfrm>
            <a:off x="352425" y="5588000"/>
            <a:ext cx="2058988" cy="82708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Обеспечение непрерывности функционирования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C9A9D07-E336-4C90-BD9C-8CB8CA5BD5C8}"/>
              </a:ext>
            </a:extLst>
          </p:cNvPr>
          <p:cNvSpPr/>
          <p:nvPr/>
        </p:nvSpPr>
        <p:spPr>
          <a:xfrm>
            <a:off x="2713038" y="5588000"/>
            <a:ext cx="2322512" cy="82708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Защита от вредоносного кода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F8FB9A9-FA6D-4577-9A93-559C1A02510E}"/>
              </a:ext>
            </a:extLst>
          </p:cNvPr>
          <p:cNvSpPr/>
          <p:nvPr/>
        </p:nvSpPr>
        <p:spPr>
          <a:xfrm>
            <a:off x="7258050" y="5588000"/>
            <a:ext cx="2098675" cy="82708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Криптографическая защита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20057FA-84C7-4FD5-A715-ED410301DA9B}"/>
              </a:ext>
            </a:extLst>
          </p:cNvPr>
          <p:cNvSpPr/>
          <p:nvPr/>
        </p:nvSpPr>
        <p:spPr>
          <a:xfrm>
            <a:off x="2179638" y="3340100"/>
            <a:ext cx="1984375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</a:t>
            </a:r>
            <a:r>
              <a:rPr lang="ru-RU" sz="1600" kern="0" dirty="0" err="1">
                <a:solidFill>
                  <a:prstClr val="white"/>
                </a:solidFill>
                <a:latin typeface="Arial"/>
                <a:ea typeface="+mn-ea"/>
              </a:rPr>
              <a:t>СрЗИ</a:t>
            </a:r>
            <a:endParaRPr lang="ru-RU" sz="160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85930A-245A-4C92-BD0D-1AF27ECE28E9}"/>
              </a:ext>
            </a:extLst>
          </p:cNvPr>
          <p:cNvSpPr/>
          <p:nvPr/>
        </p:nvSpPr>
        <p:spPr>
          <a:xfrm>
            <a:off x="6121400" y="3340100"/>
            <a:ext cx="1392238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доступом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4C07C54-5F3E-408C-80D2-91B2460BE788}"/>
              </a:ext>
            </a:extLst>
          </p:cNvPr>
          <p:cNvSpPr/>
          <p:nvPr/>
        </p:nvSpPr>
        <p:spPr>
          <a:xfrm>
            <a:off x="7677150" y="3340100"/>
            <a:ext cx="1679575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событиями ИБ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0A984E2-9090-4111-8FD4-0F6489DE6B9E}"/>
              </a:ext>
            </a:extLst>
          </p:cNvPr>
          <p:cNvSpPr/>
          <p:nvPr/>
        </p:nvSpPr>
        <p:spPr>
          <a:xfrm>
            <a:off x="5481638" y="2324100"/>
            <a:ext cx="1355725" cy="565150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активами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FE881E0-8223-4CB4-8E7C-423A64588714}"/>
              </a:ext>
            </a:extLst>
          </p:cNvPr>
          <p:cNvSpPr/>
          <p:nvPr/>
        </p:nvSpPr>
        <p:spPr>
          <a:xfrm>
            <a:off x="1866900" y="2324100"/>
            <a:ext cx="1565275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рисками ИБ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6F56836-DCF7-4CBE-BC28-B1EF63121410}"/>
              </a:ext>
            </a:extLst>
          </p:cNvPr>
          <p:cNvSpPr/>
          <p:nvPr/>
        </p:nvSpPr>
        <p:spPr>
          <a:xfrm>
            <a:off x="6904038" y="2324100"/>
            <a:ext cx="2452687" cy="565150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Контроль соответствия требованиям ИБ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F564CE1E-4A3D-45F7-A223-2F9B06073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4291013"/>
            <a:ext cx="5827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Оперативные процессы обеспечения ИБ</a:t>
            </a: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65EC23F5-5EFD-4739-85A2-FB2F75011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1903413"/>
            <a:ext cx="492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ИБ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8FFF6C83-A2D1-4CF5-8012-D809A23E2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2970213"/>
            <a:ext cx="442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Тактические процессы обеспечения ИБ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7D65E3C-6043-4DD0-8CCB-53BCDFC9B187}"/>
              </a:ext>
            </a:extLst>
          </p:cNvPr>
          <p:cNvSpPr/>
          <p:nvPr/>
        </p:nvSpPr>
        <p:spPr>
          <a:xfrm>
            <a:off x="4406900" y="4667250"/>
            <a:ext cx="1946275" cy="828675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Контроль подключения устройств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0A19459-2DA7-48B8-9F71-C4CAF5F537CE}"/>
              </a:ext>
            </a:extLst>
          </p:cNvPr>
          <p:cNvSpPr/>
          <p:nvPr/>
        </p:nvSpPr>
        <p:spPr>
          <a:xfrm>
            <a:off x="4322763" y="3340100"/>
            <a:ext cx="1639887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обновлениями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275A5C-3CB5-4460-A75E-FFE89E807AD0}"/>
              </a:ext>
            </a:extLst>
          </p:cNvPr>
          <p:cNvSpPr txBox="1"/>
          <p:nvPr/>
        </p:nvSpPr>
        <p:spPr>
          <a:xfrm>
            <a:off x="9489989" y="5075237"/>
            <a:ext cx="2695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Предотвратить, обнаружить или устранить последствия инцидента ИБ</a:t>
            </a:r>
          </a:p>
        </p:txBody>
      </p:sp>
    </p:spTree>
    <p:extLst>
      <p:ext uri="{BB962C8B-B14F-4D97-AF65-F5344CB8AC3E}">
        <p14:creationId xmlns:p14="http://schemas.microsoft.com/office/powerpoint/2010/main" val="6897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Содержание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BE950AC-0FA8-4B08-A7FF-1522510CFCD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Понятие компьютерной атаки</a:t>
            </a:r>
            <a:r>
              <a:rPr lang="en-US"/>
              <a:t>: </a:t>
            </a:r>
            <a:r>
              <a:rPr lang="ru-RU"/>
              <a:t>угрозы, уязвимости, ущерб и потери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Направления обеспечения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b="1"/>
              <a:t>Теоретическая модель компьютерной безопасности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Субъектно-объектная модель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Методы обеспечения ИБ в современных КС</a:t>
            </a:r>
            <a:endParaRPr lang="ru-RU" b="1"/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Актуальность технологий </a:t>
            </a:r>
            <a:r>
              <a:rPr lang="en-US"/>
              <a:t>AI/ML </a:t>
            </a:r>
            <a:r>
              <a:rPr lang="ru-RU"/>
              <a:t>в сфере ИБ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5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Модель компьютерной системы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8AB12F63-AD7A-4046-8147-AA3A02515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68771"/>
            <a:ext cx="75168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= (t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,…,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ru-RU" sz="2400" i="1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,…)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линейно-упорядоченное множество моментов состояний компьютерной системы (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дискретное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время)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= {q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….}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счетное множество 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состояний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системы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: 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T→Bool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(Q) 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преобразование состояний системы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начальное состояние системы</a:t>
            </a: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состояние системы в момент времени 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ru-RU" altLang="ru-RU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ru-RU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W, T)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КС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848E29-50B4-4BF3-BB95-CAF280D08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902995"/>
            <a:ext cx="3835581" cy="39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Модель безопасности компьютерной системы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CEADCA-52FE-4471-9222-A1C84AA43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219" y="2904826"/>
            <a:ext cx="3834920" cy="3905414"/>
          </a:xfrm>
          <a:prstGeom prst="rect">
            <a:avLst/>
          </a:prstGeom>
        </p:spPr>
      </p:pic>
      <p:sp>
        <p:nvSpPr>
          <p:cNvPr id="8" name="Text Box 12">
            <a:extLst>
              <a:ext uri="{FF2B5EF4-FFF2-40B4-BE49-F238E27FC236}">
                <a16:creationId xmlns:a16="http://schemas.microsoft.com/office/drawing/2014/main" id="{BAD8842E-F24F-4FCA-9305-4C5E74067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78" y="1690688"/>
            <a:ext cx="95361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условие перехода.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ru-RU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t+1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 W(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iff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f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t+1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– истина</a:t>
            </a:r>
            <a:endParaRPr lang="ru-RU" altLang="ru-RU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g: Q → {0,1} 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критерий безопасности состояния КС</a:t>
            </a: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(Q,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,W,T,f,g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безопасности компьютерной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552811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Основная теорема безопасности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784D14CC-C0FC-41DA-811B-57981FDF5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89" y="1164134"/>
            <a:ext cx="1156802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безопасности КС – формальное описание функционирования реальной КС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 модели</a:t>
            </a:r>
            <a:r>
              <a:rPr lang="en-US" alt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определить </a:t>
            </a:r>
            <a:r>
              <a:rPr lang="en-US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g,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также требования к </a:t>
            </a:r>
            <a:r>
              <a:rPr lang="en-US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чтобы в результате </a:t>
            </a:r>
            <a:r>
              <a:rPr lang="en-US" altLang="ru-RU" sz="2800" dirty="0">
                <a:sym typeface="Symbol" panose="05050102010706020507" pitchFamily="18" charset="2"/>
              </a:rPr>
              <a:t></a:t>
            </a:r>
            <a:r>
              <a:rPr lang="en-US" altLang="ru-RU" sz="2800" dirty="0" err="1">
                <a:sym typeface="Symbol" panose="05050102010706020507" pitchFamily="18" charset="2"/>
              </a:rPr>
              <a:t>q</a:t>
            </a:r>
            <a:r>
              <a:rPr lang="en-US" altLang="ru-RU" sz="2800" baseline="-25000" dirty="0" err="1">
                <a:sym typeface="Symbol" panose="05050102010706020507" pitchFamily="18" charset="2"/>
              </a:rPr>
              <a:t>t</a:t>
            </a:r>
            <a:r>
              <a:rPr lang="en-US" altLang="ru-RU" sz="2800" dirty="0">
                <a:sym typeface="Symbol" panose="05050102010706020507" pitchFamily="18" charset="2"/>
              </a:rPr>
              <a:t> g(</a:t>
            </a:r>
            <a:r>
              <a:rPr lang="en-US" altLang="ru-RU" sz="2800" i="1" dirty="0" err="1">
                <a:sym typeface="Symbol" panose="05050102010706020507" pitchFamily="18" charset="2"/>
              </a:rPr>
              <a:t>q</a:t>
            </a:r>
            <a:r>
              <a:rPr lang="en-US" altLang="ru-RU" sz="2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ru-RU" sz="2800" dirty="0">
                <a:sym typeface="Symbol" panose="05050102010706020507" pitchFamily="18" charset="2"/>
              </a:rPr>
              <a:t>)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1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т.е. все состояния остаются безопасными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ru-RU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Основная теорема безопасности</a:t>
            </a:r>
            <a:r>
              <a:rPr lang="en-US" alt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800" dirty="0"/>
              <a:t>K=(</a:t>
            </a:r>
            <a:r>
              <a:rPr lang="en-US" altLang="ru-RU" sz="2800" i="1" dirty="0"/>
              <a:t>Q</a:t>
            </a:r>
            <a:r>
              <a:rPr lang="en-US" altLang="ru-RU" sz="2800" dirty="0"/>
              <a:t>,</a:t>
            </a:r>
            <a:r>
              <a:rPr lang="en-US" altLang="ru-RU" sz="2800" i="1" dirty="0"/>
              <a:t>q</a:t>
            </a:r>
            <a:r>
              <a:rPr lang="en-US" altLang="ru-RU" sz="2800" i="1" baseline="-25000" dirty="0"/>
              <a:t>0</a:t>
            </a:r>
            <a:r>
              <a:rPr lang="en-US" altLang="ru-RU" sz="2800" dirty="0"/>
              <a:t>,</a:t>
            </a:r>
            <a:r>
              <a:rPr lang="en-US" altLang="ru-RU" sz="2800" i="1" dirty="0"/>
              <a:t>W</a:t>
            </a:r>
            <a:r>
              <a:rPr lang="en-US" altLang="ru-RU" sz="2800" dirty="0"/>
              <a:t>,T,</a:t>
            </a:r>
            <a:r>
              <a:rPr lang="en-US" altLang="ru-RU" sz="2800" i="1" dirty="0"/>
              <a:t>f</a:t>
            </a:r>
            <a:r>
              <a:rPr lang="en-US" altLang="ru-RU" sz="2800" dirty="0"/>
              <a:t>,</a:t>
            </a:r>
            <a:r>
              <a:rPr lang="en-US" altLang="ru-RU" sz="2800" i="1" dirty="0"/>
              <a:t>g</a:t>
            </a:r>
            <a:r>
              <a:rPr lang="en-US" altLang="ru-RU" sz="2800" dirty="0"/>
              <a:t>), </a:t>
            </a:r>
            <a:r>
              <a:rPr lang="en-US" altLang="ru-RU" sz="2800" dirty="0">
                <a:sym typeface="Symbol" panose="05050102010706020507" pitchFamily="18" charset="2"/>
              </a:rPr>
              <a:t>q</a:t>
            </a:r>
            <a:r>
              <a:rPr lang="en-US" altLang="ru-RU" sz="2800" baseline="-25000" dirty="0">
                <a:sym typeface="Symbol" panose="05050102010706020507" pitchFamily="18" charset="2"/>
              </a:rPr>
              <a:t>t+1</a:t>
            </a:r>
            <a:r>
              <a:rPr lang="en-US" altLang="ru-RU" sz="2800" dirty="0">
                <a:sym typeface="Symbol" panose="05050102010706020507" pitchFamily="18" charset="2"/>
              </a:rPr>
              <a:t>  W(</a:t>
            </a:r>
            <a:r>
              <a:rPr lang="en-US" altLang="ru-RU" sz="2800" i="1" dirty="0">
                <a:sym typeface="Symbol" panose="05050102010706020507" pitchFamily="18" charset="2"/>
              </a:rPr>
              <a:t>q</a:t>
            </a:r>
            <a:r>
              <a:rPr lang="en-US" altLang="ru-RU" sz="2800" baseline="-25000" dirty="0">
                <a:sym typeface="Symbol" panose="05050102010706020507" pitchFamily="18" charset="2"/>
              </a:rPr>
              <a:t>t</a:t>
            </a:r>
            <a:r>
              <a:rPr lang="en-US" altLang="ru-RU" sz="2800" dirty="0">
                <a:sym typeface="Symbol" panose="05050102010706020507" pitchFamily="18" charset="2"/>
              </a:rPr>
              <a:t>)</a:t>
            </a:r>
            <a:r>
              <a:rPr lang="ru-RU" altLang="ru-RU" sz="2800" dirty="0">
                <a:sym typeface="Symbol" panose="05050102010706020507" pitchFamily="18" charset="2"/>
              </a:rPr>
              <a:t> </a:t>
            </a:r>
            <a:r>
              <a:rPr lang="en-US" altLang="ru-RU" sz="2800" dirty="0" err="1"/>
              <a:t>iff</a:t>
            </a:r>
            <a:r>
              <a:rPr lang="en-US" altLang="ru-RU" sz="2800" dirty="0"/>
              <a:t> f(</a:t>
            </a:r>
            <a:r>
              <a:rPr lang="en-US" altLang="ru-RU" sz="2800" i="1" dirty="0"/>
              <a:t>q</a:t>
            </a:r>
            <a:r>
              <a:rPr lang="en-US" altLang="ru-RU" sz="2800" i="1" baseline="-25000" dirty="0"/>
              <a:t>t</a:t>
            </a:r>
            <a:r>
              <a:rPr lang="en-US" altLang="ru-RU" sz="2800" dirty="0"/>
              <a:t>,</a:t>
            </a:r>
            <a:r>
              <a:rPr lang="en-US" altLang="ru-RU" sz="2800" i="1" dirty="0"/>
              <a:t>q</a:t>
            </a:r>
            <a:r>
              <a:rPr lang="en-US" altLang="ru-RU" sz="2800" i="1" baseline="-25000" dirty="0"/>
              <a:t>t+1</a:t>
            </a:r>
            <a:r>
              <a:rPr lang="en-US" altLang="ru-RU" sz="2800" dirty="0"/>
              <a:t>)=</a:t>
            </a:r>
            <a:r>
              <a:rPr lang="ru-RU" altLang="ru-RU" sz="2800" dirty="0"/>
              <a:t>истина</a:t>
            </a:r>
            <a:r>
              <a:rPr lang="en-US" altLang="ru-RU" sz="2800" dirty="0"/>
              <a:t>, </a:t>
            </a:r>
            <a:r>
              <a:rPr lang="en-US" altLang="ru-RU" sz="2800" i="1" dirty="0"/>
              <a:t>g</a:t>
            </a:r>
            <a:r>
              <a:rPr lang="en-US" altLang="ru-RU" sz="2800" dirty="0"/>
              <a:t>(</a:t>
            </a:r>
            <a:r>
              <a:rPr lang="en-US" altLang="ru-RU" sz="2800" i="1" dirty="0"/>
              <a:t>q</a:t>
            </a:r>
            <a:r>
              <a:rPr lang="en-US" altLang="ru-RU" sz="2800" i="1" baseline="-25000" dirty="0"/>
              <a:t>0</a:t>
            </a:r>
            <a:r>
              <a:rPr lang="en-US" altLang="ru-RU" sz="2800" dirty="0"/>
              <a:t>) = 1</a:t>
            </a:r>
            <a:r>
              <a:rPr lang="ru-RU" altLang="ru-RU" sz="2800" dirty="0"/>
              <a:t>. Тогда </a:t>
            </a:r>
            <a:r>
              <a:rPr lang="en-US" altLang="ru-RU" sz="2800" dirty="0">
                <a:sym typeface="Symbol" panose="05050102010706020507" pitchFamily="18" charset="2"/>
              </a:rPr>
              <a:t></a:t>
            </a:r>
            <a:r>
              <a:rPr lang="en-US" altLang="ru-RU" sz="2800" i="1" dirty="0">
                <a:sym typeface="Symbol" panose="05050102010706020507" pitchFamily="18" charset="2"/>
              </a:rPr>
              <a:t>t</a:t>
            </a:r>
            <a:r>
              <a:rPr lang="en-US" altLang="ru-RU" sz="2800" dirty="0">
                <a:sym typeface="Symbol" panose="05050102010706020507" pitchFamily="18" charset="2"/>
              </a:rPr>
              <a:t>&gt;</a:t>
            </a:r>
            <a:r>
              <a:rPr lang="en-US" altLang="ru-RU" sz="2800" i="1" dirty="0">
                <a:sym typeface="Symbol" panose="05050102010706020507" pitchFamily="18" charset="2"/>
              </a:rPr>
              <a:t>t</a:t>
            </a:r>
            <a:r>
              <a:rPr lang="en-US" altLang="ru-RU" sz="2800" i="1" baseline="-25000" dirty="0">
                <a:sym typeface="Symbol" panose="05050102010706020507" pitchFamily="18" charset="2"/>
              </a:rPr>
              <a:t>0</a:t>
            </a:r>
            <a:r>
              <a:rPr lang="en-US" altLang="ru-RU" sz="2800" dirty="0">
                <a:sym typeface="Symbol" panose="05050102010706020507" pitchFamily="18" charset="2"/>
              </a:rPr>
              <a:t> g(</a:t>
            </a:r>
            <a:r>
              <a:rPr lang="en-US" altLang="ru-RU" sz="2800" i="1" dirty="0" err="1">
                <a:sym typeface="Symbol" panose="05050102010706020507" pitchFamily="18" charset="2"/>
              </a:rPr>
              <a:t>q</a:t>
            </a:r>
            <a:r>
              <a:rPr lang="en-US" altLang="ru-RU" sz="2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ru-RU" sz="2800" dirty="0">
                <a:sym typeface="Symbol" panose="05050102010706020507" pitchFamily="18" charset="2"/>
              </a:rPr>
              <a:t>) =1</a:t>
            </a:r>
            <a:endParaRPr lang="ru-RU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Доказательство теоремы подтверждает, что для данной модели безопасности сохраняется свойство безопасности во всех доступных состояниях</a:t>
            </a:r>
          </a:p>
        </p:txBody>
      </p:sp>
    </p:spTree>
    <p:extLst>
      <p:ext uri="{BB962C8B-B14F-4D97-AF65-F5344CB8AC3E}">
        <p14:creationId xmlns:p14="http://schemas.microsoft.com/office/powerpoint/2010/main" val="178487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Содержание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E645046-1745-4F27-B5FB-4D3B7E460EF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Понятие компьютерной атаки</a:t>
            </a:r>
            <a:r>
              <a:rPr lang="en-US"/>
              <a:t>: </a:t>
            </a:r>
            <a:r>
              <a:rPr lang="ru-RU"/>
              <a:t>угрозы, уязвимости, ущерб и потери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Направления обеспечения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Теоретическая модель компьютерной безопасности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b="1"/>
              <a:t>Субъектно-объектная модель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Методы обеспечения ИБ в современных КС</a:t>
            </a:r>
            <a:endParaRPr lang="ru-RU" b="1"/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Актуальность технологий </a:t>
            </a:r>
            <a:r>
              <a:rPr lang="en-US"/>
              <a:t>AI/ML </a:t>
            </a:r>
            <a:r>
              <a:rPr lang="ru-RU"/>
              <a:t>в сфере ИБ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304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Понятие субъекта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Google Shape;143;p32">
            <a:extLst>
              <a:ext uri="{FF2B5EF4-FFF2-40B4-BE49-F238E27FC236}">
                <a16:creationId xmlns:a16="http://schemas.microsoft.com/office/drawing/2014/main" id="{53528C8C-0A23-4824-9534-35F759160F18}"/>
              </a:ext>
            </a:extLst>
          </p:cNvPr>
          <p:cNvSpPr/>
          <p:nvPr/>
        </p:nvSpPr>
        <p:spPr>
          <a:xfrm>
            <a:off x="8407952" y="2720883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8" name="Google Shape;143;p32">
            <a:extLst>
              <a:ext uri="{FF2B5EF4-FFF2-40B4-BE49-F238E27FC236}">
                <a16:creationId xmlns:a16="http://schemas.microsoft.com/office/drawing/2014/main" id="{A4383E0C-A13E-4035-8EDC-7C3ED203B9AE}"/>
              </a:ext>
            </a:extLst>
          </p:cNvPr>
          <p:cNvSpPr/>
          <p:nvPr/>
        </p:nvSpPr>
        <p:spPr>
          <a:xfrm>
            <a:off x="6384978" y="4208278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10" name="Google Shape;152;p32">
            <a:extLst>
              <a:ext uri="{FF2B5EF4-FFF2-40B4-BE49-F238E27FC236}">
                <a16:creationId xmlns:a16="http://schemas.microsoft.com/office/drawing/2014/main" id="{21582408-5E7E-46FA-A690-632B83C2C6FF}"/>
              </a:ext>
            </a:extLst>
          </p:cNvPr>
          <p:cNvSpPr txBox="1"/>
          <p:nvPr/>
        </p:nvSpPr>
        <p:spPr>
          <a:xfrm>
            <a:off x="6704139" y="1854083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Субъекты (представление пользователя)</a:t>
            </a:r>
            <a:endParaRPr sz="1100" dirty="0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B5C27A6F-FA84-4066-A861-77FFE87C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28" y="2736557"/>
            <a:ext cx="624121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dirty="0"/>
              <a:t>Пользователь не работает в системе напрямую, а использует посредников – </a:t>
            </a:r>
            <a:r>
              <a:rPr lang="ru-RU" altLang="ru-RU" i="1" dirty="0"/>
              <a:t>субъекты</a:t>
            </a:r>
          </a:p>
          <a:p>
            <a:r>
              <a:rPr lang="ru-RU" altLang="ru-RU" dirty="0"/>
              <a:t>Физическое воплощение субъекта зависит от типа КС</a:t>
            </a:r>
          </a:p>
        </p:txBody>
      </p:sp>
    </p:spTree>
    <p:extLst>
      <p:ext uri="{BB962C8B-B14F-4D97-AF65-F5344CB8AC3E}">
        <p14:creationId xmlns:p14="http://schemas.microsoft.com/office/powerpoint/2010/main" val="42344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информация?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8356AD-39FF-4F48-83AA-94ECF4A2D0C6}"/>
              </a:ext>
            </a:extLst>
          </p:cNvPr>
          <p:cNvSpPr/>
          <p:nvPr/>
        </p:nvSpPr>
        <p:spPr>
          <a:xfrm>
            <a:off x="5998656" y="18690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Информация - све­де­ния (со­об­ще­ния, дан­ные) не­за­ви­си­мо от фор­мы их пред­став­ле­ния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2A4CEC-B3DA-4C9E-B9C7-D331E280ADC8}"/>
                  </a:ext>
                </a:extLst>
              </p:cNvPr>
              <p:cNvSpPr txBox="1"/>
              <p:nvPr/>
            </p:nvSpPr>
            <p:spPr>
              <a:xfrm>
                <a:off x="1078056" y="1915214"/>
                <a:ext cx="45533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3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(X)</a:t>
                </a:r>
                <a:endParaRPr lang="ru-RU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2A4CEC-B3DA-4C9E-B9C7-D331E280A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56" y="1915214"/>
                <a:ext cx="4553381" cy="553998"/>
              </a:xfrm>
              <a:prstGeom prst="rect">
                <a:avLst/>
              </a:prstGeom>
              <a:blipFill>
                <a:blip r:embed="rId4"/>
                <a:stretch>
                  <a:fillRect t="-26374" b="-48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D3235D-5134-4174-9C14-EE16A8948F36}"/>
              </a:ext>
            </a:extLst>
          </p:cNvPr>
          <p:cNvSpPr/>
          <p:nvPr/>
        </p:nvSpPr>
        <p:spPr>
          <a:xfrm>
            <a:off x="707572" y="3126524"/>
            <a:ext cx="1103749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сведения, которые должны снять в большей или меньшей степени существующую до их получения неопределенность у получателя, пополнив систему его понимания объекта</a:t>
            </a:r>
          </a:p>
        </p:txBody>
      </p:sp>
      <p:grpSp>
        <p:nvGrpSpPr>
          <p:cNvPr id="11" name="Google Shape;156;p6">
            <a:extLst>
              <a:ext uri="{FF2B5EF4-FFF2-40B4-BE49-F238E27FC236}">
                <a16:creationId xmlns:a16="http://schemas.microsoft.com/office/drawing/2014/main" id="{1A712BF3-F41A-471C-8D8C-AEC1F31547DD}"/>
              </a:ext>
            </a:extLst>
          </p:cNvPr>
          <p:cNvGrpSpPr/>
          <p:nvPr/>
        </p:nvGrpSpPr>
        <p:grpSpPr>
          <a:xfrm>
            <a:off x="8337868" y="4114806"/>
            <a:ext cx="2003433" cy="1603878"/>
            <a:chOff x="5679360" y="1839917"/>
            <a:chExt cx="5638217" cy="4366506"/>
          </a:xfrm>
        </p:grpSpPr>
        <p:pic>
          <p:nvPicPr>
            <p:cNvPr id="12" name="Google Shape;157;p6">
              <a:extLst>
                <a:ext uri="{FF2B5EF4-FFF2-40B4-BE49-F238E27FC236}">
                  <a16:creationId xmlns:a16="http://schemas.microsoft.com/office/drawing/2014/main" id="{6BE13E2F-4BAB-4748-B7B4-122FB84E409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79360" y="1839917"/>
              <a:ext cx="5638217" cy="4366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58;p6">
              <a:extLst>
                <a:ext uri="{FF2B5EF4-FFF2-40B4-BE49-F238E27FC236}">
                  <a16:creationId xmlns:a16="http://schemas.microsoft.com/office/drawing/2014/main" id="{F7074910-E93F-4E5E-9F9C-DBC373BDA149}"/>
                </a:ext>
              </a:extLst>
            </p:cNvPr>
            <p:cNvSpPr/>
            <p:nvPr/>
          </p:nvSpPr>
          <p:spPr>
            <a:xfrm>
              <a:off x="6613622" y="2003898"/>
              <a:ext cx="4504732" cy="3200698"/>
            </a:xfrm>
            <a:custGeom>
              <a:avLst/>
              <a:gdLst/>
              <a:ahLst/>
              <a:cxnLst/>
              <a:rect l="l" t="t" r="r" b="b"/>
              <a:pathLst>
                <a:path w="4644938" h="3370712" extrusionOk="0">
                  <a:moveTo>
                    <a:pt x="0" y="0"/>
                  </a:moveTo>
                  <a:cubicBezTo>
                    <a:pt x="202307" y="1647772"/>
                    <a:pt x="357808" y="2255740"/>
                    <a:pt x="1131964" y="2816372"/>
                  </a:cubicBezTo>
                  <a:cubicBezTo>
                    <a:pt x="1906120" y="3377004"/>
                    <a:pt x="2911090" y="3388326"/>
                    <a:pt x="4644938" y="3363793"/>
                  </a:cubicBezTo>
                </a:path>
              </a:pathLst>
            </a:custGeom>
            <a:noFill/>
            <a:ln w="76200" cap="flat" cmpd="sng">
              <a:solidFill>
                <a:srgbClr val="F59D0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59D0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46A84CD-711C-4277-B17A-857193294AC2}"/>
              </a:ext>
            </a:extLst>
          </p:cNvPr>
          <p:cNvSpPr/>
          <p:nvPr/>
        </p:nvSpPr>
        <p:spPr>
          <a:xfrm>
            <a:off x="707572" y="4664980"/>
            <a:ext cx="8548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Ценность информации зависит от времени (хороша ложка к обеду)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EC99BFB-F9C1-4347-9D5B-5F1A02C21D84}"/>
              </a:ext>
            </a:extLst>
          </p:cNvPr>
          <p:cNvSpPr/>
          <p:nvPr/>
        </p:nvSpPr>
        <p:spPr>
          <a:xfrm>
            <a:off x="707572" y="6037362"/>
            <a:ext cx="6053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Информация не может существовать без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носителя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31E291D-072D-4EC8-A521-DC702269C440}"/>
              </a:ext>
            </a:extLst>
          </p:cNvPr>
          <p:cNvSpPr/>
          <p:nvPr/>
        </p:nvSpPr>
        <p:spPr>
          <a:xfrm>
            <a:off x="2510247" y="1410535"/>
            <a:ext cx="1688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«Физики»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AA9BD7-B5A0-43E6-B0E1-D487DE62819A}"/>
              </a:ext>
            </a:extLst>
          </p:cNvPr>
          <p:cNvSpPr/>
          <p:nvPr/>
        </p:nvSpPr>
        <p:spPr>
          <a:xfrm>
            <a:off x="8313760" y="1427601"/>
            <a:ext cx="1465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«Лирики»</a:t>
            </a:r>
          </a:p>
        </p:txBody>
      </p:sp>
      <p:sp>
        <p:nvSpPr>
          <p:cNvPr id="18" name="Стрелка вправо 24">
            <a:extLst>
              <a:ext uri="{FF2B5EF4-FFF2-40B4-BE49-F238E27FC236}">
                <a16:creationId xmlns:a16="http://schemas.microsoft.com/office/drawing/2014/main" id="{42BBDF23-F24F-49F8-AA2D-22A3FFC0FE64}"/>
              </a:ext>
            </a:extLst>
          </p:cNvPr>
          <p:cNvSpPr/>
          <p:nvPr/>
        </p:nvSpPr>
        <p:spPr>
          <a:xfrm rot="5400000">
            <a:off x="3148643" y="2586443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Стрелка вправо 25">
            <a:extLst>
              <a:ext uri="{FF2B5EF4-FFF2-40B4-BE49-F238E27FC236}">
                <a16:creationId xmlns:a16="http://schemas.microsoft.com/office/drawing/2014/main" id="{4E38CEEF-AFBC-4780-9DBE-31CE90B56111}"/>
              </a:ext>
            </a:extLst>
          </p:cNvPr>
          <p:cNvSpPr/>
          <p:nvPr/>
        </p:nvSpPr>
        <p:spPr>
          <a:xfrm rot="5400000">
            <a:off x="8840553" y="2625253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Понятие объекта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3122E2F7-0D31-49D9-B9CF-2A7B2D19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02" y="2736557"/>
            <a:ext cx="6241211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dirty="0"/>
              <a:t>Вся информация в компьютерной системе хранится или обрабатывается в контейнерах – </a:t>
            </a:r>
            <a:r>
              <a:rPr lang="ru-RU" altLang="ru-RU" i="1" dirty="0"/>
              <a:t>объектах</a:t>
            </a:r>
          </a:p>
          <a:p>
            <a:r>
              <a:rPr lang="ru-RU" altLang="ru-RU" dirty="0"/>
              <a:t>Компьютерная система работает не с семантической информацией, а синтаксисом ее контейнера</a:t>
            </a:r>
          </a:p>
          <a:p>
            <a:r>
              <a:rPr lang="ru-RU" altLang="ru-RU" dirty="0"/>
              <a:t>Физическое воплощение объекта также зависит от типа КС</a:t>
            </a:r>
          </a:p>
        </p:txBody>
      </p:sp>
      <p:sp>
        <p:nvSpPr>
          <p:cNvPr id="8" name="Google Shape;143;p32">
            <a:extLst>
              <a:ext uri="{FF2B5EF4-FFF2-40B4-BE49-F238E27FC236}">
                <a16:creationId xmlns:a16="http://schemas.microsoft.com/office/drawing/2014/main" id="{899C565C-D221-4163-A22D-D0732A542328}"/>
              </a:ext>
            </a:extLst>
          </p:cNvPr>
          <p:cNvSpPr/>
          <p:nvPr/>
        </p:nvSpPr>
        <p:spPr>
          <a:xfrm>
            <a:off x="7747772" y="2555783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0" name="Google Shape;143;p32">
            <a:extLst>
              <a:ext uri="{FF2B5EF4-FFF2-40B4-BE49-F238E27FC236}">
                <a16:creationId xmlns:a16="http://schemas.microsoft.com/office/drawing/2014/main" id="{2E09BBD4-C7FD-4390-B1B0-454F367349D3}"/>
              </a:ext>
            </a:extLst>
          </p:cNvPr>
          <p:cNvSpPr/>
          <p:nvPr/>
        </p:nvSpPr>
        <p:spPr>
          <a:xfrm>
            <a:off x="8945382" y="3748833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11" name="Google Shape;143;p32">
            <a:extLst>
              <a:ext uri="{FF2B5EF4-FFF2-40B4-BE49-F238E27FC236}">
                <a16:creationId xmlns:a16="http://schemas.microsoft.com/office/drawing/2014/main" id="{740B0153-5413-48E0-AA65-8F39AE0D3316}"/>
              </a:ext>
            </a:extLst>
          </p:cNvPr>
          <p:cNvSpPr/>
          <p:nvPr/>
        </p:nvSpPr>
        <p:spPr>
          <a:xfrm>
            <a:off x="7620124" y="4959128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2" name="Google Shape;152;p32">
            <a:extLst>
              <a:ext uri="{FF2B5EF4-FFF2-40B4-BE49-F238E27FC236}">
                <a16:creationId xmlns:a16="http://schemas.microsoft.com/office/drawing/2014/main" id="{8A063EDA-740F-4D75-BF2C-4273C3AA9B82}"/>
              </a:ext>
            </a:extLst>
          </p:cNvPr>
          <p:cNvSpPr txBox="1"/>
          <p:nvPr/>
        </p:nvSpPr>
        <p:spPr>
          <a:xfrm>
            <a:off x="6454656" y="1857308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Объекты (контейнеры данных)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298356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Поток и доступ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Google Shape;143;p32">
            <a:extLst>
              <a:ext uri="{FF2B5EF4-FFF2-40B4-BE49-F238E27FC236}">
                <a16:creationId xmlns:a16="http://schemas.microsoft.com/office/drawing/2014/main" id="{232668AF-F89A-4105-A2B6-1B4F6D0E404A}"/>
              </a:ext>
            </a:extLst>
          </p:cNvPr>
          <p:cNvSpPr/>
          <p:nvPr/>
        </p:nvSpPr>
        <p:spPr>
          <a:xfrm>
            <a:off x="6535547" y="3813083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8" name="Google Shape;143;p32">
            <a:extLst>
              <a:ext uri="{FF2B5EF4-FFF2-40B4-BE49-F238E27FC236}">
                <a16:creationId xmlns:a16="http://schemas.microsoft.com/office/drawing/2014/main" id="{63D4393A-1E12-4A5A-B9D0-752331B29167}"/>
              </a:ext>
            </a:extLst>
          </p:cNvPr>
          <p:cNvSpPr/>
          <p:nvPr/>
        </p:nvSpPr>
        <p:spPr>
          <a:xfrm>
            <a:off x="9170898" y="2009683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0" name="Google Shape;143;p32">
            <a:extLst>
              <a:ext uri="{FF2B5EF4-FFF2-40B4-BE49-F238E27FC236}">
                <a16:creationId xmlns:a16="http://schemas.microsoft.com/office/drawing/2014/main" id="{37EAEAA1-FE2F-4158-A2F2-2F9FBEC76E0A}"/>
              </a:ext>
            </a:extLst>
          </p:cNvPr>
          <p:cNvSpPr/>
          <p:nvPr/>
        </p:nvSpPr>
        <p:spPr>
          <a:xfrm>
            <a:off x="9170898" y="4931611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5EC9C37-940B-4B59-9154-73C9F322FEF6}"/>
              </a:ext>
            </a:extLst>
          </p:cNvPr>
          <p:cNvCxnSpPr>
            <a:stCxn id="7" idx="3"/>
            <a:endCxn id="10" idx="2"/>
          </p:cNvCxnSpPr>
          <p:nvPr/>
        </p:nvCxnSpPr>
        <p:spPr>
          <a:xfrm>
            <a:off x="8558521" y="4223960"/>
            <a:ext cx="612377" cy="11185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3B979F8-2D2D-4E36-80D5-FF894EE6E751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558521" y="2420560"/>
            <a:ext cx="612377" cy="18034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Дуга 12">
            <a:extLst>
              <a:ext uri="{FF2B5EF4-FFF2-40B4-BE49-F238E27FC236}">
                <a16:creationId xmlns:a16="http://schemas.microsoft.com/office/drawing/2014/main" id="{94E9DB86-2688-40CC-B789-0C6DEACB6AF2}"/>
              </a:ext>
            </a:extLst>
          </p:cNvPr>
          <p:cNvSpPr/>
          <p:nvPr/>
        </p:nvSpPr>
        <p:spPr>
          <a:xfrm>
            <a:off x="9058248" y="2354144"/>
            <a:ext cx="1851052" cy="3183055"/>
          </a:xfrm>
          <a:prstGeom prst="arc">
            <a:avLst>
              <a:gd name="adj1" fmla="val 16200000"/>
              <a:gd name="adj2" fmla="val 5586486"/>
            </a:avLst>
          </a:prstGeom>
          <a:ln w="3810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28B5883C-B519-495A-A200-FF2806B7F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36" y="1909704"/>
            <a:ext cx="6241211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dirty="0"/>
              <a:t>Субъекты могут переносить информацию из одного объекта в другой – формируя </a:t>
            </a:r>
            <a:r>
              <a:rPr lang="ru-RU" altLang="ru-RU" i="1" dirty="0"/>
              <a:t>поток</a:t>
            </a:r>
          </a:p>
          <a:p>
            <a:r>
              <a:rPr lang="ru-RU" altLang="ru-RU" dirty="0"/>
              <a:t>Субъекты могут приносить информацию извне (отсутствует </a:t>
            </a:r>
            <a:r>
              <a:rPr lang="ru-RU" altLang="ru-RU" i="1" dirty="0"/>
              <a:t>объект-источник</a:t>
            </a:r>
            <a:r>
              <a:rPr lang="ru-RU" altLang="ru-RU" dirty="0"/>
              <a:t>) или переносить информацию за пределы КС (отсутствует </a:t>
            </a:r>
            <a:r>
              <a:rPr lang="ru-RU" altLang="ru-RU" i="1" dirty="0"/>
              <a:t>субъект-получатель</a:t>
            </a:r>
            <a:r>
              <a:rPr lang="ru-RU" altLang="ru-RU" dirty="0"/>
              <a:t>)</a:t>
            </a:r>
          </a:p>
          <a:p>
            <a:r>
              <a:rPr lang="ru-RU" altLang="ru-RU" dirty="0"/>
              <a:t>Формирование информационного потока – </a:t>
            </a:r>
            <a:r>
              <a:rPr lang="ru-RU" altLang="ru-RU" i="1" dirty="0"/>
              <a:t>доступ </a:t>
            </a:r>
            <a:r>
              <a:rPr lang="ru-RU" altLang="ru-RU" dirty="0"/>
              <a:t>субъекта к объекту (источнику, получателю)</a:t>
            </a:r>
          </a:p>
        </p:txBody>
      </p:sp>
      <p:sp>
        <p:nvSpPr>
          <p:cNvPr id="15" name="Google Shape;152;p32">
            <a:extLst>
              <a:ext uri="{FF2B5EF4-FFF2-40B4-BE49-F238E27FC236}">
                <a16:creationId xmlns:a16="http://schemas.microsoft.com/office/drawing/2014/main" id="{C9064AAB-2199-4BF7-AEEA-70AAEF0ED4DA}"/>
              </a:ext>
            </a:extLst>
          </p:cNvPr>
          <p:cNvSpPr txBox="1"/>
          <p:nvPr/>
        </p:nvSpPr>
        <p:spPr>
          <a:xfrm>
            <a:off x="9561976" y="1680761"/>
            <a:ext cx="2250625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Объект-источник</a:t>
            </a:r>
            <a:endParaRPr sz="1100" dirty="0"/>
          </a:p>
        </p:txBody>
      </p:sp>
      <p:sp>
        <p:nvSpPr>
          <p:cNvPr id="16" name="Google Shape;152;p32">
            <a:extLst>
              <a:ext uri="{FF2B5EF4-FFF2-40B4-BE49-F238E27FC236}">
                <a16:creationId xmlns:a16="http://schemas.microsoft.com/office/drawing/2014/main" id="{36971705-BCDF-4CBC-81AC-D8247CF768DC}"/>
              </a:ext>
            </a:extLst>
          </p:cNvPr>
          <p:cNvSpPr txBox="1"/>
          <p:nvPr/>
        </p:nvSpPr>
        <p:spPr>
          <a:xfrm>
            <a:off x="9561975" y="5840783"/>
            <a:ext cx="2250625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Объект-получатель</a:t>
            </a:r>
            <a:endParaRPr sz="1100" dirty="0"/>
          </a:p>
        </p:txBody>
      </p:sp>
      <p:sp>
        <p:nvSpPr>
          <p:cNvPr id="17" name="Google Shape;152;p32">
            <a:extLst>
              <a:ext uri="{FF2B5EF4-FFF2-40B4-BE49-F238E27FC236}">
                <a16:creationId xmlns:a16="http://schemas.microsoft.com/office/drawing/2014/main" id="{F43CCC7A-82F3-4A84-938A-A248038501FA}"/>
              </a:ext>
            </a:extLst>
          </p:cNvPr>
          <p:cNvSpPr txBox="1"/>
          <p:nvPr/>
        </p:nvSpPr>
        <p:spPr>
          <a:xfrm>
            <a:off x="11066687" y="3862722"/>
            <a:ext cx="1125313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Поток</a:t>
            </a:r>
            <a:endParaRPr sz="1100" dirty="0"/>
          </a:p>
        </p:txBody>
      </p:sp>
      <p:sp>
        <p:nvSpPr>
          <p:cNvPr id="18" name="Google Shape;152;p32">
            <a:extLst>
              <a:ext uri="{FF2B5EF4-FFF2-40B4-BE49-F238E27FC236}">
                <a16:creationId xmlns:a16="http://schemas.microsoft.com/office/drawing/2014/main" id="{5AA99842-DE0C-40CE-ADCA-3023AB367C22}"/>
              </a:ext>
            </a:extLst>
          </p:cNvPr>
          <p:cNvSpPr txBox="1"/>
          <p:nvPr/>
        </p:nvSpPr>
        <p:spPr>
          <a:xfrm>
            <a:off x="7876610" y="4706864"/>
            <a:ext cx="1125313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Доступ</a:t>
            </a:r>
            <a:endParaRPr sz="1100" dirty="0"/>
          </a:p>
        </p:txBody>
      </p:sp>
      <p:sp>
        <p:nvSpPr>
          <p:cNvPr id="19" name="Google Shape;152;p32">
            <a:extLst>
              <a:ext uri="{FF2B5EF4-FFF2-40B4-BE49-F238E27FC236}">
                <a16:creationId xmlns:a16="http://schemas.microsoft.com/office/drawing/2014/main" id="{260E32EF-18CD-4FDF-8F17-780C5F70B766}"/>
              </a:ext>
            </a:extLst>
          </p:cNvPr>
          <p:cNvSpPr txBox="1"/>
          <p:nvPr/>
        </p:nvSpPr>
        <p:spPr>
          <a:xfrm>
            <a:off x="7874377" y="2991329"/>
            <a:ext cx="1125313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>
                <a:latin typeface="Tahoma"/>
                <a:ea typeface="Tahoma"/>
                <a:cs typeface="Tahoma"/>
                <a:sym typeface="Tahoma"/>
              </a:rPr>
              <a:t>Доступ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067098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18AAC0-FD14-4C28-9EA5-EACC5F1A1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46302"/>
              </p:ext>
            </p:extLst>
          </p:nvPr>
        </p:nvGraphicFramePr>
        <p:xfrm>
          <a:off x="1663700" y="1875366"/>
          <a:ext cx="8686800" cy="347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01667479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87996803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869227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Тип 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Субъекты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Объекты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Процессор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Текущий поток</a:t>
                      </a:r>
                      <a:r>
                        <a:rPr lang="ru-RU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исполнения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Регистры, виртуальная память, прерывания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Операционная системы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Процессы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Файлы,</a:t>
                      </a:r>
                      <a:r>
                        <a:rPr lang="ru-RU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сокеты, именованные каналы, сигналы, окна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3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Локальная вычислительная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Сетевые 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Сетевые</a:t>
                      </a:r>
                      <a:r>
                        <a:rPr lang="ru-RU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сервисы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Облако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Экземпляры</a:t>
                      </a:r>
                      <a:r>
                        <a:rPr lang="ru-RU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сервисов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Вычислительные узлы, узлы хранения, узлы</a:t>
                      </a:r>
                      <a:r>
                        <a:rPr lang="ru-RU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доступа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9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853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Содержание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372C4E3-B658-4FD3-9B90-059A512C693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Понятие компьютерной атаки</a:t>
            </a:r>
            <a:r>
              <a:rPr lang="en-US"/>
              <a:t>: </a:t>
            </a:r>
            <a:r>
              <a:rPr lang="ru-RU"/>
              <a:t>угрозы, уязвимости, ущерб и потери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Направления обеспечения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Теоретическая модель компьютерной безопасности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Субъектно-объектная модель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b="1"/>
              <a:t>Методы обеспечения ИБ в современных КС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Актуальность технологий </a:t>
            </a:r>
            <a:r>
              <a:rPr lang="en-US"/>
              <a:t>AI/ML </a:t>
            </a:r>
            <a:r>
              <a:rPr lang="ru-RU"/>
              <a:t>в сфере ИБ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427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 общего к частному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Google Shape;124;p4">
            <a:extLst>
              <a:ext uri="{FF2B5EF4-FFF2-40B4-BE49-F238E27FC236}">
                <a16:creationId xmlns:a16="http://schemas.microsoft.com/office/drawing/2014/main" id="{AE80AAB3-A187-42FF-815C-43C5B2F0DFDC}"/>
              </a:ext>
            </a:extLst>
          </p:cNvPr>
          <p:cNvSpPr/>
          <p:nvPr/>
        </p:nvSpPr>
        <p:spPr>
          <a:xfrm>
            <a:off x="305453" y="1296988"/>
            <a:ext cx="7022447" cy="99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b="0" i="0" u="none" strike="noStrike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Информационная безопасность – безопасность в информационной сфере</a:t>
            </a:r>
            <a:endParaRPr b="0" i="0" u="none" strike="noStrike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8" name="Google Shape;124;p4">
            <a:extLst>
              <a:ext uri="{FF2B5EF4-FFF2-40B4-BE49-F238E27FC236}">
                <a16:creationId xmlns:a16="http://schemas.microsoft.com/office/drawing/2014/main" id="{041337AA-8D03-4A28-9CB9-86D8F6FEEAE6}"/>
              </a:ext>
            </a:extLst>
          </p:cNvPr>
          <p:cNvSpPr/>
          <p:nvPr/>
        </p:nvSpPr>
        <p:spPr>
          <a:xfrm>
            <a:off x="305453" y="2787847"/>
            <a:ext cx="7022447" cy="99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b="0" i="0" u="none" strike="noStrike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Информационная безопасность предприятия – безопасность бизнес-процессов</a:t>
            </a:r>
            <a:endParaRPr b="0" i="0" u="none" strike="noStrike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0" name="Google Shape;124;p4">
            <a:extLst>
              <a:ext uri="{FF2B5EF4-FFF2-40B4-BE49-F238E27FC236}">
                <a16:creationId xmlns:a16="http://schemas.microsoft.com/office/drawing/2014/main" id="{084A862C-2898-4EA7-99BF-52F73750A4A6}"/>
              </a:ext>
            </a:extLst>
          </p:cNvPr>
          <p:cNvSpPr/>
          <p:nvPr/>
        </p:nvSpPr>
        <p:spPr>
          <a:xfrm>
            <a:off x="305453" y="4278706"/>
            <a:ext cx="7022447" cy="99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Б</a:t>
            </a:r>
            <a:r>
              <a:rPr lang="ru-RU" b="0" i="0" u="none" strike="noStrike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езопасность бизнес-процессов – корректное взаимодействие субъектов процессов и информации с использованием информационной инфраструктуры</a:t>
            </a:r>
            <a:endParaRPr b="0" i="0" u="none" strike="noStrike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1" name="Google Shape;124;p4">
            <a:extLst>
              <a:ext uri="{FF2B5EF4-FFF2-40B4-BE49-F238E27FC236}">
                <a16:creationId xmlns:a16="http://schemas.microsoft.com/office/drawing/2014/main" id="{FA7D95FE-C42A-4E09-8CBB-E95CB10510DE}"/>
              </a:ext>
            </a:extLst>
          </p:cNvPr>
          <p:cNvSpPr/>
          <p:nvPr/>
        </p:nvSpPr>
        <p:spPr>
          <a:xfrm>
            <a:off x="305453" y="5769564"/>
            <a:ext cx="7022447" cy="99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Б</a:t>
            </a:r>
            <a:r>
              <a:rPr lang="ru-RU" b="0" i="0" u="none" strike="noStrike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езопасность информационной инфраструктуры – корректные доступы субъектов к объектам и формирование информационных потоков между объектами</a:t>
            </a:r>
            <a:endParaRPr b="0" i="0" u="none" strike="noStrike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2" name="Стрелка вправо 7">
            <a:extLst>
              <a:ext uri="{FF2B5EF4-FFF2-40B4-BE49-F238E27FC236}">
                <a16:creationId xmlns:a16="http://schemas.microsoft.com/office/drawing/2014/main" id="{E2A11812-34A5-418F-8BD8-71CA813136C7}"/>
              </a:ext>
            </a:extLst>
          </p:cNvPr>
          <p:cNvSpPr/>
          <p:nvPr/>
        </p:nvSpPr>
        <p:spPr>
          <a:xfrm rot="5400000">
            <a:off x="3610567" y="2350900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Стрелка вправо 8">
            <a:extLst>
              <a:ext uri="{FF2B5EF4-FFF2-40B4-BE49-F238E27FC236}">
                <a16:creationId xmlns:a16="http://schemas.microsoft.com/office/drawing/2014/main" id="{AD1D2CCD-0CD9-4AE0-BD93-E504EA94CBB1}"/>
              </a:ext>
            </a:extLst>
          </p:cNvPr>
          <p:cNvSpPr/>
          <p:nvPr/>
        </p:nvSpPr>
        <p:spPr>
          <a:xfrm rot="5400000">
            <a:off x="3610566" y="3824163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Стрелка вправо 9">
            <a:extLst>
              <a:ext uri="{FF2B5EF4-FFF2-40B4-BE49-F238E27FC236}">
                <a16:creationId xmlns:a16="http://schemas.microsoft.com/office/drawing/2014/main" id="{2B9F4FAA-9B93-405D-BA00-AF4604123184}"/>
              </a:ext>
            </a:extLst>
          </p:cNvPr>
          <p:cNvSpPr/>
          <p:nvPr/>
        </p:nvSpPr>
        <p:spPr>
          <a:xfrm rot="5400000">
            <a:off x="3610565" y="5316661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авая фигурная скобка 14">
            <a:extLst>
              <a:ext uri="{FF2B5EF4-FFF2-40B4-BE49-F238E27FC236}">
                <a16:creationId xmlns:a16="http://schemas.microsoft.com/office/drawing/2014/main" id="{A027B01A-2FB9-44ED-A183-4E105F20F575}"/>
              </a:ext>
            </a:extLst>
          </p:cNvPr>
          <p:cNvSpPr/>
          <p:nvPr/>
        </p:nvSpPr>
        <p:spPr>
          <a:xfrm>
            <a:off x="7642525" y="1273359"/>
            <a:ext cx="218122" cy="4039672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F5C54020-6DB4-4119-90EE-486961F7A433}"/>
              </a:ext>
            </a:extLst>
          </p:cNvPr>
          <p:cNvSpPr/>
          <p:nvPr/>
        </p:nvSpPr>
        <p:spPr>
          <a:xfrm>
            <a:off x="7642525" y="5725239"/>
            <a:ext cx="218122" cy="1081961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Google Shape;110;p3">
            <a:extLst>
              <a:ext uri="{FF2B5EF4-FFF2-40B4-BE49-F238E27FC236}">
                <a16:creationId xmlns:a16="http://schemas.microsoft.com/office/drawing/2014/main" id="{8795505B-528A-44A6-915D-2A5E2268222D}"/>
              </a:ext>
            </a:extLst>
          </p:cNvPr>
          <p:cNvSpPr/>
          <p:nvPr/>
        </p:nvSpPr>
        <p:spPr>
          <a:xfrm>
            <a:off x="7963114" y="2682703"/>
            <a:ext cx="393678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На этих уровнях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Субъекты одушевленные (люди, организации, общество)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Информация обладает смыслом и ценностью для субъектов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8" name="Google Shape;110;p3">
            <a:extLst>
              <a:ext uri="{FF2B5EF4-FFF2-40B4-BE49-F238E27FC236}">
                <a16:creationId xmlns:a16="http://schemas.microsoft.com/office/drawing/2014/main" id="{7CBAA70A-F164-45C1-BA0C-E8CD847CF208}"/>
              </a:ext>
            </a:extLst>
          </p:cNvPr>
          <p:cNvSpPr/>
          <p:nvPr/>
        </p:nvSpPr>
        <p:spPr>
          <a:xfrm>
            <a:off x="7963114" y="5553620"/>
            <a:ext cx="422888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На этом уровне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Субъекты неодушевленные (процессы)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Информация определяется параметрами носителя, а не содержимым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862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Проблема перехода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Google Shape;153;p32" descr="Пользователь">
            <a:extLst>
              <a:ext uri="{FF2B5EF4-FFF2-40B4-BE49-F238E27FC236}">
                <a16:creationId xmlns:a16="http://schemas.microsoft.com/office/drawing/2014/main" id="{BFE750E7-4A38-4EB7-B9C2-68BCECC408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0338" y="1618643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2;p32">
            <a:extLst>
              <a:ext uri="{FF2B5EF4-FFF2-40B4-BE49-F238E27FC236}">
                <a16:creationId xmlns:a16="http://schemas.microsoft.com/office/drawing/2014/main" id="{DCBBD9CE-5B02-462C-B71E-81BCBADBF802}"/>
              </a:ext>
            </a:extLst>
          </p:cNvPr>
          <p:cNvSpPr txBox="1"/>
          <p:nvPr/>
        </p:nvSpPr>
        <p:spPr>
          <a:xfrm>
            <a:off x="4546644" y="1107951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Бизнес процесс</a:t>
            </a:r>
            <a:endParaRPr sz="11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5263C8-C839-4212-9F8C-7EAD024980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86" y="1860115"/>
            <a:ext cx="1177177" cy="1177177"/>
          </a:xfrm>
          <a:prstGeom prst="rect">
            <a:avLst/>
          </a:prstGeom>
        </p:spPr>
      </p:pic>
      <p:sp>
        <p:nvSpPr>
          <p:cNvPr id="11" name="Google Shape;152;p32">
            <a:extLst>
              <a:ext uri="{FF2B5EF4-FFF2-40B4-BE49-F238E27FC236}">
                <a16:creationId xmlns:a16="http://schemas.microsoft.com/office/drawing/2014/main" id="{9C6A5488-250E-4F9E-8B07-7005B8583A9B}"/>
              </a:ext>
            </a:extLst>
          </p:cNvPr>
          <p:cNvSpPr txBox="1"/>
          <p:nvPr/>
        </p:nvSpPr>
        <p:spPr>
          <a:xfrm>
            <a:off x="1190901" y="2804953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Иванов И.И.</a:t>
            </a:r>
            <a:endParaRPr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DE1A9FB-5549-40F8-AC57-20B465AF91A3}"/>
              </a:ext>
            </a:extLst>
          </p:cNvPr>
          <p:cNvCxnSpPr/>
          <p:nvPr/>
        </p:nvCxnSpPr>
        <p:spPr>
          <a:xfrm>
            <a:off x="3578326" y="2371359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152;p32">
            <a:extLst>
              <a:ext uri="{FF2B5EF4-FFF2-40B4-BE49-F238E27FC236}">
                <a16:creationId xmlns:a16="http://schemas.microsoft.com/office/drawing/2014/main" id="{472EB40C-7FC7-4D0D-8058-62175BC4295D}"/>
              </a:ext>
            </a:extLst>
          </p:cNvPr>
          <p:cNvSpPr txBox="1"/>
          <p:nvPr/>
        </p:nvSpPr>
        <p:spPr>
          <a:xfrm>
            <a:off x="3219900" y="2477666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Составляет</a:t>
            </a:r>
            <a:endParaRPr dirty="0"/>
          </a:p>
        </p:txBody>
      </p:sp>
      <p:sp>
        <p:nvSpPr>
          <p:cNvPr id="14" name="Google Shape;152;p32">
            <a:extLst>
              <a:ext uri="{FF2B5EF4-FFF2-40B4-BE49-F238E27FC236}">
                <a16:creationId xmlns:a16="http://schemas.microsoft.com/office/drawing/2014/main" id="{5316B65D-7AA2-4EFF-A103-F8826267EBE8}"/>
              </a:ext>
            </a:extLst>
          </p:cNvPr>
          <p:cNvSpPr txBox="1"/>
          <p:nvPr/>
        </p:nvSpPr>
        <p:spPr>
          <a:xfrm>
            <a:off x="4979037" y="2925210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Договор</a:t>
            </a:r>
            <a:endParaRPr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252183E-B85A-4DBA-980C-7349DFEA9BE2}"/>
              </a:ext>
            </a:extLst>
          </p:cNvPr>
          <p:cNvCxnSpPr/>
          <p:nvPr/>
        </p:nvCxnSpPr>
        <p:spPr>
          <a:xfrm>
            <a:off x="6842864" y="2371359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oogle Shape;152;p32">
            <a:extLst>
              <a:ext uri="{FF2B5EF4-FFF2-40B4-BE49-F238E27FC236}">
                <a16:creationId xmlns:a16="http://schemas.microsoft.com/office/drawing/2014/main" id="{DDFA8D30-C1C3-482B-920E-8BD319D8BF40}"/>
              </a:ext>
            </a:extLst>
          </p:cNvPr>
          <p:cNvSpPr txBox="1"/>
          <p:nvPr/>
        </p:nvSpPr>
        <p:spPr>
          <a:xfrm>
            <a:off x="6133561" y="2464305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dirty="0">
                <a:sym typeface="Tahoma"/>
              </a:rPr>
              <a:t>Отправляет на согласование</a:t>
            </a:r>
            <a:endParaRPr dirty="0"/>
          </a:p>
        </p:txBody>
      </p:sp>
      <p:pic>
        <p:nvPicPr>
          <p:cNvPr id="17" name="Google Shape;153;p32" descr="Пользователь">
            <a:extLst>
              <a:ext uri="{FF2B5EF4-FFF2-40B4-BE49-F238E27FC236}">
                <a16:creationId xmlns:a16="http://schemas.microsoft.com/office/drawing/2014/main" id="{328DBAB0-DDEC-4254-95F1-F2F70443C6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1486" y="1618643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52;p32">
            <a:extLst>
              <a:ext uri="{FF2B5EF4-FFF2-40B4-BE49-F238E27FC236}">
                <a16:creationId xmlns:a16="http://schemas.microsoft.com/office/drawing/2014/main" id="{A38EBED9-A938-4F80-B474-584FF7A1204B}"/>
              </a:ext>
            </a:extLst>
          </p:cNvPr>
          <p:cNvSpPr txBox="1"/>
          <p:nvPr/>
        </p:nvSpPr>
        <p:spPr>
          <a:xfrm>
            <a:off x="8559173" y="2767404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Петров П.П.</a:t>
            </a:r>
            <a:endParaRPr dirty="0"/>
          </a:p>
        </p:txBody>
      </p:sp>
      <p:sp>
        <p:nvSpPr>
          <p:cNvPr id="19" name="Google Shape;152;p32">
            <a:extLst>
              <a:ext uri="{FF2B5EF4-FFF2-40B4-BE49-F238E27FC236}">
                <a16:creationId xmlns:a16="http://schemas.microsoft.com/office/drawing/2014/main" id="{0427CE7C-CCA5-477E-AC44-6C5BD352EE98}"/>
              </a:ext>
            </a:extLst>
          </p:cNvPr>
          <p:cNvSpPr txBox="1"/>
          <p:nvPr/>
        </p:nvSpPr>
        <p:spPr>
          <a:xfrm>
            <a:off x="4546643" y="3876970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Компьютерная система</a:t>
            </a:r>
            <a:endParaRPr sz="11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1D402CC-F2D5-40BA-9329-50DF38E07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338" y="4511019"/>
            <a:ext cx="1081049" cy="10810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6727C66-8814-4F95-AF21-23B65F2E9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023" y="4475543"/>
            <a:ext cx="945918" cy="1152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557FE55-F4F6-4FC1-9C5D-2BC9270B2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7466" y="4511543"/>
            <a:ext cx="1080000" cy="1080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77C5E2F-09EF-495F-ADA1-A1CE31B49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764" y="4475543"/>
            <a:ext cx="1152000" cy="1152000"/>
          </a:xfrm>
          <a:prstGeom prst="rect">
            <a:avLst/>
          </a:prstGeom>
        </p:spPr>
      </p:pic>
      <p:sp>
        <p:nvSpPr>
          <p:cNvPr id="24" name="Google Shape;152;p32">
            <a:extLst>
              <a:ext uri="{FF2B5EF4-FFF2-40B4-BE49-F238E27FC236}">
                <a16:creationId xmlns:a16="http://schemas.microsoft.com/office/drawing/2014/main" id="{707DA40D-C70A-4926-8A1D-2C411CF1DB7C}"/>
              </a:ext>
            </a:extLst>
          </p:cNvPr>
          <p:cNvSpPr txBox="1"/>
          <p:nvPr/>
        </p:nvSpPr>
        <p:spPr>
          <a:xfrm>
            <a:off x="1126271" y="5650776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ym typeface="Tahoma"/>
              </a:rPr>
              <a:t>Winword.exe</a:t>
            </a:r>
            <a:endParaRPr dirty="0"/>
          </a:p>
        </p:txBody>
      </p:sp>
      <p:sp>
        <p:nvSpPr>
          <p:cNvPr id="25" name="Google Shape;152;p32">
            <a:extLst>
              <a:ext uri="{FF2B5EF4-FFF2-40B4-BE49-F238E27FC236}">
                <a16:creationId xmlns:a16="http://schemas.microsoft.com/office/drawing/2014/main" id="{7273734B-D7CF-41A3-ACD4-30988E6FC89C}"/>
              </a:ext>
            </a:extLst>
          </p:cNvPr>
          <p:cNvSpPr txBox="1"/>
          <p:nvPr/>
        </p:nvSpPr>
        <p:spPr>
          <a:xfrm>
            <a:off x="3779758" y="5684611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algn="ctr"/>
            <a:r>
              <a:rPr lang="en-US" dirty="0">
                <a:sym typeface="Tahoma"/>
              </a:rPr>
              <a:t>1.docx</a:t>
            </a:r>
            <a:endParaRPr dirty="0"/>
          </a:p>
        </p:txBody>
      </p:sp>
      <p:sp>
        <p:nvSpPr>
          <p:cNvPr id="26" name="Google Shape;152;p32">
            <a:extLst>
              <a:ext uri="{FF2B5EF4-FFF2-40B4-BE49-F238E27FC236}">
                <a16:creationId xmlns:a16="http://schemas.microsoft.com/office/drawing/2014/main" id="{F8F62A29-9A17-441F-BBF9-FF9122F21554}"/>
              </a:ext>
            </a:extLst>
          </p:cNvPr>
          <p:cNvSpPr txBox="1"/>
          <p:nvPr/>
        </p:nvSpPr>
        <p:spPr>
          <a:xfrm>
            <a:off x="6367020" y="5650776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algn="ctr"/>
            <a:r>
              <a:rPr lang="en-US" dirty="0">
                <a:sym typeface="Tahoma"/>
              </a:rPr>
              <a:t>Re: </a:t>
            </a:r>
            <a:r>
              <a:rPr lang="ru-RU" dirty="0">
                <a:sym typeface="Tahoma"/>
              </a:rPr>
              <a:t>согласование договора</a:t>
            </a:r>
            <a:r>
              <a:rPr lang="en-US" dirty="0">
                <a:sym typeface="Tahoma"/>
              </a:rPr>
              <a:t>.</a:t>
            </a:r>
            <a:r>
              <a:rPr lang="en-US" dirty="0" err="1">
                <a:sym typeface="Tahoma"/>
              </a:rPr>
              <a:t>msg</a:t>
            </a:r>
            <a:endParaRPr dirty="0"/>
          </a:p>
        </p:txBody>
      </p:sp>
      <p:sp>
        <p:nvSpPr>
          <p:cNvPr id="27" name="Google Shape;152;p32">
            <a:extLst>
              <a:ext uri="{FF2B5EF4-FFF2-40B4-BE49-F238E27FC236}">
                <a16:creationId xmlns:a16="http://schemas.microsoft.com/office/drawing/2014/main" id="{E9966A25-8701-4147-914B-EC5FF63A77D3}"/>
              </a:ext>
            </a:extLst>
          </p:cNvPr>
          <p:cNvSpPr txBox="1"/>
          <p:nvPr/>
        </p:nvSpPr>
        <p:spPr>
          <a:xfrm>
            <a:off x="8954282" y="5650776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ym typeface="Tahoma"/>
              </a:rPr>
              <a:t>outlook.exe</a:t>
            </a:r>
            <a:endParaRPr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9771570-26CA-41D1-A636-410E9A51CB08}"/>
              </a:ext>
            </a:extLst>
          </p:cNvPr>
          <p:cNvCxnSpPr/>
          <p:nvPr/>
        </p:nvCxnSpPr>
        <p:spPr>
          <a:xfrm>
            <a:off x="2928858" y="5051543"/>
            <a:ext cx="15003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8C3BEA3-3A57-43A1-9804-49051BB50B51}"/>
              </a:ext>
            </a:extLst>
          </p:cNvPr>
          <p:cNvCxnSpPr/>
          <p:nvPr/>
        </p:nvCxnSpPr>
        <p:spPr>
          <a:xfrm>
            <a:off x="5667440" y="5051543"/>
            <a:ext cx="13546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EAB443A-5A7F-438E-9622-4DF5F26211CD}"/>
              </a:ext>
            </a:extLst>
          </p:cNvPr>
          <p:cNvCxnSpPr/>
          <p:nvPr/>
        </p:nvCxnSpPr>
        <p:spPr>
          <a:xfrm>
            <a:off x="8287754" y="5051543"/>
            <a:ext cx="13546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55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Проблема перехода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Google Shape;153;p32" descr="Пользователь">
            <a:extLst>
              <a:ext uri="{FF2B5EF4-FFF2-40B4-BE49-F238E27FC236}">
                <a16:creationId xmlns:a16="http://schemas.microsoft.com/office/drawing/2014/main" id="{900BEB31-BD4E-4E5F-B71C-2B08BB8B6F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843" y="1228489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2;p32">
            <a:extLst>
              <a:ext uri="{FF2B5EF4-FFF2-40B4-BE49-F238E27FC236}">
                <a16:creationId xmlns:a16="http://schemas.microsoft.com/office/drawing/2014/main" id="{03351155-B6A1-4478-AB13-F0679A7B3972}"/>
              </a:ext>
            </a:extLst>
          </p:cNvPr>
          <p:cNvSpPr txBox="1"/>
          <p:nvPr/>
        </p:nvSpPr>
        <p:spPr>
          <a:xfrm>
            <a:off x="4581149" y="717797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Бизнес процесс</a:t>
            </a:r>
            <a:endParaRPr sz="11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591BE3-B219-4604-B8BD-36DC6CB708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91" y="1469961"/>
            <a:ext cx="1177177" cy="1177177"/>
          </a:xfrm>
          <a:prstGeom prst="rect">
            <a:avLst/>
          </a:prstGeom>
        </p:spPr>
      </p:pic>
      <p:sp>
        <p:nvSpPr>
          <p:cNvPr id="11" name="Google Shape;152;p32">
            <a:extLst>
              <a:ext uri="{FF2B5EF4-FFF2-40B4-BE49-F238E27FC236}">
                <a16:creationId xmlns:a16="http://schemas.microsoft.com/office/drawing/2014/main" id="{84E70208-9798-43C6-B42A-A3B3EA1E1C8C}"/>
              </a:ext>
            </a:extLst>
          </p:cNvPr>
          <p:cNvSpPr txBox="1"/>
          <p:nvPr/>
        </p:nvSpPr>
        <p:spPr>
          <a:xfrm>
            <a:off x="1225406" y="2414799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Иванов И.И.</a:t>
            </a:r>
            <a:endParaRPr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E8D33ED-3C5D-4B33-9225-FB8309032D0A}"/>
              </a:ext>
            </a:extLst>
          </p:cNvPr>
          <p:cNvCxnSpPr/>
          <p:nvPr/>
        </p:nvCxnSpPr>
        <p:spPr>
          <a:xfrm>
            <a:off x="3612831" y="1981205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152;p32">
            <a:extLst>
              <a:ext uri="{FF2B5EF4-FFF2-40B4-BE49-F238E27FC236}">
                <a16:creationId xmlns:a16="http://schemas.microsoft.com/office/drawing/2014/main" id="{7D553663-7F02-43CE-85E6-F940212A311E}"/>
              </a:ext>
            </a:extLst>
          </p:cNvPr>
          <p:cNvSpPr txBox="1"/>
          <p:nvPr/>
        </p:nvSpPr>
        <p:spPr>
          <a:xfrm>
            <a:off x="3254405" y="2087512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Составляет</a:t>
            </a:r>
            <a:endParaRPr dirty="0"/>
          </a:p>
        </p:txBody>
      </p:sp>
      <p:sp>
        <p:nvSpPr>
          <p:cNvPr id="14" name="Google Shape;152;p32">
            <a:extLst>
              <a:ext uri="{FF2B5EF4-FFF2-40B4-BE49-F238E27FC236}">
                <a16:creationId xmlns:a16="http://schemas.microsoft.com/office/drawing/2014/main" id="{CFDEB1C4-C80C-4C8E-951A-60EAA1C9A1CC}"/>
              </a:ext>
            </a:extLst>
          </p:cNvPr>
          <p:cNvSpPr txBox="1"/>
          <p:nvPr/>
        </p:nvSpPr>
        <p:spPr>
          <a:xfrm>
            <a:off x="5013542" y="2535056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Договор</a:t>
            </a:r>
            <a:endParaRPr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63D4C0-B17B-43D4-9D4F-0958D616FC87}"/>
              </a:ext>
            </a:extLst>
          </p:cNvPr>
          <p:cNvCxnSpPr/>
          <p:nvPr/>
        </p:nvCxnSpPr>
        <p:spPr>
          <a:xfrm>
            <a:off x="6877369" y="1981205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oogle Shape;152;p32">
            <a:extLst>
              <a:ext uri="{FF2B5EF4-FFF2-40B4-BE49-F238E27FC236}">
                <a16:creationId xmlns:a16="http://schemas.microsoft.com/office/drawing/2014/main" id="{3A453D09-2DC6-4F85-804F-C87C1370B239}"/>
              </a:ext>
            </a:extLst>
          </p:cNvPr>
          <p:cNvSpPr txBox="1"/>
          <p:nvPr/>
        </p:nvSpPr>
        <p:spPr>
          <a:xfrm>
            <a:off x="6168066" y="2074151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dirty="0">
                <a:sym typeface="Tahoma"/>
              </a:rPr>
              <a:t>Отправляет на согласование</a:t>
            </a:r>
            <a:endParaRPr dirty="0"/>
          </a:p>
        </p:txBody>
      </p:sp>
      <p:pic>
        <p:nvPicPr>
          <p:cNvPr id="17" name="Google Shape;153;p32" descr="Пользователь">
            <a:extLst>
              <a:ext uri="{FF2B5EF4-FFF2-40B4-BE49-F238E27FC236}">
                <a16:creationId xmlns:a16="http://schemas.microsoft.com/office/drawing/2014/main" id="{3383A736-1BA9-43D5-A5DF-11F077C2DE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5991" y="1228489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52;p32">
            <a:extLst>
              <a:ext uri="{FF2B5EF4-FFF2-40B4-BE49-F238E27FC236}">
                <a16:creationId xmlns:a16="http://schemas.microsoft.com/office/drawing/2014/main" id="{E562E2DB-3D8E-4408-927A-7B8025EA2620}"/>
              </a:ext>
            </a:extLst>
          </p:cNvPr>
          <p:cNvSpPr txBox="1"/>
          <p:nvPr/>
        </p:nvSpPr>
        <p:spPr>
          <a:xfrm>
            <a:off x="8593678" y="2377250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Петров П.П.</a:t>
            </a:r>
            <a:endParaRPr dirty="0"/>
          </a:p>
        </p:txBody>
      </p:sp>
      <p:sp>
        <p:nvSpPr>
          <p:cNvPr id="19" name="Google Shape;152;p32">
            <a:extLst>
              <a:ext uri="{FF2B5EF4-FFF2-40B4-BE49-F238E27FC236}">
                <a16:creationId xmlns:a16="http://schemas.microsoft.com/office/drawing/2014/main" id="{C88075CE-EA8B-4073-AF45-116C74F6453C}"/>
              </a:ext>
            </a:extLst>
          </p:cNvPr>
          <p:cNvSpPr txBox="1"/>
          <p:nvPr/>
        </p:nvSpPr>
        <p:spPr>
          <a:xfrm>
            <a:off x="4581148" y="3486816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Компьютерная система</a:t>
            </a:r>
            <a:endParaRPr sz="11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5683290-94A2-40F4-A8BC-185EB3777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4843" y="4120865"/>
            <a:ext cx="1081049" cy="10810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0898CE6-D942-4969-9DFC-E68CC454A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528" y="4085389"/>
            <a:ext cx="945918" cy="1152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D2FFD6E-4480-49D7-957B-E01F76FB6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1971" y="4121389"/>
            <a:ext cx="1080000" cy="1080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8BF3944-B3DB-4435-8E8A-B56B363D75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2269" y="4085389"/>
            <a:ext cx="1152000" cy="1152000"/>
          </a:xfrm>
          <a:prstGeom prst="rect">
            <a:avLst/>
          </a:prstGeom>
        </p:spPr>
      </p:pic>
      <p:sp>
        <p:nvSpPr>
          <p:cNvPr id="24" name="Google Shape;152;p32">
            <a:extLst>
              <a:ext uri="{FF2B5EF4-FFF2-40B4-BE49-F238E27FC236}">
                <a16:creationId xmlns:a16="http://schemas.microsoft.com/office/drawing/2014/main" id="{5311C4A9-EF85-491F-B106-1D68B58F7B4D}"/>
              </a:ext>
            </a:extLst>
          </p:cNvPr>
          <p:cNvSpPr txBox="1"/>
          <p:nvPr/>
        </p:nvSpPr>
        <p:spPr>
          <a:xfrm>
            <a:off x="1160776" y="5260622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ym typeface="Tahoma"/>
              </a:rPr>
              <a:t>Winword.exe</a:t>
            </a:r>
            <a:endParaRPr dirty="0"/>
          </a:p>
        </p:txBody>
      </p:sp>
      <p:sp>
        <p:nvSpPr>
          <p:cNvPr id="25" name="Google Shape;152;p32">
            <a:extLst>
              <a:ext uri="{FF2B5EF4-FFF2-40B4-BE49-F238E27FC236}">
                <a16:creationId xmlns:a16="http://schemas.microsoft.com/office/drawing/2014/main" id="{E08592E0-DF7D-4C57-A5F4-8F2747AC1B43}"/>
              </a:ext>
            </a:extLst>
          </p:cNvPr>
          <p:cNvSpPr txBox="1"/>
          <p:nvPr/>
        </p:nvSpPr>
        <p:spPr>
          <a:xfrm>
            <a:off x="3814263" y="5294457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algn="ctr"/>
            <a:r>
              <a:rPr lang="en-US" dirty="0">
                <a:sym typeface="Tahoma"/>
              </a:rPr>
              <a:t>1.docx</a:t>
            </a:r>
            <a:endParaRPr dirty="0"/>
          </a:p>
        </p:txBody>
      </p:sp>
      <p:sp>
        <p:nvSpPr>
          <p:cNvPr id="26" name="Google Shape;152;p32">
            <a:extLst>
              <a:ext uri="{FF2B5EF4-FFF2-40B4-BE49-F238E27FC236}">
                <a16:creationId xmlns:a16="http://schemas.microsoft.com/office/drawing/2014/main" id="{88A0694F-BADF-45E5-AA98-1266CD4226C7}"/>
              </a:ext>
            </a:extLst>
          </p:cNvPr>
          <p:cNvSpPr txBox="1"/>
          <p:nvPr/>
        </p:nvSpPr>
        <p:spPr>
          <a:xfrm>
            <a:off x="6401525" y="5260622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algn="ctr"/>
            <a:r>
              <a:rPr lang="en-US" dirty="0">
                <a:sym typeface="Tahoma"/>
              </a:rPr>
              <a:t>Re: </a:t>
            </a:r>
            <a:r>
              <a:rPr lang="ru-RU" dirty="0">
                <a:sym typeface="Tahoma"/>
              </a:rPr>
              <a:t>согласование договора</a:t>
            </a:r>
            <a:r>
              <a:rPr lang="en-US" dirty="0">
                <a:sym typeface="Tahoma"/>
              </a:rPr>
              <a:t>.</a:t>
            </a:r>
            <a:r>
              <a:rPr lang="en-US" dirty="0" err="1">
                <a:sym typeface="Tahoma"/>
              </a:rPr>
              <a:t>msg</a:t>
            </a:r>
            <a:endParaRPr dirty="0"/>
          </a:p>
        </p:txBody>
      </p:sp>
      <p:sp>
        <p:nvSpPr>
          <p:cNvPr id="27" name="Google Shape;152;p32">
            <a:extLst>
              <a:ext uri="{FF2B5EF4-FFF2-40B4-BE49-F238E27FC236}">
                <a16:creationId xmlns:a16="http://schemas.microsoft.com/office/drawing/2014/main" id="{2D8492D5-C948-4134-A588-04DF96DA6F30}"/>
              </a:ext>
            </a:extLst>
          </p:cNvPr>
          <p:cNvSpPr txBox="1"/>
          <p:nvPr/>
        </p:nvSpPr>
        <p:spPr>
          <a:xfrm>
            <a:off x="8988787" y="5260622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ym typeface="Tahoma"/>
              </a:rPr>
              <a:t>outlook.exe</a:t>
            </a:r>
            <a:endParaRPr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6622CAB-51BF-4A3E-AEE2-E3309500ED58}"/>
              </a:ext>
            </a:extLst>
          </p:cNvPr>
          <p:cNvCxnSpPr/>
          <p:nvPr/>
        </p:nvCxnSpPr>
        <p:spPr>
          <a:xfrm>
            <a:off x="2963363" y="4661389"/>
            <a:ext cx="15003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512BA7A-3A89-4F1E-B474-D8537D07F817}"/>
              </a:ext>
            </a:extLst>
          </p:cNvPr>
          <p:cNvCxnSpPr/>
          <p:nvPr/>
        </p:nvCxnSpPr>
        <p:spPr>
          <a:xfrm>
            <a:off x="5701945" y="4661389"/>
            <a:ext cx="13546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CCB6A07-3B76-4EBF-ACDE-BC5AB0B77DC1}"/>
              </a:ext>
            </a:extLst>
          </p:cNvPr>
          <p:cNvCxnSpPr/>
          <p:nvPr/>
        </p:nvCxnSpPr>
        <p:spPr>
          <a:xfrm>
            <a:off x="8322259" y="4661389"/>
            <a:ext cx="13546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Google Shape;152;p32">
            <a:extLst>
              <a:ext uri="{FF2B5EF4-FFF2-40B4-BE49-F238E27FC236}">
                <a16:creationId xmlns:a16="http://schemas.microsoft.com/office/drawing/2014/main" id="{B7960496-C6BF-4262-8C09-4BAE32B54DE7}"/>
              </a:ext>
            </a:extLst>
          </p:cNvPr>
          <p:cNvSpPr txBox="1"/>
          <p:nvPr/>
        </p:nvSpPr>
        <p:spPr>
          <a:xfrm>
            <a:off x="-272770" y="5893303"/>
            <a:ext cx="2653487" cy="84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А это точно Иванов И.И. печатает</a:t>
            </a:r>
            <a:r>
              <a:rPr lang="en-US" dirty="0">
                <a:sym typeface="Tahoma"/>
              </a:rPr>
              <a:t>?</a:t>
            </a:r>
            <a:endParaRPr lang="ru-RU" dirty="0">
              <a:sym typeface="Tahoma"/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DEAFB83-E86C-410C-B956-B79E4578F5D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4" y="4085389"/>
            <a:ext cx="2481077" cy="172538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072BEE3-84F2-4F88-BEFA-CAE84D36E59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1012">
            <a:off x="1551834" y="5968819"/>
            <a:ext cx="736179" cy="18653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81B38B5-0CF9-4F65-900D-8E9F0A0A30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77" y="4085389"/>
            <a:ext cx="2481077" cy="172538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89AE1C2-B0C4-46AA-8CE2-44C25C775C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65" y="3934360"/>
            <a:ext cx="5126226" cy="209698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8D6980C-D0CE-4F1D-9CE0-EDCB5AA0375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8988" flipH="1">
            <a:off x="9998515" y="5929527"/>
            <a:ext cx="736179" cy="18653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295D1FF-4EAB-4C1C-98A9-116452C6C51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1012">
            <a:off x="5169107" y="6089108"/>
            <a:ext cx="736179" cy="186532"/>
          </a:xfrm>
          <a:prstGeom prst="rect">
            <a:avLst/>
          </a:prstGeom>
        </p:spPr>
      </p:pic>
      <p:sp>
        <p:nvSpPr>
          <p:cNvPr id="38" name="Google Shape;152;p32">
            <a:extLst>
              <a:ext uri="{FF2B5EF4-FFF2-40B4-BE49-F238E27FC236}">
                <a16:creationId xmlns:a16="http://schemas.microsoft.com/office/drawing/2014/main" id="{C05B0028-DBBC-43B4-909F-4CA2DDBDB28D}"/>
              </a:ext>
            </a:extLst>
          </p:cNvPr>
          <p:cNvSpPr txBox="1"/>
          <p:nvPr/>
        </p:nvSpPr>
        <p:spPr>
          <a:xfrm>
            <a:off x="3346784" y="6013558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А тут точно договор</a:t>
            </a:r>
            <a:r>
              <a:rPr lang="en-US" dirty="0">
                <a:sym typeface="Tahoma"/>
              </a:rPr>
              <a:t>?</a:t>
            </a:r>
            <a:endParaRPr lang="ru-RU" dirty="0">
              <a:sym typeface="Tahoma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288A2F1-BDF8-48A2-BF91-F8B45DAC42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695" y="4072870"/>
            <a:ext cx="2481077" cy="1725383"/>
          </a:xfrm>
          <a:prstGeom prst="rect">
            <a:avLst/>
          </a:prstGeom>
        </p:spPr>
      </p:pic>
      <p:sp>
        <p:nvSpPr>
          <p:cNvPr id="40" name="Google Shape;152;p32">
            <a:extLst>
              <a:ext uri="{FF2B5EF4-FFF2-40B4-BE49-F238E27FC236}">
                <a16:creationId xmlns:a16="http://schemas.microsoft.com/office/drawing/2014/main" id="{E9710E60-D87C-4BDA-8DC7-A3DFDE6F938C}"/>
              </a:ext>
            </a:extLst>
          </p:cNvPr>
          <p:cNvSpPr txBox="1"/>
          <p:nvPr/>
        </p:nvSpPr>
        <p:spPr>
          <a:xfrm>
            <a:off x="9055012" y="6254576"/>
            <a:ext cx="3218123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А это точно Петров П.П получил</a:t>
            </a:r>
            <a:r>
              <a:rPr lang="en-US" dirty="0">
                <a:sym typeface="Tahoma"/>
              </a:rPr>
              <a:t>?</a:t>
            </a:r>
            <a:r>
              <a:rPr lang="ru-RU" dirty="0">
                <a:sym typeface="Tahoma"/>
              </a:rPr>
              <a:t> И только он</a:t>
            </a:r>
            <a:r>
              <a:rPr lang="en-US" dirty="0">
                <a:sym typeface="Tahoma"/>
              </a:rPr>
              <a:t>?</a:t>
            </a:r>
            <a:endParaRPr lang="ru-RU" dirty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8608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Связь человека и субъекта КС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Google Shape;153;p32" descr="Пользователь">
            <a:extLst>
              <a:ext uri="{FF2B5EF4-FFF2-40B4-BE49-F238E27FC236}">
                <a16:creationId xmlns:a16="http://schemas.microsoft.com/office/drawing/2014/main" id="{0058215F-F537-46A9-9992-0EFDD019BD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335" y="3371326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3;p32">
            <a:extLst>
              <a:ext uri="{FF2B5EF4-FFF2-40B4-BE49-F238E27FC236}">
                <a16:creationId xmlns:a16="http://schemas.microsoft.com/office/drawing/2014/main" id="{85D5E8E5-4CC2-41EF-89A1-28EB5C4734DD}"/>
              </a:ext>
            </a:extLst>
          </p:cNvPr>
          <p:cNvSpPr/>
          <p:nvPr/>
        </p:nvSpPr>
        <p:spPr>
          <a:xfrm>
            <a:off x="2902002" y="3560756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D7961-44CB-4D4D-94BA-8ADE0FD77024}"/>
              </a:ext>
            </a:extLst>
          </p:cNvPr>
          <p:cNvSpPr txBox="1"/>
          <p:nvPr/>
        </p:nvSpPr>
        <p:spPr>
          <a:xfrm>
            <a:off x="2075252" y="3248358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=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C857EF67-F0A3-4443-BBEC-86ECB9561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118" y="1872140"/>
            <a:ext cx="5561519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/>
              <a:t>Идентификация</a:t>
            </a:r>
            <a:r>
              <a:rPr lang="ru-RU" altLang="ru-RU" dirty="0"/>
              <a:t> - </a:t>
            </a:r>
            <a:r>
              <a:rPr lang="ru-RU" dirty="0"/>
              <a:t>действия по предоставлению субъектам и объектам доступа идентификаторов и (или) по сравнению предъявляемого идентификатора с перечнем присвоенных идентификаторов</a:t>
            </a:r>
            <a:endParaRPr lang="ru-RU" altLang="ru-RU" dirty="0"/>
          </a:p>
          <a:p>
            <a:r>
              <a:rPr lang="ru-RU" altLang="ru-RU" b="1" dirty="0"/>
              <a:t>Аутентификация</a:t>
            </a:r>
            <a:r>
              <a:rPr lang="ru-RU" altLang="ru-RU" dirty="0"/>
              <a:t> - </a:t>
            </a:r>
            <a:r>
              <a:rPr lang="ru-RU" dirty="0"/>
              <a:t>проверка принадлежности субъекту доступа предъявленного им идентификатора; подтверждение подлинности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750380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Связь человека и субъекта КС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Месяц 6">
            <a:extLst>
              <a:ext uri="{FF2B5EF4-FFF2-40B4-BE49-F238E27FC236}">
                <a16:creationId xmlns:a16="http://schemas.microsoft.com/office/drawing/2014/main" id="{BEC4ECBA-4BE6-4DAE-8AA9-C8D2118CFEBE}"/>
              </a:ext>
            </a:extLst>
          </p:cNvPr>
          <p:cNvSpPr/>
          <p:nvPr/>
        </p:nvSpPr>
        <p:spPr>
          <a:xfrm rot="16200000">
            <a:off x="4023043" y="3194929"/>
            <a:ext cx="438150" cy="901360"/>
          </a:xfrm>
          <a:prstGeom prst="mo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143;p32">
            <a:extLst>
              <a:ext uri="{FF2B5EF4-FFF2-40B4-BE49-F238E27FC236}">
                <a16:creationId xmlns:a16="http://schemas.microsoft.com/office/drawing/2014/main" id="{5597B94B-5B8C-414F-9E90-CCEED0C996D5}"/>
              </a:ext>
            </a:extLst>
          </p:cNvPr>
          <p:cNvSpPr/>
          <p:nvPr/>
        </p:nvSpPr>
        <p:spPr>
          <a:xfrm>
            <a:off x="3230631" y="3537522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2E77B-335A-499F-8A85-AA86A50CFB41}"/>
              </a:ext>
            </a:extLst>
          </p:cNvPr>
          <p:cNvSpPr txBox="1"/>
          <p:nvPr/>
        </p:nvSpPr>
        <p:spPr>
          <a:xfrm>
            <a:off x="2139643" y="3225124"/>
            <a:ext cx="12057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>
                <a:solidFill>
                  <a:srgbClr val="ACB8CA"/>
                </a:solidFill>
              </a:rPr>
              <a:t>→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36B9163A-6F08-4772-9EF7-01DB069C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283" y="1633489"/>
            <a:ext cx="636508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/>
              <a:t>Контроль целостности</a:t>
            </a:r>
            <a:r>
              <a:rPr lang="ru-RU" altLang="ru-RU" dirty="0"/>
              <a:t> – слежение за неизменностью контролируемых объектов </a:t>
            </a:r>
            <a:r>
              <a:rPr lang="en-US" altLang="ru-RU" dirty="0"/>
              <a:t>(</a:t>
            </a:r>
            <a:r>
              <a:rPr lang="ru-RU" altLang="ru-RU" dirty="0"/>
              <a:t>субъектов) – белый список ПО и оборудования (управление съемными носителями)</a:t>
            </a:r>
          </a:p>
          <a:p>
            <a:r>
              <a:rPr lang="ru-RU" altLang="ru-RU" b="1" dirty="0"/>
              <a:t>Обнаружение вредоносного ПО</a:t>
            </a:r>
            <a:r>
              <a:rPr lang="ru-RU" altLang="ru-RU" dirty="0"/>
              <a:t> – выявление ПО, пытающегося получить несанкционированный доступ к информации, ресурсам системы и нанести ущерб путем копирования, модификации или блокирования информации – черный список ПО</a:t>
            </a:r>
          </a:p>
        </p:txBody>
      </p:sp>
      <p:sp>
        <p:nvSpPr>
          <p:cNvPr id="12" name="Google Shape;143;p32">
            <a:extLst>
              <a:ext uri="{FF2B5EF4-FFF2-40B4-BE49-F238E27FC236}">
                <a16:creationId xmlns:a16="http://schemas.microsoft.com/office/drawing/2014/main" id="{BDA2E0A7-314A-40AA-8CFC-500140B5ED9D}"/>
              </a:ext>
            </a:extLst>
          </p:cNvPr>
          <p:cNvSpPr/>
          <p:nvPr/>
        </p:nvSpPr>
        <p:spPr>
          <a:xfrm>
            <a:off x="129866" y="3542284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93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Ограничение доступа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642F4E50-E125-4355-9190-CC3279DE5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827" y="1861631"/>
            <a:ext cx="6365082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/>
              <a:t>Авторизация</a:t>
            </a:r>
            <a:r>
              <a:rPr lang="ru-RU" altLang="ru-RU" dirty="0"/>
              <a:t> – </a:t>
            </a:r>
            <a:r>
              <a:rPr lang="ru-RU" dirty="0"/>
              <a:t>предоставление субъекту прав на доступ, а также предоставление доступа в соответствии с установленными правами на доступ</a:t>
            </a:r>
          </a:p>
          <a:p>
            <a:r>
              <a:rPr lang="ru-RU" altLang="ru-RU" b="1" dirty="0"/>
              <a:t>Политика управления доступом</a:t>
            </a:r>
            <a:r>
              <a:rPr lang="ru-RU" altLang="ru-RU" dirty="0"/>
              <a:t> -   совокупность правил, подлежащих реализации и регламентирующих предоставление доступа между компонентами среды функционирования</a:t>
            </a:r>
            <a:r>
              <a:rPr lang="en-US" altLang="ru-RU" dirty="0"/>
              <a:t> </a:t>
            </a:r>
            <a:r>
              <a:rPr lang="ru-RU" altLang="ru-RU" b="1" dirty="0"/>
              <a:t>Примечание</a:t>
            </a:r>
            <a:r>
              <a:rPr lang="en-US" altLang="ru-RU" b="1" dirty="0"/>
              <a:t>:</a:t>
            </a:r>
            <a:r>
              <a:rPr lang="ru-RU" altLang="ru-RU" dirty="0"/>
              <a:t> В качестве компонента среды функционирования, как правило, рассматривается объект или субъект доступа</a:t>
            </a:r>
          </a:p>
        </p:txBody>
      </p:sp>
      <p:sp>
        <p:nvSpPr>
          <p:cNvPr id="8" name="Google Shape;143;p32">
            <a:extLst>
              <a:ext uri="{FF2B5EF4-FFF2-40B4-BE49-F238E27FC236}">
                <a16:creationId xmlns:a16="http://schemas.microsoft.com/office/drawing/2014/main" id="{7C3FE1BA-24DE-4341-8C76-23C8EB66A181}"/>
              </a:ext>
            </a:extLst>
          </p:cNvPr>
          <p:cNvSpPr/>
          <p:nvPr/>
        </p:nvSpPr>
        <p:spPr>
          <a:xfrm>
            <a:off x="129866" y="3542284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0" name="Google Shape;143;p32">
            <a:extLst>
              <a:ext uri="{FF2B5EF4-FFF2-40B4-BE49-F238E27FC236}">
                <a16:creationId xmlns:a16="http://schemas.microsoft.com/office/drawing/2014/main" id="{FC274754-9CB4-4792-BAA4-19C03D212844}"/>
              </a:ext>
            </a:extLst>
          </p:cNvPr>
          <p:cNvSpPr/>
          <p:nvPr/>
        </p:nvSpPr>
        <p:spPr>
          <a:xfrm>
            <a:off x="3589825" y="3542284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68788B2-D3F1-402C-AFE7-70A9B50C6EEE}"/>
              </a:ext>
            </a:extLst>
          </p:cNvPr>
          <p:cNvCxnSpPr>
            <a:endCxn id="10" idx="2"/>
          </p:cNvCxnSpPr>
          <p:nvPr/>
        </p:nvCxnSpPr>
        <p:spPr>
          <a:xfrm>
            <a:off x="2152840" y="3948398"/>
            <a:ext cx="1436985" cy="47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Среда обитания </a:t>
            </a:r>
            <a:r>
              <a:rPr lang="ru-RU" sz="2800" b="1" dirty="0" smtClean="0">
                <a:solidFill>
                  <a:srgbClr val="FF0000"/>
                </a:solidFill>
              </a:rPr>
              <a:t>информации </a:t>
            </a:r>
            <a:r>
              <a:rPr lang="ru-RU" sz="2800" b="1" dirty="0">
                <a:solidFill>
                  <a:srgbClr val="FF0000"/>
                </a:solidFill>
              </a:rPr>
              <a:t>– информационная сфера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Google Shape;120;p4">
            <a:extLst>
              <a:ext uri="{FF2B5EF4-FFF2-40B4-BE49-F238E27FC236}">
                <a16:creationId xmlns:a16="http://schemas.microsoft.com/office/drawing/2014/main" id="{EBB3187A-DD2D-40B6-A8E3-5922DB1D4907}"/>
              </a:ext>
            </a:extLst>
          </p:cNvPr>
          <p:cNvSpPr/>
          <p:nvPr/>
        </p:nvSpPr>
        <p:spPr>
          <a:xfrm>
            <a:off x="1163010" y="3829993"/>
            <a:ext cx="9954317" cy="1831065"/>
          </a:xfrm>
          <a:prstGeom prst="roundRect">
            <a:avLst>
              <a:gd name="adj" fmla="val 7063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8" name="Google Shape;121;p4">
            <a:extLst>
              <a:ext uri="{FF2B5EF4-FFF2-40B4-BE49-F238E27FC236}">
                <a16:creationId xmlns:a16="http://schemas.microsoft.com/office/drawing/2014/main" id="{8504D35E-AF61-43BB-BB24-20B11C371559}"/>
              </a:ext>
            </a:extLst>
          </p:cNvPr>
          <p:cNvSpPr/>
          <p:nvPr/>
        </p:nvSpPr>
        <p:spPr>
          <a:xfrm>
            <a:off x="6215863" y="3632360"/>
            <a:ext cx="4303838" cy="108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59D0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0" name="Google Shape;122;p4">
            <a:extLst>
              <a:ext uri="{FF2B5EF4-FFF2-40B4-BE49-F238E27FC236}">
                <a16:creationId xmlns:a16="http://schemas.microsoft.com/office/drawing/2014/main" id="{207921E2-C850-4972-9016-D3EC471E7776}"/>
              </a:ext>
            </a:extLst>
          </p:cNvPr>
          <p:cNvSpPr/>
          <p:nvPr/>
        </p:nvSpPr>
        <p:spPr>
          <a:xfrm>
            <a:off x="1702243" y="3627197"/>
            <a:ext cx="4303838" cy="108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59D0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`</a:t>
            </a:r>
            <a:endParaRPr dirty="0">
              <a:solidFill>
                <a:srgbClr val="F59D0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1" name="Google Shape;123;p4">
            <a:extLst>
              <a:ext uri="{FF2B5EF4-FFF2-40B4-BE49-F238E27FC236}">
                <a16:creationId xmlns:a16="http://schemas.microsoft.com/office/drawing/2014/main" id="{9B46C861-842E-4571-8525-01D0280C9120}"/>
              </a:ext>
            </a:extLst>
          </p:cNvPr>
          <p:cNvSpPr/>
          <p:nvPr/>
        </p:nvSpPr>
        <p:spPr>
          <a:xfrm>
            <a:off x="6250395" y="2349000"/>
            <a:ext cx="4234774" cy="108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59D0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2" name="Google Shape;124;p4">
            <a:extLst>
              <a:ext uri="{FF2B5EF4-FFF2-40B4-BE49-F238E27FC236}">
                <a16:creationId xmlns:a16="http://schemas.microsoft.com/office/drawing/2014/main" id="{41E83B2D-ACD8-4662-A4C3-445DB038ADFC}"/>
              </a:ext>
            </a:extLst>
          </p:cNvPr>
          <p:cNvSpPr/>
          <p:nvPr/>
        </p:nvSpPr>
        <p:spPr>
          <a:xfrm>
            <a:off x="1691365" y="2349000"/>
            <a:ext cx="4303838" cy="108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rgbClr val="F59D0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3" name="Google Shape;126;p4">
            <a:extLst>
              <a:ext uri="{FF2B5EF4-FFF2-40B4-BE49-F238E27FC236}">
                <a16:creationId xmlns:a16="http://schemas.microsoft.com/office/drawing/2014/main" id="{7795A716-2577-47A7-BBA2-209C23537223}"/>
              </a:ext>
            </a:extLst>
          </p:cNvPr>
          <p:cNvSpPr txBox="1"/>
          <p:nvPr/>
        </p:nvSpPr>
        <p:spPr>
          <a:xfrm>
            <a:off x="2832903" y="4886557"/>
            <a:ext cx="6324600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Информационное пространство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sp>
        <p:nvSpPr>
          <p:cNvPr id="14" name="Google Shape;127;p4">
            <a:extLst>
              <a:ext uri="{FF2B5EF4-FFF2-40B4-BE49-F238E27FC236}">
                <a16:creationId xmlns:a16="http://schemas.microsoft.com/office/drawing/2014/main" id="{6E3DEBAD-DBC3-41FA-A823-1E25D1E2108F}"/>
              </a:ext>
            </a:extLst>
          </p:cNvPr>
          <p:cNvSpPr txBox="1"/>
          <p:nvPr/>
        </p:nvSpPr>
        <p:spPr>
          <a:xfrm>
            <a:off x="2211812" y="2432207"/>
            <a:ext cx="32847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Субъекты информационных отношений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sp>
        <p:nvSpPr>
          <p:cNvPr id="15" name="Google Shape;128;p4">
            <a:extLst>
              <a:ext uri="{FF2B5EF4-FFF2-40B4-BE49-F238E27FC236}">
                <a16:creationId xmlns:a16="http://schemas.microsoft.com/office/drawing/2014/main" id="{06CB5F8D-A292-4EE4-823F-90EE23637647}"/>
              </a:ext>
            </a:extLst>
          </p:cNvPr>
          <p:cNvSpPr/>
          <p:nvPr/>
        </p:nvSpPr>
        <p:spPr>
          <a:xfrm>
            <a:off x="6790193" y="2593554"/>
            <a:ext cx="315517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Отношения в информационной сфере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6" name="Google Shape;129;p4">
            <a:extLst>
              <a:ext uri="{FF2B5EF4-FFF2-40B4-BE49-F238E27FC236}">
                <a16:creationId xmlns:a16="http://schemas.microsoft.com/office/drawing/2014/main" id="{A98C61DE-0E5E-40B4-B1B3-964020E7F181}"/>
              </a:ext>
            </a:extLst>
          </p:cNvPr>
          <p:cNvSpPr/>
          <p:nvPr/>
        </p:nvSpPr>
        <p:spPr>
          <a:xfrm>
            <a:off x="2699381" y="3996401"/>
            <a:ext cx="2287806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Информация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7" name="Google Shape;130;p4">
            <a:extLst>
              <a:ext uri="{FF2B5EF4-FFF2-40B4-BE49-F238E27FC236}">
                <a16:creationId xmlns:a16="http://schemas.microsoft.com/office/drawing/2014/main" id="{27C4E593-4E4F-4930-A7CC-15098C3468AC}"/>
              </a:ext>
            </a:extLst>
          </p:cNvPr>
          <p:cNvSpPr/>
          <p:nvPr/>
        </p:nvSpPr>
        <p:spPr>
          <a:xfrm>
            <a:off x="6790193" y="3876915"/>
            <a:ext cx="315517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Информационная инфраструктура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9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Контроль информационных потоков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61B726FF-5290-45FB-BFF5-A6A35EB7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827" y="1492178"/>
            <a:ext cx="6365082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sz="2000" b="1" dirty="0"/>
              <a:t>Межсетевое экранирование </a:t>
            </a:r>
            <a:r>
              <a:rPr lang="ru-RU" altLang="ru-RU" sz="2000" dirty="0"/>
              <a:t>– управление информационными потоками между сетевыми сервисами на основе сетевых атрибутов объектов </a:t>
            </a:r>
          </a:p>
          <a:p>
            <a:r>
              <a:rPr lang="ru-RU" altLang="ru-RU" sz="2000" b="1" dirty="0"/>
              <a:t>Системы обнаружения вторжений</a:t>
            </a:r>
            <a:r>
              <a:rPr lang="ru-RU" altLang="ru-RU" sz="2000" dirty="0"/>
              <a:t> – выявление информационных потоков, направленных на эксплуатацию уязвимостей компонентов КС</a:t>
            </a:r>
          </a:p>
          <a:p>
            <a:r>
              <a:rPr lang="ru-RU" altLang="ru-RU" sz="2000" b="1" dirty="0"/>
              <a:t>Предотвращение утечек информации</a:t>
            </a:r>
            <a:r>
              <a:rPr lang="ru-RU" altLang="ru-RU" sz="2000" dirty="0"/>
              <a:t> – классификация передаваемой информации и сопоставление с правилами пересылки информации</a:t>
            </a:r>
            <a:r>
              <a:rPr lang="ru-RU" sz="2000" dirty="0"/>
              <a:t> </a:t>
            </a:r>
          </a:p>
          <a:p>
            <a:r>
              <a:rPr lang="ru-RU" altLang="ru-RU" sz="2000" b="1" dirty="0"/>
              <a:t>Защита от нежелательной корреспонденции</a:t>
            </a:r>
            <a:r>
              <a:rPr lang="ru-RU" altLang="ru-RU" sz="2000" dirty="0"/>
              <a:t> -   классификация получаемой информации и блокирование бесполезной или вредной информации (спама)</a:t>
            </a:r>
          </a:p>
        </p:txBody>
      </p:sp>
      <p:sp>
        <p:nvSpPr>
          <p:cNvPr id="8" name="Google Shape;143;p32">
            <a:extLst>
              <a:ext uri="{FF2B5EF4-FFF2-40B4-BE49-F238E27FC236}">
                <a16:creationId xmlns:a16="http://schemas.microsoft.com/office/drawing/2014/main" id="{AA67540B-3BF2-4251-9ADC-2FA3EAB2AF86}"/>
              </a:ext>
            </a:extLst>
          </p:cNvPr>
          <p:cNvSpPr/>
          <p:nvPr/>
        </p:nvSpPr>
        <p:spPr>
          <a:xfrm>
            <a:off x="3589825" y="3542284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F5127D1-ACCE-4BB5-82D3-BE5336EB9CE8}"/>
              </a:ext>
            </a:extLst>
          </p:cNvPr>
          <p:cNvCxnSpPr>
            <a:endCxn id="8" idx="2"/>
          </p:cNvCxnSpPr>
          <p:nvPr/>
        </p:nvCxnSpPr>
        <p:spPr>
          <a:xfrm>
            <a:off x="2152840" y="3948398"/>
            <a:ext cx="1436985" cy="4763"/>
          </a:xfrm>
          <a:prstGeom prst="straightConnector1">
            <a:avLst/>
          </a:prstGeom>
          <a:ln w="3810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143;p32">
            <a:extLst>
              <a:ext uri="{FF2B5EF4-FFF2-40B4-BE49-F238E27FC236}">
                <a16:creationId xmlns:a16="http://schemas.microsoft.com/office/drawing/2014/main" id="{DE2975DF-3A05-4221-9D52-A59AF5617744}"/>
              </a:ext>
            </a:extLst>
          </p:cNvPr>
          <p:cNvSpPr/>
          <p:nvPr/>
        </p:nvSpPr>
        <p:spPr>
          <a:xfrm>
            <a:off x="1336920" y="3500577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980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Обеспечение конфиденциальной передачи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181DB80B-DE06-4BD6-AD25-334A96A7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246" y="2531101"/>
            <a:ext cx="636508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/>
              <a:t>Стеганография </a:t>
            </a:r>
            <a:r>
              <a:rPr lang="ru-RU" altLang="ru-RU" dirty="0"/>
              <a:t>– сокрытие факта передачи информации</a:t>
            </a:r>
          </a:p>
          <a:p>
            <a:r>
              <a:rPr lang="ru-RU" altLang="ru-RU" b="1" dirty="0"/>
              <a:t>Защищенные виртуальные частные сети </a:t>
            </a:r>
            <a:r>
              <a:rPr lang="ru-RU" altLang="ru-RU" dirty="0"/>
              <a:t>– криптографическая защита передаваемой информации</a:t>
            </a:r>
          </a:p>
        </p:txBody>
      </p:sp>
      <p:sp>
        <p:nvSpPr>
          <p:cNvPr id="8" name="Google Shape;143;p32">
            <a:extLst>
              <a:ext uri="{FF2B5EF4-FFF2-40B4-BE49-F238E27FC236}">
                <a16:creationId xmlns:a16="http://schemas.microsoft.com/office/drawing/2014/main" id="{21E91A17-D0D5-45A3-AAFE-59E394C951DF}"/>
              </a:ext>
            </a:extLst>
          </p:cNvPr>
          <p:cNvSpPr/>
          <p:nvPr/>
        </p:nvSpPr>
        <p:spPr>
          <a:xfrm>
            <a:off x="3589825" y="3542284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99DCCC8-B4B6-4A87-A558-FF5B0A2A45A6}"/>
              </a:ext>
            </a:extLst>
          </p:cNvPr>
          <p:cNvCxnSpPr>
            <a:endCxn id="8" idx="2"/>
          </p:cNvCxnSpPr>
          <p:nvPr/>
        </p:nvCxnSpPr>
        <p:spPr>
          <a:xfrm>
            <a:off x="2152840" y="3948398"/>
            <a:ext cx="1436985" cy="4763"/>
          </a:xfrm>
          <a:prstGeom prst="straightConnector1">
            <a:avLst/>
          </a:prstGeom>
          <a:ln w="3810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143;p32">
            <a:extLst>
              <a:ext uri="{FF2B5EF4-FFF2-40B4-BE49-F238E27FC236}">
                <a16:creationId xmlns:a16="http://schemas.microsoft.com/office/drawing/2014/main" id="{6215F0F6-F3AE-4117-94E1-E94067BA3389}"/>
              </a:ext>
            </a:extLst>
          </p:cNvPr>
          <p:cNvSpPr/>
          <p:nvPr/>
        </p:nvSpPr>
        <p:spPr>
          <a:xfrm>
            <a:off x="1336920" y="3500577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521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Выявление инцидентов ИБ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09DA07FA-F9FD-449E-8E97-2D20AF84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865" y="2138208"/>
            <a:ext cx="6365082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/>
              <a:t>Регистрация событий безопасности – </a:t>
            </a:r>
            <a:r>
              <a:rPr lang="ru-RU" altLang="ru-RU" dirty="0"/>
              <a:t>протоколирование доступов или потоков с целью дальнейшего восстановление изменения состояний системы</a:t>
            </a:r>
          </a:p>
          <a:p>
            <a:r>
              <a:rPr lang="ru-RU" altLang="ru-RU" b="1" dirty="0"/>
              <a:t>Анализ событий безопасности </a:t>
            </a:r>
            <a:r>
              <a:rPr lang="ru-RU" altLang="ru-RU" dirty="0"/>
              <a:t>– интерпретация событий ИБ с целью выявления признаков инцидентов ИБ (обнаружение небезопасного состояния)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46DBE3-86D9-4D8B-A095-3B3CDD6EF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328" y="2138208"/>
            <a:ext cx="3834920" cy="39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32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Если вовремя не выявили…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1CBBE077-65CB-4EB3-832B-7C6F1D1A4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046" y="2030769"/>
            <a:ext cx="658675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/>
              <a:t>Резервное копирование и восстановление информации – </a:t>
            </a:r>
            <a:r>
              <a:rPr lang="ru-RU" altLang="ru-RU" dirty="0"/>
              <a:t>создание резервных копий информационных активов с возможностью их восстановления в случае нарушения целостности или доступности</a:t>
            </a:r>
          </a:p>
          <a:p>
            <a:r>
              <a:rPr lang="ru-RU" altLang="ru-RU" b="1" dirty="0"/>
              <a:t>Обеспечение отказоустойчивости </a:t>
            </a:r>
            <a:r>
              <a:rPr lang="ru-RU" altLang="ru-RU" dirty="0"/>
              <a:t>– применение архитектур систем, способных </a:t>
            </a:r>
            <a:r>
              <a:rPr lang="ru-RU" dirty="0"/>
              <a:t>противостоять развитию критических отказов из дефектов и повреждений</a:t>
            </a:r>
            <a:endParaRPr lang="ru-RU" altLang="ru-RU" dirty="0"/>
          </a:p>
        </p:txBody>
      </p:sp>
      <p:sp>
        <p:nvSpPr>
          <p:cNvPr id="8" name="Пятно 2 4">
            <a:extLst>
              <a:ext uri="{FF2B5EF4-FFF2-40B4-BE49-F238E27FC236}">
                <a16:creationId xmlns:a16="http://schemas.microsoft.com/office/drawing/2014/main" id="{DA29ABB4-5ACE-4E9D-BEF5-806433327D08}"/>
              </a:ext>
            </a:extLst>
          </p:cNvPr>
          <p:cNvSpPr/>
          <p:nvPr/>
        </p:nvSpPr>
        <p:spPr>
          <a:xfrm>
            <a:off x="1043497" y="3485728"/>
            <a:ext cx="2754573" cy="1291634"/>
          </a:xfrm>
          <a:prstGeom prst="irregularSeal2">
            <a:avLst/>
          </a:prstGeom>
          <a:solidFill>
            <a:srgbClr val="FF9B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Ущерб</a:t>
            </a:r>
          </a:p>
        </p:txBody>
      </p:sp>
    </p:spTree>
    <p:extLst>
      <p:ext uri="{BB962C8B-B14F-4D97-AF65-F5344CB8AC3E}">
        <p14:creationId xmlns:p14="http://schemas.microsoft.com/office/powerpoint/2010/main" val="1776319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Содержание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3B1B8F7-F448-40BA-B59D-75CD7B2DA25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Понятие компьютерной атаки</a:t>
            </a:r>
            <a:r>
              <a:rPr lang="en-US"/>
              <a:t>: </a:t>
            </a:r>
            <a:r>
              <a:rPr lang="ru-RU"/>
              <a:t>угрозы, уязвимости, ущерб и потери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Направления обеспечения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Теоретическая модель компьютерной безопасности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Субъектно-объектная модель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Методы обеспечения ИБ в современных КС</a:t>
            </a:r>
            <a:endParaRPr lang="ru-RU" b="1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b="1"/>
              <a:t>Актуальность технологий </a:t>
            </a:r>
            <a:r>
              <a:rPr lang="en-US" b="1"/>
              <a:t>AI/ML </a:t>
            </a:r>
            <a:r>
              <a:rPr lang="ru-RU" b="1"/>
              <a:t>в сфере ИБ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58315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Применение методов ИИ в ИБ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66DC0551-093F-4C2B-99D7-A02C91E9C5BD}"/>
              </a:ext>
            </a:extLst>
          </p:cNvPr>
          <p:cNvSpPr txBox="1">
            <a:spLocks/>
          </p:cNvSpPr>
          <p:nvPr/>
        </p:nvSpPr>
        <p:spPr>
          <a:xfrm>
            <a:off x="838200" y="1586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Классификация</a:t>
            </a:r>
          </a:p>
          <a:p>
            <a:pPr lvl="1"/>
            <a:r>
              <a:rPr lang="ru-RU" dirty="0"/>
              <a:t>Пользователи (непрерывная аутентификация)</a:t>
            </a:r>
          </a:p>
          <a:p>
            <a:pPr lvl="1"/>
            <a:r>
              <a:rPr lang="ru-RU" dirty="0"/>
              <a:t>Информация (классификация содержимого контейнеров)</a:t>
            </a:r>
          </a:p>
          <a:p>
            <a:pPr lvl="1"/>
            <a:r>
              <a:rPr lang="ru-RU" dirty="0"/>
              <a:t>Сетевые узлы (выявление вредоносных узлов)</a:t>
            </a:r>
          </a:p>
          <a:p>
            <a:r>
              <a:rPr lang="ru-RU" dirty="0"/>
              <a:t>Выявление аномалий</a:t>
            </a:r>
          </a:p>
          <a:p>
            <a:pPr lvl="1"/>
            <a:r>
              <a:rPr lang="ru-RU" dirty="0"/>
              <a:t>Поиск признаков инцидентов ИБ в событиях</a:t>
            </a:r>
          </a:p>
          <a:p>
            <a:pPr lvl="1"/>
            <a:r>
              <a:rPr lang="ru-RU" dirty="0"/>
              <a:t>Обнаружение вредоносных субъектов</a:t>
            </a:r>
          </a:p>
          <a:p>
            <a:pPr lvl="1"/>
            <a:r>
              <a:rPr lang="ru-RU" dirty="0"/>
              <a:t>Обнаружение скрытых каналов утечки</a:t>
            </a:r>
          </a:p>
          <a:p>
            <a:r>
              <a:rPr lang="ru-RU" dirty="0"/>
              <a:t>Обучение с подкреплением</a:t>
            </a:r>
          </a:p>
          <a:p>
            <a:pPr lvl="1"/>
            <a:r>
              <a:rPr lang="ru-RU" dirty="0"/>
              <a:t>Активное противодействие злоумышленнику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5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Примеры применения ИИ в ИБ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E84EB9BC-B620-4EB2-AC39-37E08F454352}"/>
              </a:ext>
            </a:extLst>
          </p:cNvPr>
          <p:cNvSpPr txBox="1">
            <a:spLocks/>
          </p:cNvSpPr>
          <p:nvPr/>
        </p:nvSpPr>
        <p:spPr>
          <a:xfrm>
            <a:off x="509588" y="1381125"/>
            <a:ext cx="5416550" cy="264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/>
              <a:t>Атака</a:t>
            </a:r>
          </a:p>
          <a:p>
            <a:pPr lvl="1"/>
            <a:r>
              <a:rPr lang="ru-RU" altLang="ru-RU"/>
              <a:t>маскировка, адаптация зловреда</a:t>
            </a:r>
          </a:p>
          <a:p>
            <a:pPr lvl="1"/>
            <a:r>
              <a:rPr lang="ru-RU" altLang="ru-RU"/>
              <a:t>интеллектуальный подбор данных</a:t>
            </a:r>
          </a:p>
          <a:p>
            <a:pPr lvl="1"/>
            <a:r>
              <a:rPr lang="ru-RU" altLang="ru-RU"/>
              <a:t>фишинг</a:t>
            </a:r>
          </a:p>
          <a:p>
            <a:pPr lvl="1"/>
            <a:r>
              <a:rPr lang="en-US" altLang="ru-RU"/>
              <a:t>DeepFake</a:t>
            </a:r>
            <a:endParaRPr lang="ru-RU" altLang="ru-RU"/>
          </a:p>
          <a:p>
            <a:pPr lvl="1"/>
            <a:r>
              <a:rPr lang="en-US" altLang="ru-RU"/>
              <a:t>RL </a:t>
            </a:r>
            <a:r>
              <a:rPr lang="ru-RU" altLang="ru-RU"/>
              <a:t>для определения тактики атаки</a:t>
            </a:r>
          </a:p>
          <a:p>
            <a:pPr lvl="1"/>
            <a:endParaRPr lang="ru-RU" altLang="ru-RU" dirty="0"/>
          </a:p>
        </p:txBody>
      </p:sp>
      <p:pic>
        <p:nvPicPr>
          <p:cNvPr id="10" name="Рисунок 4">
            <a:extLst>
              <a:ext uri="{FF2B5EF4-FFF2-40B4-BE49-F238E27FC236}">
                <a16:creationId xmlns:a16="http://schemas.microsoft.com/office/drawing/2014/main" id="{44249C36-2C71-447D-B686-56BDAE88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27488"/>
            <a:ext cx="184785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4247A47F-5F4D-430A-9648-1A6860C6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256088"/>
            <a:ext cx="37449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A64EDA-A5A2-491E-9B0A-F15A6B0EBF64}"/>
              </a:ext>
            </a:extLst>
          </p:cNvPr>
          <p:cNvSpPr/>
          <p:nvPr/>
        </p:nvSpPr>
        <p:spPr>
          <a:xfrm>
            <a:off x="6096000" y="1381125"/>
            <a:ext cx="5681663" cy="2368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  <a:cs typeface="+mn-cs"/>
              </a:rPr>
              <a:t>Оборона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продвинутый мониторинг и анализ</a:t>
            </a:r>
            <a:endParaRPr lang="en-US" sz="2400" dirty="0">
              <a:latin typeface="+mn-lt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распознавание 0-</a:t>
            </a:r>
            <a:r>
              <a:rPr lang="en-US" sz="2400" dirty="0">
                <a:latin typeface="+mn-lt"/>
                <a:cs typeface="+mn-cs"/>
              </a:rPr>
              <a:t>day</a:t>
            </a:r>
            <a:r>
              <a:rPr lang="ru-RU" sz="2400" dirty="0">
                <a:latin typeface="+mn-lt"/>
                <a:cs typeface="+mn-cs"/>
              </a:rPr>
              <a:t> атак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 err="1">
                <a:latin typeface="+mn-lt"/>
                <a:cs typeface="+mn-cs"/>
              </a:rPr>
              <a:t>форензика</a:t>
            </a:r>
            <a:endParaRPr lang="ru-RU" sz="2400" dirty="0">
              <a:latin typeface="+mn-lt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реагирование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RL </a:t>
            </a:r>
            <a:r>
              <a:rPr lang="ru-RU" sz="2400" dirty="0">
                <a:latin typeface="+mn-lt"/>
                <a:cs typeface="+mn-cs"/>
              </a:rPr>
              <a:t>для определения защитных мер</a:t>
            </a:r>
          </a:p>
        </p:txBody>
      </p:sp>
    </p:spTree>
    <p:extLst>
      <p:ext uri="{BB962C8B-B14F-4D97-AF65-F5344CB8AC3E}">
        <p14:creationId xmlns:p14="http://schemas.microsoft.com/office/powerpoint/2010/main" val="36524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Сбор информации (</a:t>
            </a:r>
            <a:r>
              <a:rPr lang="en-US" sz="2800" b="1" dirty="0">
                <a:solidFill>
                  <a:srgbClr val="FF0000"/>
                </a:solidFill>
              </a:rPr>
              <a:t>crawlers, scrappers)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4">
            <a:extLst>
              <a:ext uri="{FF2B5EF4-FFF2-40B4-BE49-F238E27FC236}">
                <a16:creationId xmlns:a16="http://schemas.microsoft.com/office/drawing/2014/main" id="{44249C36-2C71-447D-B686-56BDAE88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27488"/>
            <a:ext cx="184785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4247A47F-5F4D-430A-9648-1A6860C6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256088"/>
            <a:ext cx="37449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BEBAB275-5BB7-47C5-B877-C32031C97E3D}"/>
              </a:ext>
            </a:extLst>
          </p:cNvPr>
          <p:cNvSpPr txBox="1">
            <a:spLocks/>
          </p:cNvSpPr>
          <p:nvPr/>
        </p:nvSpPr>
        <p:spPr>
          <a:xfrm>
            <a:off x="838200" y="1046016"/>
            <a:ext cx="4953000" cy="272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OSINT</a:t>
            </a:r>
            <a:r>
              <a:rPr lang="ru-RU" smtClean="0"/>
              <a:t> (социальные сети, новости, сайты, форумы)</a:t>
            </a:r>
            <a:endParaRPr lang="en-US" smtClean="0"/>
          </a:p>
          <a:p>
            <a:r>
              <a:rPr lang="ru-RU" smtClean="0"/>
              <a:t>поиск информации об уязвимостях ПО, системы, объекта</a:t>
            </a:r>
          </a:p>
          <a:p>
            <a:r>
              <a:rPr lang="ru-RU" smtClean="0"/>
              <a:t>Сбор данных для </a:t>
            </a:r>
            <a:r>
              <a:rPr lang="en-US" smtClean="0"/>
              <a:t>DeepFake (</a:t>
            </a:r>
            <a:r>
              <a:rPr lang="ru-RU" smtClean="0"/>
              <a:t>текст, видео, аудио</a:t>
            </a:r>
            <a:r>
              <a:rPr lang="en-US" smtClean="0"/>
              <a:t>)</a:t>
            </a:r>
            <a:endParaRPr lang="ru-RU" smtClean="0"/>
          </a:p>
          <a:p>
            <a:endParaRPr lang="ru-RU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80DE20E9-D29E-4590-8C99-270D17C0E2BD}"/>
              </a:ext>
            </a:extLst>
          </p:cNvPr>
          <p:cNvSpPr txBox="1">
            <a:spLocks/>
          </p:cNvSpPr>
          <p:nvPr/>
        </p:nvSpPr>
        <p:spPr>
          <a:xfrm>
            <a:off x="6227922" y="1046015"/>
            <a:ext cx="5306940" cy="3063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анти-</a:t>
            </a:r>
            <a:r>
              <a:rPr lang="en-US" dirty="0"/>
              <a:t>OSINT</a:t>
            </a:r>
            <a:endParaRPr lang="ru-RU" dirty="0"/>
          </a:p>
          <a:p>
            <a:r>
              <a:rPr lang="ru-RU" dirty="0"/>
              <a:t>Поиск сведений об уязвимости (ПО, системы, объекта)</a:t>
            </a:r>
          </a:p>
          <a:p>
            <a:r>
              <a:rPr lang="ru-RU" dirty="0"/>
              <a:t>Выявление опасного для предприятия или человека контента</a:t>
            </a:r>
          </a:p>
          <a:p>
            <a:r>
              <a:rPr lang="ru-RU" dirty="0"/>
              <a:t>Распознавание информационной атаки на предприятие</a:t>
            </a:r>
          </a:p>
          <a:p>
            <a:r>
              <a:rPr lang="ru-RU" dirty="0"/>
              <a:t>Распознавание злонамеренной активности (подготовка атаки </a:t>
            </a:r>
            <a:r>
              <a:rPr lang="en-US" dirty="0"/>
              <a:t>APT </a:t>
            </a:r>
            <a:r>
              <a:rPr lang="ru-RU" dirty="0"/>
              <a:t>группировки)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9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Моделирование (генерация) информации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4">
            <a:extLst>
              <a:ext uri="{FF2B5EF4-FFF2-40B4-BE49-F238E27FC236}">
                <a16:creationId xmlns:a16="http://schemas.microsoft.com/office/drawing/2014/main" id="{44249C36-2C71-447D-B686-56BDAE88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27488"/>
            <a:ext cx="184785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4247A47F-5F4D-430A-9648-1A6860C6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256088"/>
            <a:ext cx="37449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7AD40D56-5107-4290-AA1C-F01BA67EA9E0}"/>
              </a:ext>
            </a:extLst>
          </p:cNvPr>
          <p:cNvSpPr txBox="1">
            <a:spLocks/>
          </p:cNvSpPr>
          <p:nvPr/>
        </p:nvSpPr>
        <p:spPr>
          <a:xfrm>
            <a:off x="749300" y="1053331"/>
            <a:ext cx="10693400" cy="697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Существенные технологические успехи, например, </a:t>
            </a:r>
            <a:r>
              <a:rPr lang="en-US" dirty="0"/>
              <a:t>GPT-3 </a:t>
            </a:r>
            <a:r>
              <a:rPr lang="ru-RU" dirty="0"/>
              <a:t>от </a:t>
            </a:r>
            <a:r>
              <a:rPr lang="en-US" dirty="0" err="1"/>
              <a:t>OpenAI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BEBAB275-5BB7-47C5-B877-C32031C97E3D}"/>
              </a:ext>
            </a:extLst>
          </p:cNvPr>
          <p:cNvSpPr txBox="1">
            <a:spLocks/>
          </p:cNvSpPr>
          <p:nvPr/>
        </p:nvSpPr>
        <p:spPr>
          <a:xfrm>
            <a:off x="737533" y="2186383"/>
            <a:ext cx="5831048" cy="1554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mtClean="0"/>
              <a:t>Фейки</a:t>
            </a:r>
            <a:r>
              <a:rPr lang="en-US" sz="2400" smtClean="0"/>
              <a:t> (</a:t>
            </a:r>
            <a:r>
              <a:rPr lang="ru-RU" sz="2000" smtClean="0"/>
              <a:t>фишинг, </a:t>
            </a:r>
            <a:r>
              <a:rPr lang="en-US" sz="2000" smtClean="0"/>
              <a:t>c</a:t>
            </a:r>
            <a:r>
              <a:rPr lang="ru-RU" sz="2000" smtClean="0"/>
              <a:t>айты, </a:t>
            </a:r>
            <a:r>
              <a:rPr lang="en-US" sz="2000" smtClean="0"/>
              <a:t>DGA)</a:t>
            </a:r>
          </a:p>
          <a:p>
            <a:r>
              <a:rPr lang="ru-RU" sz="2400" smtClean="0"/>
              <a:t>Фейковые чат-боты</a:t>
            </a:r>
          </a:p>
          <a:p>
            <a:r>
              <a:rPr lang="ru-RU" sz="2400" smtClean="0"/>
              <a:t>Обфускация</a:t>
            </a:r>
          </a:p>
          <a:p>
            <a:r>
              <a:rPr lang="ru-RU" sz="2400" smtClean="0"/>
              <a:t>Создание «искажающего» контента</a:t>
            </a:r>
          </a:p>
          <a:p>
            <a:r>
              <a:rPr lang="ru-RU" sz="2400" smtClean="0"/>
              <a:t>Интеллектуальный подбор (пароль, </a:t>
            </a:r>
            <a:r>
              <a:rPr lang="en-US" sz="2400" smtClean="0"/>
              <a:t>URL</a:t>
            </a:r>
            <a:r>
              <a:rPr lang="ru-RU" sz="2400" smtClean="0"/>
              <a:t>)</a:t>
            </a:r>
            <a:endParaRPr lang="ru-RU" sz="2400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B4BA4034-B50C-4981-87D0-24E53E078772}"/>
              </a:ext>
            </a:extLst>
          </p:cNvPr>
          <p:cNvSpPr txBox="1">
            <a:spLocks/>
          </p:cNvSpPr>
          <p:nvPr/>
        </p:nvSpPr>
        <p:spPr>
          <a:xfrm>
            <a:off x="6914276" y="2120409"/>
            <a:ext cx="43053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Honey-pots (</a:t>
            </a:r>
            <a:r>
              <a:rPr lang="ru-RU" dirty="0"/>
              <a:t>ловушки</a:t>
            </a:r>
            <a:r>
              <a:rPr lang="en-US" dirty="0"/>
              <a:t>)</a:t>
            </a:r>
          </a:p>
          <a:p>
            <a:r>
              <a:rPr lang="ru-RU" dirty="0" err="1"/>
              <a:t>Обфускация</a:t>
            </a:r>
            <a:endParaRPr lang="en-US" dirty="0"/>
          </a:p>
          <a:p>
            <a:r>
              <a:rPr lang="ru-RU" dirty="0"/>
              <a:t>Создание сложных паролей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1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Анализ трафика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4">
            <a:extLst>
              <a:ext uri="{FF2B5EF4-FFF2-40B4-BE49-F238E27FC236}">
                <a16:creationId xmlns:a16="http://schemas.microsoft.com/office/drawing/2014/main" id="{44249C36-2C71-447D-B686-56BDAE88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27488"/>
            <a:ext cx="184785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4247A47F-5F4D-430A-9648-1A6860C6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256088"/>
            <a:ext cx="37449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E4ED7A78-23C2-4F85-BEBA-83D5A9C4DB6C}"/>
              </a:ext>
            </a:extLst>
          </p:cNvPr>
          <p:cNvSpPr txBox="1">
            <a:spLocks/>
          </p:cNvSpPr>
          <p:nvPr/>
        </p:nvSpPr>
        <p:spPr>
          <a:xfrm>
            <a:off x="838200" y="1368135"/>
            <a:ext cx="5257800" cy="237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mtClean="0"/>
          </a:p>
          <a:p>
            <a:r>
              <a:rPr lang="ru-RU" smtClean="0"/>
              <a:t>Распознавание структуры сети</a:t>
            </a:r>
          </a:p>
          <a:p>
            <a:r>
              <a:rPr lang="ru-RU" smtClean="0"/>
              <a:t>Определение состава и версий программного обеспечения (подбор уязвимостей)</a:t>
            </a:r>
          </a:p>
          <a:p>
            <a:r>
              <a:rPr lang="ru-RU" smtClean="0"/>
              <a:t>сотрудники, отделы, отношения, …</a:t>
            </a:r>
            <a:endParaRPr lang="ru-RU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25182BC-DF94-47CB-B1B6-D4FAC84A4521}"/>
              </a:ext>
            </a:extLst>
          </p:cNvPr>
          <p:cNvSpPr txBox="1">
            <a:spLocks/>
          </p:cNvSpPr>
          <p:nvPr/>
        </p:nvSpPr>
        <p:spPr>
          <a:xfrm>
            <a:off x="6293839" y="1681090"/>
            <a:ext cx="5635306" cy="2223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Распознавание </a:t>
            </a:r>
            <a:r>
              <a:rPr lang="ru-RU" dirty="0" err="1"/>
              <a:t>зловредов</a:t>
            </a:r>
            <a:r>
              <a:rPr lang="ru-RU" dirty="0"/>
              <a:t> в трафике</a:t>
            </a:r>
          </a:p>
          <a:p>
            <a:r>
              <a:rPr lang="ru-RU" dirty="0"/>
              <a:t>Реверс-</a:t>
            </a:r>
            <a:r>
              <a:rPr lang="ru-RU" dirty="0" err="1"/>
              <a:t>инжениринг</a:t>
            </a:r>
            <a:r>
              <a:rPr lang="ru-RU" dirty="0"/>
              <a:t> неизвестных протоколов (структура взаимодействия, </a:t>
            </a:r>
            <a:r>
              <a:rPr lang="en-US" dirty="0"/>
              <a:t>C&amp;C </a:t>
            </a:r>
            <a:r>
              <a:rPr lang="ru-RU" dirty="0"/>
              <a:t>язык)</a:t>
            </a:r>
          </a:p>
          <a:p>
            <a:r>
              <a:rPr lang="ru-RU" dirty="0"/>
              <a:t>Выявление автоматически сгенерированных доменных имен для</a:t>
            </a:r>
            <a:r>
              <a:rPr lang="en-US" dirty="0"/>
              <a:t> “domain fluxing”</a:t>
            </a:r>
            <a:r>
              <a:rPr lang="ru-RU" dirty="0"/>
              <a:t>, используемых </a:t>
            </a:r>
            <a:r>
              <a:rPr lang="ru-RU" dirty="0" err="1"/>
              <a:t>ботнетами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безопасность?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6FDA5F4-F6F9-404A-9A1F-84F6D47EE3C4}"/>
              </a:ext>
            </a:extLst>
          </p:cNvPr>
          <p:cNvSpPr/>
          <p:nvPr/>
        </p:nvSpPr>
        <p:spPr>
          <a:xfrm>
            <a:off x="3008664" y="1736631"/>
            <a:ext cx="686888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системы, при котором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Google Shape;110;p3">
            <a:extLst>
              <a:ext uri="{FF2B5EF4-FFF2-40B4-BE49-F238E27FC236}">
                <a16:creationId xmlns:a16="http://schemas.microsoft.com/office/drawing/2014/main" id="{49EFE151-94FE-439A-AAB3-C83DA605AE00}"/>
              </a:ext>
            </a:extLst>
          </p:cNvPr>
          <p:cNvSpPr/>
          <p:nvPr/>
        </p:nvSpPr>
        <p:spPr>
          <a:xfrm>
            <a:off x="838200" y="3089789"/>
            <a:ext cx="4643700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Она способна противостоять негативны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м</a:t>
            </a:r>
            <a:r>
              <a:rPr lang="ru-RU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факторам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0" name="Google Shape;111;p3">
            <a:extLst>
              <a:ext uri="{FF2B5EF4-FFF2-40B4-BE49-F238E27FC236}">
                <a16:creationId xmlns:a16="http://schemas.microsoft.com/office/drawing/2014/main" id="{8BDFF50C-FB53-46E7-80C8-8C6480B615A1}"/>
              </a:ext>
            </a:extLst>
          </p:cNvPr>
          <p:cNvSpPr/>
          <p:nvPr/>
        </p:nvSpPr>
        <p:spPr>
          <a:xfrm>
            <a:off x="7328400" y="2840491"/>
            <a:ext cx="4025400" cy="10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Она сама не является источником негативных факторов (и для себя, и для среды)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1" name="Стрелка вправо 29">
            <a:extLst>
              <a:ext uri="{FF2B5EF4-FFF2-40B4-BE49-F238E27FC236}">
                <a16:creationId xmlns:a16="http://schemas.microsoft.com/office/drawing/2014/main" id="{2F5E84D2-959F-4306-BC60-3C817E3C703D}"/>
              </a:ext>
            </a:extLst>
          </p:cNvPr>
          <p:cNvSpPr/>
          <p:nvPr/>
        </p:nvSpPr>
        <p:spPr>
          <a:xfrm rot="8100000">
            <a:off x="2657231" y="2409824"/>
            <a:ext cx="837686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Стрелка вправо 30">
            <a:extLst>
              <a:ext uri="{FF2B5EF4-FFF2-40B4-BE49-F238E27FC236}">
                <a16:creationId xmlns:a16="http://schemas.microsoft.com/office/drawing/2014/main" id="{BD776E1E-B1AE-409A-B93B-A36AD0BF4E3B}"/>
              </a:ext>
            </a:extLst>
          </p:cNvPr>
          <p:cNvSpPr/>
          <p:nvPr/>
        </p:nvSpPr>
        <p:spPr>
          <a:xfrm rot="2700000">
            <a:off x="8353180" y="2342827"/>
            <a:ext cx="837686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1300911-E05D-491B-AC06-B7F357989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360" y="3929980"/>
            <a:ext cx="2366161" cy="18020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587996-D45E-48BA-902E-5C7C4D0DD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528" y="3929763"/>
            <a:ext cx="142714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Анализ и защита кода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4">
            <a:extLst>
              <a:ext uri="{FF2B5EF4-FFF2-40B4-BE49-F238E27FC236}">
                <a16:creationId xmlns:a16="http://schemas.microsoft.com/office/drawing/2014/main" id="{44249C36-2C71-447D-B686-56BDAE88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27488"/>
            <a:ext cx="184785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4247A47F-5F4D-430A-9648-1A6860C6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256088"/>
            <a:ext cx="37449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E4ED7A78-23C2-4F85-BEBA-83D5A9C4DB6C}"/>
              </a:ext>
            </a:extLst>
          </p:cNvPr>
          <p:cNvSpPr txBox="1">
            <a:spLocks/>
          </p:cNvSpPr>
          <p:nvPr/>
        </p:nvSpPr>
        <p:spPr>
          <a:xfrm>
            <a:off x="586530" y="1373979"/>
            <a:ext cx="5252208" cy="1905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Поиск информации об уязвимостях в открытых источниках</a:t>
            </a:r>
          </a:p>
          <a:p>
            <a:r>
              <a:rPr lang="ru-RU" dirty="0" smtClean="0"/>
              <a:t>Интеллектуальный анализ открытого кода (и, если доступен, закрытого)</a:t>
            </a:r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C25182BC-DF94-47CB-B1B6-D4FAC84A4521}"/>
              </a:ext>
            </a:extLst>
          </p:cNvPr>
          <p:cNvSpPr txBox="1">
            <a:spLocks/>
          </p:cNvSpPr>
          <p:nvPr/>
        </p:nvSpPr>
        <p:spPr>
          <a:xfrm>
            <a:off x="6603883" y="1304173"/>
            <a:ext cx="4838699" cy="1905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Анализ кода, тестирование</a:t>
            </a:r>
          </a:p>
          <a:p>
            <a:r>
              <a:rPr lang="ru-RU" dirty="0"/>
              <a:t>Рекомендации по повышению защищенности кода</a:t>
            </a:r>
          </a:p>
          <a:p>
            <a:r>
              <a:rPr lang="ru-RU" dirty="0"/>
              <a:t>Автоматизация написания защищенного кода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7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Поведенческий анализ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4">
            <a:extLst>
              <a:ext uri="{FF2B5EF4-FFF2-40B4-BE49-F238E27FC236}">
                <a16:creationId xmlns:a16="http://schemas.microsoft.com/office/drawing/2014/main" id="{44249C36-2C71-447D-B686-56BDAE88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27488"/>
            <a:ext cx="184785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4247A47F-5F4D-430A-9648-1A6860C6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256088"/>
            <a:ext cx="37449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E4ED7A78-23C2-4F85-BEBA-83D5A9C4DB6C}"/>
              </a:ext>
            </a:extLst>
          </p:cNvPr>
          <p:cNvSpPr txBox="1">
            <a:spLocks/>
          </p:cNvSpPr>
          <p:nvPr/>
        </p:nvSpPr>
        <p:spPr>
          <a:xfrm>
            <a:off x="594918" y="1767030"/>
            <a:ext cx="5501082" cy="23796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Определение пользователей, склонных поддаться фишинговой атаке, формирование правил эффективной атаки</a:t>
            </a:r>
          </a:p>
          <a:p>
            <a:r>
              <a:rPr lang="ru-RU" smtClean="0"/>
              <a:t>Повышение эффективности фейкового чат-бота</a:t>
            </a:r>
            <a:endParaRPr lang="ru-RU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25182BC-DF94-47CB-B1B6-D4FAC84A4521}"/>
              </a:ext>
            </a:extLst>
          </p:cNvPr>
          <p:cNvSpPr txBox="1">
            <a:spLocks/>
          </p:cNvSpPr>
          <p:nvPr/>
        </p:nvSpPr>
        <p:spPr>
          <a:xfrm>
            <a:off x="6536770" y="1767030"/>
            <a:ext cx="5060311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Выявление злонамеренного  или опасного поведения</a:t>
            </a:r>
          </a:p>
          <a:p>
            <a:r>
              <a:rPr lang="ru-RU" dirty="0"/>
              <a:t>Дополнительная идентификация</a:t>
            </a:r>
          </a:p>
          <a:p>
            <a:r>
              <a:rPr lang="ru-RU" dirty="0"/>
              <a:t>Анализ эмоций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3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Базы знаний, </a:t>
            </a:r>
            <a:r>
              <a:rPr lang="en-US" sz="2800" b="1" dirty="0">
                <a:solidFill>
                  <a:srgbClr val="FF0000"/>
                </a:solidFill>
              </a:rPr>
              <a:t>Threat Intelligence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4">
            <a:extLst>
              <a:ext uri="{FF2B5EF4-FFF2-40B4-BE49-F238E27FC236}">
                <a16:creationId xmlns:a16="http://schemas.microsoft.com/office/drawing/2014/main" id="{44249C36-2C71-447D-B686-56BDAE88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27488"/>
            <a:ext cx="184785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4247A47F-5F4D-430A-9648-1A6860C6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256088"/>
            <a:ext cx="37449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3568868E-1C28-4A9A-A66A-B9E23F627BAE}"/>
              </a:ext>
            </a:extLst>
          </p:cNvPr>
          <p:cNvSpPr txBox="1">
            <a:spLocks/>
          </p:cNvSpPr>
          <p:nvPr/>
        </p:nvSpPr>
        <p:spPr>
          <a:xfrm>
            <a:off x="838200" y="966813"/>
            <a:ext cx="7353300" cy="53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MITRE</a:t>
            </a:r>
            <a:r>
              <a:rPr lang="ru-RU" dirty="0"/>
              <a:t>, </a:t>
            </a:r>
            <a:r>
              <a:rPr lang="en-US" dirty="0"/>
              <a:t>CVE</a:t>
            </a:r>
            <a:r>
              <a:rPr lang="ru-RU" dirty="0"/>
              <a:t>, </a:t>
            </a:r>
            <a:r>
              <a:rPr lang="en-US" dirty="0"/>
              <a:t>CWE</a:t>
            </a:r>
            <a:r>
              <a:rPr lang="ru-RU" dirty="0"/>
              <a:t>, </a:t>
            </a:r>
            <a:r>
              <a:rPr lang="en-US" dirty="0"/>
              <a:t>CAPEC, </a:t>
            </a:r>
            <a:r>
              <a:rPr lang="ru-RU" dirty="0"/>
              <a:t>БДУ ФСТЭК, …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E4ED7A78-23C2-4F85-BEBA-83D5A9C4DB6C}"/>
              </a:ext>
            </a:extLst>
          </p:cNvPr>
          <p:cNvSpPr txBox="1">
            <a:spLocks/>
          </p:cNvSpPr>
          <p:nvPr/>
        </p:nvSpPr>
        <p:spPr>
          <a:xfrm>
            <a:off x="838200" y="1709883"/>
            <a:ext cx="4119694" cy="237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определение новых, неизвестных способов атаки (0-</a:t>
            </a:r>
            <a:r>
              <a:rPr lang="en-US" smtClean="0"/>
              <a:t>day</a:t>
            </a:r>
            <a:r>
              <a:rPr lang="ru-RU" smtClean="0"/>
              <a:t>),</a:t>
            </a:r>
            <a:endParaRPr lang="en-US" smtClean="0"/>
          </a:p>
          <a:p>
            <a:r>
              <a:rPr lang="ru-RU" smtClean="0"/>
              <a:t>автоматизация атаки</a:t>
            </a:r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C25182BC-DF94-47CB-B1B6-D4FAC84A4521}"/>
              </a:ext>
            </a:extLst>
          </p:cNvPr>
          <p:cNvSpPr txBox="1">
            <a:spLocks/>
          </p:cNvSpPr>
          <p:nvPr/>
        </p:nvSpPr>
        <p:spPr>
          <a:xfrm>
            <a:off x="5671657" y="1642770"/>
            <a:ext cx="5682143" cy="237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Парсинг</a:t>
            </a:r>
            <a:r>
              <a:rPr lang="ru-RU" dirty="0"/>
              <a:t> источников (сайты, форумы, каналы в мессенджерах)</a:t>
            </a:r>
          </a:p>
          <a:p>
            <a:r>
              <a:rPr lang="ru-RU" dirty="0"/>
              <a:t>Поиск информации об уязвимостях</a:t>
            </a:r>
          </a:p>
          <a:p>
            <a:r>
              <a:rPr lang="ru-RU" dirty="0"/>
              <a:t>Мониторинг активности </a:t>
            </a:r>
            <a:r>
              <a:rPr lang="en-US" dirty="0"/>
              <a:t>APT </a:t>
            </a:r>
            <a:r>
              <a:rPr lang="ru-RU" dirty="0"/>
              <a:t>групп</a:t>
            </a:r>
          </a:p>
          <a:p>
            <a:r>
              <a:rPr lang="ru-RU" dirty="0"/>
              <a:t>Автоматизация защиты (</a:t>
            </a:r>
            <a:r>
              <a:rPr lang="en-US" dirty="0"/>
              <a:t>SOAR</a:t>
            </a:r>
            <a:r>
              <a:rPr lang="ru-RU" dirty="0"/>
              <a:t>)</a:t>
            </a:r>
          </a:p>
          <a:p>
            <a:r>
              <a:rPr lang="ru-RU" dirty="0"/>
              <a:t>Обогащение информации об инцидентах</a:t>
            </a:r>
          </a:p>
          <a:p>
            <a:r>
              <a:rPr lang="ru-RU" dirty="0"/>
              <a:t>Ретроспективная корреляция (</a:t>
            </a:r>
            <a:r>
              <a:rPr lang="ru-RU" dirty="0" err="1"/>
              <a:t>форензика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информационной сферы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Google Shape;189;ge0373642c0_0_0">
            <a:extLst>
              <a:ext uri="{FF2B5EF4-FFF2-40B4-BE49-F238E27FC236}">
                <a16:creationId xmlns:a16="http://schemas.microsoft.com/office/drawing/2014/main" id="{2014FA0E-8518-419B-BBAE-E8370CF66344}"/>
              </a:ext>
            </a:extLst>
          </p:cNvPr>
          <p:cNvSpPr/>
          <p:nvPr/>
        </p:nvSpPr>
        <p:spPr>
          <a:xfrm>
            <a:off x="2743200" y="2145725"/>
            <a:ext cx="6512011" cy="4292398"/>
          </a:xfrm>
          <a:prstGeom prst="roundRect">
            <a:avLst>
              <a:gd name="adj" fmla="val 7063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0;ge0373642c0_0_0">
            <a:extLst>
              <a:ext uri="{FF2B5EF4-FFF2-40B4-BE49-F238E27FC236}">
                <a16:creationId xmlns:a16="http://schemas.microsoft.com/office/drawing/2014/main" id="{AB75F11F-50F8-41DE-A45E-268A9A0BBFE0}"/>
              </a:ext>
            </a:extLst>
          </p:cNvPr>
          <p:cNvSpPr/>
          <p:nvPr/>
        </p:nvSpPr>
        <p:spPr>
          <a:xfrm>
            <a:off x="4178140" y="3941997"/>
            <a:ext cx="4303838" cy="976261"/>
          </a:xfrm>
          <a:prstGeom prst="roundRect">
            <a:avLst>
              <a:gd name="adj" fmla="val 7063"/>
            </a:avLst>
          </a:prstGeom>
          <a:solidFill>
            <a:srgbClr val="F59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59D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91;ge0373642c0_0_0">
            <a:extLst>
              <a:ext uri="{FF2B5EF4-FFF2-40B4-BE49-F238E27FC236}">
                <a16:creationId xmlns:a16="http://schemas.microsoft.com/office/drawing/2014/main" id="{79276F63-7BEA-41E0-968E-E8EE4A267DB5}"/>
              </a:ext>
            </a:extLst>
          </p:cNvPr>
          <p:cNvSpPr txBox="1"/>
          <p:nvPr/>
        </p:nvSpPr>
        <p:spPr>
          <a:xfrm>
            <a:off x="3405470" y="2145724"/>
            <a:ext cx="56159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Коммерческое предприятие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92;ge0373642c0_0_0">
            <a:extLst>
              <a:ext uri="{FF2B5EF4-FFF2-40B4-BE49-F238E27FC236}">
                <a16:creationId xmlns:a16="http://schemas.microsoft.com/office/drawing/2014/main" id="{8AD2CCE5-1AFC-4A74-A2AD-8AEFAABFB1EE}"/>
              </a:ext>
            </a:extLst>
          </p:cNvPr>
          <p:cNvSpPr txBox="1"/>
          <p:nvPr/>
        </p:nvSpPr>
        <p:spPr>
          <a:xfrm>
            <a:off x="4147967" y="4060815"/>
            <a:ext cx="436418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Коммерческая тайна, персональные данные, финансовая информация, инсайдерские сведения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93;ge0373642c0_0_0">
            <a:extLst>
              <a:ext uri="{FF2B5EF4-FFF2-40B4-BE49-F238E27FC236}">
                <a16:creationId xmlns:a16="http://schemas.microsoft.com/office/drawing/2014/main" id="{49120036-8F02-4C4F-A8E7-4F087B7DB118}"/>
              </a:ext>
            </a:extLst>
          </p:cNvPr>
          <p:cNvSpPr/>
          <p:nvPr/>
        </p:nvSpPr>
        <p:spPr>
          <a:xfrm>
            <a:off x="4178140" y="5093579"/>
            <a:ext cx="4303838" cy="976261"/>
          </a:xfrm>
          <a:prstGeom prst="roundRect">
            <a:avLst>
              <a:gd name="adj" fmla="val 7063"/>
            </a:avLst>
          </a:prstGeom>
          <a:solidFill>
            <a:srgbClr val="F59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59D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94;ge0373642c0_0_0">
            <a:extLst>
              <a:ext uri="{FF2B5EF4-FFF2-40B4-BE49-F238E27FC236}">
                <a16:creationId xmlns:a16="http://schemas.microsoft.com/office/drawing/2014/main" id="{D125D66B-5EE6-4B94-B15C-FE0C70F86F0B}"/>
              </a:ext>
            </a:extLst>
          </p:cNvPr>
          <p:cNvSpPr/>
          <p:nvPr/>
        </p:nvSpPr>
        <p:spPr>
          <a:xfrm>
            <a:off x="4208313" y="2741728"/>
            <a:ext cx="4303838" cy="976261"/>
          </a:xfrm>
          <a:prstGeom prst="roundRect">
            <a:avLst>
              <a:gd name="adj" fmla="val 7063"/>
            </a:avLst>
          </a:prstGeom>
          <a:solidFill>
            <a:srgbClr val="F59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59D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95;ge0373642c0_0_0">
            <a:extLst>
              <a:ext uri="{FF2B5EF4-FFF2-40B4-BE49-F238E27FC236}">
                <a16:creationId xmlns:a16="http://schemas.microsoft.com/office/drawing/2014/main" id="{2862D201-2C5A-4256-8C26-6931FEB97954}"/>
              </a:ext>
            </a:extLst>
          </p:cNvPr>
          <p:cNvSpPr txBox="1"/>
          <p:nvPr/>
        </p:nvSpPr>
        <p:spPr>
          <a:xfrm>
            <a:off x="4178140" y="2968268"/>
            <a:ext cx="43641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Собственники, руководители, сотрудники, контрагенты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96;ge0373642c0_0_0">
            <a:extLst>
              <a:ext uri="{FF2B5EF4-FFF2-40B4-BE49-F238E27FC236}">
                <a16:creationId xmlns:a16="http://schemas.microsoft.com/office/drawing/2014/main" id="{E7FEFDBC-91B5-4A46-872B-2F5C4AC0513A}"/>
              </a:ext>
            </a:extLst>
          </p:cNvPr>
          <p:cNvSpPr txBox="1"/>
          <p:nvPr/>
        </p:nvSpPr>
        <p:spPr>
          <a:xfrm>
            <a:off x="4117794" y="5212666"/>
            <a:ext cx="436418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Серверы, активное сетевое оборудование, рабочие станции, сети передачи данных и пр.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97;ge0373642c0_0_0">
            <a:extLst>
              <a:ext uri="{FF2B5EF4-FFF2-40B4-BE49-F238E27FC236}">
                <a16:creationId xmlns:a16="http://schemas.microsoft.com/office/drawing/2014/main" id="{19491C5F-05E7-4684-8288-800CCC4878BD}"/>
              </a:ext>
            </a:extLst>
          </p:cNvPr>
          <p:cNvSpPr/>
          <p:nvPr/>
        </p:nvSpPr>
        <p:spPr>
          <a:xfrm>
            <a:off x="3005084" y="3135000"/>
            <a:ext cx="976184" cy="25902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0619" y="75167"/>
                </a:moveTo>
                <a:lnTo>
                  <a:pt x="110619" y="75167"/>
                </a:lnTo>
                <a:cubicBezTo>
                  <a:pt x="103383" y="103810"/>
                  <a:pt x="77208" y="121646"/>
                  <a:pt x="50389" y="116207"/>
                </a:cubicBezTo>
                <a:cubicBezTo>
                  <a:pt x="23571" y="110769"/>
                  <a:pt x="5045" y="83869"/>
                  <a:pt x="7761" y="54309"/>
                </a:cubicBezTo>
                <a:cubicBezTo>
                  <a:pt x="10476" y="24748"/>
                  <a:pt x="33528" y="2378"/>
                  <a:pt x="60804" y="2833"/>
                </a:cubicBezTo>
                <a:cubicBezTo>
                  <a:pt x="88080" y="3288"/>
                  <a:pt x="110492" y="26417"/>
                  <a:pt x="112375" y="56054"/>
                </a:cubicBezTo>
                <a:lnTo>
                  <a:pt x="117312" y="57265"/>
                </a:lnTo>
                <a:lnTo>
                  <a:pt x="104099" y="70819"/>
                </a:lnTo>
                <a:lnTo>
                  <a:pt x="92170" y="51097"/>
                </a:lnTo>
                <a:lnTo>
                  <a:pt x="97079" y="52302"/>
                </a:lnTo>
                <a:lnTo>
                  <a:pt x="97079" y="52302"/>
                </a:lnTo>
                <a:cubicBezTo>
                  <a:pt x="94182" y="25964"/>
                  <a:pt x="77150" y="7003"/>
                  <a:pt x="57796" y="8569"/>
                </a:cubicBezTo>
                <a:cubicBezTo>
                  <a:pt x="38442" y="10134"/>
                  <a:pt x="23147" y="31710"/>
                  <a:pt x="22520" y="58333"/>
                </a:cubicBezTo>
                <a:cubicBezTo>
                  <a:pt x="21892" y="84955"/>
                  <a:pt x="36139" y="107845"/>
                  <a:pt x="55379" y="111128"/>
                </a:cubicBezTo>
                <a:cubicBezTo>
                  <a:pt x="74619" y="114410"/>
                  <a:pt x="92508" y="97002"/>
                  <a:pt x="96639" y="709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98;ge0373642c0_0_0">
            <a:extLst>
              <a:ext uri="{FF2B5EF4-FFF2-40B4-BE49-F238E27FC236}">
                <a16:creationId xmlns:a16="http://schemas.microsoft.com/office/drawing/2014/main" id="{BC842A15-F77F-48BE-8B68-4C90B5199D8F}"/>
              </a:ext>
            </a:extLst>
          </p:cNvPr>
          <p:cNvSpPr txBox="1"/>
          <p:nvPr/>
        </p:nvSpPr>
        <p:spPr>
          <a:xfrm rot="-5400000">
            <a:off x="2429619" y="4276257"/>
            <a:ext cx="21390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Бизнес-процессы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199;ge0373642c0_0_0">
            <a:extLst>
              <a:ext uri="{FF2B5EF4-FFF2-40B4-BE49-F238E27FC236}">
                <a16:creationId xmlns:a16="http://schemas.microsoft.com/office/drawing/2014/main" id="{3A935D40-E489-436B-A7CF-CD0059CAD40A}"/>
              </a:ext>
            </a:extLst>
          </p:cNvPr>
          <p:cNvSpPr/>
          <p:nvPr/>
        </p:nvSpPr>
        <p:spPr>
          <a:xfrm>
            <a:off x="4117794" y="2594919"/>
            <a:ext cx="7584055" cy="1235676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00;ge0373642c0_0_0">
            <a:extLst>
              <a:ext uri="{FF2B5EF4-FFF2-40B4-BE49-F238E27FC236}">
                <a16:creationId xmlns:a16="http://schemas.microsoft.com/office/drawing/2014/main" id="{049D7291-D48B-4499-AA22-24C57CF87BC7}"/>
              </a:ext>
            </a:extLst>
          </p:cNvPr>
          <p:cNvSpPr txBox="1"/>
          <p:nvPr/>
        </p:nvSpPr>
        <p:spPr>
          <a:xfrm>
            <a:off x="10310755" y="3075990"/>
            <a:ext cx="13954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Субъекты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" name="Google Shape;201;ge0373642c0_0_0">
            <a:extLst>
              <a:ext uri="{FF2B5EF4-FFF2-40B4-BE49-F238E27FC236}">
                <a16:creationId xmlns:a16="http://schemas.microsoft.com/office/drawing/2014/main" id="{C37B47E0-194C-4C3D-9BAD-B2EBB1DB3ABC}"/>
              </a:ext>
            </a:extLst>
          </p:cNvPr>
          <p:cNvSpPr/>
          <p:nvPr/>
        </p:nvSpPr>
        <p:spPr>
          <a:xfrm>
            <a:off x="4117793" y="3895637"/>
            <a:ext cx="7584055" cy="1079391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02;ge0373642c0_0_0">
            <a:extLst>
              <a:ext uri="{FF2B5EF4-FFF2-40B4-BE49-F238E27FC236}">
                <a16:creationId xmlns:a16="http://schemas.microsoft.com/office/drawing/2014/main" id="{FF2C4642-AEA6-4E17-812B-BA6A41F34ADE}"/>
              </a:ext>
            </a:extLst>
          </p:cNvPr>
          <p:cNvSpPr txBox="1"/>
          <p:nvPr/>
        </p:nvSpPr>
        <p:spPr>
          <a:xfrm>
            <a:off x="10135800" y="4254406"/>
            <a:ext cx="15704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Информация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03;ge0373642c0_0_0">
            <a:extLst>
              <a:ext uri="{FF2B5EF4-FFF2-40B4-BE49-F238E27FC236}">
                <a16:creationId xmlns:a16="http://schemas.microsoft.com/office/drawing/2014/main" id="{CAABB703-4B87-4B95-B2F1-DFAFD2584566}"/>
              </a:ext>
            </a:extLst>
          </p:cNvPr>
          <p:cNvSpPr/>
          <p:nvPr/>
        </p:nvSpPr>
        <p:spPr>
          <a:xfrm>
            <a:off x="4117792" y="5039947"/>
            <a:ext cx="7584055" cy="1079391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04;ge0373642c0_0_0">
            <a:extLst>
              <a:ext uri="{FF2B5EF4-FFF2-40B4-BE49-F238E27FC236}">
                <a16:creationId xmlns:a16="http://schemas.microsoft.com/office/drawing/2014/main" id="{23791EEC-ED57-4682-AF7E-7E83D7176262}"/>
              </a:ext>
            </a:extLst>
          </p:cNvPr>
          <p:cNvSpPr txBox="1"/>
          <p:nvPr/>
        </p:nvSpPr>
        <p:spPr>
          <a:xfrm>
            <a:off x="8754657" y="5318052"/>
            <a:ext cx="29515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Информационная инфраструктура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Google Shape;205;ge0373642c0_0_0">
            <a:extLst>
              <a:ext uri="{FF2B5EF4-FFF2-40B4-BE49-F238E27FC236}">
                <a16:creationId xmlns:a16="http://schemas.microsoft.com/office/drawing/2014/main" id="{BC2CCF9F-BC44-4501-BD31-2617E2AF28BA}"/>
              </a:ext>
            </a:extLst>
          </p:cNvPr>
          <p:cNvSpPr/>
          <p:nvPr/>
        </p:nvSpPr>
        <p:spPr>
          <a:xfrm>
            <a:off x="371475" y="2968122"/>
            <a:ext cx="3678055" cy="2873110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06;ge0373642c0_0_0">
            <a:extLst>
              <a:ext uri="{FF2B5EF4-FFF2-40B4-BE49-F238E27FC236}">
                <a16:creationId xmlns:a16="http://schemas.microsoft.com/office/drawing/2014/main" id="{6A313D32-6690-4DB7-BF36-394901C792CF}"/>
              </a:ext>
            </a:extLst>
          </p:cNvPr>
          <p:cNvSpPr txBox="1"/>
          <p:nvPr/>
        </p:nvSpPr>
        <p:spPr>
          <a:xfrm>
            <a:off x="367098" y="4250809"/>
            <a:ext cx="204785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Отношения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28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Иерархия понятий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2DEC063-6CED-42E5-B22E-BE500E23B4D8}"/>
              </a:ext>
            </a:extLst>
          </p:cNvPr>
          <p:cNvSpPr/>
          <p:nvPr/>
        </p:nvSpPr>
        <p:spPr>
          <a:xfrm>
            <a:off x="3286468" y="1038401"/>
            <a:ext cx="8639921" cy="2160000"/>
          </a:xfrm>
          <a:prstGeom prst="rect">
            <a:avLst/>
          </a:prstGeom>
          <a:solidFill>
            <a:srgbClr val="7671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Google Shape;221;p9">
            <a:extLst>
              <a:ext uri="{FF2B5EF4-FFF2-40B4-BE49-F238E27FC236}">
                <a16:creationId xmlns:a16="http://schemas.microsoft.com/office/drawing/2014/main" id="{97CCB652-B787-4DE1-87B1-1593D96CCD51}"/>
              </a:ext>
            </a:extLst>
          </p:cNvPr>
          <p:cNvSpPr/>
          <p:nvPr/>
        </p:nvSpPr>
        <p:spPr>
          <a:xfrm>
            <a:off x="420354" y="1028161"/>
            <a:ext cx="5713746" cy="5713746"/>
          </a:xfrm>
          <a:prstGeom prst="ellipse">
            <a:avLst/>
          </a:prstGeom>
          <a:solidFill>
            <a:srgbClr val="F5A8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Google Shape;226;p9">
            <a:extLst>
              <a:ext uri="{FF2B5EF4-FFF2-40B4-BE49-F238E27FC236}">
                <a16:creationId xmlns:a16="http://schemas.microsoft.com/office/drawing/2014/main" id="{D390BD13-F116-4EBC-B8AD-2CA0E8BBB1CB}"/>
              </a:ext>
            </a:extLst>
          </p:cNvPr>
          <p:cNvSpPr txBox="1"/>
          <p:nvPr/>
        </p:nvSpPr>
        <p:spPr>
          <a:xfrm>
            <a:off x="2023293" y="1508675"/>
            <a:ext cx="23585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Безопасность</a:t>
            </a:r>
            <a:endParaRPr sz="20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C2548-ED94-4243-BB06-B4BAC04FE928}"/>
              </a:ext>
            </a:extLst>
          </p:cNvPr>
          <p:cNvSpPr txBox="1"/>
          <p:nvPr/>
        </p:nvSpPr>
        <p:spPr>
          <a:xfrm>
            <a:off x="7054584" y="1053456"/>
            <a:ext cx="4871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произвольной системы противостоять негативным факторам и не являться их источником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9996339-8BDA-4FA3-9B62-4D61D786342A}"/>
              </a:ext>
            </a:extLst>
          </p:cNvPr>
          <p:cNvSpPr/>
          <p:nvPr/>
        </p:nvSpPr>
        <p:spPr>
          <a:xfrm>
            <a:off x="3286468" y="2157333"/>
            <a:ext cx="8639921" cy="2691671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Google Shape;222;p9">
            <a:extLst>
              <a:ext uri="{FF2B5EF4-FFF2-40B4-BE49-F238E27FC236}">
                <a16:creationId xmlns:a16="http://schemas.microsoft.com/office/drawing/2014/main" id="{341FA998-CB70-40E4-9FA4-9B5CDDB28838}"/>
              </a:ext>
            </a:extLst>
          </p:cNvPr>
          <p:cNvSpPr/>
          <p:nvPr/>
        </p:nvSpPr>
        <p:spPr>
          <a:xfrm>
            <a:off x="966684" y="2148014"/>
            <a:ext cx="4621086" cy="4621086"/>
          </a:xfrm>
          <a:prstGeom prst="ellipse">
            <a:avLst/>
          </a:prstGeom>
          <a:solidFill>
            <a:srgbClr val="F8C25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225;p9">
            <a:extLst>
              <a:ext uri="{FF2B5EF4-FFF2-40B4-BE49-F238E27FC236}">
                <a16:creationId xmlns:a16="http://schemas.microsoft.com/office/drawing/2014/main" id="{C38DBDA2-549E-40E6-91EE-F44B66B61C8B}"/>
              </a:ext>
            </a:extLst>
          </p:cNvPr>
          <p:cNvSpPr txBox="1"/>
          <p:nvPr/>
        </p:nvSpPr>
        <p:spPr>
          <a:xfrm>
            <a:off x="2012872" y="2626554"/>
            <a:ext cx="26278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Информационная безопасность</a:t>
            </a:r>
            <a:endParaRPr sz="20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E3FEE99-BA2F-4A92-81F0-335443F01DE6}"/>
              </a:ext>
            </a:extLst>
          </p:cNvPr>
          <p:cNvSpPr/>
          <p:nvPr/>
        </p:nvSpPr>
        <p:spPr>
          <a:xfrm>
            <a:off x="3286468" y="3583667"/>
            <a:ext cx="8639921" cy="319475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1E70F-809B-45C2-9358-B3EBD556BB69}"/>
              </a:ext>
            </a:extLst>
          </p:cNvPr>
          <p:cNvSpPr txBox="1"/>
          <p:nvPr/>
        </p:nvSpPr>
        <p:spPr>
          <a:xfrm>
            <a:off x="7056240" y="3583667"/>
            <a:ext cx="488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Безопасность в компьютерной системе (часть автоматизированной системы без человека)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5E830-70CB-4A9F-B452-AD9627452B01}"/>
              </a:ext>
            </a:extLst>
          </p:cNvPr>
          <p:cNvSpPr txBox="1"/>
          <p:nvPr/>
        </p:nvSpPr>
        <p:spPr>
          <a:xfrm>
            <a:off x="7054584" y="2146061"/>
            <a:ext cx="4887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Безопасность в информационной сфере (субъекта, инфраструктуры, отношений, информации)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Google Shape;223;p9">
            <a:extLst>
              <a:ext uri="{FF2B5EF4-FFF2-40B4-BE49-F238E27FC236}">
                <a16:creationId xmlns:a16="http://schemas.microsoft.com/office/drawing/2014/main" id="{584F9C54-C6E7-4903-970D-50F9CC3AD9B0}"/>
              </a:ext>
            </a:extLst>
          </p:cNvPr>
          <p:cNvSpPr/>
          <p:nvPr/>
        </p:nvSpPr>
        <p:spPr>
          <a:xfrm>
            <a:off x="1670650" y="3537463"/>
            <a:ext cx="3231637" cy="3231637"/>
          </a:xfrm>
          <a:prstGeom prst="ellipse">
            <a:avLst/>
          </a:prstGeom>
          <a:solidFill>
            <a:srgbClr val="FAD38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224;p9">
            <a:extLst>
              <a:ext uri="{FF2B5EF4-FFF2-40B4-BE49-F238E27FC236}">
                <a16:creationId xmlns:a16="http://schemas.microsoft.com/office/drawing/2014/main" id="{F982FF47-4302-409D-AD83-BA5209AC0754}"/>
              </a:ext>
            </a:extLst>
          </p:cNvPr>
          <p:cNvSpPr txBox="1"/>
          <p:nvPr/>
        </p:nvSpPr>
        <p:spPr>
          <a:xfrm>
            <a:off x="2021482" y="4876217"/>
            <a:ext cx="254719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Компьютерная безопасность</a:t>
            </a:r>
            <a:endParaRPr sz="20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60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компьютерная система с точки зрения </a:t>
            </a:r>
            <a:r>
              <a:rPr lang="ru-RU" sz="2800" b="1" dirty="0" smtClean="0">
                <a:solidFill>
                  <a:srgbClr val="FF0000"/>
                </a:solidFill>
              </a:rPr>
              <a:t>КБ</a:t>
            </a:r>
            <a:r>
              <a:rPr lang="ru-RU" sz="28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0" name="Google Shape;143;p32"/>
          <p:cNvSpPr/>
          <p:nvPr/>
        </p:nvSpPr>
        <p:spPr>
          <a:xfrm>
            <a:off x="615354" y="1793198"/>
            <a:ext cx="2340000" cy="126000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Компьютерная система</a:t>
            </a:r>
            <a:endParaRPr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Google Shape;143;p32"/>
          <p:cNvSpPr/>
          <p:nvPr/>
        </p:nvSpPr>
        <p:spPr>
          <a:xfrm>
            <a:off x="4951038" y="1793198"/>
            <a:ext cx="2340000" cy="126000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Информация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Google Shape;143;p32"/>
          <p:cNvSpPr/>
          <p:nvPr/>
        </p:nvSpPr>
        <p:spPr>
          <a:xfrm>
            <a:off x="8862973" y="1793198"/>
            <a:ext cx="2340000" cy="126000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Инструменты обработки информации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03345" y="169992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8800" b="1">
                <a:solidFill>
                  <a:srgbClr val="767171"/>
                </a:solidFill>
              </a:defRPr>
            </a:lvl1pPr>
          </a:lstStyle>
          <a:p>
            <a:r>
              <a:rPr lang="ru-RU" dirty="0"/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79536" y="169992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767171"/>
                </a:solidFill>
              </a:rPr>
              <a:t>=</a:t>
            </a:r>
            <a:endParaRPr lang="ru-RU" sz="8800" b="1" dirty="0">
              <a:solidFill>
                <a:srgbClr val="767171"/>
              </a:solidFill>
            </a:endParaRPr>
          </a:p>
        </p:txBody>
      </p:sp>
      <p:pic>
        <p:nvPicPr>
          <p:cNvPr id="25" name="Google Shape;282;p13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3477" y="583456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83;p13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3477" y="4925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84;p13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3477" y="401728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Стрелка вправо 27"/>
          <p:cNvSpPr/>
          <p:nvPr/>
        </p:nvSpPr>
        <p:spPr>
          <a:xfrm rot="5400000">
            <a:off x="5927997" y="3298297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Google Shape;110;p3"/>
          <p:cNvSpPr/>
          <p:nvPr/>
        </p:nvSpPr>
        <p:spPr>
          <a:xfrm>
            <a:off x="5393432" y="4206493"/>
            <a:ext cx="2574911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конфиденциальность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30" name="Google Shape;110;p3"/>
          <p:cNvSpPr/>
          <p:nvPr/>
        </p:nvSpPr>
        <p:spPr>
          <a:xfrm>
            <a:off x="5393432" y="5115133"/>
            <a:ext cx="2309913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целостность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31" name="Google Shape;110;p3"/>
          <p:cNvSpPr/>
          <p:nvPr/>
        </p:nvSpPr>
        <p:spPr>
          <a:xfrm>
            <a:off x="5393432" y="6023773"/>
            <a:ext cx="2309913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доступность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32" name="Правая фигурная скобка 31"/>
          <p:cNvSpPr/>
          <p:nvPr/>
        </p:nvSpPr>
        <p:spPr>
          <a:xfrm>
            <a:off x="7915088" y="3909290"/>
            <a:ext cx="218122" cy="2753278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Google Shape;110;p3"/>
          <p:cNvSpPr/>
          <p:nvPr/>
        </p:nvSpPr>
        <p:spPr>
          <a:xfrm>
            <a:off x="8341808" y="4990483"/>
            <a:ext cx="2861165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Свойства безопасности информации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Содержание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EA7460D-26FB-4549-8CFF-9AD28E761DB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b="1"/>
              <a:t>Понятие компьютерной атаки</a:t>
            </a:r>
            <a:r>
              <a:rPr lang="en-US" b="1"/>
              <a:t>: </a:t>
            </a:r>
            <a:r>
              <a:rPr lang="ru-RU" b="1"/>
              <a:t>угрозы, уязвимости, ущерб и потери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Направления обеспечения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Теоретическая модель компьютерной безопасности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Субъектно-объектная модель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Методы обеспечения ИБ в современных КС</a:t>
            </a:r>
            <a:endParaRPr lang="ru-RU" b="1"/>
          </a:p>
          <a:p>
            <a:pPr marL="514350" indent="-514350">
              <a:buFont typeface="+mj-lt"/>
              <a:buAutoNum type="arabicPeriod"/>
              <a:defRPr/>
            </a:pPr>
            <a:r>
              <a:rPr lang="ru-RU"/>
              <a:t>Актуальность технологий </a:t>
            </a:r>
            <a:r>
              <a:rPr lang="en-US"/>
              <a:t>AI/ML </a:t>
            </a:r>
            <a:r>
              <a:rPr lang="ru-RU"/>
              <a:t>в сфере ИБ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3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</TotalTime>
  <Words>2503</Words>
  <Application>Microsoft Office PowerPoint</Application>
  <PresentationFormat>Широкоэкранный</PresentationFormat>
  <Paragraphs>589</Paragraphs>
  <Slides>53</Slides>
  <Notes>51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Geneva</vt:lpstr>
      <vt:lpstr>Symbol</vt:lpstr>
      <vt:lpstr>Tahoma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Nickolay</cp:lastModifiedBy>
  <cp:revision>246</cp:revision>
  <dcterms:created xsi:type="dcterms:W3CDTF">2020-07-22T09:29:31Z</dcterms:created>
  <dcterms:modified xsi:type="dcterms:W3CDTF">2021-12-24T21:52:50Z</dcterms:modified>
</cp:coreProperties>
</file>