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23" r:id="rId3"/>
    <p:sldId id="329" r:id="rId4"/>
    <p:sldId id="330" r:id="rId5"/>
    <p:sldId id="292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2" r:id="rId17"/>
    <p:sldId id="341" r:id="rId18"/>
    <p:sldId id="287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я Горохова" initials="" lastIdx="13" clrIdx="0"/>
  <p:cmAuthor id="3" name="Nickolay" initials="" lastIdx="1" clrIdx="2"/>
  <p:cmAuthor id="4" name="Пермякова Татьяна Владимировна" initials="" lastIdx="1" clrIdx="3"/>
  <p:cmAuthor id="5" name="Пермякова Татьяна Владимировна" initials="ПТВ" lastIdx="8" clrIdx="1">
    <p:extLst>
      <p:ext uri="{19B8F6BF-5375-455C-9EA6-DF929625EA0E}">
        <p15:presenceInfo xmlns:p15="http://schemas.microsoft.com/office/powerpoint/2012/main" userId="S-1-5-21-2141110276-3515784747-1054644738-65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8CA"/>
    <a:srgbClr val="F99D1C"/>
    <a:srgbClr val="767171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2" autoAdjust="0"/>
    <p:restoredTop sz="76744" autoAdjust="0"/>
  </p:normalViewPr>
  <p:slideViewPr>
    <p:cSldViewPr snapToGrid="0">
      <p:cViewPr varScale="1">
        <p:scale>
          <a:sx n="88" d="100"/>
          <a:sy n="88" d="100"/>
        </p:scale>
        <p:origin x="15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50A98-DF28-4F35-851F-75CEF58DE747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01B8C-BE4C-43DB-B347-F40D3B80B9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21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2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8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1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9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3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13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53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7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467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04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2184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27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4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18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09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40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0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88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2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0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39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91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78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35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84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30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0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10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5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7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4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1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D24E0C-7095-4496-9358-7886F62F0C12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50922-2006</a:t>
            </a:r>
          </a:p>
          <a:p>
            <a:pPr eaLnBrk="1" hangingPunct="1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ГОСТ Р 53113.1-2008 (актив и ущерб)</a:t>
            </a:r>
          </a:p>
          <a:p>
            <a:pPr eaLnBrk="1" hangingPunct="1"/>
            <a:endParaRPr lang="ru-RU" altLang="ru-RU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2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2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9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7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7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45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9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F78B-1666-48B7-B4D0-C485A5396A65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935F-7F82-4F49-A538-368236BECC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6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ролями пользователей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040721" y="3600004"/>
            <a:ext cx="383179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отслеживание использования прав доступа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выявление подозрительных действий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956618" y="3687090"/>
            <a:ext cx="2235381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прав при изменении статуса пользователя (увольнение, смена должности и пр.)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Проблемы практической реализации управления доступом</a:t>
            </a:r>
            <a:endParaRPr lang="ru-RU" sz="4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18753" y="1693405"/>
            <a:ext cx="3095624" cy="2476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пользователей (субъектов) может исчисляться тысячами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 активов (объектов) может исчисляться сотнями тысяч и миллионами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Сложно описать все маршруты согласования (для каждой пары субъект – объект)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Согласование доступа занимает длительное время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3219451" y="2512444"/>
            <a:ext cx="390523" cy="83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034147" y="1908110"/>
            <a:ext cx="3013077" cy="2305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доступом базируется на принципе «запрещено все, что не разрешено явно»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реализовывать принцип минимальных привилегий для пользователей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критичные операции необходимо разделять между разными пользователями</a:t>
            </a:r>
          </a:p>
        </p:txBody>
      </p:sp>
      <p:sp>
        <p:nvSpPr>
          <p:cNvPr id="20" name="Стрелка вправо 19"/>
          <p:cNvSpPr/>
          <p:nvPr/>
        </p:nvSpPr>
        <p:spPr>
          <a:xfrm rot="10800000">
            <a:off x="8534398" y="2512444"/>
            <a:ext cx="390523" cy="83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s://twizz.ru/wp-content/uploads/2020/01/1580197688_f7b5cf5d4293f27d001c59cfdbc000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26" y="1758240"/>
            <a:ext cx="4694572" cy="234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4919" y="1758240"/>
            <a:ext cx="218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cap="all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Надо предоставлять доступ укрупненно</a:t>
            </a:r>
            <a:r>
              <a:rPr lang="ru-RU" sz="1600" cap="all" dirty="0" smtClean="0">
                <a:ln w="6350">
                  <a:solidFill>
                    <a:schemeClr val="tx1"/>
                  </a:solidFill>
                </a:ln>
              </a:rPr>
              <a:t> </a:t>
            </a:r>
            <a:endParaRPr lang="ru-RU" sz="1600" cap="all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05519" y="3351324"/>
            <a:ext cx="231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cap="all" dirty="0" smtClean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Нужно гранулированное управление доступом</a:t>
            </a:r>
            <a:endParaRPr lang="ru-RU" sz="1600" cap="all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5877550" y="4002501"/>
            <a:ext cx="390523" cy="838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304082" y="4887127"/>
            <a:ext cx="7537458" cy="1145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отдельные права необходимо укрупнять без нарушения принципа минимальных привилегий</a:t>
            </a:r>
          </a:p>
        </p:txBody>
      </p:sp>
    </p:spTree>
    <p:extLst>
      <p:ext uri="{BB962C8B-B14F-4D97-AF65-F5344CB8AC3E}">
        <p14:creationId xmlns:p14="http://schemas.microsoft.com/office/powerpoint/2010/main" val="6621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Кто согласует доступ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4" name="Пятиугольник 3"/>
          <p:cNvSpPr/>
          <p:nvPr/>
        </p:nvSpPr>
        <p:spPr>
          <a:xfrm>
            <a:off x="1397000" y="2528888"/>
            <a:ext cx="6311900" cy="863600"/>
          </a:xfrm>
          <a:prstGeom prst="homePlate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Бизнес-процесс</a:t>
            </a:r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4428218" y="3598935"/>
            <a:ext cx="7454900" cy="2204965"/>
          </a:xfrm>
          <a:prstGeom prst="wedgeRectCallout">
            <a:avLst>
              <a:gd name="adj1" fmla="val -35485"/>
              <a:gd name="adj2" fmla="val -6468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endParaRPr lang="ru-RU" sz="1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4554765" y="4658518"/>
            <a:ext cx="2470150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6920593" y="4658518"/>
            <a:ext cx="2470150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286421" y="4658518"/>
            <a:ext cx="2470150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403809" y="2758214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Arial"/>
              <a:ea typeface="Arial"/>
              <a:cs typeface="Arial"/>
            </a:endParaRPr>
          </a:p>
        </p:txBody>
      </p:sp>
      <p:sp>
        <p:nvSpPr>
          <p:cNvPr id="25" name="Стрелка вправо 24"/>
          <p:cNvSpPr/>
          <p:nvPr/>
        </p:nvSpPr>
        <p:spPr>
          <a:xfrm>
            <a:off x="7833310" y="2758214"/>
            <a:ext cx="868781" cy="404948"/>
          </a:xfrm>
          <a:prstGeom prst="rightArrow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ru-RU" sz="2400" b="1">
              <a:latin typeface="Arial"/>
              <a:ea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399" y="316316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8192" y="315998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642" y="1220323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5134079" y="1369744"/>
            <a:ext cx="695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Хозяин процесса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лицо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несущее полную ответственность за процесс и наделенное соответствующими полномочиями для управления процессом.</a:t>
            </a:r>
          </a:p>
        </p:txBody>
      </p:sp>
      <p:pic>
        <p:nvPicPr>
          <p:cNvPr id="29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800" y="3882749"/>
            <a:ext cx="765450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8900" y="3882749"/>
            <a:ext cx="765450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4600" y="3879800"/>
            <a:ext cx="765450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701610" y="3619728"/>
            <a:ext cx="278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Хозяева операций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721100" y="5100637"/>
            <a:ext cx="115116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056843" y="5085555"/>
            <a:ext cx="24311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9424489" y="5085555"/>
            <a:ext cx="24311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Кто согласует доступ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15" name="Шеврон 14"/>
          <p:cNvSpPr/>
          <p:nvPr/>
        </p:nvSpPr>
        <p:spPr>
          <a:xfrm>
            <a:off x="4398958" y="1829075"/>
            <a:ext cx="3164907" cy="8636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Бизнес-операция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9994" y="1053306"/>
            <a:ext cx="765450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190567" y="781140"/>
            <a:ext cx="509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Хозяин операции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он же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владелец</a:t>
            </a:r>
            <a:r>
              <a:rPr lang="ru-RU" i="1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объектов доступа (информационных активов)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565294" y="2271194"/>
            <a:ext cx="1151165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599537" y="2256112"/>
            <a:ext cx="918757" cy="0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886700" y="3425355"/>
            <a:ext cx="2222500" cy="823030"/>
          </a:xfrm>
          <a:prstGeom prst="rect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- сервис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 flipV="1">
            <a:off x="6990667" y="2832318"/>
            <a:ext cx="994585" cy="507776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41139" y="182113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9985" y="18211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71132" y="268716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Автоматизация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874002" y="4388028"/>
            <a:ext cx="2222500" cy="823030"/>
          </a:xfrm>
          <a:prstGeom prst="rect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Информационные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активы</a:t>
            </a:r>
            <a:endParaRPr lang="ru-RU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Правая фигурная скобка 40"/>
          <p:cNvSpPr/>
          <p:nvPr/>
        </p:nvSpPr>
        <p:spPr>
          <a:xfrm>
            <a:off x="9891295" y="3340092"/>
            <a:ext cx="218122" cy="2042167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0135828" y="414652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 доступа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3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4159" y="3315025"/>
            <a:ext cx="765450" cy="7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53;p32" descr="Пользователь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4159" y="4109265"/>
            <a:ext cx="765450" cy="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2722453" y="2864969"/>
            <a:ext cx="14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Персонал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Правая фигурная скобка 45"/>
          <p:cNvSpPr/>
          <p:nvPr/>
        </p:nvSpPr>
        <p:spPr>
          <a:xfrm rot="10800000">
            <a:off x="2348504" y="2872269"/>
            <a:ext cx="218122" cy="2199669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V="1">
            <a:off x="4027565" y="2773399"/>
            <a:ext cx="1216868" cy="966534"/>
          </a:xfrm>
          <a:prstGeom prst="straightConnector1">
            <a:avLst/>
          </a:prstGeom>
          <a:ln>
            <a:solidFill>
              <a:srgbClr val="ACB8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95670" y="3256666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Выполнение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6126" y="373993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Субъекты доступа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34493" y="5661553"/>
            <a:ext cx="1197587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aseline="300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Термином «владелец» </a:t>
            </a:r>
            <a:r>
              <a:rPr lang="ru-RU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определяется физическое или юридическое лицо, которое наделено административной ответственностью за руководство изготовлением, разработкой, хранением, использованием и безопасностью активов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 smtClean="0">
              <a:solidFill>
                <a:srgbClr val="44444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1200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ГОСТ Р ИСО/МЭК 27002-2012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Что нужно чтобы найти владельцев активов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Описать все бизнес-процессы и назначить их хозяев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от хозяина процесса детальное описание бизнес-операций и сведения о хозяевах операций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от хозяев операций и ИТ-отдела модель ИТ-сервисов компании с сопоставлением бизнес-операций и ИТ-сервисов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 списки информационных активов в этих сервисах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Отобрать среди всех активов ИТ-сервисов только те, что задействованы в соответствующей операции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2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Ролевая модель управления доступом</a:t>
            </a:r>
            <a:endParaRPr lang="ru-RU" dirty="0"/>
          </a:p>
        </p:txBody>
      </p:sp>
      <p:sp>
        <p:nvSpPr>
          <p:cNvPr id="12" name="Google Shape;143;p32"/>
          <p:cNvSpPr/>
          <p:nvPr/>
        </p:nvSpPr>
        <p:spPr>
          <a:xfrm>
            <a:off x="1876326" y="2485977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3" name="Google Shape;143;p32"/>
          <p:cNvSpPr/>
          <p:nvPr/>
        </p:nvSpPr>
        <p:spPr>
          <a:xfrm>
            <a:off x="7963024" y="2159441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4" name="Google Shape;143;p32"/>
          <p:cNvSpPr/>
          <p:nvPr/>
        </p:nvSpPr>
        <p:spPr>
          <a:xfrm>
            <a:off x="8783824" y="3878002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15" name="Google Shape;143;p32"/>
          <p:cNvSpPr/>
          <p:nvPr/>
        </p:nvSpPr>
        <p:spPr>
          <a:xfrm>
            <a:off x="7963024" y="5022628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6" name="Google Shape;143;p32"/>
          <p:cNvSpPr/>
          <p:nvPr/>
        </p:nvSpPr>
        <p:spPr>
          <a:xfrm>
            <a:off x="1876326" y="4490879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33654" y="3512760"/>
            <a:ext cx="147320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sz="2400" b="1" baseline="-25000" smtClean="0">
                <a:solidFill>
                  <a:schemeClr val="bg1"/>
                </a:solidFill>
                <a:latin typeface="Arial"/>
                <a:ea typeface="Arial"/>
                <a:cs typeface="Arial"/>
              </a:rPr>
              <a:t>1</a:t>
            </a:r>
            <a:endParaRPr lang="ru-RU" sz="2400" b="1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6" name="Прямая со стрелкой 5"/>
          <p:cNvCxnSpPr>
            <a:stCxn id="12" idx="3"/>
            <a:endCxn id="3" idx="1"/>
          </p:cNvCxnSpPr>
          <p:nvPr/>
        </p:nvCxnSpPr>
        <p:spPr>
          <a:xfrm>
            <a:off x="3899300" y="2896854"/>
            <a:ext cx="1234354" cy="10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  <a:endCxn id="3" idx="1"/>
          </p:cNvCxnSpPr>
          <p:nvPr/>
        </p:nvCxnSpPr>
        <p:spPr>
          <a:xfrm flipV="1">
            <a:off x="3899300" y="3903847"/>
            <a:ext cx="1234354" cy="9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5" idx="1"/>
          </p:cNvCxnSpPr>
          <p:nvPr/>
        </p:nvCxnSpPr>
        <p:spPr>
          <a:xfrm>
            <a:off x="6606854" y="3929716"/>
            <a:ext cx="1476373" cy="121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" idx="3"/>
            <a:endCxn id="13" idx="3"/>
          </p:cNvCxnSpPr>
          <p:nvPr/>
        </p:nvCxnSpPr>
        <p:spPr>
          <a:xfrm flipV="1">
            <a:off x="6606854" y="2860852"/>
            <a:ext cx="1476373" cy="104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3" idx="3"/>
            <a:endCxn id="14" idx="2"/>
          </p:cNvCxnSpPr>
          <p:nvPr/>
        </p:nvCxnSpPr>
        <p:spPr>
          <a:xfrm>
            <a:off x="6606854" y="3903847"/>
            <a:ext cx="2176970" cy="38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97608" y="1748309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Субъекты</a:t>
            </a:r>
            <a:endParaRPr sz="1100" dirty="0"/>
          </a:p>
        </p:txBody>
      </p:sp>
      <p:sp>
        <p:nvSpPr>
          <p:cNvPr id="3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606854" y="1748309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Объекты</a:t>
            </a:r>
            <a:endParaRPr sz="1100" dirty="0"/>
          </a:p>
        </p:txBody>
      </p:sp>
      <p:sp>
        <p:nvSpPr>
          <p:cNvPr id="3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637982" y="1748309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Роли</a:t>
            </a:r>
            <a:endParaRPr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564091" y="369881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Входит в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6816" y="2760822"/>
            <a:ext cx="4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r,w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4250" y="363454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95143" y="46997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216126" y="5982588"/>
            <a:ext cx="11975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Роль 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совокупность разрешенных </a:t>
            </a:r>
            <a:r>
              <a:rPr lang="ru-RU" i="1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транзакций</a:t>
            </a:r>
            <a:r>
              <a:rPr lang="ru-RU" dirty="0" smtClean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сочетание пар операций и объектов</a:t>
            </a:r>
          </a:p>
        </p:txBody>
      </p:sp>
      <p:sp>
        <p:nvSpPr>
          <p:cNvPr id="25" name="Овал 24"/>
          <p:cNvSpPr/>
          <p:nvPr/>
        </p:nvSpPr>
        <p:spPr>
          <a:xfrm rot="595894">
            <a:off x="6069648" y="3445344"/>
            <a:ext cx="4008760" cy="1248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9191731" y="337046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Транзакция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Как формируется роль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pic>
        <p:nvPicPr>
          <p:cNvPr id="24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337" y="2212287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2488640" y="1622375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Бизнес операция №1</a:t>
            </a:r>
            <a:endParaRPr sz="11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85" y="2453759"/>
            <a:ext cx="1177177" cy="1177177"/>
          </a:xfrm>
          <a:prstGeom prst="rect">
            <a:avLst/>
          </a:prstGeom>
        </p:spPr>
      </p:pic>
      <p:sp>
        <p:nvSpPr>
          <p:cNvPr id="27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1230639" y="3339298"/>
            <a:ext cx="156735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L="45720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algn="ctr"/>
            <a:r>
              <a:rPr lang="ru-RU" dirty="0" smtClean="0">
                <a:sym typeface="Tahoma"/>
              </a:rPr>
              <a:t>Юрист</a:t>
            </a:r>
            <a:endParaRPr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3238325" y="2965003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2676748" y="3071310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Составляет</a:t>
            </a:r>
            <a:endParaRPr dirty="0"/>
          </a:p>
        </p:txBody>
      </p:sp>
      <p:sp>
        <p:nvSpPr>
          <p:cNvPr id="3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4336729" y="3569157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Договор</a:t>
            </a:r>
            <a:endParaRPr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502863" y="2965003"/>
            <a:ext cx="17018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022508" y="3043852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>
                <a:sym typeface="Tahoma"/>
              </a:rPr>
              <a:t>Отправляет на согласование</a:t>
            </a:r>
            <a:endParaRPr dirty="0"/>
          </a:p>
        </p:txBody>
      </p:sp>
      <p:pic>
        <p:nvPicPr>
          <p:cNvPr id="40" name="Google Shape;153;p32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1485" y="2212287"/>
            <a:ext cx="1200615" cy="120061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8219172" y="3361048"/>
            <a:ext cx="265348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Руководитель</a:t>
            </a:r>
          </a:p>
          <a:p>
            <a:r>
              <a:rPr lang="ru-RU" dirty="0" smtClean="0">
                <a:sym typeface="Tahoma"/>
              </a:rPr>
              <a:t>юридического отдела</a:t>
            </a:r>
            <a:endParaRPr dirty="0"/>
          </a:p>
        </p:txBody>
      </p:sp>
      <p:sp>
        <p:nvSpPr>
          <p:cNvPr id="51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5834400" y="1622375"/>
            <a:ext cx="3029702" cy="7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Бизнес операция №2</a:t>
            </a:r>
            <a:endParaRPr sz="11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050644" y="3739953"/>
            <a:ext cx="0" cy="115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5" idx="0"/>
          </p:cNvCxnSpPr>
          <p:nvPr/>
        </p:nvCxnSpPr>
        <p:spPr>
          <a:xfrm flipH="1" flipV="1">
            <a:off x="4017755" y="3581040"/>
            <a:ext cx="318974" cy="14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5" idx="0"/>
          </p:cNvCxnSpPr>
          <p:nvPr/>
        </p:nvCxnSpPr>
        <p:spPr>
          <a:xfrm flipV="1">
            <a:off x="4336729" y="4067004"/>
            <a:ext cx="1086171" cy="93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723900" y="500101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Наименование роли</a:t>
            </a:r>
            <a:endParaRPr dirty="0"/>
          </a:p>
        </p:txBody>
      </p:sp>
      <p:sp>
        <p:nvSpPr>
          <p:cNvPr id="5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009985" y="5001016"/>
            <a:ext cx="2653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ru-RU"/>
            </a:defPPr>
            <a:lvl1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ru-RU" dirty="0" smtClean="0">
                <a:sym typeface="Tahoma"/>
              </a:rPr>
              <a:t>Транзакция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6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Стандарт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Role-based access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control </a:t>
            </a:r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(RBAC)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463354" y="3360360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RBAC0</a:t>
            </a: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базовые принципы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4676454" y="1690688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r>
              <a:rPr lang="ru-RU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Иерархия ролей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676454" y="5316160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r>
              <a:rPr lang="ru-RU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197855" y="3360360"/>
            <a:ext cx="2143446" cy="102114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r>
              <a:rPr lang="ru-RU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Полная концепция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Прямая со стрелкой 29"/>
          <p:cNvCxnSpPr>
            <a:stCxn id="26" idx="3"/>
            <a:endCxn id="27" idx="1"/>
          </p:cNvCxnSpPr>
          <p:nvPr/>
        </p:nvCxnSpPr>
        <p:spPr>
          <a:xfrm flipV="1">
            <a:off x="3606800" y="2201258"/>
            <a:ext cx="1069654" cy="166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26" idx="3"/>
            <a:endCxn id="28" idx="1"/>
          </p:cNvCxnSpPr>
          <p:nvPr/>
        </p:nvCxnSpPr>
        <p:spPr>
          <a:xfrm>
            <a:off x="3606800" y="3870930"/>
            <a:ext cx="1069654" cy="19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7" idx="3"/>
            <a:endCxn id="29" idx="1"/>
          </p:cNvCxnSpPr>
          <p:nvPr/>
        </p:nvCxnSpPr>
        <p:spPr>
          <a:xfrm>
            <a:off x="6819900" y="2201258"/>
            <a:ext cx="1377955" cy="166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8" idx="3"/>
            <a:endCxn id="29" idx="1"/>
          </p:cNvCxnSpPr>
          <p:nvPr/>
        </p:nvCxnSpPr>
        <p:spPr>
          <a:xfrm flipV="1">
            <a:off x="6819900" y="3870930"/>
            <a:ext cx="1377955" cy="195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RBAC.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Иерархия ролей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655587" y="1925260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Юрист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603" y="21316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договора из шаблона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55587" y="3423860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Старший юрист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8603" y="3630280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шаблона договора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Прямая со стрелкой 2"/>
          <p:cNvCxnSpPr>
            <a:stCxn id="12" idx="2"/>
            <a:endCxn id="14" idx="0"/>
          </p:cNvCxnSpPr>
          <p:nvPr/>
        </p:nvCxnSpPr>
        <p:spPr>
          <a:xfrm>
            <a:off x="3643542" y="2707433"/>
            <a:ext cx="0" cy="71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9891" y="224412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8800" b="1">
                <a:solidFill>
                  <a:srgbClr val="767171"/>
                </a:solidFill>
              </a:defRPr>
            </a:lvl1pPr>
          </a:lstStyle>
          <a:p>
            <a:r>
              <a:rPr lang="ru-RU" dirty="0"/>
              <a:t>+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655587" y="4922460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юр. отдела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8603" y="512888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Утверждение договора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9891" y="386699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8800" b="1">
                <a:solidFill>
                  <a:srgbClr val="767171"/>
                </a:solidFill>
              </a:defRPr>
            </a:lvl1pPr>
          </a:lstStyle>
          <a:p>
            <a:r>
              <a:rPr lang="ru-RU" dirty="0"/>
              <a:t>+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3643542" y="4232057"/>
            <a:ext cx="0" cy="71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;p4"/>
          <p:cNvSpPr txBox="1">
            <a:spLocks/>
          </p:cNvSpPr>
          <p:nvPr/>
        </p:nvSpPr>
        <p:spPr>
          <a:xfrm>
            <a:off x="2544913" y="229568"/>
            <a:ext cx="7796388" cy="7265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Arial"/>
              <a:buNone/>
            </a:pPr>
            <a:endParaRPr lang="ru-RU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Tahoma"/>
              </a:rPr>
              <a:t>RBAC. </a:t>
            </a:r>
            <a:r>
              <a:rPr lang="ru-RU" dirty="0" smtClean="0">
                <a:latin typeface="Tahoma"/>
                <a:ea typeface="Tahoma"/>
                <a:cs typeface="Tahoma"/>
                <a:sym typeface="Tahoma"/>
              </a:rPr>
              <a:t>Ограничения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18269" y="1990004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юр. отдела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838201" y="1397000"/>
            <a:ext cx="3136900" cy="3276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Авторизованные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18269" y="2888051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Финансист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18269" y="3780825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Бухгалтер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8200" y="4813300"/>
            <a:ext cx="3136901" cy="179609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Активные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418269" y="5503702"/>
            <a:ext cx="1975910" cy="782173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 юр. отдела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55169" y="1543450"/>
            <a:ext cx="720140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Авторизованные роли – все роли, назначенные пользователю</a:t>
            </a:r>
          </a:p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Активные роли – те роли, транзакции которых доступны к использованию</a:t>
            </a:r>
          </a:p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Активация роли (добавление из списка авторизованных ролей в активные) производится по правилам</a:t>
            </a:r>
          </a:p>
          <a:p>
            <a:pPr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Возможны ограничения на уровне ролей или отдельных транзакций (например, транзакция согласования договора не может быть активна одновременно с ролью </a:t>
            </a:r>
            <a:r>
              <a:rPr lang="ru-RU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«Финансист»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ролями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подхода сверху вниз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ролевой модели предприятия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поход снизу вверх, извлечение ролей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2030" y="4415522"/>
            <a:ext cx="11217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Вместо элементарных доступов в процессе начинают использоваться роли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393248" y="3186116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</a:t>
            </a:r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329145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265042" y="3186116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200939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136836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10072732" y="3186116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0040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Связь с процессом управления ролями</a:t>
            </a:r>
            <a:endParaRPr lang="ru-RU" sz="4000" dirty="0"/>
          </a:p>
        </p:txBody>
      </p:sp>
      <p:sp>
        <p:nvSpPr>
          <p:cNvPr id="4" name="Шеврон 3"/>
          <p:cNvSpPr/>
          <p:nvPr/>
        </p:nvSpPr>
        <p:spPr>
          <a:xfrm>
            <a:off x="233591" y="5102002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</a:t>
            </a:r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169488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05385" y="5102002"/>
            <a:ext cx="2119268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 роли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41282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7977179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</a:p>
        </p:txBody>
      </p:sp>
      <p:sp>
        <p:nvSpPr>
          <p:cNvPr id="17" name="Шеврон 16"/>
          <p:cNvSpPr/>
          <p:nvPr/>
        </p:nvSpPr>
        <p:spPr>
          <a:xfrm>
            <a:off x="9913075" y="5102002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</a:p>
        </p:txBody>
      </p:sp>
      <p:sp>
        <p:nvSpPr>
          <p:cNvPr id="2" name="Блок-схема: документ 1"/>
          <p:cNvSpPr/>
          <p:nvPr/>
        </p:nvSpPr>
        <p:spPr>
          <a:xfrm>
            <a:off x="2046515" y="3207657"/>
            <a:ext cx="2307771" cy="1030514"/>
          </a:xfrm>
          <a:prstGeom prst="flowChartDocument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Каталог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Соединительная линия уступом 4"/>
          <p:cNvCxnSpPr>
            <a:stCxn id="2" idx="1"/>
            <a:endCxn id="4" idx="0"/>
          </p:cNvCxnSpPr>
          <p:nvPr/>
        </p:nvCxnSpPr>
        <p:spPr>
          <a:xfrm rot="10800000" flipV="1">
            <a:off x="1115425" y="3722914"/>
            <a:ext cx="931090" cy="137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" idx="3"/>
            <a:endCxn id="14" idx="0"/>
          </p:cNvCxnSpPr>
          <p:nvPr/>
        </p:nvCxnSpPr>
        <p:spPr>
          <a:xfrm>
            <a:off x="4354286" y="3722914"/>
            <a:ext cx="632933" cy="137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Соединительная линия уступом 8"/>
          <p:cNvCxnSpPr>
            <a:stCxn id="21" idx="2"/>
            <a:endCxn id="2" idx="0"/>
          </p:cNvCxnSpPr>
          <p:nvPr/>
        </p:nvCxnSpPr>
        <p:spPr>
          <a:xfrm rot="5400000">
            <a:off x="4948365" y="867896"/>
            <a:ext cx="591798" cy="4087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33591" y="2837316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наполнение каталога ролей (подход сверху вниз или снизу </a:t>
            </a:r>
            <a:r>
              <a:rPr 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вврех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3090550" y="2837316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 неоднородностей списка каталога</a:t>
            </a:r>
            <a:r>
              <a:rPr lang="en-US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или исключение отдельных транзакций, определение ограничений, объединение или разделение ролей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947509" y="2837316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утверждение сформированных ролей владельцами бизнес-операций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ролями</a:t>
            </a:r>
            <a:endParaRPr lang="ru-RU" sz="4000" dirty="0"/>
          </a:p>
        </p:txBody>
      </p:sp>
      <p:sp>
        <p:nvSpPr>
          <p:cNvPr id="19" name="Шеврон 18"/>
          <p:cNvSpPr/>
          <p:nvPr/>
        </p:nvSpPr>
        <p:spPr>
          <a:xfrm>
            <a:off x="233591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каталога  ролей</a:t>
            </a:r>
          </a:p>
        </p:txBody>
      </p:sp>
      <p:sp>
        <p:nvSpPr>
          <p:cNvPr id="20" name="Шеврон 19"/>
          <p:cNvSpPr/>
          <p:nvPr/>
        </p:nvSpPr>
        <p:spPr>
          <a:xfrm>
            <a:off x="3090550" y="1908402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Уточнение состава ролей, ограничений и исключений</a:t>
            </a:r>
          </a:p>
        </p:txBody>
      </p:sp>
      <p:sp>
        <p:nvSpPr>
          <p:cNvPr id="21" name="Шеврон 20"/>
          <p:cNvSpPr/>
          <p:nvPr/>
        </p:nvSpPr>
        <p:spPr>
          <a:xfrm>
            <a:off x="5947509" y="1904659"/>
            <a:ext cx="3036834" cy="711200"/>
          </a:xfrm>
          <a:prstGeom prst="chevron">
            <a:avLst/>
          </a:prstGeom>
          <a:noFill/>
          <a:ln w="38100">
            <a:solidFill>
              <a:srgbClr val="ACB8CA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Сертификация каталога ролей</a:t>
            </a:r>
          </a:p>
        </p:txBody>
      </p:sp>
      <p:sp>
        <p:nvSpPr>
          <p:cNvPr id="22" name="Шеврон 21"/>
          <p:cNvSpPr/>
          <p:nvPr/>
        </p:nvSpPr>
        <p:spPr>
          <a:xfrm>
            <a:off x="8804468" y="1904659"/>
            <a:ext cx="3036834" cy="711200"/>
          </a:xfrm>
          <a:prstGeom prst="chevron">
            <a:avLst/>
          </a:prstGeom>
          <a:solidFill>
            <a:srgbClr val="ACB8CA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Актуализация каталога ролей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8804468" y="2829830"/>
            <a:ext cx="323532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отражение изменений в бизнес-процессах компании и организационно-штатной структуре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разграничения доступа в компьютерной системе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143;p32"/>
          <p:cNvSpPr/>
          <p:nvPr/>
        </p:nvSpPr>
        <p:spPr>
          <a:xfrm>
            <a:off x="1573375" y="2555783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43;p32"/>
          <p:cNvSpPr/>
          <p:nvPr/>
        </p:nvSpPr>
        <p:spPr>
          <a:xfrm>
            <a:off x="7773898" y="255578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Google Shape;143;p32"/>
          <p:cNvSpPr/>
          <p:nvPr/>
        </p:nvSpPr>
        <p:spPr>
          <a:xfrm>
            <a:off x="8971508" y="3748833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9" name="Google Shape;143;p32"/>
          <p:cNvSpPr/>
          <p:nvPr/>
        </p:nvSpPr>
        <p:spPr>
          <a:xfrm>
            <a:off x="7620124" y="4959128"/>
            <a:ext cx="820800" cy="821754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0" name="Google Shape;143;p32"/>
          <p:cNvSpPr/>
          <p:nvPr/>
        </p:nvSpPr>
        <p:spPr>
          <a:xfrm>
            <a:off x="2168578" y="4959128"/>
            <a:ext cx="2022974" cy="821754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400" b="1" i="0" u="none" strike="noStrike" cap="none" baseline="-25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3596349" y="2966660"/>
            <a:ext cx="417754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3"/>
            <a:endCxn id="9" idx="2"/>
          </p:cNvCxnSpPr>
          <p:nvPr/>
        </p:nvCxnSpPr>
        <p:spPr>
          <a:xfrm>
            <a:off x="4191552" y="5370005"/>
            <a:ext cx="34285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143;p32"/>
          <p:cNvSpPr/>
          <p:nvPr/>
        </p:nvSpPr>
        <p:spPr>
          <a:xfrm rot="16200000">
            <a:off x="3372269" y="3996064"/>
            <a:ext cx="4625709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Программное обеспечение</a:t>
            </a:r>
            <a:endParaRPr dirty="0"/>
          </a:p>
        </p:txBody>
      </p:sp>
      <p:sp>
        <p:nvSpPr>
          <p:cNvPr id="14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366839" y="1857308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Субъекты (представление пользователя)</a:t>
            </a:r>
            <a:endParaRPr sz="1100" dirty="0"/>
          </a:p>
        </p:txBody>
      </p:sp>
      <p:sp>
        <p:nvSpPr>
          <p:cNvPr id="15" name="Google Shape;152;p32">
            <a:extLst>
              <a:ext uri="{FF2B5EF4-FFF2-40B4-BE49-F238E27FC236}">
                <a16:creationId xmlns:a16="http://schemas.microsoft.com/office/drawing/2014/main" id="{84B74A93-8521-4AA0-B55F-148935944393}"/>
              </a:ext>
            </a:extLst>
          </p:cNvPr>
          <p:cNvSpPr txBox="1"/>
          <p:nvPr/>
        </p:nvSpPr>
        <p:spPr>
          <a:xfrm>
            <a:off x="6480782" y="1857308"/>
            <a:ext cx="4436046" cy="33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b="1" dirty="0" smtClean="0">
                <a:latin typeface="Tahoma"/>
                <a:ea typeface="Tahoma"/>
                <a:cs typeface="Tahoma"/>
                <a:sym typeface="Tahoma"/>
              </a:rPr>
              <a:t>Объекты (активы)</a:t>
            </a:r>
            <a:endParaRPr sz="1100" dirty="0"/>
          </a:p>
        </p:txBody>
      </p:sp>
      <p:sp>
        <p:nvSpPr>
          <p:cNvPr id="16" name="Выноска 2 (без границы) 15"/>
          <p:cNvSpPr/>
          <p:nvPr/>
        </p:nvSpPr>
        <p:spPr>
          <a:xfrm>
            <a:off x="8625406" y="6156613"/>
            <a:ext cx="1803400" cy="40644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0594"/>
              <a:gd name="adj6" fmla="val -77653"/>
            </a:avLst>
          </a:prstGeom>
          <a:noFill/>
          <a:ln w="28575">
            <a:solidFill>
              <a:srgbClr val="ACB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</a:t>
            </a:r>
            <a:endParaRPr lang="ru-RU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Google Shape;143;p32"/>
          <p:cNvSpPr/>
          <p:nvPr/>
        </p:nvSpPr>
        <p:spPr>
          <a:xfrm rot="16200000">
            <a:off x="4254508" y="3996063"/>
            <a:ext cx="4625709" cy="821754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Монитор безопасности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2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62767"/>
            <a:ext cx="11092543" cy="4351338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формирование списка ролей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 и подход снизу вверх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ролей, подходы к оценке качества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Построение ролевой модели сверху вниз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79304" y="2700497"/>
            <a:ext cx="29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хозяина процесса</a:t>
            </a:r>
            <a:r>
              <a:rPr lang="en-US" dirty="0" smtClean="0"/>
              <a:t>/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45273" y="5363329"/>
            <a:ext cx="20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ИТ подразделения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226828"/>
              </p:ext>
            </p:extLst>
          </p:nvPr>
        </p:nvGraphicFramePr>
        <p:xfrm>
          <a:off x="3764259" y="1524594"/>
          <a:ext cx="1448117" cy="517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4" imgW="1076482" imgH="3848127" progId="Visio.Drawing.15">
                  <p:embed/>
                </p:oleObj>
              </mc:Choice>
              <mc:Fallback>
                <p:oleObj name="Visio" r:id="rId4" imgW="1076482" imgH="3848127" progId="Visio.Drawing.15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4259" y="1524594"/>
                        <a:ext cx="1448117" cy="517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авая фигурная скобка 13"/>
          <p:cNvSpPr/>
          <p:nvPr/>
        </p:nvSpPr>
        <p:spPr>
          <a:xfrm rot="10800000">
            <a:off x="3404219" y="1475327"/>
            <a:ext cx="218122" cy="3096672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10800000">
            <a:off x="3404219" y="4671059"/>
            <a:ext cx="218122" cy="2030873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7244447" y="1507532"/>
            <a:ext cx="4900899" cy="264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информации преимущественно вручную методом интервьюирования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интервьюировать нужно руководителей подразделений (сложно найти время)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большие проблемы на стыке видения бизнеса и ИТ (связь между бизнес-ролями и системными ролями)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очень </a:t>
            </a:r>
            <a:r>
              <a:rPr 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трудозатратный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процесс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273" y="4571999"/>
            <a:ext cx="5550195" cy="13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940602" y="471022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Граница «бизнеса» и «техники»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4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Построение ролевой модели сверху вниз - алгоритм</a:t>
            </a:r>
            <a:endParaRPr lang="ru-RU" sz="40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Собрать все активности, реализуемые сотрудниками с помощью компьютерных системы (например, «создать договор», «зарегистрировать входящее», «сформировать счет» и пр.)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Объединить активности в роли участников соответствующих бизнес-операцией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Совместно с хозяином операции выверить, что список соответствует описанию операции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Перевести активности с естественного языка в набор транзакций конкретных систем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Сформировать системные роли на основе множества транзакций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Совместно с ИТ подразделением убедиться, что набор транзакций реализуем в конкретных системах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Построение ролевой модели снизу вверх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79304" y="2700497"/>
            <a:ext cx="29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хозяина процесса</a:t>
            </a:r>
            <a:r>
              <a:rPr lang="en-US" dirty="0" smtClean="0"/>
              <a:t>/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45273" y="5363329"/>
            <a:ext cx="2017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Область знаний </a:t>
            </a:r>
          </a:p>
          <a:p>
            <a:pPr algn="r"/>
            <a:r>
              <a:rPr lang="ru-RU" dirty="0" smtClean="0"/>
              <a:t>ИТ подразделения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91031"/>
              </p:ext>
            </p:extLst>
          </p:nvPr>
        </p:nvGraphicFramePr>
        <p:xfrm>
          <a:off x="3764259" y="1524594"/>
          <a:ext cx="1448117" cy="517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4" imgW="1076482" imgH="3848127" progId="Visio.Drawing.15">
                  <p:embed/>
                </p:oleObj>
              </mc:Choice>
              <mc:Fallback>
                <p:oleObj name="Visio" r:id="rId4" imgW="1076482" imgH="3848127" progId="Visio.Drawing.15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4259" y="1524594"/>
                        <a:ext cx="1448117" cy="517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авая фигурная скобка 13"/>
          <p:cNvSpPr/>
          <p:nvPr/>
        </p:nvSpPr>
        <p:spPr>
          <a:xfrm rot="10800000">
            <a:off x="3404219" y="1475327"/>
            <a:ext cx="218122" cy="3096672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10800000">
            <a:off x="3404219" y="4671059"/>
            <a:ext cx="218122" cy="2030873"/>
          </a:xfrm>
          <a:prstGeom prst="rightBrace">
            <a:avLst>
              <a:gd name="adj1" fmla="val 41753"/>
              <a:gd name="adj2" fmla="val 50000"/>
            </a:avLst>
          </a:prstGeom>
          <a:ln w="28575" cap="rnd">
            <a:solidFill>
              <a:srgbClr val="76717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7244447" y="1507532"/>
            <a:ext cx="4900899" cy="264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исходных данных преимущественно автоматически (фактически назначенные права)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сложная предобработка данных – пользователи в разных системах могут иметь совершенно несвязные логины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автоматизированное извлечение системных ролей (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крайне сложно выполнить сопоставление системных и бизнес ролей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273" y="4571999"/>
            <a:ext cx="5550195" cy="13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940602" y="471022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Граница «бизнеса» и «техники»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3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34</a:t>
            </a:fld>
            <a:endParaRPr lang="ru-RU" altLang="ru-RU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62767"/>
            <a:ext cx="11092543" cy="4351338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формирование списка ролей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 и подход снизу вверх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 (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подходы к оценке качества</a:t>
            </a:r>
            <a:endParaRPr lang="en-US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</a:p>
        </p:txBody>
      </p:sp>
    </p:spTree>
    <p:extLst>
      <p:ext uri="{BB962C8B-B14F-4D97-AF65-F5344CB8AC3E}">
        <p14:creationId xmlns:p14="http://schemas.microsoft.com/office/powerpoint/2010/main" val="6255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Общие подходы к извлечению ролей</a:t>
            </a:r>
            <a:endParaRPr lang="ru-RU" sz="40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15141" y="2119748"/>
            <a:ext cx="3633960" cy="2648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извлечении ролей не рассматриваются особенности управления доступом отдельных ИТ систем – рассматривается список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транзакций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Системные роли формируются в виде плоского списка как наборы транзакций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Связь системных и бизнес ролей – отдельная задача, не решаемая в процессе извлечения ролей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8571" y="3405834"/>
            <a:ext cx="7522235" cy="138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-51110" y="3472155"/>
            <a:ext cx="2863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Граница «бизнеса» и «техники»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48573" y="5788956"/>
            <a:ext cx="7522235" cy="9482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Черный ящик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905" y="6267754"/>
            <a:ext cx="2119268" cy="35633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система </a:t>
            </a:r>
            <a:r>
              <a:rPr 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52395" y="6267754"/>
            <a:ext cx="2119268" cy="35633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система </a:t>
            </a:r>
            <a:r>
              <a:rPr 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411885" y="6267754"/>
            <a:ext cx="2119268" cy="356330"/>
          </a:xfrm>
          <a:prstGeom prst="rect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 система </a:t>
            </a:r>
            <a:r>
              <a:rPr lang="en-US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48572" y="5322496"/>
            <a:ext cx="7522235" cy="41067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905" y="508839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416577" y="508839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A.2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24584" y="508839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A.3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570303" y="5088249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799596" y="509882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607603" y="5098824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C.2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177910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R.1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832743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R.2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487576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R.3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142410" y="4332273"/>
            <a:ext cx="671923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R.4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448572" y="3752488"/>
            <a:ext cx="7522235" cy="118236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Системные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Прямая со стрелкой 3"/>
          <p:cNvCxnSpPr>
            <a:stCxn id="28" idx="2"/>
            <a:endCxn id="22" idx="0"/>
          </p:cNvCxnSpPr>
          <p:nvPr/>
        </p:nvCxnSpPr>
        <p:spPr>
          <a:xfrm flipH="1">
            <a:off x="1028867" y="4659055"/>
            <a:ext cx="485005" cy="4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540718" y="4659055"/>
            <a:ext cx="1046674" cy="4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8" idx="2"/>
            <a:endCxn id="25" idx="0"/>
          </p:cNvCxnSpPr>
          <p:nvPr/>
        </p:nvCxnSpPr>
        <p:spPr>
          <a:xfrm>
            <a:off x="1513872" y="4659055"/>
            <a:ext cx="2392393" cy="4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2"/>
            <a:endCxn id="23" idx="0"/>
          </p:cNvCxnSpPr>
          <p:nvPr/>
        </p:nvCxnSpPr>
        <p:spPr>
          <a:xfrm flipH="1">
            <a:off x="1752539" y="4659055"/>
            <a:ext cx="1416166" cy="42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9" idx="2"/>
            <a:endCxn id="25" idx="0"/>
          </p:cNvCxnSpPr>
          <p:nvPr/>
        </p:nvCxnSpPr>
        <p:spPr>
          <a:xfrm>
            <a:off x="3168705" y="4659055"/>
            <a:ext cx="737560" cy="4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0" idx="2"/>
            <a:endCxn id="25" idx="0"/>
          </p:cNvCxnSpPr>
          <p:nvPr/>
        </p:nvCxnSpPr>
        <p:spPr>
          <a:xfrm flipH="1">
            <a:off x="3906265" y="4659055"/>
            <a:ext cx="917273" cy="42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0" idx="2"/>
            <a:endCxn id="26" idx="0"/>
          </p:cNvCxnSpPr>
          <p:nvPr/>
        </p:nvCxnSpPr>
        <p:spPr>
          <a:xfrm>
            <a:off x="4823538" y="4659055"/>
            <a:ext cx="1312020" cy="4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1" idx="2"/>
            <a:endCxn id="26" idx="0"/>
          </p:cNvCxnSpPr>
          <p:nvPr/>
        </p:nvCxnSpPr>
        <p:spPr>
          <a:xfrm flipH="1">
            <a:off x="6135558" y="4659055"/>
            <a:ext cx="342814" cy="4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1" idx="2"/>
            <a:endCxn id="27" idx="0"/>
          </p:cNvCxnSpPr>
          <p:nvPr/>
        </p:nvCxnSpPr>
        <p:spPr>
          <a:xfrm>
            <a:off x="6478372" y="4659055"/>
            <a:ext cx="465193" cy="43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448570" y="1483743"/>
            <a:ext cx="7522235" cy="17856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Бизнес роли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92905" y="2663716"/>
            <a:ext cx="1224000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Юрист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347446" y="1956357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3375358" y="2663716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Бухгалтер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056669" y="2663716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Финансист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8" name="Прямая со стрелкой 57"/>
          <p:cNvCxnSpPr>
            <a:stCxn id="55" idx="2"/>
            <a:endCxn id="57" idx="0"/>
          </p:cNvCxnSpPr>
          <p:nvPr/>
        </p:nvCxnSpPr>
        <p:spPr>
          <a:xfrm>
            <a:off x="2958875" y="2283139"/>
            <a:ext cx="3709223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2"/>
            <a:endCxn id="54" idx="0"/>
          </p:cNvCxnSpPr>
          <p:nvPr/>
        </p:nvCxnSpPr>
        <p:spPr>
          <a:xfrm flipH="1">
            <a:off x="1304905" y="2283139"/>
            <a:ext cx="1653970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800456" y="1956357"/>
            <a:ext cx="1222857" cy="326782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Главный бухгалтер</a:t>
            </a:r>
            <a:endParaRPr lang="ru-RU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Прямая со стрелкой 66"/>
          <p:cNvCxnSpPr>
            <a:stCxn id="64" idx="2"/>
            <a:endCxn id="56" idx="0"/>
          </p:cNvCxnSpPr>
          <p:nvPr/>
        </p:nvCxnSpPr>
        <p:spPr>
          <a:xfrm flipH="1">
            <a:off x="3986787" y="2283139"/>
            <a:ext cx="1425098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4" idx="2"/>
            <a:endCxn id="57" idx="0"/>
          </p:cNvCxnSpPr>
          <p:nvPr/>
        </p:nvCxnSpPr>
        <p:spPr>
          <a:xfrm>
            <a:off x="5411885" y="2283139"/>
            <a:ext cx="1256213" cy="3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4" idx="2"/>
            <a:endCxn id="28" idx="0"/>
          </p:cNvCxnSpPr>
          <p:nvPr/>
        </p:nvCxnSpPr>
        <p:spPr>
          <a:xfrm>
            <a:off x="1304905" y="2990498"/>
            <a:ext cx="208967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54" idx="2"/>
            <a:endCxn id="31" idx="0"/>
          </p:cNvCxnSpPr>
          <p:nvPr/>
        </p:nvCxnSpPr>
        <p:spPr>
          <a:xfrm>
            <a:off x="1304905" y="2990498"/>
            <a:ext cx="5173467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56" idx="2"/>
            <a:endCxn id="28" idx="0"/>
          </p:cNvCxnSpPr>
          <p:nvPr/>
        </p:nvCxnSpPr>
        <p:spPr>
          <a:xfrm flipH="1">
            <a:off x="1513872" y="2990498"/>
            <a:ext cx="2472915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6" idx="2"/>
            <a:endCxn id="29" idx="0"/>
          </p:cNvCxnSpPr>
          <p:nvPr/>
        </p:nvCxnSpPr>
        <p:spPr>
          <a:xfrm flipH="1">
            <a:off x="3168705" y="2990498"/>
            <a:ext cx="818082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57" idx="2"/>
            <a:endCxn id="30" idx="0"/>
          </p:cNvCxnSpPr>
          <p:nvPr/>
        </p:nvCxnSpPr>
        <p:spPr>
          <a:xfrm flipH="1">
            <a:off x="4823538" y="2990498"/>
            <a:ext cx="1844560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57" idx="2"/>
            <a:endCxn id="31" idx="0"/>
          </p:cNvCxnSpPr>
          <p:nvPr/>
        </p:nvCxnSpPr>
        <p:spPr>
          <a:xfrm flipH="1">
            <a:off x="6478372" y="2990498"/>
            <a:ext cx="189726" cy="134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Извлечение ролей</a:t>
            </a:r>
            <a:r>
              <a:rPr lang="en-US" sz="4000" dirty="0" smtClean="0"/>
              <a:t>: </a:t>
            </a:r>
            <a:r>
              <a:rPr lang="ru-RU" sz="4000" dirty="0" smtClean="0"/>
              <a:t>входные и выходные данные</a:t>
            </a:r>
            <a:endParaRPr lang="ru-RU" sz="4000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87091" y="1602177"/>
            <a:ext cx="1121781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Входные данные алгоритма извлечения ролей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список пользователей (общий для всего интерфейса транзакций)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список транзакций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UP: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UxP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→ {0,1} 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фактическая матрица назначения транзакций пользователям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Выходные данные алгоритма извлечения ролей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набор сформированных ролей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UA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UxR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назначения ролей пользователям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PA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PxR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содержимое ролей (наборы транзакций роли)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RH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RxR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иерархия ролей (реализуется некоторыми алгоритмами)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DUPA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⊆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UxP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прямые назначения транзакций пользователям (исключения ролей)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sz="1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Обозначим 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{R, UA, PA, RH, DUPA}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RBAC-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RBAC-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состояние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Y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называется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соответствующим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если для каждого пользователя из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набор транзакций, задаваемый ролями, соответствует изначальной матрице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UP</a:t>
            </a: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63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Извлечение ролей</a:t>
            </a:r>
            <a:r>
              <a:rPr lang="en-US" sz="4000" dirty="0" smtClean="0"/>
              <a:t>: </a:t>
            </a:r>
            <a:r>
              <a:rPr lang="ru-RU" sz="4000" dirty="0" smtClean="0"/>
              <a:t>оценка качества результата</a:t>
            </a:r>
            <a:endParaRPr lang="ru-RU" sz="4000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87091" y="1576299"/>
            <a:ext cx="1121781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Пусть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 = {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}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весовой вектор, 	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ru-RU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∈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ℝ</a:t>
            </a:r>
            <a:endParaRPr lang="ru-RU" altLang="ru-RU" sz="1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{R, UA, PA, RH, DUPA</a:t>
            </a:r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–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 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</a:t>
            </a:r>
            <a:endParaRPr lang="en-US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Обозначим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wsc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(Y, W)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взвешенную структурную сложность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RBAC-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состояния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Y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wsc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(Y, W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UA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PA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h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RH</a:t>
            </a:r>
            <a:r>
              <a:rPr lang="ru-RU" altLang="ru-RU" sz="1800" i="1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–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+ </a:t>
            </a:r>
            <a:r>
              <a:rPr lang="en-US" altLang="ru-RU" sz="18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</a:t>
            </a:r>
            <a:r>
              <a:rPr lang="en-US" altLang="ru-RU" sz="1800" i="1" baseline="-25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∙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DUPA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где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|X| -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мощность множества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||X|| - L</a:t>
            </a:r>
            <a:r>
              <a:rPr lang="en-US" altLang="ru-RU" sz="1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норма матрицы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 (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 данном случае – количество единиц в матрице)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ru-RU" sz="18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baseline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транзитивное сокращение множества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Оптимизационная задача алгоритма извлечения ролей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ru-RU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wsc</a:t>
            </a:r>
            <a:r>
              <a:rPr lang="en-US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(Y, W</a:t>
            </a:r>
            <a:r>
              <a:rPr lang="en-US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) → min</a:t>
            </a:r>
            <a:endParaRPr lang="ru-RU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Изменение вектора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W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позволяет задавать различные оптимизационные задачи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{1, 0, 0, 0, +∞}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минимизация числа ролей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{0, 1, 1, 1, 0} –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минимизация назначений (транзакций ролям и ролей пользователям)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{0, 1, 1, 1, </a:t>
            </a:r>
            <a:r>
              <a:rPr lang="el-GR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δ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l-GR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δ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-соответствующее решение задачи минимальных назначений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{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1, 1, 1,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минимизация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RBAC-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состояния</a:t>
            </a:r>
            <a:endParaRPr lang="en-US" alt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28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C594F-A6D6-4AC0-A9B8-9F9D8E4284B0}" type="slidenum">
              <a:rPr lang="ru-RU" altLang="ru-RU"/>
              <a:pPr eaLnBrk="1" hangingPunct="1"/>
              <a:t>38</a:t>
            </a:fld>
            <a:endParaRPr lang="ru-RU" altLang="ru-RU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62767"/>
            <a:ext cx="11092543" cy="4351338"/>
          </a:xfrm>
        </p:spPr>
        <p:txBody>
          <a:bodyPr>
            <a:no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доступом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 управления доступом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Ролевая модель,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RBAC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Процесс управления ролями и его связь с процессом управления доступом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Первичное формирование списка ролей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подход сверху вниз и подход снизу вверх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извлечения ролей (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 mining)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подходы к оценке качества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ru-RU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Дальнейшая работа с результатами извлечения ролей</a:t>
            </a:r>
          </a:p>
        </p:txBody>
      </p:sp>
    </p:spTree>
    <p:extLst>
      <p:ext uri="{BB962C8B-B14F-4D97-AF65-F5344CB8AC3E}">
        <p14:creationId xmlns:p14="http://schemas.microsoft.com/office/powerpoint/2010/main" val="36851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Последующие задачи</a:t>
            </a:r>
            <a:endParaRPr lang="ru-RU" sz="4000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838200" y="1898195"/>
            <a:ext cx="1109254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 правил назначения бизнес ролей персоналу (на основе должности, подразделения или иных атрибутов)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Построение правил назначение системных ролей на основе атрибутов пользователя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аномальных назначений (нарушение правил)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 фактически назначенных транзакций (аттестация прав доступа)</a:t>
            </a:r>
          </a:p>
        </p:txBody>
      </p:sp>
    </p:spTree>
    <p:extLst>
      <p:ext uri="{BB962C8B-B14F-4D97-AF65-F5344CB8AC3E}">
        <p14:creationId xmlns:p14="http://schemas.microsoft.com/office/powerpoint/2010/main" val="18109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разграничения доступа</a:t>
            </a:r>
            <a:endParaRPr lang="ru-RU" alt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4163" y="1335477"/>
            <a:ext cx="1121781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усть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 –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совокупность всех возможных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видов доступа субъектов к объектам КС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 P, 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 P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и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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=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 </a:t>
            </a:r>
            <a:endParaRPr lang="en-US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множество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санкционированных операций, 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N</a:t>
            </a:r>
            <a:r>
              <a:rPr lang="en-US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ru-RU" alt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множество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несанкционированных операций</a:t>
            </a: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Политикой разграничения доступа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называется способ задания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P</a:t>
            </a:r>
            <a:r>
              <a:rPr lang="en-US" altLang="ru-RU" sz="18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L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6937" y="3340070"/>
            <a:ext cx="72102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избирательного (дискреционного) доступа</a:t>
            </a:r>
          </a:p>
          <a:p>
            <a:pPr lvl="1"/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P</a:t>
            </a:r>
            <a:r>
              <a:rPr lang="ru-RU" altLang="ru-RU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задается явным образом в виде указания дискретного набора троек «</a:t>
            </a:r>
            <a:r>
              <a:rPr lang="ru-RU" alt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субъект-операция-объект»</a:t>
            </a:r>
            <a:endParaRPr lang="en-US" alt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ru-RU" alt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alt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Политика полномочного (мандатного) доступа</a:t>
            </a:r>
          </a:p>
          <a:p>
            <a:pPr lvl="1"/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множество P</a:t>
            </a:r>
            <a:r>
              <a:rPr lang="ru-RU" altLang="ru-RU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задается неявным образом через предоставление субъектам неких полномочий (допуска, мандата) </a:t>
            </a:r>
            <a:r>
              <a:rPr lang="ru-RU" alt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выполнять 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определенные </a:t>
            </a:r>
            <a:r>
              <a:rPr lang="ru-RU" alt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операции </a:t>
            </a:r>
            <a:r>
              <a:rPr lang="ru-RU" alt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объектами с определенными характеристиками конфиденциальности (метками, грифами секретности)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10093"/>
              </p:ext>
            </p:extLst>
          </p:nvPr>
        </p:nvGraphicFramePr>
        <p:xfrm>
          <a:off x="8537754" y="3335876"/>
          <a:ext cx="28160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682">
                  <a:extLst>
                    <a:ext uri="{9D8B030D-6E8A-4147-A177-3AD203B41FA5}">
                      <a16:colId xmlns:a16="http://schemas.microsoft.com/office/drawing/2014/main" val="1511644473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204862930"/>
                    </a:ext>
                  </a:extLst>
                </a:gridCol>
                <a:gridCol w="938682">
                  <a:extLst>
                    <a:ext uri="{9D8B030D-6E8A-4147-A177-3AD203B41FA5}">
                      <a16:colId xmlns:a16="http://schemas.microsoft.com/office/drawing/2014/main" val="28599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r,w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r,w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0864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 flipV="1">
            <a:off x="8747066" y="5264030"/>
            <a:ext cx="0" cy="129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8683326" y="6401998"/>
            <a:ext cx="127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8683326" y="6032905"/>
            <a:ext cx="127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8683326" y="5663811"/>
            <a:ext cx="1274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8383080" y="6219135"/>
            <a:ext cx="2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8383080" y="5478669"/>
            <a:ext cx="2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8383080" y="5848001"/>
            <a:ext cx="2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810806" y="5663811"/>
            <a:ext cx="27000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810806" y="6032905"/>
            <a:ext cx="27000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810806" y="6401998"/>
            <a:ext cx="27000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43;p32"/>
          <p:cNvSpPr/>
          <p:nvPr/>
        </p:nvSpPr>
        <p:spPr>
          <a:xfrm>
            <a:off x="8936316" y="5868621"/>
            <a:ext cx="703140" cy="328091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1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Google Shape;143;p32"/>
          <p:cNvSpPr>
            <a:spLocks noChangeAspect="1"/>
          </p:cNvSpPr>
          <p:nvPr/>
        </p:nvSpPr>
        <p:spPr>
          <a:xfrm>
            <a:off x="10072394" y="6238443"/>
            <a:ext cx="327219" cy="327600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O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1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Google Shape;143;p32"/>
          <p:cNvSpPr/>
          <p:nvPr/>
        </p:nvSpPr>
        <p:spPr>
          <a:xfrm>
            <a:off x="10829425" y="5499289"/>
            <a:ext cx="703140" cy="328091"/>
          </a:xfrm>
          <a:prstGeom prst="flowChartDecision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2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Google Shape;143;p32"/>
          <p:cNvSpPr>
            <a:spLocks noChangeAspect="1"/>
          </p:cNvSpPr>
          <p:nvPr/>
        </p:nvSpPr>
        <p:spPr>
          <a:xfrm>
            <a:off x="10072394" y="5499289"/>
            <a:ext cx="327219" cy="327600"/>
          </a:xfrm>
          <a:prstGeom prst="ellips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O</a:t>
            </a:r>
            <a:r>
              <a:rPr lang="en-US" sz="1000" b="1" i="0" u="none" strike="noStrike" cap="none" baseline="-25000" dirty="0" smtClean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2</a:t>
            </a:r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Прямая со стрелкой 22"/>
          <p:cNvCxnSpPr>
            <a:stCxn id="24" idx="3"/>
            <a:endCxn id="25" idx="2"/>
          </p:cNvCxnSpPr>
          <p:nvPr/>
        </p:nvCxnSpPr>
        <p:spPr>
          <a:xfrm>
            <a:off x="9639456" y="6032667"/>
            <a:ext cx="432938" cy="3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3"/>
            <a:endCxn id="29" idx="2"/>
          </p:cNvCxnSpPr>
          <p:nvPr/>
        </p:nvCxnSpPr>
        <p:spPr>
          <a:xfrm flipV="1">
            <a:off x="9639456" y="5663089"/>
            <a:ext cx="432938" cy="36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9613853" y="6103809"/>
            <a:ext cx="26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9619503" y="5643345"/>
            <a:ext cx="26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Прямая со стрелкой 40"/>
          <p:cNvCxnSpPr>
            <a:stCxn id="28" idx="1"/>
            <a:endCxn id="29" idx="6"/>
          </p:cNvCxnSpPr>
          <p:nvPr/>
        </p:nvCxnSpPr>
        <p:spPr>
          <a:xfrm flipH="1" flipV="1">
            <a:off x="10399613" y="5663089"/>
            <a:ext cx="429812" cy="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flipH="1">
            <a:off x="10421694" y="5391958"/>
            <a:ext cx="471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r, w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6" name="Прямая со стрелкой 45"/>
          <p:cNvCxnSpPr>
            <a:stCxn id="28" idx="1"/>
            <a:endCxn id="25" idx="6"/>
          </p:cNvCxnSpPr>
          <p:nvPr/>
        </p:nvCxnSpPr>
        <p:spPr>
          <a:xfrm flipH="1">
            <a:off x="10399613" y="5663335"/>
            <a:ext cx="429812" cy="73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10550609" y="5991578"/>
            <a:ext cx="267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402964" y="2997470"/>
            <a:ext cx="114808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02964" y="4699270"/>
            <a:ext cx="114808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  <a:endParaRPr lang="ru-RU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62642" y="3861261"/>
            <a:ext cx="7741451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прямой запрос (от сотрудника, руководителя, отдела кадров)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в процессе изменения (технического, организационного)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автоматический запрос от системы управления учетными записями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2398539" y="3643546"/>
            <a:ext cx="7741451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личности инициатора запроса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 запроса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188929" y="3614518"/>
            <a:ext cx="383179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корректировка политик разграничения доступа в нужных компьютерных системах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4000" dirty="0" smtClean="0"/>
              <a:t>Процесс управления доступом</a:t>
            </a:r>
            <a:endParaRPr lang="ru-RU" sz="40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12563" y="1367522"/>
            <a:ext cx="1121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Процесс </a:t>
            </a:r>
            <a:r>
              <a:rPr lang="ru-RU" altLang="ru-RU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управления </a:t>
            </a:r>
            <a:r>
              <a:rPr lang="ru-RU" altLang="ru-RU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доступом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– </a:t>
            </a:r>
            <a:r>
              <a:rPr lang="en-US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ru-RU" alt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любые действия, связанные с изменением политики разграничения доступом</a:t>
            </a:r>
            <a:endParaRPr lang="en-US" altLang="ru-RU" sz="1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" name="Шеврон 3"/>
          <p:cNvSpPr/>
          <p:nvPr/>
        </p:nvSpPr>
        <p:spPr>
          <a:xfrm>
            <a:off x="277134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Запрос доступа</a:t>
            </a:r>
          </a:p>
        </p:txBody>
      </p:sp>
      <p:sp>
        <p:nvSpPr>
          <p:cNvPr id="13" name="Шеврон 12"/>
          <p:cNvSpPr/>
          <p:nvPr/>
        </p:nvSpPr>
        <p:spPr>
          <a:xfrm>
            <a:off x="2213031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легитимности</a:t>
            </a:r>
          </a:p>
        </p:txBody>
      </p:sp>
      <p:sp>
        <p:nvSpPr>
          <p:cNvPr id="14" name="Шеврон 13"/>
          <p:cNvSpPr/>
          <p:nvPr/>
        </p:nvSpPr>
        <p:spPr>
          <a:xfrm>
            <a:off x="414892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Предоставление прав</a:t>
            </a:r>
          </a:p>
        </p:txBody>
      </p:sp>
      <p:sp>
        <p:nvSpPr>
          <p:cNvPr id="15" name="Шеврон 14"/>
          <p:cNvSpPr/>
          <p:nvPr/>
        </p:nvSpPr>
        <p:spPr>
          <a:xfrm>
            <a:off x="6084825" y="2620059"/>
            <a:ext cx="2119268" cy="711200"/>
          </a:xfrm>
          <a:prstGeom prst="chevron">
            <a:avLst/>
          </a:prstGeom>
          <a:solidFill>
            <a:srgbClr val="F99D1C"/>
          </a:solidFill>
          <a:ln w="38100"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 состояния</a:t>
            </a:r>
          </a:p>
        </p:txBody>
      </p:sp>
      <p:sp>
        <p:nvSpPr>
          <p:cNvPr id="16" name="Шеврон 15"/>
          <p:cNvSpPr/>
          <p:nvPr/>
        </p:nvSpPr>
        <p:spPr>
          <a:xfrm>
            <a:off x="8020722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Журналирование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действий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Шеврон 16"/>
          <p:cNvSpPr/>
          <p:nvPr/>
        </p:nvSpPr>
        <p:spPr>
          <a:xfrm>
            <a:off x="9956618" y="2620059"/>
            <a:ext cx="2119268" cy="711200"/>
          </a:xfrm>
          <a:prstGeom prst="chevron">
            <a:avLst/>
          </a:prstGeom>
          <a:noFill/>
          <a:ln w="19050">
            <a:solidFill>
              <a:srgbClr val="F99D1C"/>
            </a:solidFill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 и блокирование доступа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68196" y="3600004"/>
            <a:ext cx="3831793" cy="149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отслеживание изменений в статусе пользователей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отслеживание изменений в ПО разграничения доступа</a:t>
            </a:r>
          </a:p>
          <a:p>
            <a:pPr>
              <a:spcBef>
                <a:spcPts val="0"/>
              </a:spcBef>
              <a:defRPr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5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2235</Words>
  <Application>Microsoft Office PowerPoint</Application>
  <PresentationFormat>Широкоэкранный</PresentationFormat>
  <Paragraphs>498</Paragraphs>
  <Slides>39</Slides>
  <Notes>37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Impact</vt:lpstr>
      <vt:lpstr>Symbol</vt:lpstr>
      <vt:lpstr>Tahoma</vt:lpstr>
      <vt:lpstr>Wingdings</vt:lpstr>
      <vt:lpstr>Тема Office</vt:lpstr>
      <vt:lpstr>Visio</vt:lpstr>
      <vt:lpstr>Управление ролями пользователей</vt:lpstr>
      <vt:lpstr>Содержание</vt:lpstr>
      <vt:lpstr>Реализация разграничения доступа в компьютерной системе</vt:lpstr>
      <vt:lpstr>Политика разграничения доступа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Процесс управления доступом</vt:lpstr>
      <vt:lpstr>Содержание</vt:lpstr>
      <vt:lpstr>Проблемы практической реализации управления доступом</vt:lpstr>
      <vt:lpstr>Кто согласует доступ?</vt:lpstr>
      <vt:lpstr>Кто согласует доступ?</vt:lpstr>
      <vt:lpstr>Что нужно чтобы найти владельцев активов?</vt:lpstr>
      <vt:lpstr>Содержание</vt:lpstr>
      <vt:lpstr>Ролевая модель управления доступом</vt:lpstr>
      <vt:lpstr>Как формируется роль?</vt:lpstr>
      <vt:lpstr>Стандарт Role-based access control (RBAC)</vt:lpstr>
      <vt:lpstr>RBAC. Иерархия ролей</vt:lpstr>
      <vt:lpstr>RBAC. Ограничения</vt:lpstr>
      <vt:lpstr>Содержание</vt:lpstr>
      <vt:lpstr>Процесс управления доступом</vt:lpstr>
      <vt:lpstr>Связь с процессом управления ролями</vt:lpstr>
      <vt:lpstr>Процесс управления ролями</vt:lpstr>
      <vt:lpstr>Процесс управления ролями</vt:lpstr>
      <vt:lpstr>Процесс управления ролями</vt:lpstr>
      <vt:lpstr>Процесс управления ролями</vt:lpstr>
      <vt:lpstr>Содержание</vt:lpstr>
      <vt:lpstr>Построение ролевой модели сверху вниз</vt:lpstr>
      <vt:lpstr>Построение ролевой модели сверху вниз - алгоритм</vt:lpstr>
      <vt:lpstr>Построение ролевой модели снизу вверх</vt:lpstr>
      <vt:lpstr>Содержание</vt:lpstr>
      <vt:lpstr>Общие подходы к извлечению ролей</vt:lpstr>
      <vt:lpstr>Извлечение ролей: входные и выходные данные</vt:lpstr>
      <vt:lpstr>Извлечение ролей: оценка качества результата</vt:lpstr>
      <vt:lpstr>Содержание</vt:lpstr>
      <vt:lpstr>Последующие задачи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Домуховский</dc:creator>
  <cp:lastModifiedBy>Nickolay</cp:lastModifiedBy>
  <cp:revision>90</cp:revision>
  <dcterms:created xsi:type="dcterms:W3CDTF">2021-07-15T08:02:27Z</dcterms:created>
  <dcterms:modified xsi:type="dcterms:W3CDTF">2021-12-24T23:11:47Z</dcterms:modified>
</cp:coreProperties>
</file>