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1" r:id="rId3"/>
    <p:sldId id="335" r:id="rId4"/>
    <p:sldId id="324" r:id="rId5"/>
    <p:sldId id="327" r:id="rId6"/>
    <p:sldId id="332" r:id="rId7"/>
    <p:sldId id="322" r:id="rId8"/>
    <p:sldId id="353" r:id="rId9"/>
    <p:sldId id="333" r:id="rId10"/>
    <p:sldId id="360" r:id="rId11"/>
    <p:sldId id="338" r:id="rId12"/>
    <p:sldId id="347" r:id="rId13"/>
    <p:sldId id="362" r:id="rId14"/>
    <p:sldId id="354" r:id="rId15"/>
    <p:sldId id="361" r:id="rId16"/>
    <p:sldId id="356" r:id="rId17"/>
    <p:sldId id="355" r:id="rId18"/>
    <p:sldId id="357" r:id="rId19"/>
    <p:sldId id="363" r:id="rId20"/>
    <p:sldId id="358" r:id="rId21"/>
    <p:sldId id="359" r:id="rId22"/>
    <p:sldId id="364" r:id="rId23"/>
    <p:sldId id="365" r:id="rId24"/>
    <p:sldId id="366" r:id="rId25"/>
    <p:sldId id="367" r:id="rId26"/>
    <p:sldId id="31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8246" autoAdjust="0"/>
  </p:normalViewPr>
  <p:slideViewPr>
    <p:cSldViewPr snapToGrid="0">
      <p:cViewPr varScale="1">
        <p:scale>
          <a:sx n="89" d="100"/>
          <a:sy n="89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/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b="0" dirty="0"/>
            <a:t>Экспертная разметка </a:t>
          </a:r>
          <a:r>
            <a:rPr lang="ru-RU" b="0" dirty="0" err="1"/>
            <a:t>датасета</a:t>
          </a:r>
          <a:r>
            <a:rPr lang="ru-RU" b="0" dirty="0"/>
            <a:t>, определение паттернов</a:t>
          </a:r>
          <a:endParaRPr lang="ru-RU" dirty="0"/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b="0" dirty="0"/>
            <a:t>Классификация </a:t>
          </a:r>
          <a:r>
            <a:rPr lang="ru-RU" b="0" dirty="0" err="1"/>
            <a:t>датасета</a:t>
          </a:r>
          <a:r>
            <a:rPr lang="ru-RU" b="0" dirty="0"/>
            <a:t> (обучение)</a:t>
          </a:r>
          <a:endParaRPr lang="ru-RU" dirty="0"/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b="0" dirty="0"/>
            <a:t>Выявление аномалии</a:t>
          </a:r>
          <a:endParaRPr lang="ru-RU" dirty="0"/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b="0" dirty="0"/>
            <a:t>Принадлежность аномалии классу или анализ зависимости с другими параметрами</a:t>
          </a:r>
          <a:endParaRPr lang="ru-RU" dirty="0"/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en-US" dirty="0"/>
            <a:t>Bayesian network, LSTM,</a:t>
          </a:r>
          <a:r>
            <a:rPr lang="en-US" b="0" i="0" dirty="0"/>
            <a:t> KNN</a:t>
          </a:r>
          <a:r>
            <a:rPr lang="ru-RU" b="0" i="0" dirty="0"/>
            <a:t>, </a:t>
          </a:r>
          <a:r>
            <a:rPr lang="en-US" dirty="0"/>
            <a:t> </a:t>
          </a:r>
          <a:r>
            <a:rPr lang="en-US" b="0" i="0" dirty="0"/>
            <a:t>STPN+RBM, Decision Tree</a:t>
          </a:r>
          <a:r>
            <a:rPr lang="ru-RU" b="0" i="0" dirty="0"/>
            <a:t> и др.</a:t>
          </a:r>
          <a:endParaRPr lang="ru-RU" dirty="0"/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en-US" dirty="0"/>
            <a:t>TAD-GAN, AE, DBSCAN, LSTM, KNN, K-means</a:t>
          </a:r>
          <a:r>
            <a:rPr lang="ru-RU" dirty="0"/>
            <a:t> и др.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endParaRPr lang="ru-RU" dirty="0"/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3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0" presStyleCnt="3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1" presStyleCnt="3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2" presStyleCnt="3">
        <dgm:presLayoutVars>
          <dgm:bulletEnabled val="1"/>
        </dgm:presLayoutVars>
      </dgm:prSet>
      <dgm:spPr/>
    </dgm:pt>
  </dgm:ptLst>
  <dgm:cxnLst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29629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случилось?</a:t>
          </a:r>
        </a:p>
      </dsp:txBody>
      <dsp:txXfrm>
        <a:off x="0" y="296292"/>
        <a:ext cx="5257798" cy="722925"/>
      </dsp:txXfrm>
    </dsp:sp>
    <dsp:sp modelId="{34C230D4-F3A2-4EB4-8F21-7B58F5326E63}">
      <dsp:nvSpPr>
        <dsp:cNvPr id="0" name=""/>
        <dsp:cNvSpPr/>
      </dsp:nvSpPr>
      <dsp:spPr>
        <a:xfrm>
          <a:off x="262889" y="45372"/>
          <a:ext cx="36804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Описательная</a:t>
          </a:r>
        </a:p>
      </dsp:txBody>
      <dsp:txXfrm>
        <a:off x="287387" y="69870"/>
        <a:ext cx="3631463" cy="452844"/>
      </dsp:txXfrm>
    </dsp:sp>
    <dsp:sp modelId="{C7286907-A83D-489F-BB92-2EDD84016792}">
      <dsp:nvSpPr>
        <dsp:cNvPr id="0" name=""/>
        <dsp:cNvSpPr/>
      </dsp:nvSpPr>
      <dsp:spPr>
        <a:xfrm>
          <a:off x="0" y="136193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Почему случилось?</a:t>
          </a:r>
        </a:p>
      </dsp:txBody>
      <dsp:txXfrm>
        <a:off x="0" y="1361937"/>
        <a:ext cx="5257798" cy="722925"/>
      </dsp:txXfrm>
    </dsp:sp>
    <dsp:sp modelId="{034896E0-824B-4F56-B173-58FB1B58C72F}">
      <dsp:nvSpPr>
        <dsp:cNvPr id="0" name=""/>
        <dsp:cNvSpPr/>
      </dsp:nvSpPr>
      <dsp:spPr>
        <a:xfrm>
          <a:off x="262889" y="1111017"/>
          <a:ext cx="3680459" cy="5018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Диагностическая</a:t>
          </a:r>
        </a:p>
      </dsp:txBody>
      <dsp:txXfrm>
        <a:off x="287387" y="1135515"/>
        <a:ext cx="3631463" cy="452844"/>
      </dsp:txXfrm>
    </dsp:sp>
    <dsp:sp modelId="{C706418B-0CEA-44FD-B626-A3E2E14B60A2}">
      <dsp:nvSpPr>
        <dsp:cNvPr id="0" name=""/>
        <dsp:cNvSpPr/>
      </dsp:nvSpPr>
      <dsp:spPr>
        <a:xfrm>
          <a:off x="0" y="242758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может случиться?</a:t>
          </a:r>
        </a:p>
      </dsp:txBody>
      <dsp:txXfrm>
        <a:off x="0" y="2427582"/>
        <a:ext cx="5257798" cy="722925"/>
      </dsp:txXfrm>
    </dsp:sp>
    <dsp:sp modelId="{B2FFBE40-CEF6-48EF-91A6-F47456DBADE8}">
      <dsp:nvSpPr>
        <dsp:cNvPr id="0" name=""/>
        <dsp:cNvSpPr/>
      </dsp:nvSpPr>
      <dsp:spPr>
        <a:xfrm>
          <a:off x="262889" y="2176662"/>
          <a:ext cx="3680459" cy="5018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Предиктивная</a:t>
          </a:r>
        </a:p>
      </dsp:txBody>
      <dsp:txXfrm>
        <a:off x="287387" y="2201160"/>
        <a:ext cx="3631463" cy="452844"/>
      </dsp:txXfrm>
    </dsp:sp>
    <dsp:sp modelId="{5C0292E5-E18C-4C48-A9FC-3DB18FAE2D2C}">
      <dsp:nvSpPr>
        <dsp:cNvPr id="0" name=""/>
        <dsp:cNvSpPr/>
      </dsp:nvSpPr>
      <dsp:spPr>
        <a:xfrm>
          <a:off x="0" y="349322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сделать, чтобы не случилось?</a:t>
          </a:r>
        </a:p>
      </dsp:txBody>
      <dsp:txXfrm>
        <a:off x="0" y="3493227"/>
        <a:ext cx="5257798" cy="722925"/>
      </dsp:txXfrm>
    </dsp:sp>
    <dsp:sp modelId="{86FA7969-C439-4503-A315-C084A19AEBAC}">
      <dsp:nvSpPr>
        <dsp:cNvPr id="0" name=""/>
        <dsp:cNvSpPr/>
      </dsp:nvSpPr>
      <dsp:spPr>
        <a:xfrm>
          <a:off x="262889" y="3242307"/>
          <a:ext cx="3680459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Предписывающая</a:t>
          </a:r>
        </a:p>
      </dsp:txBody>
      <dsp:txXfrm>
        <a:off x="287387" y="3266805"/>
        <a:ext cx="36314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1116973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1116973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967473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1116973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данных</a:t>
          </a:r>
        </a:p>
      </dsp:txBody>
      <dsp:txXfrm>
        <a:off x="2098603" y="1116973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967473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1116973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1116973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967473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1116973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1116973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967473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1116973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1116973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967473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1116973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1116973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967473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5656" y="1321156"/>
          <a:ext cx="2788071" cy="766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Экспертная разметка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, определение паттернов</a:t>
          </a:r>
          <a:endParaRPr lang="ru-RU" sz="1300" kern="1200" dirty="0"/>
        </a:p>
      </dsp:txBody>
      <dsp:txXfrm>
        <a:off x="388939" y="1321156"/>
        <a:ext cx="2021505" cy="766566"/>
      </dsp:txXfrm>
    </dsp:sp>
    <dsp:sp modelId="{42AEE57B-C069-4F49-9C88-507E26525EBE}">
      <dsp:nvSpPr>
        <dsp:cNvPr id="0" name=""/>
        <dsp:cNvSpPr/>
      </dsp:nvSpPr>
      <dsp:spPr>
        <a:xfrm>
          <a:off x="2577728" y="1321156"/>
          <a:ext cx="2788071" cy="766566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Классификация </a:t>
          </a:r>
          <a:r>
            <a:rPr lang="ru-RU" sz="1300" b="0" kern="1200" dirty="0" err="1"/>
            <a:t>датасета</a:t>
          </a:r>
          <a:r>
            <a:rPr lang="ru-RU" sz="1300" b="0" kern="1200" dirty="0"/>
            <a:t> (обучение)</a:t>
          </a:r>
          <a:endParaRPr lang="ru-RU" sz="1300" kern="1200" dirty="0"/>
        </a:p>
      </dsp:txBody>
      <dsp:txXfrm>
        <a:off x="2961011" y="1321156"/>
        <a:ext cx="2021505" cy="766566"/>
      </dsp:txXfrm>
    </dsp:sp>
    <dsp:sp modelId="{BE709AA8-966D-4026-87D8-FB4C60DB285B}">
      <dsp:nvSpPr>
        <dsp:cNvPr id="0" name=""/>
        <dsp:cNvSpPr/>
      </dsp:nvSpPr>
      <dsp:spPr>
        <a:xfrm>
          <a:off x="2577728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Bayesian network, LSTM,</a:t>
          </a:r>
          <a:r>
            <a:rPr lang="en-US" sz="1300" b="0" i="0" kern="1200" dirty="0"/>
            <a:t> KNN</a:t>
          </a:r>
          <a:r>
            <a:rPr lang="ru-RU" sz="1300" b="0" i="0" kern="1200" dirty="0"/>
            <a:t>, </a:t>
          </a:r>
          <a:r>
            <a:rPr lang="en-US" sz="1300" kern="1200" dirty="0"/>
            <a:t> </a:t>
          </a:r>
          <a:r>
            <a:rPr lang="en-US" sz="1300" b="0" i="0" kern="1200" dirty="0"/>
            <a:t>STPN+RBM, Decision Tree</a:t>
          </a:r>
          <a:r>
            <a:rPr lang="ru-RU" sz="1300" b="0" i="0" kern="1200" dirty="0"/>
            <a:t> и др.</a:t>
          </a:r>
          <a:endParaRPr lang="ru-RU" sz="1300" kern="1200" dirty="0"/>
        </a:p>
      </dsp:txBody>
      <dsp:txXfrm>
        <a:off x="2577728" y="2183543"/>
        <a:ext cx="2230457" cy="365625"/>
      </dsp:txXfrm>
    </dsp:sp>
    <dsp:sp modelId="{0E5A5064-3A5F-42AC-8AAB-D5C687575762}">
      <dsp:nvSpPr>
        <dsp:cNvPr id="0" name=""/>
        <dsp:cNvSpPr/>
      </dsp:nvSpPr>
      <dsp:spPr>
        <a:xfrm>
          <a:off x="5149800" y="1321156"/>
          <a:ext cx="2788071" cy="766566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Выявление аномалии</a:t>
          </a:r>
          <a:endParaRPr lang="ru-RU" sz="1300" kern="1200" dirty="0"/>
        </a:p>
      </dsp:txBody>
      <dsp:txXfrm>
        <a:off x="5533083" y="1321156"/>
        <a:ext cx="2021505" cy="766566"/>
      </dsp:txXfrm>
    </dsp:sp>
    <dsp:sp modelId="{1ECC6B5F-CCE1-4527-882C-5FC2304A96A9}">
      <dsp:nvSpPr>
        <dsp:cNvPr id="0" name=""/>
        <dsp:cNvSpPr/>
      </dsp:nvSpPr>
      <dsp:spPr>
        <a:xfrm>
          <a:off x="5149800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TAD-GAN, AE, DBSCAN, LSTM, KNN, K-means</a:t>
          </a:r>
          <a:r>
            <a:rPr lang="ru-RU" sz="1300" kern="1200" dirty="0"/>
            <a:t> и др.</a:t>
          </a:r>
        </a:p>
      </dsp:txBody>
      <dsp:txXfrm>
        <a:off x="5149800" y="2183543"/>
        <a:ext cx="2230457" cy="365625"/>
      </dsp:txXfrm>
    </dsp:sp>
    <dsp:sp modelId="{FD0EC24C-7019-4222-8B0F-8D700A0F5FF4}">
      <dsp:nvSpPr>
        <dsp:cNvPr id="0" name=""/>
        <dsp:cNvSpPr/>
      </dsp:nvSpPr>
      <dsp:spPr>
        <a:xfrm>
          <a:off x="7721871" y="1321156"/>
          <a:ext cx="2788071" cy="7665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kern="1200" dirty="0"/>
            <a:t>Принадлежность аномалии классу или анализ зависимости с другими параметрами</a:t>
          </a:r>
          <a:endParaRPr lang="ru-RU" sz="1300" kern="1200" dirty="0"/>
        </a:p>
      </dsp:txBody>
      <dsp:txXfrm>
        <a:off x="8105154" y="1321156"/>
        <a:ext cx="2021505" cy="766566"/>
      </dsp:txXfrm>
    </dsp:sp>
    <dsp:sp modelId="{B6E233B6-7C67-42E2-955B-F1D06DC3F179}">
      <dsp:nvSpPr>
        <dsp:cNvPr id="0" name=""/>
        <dsp:cNvSpPr/>
      </dsp:nvSpPr>
      <dsp:spPr>
        <a:xfrm>
          <a:off x="7721871" y="2183543"/>
          <a:ext cx="2230457" cy="3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300" kern="1200" dirty="0"/>
        </a:p>
      </dsp:txBody>
      <dsp:txXfrm>
        <a:off x="7721871" y="2183543"/>
        <a:ext cx="2230457" cy="36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BF306-9528-46AE-9DD1-D556234069E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A089F-0DE9-4236-B645-BCBC1BB79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8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0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dirty="0"/>
                  <a:t>где </a:t>
                </a:r>
                <a:r>
                  <a:rPr lang="en-US" sz="1200" i="0">
                    <a:latin typeface="Cambria Math" panose="02040503050406030204" pitchFamily="18" charset="0"/>
                  </a:rPr>
                  <a:t>𝑋_𝑡</a:t>
                </a:r>
                <a:r>
                  <a:rPr lang="ru-RU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измерение в момент времени </a:t>
                </a:r>
                <a:r>
                  <a:rPr lang="en-US" sz="1200" i="1" dirty="0"/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c </a:t>
                </a:r>
                <a:r>
                  <a:rPr lang="en-US" sz="1200" dirty="0"/>
                  <a:t>– </a:t>
                </a:r>
                <a:r>
                  <a:rPr lang="ru-RU" sz="1200" dirty="0"/>
                  <a:t>начальный коэффициент (значение модели при нулевых влияющих факторах)</a:t>
                </a:r>
                <a:endParaRPr lang="en-US" sz="12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 </a:t>
                </a:r>
                <a:r>
                  <a:rPr lang="en-US" sz="1200" i="1" dirty="0"/>
                  <a:t>p</a:t>
                </a:r>
                <a:r>
                  <a:rPr lang="en-US" sz="1200" dirty="0"/>
                  <a:t> – </a:t>
                </a:r>
                <a:r>
                  <a:rPr lang="ru-RU" sz="1200" dirty="0"/>
                  <a:t>порядок авторегрессии</a:t>
                </a:r>
                <a:r>
                  <a:rPr lang="en-US" sz="1200" dirty="0"/>
                  <a:t> (</a:t>
                </a:r>
                <a:r>
                  <a:rPr lang="ru-RU" sz="1200" dirty="0"/>
                  <a:t>количество предыдущих шагов, которые учитывает модель</a:t>
                </a:r>
                <a:r>
                  <a:rPr lang="en-US" sz="12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 dirty="0"/>
                  <a:t>     </a:t>
                </a:r>
                <a:r>
                  <a:rPr lang="ru-RU" sz="1200" dirty="0"/>
                  <a:t> </a:t>
                </a:r>
                <a:r>
                  <a:rPr lang="en-US" sz="1200" dirty="0"/>
                  <a:t> </a:t>
                </a:r>
                <a:r>
                  <a:rPr lang="en-US" sz="1200" i="0">
                    <a:latin typeface="Cambria Math" panose="02040503050406030204" pitchFamily="18" charset="0"/>
                  </a:rPr>
                  <a:t>𝑎_𝑖</a:t>
                </a:r>
                <a:r>
                  <a:rPr lang="en-US" sz="1200" i="1" dirty="0"/>
                  <a:t> </a:t>
                </a:r>
                <a:r>
                  <a:rPr lang="en-US" sz="1200" dirty="0"/>
                  <a:t>– </a:t>
                </a:r>
                <a:r>
                  <a:rPr lang="ru-RU" sz="1200" dirty="0"/>
                  <a:t>коэффициент, описывающий влияние предыдущих шагов на модель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200" i="1" dirty="0"/>
                  <a:t>      </a:t>
                </a:r>
                <a:r>
                  <a:rPr lang="en-US" sz="1200" i="1" dirty="0"/>
                  <a:t>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sz="1200" i="0">
                    <a:latin typeface="Cambria Math" panose="02040503050406030204" pitchFamily="18" charset="0"/>
                  </a:rPr>
                  <a:t>𝑡</a:t>
                </a:r>
                <a:r>
                  <a:rPr lang="en-US" sz="1200" dirty="0"/>
                  <a:t>–</a:t>
                </a:r>
                <a:r>
                  <a:rPr lang="ru-RU" sz="1200" dirty="0"/>
                  <a:t> случайная компонента (погрешность модели)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3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911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6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0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7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59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85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55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3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05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7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8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Предиктивная аналитика отвечает на вопрос «Что может случиться» и включает в себя выявление аномального поведения системы и прогнозирование. Несмотря на то, что в задаче </a:t>
            </a:r>
            <a:r>
              <a:rPr lang="en-US" dirty="0"/>
              <a:t>RCA </a:t>
            </a:r>
            <a:r>
              <a:rPr lang="ru-RU" dirty="0"/>
              <a:t>решается проблема поиска корневых причин, которая относится к диагностической аналитике, но с точки зрения машинного обучения </a:t>
            </a:r>
            <a:r>
              <a:rPr lang="en-US" dirty="0"/>
              <a:t>RCA </a:t>
            </a:r>
            <a:r>
              <a:rPr lang="ru-RU" dirty="0"/>
              <a:t>может поставлять новую информацию для моделей, выявляющих аномалии. Поэтому мы будем рассматривать три эти задачи (</a:t>
            </a:r>
            <a:r>
              <a:rPr lang="en-US" dirty="0"/>
              <a:t>RCA, AD </a:t>
            </a:r>
            <a:r>
              <a:rPr lang="ru-RU" dirty="0"/>
              <a:t>и прогнозирование) как составляющие предиктивной аналитики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8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анализа данных вы будете сталкиваться с различными типами данных: трафик, </a:t>
            </a:r>
            <a:r>
              <a:rPr lang="ru-RU" dirty="0" err="1"/>
              <a:t>логи</a:t>
            </a:r>
            <a:r>
              <a:rPr lang="ru-RU" dirty="0"/>
              <a:t>, видео, тексты и так далее. Для каждого типа данных и каждой задачи существует множество способов анализа. В нашей лекции мы остановимся на временных рядах.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0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1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A089F-0DE9-4236-B645-BCBC1BB795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6B1-3ECE-4435-B76D-2D79F748EBB8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AF51-5556-441C-B1F1-5CEE30BCC4E8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847-F99F-495F-9F0B-D8EB48EE6508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3A6-728B-45BA-B79D-2CDE59584B9E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AAA-ECCD-4D7C-9C3D-1956D82D97DD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47AC-7955-4750-9BC1-A10C15F760A4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9D3-8A41-4133-A79D-787E6406B490}" type="datetime1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FBB9-4964-4237-A6D2-1FBBE0A5526D}" type="datetime1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4B07-0648-4511-A5A4-EBA70179B1BA}" type="datetime1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B8A8-F212-4F60-93DD-CD10A67165FB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0B89-FED9-4380-9CDB-F54CE04C8766}" type="datetime1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72CF-94EF-4DBD-B123-E9A35E66A51A}" type="datetime1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6.jpeg"/><Relationship Id="rId4" Type="http://schemas.openxmlformats.org/officeDocument/2006/relationships/diagramData" Target="../diagrams/data5.xm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5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8714462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Предиктивная аналитика для информационной 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633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****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*****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18C29E-569B-4B2C-A8B7-F7DE431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9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Примеры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3B449F5-3562-4992-AA6E-C0A18A172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55D236-21EA-4A25-AD72-B9F7981FC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567465"/>
            <a:ext cx="5133675" cy="1861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1FED84-9A8B-4AA4-9A24-DAD650521DEB}"/>
              </a:ext>
            </a:extLst>
          </p:cNvPr>
          <p:cNvSpPr txBox="1"/>
          <p:nvPr/>
        </p:nvSpPr>
        <p:spPr>
          <a:xfrm>
            <a:off x="6420769" y="118674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Многомерный временной ряд (</a:t>
            </a:r>
            <a:r>
              <a:rPr lang="en-US" dirty="0"/>
              <a:t>&gt;1 </a:t>
            </a:r>
            <a:r>
              <a:rPr lang="ru-RU" dirty="0"/>
              <a:t>параметра)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7959BB-1001-4733-98E1-F1B43348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59" y="2930525"/>
            <a:ext cx="7362825" cy="3790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C805F9-603A-4C60-A3B9-8E583D73222D}"/>
              </a:ext>
            </a:extLst>
          </p:cNvPr>
          <p:cNvSpPr txBox="1"/>
          <p:nvPr/>
        </p:nvSpPr>
        <p:spPr>
          <a:xfrm>
            <a:off x="3733769" y="2941915"/>
            <a:ext cx="4183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Выделение из ряда тренда и сезонности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BE128-8960-4C6F-878D-DA4CE53FA994}"/>
              </a:ext>
            </a:extLst>
          </p:cNvPr>
          <p:cNvSpPr txBox="1"/>
          <p:nvPr/>
        </p:nvSpPr>
        <p:spPr>
          <a:xfrm>
            <a:off x="8117996" y="3195848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D345-A70C-4456-87B3-8E72EEB83463}"/>
              </a:ext>
            </a:extLst>
          </p:cNvPr>
          <p:cNvSpPr txBox="1"/>
          <p:nvPr/>
        </p:nvSpPr>
        <p:spPr>
          <a:xfrm>
            <a:off x="8768817" y="4101023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C4CA-1100-4F38-BFE6-397C0B4EDA0C}"/>
              </a:ext>
            </a:extLst>
          </p:cNvPr>
          <p:cNvSpPr txBox="1"/>
          <p:nvPr/>
        </p:nvSpPr>
        <p:spPr>
          <a:xfrm>
            <a:off x="8352165" y="492506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6EBD6-60DE-4450-8C6C-A4BD3A35180F}"/>
              </a:ext>
            </a:extLst>
          </p:cNvPr>
          <p:cNvSpPr txBox="1"/>
          <p:nvPr/>
        </p:nvSpPr>
        <p:spPr>
          <a:xfrm>
            <a:off x="8877180" y="5771860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5E2C5-5BCA-4DA1-A0DE-D85509D8A310}"/>
              </a:ext>
            </a:extLst>
          </p:cNvPr>
          <p:cNvSpPr txBox="1"/>
          <p:nvPr/>
        </p:nvSpPr>
        <p:spPr>
          <a:xfrm>
            <a:off x="768115" y="1186743"/>
            <a:ext cx="46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Одномерный временной ряд</a:t>
            </a:r>
          </a:p>
        </p:txBody>
      </p:sp>
    </p:spTree>
    <p:extLst>
      <p:ext uri="{BB962C8B-B14F-4D97-AF65-F5344CB8AC3E}">
        <p14:creationId xmlns:p14="http://schemas.microsoft.com/office/powerpoint/2010/main" val="67909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для временных рядов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BEB6B-8F86-4A84-9C8E-9E01E836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F0FE9D81-4F67-4AFA-8087-1EBE3436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Статистические модели</a:t>
            </a:r>
          </a:p>
          <a:p>
            <a:pPr lvl="1"/>
            <a:r>
              <a:rPr lang="en-US" dirty="0"/>
              <a:t>(S)ARIMA, AR, MA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Рекуррентные нейронные сети</a:t>
            </a:r>
          </a:p>
          <a:p>
            <a:pPr lvl="1"/>
            <a:r>
              <a:rPr lang="en-US" dirty="0"/>
              <a:t>GRU</a:t>
            </a:r>
            <a:endParaRPr lang="ru-RU" dirty="0"/>
          </a:p>
          <a:p>
            <a:pPr lvl="1"/>
            <a:r>
              <a:rPr lang="en-US" dirty="0"/>
              <a:t>LSTM</a:t>
            </a:r>
            <a:endParaRPr lang="ru-RU" dirty="0"/>
          </a:p>
          <a:p>
            <a:pPr lvl="1"/>
            <a:r>
              <a:rPr lang="ru-RU" dirty="0"/>
              <a:t>… их разновидности</a:t>
            </a:r>
          </a:p>
          <a:p>
            <a:r>
              <a:rPr lang="ru-RU" dirty="0"/>
              <a:t>Специализированные библиотеки и фреймворки</a:t>
            </a:r>
          </a:p>
          <a:p>
            <a:pPr lvl="1"/>
            <a:r>
              <a:rPr lang="en-US" dirty="0"/>
              <a:t>Prophet</a:t>
            </a:r>
            <a:r>
              <a:rPr lang="ru-RU" dirty="0"/>
              <a:t> (</a:t>
            </a:r>
            <a:r>
              <a:rPr lang="en-US" dirty="0"/>
              <a:t>Meta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FEDOT (</a:t>
            </a:r>
            <a:r>
              <a:rPr lang="ru-RU" dirty="0"/>
              <a:t>ИТМО, </a:t>
            </a:r>
            <a:r>
              <a:rPr lang="en-US" dirty="0" err="1"/>
              <a:t>AutoML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…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7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3CBBF3-14D7-4F1A-8E08-DDCEF5B0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SARIMA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b="0" dirty="0"/>
              </a:p>
              <a:p>
                <a:pPr marL="0" indent="0"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sz="1400" i="1" dirty="0"/>
                  <a:t>Библиотека </a:t>
                </a:r>
                <a:r>
                  <a:rPr lang="en-US" sz="1400" i="1" dirty="0"/>
                  <a:t>Python: </a:t>
                </a:r>
                <a:r>
                  <a:rPr lang="en-US" sz="1400" b="1" i="1" dirty="0" err="1"/>
                  <a:t>statsmodels</a:t>
                </a:r>
                <a:endParaRPr lang="ru-RU" sz="1400" b="1" i="1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AD9BD5E-1C79-4931-A63F-87D74FF72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1"/>
                <a:ext cx="10515600" cy="4930774"/>
              </a:xfr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C4A6FB5-5A66-4340-ADC2-44F30BF4CEBA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49028F-7A8C-40EF-8C41-5A62887E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6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Прогнозирование. </a:t>
            </a:r>
            <a:r>
              <a:rPr lang="en-US" dirty="0"/>
              <a:t>LSTM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AD9BD5E-1C79-4931-A63F-87D74FF7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1"/>
            <a:ext cx="10515600" cy="4930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900" dirty="0"/>
              <a:t>Проблемы рекуррентных сетей: градиентный взрыв и исчезновение градиента, </a:t>
            </a:r>
            <a:r>
              <a:rPr lang="en-US" sz="1900" dirty="0"/>
              <a:t>LSTM </a:t>
            </a:r>
            <a:r>
              <a:rPr lang="ru-RU" sz="1900" dirty="0"/>
              <a:t>их решает.</a:t>
            </a:r>
          </a:p>
          <a:p>
            <a:pPr marL="0" indent="0">
              <a:buNone/>
            </a:pPr>
            <a:r>
              <a:rPr lang="ru-RU" sz="1900" b="1" dirty="0"/>
              <a:t>LSTM </a:t>
            </a:r>
            <a:r>
              <a:rPr lang="ru-RU" sz="1900" dirty="0"/>
              <a:t>(</a:t>
            </a:r>
            <a:r>
              <a:rPr lang="ru-RU" sz="1900" i="1" dirty="0" err="1"/>
              <a:t>long</a:t>
            </a:r>
            <a:r>
              <a:rPr lang="ru-RU" sz="1900" i="1" dirty="0"/>
              <a:t> </a:t>
            </a:r>
            <a:r>
              <a:rPr lang="ru-RU" sz="1900" i="1" dirty="0" err="1"/>
              <a:t>short-term</a:t>
            </a:r>
            <a:r>
              <a:rPr lang="ru-RU" sz="1900" i="1" dirty="0"/>
              <a:t> </a:t>
            </a:r>
            <a:r>
              <a:rPr lang="ru-RU" sz="1900" i="1" dirty="0" err="1"/>
              <a:t>memory</a:t>
            </a:r>
            <a:r>
              <a:rPr lang="ru-RU" sz="1900" dirty="0"/>
              <a:t>, </a:t>
            </a:r>
            <a:r>
              <a:rPr lang="ru-RU" sz="1900" i="1" dirty="0"/>
              <a:t>долгая краткосрочная память</a:t>
            </a:r>
            <a:r>
              <a:rPr lang="ru-RU" sz="1900" dirty="0"/>
              <a:t>) — тип рекуррентной нейронной сети, способный обучаться долгосрочным зависимостям. 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ru-RU" sz="1900" b="1" dirty="0"/>
              <a:t>Этапы:</a:t>
            </a:r>
          </a:p>
          <a:p>
            <a:r>
              <a:rPr lang="ru-RU" sz="1900" dirty="0"/>
              <a:t>Удаление ненужной информации</a:t>
            </a:r>
            <a:endParaRPr lang="en-US" sz="1900" dirty="0"/>
          </a:p>
          <a:p>
            <a:r>
              <a:rPr lang="ru-RU" sz="1900" dirty="0"/>
              <a:t>Сохранение нужной информации</a:t>
            </a:r>
            <a:endParaRPr lang="en-US" sz="1900" dirty="0"/>
          </a:p>
          <a:p>
            <a:r>
              <a:rPr lang="ru-RU" sz="1900" dirty="0"/>
              <a:t>Формирование нового состояния</a:t>
            </a:r>
            <a:endParaRPr lang="en-US" sz="1900" dirty="0"/>
          </a:p>
          <a:p>
            <a:endParaRPr lang="ru-RU" sz="1900" dirty="0"/>
          </a:p>
          <a:p>
            <a:endParaRPr lang="en-US" sz="1900" dirty="0"/>
          </a:p>
        </p:txBody>
      </p:sp>
      <p:pic>
        <p:nvPicPr>
          <p:cNvPr id="2050" name="Picture 2" descr="LSTM пример">
            <a:extLst>
              <a:ext uri="{FF2B5EF4-FFF2-40B4-BE49-F238E27FC236}">
                <a16:creationId xmlns:a16="http://schemas.microsoft.com/office/drawing/2014/main" id="{890609BF-5EC2-4498-B463-0DB2F22A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STM нейронная сеть">
            <a:extLst>
              <a:ext uri="{FF2B5EF4-FFF2-40B4-BE49-F238E27FC236}">
                <a16:creationId xmlns:a16="http://schemas.microsoft.com/office/drawing/2014/main" id="{57F659F3-2C25-481B-BAD2-6D70EEBD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гейт lstm">
            <a:extLst>
              <a:ext uri="{FF2B5EF4-FFF2-40B4-BE49-F238E27FC236}">
                <a16:creationId xmlns:a16="http://schemas.microsoft.com/office/drawing/2014/main" id="{43495D39-F027-44F1-9E60-A24A65E9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C38D9-9C09-4950-9476-1A51F7888734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669109-00CC-438D-8467-616AA14A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0DC0AB-959B-4B21-AA09-699B91E4FCBB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FCAA9F-7410-4666-B0B9-B0415DBE1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613497-0373-481E-8261-E8DE39EC0030}"/>
              </a:ext>
            </a:extLst>
          </p:cNvPr>
          <p:cNvSpPr/>
          <p:nvPr/>
        </p:nvSpPr>
        <p:spPr>
          <a:xfrm>
            <a:off x="63352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9F1A56-447A-4CB7-9DAA-98FB0073B635}"/>
              </a:ext>
            </a:extLst>
          </p:cNvPr>
          <p:cNvSpPr/>
          <p:nvPr/>
        </p:nvSpPr>
        <p:spPr>
          <a:xfrm>
            <a:off x="6394806" y="2545073"/>
            <a:ext cx="54784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сети </a:t>
            </a:r>
            <a:r>
              <a:rPr lang="en-US" sz="1600" dirty="0"/>
              <a:t>LSTM </a:t>
            </a:r>
            <a:r>
              <a:rPr lang="ru-RU" sz="1600" dirty="0"/>
              <a:t>содержит </a:t>
            </a:r>
            <a:r>
              <a:rPr lang="en-US" sz="1600" dirty="0"/>
              <a:t>4 </a:t>
            </a:r>
            <a:r>
              <a:rPr lang="ru-RU" sz="1600" dirty="0"/>
              <a:t>взаимодействующих слоя:</a:t>
            </a:r>
          </a:p>
        </p:txBody>
      </p:sp>
    </p:spTree>
    <p:extLst>
      <p:ext uri="{BB962C8B-B14F-4D97-AF65-F5344CB8AC3E}">
        <p14:creationId xmlns:p14="http://schemas.microsoft.com/office/powerpoint/2010/main" val="34026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4">
            <a:extLst>
              <a:ext uri="{FF2B5EF4-FFF2-40B4-BE49-F238E27FC236}">
                <a16:creationId xmlns:a16="http://schemas.microsoft.com/office/drawing/2014/main" id="{55029AAB-1E11-45EF-A1B3-1EF5292D6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20150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449422-8E67-40E9-B35D-1E4024B649F7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3F4E4E-90ED-4382-A955-5DE9F6B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LOF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900" b="1" dirty="0"/>
              <a:t>Локальный уровень выброса (</a:t>
            </a:r>
            <a:r>
              <a:rPr lang="en-US" sz="1900" b="1" dirty="0"/>
              <a:t>Local Outlier Factor, LOF</a:t>
            </a:r>
            <a:r>
              <a:rPr lang="ru-RU" sz="1900" b="1" dirty="0"/>
              <a:t>) </a:t>
            </a:r>
            <a:r>
              <a:rPr lang="ru-RU" sz="1900" dirty="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/>
              <a:t>LOF </a:t>
            </a:r>
            <a:r>
              <a:rPr lang="ru-RU" sz="1600" dirty="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Значение </a:t>
            </a:r>
            <a:r>
              <a:rPr lang="en-US" sz="1600" dirty="0"/>
              <a:t>LOF &gt; 1</a:t>
            </a:r>
            <a:r>
              <a:rPr lang="ru-RU" sz="1600" dirty="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None/>
            </a:pPr>
            <a:r>
              <a:rPr lang="ru-RU" sz="1600" dirty="0"/>
              <a:t>Метод универсальный, но результаты трудно интерпретировать, необходимо подбирать пороговое значение.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6C69846-1503-4F09-AED3-0DDD5CDB8FBF}"/>
              </a:ext>
            </a:extLst>
          </p:cNvPr>
          <p:cNvGrpSpPr/>
          <p:nvPr/>
        </p:nvGrpSpPr>
        <p:grpSpPr>
          <a:xfrm>
            <a:off x="914400" y="254769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DFAC9-3505-41F1-91BF-AF0D47D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15</a:t>
            </a:fld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D4DC83E-83C0-4DC0-89A8-F48AABCB025F}"/>
              </a:ext>
            </a:extLst>
          </p:cNvPr>
          <p:cNvGrpSpPr/>
          <p:nvPr/>
        </p:nvGrpSpPr>
        <p:grpSpPr>
          <a:xfrm>
            <a:off x="9185044" y="2011886"/>
            <a:ext cx="3135543" cy="4448844"/>
            <a:chOff x="9185044" y="2011886"/>
            <a:chExt cx="3135543" cy="44488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1FE24-F43D-4A44-97E7-64B60106F609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460A064-341C-4B3B-917B-33FB1AB9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DFBD2BD-D466-47DE-B187-14773AB25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5D2B6B6-CBB0-4035-94C2-1F197BB0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A099376-D396-4092-B3DE-B1D9C3FA3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9E912A-AB15-4BCD-A78D-EAB2E317DF51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430FF71-E7D9-4007-B13D-D10361B56BD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2A104D9-A149-46A4-9C2E-E96F99487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4099ED-C955-485B-8283-E03D28218E09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C2C2BE20-F002-4F75-A9FF-110E8FEF4B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0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аномалий. </a:t>
            </a:r>
            <a:r>
              <a:rPr lang="en-US" dirty="0"/>
              <a:t>AE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504825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000" b="1" dirty="0" err="1"/>
              <a:t>Автоэнкодеры</a:t>
            </a:r>
            <a:r>
              <a:rPr lang="ru-RU" sz="2000" b="1" dirty="0"/>
              <a:t> (</a:t>
            </a:r>
            <a:r>
              <a:rPr lang="en-US" sz="2000" b="1" dirty="0" err="1"/>
              <a:t>AutoEncoders</a:t>
            </a:r>
            <a:r>
              <a:rPr lang="en-US" sz="2000" b="1" dirty="0"/>
              <a:t>, AE, </a:t>
            </a:r>
            <a:r>
              <a:rPr lang="ru-RU" sz="2000" b="1" dirty="0" err="1"/>
              <a:t>автокодировщики</a:t>
            </a:r>
            <a:r>
              <a:rPr lang="ru-RU" sz="2000" b="1" dirty="0"/>
              <a:t>) </a:t>
            </a:r>
            <a:r>
              <a:rPr lang="ru-RU" sz="2000" dirty="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</a:t>
            </a:r>
            <a:r>
              <a:rPr lang="ru-RU" sz="2000" dirty="0" err="1"/>
              <a:t>энкодера</a:t>
            </a:r>
            <a:r>
              <a:rPr lang="ru-RU" sz="2000" dirty="0"/>
              <a:t> и декодера.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Применение </a:t>
            </a:r>
            <a:r>
              <a:rPr lang="ru-RU" sz="2000" b="1" dirty="0" err="1"/>
              <a:t>автоэнкодера</a:t>
            </a:r>
            <a:r>
              <a:rPr lang="ru-RU" sz="2000" b="1" dirty="0"/>
              <a:t> для выявления аномалий (</a:t>
            </a:r>
            <a:r>
              <a:rPr lang="en-US" sz="2000" b="1" dirty="0"/>
              <a:t>reconstruction-based</a:t>
            </a:r>
            <a:r>
              <a:rPr lang="ru-RU" sz="2000" b="1" dirty="0"/>
              <a:t>):</a:t>
            </a:r>
          </a:p>
          <a:p>
            <a:r>
              <a:rPr lang="ru-RU" sz="2000" dirty="0"/>
              <a:t>Обучение на данных без аномалий</a:t>
            </a:r>
          </a:p>
          <a:p>
            <a:r>
              <a:rPr lang="ru-RU" sz="2000" dirty="0"/>
              <a:t>Вычисление порога отклонения (</a:t>
            </a:r>
            <a:r>
              <a:rPr lang="en-US" sz="2000" dirty="0"/>
              <a:t>anomaly score)</a:t>
            </a:r>
            <a:r>
              <a:rPr lang="ru-RU" sz="2000" dirty="0"/>
              <a:t> на основании разницы входного и восстановленного вектора</a:t>
            </a:r>
          </a:p>
          <a:p>
            <a:r>
              <a:rPr lang="ru-RU" sz="2000" dirty="0"/>
              <a:t>Загрузка анализируемых данных и выявление аномалий при </a:t>
            </a:r>
            <a:r>
              <a:rPr lang="en-US" sz="2000" dirty="0"/>
              <a:t>anomaly score </a:t>
            </a:r>
            <a:r>
              <a:rPr lang="ru-RU" sz="2000" dirty="0"/>
              <a:t>выше порога</a:t>
            </a:r>
          </a:p>
          <a:p>
            <a:pPr marL="0" indent="0">
              <a:buNone/>
            </a:pPr>
            <a:r>
              <a:rPr lang="ru-RU" sz="2000" dirty="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/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BF156-3AAE-4680-98DE-CF9DA032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82" y="2778672"/>
                <a:ext cx="3669210" cy="1200329"/>
              </a:xfrm>
              <a:prstGeom prst="rect">
                <a:avLst/>
              </a:prstGeom>
              <a:blipFill>
                <a:blip r:embed="rId5"/>
                <a:stretch>
                  <a:fillRect l="-1329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CBD9A-E381-49F0-8E70-3D3AE5D6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32426-E94E-4E85-BE92-61D2D63B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841" y="2340817"/>
            <a:ext cx="3872749" cy="2176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74061-E30B-4DD3-9C0B-0E042D9D2A62}"/>
              </a:ext>
            </a:extLst>
          </p:cNvPr>
          <p:cNvSpPr txBox="1"/>
          <p:nvPr/>
        </p:nvSpPr>
        <p:spPr>
          <a:xfrm>
            <a:off x="4124325" y="38814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66D3B-DE05-411B-B420-6D95ED3C1A1A}"/>
              </a:ext>
            </a:extLst>
          </p:cNvPr>
          <p:cNvSpPr txBox="1"/>
          <p:nvPr/>
        </p:nvSpPr>
        <p:spPr>
          <a:xfrm>
            <a:off x="7105650" y="38814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48E24-25F3-455D-8035-79841FA05344}"/>
              </a:ext>
            </a:extLst>
          </p:cNvPr>
          <p:cNvSpPr txBox="1"/>
          <p:nvPr/>
        </p:nvSpPr>
        <p:spPr>
          <a:xfrm>
            <a:off x="5612583" y="3512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8203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корневых причин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22E0AE08-80E1-4A8A-AABF-FF4E7C225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273478"/>
              </p:ext>
            </p:extLst>
          </p:nvPr>
        </p:nvGraphicFramePr>
        <p:xfrm>
          <a:off x="8454677" y="1487155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B83864F6-24FB-46AB-96B4-45E22CFA9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874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F0D9F-D929-4B20-8379-ED183F56A5C8}"/>
              </a:ext>
            </a:extLst>
          </p:cNvPr>
          <p:cNvSpPr txBox="1"/>
          <p:nvPr/>
        </p:nvSpPr>
        <p:spPr>
          <a:xfrm>
            <a:off x="838200" y="1302489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Root-cause analysis</a:t>
            </a:r>
            <a:r>
              <a:rPr lang="ru-RU" dirty="0"/>
              <a:t>, </a:t>
            </a:r>
            <a:r>
              <a:rPr lang="en-US" dirty="0"/>
              <a:t>RCA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CD52F-AB9D-4E01-869F-7CE59210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17</a:t>
            </a:fld>
            <a:endParaRPr lang="ru-RU"/>
          </a:p>
        </p:txBody>
      </p:sp>
      <p:pic>
        <p:nvPicPr>
          <p:cNvPr id="12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2E90D519-9D37-4E1B-9846-CD22228D7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4684079" y="2646155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B23BC-52BD-42CE-A6CD-9EEC986653AC}"/>
              </a:ext>
            </a:extLst>
          </p:cNvPr>
          <p:cNvSpPr txBox="1"/>
          <p:nvPr/>
        </p:nvSpPr>
        <p:spPr>
          <a:xfrm>
            <a:off x="5068141" y="4211845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C2076-8F81-4DDA-BB28-E98222F42911}"/>
              </a:ext>
            </a:extLst>
          </p:cNvPr>
          <p:cNvSpPr txBox="1"/>
          <p:nvPr/>
        </p:nvSpPr>
        <p:spPr>
          <a:xfrm>
            <a:off x="4806726" y="2276823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</p:spTree>
    <p:extLst>
      <p:ext uri="{BB962C8B-B14F-4D97-AF65-F5344CB8AC3E}">
        <p14:creationId xmlns:p14="http://schemas.microsoft.com/office/powerpoint/2010/main" val="146218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с учителем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5DEB30F0-D863-466B-935D-ED613EF43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55147"/>
              </p:ext>
            </p:extLst>
          </p:nvPr>
        </p:nvGraphicFramePr>
        <p:xfrm>
          <a:off x="671465" y="1168399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9D89C0-3E76-4066-ADB3-4151CE3A7CCF}"/>
              </a:ext>
            </a:extLst>
          </p:cNvPr>
          <p:cNvSpPr txBox="1"/>
          <p:nvPr/>
        </p:nvSpPr>
        <p:spPr>
          <a:xfrm>
            <a:off x="1004935" y="4491365"/>
            <a:ext cx="985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сформировать обучающую выборку, при этом модель не сможет определить причину аномалий и паттернов, которых не было при обучении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8961E1-2C58-42E8-B872-A5A6C56B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5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</a:t>
            </a:r>
            <a:r>
              <a:rPr lang="ru-RU" dirty="0"/>
              <a:t> без учителя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71D801-F32D-4580-8B0B-04F280EA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77410" y="2181225"/>
            <a:ext cx="4074580" cy="3462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EF8F3-34DE-4C11-BD52-9A3108AB44DC}"/>
              </a:ext>
            </a:extLst>
          </p:cNvPr>
          <p:cNvSpPr txBox="1"/>
          <p:nvPr/>
        </p:nvSpPr>
        <p:spPr>
          <a:xfrm>
            <a:off x="7077073" y="1436296"/>
            <a:ext cx="47846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Один из вариантов реализации </a:t>
            </a:r>
            <a:r>
              <a:rPr lang="en-US" sz="1400" dirty="0"/>
              <a:t>AD+RCA</a:t>
            </a:r>
            <a:r>
              <a:rPr lang="ru-RU" sz="1400" dirty="0"/>
              <a:t> на </a:t>
            </a:r>
            <a:r>
              <a:rPr lang="en-US" sz="1400" dirty="0"/>
              <a:t>SOM:</a:t>
            </a:r>
            <a:endParaRPr lang="ru-RU" sz="1400" dirty="0"/>
          </a:p>
          <a:p>
            <a:r>
              <a:rPr lang="en-US" sz="1200" dirty="0"/>
              <a:t>Root-cause analysis through machine learning in the cloud, Tim </a:t>
            </a:r>
            <a:r>
              <a:rPr lang="en-US" sz="1200" dirty="0" err="1"/>
              <a:t>Josefsson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EC12AF-FDD1-43D7-9633-5CCA63590A97}"/>
              </a:ext>
            </a:extLst>
          </p:cNvPr>
          <p:cNvSpPr/>
          <p:nvPr/>
        </p:nvSpPr>
        <p:spPr>
          <a:xfrm>
            <a:off x="921473" y="2398450"/>
            <a:ext cx="4867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Self-organizing map (SOM)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Автоэнкодеры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Байесовские сети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C83FF-6482-40EA-BF52-8F2765C1C1E6}"/>
              </a:ext>
            </a:extLst>
          </p:cNvPr>
          <p:cNvSpPr txBox="1"/>
          <p:nvPr/>
        </p:nvSpPr>
        <p:spPr>
          <a:xfrm>
            <a:off x="883467" y="1436296"/>
            <a:ext cx="614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при отсутствии знаний о возможных аномалиях получить событие или признак, который с наибольшей вероятностью стал причиной произошедшего инцидента.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8A88EB-72C2-4BF2-941E-2D05C91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32E7EF-ABA8-4F65-B3C6-3C3DC6B12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232" y="4293762"/>
            <a:ext cx="3762375" cy="2062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A07098-BA0F-4517-96DB-0F6DFAE4DF5D}"/>
              </a:ext>
            </a:extLst>
          </p:cNvPr>
          <p:cNvSpPr txBox="1"/>
          <p:nvPr/>
        </p:nvSpPr>
        <p:spPr>
          <a:xfrm>
            <a:off x="533401" y="3656744"/>
            <a:ext cx="61483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Вариант реализации </a:t>
            </a:r>
            <a:r>
              <a:rPr lang="en-US" sz="1400" dirty="0"/>
              <a:t>RCA</a:t>
            </a:r>
            <a:r>
              <a:rPr lang="ru-RU" sz="1400" dirty="0"/>
              <a:t> на байесовских сетях</a:t>
            </a:r>
            <a:r>
              <a:rPr lang="en-US" sz="1400" dirty="0"/>
              <a:t>:</a:t>
            </a:r>
            <a:endParaRPr lang="ru-RU" sz="1400" dirty="0"/>
          </a:p>
          <a:p>
            <a:r>
              <a:rPr lang="en-US" sz="1200" dirty="0"/>
              <a:t>Root cause analysis of failures and quality deviations in manufacturing using machine learning</a:t>
            </a:r>
            <a:r>
              <a:rPr lang="ru-RU" sz="1200" dirty="0"/>
              <a:t>, </a:t>
            </a:r>
            <a:r>
              <a:rPr lang="en-US" sz="1200" dirty="0"/>
              <a:t>Anna </a:t>
            </a:r>
            <a:r>
              <a:rPr lang="en-US" sz="1200" dirty="0" err="1"/>
              <a:t>Lokrantz</a:t>
            </a:r>
            <a:r>
              <a:rPr lang="ru-RU" sz="1200" dirty="0"/>
              <a:t>, </a:t>
            </a:r>
            <a:r>
              <a:rPr lang="en-US" sz="1200" dirty="0"/>
              <a:t>Emil </a:t>
            </a:r>
            <a:r>
              <a:rPr lang="en-US" sz="1200" dirty="0" err="1"/>
              <a:t>Gustavsson</a:t>
            </a:r>
            <a:r>
              <a:rPr lang="ru-RU" sz="1200" dirty="0"/>
              <a:t>, </a:t>
            </a:r>
            <a:r>
              <a:rPr lang="en-US" sz="1200" dirty="0"/>
              <a:t>Mats </a:t>
            </a:r>
            <a:r>
              <a:rPr lang="en-US" sz="1200" dirty="0" err="1"/>
              <a:t>Jirstrand</a:t>
            </a:r>
            <a:endParaRPr lang="ru-RU" sz="12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6FB3E0-6E79-4403-90AC-5746E7A4D289}"/>
              </a:ext>
            </a:extLst>
          </p:cNvPr>
          <p:cNvSpPr/>
          <p:nvPr/>
        </p:nvSpPr>
        <p:spPr>
          <a:xfrm>
            <a:off x="533401" y="63080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https://www.researchgate.net/publication/326039482_Root_cause_analysis_of_failures_and_quality_deviations_in_manufacturing_using_machine_learning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44964D-AC2C-4BEB-BD1B-3B0AC4CF9CB4}"/>
              </a:ext>
            </a:extLst>
          </p:cNvPr>
          <p:cNvSpPr/>
          <p:nvPr/>
        </p:nvSpPr>
        <p:spPr>
          <a:xfrm>
            <a:off x="7296150" y="5722957"/>
            <a:ext cx="4695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https://uu.diva-portal.org/smash/get/diva2:1178780/FULLTEXT01.pdf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3265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Аналитика больших данных</a:t>
            </a:r>
          </a:p>
          <a:p>
            <a:pPr lvl="1"/>
            <a:r>
              <a:rPr lang="ru-RU" dirty="0"/>
              <a:t>Жизненный цикл аналитики данных</a:t>
            </a:r>
          </a:p>
          <a:p>
            <a:pPr lvl="1"/>
            <a:r>
              <a:rPr lang="ru-RU" dirty="0"/>
              <a:t>Источники данных</a:t>
            </a:r>
          </a:p>
          <a:p>
            <a:pPr lvl="1"/>
            <a:r>
              <a:rPr lang="ru-RU" dirty="0"/>
              <a:t>Визуализация данных</a:t>
            </a:r>
          </a:p>
          <a:p>
            <a:r>
              <a:rPr lang="ru-RU" dirty="0"/>
              <a:t>Предиктивная аналитика</a:t>
            </a:r>
          </a:p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Прогнозирование</a:t>
            </a:r>
          </a:p>
          <a:p>
            <a:pPr lvl="1"/>
            <a:r>
              <a:rPr lang="ru-RU" dirty="0"/>
              <a:t>Выявление аномалий</a:t>
            </a:r>
          </a:p>
          <a:p>
            <a:pPr lvl="1"/>
            <a:r>
              <a:rPr lang="ru-RU" dirty="0"/>
              <a:t>Анализ корневых причин</a:t>
            </a:r>
          </a:p>
          <a:p>
            <a:r>
              <a:rPr lang="ru-RU" dirty="0"/>
              <a:t>Предиктивная аналитика в ИБ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RCA. Self-organizing map (SOM)</a:t>
            </a:r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1" dirty="0"/>
              <a:t>Применение: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Понижение размерности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Визуализация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Кластеризация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B9511-3BC4-4294-83EB-0D3664F84A8A}"/>
              </a:ext>
            </a:extLst>
          </p:cNvPr>
          <p:cNvSpPr txBox="1"/>
          <p:nvPr/>
        </p:nvSpPr>
        <p:spPr>
          <a:xfrm>
            <a:off x="838200" y="1388825"/>
            <a:ext cx="610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Самоорганизующаяся карта </a:t>
            </a:r>
            <a:r>
              <a:rPr lang="ru-RU" dirty="0" err="1"/>
              <a:t>Кохонена</a:t>
            </a:r>
            <a:r>
              <a:rPr lang="en-US" dirty="0"/>
              <a:t> (</a:t>
            </a:r>
            <a:r>
              <a:rPr lang="ru-RU" dirty="0" err="1"/>
              <a:t>Теуво</a:t>
            </a:r>
            <a:r>
              <a:rPr lang="ru-RU" dirty="0"/>
              <a:t> </a:t>
            </a:r>
            <a:r>
              <a:rPr lang="ru-RU" dirty="0" err="1"/>
              <a:t>Кохонен</a:t>
            </a:r>
            <a:r>
              <a:rPr lang="en-US" dirty="0"/>
              <a:t>,</a:t>
            </a:r>
            <a:r>
              <a:rPr lang="ru-RU" dirty="0"/>
              <a:t> 1984</a:t>
            </a:r>
            <a:r>
              <a:rPr lang="en-US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7E409-2DD5-46EF-973D-7296E2DE5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73491"/>
            <a:ext cx="3293024" cy="2791164"/>
          </a:xfrm>
          <a:prstGeom prst="rect">
            <a:avLst/>
          </a:prstGeom>
        </p:spPr>
      </p:pic>
      <p:pic>
        <p:nvPicPr>
          <p:cNvPr id="9" name="Picture 2" descr="https://habrastorage.org/r/w1560/webt/59/cf/83/59cf837e73c2f996868662.png">
            <a:extLst>
              <a:ext uri="{FF2B5EF4-FFF2-40B4-BE49-F238E27FC236}">
                <a16:creationId xmlns:a16="http://schemas.microsoft.com/office/drawing/2014/main" id="{4623F553-7F08-431B-84A5-E9ADC548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0" y="3288714"/>
            <a:ext cx="2085100" cy="278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353FD1-CC64-4C1F-9233-92EE2AF866C5}"/>
              </a:ext>
            </a:extLst>
          </p:cNvPr>
          <p:cNvSpPr/>
          <p:nvPr/>
        </p:nvSpPr>
        <p:spPr>
          <a:xfrm>
            <a:off x="3190875" y="30647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Алгоритм работы: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 весов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Случайный выбор вектора из входного пространства</a:t>
            </a:r>
            <a:r>
              <a:rPr lang="en-US" dirty="0"/>
              <a:t> [</a:t>
            </a:r>
            <a:r>
              <a:rPr lang="en-US" i="1" dirty="0"/>
              <a:t>D(t)</a:t>
            </a:r>
            <a:r>
              <a:rPr lang="en-US" dirty="0"/>
              <a:t>]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победившего (ближайшего) нейрона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Пересчет весов победившего и соседних нейронов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Повторение шагов 2-4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C9E3-F4B6-4E97-AADB-094E3E9FAF89}"/>
              </a:ext>
            </a:extLst>
          </p:cNvPr>
          <p:cNvSpPr txBox="1"/>
          <p:nvPr/>
        </p:nvSpPr>
        <p:spPr>
          <a:xfrm>
            <a:off x="3766851" y="5207565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Обновленный вектор весов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C4E49-BE86-475C-8EFF-10815AF1B821}"/>
              </a:ext>
            </a:extLst>
          </p:cNvPr>
          <p:cNvSpPr txBox="1"/>
          <p:nvPr/>
        </p:nvSpPr>
        <p:spPr>
          <a:xfrm>
            <a:off x="5955060" y="5196757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функция окружения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98CCF-E721-465B-AD68-3699A5289932}"/>
              </a:ext>
            </a:extLst>
          </p:cNvPr>
          <p:cNvSpPr txBox="1"/>
          <p:nvPr/>
        </p:nvSpPr>
        <p:spPr>
          <a:xfrm>
            <a:off x="6924917" y="5196756"/>
            <a:ext cx="13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скорость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/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7158F-FC17-49CA-B601-0E065F7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69" y="4838233"/>
                <a:ext cx="55577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B244C390-03D0-4A9B-BB79-4842DEBD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20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EAFF0B-0CA4-4068-9450-8D83D56C7E4C}"/>
              </a:ext>
            </a:extLst>
          </p:cNvPr>
          <p:cNvSpPr/>
          <p:nvPr/>
        </p:nvSpPr>
        <p:spPr>
          <a:xfrm>
            <a:off x="612463" y="5946130"/>
            <a:ext cx="284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Нестандартная кластеризация 4, </a:t>
            </a:r>
            <a:r>
              <a:rPr lang="en-US" sz="1200" dirty="0" err="1"/>
              <a:t>Siarshai</a:t>
            </a:r>
            <a:endParaRPr lang="ru-RU" sz="1200" dirty="0"/>
          </a:p>
          <a:p>
            <a:r>
              <a:rPr lang="en-US" sz="1200" dirty="0"/>
              <a:t>https://habr.com/ru/post/338868/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4403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Анализ трафика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аномалии в сетевом трафике</a:t>
            </a:r>
          </a:p>
          <a:p>
            <a:pPr marL="0" indent="0">
              <a:buNone/>
            </a:pPr>
            <a:r>
              <a:rPr lang="ru-RU" sz="2000" b="1" dirty="0"/>
              <a:t>Проблемы: </a:t>
            </a:r>
          </a:p>
          <a:p>
            <a:r>
              <a:rPr lang="ru-RU" sz="2000" dirty="0"/>
              <a:t>определение аномалий на основе правил (</a:t>
            </a:r>
            <a:r>
              <a:rPr lang="en-US" sz="2000" dirty="0"/>
              <a:t>rule-based) </a:t>
            </a:r>
            <a:r>
              <a:rPr lang="ru-RU" sz="2000" dirty="0"/>
              <a:t>не выявляет неизвестные аномалии (</a:t>
            </a:r>
            <a:r>
              <a:rPr lang="en-US" sz="2000" dirty="0"/>
              <a:t>0-day</a:t>
            </a:r>
            <a:r>
              <a:rPr lang="ru-RU" sz="2000" dirty="0"/>
              <a:t>)</a:t>
            </a:r>
          </a:p>
          <a:p>
            <a:r>
              <a:rPr lang="ru-RU" sz="2000" dirty="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Если есть размеченный </a:t>
            </a:r>
            <a:r>
              <a:rPr lang="ru-RU" sz="2000" dirty="0" err="1"/>
              <a:t>датасет</a:t>
            </a:r>
            <a:r>
              <a:rPr lang="ru-RU" sz="2000" dirty="0"/>
              <a:t>, то можно обучить классификатор для поиска известных аномалий</a:t>
            </a:r>
          </a:p>
          <a:p>
            <a:r>
              <a:rPr lang="ru-RU" sz="2000" dirty="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 dirty="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B7E9A-12AB-452D-A134-06CBD1D137E6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877175" y="2030404"/>
            <a:ext cx="3971925" cy="4020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75F2B-3280-4ED7-A291-FA77341660C4}"/>
              </a:ext>
            </a:extLst>
          </p:cNvPr>
          <p:cNvSpPr txBox="1"/>
          <p:nvPr/>
        </p:nvSpPr>
        <p:spPr>
          <a:xfrm>
            <a:off x="8755753" y="1739342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366453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Подбор логинов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факт машинного подбора логинов при авторизации на сервисе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 dirty="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 dirty="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65F6-7018-4E54-B201-2384B4EBF9FF}"/>
              </a:ext>
            </a:extLst>
          </p:cNvPr>
          <p:cNvSpPr txBox="1"/>
          <p:nvPr/>
        </p:nvSpPr>
        <p:spPr>
          <a:xfrm>
            <a:off x="7669903" y="1891904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64275-3F9F-43DF-B4DA-F25FBFAD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77" y="2370119"/>
            <a:ext cx="5562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Состояние серверов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неисправность сервера на основании его текущих параметров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 dirty="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 dirty="0"/>
              <a:t>Некоторые индикаторы имеют тенденцию к постоянному изменению (например, уменьшение места на жестком диске), будущий инцидент можно было бы выявить заранее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 в процессе жизненного цикла сервера</a:t>
            </a:r>
          </a:p>
          <a:p>
            <a:r>
              <a:rPr lang="ru-RU" sz="2000" dirty="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BB5B5D-357F-4B3B-BDCA-DBD7B8B9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685" y="1943100"/>
            <a:ext cx="4215115" cy="384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45399-A251-4CB1-B6D7-AF4783CDFFAF}"/>
              </a:ext>
            </a:extLst>
          </p:cNvPr>
          <p:cNvSpPr txBox="1"/>
          <p:nvPr/>
        </p:nvSpPr>
        <p:spPr>
          <a:xfrm>
            <a:off x="8500624" y="1696263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58620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АСУТП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24</a:t>
            </a:fld>
            <a:endParaRPr lang="ru-RU"/>
          </a:p>
        </p:txBody>
      </p:sp>
      <p:sp>
        <p:nvSpPr>
          <p:cNvPr id="9" name="Объект 6">
            <a:extLst>
              <a:ext uri="{FF2B5EF4-FFF2-40B4-BE49-F238E27FC236}">
                <a16:creationId xmlns:a16="http://schemas.microsoft.com/office/drawing/2014/main" id="{4BC72A5A-4D8F-4FB7-A476-F0270A5E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 dirty="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</a:p>
          <a:p>
            <a:r>
              <a:rPr lang="ru-RU" sz="2000" dirty="0"/>
              <a:t>Выявление аномалий в поведении параметров ТП методами обучения без учителя или </a:t>
            </a:r>
            <a:r>
              <a:rPr lang="ru-RU" sz="2000" dirty="0" err="1"/>
              <a:t>дообучение</a:t>
            </a:r>
            <a:r>
              <a:rPr lang="ru-RU" sz="2000" dirty="0"/>
              <a:t>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DC3C31-CB6A-45B9-A332-B5C35AE4E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639050" y="1924609"/>
            <a:ext cx="3977050" cy="3980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83CAB3-F851-42F7-B5A2-A3574B2424FC}"/>
              </a:ext>
            </a:extLst>
          </p:cNvPr>
          <p:cNvSpPr txBox="1"/>
          <p:nvPr/>
        </p:nvSpPr>
        <p:spPr>
          <a:xfrm>
            <a:off x="7538599" y="2248713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142689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C9EA-EB1E-4932-BFEF-CD80084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Предиктивная аналитика в ИБ. </a:t>
            </a:r>
            <a:r>
              <a:rPr lang="en-US" sz="3600" dirty="0"/>
              <a:t>RCA</a:t>
            </a:r>
            <a:endParaRPr lang="ru-RU" sz="3600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CA516ED6-0C54-45B2-9979-C84022D8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9D145AE-BC2A-4393-8A58-1544F54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b="1" dirty="0"/>
              <a:t>Задача: </a:t>
            </a:r>
            <a:r>
              <a:rPr lang="ru-RU" sz="2000" dirty="0"/>
              <a:t>определить причину возникновения инцидента</a:t>
            </a:r>
          </a:p>
          <a:p>
            <a:pPr marL="0" indent="0">
              <a:buNone/>
            </a:pPr>
            <a:r>
              <a:rPr lang="ru-RU" sz="2000" b="1" dirty="0"/>
              <a:t>Проблемы:</a:t>
            </a:r>
          </a:p>
          <a:p>
            <a:r>
              <a:rPr lang="ru-RU" sz="2000" dirty="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2000" dirty="0"/>
              <a:t>Разные виды информации (индикаторы, </a:t>
            </a:r>
            <a:r>
              <a:rPr lang="ru-RU" sz="2000" dirty="0" err="1"/>
              <a:t>логи</a:t>
            </a:r>
            <a:r>
              <a:rPr lang="ru-RU" sz="2000" dirty="0"/>
              <a:t>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None/>
            </a:pPr>
            <a:r>
              <a:rPr lang="ru-RU" sz="2000" b="1" dirty="0"/>
              <a:t>Использование предиктивной аналитики:</a:t>
            </a:r>
            <a:r>
              <a:rPr lang="ru-RU" sz="2000" dirty="0"/>
              <a:t> размеченный </a:t>
            </a:r>
            <a:r>
              <a:rPr lang="ru-RU" sz="2000" dirty="0" err="1"/>
              <a:t>датасет</a:t>
            </a:r>
            <a:endParaRPr lang="ru-RU" sz="2000" dirty="0"/>
          </a:p>
          <a:p>
            <a:r>
              <a:rPr lang="ru-RU" sz="2000" dirty="0"/>
              <a:t>Методы </a:t>
            </a:r>
            <a:r>
              <a:rPr lang="en-US" sz="2000" dirty="0"/>
              <a:t>RCA </a:t>
            </a:r>
            <a:r>
              <a:rPr lang="ru-RU" sz="2000" dirty="0"/>
              <a:t>позволят выявить наиболее вероятные корневые причины инцидента</a:t>
            </a:r>
          </a:p>
          <a:p>
            <a:r>
              <a:rPr lang="ru-RU" sz="2000" dirty="0"/>
              <a:t>В процессе </a:t>
            </a:r>
            <a:r>
              <a:rPr lang="en-US" sz="2000" dirty="0"/>
              <a:t>RCA </a:t>
            </a:r>
            <a:r>
              <a:rPr lang="ru-RU" sz="2000" dirty="0"/>
              <a:t>возможно выявление дополнительных признаков или данных для обучения моделей </a:t>
            </a:r>
            <a:r>
              <a:rPr lang="ru-RU" sz="2000"/>
              <a:t>выявления аномалий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FB56D-DE3D-448C-BCBE-2F9960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9910E6-9414-41D0-91F6-8E8D20AD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7290"/>
            <a:ext cx="5431036" cy="2710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00FBB-3A3A-4EAA-9943-AD8053F0522D}"/>
              </a:ext>
            </a:extLst>
          </p:cNvPr>
          <p:cNvSpPr txBox="1"/>
          <p:nvPr/>
        </p:nvSpPr>
        <p:spPr>
          <a:xfrm>
            <a:off x="6096000" y="1825625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</p:spTree>
    <p:extLst>
      <p:ext uri="{BB962C8B-B14F-4D97-AF65-F5344CB8AC3E}">
        <p14:creationId xmlns:p14="http://schemas.microsoft.com/office/powerpoint/2010/main" val="32459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89F6-7264-4190-B3F0-B590990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4A6D-8394-4C9F-BAEE-FFD18D6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 больших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E01E1-F64E-4EA6-A254-E9FFE576D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80121"/>
              </p:ext>
            </p:extLst>
          </p:nvPr>
        </p:nvGraphicFramePr>
        <p:xfrm>
          <a:off x="3234793" y="1866006"/>
          <a:ext cx="5257799" cy="426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AEAEE0-899C-4EDA-B61F-D220A8B9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/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85F236CF-B4EA-4CBA-A693-1C6671CE3B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638F5D2-7E2F-4D75-992C-62C4ADA93132}"/>
              </a:ext>
            </a:extLst>
          </p:cNvPr>
          <p:cNvSpPr/>
          <p:nvPr/>
        </p:nvSpPr>
        <p:spPr>
          <a:xfrm>
            <a:off x="2730062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C9226D44-5F26-4B38-9189-54612BEB04C9}"/>
              </a:ext>
            </a:extLst>
          </p:cNvPr>
          <p:cNvSpPr/>
          <p:nvPr/>
        </p:nvSpPr>
        <p:spPr>
          <a:xfrm rot="10800000">
            <a:off x="8610599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38809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аналитики данных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D9321D5-165F-4D3F-A35C-17A6EA65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97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E84A7-8543-444C-8F75-2F40ADA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4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FDE0629-1988-4C9C-B77E-55F1D7E1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Базы и хранилища данных: </a:t>
            </a:r>
            <a:endParaRPr lang="en-US" dirty="0"/>
          </a:p>
          <a:p>
            <a:pPr lvl="1"/>
            <a:r>
              <a:rPr lang="ru-RU" dirty="0"/>
              <a:t>Реляционные (</a:t>
            </a:r>
            <a:r>
              <a:rPr lang="en-US" dirty="0"/>
              <a:t>MS SQL, PostgreSQL, MySQL </a:t>
            </a:r>
            <a:r>
              <a:rPr lang="ru-RU" dirty="0"/>
              <a:t>и т.п.)</a:t>
            </a:r>
          </a:p>
          <a:p>
            <a:pPr lvl="1"/>
            <a:r>
              <a:rPr lang="en-US" dirty="0"/>
              <a:t>NoSQL </a:t>
            </a:r>
            <a:r>
              <a:rPr lang="ru-RU" dirty="0"/>
              <a:t>(</a:t>
            </a:r>
            <a:r>
              <a:rPr lang="en-US" dirty="0"/>
              <a:t>Cassandra, MongoDB,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Специализированные (для хранения графов, временных рядов, поисковые и многие другие)</a:t>
            </a:r>
          </a:p>
          <a:p>
            <a:pPr lvl="1"/>
            <a:r>
              <a:rPr lang="ru-RU" dirty="0"/>
              <a:t>…</a:t>
            </a:r>
            <a:endParaRPr lang="en-US" dirty="0"/>
          </a:p>
          <a:p>
            <a:r>
              <a:rPr lang="ru-RU" dirty="0"/>
              <a:t>Открытые источники</a:t>
            </a:r>
          </a:p>
          <a:p>
            <a:pPr lvl="1"/>
            <a:r>
              <a:rPr lang="ru-RU" dirty="0"/>
              <a:t>Открытые базы данных</a:t>
            </a:r>
          </a:p>
          <a:p>
            <a:pPr lvl="1"/>
            <a:r>
              <a:rPr lang="ru-RU" dirty="0"/>
              <a:t>Государственные информационные системы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Данные в реальном времени</a:t>
            </a:r>
          </a:p>
          <a:p>
            <a:pPr lvl="1"/>
            <a:r>
              <a:rPr lang="ru-RU" dirty="0"/>
              <a:t>Сетевое оборудование, датчики, устройства </a:t>
            </a:r>
            <a:r>
              <a:rPr lang="en-US" dirty="0"/>
              <a:t>IoT</a:t>
            </a:r>
            <a:r>
              <a:rPr lang="ru-RU" dirty="0"/>
              <a:t> и т.п.</a:t>
            </a:r>
          </a:p>
          <a:p>
            <a:pPr lvl="1"/>
            <a:r>
              <a:rPr lang="ru-RU" dirty="0"/>
              <a:t>Информационные системы</a:t>
            </a:r>
          </a:p>
          <a:p>
            <a:pPr lvl="1"/>
            <a:r>
              <a:rPr lang="ru-RU" dirty="0"/>
              <a:t>…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538522-DFDD-42E5-9FA8-EEB91F81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34E385B5-11C5-4135-BA3B-6015E2424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975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B5717D63-3A7E-40CC-BE8F-70560C6C6349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479B9C4-A866-464D-8CEE-49E65A8C6B64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E26E19-DDD1-4867-8811-C927BBA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>
            <a:normAutofit/>
          </a:bodyPr>
          <a:lstStyle/>
          <a:p>
            <a:r>
              <a:rPr lang="ru-RU" dirty="0"/>
              <a:t>Предиктивная аналитика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1028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1CD64E71-11D7-4D3C-8703-5536020C8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8" y="2046161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Icons - 34,531 free icons">
            <a:extLst>
              <a:ext uri="{FF2B5EF4-FFF2-40B4-BE49-F238E27FC236}">
                <a16:creationId xmlns:a16="http://schemas.microsoft.com/office/drawing/2014/main" id="{35F1B95A-FCC7-40F0-B6EF-A29C1DA8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ye Icons - 34,531 free icons">
            <a:extLst>
              <a:ext uri="{FF2B5EF4-FFF2-40B4-BE49-F238E27FC236}">
                <a16:creationId xmlns:a16="http://schemas.microsoft.com/office/drawing/2014/main" id="{CA4F5183-B85C-4973-9F16-FE4C1113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535812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63AEAF0-5E9B-4459-92A8-4F893E8FAE56}"/>
              </a:ext>
            </a:extLst>
          </p:cNvPr>
          <p:cNvSpPr/>
          <p:nvPr/>
        </p:nvSpPr>
        <p:spPr>
          <a:xfrm>
            <a:off x="6413500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8B728208-ED9B-43DA-80CA-1BD0D5A15391}"/>
              </a:ext>
            </a:extLst>
          </p:cNvPr>
          <p:cNvSpPr/>
          <p:nvPr/>
        </p:nvSpPr>
        <p:spPr>
          <a:xfrm rot="16200000">
            <a:off x="4910860" y="3485471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6" descr="Eye Icons - 34,531 free icons">
            <a:extLst>
              <a:ext uri="{FF2B5EF4-FFF2-40B4-BE49-F238E27FC236}">
                <a16:creationId xmlns:a16="http://schemas.microsoft.com/office/drawing/2014/main" id="{7D873020-F920-49F3-8429-4B840D8D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930207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84279-30F3-4C18-B955-C4E94273E324}"/>
              </a:ext>
            </a:extLst>
          </p:cNvPr>
          <p:cNvSpPr txBox="1"/>
          <p:nvPr/>
        </p:nvSpPr>
        <p:spPr>
          <a:xfrm>
            <a:off x="1442106" y="4714552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DED6-1C8B-462C-8105-207334EAB3FE}"/>
              </a:ext>
            </a:extLst>
          </p:cNvPr>
          <p:cNvSpPr txBox="1"/>
          <p:nvPr/>
        </p:nvSpPr>
        <p:spPr>
          <a:xfrm>
            <a:off x="5183279" y="2214251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70BEE-42A9-4EC1-B093-E1A90C3624CA}"/>
              </a:ext>
            </a:extLst>
          </p:cNvPr>
          <p:cNvSpPr txBox="1"/>
          <p:nvPr/>
        </p:nvSpPr>
        <p:spPr>
          <a:xfrm>
            <a:off x="8301309" y="4714552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B26EE-094F-4ECB-A3E5-0E63219299A9}"/>
              </a:ext>
            </a:extLst>
          </p:cNvPr>
          <p:cNvSpPr txBox="1"/>
          <p:nvPr/>
        </p:nvSpPr>
        <p:spPr>
          <a:xfrm>
            <a:off x="838200" y="1537143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22" name="Стрелка: изогнутая 21">
            <a:extLst>
              <a:ext uri="{FF2B5EF4-FFF2-40B4-BE49-F238E27FC236}">
                <a16:creationId xmlns:a16="http://schemas.microsoft.com/office/drawing/2014/main" id="{17F913B4-EB2C-4638-A825-6405B4578AB6}"/>
              </a:ext>
            </a:extLst>
          </p:cNvPr>
          <p:cNvSpPr/>
          <p:nvPr/>
        </p:nvSpPr>
        <p:spPr>
          <a:xfrm>
            <a:off x="5101086" y="3274948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B58FB-9B56-4CE5-B011-2565E8D56B80}"/>
              </a:ext>
            </a:extLst>
          </p:cNvPr>
          <p:cNvSpPr txBox="1"/>
          <p:nvPr/>
        </p:nvSpPr>
        <p:spPr>
          <a:xfrm>
            <a:off x="3512069" y="3309088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9094C7E4-8A13-47F4-9D3C-4127BB033C8F}"/>
              </a:ext>
            </a:extLst>
          </p:cNvPr>
          <p:cNvSpPr/>
          <p:nvPr/>
        </p:nvSpPr>
        <p:spPr>
          <a:xfrm rot="10800000">
            <a:off x="1263431" y="4968817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A1784BD-C33F-423E-810F-1329EA97F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604505"/>
            <a:ext cx="958758" cy="95875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C35C956-2022-4B6F-A162-9DDDA7609A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46" y="1979317"/>
            <a:ext cx="596531" cy="596531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39AE042-0F06-463A-B8C9-C8261FDC28C0}"/>
              </a:ext>
            </a:extLst>
          </p:cNvPr>
          <p:cNvCxnSpPr>
            <a:cxnSpLocks/>
          </p:cNvCxnSpPr>
          <p:nvPr/>
        </p:nvCxnSpPr>
        <p:spPr>
          <a:xfrm>
            <a:off x="8426025" y="2334740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6D94B9-7DCC-4949-843F-B544EED68C44}"/>
              </a:ext>
            </a:extLst>
          </p:cNvPr>
          <p:cNvSpPr txBox="1"/>
          <p:nvPr/>
        </p:nvSpPr>
        <p:spPr>
          <a:xfrm>
            <a:off x="7882475" y="1549902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08784-54CE-414F-86BC-66383841C03D}"/>
              </a:ext>
            </a:extLst>
          </p:cNvPr>
          <p:cNvSpPr txBox="1"/>
          <p:nvPr/>
        </p:nvSpPr>
        <p:spPr>
          <a:xfrm>
            <a:off x="7555431" y="2518221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4DC68-ED7C-4AD5-8A28-D6996CCE53D3}"/>
              </a:ext>
            </a:extLst>
          </p:cNvPr>
          <p:cNvSpPr txBox="1"/>
          <p:nvPr/>
        </p:nvSpPr>
        <p:spPr>
          <a:xfrm>
            <a:off x="10325712" y="2518221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424A4-2BB7-4E53-9C1D-513FDDC9B454}"/>
              </a:ext>
            </a:extLst>
          </p:cNvPr>
          <p:cNvSpPr txBox="1"/>
          <p:nvPr/>
        </p:nvSpPr>
        <p:spPr>
          <a:xfrm>
            <a:off x="5243895" y="5599856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7E52B72-3DBF-4B22-A37A-5C3E96B8E619}"/>
              </a:ext>
            </a:extLst>
          </p:cNvPr>
          <p:cNvCxnSpPr/>
          <p:nvPr/>
        </p:nvCxnSpPr>
        <p:spPr>
          <a:xfrm>
            <a:off x="1342931" y="6329501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9816CD-9D70-45A9-AA10-2F81D7F7579D}"/>
              </a:ext>
            </a:extLst>
          </p:cNvPr>
          <p:cNvSpPr txBox="1"/>
          <p:nvPr/>
        </p:nvSpPr>
        <p:spPr>
          <a:xfrm>
            <a:off x="9488926" y="632359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5AD04-23DB-441E-9959-02DD03E21D01}"/>
              </a:ext>
            </a:extLst>
          </p:cNvPr>
          <p:cNvSpPr txBox="1"/>
          <p:nvPr/>
        </p:nvSpPr>
        <p:spPr>
          <a:xfrm>
            <a:off x="5183279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2E1B9-A8DE-4BC7-96E7-433E1BFC2C17}"/>
              </a:ext>
            </a:extLst>
          </p:cNvPr>
          <p:cNvSpPr txBox="1"/>
          <p:nvPr/>
        </p:nvSpPr>
        <p:spPr>
          <a:xfrm>
            <a:off x="1239557" y="6323598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44A89-703C-4ABF-9B1C-DE09DFCD44B6}"/>
              </a:ext>
            </a:extLst>
          </p:cNvPr>
          <p:cNvSpPr txBox="1"/>
          <p:nvPr/>
        </p:nvSpPr>
        <p:spPr>
          <a:xfrm>
            <a:off x="10264476" y="6089848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3EBFE3-304C-4C5A-9AEE-D5382D9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441CB-A856-4A75-AC4B-900C3C1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24" y="4398321"/>
            <a:ext cx="2838450" cy="17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44FFE5-3812-44CA-91EC-99D95B48E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90" y="3024779"/>
            <a:ext cx="2951463" cy="15034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381418-B7DE-4416-97BA-698640E5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842" y="2120501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625-647F-45A9-AB51-7839011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анализируемых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48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Индикаторы: трафик, показатели загрузки (ЦПУ, память)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: частота появления сообщений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Текст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 как набор взаимосвязанных событий</a:t>
            </a:r>
          </a:p>
          <a:p>
            <a:pPr lvl="1"/>
            <a:r>
              <a:rPr lang="ru-RU" dirty="0"/>
              <a:t>Текст в виде естественного языка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Видео и изображения</a:t>
            </a:r>
          </a:p>
          <a:p>
            <a:pPr lvl="1"/>
            <a:r>
              <a:rPr lang="ru-RU" dirty="0"/>
              <a:t>Поток с видеокамер</a:t>
            </a:r>
          </a:p>
          <a:p>
            <a:pPr lvl="1"/>
            <a:r>
              <a:rPr lang="ru-RU" dirty="0"/>
              <a:t>Анализ скриншотов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11AF60-7743-4F95-AC68-A89620E44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9465" y="4068316"/>
            <a:ext cx="1148669" cy="1765156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33AC9-CE1D-4D57-8BD9-A0A3B72C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2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8D0CA-0347-430B-B2C8-86E330D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799" cy="1325563"/>
          </a:xfrm>
        </p:spPr>
        <p:txBody>
          <a:bodyPr>
            <a:normAutofit/>
          </a:bodyPr>
          <a:lstStyle/>
          <a:p>
            <a:r>
              <a:rPr lang="ru-RU" spc="-150" dirty="0"/>
              <a:t>Временные ряды</a:t>
            </a:r>
            <a:endParaRPr lang="ru-RU" b="1" spc="-15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954259-09FD-441E-A8A4-3B47373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1">
            <a:extLst>
              <a:ext uri="{FF2B5EF4-FFF2-40B4-BE49-F238E27FC236}">
                <a16:creationId xmlns:a16="http://schemas.microsoft.com/office/drawing/2014/main" id="{7B108700-0D4E-41F3-8513-964BAA509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C2E1C94B-B318-4F4D-8131-E5D5CBAC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533"/>
            <a:ext cx="10515600" cy="486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Временной ряд –</a:t>
            </a:r>
            <a:r>
              <a:rPr lang="ru-RU" sz="20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2000" dirty="0" err="1"/>
              <a:t>ов</a:t>
            </a:r>
            <a:r>
              <a:rPr lang="ru-RU" sz="2000" dirty="0"/>
              <a:t>) исследуемого процесса</a:t>
            </a:r>
          </a:p>
          <a:p>
            <a:pPr marL="0" indent="0">
              <a:buNone/>
            </a:pPr>
            <a:r>
              <a:rPr lang="ru-RU" sz="2000" dirty="0"/>
              <a:t>Основные понятия:</a:t>
            </a:r>
          </a:p>
          <a:p>
            <a:r>
              <a:rPr lang="ru-RU" sz="2000" b="1" dirty="0"/>
              <a:t>Отсчет (измерение) </a:t>
            </a:r>
            <a:r>
              <a:rPr lang="ru-RU" sz="2000" dirty="0"/>
              <a:t>– единица временного ряда в указанный момент времени</a:t>
            </a:r>
          </a:p>
          <a:p>
            <a:r>
              <a:rPr lang="ru-RU" sz="2000" b="1" dirty="0"/>
              <a:t>Сезонность (периодичность)</a:t>
            </a:r>
            <a:r>
              <a:rPr lang="ru-RU" sz="2000" dirty="0"/>
              <a:t> – постоянные регулярные периодичные колебания</a:t>
            </a:r>
          </a:p>
          <a:p>
            <a:r>
              <a:rPr lang="ru-RU" sz="2000" b="1" dirty="0"/>
              <a:t>Тренд (тенденция)</a:t>
            </a:r>
            <a:r>
              <a:rPr lang="ru-RU" sz="2000" dirty="0"/>
              <a:t> – медленное увеличение или уменьшение значений ряда, сохраняющееся в течение значительного промежутка времени</a:t>
            </a:r>
          </a:p>
          <a:p>
            <a:r>
              <a:rPr lang="ru-RU" sz="2000" b="1" dirty="0"/>
              <a:t>Цикличность</a:t>
            </a:r>
            <a:r>
              <a:rPr lang="ru-RU" sz="2000" dirty="0"/>
              <a:t> – характерные изменения ряда, связанные с глобальными причинами (например, циклы в экономике), отличаются от сезонности тем, что нет постоянного периода (процесс может протекать один год, а может пять)</a:t>
            </a:r>
          </a:p>
          <a:p>
            <a:r>
              <a:rPr lang="ru-RU" sz="2000" b="1" dirty="0"/>
              <a:t>Выброс</a:t>
            </a:r>
            <a:r>
              <a:rPr lang="ru-RU" sz="2000" dirty="0"/>
              <a:t> – аномальные движения ряда, которые резко, но лишь очень кратковременно отклоняют ряд от общего закона, по которому он движется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1924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2328</Words>
  <Application>Microsoft Office PowerPoint</Application>
  <PresentationFormat>Широкоэкранный</PresentationFormat>
  <Paragraphs>391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Tahoma</vt:lpstr>
      <vt:lpstr>Тема Office</vt:lpstr>
      <vt:lpstr>Презентация PowerPoint</vt:lpstr>
      <vt:lpstr>Программа модуля</vt:lpstr>
      <vt:lpstr>Аналитика больших данных</vt:lpstr>
      <vt:lpstr>Жизненный цикл аналитики данных</vt:lpstr>
      <vt:lpstr>Источники данных</vt:lpstr>
      <vt:lpstr>Визуализация данных</vt:lpstr>
      <vt:lpstr>Предиктивная аналитика</vt:lpstr>
      <vt:lpstr>Типы анализируемых данных</vt:lpstr>
      <vt:lpstr>Временные ряды</vt:lpstr>
      <vt:lpstr>Примеры временных рядов</vt:lpstr>
      <vt:lpstr>Прогнозирование для временных рядов</vt:lpstr>
      <vt:lpstr>Прогнозирование. SARIMA</vt:lpstr>
      <vt:lpstr>Прогнозирование. LSTM</vt:lpstr>
      <vt:lpstr>Выявление аномалий</vt:lpstr>
      <vt:lpstr>Выявление аномалий. LOF</vt:lpstr>
      <vt:lpstr>Выявление аномалий. AE</vt:lpstr>
      <vt:lpstr>Анализ корневых причин</vt:lpstr>
      <vt:lpstr>RCA с учителем</vt:lpstr>
      <vt:lpstr>RCA без учителя</vt:lpstr>
      <vt:lpstr>RCA. Self-organizing map (SOM)</vt:lpstr>
      <vt:lpstr>Предиктивная аналитика в ИБ. Анализ трафика</vt:lpstr>
      <vt:lpstr>Предиктивная аналитика в ИБ. Подбор логинов</vt:lpstr>
      <vt:lpstr>Предиктивная аналитика в ИБ. Состояние серверов</vt:lpstr>
      <vt:lpstr>Предиктивная аналитика в ИБ. АСУТП</vt:lpstr>
      <vt:lpstr>Предиктивная аналитика в ИБ. RCA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619</cp:revision>
  <dcterms:created xsi:type="dcterms:W3CDTF">2020-07-22T09:29:31Z</dcterms:created>
  <dcterms:modified xsi:type="dcterms:W3CDTF">2021-12-22T11:38:53Z</dcterms:modified>
</cp:coreProperties>
</file>