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75" r:id="rId2"/>
    <p:sldId id="257" r:id="rId3"/>
    <p:sldId id="410" r:id="rId4"/>
    <p:sldId id="403" r:id="rId5"/>
    <p:sldId id="404" r:id="rId6"/>
    <p:sldId id="411" r:id="rId7"/>
    <p:sldId id="412" r:id="rId8"/>
    <p:sldId id="413" r:id="rId9"/>
    <p:sldId id="414" r:id="rId10"/>
    <p:sldId id="405" r:id="rId11"/>
    <p:sldId id="415" r:id="rId12"/>
    <p:sldId id="406" r:id="rId13"/>
    <p:sldId id="417" r:id="rId14"/>
    <p:sldId id="407" r:id="rId15"/>
    <p:sldId id="408" r:id="rId16"/>
    <p:sldId id="409" r:id="rId17"/>
    <p:sldId id="419" r:id="rId18"/>
    <p:sldId id="421" r:id="rId19"/>
    <p:sldId id="418" r:id="rId20"/>
    <p:sldId id="420" r:id="rId21"/>
    <p:sldId id="31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EAAD5-0614-4E9D-AB6A-3F5169D22DA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3A1BA9D1-BDFC-4055-A9DE-914338469B9B}">
      <dgm:prSet phldrT="[Текст]" custT="1"/>
      <dgm:spPr/>
      <dgm:t>
        <a:bodyPr/>
        <a:lstStyle/>
        <a:p>
          <a:r>
            <a:rPr lang="ru-RU" sz="1600" b="1" dirty="0"/>
            <a:t>Сбор данных</a:t>
          </a:r>
          <a:endParaRPr lang="en-US" sz="1600" b="1" dirty="0"/>
        </a:p>
        <a:p>
          <a:r>
            <a:rPr lang="en-US" sz="1600" dirty="0"/>
            <a:t>(data collection)</a:t>
          </a:r>
          <a:endParaRPr lang="ru-RU" sz="1600" dirty="0"/>
        </a:p>
      </dgm:t>
    </dgm:pt>
    <dgm:pt modelId="{9CB32E3C-F991-43E5-9EF3-7869A23C5DB8}" type="parTrans" cxnId="{11D18A31-B506-434C-BC8F-FF8680BA3BF7}">
      <dgm:prSet/>
      <dgm:spPr/>
      <dgm:t>
        <a:bodyPr/>
        <a:lstStyle/>
        <a:p>
          <a:endParaRPr lang="ru-RU" sz="1600"/>
        </a:p>
      </dgm:t>
    </dgm:pt>
    <dgm:pt modelId="{1A514ABA-5D54-43B3-BDB6-77818782A4FD}" type="sibTrans" cxnId="{11D18A31-B506-434C-BC8F-FF8680BA3BF7}">
      <dgm:prSet/>
      <dgm:spPr/>
      <dgm:t>
        <a:bodyPr/>
        <a:lstStyle/>
        <a:p>
          <a:endParaRPr lang="ru-RU" sz="1600"/>
        </a:p>
      </dgm:t>
    </dgm:pt>
    <dgm:pt modelId="{5B393F3D-958A-4348-B014-C7F02D620669}">
      <dgm:prSet phldrT="[Текст]" custT="1"/>
      <dgm:spPr/>
      <dgm:t>
        <a:bodyPr/>
        <a:lstStyle/>
        <a:p>
          <a:r>
            <a:rPr lang="ru-RU" sz="1400" dirty="0"/>
            <a:t>БД</a:t>
          </a:r>
        </a:p>
      </dgm:t>
    </dgm:pt>
    <dgm:pt modelId="{83791289-4A14-4EEB-8F76-6F7DB03B1A67}" type="parTrans" cxnId="{C241242D-F246-419F-817F-3B78D3D774E2}">
      <dgm:prSet/>
      <dgm:spPr/>
      <dgm:t>
        <a:bodyPr/>
        <a:lstStyle/>
        <a:p>
          <a:endParaRPr lang="ru-RU" sz="1600"/>
        </a:p>
      </dgm:t>
    </dgm:pt>
    <dgm:pt modelId="{CD84FAB4-0326-45A7-9C9D-973E89A5C937}" type="sibTrans" cxnId="{C241242D-F246-419F-817F-3B78D3D774E2}">
      <dgm:prSet/>
      <dgm:spPr/>
      <dgm:t>
        <a:bodyPr/>
        <a:lstStyle/>
        <a:p>
          <a:endParaRPr lang="ru-RU" sz="1600"/>
        </a:p>
      </dgm:t>
    </dgm:pt>
    <dgm:pt modelId="{A2FE4394-BD1A-48C0-85FD-9C8AC1280FEF}">
      <dgm:prSet phldrT="[Текст]" custT="1"/>
      <dgm:spPr/>
      <dgm:t>
        <a:bodyPr/>
        <a:lstStyle/>
        <a:p>
          <a:r>
            <a:rPr lang="ru-RU" sz="1600" b="1" dirty="0"/>
            <a:t>Очистка данных</a:t>
          </a:r>
          <a:endParaRPr lang="en-US" sz="1600" b="1" dirty="0"/>
        </a:p>
        <a:p>
          <a:r>
            <a:rPr lang="en-US" sz="1600" dirty="0"/>
            <a:t>(data cleaning)</a:t>
          </a:r>
          <a:endParaRPr lang="ru-RU" sz="1600" dirty="0"/>
        </a:p>
      </dgm:t>
    </dgm:pt>
    <dgm:pt modelId="{DD96DF8F-21D2-4A9F-AD41-48755DEE202A}" type="parTrans" cxnId="{5BEE576B-3E18-47FF-B220-321C2F22D39E}">
      <dgm:prSet/>
      <dgm:spPr/>
      <dgm:t>
        <a:bodyPr/>
        <a:lstStyle/>
        <a:p>
          <a:endParaRPr lang="ru-RU" sz="1600"/>
        </a:p>
      </dgm:t>
    </dgm:pt>
    <dgm:pt modelId="{0426BD77-C7BC-4B84-9655-A69115DD2E01}" type="sibTrans" cxnId="{5BEE576B-3E18-47FF-B220-321C2F22D39E}">
      <dgm:prSet/>
      <dgm:spPr/>
      <dgm:t>
        <a:bodyPr/>
        <a:lstStyle/>
        <a:p>
          <a:endParaRPr lang="ru-RU" sz="1600"/>
        </a:p>
      </dgm:t>
    </dgm:pt>
    <dgm:pt modelId="{E5FF8E9A-0CF4-4440-8065-5225C78C4349}">
      <dgm:prSet phldrT="[Текст]" custT="1"/>
      <dgm:spPr/>
      <dgm:t>
        <a:bodyPr/>
        <a:lstStyle/>
        <a:p>
          <a:r>
            <a:rPr lang="ru-RU" sz="1400" dirty="0"/>
            <a:t>Удаление или заполнение отсутствующих данных</a:t>
          </a:r>
        </a:p>
      </dgm:t>
    </dgm:pt>
    <dgm:pt modelId="{94CAB94E-D139-47B6-A5B5-E517798C2A0B}" type="parTrans" cxnId="{0F8EB49A-AB76-4FA2-9F67-3FE0F3C0C85B}">
      <dgm:prSet/>
      <dgm:spPr/>
      <dgm:t>
        <a:bodyPr/>
        <a:lstStyle/>
        <a:p>
          <a:endParaRPr lang="ru-RU" sz="1600"/>
        </a:p>
      </dgm:t>
    </dgm:pt>
    <dgm:pt modelId="{BA275DA6-CC05-42B1-B953-3C02EF775B29}" type="sibTrans" cxnId="{0F8EB49A-AB76-4FA2-9F67-3FE0F3C0C85B}">
      <dgm:prSet/>
      <dgm:spPr/>
      <dgm:t>
        <a:bodyPr/>
        <a:lstStyle/>
        <a:p>
          <a:endParaRPr lang="ru-RU" sz="1600"/>
        </a:p>
      </dgm:t>
    </dgm:pt>
    <dgm:pt modelId="{A03D09C3-CC8A-4668-BF9C-4DC0FDC9AC2A}">
      <dgm:prSet phldrT="[Текст]" custT="1"/>
      <dgm:spPr/>
      <dgm:t>
        <a:bodyPr/>
        <a:lstStyle/>
        <a:p>
          <a:r>
            <a:rPr lang="ru-RU" sz="1600" b="1" dirty="0"/>
            <a:t>Предобработка данных</a:t>
          </a:r>
        </a:p>
        <a:p>
          <a:r>
            <a:rPr lang="ru-RU" sz="1600" dirty="0"/>
            <a:t>(</a:t>
          </a:r>
          <a:r>
            <a:rPr lang="en-US" sz="1600" dirty="0"/>
            <a:t>data preprocessing)</a:t>
          </a:r>
          <a:endParaRPr lang="ru-RU" sz="1600" dirty="0"/>
        </a:p>
      </dgm:t>
    </dgm:pt>
    <dgm:pt modelId="{408EE22D-4BD9-4BDD-9C04-1E7F4ADCEE6A}" type="parTrans" cxnId="{3613F8D5-B468-420C-A80D-7C67F55DBC8A}">
      <dgm:prSet/>
      <dgm:spPr/>
      <dgm:t>
        <a:bodyPr/>
        <a:lstStyle/>
        <a:p>
          <a:endParaRPr lang="ru-RU" sz="1600"/>
        </a:p>
      </dgm:t>
    </dgm:pt>
    <dgm:pt modelId="{D43B4B92-CBA0-4916-BDBE-0CBF46A90A45}" type="sibTrans" cxnId="{3613F8D5-B468-420C-A80D-7C67F55DBC8A}">
      <dgm:prSet/>
      <dgm:spPr/>
      <dgm:t>
        <a:bodyPr/>
        <a:lstStyle/>
        <a:p>
          <a:endParaRPr lang="ru-RU" sz="1600"/>
        </a:p>
      </dgm:t>
    </dgm:pt>
    <dgm:pt modelId="{234E850E-E2B2-4B70-90CC-D925F3892A95}">
      <dgm:prSet phldrT="[Текст]" custT="1"/>
      <dgm:spPr/>
      <dgm:t>
        <a:bodyPr/>
        <a:lstStyle/>
        <a:p>
          <a:r>
            <a:rPr lang="ru-RU" sz="1400" dirty="0"/>
            <a:t>Нормализация и стандартизация данных</a:t>
          </a:r>
        </a:p>
      </dgm:t>
    </dgm:pt>
    <dgm:pt modelId="{5684CB2E-2B4A-48ED-B1F9-7D024A3DCCB9}" type="parTrans" cxnId="{857EE47C-280E-48C2-8B20-1A69CBBE5C16}">
      <dgm:prSet/>
      <dgm:spPr/>
      <dgm:t>
        <a:bodyPr/>
        <a:lstStyle/>
        <a:p>
          <a:endParaRPr lang="ru-RU" sz="1600"/>
        </a:p>
      </dgm:t>
    </dgm:pt>
    <dgm:pt modelId="{981F7751-DE1C-4727-8D61-6408CAC78C08}" type="sibTrans" cxnId="{857EE47C-280E-48C2-8B20-1A69CBBE5C16}">
      <dgm:prSet/>
      <dgm:spPr/>
      <dgm:t>
        <a:bodyPr/>
        <a:lstStyle/>
        <a:p>
          <a:endParaRPr lang="ru-RU" sz="1600"/>
        </a:p>
      </dgm:t>
    </dgm:pt>
    <dgm:pt modelId="{C3AD944A-1A79-405D-9297-FB4D6A2D6EBC}">
      <dgm:prSet phldrT="[Текст]" custT="1"/>
      <dgm:spPr/>
      <dgm:t>
        <a:bodyPr/>
        <a:lstStyle/>
        <a:p>
          <a:r>
            <a:rPr lang="ru-RU" sz="1400" dirty="0"/>
            <a:t>Кодирование категориальных признаков</a:t>
          </a:r>
        </a:p>
      </dgm:t>
    </dgm:pt>
    <dgm:pt modelId="{9DE68BB4-501B-433E-B877-760ACC44B458}" type="parTrans" cxnId="{056F8072-8491-41C6-8235-E2946577308E}">
      <dgm:prSet/>
      <dgm:spPr/>
      <dgm:t>
        <a:bodyPr/>
        <a:lstStyle/>
        <a:p>
          <a:endParaRPr lang="ru-RU" sz="1600"/>
        </a:p>
      </dgm:t>
    </dgm:pt>
    <dgm:pt modelId="{CFA17202-6793-4112-A2C2-1EB5ED033A11}" type="sibTrans" cxnId="{056F8072-8491-41C6-8235-E2946577308E}">
      <dgm:prSet/>
      <dgm:spPr/>
      <dgm:t>
        <a:bodyPr/>
        <a:lstStyle/>
        <a:p>
          <a:endParaRPr lang="ru-RU" sz="1600"/>
        </a:p>
      </dgm:t>
    </dgm:pt>
    <dgm:pt modelId="{CDDB4F18-30FA-484D-98F0-FDCBAC8AC50C}">
      <dgm:prSet custT="1"/>
      <dgm:spPr/>
      <dgm:t>
        <a:bodyPr/>
        <a:lstStyle/>
        <a:p>
          <a:r>
            <a:rPr lang="ru-RU" sz="1600" b="1" spc="-100" baseline="0" dirty="0"/>
            <a:t>Трансформация данных</a:t>
          </a:r>
          <a:endParaRPr lang="en-US" sz="1600" b="1" spc="-100" baseline="0" dirty="0"/>
        </a:p>
        <a:p>
          <a:r>
            <a:rPr lang="en-US" sz="1600" dirty="0"/>
            <a:t>(data transformation)</a:t>
          </a:r>
        </a:p>
      </dgm:t>
    </dgm:pt>
    <dgm:pt modelId="{4B3BD0FF-2E4B-4653-A64F-9682B0EE1BF9}" type="parTrans" cxnId="{C57DC845-86DB-425B-ACDF-E8765145DE06}">
      <dgm:prSet/>
      <dgm:spPr/>
      <dgm:t>
        <a:bodyPr/>
        <a:lstStyle/>
        <a:p>
          <a:endParaRPr lang="ru-RU" sz="1600"/>
        </a:p>
      </dgm:t>
    </dgm:pt>
    <dgm:pt modelId="{4F23B60C-4E51-4B61-850C-483C0D36218F}" type="sibTrans" cxnId="{C57DC845-86DB-425B-ACDF-E8765145DE06}">
      <dgm:prSet/>
      <dgm:spPr/>
      <dgm:t>
        <a:bodyPr/>
        <a:lstStyle/>
        <a:p>
          <a:endParaRPr lang="ru-RU" sz="1600"/>
        </a:p>
      </dgm:t>
    </dgm:pt>
    <dgm:pt modelId="{B4669DC8-AC2C-4282-8D4B-3E30FCC08878}">
      <dgm:prSet phldrT="[Текст]" custT="1"/>
      <dgm:spPr/>
      <dgm:t>
        <a:bodyPr/>
        <a:lstStyle/>
        <a:p>
          <a:r>
            <a:rPr lang="ru-RU" sz="1400" dirty="0"/>
            <a:t>Источники в сети</a:t>
          </a:r>
        </a:p>
      </dgm:t>
    </dgm:pt>
    <dgm:pt modelId="{AF877968-A928-4EAE-AE74-888B3860435A}" type="parTrans" cxnId="{035D720D-9E21-4203-BDC7-62FB10F9F610}">
      <dgm:prSet/>
      <dgm:spPr/>
      <dgm:t>
        <a:bodyPr/>
        <a:lstStyle/>
        <a:p>
          <a:endParaRPr lang="ru-RU"/>
        </a:p>
      </dgm:t>
    </dgm:pt>
    <dgm:pt modelId="{F2091CEC-BE8C-47AA-BDB0-2AF1B2B749B4}" type="sibTrans" cxnId="{035D720D-9E21-4203-BDC7-62FB10F9F610}">
      <dgm:prSet/>
      <dgm:spPr/>
      <dgm:t>
        <a:bodyPr/>
        <a:lstStyle/>
        <a:p>
          <a:endParaRPr lang="ru-RU"/>
        </a:p>
      </dgm:t>
    </dgm:pt>
    <dgm:pt modelId="{8B582768-78E9-4432-9D3F-BA857185C40C}">
      <dgm:prSet phldrT="[Текст]" custT="1"/>
      <dgm:spPr/>
      <dgm:t>
        <a:bodyPr/>
        <a:lstStyle/>
        <a:p>
          <a:r>
            <a:rPr lang="ru-RU" sz="1400" dirty="0"/>
            <a:t>Файлы</a:t>
          </a:r>
        </a:p>
      </dgm:t>
    </dgm:pt>
    <dgm:pt modelId="{AF504737-67B1-4564-BCFD-0FDCE0091F98}" type="parTrans" cxnId="{2A46ED83-74E5-457E-9057-E3E8F5C9BD8F}">
      <dgm:prSet/>
      <dgm:spPr/>
      <dgm:t>
        <a:bodyPr/>
        <a:lstStyle/>
        <a:p>
          <a:endParaRPr lang="ru-RU"/>
        </a:p>
      </dgm:t>
    </dgm:pt>
    <dgm:pt modelId="{E447E7FA-59EE-4D31-B2DE-C829ED7B48C5}" type="sibTrans" cxnId="{2A46ED83-74E5-457E-9057-E3E8F5C9BD8F}">
      <dgm:prSet/>
      <dgm:spPr/>
      <dgm:t>
        <a:bodyPr/>
        <a:lstStyle/>
        <a:p>
          <a:endParaRPr lang="ru-RU"/>
        </a:p>
      </dgm:t>
    </dgm:pt>
    <dgm:pt modelId="{B370C49C-79A6-4024-BE15-DE6B71A888E5}">
      <dgm:prSet phldrT="[Текст]" custT="1"/>
      <dgm:spPr/>
      <dgm:t>
        <a:bodyPr/>
        <a:lstStyle/>
        <a:p>
          <a:r>
            <a:rPr lang="ru-RU" sz="1400" dirty="0"/>
            <a:t>…</a:t>
          </a:r>
        </a:p>
      </dgm:t>
    </dgm:pt>
    <dgm:pt modelId="{F5B32413-143A-4D71-A078-CB5A2FB49AF1}" type="parTrans" cxnId="{B27D1258-A27D-4979-93E3-AC7152A93D5C}">
      <dgm:prSet/>
      <dgm:spPr/>
      <dgm:t>
        <a:bodyPr/>
        <a:lstStyle/>
        <a:p>
          <a:endParaRPr lang="ru-RU"/>
        </a:p>
      </dgm:t>
    </dgm:pt>
    <dgm:pt modelId="{7DB08706-B5C8-446A-981D-430B7A2B66C5}" type="sibTrans" cxnId="{B27D1258-A27D-4979-93E3-AC7152A93D5C}">
      <dgm:prSet/>
      <dgm:spPr/>
      <dgm:t>
        <a:bodyPr/>
        <a:lstStyle/>
        <a:p>
          <a:endParaRPr lang="ru-RU"/>
        </a:p>
      </dgm:t>
    </dgm:pt>
    <dgm:pt modelId="{92AC86C3-B218-4454-A593-F1D057FB6A36}">
      <dgm:prSet phldrT="[Текст]" custT="1"/>
      <dgm:spPr/>
      <dgm:t>
        <a:bodyPr/>
        <a:lstStyle/>
        <a:p>
          <a:r>
            <a:rPr lang="ru-RU" sz="1400" dirty="0"/>
            <a:t>Удаление или корректировка ошибок</a:t>
          </a:r>
        </a:p>
      </dgm:t>
    </dgm:pt>
    <dgm:pt modelId="{16DA53E5-50E0-48AE-B074-13B0D77C9916}" type="parTrans" cxnId="{3EF99D9B-A5B4-4124-866D-7AAA461916C9}">
      <dgm:prSet/>
      <dgm:spPr/>
      <dgm:t>
        <a:bodyPr/>
        <a:lstStyle/>
        <a:p>
          <a:endParaRPr lang="ru-RU"/>
        </a:p>
      </dgm:t>
    </dgm:pt>
    <dgm:pt modelId="{04133323-C7B9-4554-993E-AF04093811C0}" type="sibTrans" cxnId="{3EF99D9B-A5B4-4124-866D-7AAA461916C9}">
      <dgm:prSet/>
      <dgm:spPr/>
      <dgm:t>
        <a:bodyPr/>
        <a:lstStyle/>
        <a:p>
          <a:endParaRPr lang="ru-RU"/>
        </a:p>
      </dgm:t>
    </dgm:pt>
    <dgm:pt modelId="{39347099-41F0-4E65-8020-1FDB7026063E}">
      <dgm:prSet phldrT="[Текст]" custT="1"/>
      <dgm:spPr/>
      <dgm:t>
        <a:bodyPr/>
        <a:lstStyle/>
        <a:p>
          <a:endParaRPr lang="ru-RU" sz="1600" dirty="0"/>
        </a:p>
      </dgm:t>
    </dgm:pt>
    <dgm:pt modelId="{C8641E15-E114-475A-9997-54934BB511C6}" type="parTrans" cxnId="{4D02C083-C7EF-42F3-A4C6-9CD0ABF3BAD7}">
      <dgm:prSet/>
      <dgm:spPr/>
      <dgm:t>
        <a:bodyPr/>
        <a:lstStyle/>
        <a:p>
          <a:endParaRPr lang="ru-RU"/>
        </a:p>
      </dgm:t>
    </dgm:pt>
    <dgm:pt modelId="{D4A8B65F-2908-41C1-A17A-171880A44DA4}" type="sibTrans" cxnId="{4D02C083-C7EF-42F3-A4C6-9CD0ABF3BAD7}">
      <dgm:prSet/>
      <dgm:spPr/>
      <dgm:t>
        <a:bodyPr/>
        <a:lstStyle/>
        <a:p>
          <a:endParaRPr lang="ru-RU"/>
        </a:p>
      </dgm:t>
    </dgm:pt>
    <dgm:pt modelId="{8C2BA471-CCA3-4417-B801-5354F8616D25}">
      <dgm:prSet custT="1"/>
      <dgm:spPr/>
      <dgm:t>
        <a:bodyPr/>
        <a:lstStyle/>
        <a:p>
          <a:r>
            <a:rPr lang="ru-RU" sz="1400" dirty="0"/>
            <a:t>Уменьшение размерности данных</a:t>
          </a:r>
        </a:p>
      </dgm:t>
    </dgm:pt>
    <dgm:pt modelId="{4502DBEA-7664-443B-B3F7-FF2A6887BF12}" type="sibTrans" cxnId="{27653130-B146-4D13-B89A-26DBD0E089C3}">
      <dgm:prSet/>
      <dgm:spPr/>
      <dgm:t>
        <a:bodyPr/>
        <a:lstStyle/>
        <a:p>
          <a:endParaRPr lang="ru-RU"/>
        </a:p>
      </dgm:t>
    </dgm:pt>
    <dgm:pt modelId="{6DB31CE5-D027-4E23-A937-815958BE28A3}" type="parTrans" cxnId="{27653130-B146-4D13-B89A-26DBD0E089C3}">
      <dgm:prSet/>
      <dgm:spPr/>
      <dgm:t>
        <a:bodyPr/>
        <a:lstStyle/>
        <a:p>
          <a:endParaRPr lang="ru-RU"/>
        </a:p>
      </dgm:t>
    </dgm:pt>
    <dgm:pt modelId="{154CDFA4-AB8C-4077-9130-7C982F9FE9E7}">
      <dgm:prSet custT="1"/>
      <dgm:spPr/>
      <dgm:t>
        <a:bodyPr/>
        <a:lstStyle/>
        <a:p>
          <a:r>
            <a:rPr lang="ru-RU" sz="1400" dirty="0"/>
            <a:t>Создание дополнительных признаков (</a:t>
          </a:r>
          <a:r>
            <a:rPr lang="en-US" sz="1400" dirty="0"/>
            <a:t>feature engineering)</a:t>
          </a:r>
          <a:endParaRPr lang="ru-RU" sz="1400" dirty="0"/>
        </a:p>
      </dgm:t>
    </dgm:pt>
    <dgm:pt modelId="{BC7A39E1-784F-4DEF-BADB-7AD1DFF56EE4}" type="parTrans" cxnId="{6C03D673-B9A7-4AFE-94FF-53F918CD8A00}">
      <dgm:prSet/>
      <dgm:spPr/>
      <dgm:t>
        <a:bodyPr/>
        <a:lstStyle/>
        <a:p>
          <a:endParaRPr lang="ru-RU"/>
        </a:p>
      </dgm:t>
    </dgm:pt>
    <dgm:pt modelId="{E7ABD051-FBCB-47D1-AF6F-29E1D9B669AD}" type="sibTrans" cxnId="{6C03D673-B9A7-4AFE-94FF-53F918CD8A00}">
      <dgm:prSet/>
      <dgm:spPr/>
      <dgm:t>
        <a:bodyPr/>
        <a:lstStyle/>
        <a:p>
          <a:endParaRPr lang="ru-RU"/>
        </a:p>
      </dgm:t>
    </dgm:pt>
    <dgm:pt modelId="{FEFF28D1-D33E-4113-8234-E98BCD23FE2D}">
      <dgm:prSet phldrT="[Текст]" custT="1"/>
      <dgm:spPr/>
      <dgm:t>
        <a:bodyPr/>
        <a:lstStyle/>
        <a:p>
          <a:r>
            <a:rPr lang="ru-RU" sz="1400" dirty="0"/>
            <a:t>Удаление дубликатов и нерелевантных данных</a:t>
          </a:r>
        </a:p>
      </dgm:t>
    </dgm:pt>
    <dgm:pt modelId="{8C92B0E0-2E95-48B9-8B35-9F793DE1335B}" type="parTrans" cxnId="{ED6B78B7-B16F-40B9-A603-F10712E80B3A}">
      <dgm:prSet/>
      <dgm:spPr/>
      <dgm:t>
        <a:bodyPr/>
        <a:lstStyle/>
        <a:p>
          <a:endParaRPr lang="ru-RU"/>
        </a:p>
      </dgm:t>
    </dgm:pt>
    <dgm:pt modelId="{FAEE97A6-FAD5-4323-A5C0-88407089F8FA}" type="sibTrans" cxnId="{ED6B78B7-B16F-40B9-A603-F10712E80B3A}">
      <dgm:prSet/>
      <dgm:spPr/>
      <dgm:t>
        <a:bodyPr/>
        <a:lstStyle/>
        <a:p>
          <a:endParaRPr lang="ru-RU"/>
        </a:p>
      </dgm:t>
    </dgm:pt>
    <dgm:pt modelId="{6BC59317-81B3-4A7E-97D9-31CCABB308D1}">
      <dgm:prSet phldrT="[Текст]" custT="1"/>
      <dgm:spPr/>
      <dgm:t>
        <a:bodyPr/>
        <a:lstStyle/>
        <a:p>
          <a:r>
            <a:rPr lang="ru-RU" sz="1400" dirty="0"/>
            <a:t>…</a:t>
          </a:r>
        </a:p>
      </dgm:t>
    </dgm:pt>
    <dgm:pt modelId="{6A55DE11-0E50-4C2F-946F-2E1AAB5C3D7B}" type="parTrans" cxnId="{6896A434-B9E8-4C62-981E-C2A878234445}">
      <dgm:prSet/>
      <dgm:spPr/>
      <dgm:t>
        <a:bodyPr/>
        <a:lstStyle/>
        <a:p>
          <a:endParaRPr lang="ru-RU"/>
        </a:p>
      </dgm:t>
    </dgm:pt>
    <dgm:pt modelId="{95308835-CEE4-4D11-8E51-152200A14B1B}" type="sibTrans" cxnId="{6896A434-B9E8-4C62-981E-C2A878234445}">
      <dgm:prSet/>
      <dgm:spPr/>
      <dgm:t>
        <a:bodyPr/>
        <a:lstStyle/>
        <a:p>
          <a:endParaRPr lang="ru-RU"/>
        </a:p>
      </dgm:t>
    </dgm:pt>
    <dgm:pt modelId="{6821D5EE-5570-46CC-94C9-79EEC6B44A01}">
      <dgm:prSet phldrT="[Текст]" custT="1"/>
      <dgm:spPr/>
      <dgm:t>
        <a:bodyPr/>
        <a:lstStyle/>
        <a:p>
          <a:r>
            <a:rPr lang="ru-RU" sz="1400" dirty="0"/>
            <a:t>…</a:t>
          </a:r>
        </a:p>
      </dgm:t>
    </dgm:pt>
    <dgm:pt modelId="{FC5B16DF-5705-4A01-8AA8-9CA0181D781F}" type="parTrans" cxnId="{22EAAB67-BC8C-4178-AE29-17F858B1416C}">
      <dgm:prSet/>
      <dgm:spPr/>
      <dgm:t>
        <a:bodyPr/>
        <a:lstStyle/>
        <a:p>
          <a:endParaRPr lang="ru-RU"/>
        </a:p>
      </dgm:t>
    </dgm:pt>
    <dgm:pt modelId="{F07EC969-0344-4FFA-AF26-1C0A7080A5AD}" type="sibTrans" cxnId="{22EAAB67-BC8C-4178-AE29-17F858B1416C}">
      <dgm:prSet/>
      <dgm:spPr/>
      <dgm:t>
        <a:bodyPr/>
        <a:lstStyle/>
        <a:p>
          <a:endParaRPr lang="ru-RU"/>
        </a:p>
      </dgm:t>
    </dgm:pt>
    <dgm:pt modelId="{05BDEDCF-34C0-4319-BCFC-8E92323DAB0D}">
      <dgm:prSet custT="1"/>
      <dgm:spPr/>
      <dgm:t>
        <a:bodyPr/>
        <a:lstStyle/>
        <a:p>
          <a:r>
            <a:rPr lang="ru-RU" sz="1400" dirty="0"/>
            <a:t>Выбор и обработка необходимых признаков</a:t>
          </a:r>
        </a:p>
      </dgm:t>
    </dgm:pt>
    <dgm:pt modelId="{12FF7BA1-B207-46E7-AE25-0C103C54614C}" type="parTrans" cxnId="{78CB81C1-61A0-4BBC-902D-5FD9AE967CAF}">
      <dgm:prSet/>
      <dgm:spPr/>
      <dgm:t>
        <a:bodyPr/>
        <a:lstStyle/>
        <a:p>
          <a:endParaRPr lang="ru-RU"/>
        </a:p>
      </dgm:t>
    </dgm:pt>
    <dgm:pt modelId="{E1A54FFF-AFA0-4CAB-9B08-EC3E8DCBD536}" type="sibTrans" cxnId="{78CB81C1-61A0-4BBC-902D-5FD9AE967CAF}">
      <dgm:prSet/>
      <dgm:spPr/>
      <dgm:t>
        <a:bodyPr/>
        <a:lstStyle/>
        <a:p>
          <a:endParaRPr lang="ru-RU"/>
        </a:p>
      </dgm:t>
    </dgm:pt>
    <dgm:pt modelId="{37A0530C-6ABF-4A0C-B2AD-3C0D339511E5}">
      <dgm:prSet custT="1"/>
      <dgm:spPr/>
      <dgm:t>
        <a:bodyPr/>
        <a:lstStyle/>
        <a:p>
          <a:r>
            <a:rPr lang="en-US" sz="1400" dirty="0"/>
            <a:t>…</a:t>
          </a:r>
          <a:endParaRPr lang="ru-RU" sz="1400" dirty="0"/>
        </a:p>
      </dgm:t>
    </dgm:pt>
    <dgm:pt modelId="{07B7F2A9-91A6-4A3E-91D1-C53421D92F73}" type="parTrans" cxnId="{F08D04B2-2722-4270-872B-F43D387461C8}">
      <dgm:prSet/>
      <dgm:spPr/>
      <dgm:t>
        <a:bodyPr/>
        <a:lstStyle/>
        <a:p>
          <a:endParaRPr lang="ru-RU"/>
        </a:p>
      </dgm:t>
    </dgm:pt>
    <dgm:pt modelId="{737093A1-D9E9-4AD2-AA5D-491F71D420C9}" type="sibTrans" cxnId="{F08D04B2-2722-4270-872B-F43D387461C8}">
      <dgm:prSet/>
      <dgm:spPr/>
      <dgm:t>
        <a:bodyPr/>
        <a:lstStyle/>
        <a:p>
          <a:endParaRPr lang="ru-RU"/>
        </a:p>
      </dgm:t>
    </dgm:pt>
    <dgm:pt modelId="{B28FB193-F70B-4B90-949F-B1FCE18D8F0B}" type="pres">
      <dgm:prSet presAssocID="{328EAAD5-0614-4E9D-AB6A-3F5169D22DA7}" presName="Name0" presStyleCnt="0">
        <dgm:presLayoutVars>
          <dgm:dir/>
          <dgm:resizeHandles val="exact"/>
        </dgm:presLayoutVars>
      </dgm:prSet>
      <dgm:spPr/>
    </dgm:pt>
    <dgm:pt modelId="{3983EC62-EFEF-40D0-86F1-5B6AB2BA7F2E}" type="pres">
      <dgm:prSet presAssocID="{3A1BA9D1-BDFC-4055-A9DE-914338469B9B}" presName="node" presStyleLbl="node1" presStyleIdx="0" presStyleCnt="4">
        <dgm:presLayoutVars>
          <dgm:bulletEnabled val="1"/>
        </dgm:presLayoutVars>
      </dgm:prSet>
      <dgm:spPr/>
    </dgm:pt>
    <dgm:pt modelId="{A3CE722D-418E-4EB0-BF33-BBBF5FDB87DC}" type="pres">
      <dgm:prSet presAssocID="{1A514ABA-5D54-43B3-BDB6-77818782A4FD}" presName="sibTrans" presStyleLbl="sibTrans2D1" presStyleIdx="0" presStyleCnt="3"/>
      <dgm:spPr/>
    </dgm:pt>
    <dgm:pt modelId="{DA6F3B1B-C47B-425A-ABC9-46B3660937E7}" type="pres">
      <dgm:prSet presAssocID="{1A514ABA-5D54-43B3-BDB6-77818782A4FD}" presName="connectorText" presStyleLbl="sibTrans2D1" presStyleIdx="0" presStyleCnt="3"/>
      <dgm:spPr/>
    </dgm:pt>
    <dgm:pt modelId="{030AD222-1ED7-4133-94D3-D2B3F84A827E}" type="pres">
      <dgm:prSet presAssocID="{A2FE4394-BD1A-48C0-85FD-9C8AC1280FEF}" presName="node" presStyleLbl="node1" presStyleIdx="1" presStyleCnt="4">
        <dgm:presLayoutVars>
          <dgm:bulletEnabled val="1"/>
        </dgm:presLayoutVars>
      </dgm:prSet>
      <dgm:spPr/>
    </dgm:pt>
    <dgm:pt modelId="{96471531-F738-45BF-9810-0A24EA4C894A}" type="pres">
      <dgm:prSet presAssocID="{0426BD77-C7BC-4B84-9655-A69115DD2E01}" presName="sibTrans" presStyleLbl="sibTrans2D1" presStyleIdx="1" presStyleCnt="3"/>
      <dgm:spPr/>
    </dgm:pt>
    <dgm:pt modelId="{418066E5-067E-4DBB-897E-F26F1321534C}" type="pres">
      <dgm:prSet presAssocID="{0426BD77-C7BC-4B84-9655-A69115DD2E01}" presName="connectorText" presStyleLbl="sibTrans2D1" presStyleIdx="1" presStyleCnt="3"/>
      <dgm:spPr/>
    </dgm:pt>
    <dgm:pt modelId="{86A60DAE-E8A1-4243-86DB-89F209704636}" type="pres">
      <dgm:prSet presAssocID="{A03D09C3-CC8A-4668-BF9C-4DC0FDC9AC2A}" presName="node" presStyleLbl="node1" presStyleIdx="2" presStyleCnt="4" custScaleX="102101">
        <dgm:presLayoutVars>
          <dgm:bulletEnabled val="1"/>
        </dgm:presLayoutVars>
      </dgm:prSet>
      <dgm:spPr/>
    </dgm:pt>
    <dgm:pt modelId="{3F85B07C-D17B-4030-A61D-DDC731848C27}" type="pres">
      <dgm:prSet presAssocID="{D43B4B92-CBA0-4916-BDBE-0CBF46A90A45}" presName="sibTrans" presStyleLbl="sibTrans2D1" presStyleIdx="2" presStyleCnt="3"/>
      <dgm:spPr/>
    </dgm:pt>
    <dgm:pt modelId="{B996AA63-1C19-4AA0-8CDF-526232420124}" type="pres">
      <dgm:prSet presAssocID="{D43B4B92-CBA0-4916-BDBE-0CBF46A90A45}" presName="connectorText" presStyleLbl="sibTrans2D1" presStyleIdx="2" presStyleCnt="3"/>
      <dgm:spPr/>
    </dgm:pt>
    <dgm:pt modelId="{CBFAC281-A387-40DE-9F68-380EC2975B0F}" type="pres">
      <dgm:prSet presAssocID="{CDDB4F18-30FA-484D-98F0-FDCBAC8AC50C}" presName="node" presStyleLbl="node1" presStyleIdx="3" presStyleCnt="4" custScaleX="107508">
        <dgm:presLayoutVars>
          <dgm:bulletEnabled val="1"/>
        </dgm:presLayoutVars>
      </dgm:prSet>
      <dgm:spPr/>
    </dgm:pt>
  </dgm:ptLst>
  <dgm:cxnLst>
    <dgm:cxn modelId="{66488106-EF34-4228-B344-35DAD70D501F}" type="presOf" srcId="{3A1BA9D1-BDFC-4055-A9DE-914338469B9B}" destId="{3983EC62-EFEF-40D0-86F1-5B6AB2BA7F2E}" srcOrd="0" destOrd="0" presId="urn:microsoft.com/office/officeart/2005/8/layout/process1"/>
    <dgm:cxn modelId="{035D720D-9E21-4203-BDC7-62FB10F9F610}" srcId="{3A1BA9D1-BDFC-4055-A9DE-914338469B9B}" destId="{B4669DC8-AC2C-4282-8D4B-3E30FCC08878}" srcOrd="1" destOrd="0" parTransId="{AF877968-A928-4EAE-AE74-888B3860435A}" sibTransId="{F2091CEC-BE8C-47AA-BDB0-2AF1B2B749B4}"/>
    <dgm:cxn modelId="{AEC0F114-EE89-4D0D-8F9E-5AC728A27DAB}" type="presOf" srcId="{92AC86C3-B218-4454-A593-F1D057FB6A36}" destId="{030AD222-1ED7-4133-94D3-D2B3F84A827E}" srcOrd="0" destOrd="2" presId="urn:microsoft.com/office/officeart/2005/8/layout/process1"/>
    <dgm:cxn modelId="{27304D24-2F91-444B-BC7E-89CDBFB1DF35}" type="presOf" srcId="{D43B4B92-CBA0-4916-BDBE-0CBF46A90A45}" destId="{3F85B07C-D17B-4030-A61D-DDC731848C27}" srcOrd="0" destOrd="0" presId="urn:microsoft.com/office/officeart/2005/8/layout/process1"/>
    <dgm:cxn modelId="{AFBF2B28-8391-44F4-9119-D1B4B5D4D604}" type="presOf" srcId="{328EAAD5-0614-4E9D-AB6A-3F5169D22DA7}" destId="{B28FB193-F70B-4B90-949F-B1FCE18D8F0B}" srcOrd="0" destOrd="0" presId="urn:microsoft.com/office/officeart/2005/8/layout/process1"/>
    <dgm:cxn modelId="{4FBF7D2B-CBA1-4842-BD9D-06F80CB7A67D}" type="presOf" srcId="{A03D09C3-CC8A-4668-BF9C-4DC0FDC9AC2A}" destId="{86A60DAE-E8A1-4243-86DB-89F209704636}" srcOrd="0" destOrd="0" presId="urn:microsoft.com/office/officeart/2005/8/layout/process1"/>
    <dgm:cxn modelId="{C241242D-F246-419F-817F-3B78D3D774E2}" srcId="{3A1BA9D1-BDFC-4055-A9DE-914338469B9B}" destId="{5B393F3D-958A-4348-B014-C7F02D620669}" srcOrd="0" destOrd="0" parTransId="{83791289-4A14-4EEB-8F76-6F7DB03B1A67}" sibTransId="{CD84FAB4-0326-45A7-9C9D-973E89A5C937}"/>
    <dgm:cxn modelId="{DA38012F-032D-49AE-A73E-97EC6C5E63EC}" type="presOf" srcId="{05BDEDCF-34C0-4319-BCFC-8E92323DAB0D}" destId="{CBFAC281-A387-40DE-9F68-380EC2975B0F}" srcOrd="0" destOrd="1" presId="urn:microsoft.com/office/officeart/2005/8/layout/process1"/>
    <dgm:cxn modelId="{27653130-B146-4D13-B89A-26DBD0E089C3}" srcId="{CDDB4F18-30FA-484D-98F0-FDCBAC8AC50C}" destId="{8C2BA471-CCA3-4417-B801-5354F8616D25}" srcOrd="1" destOrd="0" parTransId="{6DB31CE5-D027-4E23-A937-815958BE28A3}" sibTransId="{4502DBEA-7664-443B-B3F7-FF2A6887BF12}"/>
    <dgm:cxn modelId="{11D18A31-B506-434C-BC8F-FF8680BA3BF7}" srcId="{328EAAD5-0614-4E9D-AB6A-3F5169D22DA7}" destId="{3A1BA9D1-BDFC-4055-A9DE-914338469B9B}" srcOrd="0" destOrd="0" parTransId="{9CB32E3C-F991-43E5-9EF3-7869A23C5DB8}" sibTransId="{1A514ABA-5D54-43B3-BDB6-77818782A4FD}"/>
    <dgm:cxn modelId="{6896A434-B9E8-4C62-981E-C2A878234445}" srcId="{A2FE4394-BD1A-48C0-85FD-9C8AC1280FEF}" destId="{6BC59317-81B3-4A7E-97D9-31CCABB308D1}" srcOrd="3" destOrd="0" parTransId="{6A55DE11-0E50-4C2F-946F-2E1AAB5C3D7B}" sibTransId="{95308835-CEE4-4D11-8E51-152200A14B1B}"/>
    <dgm:cxn modelId="{D4228538-E4D4-4477-BE24-4EE49E2B7F07}" type="presOf" srcId="{0426BD77-C7BC-4B84-9655-A69115DD2E01}" destId="{96471531-F738-45BF-9810-0A24EA4C894A}" srcOrd="0" destOrd="0" presId="urn:microsoft.com/office/officeart/2005/8/layout/process1"/>
    <dgm:cxn modelId="{224CEF61-FA53-459A-AD3C-3965DF690E98}" type="presOf" srcId="{8B582768-78E9-4432-9D3F-BA857185C40C}" destId="{3983EC62-EFEF-40D0-86F1-5B6AB2BA7F2E}" srcOrd="0" destOrd="3" presId="urn:microsoft.com/office/officeart/2005/8/layout/process1"/>
    <dgm:cxn modelId="{DA36FF64-0221-4E46-A957-E0D472189667}" type="presOf" srcId="{B4669DC8-AC2C-4282-8D4B-3E30FCC08878}" destId="{3983EC62-EFEF-40D0-86F1-5B6AB2BA7F2E}" srcOrd="0" destOrd="2" presId="urn:microsoft.com/office/officeart/2005/8/layout/process1"/>
    <dgm:cxn modelId="{C57DC845-86DB-425B-ACDF-E8765145DE06}" srcId="{328EAAD5-0614-4E9D-AB6A-3F5169D22DA7}" destId="{CDDB4F18-30FA-484D-98F0-FDCBAC8AC50C}" srcOrd="3" destOrd="0" parTransId="{4B3BD0FF-2E4B-4653-A64F-9682B0EE1BF9}" sibTransId="{4F23B60C-4E51-4B61-850C-483C0D36218F}"/>
    <dgm:cxn modelId="{B1BE8E67-69BD-4033-83A8-89B7E1185FC2}" type="presOf" srcId="{234E850E-E2B2-4B70-90CC-D925F3892A95}" destId="{86A60DAE-E8A1-4243-86DB-89F209704636}" srcOrd="0" destOrd="1" presId="urn:microsoft.com/office/officeart/2005/8/layout/process1"/>
    <dgm:cxn modelId="{22EAAB67-BC8C-4178-AE29-17F858B1416C}" srcId="{A03D09C3-CC8A-4668-BF9C-4DC0FDC9AC2A}" destId="{6821D5EE-5570-46CC-94C9-79EEC6B44A01}" srcOrd="2" destOrd="0" parTransId="{FC5B16DF-5705-4A01-8AA8-9CA0181D781F}" sibTransId="{F07EC969-0344-4FFA-AF26-1C0A7080A5AD}"/>
    <dgm:cxn modelId="{5BEE576B-3E18-47FF-B220-321C2F22D39E}" srcId="{328EAAD5-0614-4E9D-AB6A-3F5169D22DA7}" destId="{A2FE4394-BD1A-48C0-85FD-9C8AC1280FEF}" srcOrd="1" destOrd="0" parTransId="{DD96DF8F-21D2-4A9F-AD41-48755DEE202A}" sibTransId="{0426BD77-C7BC-4B84-9655-A69115DD2E01}"/>
    <dgm:cxn modelId="{68A5136E-139F-45DC-A94E-4E92EDA57F7D}" type="presOf" srcId="{D43B4B92-CBA0-4916-BDBE-0CBF46A90A45}" destId="{B996AA63-1C19-4AA0-8CDF-526232420124}" srcOrd="1" destOrd="0" presId="urn:microsoft.com/office/officeart/2005/8/layout/process1"/>
    <dgm:cxn modelId="{FD1E396E-D28E-4A1F-B4B3-00371D1B7CFD}" type="presOf" srcId="{8C2BA471-CCA3-4417-B801-5354F8616D25}" destId="{CBFAC281-A387-40DE-9F68-380EC2975B0F}" srcOrd="0" destOrd="2" presId="urn:microsoft.com/office/officeart/2005/8/layout/process1"/>
    <dgm:cxn modelId="{8C493070-AA00-484E-8602-D6D5BF9DE28F}" type="presOf" srcId="{6BC59317-81B3-4A7E-97D9-31CCABB308D1}" destId="{030AD222-1ED7-4133-94D3-D2B3F84A827E}" srcOrd="0" destOrd="4" presId="urn:microsoft.com/office/officeart/2005/8/layout/process1"/>
    <dgm:cxn modelId="{3FEA2851-17F5-441E-8273-73EBCAFCEAF7}" type="presOf" srcId="{37A0530C-6ABF-4A0C-B2AD-3C0D339511E5}" destId="{CBFAC281-A387-40DE-9F68-380EC2975B0F}" srcOrd="0" destOrd="4" presId="urn:microsoft.com/office/officeart/2005/8/layout/process1"/>
    <dgm:cxn modelId="{056F8072-8491-41C6-8235-E2946577308E}" srcId="{A03D09C3-CC8A-4668-BF9C-4DC0FDC9AC2A}" destId="{C3AD944A-1A79-405D-9297-FB4D6A2D6EBC}" srcOrd="1" destOrd="0" parTransId="{9DE68BB4-501B-433E-B877-760ACC44B458}" sibTransId="{CFA17202-6793-4112-A2C2-1EB5ED033A11}"/>
    <dgm:cxn modelId="{6C03D673-B9A7-4AFE-94FF-53F918CD8A00}" srcId="{CDDB4F18-30FA-484D-98F0-FDCBAC8AC50C}" destId="{154CDFA4-AB8C-4077-9130-7C982F9FE9E7}" srcOrd="2" destOrd="0" parTransId="{BC7A39E1-784F-4DEF-BADB-7AD1DFF56EE4}" sibTransId="{E7ABD051-FBCB-47D1-AF6F-29E1D9B669AD}"/>
    <dgm:cxn modelId="{0E30D554-6E8A-4BE5-9B0F-8CE0484B769D}" type="presOf" srcId="{B370C49C-79A6-4024-BE15-DE6B71A888E5}" destId="{3983EC62-EFEF-40D0-86F1-5B6AB2BA7F2E}" srcOrd="0" destOrd="4" presId="urn:microsoft.com/office/officeart/2005/8/layout/process1"/>
    <dgm:cxn modelId="{B27D1258-A27D-4979-93E3-AC7152A93D5C}" srcId="{3A1BA9D1-BDFC-4055-A9DE-914338469B9B}" destId="{B370C49C-79A6-4024-BE15-DE6B71A888E5}" srcOrd="3" destOrd="0" parTransId="{F5B32413-143A-4D71-A078-CB5A2FB49AF1}" sibTransId="{7DB08706-B5C8-446A-981D-430B7A2B66C5}"/>
    <dgm:cxn modelId="{857EE47C-280E-48C2-8B20-1A69CBBE5C16}" srcId="{A03D09C3-CC8A-4668-BF9C-4DC0FDC9AC2A}" destId="{234E850E-E2B2-4B70-90CC-D925F3892A95}" srcOrd="0" destOrd="0" parTransId="{5684CB2E-2B4A-48ED-B1F9-7D024A3DCCB9}" sibTransId="{981F7751-DE1C-4727-8D61-6408CAC78C08}"/>
    <dgm:cxn modelId="{D6230582-430D-4CE8-8CC7-97A2180A568A}" type="presOf" srcId="{154CDFA4-AB8C-4077-9130-7C982F9FE9E7}" destId="{CBFAC281-A387-40DE-9F68-380EC2975B0F}" srcOrd="0" destOrd="3" presId="urn:microsoft.com/office/officeart/2005/8/layout/process1"/>
    <dgm:cxn modelId="{4D02C083-C7EF-42F3-A4C6-9CD0ABF3BAD7}" srcId="{A2FE4394-BD1A-48C0-85FD-9C8AC1280FEF}" destId="{39347099-41F0-4E65-8020-1FDB7026063E}" srcOrd="4" destOrd="0" parTransId="{C8641E15-E114-475A-9997-54934BB511C6}" sibTransId="{D4A8B65F-2908-41C1-A17A-171880A44DA4}"/>
    <dgm:cxn modelId="{2A46ED83-74E5-457E-9057-E3E8F5C9BD8F}" srcId="{3A1BA9D1-BDFC-4055-A9DE-914338469B9B}" destId="{8B582768-78E9-4432-9D3F-BA857185C40C}" srcOrd="2" destOrd="0" parTransId="{AF504737-67B1-4564-BCFD-0FDCE0091F98}" sibTransId="{E447E7FA-59EE-4D31-B2DE-C829ED7B48C5}"/>
    <dgm:cxn modelId="{F3095286-2C89-4475-95B3-A4F983F54943}" type="presOf" srcId="{39347099-41F0-4E65-8020-1FDB7026063E}" destId="{030AD222-1ED7-4133-94D3-D2B3F84A827E}" srcOrd="0" destOrd="5" presId="urn:microsoft.com/office/officeart/2005/8/layout/process1"/>
    <dgm:cxn modelId="{0F8EB49A-AB76-4FA2-9F67-3FE0F3C0C85B}" srcId="{A2FE4394-BD1A-48C0-85FD-9C8AC1280FEF}" destId="{E5FF8E9A-0CF4-4440-8065-5225C78C4349}" srcOrd="0" destOrd="0" parTransId="{94CAB94E-D139-47B6-A5B5-E517798C2A0B}" sibTransId="{BA275DA6-CC05-42B1-B953-3C02EF775B29}"/>
    <dgm:cxn modelId="{3EF99D9B-A5B4-4124-866D-7AAA461916C9}" srcId="{A2FE4394-BD1A-48C0-85FD-9C8AC1280FEF}" destId="{92AC86C3-B218-4454-A593-F1D057FB6A36}" srcOrd="1" destOrd="0" parTransId="{16DA53E5-50E0-48AE-B074-13B0D77C9916}" sibTransId="{04133323-C7B9-4554-993E-AF04093811C0}"/>
    <dgm:cxn modelId="{4B6AACA2-213C-4C3D-80E5-884667FE052A}" type="presOf" srcId="{1A514ABA-5D54-43B3-BDB6-77818782A4FD}" destId="{A3CE722D-418E-4EB0-BF33-BBBF5FDB87DC}" srcOrd="0" destOrd="0" presId="urn:microsoft.com/office/officeart/2005/8/layout/process1"/>
    <dgm:cxn modelId="{A812E5A6-EB63-4E57-BD4A-A94D8194866E}" type="presOf" srcId="{CDDB4F18-30FA-484D-98F0-FDCBAC8AC50C}" destId="{CBFAC281-A387-40DE-9F68-380EC2975B0F}" srcOrd="0" destOrd="0" presId="urn:microsoft.com/office/officeart/2005/8/layout/process1"/>
    <dgm:cxn modelId="{B5ADC1AC-8BAD-468D-88C3-539909CEDDB5}" type="presOf" srcId="{A2FE4394-BD1A-48C0-85FD-9C8AC1280FEF}" destId="{030AD222-1ED7-4133-94D3-D2B3F84A827E}" srcOrd="0" destOrd="0" presId="urn:microsoft.com/office/officeart/2005/8/layout/process1"/>
    <dgm:cxn modelId="{F08D04B2-2722-4270-872B-F43D387461C8}" srcId="{CDDB4F18-30FA-484D-98F0-FDCBAC8AC50C}" destId="{37A0530C-6ABF-4A0C-B2AD-3C0D339511E5}" srcOrd="3" destOrd="0" parTransId="{07B7F2A9-91A6-4A3E-91D1-C53421D92F73}" sibTransId="{737093A1-D9E9-4AD2-AA5D-491F71D420C9}"/>
    <dgm:cxn modelId="{ED6B78B7-B16F-40B9-A603-F10712E80B3A}" srcId="{A2FE4394-BD1A-48C0-85FD-9C8AC1280FEF}" destId="{FEFF28D1-D33E-4113-8234-E98BCD23FE2D}" srcOrd="2" destOrd="0" parTransId="{8C92B0E0-2E95-48B9-8B35-9F793DE1335B}" sibTransId="{FAEE97A6-FAD5-4323-A5C0-88407089F8FA}"/>
    <dgm:cxn modelId="{130922BC-14C5-493A-BB63-7F55B775D82F}" type="presOf" srcId="{FEFF28D1-D33E-4113-8234-E98BCD23FE2D}" destId="{030AD222-1ED7-4133-94D3-D2B3F84A827E}" srcOrd="0" destOrd="3" presId="urn:microsoft.com/office/officeart/2005/8/layout/process1"/>
    <dgm:cxn modelId="{78CB81C1-61A0-4BBC-902D-5FD9AE967CAF}" srcId="{CDDB4F18-30FA-484D-98F0-FDCBAC8AC50C}" destId="{05BDEDCF-34C0-4319-BCFC-8E92323DAB0D}" srcOrd="0" destOrd="0" parTransId="{12FF7BA1-B207-46E7-AE25-0C103C54614C}" sibTransId="{E1A54FFF-AFA0-4CAB-9B08-EC3E8DCBD536}"/>
    <dgm:cxn modelId="{0E8D51C4-D93B-4A7B-9B1F-1610A71ED74F}" type="presOf" srcId="{5B393F3D-958A-4348-B014-C7F02D620669}" destId="{3983EC62-EFEF-40D0-86F1-5B6AB2BA7F2E}" srcOrd="0" destOrd="1" presId="urn:microsoft.com/office/officeart/2005/8/layout/process1"/>
    <dgm:cxn modelId="{2CBECFC8-4575-4E93-A1C8-992B4ECD99D9}" type="presOf" srcId="{6821D5EE-5570-46CC-94C9-79EEC6B44A01}" destId="{86A60DAE-E8A1-4243-86DB-89F209704636}" srcOrd="0" destOrd="3" presId="urn:microsoft.com/office/officeart/2005/8/layout/process1"/>
    <dgm:cxn modelId="{02C662D0-6A47-465A-80E0-C8455C6EFADA}" type="presOf" srcId="{C3AD944A-1A79-405D-9297-FB4D6A2D6EBC}" destId="{86A60DAE-E8A1-4243-86DB-89F209704636}" srcOrd="0" destOrd="2" presId="urn:microsoft.com/office/officeart/2005/8/layout/process1"/>
    <dgm:cxn modelId="{3613F8D5-B468-420C-A80D-7C67F55DBC8A}" srcId="{328EAAD5-0614-4E9D-AB6A-3F5169D22DA7}" destId="{A03D09C3-CC8A-4668-BF9C-4DC0FDC9AC2A}" srcOrd="2" destOrd="0" parTransId="{408EE22D-4BD9-4BDD-9C04-1E7F4ADCEE6A}" sibTransId="{D43B4B92-CBA0-4916-BDBE-0CBF46A90A45}"/>
    <dgm:cxn modelId="{5F2416D6-065E-4870-A7B1-66BECC98D13E}" type="presOf" srcId="{1A514ABA-5D54-43B3-BDB6-77818782A4FD}" destId="{DA6F3B1B-C47B-425A-ABC9-46B3660937E7}" srcOrd="1" destOrd="0" presId="urn:microsoft.com/office/officeart/2005/8/layout/process1"/>
    <dgm:cxn modelId="{AC0825D7-E880-4C4E-A2B1-BE9FB5A03CD5}" type="presOf" srcId="{0426BD77-C7BC-4B84-9655-A69115DD2E01}" destId="{418066E5-067E-4DBB-897E-F26F1321534C}" srcOrd="1" destOrd="0" presId="urn:microsoft.com/office/officeart/2005/8/layout/process1"/>
    <dgm:cxn modelId="{797E52DD-3760-4724-AFFB-B277AC057251}" type="presOf" srcId="{E5FF8E9A-0CF4-4440-8065-5225C78C4349}" destId="{030AD222-1ED7-4133-94D3-D2B3F84A827E}" srcOrd="0" destOrd="1" presId="urn:microsoft.com/office/officeart/2005/8/layout/process1"/>
    <dgm:cxn modelId="{DFA6373C-0A34-4C31-AB47-859B2F869D04}" type="presParOf" srcId="{B28FB193-F70B-4B90-949F-B1FCE18D8F0B}" destId="{3983EC62-EFEF-40D0-86F1-5B6AB2BA7F2E}" srcOrd="0" destOrd="0" presId="urn:microsoft.com/office/officeart/2005/8/layout/process1"/>
    <dgm:cxn modelId="{ADCB84F6-5084-4DDA-8628-D70FB0028E9E}" type="presParOf" srcId="{B28FB193-F70B-4B90-949F-B1FCE18D8F0B}" destId="{A3CE722D-418E-4EB0-BF33-BBBF5FDB87DC}" srcOrd="1" destOrd="0" presId="urn:microsoft.com/office/officeart/2005/8/layout/process1"/>
    <dgm:cxn modelId="{F7B9B996-C88D-48A2-91CC-8684A6D9EBFB}" type="presParOf" srcId="{A3CE722D-418E-4EB0-BF33-BBBF5FDB87DC}" destId="{DA6F3B1B-C47B-425A-ABC9-46B3660937E7}" srcOrd="0" destOrd="0" presId="urn:microsoft.com/office/officeart/2005/8/layout/process1"/>
    <dgm:cxn modelId="{11C8BB80-5858-460C-B002-B81133404E04}" type="presParOf" srcId="{B28FB193-F70B-4B90-949F-B1FCE18D8F0B}" destId="{030AD222-1ED7-4133-94D3-D2B3F84A827E}" srcOrd="2" destOrd="0" presId="urn:microsoft.com/office/officeart/2005/8/layout/process1"/>
    <dgm:cxn modelId="{5A5AA1FA-C60C-4205-8717-7B4FA3ECB500}" type="presParOf" srcId="{B28FB193-F70B-4B90-949F-B1FCE18D8F0B}" destId="{96471531-F738-45BF-9810-0A24EA4C894A}" srcOrd="3" destOrd="0" presId="urn:microsoft.com/office/officeart/2005/8/layout/process1"/>
    <dgm:cxn modelId="{083BF011-5ADC-4D58-81EF-6A81A6E06461}" type="presParOf" srcId="{96471531-F738-45BF-9810-0A24EA4C894A}" destId="{418066E5-067E-4DBB-897E-F26F1321534C}" srcOrd="0" destOrd="0" presId="urn:microsoft.com/office/officeart/2005/8/layout/process1"/>
    <dgm:cxn modelId="{D8CF33B5-882C-42D0-A9C1-20293CF69773}" type="presParOf" srcId="{B28FB193-F70B-4B90-949F-B1FCE18D8F0B}" destId="{86A60DAE-E8A1-4243-86DB-89F209704636}" srcOrd="4" destOrd="0" presId="urn:microsoft.com/office/officeart/2005/8/layout/process1"/>
    <dgm:cxn modelId="{C6C7FB70-674D-4B45-AF4B-87975082DC73}" type="presParOf" srcId="{B28FB193-F70B-4B90-949F-B1FCE18D8F0B}" destId="{3F85B07C-D17B-4030-A61D-DDC731848C27}" srcOrd="5" destOrd="0" presId="urn:microsoft.com/office/officeart/2005/8/layout/process1"/>
    <dgm:cxn modelId="{A9FF3AA0-984F-4725-9D17-B18E9E4F979C}" type="presParOf" srcId="{3F85B07C-D17B-4030-A61D-DDC731848C27}" destId="{B996AA63-1C19-4AA0-8CDF-526232420124}" srcOrd="0" destOrd="0" presId="urn:microsoft.com/office/officeart/2005/8/layout/process1"/>
    <dgm:cxn modelId="{D8DA9526-A516-40E2-A150-9837C1EC4820}" type="presParOf" srcId="{B28FB193-F70B-4B90-949F-B1FCE18D8F0B}" destId="{CBFAC281-A387-40DE-9F68-380EC2975B0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3EC62-EFEF-40D0-86F1-5B6AB2BA7F2E}">
      <dsp:nvSpPr>
        <dsp:cNvPr id="0" name=""/>
        <dsp:cNvSpPr/>
      </dsp:nvSpPr>
      <dsp:spPr>
        <a:xfrm>
          <a:off x="2862" y="161097"/>
          <a:ext cx="2084875" cy="3377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Сбор данных</a:t>
          </a:r>
          <a:endParaRPr lang="en-US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(data collection)</a:t>
          </a:r>
          <a:endParaRPr lang="ru-RU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БД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Источники в сети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Файлы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…</a:t>
          </a:r>
        </a:p>
      </dsp:txBody>
      <dsp:txXfrm>
        <a:off x="63926" y="222161"/>
        <a:ext cx="1962747" cy="3255782"/>
      </dsp:txXfrm>
    </dsp:sp>
    <dsp:sp modelId="{A3CE722D-418E-4EB0-BF33-BBBF5FDB87DC}">
      <dsp:nvSpPr>
        <dsp:cNvPr id="0" name=""/>
        <dsp:cNvSpPr/>
      </dsp:nvSpPr>
      <dsp:spPr>
        <a:xfrm>
          <a:off x="2296225" y="1591527"/>
          <a:ext cx="441993" cy="517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2296225" y="1694937"/>
        <a:ext cx="309395" cy="310229"/>
      </dsp:txXfrm>
    </dsp:sp>
    <dsp:sp modelId="{030AD222-1ED7-4133-94D3-D2B3F84A827E}">
      <dsp:nvSpPr>
        <dsp:cNvPr id="0" name=""/>
        <dsp:cNvSpPr/>
      </dsp:nvSpPr>
      <dsp:spPr>
        <a:xfrm>
          <a:off x="2921688" y="161097"/>
          <a:ext cx="2084875" cy="3377910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Очистка данных</a:t>
          </a:r>
          <a:endParaRPr lang="en-US" sz="1600" b="1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(data cleaning)</a:t>
          </a:r>
          <a:endParaRPr lang="ru-RU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Удаление или заполнение отсутствующих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Удаление или корректировка ошибок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Удаление дубликатов и нерелевантных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…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600" kern="1200" dirty="0"/>
        </a:p>
      </dsp:txBody>
      <dsp:txXfrm>
        <a:off x="2982752" y="222161"/>
        <a:ext cx="1962747" cy="3255782"/>
      </dsp:txXfrm>
    </dsp:sp>
    <dsp:sp modelId="{96471531-F738-45BF-9810-0A24EA4C894A}">
      <dsp:nvSpPr>
        <dsp:cNvPr id="0" name=""/>
        <dsp:cNvSpPr/>
      </dsp:nvSpPr>
      <dsp:spPr>
        <a:xfrm>
          <a:off x="5215052" y="1591527"/>
          <a:ext cx="441993" cy="517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5215052" y="1694937"/>
        <a:ext cx="309395" cy="310229"/>
      </dsp:txXfrm>
    </dsp:sp>
    <dsp:sp modelId="{86A60DAE-E8A1-4243-86DB-89F209704636}">
      <dsp:nvSpPr>
        <dsp:cNvPr id="0" name=""/>
        <dsp:cNvSpPr/>
      </dsp:nvSpPr>
      <dsp:spPr>
        <a:xfrm>
          <a:off x="5840514" y="161097"/>
          <a:ext cx="2128679" cy="3377910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Предобработка данных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(</a:t>
          </a:r>
          <a:r>
            <a:rPr lang="en-US" sz="1600" kern="1200" dirty="0"/>
            <a:t>data preprocessing)</a:t>
          </a:r>
          <a:endParaRPr lang="ru-RU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Нормализация и стандартизация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Кодирование категориальных признаков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…</a:t>
          </a:r>
        </a:p>
      </dsp:txBody>
      <dsp:txXfrm>
        <a:off x="5902861" y="223444"/>
        <a:ext cx="2003985" cy="3253216"/>
      </dsp:txXfrm>
    </dsp:sp>
    <dsp:sp modelId="{3F85B07C-D17B-4030-A61D-DDC731848C27}">
      <dsp:nvSpPr>
        <dsp:cNvPr id="0" name=""/>
        <dsp:cNvSpPr/>
      </dsp:nvSpPr>
      <dsp:spPr>
        <a:xfrm>
          <a:off x="8177681" y="1591527"/>
          <a:ext cx="441993" cy="517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8177681" y="1694937"/>
        <a:ext cx="309395" cy="310229"/>
      </dsp:txXfrm>
    </dsp:sp>
    <dsp:sp modelId="{CBFAC281-A387-40DE-9F68-380EC2975B0F}">
      <dsp:nvSpPr>
        <dsp:cNvPr id="0" name=""/>
        <dsp:cNvSpPr/>
      </dsp:nvSpPr>
      <dsp:spPr>
        <a:xfrm>
          <a:off x="8803144" y="161097"/>
          <a:ext cx="2241408" cy="3377910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spc="-100" baseline="0" dirty="0"/>
            <a:t>Трансформация данных</a:t>
          </a:r>
          <a:endParaRPr lang="en-US" sz="1600" b="1" kern="1200" spc="-100" baseline="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(data transformation)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Выбор и обработка необходимых признаков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Уменьшение размерности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Создание дополнительных признаков (</a:t>
          </a:r>
          <a:r>
            <a:rPr lang="en-US" sz="1400" kern="1200" dirty="0"/>
            <a:t>feature engineering)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…</a:t>
          </a:r>
          <a:endParaRPr lang="ru-RU" sz="1400" kern="1200" dirty="0"/>
        </a:p>
      </dsp:txBody>
      <dsp:txXfrm>
        <a:off x="8868793" y="226746"/>
        <a:ext cx="2110110" cy="3246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06.10.2023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06.10.2023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06.10.2023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06.10.2023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06.10.2023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06.10.2023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scikit-learn.org/stable/auto_examples/preprocessing/plot_all_scaling.html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hyperlink" Target="https://www.geeksforgeeks.org/compare-effect-of-different-scalers-on-data-with-outliers-in-scikit-learn/" TargetMode="Externa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erc.ifmo.ru/wiki/index.php?title=%D0%9E%D1%86%D0%B5%D0%BD%D0%BA%D0%B0_%D0%BA%D0%B0%D1%87%D0%B5%D1%81%D1%82%D0%B2%D0%B0_%D0%B2_%D0%B7%D0%B0%D0%B4%D0%B0%D1%87%D0%B0%D1%85_%D0%BA%D0%BB%D0%B0%D1%81%D1%81%D0%B8%D1%84%D0%B8%D0%BA%D0%B0%D1%86%D0%B8%D0%B8_%D0%B8_%D1%80%D0%B5%D0%B3%D1%80%D0%B5%D1%81%D1%81%D0%B8%D0%B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данных и немного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10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84565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Предобработка данных </a:t>
            </a:r>
            <a:r>
              <a:rPr lang="ru-RU" sz="1600" dirty="0"/>
              <a:t>всегда зависит от используемой модели и чаще всего заключается в стандартизации или нормализации данных, кодировании категориальных признаков, дискретизации признаков и т.п.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Стандартизация и нормализация применяются для выравнивания диапазона (шкалы) данных.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Нормализация</a:t>
            </a:r>
            <a:r>
              <a:rPr lang="ru-RU" sz="1600" dirty="0"/>
              <a:t> (грубо) – преобразование данных к норме без изменения их распределения.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Стандартизация</a:t>
            </a:r>
            <a:r>
              <a:rPr lang="ru-RU" sz="1600" dirty="0"/>
              <a:t> (также грубо) – преобразование данных к другому диапазону с изменением формы распределения.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Стандартизация может сгладить эффект выбросов. В </a:t>
            </a: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есть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различные методы стандартизации и нормализации.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Предобработка данных. Стандартизация и нормализация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D8BA1C-A0BC-410E-B9CF-00DD58957C7A}"/>
              </a:ext>
            </a:extLst>
          </p:cNvPr>
          <p:cNvSpPr/>
          <p:nvPr/>
        </p:nvSpPr>
        <p:spPr>
          <a:xfrm>
            <a:off x="2185253" y="6308079"/>
            <a:ext cx="7499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3"/>
              </a:rPr>
              <a:t>https://scikit-learn.org/stable/auto_examples/preprocessing/plot_all_scaling.html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https://www.geeksforgeeks.org/compare-effect-of-different-scalers-on-data-with-outliers-in-scikit-learn/</a:t>
            </a:r>
            <a:r>
              <a:rPr lang="ru-RU" sz="1200" dirty="0"/>
              <a:t> 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1F869A-99AE-4227-9915-B65F807B3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42" y="3802937"/>
            <a:ext cx="1593862" cy="2918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E884B4-8D2D-48B8-99A6-0B00FC14A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927" y="3961983"/>
            <a:ext cx="3476236" cy="20520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95A55D-D34A-42B8-8B36-061EEB866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401" y="4900086"/>
            <a:ext cx="1787762" cy="724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21F4EF-EEB4-4B3E-8C2D-8926C525B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234" y="3961983"/>
            <a:ext cx="3324512" cy="2052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2AB719-8740-434C-A097-5978EA2AF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1375" y="3989483"/>
            <a:ext cx="3240625" cy="200421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CE1E3F-6BEC-4226-BD7F-D63B87B6B3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7044" y="4900086"/>
            <a:ext cx="898193" cy="7031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E19721-DCC1-4994-A1D6-AFCBD2DED7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2633" y="4138086"/>
            <a:ext cx="1558018" cy="762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0CCE664-8992-4AF3-8D7F-93F9F6FA14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5101" y="3332176"/>
            <a:ext cx="4410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8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11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657981" y="980201"/>
            <a:ext cx="10865326" cy="251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Некоторые модели не умеют работать с категориальными данными в виде текста, поэтому для корректной работы данные необходимо предварительно преобразовать – закодировать.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Самые распространенные методы: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Кодирование метки (</a:t>
            </a:r>
            <a:r>
              <a:rPr lang="en-US" sz="1600" dirty="0">
                <a:solidFill>
                  <a:schemeClr val="accent1"/>
                </a:solidFill>
              </a:rPr>
              <a:t>label encoding</a:t>
            </a:r>
            <a:r>
              <a:rPr lang="ru-RU" sz="1600" dirty="0"/>
              <a:t>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Унитарное кодирование (</a:t>
            </a:r>
            <a:r>
              <a:rPr lang="en-US" sz="1600" dirty="0">
                <a:solidFill>
                  <a:schemeClr val="accent1"/>
                </a:solidFill>
              </a:rPr>
              <a:t>one-hot encoding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Двоичное кодирование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binary encoding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Бинаризация (</a:t>
            </a:r>
            <a:r>
              <a:rPr lang="en-US" sz="1600" dirty="0">
                <a:solidFill>
                  <a:schemeClr val="accent1"/>
                </a:solidFill>
              </a:rPr>
              <a:t>binarizing</a:t>
            </a:r>
            <a:r>
              <a:rPr lang="ru-RU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Все эти и другие методы кодирования есть в </a:t>
            </a: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en-US" sz="1600" dirty="0"/>
              <a:t>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Кодирование признаков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638D18-F11B-409C-A307-2DA9291F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3658884"/>
            <a:ext cx="1606960" cy="3062591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D34881B5-6E75-4660-8825-AA70F8819DC5}"/>
              </a:ext>
            </a:extLst>
          </p:cNvPr>
          <p:cNvSpPr/>
          <p:nvPr/>
        </p:nvSpPr>
        <p:spPr>
          <a:xfrm>
            <a:off x="4075237" y="5085184"/>
            <a:ext cx="173549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D64F385-0B67-45C9-87DE-18458AF83003}"/>
              </a:ext>
            </a:extLst>
          </p:cNvPr>
          <p:cNvGrpSpPr/>
          <p:nvPr/>
        </p:nvGrpSpPr>
        <p:grpSpPr>
          <a:xfrm>
            <a:off x="6245551" y="1884781"/>
            <a:ext cx="4755644" cy="4885975"/>
            <a:chOff x="6245551" y="1884781"/>
            <a:chExt cx="4755644" cy="4885975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B596E69C-2C4F-40B9-9517-62636C95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551" y="1884781"/>
              <a:ext cx="4693108" cy="4885975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551AD17-C0E1-4D5F-B719-E010ACF5C84F}"/>
                </a:ext>
              </a:extLst>
            </p:cNvPr>
            <p:cNvSpPr/>
            <p:nvPr/>
          </p:nvSpPr>
          <p:spPr>
            <a:xfrm>
              <a:off x="6447453" y="3816220"/>
              <a:ext cx="998376" cy="29052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D63A51-BE85-4C2D-AEE7-3145551F64B4}"/>
                </a:ext>
              </a:extLst>
            </p:cNvPr>
            <p:cNvSpPr txBox="1"/>
            <p:nvPr/>
          </p:nvSpPr>
          <p:spPr>
            <a:xfrm>
              <a:off x="6579458" y="3581069"/>
              <a:ext cx="750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tx2"/>
                  </a:solidFill>
                </a:rPr>
                <a:t>Binarizer</a:t>
              </a:r>
              <a:endParaRPr lang="ru-RU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E652C8B-478C-49A8-9EA4-FC8A0BD72439}"/>
                </a:ext>
              </a:extLst>
            </p:cNvPr>
            <p:cNvSpPr/>
            <p:nvPr/>
          </p:nvSpPr>
          <p:spPr>
            <a:xfrm>
              <a:off x="7474483" y="3816220"/>
              <a:ext cx="2509272" cy="2905255"/>
            </a:xfrm>
            <a:prstGeom prst="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624A4B-9B92-41FE-818A-0CFA8E55A464}"/>
                </a:ext>
              </a:extLst>
            </p:cNvPr>
            <p:cNvSpPr txBox="1"/>
            <p:nvPr/>
          </p:nvSpPr>
          <p:spPr>
            <a:xfrm>
              <a:off x="7577834" y="3581069"/>
              <a:ext cx="1273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One Hot Encoder</a:t>
              </a:r>
              <a:endParaRPr lang="ru-RU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6BCB02F-DBCA-4C27-8F7F-618D664B81A5}"/>
                </a:ext>
              </a:extLst>
            </p:cNvPr>
            <p:cNvSpPr/>
            <p:nvPr/>
          </p:nvSpPr>
          <p:spPr>
            <a:xfrm>
              <a:off x="10015218" y="3816220"/>
              <a:ext cx="923441" cy="290525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3D4D65-16C5-4651-A67A-3CB3B152E210}"/>
                </a:ext>
              </a:extLst>
            </p:cNvPr>
            <p:cNvSpPr txBox="1"/>
            <p:nvPr/>
          </p:nvSpPr>
          <p:spPr>
            <a:xfrm>
              <a:off x="9921219" y="3582293"/>
              <a:ext cx="107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Label Encoder</a:t>
              </a:r>
              <a:endParaRPr lang="ru-RU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5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 этапе </a:t>
            </a:r>
            <a:r>
              <a:rPr lang="ru-RU" sz="1600" b="1" dirty="0"/>
              <a:t>трансформации данных </a:t>
            </a:r>
            <a:r>
              <a:rPr lang="ru-RU" sz="1600" dirty="0"/>
              <a:t>убираются ненужные для модели признаки (уменьшение размерности, </a:t>
            </a:r>
            <a:r>
              <a:rPr lang="en-US" sz="1600" dirty="0">
                <a:solidFill>
                  <a:schemeClr val="accent1"/>
                </a:solidFill>
              </a:rPr>
              <a:t>dimensionality reduction</a:t>
            </a:r>
            <a:r>
              <a:rPr lang="ru-RU" sz="1600" dirty="0"/>
              <a:t>),  добавляются новые признаки, сгенерированные из существующих (</a:t>
            </a:r>
            <a:r>
              <a:rPr lang="en-US" sz="1600" dirty="0">
                <a:solidFill>
                  <a:schemeClr val="accent1"/>
                </a:solidFill>
              </a:rPr>
              <a:t>feature engineering</a:t>
            </a:r>
            <a:r>
              <a:rPr lang="ru-RU" sz="1600" dirty="0"/>
              <a:t>).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Уменьшение размерности служит для исключения малоинформативных признаков, что в свою очередь улучшает качество и ускоряют работу модели.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Трансформация данных. Уменьшение размерности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DB09568-E573-437A-A651-9809ABCC2098}"/>
              </a:ext>
            </a:extLst>
          </p:cNvPr>
          <p:cNvSpPr/>
          <p:nvPr/>
        </p:nvSpPr>
        <p:spPr>
          <a:xfrm>
            <a:off x="945293" y="2631205"/>
            <a:ext cx="5614127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уменьшения размерности может использоваться: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Метод главных компонент (</a:t>
            </a:r>
            <a:r>
              <a:rPr lang="en-US" sz="1600" dirty="0">
                <a:solidFill>
                  <a:schemeClr val="accent1"/>
                </a:solidFill>
              </a:rPr>
              <a:t>PCA</a:t>
            </a:r>
            <a:r>
              <a:rPr lang="en-US" sz="1600" dirty="0"/>
              <a:t>)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t-distributed Stochastic Neighbor Embedding (</a:t>
            </a:r>
            <a:r>
              <a:rPr lang="en-US" sz="1600" dirty="0">
                <a:solidFill>
                  <a:schemeClr val="accent1"/>
                </a:solidFill>
              </a:rPr>
              <a:t>t-SNE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встроенных в некоторые модели методов </a:t>
            </a:r>
            <a:r>
              <a:rPr lang="en-US" sz="1600" dirty="0" err="1">
                <a:solidFill>
                  <a:schemeClr val="accent1"/>
                </a:solidFill>
              </a:rPr>
              <a:t>feature_importance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Корреляционный анализ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651A94-570A-488B-A693-3BC3E17F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113" y="2205758"/>
            <a:ext cx="2507732" cy="24894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087FDB-1157-4F7A-8A90-87FECCE0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429" y="4294681"/>
            <a:ext cx="2501770" cy="195193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767B35F-6B3B-4E40-B48B-B5D72AD07CD5}"/>
              </a:ext>
            </a:extLst>
          </p:cNvPr>
          <p:cNvSpPr/>
          <p:nvPr/>
        </p:nvSpPr>
        <p:spPr>
          <a:xfrm>
            <a:off x="6730113" y="6259810"/>
            <a:ext cx="4080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https://www.projectpro.io/data-science-in-python-tutorial/principal-component-analysis-tutorial</a:t>
            </a:r>
          </a:p>
        </p:txBody>
      </p:sp>
    </p:spTree>
    <p:extLst>
      <p:ext uri="{BB962C8B-B14F-4D97-AF65-F5344CB8AC3E}">
        <p14:creationId xmlns:p14="http://schemas.microsoft.com/office/powerpoint/2010/main" val="269394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13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Конструирование признаков </a:t>
            </a:r>
            <a:r>
              <a:rPr lang="ru-RU" sz="1600" dirty="0"/>
              <a:t>или</a:t>
            </a:r>
            <a:r>
              <a:rPr lang="ru-RU" sz="1600" b="1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Feature Engineering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процесс создания новых признаков или трансформации существующих для улучшения работы модели.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Feature engineering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5876C7-53E6-4777-BB49-FE59588432BA}"/>
              </a:ext>
            </a:extLst>
          </p:cNvPr>
          <p:cNvSpPr/>
          <p:nvPr/>
        </p:nvSpPr>
        <p:spPr>
          <a:xfrm>
            <a:off x="945292" y="1772982"/>
            <a:ext cx="740740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Подходы в </a:t>
            </a:r>
            <a:r>
              <a:rPr lang="en-US" sz="1600" dirty="0"/>
              <a:t>Feature Engineering </a:t>
            </a:r>
            <a:r>
              <a:rPr lang="ru-RU" sz="1600" dirty="0"/>
              <a:t>можно грубо разделить на три группы: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знаний в предметной области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Изучение данных (паттерны, агрегации и т.п.)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Манипуляция с данными (комбинирование и преобразование признаков и т.п.)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Эти подходы реализуются при помощи стандартных инструментов </a:t>
            </a:r>
            <a:r>
              <a:rPr lang="en-US" sz="1600" dirty="0"/>
              <a:t>Pandas, </a:t>
            </a:r>
            <a:r>
              <a:rPr lang="en-US" sz="1600" dirty="0" err="1"/>
              <a:t>Sklearn</a:t>
            </a:r>
            <a:r>
              <a:rPr lang="ru-RU" sz="1600" dirty="0"/>
              <a:t>, но иногда необходимо использование более сложной математики (</a:t>
            </a:r>
            <a:r>
              <a:rPr lang="en-US" sz="1600" dirty="0"/>
              <a:t>SciPy)</a:t>
            </a:r>
            <a:r>
              <a:rPr lang="ru-RU" sz="1600" dirty="0"/>
              <a:t> или применение промежуточных моделей машинного обучения.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DBECA2-693E-462F-9511-D460DB6C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530" y="1704116"/>
            <a:ext cx="2221511" cy="256002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0DBFA70-DEDF-4CB9-8924-1204201FCEDD}"/>
              </a:ext>
            </a:extLst>
          </p:cNvPr>
          <p:cNvSpPr/>
          <p:nvPr/>
        </p:nvSpPr>
        <p:spPr>
          <a:xfrm>
            <a:off x="9147810" y="1438828"/>
            <a:ext cx="2386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Извлечение титула из имени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6964B-AB70-4B22-84C0-A926ACA22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11" y="4737194"/>
            <a:ext cx="3942250" cy="190084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A2125D-9FE1-45E4-97FE-49636C4ECC4F}"/>
              </a:ext>
            </a:extLst>
          </p:cNvPr>
          <p:cNvSpPr/>
          <p:nvPr/>
        </p:nvSpPr>
        <p:spPr>
          <a:xfrm>
            <a:off x="7348317" y="4482169"/>
            <a:ext cx="2968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Генерация синтетических признаков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3918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14</a:t>
            </a:fld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830905"/>
            <a:ext cx="10783645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Когда модели обучаются на данных, то они могут настолько хорошо подстроиться под обучающую выборку, что будут показывать отличные результаты, но только на этих данных (</a:t>
            </a:r>
            <a:r>
              <a:rPr lang="ru-RU" sz="1600" dirty="0">
                <a:solidFill>
                  <a:schemeClr val="accent1"/>
                </a:solidFill>
              </a:rPr>
              <a:t>переобучение</a:t>
            </a:r>
            <a:r>
              <a:rPr lang="ru-RU" sz="1600" dirty="0"/>
              <a:t>). Но обучение модели нужно ведь для того, чтобы она смогла работать с незнакомыми данными тоже. Поэтому для проверки качества работы модели применяется разделение данных на </a:t>
            </a:r>
            <a:r>
              <a:rPr lang="ru-RU" sz="1600" dirty="0">
                <a:solidFill>
                  <a:schemeClr val="accent1"/>
                </a:solidFill>
              </a:rPr>
              <a:t>обучающую</a:t>
            </a:r>
            <a:r>
              <a:rPr lang="ru-RU" sz="1600" dirty="0"/>
              <a:t> (</a:t>
            </a:r>
            <a:r>
              <a:rPr lang="en-US" sz="1600" dirty="0">
                <a:solidFill>
                  <a:schemeClr val="accent1"/>
                </a:solidFill>
              </a:rPr>
              <a:t>train</a:t>
            </a:r>
            <a:r>
              <a:rPr lang="ru-RU" sz="1600" dirty="0"/>
              <a:t>) и </a:t>
            </a:r>
            <a:r>
              <a:rPr lang="ru-RU" sz="1600" dirty="0">
                <a:solidFill>
                  <a:schemeClr val="accent1"/>
                </a:solidFill>
              </a:rPr>
              <a:t>тестовую</a:t>
            </a:r>
            <a:r>
              <a:rPr lang="ru-RU" sz="1600" dirty="0"/>
              <a:t>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test</a:t>
            </a:r>
            <a:r>
              <a:rPr lang="en-US" sz="1600" dirty="0"/>
              <a:t>) </a:t>
            </a:r>
            <a:r>
              <a:rPr lang="ru-RU" sz="1600" dirty="0"/>
              <a:t>выборки. Иногда дополнительно вводится разделение тестовой выборки еще на две части для </a:t>
            </a:r>
            <a:r>
              <a:rPr lang="ru-RU" sz="1600" dirty="0">
                <a:solidFill>
                  <a:schemeClr val="accent1"/>
                </a:solidFill>
              </a:rPr>
              <a:t>валидации</a:t>
            </a:r>
            <a:r>
              <a:rPr lang="ru-RU" sz="1600" dirty="0"/>
              <a:t> (</a:t>
            </a:r>
            <a:r>
              <a:rPr lang="en-US" sz="1600" dirty="0">
                <a:solidFill>
                  <a:schemeClr val="accent1"/>
                </a:solidFill>
              </a:rPr>
              <a:t>validation</a:t>
            </a:r>
            <a:r>
              <a:rPr lang="ru-RU" sz="1600" dirty="0"/>
              <a:t>), чтобы на одной части настраивать </a:t>
            </a:r>
            <a:r>
              <a:rPr lang="ru-RU" sz="1600" dirty="0" err="1"/>
              <a:t>гиперпараметры</a:t>
            </a:r>
            <a:r>
              <a:rPr lang="ru-RU" sz="1600" dirty="0"/>
              <a:t> модели, а вторую модель видела только на этапе оценки.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Разделение выборки можно производить как стандартными методами </a:t>
            </a: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ru-RU" sz="1600" dirty="0"/>
              <a:t>, так и с использованием методов </a:t>
            </a: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с учителем. Разделение выборок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B0258F-4EA3-416C-84B9-AB697BAE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19" y="3743588"/>
            <a:ext cx="3098556" cy="138098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B84104-158F-4671-9060-493FC260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55" y="4194805"/>
            <a:ext cx="822510" cy="478551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ED7DC8-6030-47CF-A48A-48E505212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769" y="5311133"/>
            <a:ext cx="1456225" cy="1326908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33139E5A-E155-4871-BF56-E606BFE18830}"/>
              </a:ext>
            </a:extLst>
          </p:cNvPr>
          <p:cNvSpPr/>
          <p:nvPr/>
        </p:nvSpPr>
        <p:spPr>
          <a:xfrm>
            <a:off x="3275134" y="5118592"/>
            <a:ext cx="149469" cy="414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9CFBEFF-21C4-4DBD-B0A7-A76640EC3A97}"/>
              </a:ext>
            </a:extLst>
          </p:cNvPr>
          <p:cNvSpPr/>
          <p:nvPr/>
        </p:nvSpPr>
        <p:spPr>
          <a:xfrm>
            <a:off x="4290646" y="5788028"/>
            <a:ext cx="1936123" cy="26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Pandas</a:t>
            </a:r>
            <a:endParaRPr lang="ru-RU" sz="1400" dirty="0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422CA372-6545-47DE-B71A-7DB1B7F13142}"/>
              </a:ext>
            </a:extLst>
          </p:cNvPr>
          <p:cNvSpPr/>
          <p:nvPr/>
        </p:nvSpPr>
        <p:spPr>
          <a:xfrm rot="19442530">
            <a:off x="3886556" y="4753938"/>
            <a:ext cx="2479066" cy="269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Sklearn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4478D5-F249-4472-B771-FBD8347FF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984" y="5537828"/>
            <a:ext cx="1727991" cy="818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9269F5-9538-4558-B529-8A5BEDAFC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769" y="3645134"/>
            <a:ext cx="3276813" cy="1430721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D8DA929-7AB2-4167-8556-D22169CFB352}"/>
              </a:ext>
            </a:extLst>
          </p:cNvPr>
          <p:cNvSpPr/>
          <p:nvPr/>
        </p:nvSpPr>
        <p:spPr>
          <a:xfrm>
            <a:off x="8013601" y="4971355"/>
            <a:ext cx="3500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Sklearn</a:t>
            </a:r>
            <a:r>
              <a:rPr lang="en-US" sz="1400" dirty="0"/>
              <a:t> </a:t>
            </a:r>
            <a:r>
              <a:rPr lang="ru-RU" sz="1400" dirty="0"/>
              <a:t>дает больше возможностей при формировании обучающих выборок, например, перемешивание (</a:t>
            </a:r>
            <a:r>
              <a:rPr lang="en-US" sz="1400" dirty="0">
                <a:solidFill>
                  <a:schemeClr val="accent1"/>
                </a:solidFill>
              </a:rPr>
              <a:t>shuffle</a:t>
            </a:r>
            <a:r>
              <a:rPr lang="ru-RU" sz="1400" dirty="0"/>
              <a:t>).</a:t>
            </a:r>
          </a:p>
          <a:p>
            <a:endParaRPr lang="ru-RU" sz="1400" dirty="0"/>
          </a:p>
          <a:p>
            <a:r>
              <a:rPr lang="ru-RU" sz="1400" dirty="0"/>
              <a:t>Обычно выборку делят на тренировочную и тестовую в пропорциях </a:t>
            </a:r>
            <a:r>
              <a:rPr lang="ru-RU" sz="1400" dirty="0">
                <a:solidFill>
                  <a:schemeClr val="accent1"/>
                </a:solidFill>
              </a:rPr>
              <a:t>80/20, 70/30 </a:t>
            </a:r>
            <a:r>
              <a:rPr lang="ru-RU" sz="1400" dirty="0"/>
              <a:t>и т.п.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9A0453-EC39-4C72-8F44-D8440A96DD42}"/>
              </a:ext>
            </a:extLst>
          </p:cNvPr>
          <p:cNvSpPr/>
          <p:nvPr/>
        </p:nvSpPr>
        <p:spPr>
          <a:xfrm>
            <a:off x="1112754" y="5320583"/>
            <a:ext cx="1939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Разделение признаков и целевой метки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A648551-A039-4D38-9AB7-6D7E4572103B}"/>
              </a:ext>
            </a:extLst>
          </p:cNvPr>
          <p:cNvSpPr/>
          <p:nvPr/>
        </p:nvSpPr>
        <p:spPr>
          <a:xfrm>
            <a:off x="1946031" y="3512466"/>
            <a:ext cx="1939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Исходная выборка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8D3469F-8736-4786-9CDE-368F915A68B9}"/>
              </a:ext>
            </a:extLst>
          </p:cNvPr>
          <p:cNvSpPr/>
          <p:nvPr/>
        </p:nvSpPr>
        <p:spPr>
          <a:xfrm>
            <a:off x="4733030" y="5171703"/>
            <a:ext cx="1939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Разделение на </a:t>
            </a:r>
            <a:r>
              <a:rPr lang="en-US" sz="1400" dirty="0">
                <a:solidFill>
                  <a:schemeClr val="accent1"/>
                </a:solidFill>
              </a:rPr>
              <a:t>train/test</a:t>
            </a:r>
            <a:endParaRPr lang="ru-RU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4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Стандартные задачи </a:t>
            </a:r>
            <a:r>
              <a:rPr lang="ru-RU" sz="1600" b="1" dirty="0"/>
              <a:t>обучения с учителем</a:t>
            </a:r>
            <a:r>
              <a:rPr lang="ru-RU" sz="1600" dirty="0"/>
              <a:t> (</a:t>
            </a:r>
            <a:r>
              <a:rPr lang="en-US" sz="1600" dirty="0">
                <a:solidFill>
                  <a:schemeClr val="accent1"/>
                </a:solidFill>
              </a:rPr>
              <a:t>Supervised Learning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– классификация и регрессия.</a:t>
            </a:r>
            <a:r>
              <a:rPr lang="en-US" sz="1600" dirty="0"/>
              <a:t> </a:t>
            </a:r>
            <a:r>
              <a:rPr lang="ru-RU" sz="1600" dirty="0"/>
              <a:t>Для обучения с учителем в обучающей выборке необходима </a:t>
            </a:r>
            <a:r>
              <a:rPr lang="ru-RU" sz="1600" dirty="0">
                <a:solidFill>
                  <a:schemeClr val="accent1"/>
                </a:solidFill>
              </a:rPr>
              <a:t>целевая метка (</a:t>
            </a:r>
            <a:r>
              <a:rPr lang="en-US" sz="1600" dirty="0">
                <a:solidFill>
                  <a:schemeClr val="accent1"/>
                </a:solidFill>
              </a:rPr>
              <a:t>target</a:t>
            </a:r>
            <a:r>
              <a:rPr lang="ru-RU" sz="1600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то, с чем будет сравниваться выход модели и на основании чего будет оцениваться ее работа.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 большинством моделей можно работать при помощи двух методов: </a:t>
            </a:r>
            <a:r>
              <a:rPr lang="en-US" sz="1600" dirty="0">
                <a:solidFill>
                  <a:schemeClr val="accent1"/>
                </a:solidFill>
              </a:rPr>
              <a:t>fit()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predict()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Модели обучения с учителем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15B7B34-6476-4995-AC3B-8BFDF9E9144C}"/>
              </a:ext>
            </a:extLst>
          </p:cNvPr>
          <p:cNvGrpSpPr/>
          <p:nvPr/>
        </p:nvGrpSpPr>
        <p:grpSpPr>
          <a:xfrm>
            <a:off x="1083081" y="2511646"/>
            <a:ext cx="10053769" cy="1549742"/>
            <a:chOff x="729666" y="2123427"/>
            <a:chExt cx="10053769" cy="1549742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E4D18C13-6B8D-41A8-8903-AD3103D2B201}"/>
                </a:ext>
              </a:extLst>
            </p:cNvPr>
            <p:cNvSpPr/>
            <p:nvPr/>
          </p:nvSpPr>
          <p:spPr>
            <a:xfrm>
              <a:off x="2989383" y="2854381"/>
              <a:ext cx="1213339" cy="4843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fit</a:t>
              </a:r>
              <a:endParaRPr lang="ru-RU" dirty="0"/>
            </a:p>
          </p:txBody>
        </p:sp>
        <p:sp>
          <p:nvSpPr>
            <p:cNvPr id="3" name="Стрелка: вправо 2">
              <a:extLst>
                <a:ext uri="{FF2B5EF4-FFF2-40B4-BE49-F238E27FC236}">
                  <a16:creationId xmlns:a16="http://schemas.microsoft.com/office/drawing/2014/main" id="{8221AA8B-18A3-40AC-A9A7-13FC10B8452C}"/>
                </a:ext>
              </a:extLst>
            </p:cNvPr>
            <p:cNvSpPr/>
            <p:nvPr/>
          </p:nvSpPr>
          <p:spPr>
            <a:xfrm>
              <a:off x="2057400" y="2732941"/>
              <a:ext cx="879230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X_train</a:t>
              </a:r>
              <a:endParaRPr lang="ru-RU" sz="1400" dirty="0"/>
            </a:p>
          </p:txBody>
        </p:sp>
        <p:sp>
          <p:nvSpPr>
            <p:cNvPr id="9" name="Стрелка: вправо 8">
              <a:extLst>
                <a:ext uri="{FF2B5EF4-FFF2-40B4-BE49-F238E27FC236}">
                  <a16:creationId xmlns:a16="http://schemas.microsoft.com/office/drawing/2014/main" id="{5E75FE62-9BCB-4021-9148-5C7921ACBBEF}"/>
                </a:ext>
              </a:extLst>
            </p:cNvPr>
            <p:cNvSpPr/>
            <p:nvPr/>
          </p:nvSpPr>
          <p:spPr>
            <a:xfrm>
              <a:off x="2057400" y="3128712"/>
              <a:ext cx="879230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y_train</a:t>
              </a:r>
              <a:endParaRPr lang="ru-RU" sz="140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816AFEE1-156F-4503-9748-ABE6B32179FA}"/>
                </a:ext>
              </a:extLst>
            </p:cNvPr>
            <p:cNvSpPr/>
            <p:nvPr/>
          </p:nvSpPr>
          <p:spPr>
            <a:xfrm>
              <a:off x="5432958" y="2854380"/>
              <a:ext cx="1213339" cy="4843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</a:t>
              </a:r>
              <a:endParaRPr lang="ru-RU" dirty="0"/>
            </a:p>
          </p:txBody>
        </p:sp>
        <p:sp>
          <p:nvSpPr>
            <p:cNvPr id="12" name="Стрелка: вправо 11">
              <a:extLst>
                <a:ext uri="{FF2B5EF4-FFF2-40B4-BE49-F238E27FC236}">
                  <a16:creationId xmlns:a16="http://schemas.microsoft.com/office/drawing/2014/main" id="{B7731614-D685-4E90-AC9D-012B27CA78D9}"/>
                </a:ext>
              </a:extLst>
            </p:cNvPr>
            <p:cNvSpPr/>
            <p:nvPr/>
          </p:nvSpPr>
          <p:spPr>
            <a:xfrm rot="5400000">
              <a:off x="5677697" y="2337170"/>
              <a:ext cx="723858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X_test</a:t>
              </a:r>
              <a:endParaRPr lang="ru-RU" sz="1400" dirty="0"/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FADACED7-6134-4662-A20D-4B5D6169EA80}"/>
                </a:ext>
              </a:extLst>
            </p:cNvPr>
            <p:cNvSpPr/>
            <p:nvPr/>
          </p:nvSpPr>
          <p:spPr>
            <a:xfrm>
              <a:off x="4097215" y="2923653"/>
              <a:ext cx="1415562" cy="34579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ru-RU" dirty="0"/>
            </a:p>
          </p:txBody>
        </p:sp>
        <p:sp>
          <p:nvSpPr>
            <p:cNvPr id="18" name="Стрелка: вправо 17">
              <a:extLst>
                <a:ext uri="{FF2B5EF4-FFF2-40B4-BE49-F238E27FC236}">
                  <a16:creationId xmlns:a16="http://schemas.microsoft.com/office/drawing/2014/main" id="{4F1E1084-E6C7-45F2-B6BF-F0A0513A4967}"/>
                </a:ext>
              </a:extLst>
            </p:cNvPr>
            <p:cNvSpPr/>
            <p:nvPr/>
          </p:nvSpPr>
          <p:spPr>
            <a:xfrm>
              <a:off x="6743013" y="2955874"/>
              <a:ext cx="1266092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y_predict</a:t>
              </a:r>
              <a:endParaRPr lang="ru-RU" sz="14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332173B-0659-4642-9ACB-E19209A397F5}"/>
                </a:ext>
              </a:extLst>
            </p:cNvPr>
            <p:cNvSpPr/>
            <p:nvPr/>
          </p:nvSpPr>
          <p:spPr>
            <a:xfrm>
              <a:off x="8055309" y="2854380"/>
              <a:ext cx="1213339" cy="4843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 metrics</a:t>
              </a:r>
              <a:endParaRPr lang="ru-RU" dirty="0"/>
            </a:p>
          </p:txBody>
        </p:sp>
        <p:sp>
          <p:nvSpPr>
            <p:cNvPr id="20" name="Стрелка: вправо 19">
              <a:extLst>
                <a:ext uri="{FF2B5EF4-FFF2-40B4-BE49-F238E27FC236}">
                  <a16:creationId xmlns:a16="http://schemas.microsoft.com/office/drawing/2014/main" id="{EE989CE2-B4BF-40E2-A077-70C6600354BA}"/>
                </a:ext>
              </a:extLst>
            </p:cNvPr>
            <p:cNvSpPr/>
            <p:nvPr/>
          </p:nvSpPr>
          <p:spPr>
            <a:xfrm rot="5400000">
              <a:off x="8254493" y="2321194"/>
              <a:ext cx="723858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y_test</a:t>
              </a:r>
              <a:endParaRPr lang="ru-RU" sz="1400" dirty="0"/>
            </a:p>
          </p:txBody>
        </p:sp>
        <p:sp>
          <p:nvSpPr>
            <p:cNvPr id="21" name="Стрелка: вправо 20">
              <a:extLst>
                <a:ext uri="{FF2B5EF4-FFF2-40B4-BE49-F238E27FC236}">
                  <a16:creationId xmlns:a16="http://schemas.microsoft.com/office/drawing/2014/main" id="{80385069-4884-4280-93CD-6A67BEB00F12}"/>
                </a:ext>
              </a:extLst>
            </p:cNvPr>
            <p:cNvSpPr/>
            <p:nvPr/>
          </p:nvSpPr>
          <p:spPr>
            <a:xfrm>
              <a:off x="9314852" y="2923653"/>
              <a:ext cx="1266092" cy="328325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accuracy</a:t>
              </a:r>
              <a:endParaRPr lang="ru-RU" sz="1400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56744A7-9128-4953-9CE8-B96A93831971}"/>
                </a:ext>
              </a:extLst>
            </p:cNvPr>
            <p:cNvSpPr/>
            <p:nvPr/>
          </p:nvSpPr>
          <p:spPr>
            <a:xfrm>
              <a:off x="729666" y="2826205"/>
              <a:ext cx="146218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Тренировочная выборка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4DA9C684-EF57-43BD-AD1F-FFB10F6037E2}"/>
                </a:ext>
              </a:extLst>
            </p:cNvPr>
            <p:cNvSpPr/>
            <p:nvPr/>
          </p:nvSpPr>
          <p:spPr>
            <a:xfrm>
              <a:off x="3143684" y="3365392"/>
              <a:ext cx="10411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Обучение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4684B54B-326F-4835-B85E-27942A34C9BC}"/>
                </a:ext>
              </a:extLst>
            </p:cNvPr>
            <p:cNvSpPr/>
            <p:nvPr/>
          </p:nvSpPr>
          <p:spPr>
            <a:xfrm>
              <a:off x="5417183" y="3365392"/>
              <a:ext cx="13258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Предсказание 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C34426AF-8DE8-4100-B519-1ECE4C6690E7}"/>
                </a:ext>
              </a:extLst>
            </p:cNvPr>
            <p:cNvSpPr/>
            <p:nvPr/>
          </p:nvSpPr>
          <p:spPr>
            <a:xfrm>
              <a:off x="5062507" y="2141468"/>
              <a:ext cx="9771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Тестовые признаки 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C27360BB-2860-4D7B-A404-E84FF3570BB9}"/>
                </a:ext>
              </a:extLst>
            </p:cNvPr>
            <p:cNvSpPr/>
            <p:nvPr/>
          </p:nvSpPr>
          <p:spPr>
            <a:xfrm>
              <a:off x="6653751" y="2485356"/>
              <a:ext cx="15147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Предсказанный </a:t>
              </a:r>
              <a:r>
                <a:rPr lang="en-US" sz="1400" dirty="0">
                  <a:solidFill>
                    <a:schemeClr val="accent1"/>
                  </a:solidFill>
                </a:rPr>
                <a:t>target</a:t>
              </a:r>
              <a:endParaRPr lang="ru-RU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3E3432F-A556-4A42-B00B-A9D488050694}"/>
                </a:ext>
              </a:extLst>
            </p:cNvPr>
            <p:cNvSpPr/>
            <p:nvPr/>
          </p:nvSpPr>
          <p:spPr>
            <a:xfrm>
              <a:off x="8714730" y="2123427"/>
              <a:ext cx="12660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Фактический </a:t>
              </a:r>
              <a:r>
                <a:rPr lang="en-US" sz="1400" dirty="0">
                  <a:solidFill>
                    <a:schemeClr val="accent1"/>
                  </a:solidFill>
                </a:rPr>
                <a:t>target</a:t>
              </a:r>
              <a:endParaRPr lang="ru-RU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E5F8CA86-3C8D-49AC-B35A-C95F24CEB755}"/>
                </a:ext>
              </a:extLst>
            </p:cNvPr>
            <p:cNvSpPr/>
            <p:nvPr/>
          </p:nvSpPr>
          <p:spPr>
            <a:xfrm>
              <a:off x="9268648" y="2535006"/>
              <a:ext cx="15147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Точность модели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83C287FB-8787-4517-A8F5-7527237A8B11}"/>
                </a:ext>
              </a:extLst>
            </p:cNvPr>
            <p:cNvSpPr/>
            <p:nvPr/>
          </p:nvSpPr>
          <p:spPr>
            <a:xfrm>
              <a:off x="8024146" y="3352088"/>
              <a:ext cx="15147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accent1"/>
                  </a:solidFill>
                </a:rPr>
                <a:t>Оценка модели </a:t>
              </a: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269436-812F-4579-AB57-BDF4EBEC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08" y="4124133"/>
            <a:ext cx="9892348" cy="881496"/>
          </a:xfrm>
          <a:prstGeom prst="rect">
            <a:avLst/>
          </a:prstGeom>
        </p:spPr>
      </p:pic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14E061A-B1D1-47FE-B1DB-7C699381A7AF}"/>
              </a:ext>
            </a:extLst>
          </p:cNvPr>
          <p:cNvCxnSpPr/>
          <p:nvPr/>
        </p:nvCxnSpPr>
        <p:spPr>
          <a:xfrm>
            <a:off x="603100" y="4061388"/>
            <a:ext cx="111878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8C7FC60-879E-4764-A996-8995B05B7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89" y="4482579"/>
            <a:ext cx="3191177" cy="70067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D8903FF-BA47-4A86-9CEE-582AB8B10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541" y="5355291"/>
            <a:ext cx="10020462" cy="87998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9FC0B13-D849-4EA6-987F-3D4163918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89" y="5926685"/>
            <a:ext cx="2743200" cy="6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4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Когда мы сделали и обучили модель, всегда возникает вопрос, насколько хорошо работает модель?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Метрики качества </a:t>
            </a:r>
            <a:r>
              <a:rPr lang="ru-RU" sz="1600" dirty="0"/>
              <a:t>отличаются в зависимости от типа модели, типа задачи и бизнес задачи.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задачах </a:t>
            </a:r>
            <a:r>
              <a:rPr lang="ru-RU" sz="1600" dirty="0">
                <a:solidFill>
                  <a:schemeClr val="accent1"/>
                </a:solidFill>
              </a:rPr>
              <a:t>классификации</a:t>
            </a:r>
            <a:r>
              <a:rPr lang="ru-RU" sz="1600" dirty="0"/>
              <a:t> мы оцениваем, угадала модель фактический класс или нет.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задачах в </a:t>
            </a:r>
            <a:r>
              <a:rPr lang="ru-RU" sz="1600" dirty="0">
                <a:solidFill>
                  <a:schemeClr val="accent1"/>
                </a:solidFill>
              </a:rPr>
              <a:t>регрессии</a:t>
            </a:r>
            <a:r>
              <a:rPr lang="ru-RU" sz="1600" dirty="0"/>
              <a:t> мы оцениваем насколько точно модель угадала фактические значения.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задачах </a:t>
            </a:r>
            <a:r>
              <a:rPr lang="ru-RU" sz="1600" dirty="0">
                <a:solidFill>
                  <a:schemeClr val="accent1"/>
                </a:solidFill>
              </a:rPr>
              <a:t>кластеризации</a:t>
            </a:r>
            <a:r>
              <a:rPr lang="ru-RU" sz="1600" dirty="0"/>
              <a:t> необходимо оценить насколько хорошо разделены кластеры.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задачах </a:t>
            </a:r>
            <a:r>
              <a:rPr lang="en-US" sz="1600" dirty="0">
                <a:solidFill>
                  <a:schemeClr val="accent1"/>
                </a:solidFill>
              </a:rPr>
              <a:t>NLP</a:t>
            </a:r>
            <a:r>
              <a:rPr lang="en-US" sz="1600" dirty="0"/>
              <a:t> </a:t>
            </a:r>
            <a:r>
              <a:rPr lang="ru-RU" sz="1600" dirty="0"/>
              <a:t>часто оценивают схожесть текстов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Соответственно метрики будут отличаться в зависимости от задачи.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Отдельно можно выделить бизнес-метрики, которые помогают Заказчику понять, какую пользу модель может принести бизнесу.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этом модуле мы подробнее рассмотрим только метрики </a:t>
            </a:r>
            <a:r>
              <a:rPr lang="ru-RU" sz="1600" dirty="0">
                <a:solidFill>
                  <a:schemeClr val="accent1"/>
                </a:solidFill>
              </a:rPr>
              <a:t>для регрессии и классификации</a:t>
            </a:r>
            <a:r>
              <a:rPr lang="ru-RU" sz="1600" dirty="0"/>
              <a:t>.</a:t>
            </a:r>
            <a:endParaRPr lang="en-US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Метрики оценки качества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15779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CFA9E-4DD7-4F47-8836-20B7FDA4835E}"/>
                  </a:ext>
                </a:extLst>
              </p:cNvPr>
              <p:cNvSpPr txBox="1"/>
              <p:nvPr/>
            </p:nvSpPr>
            <p:spPr>
              <a:xfrm>
                <a:off x="954624" y="980201"/>
                <a:ext cx="10329347" cy="4952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dirty="0"/>
                  <a:t>Целевая метка (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target</a:t>
                </a:r>
                <a:r>
                  <a:rPr lang="ru-RU" sz="1600" dirty="0"/>
                  <a:t>) и предсказание (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prediction</a:t>
                </a:r>
                <a:r>
                  <a:rPr lang="ru-RU" sz="1600" dirty="0"/>
                  <a:t>) – целые или вещественные числа, соответственно нам нужно оценить разницу между предсказанием</a:t>
                </a:r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)</a:t>
                </a:r>
                <a:r>
                  <a:rPr lang="ru-RU" sz="1600" dirty="0"/>
                  <a:t> и фактическим значением 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ru-RU" sz="1600" dirty="0"/>
                  <a:t>для всех </a:t>
                </a:r>
                <a:r>
                  <a:rPr lang="ru-RU" sz="1600" dirty="0" err="1"/>
                  <a:t>сэмплов</a:t>
                </a:r>
                <a:r>
                  <a:rPr lang="en-US" sz="1600" dirty="0"/>
                  <a:t> (</a:t>
                </a:r>
                <a:r>
                  <a:rPr lang="en-US" sz="1600" i="1" dirty="0"/>
                  <a:t>n</a:t>
                </a:r>
                <a:r>
                  <a:rPr lang="en-US" sz="1600" dirty="0"/>
                  <a:t>)</a:t>
                </a:r>
                <a:r>
                  <a:rPr lang="ru-RU" sz="1600" dirty="0"/>
                  <a:t> нашей выборки.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600" dirty="0"/>
                  <a:t>Для этой цели используют различные метрики, в зависимости от данных и задачи.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Среднеквадратичная ошибка: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𝑴𝑺𝑬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Корень среднеквадратичной ошибки: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𝑴𝑺𝑬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Средняя абсолютная ошибка: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Коэффициент детерминации: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dirty="0"/>
                  <a:t>Средняя абсолютная процентная ошибка: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𝑴𝑨</m:t>
                    </m:r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6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ru-RU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ru-RU" sz="1600" dirty="0"/>
              </a:p>
              <a:p>
                <a:pPr>
                  <a:lnSpc>
                    <a:spcPct val="150000"/>
                  </a:lnSpc>
                </a:pPr>
                <a:r>
                  <a:rPr lang="ru-RU" sz="1600" dirty="0"/>
                  <a:t>Выбор метрики сильно зависит от бизнес-задачи и ваших целей.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CFA9E-4DD7-4F47-8836-20B7FDA4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4" y="980201"/>
                <a:ext cx="10329347" cy="4952061"/>
              </a:xfrm>
              <a:prstGeom prst="rect">
                <a:avLst/>
              </a:prstGeom>
              <a:blipFill>
                <a:blip r:embed="rId2"/>
                <a:stretch>
                  <a:fillRect l="-354" b="-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Метрики оценки моделей регрессии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9B9EF5-1C7F-4B97-A465-5DDCE6B9A1BE}"/>
              </a:ext>
            </a:extLst>
          </p:cNvPr>
          <p:cNvSpPr/>
          <p:nvPr/>
        </p:nvSpPr>
        <p:spPr>
          <a:xfrm>
            <a:off x="5010540" y="6400412"/>
            <a:ext cx="18645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4"/>
              </a:rPr>
              <a:t>ссылка на </a:t>
            </a:r>
            <a:r>
              <a:rPr lang="en-US" sz="1200" dirty="0">
                <a:hlinkClick r:id="rId4"/>
              </a:rPr>
              <a:t>wiki </a:t>
            </a:r>
            <a:r>
              <a:rPr lang="ru-RU" sz="1200" dirty="0">
                <a:hlinkClick r:id="rId4"/>
              </a:rPr>
              <a:t>ИТМО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27274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18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54624" y="980201"/>
            <a:ext cx="103293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en-US" sz="1600" dirty="0"/>
              <a:t> </a:t>
            </a:r>
            <a:r>
              <a:rPr lang="ru-RU" sz="1600" dirty="0"/>
              <a:t>содержит методы для вычисления практически всех распространенных метрик.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конце концов, вы всегда можете написать свою функцию для вычисления метрик.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Вычисление метрик регрессии в </a:t>
            </a:r>
            <a:r>
              <a:rPr lang="en-US" sz="2800" b="1" dirty="0" err="1">
                <a:solidFill>
                  <a:srgbClr val="FF0000"/>
                </a:solidFill>
              </a:rPr>
              <a:t>Sklearn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C2C9C9-B348-4996-ABD8-C42DE4D0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0005"/>
            <a:ext cx="12192000" cy="1099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0DD7F3-405E-480F-A254-CFA9EAC64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62" y="3148136"/>
            <a:ext cx="6372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19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54624" y="980201"/>
            <a:ext cx="1032934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Самая простая разновидность классификации – </a:t>
            </a:r>
            <a:r>
              <a:rPr lang="ru-RU" sz="1600" dirty="0">
                <a:solidFill>
                  <a:schemeClr val="accent1"/>
                </a:solidFill>
              </a:rPr>
              <a:t>бинарная классификация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Целевая метка (</a:t>
            </a:r>
            <a:r>
              <a:rPr lang="en-US" sz="1600" dirty="0">
                <a:solidFill>
                  <a:schemeClr val="accent1"/>
                </a:solidFill>
              </a:rPr>
              <a:t>target</a:t>
            </a:r>
            <a:r>
              <a:rPr lang="ru-RU" sz="1600" dirty="0"/>
              <a:t>) и предсказание (</a:t>
            </a:r>
            <a:r>
              <a:rPr lang="en-US" sz="1600" dirty="0">
                <a:solidFill>
                  <a:schemeClr val="accent1"/>
                </a:solidFill>
              </a:rPr>
              <a:t>prediction</a:t>
            </a:r>
            <a:r>
              <a:rPr lang="ru-RU" sz="1600" dirty="0"/>
              <a:t>) – бинарный признак,</a:t>
            </a:r>
            <a:r>
              <a:rPr lang="en-US" sz="1600" dirty="0"/>
              <a:t> </a:t>
            </a:r>
            <a:r>
              <a:rPr lang="ru-RU" sz="1600" dirty="0"/>
              <a:t>т.е. </a:t>
            </a:r>
            <a:r>
              <a:rPr lang="ru-RU" sz="1600" dirty="0">
                <a:solidFill>
                  <a:schemeClr val="accent1"/>
                </a:solidFill>
              </a:rPr>
              <a:t>Да</a:t>
            </a:r>
            <a:r>
              <a:rPr lang="en-US" sz="1600" dirty="0">
                <a:solidFill>
                  <a:schemeClr val="accent1"/>
                </a:solidFill>
              </a:rPr>
              <a:t>/</a:t>
            </a:r>
            <a:r>
              <a:rPr lang="ru-RU" sz="1600" dirty="0">
                <a:solidFill>
                  <a:schemeClr val="accent1"/>
                </a:solidFill>
              </a:rPr>
              <a:t>Нет </a:t>
            </a:r>
            <a:r>
              <a:rPr lang="ru-RU" sz="1600" dirty="0"/>
              <a:t>(1</a:t>
            </a:r>
            <a:r>
              <a:rPr lang="en-US" sz="1600" dirty="0"/>
              <a:t>/0, True/False).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Нам необходимо оценить не только то, сколько классов угадала модель, но какой класс она угадывает лучше, в каких классах она чаще ошибается.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Метрики оценки моделей классификации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3EE0AF-89A1-4598-A798-F9C2DE19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72" y="5029200"/>
            <a:ext cx="2391748" cy="162187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D9B9EF5-1C7F-4B97-A465-5DDCE6B9A1BE}"/>
              </a:ext>
            </a:extLst>
          </p:cNvPr>
          <p:cNvSpPr/>
          <p:nvPr/>
        </p:nvSpPr>
        <p:spPr>
          <a:xfrm>
            <a:off x="4345421" y="6374073"/>
            <a:ext cx="52189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https://academy.yandex.ru/handbook/ml/article/metriki-klassifikacii-i-regressii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B9F1E1-839A-4C5D-BA32-9FD8E21DDDB1}"/>
              </a:ext>
            </a:extLst>
          </p:cNvPr>
          <p:cNvSpPr/>
          <p:nvPr/>
        </p:nvSpPr>
        <p:spPr>
          <a:xfrm>
            <a:off x="954624" y="2474324"/>
            <a:ext cx="4914331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Принято выделять 4 типа предсказаний: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TP – True Positive </a:t>
            </a:r>
            <a:r>
              <a:rPr lang="en-US" sz="1400" dirty="0"/>
              <a:t>(</a:t>
            </a:r>
            <a:r>
              <a:rPr lang="ru-RU" sz="1400" dirty="0"/>
              <a:t>истинно-положительный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TN – True Negative </a:t>
            </a:r>
            <a:r>
              <a:rPr lang="en-US" sz="1400" dirty="0"/>
              <a:t>(</a:t>
            </a:r>
            <a:r>
              <a:rPr lang="ru-RU" sz="1400" dirty="0"/>
              <a:t>истинно-отрицательный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FP – False Positive </a:t>
            </a:r>
            <a:r>
              <a:rPr lang="en-US" sz="1400" dirty="0"/>
              <a:t>(</a:t>
            </a:r>
            <a:r>
              <a:rPr lang="ru-RU" sz="1400" dirty="0"/>
              <a:t>ложно-положительный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FN – False Negative </a:t>
            </a:r>
            <a:r>
              <a:rPr lang="en-US" sz="1400" dirty="0"/>
              <a:t>(</a:t>
            </a:r>
            <a:r>
              <a:rPr lang="ru-RU" sz="1400" dirty="0"/>
              <a:t>ложно-отрицательный</a:t>
            </a:r>
            <a:r>
              <a:rPr lang="en-US" sz="1400" dirty="0"/>
              <a:t>)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Для визуализации удобно использовать матрицу ошибок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Матрица ошибок </a:t>
            </a:r>
            <a:r>
              <a:rPr lang="ru-RU" sz="1400" dirty="0">
                <a:solidFill>
                  <a:schemeClr val="accent1"/>
                </a:solidFill>
              </a:rPr>
              <a:t>(</a:t>
            </a:r>
            <a:r>
              <a:rPr lang="en-US" sz="1400" dirty="0">
                <a:solidFill>
                  <a:schemeClr val="accent1"/>
                </a:solidFill>
              </a:rPr>
              <a:t>Confusion Matrix</a:t>
            </a:r>
            <a:r>
              <a:rPr lang="ru-RU" sz="1400" dirty="0">
                <a:solidFill>
                  <a:schemeClr val="accent1"/>
                </a:solidFill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B7CA748-90D7-4EB3-8610-9CC09D39905A}"/>
                  </a:ext>
                </a:extLst>
              </p:cNvPr>
              <p:cNvSpPr/>
              <p:nvPr/>
            </p:nvSpPr>
            <p:spPr>
              <a:xfrm>
                <a:off x="6323045" y="2474324"/>
                <a:ext cx="5467902" cy="31386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400" dirty="0"/>
                  <a:t>Метрики классификации – это различные отношения </a:t>
                </a:r>
                <a:r>
                  <a:rPr lang="en-US" sz="1400" dirty="0">
                    <a:solidFill>
                      <a:schemeClr val="accent1"/>
                    </a:solidFill>
                  </a:rPr>
                  <a:t>TP, FP, TN, FN:</a:t>
                </a:r>
                <a:endParaRPr lang="ru-RU" sz="140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Точность: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𝑐𝑐𝑢𝑟𝑎𝑐𝑦</m:t>
                    </m:r>
                    <m:r>
                      <a:rPr lang="en-US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400" dirty="0"/>
                  <a:t>Точность: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400" dirty="0"/>
                  <a:t>Полнота: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/>
                  <a:t>F1-</a:t>
                </a:r>
                <a:r>
                  <a:rPr lang="ru-RU" sz="1400" dirty="0"/>
                  <a:t>мера: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ROC-AUC</a:t>
                </a:r>
                <a:r>
                  <a:rPr lang="ru-RU" sz="1400" i="1" dirty="0">
                    <a:solidFill>
                      <a:schemeClr val="accent1"/>
                    </a:solidFill>
                  </a:rPr>
                  <a:t> – </a:t>
                </a:r>
                <a:r>
                  <a:rPr lang="ru-RU" sz="1400" dirty="0"/>
                  <a:t>метрика, характеризующая то, насколько хорошо модель разделяет классы.</a:t>
                </a:r>
                <a:endParaRPr lang="en-US" sz="1600" dirty="0"/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B7CA748-90D7-4EB3-8610-9CC09D399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45" y="2474324"/>
                <a:ext cx="5467902" cy="3138616"/>
              </a:xfrm>
              <a:prstGeom prst="rect">
                <a:avLst/>
              </a:prstGeom>
              <a:blipFill>
                <a:blip r:embed="rId4"/>
                <a:stretch>
                  <a:fillRect l="-334" b="-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9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Жизненный цикл </a:t>
            </a:r>
            <a:r>
              <a:rPr lang="ru-RU" sz="1600" dirty="0"/>
              <a:t>модели машинного обучения начинается с постановки задачи от бизнеса (если мы говорим о продукте) и не заканчивается даже на внедрении модели в </a:t>
            </a:r>
            <a:r>
              <a:rPr lang="en-US" sz="1600" dirty="0"/>
              <a:t>production.</a:t>
            </a:r>
            <a:endParaRPr lang="ru-RU" sz="1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Жизненный цикл модели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A05FC3B4-3CE5-4DE9-8F98-0D2CABC9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304" y="2031587"/>
            <a:ext cx="4058627" cy="406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771A4C-031F-462B-9B3C-EAC84D5FB262}"/>
              </a:ext>
            </a:extLst>
          </p:cNvPr>
          <p:cNvSpPr/>
          <p:nvPr/>
        </p:nvSpPr>
        <p:spPr>
          <a:xfrm>
            <a:off x="8306393" y="6040915"/>
            <a:ext cx="2674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https://ru.wikipedia.org/wiki/CRISP-DM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2C084E-A81E-4CBC-9BF4-8BE46F37864E}"/>
              </a:ext>
            </a:extLst>
          </p:cNvPr>
          <p:cNvSpPr/>
          <p:nvPr/>
        </p:nvSpPr>
        <p:spPr>
          <a:xfrm>
            <a:off x="925620" y="1984389"/>
            <a:ext cx="6096000" cy="15314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 этой практике мы будем рассматривать один из этапов – подготовку данных (</a:t>
            </a:r>
            <a:r>
              <a:rPr lang="en-US" sz="1600" dirty="0">
                <a:solidFill>
                  <a:schemeClr val="accent1"/>
                </a:solidFill>
              </a:rPr>
              <a:t>Data Preparation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и немного коснемся процесса создания и обучения модели (</a:t>
            </a:r>
            <a:r>
              <a:rPr lang="en-US" sz="1600" dirty="0">
                <a:solidFill>
                  <a:schemeClr val="accent1"/>
                </a:solidFill>
              </a:rPr>
              <a:t>Modeling</a:t>
            </a:r>
            <a:r>
              <a:rPr lang="ru-RU" sz="1600" dirty="0"/>
              <a:t>), оценки качества ее работы (</a:t>
            </a:r>
            <a:r>
              <a:rPr lang="en-US" sz="1600" dirty="0">
                <a:solidFill>
                  <a:schemeClr val="accent1"/>
                </a:solidFill>
              </a:rPr>
              <a:t>Evaluation</a:t>
            </a:r>
            <a:r>
              <a:rPr 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8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20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Вычисление метрик классификации в </a:t>
            </a:r>
            <a:r>
              <a:rPr lang="en-US" sz="2800" b="1" dirty="0" err="1">
                <a:solidFill>
                  <a:srgbClr val="FF0000"/>
                </a:solidFill>
              </a:rPr>
              <a:t>Sklearn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494B81-FB83-4610-ADFD-1B958CA42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765"/>
            <a:ext cx="12192000" cy="11746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0D449F-492F-4B61-8CFA-7DF908235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061" y="2138040"/>
            <a:ext cx="3457332" cy="16595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B9B724-0BE4-4536-8EEF-BF7649634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62" y="2138040"/>
            <a:ext cx="3835014" cy="43896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E1554-D5DB-48B9-8D62-36AF6069E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887" y="2138040"/>
            <a:ext cx="4083602" cy="419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Ну вот теперь точно все.</a:t>
            </a:r>
          </a:p>
          <a:p>
            <a:pPr algn="ctr"/>
            <a:r>
              <a:rPr lang="ru-RU" sz="4400" b="1" dirty="0">
                <a:solidFill>
                  <a:srgbClr val="FF0000"/>
                </a:solidFill>
              </a:rPr>
              <a:t>Удачи!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3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Подготовка данных </a:t>
            </a:r>
            <a:r>
              <a:rPr lang="ru-RU" sz="1600" dirty="0"/>
              <a:t>зависит от типа данных и от планируемого метода обучения.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Но если смотреть в общих чертах, то подготовку можно свести к нескольким основным этапам: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Подготовка данных к машинному обучению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807E5D5F-D54C-420B-907E-4C6C30A11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077657"/>
              </p:ext>
            </p:extLst>
          </p:nvPr>
        </p:nvGraphicFramePr>
        <p:xfrm>
          <a:off x="788979" y="1770979"/>
          <a:ext cx="11047415" cy="3700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E6EDA3-83AE-4336-BF0B-72F3CC69B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684" y="5391954"/>
            <a:ext cx="1023347" cy="406715"/>
          </a:xfrm>
          <a:prstGeom prst="rect">
            <a:avLst/>
          </a:prstGeom>
        </p:spPr>
      </p:pic>
      <p:pic>
        <p:nvPicPr>
          <p:cNvPr id="1026" name="Picture 2" descr="psycopg2 | opentelemetry-sqlcommenter">
            <a:extLst>
              <a:ext uri="{FF2B5EF4-FFF2-40B4-BE49-F238E27FC236}">
                <a16:creationId xmlns:a16="http://schemas.microsoft.com/office/drawing/2014/main" id="{EF29A428-B5B6-41DA-8ABF-33C4A9A5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32" y="5563505"/>
            <a:ext cx="764198" cy="5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autiful Soup | Great Learning">
            <a:extLst>
              <a:ext uri="{FF2B5EF4-FFF2-40B4-BE49-F238E27FC236}">
                <a16:creationId xmlns:a16="http://schemas.microsoft.com/office/drawing/2014/main" id="{D08ACAFF-F7FC-406E-AFA9-0325982D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9" y="5772539"/>
            <a:ext cx="1196853" cy="5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 Testing with PySpark. By David Illes, Vice President at FS… | by  Cambridge Spark | Cambridge Spark">
            <a:extLst>
              <a:ext uri="{FF2B5EF4-FFF2-40B4-BE49-F238E27FC236}">
                <a16:creationId xmlns:a16="http://schemas.microsoft.com/office/drawing/2014/main" id="{ACB7904A-AB7E-465C-98B4-6C27DD73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46" y="6216010"/>
            <a:ext cx="751115" cy="4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6AAC10F-47DA-4C92-927B-612D29FDB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6523" y="5674441"/>
            <a:ext cx="1023347" cy="40671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1D4E6B5-57AD-43FB-BE31-61D277020C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8926" y="6159218"/>
            <a:ext cx="1023347" cy="24560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759317E-2B8C-41C3-B016-B789B5FF1E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0965" y="5651925"/>
            <a:ext cx="1023347" cy="29348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2" name="Picture 8" descr="Файл:Scikit learn logo small.svg — Википедия">
            <a:extLst>
              <a:ext uri="{FF2B5EF4-FFF2-40B4-BE49-F238E27FC236}">
                <a16:creationId xmlns:a16="http://schemas.microsoft.com/office/drawing/2014/main" id="{C09D2A72-D9EC-45C3-9442-589677DF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019" y="5496636"/>
            <a:ext cx="1023347" cy="5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2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4</a:t>
            </a:fld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solidFill>
                  <a:srgbClr val="FF0000"/>
                </a:solidFill>
              </a:rPr>
              <a:t>Scikit</a:t>
            </a:r>
            <a:r>
              <a:rPr lang="en-US" sz="2800" b="1" dirty="0">
                <a:solidFill>
                  <a:srgbClr val="FF0000"/>
                </a:solidFill>
              </a:rPr>
              <a:t>-learn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1" name="Picture 8" descr="Файл:Scikit learn logo small.svg — Википедия">
            <a:extLst>
              <a:ext uri="{FF2B5EF4-FFF2-40B4-BE49-F238E27FC236}">
                <a16:creationId xmlns:a16="http://schemas.microsoft.com/office/drawing/2014/main" id="{3F727AAA-CE4B-4EDF-A0D6-12B93BEC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553" y="609810"/>
            <a:ext cx="1023347" cy="55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AD9C16-7B05-4095-AE3C-B79D83C54925}"/>
              </a:ext>
            </a:extLst>
          </p:cNvPr>
          <p:cNvSpPr txBox="1"/>
          <p:nvPr/>
        </p:nvSpPr>
        <p:spPr>
          <a:xfrm>
            <a:off x="945293" y="980201"/>
            <a:ext cx="1032934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/>
              <a:t>Scikit</a:t>
            </a:r>
            <a:r>
              <a:rPr lang="en-US" sz="1400" b="1" dirty="0"/>
              <a:t>-learn </a:t>
            </a:r>
            <a:r>
              <a:rPr lang="ru-RU" sz="1400" dirty="0"/>
              <a:t>– библиотека на базе </a:t>
            </a:r>
            <a:r>
              <a:rPr lang="en-US" sz="1400" dirty="0"/>
              <a:t>NumPy, Matplotlib </a:t>
            </a:r>
            <a:r>
              <a:rPr lang="ru-RU" sz="1400" dirty="0"/>
              <a:t>и </a:t>
            </a:r>
            <a:r>
              <a:rPr lang="en-US" sz="1400" dirty="0"/>
              <a:t>SciPy</a:t>
            </a:r>
            <a:r>
              <a:rPr lang="ru-RU" sz="1400" dirty="0"/>
              <a:t>, в которой реализованы операции по обработке данных, алгоритмы машинного обучения, механизмы оценки качества моделей, создания </a:t>
            </a:r>
            <a:r>
              <a:rPr lang="ru-RU" sz="1400" dirty="0" err="1"/>
              <a:t>пайплайнов</a:t>
            </a:r>
            <a:r>
              <a:rPr lang="ru-RU" sz="1400" dirty="0"/>
              <a:t> и т.п.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$pip install</a:t>
            </a:r>
            <a:r>
              <a:rPr lang="ru-RU" sz="1400" dirty="0">
                <a:solidFill>
                  <a:schemeClr val="accent1"/>
                </a:solidFill>
              </a:rPr>
              <a:t> -</a:t>
            </a:r>
            <a:r>
              <a:rPr lang="en-US" sz="1400" dirty="0">
                <a:solidFill>
                  <a:schemeClr val="accent1"/>
                </a:solidFill>
              </a:rPr>
              <a:t>U </a:t>
            </a:r>
            <a:r>
              <a:rPr lang="en-US" sz="1400" dirty="0" err="1">
                <a:solidFill>
                  <a:schemeClr val="accent1"/>
                </a:solidFill>
              </a:rPr>
              <a:t>scikit</a:t>
            </a:r>
            <a:r>
              <a:rPr lang="en-US" sz="1400" dirty="0">
                <a:solidFill>
                  <a:schemeClr val="accent1"/>
                </a:solidFill>
              </a:rPr>
              <a:t>-learn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1"/>
                </a:solidFill>
              </a:rPr>
              <a:t>import </a:t>
            </a:r>
            <a:r>
              <a:rPr lang="en-US" sz="1400" dirty="0" err="1">
                <a:solidFill>
                  <a:schemeClr val="accent1"/>
                </a:solidFill>
              </a:rPr>
              <a:t>sklearn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EFE7E-99F1-4BFD-B09F-D6849C506855}"/>
              </a:ext>
            </a:extLst>
          </p:cNvPr>
          <p:cNvSpPr txBox="1"/>
          <p:nvPr/>
        </p:nvSpPr>
        <p:spPr>
          <a:xfrm>
            <a:off x="741514" y="2331789"/>
            <a:ext cx="6318709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Основные задачи для которых может быть использована </a:t>
            </a:r>
            <a:r>
              <a:rPr lang="en-US" sz="1400" dirty="0" err="1"/>
              <a:t>scikit</a:t>
            </a:r>
            <a:r>
              <a:rPr lang="en-US" sz="1400" dirty="0"/>
              <a:t>-learn</a:t>
            </a:r>
            <a:r>
              <a:rPr lang="ru-RU" sz="1400" dirty="0"/>
              <a:t>: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Обработка данных </a:t>
            </a:r>
            <a:r>
              <a:rPr lang="ru-RU" sz="1400" dirty="0"/>
              <a:t>(стандартизация и нормализация, дискретизация, обработка пустых значений, векторизация, кодирование данных,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Классификация данных </a:t>
            </a:r>
            <a:r>
              <a:rPr lang="ru-RU" sz="1400" dirty="0"/>
              <a:t>(</a:t>
            </a:r>
            <a:r>
              <a:rPr lang="en-US" sz="1400" dirty="0"/>
              <a:t>Logistic Regression, SVM, KNN, Random Forest</a:t>
            </a:r>
            <a:r>
              <a:rPr lang="ru-RU" sz="1400" dirty="0"/>
              <a:t>, …)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Регрессия</a:t>
            </a:r>
            <a:r>
              <a:rPr lang="ru-RU" sz="1400" dirty="0"/>
              <a:t> (</a:t>
            </a:r>
            <a:r>
              <a:rPr lang="en-US" sz="1400" dirty="0"/>
              <a:t>Linear Regression, AdaBoost, Decision Trees, …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Кластеризация</a:t>
            </a:r>
            <a:r>
              <a:rPr lang="ru-RU" sz="1400" dirty="0"/>
              <a:t> (</a:t>
            </a:r>
            <a:r>
              <a:rPr lang="en-US" sz="1400" dirty="0"/>
              <a:t>K-means, Agglomerative, DBSCAN, BIRCH, …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Уменьшение размерности </a:t>
            </a:r>
            <a:r>
              <a:rPr lang="ru-RU" sz="1400" dirty="0"/>
              <a:t>(</a:t>
            </a:r>
            <a:r>
              <a:rPr lang="en-US" sz="1400" dirty="0"/>
              <a:t>PCA, LDA, Factor Analysis, …</a:t>
            </a:r>
            <a:r>
              <a:rPr lang="ru-RU" sz="1400" dirty="0"/>
              <a:t>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accent1"/>
                </a:solidFill>
              </a:rPr>
              <a:t>Работа с моделями </a:t>
            </a:r>
            <a:r>
              <a:rPr lang="ru-RU" sz="1400" dirty="0"/>
              <a:t>(оценка, кросс-валидация, настройка </a:t>
            </a:r>
            <a:r>
              <a:rPr lang="ru-RU" sz="1400" dirty="0" err="1"/>
              <a:t>гиперпараметров</a:t>
            </a:r>
            <a:r>
              <a:rPr lang="ru-RU" sz="1400" dirty="0"/>
              <a:t>, сохранение, выстраивание </a:t>
            </a:r>
            <a:r>
              <a:rPr lang="ru-RU" sz="1400" dirty="0" err="1"/>
              <a:t>пайплайнов</a:t>
            </a:r>
            <a:r>
              <a:rPr lang="en-US" sz="1400" dirty="0"/>
              <a:t>, …</a:t>
            </a:r>
            <a:r>
              <a:rPr lang="ru-RU" sz="1400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A7E62-786D-4FAD-BD11-44ECC153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79" y="1884827"/>
            <a:ext cx="3281647" cy="44877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B96A55-B968-4151-96A2-2DCA2B05B181}"/>
              </a:ext>
            </a:extLst>
          </p:cNvPr>
          <p:cNvSpPr/>
          <p:nvPr/>
        </p:nvSpPr>
        <p:spPr>
          <a:xfrm>
            <a:off x="7060223" y="6372602"/>
            <a:ext cx="36147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https://scikit-learn.org/stable/modules/clustering.html</a:t>
            </a:r>
          </a:p>
        </p:txBody>
      </p:sp>
    </p:spTree>
    <p:extLst>
      <p:ext uri="{BB962C8B-B14F-4D97-AF65-F5344CB8AC3E}">
        <p14:creationId xmlns:p14="http://schemas.microsoft.com/office/powerpoint/2010/main" val="33658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5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945293" y="980201"/>
            <a:ext cx="10329347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Подходы к </a:t>
            </a:r>
            <a:r>
              <a:rPr lang="ru-RU" sz="1600" b="1" dirty="0"/>
              <a:t>очистке данных </a:t>
            </a:r>
            <a:r>
              <a:rPr lang="ru-RU" sz="1600" dirty="0"/>
              <a:t>зависят от типа задачи, выбранной модели и от полноты понимания данных.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 общем случае очистка данных включает в себя: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Обработка синтаксических ошибок и ошибок преобразования типов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Обработка дубликатов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Обработка пропущенных значений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Обработка выбросов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 большинстве случаев для этапа очистки данных достаточно функциональности </a:t>
            </a: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 этом модуле мы не рассматриваем процесс подготовки данных для аудио или видео, только табличные данные.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Очистка данных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2FF65B-2919-4D3D-B9C1-27B8DE92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906" y="3222754"/>
            <a:ext cx="5621694" cy="15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9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13A272-A4FD-4415-89E5-448DF5B0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69" y="1621216"/>
            <a:ext cx="2381825" cy="18960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9" name="Стрелка: изогнутая 18">
            <a:extLst>
              <a:ext uri="{FF2B5EF4-FFF2-40B4-BE49-F238E27FC236}">
                <a16:creationId xmlns:a16="http://schemas.microsoft.com/office/drawing/2014/main" id="{F51F8C5B-7F3B-442D-8DFC-1A6B2C0770A9}"/>
              </a:ext>
            </a:extLst>
          </p:cNvPr>
          <p:cNvSpPr/>
          <p:nvPr/>
        </p:nvSpPr>
        <p:spPr>
          <a:xfrm rot="16200000" flipV="1">
            <a:off x="8286980" y="3566220"/>
            <a:ext cx="957726" cy="7552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6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592425" y="944077"/>
            <a:ext cx="11531716" cy="571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Реальные данные поступают из разных источников, в разное время, поэтому формат представления данных может сильно отличаться</a:t>
            </a:r>
            <a:r>
              <a:rPr lang="en-US" sz="1600" dirty="0"/>
              <a:t>.</a:t>
            </a:r>
            <a:r>
              <a:rPr lang="ru-RU" sz="1600" dirty="0"/>
              <a:t> На этапе обработки проверяется соответствие данных заданной структуре</a:t>
            </a:r>
            <a:r>
              <a:rPr lang="en-US" sz="1600" dirty="0"/>
              <a:t>/</a:t>
            </a:r>
            <a:r>
              <a:rPr lang="ru-RU" sz="1600" dirty="0"/>
              <a:t>формату.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 большинстве случаев для обработки синтаксических ошибок в данных достаточно функциональности </a:t>
            </a: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Если не хватает встроенных методов, можно всегда создать свою функцию и применить ее к данным, например, через </a:t>
            </a:r>
            <a:r>
              <a:rPr lang="en-US" sz="1600" dirty="0" err="1">
                <a:solidFill>
                  <a:schemeClr val="accent1"/>
                </a:solidFill>
              </a:rPr>
              <a:t>df.apply</a:t>
            </a:r>
            <a:r>
              <a:rPr lang="en-US" sz="1600" dirty="0">
                <a:solidFill>
                  <a:schemeClr val="accent1"/>
                </a:solidFill>
              </a:rPr>
              <a:t>().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уменьшения памяти, занимаемой </a:t>
            </a:r>
            <a:r>
              <a:rPr lang="ru-RU" sz="1600" dirty="0" err="1"/>
              <a:t>датафреймом</a:t>
            </a:r>
            <a:r>
              <a:rPr lang="ru-RU" sz="1600" dirty="0"/>
              <a:t>, можно приводить категориальные признаки к типу </a:t>
            </a:r>
            <a:r>
              <a:rPr lang="en-US" sz="1600" dirty="0">
                <a:solidFill>
                  <a:schemeClr val="accent1"/>
                </a:solidFill>
              </a:rPr>
              <a:t>category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chemeClr val="accent1"/>
                </a:solidFill>
              </a:rPr>
              <a:t>df.astype</a:t>
            </a:r>
            <a:r>
              <a:rPr lang="en-US" sz="1600" dirty="0">
                <a:solidFill>
                  <a:schemeClr val="accent1"/>
                </a:solidFill>
              </a:rPr>
              <a:t>("category")</a:t>
            </a:r>
            <a:r>
              <a:rPr lang="ru-RU" sz="1600" dirty="0"/>
              <a:t>, а также к типам данных с меньшим размером, например </a:t>
            </a:r>
            <a:r>
              <a:rPr lang="en-US" sz="1600" dirty="0" err="1">
                <a:solidFill>
                  <a:schemeClr val="accent1"/>
                </a:solidFill>
              </a:rPr>
              <a:t>df.astype</a:t>
            </a:r>
            <a:r>
              <a:rPr lang="en-US" sz="1600" dirty="0">
                <a:solidFill>
                  <a:schemeClr val="accent1"/>
                </a:solidFill>
              </a:rPr>
              <a:t>("int16")</a:t>
            </a:r>
            <a:endParaRPr lang="ru-RU" sz="1600" dirty="0">
              <a:solidFill>
                <a:schemeClr val="accent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Обработка ошибок типа, структуры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C6CA6F-548B-44BB-B43F-68277BC32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5" y="1667457"/>
            <a:ext cx="2172494" cy="156093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E450E6-D5FA-4185-AD42-35FA2B7E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22" y="3187440"/>
            <a:ext cx="2408270" cy="18960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2035F4-8B61-4354-9C8F-746ED9457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192" y="1717835"/>
            <a:ext cx="2570293" cy="12260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58203D-851C-4783-80C4-80E1189CD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22" y="3471307"/>
            <a:ext cx="3699199" cy="140292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28C7AC-FCE2-4D5A-953A-7D5AA45E32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3952" y="3196361"/>
            <a:ext cx="2279704" cy="161979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0" name="Стрелка: изогнутая 9">
            <a:extLst>
              <a:ext uri="{FF2B5EF4-FFF2-40B4-BE49-F238E27FC236}">
                <a16:creationId xmlns:a16="http://schemas.microsoft.com/office/drawing/2014/main" id="{A4B3B124-6ABF-4210-B1A8-B6D4F26FFD7F}"/>
              </a:ext>
            </a:extLst>
          </p:cNvPr>
          <p:cNvSpPr/>
          <p:nvPr/>
        </p:nvSpPr>
        <p:spPr>
          <a:xfrm flipV="1">
            <a:off x="1440483" y="3238132"/>
            <a:ext cx="790908" cy="114725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Стрелка: изогнутая 17">
            <a:extLst>
              <a:ext uri="{FF2B5EF4-FFF2-40B4-BE49-F238E27FC236}">
                <a16:creationId xmlns:a16="http://schemas.microsoft.com/office/drawing/2014/main" id="{F3DA92B8-ADFB-402B-833B-6486A3CDC986}"/>
              </a:ext>
            </a:extLst>
          </p:cNvPr>
          <p:cNvSpPr/>
          <p:nvPr/>
        </p:nvSpPr>
        <p:spPr>
          <a:xfrm>
            <a:off x="3104018" y="2359111"/>
            <a:ext cx="949642" cy="81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EEB3C612-8035-4784-8147-9240D5400447}"/>
              </a:ext>
            </a:extLst>
          </p:cNvPr>
          <p:cNvSpPr/>
          <p:nvPr/>
        </p:nvSpPr>
        <p:spPr>
          <a:xfrm>
            <a:off x="5447042" y="2943859"/>
            <a:ext cx="418992" cy="5733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изогнутая 19">
            <a:extLst>
              <a:ext uri="{FF2B5EF4-FFF2-40B4-BE49-F238E27FC236}">
                <a16:creationId xmlns:a16="http://schemas.microsoft.com/office/drawing/2014/main" id="{E68F6EDD-87D5-4D8C-ADFF-6594D4977A16}"/>
              </a:ext>
            </a:extLst>
          </p:cNvPr>
          <p:cNvSpPr/>
          <p:nvPr/>
        </p:nvSpPr>
        <p:spPr>
          <a:xfrm rot="5400000">
            <a:off x="9968197" y="2405544"/>
            <a:ext cx="967981" cy="81858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5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7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592425" y="944077"/>
            <a:ext cx="11531716" cy="4732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Спасибо </a:t>
            </a:r>
            <a:r>
              <a:rPr lang="en-US" sz="1600" dirty="0"/>
              <a:t>Pandas</a:t>
            </a:r>
            <a:r>
              <a:rPr lang="ru-RU" sz="1600" dirty="0"/>
              <a:t>, обработка </a:t>
            </a:r>
            <a:r>
              <a:rPr lang="ru-RU" sz="1600" dirty="0" err="1"/>
              <a:t>дублирующихся</a:t>
            </a:r>
            <a:r>
              <a:rPr lang="ru-RU" sz="1600" dirty="0"/>
              <a:t> значений производится до невозможности просто.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Дубликаты можно искать только по указанным колонкам (параметр </a:t>
            </a:r>
            <a:r>
              <a:rPr lang="en-US" sz="1600" dirty="0">
                <a:solidFill>
                  <a:schemeClr val="accent1"/>
                </a:solidFill>
              </a:rPr>
              <a:t>subset</a:t>
            </a:r>
            <a:r>
              <a:rPr lang="ru-RU" sz="1600" dirty="0"/>
              <a:t>)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Можно удалять все дубликаты, можно</a:t>
            </a:r>
            <a:r>
              <a:rPr lang="en-US" sz="1600" dirty="0"/>
              <a:t> </a:t>
            </a:r>
            <a:r>
              <a:rPr lang="ru-RU" sz="1600" dirty="0"/>
              <a:t>сохранять только первый или только последний (параметр </a:t>
            </a:r>
            <a:r>
              <a:rPr lang="en-US" sz="1600" dirty="0">
                <a:solidFill>
                  <a:schemeClr val="accent1"/>
                </a:solidFill>
              </a:rPr>
              <a:t>keep</a:t>
            </a:r>
            <a:r>
              <a:rPr lang="en-US" sz="1600" dirty="0"/>
              <a:t>).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Обработка дубликатов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1FE7C9-E9E0-4037-9BF9-2674F766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5" y="1965746"/>
            <a:ext cx="2933704" cy="24371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1624D-D17F-48C2-8698-9FB22C23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95" y="1320305"/>
            <a:ext cx="2778675" cy="129088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83D9B1-0505-44A5-8341-E78BDE1F0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694" y="1965746"/>
            <a:ext cx="2936786" cy="2149054"/>
          </a:xfrm>
          <a:prstGeom prst="rect">
            <a:avLst/>
          </a:prstGeom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4E55FA0C-2BD8-47A8-B3CB-9F6A04516E3C}"/>
              </a:ext>
            </a:extLst>
          </p:cNvPr>
          <p:cNvSpPr/>
          <p:nvPr/>
        </p:nvSpPr>
        <p:spPr>
          <a:xfrm>
            <a:off x="3702066" y="2651547"/>
            <a:ext cx="3454691" cy="38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5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8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592425" y="944077"/>
            <a:ext cx="11259940" cy="591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При подготовке данных почти всегда приходится лавировать между сохранением максимального количества данных, чтобы модель лучше обучилась, и удалением данных, которые будут мешать модели правильно обучаться.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Пропущенные значения – одна из основных проблем в данных. Иногда решение об оставлении или удалении приходится принимать на основании оценки работы модели, т.е. пробовать учить модель на разных вариантах.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400" dirty="0"/>
              <a:t>Удалять пустые значения можно при хотя бы одном пустом значении или только если все пустые (параметр </a:t>
            </a:r>
            <a:r>
              <a:rPr lang="en-US" sz="1400" dirty="0">
                <a:solidFill>
                  <a:schemeClr val="accent1"/>
                </a:solidFill>
              </a:rPr>
              <a:t>how</a:t>
            </a:r>
            <a:r>
              <a:rPr lang="ru-RU" sz="1400" dirty="0"/>
              <a:t>), также можно указать диапазон поиска пропусков (параметр </a:t>
            </a:r>
            <a:r>
              <a:rPr lang="en-US" sz="1400" dirty="0">
                <a:solidFill>
                  <a:schemeClr val="accent1"/>
                </a:solidFill>
              </a:rPr>
              <a:t>subset</a:t>
            </a:r>
            <a:r>
              <a:rPr lang="ru-RU" sz="1400" dirty="0"/>
              <a:t>) или ось (параметр </a:t>
            </a:r>
            <a:r>
              <a:rPr lang="en-US" sz="1400" dirty="0"/>
              <a:t>axis</a:t>
            </a:r>
            <a:r>
              <a:rPr lang="ru-RU" sz="1400" dirty="0"/>
              <a:t>)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Заполнять пустые значения можно константами, средними значениями или предыдущими значениями (параметр </a:t>
            </a:r>
            <a:r>
              <a:rPr lang="en-US" sz="1400" dirty="0">
                <a:solidFill>
                  <a:schemeClr val="accent1"/>
                </a:solidFill>
              </a:rPr>
              <a:t>method</a:t>
            </a:r>
            <a:r>
              <a:rPr lang="en-US" sz="1400" dirty="0"/>
              <a:t>)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Обработка пропущенных значений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62C04-887B-4000-BA1F-F7CBAD5F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5" y="3026426"/>
            <a:ext cx="3025451" cy="1429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D1F89-FEC4-422C-B2A4-88921B0DB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739" y="2191225"/>
            <a:ext cx="2793910" cy="16704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14069D-D669-478F-8D2E-D0083731F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94" y="4062525"/>
            <a:ext cx="2235798" cy="1601158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21B28D24-8B1A-4DAE-95F2-184D5971A44D}"/>
              </a:ext>
            </a:extLst>
          </p:cNvPr>
          <p:cNvSpPr/>
          <p:nvPr/>
        </p:nvSpPr>
        <p:spPr>
          <a:xfrm rot="20137369">
            <a:off x="3532854" y="3045516"/>
            <a:ext cx="1149282" cy="3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заполнить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01F5FF04-8D63-4E9E-B4DA-256BDEEB78DD}"/>
              </a:ext>
            </a:extLst>
          </p:cNvPr>
          <p:cNvSpPr/>
          <p:nvPr/>
        </p:nvSpPr>
        <p:spPr>
          <a:xfrm rot="2005372">
            <a:off x="3618118" y="4170962"/>
            <a:ext cx="1162182" cy="3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удалить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4E32C4-9FEF-4512-AEAA-C3027690D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723" y="2225845"/>
            <a:ext cx="2836077" cy="1670401"/>
          </a:xfrm>
          <a:prstGeom prst="rect">
            <a:avLst/>
          </a:prstGeom>
        </p:spPr>
      </p:pic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6EF02314-BA3D-411E-BCFE-6E4D1A4E4C38}"/>
              </a:ext>
            </a:extLst>
          </p:cNvPr>
          <p:cNvSpPr/>
          <p:nvPr/>
        </p:nvSpPr>
        <p:spPr>
          <a:xfrm>
            <a:off x="7399649" y="3045515"/>
            <a:ext cx="1149282" cy="349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интерполировать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74430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5F370551-1834-47E6-A3B5-6D0D9A0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9</a:t>
            </a:fld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6CFA9E-4DD7-4F47-8836-20B7FDA4835E}"/>
              </a:ext>
            </a:extLst>
          </p:cNvPr>
          <p:cNvSpPr txBox="1"/>
          <p:nvPr/>
        </p:nvSpPr>
        <p:spPr>
          <a:xfrm>
            <a:off x="592425" y="944077"/>
            <a:ext cx="1125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Как и при удалении пустых значений, удаление выбросов должно исходить из понимания задачи и предметной области. Некоторые методы нечувствительны к выбросам, некоторые выбросы являются следствием, например, ошибки сбора данных.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AC50D91-AAC8-480A-86E5-7F98165DF752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89898CF-D6A4-41B2-84FE-0E6E32AD2A5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Обработка выбросов</a:t>
            </a:r>
          </a:p>
        </p:txBody>
      </p:sp>
      <p:pic>
        <p:nvPicPr>
          <p:cNvPr id="17" name="Объект 1">
            <a:extLst>
              <a:ext uri="{FF2B5EF4-FFF2-40B4-BE49-F238E27FC236}">
                <a16:creationId xmlns:a16="http://schemas.microsoft.com/office/drawing/2014/main" id="{6B4B6894-E2EF-4E41-87D9-8ECEDE804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F46550-2797-4C21-ADF9-32A122F2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8" y="1647822"/>
            <a:ext cx="2781883" cy="28958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16F586-293E-4963-86A8-94FBC6C48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15" y="1647822"/>
            <a:ext cx="4059840" cy="30796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FA3BF1-FAE0-4DEE-B46F-DC68F7FEDA48}"/>
              </a:ext>
            </a:extLst>
          </p:cNvPr>
          <p:cNvSpPr txBox="1"/>
          <p:nvPr/>
        </p:nvSpPr>
        <p:spPr>
          <a:xfrm>
            <a:off x="7893697" y="1735384"/>
            <a:ext cx="3958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Методов выявления выбросов много: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статистики (стандартное отклонение, квантили)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методов машинного обучения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Знания из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Обработка выбросов ведется в зависимости от используемой модели, знаний предметной области и т.п., и в целом подход похож на работу с пропущенными значениями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55CEF4-7978-40A4-9D50-9AF425158817}"/>
              </a:ext>
            </a:extLst>
          </p:cNvPr>
          <p:cNvSpPr/>
          <p:nvPr/>
        </p:nvSpPr>
        <p:spPr>
          <a:xfrm>
            <a:off x="400341" y="5376328"/>
            <a:ext cx="11390606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большинстве случаев для обработки выбросов достаточно функциональности </a:t>
            </a: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ru-RU" sz="1600" dirty="0"/>
              <a:t>, если не хватает встроенных методов, можно всегда создать свою функцию и применить ее к данным, например, через </a:t>
            </a:r>
            <a:r>
              <a:rPr lang="en-US" sz="1600" dirty="0" err="1">
                <a:solidFill>
                  <a:schemeClr val="accent1"/>
                </a:solidFill>
              </a:rPr>
              <a:t>df.apply</a:t>
            </a:r>
            <a:r>
              <a:rPr lang="en-US" sz="1600" dirty="0">
                <a:solidFill>
                  <a:schemeClr val="accent1"/>
                </a:solidFill>
              </a:rPr>
              <a:t>().</a:t>
            </a:r>
            <a:endParaRPr lang="ru-RU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600" dirty="0"/>
              <a:t>В сложных случаях можно применять методы выявления аномалий из </a:t>
            </a:r>
            <a:r>
              <a:rPr lang="en-US" sz="1600" dirty="0" err="1">
                <a:solidFill>
                  <a:schemeClr val="accent1"/>
                </a:solidFill>
              </a:rPr>
              <a:t>Sklearn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1"/>
                </a:solidFill>
              </a:rPr>
              <a:t>LOF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OCSVM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iForest</a:t>
            </a:r>
            <a:r>
              <a:rPr lang="en-US" sz="1600" dirty="0"/>
              <a:t> </a:t>
            </a:r>
            <a:r>
              <a:rPr lang="ru-RU" sz="1600" dirty="0"/>
              <a:t>и т.п.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068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18431</TotalTime>
  <Words>1946</Words>
  <Application>Microsoft Office PowerPoint</Application>
  <PresentationFormat>Широкоэкранный</PresentationFormat>
  <Paragraphs>252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325</cp:revision>
  <dcterms:created xsi:type="dcterms:W3CDTF">2023-08-22T10:17:13Z</dcterms:created>
  <dcterms:modified xsi:type="dcterms:W3CDTF">2023-10-09T19:24:40Z</dcterms:modified>
</cp:coreProperties>
</file>